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29"/>
  </p:notesMasterIdLst>
  <p:sldIdLst>
    <p:sldId id="314" r:id="rId2"/>
    <p:sldId id="394" r:id="rId3"/>
    <p:sldId id="408" r:id="rId4"/>
    <p:sldId id="395" r:id="rId5"/>
    <p:sldId id="417" r:id="rId6"/>
    <p:sldId id="418" r:id="rId7"/>
    <p:sldId id="425" r:id="rId8"/>
    <p:sldId id="426" r:id="rId9"/>
    <p:sldId id="419" r:id="rId10"/>
    <p:sldId id="428" r:id="rId11"/>
    <p:sldId id="420" r:id="rId12"/>
    <p:sldId id="427" r:id="rId13"/>
    <p:sldId id="429" r:id="rId14"/>
    <p:sldId id="410" r:id="rId15"/>
    <p:sldId id="413" r:id="rId16"/>
    <p:sldId id="359" r:id="rId17"/>
    <p:sldId id="396" r:id="rId18"/>
    <p:sldId id="416" r:id="rId19"/>
    <p:sldId id="423" r:id="rId20"/>
    <p:sldId id="414" r:id="rId21"/>
    <p:sldId id="430" r:id="rId22"/>
    <p:sldId id="432" r:id="rId23"/>
    <p:sldId id="433" r:id="rId24"/>
    <p:sldId id="431" r:id="rId25"/>
    <p:sldId id="424" r:id="rId26"/>
    <p:sldId id="434" r:id="rId27"/>
    <p:sldId id="275" r:id="rId28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3300"/>
    <a:srgbClr val="FFFF00"/>
    <a:srgbClr val="75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78535" autoAdjust="0"/>
  </p:normalViewPr>
  <p:slideViewPr>
    <p:cSldViewPr>
      <p:cViewPr varScale="1">
        <p:scale>
          <a:sx n="99" d="100"/>
          <a:sy n="99" d="100"/>
        </p:scale>
        <p:origin x="2290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77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0" d="100"/>
          <a:sy n="70" d="100"/>
        </p:scale>
        <p:origin x="4598" y="643"/>
      </p:cViewPr>
      <p:guideLst>
        <p:guide orient="horz" pos="3097"/>
        <p:guide pos="209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r">
              <a:defRPr sz="1200"/>
            </a:lvl1pPr>
          </a:lstStyle>
          <a:p>
            <a:pPr>
              <a:defRPr/>
            </a:pPr>
            <a:fld id="{8EF5C70D-6B61-4793-BF2A-365C5CD68C35}" type="datetimeFigureOut">
              <a:rPr lang="bg-BG"/>
              <a:pPr>
                <a:defRPr/>
              </a:pPr>
              <a:t>5.7.2022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8" rIns="92118" bIns="46058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5667"/>
            <a:ext cx="5438787" cy="4468823"/>
          </a:xfrm>
          <a:prstGeom prst="rect">
            <a:avLst/>
          </a:prstGeom>
        </p:spPr>
        <p:txBody>
          <a:bodyPr vert="horz" lIns="92118" tIns="46058" rIns="92118" bIns="4605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3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973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r">
              <a:defRPr sz="1200"/>
            </a:lvl1pPr>
          </a:lstStyle>
          <a:p>
            <a:pPr>
              <a:defRPr/>
            </a:pPr>
            <a:fld id="{61BEC8A4-47C7-468C-9747-02E548140D8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187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8CD6E7-DC15-4715-AEC0-49716F0A4312}" type="slidenum">
              <a:rPr lang="en-US" altLang="bg-BG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bg-BG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bg-BG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2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="1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20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defTabSz="927110" eaLnBrk="1" hangingPunct="1">
              <a:defRPr/>
            </a:pP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Всички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разходи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за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експлоатация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на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инфраструктурата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и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допълнителни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компоненти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,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които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не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необходими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за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опорната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свързаност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(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като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центрове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за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данни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, хостинг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съоръжения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и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други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услуги) не се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финансират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от МСЕ</a:t>
            </a:r>
          </a:p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840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10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19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324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9785" y="4715666"/>
            <a:ext cx="6171173" cy="5212559"/>
          </a:xfrm>
        </p:spPr>
        <p:txBody>
          <a:bodyPr/>
          <a:lstStyle/>
          <a:p>
            <a:pPr algn="just"/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Формите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кандидатстване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качени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файл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документите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под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конкурс.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различават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се от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тези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онлайн формата). </a:t>
            </a:r>
            <a:r>
              <a:rPr lang="bg-BG" sz="1400" dirty="0" err="1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 е да свалите 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разгледате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формите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да се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запознаете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изискваните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реквизити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1400" dirty="0" smtClean="0">
                <a:latin typeface="Times New Roman" pitchFamily="18" charset="0"/>
                <a:cs typeface="Times New Roman" pitchFamily="18" charset="0"/>
              </a:rPr>
              <a:t>Форма В трябва да е максимум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bg-BG" sz="1400" dirty="0" smtClean="0">
                <a:latin typeface="Times New Roman" pitchFamily="18" charset="0"/>
                <a:cs typeface="Times New Roman" pitchFamily="18" charset="0"/>
              </a:rPr>
              <a:t>страници, рядко в конкурса може да се определи</a:t>
            </a:r>
            <a:r>
              <a:rPr lang="bg-BG" sz="1400" baseline="0" dirty="0" smtClean="0">
                <a:latin typeface="Times New Roman" pitchFamily="18" charset="0"/>
                <a:cs typeface="Times New Roman" pitchFamily="18" charset="0"/>
              </a:rPr>
              <a:t> друг лимит за брой страници. – характеристиките са в образците на формите</a:t>
            </a:r>
            <a:endParaRPr lang="bg-BG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Допълнителните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(напр.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CV</a:t>
            </a:r>
            <a:r>
              <a:rPr lang="bg-BG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400" baseline="0" dirty="0" smtClean="0">
                <a:latin typeface="Times New Roman" pitchFamily="18" charset="0"/>
                <a:cs typeface="Times New Roman" pitchFamily="18" charset="0"/>
              </a:rPr>
              <a:t> могат да се качат в Приложения и не се включват в лимита на страниците 120.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 minimum font size — Arial 9 points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 page size: A4</a:t>
            </a:r>
          </a:p>
          <a:p>
            <a:pPr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 margins (top, bottom, left and right): at least 15 mm (not including headers &amp; footers).</a:t>
            </a:r>
            <a:endParaRPr lang="bg-BG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1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bg-BG" sz="1400" baseline="0" dirty="0" smtClean="0">
                <a:latin typeface="Times New Roman" pitchFamily="18" charset="0"/>
                <a:cs typeface="Times New Roman" pitchFamily="18" charset="0"/>
              </a:rPr>
              <a:t> приложенията се качват доказателства за финансов и оперативен капацитет – финансови отчети за последните 2 години, ако няма  и е нова фирма – бизнес план. Освен това – описание на предишни проекти и </a:t>
            </a:r>
            <a:r>
              <a:rPr lang="bg-BG" sz="1400" baseline="0" dirty="0" err="1" smtClean="0">
                <a:latin typeface="Times New Roman" pitchFamily="18" charset="0"/>
                <a:cs typeface="Times New Roman" pitchFamily="18" charset="0"/>
              </a:rPr>
              <a:t>др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baseline="0" dirty="0" smtClean="0"/>
          </a:p>
          <a:p>
            <a:endParaRPr lang="ru-RU" baseline="0" dirty="0" smtClean="0"/>
          </a:p>
          <a:p>
            <a:endParaRPr lang="ru-RU" baseline="0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04BCF-C0D1-4FB0-95B1-229CF42C54FF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9651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Участниците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проектите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трябва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да пазят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оригиналите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документите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предоставят при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поискване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HADEA (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Европейска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изпълнителна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агенция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здравеопазване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цифрови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технологии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или от ЕК.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39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Зрялост </a:t>
            </a:r>
            <a:r>
              <a:rPr lang="bg-BG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 проекта -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Предоставете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информация за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готовността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техническата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зрялост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проекта. За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работен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пакет опишете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състоянието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подготовка (например,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направени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ли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подготвителни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стъпки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започнало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ли 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изпълнението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някои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дейности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по проекта вече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започнали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посочете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по-точно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тяхното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текущо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състояние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например,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незавършено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изпълнение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Опишете дали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изпълнението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проекта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зависи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висящи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решения от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партньорите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консорциума и/или от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резултатите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минали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текущи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(напр.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осъществимост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или технически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проучвания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оценка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въздействието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върху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околната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среда,и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др.).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Финансови</a:t>
            </a:r>
            <a:r>
              <a:rPr lang="bg-BG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аспекти</a:t>
            </a:r>
            <a:r>
              <a:rPr lang="bg-BG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Опишете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наличността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средства за проекта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неговия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жизнен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цикъл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Предоставете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подробности за приходите 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други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източници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необходими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допълване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подкрепата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по CEF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Качество на проекта –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ефективност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разходите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финансово управление. За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работен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пакет на проекта опишете 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обосновете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нивото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ресурсите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необходими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изпълнение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предложените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задачи. Те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отнасят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човешки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закупуване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оборудване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и/или услуги и т.н. 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техните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финансови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разходи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Описват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разходи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управление на проекта, 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мениджънт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aseline="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Въздействие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икономически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анализ, оперативна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съвместимост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интеграция,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достъпност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др.</a:t>
            </a:r>
            <a:endParaRPr lang="bg-BG" sz="12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44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Приоритет и </a:t>
            </a: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спешност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съответствието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предложението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 целите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приоритетите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секторната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политика,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измерване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неговата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добавена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стойност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ЕС и,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където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е приложимо, 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възможните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синергии с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други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сектори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или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цифрови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теми на CEF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осигуряване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географски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баланс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цифровата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подкрепа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CEF 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съответната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област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(5 точки)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Зрялост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зрелостта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действието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разработването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проекта.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Критерият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измерва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,, i)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готовността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/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способността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проекта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започне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предложената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начална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дата и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завърши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предложената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крайна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дата,ii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състоянието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планирането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процедурите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договаряне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необходимитеразрешителни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iii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информация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наличност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необходима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допълване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инвестицията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CEF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Катализиращ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ефект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каталитичния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ефект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подкрепа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ЕС (например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необходимостта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преодоляване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пречки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породени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недостатъчна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търговска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жизнеспособност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високи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първоначални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разходи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или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липса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пазарно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финансиране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капацитета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мобилизиране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различни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източници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инвестиции,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iii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капацитета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предизвика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важни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цялостни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инвестиции с ограничена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подкрепа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ЕС,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iv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степента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която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външните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ефекти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оправдават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подкрепа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МСЕ.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Въздействие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икономическото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социално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въздействие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въздействието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върху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околната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среда,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включително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въздействието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върху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климата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други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съответни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външни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ефекти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Този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критерий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може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бъде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подкрепен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анализ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разходите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ползите (CBA), 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който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случай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оценката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разгледа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стабилността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изчерпателността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прозрачността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анализа,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както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предложените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средства за мониторинг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въздействието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Качество: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оценка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надеждността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предложения план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изпълнение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както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техническа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от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гледна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точка;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организационните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изпълнението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 анализ на риска;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процедурите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контрол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качеството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управление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комуникационна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стратегия на участника.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предложения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еднаква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оценка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рамките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една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2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съща</a:t>
            </a:r>
            <a:r>
              <a:rPr lang="ru-RU" sz="12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тема) приоритет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дава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проекта с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по-висока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оценка по «приоритет и </a:t>
            </a:r>
            <a:r>
              <a:rPr lang="ru-RU" sz="1200" baseline="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спешност</a:t>
            </a:r>
            <a:r>
              <a:rPr lang="ru-RU" sz="1200" baseline="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16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30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2711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МСЕ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проследяван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отблизо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 на набор от показатели,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измерване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степента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постигане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общите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специфичните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sz="1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цели</a:t>
            </a:r>
          </a:p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defTabSz="927110" eaLnBrk="1" hangingPunct="1">
              <a:defRPr/>
            </a:pPr>
            <a:r>
              <a:rPr lang="bg-BG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Движещи сили на социално-икономическо развитие – болници и медицински центрове, училища, университети и образователни институции и др.</a:t>
            </a:r>
          </a:p>
        </p:txBody>
      </p:sp>
    </p:spTree>
    <p:extLst>
      <p:ext uri="{BB962C8B-B14F-4D97-AF65-F5344CB8AC3E}">
        <p14:creationId xmlns:p14="http://schemas.microsoft.com/office/powerpoint/2010/main" val="40772173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81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089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064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4. Организации,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които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участват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няколко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проекта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трябва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разполагат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достатъчен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капацитет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изпълнение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всички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тези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Прави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 проверка за финансов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капацитет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въз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основа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документите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които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ще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представите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качите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регистъра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участниците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време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подготовката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безвъзмездните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средства (напр. Финансов отчет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отчет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приходите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разходите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счетоводен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баланс, бизнес план,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одиторски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доклад,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изготвен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одобрен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външен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одитор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удостоверяващ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отчетите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последната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приключена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година, и т.н.).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Проверката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обикновено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извършва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всички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бенефициери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с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изключение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публични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субекти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създадени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публични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съгласно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националното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законодателство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включително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местни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или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национални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или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международни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организации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размерът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исканите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индивидуални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безвъзмездни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средства не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надвишава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60 000 EUR.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прецени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че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финансовият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капацитет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не е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задоволител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ЕК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може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изиска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допълнителна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информация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02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Ръководството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портала е ограничено до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процедурни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аспекти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обяснява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функционалностите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ИТ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инструментите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които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стоят зад 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портала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(роли и права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достъп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подаване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оценка на предложения, управление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безвъзмездни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средства,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изменения,и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т.н.).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Онлайн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ръководството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описва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подробно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стъпките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кандидатстване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подаването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проекта,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оценката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др.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Модел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споразумение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 грант –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обхваща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правните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политическите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аспекти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описание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консорзциума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роля на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партньорите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бюджет, срок,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разходи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20446837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211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339195-F1C1-4932-A67A-C62FDF45BEBE}" type="slidenum">
              <a:rPr lang="bg-BG" altLang="bg-BG" smtClean="0"/>
              <a:pPr eaLnBrk="1" hangingPunct="1"/>
              <a:t>27</a:t>
            </a:fld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3927547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828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2711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49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7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bg-BG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35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98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Най-отдалечени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региони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–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съгласно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раздел </a:t>
            </a:r>
            <a:r>
              <a:rPr lang="en-US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II</a:t>
            </a:r>
            <a:r>
              <a:rPr lang="bg-BG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„</a:t>
            </a:r>
            <a:r>
              <a:rPr lang="bg-BG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Широкообхватната</a:t>
            </a:r>
            <a:r>
              <a:rPr lang="bg-BG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мрежа“ от  Регламент 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1315/2013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относно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насоките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на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Съюза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за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развитието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на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трансевропейската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транспортна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мрежа </a:t>
            </a:r>
          </a:p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defTabSz="927110" eaLnBrk="1" hangingPunct="1">
              <a:defRPr/>
            </a:pP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В момента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съществуват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осем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най-отдалечени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региона:</a:t>
            </a:r>
          </a:p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defTabSz="927110" eaLnBrk="1" hangingPunct="1">
              <a:defRPr/>
            </a:pP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пет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френски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отвъдморски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департамента — Мартиника,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Майот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, Гваделупа,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Френска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Гвиана,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Реюнион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;</a:t>
            </a:r>
          </a:p>
          <a:p>
            <a:pPr algn="just" defTabSz="927110" eaLnBrk="1" hangingPunct="1">
              <a:defRPr/>
            </a:pP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една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френска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отвъдморска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общност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— Сен Мартен;</a:t>
            </a:r>
          </a:p>
          <a:p>
            <a:pPr algn="just" defTabSz="927110" eaLnBrk="1" hangingPunct="1">
              <a:defRPr/>
            </a:pP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две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португалски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автономни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области — Мадейра и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Азорските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острови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;</a:t>
            </a:r>
          </a:p>
          <a:p>
            <a:pPr algn="just" defTabSz="927110" eaLnBrk="1" hangingPunct="1">
              <a:defRPr/>
            </a:pP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една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испанска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автономна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общност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—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Канарските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</a:t>
            </a:r>
            <a:r>
              <a:rPr lang="ru-RU" altLang="bg-BG" baseline="0" dirty="0" err="1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острови</a:t>
            </a:r>
            <a:r>
              <a:rPr lang="ru-RU" altLang="bg-BG" baseline="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.</a:t>
            </a:r>
          </a:p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23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9ADF82-8AB1-407F-8222-9AA50CFE8E16}" type="slidenum">
              <a:rPr kumimoji="0" lang="en-US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bg-BG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927110" eaLnBrk="1" hangingPunct="1">
              <a:defRPr/>
            </a:pPr>
            <a:endParaRPr lang="ru-RU" altLang="bg-BG" baseline="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4676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066800"/>
            <a:ext cx="74676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367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578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74638"/>
            <a:ext cx="21717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3627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420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82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84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42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88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08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39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60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02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4638"/>
            <a:ext cx="8686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5240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ec.europa.eu/commission/presscorner/detail/bg/ip_21_643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../Calls/Call%20-%20open%2012%2001%202022/5G%20for%20Smart%20communities/Draft%20Template%20Self%20declaration%20security%20requirements%20approved.docx" TargetMode="External"/><Relationship Id="rId4" Type="http://schemas.openxmlformats.org/officeDocument/2006/relationships/hyperlink" Target="letter-of-support-ms-agreement_cef_en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ec.europa.eu/info/funding-tenders/opportunities/portal/screen/how-to-participate/partner-search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hadea.ec.europa.eu/programmes/connecting-europe-facility/national-contact-points_e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info/funding-tenders/opportunities/docs/2021-2027/common/guidance/aga_en.pdf" TargetMode="External"/><Relationship Id="rId13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s://webgate.ec.europa.eu/funding-tenders-opportunities/display/OM/Online+Manual" TargetMode="External"/><Relationship Id="rId12" Type="http://schemas.openxmlformats.org/officeDocument/2006/relationships/hyperlink" Target="https://webgate.ec.europa.eu/funding-tenders-opportunities/display/OM/Expert+registratio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../Calls/Call%20-%20open%2012%2001%202022/5G%20for%20Smart%20communities/Recommended%20system%20configuration.docx" TargetMode="External"/><Relationship Id="rId11" Type="http://schemas.openxmlformats.org/officeDocument/2006/relationships/hyperlink" Target="https://ec.europa.eu/info/funding-tenders/opportunities/portal/screen/support/faq;type=1;categories=null;tenders=;programme=43251567;keyword=;freeTextSearchKeyword=;matchWholeText=true;period=2021%20-%202027;status=0,1;sortQuery=relevance;faqListKey=faqSearchTablePageState" TargetMode="External"/><Relationship Id="rId5" Type="http://schemas.openxmlformats.org/officeDocument/2006/relationships/hyperlink" Target="https://webgate.ec.europa.eu/funding-tenders-opportunities/display/IT/Submission+system#Submissionsystem-Recommendedsystemconfiguration" TargetMode="External"/><Relationship Id="rId10" Type="http://schemas.openxmlformats.org/officeDocument/2006/relationships/hyperlink" Target="https://www.mtc.government.bg/bg/category/157/kak-da-se-podgotvi-predlozhenie-za-proekt-po-programa-cifrova-evropa-i-mehanizum-za-svurzvane-na-evropa" TargetMode="External"/><Relationship Id="rId4" Type="http://schemas.openxmlformats.org/officeDocument/2006/relationships/hyperlink" Target="https://ec.europa.eu/info/funding-tenders/opportunities/docs/2021-2027/common/guidance/om_en.pdf" TargetMode="External"/><Relationship Id="rId9" Type="http://schemas.openxmlformats.org/officeDocument/2006/relationships/hyperlink" Target="DESCA_HorizonEurope_v.1.0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s://ec.europa.eu/info/funding-tenders/opportunities/docs/2021-2027/common/guidance/rules-lev-lear-fca_e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fo/funding-tenders/opportunities/portal/screen/how-to-participate/participant-register" TargetMode="External"/><Relationship Id="rId5" Type="http://schemas.openxmlformats.org/officeDocument/2006/relationships/hyperlink" Target="https://ec.europa.eu/info/funding-tenders/opportunities/portal/screen/home" TargetMode="External"/><Relationship Id="rId4" Type="http://schemas.openxmlformats.org/officeDocument/2006/relationships/hyperlink" Target="https://digital-strategy.ec.europa.eu/en/multiannual-work-programme-2021-2025-connecting-europe-facility-digita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eur-lex.europa.eu/eli/reg/2021/11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381000"/>
            <a:ext cx="7597775" cy="41275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ЗА </a:t>
            </a:r>
            <a: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СВЪРЗВАНЕ НА ЕВРОПА </a:t>
            </a: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CONNECTING EUROPE </a:t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 </a:t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 КАНЕВА</a:t>
            </a:r>
            <a:endParaRPr lang="en-US" altLang="bg-BG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16632"/>
            <a:ext cx="6864350" cy="1512168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ЗА ИНТЕЛИГЕНТНИ ОБЩНОСТИ (5G FOR SMART COMMUNITIES) (2)</a:t>
            </a:r>
            <a:b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6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2132856"/>
            <a:ext cx="7344816" cy="472514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Консорциумът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състои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минимум от 2 участника 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включващ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buClr>
                <a:srgbClr val="66FF99"/>
              </a:buClr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 мобилен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оператор (MNO);</a:t>
            </a:r>
          </a:p>
          <a:p>
            <a:pPr lvl="1" algn="just">
              <a:buClr>
                <a:srgbClr val="66FF99"/>
              </a:buClr>
              <a:buFont typeface="Courier New" panose="02070309020205020404" pitchFamily="49" charset="0"/>
              <a:buChar char="o"/>
            </a:pP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 публичен орган или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доставчик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SGI/SGEI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Публичният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или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доставчикът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SGI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консорциума в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ролята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 на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</a:t>
            </a: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7452320" cy="969348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ОПОРНА СВЪРЗАНОСТ ЗА</a:t>
            </a:r>
            <a:r>
              <a:rPr lang="bg-BG" sz="20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 ГЛОБАЛНИ ПОРТАЛИ </a:t>
            </a: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(BACKBONE CONNECTIVITY FOR</a:t>
            </a:r>
            <a:b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DOGITAL FLOBAL GATEWAYS)</a:t>
            </a:r>
            <a: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0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772816"/>
            <a:ext cx="7344816" cy="508518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</a:t>
            </a:r>
            <a:r>
              <a:rPr lang="en-US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млн. евро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подкрепи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разгръщането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стратегически мрежи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сателитни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от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стратегията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ЕС за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глобален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портал</a:t>
            </a:r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кабели –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общите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описаното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решение;</a:t>
            </a: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се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касаят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обслужени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вече от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кабели.</a:t>
            </a: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Сателитни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само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разходите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сателитните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наземни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тяхното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взаимно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свързване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мрежи.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rgbClr val="66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82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7452320" cy="969348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ОПОРНА СВЪРЗАНОСТ ЗА</a:t>
            </a:r>
            <a:r>
              <a:rPr lang="bg-BG" sz="20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 ГЛОБАЛНИ ПОРТАЛИ </a:t>
            </a: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(BACKBONE CONNECTIVITY FOR</a:t>
            </a:r>
            <a:b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DOGITAL FLOBAL GATEWAYS)</a:t>
            </a:r>
            <a:r>
              <a:rPr lang="bg-BG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  <a: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0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772816"/>
            <a:ext cx="7344816" cy="508518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rgbClr val="66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51720" y="1628800"/>
            <a:ext cx="668157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показатели:</a:t>
            </a:r>
          </a:p>
          <a:p>
            <a:pPr marL="800100" lvl="1" indent="-342900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дължина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опорната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разстоянието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предавателните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приемателните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станции; </a:t>
            </a:r>
          </a:p>
          <a:p>
            <a:pPr marL="800100" lvl="1" indent="-342900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допълнителния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(значителен)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преносен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</a:p>
          <a:p>
            <a:pPr marL="800100" lvl="1" indent="-342900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подводните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кабели –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броят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двойките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влакна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текущия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двойка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влакна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избраната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Няма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изисквания за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сформиране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консорциум</a:t>
            </a: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експлоатация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опорната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хостинг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услуги) не се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</a:t>
            </a:r>
          </a:p>
        </p:txBody>
      </p:sp>
    </p:spTree>
    <p:extLst>
      <p:ext uri="{BB962C8B-B14F-4D97-AF65-F5344CB8AC3E}">
        <p14:creationId xmlns:p14="http://schemas.microsoft.com/office/powerpoint/2010/main" val="37400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7452320" cy="969348"/>
          </a:xfrm>
        </p:spPr>
        <p:txBody>
          <a:bodyPr/>
          <a:lstStyle/>
          <a:p>
            <a:pPr lvl="0" algn="ctr">
              <a:spcBef>
                <a:spcPct val="20000"/>
              </a:spcBef>
              <a:buClr>
                <a:srgbClr val="66FF99"/>
              </a:buClr>
            </a:pPr>
            <a:r>
              <a:rPr lang="bg-BG" altLang="bg-BG" sz="20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ПОЛЗИ ОТ УЧАСТИЕТО В МСЕ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772816"/>
            <a:ext cx="7344816" cy="508518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rgbClr val="66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0" y="197346"/>
            <a:ext cx="6678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285750" indent="-285750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Директна финансова помощ от ЕС;</a:t>
            </a:r>
            <a:endParaRPr lang="ru-RU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партньорства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включване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нови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световен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пазар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мрежи с много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голям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разпространение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услуги 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6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5831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Финансиране и допустими разходи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44688" y="1844824"/>
            <a:ext cx="6934200" cy="3960416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 – от 30 до 100 %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оборудване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инфраструктура,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бенефициентът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капиталови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пълния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 размер;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Разходите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покупка на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земя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включват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ДДС</a:t>
            </a:r>
            <a:endParaRPr lang="ru-RU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6" y="614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5831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Критерии за допустимост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44688" y="1844824"/>
            <a:ext cx="6934200" cy="3960416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Предложенията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подадени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крайния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срок (на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език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Попълнени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части от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кандидатсване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Предложенията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съгласието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съответните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необходимо е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писмо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по образец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подписва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от МТС;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и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декларация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участниците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изисквания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оборудването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съгласувана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МТС)</a:t>
            </a:r>
            <a:endParaRPr lang="ru-RU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1934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5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528005"/>
              </p:ext>
            </p:extLst>
          </p:nvPr>
        </p:nvGraphicFramePr>
        <p:xfrm>
          <a:off x="457200" y="1052736"/>
          <a:ext cx="8507288" cy="569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104"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</a:t>
                      </a:r>
                      <a:r>
                        <a:rPr lang="bg-BG" sz="26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</a:p>
                    <a:p>
                      <a:endParaRPr lang="bg-BG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bg-BG" sz="2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Административна информация (координатор,</a:t>
                      </a:r>
                      <a:r>
                        <a:rPr lang="bg-BG" sz="2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участници) и общ бюджет за проекта. Попълва се директно онлайн. </a:t>
                      </a:r>
                      <a:endParaRPr lang="bg-BG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6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 В</a:t>
                      </a:r>
                    </a:p>
                    <a:p>
                      <a:endParaRPr lang="bg-BG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bg-BG" sz="2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Технически</a:t>
                      </a:r>
                      <a:r>
                        <a:rPr lang="bg-BG" sz="2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характеристики (</a:t>
                      </a:r>
                      <a:r>
                        <a:rPr lang="bg-BG" sz="2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описание на дейностите).</a:t>
                      </a:r>
                      <a:r>
                        <a:rPr lang="bg-BG" sz="2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Сваля се образец в </a:t>
                      </a:r>
                      <a:r>
                        <a:rPr lang="en-US" sz="2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</a:t>
                      </a:r>
                      <a:r>
                        <a:rPr lang="bg-BG" sz="2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попълва се и се качва в системата като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PDF</a:t>
                      </a:r>
                      <a:endParaRPr lang="bg-BG" sz="240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bg-BG" sz="2400" b="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496">
                <a:tc>
                  <a:txBody>
                    <a:bodyPr/>
                    <a:lstStyle/>
                    <a:p>
                      <a:pPr algn="ctr"/>
                      <a:r>
                        <a:rPr lang="bg-BG" sz="2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 </a:t>
                      </a:r>
                      <a:r>
                        <a:rPr lang="en-US" sz="2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 </a:t>
                      </a:r>
                      <a:endParaRPr lang="bg-BG" sz="2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bg-BG" sz="240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bg-BG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Съдържа допълнителна информация за проекта.</a:t>
                      </a:r>
                      <a:r>
                        <a:rPr lang="bg-BG" sz="2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Попълва се директно онлайн. </a:t>
                      </a:r>
                      <a:endParaRPr lang="bg-BG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Приложения</a:t>
                      </a:r>
                    </a:p>
                    <a:p>
                      <a:pPr algn="l"/>
                      <a:endParaRPr lang="bg-BG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bg-BG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Качват се в системата като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PDF</a:t>
                      </a:r>
                      <a:r>
                        <a:rPr lang="bg-BG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bg-BG" sz="2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bg-BG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Таблицата с бюджета</a:t>
                      </a:r>
                      <a:r>
                        <a:rPr lang="bg-BG" sz="24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може да се качи като </a:t>
                      </a:r>
                      <a:r>
                        <a:rPr lang="en-US" sz="24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Excel</a:t>
                      </a:r>
                      <a:endParaRPr lang="bg-BG" sz="240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rgbClr val="66FF99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ФОРМА ЗА КАНДИДАТСТВАНЕ </a:t>
            </a:r>
            <a:endParaRPr lang="bg-BG" sz="3200" b="1" dirty="0">
              <a:solidFill>
                <a:srgbClr val="66FF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ЧАСТ 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132856"/>
            <a:ext cx="6934200" cy="4104432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А1 – Основна информация за предложението за 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проект – конкурс, име на проект и продължителност, резюме на проекта (до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знака),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начална и крайна дата)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А2 – Описание на участниците, координатор 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(административни данни)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628" lvl="0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А3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бюджет на проекта (обобщен)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654" y="10671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1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ЧАСТ 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268760"/>
            <a:ext cx="6934200" cy="4104432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Описание на проекта: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bg-BG" sz="16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приоритети, 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bg-BG" sz="16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Зрялост на проекта, финансови аспекти, 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bg-BG" sz="16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качество (ефективност на разходите и финансово управление)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bg-BG" sz="16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Въздействие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bg-BG" sz="16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Работен план, работни пакети и график за изпълнение</a:t>
            </a:r>
            <a:endParaRPr lang="bg-BG" sz="16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003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4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ОЦЕНКА НА ПРОЕКТИТЕ</a:t>
            </a:r>
            <a:endParaRPr lang="bg-BG" altLang="bg-BG" sz="28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268760"/>
            <a:ext cx="6934200" cy="4104432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Оценка по 5 критерия: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„Приоритет 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спешност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(Priority </a:t>
            </a:r>
            <a:r>
              <a:rPr lang="en-US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urgency) 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– 3/5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Зрялост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Maturity) 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– 3/5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Катализиращ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(Catalytic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effect)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– 3/5</a:t>
            </a:r>
            <a:endParaRPr lang="ru-RU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Въздействие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Impact)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– 3/5</a:t>
            </a:r>
          </a:p>
          <a:p>
            <a:pPr lvl="1" algn="just">
              <a:buClr>
                <a:srgbClr val="66FF99"/>
              </a:buClr>
              <a:buSzPct val="100000"/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„Качество“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Quality) 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– 3/5</a:t>
            </a:r>
            <a:endParaRPr lang="ru-RU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Clr>
                <a:srgbClr val="66FF99"/>
              </a:buClr>
              <a:buSzPct val="100000"/>
              <a:buNone/>
            </a:pP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Clr>
                <a:srgbClr val="66FF99"/>
              </a:buClr>
              <a:buSzPct val="100000"/>
              <a:buNone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Минимум 15/25 точки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15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647799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2800" b="1" dirty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2800" b="1" dirty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ОБЩА ИНФОРМАЦИЯ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556792"/>
            <a:ext cx="6934200" cy="4680496"/>
          </a:xfrm>
        </p:spPr>
        <p:txBody>
          <a:bodyPr/>
          <a:lstStyle/>
          <a:p>
            <a:pPr lvl="0" algn="just" eaLnBrk="1" hangingPunct="1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Регламент 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(ЕС) 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2021/1153 за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създаване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Механизъм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свързване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Европа (2021-2027);</a:t>
            </a:r>
            <a:endParaRPr lang="ru-RU" altLang="bg-BG" sz="2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Общи цели на МСЕ –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изграждане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и развитие на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трансевропейските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мрежи в </a:t>
            </a:r>
            <a:r>
              <a:rPr lang="ru-RU" altLang="bg-BG" sz="22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транспортния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bg-BG" sz="22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енергийния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bg-BG" sz="22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цифровия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сектор;</a:t>
            </a:r>
          </a:p>
          <a:p>
            <a:pPr lvl="0" algn="just" eaLnBrk="1" hangingPunct="1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Специфични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цели в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цифровия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сектор: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свързани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изграждане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инфрастуктура</a:t>
            </a:r>
            <a:r>
              <a:rPr lang="ru-RU" altLang="bg-BG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цифрова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свързаност</a:t>
            </a:r>
            <a:r>
              <a:rPr lang="en-US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– 5G</a:t>
            </a:r>
            <a:r>
              <a:rPr lang="bg-BG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цифрови платформи, цифрови опорни мрежи и др.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eaLnBrk="1" hangingPunct="1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Бюджет (2021-2027) – 33.710 млрд. евро, от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2.065 млрд. евро за </a:t>
            </a:r>
            <a:r>
              <a:rPr lang="ru-RU" altLang="bg-BG" sz="22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цифровия</a:t>
            </a:r>
            <a:r>
              <a:rPr lang="ru-RU" altLang="bg-BG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сектор.</a:t>
            </a:r>
            <a:endParaRPr lang="en-US" altLang="bg-BG" sz="2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buFont typeface="Wingdings" panose="05000000000000000000" pitchFamily="2" charset="2"/>
              <a:buChar char="ü"/>
            </a:pPr>
            <a:endParaRPr lang="en-US" altLang="bg-BG" sz="2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66FF99"/>
              </a:buClr>
              <a:buNone/>
            </a:pPr>
            <a:endParaRPr lang="ru-RU" altLang="ko-KR" sz="2400" dirty="0">
              <a:solidFill>
                <a:schemeClr val="bg2"/>
              </a:solidFill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334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5831"/>
          </a:xfrm>
        </p:spPr>
        <p:txBody>
          <a:bodyPr/>
          <a:lstStyle/>
          <a:p>
            <a:pPr algn="ctr" eaLnBrk="1" hangingPunct="1"/>
            <a:r>
              <a:rPr lang="bg-BG" altLang="bg-BG" sz="26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Ключови показатели за изпълнение на МСЕ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09763" y="1844824"/>
            <a:ext cx="6934200" cy="3960416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ü"/>
            </a:pPr>
            <a:endParaRPr lang="ru-RU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ru-RU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32473"/>
              </p:ext>
            </p:extLst>
          </p:nvPr>
        </p:nvGraphicFramePr>
        <p:xfrm>
          <a:off x="1761897" y="1005841"/>
          <a:ext cx="7382102" cy="6450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711">
                  <a:extLst>
                    <a:ext uri="{9D8B030D-6E8A-4147-A177-3AD203B41FA5}">
                      <a16:colId xmlns:a16="http://schemas.microsoft.com/office/drawing/2014/main" val="887593771"/>
                    </a:ext>
                  </a:extLst>
                </a:gridCol>
                <a:gridCol w="1827254">
                  <a:extLst>
                    <a:ext uri="{9D8B030D-6E8A-4147-A177-3AD203B41FA5}">
                      <a16:colId xmlns:a16="http://schemas.microsoft.com/office/drawing/2014/main" val="1226122385"/>
                    </a:ext>
                  </a:extLst>
                </a:gridCol>
                <a:gridCol w="4166137">
                  <a:extLst>
                    <a:ext uri="{9D8B030D-6E8A-4147-A177-3AD203B41FA5}">
                      <a16:colId xmlns:a16="http://schemas.microsoft.com/office/drawing/2014/main" val="253149542"/>
                    </a:ext>
                  </a:extLst>
                </a:gridCol>
              </a:tblGrid>
              <a:tr h="671846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Сектор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Специфични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 </a:t>
                      </a:r>
                      <a:endParaRPr lang="bg-BG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Ключови показатели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44393"/>
                  </a:ext>
                </a:extLst>
              </a:tr>
              <a:tr h="1629130">
                <a:tc rowSpan="3">
                  <a:txBody>
                    <a:bodyPr/>
                    <a:lstStyle/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технологии </a:t>
                      </a:r>
                      <a:endParaRPr lang="bg-BG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Принос за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внедряването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инфраструктура за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цифрова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свързаност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целия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Съюз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връзки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към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мрежи с много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голям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капацитет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движещите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социално-икономическото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връзки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много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високо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качество за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местните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общности </a:t>
                      </a:r>
                    </a:p>
                    <a:p>
                      <a:endParaRPr lang="bg-B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773194"/>
                  </a:ext>
                </a:extLst>
              </a:tr>
              <a:tr h="1247713"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подкрепени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МСЕ действия,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създаващи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условия за 5G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покритие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протежението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маршрути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bg-BG" dirty="0" smtClean="0"/>
                    </a:p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031943"/>
                  </a:ext>
                </a:extLst>
              </a:tr>
              <a:tr h="2303470"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подкрепени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МСЕ действия,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създаващи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условия за нови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връзки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към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мрежи с много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голям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капацитет</a:t>
                      </a:r>
                      <a:r>
                        <a:rPr lang="ru-RU" sz="18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266419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09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ИНДИКАТИВЕН ГРАФИК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36745" y="1268760"/>
            <a:ext cx="7299751" cy="4104432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Индикативно отваряне на конкурсите – октомври 2022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Краен срок за кандидатстване – януари/февруари 2023 (обикновено между отварянето и затварянето на конкурса има 3-4 месеца)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Оценка на проектите – март-април 2023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Уведомяване на участниците за резултатите – май-юни 2023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Преговори и подписване на споразумение за предоставяне на безвъзмездна помощ – юни-септември 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Обикновено минават 8 месеца между крайният срок за кандидатстване и подписването на договора за безвъзмездна помощ (ако проекта е одобрен за финансиране)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Стартирайте подготовката преди отваряне на конкурса. Може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потърсите партньори 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515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ЧЕСТО ЗА ДАВАНИ ВЪПРОСИ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36745" y="1268760"/>
            <a:ext cx="7299751" cy="4104432"/>
          </a:xfrm>
        </p:spPr>
        <p:txBody>
          <a:bodyPr/>
          <a:lstStyle/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bg-BG" sz="2000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Къде може да се намерят националните контактни лица за подписване на писмата за подкрепа?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Кандидатите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направят справка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списъка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контактните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лица на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държавите-членки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достъпни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уебсайта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HaDEA,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да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поискат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подкрепа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относно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ru-RU" sz="2000" b="1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Писмо</a:t>
            </a:r>
            <a:r>
              <a:rPr lang="ru-RU" sz="2000" b="1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подкрепа</a:t>
            </a:r>
            <a:r>
              <a:rPr lang="ru-RU" sz="2000" b="1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b="1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споразумение</a:t>
            </a:r>
            <a:r>
              <a:rPr lang="ru-RU" sz="2000" b="1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държава-членка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което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бъде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подписано от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държавата-членка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която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възползва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 проекта, и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бъде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подадено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заедно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 формуляра за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кандидатстване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конкурси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 CEF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Одобрението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гаранциите</a:t>
            </a:r>
            <a:r>
              <a:rPr lang="ru-RU" sz="2000" b="1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b="1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сигурност</a:t>
            </a:r>
            <a:r>
              <a:rPr lang="ru-RU" sz="2000" b="1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държавите</a:t>
            </a:r>
            <a:r>
              <a:rPr lang="ru-RU" sz="20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членки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които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установени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кандидатите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което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задължителен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подкрепящ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документ за предложения,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подадени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покани</a:t>
            </a:r>
            <a:r>
              <a:rPr lang="ru-RU" sz="20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: CEF-DIG-2021-5GSMARTCOM, CEF-DIG-2021-5GCORRIDORS и CEF-DIG-2021- TA.</a:t>
            </a:r>
            <a:endParaRPr lang="bg-BG" sz="2000" i="1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515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ЧЕСТО ЗА ДАВАНИ ВЪПРОСИ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36745" y="1268760"/>
            <a:ext cx="7299751" cy="4104432"/>
          </a:xfrm>
        </p:spPr>
        <p:txBody>
          <a:bodyPr/>
          <a:lstStyle/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bg-BG" sz="2000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ли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компаниите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със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седалище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извън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ЕС, но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разполагащи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мрежи в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членки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спазващи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изисквания за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цифрова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сигурност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да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участват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CEF-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конкурси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CEF-DIG-2021-5GCORRIDORS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CEF-DIG-2021-5GSMARTCOM и CEF-DIG-2021-TA,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кандидатите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установени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държави-членки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ЕС (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включително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отвъдморски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страни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територии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всеки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субект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трябва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представи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гаранции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сигурност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одобрени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държавите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членки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Това 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изключва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субекти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установени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държави-членки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ЕС 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контролирани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трети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CEF-DIG-2021-CLOUD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субекти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установени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членки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 ЕС, но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контролирани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трети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отговарят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условията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CEF-DIG-2021-GATEWAYS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отнасяща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се до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инфраструктури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свързващи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ЕС с трети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субектите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установени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 трети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държави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изключение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допустими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да получат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при условие че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тяхното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1800" i="1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счита</a:t>
            </a:r>
            <a:r>
              <a:rPr lang="ru-RU" sz="1800" i="1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съществено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i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изпълнението</a:t>
            </a:r>
            <a:r>
              <a:rPr lang="ru-RU" sz="1800" i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проекта.</a:t>
            </a:r>
            <a:endParaRPr lang="bg-BG" sz="1800" i="1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15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ЧЕСТО ЗАДАВАНИ ВЪПРОСИ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36745" y="1052736"/>
            <a:ext cx="7299751" cy="5904656"/>
          </a:xfrm>
        </p:spPr>
        <p:txBody>
          <a:bodyPr/>
          <a:lstStyle/>
          <a:p>
            <a:pPr marL="0" lvl="0" indent="0" algn="just">
              <a:buClr>
                <a:srgbClr val="66FF99"/>
              </a:buClr>
              <a:buSzPct val="100000"/>
              <a:buNone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152" y="0"/>
            <a:ext cx="1761897" cy="9693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23728" y="1052736"/>
            <a:ext cx="63184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изисквания за минимален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състав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консорциума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CEF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Някои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темите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CEF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изискват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минимален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състав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консорциума по отношение на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субекти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тип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субекти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различни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отговарящи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Кандидатите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консултират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раздел 6 (</a:t>
            </a:r>
            <a:r>
              <a:rPr lang="ru-RU" sz="2000" i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Допустимост</a:t>
            </a:r>
            <a:r>
              <a:rPr lang="ru-RU" sz="20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от 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на конкурса</a:t>
            </a:r>
          </a:p>
          <a:p>
            <a:pPr algn="just"/>
            <a:endParaRPr lang="ru-RU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да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няколко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конкурса</a:t>
            </a:r>
          </a:p>
          <a:p>
            <a:pPr algn="just"/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Да, но </a:t>
            </a:r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достатъчно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i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проекта</a:t>
            </a:r>
          </a:p>
          <a:p>
            <a:pPr algn="just"/>
            <a:endParaRPr lang="ru-RU" sz="2000" i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Допускими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подготовка на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предложението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проект</a:t>
            </a:r>
          </a:p>
          <a:p>
            <a:pPr algn="just"/>
            <a:r>
              <a:rPr lang="ru-RU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endParaRPr lang="bg-BG" sz="2000" i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1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ДОПЪЛНИТЕЛНА ИНФОРМАЦИЯ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268760"/>
            <a:ext cx="6934200" cy="5400600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Ръководство за портала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Funding and Tenders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GB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ec.europa.eu/info/funding-tenders/opportunities/docs/2021-2027/common/guidance/om_en.pdf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Информация за </a:t>
            </a: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Submission system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,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включително </a:t>
            </a:r>
            <a:r>
              <a:rPr lang="bg-BG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п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репоръчителна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системна конфигурация и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препоръчителни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браузери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за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подаване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на проекта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Онлайн ръководство </a:t>
            </a:r>
            <a:r>
              <a:rPr lang="en-GB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https://</a:t>
            </a:r>
            <a:r>
              <a:rPr lang="en-GB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webgate.ec.europa.eu/funding-tenders-opportunities/display/OM/Online+Manual</a:t>
            </a:r>
            <a:endParaRPr lang="bg-BG" sz="20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Модел на споразумение за грант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9" action="ppaction://hlinkfile"/>
              </a:rPr>
              <a:t>Модел на Споразумение за консорциум </a:t>
            </a:r>
            <a:endParaRPr lang="bg-BG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Презентация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„Как до подготвим проект“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FAQs</a:t>
            </a: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 за МСЕ </a:t>
            </a:r>
            <a:endParaRPr lang="bg-BG" sz="20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bg-BG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Регистрация за експерт</a:t>
            </a:r>
            <a:endParaRPr lang="bg-BG" sz="20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1862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Възможности за съфинансиране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969348"/>
            <a:ext cx="7128792" cy="5888652"/>
          </a:xfrm>
        </p:spPr>
        <p:txBody>
          <a:bodyPr/>
          <a:lstStyle/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Българска банка за развитие (ББР)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създаде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специална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възможност</a:t>
            </a:r>
            <a:r>
              <a:rPr lang="ru-RU" sz="20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- „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Инвестиционен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кредит за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лизензирани</a:t>
            </a:r>
            <a:r>
              <a:rPr lang="ru-RU" sz="2000" b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доставчици</a:t>
            </a:r>
            <a:r>
              <a:rPr lang="ru-RU" sz="2000" b="1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интернет услуги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гаранция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Паневропейския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гаранционен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фонд, по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Европейския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Инвестиционен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фонд, за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директно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на микро, малки и </a:t>
            </a:r>
            <a:r>
              <a:rPr lang="ru-RU" sz="20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средни</a:t>
            </a:r>
            <a:r>
              <a:rPr lang="ru-RU" sz="20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предприятия.“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endParaRPr lang="ru-RU" sz="2400" dirty="0" smtClean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повече</a:t>
            </a:r>
            <a:r>
              <a:rPr lang="ru-RU" sz="24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информация</a:t>
            </a:r>
            <a:endParaRPr lang="ru-RU" sz="24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Надежда Атанасова</a:t>
            </a: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Ръководител</a:t>
            </a: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екип</a:t>
            </a: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 „Бизнес развитие“</a:t>
            </a: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Управление „Корпоративно </a:t>
            </a:r>
            <a:r>
              <a:rPr lang="ru-RU" sz="1800" dirty="0" err="1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банкиране</a:t>
            </a: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тел.:  (+359 2) 9 306 309</a:t>
            </a: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моб.: (+359 898) 544 703</a:t>
            </a:r>
          </a:p>
          <a:p>
            <a:pPr marL="800100" lvl="2" indent="0" algn="just">
              <a:buClr>
                <a:srgbClr val="66FF99"/>
              </a:buClr>
              <a:buSzPct val="100000"/>
              <a:buNone/>
            </a:pPr>
            <a:r>
              <a:rPr lang="ru-RU" sz="1800" dirty="0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sz="1800" dirty="0" err="1" smtClean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800" dirty="0">
                <a:solidFill>
                  <a:srgbClr val="0014A4"/>
                </a:solidFill>
                <a:latin typeface="Times New Roman" pitchFamily="18" charset="0"/>
                <a:cs typeface="Times New Roman" pitchFamily="18" charset="0"/>
              </a:rPr>
              <a:t>: atanasova.n@bdbank.bg</a:t>
            </a:r>
          </a:p>
          <a:p>
            <a:pPr lvl="0" algn="just">
              <a:buClr>
                <a:srgbClr val="66FF99"/>
              </a:buClr>
              <a:buSzPct val="100000"/>
              <a:buFont typeface="Wingdings" panose="05000000000000000000" pitchFamily="2" charset="2"/>
              <a:buChar char="ü"/>
            </a:pPr>
            <a:endParaRPr lang="bg-BG" sz="1600" dirty="0">
              <a:solidFill>
                <a:srgbClr val="0014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2087562"/>
          </a:xfrm>
        </p:spPr>
        <p:txBody>
          <a:bodyPr/>
          <a:lstStyle/>
          <a:p>
            <a:pPr algn="ctr" eaLnBrk="1" hangingPunct="1"/>
            <a:r>
              <a:rPr lang="bg-BG" altLang="bg-BG" sz="4000" smtClean="0">
                <a:latin typeface="Times New Roman" pitchFamily="18" charset="0"/>
              </a:rPr>
              <a:t/>
            </a:r>
            <a:br>
              <a:rPr lang="bg-BG" altLang="bg-BG" sz="4000" smtClean="0">
                <a:latin typeface="Times New Roman" pitchFamily="18" charset="0"/>
              </a:rPr>
            </a:br>
            <a:r>
              <a:rPr lang="bg-BG" altLang="bg-BG" sz="3200" smtClean="0">
                <a:solidFill>
                  <a:srgbClr val="66FF99"/>
                </a:solidFill>
                <a:latin typeface="Times New Roman" pitchFamily="18" charset="0"/>
              </a:rPr>
              <a:t>БЛАГОДАРЯ ЗА ВНИМАНИЕТО</a:t>
            </a:r>
            <a:br>
              <a:rPr lang="bg-BG" altLang="bg-BG" sz="3200" smtClean="0">
                <a:solidFill>
                  <a:srgbClr val="66FF99"/>
                </a:solidFill>
                <a:latin typeface="Times New Roman" pitchFamily="18" charset="0"/>
              </a:rPr>
            </a:br>
            <a:endParaRPr lang="bg-BG" altLang="bg-BG" sz="3200" smtClean="0">
              <a:solidFill>
                <a:srgbClr val="66FF99"/>
              </a:solidFill>
              <a:latin typeface="Times New Roman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420938"/>
            <a:ext cx="8229600" cy="24812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bg-BG" altLang="bg-BG" sz="2000" dirty="0" smtClean="0">
                <a:latin typeface="Times New Roman" pitchFamily="18" charset="0"/>
                <a:cs typeface="Times New Roman" pitchFamily="18" charset="0"/>
              </a:rPr>
              <a:t>ЕЛИ КАНЕВА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bg-BG" altLang="bg-BG" sz="2000" dirty="0" smtClean="0">
                <a:latin typeface="Times New Roman" pitchFamily="18" charset="0"/>
                <a:cs typeface="Times New Roman" pitchFamily="18" charset="0"/>
              </a:rPr>
              <a:t>Министерство на транспорта и съобщенията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bg-BG" altLang="bg-BG" sz="2000" dirty="0" smtClean="0">
                <a:latin typeface="Times New Roman" pitchFamily="18" charset="0"/>
                <a:cs typeface="Times New Roman" pitchFamily="18" charset="0"/>
              </a:rPr>
              <a:t>Дирекция „Цифрова свързаност“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bg-BG" altLang="bg-BG" sz="2000" dirty="0" smtClean="0">
                <a:latin typeface="Times New Roman" pitchFamily="18" charset="0"/>
                <a:cs typeface="Times New Roman" pitchFamily="18" charset="0"/>
              </a:rPr>
              <a:t>Тел. 9409284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bg-BG" sz="20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en-US" altLang="bg-BG" sz="2000" smtClean="0">
                <a:latin typeface="Times New Roman" pitchFamily="18" charset="0"/>
                <a:cs typeface="Times New Roman" pitchFamily="18" charset="0"/>
              </a:rPr>
              <a:t>: ekaneva@mtc.government.bg</a:t>
            </a:r>
            <a:endParaRPr lang="bg-BG" altLang="bg-BG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431775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КОЙ МОЖЕ ДА УЧАСТВА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44688" y="1124744"/>
            <a:ext cx="6934200" cy="4680496"/>
          </a:xfrm>
        </p:spPr>
        <p:txBody>
          <a:bodyPr/>
          <a:lstStyle/>
          <a:p>
            <a:pPr lvl="0" algn="just"/>
            <a:r>
              <a:rPr lang="bg-BG" sz="2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лица, установени в </a:t>
            </a:r>
            <a:r>
              <a:rPr lang="bg-BG" sz="2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</a:t>
            </a:r>
            <a:r>
              <a:rPr lang="bg-BG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bg-BG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установени в държавите членки </a:t>
            </a:r>
            <a:r>
              <a:rPr lang="bg-BG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(университети, училища,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научноизследователски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болници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организации от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сектор, </a:t>
            </a:r>
            <a:r>
              <a:rPr lang="bg-BG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държавни организации,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МСП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доставчици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услуги и  др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необходим консорциум</a:t>
            </a:r>
            <a:endParaRPr lang="bg-BG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не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отговарят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критериите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допустимост</a:t>
            </a:r>
            <a:endParaRPr lang="ru-RU" sz="2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824" y="29388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2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2"/>
            <a:ext cx="6864350" cy="1511895"/>
          </a:xfrm>
        </p:spPr>
        <p:txBody>
          <a:bodyPr/>
          <a:lstStyle/>
          <a:p>
            <a:pPr algn="ctr" eaLnBrk="1" hangingPunct="1"/>
            <a:r>
              <a:rPr lang="bg-BG" altLang="bg-BG" sz="24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ПОДАВАНЕ НА ПРЕДЛОЖЕНИЕ ЗА ПРОЕКТ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628800"/>
            <a:ext cx="7079704" cy="4608488"/>
          </a:xfrm>
        </p:spPr>
        <p:txBody>
          <a:bodyPr/>
          <a:lstStyle/>
          <a:p>
            <a:pPr algn="just">
              <a:buClr>
                <a:srgbClr val="66FF99"/>
              </a:buClr>
              <a:buFont typeface="Wingdings" pitchFamily="2" charset="2"/>
              <a:buChar char="ü"/>
            </a:pP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Участва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се на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базата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отворени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конкурси</a:t>
            </a:r>
            <a:endParaRPr lang="ru-RU" sz="2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Работна програма 2021-2025 за МСЕ, Цифров сектор</a:t>
            </a:r>
            <a:endParaRPr lang="bg-BG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66FF99"/>
              </a:buCl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Проектите</a:t>
            </a:r>
            <a:r>
              <a:rPr lang="ru-RU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подават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английски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език</a:t>
            </a:r>
            <a:r>
              <a:rPr lang="ru-RU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66FF99"/>
              </a:buClr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Електронно</a:t>
            </a:r>
            <a:r>
              <a:rPr lang="ru-RU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подаване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предложенията</a:t>
            </a:r>
            <a:r>
              <a:rPr lang="ru-RU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en-US" sz="2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Funding and Tenders Portal</a:t>
            </a:r>
            <a:r>
              <a:rPr lang="en-US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66FF99"/>
              </a:buClr>
              <a:buSzPct val="68000"/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Регистрирайте </a:t>
            </a:r>
            <a:r>
              <a:rPr lang="bg-BG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организацията си</a:t>
            </a:r>
            <a:r>
              <a:rPr lang="bg-BG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получете персонален идентификационен код (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PIC)</a:t>
            </a:r>
            <a:r>
              <a:rPr lang="bg-BG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66FF99"/>
              </a:buClr>
              <a:buSzPct val="68000"/>
              <a:buFont typeface="Wingdings" panose="05000000000000000000" pitchFamily="2" charset="2"/>
              <a:buChar char="ü"/>
            </a:pPr>
            <a:r>
              <a:rPr lang="bg-B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Определете представител на организацията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(LEAR)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0" indent="-256032" algn="just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68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7764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88913"/>
            <a:ext cx="6864350" cy="935831"/>
          </a:xfrm>
        </p:spPr>
        <p:txBody>
          <a:bodyPr/>
          <a:lstStyle/>
          <a:p>
            <a:pPr algn="ctr" eaLnBrk="1" hangingPunct="1"/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Предстоящи конкурси</a:t>
            </a:r>
            <a:r>
              <a:rPr lang="en-US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altLang="bg-BG" sz="2800" b="1" dirty="0" smtClean="0">
                <a:solidFill>
                  <a:srgbClr val="66FF99"/>
                </a:solidFill>
                <a:latin typeface="Times New Roman" pitchFamily="18" charset="0"/>
                <a:cs typeface="Times New Roman" pitchFamily="18" charset="0"/>
              </a:rPr>
              <a:t>октомври 2022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44688" y="1844824"/>
            <a:ext cx="6934200" cy="3960416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покритие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транспортните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</a:t>
            </a:r>
            <a:r>
              <a:rPr lang="en-GB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coverage along transport corridors)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en-GB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интелигентни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общности (5</a:t>
            </a:r>
            <a:r>
              <a:rPr lang="en-GB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for Smart Communities</a:t>
            </a:r>
            <a:r>
              <a:rPr lang="en-GB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Опорна</a:t>
            </a:r>
            <a:r>
              <a:rPr lang="ru-RU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r>
              <a:rPr lang="ru-RU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</a:t>
            </a:r>
            <a:r>
              <a:rPr lang="ru-RU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глобални</a:t>
            </a:r>
            <a:r>
              <a:rPr lang="ru-RU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портали</a:t>
            </a:r>
            <a:r>
              <a:rPr lang="ru-RU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Backbone connectivity for Digital Global Gateways</a:t>
            </a:r>
            <a:r>
              <a:rPr lang="en-GB" sz="24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4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16632"/>
            <a:ext cx="6864350" cy="1008112"/>
          </a:xfrm>
        </p:spPr>
        <p:txBody>
          <a:bodyPr/>
          <a:lstStyle/>
          <a:p>
            <a:pPr algn="ctr" eaLnBrk="1" hangingPunct="1"/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покритие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транспортните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coverage along transport corridors</a:t>
            </a: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8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052736"/>
            <a:ext cx="7344816" cy="580526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240 млн. евро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 –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набор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действия за внедряване на 5G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автоматизирана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(CAM) по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Приоритет за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първите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работната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инвестиции в </a:t>
            </a:r>
            <a:r>
              <a:rPr lang="ru-RU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трансгранични</a:t>
            </a:r>
            <a:r>
              <a:rPr lang="ru-RU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участъци</a:t>
            </a:r>
            <a:r>
              <a:rPr lang="ru-RU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включващи</a:t>
            </a:r>
            <a:r>
              <a:rPr lang="ru-RU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две или </a:t>
            </a:r>
            <a:r>
              <a:rPr lang="ru-RU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</a:t>
            </a:r>
            <a:r>
              <a:rPr lang="ru-RU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Примерен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– </a:t>
            </a:r>
            <a:r>
              <a:rPr lang="ru-RU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приложение </a:t>
            </a:r>
            <a:r>
              <a:rPr lang="en-US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bg-BG" sz="22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Регламент 2021/1153 (Т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рансгранични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участъци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експериментиране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 – София-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Солун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Белград, София-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Солун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Атина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Берлин-Прага-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Бърно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-Братислава-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Тимишоара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-София-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границата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Турция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но не се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16632"/>
            <a:ext cx="6864350" cy="1008112"/>
          </a:xfrm>
        </p:spPr>
        <p:txBody>
          <a:bodyPr/>
          <a:lstStyle/>
          <a:p>
            <a:pPr algn="ctr" eaLnBrk="1" hangingPunct="1"/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покритие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транспортните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coverage along transport corridors</a:t>
            </a: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8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052736"/>
            <a:ext cx="7344816" cy="5805264"/>
          </a:xfrm>
        </p:spPr>
        <p:txBody>
          <a:bodyPr/>
          <a:lstStyle/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Консорциум – 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минимум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 (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железопъни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телекомуникационни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разгръщаши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инфраструктура и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напр. кули;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доставчици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услуги за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сигурност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транспорта и др.) от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миниум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най-малко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„пионерна“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честотна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лента за 5G (700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MHz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3,6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GHz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26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GHz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Предложенията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включват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участъци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5G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членки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представляващи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15% от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общата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дължина</a:t>
            </a:r>
            <a:r>
              <a:rPr lang="ru-RU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широкообхватната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трансвропейска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мрежа (TEN-T) 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същата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(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железопътни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водни</a:t>
            </a:r>
            <a:r>
              <a:rPr lang="ru-RU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пътища</a:t>
            </a:r>
            <a:r>
              <a:rPr lang="ru-RU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ДЧ.</a:t>
            </a:r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7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16632"/>
            <a:ext cx="6864350" cy="1008112"/>
          </a:xfrm>
        </p:spPr>
        <p:txBody>
          <a:bodyPr/>
          <a:lstStyle/>
          <a:p>
            <a:pPr algn="ctr" eaLnBrk="1" hangingPunct="1"/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покритие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транспортните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коридори</a:t>
            </a:r>
            <a:r>
              <a:rPr lang="ru-RU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coverage along transport corridors</a:t>
            </a:r>
            <a:r>
              <a:rPr lang="en-GB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8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  <a: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b="1" dirty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8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340768"/>
            <a:ext cx="7344816" cy="5517232"/>
          </a:xfrm>
        </p:spPr>
        <p:txBody>
          <a:bodyPr/>
          <a:lstStyle/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30 % (при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50 %, а при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най-отдалечени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70 %)</a:t>
            </a:r>
          </a:p>
          <a:p>
            <a:pPr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разходи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активна и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инфраструктура:</a:t>
            </a:r>
          </a:p>
          <a:p>
            <a:pPr lvl="1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Разгръщане 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Разгръщане 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инсталиране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Разгръщане и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инсталиране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странични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устройства (например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железопътни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автоматизирани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случаи на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66FF99"/>
              </a:buCl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Подготвителни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работи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включително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планиране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</a:t>
            </a:r>
            <a:r>
              <a:rPr lang="ru-RU" sz="1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16632"/>
            <a:ext cx="6864350" cy="1008112"/>
          </a:xfrm>
        </p:spPr>
        <p:txBody>
          <a:bodyPr/>
          <a:lstStyle/>
          <a:p>
            <a:pPr marL="342900" lvl="0" indent="-342900" algn="ctr">
              <a:spcBef>
                <a:spcPct val="20000"/>
              </a:spcBef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8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5G ЗА ИНТЕЛИГЕНТНИ ОБЩНОСТИ (5G FOR SMART COMMUNITIES) (1)</a:t>
            </a:r>
            <a:b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600" b="1" dirty="0" smtClean="0">
                <a:solidFill>
                  <a:srgbClr val="66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altLang="bg-BG" sz="2600" b="1" dirty="0" smtClean="0">
              <a:solidFill>
                <a:srgbClr val="66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1052736"/>
            <a:ext cx="7344816" cy="5805264"/>
          </a:xfrm>
        </p:spPr>
        <p:txBody>
          <a:bodyPr/>
          <a:lstStyle/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млн. евро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30-75% 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 –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ранното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внедряване на 5G-базирани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ползват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социално-икономически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двигатели (SED). </a:t>
            </a: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Финансирането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покрива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внедряването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5G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use-cases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доставчиците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SGI/SGEI;</a:t>
            </a:r>
          </a:p>
          <a:p>
            <a:pPr lvl="0" algn="just">
              <a:buClr>
                <a:srgbClr val="66FF99"/>
              </a:buClr>
              <a:buFont typeface="Wingdings" panose="05000000000000000000" pitchFamily="2" charset="2"/>
              <a:buChar char="ü"/>
            </a:pP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зграждане</a:t>
            </a:r>
            <a:r>
              <a:rPr lang="ru-RU" sz="2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5G инфраструктура, способна да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най-съвременна</a:t>
            </a:r>
            <a:r>
              <a:rPr lang="ru-RU" sz="2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свързаност</a:t>
            </a:r>
            <a:endParaRPr lang="ru-RU" sz="22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2" y="0"/>
            <a:ext cx="176189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5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 12">
      <a:dk1>
        <a:srgbClr val="4D4D4D"/>
      </a:dk1>
      <a:lt1>
        <a:srgbClr val="FFFFFF"/>
      </a:lt1>
      <a:dk2>
        <a:srgbClr val="4D4D4D"/>
      </a:dk2>
      <a:lt2>
        <a:srgbClr val="0014A4"/>
      </a:lt2>
      <a:accent1>
        <a:srgbClr val="013DB5"/>
      </a:accent1>
      <a:accent2>
        <a:srgbClr val="005ED0"/>
      </a:accent2>
      <a:accent3>
        <a:srgbClr val="FFFFFF"/>
      </a:accent3>
      <a:accent4>
        <a:srgbClr val="404040"/>
      </a:accent4>
      <a:accent5>
        <a:srgbClr val="AAAFD7"/>
      </a:accent5>
      <a:accent6>
        <a:srgbClr val="0054BC"/>
      </a:accent6>
      <a:hlink>
        <a:srgbClr val="F3BE29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5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6">
        <a:dk1>
          <a:srgbClr val="4D4D4D"/>
        </a:dk1>
        <a:lt1>
          <a:srgbClr val="FFFFFF"/>
        </a:lt1>
        <a:dk2>
          <a:srgbClr val="4D4D4D"/>
        </a:dk2>
        <a:lt2>
          <a:srgbClr val="0067B5"/>
        </a:lt2>
        <a:accent1>
          <a:srgbClr val="1881BF"/>
        </a:accent1>
        <a:accent2>
          <a:srgbClr val="39B0DA"/>
        </a:accent2>
        <a:accent3>
          <a:srgbClr val="FFFFFF"/>
        </a:accent3>
        <a:accent4>
          <a:srgbClr val="404040"/>
        </a:accent4>
        <a:accent5>
          <a:srgbClr val="ABC1DC"/>
        </a:accent5>
        <a:accent6>
          <a:srgbClr val="339FC5"/>
        </a:accent6>
        <a:hlink>
          <a:srgbClr val="40B0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7">
        <a:dk1>
          <a:srgbClr val="4D4D4D"/>
        </a:dk1>
        <a:lt1>
          <a:srgbClr val="FFFFFF"/>
        </a:lt1>
        <a:dk2>
          <a:srgbClr val="4D4D4D"/>
        </a:dk2>
        <a:lt2>
          <a:srgbClr val="026788"/>
        </a:lt2>
        <a:accent1>
          <a:srgbClr val="0089B3"/>
        </a:accent1>
        <a:accent2>
          <a:srgbClr val="01A2CE"/>
        </a:accent2>
        <a:accent3>
          <a:srgbClr val="FFFFFF"/>
        </a:accent3>
        <a:accent4>
          <a:srgbClr val="404040"/>
        </a:accent4>
        <a:accent5>
          <a:srgbClr val="AAC4D6"/>
        </a:accent5>
        <a:accent6>
          <a:srgbClr val="0192BA"/>
        </a:accent6>
        <a:hlink>
          <a:srgbClr val="01B3D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8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9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006A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0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0084D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1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028C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2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F3BE2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6342</TotalTime>
  <Words>3251</Words>
  <Application>Microsoft Office PowerPoint</Application>
  <PresentationFormat>On-screen Show (4:3)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굴림</vt:lpstr>
      <vt:lpstr>Microsoft Sans Serif</vt:lpstr>
      <vt:lpstr>Times New Roman</vt:lpstr>
      <vt:lpstr>Wingdings</vt:lpstr>
      <vt:lpstr>powerpoint-template</vt:lpstr>
      <vt:lpstr>   МЕХАНИЗЪМ ЗА  СВЪРЗВАНЕ НА ЕВРОПА   CONNECTING EUROPE  FACILITY         ЕЛИ КАНЕВА</vt:lpstr>
      <vt:lpstr>  ОБЩА ИНФОРМАЦИЯ</vt:lpstr>
      <vt:lpstr>КОЙ МОЖЕ ДА УЧАСТВА</vt:lpstr>
      <vt:lpstr>ПОДАВАНЕ НА ПРЕДЛОЖЕНИЕ ЗА ПРОЕКТ</vt:lpstr>
      <vt:lpstr>Предстоящи конкурси – октомври 2022</vt:lpstr>
      <vt:lpstr> 5G покритие по транспортните коридори (5G coverage along transport corridors) (1) </vt:lpstr>
      <vt:lpstr> 5G покритие по транспортните коридори (5G coverage along transport corridors) (2) </vt:lpstr>
      <vt:lpstr> 5G покритие по транспортните коридори (5G coverage along transport corridors) (3) </vt:lpstr>
      <vt:lpstr>  5G ЗА ИНТЕЛИГЕНТНИ ОБЩНОСТИ (5G FOR SMART COMMUNITIES) (1)   </vt:lpstr>
      <vt:lpstr>   5G ЗА ИНТЕЛИГЕНТНИ ОБЩНОСТИ (5G FOR SMART COMMUNITIES) (2)   </vt:lpstr>
      <vt:lpstr>  ОПОРНА СВЪРЗАНОСТ ЗА  ЦИФРОВИ ГЛОБАЛНИ ПОРТАЛИ  (BACKBONE CONNECTIVITY FOR  DOGITAL FLOBAL GATEWAYS) (1)  </vt:lpstr>
      <vt:lpstr>  ОПОРНА СВЪРЗАНОСТ ЗА  ЦИФРОВИ ГЛОБАЛНИ ПОРТАЛИ  (BACKBONE CONNECTIVITY FOR  DOGITAL FLOBAL GATEWAYS) (2)  </vt:lpstr>
      <vt:lpstr>ПОЛЗИ ОТ УЧАСТИЕТО В МСЕ</vt:lpstr>
      <vt:lpstr>Финансиране и допустими разходи</vt:lpstr>
      <vt:lpstr>Критерии за допустимост</vt:lpstr>
      <vt:lpstr>ФОРМА ЗА КАНДИДАТСТВАНЕ </vt:lpstr>
      <vt:lpstr>ЧАСТ А</vt:lpstr>
      <vt:lpstr>ЧАСТ В</vt:lpstr>
      <vt:lpstr>ОЦЕНКА НА ПРОЕКТИТЕ</vt:lpstr>
      <vt:lpstr>Ключови показатели за изпълнение на МСЕ</vt:lpstr>
      <vt:lpstr>ИНДИКАТИВЕН ГРАФИК</vt:lpstr>
      <vt:lpstr>ЧЕСТО ЗА ДАВАНИ ВЪПРОСИ (1)</vt:lpstr>
      <vt:lpstr>ЧЕСТО ЗА ДАВАНИ ВЪПРОСИ (2)</vt:lpstr>
      <vt:lpstr>ЧЕСТО ЗАДАВАНИ ВЪПРОСИ (3)</vt:lpstr>
      <vt:lpstr>ДОПЪЛНИТЕЛНА ИНФОРМАЦИЯ</vt:lpstr>
      <vt:lpstr>Възможности за съфинансиране</vt:lpstr>
      <vt:lpstr> БЛАГОДАРЯ ЗА ВНИМАНИЕТО </vt:lpstr>
    </vt:vector>
  </TitlesOfParts>
  <Company>DAITS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МЕХАНИЗЪМ ЗА СВЪРЗВАНЕ НА ЕВРОПА</dc:title>
  <dc:creator>Ели Канева</dc:creator>
  <cp:lastModifiedBy>Eli Kaneva</cp:lastModifiedBy>
  <cp:revision>464</cp:revision>
  <cp:lastPrinted>2016-10-21T12:55:54Z</cp:lastPrinted>
  <dcterms:created xsi:type="dcterms:W3CDTF">2014-05-29T09:38:34Z</dcterms:created>
  <dcterms:modified xsi:type="dcterms:W3CDTF">2022-07-05T13:09:58Z</dcterms:modified>
</cp:coreProperties>
</file>