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65" r:id="rId2"/>
    <p:sldId id="321" r:id="rId3"/>
    <p:sldId id="320" r:id="rId4"/>
    <p:sldId id="338" r:id="rId5"/>
    <p:sldId id="322" r:id="rId6"/>
    <p:sldId id="329" r:id="rId7"/>
    <p:sldId id="323" r:id="rId8"/>
    <p:sldId id="337" r:id="rId9"/>
    <p:sldId id="324" r:id="rId10"/>
    <p:sldId id="325" r:id="rId11"/>
    <p:sldId id="343" r:id="rId12"/>
    <p:sldId id="346" r:id="rId13"/>
    <p:sldId id="332" r:id="rId14"/>
    <p:sldId id="348" r:id="rId15"/>
    <p:sldId id="349" r:id="rId16"/>
    <p:sldId id="350" r:id="rId17"/>
    <p:sldId id="334" r:id="rId18"/>
    <p:sldId id="351" r:id="rId19"/>
    <p:sldId id="335" r:id="rId20"/>
  </p:sldIdLst>
  <p:sldSz cx="12188825" cy="6858000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30" autoAdjust="0"/>
    <p:restoredTop sz="83614" autoAdjust="0"/>
  </p:normalViewPr>
  <p:slideViewPr>
    <p:cSldViewPr showGuides="1">
      <p:cViewPr varScale="1">
        <p:scale>
          <a:sx n="106" d="100"/>
          <a:sy n="106" d="100"/>
        </p:scale>
        <p:origin x="1200" y="72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6" d="100"/>
          <a:sy n="96" d="100"/>
        </p:scale>
        <p:origin x="4022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9DE493-19D7-4EC9-97C9-5F26233F1106}" type="doc">
      <dgm:prSet loTypeId="urn:microsoft.com/office/officeart/2005/8/layout/hProcess4" loCatId="process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AB2E8498-CC81-452F-A895-08F3845AA347}">
      <dgm:prSet phldrT="[Text]"/>
      <dgm:spPr/>
      <dgm:t>
        <a:bodyPr/>
        <a:lstStyle/>
        <a:p>
          <a:r>
            <a:rPr lang="bg-BG" dirty="0">
              <a:solidFill>
                <a:schemeClr val="bg2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Изберете подходящ конкурс</a:t>
          </a:r>
          <a:endParaRPr lang="en-US" dirty="0">
            <a:solidFill>
              <a:schemeClr val="bg2">
                <a:lumMod val="50000"/>
                <a:lumOff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65E2C8-0CBB-4D8C-AD60-6B0105C62B84}" type="parTrans" cxnId="{2D5B3E3B-3EE5-4072-933E-27DF5400591C}">
      <dgm:prSet/>
      <dgm:spPr/>
      <dgm:t>
        <a:bodyPr/>
        <a:lstStyle/>
        <a:p>
          <a:endParaRPr lang="en-US"/>
        </a:p>
      </dgm:t>
    </dgm:pt>
    <dgm:pt modelId="{9A1F3304-AA9E-4FBC-89BA-9095C80E47C9}" type="sibTrans" cxnId="{2D5B3E3B-3EE5-4072-933E-27DF5400591C}">
      <dgm:prSet/>
      <dgm:spPr/>
      <dgm:t>
        <a:bodyPr/>
        <a:lstStyle/>
        <a:p>
          <a:endParaRPr lang="en-US"/>
        </a:p>
      </dgm:t>
    </dgm:pt>
    <dgm:pt modelId="{F6D27D1B-CDCB-481F-B8FA-AB31B2A119DE}">
      <dgm:prSet phldrT="[Text]"/>
      <dgm:spPr/>
      <dgm:t>
        <a:bodyPr/>
        <a:lstStyle/>
        <a:p>
          <a:r>
            <a:rPr lang="bg-BG" dirty="0">
              <a:latin typeface="Times New Roman" panose="02020603050405020304" pitchFamily="18" charset="0"/>
              <a:cs typeface="Times New Roman" panose="02020603050405020304" pitchFamily="18" charset="0"/>
            </a:rPr>
            <a:t>Регистрация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7BF306-8E53-4B16-9E7E-A79AE3DF6BE2}" type="parTrans" cxnId="{A63D53AC-541A-4D09-9620-8B1C8D7B91DE}">
      <dgm:prSet/>
      <dgm:spPr/>
      <dgm:t>
        <a:bodyPr/>
        <a:lstStyle/>
        <a:p>
          <a:endParaRPr lang="en-US"/>
        </a:p>
      </dgm:t>
    </dgm:pt>
    <dgm:pt modelId="{7AEB6639-3258-49E8-8B1F-B4A9C61922BE}" type="sibTrans" cxnId="{A63D53AC-541A-4D09-9620-8B1C8D7B91DE}">
      <dgm:prSet/>
      <dgm:spPr/>
      <dgm:t>
        <a:bodyPr/>
        <a:lstStyle/>
        <a:p>
          <a:endParaRPr lang="en-US"/>
        </a:p>
      </dgm:t>
    </dgm:pt>
    <dgm:pt modelId="{0B00F5A8-A0EF-4111-9D86-004317B4F49E}">
      <dgm:prSet phldrT="[Text]"/>
      <dgm:spPr/>
      <dgm:t>
        <a:bodyPr/>
        <a:lstStyle/>
        <a:p>
          <a:r>
            <a:rPr lang="bg-BG" dirty="0">
              <a:solidFill>
                <a:schemeClr val="bg2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Регистрирайте организацията си</a:t>
          </a:r>
          <a:endParaRPr lang="en-US" dirty="0">
            <a:solidFill>
              <a:schemeClr val="bg2">
                <a:lumMod val="50000"/>
                <a:lumOff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n-US" dirty="0">
              <a:solidFill>
                <a:schemeClr val="bg2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(PIC)</a:t>
          </a:r>
          <a:r>
            <a:rPr lang="bg-BG" dirty="0">
              <a:solidFill>
                <a:schemeClr val="bg2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US" dirty="0">
            <a:solidFill>
              <a:schemeClr val="bg2">
                <a:lumMod val="50000"/>
                <a:lumOff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en-US" dirty="0"/>
        </a:p>
      </dgm:t>
    </dgm:pt>
    <dgm:pt modelId="{EC916B99-8D26-4265-B7BE-BB461C68DA5C}" type="parTrans" cxnId="{86F910E7-C9D0-48E5-A3A3-C70127E96FC1}">
      <dgm:prSet/>
      <dgm:spPr/>
      <dgm:t>
        <a:bodyPr/>
        <a:lstStyle/>
        <a:p>
          <a:endParaRPr lang="en-US"/>
        </a:p>
      </dgm:t>
    </dgm:pt>
    <dgm:pt modelId="{CE48C676-980A-4BAC-A3C8-9ABC315DAE51}" type="sibTrans" cxnId="{86F910E7-C9D0-48E5-A3A3-C70127E96FC1}">
      <dgm:prSet/>
      <dgm:spPr/>
      <dgm:t>
        <a:bodyPr/>
        <a:lstStyle/>
        <a:p>
          <a:endParaRPr lang="en-US"/>
        </a:p>
      </dgm:t>
    </dgm:pt>
    <dgm:pt modelId="{58828492-5CEF-4AFE-95CB-5D7E6A18158B}">
      <dgm:prSet phldrT="[Text]"/>
      <dgm:spPr/>
      <dgm:t>
        <a:bodyPr/>
        <a:lstStyle/>
        <a:p>
          <a:r>
            <a:rPr lang="bg-BG" dirty="0">
              <a:latin typeface="Times New Roman" panose="02020603050405020304" pitchFamily="18" charset="0"/>
              <a:cs typeface="Times New Roman" panose="02020603050405020304" pitchFamily="18" charset="0"/>
            </a:rPr>
            <a:t>Кандидатствайте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64BA43-1B81-496F-A04E-CE4B4A525697}" type="parTrans" cxnId="{ECE9152A-59A8-4A3A-9D34-DB38A074F636}">
      <dgm:prSet/>
      <dgm:spPr/>
      <dgm:t>
        <a:bodyPr/>
        <a:lstStyle/>
        <a:p>
          <a:endParaRPr lang="en-US"/>
        </a:p>
      </dgm:t>
    </dgm:pt>
    <dgm:pt modelId="{2D386477-EC66-449A-8D41-5F8A212C3D8E}" type="sibTrans" cxnId="{ECE9152A-59A8-4A3A-9D34-DB38A074F636}">
      <dgm:prSet/>
      <dgm:spPr/>
      <dgm:t>
        <a:bodyPr/>
        <a:lstStyle/>
        <a:p>
          <a:endParaRPr lang="en-US"/>
        </a:p>
      </dgm:t>
    </dgm:pt>
    <dgm:pt modelId="{68838C34-4D02-49F8-ADD7-BFA90D87B7EA}">
      <dgm:prSet phldrT="[Text]"/>
      <dgm:spPr/>
      <dgm:t>
        <a:bodyPr/>
        <a:lstStyle/>
        <a:p>
          <a:r>
            <a:rPr lang="bg-BG" dirty="0">
              <a:solidFill>
                <a:schemeClr val="bg2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Подгответе и подайте проекта</a:t>
          </a:r>
          <a:endParaRPr lang="en-US" dirty="0">
            <a:solidFill>
              <a:schemeClr val="bg2">
                <a:lumMod val="50000"/>
                <a:lumOff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AD00AD-6A23-4C89-A107-68EF5D1F0B94}" type="parTrans" cxnId="{4143D757-8617-4C89-8322-E3B29A1874AF}">
      <dgm:prSet/>
      <dgm:spPr/>
      <dgm:t>
        <a:bodyPr/>
        <a:lstStyle/>
        <a:p>
          <a:endParaRPr lang="en-US"/>
        </a:p>
      </dgm:t>
    </dgm:pt>
    <dgm:pt modelId="{FFC4FCE7-6F2F-4F91-A74A-7C4C32A81657}" type="sibTrans" cxnId="{4143D757-8617-4C89-8322-E3B29A1874AF}">
      <dgm:prSet/>
      <dgm:spPr/>
      <dgm:t>
        <a:bodyPr/>
        <a:lstStyle/>
        <a:p>
          <a:endParaRPr lang="en-US"/>
        </a:p>
      </dgm:t>
    </dgm:pt>
    <dgm:pt modelId="{1E43D2F2-9F6A-4127-9E0D-6793FD975E69}">
      <dgm:prSet phldrT="[Text]"/>
      <dgm:spPr/>
      <dgm:t>
        <a:bodyPr/>
        <a:lstStyle/>
        <a:p>
          <a:r>
            <a:rPr lang="bg-BG" dirty="0">
              <a:solidFill>
                <a:schemeClr val="bg2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Намерете партньори (ако е необходимо)</a:t>
          </a:r>
          <a:endParaRPr lang="en-US" dirty="0">
            <a:solidFill>
              <a:schemeClr val="bg2">
                <a:lumMod val="50000"/>
                <a:lumOff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F1A55B-1521-4A91-98CA-103582FF929D}" type="parTrans" cxnId="{DC87B8B3-B510-4BFD-B906-245F9674F962}">
      <dgm:prSet/>
      <dgm:spPr/>
      <dgm:t>
        <a:bodyPr/>
        <a:lstStyle/>
        <a:p>
          <a:endParaRPr lang="en-US"/>
        </a:p>
      </dgm:t>
    </dgm:pt>
    <dgm:pt modelId="{A6C836B1-D8D4-4083-8169-48ABF9CCE490}" type="sibTrans" cxnId="{DC87B8B3-B510-4BFD-B906-245F9674F962}">
      <dgm:prSet/>
      <dgm:spPr/>
      <dgm:t>
        <a:bodyPr/>
        <a:lstStyle/>
        <a:p>
          <a:endParaRPr lang="en-US"/>
        </a:p>
      </dgm:t>
    </dgm:pt>
    <dgm:pt modelId="{FB986F71-3126-4196-BD30-74AEDC39A1CA}">
      <dgm:prSet phldrT="[Text]"/>
      <dgm:spPr/>
      <dgm:t>
        <a:bodyPr/>
        <a:lstStyle/>
        <a:p>
          <a:r>
            <a:rPr lang="bg-BG" dirty="0">
              <a:latin typeface="Times New Roman" panose="02020603050405020304" pitchFamily="18" charset="0"/>
              <a:cs typeface="Times New Roman" panose="02020603050405020304" pitchFamily="18" charset="0"/>
            </a:rPr>
            <a:t>Конкурс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B150DF-3AA4-454C-8652-25880449C422}" type="sibTrans" cxnId="{1423FC72-83C7-4510-8021-28EAEA493E68}">
      <dgm:prSet/>
      <dgm:spPr/>
      <dgm:t>
        <a:bodyPr/>
        <a:lstStyle/>
        <a:p>
          <a:endParaRPr lang="en-US"/>
        </a:p>
      </dgm:t>
    </dgm:pt>
    <dgm:pt modelId="{9B3CE34A-9B3E-4D5F-94E0-DFBB94FF5A03}" type="parTrans" cxnId="{1423FC72-83C7-4510-8021-28EAEA493E68}">
      <dgm:prSet/>
      <dgm:spPr/>
      <dgm:t>
        <a:bodyPr/>
        <a:lstStyle/>
        <a:p>
          <a:endParaRPr lang="en-US"/>
        </a:p>
      </dgm:t>
    </dgm:pt>
    <dgm:pt modelId="{AABB872F-66F9-4FBA-87DC-ACA61DCFE028}">
      <dgm:prSet phldrT="[Text]"/>
      <dgm:spPr/>
      <dgm:t>
        <a:bodyPr/>
        <a:lstStyle/>
        <a:p>
          <a:endParaRPr lang="en-US" dirty="0"/>
        </a:p>
      </dgm:t>
    </dgm:pt>
    <dgm:pt modelId="{BEE4561C-30CD-498E-B5FA-AAB41A815B24}" type="parTrans" cxnId="{80C3D771-01E6-406C-8BD6-CB6FFA4591C8}">
      <dgm:prSet/>
      <dgm:spPr/>
      <dgm:t>
        <a:bodyPr/>
        <a:lstStyle/>
        <a:p>
          <a:endParaRPr lang="en-US"/>
        </a:p>
      </dgm:t>
    </dgm:pt>
    <dgm:pt modelId="{13912E49-9B07-41E0-926F-8B1E9953B93E}" type="sibTrans" cxnId="{80C3D771-01E6-406C-8BD6-CB6FFA4591C8}">
      <dgm:prSet/>
      <dgm:spPr/>
      <dgm:t>
        <a:bodyPr/>
        <a:lstStyle/>
        <a:p>
          <a:endParaRPr lang="en-US"/>
        </a:p>
      </dgm:t>
    </dgm:pt>
    <dgm:pt modelId="{B64044FA-719D-492D-85ED-A808809D273E}">
      <dgm:prSet phldrT="[Text]"/>
      <dgm:spPr/>
      <dgm:t>
        <a:bodyPr/>
        <a:lstStyle/>
        <a:p>
          <a:endParaRPr lang="en-US" dirty="0"/>
        </a:p>
      </dgm:t>
    </dgm:pt>
    <dgm:pt modelId="{C902C93D-954B-41A2-BE09-43512FF10975}" type="parTrans" cxnId="{932890A6-23F4-46E2-9621-F8A764A062C0}">
      <dgm:prSet/>
      <dgm:spPr/>
      <dgm:t>
        <a:bodyPr/>
        <a:lstStyle/>
        <a:p>
          <a:endParaRPr lang="en-US"/>
        </a:p>
      </dgm:t>
    </dgm:pt>
    <dgm:pt modelId="{690711B1-D91F-453E-9E63-EB3802E74495}" type="sibTrans" cxnId="{932890A6-23F4-46E2-9621-F8A764A062C0}">
      <dgm:prSet/>
      <dgm:spPr/>
      <dgm:t>
        <a:bodyPr/>
        <a:lstStyle/>
        <a:p>
          <a:endParaRPr lang="en-US"/>
        </a:p>
      </dgm:t>
    </dgm:pt>
    <dgm:pt modelId="{3960CFF8-4383-4382-8D6D-F2A00F508E8D}" type="pres">
      <dgm:prSet presAssocID="{0E9DE493-19D7-4EC9-97C9-5F26233F110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66CFF54-5C8F-47F9-BFD8-D9AF3EADDA3E}" type="pres">
      <dgm:prSet presAssocID="{0E9DE493-19D7-4EC9-97C9-5F26233F1106}" presName="tSp" presStyleCnt="0"/>
      <dgm:spPr/>
    </dgm:pt>
    <dgm:pt modelId="{13688FBD-4079-41FE-A6A2-B5B0F293E6BF}" type="pres">
      <dgm:prSet presAssocID="{0E9DE493-19D7-4EC9-97C9-5F26233F1106}" presName="bSp" presStyleCnt="0"/>
      <dgm:spPr/>
    </dgm:pt>
    <dgm:pt modelId="{224851B6-C14D-49DE-883B-A13003DA4601}" type="pres">
      <dgm:prSet presAssocID="{0E9DE493-19D7-4EC9-97C9-5F26233F1106}" presName="process" presStyleCnt="0"/>
      <dgm:spPr/>
    </dgm:pt>
    <dgm:pt modelId="{1439717B-283C-48FF-AF62-1990F52B6512}" type="pres">
      <dgm:prSet presAssocID="{FB986F71-3126-4196-BD30-74AEDC39A1CA}" presName="composite1" presStyleCnt="0"/>
      <dgm:spPr/>
    </dgm:pt>
    <dgm:pt modelId="{BCCE6711-D1D8-4B2C-917E-41AB5A6114A8}" type="pres">
      <dgm:prSet presAssocID="{FB986F71-3126-4196-BD30-74AEDC39A1CA}" presName="dummyNode1" presStyleLbl="node1" presStyleIdx="0" presStyleCnt="3"/>
      <dgm:spPr/>
    </dgm:pt>
    <dgm:pt modelId="{96015622-8A46-45CF-A72A-2856B699B374}" type="pres">
      <dgm:prSet presAssocID="{FB986F71-3126-4196-BD30-74AEDC39A1CA}" presName="childNode1" presStyleLbl="bgAcc1" presStyleIdx="0" presStyleCnt="3" custLinFactNeighborX="-1826" custLinFactNeighborY="21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E859F2-A9E8-4F95-9161-8EC68F2D30C4}" type="pres">
      <dgm:prSet presAssocID="{FB986F71-3126-4196-BD30-74AEDC39A1CA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8C6CF4-EDEB-4539-A36D-E0355B626199}" type="pres">
      <dgm:prSet presAssocID="{FB986F71-3126-4196-BD30-74AEDC39A1CA}" presName="parentNode1" presStyleLbl="node1" presStyleIdx="0" presStyleCnt="3" custLinFactNeighborX="1476" custLinFactNeighborY="-339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FCD5E9-9E94-4534-BAB4-3DB8EB44E7D0}" type="pres">
      <dgm:prSet presAssocID="{FB986F71-3126-4196-BD30-74AEDC39A1CA}" presName="connSite1" presStyleCnt="0"/>
      <dgm:spPr/>
    </dgm:pt>
    <dgm:pt modelId="{6A63D16E-EEE6-4267-97EA-5AD7D2BC4E84}" type="pres">
      <dgm:prSet presAssocID="{D0B150DF-3AA4-454C-8652-25880449C422}" presName="Name9" presStyleLbl="sibTrans2D1" presStyleIdx="0" presStyleCnt="2"/>
      <dgm:spPr/>
      <dgm:t>
        <a:bodyPr/>
        <a:lstStyle/>
        <a:p>
          <a:endParaRPr lang="en-US"/>
        </a:p>
      </dgm:t>
    </dgm:pt>
    <dgm:pt modelId="{59BAED1E-A4FE-4FA3-8716-57917AF47F38}" type="pres">
      <dgm:prSet presAssocID="{F6D27D1B-CDCB-481F-B8FA-AB31B2A119DE}" presName="composite2" presStyleCnt="0"/>
      <dgm:spPr/>
    </dgm:pt>
    <dgm:pt modelId="{5C833856-7FAF-4B27-932C-67C7D08339F2}" type="pres">
      <dgm:prSet presAssocID="{F6D27D1B-CDCB-481F-B8FA-AB31B2A119DE}" presName="dummyNode2" presStyleLbl="node1" presStyleIdx="0" presStyleCnt="3"/>
      <dgm:spPr/>
    </dgm:pt>
    <dgm:pt modelId="{E83793B4-2C5C-4D90-82FA-E5EE4745664D}" type="pres">
      <dgm:prSet presAssocID="{F6D27D1B-CDCB-481F-B8FA-AB31B2A119DE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FFE978-6FBE-4424-80BE-B9E4B4DD0695}" type="pres">
      <dgm:prSet presAssocID="{F6D27D1B-CDCB-481F-B8FA-AB31B2A119DE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9D1FDE-4DD7-4FA5-8C70-0C747477B66C}" type="pres">
      <dgm:prSet presAssocID="{F6D27D1B-CDCB-481F-B8FA-AB31B2A119DE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556EF6-41FF-46C6-8829-911BFA533FFE}" type="pres">
      <dgm:prSet presAssocID="{F6D27D1B-CDCB-481F-B8FA-AB31B2A119DE}" presName="connSite2" presStyleCnt="0"/>
      <dgm:spPr/>
    </dgm:pt>
    <dgm:pt modelId="{DC2A0ADB-DCE3-4BF4-9952-0394865777AC}" type="pres">
      <dgm:prSet presAssocID="{7AEB6639-3258-49E8-8B1F-B4A9C61922BE}" presName="Name18" presStyleLbl="sibTrans2D1" presStyleIdx="1" presStyleCnt="2"/>
      <dgm:spPr/>
      <dgm:t>
        <a:bodyPr/>
        <a:lstStyle/>
        <a:p>
          <a:endParaRPr lang="en-US"/>
        </a:p>
      </dgm:t>
    </dgm:pt>
    <dgm:pt modelId="{A874A3A3-A340-4ABC-99B5-7529D4415335}" type="pres">
      <dgm:prSet presAssocID="{58828492-5CEF-4AFE-95CB-5D7E6A18158B}" presName="composite1" presStyleCnt="0"/>
      <dgm:spPr/>
    </dgm:pt>
    <dgm:pt modelId="{14032C0B-60AE-432B-A713-F993D1C4BA8F}" type="pres">
      <dgm:prSet presAssocID="{58828492-5CEF-4AFE-95CB-5D7E6A18158B}" presName="dummyNode1" presStyleLbl="node1" presStyleIdx="1" presStyleCnt="3"/>
      <dgm:spPr/>
    </dgm:pt>
    <dgm:pt modelId="{69C28D3B-E083-42DF-9EA0-916CA12125A9}" type="pres">
      <dgm:prSet presAssocID="{58828492-5CEF-4AFE-95CB-5D7E6A18158B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3715D2-C2C2-41EB-BDA3-21230FBA46DB}" type="pres">
      <dgm:prSet presAssocID="{58828492-5CEF-4AFE-95CB-5D7E6A18158B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7F5837-10E2-4FFC-A492-DB8A19EF48CA}" type="pres">
      <dgm:prSet presAssocID="{58828492-5CEF-4AFE-95CB-5D7E6A18158B}" presName="parentNode1" presStyleLbl="node1" presStyleIdx="2" presStyleCnt="3" custLinFactNeighborX="628" custLinFactNeighborY="-339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6A154D-27BB-4CCE-9250-BCDD2CD5C383}" type="pres">
      <dgm:prSet presAssocID="{58828492-5CEF-4AFE-95CB-5D7E6A18158B}" presName="connSite1" presStyleCnt="0"/>
      <dgm:spPr/>
    </dgm:pt>
  </dgm:ptLst>
  <dgm:cxnLst>
    <dgm:cxn modelId="{4E74EABF-20DE-46D5-9BE9-0F84CEAF66AB}" type="presOf" srcId="{D0B150DF-3AA4-454C-8652-25880449C422}" destId="{6A63D16E-EEE6-4267-97EA-5AD7D2BC4E84}" srcOrd="0" destOrd="0" presId="urn:microsoft.com/office/officeart/2005/8/layout/hProcess4"/>
    <dgm:cxn modelId="{1423FC72-83C7-4510-8021-28EAEA493E68}" srcId="{0E9DE493-19D7-4EC9-97C9-5F26233F1106}" destId="{FB986F71-3126-4196-BD30-74AEDC39A1CA}" srcOrd="0" destOrd="0" parTransId="{9B3CE34A-9B3E-4D5F-94E0-DFBB94FF5A03}" sibTransId="{D0B150DF-3AA4-454C-8652-25880449C422}"/>
    <dgm:cxn modelId="{550EC38B-566A-4081-A7BE-0E49BE02764D}" type="presOf" srcId="{AB2E8498-CC81-452F-A895-08F3845AA347}" destId="{BFE859F2-A9E8-4F95-9161-8EC68F2D30C4}" srcOrd="1" destOrd="0" presId="urn:microsoft.com/office/officeart/2005/8/layout/hProcess4"/>
    <dgm:cxn modelId="{A507C8D3-A0BB-44E4-82F7-15D18D34238D}" type="presOf" srcId="{68838C34-4D02-49F8-ADD7-BFA90D87B7EA}" destId="{843715D2-C2C2-41EB-BDA3-21230FBA46DB}" srcOrd="1" destOrd="1" presId="urn:microsoft.com/office/officeart/2005/8/layout/hProcess4"/>
    <dgm:cxn modelId="{EC9ED5C4-1544-405B-8CA8-C5A9095A728D}" type="presOf" srcId="{1E43D2F2-9F6A-4127-9E0D-6793FD975E69}" destId="{BFE859F2-A9E8-4F95-9161-8EC68F2D30C4}" srcOrd="1" destOrd="1" presId="urn:microsoft.com/office/officeart/2005/8/layout/hProcess4"/>
    <dgm:cxn modelId="{241A4F42-3815-4A3A-A31B-C5E11FFB5E6D}" type="presOf" srcId="{FB986F71-3126-4196-BD30-74AEDC39A1CA}" destId="{E18C6CF4-EDEB-4539-A36D-E0355B626199}" srcOrd="0" destOrd="0" presId="urn:microsoft.com/office/officeart/2005/8/layout/hProcess4"/>
    <dgm:cxn modelId="{402F9D43-6A91-4B87-83A0-426BC9CD76A6}" type="presOf" srcId="{0B00F5A8-A0EF-4111-9D86-004317B4F49E}" destId="{67FFE978-6FBE-4424-80BE-B9E4B4DD0695}" srcOrd="1" destOrd="0" presId="urn:microsoft.com/office/officeart/2005/8/layout/hProcess4"/>
    <dgm:cxn modelId="{FA45DADE-266F-4B82-B02F-D2732D8D9F51}" type="presOf" srcId="{58828492-5CEF-4AFE-95CB-5D7E6A18158B}" destId="{047F5837-10E2-4FFC-A492-DB8A19EF48CA}" srcOrd="0" destOrd="0" presId="urn:microsoft.com/office/officeart/2005/8/layout/hProcess4"/>
    <dgm:cxn modelId="{932890A6-23F4-46E2-9621-F8A764A062C0}" srcId="{58828492-5CEF-4AFE-95CB-5D7E6A18158B}" destId="{B64044FA-719D-492D-85ED-A808809D273E}" srcOrd="0" destOrd="0" parTransId="{C902C93D-954B-41A2-BE09-43512FF10975}" sibTransId="{690711B1-D91F-453E-9E63-EB3802E74495}"/>
    <dgm:cxn modelId="{4143D757-8617-4C89-8322-E3B29A1874AF}" srcId="{58828492-5CEF-4AFE-95CB-5D7E6A18158B}" destId="{68838C34-4D02-49F8-ADD7-BFA90D87B7EA}" srcOrd="1" destOrd="0" parTransId="{F2AD00AD-6A23-4C89-A107-68EF5D1F0B94}" sibTransId="{FFC4FCE7-6F2F-4F91-A74A-7C4C32A81657}"/>
    <dgm:cxn modelId="{DC87B8B3-B510-4BFD-B906-245F9674F962}" srcId="{FB986F71-3126-4196-BD30-74AEDC39A1CA}" destId="{1E43D2F2-9F6A-4127-9E0D-6793FD975E69}" srcOrd="1" destOrd="0" parTransId="{ACF1A55B-1521-4A91-98CA-103582FF929D}" sibTransId="{A6C836B1-D8D4-4083-8169-48ABF9CCE490}"/>
    <dgm:cxn modelId="{90D5F6C6-4E25-4C59-9DF6-6E2B25A59F46}" type="presOf" srcId="{68838C34-4D02-49F8-ADD7-BFA90D87B7EA}" destId="{69C28D3B-E083-42DF-9EA0-916CA12125A9}" srcOrd="0" destOrd="1" presId="urn:microsoft.com/office/officeart/2005/8/layout/hProcess4"/>
    <dgm:cxn modelId="{28231CA3-7218-403F-8019-174CA099C14A}" type="presOf" srcId="{B64044FA-719D-492D-85ED-A808809D273E}" destId="{69C28D3B-E083-42DF-9EA0-916CA12125A9}" srcOrd="0" destOrd="0" presId="urn:microsoft.com/office/officeart/2005/8/layout/hProcess4"/>
    <dgm:cxn modelId="{B594DE42-AB0C-43F3-B354-D0BFFD64AD6A}" type="presOf" srcId="{1E43D2F2-9F6A-4127-9E0D-6793FD975E69}" destId="{96015622-8A46-45CF-A72A-2856B699B374}" srcOrd="0" destOrd="1" presId="urn:microsoft.com/office/officeart/2005/8/layout/hProcess4"/>
    <dgm:cxn modelId="{A08CE81F-A93E-429F-943D-3B3662A0C042}" type="presOf" srcId="{F6D27D1B-CDCB-481F-B8FA-AB31B2A119DE}" destId="{029D1FDE-4DD7-4FA5-8C70-0C747477B66C}" srcOrd="0" destOrd="0" presId="urn:microsoft.com/office/officeart/2005/8/layout/hProcess4"/>
    <dgm:cxn modelId="{80C3D771-01E6-406C-8BD6-CB6FFA4591C8}" srcId="{FB986F71-3126-4196-BD30-74AEDC39A1CA}" destId="{AABB872F-66F9-4FBA-87DC-ACA61DCFE028}" srcOrd="2" destOrd="0" parTransId="{BEE4561C-30CD-498E-B5FA-AAB41A815B24}" sibTransId="{13912E49-9B07-41E0-926F-8B1E9953B93E}"/>
    <dgm:cxn modelId="{732F9AFA-01BF-4C18-A659-D951BF9FC05D}" type="presOf" srcId="{AB2E8498-CC81-452F-A895-08F3845AA347}" destId="{96015622-8A46-45CF-A72A-2856B699B374}" srcOrd="0" destOrd="0" presId="urn:microsoft.com/office/officeart/2005/8/layout/hProcess4"/>
    <dgm:cxn modelId="{DE3B1599-6956-40F0-8534-83E7D483A7B6}" type="presOf" srcId="{B64044FA-719D-492D-85ED-A808809D273E}" destId="{843715D2-C2C2-41EB-BDA3-21230FBA46DB}" srcOrd="1" destOrd="0" presId="urn:microsoft.com/office/officeart/2005/8/layout/hProcess4"/>
    <dgm:cxn modelId="{FD956E11-0982-47FF-B971-BFD201D10FC6}" type="presOf" srcId="{AABB872F-66F9-4FBA-87DC-ACA61DCFE028}" destId="{96015622-8A46-45CF-A72A-2856B699B374}" srcOrd="0" destOrd="2" presId="urn:microsoft.com/office/officeart/2005/8/layout/hProcess4"/>
    <dgm:cxn modelId="{E95209FE-82B0-40EF-AFE6-D8CCCCEA50E1}" type="presOf" srcId="{7AEB6639-3258-49E8-8B1F-B4A9C61922BE}" destId="{DC2A0ADB-DCE3-4BF4-9952-0394865777AC}" srcOrd="0" destOrd="0" presId="urn:microsoft.com/office/officeart/2005/8/layout/hProcess4"/>
    <dgm:cxn modelId="{A63D53AC-541A-4D09-9620-8B1C8D7B91DE}" srcId="{0E9DE493-19D7-4EC9-97C9-5F26233F1106}" destId="{F6D27D1B-CDCB-481F-B8FA-AB31B2A119DE}" srcOrd="1" destOrd="0" parTransId="{8A7BF306-8E53-4B16-9E7E-A79AE3DF6BE2}" sibTransId="{7AEB6639-3258-49E8-8B1F-B4A9C61922BE}"/>
    <dgm:cxn modelId="{1FE4D618-724E-4829-BED3-DAA3C651B769}" type="presOf" srcId="{0B00F5A8-A0EF-4111-9D86-004317B4F49E}" destId="{E83793B4-2C5C-4D90-82FA-E5EE4745664D}" srcOrd="0" destOrd="0" presId="urn:microsoft.com/office/officeart/2005/8/layout/hProcess4"/>
    <dgm:cxn modelId="{95276BC3-D2A9-422F-9390-BED3FD8C7BB0}" type="presOf" srcId="{0E9DE493-19D7-4EC9-97C9-5F26233F1106}" destId="{3960CFF8-4383-4382-8D6D-F2A00F508E8D}" srcOrd="0" destOrd="0" presId="urn:microsoft.com/office/officeart/2005/8/layout/hProcess4"/>
    <dgm:cxn modelId="{DCC33E64-2088-4E6D-8346-7D81E509BE68}" type="presOf" srcId="{AABB872F-66F9-4FBA-87DC-ACA61DCFE028}" destId="{BFE859F2-A9E8-4F95-9161-8EC68F2D30C4}" srcOrd="1" destOrd="2" presId="urn:microsoft.com/office/officeart/2005/8/layout/hProcess4"/>
    <dgm:cxn modelId="{86F910E7-C9D0-48E5-A3A3-C70127E96FC1}" srcId="{F6D27D1B-CDCB-481F-B8FA-AB31B2A119DE}" destId="{0B00F5A8-A0EF-4111-9D86-004317B4F49E}" srcOrd="0" destOrd="0" parTransId="{EC916B99-8D26-4265-B7BE-BB461C68DA5C}" sibTransId="{CE48C676-980A-4BAC-A3C8-9ABC315DAE51}"/>
    <dgm:cxn modelId="{ECE9152A-59A8-4A3A-9D34-DB38A074F636}" srcId="{0E9DE493-19D7-4EC9-97C9-5F26233F1106}" destId="{58828492-5CEF-4AFE-95CB-5D7E6A18158B}" srcOrd="2" destOrd="0" parTransId="{F664BA43-1B81-496F-A04E-CE4B4A525697}" sibTransId="{2D386477-EC66-449A-8D41-5F8A212C3D8E}"/>
    <dgm:cxn modelId="{2D5B3E3B-3EE5-4072-933E-27DF5400591C}" srcId="{FB986F71-3126-4196-BD30-74AEDC39A1CA}" destId="{AB2E8498-CC81-452F-A895-08F3845AA347}" srcOrd="0" destOrd="0" parTransId="{4C65E2C8-0CBB-4D8C-AD60-6B0105C62B84}" sibTransId="{9A1F3304-AA9E-4FBC-89BA-9095C80E47C9}"/>
    <dgm:cxn modelId="{89F19664-F574-44B4-924E-3D107B743F23}" type="presParOf" srcId="{3960CFF8-4383-4382-8D6D-F2A00F508E8D}" destId="{366CFF54-5C8F-47F9-BFD8-D9AF3EADDA3E}" srcOrd="0" destOrd="0" presId="urn:microsoft.com/office/officeart/2005/8/layout/hProcess4"/>
    <dgm:cxn modelId="{75C41B37-1CBE-4C45-8C4B-850855BD27C4}" type="presParOf" srcId="{3960CFF8-4383-4382-8D6D-F2A00F508E8D}" destId="{13688FBD-4079-41FE-A6A2-B5B0F293E6BF}" srcOrd="1" destOrd="0" presId="urn:microsoft.com/office/officeart/2005/8/layout/hProcess4"/>
    <dgm:cxn modelId="{3AA8FE4E-D0FB-4F4F-9F35-7B6B4E7D5E8D}" type="presParOf" srcId="{3960CFF8-4383-4382-8D6D-F2A00F508E8D}" destId="{224851B6-C14D-49DE-883B-A13003DA4601}" srcOrd="2" destOrd="0" presId="urn:microsoft.com/office/officeart/2005/8/layout/hProcess4"/>
    <dgm:cxn modelId="{A4DAABAE-FB49-4E79-80B0-1264A8E539FF}" type="presParOf" srcId="{224851B6-C14D-49DE-883B-A13003DA4601}" destId="{1439717B-283C-48FF-AF62-1990F52B6512}" srcOrd="0" destOrd="0" presId="urn:microsoft.com/office/officeart/2005/8/layout/hProcess4"/>
    <dgm:cxn modelId="{6FFC75D9-47EB-48FF-90CD-91F117AC22B7}" type="presParOf" srcId="{1439717B-283C-48FF-AF62-1990F52B6512}" destId="{BCCE6711-D1D8-4B2C-917E-41AB5A6114A8}" srcOrd="0" destOrd="0" presId="urn:microsoft.com/office/officeart/2005/8/layout/hProcess4"/>
    <dgm:cxn modelId="{FEE85E3F-72E5-4071-8EA1-3623F81173A1}" type="presParOf" srcId="{1439717B-283C-48FF-AF62-1990F52B6512}" destId="{96015622-8A46-45CF-A72A-2856B699B374}" srcOrd="1" destOrd="0" presId="urn:microsoft.com/office/officeart/2005/8/layout/hProcess4"/>
    <dgm:cxn modelId="{AC4982ED-AD83-45D0-AD2F-455F7901AF9F}" type="presParOf" srcId="{1439717B-283C-48FF-AF62-1990F52B6512}" destId="{BFE859F2-A9E8-4F95-9161-8EC68F2D30C4}" srcOrd="2" destOrd="0" presId="urn:microsoft.com/office/officeart/2005/8/layout/hProcess4"/>
    <dgm:cxn modelId="{565E0706-6737-49AB-A631-19EA6E16791C}" type="presParOf" srcId="{1439717B-283C-48FF-AF62-1990F52B6512}" destId="{E18C6CF4-EDEB-4539-A36D-E0355B626199}" srcOrd="3" destOrd="0" presId="urn:microsoft.com/office/officeart/2005/8/layout/hProcess4"/>
    <dgm:cxn modelId="{0F8395D2-489A-4650-9E19-52FEC57A410B}" type="presParOf" srcId="{1439717B-283C-48FF-AF62-1990F52B6512}" destId="{D9FCD5E9-9E94-4534-BAB4-3DB8EB44E7D0}" srcOrd="4" destOrd="0" presId="urn:microsoft.com/office/officeart/2005/8/layout/hProcess4"/>
    <dgm:cxn modelId="{9204B803-0CC8-4F9E-AC95-C709626A9F47}" type="presParOf" srcId="{224851B6-C14D-49DE-883B-A13003DA4601}" destId="{6A63D16E-EEE6-4267-97EA-5AD7D2BC4E84}" srcOrd="1" destOrd="0" presId="urn:microsoft.com/office/officeart/2005/8/layout/hProcess4"/>
    <dgm:cxn modelId="{DF63E90D-523A-4A3D-8E96-876C4878E690}" type="presParOf" srcId="{224851B6-C14D-49DE-883B-A13003DA4601}" destId="{59BAED1E-A4FE-4FA3-8716-57917AF47F38}" srcOrd="2" destOrd="0" presId="urn:microsoft.com/office/officeart/2005/8/layout/hProcess4"/>
    <dgm:cxn modelId="{ABC2BBAC-ABC6-4828-A656-FF0E45449B5D}" type="presParOf" srcId="{59BAED1E-A4FE-4FA3-8716-57917AF47F38}" destId="{5C833856-7FAF-4B27-932C-67C7D08339F2}" srcOrd="0" destOrd="0" presId="urn:microsoft.com/office/officeart/2005/8/layout/hProcess4"/>
    <dgm:cxn modelId="{57A8C77F-8539-4ED5-8B3E-AA69AEF39063}" type="presParOf" srcId="{59BAED1E-A4FE-4FA3-8716-57917AF47F38}" destId="{E83793B4-2C5C-4D90-82FA-E5EE4745664D}" srcOrd="1" destOrd="0" presId="urn:microsoft.com/office/officeart/2005/8/layout/hProcess4"/>
    <dgm:cxn modelId="{13C487BA-883D-4A71-9789-EB655F6279D7}" type="presParOf" srcId="{59BAED1E-A4FE-4FA3-8716-57917AF47F38}" destId="{67FFE978-6FBE-4424-80BE-B9E4B4DD0695}" srcOrd="2" destOrd="0" presId="urn:microsoft.com/office/officeart/2005/8/layout/hProcess4"/>
    <dgm:cxn modelId="{9DE711C0-DAD0-490A-8F9F-84EFF58B67F2}" type="presParOf" srcId="{59BAED1E-A4FE-4FA3-8716-57917AF47F38}" destId="{029D1FDE-4DD7-4FA5-8C70-0C747477B66C}" srcOrd="3" destOrd="0" presId="urn:microsoft.com/office/officeart/2005/8/layout/hProcess4"/>
    <dgm:cxn modelId="{7E60F800-B699-4C90-AE8B-FFA3C1DBAC2A}" type="presParOf" srcId="{59BAED1E-A4FE-4FA3-8716-57917AF47F38}" destId="{C2556EF6-41FF-46C6-8829-911BFA533FFE}" srcOrd="4" destOrd="0" presId="urn:microsoft.com/office/officeart/2005/8/layout/hProcess4"/>
    <dgm:cxn modelId="{15EEC923-9DD9-45F9-B1CE-E90ADC8BB3B2}" type="presParOf" srcId="{224851B6-C14D-49DE-883B-A13003DA4601}" destId="{DC2A0ADB-DCE3-4BF4-9952-0394865777AC}" srcOrd="3" destOrd="0" presId="urn:microsoft.com/office/officeart/2005/8/layout/hProcess4"/>
    <dgm:cxn modelId="{F83CC031-B411-4234-8023-6E45E782DC1B}" type="presParOf" srcId="{224851B6-C14D-49DE-883B-A13003DA4601}" destId="{A874A3A3-A340-4ABC-99B5-7529D4415335}" srcOrd="4" destOrd="0" presId="urn:microsoft.com/office/officeart/2005/8/layout/hProcess4"/>
    <dgm:cxn modelId="{7B362966-E9AB-40B9-8761-1F07E738ED93}" type="presParOf" srcId="{A874A3A3-A340-4ABC-99B5-7529D4415335}" destId="{14032C0B-60AE-432B-A713-F993D1C4BA8F}" srcOrd="0" destOrd="0" presId="urn:microsoft.com/office/officeart/2005/8/layout/hProcess4"/>
    <dgm:cxn modelId="{7577A14F-C73F-4E1A-8760-544ED1967544}" type="presParOf" srcId="{A874A3A3-A340-4ABC-99B5-7529D4415335}" destId="{69C28D3B-E083-42DF-9EA0-916CA12125A9}" srcOrd="1" destOrd="0" presId="urn:microsoft.com/office/officeart/2005/8/layout/hProcess4"/>
    <dgm:cxn modelId="{1637F8A1-F9FA-4AC7-AA80-AC52DBF6427F}" type="presParOf" srcId="{A874A3A3-A340-4ABC-99B5-7529D4415335}" destId="{843715D2-C2C2-41EB-BDA3-21230FBA46DB}" srcOrd="2" destOrd="0" presId="urn:microsoft.com/office/officeart/2005/8/layout/hProcess4"/>
    <dgm:cxn modelId="{C3A1CE6A-C0A2-460E-AEC5-91898FCAB7C6}" type="presParOf" srcId="{A874A3A3-A340-4ABC-99B5-7529D4415335}" destId="{047F5837-10E2-4FFC-A492-DB8A19EF48CA}" srcOrd="3" destOrd="0" presId="urn:microsoft.com/office/officeart/2005/8/layout/hProcess4"/>
    <dgm:cxn modelId="{B0B35EFC-EC0D-408D-96C0-AAE23E559E96}" type="presParOf" srcId="{A874A3A3-A340-4ABC-99B5-7529D4415335}" destId="{7D6A154D-27BB-4CCE-9250-BCDD2CD5C383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015622-8A46-45CF-A72A-2856B699B374}">
      <dsp:nvSpPr>
        <dsp:cNvPr id="0" name=""/>
        <dsp:cNvSpPr/>
      </dsp:nvSpPr>
      <dsp:spPr>
        <a:xfrm>
          <a:off x="0" y="1091958"/>
          <a:ext cx="2444561" cy="2016252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1800" kern="1200" dirty="0">
              <a:solidFill>
                <a:schemeClr val="bg2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Изберете подходящ конкурс</a:t>
          </a:r>
          <a:endParaRPr lang="en-US" sz="1800" kern="1200" dirty="0">
            <a:solidFill>
              <a:schemeClr val="bg2">
                <a:lumMod val="50000"/>
                <a:lumOff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1800" kern="1200" dirty="0">
              <a:solidFill>
                <a:schemeClr val="bg2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Намерете партньори (ако е необходимо)</a:t>
          </a:r>
          <a:endParaRPr lang="en-US" sz="1800" kern="1200" dirty="0">
            <a:solidFill>
              <a:schemeClr val="bg2">
                <a:lumMod val="50000"/>
                <a:lumOff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kern="1200" dirty="0"/>
        </a:p>
      </dsp:txBody>
      <dsp:txXfrm>
        <a:off x="46400" y="1138358"/>
        <a:ext cx="2351761" cy="1491398"/>
      </dsp:txXfrm>
    </dsp:sp>
    <dsp:sp modelId="{6A63D16E-EEE6-4267-97EA-5AD7D2BC4E84}">
      <dsp:nvSpPr>
        <dsp:cNvPr id="0" name=""/>
        <dsp:cNvSpPr/>
      </dsp:nvSpPr>
      <dsp:spPr>
        <a:xfrm>
          <a:off x="1437061" y="1485986"/>
          <a:ext cx="2742345" cy="2742345"/>
        </a:xfrm>
        <a:prstGeom prst="leftCircularArrow">
          <a:avLst>
            <a:gd name="adj1" fmla="val 3497"/>
            <a:gd name="adj2" fmla="val 433926"/>
            <a:gd name="adj3" fmla="val 2255224"/>
            <a:gd name="adj4" fmla="val 9070277"/>
            <a:gd name="adj5" fmla="val 408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18C6CF4-EDEB-4539-A36D-E0355B626199}">
      <dsp:nvSpPr>
        <dsp:cNvPr id="0" name=""/>
        <dsp:cNvSpPr/>
      </dsp:nvSpPr>
      <dsp:spPr>
        <a:xfrm>
          <a:off x="611553" y="2604118"/>
          <a:ext cx="2172943" cy="86410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Конкурс</a:t>
          </a:r>
          <a:endParaRPr lang="en-US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6862" y="2629427"/>
        <a:ext cx="2122325" cy="813490"/>
      </dsp:txXfrm>
    </dsp:sp>
    <dsp:sp modelId="{E83793B4-2C5C-4D90-82FA-E5EE4745664D}">
      <dsp:nvSpPr>
        <dsp:cNvPr id="0" name=""/>
        <dsp:cNvSpPr/>
      </dsp:nvSpPr>
      <dsp:spPr>
        <a:xfrm>
          <a:off x="3209147" y="1049274"/>
          <a:ext cx="2444561" cy="2016252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1800" kern="1200" dirty="0">
              <a:solidFill>
                <a:schemeClr val="bg2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Регистрирайте организацията си</a:t>
          </a:r>
          <a:endParaRPr lang="en-US" sz="1800" kern="1200" dirty="0">
            <a:solidFill>
              <a:schemeClr val="bg2">
                <a:lumMod val="50000"/>
                <a:lumOff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>
              <a:solidFill>
                <a:schemeClr val="bg2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(PIC)</a:t>
          </a:r>
          <a:r>
            <a:rPr lang="bg-BG" sz="1800" kern="1200" dirty="0">
              <a:solidFill>
                <a:schemeClr val="bg2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US" sz="1800" kern="1200" dirty="0">
            <a:solidFill>
              <a:schemeClr val="bg2">
                <a:lumMod val="50000"/>
                <a:lumOff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kern="1200" dirty="0"/>
        </a:p>
      </dsp:txBody>
      <dsp:txXfrm>
        <a:off x="3255547" y="1527728"/>
        <a:ext cx="2351761" cy="1491398"/>
      </dsp:txXfrm>
    </dsp:sp>
    <dsp:sp modelId="{DC2A0ADB-DCE3-4BF4-9952-0394865777AC}">
      <dsp:nvSpPr>
        <dsp:cNvPr id="0" name=""/>
        <dsp:cNvSpPr/>
      </dsp:nvSpPr>
      <dsp:spPr>
        <a:xfrm>
          <a:off x="4546892" y="-216486"/>
          <a:ext cx="3091364" cy="3091364"/>
        </a:xfrm>
        <a:prstGeom prst="circularArrow">
          <a:avLst>
            <a:gd name="adj1" fmla="val 3103"/>
            <a:gd name="adj2" fmla="val 381347"/>
            <a:gd name="adj3" fmla="val 19443143"/>
            <a:gd name="adj4" fmla="val 12575511"/>
            <a:gd name="adj5" fmla="val 362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29D1FDE-4DD7-4FA5-8C70-0C747477B66C}">
      <dsp:nvSpPr>
        <dsp:cNvPr id="0" name=""/>
        <dsp:cNvSpPr/>
      </dsp:nvSpPr>
      <dsp:spPr>
        <a:xfrm>
          <a:off x="3752383" y="617220"/>
          <a:ext cx="2172943" cy="86410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Регистрация</a:t>
          </a:r>
          <a:endParaRPr lang="en-US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77692" y="642529"/>
        <a:ext cx="2122325" cy="813490"/>
      </dsp:txXfrm>
    </dsp:sp>
    <dsp:sp modelId="{69C28D3B-E083-42DF-9EA0-916CA12125A9}">
      <dsp:nvSpPr>
        <dsp:cNvPr id="0" name=""/>
        <dsp:cNvSpPr/>
      </dsp:nvSpPr>
      <dsp:spPr>
        <a:xfrm>
          <a:off x="6382050" y="1049273"/>
          <a:ext cx="2444561" cy="2016252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1800" kern="1200" dirty="0">
              <a:solidFill>
                <a:schemeClr val="bg2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Подгответе и подайте проекта</a:t>
          </a:r>
          <a:endParaRPr lang="en-US" sz="1800" kern="1200" dirty="0">
            <a:solidFill>
              <a:schemeClr val="bg2">
                <a:lumMod val="50000"/>
                <a:lumOff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28450" y="1095673"/>
        <a:ext cx="2351761" cy="1491398"/>
      </dsp:txXfrm>
    </dsp:sp>
    <dsp:sp modelId="{047F5837-10E2-4FFC-A492-DB8A19EF48CA}">
      <dsp:nvSpPr>
        <dsp:cNvPr id="0" name=""/>
        <dsp:cNvSpPr/>
      </dsp:nvSpPr>
      <dsp:spPr>
        <a:xfrm>
          <a:off x="6938932" y="2604118"/>
          <a:ext cx="2172943" cy="86410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Кандидатствайте</a:t>
          </a:r>
          <a:endParaRPr lang="en-US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964241" y="2629427"/>
        <a:ext cx="2122325" cy="8134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7/5/2022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7/5/2022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712058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lvl="0" indent="0" algn="just">
              <a:buClr>
                <a:srgbClr val="66FF99"/>
              </a:buClr>
              <a:buNone/>
            </a:pPr>
            <a:r>
              <a:rPr lang="ru-RU" altLang="bg-BG" baseline="0" dirty="0" err="1" smtClean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Примерни</a:t>
            </a:r>
            <a:r>
              <a:rPr lang="ru-RU" altLang="bg-BG" baseline="0" dirty="0" smtClean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</a:t>
            </a:r>
            <a:r>
              <a:rPr lang="ru-RU" altLang="bg-BG" baseline="0" dirty="0" err="1" smtClean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дейности</a:t>
            </a:r>
            <a:r>
              <a:rPr lang="ru-RU" altLang="bg-BG" baseline="0" dirty="0" smtClean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:</a:t>
            </a:r>
          </a:p>
          <a:p>
            <a:pPr marL="0" lvl="0" indent="0" algn="just">
              <a:buClr>
                <a:srgbClr val="66FF99"/>
              </a:buClr>
              <a:buNone/>
            </a:pPr>
            <a:r>
              <a:rPr lang="ru-RU" altLang="bg-BG" baseline="0" dirty="0" smtClean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1. </a:t>
            </a:r>
            <a:r>
              <a:rPr lang="ru-RU" altLang="bg-BG" baseline="0" dirty="0" err="1" smtClean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Идентифициране</a:t>
            </a:r>
            <a:r>
              <a:rPr lang="ru-RU" altLang="bg-BG" baseline="0" dirty="0" smtClean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и </a:t>
            </a:r>
            <a:r>
              <a:rPr lang="ru-RU" altLang="bg-BG" baseline="0" dirty="0" err="1" smtClean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разработване</a:t>
            </a:r>
            <a:r>
              <a:rPr lang="ru-RU" altLang="bg-BG" baseline="0" dirty="0" smtClean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на технологии, </a:t>
            </a:r>
            <a:r>
              <a:rPr lang="ru-RU" altLang="bg-BG" baseline="0" dirty="0" err="1" smtClean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които</a:t>
            </a:r>
            <a:r>
              <a:rPr lang="ru-RU" altLang="bg-BG" baseline="0" dirty="0" smtClean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</a:t>
            </a:r>
            <a:r>
              <a:rPr lang="ru-RU" altLang="bg-BG" baseline="0" dirty="0" err="1" smtClean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са</a:t>
            </a:r>
            <a:r>
              <a:rPr lang="ru-RU" altLang="bg-BG" baseline="0" dirty="0" smtClean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</a:t>
            </a:r>
            <a:r>
              <a:rPr lang="ru-RU" altLang="bg-BG" baseline="0" dirty="0" err="1" smtClean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насочени</a:t>
            </a:r>
            <a:r>
              <a:rPr lang="ru-RU" altLang="bg-BG" baseline="0" dirty="0" smtClean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</a:t>
            </a:r>
            <a:r>
              <a:rPr lang="ru-RU" altLang="bg-BG" baseline="0" dirty="0" err="1" smtClean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към</a:t>
            </a:r>
            <a:r>
              <a:rPr lang="ru-RU" altLang="bg-BG" baseline="0" dirty="0" smtClean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</a:t>
            </a:r>
            <a:r>
              <a:rPr lang="ru-RU" altLang="bg-BG" baseline="0" dirty="0" err="1" smtClean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основните</a:t>
            </a:r>
            <a:r>
              <a:rPr lang="ru-RU" altLang="bg-BG" baseline="0" dirty="0" smtClean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функции на </a:t>
            </a:r>
            <a:r>
              <a:rPr lang="ru-RU" altLang="bg-BG" baseline="0" dirty="0" err="1" smtClean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цифрови</a:t>
            </a:r>
            <a:r>
              <a:rPr lang="ru-RU" altLang="bg-BG" baseline="0" dirty="0" smtClean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</a:t>
            </a:r>
            <a:r>
              <a:rPr lang="ru-RU" altLang="bg-BG" baseline="0" dirty="0" err="1" smtClean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разследвания</a:t>
            </a:r>
            <a:r>
              <a:rPr lang="ru-RU" altLang="bg-BG" baseline="0" dirty="0" smtClean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(напр. </a:t>
            </a:r>
            <a:r>
              <a:rPr lang="ru-RU" altLang="bg-BG" baseline="0" dirty="0" err="1" smtClean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филтриране</a:t>
            </a:r>
            <a:r>
              <a:rPr lang="ru-RU" altLang="bg-BG" baseline="0" dirty="0" smtClean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и </a:t>
            </a:r>
            <a:r>
              <a:rPr lang="ru-RU" altLang="bg-BG" baseline="0" dirty="0" err="1" smtClean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групиране</a:t>
            </a:r>
            <a:r>
              <a:rPr lang="ru-RU" altLang="bg-BG" baseline="0" dirty="0" smtClean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на незаконно </a:t>
            </a:r>
            <a:r>
              <a:rPr lang="ru-RU" altLang="bg-BG" baseline="0" dirty="0" err="1" smtClean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съдържание</a:t>
            </a:r>
            <a:r>
              <a:rPr lang="ru-RU" altLang="bg-BG" baseline="0" dirty="0" smtClean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, </a:t>
            </a:r>
            <a:r>
              <a:rPr lang="ru-RU" altLang="bg-BG" baseline="0" dirty="0" err="1" smtClean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извличане</a:t>
            </a:r>
            <a:r>
              <a:rPr lang="ru-RU" altLang="bg-BG" baseline="0" dirty="0" smtClean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на имена на </a:t>
            </a:r>
            <a:r>
              <a:rPr lang="ru-RU" altLang="bg-BG" baseline="0" dirty="0" err="1" smtClean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субекти</a:t>
            </a:r>
            <a:r>
              <a:rPr lang="ru-RU" altLang="bg-BG" baseline="0" dirty="0" smtClean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, </a:t>
            </a:r>
            <a:r>
              <a:rPr lang="ru-RU" altLang="bg-BG" baseline="0" dirty="0" err="1" smtClean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намиране</a:t>
            </a:r>
            <a:r>
              <a:rPr lang="ru-RU" altLang="bg-BG" baseline="0" dirty="0" smtClean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на модели и </a:t>
            </a:r>
            <a:r>
              <a:rPr lang="ru-RU" altLang="bg-BG" baseline="0" dirty="0" err="1" smtClean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корелации</a:t>
            </a:r>
            <a:r>
              <a:rPr lang="ru-RU" altLang="bg-BG" baseline="0" dirty="0" smtClean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в </a:t>
            </a:r>
            <a:r>
              <a:rPr lang="ru-RU" altLang="bg-BG" baseline="0" dirty="0" err="1" smtClean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неструктурирани</a:t>
            </a:r>
            <a:r>
              <a:rPr lang="ru-RU" altLang="bg-BG" baseline="0" dirty="0" smtClean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</a:t>
            </a:r>
            <a:r>
              <a:rPr lang="ru-RU" altLang="bg-BG" baseline="0" dirty="0" err="1" smtClean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масиви</a:t>
            </a:r>
            <a:r>
              <a:rPr lang="ru-RU" altLang="bg-BG" baseline="0" dirty="0" smtClean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от </a:t>
            </a:r>
            <a:r>
              <a:rPr lang="ru-RU" altLang="bg-BG" baseline="0" dirty="0" err="1" smtClean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данни</a:t>
            </a:r>
            <a:r>
              <a:rPr lang="ru-RU" altLang="bg-BG" baseline="0" dirty="0" smtClean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, и т.н. ....), </a:t>
            </a:r>
            <a:r>
              <a:rPr lang="ru-RU" altLang="bg-BG" baseline="0" dirty="0" err="1" smtClean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като</a:t>
            </a:r>
            <a:r>
              <a:rPr lang="ru-RU" altLang="bg-BG" baseline="0" dirty="0" smtClean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се </a:t>
            </a:r>
            <a:r>
              <a:rPr lang="ru-RU" altLang="bg-BG" baseline="0" dirty="0" err="1" smtClean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предпочитат</a:t>
            </a:r>
            <a:r>
              <a:rPr lang="ru-RU" altLang="bg-BG" baseline="0" dirty="0" smtClean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решения с отворен код, напр. </a:t>
            </a:r>
            <a:r>
              <a:rPr lang="ru-RU" altLang="bg-BG" baseline="0" dirty="0" err="1" smtClean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произтичащи</a:t>
            </a:r>
            <a:r>
              <a:rPr lang="ru-RU" altLang="bg-BG" baseline="0" dirty="0" smtClean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от </a:t>
            </a:r>
            <a:r>
              <a:rPr lang="ru-RU" altLang="bg-BG" baseline="0" dirty="0" err="1" smtClean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Хоризонт</a:t>
            </a:r>
            <a:r>
              <a:rPr lang="ru-RU" altLang="bg-BG" baseline="0" dirty="0" smtClean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2020 или </a:t>
            </a:r>
            <a:r>
              <a:rPr lang="ru-RU" altLang="bg-BG" baseline="0" dirty="0" err="1" smtClean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полицейски</a:t>
            </a:r>
            <a:r>
              <a:rPr lang="ru-RU" altLang="bg-BG" baseline="0" dirty="0" smtClean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</a:t>
            </a:r>
            <a:r>
              <a:rPr lang="ru-RU" altLang="bg-BG" baseline="0" dirty="0" err="1" smtClean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програми</a:t>
            </a:r>
            <a:r>
              <a:rPr lang="ru-RU" altLang="bg-BG" baseline="0" dirty="0" smtClean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на Фонда за </a:t>
            </a:r>
            <a:r>
              <a:rPr lang="ru-RU" altLang="bg-BG" baseline="0" dirty="0" err="1" smtClean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вътрешна</a:t>
            </a:r>
            <a:r>
              <a:rPr lang="ru-RU" altLang="bg-BG" baseline="0" dirty="0" smtClean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</a:t>
            </a:r>
            <a:r>
              <a:rPr lang="ru-RU" altLang="bg-BG" baseline="0" dirty="0" err="1" smtClean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сигурност</a:t>
            </a:r>
            <a:r>
              <a:rPr lang="ru-RU" altLang="bg-BG" baseline="0" dirty="0" smtClean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, </a:t>
            </a:r>
            <a:r>
              <a:rPr lang="ru-RU" altLang="bg-BG" baseline="0" dirty="0" err="1" smtClean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които</a:t>
            </a:r>
            <a:r>
              <a:rPr lang="ru-RU" altLang="bg-BG" baseline="0" dirty="0" smtClean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</a:t>
            </a:r>
            <a:r>
              <a:rPr lang="ru-RU" altLang="bg-BG" baseline="0" dirty="0" err="1" smtClean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могат</a:t>
            </a:r>
            <a:r>
              <a:rPr lang="ru-RU" altLang="bg-BG" baseline="0" dirty="0" smtClean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да </a:t>
            </a:r>
            <a:r>
              <a:rPr lang="ru-RU" altLang="bg-BG" baseline="0" dirty="0" err="1" smtClean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бъдат</a:t>
            </a:r>
            <a:r>
              <a:rPr lang="en-US" altLang="bg-BG" baseline="0" dirty="0" smtClean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</a:t>
            </a:r>
            <a:r>
              <a:rPr lang="ru-RU" altLang="bg-BG" baseline="0" dirty="0" smtClean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да </a:t>
            </a:r>
            <a:r>
              <a:rPr lang="ru-RU" altLang="bg-BG" baseline="0" dirty="0" err="1" smtClean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бъдат</a:t>
            </a:r>
            <a:r>
              <a:rPr lang="ru-RU" altLang="bg-BG" baseline="0" dirty="0" smtClean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</a:t>
            </a:r>
            <a:r>
              <a:rPr lang="ru-RU" altLang="bg-BG" baseline="0" dirty="0" err="1" smtClean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достъпни</a:t>
            </a:r>
            <a:r>
              <a:rPr lang="ru-RU" altLang="bg-BG" baseline="0" dirty="0" smtClean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за </a:t>
            </a:r>
            <a:r>
              <a:rPr lang="ru-RU" altLang="bg-BG" baseline="0" dirty="0" err="1" smtClean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правоприлагащите</a:t>
            </a:r>
            <a:r>
              <a:rPr lang="ru-RU" altLang="bg-BG" baseline="0" dirty="0" smtClean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</a:t>
            </a:r>
            <a:r>
              <a:rPr lang="ru-RU" altLang="bg-BG" baseline="0" dirty="0" err="1" smtClean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органи</a:t>
            </a:r>
            <a:r>
              <a:rPr lang="ru-RU" altLang="bg-BG" baseline="0" dirty="0" smtClean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на </a:t>
            </a:r>
            <a:r>
              <a:rPr lang="ru-RU" altLang="bg-BG" baseline="0" dirty="0" err="1" smtClean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ниска</a:t>
            </a:r>
            <a:r>
              <a:rPr lang="ru-RU" altLang="bg-BG" baseline="0" dirty="0" smtClean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или </a:t>
            </a:r>
            <a:r>
              <a:rPr lang="ru-RU" altLang="bg-BG" baseline="0" dirty="0" err="1" smtClean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никаква</a:t>
            </a:r>
            <a:r>
              <a:rPr lang="ru-RU" altLang="bg-BG" baseline="0" dirty="0" smtClean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цена;</a:t>
            </a:r>
          </a:p>
          <a:p>
            <a:pPr marL="0" lvl="0" indent="0" algn="just">
              <a:buClr>
                <a:srgbClr val="66FF99"/>
              </a:buClr>
              <a:buNone/>
            </a:pPr>
            <a:r>
              <a:rPr lang="ru-RU" altLang="bg-BG" baseline="0" dirty="0" smtClean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2. </a:t>
            </a:r>
            <a:r>
              <a:rPr lang="ru-RU" altLang="bg-BG" baseline="0" dirty="0" err="1" smtClean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Внедряване</a:t>
            </a:r>
            <a:r>
              <a:rPr lang="ru-RU" altLang="bg-BG" baseline="0" dirty="0" smtClean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на </a:t>
            </a:r>
            <a:r>
              <a:rPr lang="ru-RU" altLang="bg-BG" baseline="0" dirty="0" err="1" smtClean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избраното</a:t>
            </a:r>
            <a:r>
              <a:rPr lang="ru-RU" altLang="bg-BG" baseline="0" dirty="0" smtClean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решение (или набор от </a:t>
            </a:r>
            <a:r>
              <a:rPr lang="ru-RU" altLang="bg-BG" baseline="0" dirty="0" err="1" smtClean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инструменти</a:t>
            </a:r>
            <a:r>
              <a:rPr lang="ru-RU" altLang="bg-BG" baseline="0" dirty="0" smtClean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) в </a:t>
            </a:r>
            <a:r>
              <a:rPr lang="ru-RU" altLang="bg-BG" baseline="0" dirty="0" err="1" smtClean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помещенията</a:t>
            </a:r>
            <a:r>
              <a:rPr lang="ru-RU" altLang="bg-BG" baseline="0" dirty="0" smtClean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на </a:t>
            </a:r>
            <a:r>
              <a:rPr lang="ru-RU" altLang="bg-BG" baseline="0" dirty="0" err="1" smtClean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правоприлагащите</a:t>
            </a:r>
            <a:r>
              <a:rPr lang="ru-RU" altLang="bg-BG" baseline="0" dirty="0" smtClean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</a:t>
            </a:r>
            <a:r>
              <a:rPr lang="ru-RU" altLang="bg-BG" baseline="0" dirty="0" err="1" smtClean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органи</a:t>
            </a:r>
            <a:r>
              <a:rPr lang="ru-RU" altLang="bg-BG" baseline="0" dirty="0" smtClean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за период от </a:t>
            </a:r>
            <a:r>
              <a:rPr lang="ru-RU" altLang="bg-BG" baseline="0" dirty="0" err="1" smtClean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поне</a:t>
            </a:r>
            <a:r>
              <a:rPr lang="ru-RU" altLang="bg-BG" baseline="0" dirty="0" smtClean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6 </a:t>
            </a:r>
            <a:r>
              <a:rPr lang="ru-RU" altLang="bg-BG" baseline="0" dirty="0" err="1" smtClean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месеца</a:t>
            </a:r>
            <a:r>
              <a:rPr lang="ru-RU" altLang="bg-BG" baseline="0" dirty="0" smtClean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;</a:t>
            </a:r>
          </a:p>
          <a:p>
            <a:pPr marL="0" lvl="0" indent="0" algn="just">
              <a:buClr>
                <a:srgbClr val="66FF99"/>
              </a:buClr>
              <a:buNone/>
            </a:pPr>
            <a:r>
              <a:rPr lang="ru-RU" altLang="bg-BG" baseline="0" dirty="0" smtClean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3. Обучение (</a:t>
            </a:r>
            <a:r>
              <a:rPr lang="ru-RU" altLang="bg-BG" baseline="0" dirty="0" err="1" smtClean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когато</a:t>
            </a:r>
            <a:r>
              <a:rPr lang="ru-RU" altLang="bg-BG" baseline="0" dirty="0" smtClean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е уместно), </a:t>
            </a:r>
            <a:r>
              <a:rPr lang="ru-RU" altLang="bg-BG" baseline="0" dirty="0" err="1" smtClean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адаптиране</a:t>
            </a:r>
            <a:r>
              <a:rPr lang="ru-RU" altLang="bg-BG" baseline="0" dirty="0" smtClean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(</a:t>
            </a:r>
            <a:r>
              <a:rPr lang="ru-RU" altLang="bg-BG" baseline="0" dirty="0" err="1" smtClean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когато</a:t>
            </a:r>
            <a:r>
              <a:rPr lang="ru-RU" altLang="bg-BG" baseline="0" dirty="0" smtClean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е уместно) и оценка на </a:t>
            </a:r>
            <a:r>
              <a:rPr lang="ru-RU" altLang="bg-BG" baseline="0" dirty="0" err="1" smtClean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решенията</a:t>
            </a:r>
            <a:r>
              <a:rPr lang="ru-RU" altLang="bg-BG" baseline="0" dirty="0" smtClean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</a:t>
            </a:r>
            <a:r>
              <a:rPr lang="ru-RU" altLang="bg-BG" baseline="0" dirty="0" err="1" smtClean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върху</a:t>
            </a:r>
            <a:r>
              <a:rPr lang="ru-RU" altLang="bg-BG" baseline="0" dirty="0" smtClean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</a:t>
            </a:r>
            <a:r>
              <a:rPr lang="ru-RU" altLang="bg-BG" baseline="0" dirty="0" err="1" smtClean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оперативни</a:t>
            </a:r>
            <a:r>
              <a:rPr lang="ru-RU" altLang="bg-BG" baseline="0" dirty="0" smtClean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</a:t>
            </a:r>
            <a:r>
              <a:rPr lang="ru-RU" altLang="bg-BG" baseline="0" dirty="0" err="1" smtClean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набори</a:t>
            </a:r>
            <a:r>
              <a:rPr lang="ru-RU" altLang="bg-BG" baseline="0" dirty="0" smtClean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от </a:t>
            </a:r>
            <a:r>
              <a:rPr lang="ru-RU" altLang="bg-BG" baseline="0" dirty="0" err="1" smtClean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данни</a:t>
            </a:r>
            <a:r>
              <a:rPr lang="ru-RU" altLang="bg-BG" baseline="0" dirty="0" smtClean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</a:t>
            </a:r>
          </a:p>
          <a:p>
            <a:pPr marL="0" lvl="0" indent="0" algn="just">
              <a:buClr>
                <a:srgbClr val="66FF99"/>
              </a:buClr>
              <a:buNone/>
            </a:pPr>
            <a:r>
              <a:rPr lang="ru-RU" altLang="bg-BG" baseline="0" dirty="0" smtClean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4. </a:t>
            </a:r>
            <a:r>
              <a:rPr lang="ru-RU" altLang="bg-BG" baseline="0" dirty="0" err="1" smtClean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Демонстриране</a:t>
            </a:r>
            <a:r>
              <a:rPr lang="ru-RU" altLang="bg-BG" baseline="0" dirty="0" smtClean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на </a:t>
            </a:r>
            <a:r>
              <a:rPr lang="ru-RU" altLang="bg-BG" baseline="0" dirty="0" err="1" smtClean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съответствието</a:t>
            </a:r>
            <a:r>
              <a:rPr lang="ru-RU" altLang="bg-BG" baseline="0" dirty="0" smtClean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на </a:t>
            </a:r>
            <a:r>
              <a:rPr lang="ru-RU" altLang="bg-BG" baseline="0" dirty="0" err="1" smtClean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предложеното</a:t>
            </a:r>
            <a:r>
              <a:rPr lang="ru-RU" altLang="bg-BG" baseline="0" dirty="0" smtClean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решение по отношение на </a:t>
            </a:r>
            <a:r>
              <a:rPr lang="ru-RU" altLang="bg-BG" baseline="0" dirty="0" err="1" smtClean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използваемостта</a:t>
            </a:r>
            <a:r>
              <a:rPr lang="ru-RU" altLang="bg-BG" baseline="0" dirty="0" smtClean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, </a:t>
            </a:r>
            <a:r>
              <a:rPr lang="ru-RU" altLang="bg-BG" baseline="0" dirty="0" err="1" smtClean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ефективност</a:t>
            </a:r>
            <a:r>
              <a:rPr lang="ru-RU" altLang="bg-BG" baseline="0" dirty="0" smtClean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и </a:t>
            </a:r>
            <a:r>
              <a:rPr lang="ru-RU" altLang="bg-BG" baseline="0" dirty="0" err="1" smtClean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съответствие</a:t>
            </a:r>
            <a:r>
              <a:rPr lang="ru-RU" altLang="bg-BG" baseline="0" dirty="0" smtClean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</a:t>
            </a:r>
            <a:r>
              <a:rPr lang="ru-RU" altLang="bg-BG" baseline="0" dirty="0" err="1" smtClean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със</a:t>
            </a:r>
            <a:r>
              <a:rPr lang="ru-RU" altLang="bg-BG" baseline="0" dirty="0" smtClean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</a:t>
            </a:r>
            <a:r>
              <a:rPr lang="ru-RU" altLang="bg-BG" baseline="0" dirty="0" err="1" smtClean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стандартите</a:t>
            </a:r>
            <a:r>
              <a:rPr lang="ru-RU" altLang="bg-BG" baseline="0" dirty="0" smtClean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на ЕС по отношение на </a:t>
            </a:r>
            <a:r>
              <a:rPr lang="ru-RU" altLang="bg-BG" baseline="0" dirty="0" err="1" smtClean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неприкосновеността</a:t>
            </a:r>
            <a:r>
              <a:rPr lang="ru-RU" altLang="bg-BG" baseline="0" dirty="0" smtClean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на </a:t>
            </a:r>
            <a:r>
              <a:rPr lang="ru-RU" altLang="bg-BG" baseline="0" dirty="0" err="1" smtClean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личния</a:t>
            </a:r>
            <a:r>
              <a:rPr lang="ru-RU" altLang="bg-BG" baseline="0" dirty="0" smtClean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живот и </a:t>
            </a:r>
            <a:r>
              <a:rPr lang="ru-RU" altLang="bg-BG" baseline="0" dirty="0" err="1" smtClean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данните</a:t>
            </a:r>
            <a:endParaRPr lang="ru-RU" altLang="bg-BG" baseline="0" dirty="0">
              <a:latin typeface="Times New Roman" pitchFamily="18" charset="0"/>
              <a:ea typeface="굴림" pitchFamily="34" charset="-127"/>
              <a:cs typeface="Times New Roman" pitchFamily="18" charset="0"/>
            </a:endParaRPr>
          </a:p>
          <a:p>
            <a:pPr marL="0" lvl="0" indent="0" algn="just">
              <a:buClr>
                <a:srgbClr val="66FF99"/>
              </a:buClr>
              <a:buNone/>
            </a:pPr>
            <a:endParaRPr lang="bg-BG" altLang="bg-BG" baseline="0" dirty="0">
              <a:latin typeface="Times New Roman" pitchFamily="18" charset="0"/>
              <a:ea typeface="굴림" pitchFamily="34" charset="-127"/>
              <a:cs typeface="Times New Roman" pitchFamily="18" charset="0"/>
            </a:endParaRPr>
          </a:p>
          <a:p>
            <a:pPr marL="0" lvl="0" indent="0" algn="just">
              <a:buClr>
                <a:srgbClr val="66FF99"/>
              </a:buClr>
              <a:buNone/>
            </a:pPr>
            <a:endParaRPr lang="bg-BG" altLang="bg-BG" baseline="0" dirty="0">
              <a:latin typeface="Times New Roman" pitchFamily="18" charset="0"/>
              <a:ea typeface="굴림" pitchFamily="34" charset="-127"/>
              <a:cs typeface="Times New Roman" pitchFamily="18" charset="0"/>
            </a:endParaRPr>
          </a:p>
          <a:p>
            <a:pPr marL="0" lvl="0" indent="0" algn="just">
              <a:buClr>
                <a:srgbClr val="66FF99"/>
              </a:buClr>
              <a:buNone/>
            </a:pPr>
            <a:endParaRPr lang="bg-BG" altLang="bg-BG" baseline="0" dirty="0">
              <a:latin typeface="Times New Roman" pitchFamily="18" charset="0"/>
              <a:ea typeface="굴림" pitchFamily="34" charset="-127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01071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Привеждане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съответствие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с целите и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дейностите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описани</a:t>
            </a:r>
            <a:r>
              <a:rPr lang="ru-RU" sz="1200" baseline="0" dirty="0">
                <a:latin typeface="Times New Roman" pitchFamily="18" charset="0"/>
                <a:cs typeface="Times New Roman" pitchFamily="18" charset="0"/>
              </a:rPr>
              <a:t> в конкурса.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Принос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към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дългосрочните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цели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съответните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политики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истратегии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и синергии с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дейности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европейско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национално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ниво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 Степен, до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която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проектът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ще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подсили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подсигури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9BBB59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559746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18346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  <a:p>
            <a:r>
              <a:rPr lang="ru-RU" dirty="0" err="1" smtClean="0"/>
              <a:t>Задълбочени</a:t>
            </a:r>
            <a:r>
              <a:rPr lang="ru-RU" baseline="0" dirty="0" smtClean="0"/>
              <a:t> </a:t>
            </a:r>
            <a:r>
              <a:rPr lang="ru-RU" baseline="0" dirty="0" err="1"/>
              <a:t>цифрови</a:t>
            </a:r>
            <a:r>
              <a:rPr lang="ru-RU" baseline="0" dirty="0"/>
              <a:t> умения – </a:t>
            </a:r>
            <a:r>
              <a:rPr lang="ru-RU" baseline="0" dirty="0" err="1"/>
              <a:t>целта</a:t>
            </a:r>
            <a:r>
              <a:rPr lang="ru-RU" baseline="0" dirty="0"/>
              <a:t> е да се </a:t>
            </a:r>
            <a:r>
              <a:rPr lang="ru-RU" baseline="0" dirty="0" err="1"/>
              <a:t>у</a:t>
            </a:r>
            <a:r>
              <a:rPr lang="ru-RU" dirty="0" err="1"/>
              <a:t>величи</a:t>
            </a:r>
            <a:r>
              <a:rPr lang="ru-RU" dirty="0"/>
              <a:t> и </a:t>
            </a:r>
            <a:r>
              <a:rPr lang="ru-RU" dirty="0" err="1"/>
              <a:t>подобри</a:t>
            </a:r>
            <a:r>
              <a:rPr lang="ru-RU" dirty="0"/>
              <a:t> </a:t>
            </a:r>
            <a:r>
              <a:rPr lang="ru-RU" dirty="0" err="1"/>
              <a:t>предлагането</a:t>
            </a:r>
            <a:r>
              <a:rPr lang="ru-RU" dirty="0"/>
              <a:t> на </a:t>
            </a:r>
            <a:r>
              <a:rPr lang="ru-RU" dirty="0" err="1"/>
              <a:t>образователни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 и </a:t>
            </a:r>
            <a:r>
              <a:rPr lang="ru-RU" dirty="0" err="1"/>
              <a:t>броя</a:t>
            </a:r>
            <a:r>
              <a:rPr lang="ru-RU" dirty="0"/>
              <a:t> на </a:t>
            </a:r>
            <a:r>
              <a:rPr lang="ru-RU" dirty="0" err="1"/>
              <a:t>студентите</a:t>
            </a:r>
            <a:r>
              <a:rPr lang="ru-RU" baseline="0" dirty="0"/>
              <a:t> </a:t>
            </a:r>
            <a:r>
              <a:rPr lang="ru-RU" dirty="0" err="1"/>
              <a:t>специализирани</a:t>
            </a:r>
            <a:r>
              <a:rPr lang="ru-RU" dirty="0"/>
              <a:t> в </a:t>
            </a:r>
            <a:r>
              <a:rPr lang="ru-RU" dirty="0" err="1"/>
              <a:t>ключови</a:t>
            </a:r>
            <a:r>
              <a:rPr lang="ru-RU" dirty="0"/>
              <a:t> области </a:t>
            </a:r>
            <a:r>
              <a:rPr lang="ru-RU" dirty="0" err="1"/>
              <a:t>като</a:t>
            </a:r>
            <a:r>
              <a:rPr lang="ru-RU" dirty="0"/>
              <a:t> високопроизводителните </a:t>
            </a:r>
            <a:r>
              <a:rPr lang="ru-RU" dirty="0" err="1"/>
              <a:t>изчислителни</a:t>
            </a:r>
            <a:r>
              <a:rPr lang="ru-RU" dirty="0"/>
              <a:t> технологии и </a:t>
            </a:r>
            <a:r>
              <a:rPr lang="ru-RU" dirty="0" err="1"/>
              <a:t>компютърните</a:t>
            </a:r>
            <a:r>
              <a:rPr lang="ru-RU" dirty="0"/>
              <a:t> услуги „в </a:t>
            </a:r>
            <a:r>
              <a:rPr lang="ru-RU" dirty="0" err="1"/>
              <a:t>облак</a:t>
            </a:r>
            <a:r>
              <a:rPr lang="ru-RU" dirty="0"/>
              <a:t>“, анализа на </a:t>
            </a:r>
            <a:r>
              <a:rPr lang="ru-RU" dirty="0" err="1"/>
              <a:t>големи</a:t>
            </a:r>
            <a:r>
              <a:rPr lang="ru-RU" dirty="0"/>
              <a:t> </a:t>
            </a:r>
            <a:r>
              <a:rPr lang="ru-RU" dirty="0" err="1"/>
              <a:t>данни</a:t>
            </a:r>
            <a:r>
              <a:rPr lang="ru-RU" dirty="0"/>
              <a:t>, </a:t>
            </a:r>
            <a:r>
              <a:rPr lang="ru-RU" dirty="0" err="1"/>
              <a:t>киберсигурността</a:t>
            </a:r>
            <a:r>
              <a:rPr lang="ru-RU" dirty="0"/>
              <a:t>, </a:t>
            </a:r>
            <a:r>
              <a:rPr lang="ru-RU" dirty="0" err="1"/>
              <a:t>квантовите</a:t>
            </a:r>
            <a:r>
              <a:rPr lang="ru-RU" dirty="0"/>
              <a:t> технологии, </a:t>
            </a:r>
            <a:r>
              <a:rPr lang="ru-RU" dirty="0" err="1"/>
              <a:t>роботиката</a:t>
            </a:r>
            <a:r>
              <a:rPr lang="ru-RU" dirty="0"/>
              <a:t> и ИИ.</a:t>
            </a:r>
            <a:r>
              <a:rPr lang="ru-RU" baseline="0" dirty="0"/>
              <a:t> </a:t>
            </a:r>
            <a:r>
              <a:rPr lang="ru-RU" dirty="0" err="1"/>
              <a:t>Действията</a:t>
            </a:r>
            <a:r>
              <a:rPr lang="ru-RU" dirty="0"/>
              <a:t>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насочени</a:t>
            </a:r>
            <a:r>
              <a:rPr lang="ru-RU" dirty="0"/>
              <a:t> и </a:t>
            </a:r>
            <a:r>
              <a:rPr lang="ru-RU" dirty="0" err="1"/>
              <a:t>към</a:t>
            </a:r>
            <a:r>
              <a:rPr lang="ru-RU" dirty="0"/>
              <a:t> </a:t>
            </a:r>
            <a:r>
              <a:rPr lang="ru-RU" dirty="0" err="1"/>
              <a:t>подкрепа</a:t>
            </a:r>
            <a:r>
              <a:rPr lang="ru-RU" dirty="0"/>
              <a:t> на </a:t>
            </a:r>
            <a:r>
              <a:rPr lang="ru-RU" dirty="0" err="1"/>
              <a:t>повече</a:t>
            </a:r>
            <a:r>
              <a:rPr lang="ru-RU" dirty="0"/>
              <a:t> </a:t>
            </a:r>
            <a:r>
              <a:rPr lang="ru-RU" dirty="0" err="1"/>
              <a:t>интердисциплинарни</a:t>
            </a:r>
            <a:r>
              <a:rPr lang="ru-RU" dirty="0"/>
              <a:t> </a:t>
            </a:r>
            <a:r>
              <a:rPr lang="ru-RU" dirty="0" err="1"/>
              <a:t>курсове</a:t>
            </a:r>
            <a:r>
              <a:rPr lang="ru-RU" dirty="0"/>
              <a:t>, </a:t>
            </a:r>
            <a:r>
              <a:rPr lang="ru-RU" dirty="0" err="1"/>
              <a:t>които</a:t>
            </a:r>
            <a:r>
              <a:rPr lang="ru-RU" dirty="0"/>
              <a:t> </a:t>
            </a:r>
            <a:r>
              <a:rPr lang="ru-RU" dirty="0" err="1"/>
              <a:t>могат</a:t>
            </a:r>
            <a:r>
              <a:rPr lang="ru-RU" dirty="0"/>
              <a:t> да</a:t>
            </a:r>
            <a:r>
              <a:rPr lang="ru-RU" baseline="0" dirty="0"/>
              <a:t> </a:t>
            </a:r>
            <a:r>
              <a:rPr lang="ru-RU" dirty="0"/>
              <a:t>предоставят на </a:t>
            </a:r>
            <a:r>
              <a:rPr lang="ru-RU" dirty="0" err="1"/>
              <a:t>професионалистите</a:t>
            </a:r>
            <a:r>
              <a:rPr lang="ru-RU" dirty="0"/>
              <a:t> </a:t>
            </a:r>
            <a:r>
              <a:rPr lang="ru-RU" dirty="0" err="1"/>
              <a:t>подходящи</a:t>
            </a:r>
            <a:r>
              <a:rPr lang="ru-RU" dirty="0"/>
              <a:t> </a:t>
            </a:r>
            <a:r>
              <a:rPr lang="ru-RU" dirty="0" err="1"/>
              <a:t>съвременни</a:t>
            </a:r>
            <a:r>
              <a:rPr lang="ru-RU" dirty="0"/>
              <a:t> </a:t>
            </a:r>
            <a:r>
              <a:rPr lang="ru-RU" dirty="0" err="1"/>
              <a:t>цифрови</a:t>
            </a:r>
            <a:r>
              <a:rPr lang="ru-RU" dirty="0"/>
              <a:t> умения и да увеличат </a:t>
            </a:r>
            <a:r>
              <a:rPr lang="ru-RU" dirty="0" err="1"/>
              <a:t>разнообразието</a:t>
            </a:r>
            <a:r>
              <a:rPr lang="ru-RU" dirty="0"/>
              <a:t> сред </a:t>
            </a:r>
            <a:r>
              <a:rPr lang="ru-RU" dirty="0" err="1"/>
              <a:t>студентите</a:t>
            </a:r>
            <a:r>
              <a:rPr lang="ru-RU" dirty="0"/>
              <a:t> и </a:t>
            </a:r>
            <a:r>
              <a:rPr lang="ru-RU" dirty="0" err="1"/>
              <a:t>бъдещите</a:t>
            </a:r>
            <a:r>
              <a:rPr lang="ru-RU" baseline="0" dirty="0"/>
              <a:t> </a:t>
            </a:r>
            <a:r>
              <a:rPr lang="ru-RU" dirty="0" err="1"/>
              <a:t>цифрови</a:t>
            </a:r>
            <a:r>
              <a:rPr lang="ru-RU" dirty="0"/>
              <a:t> </a:t>
            </a:r>
            <a:r>
              <a:rPr lang="ru-RU" dirty="0" err="1"/>
              <a:t>експерти</a:t>
            </a:r>
            <a:r>
              <a:rPr lang="ru-RU" dirty="0"/>
              <a:t>.</a:t>
            </a:r>
            <a:r>
              <a:rPr lang="ru-RU" baseline="0" dirty="0"/>
              <a:t> </a:t>
            </a:r>
            <a:r>
              <a:rPr lang="ru-RU" dirty="0" err="1"/>
              <a:t>Действията</a:t>
            </a:r>
            <a:r>
              <a:rPr lang="ru-RU" dirty="0"/>
              <a:t> ще подкрепят </a:t>
            </a:r>
            <a:r>
              <a:rPr lang="ru-RU" dirty="0" err="1"/>
              <a:t>сътрудничеството</a:t>
            </a:r>
            <a:r>
              <a:rPr lang="ru-RU" dirty="0"/>
              <a:t> между </a:t>
            </a:r>
            <a:r>
              <a:rPr lang="ru-RU" dirty="0" err="1"/>
              <a:t>висшите</a:t>
            </a:r>
            <a:r>
              <a:rPr lang="ru-RU" dirty="0"/>
              <a:t> </a:t>
            </a:r>
            <a:r>
              <a:rPr lang="ru-RU" dirty="0" err="1"/>
              <a:t>учебни</a:t>
            </a:r>
            <a:r>
              <a:rPr lang="ru-RU" dirty="0"/>
              <a:t> заведения и </a:t>
            </a:r>
            <a:r>
              <a:rPr lang="ru-RU" dirty="0" err="1"/>
              <a:t>частните</a:t>
            </a:r>
            <a:r>
              <a:rPr lang="ru-RU" baseline="0" dirty="0"/>
              <a:t> </a:t>
            </a:r>
            <a:r>
              <a:rPr lang="ru-RU" dirty="0" err="1"/>
              <a:t>сектори</a:t>
            </a:r>
            <a:r>
              <a:rPr lang="ru-RU" dirty="0"/>
              <a:t>, </a:t>
            </a:r>
            <a:r>
              <a:rPr lang="ru-RU" dirty="0" err="1"/>
              <a:t>заедно</a:t>
            </a:r>
            <a:r>
              <a:rPr lang="ru-RU" dirty="0"/>
              <a:t> с </a:t>
            </a:r>
            <a:r>
              <a:rPr lang="ru-RU" dirty="0" err="1"/>
              <a:t>изследователски</a:t>
            </a:r>
            <a:r>
              <a:rPr lang="ru-RU" dirty="0"/>
              <a:t> </a:t>
            </a:r>
            <a:r>
              <a:rPr lang="ru-RU" dirty="0" err="1"/>
              <a:t>центрове</a:t>
            </a:r>
            <a:r>
              <a:rPr lang="ru-RU" dirty="0"/>
              <a:t> и </a:t>
            </a:r>
            <a:r>
              <a:rPr lang="ru-RU" dirty="0" err="1"/>
              <a:t>центрове</a:t>
            </a:r>
            <a:r>
              <a:rPr lang="ru-RU" dirty="0"/>
              <a:t> за </a:t>
            </a:r>
            <a:r>
              <a:rPr lang="ru-RU" dirty="0" err="1"/>
              <a:t>високи</a:t>
            </a:r>
            <a:r>
              <a:rPr lang="ru-RU" dirty="0"/>
              <a:t> постижения в областта на </a:t>
            </a:r>
            <a:r>
              <a:rPr lang="ru-RU" dirty="0" err="1"/>
              <a:t>цифровите</a:t>
            </a:r>
            <a:r>
              <a:rPr lang="ru-RU" dirty="0"/>
              <a:t> технологии, </a:t>
            </a:r>
            <a:r>
              <a:rPr lang="ru-RU" dirty="0" err="1"/>
              <a:t>включително</a:t>
            </a:r>
            <a:r>
              <a:rPr lang="ru-RU" dirty="0"/>
              <a:t> </a:t>
            </a:r>
            <a:r>
              <a:rPr lang="ru-RU" dirty="0" err="1"/>
              <a:t>тези</a:t>
            </a:r>
            <a:r>
              <a:rPr lang="ru-RU" dirty="0"/>
              <a:t>, </a:t>
            </a:r>
            <a:r>
              <a:rPr lang="ru-RU" dirty="0" err="1"/>
              <a:t>финансирани</a:t>
            </a:r>
            <a:r>
              <a:rPr lang="ru-RU" dirty="0"/>
              <a:t> в </a:t>
            </a:r>
            <a:r>
              <a:rPr lang="ru-RU" dirty="0" err="1"/>
              <a:t>рамките</a:t>
            </a:r>
            <a:r>
              <a:rPr lang="ru-RU" dirty="0"/>
              <a:t> на </a:t>
            </a:r>
            <a:r>
              <a:rPr lang="ru-RU" dirty="0" err="1"/>
              <a:t>други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.</a:t>
            </a:r>
            <a:r>
              <a:rPr lang="ru-RU" baseline="0" dirty="0"/>
              <a:t>  </a:t>
            </a:r>
            <a:r>
              <a:rPr lang="ru-RU" dirty="0" err="1"/>
              <a:t>Партньорите</a:t>
            </a:r>
            <a:r>
              <a:rPr lang="ru-RU" dirty="0"/>
              <a:t> </a:t>
            </a:r>
            <a:r>
              <a:rPr lang="ru-RU" dirty="0" smtClean="0"/>
              <a:t>в консорциума </a:t>
            </a:r>
            <a:r>
              <a:rPr lang="ru-RU" dirty="0"/>
              <a:t>се</a:t>
            </a:r>
            <a:r>
              <a:rPr lang="ru-RU" baseline="0" dirty="0"/>
              <a:t> </a:t>
            </a:r>
            <a:r>
              <a:rPr lang="ru-RU" baseline="0" dirty="0" err="1"/>
              <a:t>насърчават</a:t>
            </a:r>
            <a:r>
              <a:rPr lang="ru-RU" dirty="0"/>
              <a:t> да обменят опит, </a:t>
            </a:r>
            <a:r>
              <a:rPr lang="ru-RU" dirty="0" err="1"/>
              <a:t>съоръжения</a:t>
            </a:r>
            <a:r>
              <a:rPr lang="ru-RU" dirty="0"/>
              <a:t>, персонал и </a:t>
            </a:r>
            <a:r>
              <a:rPr lang="ru-RU" dirty="0" err="1"/>
              <a:t>учебни</a:t>
            </a:r>
            <a:r>
              <a:rPr lang="ru-RU" dirty="0"/>
              <a:t> </a:t>
            </a:r>
            <a:r>
              <a:rPr lang="ru-RU" dirty="0" err="1"/>
              <a:t>материали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Възможно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дейности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Участниците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партньорството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ще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трябва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да определят обща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програма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за образование и обучение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Модернизиране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на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техническото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оборудване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за да се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гарантира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че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студентите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имат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достъп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до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най-новите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технологии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налични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на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пазара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и да се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подобрят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съоръженията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както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и да се проучат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иновативни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начини за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използване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на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технологиите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преподаването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и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ученето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справяне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недостига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на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преподавателски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персонал и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осигуряване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на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достъп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до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висококачествено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преподаване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стимулите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биха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могли да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осигурят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възможности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за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професорите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експертите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и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научните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изследователи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областта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на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цифровите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технологии да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допринасят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за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преподаването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предоставяне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на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подкрепа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на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студентите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чрез стипендии или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освобождаване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от такси, за да се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даде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възможност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на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всички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да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имат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достъп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до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висококачествено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образование в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областта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на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цифровите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технологии </a:t>
            </a:r>
          </a:p>
          <a:p>
            <a:endParaRPr lang="ru-RU" dirty="0"/>
          </a:p>
          <a:p>
            <a:endParaRPr lang="ru-RU" dirty="0"/>
          </a:p>
          <a:p>
            <a:r>
              <a:rPr lang="ru-RU" b="1" dirty="0"/>
              <a:t>Избраните </a:t>
            </a:r>
            <a:r>
              <a:rPr lang="ru-RU" b="1" dirty="0" err="1"/>
              <a:t>проекти</a:t>
            </a:r>
            <a:r>
              <a:rPr lang="ru-RU" b="1" dirty="0"/>
              <a:t> </a:t>
            </a:r>
            <a:r>
              <a:rPr lang="ru-RU" b="1" dirty="0" err="1"/>
              <a:t>трябва</a:t>
            </a:r>
            <a:r>
              <a:rPr lang="ru-RU" b="1" dirty="0"/>
              <a:t> да </a:t>
            </a:r>
            <a:r>
              <a:rPr lang="ru-RU" b="1" dirty="0" err="1"/>
              <a:t>разработят</a:t>
            </a:r>
            <a:r>
              <a:rPr lang="ru-RU" b="1" dirty="0"/>
              <a:t> и предоставят </a:t>
            </a:r>
            <a:r>
              <a:rPr lang="ru-RU" b="1" dirty="0" err="1"/>
              <a:t>образователна</a:t>
            </a:r>
            <a:r>
              <a:rPr lang="ru-RU" b="1" dirty="0"/>
              <a:t> </a:t>
            </a:r>
            <a:r>
              <a:rPr lang="ru-RU" b="1" dirty="0" err="1"/>
              <a:t>програма</a:t>
            </a:r>
            <a:r>
              <a:rPr lang="ru-RU" b="1" dirty="0"/>
              <a:t> за </a:t>
            </a:r>
            <a:r>
              <a:rPr lang="ru-RU" b="1" dirty="0" err="1"/>
              <a:t>висше</a:t>
            </a:r>
            <a:r>
              <a:rPr lang="ru-RU" b="1" dirty="0"/>
              <a:t> образование с </a:t>
            </a:r>
            <a:r>
              <a:rPr lang="ru-RU" b="1" dirty="0" err="1"/>
              <a:t>продължителност</a:t>
            </a:r>
            <a:r>
              <a:rPr lang="ru-RU" b="1" dirty="0"/>
              <a:t> 60, 90 или 120 часа</a:t>
            </a:r>
            <a:r>
              <a:rPr lang="ru-RU" b="1" baseline="0" dirty="0"/>
              <a:t> </a:t>
            </a:r>
            <a:r>
              <a:rPr lang="ru-RU" b="1" dirty="0" err="1"/>
              <a:t>академични</a:t>
            </a:r>
            <a:r>
              <a:rPr lang="ru-RU" b="1" dirty="0"/>
              <a:t> </a:t>
            </a:r>
            <a:r>
              <a:rPr lang="ru-RU" b="1" dirty="0" err="1"/>
              <a:t>кредити</a:t>
            </a:r>
            <a:r>
              <a:rPr lang="ru-RU" b="1" dirty="0"/>
              <a:t> (</a:t>
            </a:r>
            <a:r>
              <a:rPr lang="ru-RU" b="1" dirty="0" err="1"/>
              <a:t>Европейската</a:t>
            </a:r>
            <a:r>
              <a:rPr lang="ru-RU" b="1" dirty="0"/>
              <a:t> система за трансфер и </a:t>
            </a:r>
            <a:r>
              <a:rPr lang="ru-RU" b="1" dirty="0" err="1"/>
              <a:t>натрупване</a:t>
            </a:r>
            <a:r>
              <a:rPr lang="ru-RU" b="1" dirty="0"/>
              <a:t> на </a:t>
            </a:r>
            <a:r>
              <a:rPr lang="ru-RU" b="1" dirty="0" err="1"/>
              <a:t>кредити</a:t>
            </a:r>
            <a:r>
              <a:rPr lang="ru-RU" b="1" dirty="0"/>
              <a:t> - ECTS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41582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9BBB59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27430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9BBB59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233750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bg-BG" altLang="bg-BG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69183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/>
              <a:t>Във</a:t>
            </a:r>
            <a:r>
              <a:rPr lang="ru-RU" dirty="0"/>
              <a:t> </a:t>
            </a:r>
            <a:r>
              <a:rPr lang="ru-RU" dirty="0" err="1"/>
              <a:t>всеки</a:t>
            </a:r>
            <a:r>
              <a:rPr lang="ru-RU" dirty="0"/>
              <a:t> отделен конкурс се </a:t>
            </a:r>
            <a:r>
              <a:rPr lang="ru-RU" dirty="0" err="1"/>
              <a:t>описва</a:t>
            </a:r>
            <a:r>
              <a:rPr lang="ru-RU" dirty="0"/>
              <a:t> подробно кой </a:t>
            </a:r>
            <a:r>
              <a:rPr lang="ru-RU" dirty="0" err="1"/>
              <a:t>може</a:t>
            </a:r>
            <a:r>
              <a:rPr lang="ru-RU" dirty="0"/>
              <a:t> да </a:t>
            </a:r>
            <a:r>
              <a:rPr lang="ru-RU" dirty="0" err="1"/>
              <a:t>участва</a:t>
            </a:r>
            <a:r>
              <a:rPr lang="ru-RU" dirty="0"/>
              <a:t> и кои организации </a:t>
            </a:r>
            <a:r>
              <a:rPr lang="ru-RU" dirty="0" err="1"/>
              <a:t>са</a:t>
            </a:r>
            <a:r>
              <a:rPr lang="ru-RU" dirty="0"/>
              <a:t> с </a:t>
            </a:r>
            <a:r>
              <a:rPr lang="ru-RU" dirty="0" err="1"/>
              <a:t>предимство</a:t>
            </a:r>
            <a:endParaRPr lang="ru-RU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За да се </a:t>
            </a:r>
            <a:r>
              <a:rPr lang="ru-RU" dirty="0" err="1" smtClean="0"/>
              <a:t>гарантира</a:t>
            </a:r>
            <a:r>
              <a:rPr lang="ru-RU" dirty="0" smtClean="0"/>
              <a:t> </a:t>
            </a:r>
            <a:r>
              <a:rPr lang="ru-RU" dirty="0" err="1" smtClean="0"/>
              <a:t>защитата</a:t>
            </a:r>
            <a:r>
              <a:rPr lang="ru-RU" dirty="0" smtClean="0"/>
              <a:t> на </a:t>
            </a:r>
            <a:r>
              <a:rPr lang="ru-RU" dirty="0" err="1" smtClean="0"/>
              <a:t>съществените</a:t>
            </a:r>
            <a:r>
              <a:rPr lang="ru-RU" dirty="0" smtClean="0"/>
              <a:t> </a:t>
            </a:r>
            <a:r>
              <a:rPr lang="ru-RU" dirty="0" err="1" smtClean="0"/>
              <a:t>интереси</a:t>
            </a:r>
            <a:r>
              <a:rPr lang="ru-RU" dirty="0" smtClean="0"/>
              <a:t> на ЕС и на </a:t>
            </a:r>
            <a:r>
              <a:rPr lang="ru-RU" dirty="0" err="1" smtClean="0"/>
              <a:t>държавите</a:t>
            </a:r>
            <a:r>
              <a:rPr lang="ru-RU" dirty="0" smtClean="0"/>
              <a:t> </a:t>
            </a:r>
            <a:r>
              <a:rPr lang="ru-RU" dirty="0" err="1" smtClean="0"/>
              <a:t>членки</a:t>
            </a:r>
            <a:r>
              <a:rPr lang="ru-RU" dirty="0" smtClean="0"/>
              <a:t>, </a:t>
            </a:r>
            <a:r>
              <a:rPr lang="ru-RU" dirty="0" err="1" smtClean="0"/>
              <a:t>свързани</a:t>
            </a:r>
            <a:r>
              <a:rPr lang="ru-RU" dirty="0" smtClean="0"/>
              <a:t> </a:t>
            </a:r>
            <a:r>
              <a:rPr lang="ru-RU" dirty="0" err="1" smtClean="0"/>
              <a:t>със</a:t>
            </a:r>
            <a:r>
              <a:rPr lang="ru-RU" dirty="0" smtClean="0"/>
              <a:t> </a:t>
            </a:r>
            <a:r>
              <a:rPr lang="ru-RU" dirty="0" err="1" smtClean="0"/>
              <a:t>сигурността</a:t>
            </a:r>
            <a:r>
              <a:rPr lang="ru-RU" dirty="0" smtClean="0"/>
              <a:t>, и за да се </a:t>
            </a:r>
            <a:r>
              <a:rPr lang="ru-RU" dirty="0" err="1" smtClean="0"/>
              <a:t>гарантира</a:t>
            </a:r>
            <a:r>
              <a:rPr lang="ru-RU" dirty="0" smtClean="0"/>
              <a:t> </a:t>
            </a:r>
            <a:r>
              <a:rPr lang="ru-RU" dirty="0" err="1" smtClean="0"/>
              <a:t>защитата</a:t>
            </a:r>
            <a:r>
              <a:rPr lang="ru-RU" dirty="0" smtClean="0"/>
              <a:t> на </a:t>
            </a:r>
            <a:r>
              <a:rPr lang="ru-RU" dirty="0" err="1" smtClean="0"/>
              <a:t>информацията</a:t>
            </a:r>
            <a:r>
              <a:rPr lang="ru-RU" dirty="0" smtClean="0"/>
              <a:t> от </a:t>
            </a:r>
            <a:r>
              <a:rPr lang="ru-RU" dirty="0" err="1" smtClean="0"/>
              <a:t>класифицирани</a:t>
            </a:r>
            <a:r>
              <a:rPr lang="ru-RU" dirty="0" smtClean="0"/>
              <a:t> </a:t>
            </a:r>
            <a:r>
              <a:rPr lang="ru-RU" dirty="0" err="1" smtClean="0"/>
              <a:t>документи</a:t>
            </a:r>
            <a:r>
              <a:rPr lang="ru-RU" dirty="0" smtClean="0"/>
              <a:t>,</a:t>
            </a:r>
            <a:r>
              <a:rPr lang="ru-RU" baseline="0" dirty="0" smtClean="0"/>
              <a:t> по </a:t>
            </a:r>
            <a:r>
              <a:rPr lang="ru-RU" baseline="0" dirty="0" err="1" smtClean="0"/>
              <a:t>изключение</a:t>
            </a:r>
            <a:r>
              <a:rPr lang="ru-RU" baseline="0" dirty="0" smtClean="0"/>
              <a:t> в </a:t>
            </a:r>
            <a:r>
              <a:rPr lang="ru-RU" baseline="0" dirty="0" err="1" smtClean="0"/>
              <a:t>работната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програма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може</a:t>
            </a:r>
            <a:r>
              <a:rPr lang="ru-RU" baseline="0" dirty="0" smtClean="0"/>
              <a:t> да се </a:t>
            </a:r>
            <a:r>
              <a:rPr lang="ru-RU" baseline="0" dirty="0" err="1" smtClean="0"/>
              <a:t>предвиди</a:t>
            </a:r>
            <a:r>
              <a:rPr lang="ru-RU" baseline="0" dirty="0" smtClean="0"/>
              <a:t> и участие на </a:t>
            </a:r>
            <a:r>
              <a:rPr lang="ru-RU" dirty="0" err="1" smtClean="0"/>
              <a:t>правни</a:t>
            </a:r>
            <a:r>
              <a:rPr lang="ru-RU" dirty="0" smtClean="0"/>
              <a:t> </a:t>
            </a:r>
            <a:r>
              <a:rPr lang="ru-RU" dirty="0" err="1" smtClean="0"/>
              <a:t>субекти</a:t>
            </a:r>
            <a:r>
              <a:rPr lang="ru-RU" dirty="0" smtClean="0"/>
              <a:t>, </a:t>
            </a:r>
            <a:r>
              <a:rPr lang="ru-RU" dirty="0" err="1" smtClean="0"/>
              <a:t>установени</a:t>
            </a:r>
            <a:r>
              <a:rPr lang="ru-RU" dirty="0" smtClean="0"/>
              <a:t> в </a:t>
            </a:r>
            <a:r>
              <a:rPr lang="ru-RU" dirty="0" err="1" smtClean="0"/>
              <a:t>асоциирани</a:t>
            </a:r>
            <a:r>
              <a:rPr lang="ru-RU" dirty="0" smtClean="0"/>
              <a:t> </a:t>
            </a:r>
            <a:r>
              <a:rPr lang="ru-RU" dirty="0" err="1" smtClean="0"/>
              <a:t>държави</a:t>
            </a:r>
            <a:r>
              <a:rPr lang="ru-RU" dirty="0" smtClean="0"/>
              <a:t>, и </a:t>
            </a:r>
            <a:r>
              <a:rPr lang="ru-RU" dirty="0" err="1" smtClean="0"/>
              <a:t>правни</a:t>
            </a:r>
            <a:r>
              <a:rPr lang="ru-RU" dirty="0" smtClean="0"/>
              <a:t> </a:t>
            </a:r>
            <a:r>
              <a:rPr lang="ru-RU" dirty="0" err="1" smtClean="0"/>
              <a:t>субекти</a:t>
            </a:r>
            <a:r>
              <a:rPr lang="ru-RU" dirty="0" smtClean="0"/>
              <a:t>, </a:t>
            </a:r>
            <a:r>
              <a:rPr lang="ru-RU" dirty="0" err="1" smtClean="0"/>
              <a:t>установени</a:t>
            </a:r>
            <a:r>
              <a:rPr lang="ru-RU" dirty="0" smtClean="0"/>
              <a:t> в</a:t>
            </a:r>
            <a:r>
              <a:rPr lang="ru-RU" baseline="0" dirty="0" smtClean="0"/>
              <a:t> ЕС</a:t>
            </a:r>
            <a:r>
              <a:rPr lang="ru-RU" dirty="0" smtClean="0"/>
              <a:t>, но </a:t>
            </a:r>
            <a:r>
              <a:rPr lang="ru-RU" dirty="0" err="1" smtClean="0"/>
              <a:t>контролирани</a:t>
            </a:r>
            <a:r>
              <a:rPr lang="ru-RU" dirty="0" smtClean="0"/>
              <a:t> от трети </a:t>
            </a:r>
            <a:r>
              <a:rPr lang="ru-RU" dirty="0" err="1" smtClean="0"/>
              <a:t>държави</a:t>
            </a:r>
            <a:r>
              <a:rPr lang="ru-RU" dirty="0" smtClean="0"/>
              <a:t>.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М</a:t>
            </a:r>
            <a:r>
              <a:rPr lang="ru-RU" dirty="0" err="1" smtClean="0"/>
              <a:t>огат</a:t>
            </a:r>
            <a:r>
              <a:rPr lang="ru-RU" dirty="0" smtClean="0"/>
              <a:t> </a:t>
            </a:r>
            <a:r>
              <a:rPr lang="ru-RU" dirty="0"/>
              <a:t>да </a:t>
            </a:r>
            <a:r>
              <a:rPr lang="ru-RU" dirty="0" err="1"/>
              <a:t>участват</a:t>
            </a:r>
            <a:r>
              <a:rPr lang="ru-RU" dirty="0"/>
              <a:t> и юридически лица, </a:t>
            </a:r>
            <a:r>
              <a:rPr lang="ru-RU" dirty="0" err="1"/>
              <a:t>установени</a:t>
            </a:r>
            <a:r>
              <a:rPr lang="ru-RU" dirty="0"/>
              <a:t> в </a:t>
            </a:r>
            <a:r>
              <a:rPr lang="ru-RU" dirty="0" err="1"/>
              <a:t>трета</a:t>
            </a:r>
            <a:r>
              <a:rPr lang="ru-RU" dirty="0"/>
              <a:t> </a:t>
            </a:r>
            <a:r>
              <a:rPr lang="ru-RU" dirty="0" err="1"/>
              <a:t>държава</a:t>
            </a:r>
            <a:r>
              <a:rPr lang="ru-RU" dirty="0"/>
              <a:t>, </a:t>
            </a:r>
            <a:r>
              <a:rPr lang="ru-RU" dirty="0" err="1"/>
              <a:t>асоциирана</a:t>
            </a:r>
            <a:r>
              <a:rPr lang="ru-RU" dirty="0"/>
              <a:t> </a:t>
            </a:r>
            <a:r>
              <a:rPr lang="ru-RU" dirty="0" err="1"/>
              <a:t>към</a:t>
            </a:r>
            <a:r>
              <a:rPr lang="ru-RU" dirty="0"/>
              <a:t> МСЕ – Норвегия, Исландия и </a:t>
            </a:r>
            <a:r>
              <a:rPr lang="ru-RU" dirty="0" err="1" smtClean="0"/>
              <a:t>Лихтенщайн</a:t>
            </a:r>
            <a:endParaRPr lang="ru-RU" dirty="0"/>
          </a:p>
          <a:p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959393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2711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Предложенията</a:t>
            </a:r>
            <a:r>
              <a:rPr lang="ru-RU" sz="12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трябва</a:t>
            </a:r>
            <a:r>
              <a:rPr lang="ru-RU" sz="12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sz="12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бъдат</a:t>
            </a:r>
            <a:r>
              <a:rPr lang="ru-RU" sz="12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представени</a:t>
            </a:r>
            <a:r>
              <a:rPr lang="ru-RU" sz="12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2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съответствие</a:t>
            </a:r>
            <a:r>
              <a:rPr lang="ru-RU" sz="12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ru-RU" sz="12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процедурата</a:t>
            </a:r>
            <a:r>
              <a:rPr lang="ru-RU" sz="12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определена в конкурса</a:t>
            </a:r>
            <a:r>
              <a:rPr lang="bg-BG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bg-BG" sz="1200" baseline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Вече приключиха няколко конкурса. </a:t>
            </a:r>
            <a:endParaRPr lang="en-US" sz="1200" baseline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2711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bg-BG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2711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PIC - </a:t>
            </a:r>
            <a:r>
              <a:rPr lang="bg-BG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Този 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уникален 9-цифров идентификатор на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вашата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организация ще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бъде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използван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подаване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проектите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за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връзка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Европейската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комисия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bg-BG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927110" eaLnBrk="1" hangingPunct="1">
              <a:defRPr/>
            </a:pPr>
            <a:endParaRPr lang="en-US" altLang="bg-BG" baseline="0" dirty="0">
              <a:latin typeface="Times New Roman" pitchFamily="18" charset="0"/>
              <a:ea typeface="굴림" pitchFamily="34" charset="-127"/>
              <a:cs typeface="Times New Roman" pitchFamily="18" charset="0"/>
            </a:endParaRPr>
          </a:p>
          <a:p>
            <a:pPr algn="just" defTabSz="927110" eaLnBrk="1" hangingPunct="1">
              <a:defRPr/>
            </a:pPr>
            <a:r>
              <a:rPr lang="en-US" altLang="bg-BG" baseline="0" dirty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Legal Entity Appointed Representative (LEAR) </a:t>
            </a:r>
            <a:r>
              <a:rPr lang="bg-BG" altLang="bg-BG" baseline="0" dirty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- може да не е определен при подаване на проекта, но е задължително да е определен вече при подписване на гранта.</a:t>
            </a:r>
          </a:p>
          <a:p>
            <a:pPr algn="just" defTabSz="927110" eaLnBrk="1" hangingPunct="1">
              <a:defRPr/>
            </a:pPr>
            <a:r>
              <a:rPr lang="bg-BG" altLang="bg-BG" baseline="0" dirty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Предоставят се набор от документи – декларация, копие от лична карта, договор за работа (позиция, която заема в организацията) и др. – описани подробно в линка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940857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39785" y="4715666"/>
            <a:ext cx="6171173" cy="5212559"/>
          </a:xfrm>
        </p:spPr>
        <p:txBody>
          <a:bodyPr/>
          <a:lstStyle/>
          <a:p>
            <a:pPr algn="just"/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Формите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кандидатстване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1400" dirty="0">
                <a:latin typeface="Times New Roman" pitchFamily="18" charset="0"/>
                <a:cs typeface="Times New Roman" pitchFamily="18" charset="0"/>
              </a:rPr>
              <a:t>са достъпни директно в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Funding</a:t>
            </a:r>
            <a:r>
              <a:rPr lang="en-US" sz="1400" baseline="0" dirty="0">
                <a:latin typeface="Times New Roman" pitchFamily="18" charset="0"/>
                <a:cs typeface="Times New Roman" pitchFamily="18" charset="0"/>
              </a:rPr>
              <a:t> and tender Portal</a:t>
            </a:r>
            <a:r>
              <a:rPr lang="bg-BG" sz="1400" baseline="0" dirty="0">
                <a:latin typeface="Times New Roman" pitchFamily="18" charset="0"/>
                <a:cs typeface="Times New Roman" pitchFamily="18" charset="0"/>
              </a:rPr>
              <a:t>, форма А се генерира направо с подадените данни на участника с които е </a:t>
            </a:r>
            <a:r>
              <a:rPr lang="bg-BG" sz="1400" baseline="0" dirty="0" smtClean="0">
                <a:latin typeface="Times New Roman" pitchFamily="18" charset="0"/>
                <a:cs typeface="Times New Roman" pitchFamily="18" charset="0"/>
              </a:rPr>
              <a:t>регистриран</a:t>
            </a:r>
          </a:p>
          <a:p>
            <a:pPr algn="just"/>
            <a:endParaRPr lang="bg-BG" sz="1400" baseline="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bg-BG" sz="1400" dirty="0" smtClean="0">
                <a:latin typeface="Times New Roman" pitchFamily="18" charset="0"/>
                <a:cs typeface="Times New Roman" pitchFamily="18" charset="0"/>
              </a:rPr>
              <a:t>Форма </a:t>
            </a:r>
            <a:r>
              <a:rPr lang="bg-BG" sz="1400" dirty="0">
                <a:latin typeface="Times New Roman" pitchFamily="18" charset="0"/>
                <a:cs typeface="Times New Roman" pitchFamily="18" charset="0"/>
              </a:rPr>
              <a:t>В трябва да е максимум 70 страници</a:t>
            </a:r>
            <a:r>
              <a:rPr lang="bg-BG" sz="1400" baseline="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Grants and SME Support Actions </a:t>
            </a:r>
            <a:r>
              <a:rPr lang="bg-BG" sz="1400" dirty="0">
                <a:latin typeface="Times New Roman" pitchFamily="18" charset="0"/>
                <a:cs typeface="Times New Roman" pitchFamily="18" charset="0"/>
              </a:rPr>
              <a:t> и 50 стр. за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Coordination and Support Actions</a:t>
            </a:r>
            <a:r>
              <a:rPr lang="bg-BG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1400" baseline="0" dirty="0">
                <a:latin typeface="Times New Roman" pitchFamily="18" charset="0"/>
                <a:cs typeface="Times New Roman" pitchFamily="18" charset="0"/>
              </a:rPr>
              <a:t>– характеристиките са в образците на формите</a:t>
            </a:r>
            <a:endParaRPr lang="bg-BG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Допълнителните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документи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(напр.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CV</a:t>
            </a:r>
            <a:r>
              <a:rPr lang="bg-BG" sz="14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bg-BG" sz="1400" baseline="0" dirty="0">
                <a:latin typeface="Times New Roman" pitchFamily="18" charset="0"/>
                <a:cs typeface="Times New Roman" pitchFamily="18" charset="0"/>
              </a:rPr>
              <a:t> могат да се качат в Приложения и не се включват в лимита на страниците </a:t>
            </a:r>
            <a:r>
              <a:rPr lang="en-US" sz="1400" baseline="0" dirty="0">
                <a:latin typeface="Times New Roman" pitchFamily="18" charset="0"/>
                <a:cs typeface="Times New Roman" pitchFamily="18" charset="0"/>
              </a:rPr>
              <a:t>70</a:t>
            </a:r>
            <a:r>
              <a:rPr lang="bg-BG" sz="1400" baseline="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bg-BG" sz="1400" dirty="0">
                <a:latin typeface="Times New Roman" pitchFamily="18" charset="0"/>
                <a:cs typeface="Times New Roman" pitchFamily="18" charset="0"/>
              </a:rPr>
              <a:t>Конкретните</a:t>
            </a:r>
            <a:r>
              <a:rPr lang="bg-BG" sz="1400" baseline="0" dirty="0">
                <a:latin typeface="Times New Roman" pitchFamily="18" charset="0"/>
                <a:cs typeface="Times New Roman" pitchFamily="18" charset="0"/>
              </a:rPr>
              <a:t> изисквания за форматиране на </a:t>
            </a:r>
            <a:r>
              <a:rPr lang="bg-BG" sz="1400" baseline="0" dirty="0" err="1">
                <a:latin typeface="Times New Roman" pitchFamily="18" charset="0"/>
                <a:cs typeface="Times New Roman" pitchFamily="18" charset="0"/>
              </a:rPr>
              <a:t>страницта</a:t>
            </a:r>
            <a:r>
              <a:rPr lang="bg-BG" sz="1400" baseline="0" dirty="0">
                <a:latin typeface="Times New Roman" pitchFamily="18" charset="0"/>
                <a:cs typeface="Times New Roman" pitchFamily="18" charset="0"/>
              </a:rPr>
              <a:t> и др. са посочени в началото на форма В: </a:t>
            </a:r>
          </a:p>
          <a:p>
            <a:pPr algn="just"/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•	minimum font size — Arial 10 points </a:t>
            </a:r>
          </a:p>
          <a:p>
            <a:pPr algn="just"/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•	page size: A4 </a:t>
            </a:r>
          </a:p>
          <a:p>
            <a:pPr algn="just"/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•	margins (top, bottom, left and right): at least 15 mm (not including headers &amp; footers).</a:t>
            </a:r>
          </a:p>
          <a:p>
            <a:pPr algn="just"/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bg-BG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bg-BG" sz="1400" dirty="0">
                <a:latin typeface="Times New Roman" pitchFamily="18" charset="0"/>
                <a:cs typeface="Times New Roman" pitchFamily="18" charset="0"/>
              </a:rPr>
              <a:t>Задължителни приложения: таблица</a:t>
            </a:r>
            <a:r>
              <a:rPr lang="bg-BG" sz="1400" baseline="0" dirty="0">
                <a:latin typeface="Times New Roman" pitchFamily="18" charset="0"/>
                <a:cs typeface="Times New Roman" pitchFamily="18" charset="0"/>
              </a:rPr>
              <a:t> с въпроси от сигурността и таблица с етични </a:t>
            </a:r>
            <a:r>
              <a:rPr lang="bg-BG" sz="1400" baseline="0" dirty="0" smtClean="0">
                <a:latin typeface="Times New Roman" pitchFamily="18" charset="0"/>
                <a:cs typeface="Times New Roman" pitchFamily="18" charset="0"/>
              </a:rPr>
              <a:t>въпроси. За някои конкурси е задължително представяне на декларация за собственост и контрол</a:t>
            </a:r>
          </a:p>
          <a:p>
            <a:pPr algn="just"/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bg-BG" sz="9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endParaRPr lang="ru-RU" baseline="0" dirty="0"/>
          </a:p>
          <a:p>
            <a:endParaRPr lang="ru-RU" baseline="0" dirty="0"/>
          </a:p>
          <a:p>
            <a:endParaRPr lang="ru-RU" baseline="0" dirty="0"/>
          </a:p>
          <a:p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401581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defTabSz="927110" eaLnBrk="1" hangingPunct="1">
              <a:defRPr/>
            </a:pPr>
            <a:r>
              <a:rPr lang="bg-BG" altLang="bg-BG" baseline="0" dirty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Първоначално крайният срок за кандидатстване беше 17 май, но е удължен до 17 август</a:t>
            </a:r>
          </a:p>
          <a:p>
            <a:pPr algn="just" defTabSz="927110" eaLnBrk="1" hangingPunct="1">
              <a:defRPr/>
            </a:pPr>
            <a:r>
              <a:rPr lang="bg-BG" altLang="bg-BG" baseline="0" dirty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Линкът е един и същ за 4 конкурса – в един документ кол текст</a:t>
            </a:r>
          </a:p>
          <a:p>
            <a:pPr algn="just" defTabSz="927110" eaLnBrk="1" hangingPunct="1">
              <a:defRPr/>
            </a:pPr>
            <a:endParaRPr lang="bg-BG" altLang="bg-BG" baseline="0" dirty="0">
              <a:latin typeface="Times New Roman" pitchFamily="18" charset="0"/>
              <a:ea typeface="굴림" pitchFamily="34" charset="-127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01782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baseline="0" dirty="0"/>
          </a:p>
          <a:p>
            <a:endParaRPr lang="bg-BG" baseline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06764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defTabSz="927110" eaLnBrk="1" hangingPunct="1">
              <a:defRPr/>
            </a:pPr>
            <a:endParaRPr lang="ru-RU" altLang="bg-BG" baseline="0" dirty="0">
              <a:latin typeface="Times New Roman" pitchFamily="18" charset="0"/>
              <a:ea typeface="굴림" pitchFamily="34" charset="-127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009886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lvl="0" indent="0" algn="just">
              <a:buClr>
                <a:srgbClr val="66FF99"/>
              </a:buClr>
              <a:buNone/>
            </a:pPr>
            <a:endParaRPr lang="bg-BG" altLang="bg-BG" baseline="0" dirty="0">
              <a:latin typeface="Times New Roman" pitchFamily="18" charset="0"/>
              <a:ea typeface="굴림" pitchFamily="34" charset="-127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065600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lvl="0" indent="0" algn="just">
              <a:buClr>
                <a:srgbClr val="66FF99"/>
              </a:buClr>
              <a:buNone/>
            </a:pPr>
            <a:r>
              <a:rPr lang="ru-RU" altLang="bg-BG" baseline="0" dirty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европейски </a:t>
            </a:r>
            <a:r>
              <a:rPr lang="ru-RU" altLang="bg-BG" baseline="0" dirty="0" err="1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портфейл</a:t>
            </a:r>
            <a:r>
              <a:rPr lang="ru-RU" altLang="bg-BG" baseline="0" dirty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за </a:t>
            </a:r>
            <a:r>
              <a:rPr lang="ru-RU" altLang="bg-BG" baseline="0" dirty="0" err="1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цифрова</a:t>
            </a:r>
            <a:r>
              <a:rPr lang="ru-RU" altLang="bg-BG" baseline="0" dirty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</a:t>
            </a:r>
            <a:r>
              <a:rPr lang="ru-RU" altLang="bg-BG" baseline="0" dirty="0" err="1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самоличност</a:t>
            </a:r>
            <a:r>
              <a:rPr lang="ru-RU" altLang="bg-BG" baseline="0" dirty="0" smtClean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“ е продукт </a:t>
            </a:r>
            <a:r>
              <a:rPr lang="ru-RU" altLang="bg-BG" baseline="0" dirty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и услуга, </a:t>
            </a:r>
            <a:r>
              <a:rPr lang="ru-RU" altLang="bg-BG" baseline="0" dirty="0" err="1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които</a:t>
            </a:r>
            <a:r>
              <a:rPr lang="ru-RU" altLang="bg-BG" baseline="0" dirty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</a:t>
            </a:r>
            <a:r>
              <a:rPr lang="ru-RU" altLang="bg-BG" baseline="0" dirty="0" err="1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позволяват</a:t>
            </a:r>
            <a:r>
              <a:rPr lang="ru-RU" altLang="bg-BG" baseline="0" dirty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на потребителя да </a:t>
            </a:r>
            <a:r>
              <a:rPr lang="ru-RU" altLang="bg-BG" baseline="0" dirty="0" err="1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съхранява</a:t>
            </a:r>
            <a:r>
              <a:rPr lang="ru-RU" altLang="bg-BG" baseline="0" dirty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</a:t>
            </a:r>
            <a:r>
              <a:rPr lang="ru-RU" altLang="bg-BG" baseline="0" dirty="0" err="1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данни</a:t>
            </a:r>
            <a:r>
              <a:rPr lang="ru-RU" altLang="bg-BG" baseline="0" dirty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за </a:t>
            </a:r>
            <a:r>
              <a:rPr lang="ru-RU" altLang="bg-BG" baseline="0" dirty="0" err="1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самоличност</a:t>
            </a:r>
            <a:r>
              <a:rPr lang="ru-RU" altLang="bg-BG" baseline="0" dirty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, </a:t>
            </a:r>
            <a:r>
              <a:rPr lang="ru-RU" altLang="bg-BG" baseline="0" dirty="0" err="1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свидетелства</a:t>
            </a:r>
            <a:r>
              <a:rPr lang="ru-RU" altLang="bg-BG" baseline="0" dirty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и </a:t>
            </a:r>
            <a:r>
              <a:rPr lang="ru-RU" altLang="bg-BG" baseline="0" dirty="0" err="1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атрибути</a:t>
            </a:r>
            <a:r>
              <a:rPr lang="ru-RU" altLang="bg-BG" baseline="0" dirty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, </a:t>
            </a:r>
            <a:r>
              <a:rPr lang="ru-RU" altLang="bg-BG" baseline="0" dirty="0" err="1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свързани</a:t>
            </a:r>
            <a:r>
              <a:rPr lang="ru-RU" altLang="bg-BG" baseline="0" dirty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с </a:t>
            </a:r>
            <a:r>
              <a:rPr lang="ru-RU" altLang="bg-BG" baseline="0" dirty="0" err="1" smtClean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неговата</a:t>
            </a:r>
            <a:r>
              <a:rPr lang="ru-RU" altLang="bg-BG" baseline="0" dirty="0" smtClean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</a:t>
            </a:r>
            <a:r>
              <a:rPr lang="ru-RU" altLang="bg-BG" baseline="0" dirty="0" err="1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самоличност</a:t>
            </a:r>
            <a:r>
              <a:rPr lang="ru-RU" altLang="bg-BG" baseline="0" dirty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, да </a:t>
            </a:r>
            <a:r>
              <a:rPr lang="ru-RU" altLang="bg-BG" baseline="0" dirty="0" err="1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ги</a:t>
            </a:r>
            <a:r>
              <a:rPr lang="ru-RU" altLang="bg-BG" baseline="0" dirty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</a:t>
            </a:r>
            <a:r>
              <a:rPr lang="ru-RU" altLang="bg-BG" baseline="0" dirty="0" err="1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предоставя</a:t>
            </a:r>
            <a:r>
              <a:rPr lang="ru-RU" altLang="bg-BG" baseline="0" dirty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на </a:t>
            </a:r>
            <a:r>
              <a:rPr lang="ru-RU" altLang="bg-BG" baseline="0" dirty="0" err="1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доверяващите</a:t>
            </a:r>
            <a:r>
              <a:rPr lang="ru-RU" altLang="bg-BG" baseline="0" dirty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се </a:t>
            </a:r>
            <a:r>
              <a:rPr lang="ru-RU" altLang="bg-BG" baseline="0" dirty="0" err="1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страни</a:t>
            </a:r>
            <a:r>
              <a:rPr lang="ru-RU" altLang="bg-BG" baseline="0" dirty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при </a:t>
            </a:r>
            <a:r>
              <a:rPr lang="ru-RU" altLang="bg-BG" baseline="0" dirty="0" err="1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поискване</a:t>
            </a:r>
            <a:r>
              <a:rPr lang="ru-RU" altLang="bg-BG" baseline="0" dirty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и да </a:t>
            </a:r>
            <a:r>
              <a:rPr lang="ru-RU" altLang="bg-BG" baseline="0" dirty="0" err="1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ги</a:t>
            </a:r>
            <a:r>
              <a:rPr lang="ru-RU" altLang="bg-BG" baseline="0" dirty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</a:t>
            </a:r>
            <a:r>
              <a:rPr lang="ru-RU" altLang="bg-BG" baseline="0" dirty="0" err="1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използва</a:t>
            </a:r>
            <a:r>
              <a:rPr lang="ru-RU" altLang="bg-BG" baseline="0" dirty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за </a:t>
            </a:r>
            <a:r>
              <a:rPr lang="ru-RU" altLang="bg-BG" baseline="0" dirty="0" err="1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удостоверяване</a:t>
            </a:r>
            <a:r>
              <a:rPr lang="ru-RU" altLang="bg-BG" baseline="0" dirty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на </a:t>
            </a:r>
            <a:r>
              <a:rPr lang="ru-RU" altLang="bg-BG" baseline="0" dirty="0" err="1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автентичност</a:t>
            </a:r>
            <a:r>
              <a:rPr lang="ru-RU" altLang="bg-BG" baseline="0" dirty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, онлайн и офлайн, за </a:t>
            </a:r>
            <a:r>
              <a:rPr lang="ru-RU" altLang="bg-BG" baseline="0" dirty="0" err="1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ползване</a:t>
            </a:r>
            <a:r>
              <a:rPr lang="ru-RU" altLang="bg-BG" baseline="0" dirty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на </a:t>
            </a:r>
            <a:r>
              <a:rPr lang="ru-RU" altLang="bg-BG" baseline="0" dirty="0" smtClean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услуга, </a:t>
            </a:r>
            <a:r>
              <a:rPr lang="ru-RU" altLang="bg-BG" baseline="0" dirty="0" err="1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както</a:t>
            </a:r>
            <a:r>
              <a:rPr lang="ru-RU" altLang="bg-BG" baseline="0" dirty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и да </a:t>
            </a:r>
            <a:r>
              <a:rPr lang="ru-RU" altLang="bg-BG" baseline="0" dirty="0" err="1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създава</a:t>
            </a:r>
            <a:r>
              <a:rPr lang="ru-RU" altLang="bg-BG" baseline="0" dirty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</a:t>
            </a:r>
            <a:r>
              <a:rPr lang="ru-RU" altLang="bg-BG" baseline="0" dirty="0" err="1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квалифицирани</a:t>
            </a:r>
            <a:r>
              <a:rPr lang="ru-RU" altLang="bg-BG" baseline="0" dirty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</a:t>
            </a:r>
            <a:r>
              <a:rPr lang="ru-RU" altLang="bg-BG" baseline="0" dirty="0" err="1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електронни</a:t>
            </a:r>
            <a:r>
              <a:rPr lang="ru-RU" altLang="bg-BG" baseline="0" dirty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подписи и печати</a:t>
            </a:r>
            <a:r>
              <a:rPr lang="ru-RU" altLang="bg-BG" baseline="0" dirty="0" smtClean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;</a:t>
            </a:r>
          </a:p>
          <a:p>
            <a:pPr marL="0" lvl="0" indent="0" algn="just">
              <a:buClr>
                <a:srgbClr val="66FF99"/>
              </a:buClr>
              <a:buNone/>
            </a:pPr>
            <a:endParaRPr lang="ru-RU" altLang="bg-BG" baseline="0" dirty="0" smtClean="0">
              <a:latin typeface="Times New Roman" pitchFamily="18" charset="0"/>
              <a:ea typeface="굴림" pitchFamily="34" charset="-127"/>
              <a:cs typeface="Times New Roman" pitchFamily="18" charset="0"/>
            </a:endParaRPr>
          </a:p>
          <a:p>
            <a:pPr marL="0" lvl="0" indent="0" algn="just">
              <a:buClr>
                <a:srgbClr val="66FF99"/>
              </a:buClr>
              <a:buNone/>
            </a:pPr>
            <a:endParaRPr lang="ru-RU" altLang="bg-BG" baseline="0" dirty="0">
              <a:latin typeface="Times New Roman" pitchFamily="18" charset="0"/>
              <a:ea typeface="굴림" pitchFamily="34" charset="-127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FF99"/>
              </a:buClr>
              <a:buSzTx/>
              <a:buFontTx/>
              <a:buNone/>
              <a:tabLst/>
              <a:defRPr/>
            </a:pPr>
            <a:r>
              <a:rPr kumimoji="0" lang="bg-BG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Обхват</a:t>
            </a:r>
            <a:r>
              <a:rPr kumimoji="0" lang="bg-BG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</a:t>
            </a:r>
            <a:r>
              <a:rPr kumimoji="0" lang="bg-BG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разработване на </a:t>
            </a:r>
            <a:r>
              <a:rPr kumimoji="0" lang="bg-BG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сценарии </a:t>
            </a:r>
            <a:r>
              <a:rPr kumimoji="0" lang="bg-BG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 използване на портфейла,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 да се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валидира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и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улесни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прилагането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на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референтното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приложение на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портфейла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като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Цифрова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шофьорска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книжка;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Плащания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Електронно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здравеопазване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 Образование/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професионална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квалификация;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Други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сценарии за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използване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например в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областта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на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цифровите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удостоверения за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пътуване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и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социална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сигурност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ru-RU" altLang="bg-BG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Предвижда се </a:t>
            </a:r>
            <a:r>
              <a:rPr kumimoji="0" lang="ru-RU" altLang="bg-BG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първата</a:t>
            </a:r>
            <a:r>
              <a:rPr kumimoji="0" lang="ru-RU" altLang="bg-BG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версия на </a:t>
            </a:r>
            <a:r>
              <a:rPr kumimoji="0" lang="ru-RU" altLang="bg-BG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референтното</a:t>
            </a:r>
            <a:r>
              <a:rPr kumimoji="0" lang="ru-RU" altLang="bg-BG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приложение на </a:t>
            </a:r>
            <a:r>
              <a:rPr kumimoji="0" lang="ru-RU" altLang="bg-BG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европейския</a:t>
            </a:r>
            <a:r>
              <a:rPr kumimoji="0" lang="ru-RU" altLang="bg-BG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</a:t>
            </a:r>
            <a:r>
              <a:rPr kumimoji="0" lang="ru-RU" altLang="bg-BG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портфейл</a:t>
            </a:r>
            <a:r>
              <a:rPr kumimoji="0" lang="ru-RU" altLang="bg-BG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за </a:t>
            </a:r>
            <a:r>
              <a:rPr kumimoji="0" lang="ru-RU" altLang="bg-BG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цифрова</a:t>
            </a:r>
            <a:r>
              <a:rPr kumimoji="0" lang="ru-RU" altLang="bg-BG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</a:t>
            </a:r>
            <a:r>
              <a:rPr kumimoji="0" lang="ru-RU" altLang="bg-BG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идентичност</a:t>
            </a:r>
            <a:r>
              <a:rPr kumimoji="0" lang="ru-RU" altLang="bg-BG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 да </a:t>
            </a:r>
            <a:r>
              <a:rPr kumimoji="0" lang="ru-RU" altLang="bg-BG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бъде</a:t>
            </a:r>
            <a:r>
              <a:rPr kumimoji="0" lang="ru-RU" altLang="bg-BG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</a:t>
            </a:r>
            <a:r>
              <a:rPr kumimoji="0" lang="ru-RU" altLang="bg-BG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достъпна</a:t>
            </a:r>
            <a:r>
              <a:rPr kumimoji="0" lang="ru-RU" altLang="bg-BG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</a:t>
            </a:r>
            <a:r>
              <a:rPr kumimoji="0" lang="ru-RU" altLang="bg-BG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през</a:t>
            </a:r>
            <a:r>
              <a:rPr kumimoji="0" lang="ru-RU" altLang="bg-BG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</a:t>
            </a:r>
            <a:r>
              <a:rPr kumimoji="0" lang="ru-RU" altLang="bg-BG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първото</a:t>
            </a:r>
            <a:r>
              <a:rPr kumimoji="0" lang="ru-RU" altLang="bg-BG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</a:t>
            </a:r>
            <a:r>
              <a:rPr kumimoji="0" lang="ru-RU" altLang="bg-BG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тримесечие</a:t>
            </a:r>
            <a:r>
              <a:rPr kumimoji="0" lang="ru-RU" altLang="bg-BG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на 2023 г.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FF99"/>
              </a:buClr>
              <a:buSzPct val="100000"/>
              <a:buFont typeface="Arial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lvl="0" indent="0" algn="just">
              <a:buClr>
                <a:srgbClr val="66FF99"/>
              </a:buClr>
              <a:buNone/>
            </a:pPr>
            <a:r>
              <a:rPr lang="ru-RU" altLang="bg-BG" b="1" baseline="0" dirty="0" err="1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Цифрова</a:t>
            </a:r>
            <a:r>
              <a:rPr lang="ru-RU" altLang="bg-BG" b="1" baseline="0" dirty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</a:t>
            </a:r>
            <a:r>
              <a:rPr lang="ru-RU" altLang="bg-BG" b="1" baseline="0" dirty="0" err="1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шофьорска</a:t>
            </a:r>
            <a:r>
              <a:rPr lang="ru-RU" altLang="bg-BG" b="1" baseline="0" dirty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книжка </a:t>
            </a:r>
            <a:r>
              <a:rPr lang="ru-RU" altLang="bg-BG" baseline="0" dirty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– </a:t>
            </a:r>
            <a:r>
              <a:rPr lang="ru-RU" altLang="bg-BG" baseline="0" dirty="0" err="1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Потребителят</a:t>
            </a:r>
            <a:r>
              <a:rPr lang="ru-RU" altLang="bg-BG" baseline="0" dirty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на </a:t>
            </a:r>
            <a:r>
              <a:rPr lang="ru-RU" altLang="bg-BG" baseline="0" dirty="0" err="1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портфейла</a:t>
            </a:r>
            <a:r>
              <a:rPr lang="ru-RU" altLang="bg-BG" baseline="0" dirty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</a:t>
            </a:r>
            <a:r>
              <a:rPr lang="ru-RU" altLang="bg-BG" baseline="0" dirty="0" err="1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може</a:t>
            </a:r>
            <a:r>
              <a:rPr lang="ru-RU" altLang="bg-BG" baseline="0" dirty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да </a:t>
            </a:r>
            <a:r>
              <a:rPr lang="ru-RU" altLang="bg-BG" baseline="0" dirty="0" err="1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докаже</a:t>
            </a:r>
            <a:r>
              <a:rPr lang="ru-RU" altLang="bg-BG" baseline="0" dirty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</a:t>
            </a:r>
            <a:r>
              <a:rPr lang="ru-RU" altLang="bg-BG" baseline="0" dirty="0" err="1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правата</a:t>
            </a:r>
            <a:r>
              <a:rPr lang="ru-RU" altLang="bg-BG" baseline="0" dirty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си да </a:t>
            </a:r>
            <a:r>
              <a:rPr lang="ru-RU" altLang="bg-BG" baseline="0" dirty="0" err="1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управлява</a:t>
            </a:r>
            <a:r>
              <a:rPr lang="ru-RU" altLang="bg-BG" baseline="0" dirty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МПС пред организации от </a:t>
            </a:r>
            <a:r>
              <a:rPr lang="ru-RU" altLang="bg-BG" baseline="0" dirty="0" err="1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публичния</a:t>
            </a:r>
            <a:r>
              <a:rPr lang="ru-RU" altLang="bg-BG" baseline="0" dirty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или </a:t>
            </a:r>
            <a:r>
              <a:rPr lang="ru-RU" altLang="bg-BG" baseline="0" dirty="0" err="1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частния</a:t>
            </a:r>
            <a:r>
              <a:rPr lang="ru-RU" altLang="bg-BG" baseline="0" dirty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сектор;</a:t>
            </a:r>
          </a:p>
          <a:p>
            <a:pPr marL="0" lvl="0" indent="0" algn="just">
              <a:buClr>
                <a:srgbClr val="66FF99"/>
              </a:buClr>
              <a:buNone/>
            </a:pPr>
            <a:r>
              <a:rPr lang="ru-RU" altLang="bg-BG" b="1" baseline="0" dirty="0" err="1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Плащания</a:t>
            </a:r>
            <a:r>
              <a:rPr lang="ru-RU" altLang="bg-BG" baseline="0" dirty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 - </a:t>
            </a:r>
            <a:r>
              <a:rPr lang="ru-RU" altLang="bg-BG" baseline="0" dirty="0" err="1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потребителят</a:t>
            </a:r>
            <a:r>
              <a:rPr lang="ru-RU" altLang="bg-BG" baseline="0" dirty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на </a:t>
            </a:r>
            <a:r>
              <a:rPr lang="ru-RU" altLang="bg-BG" baseline="0" dirty="0" err="1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портфейла</a:t>
            </a:r>
            <a:r>
              <a:rPr lang="ru-RU" altLang="bg-BG" baseline="0" dirty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</a:t>
            </a:r>
            <a:r>
              <a:rPr lang="ru-RU" altLang="bg-BG" baseline="0" dirty="0" err="1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може</a:t>
            </a:r>
            <a:r>
              <a:rPr lang="ru-RU" altLang="bg-BG" baseline="0" dirty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да </a:t>
            </a:r>
            <a:r>
              <a:rPr lang="ru-RU" altLang="bg-BG" baseline="0" dirty="0" err="1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разрешава</a:t>
            </a:r>
            <a:r>
              <a:rPr lang="ru-RU" altLang="bg-BG" baseline="0" dirty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</a:t>
            </a:r>
            <a:r>
              <a:rPr lang="ru-RU" altLang="bg-BG" baseline="0" dirty="0" err="1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плащания</a:t>
            </a:r>
            <a:r>
              <a:rPr lang="ru-RU" altLang="bg-BG" baseline="0" dirty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за </a:t>
            </a:r>
            <a:r>
              <a:rPr lang="ru-RU" altLang="bg-BG" baseline="0" dirty="0" err="1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продукти</a:t>
            </a:r>
            <a:r>
              <a:rPr lang="ru-RU" altLang="bg-BG" baseline="0" dirty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или услуги онлайн и офлайн;</a:t>
            </a:r>
          </a:p>
          <a:p>
            <a:pPr marL="0" lvl="0" indent="0" algn="just">
              <a:buClr>
                <a:srgbClr val="66FF99"/>
              </a:buClr>
              <a:buNone/>
            </a:pPr>
            <a:r>
              <a:rPr lang="ru-RU" altLang="bg-BG" b="1" baseline="0" dirty="0" err="1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Електронно</a:t>
            </a:r>
            <a:r>
              <a:rPr lang="ru-RU" altLang="bg-BG" b="1" baseline="0" dirty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</a:t>
            </a:r>
            <a:r>
              <a:rPr lang="ru-RU" altLang="bg-BG" b="1" baseline="0" dirty="0" err="1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здравеопазване</a:t>
            </a:r>
            <a:r>
              <a:rPr lang="ru-RU" altLang="bg-BG" b="1" baseline="0" dirty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</a:t>
            </a:r>
            <a:r>
              <a:rPr lang="ru-RU" altLang="bg-BG" baseline="0" dirty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– </a:t>
            </a:r>
            <a:r>
              <a:rPr lang="ru-RU" altLang="bg-BG" baseline="0" dirty="0" err="1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потребителят</a:t>
            </a:r>
            <a:r>
              <a:rPr lang="ru-RU" altLang="bg-BG" baseline="0" dirty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на </a:t>
            </a:r>
            <a:r>
              <a:rPr lang="ru-RU" altLang="bg-BG" baseline="0" dirty="0" err="1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портфейла</a:t>
            </a:r>
            <a:r>
              <a:rPr lang="ru-RU" altLang="bg-BG" baseline="0" dirty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</a:t>
            </a:r>
            <a:r>
              <a:rPr lang="ru-RU" altLang="bg-BG" baseline="0" dirty="0" err="1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може</a:t>
            </a:r>
            <a:r>
              <a:rPr lang="ru-RU" altLang="bg-BG" baseline="0" dirty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да </a:t>
            </a:r>
            <a:r>
              <a:rPr lang="ru-RU" altLang="bg-BG" baseline="0" dirty="0" err="1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предостави</a:t>
            </a:r>
            <a:r>
              <a:rPr lang="ru-RU" altLang="bg-BG" baseline="0" dirty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</a:t>
            </a:r>
            <a:r>
              <a:rPr lang="ru-RU" altLang="bg-BG" baseline="0" dirty="0" err="1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съответните</a:t>
            </a:r>
            <a:r>
              <a:rPr lang="ru-RU" altLang="bg-BG" baseline="0" dirty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</a:t>
            </a:r>
            <a:r>
              <a:rPr lang="ru-RU" altLang="bg-BG" baseline="0" dirty="0" err="1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атрибути</a:t>
            </a:r>
            <a:r>
              <a:rPr lang="ru-RU" altLang="bg-BG" baseline="0" dirty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и/или разрешение на </a:t>
            </a:r>
            <a:r>
              <a:rPr lang="ru-RU" altLang="bg-BG" baseline="0" dirty="0" err="1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доставчик</a:t>
            </a:r>
            <a:r>
              <a:rPr lang="ru-RU" altLang="bg-BG" baseline="0" dirty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на </a:t>
            </a:r>
            <a:r>
              <a:rPr lang="ru-RU" altLang="bg-BG" baseline="0" dirty="0" err="1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здравни</a:t>
            </a:r>
            <a:r>
              <a:rPr lang="ru-RU" altLang="bg-BG" baseline="0" dirty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услуги за </a:t>
            </a:r>
            <a:r>
              <a:rPr lang="ru-RU" altLang="bg-BG" baseline="0" dirty="0" err="1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достъп</a:t>
            </a:r>
            <a:r>
              <a:rPr lang="ru-RU" altLang="bg-BG" baseline="0" dirty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до </a:t>
            </a:r>
            <a:r>
              <a:rPr lang="ru-RU" altLang="bg-BG" baseline="0" dirty="0" err="1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епикриза</a:t>
            </a:r>
            <a:r>
              <a:rPr lang="ru-RU" altLang="bg-BG" baseline="0" dirty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на пациента, рецепта за </a:t>
            </a:r>
            <a:r>
              <a:rPr lang="ru-RU" altLang="bg-BG" baseline="0" dirty="0" err="1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лекарствени</a:t>
            </a:r>
            <a:r>
              <a:rPr lang="ru-RU" altLang="bg-BG" baseline="0" dirty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</a:t>
            </a:r>
            <a:r>
              <a:rPr lang="ru-RU" altLang="bg-BG" baseline="0" dirty="0" err="1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продукти</a:t>
            </a:r>
            <a:r>
              <a:rPr lang="ru-RU" altLang="bg-BG" baseline="0" dirty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или </a:t>
            </a:r>
            <a:r>
              <a:rPr lang="ru-RU" altLang="bg-BG" baseline="0" dirty="0" err="1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други</a:t>
            </a:r>
            <a:r>
              <a:rPr lang="ru-RU" altLang="bg-BG" baseline="0" dirty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</a:t>
            </a:r>
            <a:r>
              <a:rPr lang="ru-RU" altLang="bg-BG" baseline="0" dirty="0" err="1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здравни</a:t>
            </a:r>
            <a:r>
              <a:rPr lang="ru-RU" altLang="bg-BG" baseline="0" dirty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</a:t>
            </a:r>
            <a:r>
              <a:rPr lang="ru-RU" altLang="bg-BG" baseline="0" dirty="0" err="1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данни</a:t>
            </a:r>
            <a:r>
              <a:rPr lang="ru-RU" altLang="bg-BG" baseline="0" dirty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;</a:t>
            </a:r>
          </a:p>
          <a:p>
            <a:pPr marL="0" lvl="0" indent="0" algn="just">
              <a:buClr>
                <a:srgbClr val="66FF99"/>
              </a:buClr>
              <a:buNone/>
            </a:pPr>
            <a:r>
              <a:rPr lang="ru-RU" altLang="bg-BG" b="1" baseline="0" dirty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Образование/</a:t>
            </a:r>
            <a:r>
              <a:rPr lang="ru-RU" altLang="bg-BG" b="1" baseline="0" dirty="0" err="1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професионална</a:t>
            </a:r>
            <a:r>
              <a:rPr lang="ru-RU" altLang="bg-BG" b="1" baseline="0" dirty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квалификация </a:t>
            </a:r>
            <a:r>
              <a:rPr lang="ru-RU" altLang="bg-BG" baseline="0" dirty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– </a:t>
            </a:r>
            <a:r>
              <a:rPr lang="ru-RU" altLang="bg-BG" baseline="0" dirty="0" err="1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потребителят</a:t>
            </a:r>
            <a:r>
              <a:rPr lang="ru-RU" altLang="bg-BG" baseline="0" dirty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на </a:t>
            </a:r>
            <a:r>
              <a:rPr lang="ru-RU" altLang="bg-BG" baseline="0" dirty="0" err="1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портфейла</a:t>
            </a:r>
            <a:r>
              <a:rPr lang="ru-RU" altLang="bg-BG" baseline="0" dirty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</a:t>
            </a:r>
            <a:r>
              <a:rPr lang="ru-RU" altLang="bg-BG" baseline="0" dirty="0" err="1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може</a:t>
            </a:r>
            <a:r>
              <a:rPr lang="ru-RU" altLang="bg-BG" baseline="0" dirty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да </a:t>
            </a:r>
            <a:r>
              <a:rPr lang="ru-RU" altLang="bg-BG" baseline="0" dirty="0" err="1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докаже</a:t>
            </a:r>
            <a:r>
              <a:rPr lang="ru-RU" altLang="bg-BG" baseline="0" dirty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, че </a:t>
            </a:r>
            <a:r>
              <a:rPr lang="ru-RU" altLang="bg-BG" baseline="0" dirty="0" err="1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има</a:t>
            </a:r>
            <a:r>
              <a:rPr lang="ru-RU" altLang="bg-BG" baseline="0" dirty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</a:t>
            </a:r>
            <a:r>
              <a:rPr lang="ru-RU" altLang="bg-BG" baseline="0" dirty="0" err="1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образователна</a:t>
            </a:r>
            <a:r>
              <a:rPr lang="ru-RU" altLang="bg-BG" baseline="0" dirty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или </a:t>
            </a:r>
            <a:r>
              <a:rPr lang="ru-RU" altLang="bg-BG" baseline="0" dirty="0" err="1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професионална</a:t>
            </a:r>
            <a:r>
              <a:rPr lang="ru-RU" altLang="bg-BG" baseline="0" dirty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квалификация пред организации от </a:t>
            </a:r>
            <a:r>
              <a:rPr lang="ru-RU" altLang="bg-BG" baseline="0" dirty="0" err="1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публичния</a:t>
            </a:r>
            <a:r>
              <a:rPr lang="ru-RU" altLang="bg-BG" baseline="0" dirty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или </a:t>
            </a:r>
            <a:r>
              <a:rPr lang="ru-RU" altLang="bg-BG" baseline="0" dirty="0" err="1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частния</a:t>
            </a:r>
            <a:r>
              <a:rPr lang="ru-RU" altLang="bg-BG" baseline="0" dirty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сектор;</a:t>
            </a:r>
          </a:p>
          <a:p>
            <a:pPr marL="0" lvl="0" indent="0" algn="just">
              <a:buClr>
                <a:srgbClr val="66FF99"/>
              </a:buClr>
              <a:buNone/>
            </a:pPr>
            <a:r>
              <a:rPr lang="ru-RU" altLang="bg-BG" b="1" baseline="0" dirty="0" err="1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Други</a:t>
            </a:r>
            <a:r>
              <a:rPr lang="ru-RU" altLang="bg-BG" b="1" baseline="0" dirty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сценарии </a:t>
            </a:r>
            <a:r>
              <a:rPr lang="ru-RU" altLang="bg-BG" baseline="0" dirty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- например в областта на </a:t>
            </a:r>
            <a:r>
              <a:rPr lang="ru-RU" altLang="bg-BG" baseline="0" dirty="0" err="1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цифровите</a:t>
            </a:r>
            <a:r>
              <a:rPr lang="ru-RU" altLang="bg-BG" baseline="0" dirty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удостоверения за </a:t>
            </a:r>
            <a:r>
              <a:rPr lang="ru-RU" altLang="bg-BG" baseline="0" dirty="0" err="1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пътуване</a:t>
            </a:r>
            <a:r>
              <a:rPr lang="ru-RU" altLang="bg-BG" baseline="0" dirty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и </a:t>
            </a:r>
            <a:r>
              <a:rPr lang="ru-RU" altLang="bg-BG" baseline="0" dirty="0" err="1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социална</a:t>
            </a:r>
            <a:r>
              <a:rPr lang="ru-RU" altLang="bg-BG" baseline="0" dirty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</a:t>
            </a:r>
            <a:r>
              <a:rPr lang="ru-RU" altLang="bg-BG" baseline="0" dirty="0" err="1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сигурност</a:t>
            </a:r>
            <a:r>
              <a:rPr lang="ru-RU" altLang="bg-BG" baseline="0" dirty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. </a:t>
            </a:r>
            <a:r>
              <a:rPr lang="ru-RU" altLang="bg-BG" baseline="0" dirty="0" err="1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Такива</a:t>
            </a:r>
            <a:r>
              <a:rPr lang="ru-RU" altLang="bg-BG" baseline="0" dirty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сценарии </a:t>
            </a:r>
            <a:r>
              <a:rPr lang="ru-RU" altLang="bg-BG" baseline="0" dirty="0" err="1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могат</a:t>
            </a:r>
            <a:r>
              <a:rPr lang="ru-RU" altLang="bg-BG" baseline="0" dirty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</a:t>
            </a:r>
            <a:r>
              <a:rPr lang="ru-RU" altLang="bg-BG" baseline="0" dirty="0" err="1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също</a:t>
            </a:r>
            <a:r>
              <a:rPr lang="ru-RU" altLang="bg-BG" baseline="0" dirty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</a:t>
            </a:r>
            <a:r>
              <a:rPr lang="ru-RU" altLang="bg-BG" baseline="0" dirty="0" err="1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така</a:t>
            </a:r>
            <a:r>
              <a:rPr lang="ru-RU" altLang="bg-BG" baseline="0" dirty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да </a:t>
            </a:r>
            <a:r>
              <a:rPr lang="ru-RU" altLang="bg-BG" baseline="0" dirty="0" err="1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демонстрират</a:t>
            </a:r>
            <a:r>
              <a:rPr lang="ru-RU" altLang="bg-BG" baseline="0" dirty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</a:t>
            </a:r>
            <a:r>
              <a:rPr lang="ru-RU" altLang="bg-BG" baseline="0" dirty="0" err="1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функционалностите</a:t>
            </a:r>
            <a:r>
              <a:rPr lang="ru-RU" altLang="bg-BG" baseline="0" dirty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на например </a:t>
            </a:r>
            <a:r>
              <a:rPr lang="ru-RU" altLang="bg-BG" baseline="0" dirty="0" err="1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квалифицирани</a:t>
            </a:r>
            <a:r>
              <a:rPr lang="ru-RU" altLang="bg-BG" baseline="0" dirty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</a:t>
            </a:r>
            <a:r>
              <a:rPr lang="ru-RU" altLang="bg-BG" baseline="0" dirty="0" err="1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електронни</a:t>
            </a:r>
            <a:r>
              <a:rPr lang="ru-RU" altLang="bg-BG" baseline="0" dirty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подписи.</a:t>
            </a:r>
          </a:p>
          <a:p>
            <a:pPr marL="0" lvl="0" indent="0" algn="just">
              <a:buClr>
                <a:srgbClr val="66FF99"/>
              </a:buClr>
              <a:buNone/>
            </a:pPr>
            <a:endParaRPr lang="ru-RU" altLang="bg-BG" baseline="0" dirty="0">
              <a:latin typeface="Times New Roman" pitchFamily="18" charset="0"/>
              <a:ea typeface="굴림" pitchFamily="34" charset="-127"/>
              <a:cs typeface="Times New Roman" pitchFamily="18" charset="0"/>
            </a:endParaRPr>
          </a:p>
          <a:p>
            <a:pPr marL="0" lvl="0" indent="0" algn="just">
              <a:buClr>
                <a:srgbClr val="66FF99"/>
              </a:buClr>
              <a:buNone/>
            </a:pPr>
            <a:endParaRPr lang="ru-RU" altLang="bg-BG" baseline="0" dirty="0">
              <a:latin typeface="Times New Roman" pitchFamily="18" charset="0"/>
              <a:ea typeface="굴림" pitchFamily="34" charset="-127"/>
              <a:cs typeface="Times New Roman" pitchFamily="18" charset="0"/>
            </a:endParaRPr>
          </a:p>
          <a:p>
            <a:pPr marL="0" lvl="0" indent="0" algn="just">
              <a:buClr>
                <a:srgbClr val="66FF99"/>
              </a:buClr>
              <a:buNone/>
            </a:pPr>
            <a:r>
              <a:rPr lang="ru-RU" altLang="bg-BG" baseline="0" dirty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„атрибут“ </a:t>
            </a:r>
            <a:r>
              <a:rPr lang="ru-RU" altLang="bg-BG" baseline="0" dirty="0" err="1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означава</a:t>
            </a:r>
            <a:r>
              <a:rPr lang="ru-RU" altLang="bg-BG" baseline="0" dirty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</a:t>
            </a:r>
            <a:r>
              <a:rPr lang="ru-RU" altLang="bg-BG" baseline="0" dirty="0" err="1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представено</a:t>
            </a:r>
            <a:r>
              <a:rPr lang="ru-RU" altLang="bg-BG" baseline="0" dirty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в </a:t>
            </a:r>
            <a:r>
              <a:rPr lang="ru-RU" altLang="bg-BG" baseline="0" dirty="0" err="1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електронен</a:t>
            </a:r>
            <a:r>
              <a:rPr lang="ru-RU" altLang="bg-BG" baseline="0" dirty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формат свойство, характеристика или качество на </a:t>
            </a:r>
            <a:r>
              <a:rPr lang="ru-RU" altLang="bg-BG" baseline="0" dirty="0" err="1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физическо</a:t>
            </a:r>
            <a:r>
              <a:rPr lang="ru-RU" altLang="bg-BG" baseline="0" dirty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или </a:t>
            </a:r>
            <a:r>
              <a:rPr lang="ru-RU" altLang="bg-BG" baseline="0" dirty="0" err="1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юридическо</a:t>
            </a:r>
            <a:r>
              <a:rPr lang="ru-RU" altLang="bg-BG" baseline="0" dirty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лице;</a:t>
            </a:r>
          </a:p>
          <a:p>
            <a:pPr marL="0" lvl="0" indent="0" algn="just">
              <a:buClr>
                <a:srgbClr val="66FF99"/>
              </a:buClr>
              <a:buNone/>
            </a:pPr>
            <a:r>
              <a:rPr lang="ru-RU" altLang="bg-BG" baseline="0" dirty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„</a:t>
            </a:r>
            <a:r>
              <a:rPr lang="ru-RU" altLang="bg-BG" baseline="0" dirty="0" err="1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електронно</a:t>
            </a:r>
            <a:r>
              <a:rPr lang="ru-RU" altLang="bg-BG" baseline="0" dirty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удостоверение за </a:t>
            </a:r>
            <a:r>
              <a:rPr lang="ru-RU" altLang="bg-BG" baseline="0" dirty="0" err="1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атрибути</a:t>
            </a:r>
            <a:r>
              <a:rPr lang="ru-RU" altLang="bg-BG" baseline="0" dirty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“ </a:t>
            </a:r>
            <a:r>
              <a:rPr lang="ru-RU" altLang="bg-BG" baseline="0" dirty="0" err="1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означава</a:t>
            </a:r>
            <a:r>
              <a:rPr lang="ru-RU" altLang="bg-BG" baseline="0" dirty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удостоверение в </a:t>
            </a:r>
            <a:r>
              <a:rPr lang="ru-RU" altLang="bg-BG" baseline="0" dirty="0" err="1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електронен</a:t>
            </a:r>
            <a:r>
              <a:rPr lang="ru-RU" altLang="bg-BG" baseline="0" dirty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формат, </a:t>
            </a:r>
            <a:r>
              <a:rPr lang="ru-RU" altLang="bg-BG" baseline="0" dirty="0" err="1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което</a:t>
            </a:r>
            <a:r>
              <a:rPr lang="ru-RU" altLang="bg-BG" baseline="0" dirty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</a:t>
            </a:r>
            <a:r>
              <a:rPr lang="ru-RU" altLang="bg-BG" baseline="0" dirty="0" err="1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дава</a:t>
            </a:r>
            <a:r>
              <a:rPr lang="ru-RU" altLang="bg-BG" baseline="0" dirty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</a:t>
            </a:r>
            <a:r>
              <a:rPr lang="ru-RU" altLang="bg-BG" baseline="0" dirty="0" err="1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възможност</a:t>
            </a:r>
            <a:r>
              <a:rPr lang="ru-RU" altLang="bg-BG" baseline="0" dirty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за </a:t>
            </a:r>
            <a:r>
              <a:rPr lang="ru-RU" altLang="bg-BG" baseline="0" dirty="0" err="1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удостоверяване</a:t>
            </a:r>
            <a:r>
              <a:rPr lang="ru-RU" altLang="bg-BG" baseline="0" dirty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на </a:t>
            </a:r>
            <a:r>
              <a:rPr lang="ru-RU" altLang="bg-BG" baseline="0" dirty="0" err="1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автентичността</a:t>
            </a:r>
            <a:r>
              <a:rPr lang="ru-RU" altLang="bg-BG" baseline="0" dirty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на </a:t>
            </a:r>
            <a:r>
              <a:rPr lang="ru-RU" altLang="bg-BG" baseline="0" dirty="0" err="1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атрибути</a:t>
            </a:r>
            <a:r>
              <a:rPr lang="ru-RU" altLang="bg-BG" baseline="0" dirty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;</a:t>
            </a:r>
          </a:p>
          <a:p>
            <a:pPr marL="0" lvl="0" indent="0" algn="just">
              <a:buClr>
                <a:srgbClr val="66FF99"/>
              </a:buClr>
              <a:buNone/>
            </a:pPr>
            <a:endParaRPr lang="ru-RU" altLang="bg-BG" baseline="0" dirty="0">
              <a:latin typeface="Times New Roman" pitchFamily="18" charset="0"/>
              <a:ea typeface="굴림" pitchFamily="34" charset="-127"/>
              <a:cs typeface="Times New Roman" pitchFamily="18" charset="0"/>
            </a:endParaRPr>
          </a:p>
          <a:p>
            <a:pPr marL="0" lvl="0" indent="0" algn="just">
              <a:buClr>
                <a:srgbClr val="66FF99"/>
              </a:buClr>
              <a:buNone/>
            </a:pPr>
            <a:endParaRPr lang="ru-RU" altLang="bg-BG" baseline="0" dirty="0">
              <a:latin typeface="Times New Roman" pitchFamily="18" charset="0"/>
              <a:ea typeface="굴림" pitchFamily="34" charset="-127"/>
              <a:cs typeface="Times New Roman" pitchFamily="18" charset="0"/>
            </a:endParaRPr>
          </a:p>
          <a:p>
            <a:pPr marL="0" lvl="0" indent="0" algn="just">
              <a:buClr>
                <a:srgbClr val="66FF99"/>
              </a:buClr>
              <a:buNone/>
            </a:pPr>
            <a:endParaRPr lang="ru-RU" altLang="bg-BG" baseline="0" dirty="0">
              <a:latin typeface="Times New Roman" pitchFamily="18" charset="0"/>
              <a:ea typeface="굴림" pitchFamily="34" charset="-127"/>
              <a:cs typeface="Times New Roman" pitchFamily="18" charset="0"/>
            </a:endParaRPr>
          </a:p>
          <a:p>
            <a:pPr marL="0" lvl="0" indent="0" algn="just">
              <a:buClr>
                <a:srgbClr val="66FF99"/>
              </a:buClr>
              <a:buNone/>
            </a:pPr>
            <a:endParaRPr lang="ru-RU" altLang="bg-BG" baseline="0" dirty="0">
              <a:latin typeface="Times New Roman" pitchFamily="18" charset="0"/>
              <a:ea typeface="굴림" pitchFamily="34" charset="-127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0984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B2E67-5900-48E5-BF68-1647AAAFD71A}" type="datetime1">
              <a:rPr lang="en-US" smtClean="0"/>
              <a:t>7/5/2022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3A20F-F7D1-4205-9D1E-4CA9981FA68A}" type="datetime1">
              <a:rPr lang="en-US" smtClean="0"/>
              <a:t>7/5/2022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9246E-6658-4BB8-B931-23C46F226D50}" type="datetime1">
              <a:rPr lang="en-US" smtClean="0"/>
              <a:t>7/5/2022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269FE-8AD0-4209-86FE-6FB5D9568E51}" type="datetime1">
              <a:rPr lang="en-US" smtClean="0"/>
              <a:t>7/5/2022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52FBA-94E4-43D9-8BEC-92A491BF32DD}" type="datetime1">
              <a:rPr lang="en-US" smtClean="0"/>
              <a:t>7/5/2022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5F350-CAA3-4F07-8D58-EC2986975AF2}" type="datetime1">
              <a:rPr lang="en-US" smtClean="0"/>
              <a:t>7/5/2022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4D74-0216-46BA-A8CB-C7B60FCD1BED}" type="datetime1">
              <a:rPr lang="en-US" smtClean="0"/>
              <a:t>7/5/2022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995E9-DDEA-41EE-ABD6-05C881CC01B6}" type="datetime1">
              <a:rPr lang="en-US" smtClean="0"/>
              <a:t>7/5/2022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050CB-9212-4CBB-BDE5-EE6853C67F5A}" type="datetime1">
              <a:rPr lang="en-US" smtClean="0"/>
              <a:t>7/5/2022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EB30F-AAB0-4AFB-9B8B-732244F03348}" type="datetime1">
              <a:rPr lang="en-US" smtClean="0"/>
              <a:t>7/5/2022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821860-C615-4B5F-A11B-8A922B84C8CF}" type="datetime1">
              <a:rPr lang="en-US" smtClean="0"/>
              <a:t>7/5/2022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igital-strategy.ec.europa.eu/en/faq-european-digital-innovation-hubs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3platform-legacy.jrc.ec.europa.eu/digital-innovation-hubs-tool?p_p_id=digitalinnovationhub_WAR_digitalinnovationhubportlet&amp;p_p_lifecycle=0&amp;p_p_state=normal&amp;p_p_mode=view&amp;p_p_col_id=column-1&amp;p_p_col_count=1&amp;formDate=1656666508462&amp;freeSearch=&amp;countries=2&amp;evolStages=1&amp;evolStages=3&amp;evolStages=5&amp;h2020=false&amp;internalHubId=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ec.europa.eu/info/funding-tenders/opportunities/portal/screen/support/faq;type=0,1;categories=;tenders=;programme=43152860;keyword=;freeTextSearchKeyword=;matchWholeText=true;period=null;status=0;sortQuery=relevance;faqListKey=faqSearchTablePageState" TargetMode="External"/><Relationship Id="rId3" Type="http://schemas.openxmlformats.org/officeDocument/2006/relationships/hyperlink" Target="https://ec.europa.eu/info/funding-tenders/opportunities/docs/2021-2027/common/guidance/om_en.pdf" TargetMode="External"/><Relationship Id="rId7" Type="http://schemas.openxmlformats.org/officeDocument/2006/relationships/hyperlink" Target="https://intellectual-property-helpdesk.ec.europa.eu/news-events/news/horizon-europe-projects-updated-desca-model-consortium-agreement-now-available-2022-01-11_en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ur-lex.europa.eu/legal-content/BG/TXT/PDF/?uri=CELEX:32018R1046&amp;from=EN" TargetMode="External"/><Relationship Id="rId5" Type="http://schemas.openxmlformats.org/officeDocument/2006/relationships/hyperlink" Target="https://ec.europa.eu/info/funding-tenders/opportunities/docs/2021-2027/common/guidance/aga_en.pdf" TargetMode="External"/><Relationship Id="rId4" Type="http://schemas.openxmlformats.org/officeDocument/2006/relationships/hyperlink" Target="https://webgate.ec.europa.eu/funding-tenders-opportunities/display/OM/Online+Manual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newsroom/repository/document/2021-46/C_2021_7914_1_EN_annexe_acte_autonome_cp_part1_v3_x3qnsqH6g4B4JabSGBy9UatCRc8_81099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c.europa.eu/info/funding-tenders/opportunities/docs/2021-2027/common/guidance/rules-lev-lear-fca_en.pdf" TargetMode="External"/><Relationship Id="rId5" Type="http://schemas.openxmlformats.org/officeDocument/2006/relationships/hyperlink" Target="https://ec.europa.eu/info/funding-tenders/opportunities/portal/screen/how-to-participate/participant-register" TargetMode="External"/><Relationship Id="rId4" Type="http://schemas.openxmlformats.org/officeDocument/2006/relationships/hyperlink" Target="https://ec.europa.eu/info/funding-tenders/opportunities/portal/screen/home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info/funding-tenders/opportunities/docs/2021-2027/digital/wp-call/2022/call-fiche_digital-2022-deploy-02_en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22664" y="836712"/>
            <a:ext cx="7488832" cy="1440160"/>
          </a:xfrm>
        </p:spPr>
        <p:txBody>
          <a:bodyPr>
            <a:noAutofit/>
          </a:bodyPr>
          <a:lstStyle/>
          <a:p>
            <a:pPr algn="ctr"/>
            <a:r>
              <a:rPr lang="bg-BG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 </a:t>
            </a:r>
            <a:br>
              <a:rPr lang="bg-BG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„ЦИФРОВА ЕВРОПА“</a:t>
            </a:r>
            <a:br>
              <a:rPr lang="bg-BG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065213" y="5589240"/>
            <a:ext cx="8229600" cy="430560"/>
          </a:xfrm>
        </p:spPr>
        <p:txBody>
          <a:bodyPr/>
          <a:lstStyle/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812" y="1844824"/>
            <a:ext cx="6096528" cy="342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358108" y="188640"/>
            <a:ext cx="6864350" cy="1008112"/>
          </a:xfrm>
        </p:spPr>
        <p:txBody>
          <a:bodyPr>
            <a:normAutofit fontScale="90000"/>
          </a:bodyPr>
          <a:lstStyle/>
          <a:p>
            <a:pPr lvl="0" algn="ctr">
              <a:spcBef>
                <a:spcPts val="1800"/>
              </a:spcBef>
              <a:buClr>
                <a:srgbClr val="66FF99"/>
              </a:buClr>
              <a:buSzPct val="100000"/>
            </a:pPr>
            <a:r>
              <a:rPr lang="bg-BG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700" b="1" spc="0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DIGITAL-2022-DEPLOY-02-BLOCKCHAIN-STANDARD – </a:t>
            </a:r>
            <a:r>
              <a:rPr lang="bg-BG" sz="2700" b="1" spc="0" dirty="0" err="1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Блокчейн</a:t>
            </a:r>
            <a:r>
              <a:rPr lang="bg-BG" sz="2700" b="1" spc="0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стандартизация </a:t>
            </a:r>
            <a:r>
              <a:rPr lang="en-GB" sz="2400" b="1" spc="0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en-GB" sz="2400" b="1" spc="0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bg-BG" altLang="bg-BG" sz="2600" b="1" dirty="0">
              <a:solidFill>
                <a:srgbClr val="66FF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1341884" y="1196752"/>
            <a:ext cx="10513168" cy="4941168"/>
          </a:xfrm>
        </p:spPr>
        <p:txBody>
          <a:bodyPr>
            <a:normAutofit lnSpcReduction="10000"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Clr>
                <a:srgbClr val="66FF99"/>
              </a:buClr>
              <a:buNone/>
            </a:pPr>
            <a:r>
              <a:rPr lang="bg-BG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Цели: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bg-BG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Нови приноси към годишната актуализация на плана за развитие на стандартизацията в областта на ИКТ и по-специално раздела за </a:t>
            </a:r>
            <a:r>
              <a:rPr lang="bg-BG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блокчейн</a:t>
            </a:r>
            <a:r>
              <a:rPr lang="bg-BG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Font typeface="Wingdings" panose="05000000000000000000" pitchFamily="2" charset="2"/>
              <a:buChar char="ü"/>
            </a:pPr>
            <a:endParaRPr lang="bg-BG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bg-BG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 задачи – да се </a:t>
            </a:r>
            <a:r>
              <a:rPr lang="bg-BG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разработи пътна </a:t>
            </a:r>
            <a:r>
              <a:rPr lang="bg-BG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карта </a:t>
            </a:r>
            <a:r>
              <a:rPr lang="bg-BG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bg-BG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текущите дейности по стандартизация и техническа спецификация на </a:t>
            </a:r>
            <a:r>
              <a:rPr lang="bg-BG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блокчейн</a:t>
            </a:r>
            <a:r>
              <a:rPr lang="bg-BG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създаване на координационен механизъм; популяризиране на ползите от стандартизация на </a:t>
            </a:r>
            <a:r>
              <a:rPr lang="bg-BG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блокчейн</a:t>
            </a:r>
            <a:endParaRPr lang="bg-BG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Font typeface="Wingdings" panose="05000000000000000000" pitchFamily="2" charset="2"/>
              <a:buChar char="ü"/>
            </a:pPr>
            <a:endParaRPr lang="bg-BG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bg-BG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Целеви заинтересовани страни: органи на ДЧ; публични и частни асоциации/доставчици на услуги, работещи по стандартизацията на </a:t>
            </a:r>
            <a:r>
              <a:rPr lang="bg-BG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блокчейн</a:t>
            </a:r>
            <a:r>
              <a:rPr lang="bg-BG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участници в „Хоризонт 2020“ и „Хоризонт Европа“. Насърчава се участието и на организации с опит в разработването на </a:t>
            </a:r>
            <a:r>
              <a:rPr lang="bg-BG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блокчейн</a:t>
            </a:r>
            <a:r>
              <a:rPr lang="bg-BG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None/>
            </a:pPr>
            <a:endParaRPr lang="bg-BG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bg-BG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Няма конкретни изисквания за консорциум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2413" y="6400800"/>
            <a:ext cx="10260631" cy="276228"/>
          </a:xfrm>
        </p:spPr>
        <p:txBody>
          <a:bodyPr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390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77788" y="188640"/>
            <a:ext cx="10945216" cy="848160"/>
          </a:xfrm>
        </p:spPr>
        <p:txBody>
          <a:bodyPr>
            <a:normAutofit fontScale="90000"/>
          </a:bodyPr>
          <a:lstStyle/>
          <a:p>
            <a:pPr lvl="0" algn="ctr">
              <a:spcBef>
                <a:spcPts val="1800"/>
              </a:spcBef>
              <a:buClr>
                <a:srgbClr val="66FF99"/>
              </a:buClr>
              <a:buSzPct val="100000"/>
            </a:pPr>
            <a:r>
              <a:rPr lang="bg-BG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DIGITAL-2022-DEPLOY-02-ELECTRONIC-ID </a:t>
            </a:r>
            <a:br>
              <a:rPr lang="ru-RU" sz="3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bg-BG" altLang="bg-BG" sz="31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913096" y="908720"/>
            <a:ext cx="10513168" cy="5432648"/>
          </a:xfrm>
        </p:spPr>
        <p:txBody>
          <a:bodyPr>
            <a:normAutofit fontScale="77500" lnSpcReduction="20000"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Clr>
                <a:srgbClr val="66FF99"/>
              </a:buClr>
              <a:buNone/>
            </a:pPr>
            <a:r>
              <a:rPr lang="bg-BG" sz="3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</a:t>
            </a:r>
            <a:r>
              <a:rPr lang="bg-BG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bg-BG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пилотно въвеждане на европейския портфейл за цифрова самоличност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Clr>
                <a:srgbClr val="66FF99"/>
              </a:buClr>
              <a:buNone/>
            </a:pPr>
            <a:endParaRPr lang="bg-BG" sz="15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Clr>
                <a:srgbClr val="66FF99"/>
              </a:buClr>
              <a:buNone/>
            </a:pPr>
            <a:r>
              <a:rPr lang="bg-BG" sz="3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Обхват</a:t>
            </a:r>
            <a:r>
              <a:rPr lang="bg-BG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bg-BG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разработване на </a:t>
            </a:r>
            <a:r>
              <a:rPr lang="bg-BG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сценарии </a:t>
            </a:r>
            <a:r>
              <a:rPr lang="bg-BG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използване на портфейла,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да се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валидира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улесни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прилагането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референтното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приложение на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портфейла</a:t>
            </a:r>
            <a:r>
              <a:rPr lang="bg-BG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Clr>
                <a:srgbClr val="66FF99"/>
              </a:buClr>
              <a:buNone/>
            </a:pPr>
            <a:endParaRPr lang="ru-RU" sz="15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Clr>
                <a:srgbClr val="66FF99"/>
              </a:buClr>
              <a:buNone/>
            </a:pPr>
            <a:r>
              <a:rPr lang="ru-RU" sz="3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Целеви </a:t>
            </a:r>
            <a:r>
              <a:rPr lang="ru-RU" sz="31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sz="3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1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Държавни</a:t>
            </a:r>
            <a:r>
              <a:rPr lang="ru-RU" sz="31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</a:t>
            </a:r>
            <a:r>
              <a:rPr lang="ru-RU" sz="31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1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отговорни</a:t>
            </a:r>
            <a:r>
              <a:rPr lang="ru-RU" sz="31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31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издаването</a:t>
            </a:r>
            <a:r>
              <a:rPr lang="ru-RU" sz="31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европейски </a:t>
            </a:r>
            <a:r>
              <a:rPr lang="ru-RU" sz="31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портфейли</a:t>
            </a:r>
            <a:r>
              <a:rPr lang="ru-RU" sz="31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31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цифрова</a:t>
            </a:r>
            <a:r>
              <a:rPr lang="ru-RU" sz="31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идентичност</a:t>
            </a:r>
            <a:r>
              <a:rPr lang="ru-RU" sz="31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1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основен</a:t>
            </a:r>
            <a:r>
              <a:rPr lang="ru-RU" sz="31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участник в консорциума, </a:t>
            </a:r>
            <a:r>
              <a:rPr lang="ru-RU" sz="31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който</a:t>
            </a:r>
            <a:r>
              <a:rPr lang="ru-RU" sz="31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31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31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включва</a:t>
            </a:r>
            <a:r>
              <a:rPr lang="ru-RU" sz="31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и: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ru-RU" sz="31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национални</a:t>
            </a:r>
            <a:r>
              <a:rPr lang="ru-RU" sz="31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агенции</a:t>
            </a:r>
            <a:r>
              <a:rPr lang="ru-RU" sz="31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1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отговорни</a:t>
            </a:r>
            <a:r>
              <a:rPr lang="ru-RU" sz="31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31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изпълнението</a:t>
            </a:r>
            <a:r>
              <a:rPr lang="ru-RU" sz="31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1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съответните</a:t>
            </a:r>
            <a:r>
              <a:rPr lang="ru-RU" sz="31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инфраструктури</a:t>
            </a:r>
            <a:r>
              <a:rPr lang="ru-RU" sz="31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31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трансгранични</a:t>
            </a:r>
            <a:r>
              <a:rPr lang="ru-RU" sz="31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инициативи</a:t>
            </a:r>
            <a:r>
              <a:rPr lang="ru-RU" sz="31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1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съответната</a:t>
            </a:r>
            <a:r>
              <a:rPr lang="ru-RU" sz="31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</a:t>
            </a:r>
            <a:r>
              <a:rPr lang="ru-RU" sz="31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ru-RU" sz="31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публични</a:t>
            </a:r>
            <a:r>
              <a:rPr lang="ru-RU" sz="31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31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частни</a:t>
            </a:r>
            <a:r>
              <a:rPr lang="ru-RU" sz="31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доверяващи</a:t>
            </a:r>
            <a:r>
              <a:rPr lang="ru-RU" sz="31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 </a:t>
            </a:r>
            <a:r>
              <a:rPr lang="ru-RU" sz="31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страни</a:t>
            </a:r>
            <a:r>
              <a:rPr lang="ru-RU" sz="31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ru-RU" sz="31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доставчици</a:t>
            </a:r>
            <a:r>
              <a:rPr lang="ru-RU" sz="31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1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атрибути</a:t>
            </a:r>
            <a:r>
              <a:rPr lang="ru-RU" sz="31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/удостоверения/</a:t>
            </a:r>
            <a:r>
              <a:rPr lang="ru-RU" sz="31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атестации</a:t>
            </a:r>
            <a:endParaRPr lang="ru-RU" sz="31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ru-RU" sz="31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потребители на </a:t>
            </a:r>
            <a:r>
              <a:rPr lang="ru-RU" sz="31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портфейли</a:t>
            </a:r>
            <a:endParaRPr lang="ru-RU" sz="31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Font typeface="Wingdings" panose="05000000000000000000" pitchFamily="2" charset="2"/>
              <a:buChar char="ü"/>
            </a:pPr>
            <a:endParaRPr lang="ru-RU" sz="2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Clr>
                <a:srgbClr val="66FF99"/>
              </a:buClr>
              <a:buNone/>
            </a:pPr>
            <a:r>
              <a:rPr lang="ru-RU" sz="3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Консорциум: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Clr>
                <a:srgbClr val="66FF99"/>
              </a:buClr>
              <a:buNone/>
            </a:pPr>
            <a:r>
              <a:rPr lang="ru-RU" sz="31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Минимум 3 ЮЛ от 3 </a:t>
            </a:r>
            <a:r>
              <a:rPr lang="ru-RU" sz="31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държави</a:t>
            </a:r>
            <a:r>
              <a:rPr lang="ru-RU" sz="31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1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изпълняващи</a:t>
            </a:r>
            <a:r>
              <a:rPr lang="ru-RU" sz="31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трите роли: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ru-RU" sz="31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Държава</a:t>
            </a:r>
            <a:r>
              <a:rPr lang="ru-RU" sz="31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1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която</a:t>
            </a:r>
            <a:r>
              <a:rPr lang="ru-RU" sz="31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издава</a:t>
            </a:r>
            <a:r>
              <a:rPr lang="ru-RU" sz="31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портфейл</a:t>
            </a:r>
            <a:r>
              <a:rPr lang="ru-RU" sz="31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ru-RU" sz="31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Държава</a:t>
            </a:r>
            <a:r>
              <a:rPr lang="ru-RU" sz="31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1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издаваща</a:t>
            </a:r>
            <a:r>
              <a:rPr lang="ru-RU" sz="31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удостоверения;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ru-RU" sz="31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Държава</a:t>
            </a:r>
            <a:r>
              <a:rPr lang="ru-RU" sz="31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1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доверяващата</a:t>
            </a:r>
            <a:r>
              <a:rPr lang="ru-RU" sz="31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 страна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Clr>
                <a:srgbClr val="66FF99"/>
              </a:buClr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Clr>
                <a:srgbClr val="66FF99"/>
              </a:buClr>
              <a:buNone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2413" y="6400800"/>
            <a:ext cx="10260631" cy="276228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216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77788" y="188640"/>
            <a:ext cx="10945216" cy="1152128"/>
          </a:xfrm>
        </p:spPr>
        <p:txBody>
          <a:bodyPr>
            <a:normAutofit fontScale="90000"/>
          </a:bodyPr>
          <a:lstStyle/>
          <a:p>
            <a:pPr lvl="0" algn="ctr">
              <a:spcBef>
                <a:spcPts val="1800"/>
              </a:spcBef>
              <a:buClr>
                <a:srgbClr val="66FF99"/>
              </a:buClr>
              <a:buSzPct val="100000"/>
            </a:pPr>
            <a:r>
              <a:rPr lang="bg-BG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DIGITAL-2022-DEPLOY-02-LAW-SECURITY-AI – </a:t>
            </a:r>
            <a:r>
              <a:rPr lang="ru-RU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Сигурност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правоприлагане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ru-RU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Пилотни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базирани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ИИ</a:t>
            </a:r>
            <a:endParaRPr lang="bg-BG" altLang="bg-BG" sz="2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913096" y="1400200"/>
            <a:ext cx="10513168" cy="4941168"/>
          </a:xfrm>
        </p:spPr>
        <p:txBody>
          <a:bodyPr>
            <a:normAutofit fontScale="92500"/>
          </a:bodyPr>
          <a:lstStyle/>
          <a:p>
            <a:pPr marL="0" lvl="0" indent="0" algn="just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66FF99"/>
              </a:buClr>
              <a:buNone/>
            </a:pPr>
            <a:r>
              <a:rPr lang="bg-BG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</a:t>
            </a:r>
            <a:r>
              <a:rPr lang="bg-BG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 се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насърчи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въвеждането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правоприлагане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чрез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провеждане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широкомащабни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пилотни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правоприлагащите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</a:t>
            </a:r>
          </a:p>
          <a:p>
            <a:pPr marL="0" lvl="0" indent="0" algn="just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66FF99"/>
              </a:buClr>
              <a:buNone/>
            </a:pPr>
            <a: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Обхват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пилотни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които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тестват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валидират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оптимизират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иновативни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криминалистика и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разследване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реална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оперативна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среда (за период от минимум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месеца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66FF99"/>
              </a:buClr>
              <a:buNone/>
            </a:pPr>
            <a:r>
              <a:rPr lang="ru-RU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Консорциум</a:t>
            </a:r>
            <a: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минимум 2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правоприлагащи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органа (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няма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изискване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2 ДЧ),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които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основните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бенефициенти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Могат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бъдат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подпомагани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частни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субекти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по-специално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отношение на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техническите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аспекти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правните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аспекти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за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провеждане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обучения. Съответните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асоциации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областта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EACTDA (European Anti-Cybercrime</a:t>
            </a:r>
            <a:r>
              <a:rPr lang="bg-BG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Technology Development Association), ECTEG (European Cybercrime Training and</a:t>
            </a:r>
            <a:r>
              <a:rPr lang="bg-BG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Education Group) or ENFSI (European Network of Forensic Science Institutes)</a:t>
            </a:r>
            <a:r>
              <a:rPr lang="bg-BG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също могат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участват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just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66FF99"/>
              </a:buClr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Силно се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насърчава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участието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МСП</a:t>
            </a:r>
          </a:p>
          <a:p>
            <a:pPr marL="0" lvl="0" indent="0" algn="just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66FF99"/>
              </a:buClr>
              <a:buNone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2413" y="6400800"/>
            <a:ext cx="10260631" cy="276228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136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502025" y="188913"/>
            <a:ext cx="6864350" cy="931862"/>
          </a:xfrm>
        </p:spPr>
        <p:txBody>
          <a:bodyPr/>
          <a:lstStyle/>
          <a:p>
            <a:pPr algn="ctr" eaLnBrk="1" hangingPunct="1"/>
            <a:r>
              <a:rPr lang="bg-BG" altLang="bg-BG" sz="2800" b="1" dirty="0">
                <a:solidFill>
                  <a:schemeClr val="bg2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ОЦЕНКА НА ПРОЕКТИТЕ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3358108" y="1700808"/>
            <a:ext cx="7992888" cy="3672384"/>
          </a:xfrm>
        </p:spPr>
        <p:txBody>
          <a:bodyPr>
            <a:normAutofit/>
          </a:bodyPr>
          <a:lstStyle/>
          <a:p>
            <a:pPr marL="0" lvl="0" indent="0" algn="just">
              <a:buClr>
                <a:schemeClr val="bg2">
                  <a:lumMod val="50000"/>
                  <a:lumOff val="50000"/>
                </a:schemeClr>
              </a:buClr>
              <a:buSzPct val="100000"/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Оценка по 3 критерия:</a:t>
            </a:r>
          </a:p>
          <a:p>
            <a:pPr algn="just">
              <a:buClr>
                <a:schemeClr val="bg2">
                  <a:lumMod val="50000"/>
                  <a:lumOff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Съответствие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 целите на конкурса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(Relevance)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3/5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chemeClr val="bg2">
                  <a:lumMod val="50000"/>
                  <a:lumOff val="50000"/>
                </a:schemeClr>
              </a:buClr>
              <a:buFont typeface="Wingdings" panose="05000000000000000000" pitchFamily="2" charset="2"/>
              <a:buChar char="ü"/>
            </a:pPr>
            <a:r>
              <a:rPr lang="bg-BG" dirty="0">
                <a:latin typeface="Times New Roman" pitchFamily="18" charset="0"/>
                <a:cs typeface="Times New Roman" pitchFamily="18" charset="0"/>
              </a:rPr>
              <a:t> Изпълнение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(Implementation)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3/5</a:t>
            </a:r>
          </a:p>
          <a:p>
            <a:pPr lvl="0" algn="just">
              <a:buClr>
                <a:schemeClr val="bg2">
                  <a:lumMod val="50000"/>
                  <a:lumOff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Въздействие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Impact)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3/5</a:t>
            </a:r>
          </a:p>
          <a:p>
            <a:pPr marL="457200" lvl="1" indent="0" algn="just">
              <a:buClr>
                <a:schemeClr val="bg2">
                  <a:lumMod val="50000"/>
                  <a:lumOff val="50000"/>
                </a:schemeClr>
              </a:buClr>
              <a:buNone/>
            </a:pPr>
            <a:endParaRPr lang="bg-BG" dirty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algn="just">
              <a:buClr>
                <a:schemeClr val="bg2">
                  <a:lumMod val="50000"/>
                  <a:lumOff val="50000"/>
                </a:schemeClr>
              </a:buClr>
              <a:buFont typeface="Wingdings" panose="05000000000000000000" pitchFamily="2" charset="2"/>
              <a:buChar char="ü"/>
            </a:pPr>
            <a:r>
              <a:rPr lang="bg-BG" dirty="0">
                <a:latin typeface="Times New Roman" pitchFamily="18" charset="0"/>
                <a:cs typeface="Times New Roman" pitchFamily="18" charset="0"/>
              </a:rPr>
              <a:t>Минимум 10/15 точки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854052" y="6400800"/>
            <a:ext cx="7920880" cy="276228"/>
          </a:xfrm>
        </p:spPr>
        <p:txBody>
          <a:bodyPr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12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684567" cy="671736"/>
          </a:xfrm>
        </p:spPr>
        <p:txBody>
          <a:bodyPr>
            <a:normAutofit fontScale="90000"/>
          </a:bodyPr>
          <a:lstStyle/>
          <a:p>
            <a:pPr algn="ctr"/>
            <a:r>
              <a:rPr lang="bg-BG" b="1" dirty="0">
                <a:solidFill>
                  <a:schemeClr val="bg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ПРЕДСТОЯЩИ КОНКУРСИ</a:t>
            </a:r>
            <a:r>
              <a:rPr lang="en-US" b="1" dirty="0">
                <a:solidFill>
                  <a:schemeClr val="bg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b="1" dirty="0">
                <a:solidFill>
                  <a:schemeClr val="bg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Октомври‘22 (1)</a:t>
            </a:r>
            <a:endParaRPr lang="en-US" b="1" dirty="0">
              <a:solidFill>
                <a:schemeClr val="bg2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1844" y="1268760"/>
            <a:ext cx="4176464" cy="476287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27464969"/>
              </p:ext>
            </p:extLst>
          </p:nvPr>
        </p:nvGraphicFramePr>
        <p:xfrm>
          <a:off x="1413893" y="1007788"/>
          <a:ext cx="9577063" cy="523349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7363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44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99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1144273335"/>
                    </a:ext>
                  </a:extLst>
                </a:gridCol>
              </a:tblGrid>
              <a:tr h="1149091">
                <a:tc>
                  <a:txBody>
                    <a:bodyPr/>
                    <a:lstStyle/>
                    <a:p>
                      <a:pPr algn="ctr"/>
                      <a:endParaRPr lang="bg-BG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DATA SPACE</a:t>
                      </a:r>
                      <a:r>
                        <a:rPr lang="bg-BG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 МОБИЛНОСТ</a:t>
                      </a:r>
                      <a:endParaRPr lang="bg-BG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DATA SPACE</a:t>
                      </a:r>
                      <a:r>
                        <a:rPr kumimoji="0" lang="bg-BG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ЗА ПРОИЗВОДСТВЕНИ ДАННИ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DATA SPACE </a:t>
                      </a:r>
                      <a:r>
                        <a:rPr lang="bg-B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</a:t>
                      </a:r>
                      <a:r>
                        <a:rPr lang="bg-BG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МЕДИЙНИ ДАННИ</a:t>
                      </a:r>
                      <a:endParaRPr lang="bg-BG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9314">
                <a:tc>
                  <a:txBody>
                    <a:bodyPr/>
                    <a:lstStyle/>
                    <a:p>
                      <a:pPr algn="ctr"/>
                      <a:r>
                        <a:rPr lang="bg-BG" sz="2000" dirty="0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 дейност </a:t>
                      </a:r>
                      <a:endParaRPr lang="en-US" sz="2000" dirty="0">
                        <a:solidFill>
                          <a:schemeClr val="bg2">
                            <a:lumMod val="50000"/>
                            <a:lumOff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000" dirty="0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Грант (50 %)</a:t>
                      </a:r>
                      <a:endParaRPr lang="en-US" sz="2000" dirty="0">
                        <a:solidFill>
                          <a:schemeClr val="bg2">
                            <a:lumMod val="50000"/>
                            <a:lumOff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1027">
                              <a:lumMod val="50000"/>
                              <a:lumOff val="50000"/>
                            </a:srgb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SME Support Actions </a:t>
                      </a:r>
                      <a:r>
                        <a:rPr kumimoji="0" lang="bg-BG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1027">
                              <a:lumMod val="50000"/>
                              <a:lumOff val="50000"/>
                            </a:srgb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1027">
                              <a:lumMod val="50000"/>
                              <a:lumOff val="50000"/>
                            </a:srgb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50%</a:t>
                      </a:r>
                      <a:r>
                        <a:rPr kumimoji="0" lang="bg-BG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1027">
                              <a:lumMod val="50000"/>
                              <a:lumOff val="50000"/>
                            </a:srgb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за МСП – 75 %)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1027">
                            <a:lumMod val="50000"/>
                            <a:lumOff val="50000"/>
                          </a:srgb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SME Support Actions (50%, </a:t>
                      </a:r>
                      <a:r>
                        <a:rPr lang="fr-FR" sz="2000" dirty="0" err="1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</a:t>
                      </a:r>
                      <a:r>
                        <a:rPr lang="fr-FR" sz="2000" dirty="0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МСП – 75 %)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2795">
                <a:tc>
                  <a:txBody>
                    <a:bodyPr/>
                    <a:lstStyle/>
                    <a:p>
                      <a:pPr algn="ctr"/>
                      <a:r>
                        <a:rPr lang="bg-BG" sz="2000" dirty="0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Индикативен бюджет </a:t>
                      </a:r>
                      <a:endParaRPr lang="en-US" sz="2000" dirty="0">
                        <a:solidFill>
                          <a:schemeClr val="bg2">
                            <a:lumMod val="50000"/>
                            <a:lumOff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000" baseline="0" dirty="0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млн. €</a:t>
                      </a:r>
                      <a:endParaRPr lang="en-US" sz="2000" dirty="0">
                        <a:solidFill>
                          <a:schemeClr val="bg2">
                            <a:lumMod val="50000"/>
                            <a:lumOff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000" dirty="0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млн. </a:t>
                      </a:r>
                      <a:r>
                        <a:rPr lang="bg-BG" sz="2000" baseline="0" dirty="0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€</a:t>
                      </a:r>
                      <a:endParaRPr lang="en-US" sz="2000" dirty="0">
                        <a:solidFill>
                          <a:schemeClr val="bg2">
                            <a:lumMod val="50000"/>
                            <a:lumOff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000" baseline="0" dirty="0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8млн. €</a:t>
                      </a:r>
                      <a:endParaRPr lang="en-US" sz="2000" dirty="0">
                        <a:solidFill>
                          <a:schemeClr val="bg2">
                            <a:lumMod val="50000"/>
                            <a:lumOff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6450">
                <a:tc>
                  <a:txBody>
                    <a:bodyPr/>
                    <a:lstStyle/>
                    <a:p>
                      <a:pPr algn="ctr"/>
                      <a:r>
                        <a:rPr lang="bg-BG" sz="2000" dirty="0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Индикативна</a:t>
                      </a:r>
                      <a:r>
                        <a:rPr lang="bg-BG" sz="2000" baseline="0" dirty="0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продължителност на проектите</a:t>
                      </a:r>
                      <a:endParaRPr lang="en-US" sz="2000" dirty="0">
                        <a:solidFill>
                          <a:schemeClr val="bg2">
                            <a:lumMod val="50000"/>
                            <a:lumOff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000" dirty="0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24-36 месеца</a:t>
                      </a:r>
                      <a:endParaRPr lang="en-US" sz="2000" dirty="0">
                        <a:solidFill>
                          <a:schemeClr val="bg2">
                            <a:lumMod val="50000"/>
                            <a:lumOff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000" dirty="0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месеца</a:t>
                      </a:r>
                      <a:endParaRPr lang="en-US" sz="2000" dirty="0">
                        <a:solidFill>
                          <a:schemeClr val="bg2">
                            <a:lumMod val="50000"/>
                            <a:lumOff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000" dirty="0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месеца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6450">
                <a:tc>
                  <a:txBody>
                    <a:bodyPr/>
                    <a:lstStyle/>
                    <a:p>
                      <a:pPr algn="ctr"/>
                      <a:r>
                        <a:rPr lang="bg-BG" sz="2000" dirty="0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Индикативно финансиране</a:t>
                      </a:r>
                      <a:r>
                        <a:rPr lang="bg-BG" sz="2000" baseline="0" dirty="0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 проект</a:t>
                      </a:r>
                      <a:endParaRPr lang="en-US" sz="2000" dirty="0">
                        <a:solidFill>
                          <a:schemeClr val="bg2">
                            <a:lumMod val="50000"/>
                            <a:lumOff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000" dirty="0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4 млн. </a:t>
                      </a:r>
                      <a:r>
                        <a:rPr lang="bg-BG" sz="2000" baseline="0" dirty="0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€</a:t>
                      </a:r>
                      <a:r>
                        <a:rPr lang="bg-BG" sz="2000" dirty="0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/проект</a:t>
                      </a:r>
                      <a:endParaRPr lang="en-US" sz="2000" dirty="0">
                        <a:solidFill>
                          <a:schemeClr val="bg2">
                            <a:lumMod val="50000"/>
                            <a:lumOff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000" dirty="0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7-8 млн. </a:t>
                      </a:r>
                      <a:r>
                        <a:rPr lang="bg-BG" sz="2000" baseline="0" dirty="0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€</a:t>
                      </a:r>
                      <a:r>
                        <a:rPr lang="bg-BG" sz="2000" dirty="0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/проект</a:t>
                      </a:r>
                      <a:endParaRPr lang="en-US" sz="2000" dirty="0">
                        <a:solidFill>
                          <a:schemeClr val="bg2">
                            <a:lumMod val="50000"/>
                            <a:lumOff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000" dirty="0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млн. </a:t>
                      </a:r>
                      <a:r>
                        <a:rPr lang="bg-BG" sz="2000" baseline="0" dirty="0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€</a:t>
                      </a:r>
                      <a:r>
                        <a:rPr lang="bg-BG" sz="2000" dirty="0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/проект</a:t>
                      </a:r>
                      <a:endParaRPr lang="en-US" sz="2000" dirty="0">
                        <a:solidFill>
                          <a:schemeClr val="bg2">
                            <a:lumMod val="50000"/>
                            <a:lumOff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91631921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05980" y="6400800"/>
            <a:ext cx="8784976" cy="276228"/>
          </a:xfrm>
        </p:spPr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572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671736"/>
          </a:xfrm>
        </p:spPr>
        <p:txBody>
          <a:bodyPr/>
          <a:lstStyle/>
          <a:p>
            <a:pPr algn="ctr"/>
            <a:r>
              <a:rPr lang="bg-BG" b="1" dirty="0">
                <a:solidFill>
                  <a:schemeClr val="bg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ПРЕДСТОЯЩИ КОНКУРСИ (2)</a:t>
            </a:r>
            <a:endParaRPr lang="en-US" b="1" dirty="0">
              <a:solidFill>
                <a:schemeClr val="bg2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1844" y="1268760"/>
            <a:ext cx="4176464" cy="476287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17562550"/>
              </p:ext>
            </p:extLst>
          </p:nvPr>
        </p:nvGraphicFramePr>
        <p:xfrm>
          <a:off x="1740547" y="1054272"/>
          <a:ext cx="8928991" cy="525652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0577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240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471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25068">
                <a:tc>
                  <a:txBody>
                    <a:bodyPr/>
                    <a:lstStyle/>
                    <a:p>
                      <a:pPr algn="ctr"/>
                      <a:endParaRPr lang="bg-BG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ВНЕДРЯВАНЕ НА ПЛАТФОРМА ЗА 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AI</a:t>
                      </a:r>
                      <a:r>
                        <a:rPr lang="bg-BG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bg-BG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g-BG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ЗАДЪЛБОЧЕНИ ЦИФРОВИ УМЕНИЯ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9314">
                <a:tc>
                  <a:txBody>
                    <a:bodyPr/>
                    <a:lstStyle/>
                    <a:p>
                      <a:pPr algn="ctr"/>
                      <a:r>
                        <a:rPr lang="bg-BG" sz="2000" dirty="0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 дейност </a:t>
                      </a:r>
                      <a:endParaRPr lang="en-US" sz="2000" dirty="0">
                        <a:solidFill>
                          <a:schemeClr val="bg2">
                            <a:lumMod val="50000"/>
                            <a:lumOff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CSA</a:t>
                      </a:r>
                      <a:r>
                        <a:rPr lang="bg-BG" sz="2000" dirty="0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(50 %)</a:t>
                      </a:r>
                      <a:endParaRPr lang="en-US" sz="2000" dirty="0">
                        <a:solidFill>
                          <a:schemeClr val="bg2">
                            <a:lumMod val="50000"/>
                            <a:lumOff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g-BG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1027">
                              <a:lumMod val="50000"/>
                              <a:lumOff val="50000"/>
                            </a:srgb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Грант (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1027">
                              <a:lumMod val="50000"/>
                              <a:lumOff val="50000"/>
                            </a:srgb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50%</a:t>
                      </a:r>
                      <a:r>
                        <a:rPr kumimoji="0" lang="bg-BG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1027">
                              <a:lumMod val="50000"/>
                              <a:lumOff val="50000"/>
                            </a:srgb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1027">
                            <a:lumMod val="50000"/>
                            <a:lumOff val="50000"/>
                          </a:srgb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2795">
                <a:tc>
                  <a:txBody>
                    <a:bodyPr/>
                    <a:lstStyle/>
                    <a:p>
                      <a:pPr algn="ctr"/>
                      <a:r>
                        <a:rPr lang="bg-BG" sz="2000" dirty="0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Индикативен бюджет </a:t>
                      </a:r>
                      <a:endParaRPr lang="en-US" sz="2000" dirty="0">
                        <a:solidFill>
                          <a:schemeClr val="bg2">
                            <a:lumMod val="50000"/>
                            <a:lumOff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000" baseline="0" dirty="0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млн. €</a:t>
                      </a:r>
                      <a:endParaRPr lang="en-US" sz="2000" dirty="0">
                        <a:solidFill>
                          <a:schemeClr val="bg2">
                            <a:lumMod val="50000"/>
                            <a:lumOff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000" dirty="0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 млн. </a:t>
                      </a:r>
                      <a:r>
                        <a:rPr lang="bg-BG" sz="2000" baseline="0" dirty="0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€</a:t>
                      </a:r>
                      <a:endParaRPr lang="en-US" sz="2000" dirty="0">
                        <a:solidFill>
                          <a:schemeClr val="bg2">
                            <a:lumMod val="50000"/>
                            <a:lumOff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2902">
                <a:tc>
                  <a:txBody>
                    <a:bodyPr/>
                    <a:lstStyle/>
                    <a:p>
                      <a:pPr algn="ctr"/>
                      <a:r>
                        <a:rPr lang="bg-BG" sz="2000" dirty="0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Индикативна</a:t>
                      </a:r>
                      <a:r>
                        <a:rPr lang="bg-BG" sz="2000" baseline="0" dirty="0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продължителност на проектите</a:t>
                      </a:r>
                      <a:endParaRPr lang="en-US" sz="2000" dirty="0">
                        <a:solidFill>
                          <a:schemeClr val="bg2">
                            <a:lumMod val="50000"/>
                            <a:lumOff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000" dirty="0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месеца</a:t>
                      </a:r>
                      <a:endParaRPr lang="en-US" sz="2000" dirty="0">
                        <a:solidFill>
                          <a:schemeClr val="bg2">
                            <a:lumMod val="50000"/>
                            <a:lumOff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000" dirty="0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месеца</a:t>
                      </a:r>
                      <a:endParaRPr lang="en-US" sz="2000" dirty="0">
                        <a:solidFill>
                          <a:schemeClr val="bg2">
                            <a:lumMod val="50000"/>
                            <a:lumOff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6450">
                <a:tc>
                  <a:txBody>
                    <a:bodyPr/>
                    <a:lstStyle/>
                    <a:p>
                      <a:pPr algn="ctr"/>
                      <a:r>
                        <a:rPr lang="bg-BG" sz="2000" dirty="0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Индикативно финансиране</a:t>
                      </a:r>
                      <a:r>
                        <a:rPr lang="bg-BG" sz="2000" baseline="0" dirty="0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 проект</a:t>
                      </a:r>
                      <a:endParaRPr lang="en-US" sz="2000" dirty="0">
                        <a:solidFill>
                          <a:schemeClr val="bg2">
                            <a:lumMod val="50000"/>
                            <a:lumOff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</a:t>
                      </a:r>
                      <a:r>
                        <a:rPr lang="bg-BG" sz="2000" dirty="0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</a:t>
                      </a:r>
                      <a:r>
                        <a:rPr lang="bg-BG" sz="2000" baseline="0" dirty="0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€</a:t>
                      </a:r>
                      <a:r>
                        <a:rPr lang="bg-BG" sz="2000" dirty="0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/проект</a:t>
                      </a:r>
                      <a:endParaRPr lang="en-US" sz="2000" dirty="0">
                        <a:solidFill>
                          <a:schemeClr val="bg2">
                            <a:lumMod val="50000"/>
                            <a:lumOff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000" dirty="0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5-10</a:t>
                      </a:r>
                      <a:r>
                        <a:rPr lang="bg-BG" sz="2000" baseline="0" dirty="0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bg-BG" sz="2000" dirty="0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млн. </a:t>
                      </a:r>
                      <a:r>
                        <a:rPr lang="bg-BG" sz="2000" baseline="0" dirty="0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€</a:t>
                      </a:r>
                      <a:r>
                        <a:rPr lang="bg-BG" sz="2000" dirty="0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/проект</a:t>
                      </a:r>
                      <a:endParaRPr lang="en-US" sz="2000" dirty="0">
                        <a:solidFill>
                          <a:schemeClr val="bg2">
                            <a:lumMod val="50000"/>
                            <a:lumOff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91631921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05980" y="6400800"/>
            <a:ext cx="8784976" cy="276228"/>
          </a:xfrm>
        </p:spPr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528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502025" y="188913"/>
            <a:ext cx="6864350" cy="931862"/>
          </a:xfrm>
        </p:spPr>
        <p:txBody>
          <a:bodyPr/>
          <a:lstStyle/>
          <a:p>
            <a:pPr algn="ctr" eaLnBrk="1" hangingPunct="1"/>
            <a:r>
              <a:rPr lang="bg-BG" altLang="bg-BG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ИНФОРМАЦИЯ ЗА ПРИКЛЮЧИЛИ КОНКУРСИ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1845940" y="1340768"/>
            <a:ext cx="10081120" cy="4104432"/>
          </a:xfrm>
        </p:spPr>
        <p:txBody>
          <a:bodyPr>
            <a:noAutofit/>
          </a:bodyPr>
          <a:lstStyle/>
          <a:p>
            <a:pPr marL="0" lvl="0" indent="0" algn="just">
              <a:buClr>
                <a:srgbClr val="66FF99"/>
              </a:buClr>
              <a:buSzPct val="100000"/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EDIH</a:t>
            </a:r>
            <a:r>
              <a:rPr lang="bg-BG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17</a:t>
            </a:r>
            <a:r>
              <a:rPr lang="bg-BG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bg-BG" dirty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2021 – 22.02.2022)</a:t>
            </a:r>
          </a:p>
          <a:p>
            <a:pPr marL="0" lvl="0" indent="0" algn="just">
              <a:buClr>
                <a:srgbClr val="66FF99"/>
              </a:buClr>
              <a:buNone/>
            </a:pPr>
            <a:r>
              <a:rPr lang="bg-BG" dirty="0">
                <a:latin typeface="Times New Roman" pitchFamily="18" charset="0"/>
                <a:cs typeface="Times New Roman" pitchFamily="18" charset="0"/>
              </a:rPr>
              <a:t>Кандидатствали – 17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bg-BG" dirty="0">
                <a:latin typeface="Times New Roman" pitchFamily="18" charset="0"/>
                <a:cs typeface="Times New Roman" pitchFamily="18" charset="0"/>
              </a:rPr>
              <a:t>от които 12 са 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above-threshold</a:t>
            </a:r>
            <a:endParaRPr lang="bg-BG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Clr>
                <a:srgbClr val="66FF99"/>
              </a:buClr>
              <a:buSzPct val="100000"/>
              <a:buNone/>
            </a:pPr>
            <a:r>
              <a:rPr lang="bg-BG" dirty="0">
                <a:latin typeface="Times New Roman" pitchFamily="18" charset="0"/>
                <a:cs typeface="Times New Roman" pitchFamily="18" charset="0"/>
              </a:rPr>
              <a:t>Предложени за финансиране – 4 </a:t>
            </a:r>
          </a:p>
          <a:p>
            <a:pPr marL="0" lvl="0" indent="0" algn="just">
              <a:buClr>
                <a:srgbClr val="66FF99"/>
              </a:buClr>
              <a:buSzPct val="100000"/>
              <a:buNone/>
            </a:pPr>
            <a:r>
              <a:rPr lang="bg-BG" dirty="0">
                <a:latin typeface="Times New Roman" pitchFamily="18" charset="0"/>
                <a:cs typeface="Times New Roman" pitchFamily="18" charset="0"/>
              </a:rPr>
              <a:t>Финансиране – 50 % от ЕС и 50 % национално съфинансиране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Clr>
                <a:srgbClr val="66FF99"/>
              </a:buClr>
              <a:buSzPct val="100000"/>
              <a:buNone/>
            </a:pPr>
            <a:r>
              <a:rPr lang="bg-BG" dirty="0">
                <a:latin typeface="Times New Roman" pitchFamily="18" charset="0"/>
                <a:cs typeface="Times New Roman" pitchFamily="18" charset="0"/>
                <a:hlinkClick r:id="rId3"/>
              </a:rPr>
              <a:t>Ч</a:t>
            </a:r>
            <a:r>
              <a:rPr lang="en-US" dirty="0">
                <a:latin typeface="Times New Roman" pitchFamily="18" charset="0"/>
                <a:cs typeface="Times New Roman" pitchFamily="18" charset="0"/>
                <a:hlinkClick r:id="rId3"/>
              </a:rPr>
              <a:t>e</a:t>
            </a:r>
            <a:r>
              <a:rPr lang="bg-BG" dirty="0">
                <a:latin typeface="Times New Roman" pitchFamily="18" charset="0"/>
                <a:cs typeface="Times New Roman" pitchFamily="18" charset="0"/>
                <a:hlinkClick r:id="rId3"/>
              </a:rPr>
              <a:t>сто задавани въпроси </a:t>
            </a:r>
            <a:r>
              <a:rPr lang="bg-BG" dirty="0">
                <a:latin typeface="Times New Roman" pitchFamily="18" charset="0"/>
                <a:cs typeface="Times New Roman" pitchFamily="18" charset="0"/>
              </a:rPr>
              <a:t>при подготовката за подписване на грант за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EDIH</a:t>
            </a:r>
            <a:endParaRPr lang="bg-BG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Clr>
                <a:srgbClr val="66FF99"/>
              </a:buClr>
              <a:buSzPct val="100000"/>
              <a:buNone/>
            </a:pPr>
            <a:r>
              <a:rPr lang="bg-BG" dirty="0" smtClean="0">
                <a:latin typeface="Times New Roman" pitchFamily="18" charset="0"/>
                <a:cs typeface="Times New Roman" pitchFamily="18" charset="0"/>
                <a:hlinkClick r:id="rId4"/>
              </a:rPr>
              <a:t>Потенциални кандидати 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за български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EDIH</a:t>
            </a:r>
            <a:endParaRPr lang="bg-B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2413" y="6400800"/>
            <a:ext cx="10044607" cy="276228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29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502025" y="188913"/>
            <a:ext cx="6864350" cy="931862"/>
          </a:xfrm>
        </p:spPr>
        <p:txBody>
          <a:bodyPr/>
          <a:lstStyle/>
          <a:p>
            <a:pPr algn="ctr" eaLnBrk="1" hangingPunct="1"/>
            <a:r>
              <a:rPr lang="bg-BG" altLang="bg-BG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ДОПЪЛНИТЕЛНА ИНФОРМАЦИЯ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1845940" y="1340768"/>
            <a:ext cx="10081120" cy="4104432"/>
          </a:xfrm>
        </p:spPr>
        <p:txBody>
          <a:bodyPr>
            <a:noAutofit/>
          </a:bodyPr>
          <a:lstStyle/>
          <a:p>
            <a:pPr lvl="0" algn="just">
              <a:buClr>
                <a:srgbClr val="0070C0"/>
              </a:buClr>
              <a:buSzPct val="100000"/>
              <a:buFont typeface="Wingdings" panose="05000000000000000000" pitchFamily="2" charset="2"/>
              <a:buChar char="ü"/>
            </a:pPr>
            <a:r>
              <a:rPr lang="bg-BG" dirty="0">
                <a:latin typeface="Times New Roman" pitchFamily="18" charset="0"/>
                <a:cs typeface="Times New Roman" pitchFamily="18" charset="0"/>
              </a:rPr>
              <a:t>Ръководство за портала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Funding and Tenders</a:t>
            </a:r>
            <a:r>
              <a:rPr lang="bg-B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>
                <a:latin typeface="Times New Roman" pitchFamily="18" charset="0"/>
                <a:cs typeface="Times New Roman" pitchFamily="18" charset="0"/>
                <a:hlinkClick r:id="rId3"/>
              </a:rPr>
              <a:t>https://ec.europa.eu/info/funding-tenders/opportunities/docs/2021-2027/common/guidance/om_en.pdf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endParaRPr lang="bg-BG" dirty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Clr>
                <a:srgbClr val="0070C0"/>
              </a:buClr>
              <a:buSzPct val="100000"/>
              <a:buFont typeface="Wingdings" panose="05000000000000000000" pitchFamily="2" charset="2"/>
              <a:buChar char="ü"/>
            </a:pPr>
            <a:r>
              <a:rPr lang="bg-BG" dirty="0">
                <a:latin typeface="Times New Roman" pitchFamily="18" charset="0"/>
                <a:cs typeface="Times New Roman" pitchFamily="18" charset="0"/>
              </a:rPr>
              <a:t>Онлайн ръководство </a:t>
            </a:r>
            <a:r>
              <a:rPr lang="en-GB" dirty="0">
                <a:latin typeface="Times New Roman" pitchFamily="18" charset="0"/>
                <a:cs typeface="Times New Roman" pitchFamily="18" charset="0"/>
                <a:hlinkClick r:id="rId4"/>
              </a:rPr>
              <a:t>https://webgate.ec.europa.eu/funding-tenders-opportunities/display/OM/Online+Manual</a:t>
            </a:r>
            <a:endParaRPr lang="bg-BG" dirty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Clr>
                <a:srgbClr val="0070C0"/>
              </a:buClr>
              <a:buSzPct val="100000"/>
              <a:buFont typeface="Wingdings" panose="05000000000000000000" pitchFamily="2" charset="2"/>
              <a:buChar char="ü"/>
            </a:pPr>
            <a:r>
              <a:rPr lang="bg-BG" dirty="0">
                <a:latin typeface="Times New Roman" pitchFamily="18" charset="0"/>
                <a:cs typeface="Times New Roman" pitchFamily="18" charset="0"/>
                <a:hlinkClick r:id="rId5"/>
              </a:rPr>
              <a:t>Модел на споразумение за грант </a:t>
            </a:r>
            <a:endParaRPr lang="bg-BG" dirty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Clr>
                <a:srgbClr val="0070C0"/>
              </a:buClr>
              <a:buSzPct val="100000"/>
              <a:buFont typeface="Wingdings" panose="05000000000000000000" pitchFamily="2" charset="2"/>
              <a:buChar char="ü"/>
            </a:pPr>
            <a:r>
              <a:rPr lang="bg-BG" dirty="0">
                <a:latin typeface="Times New Roman" pitchFamily="18" charset="0"/>
                <a:cs typeface="Times New Roman" pitchFamily="18" charset="0"/>
                <a:hlinkClick r:id="rId6"/>
              </a:rPr>
              <a:t>Регламент (ЕС) 2018/1046</a:t>
            </a:r>
            <a:r>
              <a:rPr lang="bg-BG" dirty="0">
                <a:latin typeface="Times New Roman" pitchFamily="18" charset="0"/>
                <a:cs typeface="Times New Roman" pitchFamily="18" charset="0"/>
              </a:rPr>
              <a:t> (Финансов регламент)</a:t>
            </a:r>
          </a:p>
          <a:p>
            <a:pPr lvl="0" algn="just">
              <a:buClr>
                <a:srgbClr val="0070C0"/>
              </a:buClr>
              <a:buSzPct val="100000"/>
              <a:buFont typeface="Wingdings" panose="05000000000000000000" pitchFamily="2" charset="2"/>
              <a:buChar char="ü"/>
            </a:pPr>
            <a:r>
              <a:rPr lang="bg-BG" dirty="0">
                <a:latin typeface="Times New Roman" pitchFamily="18" charset="0"/>
                <a:cs typeface="Times New Roman" pitchFamily="18" charset="0"/>
              </a:rPr>
              <a:t>Модел на Споразумение за партньорство (</a:t>
            </a:r>
            <a:r>
              <a:rPr lang="en-US" dirty="0">
                <a:latin typeface="Times New Roman" pitchFamily="18" charset="0"/>
                <a:cs typeface="Times New Roman" pitchFamily="18" charset="0"/>
                <a:hlinkClick r:id="rId7"/>
              </a:rPr>
              <a:t>Consortium Partnership Agreement)</a:t>
            </a:r>
            <a:endParaRPr lang="bg-BG" dirty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Clr>
                <a:srgbClr val="0070C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itchFamily="18" charset="0"/>
                <a:cs typeface="Times New Roman" pitchFamily="18" charset="0"/>
                <a:hlinkClick r:id="rId8"/>
              </a:rPr>
              <a:t>FAQs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dirty="0">
                <a:latin typeface="Times New Roman" pitchFamily="18" charset="0"/>
                <a:cs typeface="Times New Roman" pitchFamily="18" charset="0"/>
              </a:rPr>
              <a:t>за програма „Цифрова Европа“</a:t>
            </a:r>
          </a:p>
          <a:p>
            <a:pPr marL="0" lvl="0" indent="0" algn="just">
              <a:buClr>
                <a:srgbClr val="66FF99"/>
              </a:buClr>
              <a:buSzPct val="100000"/>
              <a:buNone/>
            </a:pPr>
            <a:endParaRPr lang="bg-B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145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959768"/>
          </a:xfrm>
        </p:spPr>
        <p:txBody>
          <a:bodyPr>
            <a:normAutofit/>
          </a:bodyPr>
          <a:lstStyle/>
          <a:p>
            <a:r>
              <a:rPr lang="bg-BG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ВЪЗМОЖНОСТИ ЗА СЪФИНАНСИРАНЕ</a:t>
            </a:r>
            <a:endParaRPr lang="bg-BG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3" y="1412777"/>
            <a:ext cx="9134391" cy="4607024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Българска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банка за развитие (ББР)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създаде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специална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възможност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финансиране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„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Инвестиционен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кредит за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финансиране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лизензирани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доставчици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интернет услуги, с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гаранция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Паневропейския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гаранционен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фонд, по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Европейския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Инвестиционен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фонд, за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директно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финансиране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микро, малки и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средни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предприятия.“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повече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информация</a:t>
            </a:r>
          </a:p>
          <a:p>
            <a:pPr marL="458787" lvl="2" indent="0"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Надежда Атанасова</a:t>
            </a:r>
          </a:p>
          <a:p>
            <a:pPr marL="458787" lvl="2" indent="0">
              <a:buNone/>
            </a:pP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Ръководител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екип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„Бизнес развитие“</a:t>
            </a:r>
          </a:p>
          <a:p>
            <a:pPr marL="458787" lvl="2" indent="0"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„Корпоративно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банкиране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  <a:p>
            <a:pPr marL="458787" lvl="2" indent="0"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тел.:  (+359 2) 9 306 309</a:t>
            </a:r>
          </a:p>
          <a:p>
            <a:pPr marL="458787" lvl="2" indent="0"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моб.: (+359 898) 544 703</a:t>
            </a:r>
          </a:p>
          <a:p>
            <a:pPr marL="458787" lvl="2" indent="0"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atanasova.n@bdbank.bg</a:t>
            </a:r>
          </a:p>
          <a:p>
            <a:endParaRPr lang="bg-B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05062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612" y="620713"/>
            <a:ext cx="8229600" cy="2087562"/>
          </a:xfrm>
        </p:spPr>
        <p:txBody>
          <a:bodyPr/>
          <a:lstStyle/>
          <a:p>
            <a:pPr algn="ctr" eaLnBrk="1" hangingPunct="1"/>
            <a:r>
              <a:rPr lang="bg-BG" altLang="bg-BG" sz="4000" dirty="0">
                <a:latin typeface="Times New Roman" pitchFamily="18" charset="0"/>
              </a:rPr>
              <a:t/>
            </a:r>
            <a:br>
              <a:rPr lang="bg-BG" altLang="bg-BG" sz="4000" dirty="0">
                <a:latin typeface="Times New Roman" pitchFamily="18" charset="0"/>
              </a:rPr>
            </a:br>
            <a:r>
              <a:rPr lang="bg-BG" altLang="bg-BG" sz="3200" dirty="0">
                <a:solidFill>
                  <a:srgbClr val="0070C0"/>
                </a:solidFill>
                <a:latin typeface="Times New Roman" pitchFamily="18" charset="0"/>
              </a:rPr>
              <a:t>БЛАГОДАРЯ ЗА ВНИМАНИЕТО</a:t>
            </a:r>
            <a:r>
              <a:rPr lang="bg-BG" altLang="bg-BG" sz="3200" dirty="0">
                <a:solidFill>
                  <a:srgbClr val="66FF99"/>
                </a:solidFill>
                <a:latin typeface="Times New Roman" pitchFamily="18" charset="0"/>
              </a:rPr>
              <a:t/>
            </a:r>
            <a:br>
              <a:rPr lang="bg-BG" altLang="bg-BG" sz="3200" dirty="0">
                <a:solidFill>
                  <a:srgbClr val="66FF99"/>
                </a:solidFill>
                <a:latin typeface="Times New Roman" pitchFamily="18" charset="0"/>
              </a:rPr>
            </a:br>
            <a:endParaRPr lang="bg-BG" altLang="bg-BG" sz="3200" dirty="0">
              <a:solidFill>
                <a:srgbClr val="66FF99"/>
              </a:solidFill>
              <a:latin typeface="Times New Roman" pitchFamily="18" charset="0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1990725" y="2420938"/>
            <a:ext cx="8229600" cy="2481262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bg-BG" altLang="bg-BG" sz="2000" dirty="0">
                <a:latin typeface="Times New Roman" pitchFamily="18" charset="0"/>
                <a:cs typeface="Times New Roman" pitchFamily="18" charset="0"/>
              </a:rPr>
              <a:t>ЕЛИ КАНЕВА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bg-BG" altLang="bg-BG" sz="2000" dirty="0">
                <a:latin typeface="Times New Roman" pitchFamily="18" charset="0"/>
                <a:cs typeface="Times New Roman" pitchFamily="18" charset="0"/>
              </a:rPr>
              <a:t>Министерство на транспорта и съобщенията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bg-BG" altLang="bg-BG" sz="2000" dirty="0">
                <a:latin typeface="Times New Roman" pitchFamily="18" charset="0"/>
                <a:cs typeface="Times New Roman" pitchFamily="18" charset="0"/>
              </a:rPr>
              <a:t>Дирекция „Цифрова свързаност“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bg-BG" altLang="bg-BG" sz="2000" dirty="0">
                <a:latin typeface="Times New Roman" pitchFamily="18" charset="0"/>
                <a:cs typeface="Times New Roman" pitchFamily="18" charset="0"/>
              </a:rPr>
              <a:t>Тел. 9409284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altLang="bg-BG" sz="2000" dirty="0">
                <a:latin typeface="Times New Roman" pitchFamily="18" charset="0"/>
                <a:cs typeface="Times New Roman" pitchFamily="18" charset="0"/>
              </a:rPr>
              <a:t>E-mail: ekaneva@mtc.government.bg</a:t>
            </a:r>
            <a:endParaRPr lang="bg-BG" altLang="bg-BG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686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887760"/>
          </a:xfrm>
        </p:spPr>
        <p:txBody>
          <a:bodyPr/>
          <a:lstStyle/>
          <a:p>
            <a:pPr algn="ctr"/>
            <a:r>
              <a:rPr lang="bg-BG" b="1" dirty="0">
                <a:solidFill>
                  <a:schemeClr val="bg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 ИНФОРМАЦИЯ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3" y="1484785"/>
            <a:ext cx="9134391" cy="4535016"/>
          </a:xfrm>
        </p:spPr>
        <p:txBody>
          <a:bodyPr/>
          <a:lstStyle/>
          <a:p>
            <a:pPr marL="228600" lvl="0" indent="-228600" algn="just">
              <a:lnSpc>
                <a:spcPct val="120000"/>
              </a:lnSpc>
              <a:spcBef>
                <a:spcPts val="1000"/>
              </a:spcBef>
              <a:buClr>
                <a:schemeClr val="bg2">
                  <a:lumMod val="50000"/>
                  <a:lumOff val="50000"/>
                </a:schemeClr>
              </a:buClr>
              <a:buSzPct val="125000"/>
              <a:buFont typeface="Wingdings" panose="05000000000000000000" pitchFamily="2" charset="2"/>
              <a:buChar char="ü"/>
            </a:pPr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Регламент (ЕС) 2021/694  за създаване на програма „Цифрова Европа“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228600" algn="just">
              <a:lnSpc>
                <a:spcPct val="120000"/>
              </a:lnSpc>
              <a:spcBef>
                <a:spcPts val="1000"/>
              </a:spcBef>
              <a:buClr>
                <a:schemeClr val="bg2">
                  <a:lumMod val="50000"/>
                  <a:lumOff val="50000"/>
                </a:schemeClr>
              </a:buClr>
              <a:buSzPct val="125000"/>
              <a:buFont typeface="Wingdings" panose="05000000000000000000" pitchFamily="2" charset="2"/>
              <a:buChar char="ü"/>
            </a:pPr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юджет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7.377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млрд. евро, 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финансиране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внедряването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авангардни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технологии в 5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ключови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области:</a:t>
            </a:r>
          </a:p>
          <a:p>
            <a:pPr marL="1143000" lvl="2" indent="-22860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bg2">
                  <a:lumMod val="50000"/>
                  <a:lumOff val="50000"/>
                </a:schemeClr>
              </a:buClr>
              <a:buSzPct val="125000"/>
              <a:buFont typeface="Wingdings" panose="05000000000000000000" pitchFamily="2" charset="2"/>
              <a:buChar char="v"/>
            </a:pP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Високопроизводителни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изчислителни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технологии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(HPC)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2.2 млрд. евро</a:t>
            </a:r>
          </a:p>
          <a:p>
            <a:pPr marL="1143000" lvl="2" indent="-22860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bg2">
                  <a:lumMod val="50000"/>
                  <a:lumOff val="50000"/>
                </a:schemeClr>
              </a:buClr>
              <a:buSzPct val="125000"/>
              <a:buFont typeface="Wingdings" panose="05000000000000000000" pitchFamily="2" charset="2"/>
              <a:buChar char="v"/>
            </a:pP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Изкуствен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интелект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(AI)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 млрд. евро</a:t>
            </a:r>
          </a:p>
          <a:p>
            <a:pPr marL="1143000" lvl="2" indent="-22860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bg2">
                  <a:lumMod val="50000"/>
                  <a:lumOff val="50000"/>
                </a:schemeClr>
              </a:buClr>
              <a:buSzPct val="125000"/>
              <a:buFont typeface="Wingdings" panose="05000000000000000000" pitchFamily="2" charset="2"/>
              <a:buChar char="v"/>
            </a:pP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Киберсигурност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1.6 млрд. евро</a:t>
            </a:r>
          </a:p>
          <a:p>
            <a:pPr marL="1143000" lvl="2" indent="-22860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bg2">
                  <a:lumMod val="50000"/>
                  <a:lumOff val="50000"/>
                </a:schemeClr>
              </a:buClr>
              <a:buSzPct val="125000"/>
              <a:buFont typeface="Wingdings" panose="05000000000000000000" pitchFamily="2" charset="2"/>
              <a:buChar char="v"/>
            </a:pP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Задълбочени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цифрови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умения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bg-BG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 и квалификация)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577 млн. евро</a:t>
            </a:r>
          </a:p>
          <a:p>
            <a:pPr marL="1143000" lvl="2" indent="-22860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bg2">
                  <a:lumMod val="50000"/>
                  <a:lumOff val="50000"/>
                </a:schemeClr>
              </a:buClr>
              <a:buSzPct val="125000"/>
              <a:buFont typeface="Wingdings" panose="05000000000000000000" pitchFamily="2" charset="2"/>
              <a:buChar char="v"/>
            </a:pPr>
            <a:r>
              <a:rPr lang="bg-BG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ифровия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капацитет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оперативна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съвместимост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 млрд.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Евро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bg-BG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блокчейн</a:t>
            </a:r>
            <a:r>
              <a:rPr lang="bg-BG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Европейски цифрови иновационни хъбове, </a:t>
            </a:r>
            <a:r>
              <a:rPr lang="bg-BG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цифрова идентичност </a:t>
            </a:r>
            <a:r>
              <a:rPr lang="bg-BG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др.)</a:t>
            </a:r>
          </a:p>
          <a:p>
            <a:endParaRPr lang="bg-B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77988" y="6235826"/>
            <a:ext cx="8424936" cy="441202"/>
          </a:xfrm>
        </p:spPr>
        <p:txBody>
          <a:bodyPr/>
          <a:lstStyle/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560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815752"/>
          </a:xfrm>
        </p:spPr>
        <p:txBody>
          <a:bodyPr/>
          <a:lstStyle/>
          <a:p>
            <a:pPr algn="ctr"/>
            <a:r>
              <a:rPr lang="bg-BG" b="1" dirty="0">
                <a:solidFill>
                  <a:schemeClr val="bg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КОЙ МОЖЕ ДА УЧАСТВА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3" y="1412777"/>
            <a:ext cx="9134391" cy="4607024"/>
          </a:xfrm>
        </p:spPr>
        <p:txBody>
          <a:bodyPr>
            <a:normAutofit lnSpcReduction="10000"/>
          </a:bodyPr>
          <a:lstStyle/>
          <a:p>
            <a:pPr marL="228600" lvl="0" indent="-228600" algn="just">
              <a:lnSpc>
                <a:spcPct val="120000"/>
              </a:lnSpc>
              <a:spcBef>
                <a:spcPts val="1000"/>
              </a:spcBef>
              <a:buClr>
                <a:schemeClr val="bg2">
                  <a:lumMod val="50000"/>
                  <a:lumOff val="50000"/>
                </a:schemeClr>
              </a:buClr>
              <a:buSzPct val="125000"/>
              <a:buFont typeface="Wingdings" panose="05000000000000000000" pitchFamily="2" charset="2"/>
              <a:buChar char="ü"/>
            </a:pPr>
            <a:r>
              <a:rPr lang="bg-BG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Юридически лица, установени в държавите членки (доставчици на услуги от публичния и частния сектор, оператори на възли (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blockchain nodes),</a:t>
            </a:r>
            <a:r>
              <a:rPr lang="bg-BG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публични организации, университети, училища,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образователни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научноизследователски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центрове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болници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центрове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организации от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обществения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сектор, НПО, МСП,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мрежови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оператори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доставчици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услуги и  др.)</a:t>
            </a:r>
          </a:p>
          <a:p>
            <a:pPr marL="228600" lvl="0" indent="-228600" algn="just">
              <a:lnSpc>
                <a:spcPct val="120000"/>
              </a:lnSpc>
              <a:spcBef>
                <a:spcPts val="1000"/>
              </a:spcBef>
              <a:buClr>
                <a:schemeClr val="bg2">
                  <a:lumMod val="50000"/>
                  <a:lumOff val="50000"/>
                </a:schemeClr>
              </a:buClr>
              <a:buSzPct val="125000"/>
              <a:buFont typeface="Wingdings" panose="05000000000000000000" pitchFamily="2" charset="2"/>
              <a:buChar char="ü"/>
            </a:pP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Юридическите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лица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установени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в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асоциираните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към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„Цифрова Европа“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държави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(Исландия,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Лихтенщайн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Норвегия).</a:t>
            </a:r>
          </a:p>
          <a:p>
            <a:pPr marL="228600" lvl="0" indent="-228600" algn="just">
              <a:lnSpc>
                <a:spcPct val="120000"/>
              </a:lnSpc>
              <a:spcBef>
                <a:spcPts val="1000"/>
              </a:spcBef>
              <a:buClr>
                <a:schemeClr val="bg2">
                  <a:lumMod val="50000"/>
                  <a:lumOff val="50000"/>
                </a:schemeClr>
              </a:buClr>
              <a:buSzPct val="125000"/>
              <a:buFont typeface="Wingdings" panose="05000000000000000000" pitchFamily="2" charset="2"/>
              <a:buChar char="ü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Турция,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Сърбия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Израел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Молдова и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Украйна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изразили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интерес за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присъединяване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към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„Цифрова Европа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bg-BG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228600" algn="just">
              <a:lnSpc>
                <a:spcPct val="120000"/>
              </a:lnSpc>
              <a:spcBef>
                <a:spcPts val="1000"/>
              </a:spcBef>
              <a:buClr>
                <a:schemeClr val="bg2">
                  <a:lumMod val="50000"/>
                  <a:lumOff val="50000"/>
                </a:schemeClr>
              </a:buClr>
              <a:buSzPct val="125000"/>
              <a:buFont typeface="Wingdings" panose="05000000000000000000" pitchFamily="2" charset="2"/>
              <a:buChar char="ü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 лица не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отговарят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критериите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допустимост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>
                <a:schemeClr val="bg2">
                  <a:lumMod val="50000"/>
                  <a:lumOff val="50000"/>
                </a:schemeClr>
              </a:buClr>
              <a:buNone/>
            </a:pPr>
            <a:endParaRPr lang="bg-B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33972" y="6453336"/>
            <a:ext cx="8532442" cy="309532"/>
          </a:xfrm>
        </p:spPr>
        <p:txBody>
          <a:bodyPr/>
          <a:lstStyle/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744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815752"/>
          </a:xfrm>
        </p:spPr>
        <p:txBody>
          <a:bodyPr/>
          <a:lstStyle/>
          <a:p>
            <a:pPr algn="ctr"/>
            <a:r>
              <a:rPr lang="bg-BG" b="1" dirty="0">
                <a:solidFill>
                  <a:schemeClr val="bg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 СТЪПКИ</a:t>
            </a:r>
            <a:endParaRPr lang="en-US" b="1" dirty="0">
              <a:solidFill>
                <a:schemeClr val="bg2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Content Placeholder 2" descr="Alternating Flow diagram showing 3 groups arranged from left to right with a title and bullet points in each group and a curved arrow showing the flow from one group to the next.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2666484"/>
              </p:ext>
            </p:extLst>
          </p:nvPr>
        </p:nvGraphicFramePr>
        <p:xfrm>
          <a:off x="1522413" y="1905000"/>
          <a:ext cx="9134475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133972" y="6400800"/>
            <a:ext cx="8424936" cy="276228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357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773932" y="188913"/>
            <a:ext cx="9433048" cy="79181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bg-BG" altLang="bg-BG" sz="2800" b="1" dirty="0">
                <a:solidFill>
                  <a:schemeClr val="bg2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ПОДАВАНЕ НА ПРЕДЛОЖЕНИЕ ЗА ПРОЕКТ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1989956" y="1628800"/>
            <a:ext cx="9217024" cy="4608488"/>
          </a:xfrm>
        </p:spPr>
        <p:txBody>
          <a:bodyPr>
            <a:normAutofit lnSpcReduction="10000"/>
          </a:bodyPr>
          <a:lstStyle/>
          <a:p>
            <a:pPr algn="just">
              <a:buClr>
                <a:schemeClr val="bg2">
                  <a:lumMod val="50000"/>
                  <a:lumOff val="50000"/>
                </a:schemeClr>
              </a:buClr>
              <a:buFont typeface="Wingdings" pitchFamily="2" charset="2"/>
              <a:buChar char="ü"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Участва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се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базата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отворени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конкурси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chemeClr val="bg2">
                  <a:lumMod val="50000"/>
                  <a:lumOff val="50000"/>
                </a:schemeClr>
              </a:buClr>
              <a:buFont typeface="Wingdings" pitchFamily="2" charset="2"/>
              <a:buChar char="ü"/>
            </a:pPr>
            <a:r>
              <a:rPr lang="bg-BG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Работна програма 2021-2022 </a:t>
            </a:r>
            <a:r>
              <a:rPr lang="bg-BG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програма „Цифрова Европа“  </a:t>
            </a:r>
          </a:p>
          <a:p>
            <a:pPr algn="just">
              <a:buClr>
                <a:schemeClr val="bg2">
                  <a:lumMod val="50000"/>
                  <a:lumOff val="50000"/>
                </a:schemeClr>
              </a:buClr>
              <a:buFont typeface="Wingdings" pitchFamily="2" charset="2"/>
              <a:buChar char="ü"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Проектите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подават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английски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език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chemeClr val="bg2">
                  <a:lumMod val="50000"/>
                  <a:lumOff val="50000"/>
                </a:schemeClr>
              </a:buClr>
              <a:buFont typeface="Wingdings" pitchFamily="2" charset="2"/>
              <a:buChar char="ü"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Електронно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подаване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предложенията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проекти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>
                <a:latin typeface="Times New Roman" pitchFamily="18" charset="0"/>
                <a:cs typeface="Times New Roman" pitchFamily="18" charset="0"/>
                <a:hlinkClick r:id="rId4"/>
              </a:rPr>
              <a:t>Funding and Tenders Portal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chemeClr val="bg2">
                  <a:lumMod val="50000"/>
                  <a:lumOff val="50000"/>
                </a:schemeClr>
              </a:buClr>
              <a:buFont typeface="Wingdings" pitchFamily="2" charset="2"/>
              <a:buChar char="ü"/>
            </a:pPr>
            <a:r>
              <a:rPr lang="bg-BG" sz="2200" dirty="0">
                <a:latin typeface="Times New Roman" pitchFamily="18" charset="0"/>
                <a:cs typeface="Times New Roman" pitchFamily="18" charset="0"/>
                <a:hlinkClick r:id="rId5"/>
              </a:rPr>
              <a:t>Регистрирайте организацията си</a:t>
            </a:r>
            <a:r>
              <a:rPr lang="bg-BG" sz="2200" dirty="0">
                <a:latin typeface="Times New Roman" pitchFamily="18" charset="0"/>
                <a:cs typeface="Times New Roman" pitchFamily="18" charset="0"/>
              </a:rPr>
              <a:t> и получете персонален идентификационен код (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PIC)</a:t>
            </a:r>
            <a:endParaRPr lang="bg-BG" sz="22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chemeClr val="bg2">
                  <a:lumMod val="50000"/>
                  <a:lumOff val="50000"/>
                </a:schemeClr>
              </a:buClr>
              <a:buFont typeface="Wingdings" pitchFamily="2" charset="2"/>
              <a:buChar char="ü"/>
            </a:pPr>
            <a:r>
              <a:rPr lang="bg-BG" sz="2200" dirty="0">
                <a:latin typeface="Times New Roman" pitchFamily="18" charset="0"/>
                <a:cs typeface="Times New Roman" pitchFamily="18" charset="0"/>
              </a:rPr>
              <a:t>Определете представител на организацията </a:t>
            </a:r>
            <a:r>
              <a:rPr lang="en-US" sz="2200" dirty="0">
                <a:latin typeface="Times New Roman" pitchFamily="18" charset="0"/>
                <a:cs typeface="Times New Roman" pitchFamily="18" charset="0"/>
                <a:hlinkClick r:id="rId6"/>
              </a:rPr>
              <a:t>(LEAR)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chemeClr val="bg2">
                  <a:lumMod val="50000"/>
                  <a:lumOff val="50000"/>
                </a:schemeClr>
              </a:buClr>
              <a:buFont typeface="Wingdings" pitchFamily="2" charset="2"/>
              <a:buChar char="ü"/>
            </a:pPr>
            <a:r>
              <a:rPr lang="bg-BG" sz="2200" dirty="0">
                <a:latin typeface="Times New Roman" pitchFamily="18" charset="0"/>
                <a:cs typeface="Times New Roman" pitchFamily="18" charset="0"/>
              </a:rPr>
              <a:t>Финансиране – от 50 до 100 %. Има специфики за всеки конкурс (напр. </a:t>
            </a: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оперативни разходи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bg-BG" sz="2200" dirty="0">
                <a:latin typeface="Times New Roman" pitchFamily="18" charset="0"/>
                <a:cs typeface="Times New Roman" pitchFamily="18" charset="0"/>
              </a:rPr>
              <a:t>амортизация, режийни и т.н.)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marL="365760" indent="-256032" algn="just">
              <a:spcBef>
                <a:spcPts val="400"/>
              </a:spcBef>
              <a:buClr>
                <a:srgbClr val="FF0000"/>
              </a:buClr>
              <a:buSzPct val="68000"/>
              <a:buFont typeface="Wingdings" panose="05000000000000000000" pitchFamily="2" charset="2"/>
              <a:buChar char="ü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638027" y="6400800"/>
            <a:ext cx="7728347" cy="276228"/>
          </a:xfrm>
        </p:spPr>
        <p:txBody>
          <a:bodyPr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020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g-BG" sz="3200" b="1" dirty="0">
                <a:solidFill>
                  <a:srgbClr val="66FF99"/>
                </a:solidFill>
                <a:latin typeface="Times New Roman" pitchFamily="18" charset="0"/>
                <a:cs typeface="Times New Roman" pitchFamily="18" charset="0"/>
              </a:rPr>
              <a:t>ФОРМА ЗА КАНДИДАТСТВАНЕ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6919392"/>
              </p:ext>
            </p:extLst>
          </p:nvPr>
        </p:nvGraphicFramePr>
        <p:xfrm>
          <a:off x="1917948" y="260648"/>
          <a:ext cx="9145016" cy="61095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5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5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67131">
                <a:tc>
                  <a:txBody>
                    <a:bodyPr/>
                    <a:lstStyle/>
                    <a:p>
                      <a:pPr algn="ctr"/>
                      <a:r>
                        <a:rPr lang="bg-BG" sz="2600" dirty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Част</a:t>
                      </a:r>
                      <a:r>
                        <a:rPr lang="bg-BG" sz="2600" baseline="0" dirty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А</a:t>
                      </a:r>
                    </a:p>
                    <a:p>
                      <a:endParaRPr lang="bg-BG" baseline="0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bg-BG" sz="2400" b="0" dirty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Административна информация (координатор,</a:t>
                      </a:r>
                      <a:r>
                        <a:rPr lang="bg-BG" sz="2400" b="0" baseline="0" dirty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участници) и общ бюджет за проекта. Попълва се директно онлайн. </a:t>
                      </a:r>
                      <a:endParaRPr lang="bg-BG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600" dirty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Част В</a:t>
                      </a:r>
                    </a:p>
                    <a:p>
                      <a:endParaRPr lang="bg-BG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bg-BG" sz="2400" b="0" dirty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Технически</a:t>
                      </a:r>
                      <a:r>
                        <a:rPr lang="bg-BG" sz="2400" b="0" baseline="0" dirty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характеристики (</a:t>
                      </a:r>
                      <a:r>
                        <a:rPr lang="bg-BG" sz="2400" b="0" dirty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описание на дейностите, работните пакети, график, списък с предишни проекти и </a:t>
                      </a:r>
                      <a:r>
                        <a:rPr lang="bg-BG" sz="2400" b="0" dirty="0" err="1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др</a:t>
                      </a:r>
                      <a:r>
                        <a:rPr lang="bg-BG" sz="2400" b="0" dirty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).</a:t>
                      </a:r>
                      <a:r>
                        <a:rPr lang="bg-BG" sz="2400" b="0" baseline="0" dirty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Сваля се образец в </a:t>
                      </a:r>
                      <a:r>
                        <a:rPr lang="en-US" sz="2400" b="0" baseline="0" dirty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doc</a:t>
                      </a:r>
                      <a:r>
                        <a:rPr lang="bg-BG" sz="2400" b="0" baseline="0" dirty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попълва се и се качва в системата като </a:t>
                      </a:r>
                      <a:r>
                        <a:rPr lang="en-US" sz="2400" dirty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PDF</a:t>
                      </a:r>
                      <a:endParaRPr lang="bg-BG" sz="2400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bg-BG" sz="2400" b="0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1501">
                <a:tc>
                  <a:txBody>
                    <a:bodyPr/>
                    <a:lstStyle/>
                    <a:p>
                      <a:pPr algn="ctr"/>
                      <a:endParaRPr lang="bg-BG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600" b="1" dirty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Приложения</a:t>
                      </a:r>
                    </a:p>
                    <a:p>
                      <a:pPr algn="l"/>
                      <a:endParaRPr lang="bg-BG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bg-BG" sz="2400" dirty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Качват се в системата като </a:t>
                      </a:r>
                      <a:r>
                        <a:rPr lang="en-US" sz="2400" dirty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PDF</a:t>
                      </a:r>
                      <a:r>
                        <a:rPr lang="bg-BG" sz="2400" dirty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bg-BG" sz="2400" baseline="0" dirty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bg-BG" sz="2400" dirty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Таблицата с бюджета</a:t>
                      </a:r>
                      <a:r>
                        <a:rPr lang="bg-BG" sz="2400" baseline="0" dirty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може да се качи като </a:t>
                      </a:r>
                      <a:r>
                        <a:rPr lang="en-US" sz="2400" dirty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Excel</a:t>
                      </a:r>
                      <a:r>
                        <a:rPr lang="bg-BG" sz="2400" dirty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2413" y="6400800"/>
            <a:ext cx="9900591" cy="276228"/>
          </a:xfrm>
        </p:spPr>
        <p:txBody>
          <a:bodyPr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885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502025" y="188915"/>
            <a:ext cx="6864350" cy="719806"/>
          </a:xfrm>
        </p:spPr>
        <p:txBody>
          <a:bodyPr/>
          <a:lstStyle/>
          <a:p>
            <a:pPr algn="ctr" eaLnBrk="1" hangingPunct="1"/>
            <a:r>
              <a:rPr lang="bg-BG" altLang="bg-BG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ОТВОРЕНИ КОНКУРСИ (1)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1269876" y="1124744"/>
            <a:ext cx="10513168" cy="4680496"/>
          </a:xfrm>
        </p:spPr>
        <p:txBody>
          <a:bodyPr>
            <a:normAutofit fontScale="85000" lnSpcReduction="10000"/>
          </a:bodyPr>
          <a:lstStyle/>
          <a:p>
            <a:pPr marL="0" lvl="0" indent="0">
              <a:lnSpc>
                <a:spcPct val="120000"/>
              </a:lnSpc>
              <a:spcBef>
                <a:spcPts val="0"/>
              </a:spcBef>
              <a:buClr>
                <a:srgbClr val="0070C0"/>
              </a:buClr>
              <a:buNone/>
            </a:pPr>
            <a:r>
              <a:rPr lang="ru-RU" b="1" spc="1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Отворени</a:t>
            </a:r>
            <a:r>
              <a:rPr lang="ru-RU" b="1" spc="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– 22 </a:t>
            </a:r>
            <a:r>
              <a:rPr lang="ru-RU" b="1" spc="1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февруари</a:t>
            </a:r>
            <a:r>
              <a:rPr lang="ru-RU" b="1" spc="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2022, </a:t>
            </a:r>
            <a:r>
              <a:rPr lang="ru-RU" b="1" spc="1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Краен</a:t>
            </a:r>
            <a:r>
              <a:rPr lang="ru-RU" b="1" spc="1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срок – 17 август 2022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Clr>
                <a:srgbClr val="0070C0"/>
              </a:buClr>
              <a:buNone/>
            </a:pPr>
            <a:r>
              <a:rPr lang="ru-RU" b="1" spc="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Оценка – </a:t>
            </a:r>
            <a:r>
              <a:rPr lang="ru-RU" b="1" spc="1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септември-октомври</a:t>
            </a:r>
            <a:r>
              <a:rPr lang="ru-RU" b="1" spc="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2022, </a:t>
            </a:r>
            <a:r>
              <a:rPr lang="ru-RU" b="1" spc="1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Подписване</a:t>
            </a:r>
            <a:r>
              <a:rPr lang="ru-RU" b="1" spc="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на грант – </a:t>
            </a:r>
            <a:r>
              <a:rPr lang="ru-RU" b="1" spc="1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февруари</a:t>
            </a:r>
            <a:r>
              <a:rPr lang="ru-RU" b="1" spc="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/март 2023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Clr>
                <a:srgbClr val="0070C0"/>
              </a:buClr>
              <a:buNone/>
            </a:pPr>
            <a:endParaRPr lang="ru-RU" b="1" spc="1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70C0"/>
              </a:buClr>
              <a:buFont typeface="+mj-lt"/>
              <a:buAutoNum type="arabicPeriod"/>
            </a:pPr>
            <a:r>
              <a:rPr lang="en-US" b="1" spc="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hlinkClick r:id="rId3"/>
              </a:rPr>
              <a:t>DIGITAL-2022-DEPLOY-02-EBSI-SERVICES</a:t>
            </a:r>
            <a:r>
              <a:rPr lang="bg-BG" b="1" spc="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hlinkClick r:id="rId3"/>
              </a:rPr>
              <a:t> </a:t>
            </a:r>
            <a:r>
              <a:rPr lang="en-US" b="1" spc="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hlinkClick r:id="rId3"/>
              </a:rPr>
              <a:t>–</a:t>
            </a:r>
            <a:r>
              <a:rPr lang="bg-BG" b="1" spc="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hlinkClick r:id="rId3"/>
              </a:rPr>
              <a:t/>
            </a:r>
            <a:br>
              <a:rPr lang="bg-BG" b="1" spc="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hlinkClick r:id="rId3"/>
              </a:rPr>
            </a:br>
            <a:r>
              <a:rPr lang="bg-BG" b="1" spc="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hlinkClick r:id="rId3"/>
              </a:rPr>
              <a:t>Внедряване на услуги</a:t>
            </a:r>
            <a:endParaRPr lang="bg-BG" b="1" spc="1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70C0"/>
              </a:buClr>
              <a:buFont typeface="+mj-lt"/>
              <a:buAutoNum type="arabicPeriod"/>
            </a:pP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DIGITAL-2022-DEPLOY-02-BLOCKCHAIN-STANDARD – </a:t>
            </a:r>
            <a:r>
              <a:rPr lang="bg-BG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Блокчейн</a:t>
            </a:r>
            <a:r>
              <a:rPr lang="bg-B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стандартизация</a:t>
            </a:r>
          </a:p>
          <a:p>
            <a:pPr marL="457200" lvl="0" indent="-4572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70C0"/>
              </a:buClr>
              <a:buFont typeface="+mj-lt"/>
              <a:buAutoNum type="arabicPeriod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DIGITAL-2022-DEPLOY-02-ELECTRONIC-ID –</a:t>
            </a:r>
            <a:r>
              <a:rPr lang="bg-B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Европейска цифрова идентичност и въвеждането на принципа за </a:t>
            </a:r>
            <a:r>
              <a:rPr lang="bg-BG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еднократност</a:t>
            </a:r>
            <a:r>
              <a:rPr lang="bg-B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Once-Only</a:t>
            </a:r>
            <a:r>
              <a:rPr lang="bg-B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Principle</a:t>
            </a:r>
            <a:r>
              <a:rPr lang="bg-B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съгласно </a:t>
            </a:r>
            <a:r>
              <a:rPr lang="bg-BG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Регламент (ЕС</a:t>
            </a:r>
            <a:r>
              <a:rPr lang="bg-B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2018/1724 за единния цифров портал</a:t>
            </a:r>
          </a:p>
          <a:p>
            <a:pPr marL="457200" lvl="0" indent="-4572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70C0"/>
              </a:buClr>
              <a:buFont typeface="+mj-lt"/>
              <a:buAutoNum type="arabicPeriod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DIGITAL-2022-DEPLOY-02-LAW-SECURITY-AI</a:t>
            </a:r>
            <a:r>
              <a:rPr lang="bg-B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Сигурност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правоприлагане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Пилотни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базирани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endParaRPr lang="bg-BG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Clr>
                <a:srgbClr val="66FF99"/>
              </a:buClr>
              <a:buNone/>
            </a:pPr>
            <a:endParaRPr lang="bg-BG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828192" y="6249091"/>
            <a:ext cx="9684567" cy="276228"/>
          </a:xfrm>
        </p:spPr>
        <p:txBody>
          <a:bodyPr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40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99636"/>
            <a:ext cx="9144001" cy="671736"/>
          </a:xfrm>
        </p:spPr>
        <p:txBody>
          <a:bodyPr/>
          <a:lstStyle/>
          <a:p>
            <a:pPr algn="ctr"/>
            <a:r>
              <a:rPr lang="bg-BG" altLang="bg-BG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ОТВОРЕНИ КОНКУРСИ (2)</a:t>
            </a:r>
            <a:endParaRPr lang="en-US" b="1" dirty="0">
              <a:solidFill>
                <a:schemeClr val="bg2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1844" y="1268760"/>
            <a:ext cx="4176464" cy="476287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28824089"/>
              </p:ext>
            </p:extLst>
          </p:nvPr>
        </p:nvGraphicFramePr>
        <p:xfrm>
          <a:off x="333773" y="908720"/>
          <a:ext cx="11521279" cy="57226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2653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15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54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64574">
                  <a:extLst>
                    <a:ext uri="{9D8B030D-6E8A-4147-A177-3AD203B41FA5}">
                      <a16:colId xmlns:a16="http://schemas.microsoft.com/office/drawing/2014/main" val="1144273335"/>
                    </a:ext>
                  </a:extLst>
                </a:gridCol>
                <a:gridCol w="2664295">
                  <a:extLst>
                    <a:ext uri="{9D8B030D-6E8A-4147-A177-3AD203B41FA5}">
                      <a16:colId xmlns:a16="http://schemas.microsoft.com/office/drawing/2014/main" val="1939337698"/>
                    </a:ext>
                  </a:extLst>
                </a:gridCol>
              </a:tblGrid>
              <a:tr h="1341668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EBSI</a:t>
                      </a:r>
                      <a:r>
                        <a:rPr lang="bg-BG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-SERVICES</a:t>
                      </a:r>
                      <a:endParaRPr lang="bg-BG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GB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BLOCKCHAIN-STANDARD</a:t>
                      </a:r>
                      <a:endParaRPr lang="bg-BG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ELECTRONIC-ID</a:t>
                      </a:r>
                      <a:endParaRPr lang="bg-BG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LAW-SECURITY-AI</a:t>
                      </a:r>
                      <a:endParaRPr lang="bg-BG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8419">
                <a:tc>
                  <a:txBody>
                    <a:bodyPr/>
                    <a:lstStyle/>
                    <a:p>
                      <a:pPr algn="ctr"/>
                      <a:r>
                        <a:rPr lang="bg-BG" sz="2000" dirty="0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 дейност </a:t>
                      </a:r>
                      <a:endParaRPr lang="en-US" sz="2000" dirty="0">
                        <a:solidFill>
                          <a:schemeClr val="bg2">
                            <a:lumMod val="50000"/>
                            <a:lumOff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000" dirty="0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Грант (50 %)</a:t>
                      </a:r>
                      <a:endParaRPr lang="en-US" sz="2000" dirty="0">
                        <a:solidFill>
                          <a:schemeClr val="bg2">
                            <a:lumMod val="50000"/>
                            <a:lumOff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CSA</a:t>
                      </a:r>
                      <a:r>
                        <a:rPr lang="bg-BG" sz="2000" dirty="0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(до 100 %)</a:t>
                      </a:r>
                      <a:endParaRPr lang="en-US" sz="2000" dirty="0">
                        <a:solidFill>
                          <a:schemeClr val="bg2">
                            <a:lumMod val="50000"/>
                            <a:lumOff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g-BG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1027">
                              <a:lumMod val="50000"/>
                              <a:lumOff val="50000"/>
                            </a:srgb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Грант (50 %)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1027">
                            <a:lumMod val="50000"/>
                            <a:lumOff val="50000"/>
                          </a:srgb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1027">
                              <a:lumMod val="50000"/>
                              <a:lumOff val="50000"/>
                            </a:srgb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SME Support Actions </a:t>
                      </a:r>
                      <a:r>
                        <a:rPr kumimoji="0" lang="bg-BG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1027">
                              <a:lumMod val="50000"/>
                              <a:lumOff val="50000"/>
                            </a:srgb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1027">
                              <a:lumMod val="50000"/>
                              <a:lumOff val="50000"/>
                            </a:srgb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50%</a:t>
                      </a:r>
                      <a:r>
                        <a:rPr kumimoji="0" lang="bg-BG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1027">
                              <a:lumMod val="50000"/>
                              <a:lumOff val="50000"/>
                            </a:srgb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за МСП – 75 %)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1027">
                            <a:lumMod val="50000"/>
                            <a:lumOff val="50000"/>
                          </a:srgb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5715">
                <a:tc>
                  <a:txBody>
                    <a:bodyPr/>
                    <a:lstStyle/>
                    <a:p>
                      <a:pPr algn="ctr"/>
                      <a:r>
                        <a:rPr lang="bg-BG" sz="2000" dirty="0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Индикативен бюджет </a:t>
                      </a:r>
                      <a:endParaRPr lang="en-US" sz="2000" dirty="0">
                        <a:solidFill>
                          <a:schemeClr val="bg2">
                            <a:lumMod val="50000"/>
                            <a:lumOff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000" dirty="0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r>
                        <a:rPr lang="bg-BG" sz="2000" baseline="0" dirty="0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млн. €</a:t>
                      </a:r>
                      <a:endParaRPr lang="en-US" sz="2000" dirty="0">
                        <a:solidFill>
                          <a:schemeClr val="bg2">
                            <a:lumMod val="50000"/>
                            <a:lumOff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000" dirty="0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млн. </a:t>
                      </a:r>
                      <a:r>
                        <a:rPr lang="bg-BG" sz="2000" baseline="0" dirty="0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€</a:t>
                      </a:r>
                      <a:endParaRPr lang="en-US" sz="2000" dirty="0">
                        <a:solidFill>
                          <a:schemeClr val="bg2">
                            <a:lumMod val="50000"/>
                            <a:lumOff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000" dirty="0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r>
                        <a:rPr lang="bg-BG" sz="2000" baseline="0" dirty="0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млн. €</a:t>
                      </a:r>
                      <a:endParaRPr lang="en-US" sz="2000" dirty="0">
                        <a:solidFill>
                          <a:schemeClr val="bg2">
                            <a:lumMod val="50000"/>
                            <a:lumOff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000" dirty="0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bg-BG" sz="2000" baseline="0" dirty="0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млн. €</a:t>
                      </a:r>
                      <a:endParaRPr lang="en-US" sz="2000" dirty="0">
                        <a:solidFill>
                          <a:schemeClr val="bg2">
                            <a:lumMod val="50000"/>
                            <a:lumOff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8419">
                <a:tc>
                  <a:txBody>
                    <a:bodyPr/>
                    <a:lstStyle/>
                    <a:p>
                      <a:pPr algn="ctr"/>
                      <a:r>
                        <a:rPr lang="bg-BG" sz="2000" dirty="0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Индикативна</a:t>
                      </a:r>
                      <a:r>
                        <a:rPr lang="bg-BG" sz="2000" baseline="0" dirty="0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продължителност на проектите</a:t>
                      </a:r>
                      <a:endParaRPr lang="en-US" sz="2000" dirty="0">
                        <a:solidFill>
                          <a:schemeClr val="bg2">
                            <a:lumMod val="50000"/>
                            <a:lumOff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000" dirty="0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18-24 месеца</a:t>
                      </a:r>
                      <a:endParaRPr lang="en-US" sz="2000" dirty="0">
                        <a:solidFill>
                          <a:schemeClr val="bg2">
                            <a:lumMod val="50000"/>
                            <a:lumOff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000" dirty="0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месеца</a:t>
                      </a:r>
                      <a:endParaRPr lang="en-US" sz="2000" dirty="0">
                        <a:solidFill>
                          <a:schemeClr val="bg2">
                            <a:lumMod val="50000"/>
                            <a:lumOff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000" dirty="0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месеца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000" dirty="0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месеца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28419">
                <a:tc>
                  <a:txBody>
                    <a:bodyPr/>
                    <a:lstStyle/>
                    <a:p>
                      <a:pPr algn="ctr"/>
                      <a:r>
                        <a:rPr lang="bg-BG" sz="2000" dirty="0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Индикативно финансиране</a:t>
                      </a:r>
                      <a:r>
                        <a:rPr lang="bg-BG" sz="2000" baseline="0" dirty="0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 проект</a:t>
                      </a:r>
                      <a:endParaRPr lang="en-US" sz="2000" dirty="0">
                        <a:solidFill>
                          <a:schemeClr val="bg2">
                            <a:lumMod val="50000"/>
                            <a:lumOff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000" dirty="0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5 млн. евро/проект</a:t>
                      </a:r>
                      <a:endParaRPr lang="en-US" sz="2000" dirty="0">
                        <a:solidFill>
                          <a:schemeClr val="bg2">
                            <a:lumMod val="50000"/>
                            <a:lumOff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000" dirty="0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млн. евро/проект</a:t>
                      </a:r>
                      <a:endParaRPr lang="en-US" sz="2000" dirty="0">
                        <a:solidFill>
                          <a:schemeClr val="bg2">
                            <a:lumMod val="50000"/>
                            <a:lumOff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000" dirty="0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10-12 млн. евро/проект</a:t>
                      </a:r>
                      <a:endParaRPr lang="en-US" sz="2000" dirty="0">
                        <a:solidFill>
                          <a:schemeClr val="bg2">
                            <a:lumMod val="50000"/>
                            <a:lumOff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000" dirty="0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5 млн. евро/проект</a:t>
                      </a:r>
                      <a:endParaRPr lang="en-US" sz="2000" dirty="0">
                        <a:solidFill>
                          <a:schemeClr val="bg2">
                            <a:lumMod val="50000"/>
                            <a:lumOff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91631921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05980" y="6400800"/>
            <a:ext cx="8784976" cy="276228"/>
          </a:xfrm>
        </p:spPr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11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269876" y="289932"/>
            <a:ext cx="10153128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bg-BG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chemeClr val="bg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DIGITAL-2022-DEPLOY-02-EBSI-SERVICES – EBSI –</a:t>
            </a:r>
            <a:r>
              <a:rPr lang="bg-BG" sz="2800" b="1" dirty="0">
                <a:solidFill>
                  <a:schemeClr val="bg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sz="2800" b="1" dirty="0">
                <a:solidFill>
                  <a:schemeClr val="bg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chemeClr val="bg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800" b="1" dirty="0">
                <a:solidFill>
                  <a:schemeClr val="bg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Внедряване на услуги </a:t>
            </a:r>
            <a:endParaRPr lang="bg-BG" altLang="bg-BG" sz="2800" b="1" dirty="0">
              <a:solidFill>
                <a:schemeClr val="bg2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693812" y="1196752"/>
            <a:ext cx="11161240" cy="5480276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Clr>
                <a:srgbClr val="66FF99"/>
              </a:buClr>
              <a:buNone/>
            </a:pP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приоритета: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Clr>
                <a:srgbClr val="66FF99"/>
              </a:buClr>
              <a:buNone/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Възли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Европейската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блокчейн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инфраструктура за услуги (EBSI) и услуги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поддръжка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създаването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внедряването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функциониране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EBSI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възли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страните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Европейското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блокчейн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партньорство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(ЕБП);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Clr>
                <a:srgbClr val="66FF99"/>
              </a:buClr>
              <a:buNone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Консорциум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възли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EBSI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минимум 7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държави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участващи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ЕБП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всички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ДЧ, Норвегия, ОК,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Лихтенщайн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Clr>
                <a:srgbClr val="66FF99"/>
              </a:buClr>
              <a:buNone/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Разгръщане на </a:t>
            </a:r>
            <a:r>
              <a:rPr lang="ru-RU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трансгранични</a:t>
            </a:r>
            <a:r>
              <a:rPr lang="en-US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use-cases – </a:t>
            </a:r>
            <a:r>
              <a:rPr lang="bg-BG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ru-RU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елта</a:t>
            </a:r>
            <a:r>
              <a:rPr lang="ru-R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 да се подкрепи </a:t>
            </a:r>
            <a:r>
              <a:rPr lang="ru-RU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внедряването</a:t>
            </a:r>
            <a:r>
              <a:rPr lang="ru-R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специфични</a:t>
            </a:r>
            <a:r>
              <a:rPr lang="ru-R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трансгранични</a:t>
            </a:r>
            <a:r>
              <a:rPr lang="ru-R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use-cases</a:t>
            </a:r>
            <a:r>
              <a:rPr lang="ru-R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които</a:t>
            </a:r>
            <a:r>
              <a:rPr lang="ru-R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вече </a:t>
            </a:r>
            <a:r>
              <a:rPr lang="ru-RU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ru-R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избрани от (ЕБП)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Clr>
                <a:srgbClr val="66FF99"/>
              </a:buClr>
              <a:buNone/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2.1. </a:t>
            </a:r>
            <a:r>
              <a:rPr lang="ru-RU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Дипломи</a:t>
            </a:r>
            <a:r>
              <a:rPr lang="ru-R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(или обмен на удостоверения за образование и обучение) и </a:t>
            </a:r>
            <a:r>
              <a:rPr lang="ru-RU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</a:t>
            </a:r>
            <a:r>
              <a:rPr lang="ru-R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европейски пропуск за </a:t>
            </a:r>
            <a:r>
              <a:rPr lang="ru-RU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социално</a:t>
            </a:r>
            <a:r>
              <a:rPr lang="ru-R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осигуряване</a:t>
            </a:r>
            <a:endParaRPr lang="bg-BG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Clr>
                <a:srgbClr val="66FF99"/>
              </a:buClr>
              <a:buNone/>
            </a:pPr>
            <a:r>
              <a:rPr lang="ru-RU" b="1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Консорциум</a:t>
            </a:r>
            <a:r>
              <a:rPr lang="ru-R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организации от минимум 7 </a:t>
            </a:r>
            <a:r>
              <a:rPr lang="ru-RU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държави</a:t>
            </a:r>
            <a:r>
              <a:rPr lang="ru-R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участващи</a:t>
            </a:r>
            <a:r>
              <a:rPr lang="ru-R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ЕБП 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Clr>
                <a:srgbClr val="66FF99"/>
              </a:buClr>
              <a:buNone/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2.2. </a:t>
            </a:r>
            <a:r>
              <a:rPr lang="ru-RU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</a:t>
            </a:r>
            <a:r>
              <a:rPr lang="ru-R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use-cases</a:t>
            </a:r>
            <a:r>
              <a:rPr lang="bg-BG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altLang="bg-BG" dirty="0" err="1">
                <a:solidFill>
                  <a:prstClr val="white"/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проследимост</a:t>
            </a:r>
            <a:r>
              <a:rPr lang="ru-RU" altLang="bg-BG" dirty="0">
                <a:solidFill>
                  <a:prstClr val="white"/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на </a:t>
            </a:r>
            <a:r>
              <a:rPr lang="ru-RU" altLang="bg-BG" dirty="0" err="1">
                <a:solidFill>
                  <a:prstClr val="white"/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документи</a:t>
            </a:r>
            <a:r>
              <a:rPr lang="ru-RU" altLang="bg-BG" dirty="0">
                <a:solidFill>
                  <a:prstClr val="white"/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, </a:t>
            </a:r>
            <a:r>
              <a:rPr lang="ru-RU" altLang="bg-BG" dirty="0" err="1">
                <a:solidFill>
                  <a:prstClr val="white"/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финансиране</a:t>
            </a:r>
            <a:r>
              <a:rPr lang="ru-RU" altLang="bg-BG" dirty="0">
                <a:solidFill>
                  <a:prstClr val="white"/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на МСП, доверен обмен на </a:t>
            </a:r>
            <a:r>
              <a:rPr lang="ru-RU" altLang="bg-BG" dirty="0" err="1">
                <a:solidFill>
                  <a:prstClr val="white"/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данни</a:t>
            </a:r>
            <a:r>
              <a:rPr lang="ru-RU" altLang="bg-BG" dirty="0">
                <a:solidFill>
                  <a:prstClr val="white"/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между </a:t>
            </a:r>
            <a:r>
              <a:rPr lang="ru-RU" altLang="bg-BG" dirty="0" err="1">
                <a:solidFill>
                  <a:prstClr val="white"/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органите</a:t>
            </a:r>
            <a:r>
              <a:rPr lang="ru-RU" altLang="bg-BG" dirty="0">
                <a:solidFill>
                  <a:prstClr val="white"/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за управление на </a:t>
            </a:r>
            <a:r>
              <a:rPr lang="ru-RU" altLang="bg-BG" dirty="0" err="1">
                <a:solidFill>
                  <a:prstClr val="white"/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търсещите</a:t>
            </a:r>
            <a:r>
              <a:rPr lang="ru-RU" altLang="bg-BG" dirty="0">
                <a:solidFill>
                  <a:prstClr val="white"/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убежище. </a:t>
            </a:r>
            <a:endParaRPr lang="ru-RU" b="1" i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Clr>
                <a:srgbClr val="66FF99"/>
              </a:buClr>
              <a:buNone/>
            </a:pPr>
            <a:r>
              <a:rPr lang="ru-RU" b="1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Консорциум</a:t>
            </a:r>
            <a:r>
              <a:rPr lang="ru-R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организации от минимум 3 </a:t>
            </a:r>
            <a:r>
              <a:rPr lang="ru-RU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държави</a:t>
            </a:r>
            <a:r>
              <a:rPr lang="ru-R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участващи</a:t>
            </a:r>
            <a:r>
              <a:rPr lang="ru-R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ЕБП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Clr>
                <a:srgbClr val="66FF99"/>
              </a:buClr>
              <a:buNone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Clr>
                <a:srgbClr val="66FF99"/>
              </a:buClr>
              <a:buNone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Clr>
                <a:srgbClr val="66FF99"/>
              </a:buClr>
              <a:buNone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Clr>
                <a:srgbClr val="66FF99"/>
              </a:buClr>
              <a:buNone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2413" y="6400800"/>
            <a:ext cx="10116615" cy="276228"/>
          </a:xfrm>
        </p:spPr>
        <p:txBody>
          <a:bodyPr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795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95261.potx" id="{4CBF9558-C12D-4F51-9AA3-9D0796951DBC}" vid="{FFC159E6-A134-46E7-B1A0-C306E39FC295}"/>
    </a:ext>
  </a:extLst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digital blue tunnel presentation (widescreen)</Template>
  <TotalTime>1422</TotalTime>
  <Words>2776</Words>
  <Application>Microsoft Office PowerPoint</Application>
  <PresentationFormat>Custom</PresentationFormat>
  <Paragraphs>249</Paragraphs>
  <Slides>19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Corbel</vt:lpstr>
      <vt:lpstr>굴림</vt:lpstr>
      <vt:lpstr>Times New Roman</vt:lpstr>
      <vt:lpstr>Wingdings</vt:lpstr>
      <vt:lpstr>Digital Blue Tunnel 16x9</vt:lpstr>
      <vt:lpstr>ПРОГРАМА  „ЦИФРОВА ЕВРОПА“ </vt:lpstr>
      <vt:lpstr>ОБЩА ИНФОРМАЦИЯ</vt:lpstr>
      <vt:lpstr>КОЙ МОЖЕ ДА УЧАСТВА</vt:lpstr>
      <vt:lpstr>ОСНОВНИ СТЪПКИ</vt:lpstr>
      <vt:lpstr>ПОДАВАНЕ НА ПРЕДЛОЖЕНИЕ ЗА ПРОЕКТ</vt:lpstr>
      <vt:lpstr>ФОРМА ЗА КАНДИДАТСТВАНЕ </vt:lpstr>
      <vt:lpstr>ОТВОРЕНИ КОНКУРСИ (1)</vt:lpstr>
      <vt:lpstr>ОТВОРЕНИ КОНКУРСИ (2)</vt:lpstr>
      <vt:lpstr>        DIGITAL-2022-DEPLOY-02-EBSI-SERVICES – EBSI –  Внедряване на услуги </vt:lpstr>
      <vt:lpstr>               DIGITAL-2022-DEPLOY-02-BLOCKCHAIN-STANDARD – Блокчейн стандартизация  </vt:lpstr>
      <vt:lpstr>               DIGITAL-2022-DEPLOY-02-ELECTRONIC-ID  </vt:lpstr>
      <vt:lpstr>              DIGITAL-2022-DEPLOY-02-LAW-SECURITY-AI – Сигурност (правоприлагане): Пилотни проекти, базирани на ИИ</vt:lpstr>
      <vt:lpstr>ОЦЕНКА НА ПРОЕКТИТЕ</vt:lpstr>
      <vt:lpstr>ПРЕДСТОЯЩИ КОНКУРСИ Октомври‘22 (1)</vt:lpstr>
      <vt:lpstr>ПРЕДСТОЯЩИ КОНКУРСИ (2)</vt:lpstr>
      <vt:lpstr>ИНФОРМАЦИЯ ЗА ПРИКЛЮЧИЛИ КОНКУРСИ</vt:lpstr>
      <vt:lpstr>ДОПЪЛНИТЕЛНА ИНФОРМАЦИЯ</vt:lpstr>
      <vt:lpstr>ВЪЗМОЖНОСТИ ЗА СЪФИНАНСИРАНЕ</vt:lpstr>
      <vt:lpstr> БЛАГОДАРЯ ЗА ВНИМАНИЕТО </vt:lpstr>
    </vt:vector>
  </TitlesOfParts>
  <Company>MTITC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Eli Kaneva</dc:creator>
  <cp:lastModifiedBy>Eli Kaneva</cp:lastModifiedBy>
  <cp:revision>132</cp:revision>
  <dcterms:created xsi:type="dcterms:W3CDTF">2022-06-16T11:06:13Z</dcterms:created>
  <dcterms:modified xsi:type="dcterms:W3CDTF">2022-07-05T13:15:37Z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