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115"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116"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117"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118" name="PlaceHolder 5"/>
          <p:cNvSpPr>
            <a:spLocks noGrp="1"/>
          </p:cNvSpPr>
          <p:nvPr>
            <p:ph type="sldNum"/>
          </p:nvPr>
        </p:nvSpPr>
        <p:spPr>
          <a:xfrm>
            <a:off x="4399200" y="9555480"/>
            <a:ext cx="3372840" cy="502560"/>
          </a:xfrm>
          <a:prstGeom prst="rect">
            <a:avLst/>
          </a:prstGeom>
        </p:spPr>
        <p:txBody>
          <a:bodyPr lIns="0" tIns="0" rIns="0" bIns="0" anchor="b"/>
          <a:lstStyle/>
          <a:p>
            <a:pPr algn="r"/>
            <a:fld id="{0C6F3913-897E-4C54-947B-1706F329A985}" type="slidenum">
              <a:rPr lang="en-US" sz="1400">
                <a:latin typeface="Times New Roman"/>
              </a:rPr>
              <a:t>‹#›</a:t>
            </a:fld>
            <a:endParaRPr/>
          </a:p>
        </p:txBody>
      </p:sp>
    </p:spTree>
    <p:extLst>
      <p:ext uri="{BB962C8B-B14F-4D97-AF65-F5344CB8AC3E}">
        <p14:creationId xmlns:p14="http://schemas.microsoft.com/office/powerpoint/2010/main" val="219216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body"/>
          </p:nvPr>
        </p:nvSpPr>
        <p:spPr>
          <a:xfrm>
            <a:off x="685800" y="4343400"/>
            <a:ext cx="5486040" cy="4114440"/>
          </a:xfrm>
          <a:prstGeom prst="rect">
            <a:avLst/>
          </a:prstGeom>
        </p:spPr>
        <p:txBody>
          <a:bodyPr tIns="91440" bIns="91440"/>
          <a:lstStyle/>
          <a:p>
            <a:pPr>
              <a:lnSpc>
                <a:spcPct val="100000"/>
              </a:lnSpc>
            </a:pPr>
            <a:r>
              <a:rPr lang="en-US" sz="900">
                <a:solidFill>
                  <a:srgbClr val="000000"/>
                </a:solidFill>
                <a:latin typeface="Arial"/>
              </a:rPr>
              <a:t>This project analysed over 236,200 ambulance call outs attended by the Northern Ireland Ambulance Service (NIAS) during 2012 and 2013 and uncovered 34 incidents where patients whose lives were at immediate risk waited for at least an hour. The longest delays for emergency care are among the key findings of the investigation based on extensive data relating to hundreds of thousands of emergency calls. A patient with “traumatic injuries” waited one hour 18 minutes for an ambulance in Lisburn and another with an injury in the category of “stab/ gunshot/ penetrating trauma” waited over an hour. My analysis confirmed a wide variation in ambulance response times across Northern Ireland – both by postcode area and health trust.</a:t>
            </a:r>
            <a:endParaRPr/>
          </a:p>
        </p:txBody>
      </p:sp>
    </p:spTree>
    <p:extLst>
      <p:ext uri="{BB962C8B-B14F-4D97-AF65-F5344CB8AC3E}">
        <p14:creationId xmlns:p14="http://schemas.microsoft.com/office/powerpoint/2010/main" val="37803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body"/>
          </p:nvPr>
        </p:nvSpPr>
        <p:spPr>
          <a:xfrm>
            <a:off x="685800" y="4343400"/>
            <a:ext cx="5486040" cy="4114440"/>
          </a:xfrm>
          <a:prstGeom prst="rect">
            <a:avLst/>
          </a:prstGeom>
        </p:spPr>
        <p:txBody>
          <a:bodyPr tIns="91440" bIns="91440"/>
          <a:lstStyle/>
          <a:p>
            <a:pPr>
              <a:lnSpc>
                <a:spcPct val="100000"/>
              </a:lnSpc>
            </a:pPr>
            <a:r>
              <a:rPr lang="en-US" sz="1100">
                <a:latin typeface="Arial"/>
              </a:rPr>
              <a:t>Top Billing: Meet the Docs who Charge Medicare Top Dollar for Office Visits</a:t>
            </a:r>
            <a:endParaRPr/>
          </a:p>
          <a:p>
            <a:pPr>
              <a:lnSpc>
                <a:spcPct val="100000"/>
              </a:lnSpc>
            </a:pPr>
            <a:r>
              <a:rPr lang="en-US" sz="1100">
                <a:latin typeface="Arial"/>
              </a:rPr>
              <a:t>Medicare paid for more than 200 million office visits for established patients in 2012. Overall, health professionals classified only 4 percent as complex enough to command the most expensive rates. But 1,800 providers billed at the top level at least 90 percent of the time, a ProPublica analysis found. Experts question whether the charges are legitimate.</a:t>
            </a:r>
            <a:endParaRPr/>
          </a:p>
          <a:p>
            <a:pPr>
              <a:lnSpc>
                <a:spcPct val="100000"/>
              </a:lnSpc>
            </a:pPr>
            <a:endParaRPr/>
          </a:p>
        </p:txBody>
      </p:sp>
    </p:spTree>
    <p:extLst>
      <p:ext uri="{BB962C8B-B14F-4D97-AF65-F5344CB8AC3E}">
        <p14:creationId xmlns:p14="http://schemas.microsoft.com/office/powerpoint/2010/main" val="205964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body"/>
          </p:nvPr>
        </p:nvSpPr>
        <p:spPr>
          <a:xfrm>
            <a:off x="685800" y="4343400"/>
            <a:ext cx="5486040" cy="4114440"/>
          </a:xfrm>
          <a:prstGeom prst="rect">
            <a:avLst/>
          </a:prstGeom>
        </p:spPr>
        <p:txBody>
          <a:bodyPr tIns="91440" bIns="91440"/>
          <a:lstStyle/>
          <a:p>
            <a:pPr>
              <a:lnSpc>
                <a:spcPct val="100000"/>
              </a:lnSpc>
            </a:pPr>
            <a:r>
              <a:rPr lang="en-US" sz="1100">
                <a:latin typeface="Arial"/>
              </a:rPr>
              <a:t>On Wednesday, FEMA released new, preliminary flood insurance maps for New York City. The maps specify how likely areas are to flood, and the minimum elevation that structures must be to avoid higher insurance rates.The new maps, which replace maps that used data from 1983, double the number of structures in flood zones. </a:t>
            </a:r>
            <a:endParaRPr/>
          </a:p>
        </p:txBody>
      </p:sp>
    </p:spTree>
    <p:extLst>
      <p:ext uri="{BB962C8B-B14F-4D97-AF65-F5344CB8AC3E}">
        <p14:creationId xmlns:p14="http://schemas.microsoft.com/office/powerpoint/2010/main" val="392107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27" name="PlaceHolder 2"/>
          <p:cNvSpPr>
            <a:spLocks noGrp="1"/>
          </p:cNvSpPr>
          <p:nvPr>
            <p:ph type="body"/>
          </p:nvPr>
        </p:nvSpPr>
        <p:spPr>
          <a:xfrm>
            <a:off x="311760" y="4230720"/>
            <a:ext cx="5998320" cy="288360"/>
          </a:xfrm>
          <a:prstGeom prst="rect">
            <a:avLst/>
          </a:prstGeom>
        </p:spPr>
        <p:txBody>
          <a:bodyPr lIns="0" tIns="0" rIns="0" bIns="0"/>
          <a:lstStyle/>
          <a:p>
            <a:endParaRPr/>
          </a:p>
        </p:txBody>
      </p:sp>
      <p:sp>
        <p:nvSpPr>
          <p:cNvPr id="28" name="PlaceHolder 3"/>
          <p:cNvSpPr>
            <a:spLocks noGrp="1"/>
          </p:cNvSpPr>
          <p:nvPr>
            <p:ph type="body"/>
          </p:nvPr>
        </p:nvSpPr>
        <p:spPr>
          <a:xfrm>
            <a:off x="311760" y="4546800"/>
            <a:ext cx="5998320" cy="2883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30"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31"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32" name="PlaceHolder 4"/>
          <p:cNvSpPr>
            <a:spLocks noGrp="1"/>
          </p:cNvSpPr>
          <p:nvPr>
            <p:ph type="body"/>
          </p:nvPr>
        </p:nvSpPr>
        <p:spPr>
          <a:xfrm>
            <a:off x="3385800" y="4546800"/>
            <a:ext cx="2927160" cy="288360"/>
          </a:xfrm>
          <a:prstGeom prst="rect">
            <a:avLst/>
          </a:prstGeom>
        </p:spPr>
        <p:txBody>
          <a:bodyPr lIns="0" tIns="0" rIns="0" bIns="0"/>
          <a:lstStyle/>
          <a:p>
            <a:endParaRPr/>
          </a:p>
        </p:txBody>
      </p:sp>
      <p:sp>
        <p:nvSpPr>
          <p:cNvPr id="33" name="PlaceHolder 5"/>
          <p:cNvSpPr>
            <a:spLocks noGrp="1"/>
          </p:cNvSpPr>
          <p:nvPr>
            <p:ph type="body"/>
          </p:nvPr>
        </p:nvSpPr>
        <p:spPr>
          <a:xfrm>
            <a:off x="311760" y="4546800"/>
            <a:ext cx="2927160" cy="2883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35" name="PlaceHolder 2"/>
          <p:cNvSpPr>
            <a:spLocks noGrp="1"/>
          </p:cNvSpPr>
          <p:nvPr>
            <p:ph type="body"/>
          </p:nvPr>
        </p:nvSpPr>
        <p:spPr>
          <a:xfrm>
            <a:off x="311760" y="4230720"/>
            <a:ext cx="5998320" cy="604800"/>
          </a:xfrm>
          <a:prstGeom prst="rect">
            <a:avLst/>
          </a:prstGeom>
        </p:spPr>
        <p:txBody>
          <a:bodyPr lIns="0" tIns="0" rIns="0" bIns="0"/>
          <a:lstStyle/>
          <a:p>
            <a:endParaRPr/>
          </a:p>
        </p:txBody>
      </p:sp>
      <p:sp>
        <p:nvSpPr>
          <p:cNvPr id="36" name="PlaceHolder 3"/>
          <p:cNvSpPr>
            <a:spLocks noGrp="1"/>
          </p:cNvSpPr>
          <p:nvPr>
            <p:ph type="body"/>
          </p:nvPr>
        </p:nvSpPr>
        <p:spPr>
          <a:xfrm>
            <a:off x="311760" y="4230720"/>
            <a:ext cx="5998320" cy="604800"/>
          </a:xfrm>
          <a:prstGeom prst="rect">
            <a:avLst/>
          </a:prstGeom>
        </p:spPr>
        <p:txBody>
          <a:bodyPr lIns="0" tIns="0" rIns="0" bIns="0"/>
          <a:lstStyle/>
          <a:p>
            <a:endParaRPr/>
          </a:p>
        </p:txBody>
      </p:sp>
      <p:pic>
        <p:nvPicPr>
          <p:cNvPr id="37" name="Picture 36"/>
          <p:cNvPicPr/>
          <p:nvPr/>
        </p:nvPicPr>
        <p:blipFill>
          <a:blip r:embed="rId2"/>
          <a:stretch>
            <a:fillRect/>
          </a:stretch>
        </p:blipFill>
        <p:spPr>
          <a:xfrm>
            <a:off x="2931840" y="4230720"/>
            <a:ext cx="757800" cy="604800"/>
          </a:xfrm>
          <a:prstGeom prst="rect">
            <a:avLst/>
          </a:prstGeom>
          <a:ln>
            <a:noFill/>
          </a:ln>
        </p:spPr>
      </p:pic>
      <p:pic>
        <p:nvPicPr>
          <p:cNvPr id="38" name="Picture 37"/>
          <p:cNvPicPr/>
          <p:nvPr/>
        </p:nvPicPr>
        <p:blipFill>
          <a:blip r:embed="rId2"/>
          <a:stretch>
            <a:fillRect/>
          </a:stretch>
        </p:blipFill>
        <p:spPr>
          <a:xfrm>
            <a:off x="2931840" y="4230720"/>
            <a:ext cx="757800" cy="6048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44" name="PlaceHolder 2"/>
          <p:cNvSpPr>
            <a:spLocks noGrp="1"/>
          </p:cNvSpPr>
          <p:nvPr>
            <p:ph type="subTitle"/>
          </p:nvPr>
        </p:nvSpPr>
        <p:spPr>
          <a:xfrm>
            <a:off x="311760" y="4230720"/>
            <a:ext cx="5998320" cy="6051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46" name="PlaceHolder 2"/>
          <p:cNvSpPr>
            <a:spLocks noGrp="1"/>
          </p:cNvSpPr>
          <p:nvPr>
            <p:ph type="body"/>
          </p:nvPr>
        </p:nvSpPr>
        <p:spPr>
          <a:xfrm>
            <a:off x="311760" y="4230720"/>
            <a:ext cx="5998320" cy="60480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48" name="PlaceHolder 2"/>
          <p:cNvSpPr>
            <a:spLocks noGrp="1"/>
          </p:cNvSpPr>
          <p:nvPr>
            <p:ph type="body"/>
          </p:nvPr>
        </p:nvSpPr>
        <p:spPr>
          <a:xfrm>
            <a:off x="311760" y="4230720"/>
            <a:ext cx="2927160" cy="604800"/>
          </a:xfrm>
          <a:prstGeom prst="rect">
            <a:avLst/>
          </a:prstGeom>
        </p:spPr>
        <p:txBody>
          <a:bodyPr lIns="0" tIns="0" rIns="0" bIns="0"/>
          <a:lstStyle/>
          <a:p>
            <a:endParaRPr/>
          </a:p>
        </p:txBody>
      </p:sp>
      <p:sp>
        <p:nvSpPr>
          <p:cNvPr id="49" name="PlaceHolder 3"/>
          <p:cNvSpPr>
            <a:spLocks noGrp="1"/>
          </p:cNvSpPr>
          <p:nvPr>
            <p:ph type="body"/>
          </p:nvPr>
        </p:nvSpPr>
        <p:spPr>
          <a:xfrm>
            <a:off x="3385800" y="4230720"/>
            <a:ext cx="2927160" cy="60480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05200"/>
            <a:ext cx="8229240" cy="39816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53"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54" name="PlaceHolder 3"/>
          <p:cNvSpPr>
            <a:spLocks noGrp="1"/>
          </p:cNvSpPr>
          <p:nvPr>
            <p:ph type="body"/>
          </p:nvPr>
        </p:nvSpPr>
        <p:spPr>
          <a:xfrm>
            <a:off x="311760" y="4546800"/>
            <a:ext cx="2927160" cy="288360"/>
          </a:xfrm>
          <a:prstGeom prst="rect">
            <a:avLst/>
          </a:prstGeom>
        </p:spPr>
        <p:txBody>
          <a:bodyPr lIns="0" tIns="0" rIns="0" bIns="0"/>
          <a:lstStyle/>
          <a:p>
            <a:endParaRPr/>
          </a:p>
        </p:txBody>
      </p:sp>
      <p:sp>
        <p:nvSpPr>
          <p:cNvPr id="55" name="PlaceHolder 4"/>
          <p:cNvSpPr>
            <a:spLocks noGrp="1"/>
          </p:cNvSpPr>
          <p:nvPr>
            <p:ph type="body"/>
          </p:nvPr>
        </p:nvSpPr>
        <p:spPr>
          <a:xfrm>
            <a:off x="3385800" y="4230720"/>
            <a:ext cx="2927160" cy="60480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6" name="PlaceHolder 2"/>
          <p:cNvSpPr>
            <a:spLocks noGrp="1"/>
          </p:cNvSpPr>
          <p:nvPr>
            <p:ph type="subTitle"/>
          </p:nvPr>
        </p:nvSpPr>
        <p:spPr>
          <a:xfrm>
            <a:off x="311760" y="4230720"/>
            <a:ext cx="5998320" cy="6051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57" name="PlaceHolder 2"/>
          <p:cNvSpPr>
            <a:spLocks noGrp="1"/>
          </p:cNvSpPr>
          <p:nvPr>
            <p:ph type="body"/>
          </p:nvPr>
        </p:nvSpPr>
        <p:spPr>
          <a:xfrm>
            <a:off x="311760" y="4230720"/>
            <a:ext cx="2927160" cy="604800"/>
          </a:xfrm>
          <a:prstGeom prst="rect">
            <a:avLst/>
          </a:prstGeom>
        </p:spPr>
        <p:txBody>
          <a:bodyPr lIns="0" tIns="0" rIns="0" bIns="0"/>
          <a:lstStyle/>
          <a:p>
            <a:endParaRPr/>
          </a:p>
        </p:txBody>
      </p:sp>
      <p:sp>
        <p:nvSpPr>
          <p:cNvPr id="58"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59" name="PlaceHolder 4"/>
          <p:cNvSpPr>
            <a:spLocks noGrp="1"/>
          </p:cNvSpPr>
          <p:nvPr>
            <p:ph type="body"/>
          </p:nvPr>
        </p:nvSpPr>
        <p:spPr>
          <a:xfrm>
            <a:off x="3385800" y="4546800"/>
            <a:ext cx="2927160" cy="2883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61"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62"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63" name="PlaceHolder 4"/>
          <p:cNvSpPr>
            <a:spLocks noGrp="1"/>
          </p:cNvSpPr>
          <p:nvPr>
            <p:ph type="body"/>
          </p:nvPr>
        </p:nvSpPr>
        <p:spPr>
          <a:xfrm>
            <a:off x="311760" y="4546800"/>
            <a:ext cx="5998320" cy="2883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65" name="PlaceHolder 2"/>
          <p:cNvSpPr>
            <a:spLocks noGrp="1"/>
          </p:cNvSpPr>
          <p:nvPr>
            <p:ph type="body"/>
          </p:nvPr>
        </p:nvSpPr>
        <p:spPr>
          <a:xfrm>
            <a:off x="311760" y="4230720"/>
            <a:ext cx="5998320" cy="288360"/>
          </a:xfrm>
          <a:prstGeom prst="rect">
            <a:avLst/>
          </a:prstGeom>
        </p:spPr>
        <p:txBody>
          <a:bodyPr lIns="0" tIns="0" rIns="0" bIns="0"/>
          <a:lstStyle/>
          <a:p>
            <a:endParaRPr/>
          </a:p>
        </p:txBody>
      </p:sp>
      <p:sp>
        <p:nvSpPr>
          <p:cNvPr id="66" name="PlaceHolder 3"/>
          <p:cNvSpPr>
            <a:spLocks noGrp="1"/>
          </p:cNvSpPr>
          <p:nvPr>
            <p:ph type="body"/>
          </p:nvPr>
        </p:nvSpPr>
        <p:spPr>
          <a:xfrm>
            <a:off x="311760" y="4546800"/>
            <a:ext cx="5998320" cy="2883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68"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69"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70" name="PlaceHolder 4"/>
          <p:cNvSpPr>
            <a:spLocks noGrp="1"/>
          </p:cNvSpPr>
          <p:nvPr>
            <p:ph type="body"/>
          </p:nvPr>
        </p:nvSpPr>
        <p:spPr>
          <a:xfrm>
            <a:off x="3385800" y="4546800"/>
            <a:ext cx="2927160" cy="288360"/>
          </a:xfrm>
          <a:prstGeom prst="rect">
            <a:avLst/>
          </a:prstGeom>
        </p:spPr>
        <p:txBody>
          <a:bodyPr lIns="0" tIns="0" rIns="0" bIns="0"/>
          <a:lstStyle/>
          <a:p>
            <a:endParaRPr/>
          </a:p>
        </p:txBody>
      </p:sp>
      <p:sp>
        <p:nvSpPr>
          <p:cNvPr id="71" name="PlaceHolder 5"/>
          <p:cNvSpPr>
            <a:spLocks noGrp="1"/>
          </p:cNvSpPr>
          <p:nvPr>
            <p:ph type="body"/>
          </p:nvPr>
        </p:nvSpPr>
        <p:spPr>
          <a:xfrm>
            <a:off x="311760" y="4546800"/>
            <a:ext cx="2927160" cy="2883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73" name="PlaceHolder 2"/>
          <p:cNvSpPr>
            <a:spLocks noGrp="1"/>
          </p:cNvSpPr>
          <p:nvPr>
            <p:ph type="body"/>
          </p:nvPr>
        </p:nvSpPr>
        <p:spPr>
          <a:xfrm>
            <a:off x="311760" y="4230720"/>
            <a:ext cx="5998320" cy="604800"/>
          </a:xfrm>
          <a:prstGeom prst="rect">
            <a:avLst/>
          </a:prstGeom>
        </p:spPr>
        <p:txBody>
          <a:bodyPr lIns="0" tIns="0" rIns="0" bIns="0"/>
          <a:lstStyle/>
          <a:p>
            <a:endParaRPr/>
          </a:p>
        </p:txBody>
      </p:sp>
      <p:sp>
        <p:nvSpPr>
          <p:cNvPr id="74" name="PlaceHolder 3"/>
          <p:cNvSpPr>
            <a:spLocks noGrp="1"/>
          </p:cNvSpPr>
          <p:nvPr>
            <p:ph type="body"/>
          </p:nvPr>
        </p:nvSpPr>
        <p:spPr>
          <a:xfrm>
            <a:off x="311760" y="4230720"/>
            <a:ext cx="5998320" cy="604800"/>
          </a:xfrm>
          <a:prstGeom prst="rect">
            <a:avLst/>
          </a:prstGeom>
        </p:spPr>
        <p:txBody>
          <a:bodyPr lIns="0" tIns="0" rIns="0" bIns="0"/>
          <a:lstStyle/>
          <a:p>
            <a:endParaRPr/>
          </a:p>
        </p:txBody>
      </p:sp>
      <p:pic>
        <p:nvPicPr>
          <p:cNvPr id="75" name="Picture 74"/>
          <p:cNvPicPr/>
          <p:nvPr/>
        </p:nvPicPr>
        <p:blipFill>
          <a:blip r:embed="rId2"/>
          <a:stretch>
            <a:fillRect/>
          </a:stretch>
        </p:blipFill>
        <p:spPr>
          <a:xfrm>
            <a:off x="2931840" y="4230720"/>
            <a:ext cx="757800" cy="604800"/>
          </a:xfrm>
          <a:prstGeom prst="rect">
            <a:avLst/>
          </a:prstGeom>
          <a:ln>
            <a:noFill/>
          </a:ln>
        </p:spPr>
      </p:pic>
      <p:pic>
        <p:nvPicPr>
          <p:cNvPr id="76" name="Picture 75"/>
          <p:cNvPicPr/>
          <p:nvPr/>
        </p:nvPicPr>
        <p:blipFill>
          <a:blip r:embed="rId2"/>
          <a:stretch>
            <a:fillRect/>
          </a:stretch>
        </p:blipFill>
        <p:spPr>
          <a:xfrm>
            <a:off x="2931840" y="4230720"/>
            <a:ext cx="757800" cy="6048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81" name="PlaceHolder 2"/>
          <p:cNvSpPr>
            <a:spLocks noGrp="1"/>
          </p:cNvSpPr>
          <p:nvPr>
            <p:ph type="subTitle"/>
          </p:nvPr>
        </p:nvSpPr>
        <p:spPr>
          <a:xfrm>
            <a:off x="311760" y="4230720"/>
            <a:ext cx="5998320" cy="60516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83" name="PlaceHolder 2"/>
          <p:cNvSpPr>
            <a:spLocks noGrp="1"/>
          </p:cNvSpPr>
          <p:nvPr>
            <p:ph type="body"/>
          </p:nvPr>
        </p:nvSpPr>
        <p:spPr>
          <a:xfrm>
            <a:off x="311760" y="4230720"/>
            <a:ext cx="5998320" cy="60480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85" name="PlaceHolder 2"/>
          <p:cNvSpPr>
            <a:spLocks noGrp="1"/>
          </p:cNvSpPr>
          <p:nvPr>
            <p:ph type="body"/>
          </p:nvPr>
        </p:nvSpPr>
        <p:spPr>
          <a:xfrm>
            <a:off x="311760" y="4230720"/>
            <a:ext cx="2927160" cy="604800"/>
          </a:xfrm>
          <a:prstGeom prst="rect">
            <a:avLst/>
          </a:prstGeom>
        </p:spPr>
        <p:txBody>
          <a:bodyPr lIns="0" tIns="0" rIns="0" bIns="0"/>
          <a:lstStyle/>
          <a:p>
            <a:endParaRPr/>
          </a:p>
        </p:txBody>
      </p:sp>
      <p:sp>
        <p:nvSpPr>
          <p:cNvPr id="86" name="PlaceHolder 3"/>
          <p:cNvSpPr>
            <a:spLocks noGrp="1"/>
          </p:cNvSpPr>
          <p:nvPr>
            <p:ph type="body"/>
          </p:nvPr>
        </p:nvSpPr>
        <p:spPr>
          <a:xfrm>
            <a:off x="3385800" y="4230720"/>
            <a:ext cx="2927160" cy="60480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8" name="PlaceHolder 2"/>
          <p:cNvSpPr>
            <a:spLocks noGrp="1"/>
          </p:cNvSpPr>
          <p:nvPr>
            <p:ph type="body"/>
          </p:nvPr>
        </p:nvSpPr>
        <p:spPr>
          <a:xfrm>
            <a:off x="311760" y="4230720"/>
            <a:ext cx="5998320" cy="60480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05200"/>
            <a:ext cx="8229240" cy="39816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90"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91" name="PlaceHolder 3"/>
          <p:cNvSpPr>
            <a:spLocks noGrp="1"/>
          </p:cNvSpPr>
          <p:nvPr>
            <p:ph type="body"/>
          </p:nvPr>
        </p:nvSpPr>
        <p:spPr>
          <a:xfrm>
            <a:off x="311760" y="4546800"/>
            <a:ext cx="2927160" cy="288360"/>
          </a:xfrm>
          <a:prstGeom prst="rect">
            <a:avLst/>
          </a:prstGeom>
        </p:spPr>
        <p:txBody>
          <a:bodyPr lIns="0" tIns="0" rIns="0" bIns="0"/>
          <a:lstStyle/>
          <a:p>
            <a:endParaRPr/>
          </a:p>
        </p:txBody>
      </p:sp>
      <p:sp>
        <p:nvSpPr>
          <p:cNvPr id="92" name="PlaceHolder 4"/>
          <p:cNvSpPr>
            <a:spLocks noGrp="1"/>
          </p:cNvSpPr>
          <p:nvPr>
            <p:ph type="body"/>
          </p:nvPr>
        </p:nvSpPr>
        <p:spPr>
          <a:xfrm>
            <a:off x="3385800" y="4230720"/>
            <a:ext cx="2927160" cy="60480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94" name="PlaceHolder 2"/>
          <p:cNvSpPr>
            <a:spLocks noGrp="1"/>
          </p:cNvSpPr>
          <p:nvPr>
            <p:ph type="body"/>
          </p:nvPr>
        </p:nvSpPr>
        <p:spPr>
          <a:xfrm>
            <a:off x="311760" y="4230720"/>
            <a:ext cx="2927160" cy="604800"/>
          </a:xfrm>
          <a:prstGeom prst="rect">
            <a:avLst/>
          </a:prstGeom>
        </p:spPr>
        <p:txBody>
          <a:bodyPr lIns="0" tIns="0" rIns="0" bIns="0"/>
          <a:lstStyle/>
          <a:p>
            <a:endParaRPr/>
          </a:p>
        </p:txBody>
      </p:sp>
      <p:sp>
        <p:nvSpPr>
          <p:cNvPr id="95"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96" name="PlaceHolder 4"/>
          <p:cNvSpPr>
            <a:spLocks noGrp="1"/>
          </p:cNvSpPr>
          <p:nvPr>
            <p:ph type="body"/>
          </p:nvPr>
        </p:nvSpPr>
        <p:spPr>
          <a:xfrm>
            <a:off x="3385800" y="4546800"/>
            <a:ext cx="2927160" cy="2883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98"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99"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100" name="PlaceHolder 4"/>
          <p:cNvSpPr>
            <a:spLocks noGrp="1"/>
          </p:cNvSpPr>
          <p:nvPr>
            <p:ph type="body"/>
          </p:nvPr>
        </p:nvSpPr>
        <p:spPr>
          <a:xfrm>
            <a:off x="311760" y="4546800"/>
            <a:ext cx="5998320" cy="2883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102" name="PlaceHolder 2"/>
          <p:cNvSpPr>
            <a:spLocks noGrp="1"/>
          </p:cNvSpPr>
          <p:nvPr>
            <p:ph type="body"/>
          </p:nvPr>
        </p:nvSpPr>
        <p:spPr>
          <a:xfrm>
            <a:off x="311760" y="4230720"/>
            <a:ext cx="5998320" cy="288360"/>
          </a:xfrm>
          <a:prstGeom prst="rect">
            <a:avLst/>
          </a:prstGeom>
        </p:spPr>
        <p:txBody>
          <a:bodyPr lIns="0" tIns="0" rIns="0" bIns="0"/>
          <a:lstStyle/>
          <a:p>
            <a:endParaRPr/>
          </a:p>
        </p:txBody>
      </p:sp>
      <p:sp>
        <p:nvSpPr>
          <p:cNvPr id="103" name="PlaceHolder 3"/>
          <p:cNvSpPr>
            <a:spLocks noGrp="1"/>
          </p:cNvSpPr>
          <p:nvPr>
            <p:ph type="body"/>
          </p:nvPr>
        </p:nvSpPr>
        <p:spPr>
          <a:xfrm>
            <a:off x="311760" y="4546800"/>
            <a:ext cx="5998320" cy="2883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105"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106"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107" name="PlaceHolder 4"/>
          <p:cNvSpPr>
            <a:spLocks noGrp="1"/>
          </p:cNvSpPr>
          <p:nvPr>
            <p:ph type="body"/>
          </p:nvPr>
        </p:nvSpPr>
        <p:spPr>
          <a:xfrm>
            <a:off x="3385800" y="4546800"/>
            <a:ext cx="2927160" cy="288360"/>
          </a:xfrm>
          <a:prstGeom prst="rect">
            <a:avLst/>
          </a:prstGeom>
        </p:spPr>
        <p:txBody>
          <a:bodyPr lIns="0" tIns="0" rIns="0" bIns="0"/>
          <a:lstStyle/>
          <a:p>
            <a:endParaRPr/>
          </a:p>
        </p:txBody>
      </p:sp>
      <p:sp>
        <p:nvSpPr>
          <p:cNvPr id="108" name="PlaceHolder 5"/>
          <p:cNvSpPr>
            <a:spLocks noGrp="1"/>
          </p:cNvSpPr>
          <p:nvPr>
            <p:ph type="body"/>
          </p:nvPr>
        </p:nvSpPr>
        <p:spPr>
          <a:xfrm>
            <a:off x="311760" y="4546800"/>
            <a:ext cx="2927160" cy="2883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110" name="PlaceHolder 2"/>
          <p:cNvSpPr>
            <a:spLocks noGrp="1"/>
          </p:cNvSpPr>
          <p:nvPr>
            <p:ph type="body"/>
          </p:nvPr>
        </p:nvSpPr>
        <p:spPr>
          <a:xfrm>
            <a:off x="311760" y="4230720"/>
            <a:ext cx="5998320" cy="604800"/>
          </a:xfrm>
          <a:prstGeom prst="rect">
            <a:avLst/>
          </a:prstGeom>
        </p:spPr>
        <p:txBody>
          <a:bodyPr lIns="0" tIns="0" rIns="0" bIns="0"/>
          <a:lstStyle/>
          <a:p>
            <a:endParaRPr/>
          </a:p>
        </p:txBody>
      </p:sp>
      <p:sp>
        <p:nvSpPr>
          <p:cNvPr id="111" name="PlaceHolder 3"/>
          <p:cNvSpPr>
            <a:spLocks noGrp="1"/>
          </p:cNvSpPr>
          <p:nvPr>
            <p:ph type="body"/>
          </p:nvPr>
        </p:nvSpPr>
        <p:spPr>
          <a:xfrm>
            <a:off x="311760" y="4230720"/>
            <a:ext cx="5998320" cy="604800"/>
          </a:xfrm>
          <a:prstGeom prst="rect">
            <a:avLst/>
          </a:prstGeom>
        </p:spPr>
        <p:txBody>
          <a:bodyPr lIns="0" tIns="0" rIns="0" bIns="0"/>
          <a:lstStyle/>
          <a:p>
            <a:endParaRPr/>
          </a:p>
        </p:txBody>
      </p:sp>
      <p:pic>
        <p:nvPicPr>
          <p:cNvPr id="112" name="Picture 111"/>
          <p:cNvPicPr/>
          <p:nvPr/>
        </p:nvPicPr>
        <p:blipFill>
          <a:blip r:embed="rId2"/>
          <a:stretch>
            <a:fillRect/>
          </a:stretch>
        </p:blipFill>
        <p:spPr>
          <a:xfrm>
            <a:off x="2931840" y="4230720"/>
            <a:ext cx="757800" cy="604800"/>
          </a:xfrm>
          <a:prstGeom prst="rect">
            <a:avLst/>
          </a:prstGeom>
          <a:ln>
            <a:noFill/>
          </a:ln>
        </p:spPr>
      </p:pic>
      <p:pic>
        <p:nvPicPr>
          <p:cNvPr id="113" name="Picture 112"/>
          <p:cNvPicPr/>
          <p:nvPr/>
        </p:nvPicPr>
        <p:blipFill>
          <a:blip r:embed="rId2"/>
          <a:stretch>
            <a:fillRect/>
          </a:stretch>
        </p:blipFill>
        <p:spPr>
          <a:xfrm>
            <a:off x="2931840" y="4230720"/>
            <a:ext cx="757800" cy="60480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10" name="PlaceHolder 2"/>
          <p:cNvSpPr>
            <a:spLocks noGrp="1"/>
          </p:cNvSpPr>
          <p:nvPr>
            <p:ph type="body"/>
          </p:nvPr>
        </p:nvSpPr>
        <p:spPr>
          <a:xfrm>
            <a:off x="311760" y="4230720"/>
            <a:ext cx="2927160" cy="604800"/>
          </a:xfrm>
          <a:prstGeom prst="rect">
            <a:avLst/>
          </a:prstGeom>
        </p:spPr>
        <p:txBody>
          <a:bodyPr lIns="0" tIns="0" rIns="0" bIns="0"/>
          <a:lstStyle/>
          <a:p>
            <a:endParaRPr/>
          </a:p>
        </p:txBody>
      </p:sp>
      <p:sp>
        <p:nvSpPr>
          <p:cNvPr id="11" name="PlaceHolder 3"/>
          <p:cNvSpPr>
            <a:spLocks noGrp="1"/>
          </p:cNvSpPr>
          <p:nvPr>
            <p:ph type="body"/>
          </p:nvPr>
        </p:nvSpPr>
        <p:spPr>
          <a:xfrm>
            <a:off x="3385800" y="4230720"/>
            <a:ext cx="2927160" cy="60480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6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15"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16" name="PlaceHolder 3"/>
          <p:cNvSpPr>
            <a:spLocks noGrp="1"/>
          </p:cNvSpPr>
          <p:nvPr>
            <p:ph type="body"/>
          </p:nvPr>
        </p:nvSpPr>
        <p:spPr>
          <a:xfrm>
            <a:off x="311760" y="4546800"/>
            <a:ext cx="2927160" cy="288360"/>
          </a:xfrm>
          <a:prstGeom prst="rect">
            <a:avLst/>
          </a:prstGeom>
        </p:spPr>
        <p:txBody>
          <a:bodyPr lIns="0" tIns="0" rIns="0" bIns="0"/>
          <a:lstStyle/>
          <a:p>
            <a:endParaRPr/>
          </a:p>
        </p:txBody>
      </p:sp>
      <p:sp>
        <p:nvSpPr>
          <p:cNvPr id="17" name="PlaceHolder 4"/>
          <p:cNvSpPr>
            <a:spLocks noGrp="1"/>
          </p:cNvSpPr>
          <p:nvPr>
            <p:ph type="body"/>
          </p:nvPr>
        </p:nvSpPr>
        <p:spPr>
          <a:xfrm>
            <a:off x="3385800" y="4230720"/>
            <a:ext cx="2927160" cy="60480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19" name="PlaceHolder 2"/>
          <p:cNvSpPr>
            <a:spLocks noGrp="1"/>
          </p:cNvSpPr>
          <p:nvPr>
            <p:ph type="body"/>
          </p:nvPr>
        </p:nvSpPr>
        <p:spPr>
          <a:xfrm>
            <a:off x="311760" y="4230720"/>
            <a:ext cx="2927160" cy="604800"/>
          </a:xfrm>
          <a:prstGeom prst="rect">
            <a:avLst/>
          </a:prstGeom>
        </p:spPr>
        <p:txBody>
          <a:bodyPr lIns="0" tIns="0" rIns="0" bIns="0"/>
          <a:lstStyle/>
          <a:p>
            <a:endParaRPr/>
          </a:p>
        </p:txBody>
      </p:sp>
      <p:sp>
        <p:nvSpPr>
          <p:cNvPr id="20"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21" name="PlaceHolder 4"/>
          <p:cNvSpPr>
            <a:spLocks noGrp="1"/>
          </p:cNvSpPr>
          <p:nvPr>
            <p:ph type="body"/>
          </p:nvPr>
        </p:nvSpPr>
        <p:spPr>
          <a:xfrm>
            <a:off x="3385800" y="4546800"/>
            <a:ext cx="2927160" cy="2883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960"/>
          </a:xfrm>
          <a:prstGeom prst="rect">
            <a:avLst/>
          </a:prstGeom>
        </p:spPr>
        <p:txBody>
          <a:bodyPr lIns="0" tIns="0" rIns="0" bIns="0" anchor="ctr"/>
          <a:lstStyle/>
          <a:p>
            <a:endParaRPr/>
          </a:p>
        </p:txBody>
      </p:sp>
      <p:sp>
        <p:nvSpPr>
          <p:cNvPr id="23" name="PlaceHolder 2"/>
          <p:cNvSpPr>
            <a:spLocks noGrp="1"/>
          </p:cNvSpPr>
          <p:nvPr>
            <p:ph type="body"/>
          </p:nvPr>
        </p:nvSpPr>
        <p:spPr>
          <a:xfrm>
            <a:off x="311760" y="4230720"/>
            <a:ext cx="2927160" cy="288360"/>
          </a:xfrm>
          <a:prstGeom prst="rect">
            <a:avLst/>
          </a:prstGeom>
        </p:spPr>
        <p:txBody>
          <a:bodyPr lIns="0" tIns="0" rIns="0" bIns="0"/>
          <a:lstStyle/>
          <a:p>
            <a:endParaRPr/>
          </a:p>
        </p:txBody>
      </p:sp>
      <p:sp>
        <p:nvSpPr>
          <p:cNvPr id="24" name="PlaceHolder 3"/>
          <p:cNvSpPr>
            <a:spLocks noGrp="1"/>
          </p:cNvSpPr>
          <p:nvPr>
            <p:ph type="body"/>
          </p:nvPr>
        </p:nvSpPr>
        <p:spPr>
          <a:xfrm>
            <a:off x="3385800" y="4230720"/>
            <a:ext cx="2927160" cy="288360"/>
          </a:xfrm>
          <a:prstGeom prst="rect">
            <a:avLst/>
          </a:prstGeom>
        </p:spPr>
        <p:txBody>
          <a:bodyPr lIns="0" tIns="0" rIns="0" bIns="0"/>
          <a:lstStyle/>
          <a:p>
            <a:endParaRPr/>
          </a:p>
        </p:txBody>
      </p:sp>
      <p:sp>
        <p:nvSpPr>
          <p:cNvPr id="25" name="PlaceHolder 4"/>
          <p:cNvSpPr>
            <a:spLocks noGrp="1"/>
          </p:cNvSpPr>
          <p:nvPr>
            <p:ph type="body"/>
          </p:nvPr>
        </p:nvSpPr>
        <p:spPr>
          <a:xfrm>
            <a:off x="311760" y="4546800"/>
            <a:ext cx="5998320" cy="2883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CustomShape 1"/>
          <p:cNvSpPr/>
          <p:nvPr/>
        </p:nvSpPr>
        <p:spPr>
          <a:xfrm>
            <a:off x="0" y="0"/>
            <a:ext cx="9143640" cy="1711440"/>
          </a:xfrm>
          <a:prstGeom prst="rect">
            <a:avLst/>
          </a:prstGeom>
          <a:solidFill>
            <a:srgbClr val="26A69A"/>
          </a:solidFill>
          <a:ln>
            <a:noFill/>
          </a:ln>
        </p:spPr>
      </p:sp>
      <p:sp>
        <p:nvSpPr>
          <p:cNvPr id="6" name="CustomShape 2"/>
          <p:cNvSpPr/>
          <p:nvPr/>
        </p:nvSpPr>
        <p:spPr>
          <a:xfrm>
            <a:off x="641880" y="3597480"/>
            <a:ext cx="389880" cy="360"/>
          </a:xfrm>
          <a:prstGeom prst="straightConnector1">
            <a:avLst/>
          </a:prstGeom>
          <a:noFill/>
          <a:ln w="28440">
            <a:solidFill>
              <a:srgbClr val="FFFBF0"/>
            </a:solidFill>
            <a:round/>
          </a:ln>
        </p:spPr>
      </p:sp>
      <p:sp>
        <p:nvSpPr>
          <p:cNvPr id="2" name="PlaceHolder 3"/>
          <p:cNvSpPr>
            <a:spLocks noGrp="1"/>
          </p:cNvSpPr>
          <p:nvPr>
            <p:ph type="title"/>
          </p:nvPr>
        </p:nvSpPr>
        <p:spPr>
          <a:xfrm>
            <a:off x="512640" y="1893240"/>
            <a:ext cx="8118360" cy="1522440"/>
          </a:xfrm>
          <a:prstGeom prst="rect">
            <a:avLst/>
          </a:prstGeom>
        </p:spPr>
        <p:txBody>
          <a:bodyPr tIns="91440" bIns="91440" anchor="b"/>
          <a:lstStyle/>
          <a:p>
            <a:r>
              <a:rPr lang="en-US" sz="4200">
                <a:latin typeface="Arial"/>
              </a:rPr>
              <a:t>Click to edit the title text format</a:t>
            </a:r>
            <a:endParaRPr/>
          </a:p>
        </p:txBody>
      </p:sp>
      <p:sp>
        <p:nvSpPr>
          <p:cNvPr id="3" name="PlaceHolder 4"/>
          <p:cNvSpPr>
            <a:spLocks noGrp="1"/>
          </p:cNvSpPr>
          <p:nvPr>
            <p:ph type="sldNum"/>
          </p:nvPr>
        </p:nvSpPr>
        <p:spPr>
          <a:xfrm>
            <a:off x="8472600" y="4663080"/>
            <a:ext cx="548280" cy="393120"/>
          </a:xfrm>
          <a:prstGeom prst="rect">
            <a:avLst/>
          </a:prstGeom>
        </p:spPr>
        <p:txBody>
          <a:bodyPr tIns="91440" bIns="91440" anchor="ctr"/>
          <a:lstStyle/>
          <a:p>
            <a:pPr>
              <a:lnSpc>
                <a:spcPct val="100000"/>
              </a:lnSpc>
            </a:pPr>
            <a:fld id="{279A2090-00E8-4D93-A7E2-65EB6A05DC2C}" type="slidenum">
              <a:rPr lang="en-US" sz="1400">
                <a:solidFill>
                  <a:srgbClr val="FFFBF0"/>
                </a:solidFill>
                <a:latin typeface="Arial"/>
                <a:ea typeface="Arial"/>
              </a:rPr>
              <a:t>‹#›</a:t>
            </a:fld>
            <a:endParaRPr/>
          </a:p>
        </p:txBody>
      </p:sp>
      <p:sp>
        <p:nvSpPr>
          <p:cNvPr id="4" name="PlaceHolder 5"/>
          <p:cNvSpPr>
            <a:spLocks noGrp="1"/>
          </p:cNvSpPr>
          <p:nvPr>
            <p:ph type="body"/>
          </p:nvPr>
        </p:nvSpPr>
        <p:spPr>
          <a:xfrm>
            <a:off x="457200" y="1203480"/>
            <a:ext cx="8229240" cy="2982960"/>
          </a:xfrm>
          <a:prstGeom prst="rect">
            <a:avLst/>
          </a:prstGeom>
        </p:spPr>
        <p:txBody>
          <a:bodyPr lIns="0" tIns="0" rIns="0" bIns="0"/>
          <a:lstStyle/>
          <a:p>
            <a:pPr>
              <a:buSzPct val="45000"/>
              <a:buFont typeface="StarSymbol"/>
              <a:buChar char=""/>
            </a:pPr>
            <a:r>
              <a:rPr lang="en-US" sz="1400">
                <a:latin typeface="Arial"/>
              </a:rPr>
              <a:t>Click to edit the outline text format</a:t>
            </a:r>
            <a:endParaRPr/>
          </a:p>
          <a:p>
            <a:pPr lvl="1">
              <a:buSzPct val="75000"/>
              <a:buFont typeface="StarSymbol"/>
              <a:buChar char=""/>
            </a:pPr>
            <a:r>
              <a:rPr lang="en-US" sz="1400">
                <a:latin typeface="Arial"/>
              </a:rPr>
              <a:t>Second Outline Level</a:t>
            </a:r>
            <a:endParaRPr/>
          </a:p>
          <a:p>
            <a:pPr lvl="2">
              <a:buSzPct val="45000"/>
              <a:buFont typeface="StarSymbol"/>
              <a:buChar char=""/>
            </a:pPr>
            <a:r>
              <a:rPr lang="en-US" sz="1400">
                <a:latin typeface="Arial"/>
              </a:rPr>
              <a:t>Third Outline Level</a:t>
            </a:r>
            <a:endParaRPr/>
          </a:p>
          <a:p>
            <a:pPr lvl="3">
              <a:buSzPct val="75000"/>
              <a:buFont typeface="StarSymbol"/>
              <a:buChar char=""/>
            </a:pPr>
            <a:r>
              <a:rPr lang="en-US" sz="14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sp>
        <p:nvSpPr>
          <p:cNvPr id="39" name="CustomShape 1"/>
          <p:cNvSpPr/>
          <p:nvPr/>
        </p:nvSpPr>
        <p:spPr>
          <a:xfrm>
            <a:off x="0" y="5045760"/>
            <a:ext cx="9143640" cy="97560"/>
          </a:xfrm>
          <a:prstGeom prst="rect">
            <a:avLst/>
          </a:prstGeom>
          <a:solidFill>
            <a:srgbClr val="26A69A"/>
          </a:solidFill>
          <a:ln>
            <a:noFill/>
          </a:ln>
        </p:spPr>
      </p:sp>
      <p:sp>
        <p:nvSpPr>
          <p:cNvPr id="40" name="PlaceHolder 2"/>
          <p:cNvSpPr>
            <a:spLocks noGrp="1"/>
          </p:cNvSpPr>
          <p:nvPr>
            <p:ph type="title"/>
          </p:nvPr>
        </p:nvSpPr>
        <p:spPr>
          <a:xfrm>
            <a:off x="311760" y="444960"/>
            <a:ext cx="8520120" cy="612720"/>
          </a:xfrm>
          <a:prstGeom prst="rect">
            <a:avLst/>
          </a:prstGeom>
        </p:spPr>
        <p:txBody>
          <a:bodyPr tIns="91440" bIns="91440"/>
          <a:lstStyle/>
          <a:p>
            <a:r>
              <a:rPr lang="en-US" sz="3000">
                <a:latin typeface="Arial"/>
              </a:rPr>
              <a:t>Click to edit the title text format</a:t>
            </a:r>
            <a:endParaRPr/>
          </a:p>
        </p:txBody>
      </p:sp>
      <p:sp>
        <p:nvSpPr>
          <p:cNvPr id="41" name="PlaceHolder 3"/>
          <p:cNvSpPr>
            <a:spLocks noGrp="1"/>
          </p:cNvSpPr>
          <p:nvPr>
            <p:ph type="body"/>
          </p:nvPr>
        </p:nvSpPr>
        <p:spPr>
          <a:xfrm>
            <a:off x="311760" y="1171440"/>
            <a:ext cx="8520120" cy="3396960"/>
          </a:xfrm>
          <a:prstGeom prst="rect">
            <a:avLst/>
          </a:prstGeom>
        </p:spPr>
        <p:txBody>
          <a:bodyPr tIns="91440" bIns="9144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
        <p:nvSpPr>
          <p:cNvPr id="42" name="PlaceHolder 4"/>
          <p:cNvSpPr>
            <a:spLocks noGrp="1"/>
          </p:cNvSpPr>
          <p:nvPr>
            <p:ph type="sldNum"/>
          </p:nvPr>
        </p:nvSpPr>
        <p:spPr>
          <a:xfrm>
            <a:off x="8472600" y="4663080"/>
            <a:ext cx="548280" cy="393120"/>
          </a:xfrm>
          <a:prstGeom prst="rect">
            <a:avLst/>
          </a:prstGeom>
        </p:spPr>
        <p:txBody>
          <a:bodyPr tIns="91440" bIns="91440" anchor="ctr"/>
          <a:lstStyle/>
          <a:p>
            <a:pPr>
              <a:lnSpc>
                <a:spcPct val="100000"/>
              </a:lnSpc>
            </a:pPr>
            <a:fld id="{DFB64CD3-F12B-4265-BCAF-B596636BFEC2}" type="slidenum">
              <a:rPr lang="en-US" sz="1400">
                <a:solidFill>
                  <a:srgbClr val="000000"/>
                </a:solidFill>
                <a:latin typeface="Arial"/>
                <a:ea typeface="Arial"/>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sp>
        <p:nvSpPr>
          <p:cNvPr id="77" name="PlaceHolder 1"/>
          <p:cNvSpPr>
            <a:spLocks noGrp="1"/>
          </p:cNvSpPr>
          <p:nvPr>
            <p:ph type="body"/>
          </p:nvPr>
        </p:nvSpPr>
        <p:spPr>
          <a:xfrm>
            <a:off x="311760" y="4230720"/>
            <a:ext cx="5998320" cy="604800"/>
          </a:xfrm>
          <a:prstGeom prst="rect">
            <a:avLst/>
          </a:prstGeom>
        </p:spPr>
        <p:txBody>
          <a:bodyPr tIns="91440" bIns="91440" anchor="ctr"/>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
        <p:nvSpPr>
          <p:cNvPr id="78" name="PlaceHolder 2"/>
          <p:cNvSpPr>
            <a:spLocks noGrp="1"/>
          </p:cNvSpPr>
          <p:nvPr>
            <p:ph type="sldNum"/>
          </p:nvPr>
        </p:nvSpPr>
        <p:spPr>
          <a:xfrm>
            <a:off x="8472600" y="4663080"/>
            <a:ext cx="548280" cy="393120"/>
          </a:xfrm>
          <a:prstGeom prst="rect">
            <a:avLst/>
          </a:prstGeom>
        </p:spPr>
        <p:txBody>
          <a:bodyPr tIns="91440" bIns="91440" anchor="ctr"/>
          <a:lstStyle/>
          <a:p>
            <a:pPr>
              <a:lnSpc>
                <a:spcPct val="100000"/>
              </a:lnSpc>
            </a:pPr>
            <a:fld id="{D852EDC1-392B-433F-8CDC-F6447CBB0FD9}" type="slidenum">
              <a:rPr lang="en-US" sz="1400">
                <a:solidFill>
                  <a:srgbClr val="000000"/>
                </a:solidFill>
                <a:latin typeface="Arial"/>
                <a:ea typeface="Arial"/>
              </a:rPr>
              <a:t>‹#›</a:t>
            </a:fld>
            <a:endParaRPr/>
          </a:p>
        </p:txBody>
      </p:sp>
      <p:sp>
        <p:nvSpPr>
          <p:cNvPr id="79" name="PlaceHolder 3"/>
          <p:cNvSpPr>
            <a:spLocks noGrp="1"/>
          </p:cNvSpPr>
          <p:nvPr>
            <p:ph type="title"/>
          </p:nvPr>
        </p:nvSpPr>
        <p:spPr>
          <a:xfrm>
            <a:off x="457200" y="205200"/>
            <a:ext cx="8229240" cy="858600"/>
          </a:xfrm>
          <a:prstGeom prst="rect">
            <a:avLst/>
          </a:prstGeom>
        </p:spPr>
        <p:txBody>
          <a:bodyPr lIns="0" tIns="0" rIns="0" bIns="0" anchor="ctr"/>
          <a:lstStyle/>
          <a:p>
            <a:r>
              <a:rPr lang="en-US" sz="1400">
                <a:latin typeface="Arial"/>
              </a:rPr>
              <a:t>Click to edit the title text format</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512640" y="1893240"/>
            <a:ext cx="8118360" cy="1522440"/>
          </a:xfrm>
          <a:prstGeom prst="rect">
            <a:avLst/>
          </a:prstGeom>
        </p:spPr>
        <p:txBody>
          <a:bodyPr tIns="91440" bIns="91440" anchor="b"/>
          <a:lstStyle/>
          <a:p>
            <a:pPr>
              <a:lnSpc>
                <a:spcPct val="100000"/>
              </a:lnSpc>
            </a:pPr>
            <a:r>
              <a:rPr lang="en-US" sz="4200">
                <a:solidFill>
                  <a:srgbClr val="FFFBF0"/>
                </a:solidFill>
                <a:latin typeface="Old Standard TT"/>
                <a:ea typeface="Old Standard TT"/>
              </a:rPr>
              <a:t>Големите данни и малките медии</a:t>
            </a:r>
            <a:endParaRPr/>
          </a:p>
        </p:txBody>
      </p:sp>
      <p:sp>
        <p:nvSpPr>
          <p:cNvPr id="120" name="TextShape 2"/>
          <p:cNvSpPr txBox="1"/>
          <p:nvPr/>
        </p:nvSpPr>
        <p:spPr>
          <a:xfrm>
            <a:off x="512640" y="3840480"/>
            <a:ext cx="8118360" cy="787320"/>
          </a:xfrm>
          <a:prstGeom prst="rect">
            <a:avLst/>
          </a:prstGeom>
        </p:spPr>
        <p:txBody>
          <a:bodyPr tIns="91440" bIns="91440"/>
          <a:lstStyle/>
          <a:p>
            <a:pPr>
              <a:lnSpc>
                <a:spcPct val="100000"/>
              </a:lnSpc>
            </a:pPr>
            <a:r>
              <a:rPr lang="en-US" sz="2400">
                <a:solidFill>
                  <a:srgbClr val="B7B7B7"/>
                </a:solidFill>
                <a:latin typeface="Old Standard TT"/>
                <a:ea typeface="Old Standard TT"/>
              </a:rPr>
              <a:t>Докъде е стигнала българската журналистика на данните</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311760" y="4230720"/>
            <a:ext cx="5998320" cy="604800"/>
          </a:xfrm>
          <a:prstGeom prst="rect">
            <a:avLst/>
          </a:prstGeom>
        </p:spPr>
        <p:txBody>
          <a:bodyPr tIns="91440" bIns="91440" anchor="ctr"/>
          <a:lstStyle/>
          <a:p>
            <a:pPr>
              <a:lnSpc>
                <a:spcPct val="100000"/>
              </a:lnSpc>
            </a:pPr>
            <a:r>
              <a:rPr lang="en-US">
                <a:solidFill>
                  <a:srgbClr val="000000"/>
                </a:solidFill>
                <a:latin typeface="Old Standard TT"/>
                <a:ea typeface="Old Standard TT"/>
              </a:rPr>
              <a:t>ProPublica -</a:t>
            </a:r>
            <a:r>
              <a:rPr lang="en-US" u="sng">
                <a:solidFill>
                  <a:srgbClr val="AF4345"/>
                </a:solidFill>
                <a:latin typeface="Old Standard TT"/>
                <a:ea typeface="Old Standard TT"/>
              </a:rPr>
              <a:t> New Maps and a New Plan for New York</a:t>
            </a:r>
            <a:endParaRPr/>
          </a:p>
        </p:txBody>
      </p:sp>
      <p:pic>
        <p:nvPicPr>
          <p:cNvPr id="139" name="Shape 115"/>
          <p:cNvPicPr/>
          <p:nvPr/>
        </p:nvPicPr>
        <p:blipFill>
          <a:blip r:embed="rId3"/>
          <a:stretch>
            <a:fillRect/>
          </a:stretch>
        </p:blipFill>
        <p:spPr>
          <a:xfrm>
            <a:off x="356040" y="175320"/>
            <a:ext cx="7603200" cy="382824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311760" y="4230720"/>
            <a:ext cx="5998320" cy="604800"/>
          </a:xfrm>
          <a:prstGeom prst="rect">
            <a:avLst/>
          </a:prstGeom>
        </p:spPr>
        <p:txBody>
          <a:bodyPr tIns="91440" bIns="91440" anchor="ctr"/>
          <a:lstStyle/>
          <a:p>
            <a:pPr>
              <a:lnSpc>
                <a:spcPct val="100000"/>
              </a:lnSpc>
            </a:pPr>
            <a:r>
              <a:rPr lang="en-US">
                <a:solidFill>
                  <a:srgbClr val="000000"/>
                </a:solidFill>
                <a:latin typeface="Old Standard TT"/>
                <a:ea typeface="Old Standard TT"/>
              </a:rPr>
              <a:t>Капитал - </a:t>
            </a:r>
            <a:r>
              <a:rPr lang="en-US" u="sng">
                <a:solidFill>
                  <a:srgbClr val="AF4345"/>
                </a:solidFill>
                <a:latin typeface="Old Standard TT"/>
                <a:ea typeface="Old Standard TT"/>
              </a:rPr>
              <a:t>Къде са агентите на Държавна сигурност днес</a:t>
            </a:r>
            <a:endParaRPr/>
          </a:p>
        </p:txBody>
      </p:sp>
      <p:pic>
        <p:nvPicPr>
          <p:cNvPr id="141" name="Shape 121"/>
          <p:cNvPicPr/>
          <p:nvPr/>
        </p:nvPicPr>
        <p:blipFill>
          <a:blip r:embed="rId2"/>
          <a:stretch>
            <a:fillRect/>
          </a:stretch>
        </p:blipFill>
        <p:spPr>
          <a:xfrm>
            <a:off x="1692720" y="166680"/>
            <a:ext cx="4241520" cy="393084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311760" y="4230720"/>
            <a:ext cx="5998320" cy="604800"/>
          </a:xfrm>
          <a:prstGeom prst="rect">
            <a:avLst/>
          </a:prstGeom>
        </p:spPr>
        <p:txBody>
          <a:bodyPr tIns="91440" bIns="91440" anchor="ctr"/>
          <a:lstStyle/>
          <a:p>
            <a:pPr>
              <a:lnSpc>
                <a:spcPct val="100000"/>
              </a:lnSpc>
            </a:pPr>
            <a:r>
              <a:rPr lang="en-US">
                <a:solidFill>
                  <a:srgbClr val="000000"/>
                </a:solidFill>
                <a:latin typeface="Old Standard TT"/>
                <a:ea typeface="Old Standard TT"/>
              </a:rPr>
              <a:t>Капитал - </a:t>
            </a:r>
            <a:r>
              <a:rPr lang="en-US" u="sng">
                <a:solidFill>
                  <a:srgbClr val="AF4345"/>
                </a:solidFill>
                <a:latin typeface="Old Standard TT"/>
                <a:ea typeface="Old Standard TT"/>
              </a:rPr>
              <a:t>Карта на местната власт</a:t>
            </a:r>
            <a:endParaRPr/>
          </a:p>
        </p:txBody>
      </p:sp>
      <p:pic>
        <p:nvPicPr>
          <p:cNvPr id="143" name="Shape 127"/>
          <p:cNvPicPr/>
          <p:nvPr/>
        </p:nvPicPr>
        <p:blipFill>
          <a:blip r:embed="rId2"/>
          <a:stretch>
            <a:fillRect/>
          </a:stretch>
        </p:blipFill>
        <p:spPr>
          <a:xfrm>
            <a:off x="362160" y="264960"/>
            <a:ext cx="5299920" cy="374184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311760" y="444960"/>
            <a:ext cx="8520120" cy="612720"/>
          </a:xfrm>
          <a:prstGeom prst="rect">
            <a:avLst/>
          </a:prstGeom>
        </p:spPr>
        <p:txBody>
          <a:bodyPr tIns="91440" bIns="91440"/>
          <a:lstStyle/>
          <a:p>
            <a:pPr>
              <a:lnSpc>
                <a:spcPct val="100000"/>
              </a:lnSpc>
            </a:pPr>
            <a:r>
              <a:rPr lang="en-US" sz="3000">
                <a:solidFill>
                  <a:srgbClr val="000000"/>
                </a:solidFill>
                <a:latin typeface="Old Standard TT"/>
                <a:ea typeface="Old Standard TT"/>
              </a:rPr>
              <a:t>Какво се случва с медиите през последните години</a:t>
            </a:r>
            <a:endParaRPr/>
          </a:p>
        </p:txBody>
      </p:sp>
      <p:sp>
        <p:nvSpPr>
          <p:cNvPr id="122" name="TextShape 2"/>
          <p:cNvSpPr txBox="1"/>
          <p:nvPr/>
        </p:nvSpPr>
        <p:spPr>
          <a:xfrm>
            <a:off x="311760" y="1171440"/>
            <a:ext cx="8520120" cy="3396960"/>
          </a:xfrm>
          <a:prstGeom prst="rect">
            <a:avLst/>
          </a:prstGeom>
        </p:spPr>
        <p:txBody>
          <a:bodyPr tIns="91440" bIns="91440"/>
          <a:lstStyle/>
          <a:p>
            <a:pPr>
              <a:lnSpc>
                <a:spcPct val="100000"/>
              </a:lnSpc>
            </a:pPr>
            <a:endParaRPr/>
          </a:p>
          <a:p>
            <a:pPr>
              <a:lnSpc>
                <a:spcPct val="100000"/>
              </a:lnSpc>
            </a:pPr>
            <a:r>
              <a:rPr lang="en-US">
                <a:solidFill>
                  <a:srgbClr val="000000"/>
                </a:solidFill>
                <a:latin typeface="Old Standard TT"/>
                <a:ea typeface="Old Standard TT"/>
              </a:rPr>
              <a:t>Огромна трансформация в няколко посоки:</a:t>
            </a:r>
            <a:endParaRPr/>
          </a:p>
          <a:p>
            <a:pPr>
              <a:lnSpc>
                <a:spcPct val="100000"/>
              </a:lnSpc>
              <a:buFont typeface="Old Standard TT"/>
              <a:buChar char="-"/>
            </a:pPr>
            <a:r>
              <a:rPr lang="en-US">
                <a:solidFill>
                  <a:srgbClr val="000000"/>
                </a:solidFill>
                <a:latin typeface="Old Standard TT"/>
                <a:ea typeface="Old Standard TT"/>
              </a:rPr>
              <a:t>Сериозна промяна на бизнес модела</a:t>
            </a:r>
            <a:endParaRPr/>
          </a:p>
          <a:p>
            <a:pPr>
              <a:lnSpc>
                <a:spcPct val="100000"/>
              </a:lnSpc>
              <a:buFont typeface="Old Standard TT"/>
              <a:buChar char="-"/>
            </a:pPr>
            <a:r>
              <a:rPr lang="en-US">
                <a:solidFill>
                  <a:srgbClr val="000000"/>
                </a:solidFill>
                <a:latin typeface="Old Standard TT"/>
                <a:ea typeface="Old Standard TT"/>
              </a:rPr>
              <a:t>Много голямо нарастване на нуждата от създаване на съдържание</a:t>
            </a:r>
            <a:endParaRPr/>
          </a:p>
          <a:p>
            <a:pPr>
              <a:lnSpc>
                <a:spcPct val="100000"/>
              </a:lnSpc>
              <a:buFont typeface="Old Standard TT"/>
              <a:buChar char="-"/>
            </a:pPr>
            <a:r>
              <a:rPr lang="en-US">
                <a:solidFill>
                  <a:srgbClr val="000000"/>
                </a:solidFill>
                <a:latin typeface="Old Standard TT"/>
                <a:ea typeface="Old Standard TT"/>
              </a:rPr>
              <a:t>Загуба на монопола върху информацията</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311760" y="444960"/>
            <a:ext cx="8520120" cy="612720"/>
          </a:xfrm>
          <a:prstGeom prst="rect">
            <a:avLst/>
          </a:prstGeom>
        </p:spPr>
        <p:txBody>
          <a:bodyPr tIns="91440" bIns="91440"/>
          <a:lstStyle/>
          <a:p>
            <a:pPr>
              <a:lnSpc>
                <a:spcPct val="100000"/>
              </a:lnSpc>
            </a:pPr>
            <a:r>
              <a:rPr lang="en-US" sz="3000">
                <a:solidFill>
                  <a:srgbClr val="000000"/>
                </a:solidFill>
                <a:latin typeface="Old Standard TT"/>
                <a:ea typeface="Old Standard TT"/>
              </a:rPr>
              <a:t>Какво се случва с медиите през последните години
</a:t>
            </a:r>
            <a:endParaRPr/>
          </a:p>
        </p:txBody>
      </p:sp>
      <p:sp>
        <p:nvSpPr>
          <p:cNvPr id="124" name="TextShape 2"/>
          <p:cNvSpPr txBox="1"/>
          <p:nvPr/>
        </p:nvSpPr>
        <p:spPr>
          <a:xfrm>
            <a:off x="311760" y="1171440"/>
            <a:ext cx="8520120" cy="3396960"/>
          </a:xfrm>
          <a:prstGeom prst="rect">
            <a:avLst/>
          </a:prstGeom>
        </p:spPr>
        <p:txBody>
          <a:bodyPr tIns="91440" bIns="91440"/>
          <a:lstStyle/>
          <a:p>
            <a:pPr>
              <a:lnSpc>
                <a:spcPct val="100000"/>
              </a:lnSpc>
            </a:pPr>
            <a:r>
              <a:rPr lang="en-US">
                <a:solidFill>
                  <a:srgbClr val="000000"/>
                </a:solidFill>
                <a:latin typeface="Old Standard TT"/>
                <a:ea typeface="Old Standard TT"/>
              </a:rPr>
              <a:t>Ако преди медиите бяха основния източник на информация, ако те създаваха информацията, днес те са, или по-скоро трябва да са, нещо съвършено друго</a:t>
            </a:r>
            <a:endParaRPr/>
          </a:p>
          <a:p>
            <a:pPr>
              <a:lnSpc>
                <a:spcPct val="100000"/>
              </a:lnSpc>
            </a:pPr>
            <a:endParaRPr/>
          </a:p>
          <a:p>
            <a:pPr>
              <a:lnSpc>
                <a:spcPct val="100000"/>
              </a:lnSpc>
            </a:pPr>
            <a:r>
              <a:rPr lang="en-US">
                <a:solidFill>
                  <a:srgbClr val="000000"/>
                </a:solidFill>
                <a:latin typeface="Old Standard TT"/>
                <a:ea typeface="Old Standard TT"/>
              </a:rPr>
              <a:t>Медиите днес филтрират и организират огромното количество информация, което съществува</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311760" y="444960"/>
            <a:ext cx="8520120" cy="612720"/>
          </a:xfrm>
          <a:prstGeom prst="rect">
            <a:avLst/>
          </a:prstGeom>
        </p:spPr>
        <p:txBody>
          <a:bodyPr tIns="91440" bIns="91440"/>
          <a:lstStyle/>
          <a:p>
            <a:pPr>
              <a:lnSpc>
                <a:spcPct val="100000"/>
              </a:lnSpc>
            </a:pPr>
            <a:r>
              <a:rPr lang="en-US" sz="3000">
                <a:solidFill>
                  <a:srgbClr val="000000"/>
                </a:solidFill>
                <a:latin typeface="Old Standard TT"/>
                <a:ea typeface="Old Standard TT"/>
              </a:rPr>
              <a:t>Какво се случва с медиите през последните години
</a:t>
            </a:r>
            <a:endParaRPr/>
          </a:p>
        </p:txBody>
      </p:sp>
      <p:sp>
        <p:nvSpPr>
          <p:cNvPr id="126" name="TextShape 2"/>
          <p:cNvSpPr txBox="1"/>
          <p:nvPr/>
        </p:nvSpPr>
        <p:spPr>
          <a:xfrm>
            <a:off x="311760" y="1171440"/>
            <a:ext cx="8520120" cy="3396960"/>
          </a:xfrm>
          <a:prstGeom prst="rect">
            <a:avLst/>
          </a:prstGeom>
        </p:spPr>
        <p:txBody>
          <a:bodyPr tIns="91440" bIns="91440"/>
          <a:lstStyle/>
          <a:p>
            <a:pPr>
              <a:lnSpc>
                <a:spcPct val="100000"/>
              </a:lnSpc>
            </a:pPr>
            <a:endParaRPr/>
          </a:p>
          <a:p>
            <a:pPr>
              <a:lnSpc>
                <a:spcPct val="100000"/>
              </a:lnSpc>
            </a:pPr>
            <a:r>
              <a:rPr lang="en-US">
                <a:solidFill>
                  <a:srgbClr val="000000"/>
                </a:solidFill>
                <a:latin typeface="Old Standard TT"/>
                <a:ea typeface="Old Standard TT"/>
              </a:rPr>
              <a:t>За собствениците на медии това са драматични и често трагични времена - огромна част от тях никога вече няма да са толкова печеливши и толкова важни.</a:t>
            </a:r>
            <a:endParaRPr/>
          </a:p>
          <a:p>
            <a:pPr>
              <a:lnSpc>
                <a:spcPct val="100000"/>
              </a:lnSpc>
            </a:pPr>
            <a:endParaRPr/>
          </a:p>
          <a:p>
            <a:pPr>
              <a:lnSpc>
                <a:spcPct val="100000"/>
              </a:lnSpc>
            </a:pPr>
            <a:r>
              <a:rPr lang="en-US">
                <a:solidFill>
                  <a:srgbClr val="000000"/>
                </a:solidFill>
                <a:latin typeface="Old Standard TT"/>
                <a:ea typeface="Old Standard TT"/>
              </a:rPr>
              <a:t>Издателите на бъдещето - тези, които контролират инфорационния поток вече са платформите за разпостранение на съдържание - facebook, google и пр</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311760" y="444960"/>
            <a:ext cx="8520120" cy="1041120"/>
          </a:xfrm>
          <a:prstGeom prst="rect">
            <a:avLst/>
          </a:prstGeom>
        </p:spPr>
        <p:txBody>
          <a:bodyPr tIns="91440" bIns="91440"/>
          <a:lstStyle/>
          <a:p>
            <a:pPr>
              <a:lnSpc>
                <a:spcPct val="100000"/>
              </a:lnSpc>
            </a:pPr>
            <a:r>
              <a:rPr lang="en-US" sz="3000">
                <a:solidFill>
                  <a:srgbClr val="000000"/>
                </a:solidFill>
                <a:latin typeface="Old Standard TT"/>
                <a:ea typeface="Old Standard TT"/>
              </a:rPr>
              <a:t>Big Data - най-видимото проявление
на новата журналистика</a:t>
            </a:r>
            <a:endParaRPr/>
          </a:p>
        </p:txBody>
      </p:sp>
      <p:sp>
        <p:nvSpPr>
          <p:cNvPr id="128" name="TextShape 2"/>
          <p:cNvSpPr txBox="1"/>
          <p:nvPr/>
        </p:nvSpPr>
        <p:spPr>
          <a:xfrm>
            <a:off x="311760" y="1711440"/>
            <a:ext cx="8520120" cy="2857320"/>
          </a:xfrm>
          <a:prstGeom prst="rect">
            <a:avLst/>
          </a:prstGeom>
        </p:spPr>
        <p:txBody>
          <a:bodyPr tIns="91440" bIns="91440"/>
          <a:lstStyle/>
          <a:p>
            <a:pPr>
              <a:lnSpc>
                <a:spcPct val="100000"/>
              </a:lnSpc>
            </a:pPr>
            <a:r>
              <a:rPr lang="en-US">
                <a:solidFill>
                  <a:srgbClr val="000000"/>
                </a:solidFill>
                <a:latin typeface="Old Standard TT"/>
                <a:ea typeface="Old Standard TT"/>
              </a:rPr>
              <a:t>Журналистическите разработки базирани на големи данни са точно организиране на огромни масиви от информация.</a:t>
            </a:r>
            <a:endParaRPr/>
          </a:p>
          <a:p>
            <a:pPr>
              <a:lnSpc>
                <a:spcPct val="100000"/>
              </a:lnSpc>
            </a:pPr>
            <a:endParaRPr/>
          </a:p>
          <a:p>
            <a:pPr>
              <a:lnSpc>
                <a:spcPct val="100000"/>
              </a:lnSpc>
            </a:pPr>
            <a:r>
              <a:rPr lang="en-US">
                <a:solidFill>
                  <a:srgbClr val="000000"/>
                </a:solidFill>
                <a:latin typeface="Old Standard TT"/>
                <a:ea typeface="Old Standard TT"/>
              </a:rPr>
              <a:t>Работата, която медиите вършат в този случай на своите аудотории е да намират важните факти и тенденции</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311760" y="444960"/>
            <a:ext cx="8520120" cy="1129320"/>
          </a:xfrm>
          <a:prstGeom prst="rect">
            <a:avLst/>
          </a:prstGeom>
        </p:spPr>
        <p:txBody>
          <a:bodyPr tIns="91440" bIns="91440"/>
          <a:lstStyle/>
          <a:p>
            <a:pPr>
              <a:lnSpc>
                <a:spcPct val="100000"/>
              </a:lnSpc>
            </a:pPr>
            <a:r>
              <a:rPr lang="en-US" sz="3000">
                <a:solidFill>
                  <a:srgbClr val="000000"/>
                </a:solidFill>
                <a:latin typeface="Old Standard TT"/>
                <a:ea typeface="Old Standard TT"/>
              </a:rPr>
              <a:t>Big Data - най-видимото проявление
на новата журналистика
</a:t>
            </a:r>
            <a:endParaRPr/>
          </a:p>
        </p:txBody>
      </p:sp>
      <p:sp>
        <p:nvSpPr>
          <p:cNvPr id="130" name="TextShape 2"/>
          <p:cNvSpPr txBox="1"/>
          <p:nvPr/>
        </p:nvSpPr>
        <p:spPr>
          <a:xfrm>
            <a:off x="311760" y="1652760"/>
            <a:ext cx="8520120" cy="2915640"/>
          </a:xfrm>
          <a:prstGeom prst="rect">
            <a:avLst/>
          </a:prstGeom>
        </p:spPr>
        <p:txBody>
          <a:bodyPr tIns="91440" bIns="91440"/>
          <a:lstStyle/>
          <a:p>
            <a:pPr>
              <a:lnSpc>
                <a:spcPct val="100000"/>
              </a:lnSpc>
            </a:pPr>
            <a:endParaRPr/>
          </a:p>
          <a:p>
            <a:pPr>
              <a:lnSpc>
                <a:spcPct val="100000"/>
              </a:lnSpc>
            </a:pPr>
            <a:r>
              <a:rPr lang="en-US">
                <a:solidFill>
                  <a:srgbClr val="000000"/>
                </a:solidFill>
                <a:latin typeface="Old Standard TT"/>
                <a:ea typeface="Old Standard TT"/>
              </a:rPr>
              <a:t>В огромна част от случаите това са журналистически продукти в обществен интерес</a:t>
            </a:r>
            <a:endParaRPr/>
          </a:p>
          <a:p>
            <a:pPr>
              <a:lnSpc>
                <a:spcPct val="100000"/>
              </a:lnSpc>
            </a:pPr>
            <a:r>
              <a:rPr lang="en-US">
                <a:solidFill>
                  <a:srgbClr val="000000"/>
                </a:solidFill>
                <a:latin typeface="Old Standard TT"/>
                <a:ea typeface="Old Standard TT"/>
              </a:rPr>
              <a:t>Това е така, тъй като преобладаващите бази данни са от държавни източници</a:t>
            </a:r>
            <a:endParaRPr/>
          </a:p>
          <a:p>
            <a:pPr>
              <a:lnSpc>
                <a:spcPct val="100000"/>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311760" y="444960"/>
            <a:ext cx="8520120" cy="612720"/>
          </a:xfrm>
          <a:prstGeom prst="rect">
            <a:avLst/>
          </a:prstGeom>
        </p:spPr>
        <p:txBody>
          <a:bodyPr tIns="91440" bIns="91440"/>
          <a:lstStyle/>
          <a:p>
            <a:pPr>
              <a:lnSpc>
                <a:spcPct val="100000"/>
              </a:lnSpc>
            </a:pPr>
            <a:r>
              <a:rPr lang="en-US" sz="3000">
                <a:solidFill>
                  <a:srgbClr val="000000"/>
                </a:solidFill>
                <a:latin typeface="Old Standard TT"/>
                <a:ea typeface="Old Standard TT"/>
              </a:rPr>
              <a:t>Big data journalism - примери
</a:t>
            </a:r>
            <a:endParaRPr/>
          </a:p>
        </p:txBody>
      </p:sp>
      <p:sp>
        <p:nvSpPr>
          <p:cNvPr id="132" name="TextShape 2"/>
          <p:cNvSpPr txBox="1"/>
          <p:nvPr/>
        </p:nvSpPr>
        <p:spPr>
          <a:xfrm>
            <a:off x="311760" y="1171440"/>
            <a:ext cx="8520120" cy="3776760"/>
          </a:xfrm>
          <a:prstGeom prst="rect">
            <a:avLst/>
          </a:prstGeom>
        </p:spPr>
        <p:txBody>
          <a:bodyPr tIns="91440" bIns="91440"/>
          <a:lstStyle/>
          <a:p>
            <a:pPr>
              <a:lnSpc>
                <a:spcPct val="100000"/>
              </a:lnSpc>
            </a:pPr>
            <a:r>
              <a:rPr lang="en-US" u="sng">
                <a:solidFill>
                  <a:srgbClr val="AF4345"/>
                </a:solidFill>
                <a:latin typeface="Old Standard TT"/>
                <a:ea typeface="Old Standard TT"/>
              </a:rPr>
              <a:t>WSJ - Battling Infectious Diseases in the 20th Century: The Impact of Vaccines</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133" name="Shape 97"/>
          <p:cNvPicPr/>
          <p:nvPr/>
        </p:nvPicPr>
        <p:blipFill>
          <a:blip r:embed="rId2"/>
          <a:stretch>
            <a:fillRect/>
          </a:stretch>
        </p:blipFill>
        <p:spPr>
          <a:xfrm>
            <a:off x="941400" y="1689840"/>
            <a:ext cx="6571800" cy="328572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11760" y="4230720"/>
            <a:ext cx="5998320" cy="604800"/>
          </a:xfrm>
          <a:prstGeom prst="rect">
            <a:avLst/>
          </a:prstGeom>
        </p:spPr>
        <p:txBody>
          <a:bodyPr tIns="91440" bIns="91440" anchor="ctr"/>
          <a:lstStyle/>
          <a:p>
            <a:pPr>
              <a:lnSpc>
                <a:spcPct val="100000"/>
              </a:lnSpc>
            </a:pPr>
            <a:r>
              <a:rPr lang="en-US" u="sng">
                <a:solidFill>
                  <a:srgbClr val="AF4345"/>
                </a:solidFill>
                <a:latin typeface="Old Standard TT"/>
                <a:ea typeface="Old Standard TT"/>
              </a:rPr>
              <a:t>Ambulance response targets in Northern Ireland hit by 'rising demand and cuts in spending’</a:t>
            </a:r>
            <a:endParaRPr/>
          </a:p>
        </p:txBody>
      </p:sp>
      <p:pic>
        <p:nvPicPr>
          <p:cNvPr id="135" name="Shape 103"/>
          <p:cNvPicPr/>
          <p:nvPr/>
        </p:nvPicPr>
        <p:blipFill>
          <a:blip r:embed="rId3"/>
          <a:stretch>
            <a:fillRect/>
          </a:stretch>
        </p:blipFill>
        <p:spPr>
          <a:xfrm>
            <a:off x="1600200" y="76320"/>
            <a:ext cx="4942080" cy="40946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11760" y="4230720"/>
            <a:ext cx="5998320" cy="604800"/>
          </a:xfrm>
          <a:prstGeom prst="rect">
            <a:avLst/>
          </a:prstGeom>
        </p:spPr>
        <p:txBody>
          <a:bodyPr tIns="91440" bIns="91440" anchor="ctr"/>
          <a:lstStyle/>
          <a:p>
            <a:pPr>
              <a:lnSpc>
                <a:spcPct val="100000"/>
              </a:lnSpc>
            </a:pPr>
            <a:r>
              <a:rPr lang="en-US">
                <a:solidFill>
                  <a:srgbClr val="000000"/>
                </a:solidFill>
                <a:latin typeface="Old Standard TT"/>
                <a:ea typeface="Old Standard TT"/>
              </a:rPr>
              <a:t>ProPublica - </a:t>
            </a:r>
            <a:r>
              <a:rPr lang="en-US" u="sng">
                <a:solidFill>
                  <a:srgbClr val="AF4345"/>
                </a:solidFill>
                <a:latin typeface="Old Standard TT"/>
                <a:ea typeface="Old Standard TT"/>
              </a:rPr>
              <a:t>"Treatment Tracker: The Doctors and the Services in Medicare”</a:t>
            </a:r>
            <a:endParaRPr/>
          </a:p>
        </p:txBody>
      </p:sp>
      <p:pic>
        <p:nvPicPr>
          <p:cNvPr id="137" name="Shape 109"/>
          <p:cNvPicPr/>
          <p:nvPr/>
        </p:nvPicPr>
        <p:blipFill>
          <a:blip r:embed="rId3"/>
          <a:stretch>
            <a:fillRect/>
          </a:stretch>
        </p:blipFill>
        <p:spPr>
          <a:xfrm>
            <a:off x="938880" y="439920"/>
            <a:ext cx="6349680" cy="283176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Words>
  <Application>Microsoft Office PowerPoint</Application>
  <PresentationFormat>On-screen Show (16:9)</PresentationFormat>
  <Paragraphs>40</Paragraphs>
  <Slides>12</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DejaVu Sans</vt:lpstr>
      <vt:lpstr>Old Standard TT</vt:lpstr>
      <vt:lpstr>StarSymbol</vt:lpstr>
      <vt:lpstr>Times New Roman</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Reni Antonova</dc:creator>
  <cp:lastModifiedBy>Reni Antonova</cp:lastModifiedBy>
  <cp:revision>1</cp:revision>
  <dcterms:modified xsi:type="dcterms:W3CDTF">2016-05-17T13:51:00Z</dcterms:modified>
</cp:coreProperties>
</file>