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9" r:id="rId2"/>
    <p:sldId id="402" r:id="rId3"/>
    <p:sldId id="395" r:id="rId4"/>
    <p:sldId id="396" r:id="rId5"/>
    <p:sldId id="388" r:id="rId6"/>
    <p:sldId id="418" r:id="rId7"/>
    <p:sldId id="399" r:id="rId8"/>
    <p:sldId id="394" r:id="rId9"/>
    <p:sldId id="401" r:id="rId10"/>
    <p:sldId id="403" r:id="rId11"/>
    <p:sldId id="397" r:id="rId12"/>
    <p:sldId id="384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9" r:id="rId27"/>
    <p:sldId id="417" r:id="rId28"/>
    <p:sldId id="32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30" autoAdjust="0"/>
    <p:restoredTop sz="85568" autoAdjust="0"/>
  </p:normalViewPr>
  <p:slideViewPr>
    <p:cSldViewPr>
      <p:cViewPr>
        <p:scale>
          <a:sx n="60" d="100"/>
          <a:sy n="60" d="100"/>
        </p:scale>
        <p:origin x="-1964" y="-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12" d="100"/>
          <a:sy n="212" d="100"/>
        </p:scale>
        <p:origin x="860" y="65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07429-3311-4D22-A411-6E122974A0C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D71DE-303A-40F6-858F-6F409D172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4336-18D8-4A97-B592-DCACC80550BB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Автономност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41D28-91BB-42D1-BBF2-A90D244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0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D28-91BB-42D1-BBF2-A90D2442CE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850" y="1412776"/>
            <a:ext cx="9108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kern="1200" dirty="0" smtClean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НАУЧНИ ИЗСЛЕДВАНИЯ </a:t>
            </a:r>
            <a:endParaRPr lang="en-US" sz="3200" b="1" kern="1200" dirty="0" smtClean="0">
              <a:solidFill>
                <a:srgbClr val="FFC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bg-BG" sz="3200" b="1" kern="1200" dirty="0" smtClean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 ЕКИП ЗА БЕЗПИЛОТНИ ЛЕТАТЕЛНИ АПАРАТИ </a:t>
            </a:r>
            <a:endParaRPr lang="en-US" sz="3200" b="1" kern="1200" dirty="0" smtClean="0">
              <a:solidFill>
                <a:srgbClr val="FFC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bg-BG" sz="3200" b="1" kern="1200" dirty="0" smtClean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ТУ-СОФИЯ, ФИЛИАЛ ПЛОВДИВ</a:t>
            </a:r>
            <a:endParaRPr lang="en-US" sz="3200" b="1" kern="1200" dirty="0" smtClean="0">
              <a:solidFill>
                <a:srgbClr val="FFC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bg-BG" sz="3200" b="1" kern="1200" dirty="0" smtClean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(ОБЗОР)</a:t>
            </a:r>
            <a:endParaRPr lang="en-US" sz="3200" kern="1200" dirty="0" smtClean="0">
              <a:solidFill>
                <a:srgbClr val="FFC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en-US" sz="3200" kern="1200" dirty="0" smtClean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algn="ctr"/>
            <a:r>
              <a:rPr lang="bg-BG" sz="2800" b="1" kern="1200" dirty="0" smtClean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ДИМО ЗАФИРОВ </a:t>
            </a:r>
            <a:r>
              <a:rPr lang="en-US" sz="2800" b="1" kern="1200" dirty="0" smtClean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bg-BG" sz="2800" b="1" kern="1200" dirty="0" smtClean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ХРИСТИАН ПАНАЙОТОВ</a:t>
            </a:r>
            <a:r>
              <a:rPr lang="bg-BG" sz="28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2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1680" y="566124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30 май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TechSys2013</a:t>
            </a:r>
          </a:p>
          <a:p>
            <a:pPr algn="ctr"/>
            <a:r>
              <a:rPr lang="bg-BG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Пловдив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1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6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0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1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8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Agra/Agras%20MG-1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2016/mp4/Amazon%20Prime%20Air&#8217;s%20First%20Customer%20Delivery.mp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2016/mp4/Airbus%20reveals%20the%20self%20driving%20'transformer'%20taxi.mp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856984" cy="363640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bg-BG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БЕЗПИЛОТНИТЕ ЛЕТАТЕЛНИ АПАРАТИ</a:t>
            </a:r>
            <a:br>
              <a:rPr lang="bg-BG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(БЛА)</a:t>
            </a:r>
            <a:r>
              <a:rPr lang="bg-BG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ПОЛЗИ И ЗАПЛАХИ</a:t>
            </a:r>
            <a:r>
              <a:rPr lang="bg-BG" sz="7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7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5268433"/>
            <a:ext cx="7632848" cy="1584176"/>
          </a:xfrm>
        </p:spPr>
        <p:txBody>
          <a:bodyPr/>
          <a:lstStyle/>
          <a:p>
            <a:pPr algn="ctr"/>
            <a:r>
              <a:rPr lang="bg-BG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Димо Зафиров</a:t>
            </a:r>
          </a:p>
          <a:p>
            <a:pPr algn="ctr"/>
            <a:r>
              <a:rPr lang="bg-BG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София 2017</a:t>
            </a:r>
            <a:endParaRPr lang="bg-BG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bg-BG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 ПРИЛОЖЕНИЕ</a:t>
            </a:r>
            <a:endParaRPr lang="bg-BG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280920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и разузнаване;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Търсене и спасяване;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Ударни БЛА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ЗАПЛАХИ и ЗАЩИТА</a:t>
            </a:r>
            <a:endParaRPr lang="bg-BG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496944" cy="4525963"/>
          </a:xfrm>
        </p:spPr>
        <p:txBody>
          <a:bodyPr/>
          <a:lstStyle/>
          <a:p>
            <a:r>
              <a:rPr lang="bg-BG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полетите на гражданската авиация;</a:t>
            </a:r>
          </a:p>
          <a:p>
            <a:r>
              <a:rPr lang="bg-BG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хора и животни;</a:t>
            </a:r>
          </a:p>
          <a:p>
            <a:r>
              <a:rPr lang="bg-BG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имущество;</a:t>
            </a:r>
          </a:p>
          <a:p>
            <a:r>
              <a:rPr lang="bg-BG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нарушаване на личното пространство;</a:t>
            </a:r>
          </a:p>
          <a:p>
            <a:r>
              <a:rPr lang="bg-BG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извършване на противозаконни дейности;</a:t>
            </a:r>
          </a:p>
          <a:p>
            <a:r>
              <a:rPr lang="bg-BG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поражения и загуба на самия БЛА</a:t>
            </a:r>
          </a:p>
          <a:p>
            <a:r>
              <a:rPr lang="bg-BG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endParaRPr lang="bg-BG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864096"/>
          </a:xfrm>
        </p:spPr>
        <p:txBody>
          <a:bodyPr/>
          <a:lstStyle/>
          <a:p>
            <a:r>
              <a:rPr lang="bg-BG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АВИАЦИОННИ ПРОИЗШЕСТВИЯ И СЕРИОЗНИ ИНЦИДЕНТИ С БЛА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pic>
        <p:nvPicPr>
          <p:cNvPr id="4" name="Content Placeholder 3" descr="ALT (1)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496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2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864096"/>
          </a:xfrm>
        </p:spPr>
        <p:txBody>
          <a:bodyPr/>
          <a:lstStyle/>
          <a:p>
            <a:r>
              <a:rPr lang="bg-BG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АВИАЦИОННИ ПРОИЗШЕСТВИЯ И СЕРИОЗНИ ИНЦИДЕНТИ С БЛА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pic>
        <p:nvPicPr>
          <p:cNvPr id="5" name="Content Placeholder 4" descr="ARPT DIST (1)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5030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4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64096"/>
          </a:xfrm>
        </p:spPr>
        <p:txBody>
          <a:bodyPr/>
          <a:lstStyle/>
          <a:p>
            <a:r>
              <a:rPr lang="bg-BG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Регулаторна </a:t>
            </a: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рамка</a:t>
            </a:r>
            <a:b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САЩ</a:t>
            </a:r>
            <a:r>
              <a:rPr lang="bg-BG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36912"/>
            <a:ext cx="8784976" cy="324036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CFR Parts 21, 43, 61, 91, 101, 107, 119, 133, and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bg-BG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Certification of Small Unmanned Aircraft Systems</a:t>
            </a:r>
            <a:endParaRPr lang="bg-BG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64096"/>
          </a:xfrm>
        </p:spPr>
        <p:txBody>
          <a:bodyPr/>
          <a:lstStyle/>
          <a:p>
            <a:r>
              <a:rPr lang="bg-BG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Регулаторна </a:t>
            </a: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рамка</a:t>
            </a:r>
            <a:b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САЩ</a:t>
            </a:r>
            <a:r>
              <a:rPr lang="bg-BG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636912"/>
            <a:ext cx="7560840" cy="324036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VLOS;</a:t>
            </a:r>
          </a:p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≤ 122 m;</a:t>
            </a:r>
          </a:p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5 km</a:t>
            </a:r>
            <a:r>
              <a:rPr lang="bg-BG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bg-BG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Въздушно пространство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bg-BG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64096"/>
          </a:xfrm>
        </p:spPr>
        <p:txBody>
          <a:bodyPr/>
          <a:lstStyle/>
          <a:p>
            <a:r>
              <a:rPr lang="bg-BG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Регулаторна </a:t>
            </a: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рамка</a:t>
            </a:r>
            <a:b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ЕС</a:t>
            </a:r>
            <a:r>
              <a:rPr lang="bg-BG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3240360"/>
          </a:xfrm>
        </p:spPr>
        <p:txBody>
          <a:bodyPr/>
          <a:lstStyle/>
          <a:p>
            <a:pPr marL="265113" indent="542925">
              <a:spcBef>
                <a:spcPts val="600"/>
              </a:spcBef>
              <a:buFont typeface="+mj-lt"/>
              <a:buAutoNum type="arabicPeriod"/>
            </a:pP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EASA ‘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Prototype’ Commission Regulation  on Unmanned Aircraft Operations </a:t>
            </a:r>
            <a:endParaRPr lang="bg-BG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buFont typeface="+mj-lt"/>
              <a:buAutoNum type="arabicPeriod"/>
            </a:pPr>
            <a:r>
              <a:rPr lang="bg-BG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Класификация </a:t>
            </a:r>
            <a:r>
              <a:rPr lang="bg-BG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операции</a:t>
            </a:r>
          </a:p>
          <a:p>
            <a:pPr marL="265113" indent="542925">
              <a:spcBef>
                <a:spcPts val="600"/>
              </a:spcBef>
              <a:buFont typeface="+mj-lt"/>
              <a:buAutoNum type="arabicPeriod"/>
            </a:pPr>
            <a:r>
              <a:rPr lang="bg-BG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Класификация на БЛА</a:t>
            </a:r>
          </a:p>
          <a:p>
            <a:pPr marL="265113" indent="542925">
              <a:spcBef>
                <a:spcPts val="600"/>
              </a:spcBef>
              <a:buFont typeface="+mj-lt"/>
              <a:buAutoNum type="arabicPeriod"/>
            </a:pPr>
            <a:r>
              <a:rPr lang="bg-BG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Оператори на БЛА</a:t>
            </a:r>
          </a:p>
        </p:txBody>
      </p:sp>
    </p:spTree>
    <p:extLst>
      <p:ext uri="{BB962C8B-B14F-4D97-AF65-F5344CB8AC3E}">
        <p14:creationId xmlns:p14="http://schemas.microsoft.com/office/powerpoint/2010/main" val="18593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864096"/>
          </a:xfrm>
        </p:spPr>
        <p:txBody>
          <a:bodyPr/>
          <a:lstStyle/>
          <a:p>
            <a:r>
              <a:rPr lang="bg-BG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Регулаторна </a:t>
            </a: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рамка</a:t>
            </a:r>
            <a:b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ЕС </a:t>
            </a:r>
            <a:r>
              <a:rPr 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140968"/>
            <a:ext cx="7992888" cy="3240360"/>
          </a:xfrm>
        </p:spPr>
        <p:txBody>
          <a:bodyPr/>
          <a:lstStyle/>
          <a:p>
            <a:pPr marL="265113" indent="542925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Свободна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g-BG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Специфична</a:t>
            </a:r>
            <a:endParaRPr lang="bg-BG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Сертифицирана</a:t>
            </a:r>
            <a:endParaRPr lang="bg-BG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864096"/>
          </a:xfrm>
        </p:spPr>
        <p:txBody>
          <a:bodyPr/>
          <a:lstStyle/>
          <a:p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Категория Свободна</a:t>
            </a:r>
            <a:r>
              <a:rPr 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6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Подкатегории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708920"/>
                <a:ext cx="8928992" cy="3240360"/>
              </a:xfrm>
            </p:spPr>
            <p:txBody>
              <a:bodyPr/>
              <a:lstStyle/>
              <a:p>
                <a:pPr marL="265113" indent="542925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4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A0 - </a:t>
                </a:r>
                <a14:m>
                  <m:oMath xmlns:m="http://schemas.openxmlformats.org/officeDocument/2006/math">
                    <m:r>
                      <a:rPr lang="bg-BG" sz="4000" b="1" i="0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незначи</m:t>
                    </m:r>
                    <m:r>
                      <a:rPr lang="bg-BG" sz="4000" b="1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телен риск</m:t>
                    </m:r>
                  </m:oMath>
                </a14:m>
                <a:r>
                  <a:rPr lang="bg-BG" sz="4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265113" indent="542925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4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A1</a:t>
                </a:r>
                <a:r>
                  <a:rPr lang="bg-BG" sz="4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bg-BG" sz="4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пренебрежимо малък риск;</a:t>
                </a:r>
                <a:endParaRPr lang="bg-BG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65113" indent="542925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4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A2</a:t>
                </a:r>
                <a:r>
                  <a:rPr lang="bg-BG" sz="4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– ограничен риск; </a:t>
                </a:r>
                <a:endParaRPr lang="en-US" sz="4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65113" indent="542925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4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A3</a:t>
                </a:r>
                <a:r>
                  <a:rPr lang="bg-BG" sz="40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g-BG" sz="4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– висок риск</a:t>
                </a:r>
                <a:endParaRPr lang="bg-BG" sz="4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708920"/>
                <a:ext cx="8928992" cy="3240360"/>
              </a:xfrm>
              <a:blipFill rotWithShape="1">
                <a:blip r:embed="rId3"/>
                <a:stretch>
                  <a:fillRect t="-3383" b="-733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4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/>
          <a:lstStyle/>
          <a:p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Категория Свободна</a:t>
            </a:r>
            <a:r>
              <a:rPr 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Маркировки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72" y="2204864"/>
            <a:ext cx="1442173" cy="146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4702"/>
            <a:ext cx="1738645" cy="142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1486"/>
            <a:ext cx="2209123" cy="147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1486"/>
            <a:ext cx="2056723" cy="14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12" y="4405305"/>
            <a:ext cx="2060486" cy="152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</a:t>
            </a:r>
            <a:endParaRPr lang="bg-BG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340768"/>
            <a:ext cx="8517632" cy="4525963"/>
          </a:xfrm>
        </p:spPr>
        <p:txBody>
          <a:bodyPr/>
          <a:lstStyle/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БЛА;</a:t>
            </a:r>
            <a:endParaRPr lang="bg-BG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 </a:t>
            </a:r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на БЛА;</a:t>
            </a:r>
            <a:endParaRPr lang="bg-BG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 </a:t>
            </a:r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на БЛА;</a:t>
            </a:r>
            <a:endParaRPr lang="bg-BG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Заплахи и защита от БЛА;</a:t>
            </a:r>
            <a:endParaRPr lang="bg-BG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Авиационни произшествия и сериозни инциденти с БЛА;</a:t>
            </a:r>
          </a:p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Регулаторна </a:t>
            </a:r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 за БЛА.</a:t>
            </a:r>
            <a:endParaRPr lang="bg-BG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/>
          <a:lstStyle/>
          <a:p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Категория Свободна</a:t>
            </a:r>
            <a:r>
              <a:rPr 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Изисквания към оператора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9" y="2348880"/>
            <a:ext cx="8928992" cy="3240360"/>
          </a:xfrm>
        </p:spPr>
        <p:txBody>
          <a:bodyPr/>
          <a:lstStyle/>
          <a:p>
            <a:pPr marL="836613" indent="503238">
              <a:spcBef>
                <a:spcPts val="1200"/>
              </a:spcBef>
              <a:spcAft>
                <a:spcPts val="600"/>
              </a:spcAft>
            </a:pPr>
            <a:r>
              <a:rPr lang="bg-BG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е в добро физическо и психическо състояние, без наркотици и алкохол;</a:t>
            </a:r>
            <a:endParaRPr lang="bg-BG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6613" indent="503238">
              <a:spcBef>
                <a:spcPts val="1200"/>
              </a:spcBef>
              <a:spcAft>
                <a:spcPts val="600"/>
              </a:spcAft>
            </a:pPr>
            <a:r>
              <a:rPr lang="bg-BG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познава условията и ограниченията за операцията; 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6613" indent="503238">
              <a:spcBef>
                <a:spcPts val="1200"/>
              </a:spcBef>
              <a:spcAft>
                <a:spcPts val="600"/>
              </a:spcAft>
            </a:pPr>
            <a:r>
              <a:rPr lang="bg-BG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е запознат с операционната среда;</a:t>
            </a:r>
          </a:p>
          <a:p>
            <a:pPr marL="836613" indent="503238">
              <a:spcBef>
                <a:spcPts val="1200"/>
              </a:spcBef>
              <a:spcAft>
                <a:spcPts val="600"/>
              </a:spcAft>
            </a:pPr>
            <a:r>
              <a:rPr lang="bg-BG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извършва </a:t>
            </a:r>
            <a:r>
              <a:rPr lang="bg-BG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предполетни</a:t>
            </a:r>
            <a:r>
              <a:rPr lang="bg-BG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проверки;</a:t>
            </a:r>
          </a:p>
          <a:p>
            <a:pPr marL="836613" indent="503238">
              <a:spcBef>
                <a:spcPts val="1200"/>
              </a:spcBef>
              <a:spcAft>
                <a:spcPts val="600"/>
              </a:spcAft>
            </a:pPr>
            <a:r>
              <a:rPr lang="bg-BG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гарантира безопасно изпълнение на операцията;</a:t>
            </a:r>
          </a:p>
          <a:p>
            <a:pPr marL="836613" indent="503238">
              <a:spcBef>
                <a:spcPts val="1200"/>
              </a:spcBef>
              <a:spcAft>
                <a:spcPts val="600"/>
              </a:spcAft>
            </a:pPr>
            <a:r>
              <a:rPr lang="bg-BG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не извършва полети в забранени зони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6613" indent="503238">
              <a:spcBef>
                <a:spcPts val="1200"/>
              </a:spcBef>
              <a:spcAft>
                <a:spcPts val="600"/>
              </a:spcAft>
            </a:pPr>
            <a:endParaRPr lang="bg-BG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011"/>
            <a:ext cx="8784976" cy="864096"/>
          </a:xfrm>
        </p:spPr>
        <p:txBody>
          <a:bodyPr/>
          <a:lstStyle/>
          <a:p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Категория Свободна</a:t>
            </a:r>
            <a:r>
              <a:rPr 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Подкатегория</a:t>
            </a:r>
            <a:r>
              <a:rPr lang="bg-BG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А0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3240360"/>
          </a:xfrm>
        </p:spPr>
        <p:txBody>
          <a:bodyPr/>
          <a:lstStyle/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 клас А0 - безопасност на играчките, знак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bg-B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 съответствие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Максимална излетна маса ≤ 250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Минимална скорост </a:t>
            </a:r>
            <a:r>
              <a:rPr lang="bg-B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m/s (54 km/h)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Максимална височина 50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Максимално разстояние – 100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m, VLOS;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FPV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или следящ режим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безопасност;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Оператор на възраст най-малко 14 години.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011"/>
            <a:ext cx="8784976" cy="864096"/>
          </a:xfrm>
        </p:spPr>
        <p:txBody>
          <a:bodyPr/>
          <a:lstStyle/>
          <a:p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Категория Свободна</a:t>
            </a:r>
            <a:r>
              <a:rPr 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Подкатегория</a:t>
            </a:r>
            <a:r>
              <a:rPr lang="bg-BG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А1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8928992" cy="3240360"/>
          </a:xfrm>
        </p:spPr>
        <p:txBody>
          <a:bodyPr/>
          <a:lstStyle/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Маркировка клас 1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номер на оператора;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Максимална излетна маса ≤ 25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kg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Максимална височина 50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Максимално разстояние –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VLOS;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FPV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или следящ режим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безопасност;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Оператор на възраст най-малко 14 години.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011"/>
            <a:ext cx="8784976" cy="864096"/>
          </a:xfrm>
        </p:spPr>
        <p:txBody>
          <a:bodyPr/>
          <a:lstStyle/>
          <a:p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Категория Свободна</a:t>
            </a:r>
            <a:r>
              <a:rPr 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Подкатегория</a:t>
            </a:r>
            <a:r>
              <a:rPr lang="bg-BG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А2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3240360"/>
          </a:xfrm>
        </p:spPr>
        <p:txBody>
          <a:bodyPr/>
          <a:lstStyle/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Маркировка клас 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номер на оператора;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Електронна идентификация;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Максимална излетна маса ≤ 25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kg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Максимална височина 50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Максимално разстояние –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VLOS;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FPV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или следящ режим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безопасност;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Оператор на възраст най-малко 14 години.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011"/>
            <a:ext cx="8784976" cy="864096"/>
          </a:xfrm>
        </p:spPr>
        <p:txBody>
          <a:bodyPr/>
          <a:lstStyle/>
          <a:p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Категория Свободна</a:t>
            </a:r>
            <a:r>
              <a:rPr 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Подкатегория</a:t>
            </a:r>
            <a:r>
              <a:rPr lang="bg-BG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А3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3240360"/>
          </a:xfrm>
        </p:spPr>
        <p:txBody>
          <a:bodyPr/>
          <a:lstStyle/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Маркировка клас 3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номер на оператора;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Електронна идентификация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Максимална излетна маса ≤ 25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kg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Максимална височина 150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Максимално разстояние –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VLOS;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FPV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или следящ режим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безопасност;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Оператор на възраст най-малко 14 години.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864096"/>
          </a:xfrm>
        </p:spPr>
        <p:txBody>
          <a:bodyPr/>
          <a:lstStyle/>
          <a:p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Категория Специфична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80920" cy="3240360"/>
          </a:xfrm>
        </p:spPr>
        <p:txBody>
          <a:bodyPr/>
          <a:lstStyle/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Отговорност на оператора;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Стандартизирани сценарии;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 на риска;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Регистър;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Дневник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bg-B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Докладване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864096"/>
          </a:xfrm>
        </p:spPr>
        <p:txBody>
          <a:bodyPr/>
          <a:lstStyle/>
          <a:p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Етични проблеми</a:t>
            </a:r>
            <a:b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 използването на </a:t>
            </a:r>
            <a:r>
              <a:rPr lang="bg-BG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БЛА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564904"/>
            <a:ext cx="8784976" cy="3240360"/>
          </a:xfrm>
        </p:spPr>
        <p:txBody>
          <a:bodyPr/>
          <a:lstStyle/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Емисии;</a:t>
            </a: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Лична неприкосновеност;</a:t>
            </a:r>
            <a:endParaRPr lang="bg-BG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Робоетика;</a:t>
            </a:r>
            <a:endParaRPr lang="bg-BG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5429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Отговорности.</a:t>
            </a:r>
            <a:endParaRPr lang="en-US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864096"/>
          </a:xfrm>
        </p:spPr>
        <p:txBody>
          <a:bodyPr/>
          <a:lstStyle/>
          <a:p>
            <a:r>
              <a:rPr lang="bg-BG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Регулаторна </a:t>
            </a:r>
            <a:r>
              <a:rPr lang="bg-BG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рамка</a:t>
            </a:r>
            <a:br>
              <a:rPr lang="bg-BG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 БЛА  </a:t>
            </a:r>
            <a:r>
              <a:rPr lang="bg-BG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Р. България</a:t>
            </a:r>
            <a: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852936"/>
            <a:ext cx="7992888" cy="324036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bg-BG" sz="9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НЯМА!!!</a:t>
            </a:r>
            <a:endParaRPr lang="bg-BG" sz="9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143000"/>
          </a:xfrm>
        </p:spPr>
        <p:txBody>
          <a:bodyPr/>
          <a:lstStyle/>
          <a:p>
            <a:r>
              <a:rPr lang="bg-BG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Благодаря Ви</a:t>
            </a:r>
            <a:br>
              <a:rPr lang="bg-BG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 вниманието!</a:t>
            </a:r>
            <a:endParaRPr lang="en-US" sz="8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65113" algn="l"/>
              </a:tabLst>
            </a:pPr>
            <a:r>
              <a:rPr lang="bg-BG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bg-BG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25963"/>
          </a:xfrm>
        </p:spPr>
        <p:txBody>
          <a:bodyPr/>
          <a:lstStyle/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Размери: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45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метра;</a:t>
            </a:r>
          </a:p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Маса: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 </a:t>
            </a:r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тона;</a:t>
            </a:r>
          </a:p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Продължителност на полета: 5 </a:t>
            </a:r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г.;</a:t>
            </a:r>
            <a:endParaRPr lang="bg-BG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на действие: неограничен;</a:t>
            </a:r>
          </a:p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Скорост: 	11 850 км/час;</a:t>
            </a:r>
          </a:p>
          <a:p>
            <a:r>
              <a:rPr lang="bg-BG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Максимална височина: 25 км.</a:t>
            </a:r>
            <a:endParaRPr lang="bg-BG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 ПРИЛОЖЕНИЕ</a:t>
            </a:r>
            <a:endParaRPr lang="bg-BG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28092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и сигурност;</a:t>
            </a:r>
          </a:p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Прецизно земеделие;</a:t>
            </a:r>
          </a:p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бедствия и аварии;</a:t>
            </a:r>
          </a:p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Търсене и спасяване;</a:t>
            </a:r>
          </a:p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Разследване;</a:t>
            </a:r>
          </a:p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Енергетика;</a:t>
            </a:r>
          </a:p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Полезни изкопаеми;</a:t>
            </a:r>
          </a:p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Екология и биоразнообразие;</a:t>
            </a:r>
          </a:p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Гори;</a:t>
            </a:r>
          </a:p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Комуникации;</a:t>
            </a:r>
          </a:p>
          <a:p>
            <a:pPr>
              <a:spcBef>
                <a:spcPts val="0"/>
              </a:spcBef>
            </a:pPr>
            <a:r>
              <a:rPr lang="bg-B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Транспорт.</a:t>
            </a:r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 на ефективност на БЛА</a:t>
            </a:r>
            <a:endParaRPr lang="bg-BG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3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g-BG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синтезирана от снимки</a:t>
            </a:r>
            <a:endParaRPr lang="bg-BG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D:\2016\MVR\Fire\Presentation 20161123\Montana\Cs5YHAkXgAAU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0182"/>
            <a:ext cx="8352928" cy="50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75" y="116632"/>
            <a:ext cx="8229600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 за агрохимическа обработка</a:t>
            </a:r>
            <a:endParaRPr lang="bg-BG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451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hlinkClick r:id="rId3" action="ppaction://hlinkfile"/>
          </p:cNvPr>
          <p:cNvSpPr/>
          <p:nvPr/>
        </p:nvSpPr>
        <p:spPr>
          <a:xfrm>
            <a:off x="7956376" y="5949280"/>
            <a:ext cx="7920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53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 - Куриер</a:t>
            </a:r>
            <a:endParaRPr lang="bg-BG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814241" cy="4958011"/>
          </a:xfrm>
        </p:spPr>
      </p:pic>
      <p:sp>
        <p:nvSpPr>
          <p:cNvPr id="7" name="Rounded Rectangle 6">
            <a:hlinkClick r:id="rId3" action="ppaction://hlinkfile"/>
          </p:cNvPr>
          <p:cNvSpPr/>
          <p:nvPr/>
        </p:nvSpPr>
        <p:spPr>
          <a:xfrm>
            <a:off x="7538183" y="6021288"/>
            <a:ext cx="12744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5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Персонален авиационен транспорт</a:t>
            </a:r>
            <a:endParaRPr lang="bg-BG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784976" cy="4951965"/>
          </a:xfrm>
        </p:spPr>
      </p:pic>
      <p:sp>
        <p:nvSpPr>
          <p:cNvPr id="5" name="Rounded Rectangle 4">
            <a:hlinkClick r:id="rId3" action="ppaction://hlinkfile"/>
          </p:cNvPr>
          <p:cNvSpPr/>
          <p:nvPr/>
        </p:nvSpPr>
        <p:spPr>
          <a:xfrm>
            <a:off x="7668344" y="5805264"/>
            <a:ext cx="10801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75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mul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Cumulus</Template>
  <TotalTime>3592</TotalTime>
  <Words>567</Words>
  <Application>Microsoft Office PowerPoint</Application>
  <PresentationFormat>On-screen Show (4:3)</PresentationFormat>
  <Paragraphs>141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Cumulus</vt:lpstr>
      <vt:lpstr>БЕЗПИЛОТНИТЕ ЛЕТАТЕЛНИ АПАРАТИ (БЛА)  ПОЛЗИ И ЗАПЛАХИ </vt:lpstr>
      <vt:lpstr>Теми</vt:lpstr>
      <vt:lpstr>РАЗВИТИЕ </vt:lpstr>
      <vt:lpstr>ГРАЖДАНСКО ПРИЛОЖЕНИЕ</vt:lpstr>
      <vt:lpstr>Област на ефективност на БЛА</vt:lpstr>
      <vt:lpstr>3D карта синтезирана от снимки</vt:lpstr>
      <vt:lpstr>Дрон за агрохимическа обработка</vt:lpstr>
      <vt:lpstr>ДРОН - Куриер</vt:lpstr>
      <vt:lpstr>Персонален авиационен транспорт</vt:lpstr>
      <vt:lpstr>ВОЕННО ПРИЛОЖЕНИЕ</vt:lpstr>
      <vt:lpstr>ЗАПЛАХИ и ЗАЩИТА</vt:lpstr>
      <vt:lpstr>АВИАЦИОННИ ПРОИЗШЕСТВИЯ И СЕРИОЗНИ ИНЦИДЕНТИ С БЛА  </vt:lpstr>
      <vt:lpstr>АВИАЦИОННИ ПРОИЗШЕСТВИЯ И СЕРИОЗНИ ИНЦИДЕНТИ С БЛА  </vt:lpstr>
      <vt:lpstr>Регулаторна рамка  в САЩ  </vt:lpstr>
      <vt:lpstr>Регулаторна рамка  в САЩ  </vt:lpstr>
      <vt:lpstr>Регулаторна рамка  в ЕС  </vt:lpstr>
      <vt:lpstr>Регулаторна рамка  в ЕС - категории  </vt:lpstr>
      <vt:lpstr>Категория Свободна Подкатегории  </vt:lpstr>
      <vt:lpstr>Категория Свободна  Маркировки  </vt:lpstr>
      <vt:lpstr>Категория Свободна Изисквания към оператора  </vt:lpstr>
      <vt:lpstr>Категория Свободна Подкатегория А0  </vt:lpstr>
      <vt:lpstr>Категория Свободна Подкатегория А1  </vt:lpstr>
      <vt:lpstr>Категория Свободна Подкатегория А2  </vt:lpstr>
      <vt:lpstr>Категория Свободна Подкатегория А3  </vt:lpstr>
      <vt:lpstr>Категория Специфична  </vt:lpstr>
      <vt:lpstr>Етични проблеми при използването на БЛА  </vt:lpstr>
      <vt:lpstr>Регулаторна рамка за БЛА  в Р. България  </vt:lpstr>
      <vt:lpstr>Благодаря Ви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zafirov1</dc:creator>
  <cp:lastModifiedBy>Dimo Zafirov</cp:lastModifiedBy>
  <cp:revision>195</cp:revision>
  <dcterms:created xsi:type="dcterms:W3CDTF">2013-05-21T06:35:37Z</dcterms:created>
  <dcterms:modified xsi:type="dcterms:W3CDTF">2017-03-21T05:48:07Z</dcterms:modified>
</cp:coreProperties>
</file>