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76" r:id="rId10"/>
    <p:sldId id="268" r:id="rId11"/>
    <p:sldId id="263" r:id="rId12"/>
    <p:sldId id="262" r:id="rId13"/>
    <p:sldId id="269" r:id="rId14"/>
    <p:sldId id="272" r:id="rId15"/>
    <p:sldId id="274" r:id="rId16"/>
    <p:sldId id="273" r:id="rId17"/>
    <p:sldId id="271" r:id="rId18"/>
    <p:sldId id="270" r:id="rId1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Брой и тенденция на АИ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A,B)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100000 обслужени ВС</a:t>
            </a:r>
          </a:p>
        </c:rich>
      </c:tx>
      <c:layout>
        <c:manualLayout>
          <c:xMode val="edge"/>
          <c:yMode val="edge"/>
          <c:x val="0.24413174527630763"/>
          <c:y val="3.3012421709612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9425377496428992"/>
          <c:y val="0.16953717401362894"/>
          <c:w val="0.77847571337005073"/>
          <c:h val="0.58137940316629977"/>
        </c:manualLayout>
      </c:layout>
      <c:lineChart>
        <c:grouping val="standard"/>
        <c:varyColors val="0"/>
        <c:ser>
          <c:idx val="0"/>
          <c:order val="0"/>
          <c:tx>
            <c:strRef>
              <c:f>stat!$R$2</c:f>
              <c:strCache>
                <c:ptCount val="1"/>
                <c:pt idx="0">
                  <c:v>за 1 година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stat!$W$3:$W$22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stat!$R$3:$R$22</c:f>
              <c:numCache>
                <c:formatCode>General</c:formatCode>
                <c:ptCount val="20"/>
                <c:pt idx="0">
                  <c:v>1.58</c:v>
                </c:pt>
                <c:pt idx="1">
                  <c:v>0.67</c:v>
                </c:pt>
                <c:pt idx="2">
                  <c:v>0.56999999999999995</c:v>
                </c:pt>
                <c:pt idx="3">
                  <c:v>0.52</c:v>
                </c:pt>
                <c:pt idx="4">
                  <c:v>1.53</c:v>
                </c:pt>
                <c:pt idx="5">
                  <c:v>1.19</c:v>
                </c:pt>
                <c:pt idx="6">
                  <c:v>0.1</c:v>
                </c:pt>
                <c:pt idx="7">
                  <c:v>0.27</c:v>
                </c:pt>
                <c:pt idx="8">
                  <c:v>0</c:v>
                </c:pt>
                <c:pt idx="9">
                  <c:v>0.95</c:v>
                </c:pt>
                <c:pt idx="10">
                  <c:v>1.49</c:v>
                </c:pt>
                <c:pt idx="11">
                  <c:v>1</c:v>
                </c:pt>
                <c:pt idx="12">
                  <c:v>0.4</c:v>
                </c:pt>
                <c:pt idx="13">
                  <c:v>0.19</c:v>
                </c:pt>
                <c:pt idx="14">
                  <c:v>1.06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0.13</c:v>
                </c:pt>
                <c:pt idx="19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43-4D0F-B335-DEEEB9B28848}"/>
            </c:ext>
          </c:extLst>
        </c:ser>
        <c:ser>
          <c:idx val="1"/>
          <c:order val="2"/>
          <c:tx>
            <c:strRef>
              <c:f>stat!$T$2</c:f>
              <c:strCache>
                <c:ptCount val="1"/>
                <c:pt idx="0">
                  <c:v>за 5 години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stat!$W$3:$W$22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stat!$T$3:$T$22</c:f>
              <c:numCache>
                <c:formatCode>0.00</c:formatCode>
                <c:ptCount val="20"/>
                <c:pt idx="0">
                  <c:v>1.23</c:v>
                </c:pt>
                <c:pt idx="1">
                  <c:v>1</c:v>
                </c:pt>
                <c:pt idx="2">
                  <c:v>0.94</c:v>
                </c:pt>
                <c:pt idx="3">
                  <c:v>0.83499999999999996</c:v>
                </c:pt>
                <c:pt idx="4">
                  <c:v>0.97399999999999998</c:v>
                </c:pt>
                <c:pt idx="5">
                  <c:v>0.89600000000000013</c:v>
                </c:pt>
                <c:pt idx="6">
                  <c:v>0.78200000000000003</c:v>
                </c:pt>
                <c:pt idx="7">
                  <c:v>0.72199999999999998</c:v>
                </c:pt>
                <c:pt idx="8">
                  <c:v>0.61799999999999999</c:v>
                </c:pt>
                <c:pt idx="9">
                  <c:v>0.502</c:v>
                </c:pt>
                <c:pt idx="10">
                  <c:v>0.56199999999999994</c:v>
                </c:pt>
                <c:pt idx="11">
                  <c:v>0.74199999999999999</c:v>
                </c:pt>
                <c:pt idx="12">
                  <c:v>0.76800000000000002</c:v>
                </c:pt>
                <c:pt idx="13">
                  <c:v>0.80600000000000005</c:v>
                </c:pt>
                <c:pt idx="14">
                  <c:v>0.82800000000000007</c:v>
                </c:pt>
                <c:pt idx="15">
                  <c:v>0.53</c:v>
                </c:pt>
                <c:pt idx="16">
                  <c:v>0.33</c:v>
                </c:pt>
                <c:pt idx="17">
                  <c:v>0.25</c:v>
                </c:pt>
                <c:pt idx="18">
                  <c:v>0.24</c:v>
                </c:pt>
                <c:pt idx="19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43-4D0F-B335-DEEEB9B28848}"/>
            </c:ext>
          </c:extLst>
        </c:ser>
        <c:ser>
          <c:idx val="2"/>
          <c:order val="3"/>
          <c:tx>
            <c:strRef>
              <c:f>stat!$U$2</c:f>
              <c:strCache>
                <c:ptCount val="1"/>
                <c:pt idx="0">
                  <c:v>за 10 години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stat!$W$3:$W$22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stat!$U$3:$U$22</c:f>
              <c:numCache>
                <c:formatCode>0.00</c:formatCode>
                <c:ptCount val="20"/>
                <c:pt idx="0">
                  <c:v>1.32</c:v>
                </c:pt>
                <c:pt idx="1">
                  <c:v>1.26</c:v>
                </c:pt>
                <c:pt idx="2">
                  <c:v>1</c:v>
                </c:pt>
                <c:pt idx="3">
                  <c:v>1.1499999999999999</c:v>
                </c:pt>
                <c:pt idx="4">
                  <c:v>1.1000000000000001</c:v>
                </c:pt>
                <c:pt idx="5">
                  <c:v>1.07</c:v>
                </c:pt>
                <c:pt idx="6">
                  <c:v>0.98</c:v>
                </c:pt>
                <c:pt idx="7">
                  <c:v>0.79</c:v>
                </c:pt>
                <c:pt idx="8">
                  <c:v>0.71</c:v>
                </c:pt>
                <c:pt idx="9">
                  <c:v>0.75</c:v>
                </c:pt>
                <c:pt idx="10">
                  <c:v>0.77</c:v>
                </c:pt>
                <c:pt idx="11">
                  <c:v>0.81</c:v>
                </c:pt>
                <c:pt idx="12">
                  <c:v>0.78</c:v>
                </c:pt>
                <c:pt idx="13">
                  <c:v>0.69</c:v>
                </c:pt>
                <c:pt idx="14">
                  <c:v>0.68</c:v>
                </c:pt>
                <c:pt idx="15">
                  <c:v>0.56000000000000005</c:v>
                </c:pt>
                <c:pt idx="16">
                  <c:v>0.56000000000000005</c:v>
                </c:pt>
                <c:pt idx="17">
                  <c:v>0.53</c:v>
                </c:pt>
                <c:pt idx="18">
                  <c:v>0.54</c:v>
                </c:pt>
                <c:pt idx="19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43-4D0F-B335-DEEEB9B28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21663520"/>
        <c:axId val="-1021662976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stat!$S$2</c15:sqref>
                        </c15:formulaRef>
                      </c:ext>
                    </c:extLst>
                    <c:strCache>
                      <c:ptCount val="1"/>
                      <c:pt idx="0">
                        <c:v>за 3 години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stat!$W$3:$W$22</c15:sqref>
                        </c15:formulaRef>
                      </c:ext>
                    </c:extLst>
                    <c:strCache>
                      <c:ptCount val="20"/>
                      <c:pt idx="0">
                        <c:v>97</c:v>
                      </c:pt>
                      <c:pt idx="1">
                        <c:v>98</c:v>
                      </c:pt>
                      <c:pt idx="2">
                        <c:v>99</c:v>
                      </c:pt>
                      <c:pt idx="3">
                        <c:v>00</c:v>
                      </c:pt>
                      <c:pt idx="4">
                        <c:v>01</c:v>
                      </c:pt>
                      <c:pt idx="5">
                        <c:v>02</c:v>
                      </c:pt>
                      <c:pt idx="6">
                        <c:v>03</c:v>
                      </c:pt>
                      <c:pt idx="7">
                        <c:v>04</c:v>
                      </c:pt>
                      <c:pt idx="8">
                        <c:v>05</c:v>
                      </c:pt>
                      <c:pt idx="9">
                        <c:v>06</c:v>
                      </c:pt>
                      <c:pt idx="10">
                        <c:v>07</c:v>
                      </c:pt>
                      <c:pt idx="11">
                        <c:v>08</c:v>
                      </c:pt>
                      <c:pt idx="12">
                        <c:v>09</c:v>
                      </c:pt>
                      <c:pt idx="13">
                        <c:v>10</c:v>
                      </c:pt>
                      <c:pt idx="14">
                        <c:v>11</c:v>
                      </c:pt>
                      <c:pt idx="15">
                        <c:v>12</c:v>
                      </c:pt>
                      <c:pt idx="16">
                        <c:v>13</c:v>
                      </c:pt>
                      <c:pt idx="17">
                        <c:v>14</c:v>
                      </c:pt>
                      <c:pt idx="18">
                        <c:v>15</c:v>
                      </c:pt>
                      <c:pt idx="19">
                        <c:v>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stat!$S$3:$S$22</c15:sqref>
                        </c15:formulaRef>
                      </c:ext>
                    </c:extLst>
                    <c:numCache>
                      <c:formatCode>0.00</c:formatCode>
                      <c:ptCount val="20"/>
                      <c:pt idx="0">
                        <c:v>1.23</c:v>
                      </c:pt>
                      <c:pt idx="1">
                        <c:v>1.1299999999999999</c:v>
                      </c:pt>
                      <c:pt idx="2">
                        <c:v>0.94</c:v>
                      </c:pt>
                      <c:pt idx="3">
                        <c:v>0.58666666666666667</c:v>
                      </c:pt>
                      <c:pt idx="4">
                        <c:v>0.87333333333333341</c:v>
                      </c:pt>
                      <c:pt idx="5">
                        <c:v>1.0799999999999998</c:v>
                      </c:pt>
                      <c:pt idx="6">
                        <c:v>0.94</c:v>
                      </c:pt>
                      <c:pt idx="7">
                        <c:v>0.52</c:v>
                      </c:pt>
                      <c:pt idx="8">
                        <c:v>0.12333333333333334</c:v>
                      </c:pt>
                      <c:pt idx="9">
                        <c:v>0.40666666666666668</c:v>
                      </c:pt>
                      <c:pt idx="10">
                        <c:v>0.81333333333333335</c:v>
                      </c:pt>
                      <c:pt idx="11">
                        <c:v>1.1466666666666667</c:v>
                      </c:pt>
                      <c:pt idx="12">
                        <c:v>0.96333333333333337</c:v>
                      </c:pt>
                      <c:pt idx="13">
                        <c:v>0.52999999999999992</c:v>
                      </c:pt>
                      <c:pt idx="14">
                        <c:v>0.55000000000000004</c:v>
                      </c:pt>
                      <c:pt idx="15">
                        <c:v>0.41666666666666669</c:v>
                      </c:pt>
                      <c:pt idx="16">
                        <c:v>0.35333333333333333</c:v>
                      </c:pt>
                      <c:pt idx="17">
                        <c:v>0</c:v>
                      </c:pt>
                      <c:pt idx="18">
                        <c:v>4.3333333333333335E-2</c:v>
                      </c:pt>
                      <c:pt idx="19">
                        <c:v>0.17333333333333334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843-4D0F-B335-DEEEB9B28848}"/>
                  </c:ext>
                </c:extLst>
              </c15:ser>
            </c15:filteredLineSeries>
          </c:ext>
        </c:extLst>
      </c:lineChart>
      <c:catAx>
        <c:axId val="-10216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21662976"/>
        <c:crosses val="autoZero"/>
        <c:auto val="1"/>
        <c:lblAlgn val="ctr"/>
        <c:lblOffset val="100"/>
        <c:noMultiLvlLbl val="0"/>
      </c:catAx>
      <c:valAx>
        <c:axId val="-102166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-1021663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6157-3C9D-4B2A-AEC9-1EC332AD02AC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6B841-F16C-4A0D-8643-6A3D633712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264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499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8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324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85" y="0"/>
            <a:ext cx="119670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4300"/>
            <a:ext cx="12192000" cy="7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661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077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54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683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165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39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2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79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4B7B-DAB6-401A-A7B3-9F2443D2D917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C8F1-6E92-464F-832D-3697814E94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090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795" y="1062445"/>
            <a:ext cx="113023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en-US" dirty="0"/>
          </a:p>
          <a:p>
            <a:pPr algn="ctr"/>
            <a: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В БЕЗОПАСНОСТТА НА АНО ПРЕЗ 2016 г.</a:t>
            </a: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bg-BG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 Христов</a:t>
            </a:r>
          </a:p>
          <a:p>
            <a:pPr algn="r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на дирекция „Безопасност и Качество“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479" y="883925"/>
            <a:ext cx="11063417" cy="490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 СЪБИТИЯ – 1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bg-BG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bg-BG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Минаване на ВС на втори кръг след издадено разрешение за кацане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bg-BG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07000"/>
              </a:lnSpc>
              <a:spcAft>
                <a:spcPts val="960"/>
              </a:spcAft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Регистрирани са 104 събития, което e близо 100% увеличение спрямо 2015 г. (53)</a:t>
            </a:r>
            <a:endParaRPr lang="bg-BG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314" y="856550"/>
            <a:ext cx="11063416" cy="529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 СЪБИТИЯ – 2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bg-BG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Неразрешено навлизане във BП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 периода са регистрирани общо 44 събития, от които основната част (27) са свързани с нарушители във ВП на РПИ над акваторията на Черно море.</a:t>
            </a:r>
            <a:endParaRPr lang="bg-BG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620"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Общият брой на събитията в сравнение с 2015г. се увеличава с 69% (26 за 2015г.).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g-BG" sz="24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bg-BG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5401"/>
            <a:ext cx="11664777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 СЪБИТИЯ – 3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bg-BG" sz="3600" b="1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sz="36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Сблъсък с птици</a:t>
            </a:r>
            <a:endParaRPr lang="en-US" sz="3600" b="1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bg-BG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07000"/>
              </a:lnSpc>
              <a:spcAft>
                <a:spcPts val="800"/>
              </a:spcAft>
            </a:pPr>
            <a:r>
              <a:rPr lang="bg-BG" sz="36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bg-BG" sz="36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 отчетният период  има увеличение с около 14 %  на събитията от този вид спрямо  2015 г. – 75 (66) като броят им е около средния за 3 годишен период (между 81 и 66 за 2014-2016 г.).</a:t>
            </a:r>
            <a:endParaRPr lang="bg-BG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498" y="865259"/>
            <a:ext cx="10916815" cy="492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НА РЕГИСТРИРАНИТЕ СЪБИТИЯ ПРИ УВД В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ТЕХНИЧЕСКА ДЕЙНОСТ</a:t>
            </a:r>
            <a:r>
              <a:rPr lang="bg-BG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Общ брой събития</a:t>
            </a:r>
            <a:endParaRPr lang="bg-BG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>
              <a:lnSpc>
                <a:spcPct val="107000"/>
              </a:lnSpc>
              <a:spcAft>
                <a:spcPts val="800"/>
              </a:spcAft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 2016 година са докладвани </a:t>
            </a:r>
            <a:r>
              <a:rPr lang="bg-BG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1051</a:t>
            </a: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събития, от които: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bg-B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инцидента с клас на сериозност (C) са с принос</a:t>
            </a:r>
            <a:endParaRPr lang="bg-BG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сравнение през 2015 г. има 27 инцидента с клас на сериозност (С) с принос </a:t>
            </a:r>
            <a:endParaRPr lang="bg-BG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130" y="860905"/>
            <a:ext cx="11092601" cy="623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240"/>
              </a:spcAft>
            </a:pPr>
            <a:r>
              <a:rPr lang="bg-BG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КОРЕКТИВНИ ИНДИКАТОРИ ПО БЕЗОПАСНОСТ</a:t>
            </a:r>
            <a:endParaRPr lang="bg-BG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spcAft>
                <a:spcPts val="1240"/>
              </a:spcAft>
              <a:buFont typeface="Wingdings" panose="05000000000000000000" pitchFamily="2" charset="2"/>
              <a:buChar char="§"/>
            </a:pPr>
            <a:r>
              <a:rPr lang="bg-BG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Инциденти с клас на сериозност  B (голям инцидент) – 3</a:t>
            </a: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или 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 събития  по причина на ОВД към 100 000 обслужени ВС: </a:t>
            </a: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0.39</a:t>
            </a:r>
            <a:endParaRPr lang="bg-BG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spcAft>
                <a:spcPts val="1240"/>
              </a:spcAft>
              <a:buFont typeface="Wingdings" panose="05000000000000000000" pitchFamily="2" charset="2"/>
              <a:buChar char="§"/>
            </a:pPr>
            <a:r>
              <a:rPr lang="bg-BG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Инциденти с клас на сериозност  C (значителен инцидент) – 3</a:t>
            </a: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или 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 събития  по причина на ОВД към 100 000 обслужени ВС: </a:t>
            </a: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0.39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-457200" algn="just">
              <a:spcAft>
                <a:spcPts val="1240"/>
              </a:spcAft>
              <a:buFont typeface="Wingdings" panose="05000000000000000000" pitchFamily="2" charset="2"/>
              <a:buChar char="§"/>
            </a:pPr>
            <a:r>
              <a:rPr lang="bg-BG" altLang="bg-BG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Специфични събития, свързани с ОВД, с клас на сериозност C</a:t>
            </a:r>
            <a:r>
              <a:rPr lang="bg-BG" alt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g-BG" altLang="bg-BG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</a:t>
            </a:r>
            <a:r>
              <a:rPr lang="bg-BG" alt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g-BG" altLang="bg-BG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15</a:t>
            </a:r>
            <a:r>
              <a:rPr lang="bg-BG" alt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събития, свързани с ОВД към 8760 часа: </a:t>
            </a:r>
            <a:r>
              <a:rPr lang="bg-BG" altLang="bg-BG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1.7х10</a:t>
            </a:r>
            <a:r>
              <a:rPr lang="bg-BG" altLang="bg-BG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-3</a:t>
            </a:r>
            <a:endParaRPr lang="bg-BG" altLang="bg-BG" sz="2800" dirty="0"/>
          </a:p>
          <a:p>
            <a:pPr marL="800100" indent="-342900" algn="just">
              <a:spcAft>
                <a:spcPts val="1240"/>
              </a:spcAft>
              <a:buFont typeface="Arial" panose="020B0604020202020204" pitchFamily="34" charset="0"/>
              <a:buChar char="•"/>
            </a:pPr>
            <a:endParaRPr lang="bg-BG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 algn="just">
              <a:spcAft>
                <a:spcPts val="1240"/>
              </a:spcAft>
              <a:buFont typeface="Arial" panose="020B0604020202020204" pitchFamily="34" charset="0"/>
              <a:buChar char="•"/>
            </a:pPr>
            <a:endParaRPr lang="bg-BG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2239" y="1653919"/>
            <a:ext cx="92530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55321"/>
              </p:ext>
            </p:extLst>
          </p:nvPr>
        </p:nvGraphicFramePr>
        <p:xfrm>
          <a:off x="967947" y="2633099"/>
          <a:ext cx="10060252" cy="31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3" imgW="5922131" imgH="1881115" progId="Word.Document.12">
                  <p:embed/>
                </p:oleObj>
              </mc:Choice>
              <mc:Fallback>
                <p:oleObj name="Document" r:id="rId3" imgW="5922131" imgH="1881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947" y="2633099"/>
                        <a:ext cx="10060252" cy="319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52758" y="896983"/>
            <a:ext cx="1049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ЦЕЛЕВИ НИВА ПО БЕЗОПАСНОСТ - 1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8998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095" y="906936"/>
            <a:ext cx="10832840" cy="598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24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ЦЕЛЕВИ НИВА ПО БЕЗОПАСНОСТ – 2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1240"/>
              </a:spcAft>
            </a:pPr>
            <a:endParaRPr lang="bg-BG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1240"/>
              </a:spcAft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2016 г. следва, че при обслужени </a:t>
            </a:r>
            <a:r>
              <a:rPr lang="bg-BG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777 882 </a:t>
            </a: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ВС, са приемливи почти 4 броя АИ с клас на сериозност А + B и 15 броя АИ с клас на сериозност C, а в действителност са настъпили 3 (три) броя АИ (клас А+B) и 6  (шест) броя АИ с клас на сериозност С + Е</a:t>
            </a:r>
          </a:p>
          <a:p>
            <a:pPr lvl="0" algn="just">
              <a:lnSpc>
                <a:spcPct val="107000"/>
              </a:lnSpc>
              <a:spcAft>
                <a:spcPts val="1240"/>
              </a:spcAft>
            </a:pPr>
            <a:endParaRPr lang="bg-BG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07000"/>
              </a:lnSpc>
              <a:spcAft>
                <a:spcPts val="1240"/>
              </a:spcAft>
            </a:pPr>
            <a:r>
              <a:rPr lang="bg-BG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bg-BG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ДП РВД е постигнало ЗНБ за 2016 г.</a:t>
            </a:r>
            <a:endParaRPr lang="bg-BG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15000"/>
              </a:lnSpc>
              <a:spcAft>
                <a:spcPts val="800"/>
              </a:spcAft>
            </a:pP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98" y="780176"/>
            <a:ext cx="11560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Courier New" panose="02070309020205020404" pitchFamily="49" charset="0"/>
              </a:rPr>
              <a:t>ДЪЛГОСРОЧНИ ТЕНДЕНЦИИ В БЕЗОПАСНОСТТА НА АНО</a:t>
            </a:r>
            <a:endParaRPr lang="bg-BG" sz="3600" b="1" dirty="0"/>
          </a:p>
        </p:txBody>
      </p:sp>
      <p:graphicFrame>
        <p:nvGraphicFramePr>
          <p:cNvPr id="4" name="Chart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745558068"/>
              </p:ext>
            </p:extLst>
          </p:nvPr>
        </p:nvGraphicFramePr>
        <p:xfrm>
          <a:off x="542612" y="2100105"/>
          <a:ext cx="10691446" cy="415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5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85" y="2647406"/>
            <a:ext cx="8456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9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Въпроси?</a:t>
            </a:r>
            <a:endParaRPr lang="bg-BG" sz="9600" dirty="0"/>
          </a:p>
        </p:txBody>
      </p:sp>
    </p:spTree>
    <p:extLst>
      <p:ext uri="{BB962C8B-B14F-4D97-AF65-F5344CB8AC3E}">
        <p14:creationId xmlns:p14="http://schemas.microsoft.com/office/powerpoint/2010/main" val="6163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069" y="843489"/>
            <a:ext cx="10627567" cy="424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 БРОЙ ОБСЛУЖЕНИ ВС </a:t>
            </a: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endParaRPr lang="bg-BG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360680" indent="-457200" algn="just">
              <a:lnSpc>
                <a:spcPct val="107000"/>
              </a:lnSpc>
              <a:spcAft>
                <a:spcPts val="135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 2016 г. са обслужени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777 862 </a:t>
            </a: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(774 702 ВС през 2015 г.) </a:t>
            </a:r>
          </a:p>
          <a:p>
            <a:pPr marL="457200" marR="360680" indent="-457200" algn="just">
              <a:lnSpc>
                <a:spcPct val="107000"/>
              </a:lnSpc>
              <a:spcAft>
                <a:spcPts val="135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последните пет години от 2012 до 2016 година има тенденция на увеличение на обслужените ВС - общо за периода над 38%</a:t>
            </a:r>
            <a:endParaRPr lang="bg-BG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946517"/>
            <a:ext cx="9321281" cy="533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9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134" y="1005224"/>
            <a:ext cx="10189286" cy="453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ОБСЛУЖЕНИ ПРЕЛИТАЩИ ВС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bg-BG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>
              <a:lnSpc>
                <a:spcPct val="107000"/>
              </a:lnSpc>
              <a:spcAft>
                <a:spcPts val="0"/>
              </a:spcAft>
            </a:pPr>
            <a:r>
              <a:rPr lang="bg-BG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Наблюдава се намаление на общия брой обслужени прелитащи ВС - с 3.06% спрямо предходната  2015 година, независимо от увеличението през зимните месеци на 2016 г.</a:t>
            </a:r>
            <a:endParaRPr lang="bg-BG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531" y="715290"/>
            <a:ext cx="11206065" cy="394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ОБСЛУЖЕНИ ИЗЛЕТЕЛИ И КАЦНАЛИ ВС -1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bg-BG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275" algn="just">
              <a:lnSpc>
                <a:spcPct val="107000"/>
              </a:lnSpc>
              <a:spcAft>
                <a:spcPts val="800"/>
              </a:spcAft>
            </a:pPr>
            <a:r>
              <a:rPr lang="bg-BG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Общият брой на обслужените излетели и кацнали ВС за 2016 г. се е увеличил с 15% за международните летища в Р. България.</a:t>
            </a:r>
            <a:endParaRPr lang="bg-BG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98445"/>
              </p:ext>
            </p:extLst>
          </p:nvPr>
        </p:nvGraphicFramePr>
        <p:xfrm>
          <a:off x="2389258" y="2006081"/>
          <a:ext cx="6986893" cy="4219305"/>
        </p:xfrm>
        <a:graphic>
          <a:graphicData uri="http://schemas.openxmlformats.org/drawingml/2006/table">
            <a:tbl>
              <a:tblPr firstRow="1" firstCol="1" bandRow="1"/>
              <a:tblGrid>
                <a:gridCol w="2156615">
                  <a:extLst>
                    <a:ext uri="{9D8B030D-6E8A-4147-A177-3AD203B41FA5}">
                      <a16:colId xmlns:a16="http://schemas.microsoft.com/office/drawing/2014/main" val="4253516096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75472796"/>
                    </a:ext>
                  </a:extLst>
                </a:gridCol>
                <a:gridCol w="1827316">
                  <a:extLst>
                    <a:ext uri="{9D8B030D-6E8A-4147-A177-3AD203B41FA5}">
                      <a16:colId xmlns:a16="http://schemas.microsoft.com/office/drawing/2014/main" val="3709369586"/>
                    </a:ext>
                  </a:extLst>
                </a:gridCol>
                <a:gridCol w="1895839">
                  <a:extLst>
                    <a:ext uri="{9D8B030D-6E8A-4147-A177-3AD203B41FA5}">
                      <a16:colId xmlns:a16="http://schemas.microsoft.com/office/drawing/2014/main" val="552153838"/>
                    </a:ext>
                  </a:extLst>
                </a:gridCol>
              </a:tblGrid>
              <a:tr h="598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g-BG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Δ,%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583305"/>
                  </a:ext>
                </a:extLst>
              </a:tr>
              <a:tr h="598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LBSF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44472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52318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0147"/>
                  </a:ext>
                </a:extLst>
              </a:tr>
              <a:tr h="598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LBBG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18276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20895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416700"/>
                  </a:ext>
                </a:extLst>
              </a:tr>
              <a:tr h="598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LBWN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11947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14809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8252"/>
                  </a:ext>
                </a:extLst>
              </a:tr>
              <a:tr h="598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LBPD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3137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2463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-21%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07428"/>
                  </a:ext>
                </a:extLst>
              </a:tr>
              <a:tr h="598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LBGO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1242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-37%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940105"/>
                  </a:ext>
                </a:extLst>
              </a:tr>
              <a:tr h="62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Общо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79806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91727</a:t>
                      </a:r>
                      <a:endParaRPr lang="bg-BG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bg-B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8303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1012" y="905070"/>
            <a:ext cx="1160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ОБСЛУЖЕНИ ИЗЛЕТЕЛИ И КАЦНАЛИ ВС</a:t>
            </a:r>
          </a:p>
        </p:txBody>
      </p:sp>
    </p:spTree>
    <p:extLst>
      <p:ext uri="{BB962C8B-B14F-4D97-AF65-F5344CB8AC3E}">
        <p14:creationId xmlns:p14="http://schemas.microsoft.com/office/powerpoint/2010/main" val="9301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44" y="982197"/>
            <a:ext cx="11168743" cy="403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НАТОВАРВАНЕ СОФИЯ КОНТРОЛ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ПИКОВИТЕ ЧАСОВЕ</a:t>
            </a: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960"/>
              </a:spcAft>
            </a:pPr>
            <a:r>
              <a:rPr lang="bg-BG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 2016 г. има 2 случая на превишаване на секторния капацитет. Установява се намаляване на случаите спрямо 2015 г.  (16 броя) , при 56 случая през 2014 г.</a:t>
            </a:r>
            <a:endParaRPr lang="bg-BG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48" y="898221"/>
            <a:ext cx="10816281" cy="563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НА РЕГИСТРИРАНИТЕ АВИАЦИОННИ СЪБИТИЯ – 1</a:t>
            </a: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endParaRPr lang="bg-BG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 201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г. са докладвани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487 </a:t>
            </a: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(351</a:t>
            </a:r>
            <a:r>
              <a:rPr lang="bg-BG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събития, от които инцидентите са: </a:t>
            </a:r>
            <a:endParaRPr lang="bg-BG" sz="2800" dirty="0"/>
          </a:p>
          <a:p>
            <a:pPr marL="1371600" lvl="2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(три) Голям инцидент с клас на сериозност “B” с принос на органа за ОВД</a:t>
            </a:r>
            <a:endParaRPr lang="bg-BG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(три) събития с клас на сериозност “С” с принос на органите за ОВД</a:t>
            </a:r>
            <a:endParaRPr lang="bg-BG" sz="2800" dirty="0">
              <a:ea typeface="Times New Roman" panose="02020603050405020304" pitchFamily="18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събития с клас на сериозност “Е” с принос на органите за ОВД</a:t>
            </a:r>
            <a:endParaRPr lang="bg-BG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4603" y="909424"/>
            <a:ext cx="9753835" cy="455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НА РЕГИСТРИРАНИТЕ АВИАЦИОННИ СЪБИТИЯ – 2</a:t>
            </a: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endParaRPr lang="bg-BG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r>
              <a:rPr lang="bg-BG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Посочените събития са както следва:</a:t>
            </a:r>
          </a:p>
          <a:p>
            <a:pPr lvl="0" algn="ctr">
              <a:lnSpc>
                <a:spcPct val="107000"/>
              </a:lnSpc>
              <a:spcAft>
                <a:spcPts val="960"/>
              </a:spcAft>
            </a:pPr>
            <a:endParaRPr lang="bg-BG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960"/>
              </a:spcAft>
              <a:buFont typeface="Wingdings" panose="05000000000000000000" pitchFamily="2" charset="2"/>
              <a:buChar char="§"/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кацане без разрешение на РМ Кула</a:t>
            </a:r>
          </a:p>
          <a:p>
            <a:pPr marL="457200" lvl="0" indent="-457200" algn="just">
              <a:lnSpc>
                <a:spcPct val="107000"/>
              </a:lnSpc>
              <a:spcAft>
                <a:spcPts val="960"/>
              </a:spcAft>
              <a:buFont typeface="Wingdings" panose="05000000000000000000" pitchFamily="2" charset="2"/>
              <a:buChar char="§"/>
            </a:pPr>
            <a:r>
              <a:rPr lang="bg-BG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случая на намалена норма на радарна сепарация</a:t>
            </a:r>
          </a:p>
        </p:txBody>
      </p:sp>
    </p:spTree>
    <p:extLst>
      <p:ext uri="{BB962C8B-B14F-4D97-AF65-F5344CB8AC3E}">
        <p14:creationId xmlns:p14="http://schemas.microsoft.com/office/powerpoint/2010/main" val="19392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375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Hassamski</dc:creator>
  <cp:lastModifiedBy>Ivan Hassamski</cp:lastModifiedBy>
  <cp:revision>39</cp:revision>
  <dcterms:created xsi:type="dcterms:W3CDTF">2017-03-21T08:10:50Z</dcterms:created>
  <dcterms:modified xsi:type="dcterms:W3CDTF">2017-03-21T15:11:36Z</dcterms:modified>
</cp:coreProperties>
</file>