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2" r:id="rId1"/>
  </p:sldMasterIdLst>
  <p:notesMasterIdLst>
    <p:notesMasterId r:id="rId23"/>
  </p:notesMasterIdLst>
  <p:sldIdLst>
    <p:sldId id="314" r:id="rId2"/>
    <p:sldId id="316" r:id="rId3"/>
    <p:sldId id="315" r:id="rId4"/>
    <p:sldId id="317" r:id="rId5"/>
    <p:sldId id="319" r:id="rId6"/>
    <p:sldId id="320" r:id="rId7"/>
    <p:sldId id="321" r:id="rId8"/>
    <p:sldId id="322" r:id="rId9"/>
    <p:sldId id="338" r:id="rId10"/>
    <p:sldId id="339" r:id="rId11"/>
    <p:sldId id="340" r:id="rId12"/>
    <p:sldId id="341" r:id="rId13"/>
    <p:sldId id="323" r:id="rId14"/>
    <p:sldId id="324" r:id="rId15"/>
    <p:sldId id="325" r:id="rId16"/>
    <p:sldId id="326" r:id="rId17"/>
    <p:sldId id="327" r:id="rId18"/>
    <p:sldId id="328" r:id="rId19"/>
    <p:sldId id="329" r:id="rId20"/>
    <p:sldId id="332" r:id="rId21"/>
    <p:sldId id="275" r:id="rId22"/>
  </p:sldIdLst>
  <p:sldSz cx="9144000" cy="6858000" type="screen4x3"/>
  <p:notesSz cx="6797675" cy="9928225"/>
  <p:defaultTextStyle>
    <a:defPPr>
      <a:defRPr lang="bg-BG"/>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97">
          <p15:clr>
            <a:srgbClr val="A4A3A4"/>
          </p15:clr>
        </p15:guide>
        <p15:guide id="2" pos="2099">
          <p15:clr>
            <a:srgbClr val="A4A3A4"/>
          </p15:clr>
        </p15:guide>
        <p15:guide id="3" orient="horz" pos="3127">
          <p15:clr>
            <a:srgbClr val="A4A3A4"/>
          </p15:clr>
        </p15:guide>
        <p15:guide id="4"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3300"/>
    <a:srgbClr val="FFFF00"/>
    <a:srgbClr val="75C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76279" autoAdjust="0"/>
  </p:normalViewPr>
  <p:slideViewPr>
    <p:cSldViewPr>
      <p:cViewPr varScale="1">
        <p:scale>
          <a:sx n="84" d="100"/>
          <a:sy n="84" d="100"/>
        </p:scale>
        <p:origin x="2316" y="90"/>
      </p:cViewPr>
      <p:guideLst>
        <p:guide orient="horz" pos="2160"/>
        <p:guide pos="2880"/>
      </p:guideLst>
    </p:cSldViewPr>
  </p:slideViewPr>
  <p:outlineViewPr>
    <p:cViewPr>
      <p:scale>
        <a:sx n="33" d="100"/>
        <a:sy n="33" d="100"/>
      </p:scale>
      <p:origin x="0" y="-20779"/>
    </p:cViewPr>
  </p:outlineViewPr>
  <p:notesTextViewPr>
    <p:cViewPr>
      <p:scale>
        <a:sx n="100" d="100"/>
        <a:sy n="100" d="100"/>
      </p:scale>
      <p:origin x="0" y="0"/>
    </p:cViewPr>
  </p:notesTextViewPr>
  <p:notesViewPr>
    <p:cSldViewPr>
      <p:cViewPr>
        <p:scale>
          <a:sx n="70" d="100"/>
          <a:sy n="70" d="100"/>
        </p:scale>
        <p:origin x="4598" y="643"/>
      </p:cViewPr>
      <p:guideLst>
        <p:guide orient="horz" pos="3097"/>
        <p:guide pos="2099"/>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6145" cy="496892"/>
          </a:xfrm>
          <a:prstGeom prst="rect">
            <a:avLst/>
          </a:prstGeom>
        </p:spPr>
        <p:txBody>
          <a:bodyPr vert="horz" lIns="92118" tIns="46058" rIns="92118" bIns="46058" rtlCol="0"/>
          <a:lstStyle>
            <a:lvl1pPr algn="l">
              <a:defRPr sz="1200"/>
            </a:lvl1pPr>
          </a:lstStyle>
          <a:p>
            <a:pPr>
              <a:defRPr/>
            </a:pPr>
            <a:endParaRPr lang="bg-BG"/>
          </a:p>
        </p:txBody>
      </p:sp>
      <p:sp>
        <p:nvSpPr>
          <p:cNvPr id="3" name="Date Placeholder 2"/>
          <p:cNvSpPr>
            <a:spLocks noGrp="1"/>
          </p:cNvSpPr>
          <p:nvPr>
            <p:ph type="dt" idx="1"/>
          </p:nvPr>
        </p:nvSpPr>
        <p:spPr>
          <a:xfrm>
            <a:off x="3849911" y="1"/>
            <a:ext cx="2946144" cy="496892"/>
          </a:xfrm>
          <a:prstGeom prst="rect">
            <a:avLst/>
          </a:prstGeom>
        </p:spPr>
        <p:txBody>
          <a:bodyPr vert="horz" lIns="92118" tIns="46058" rIns="92118" bIns="46058" rtlCol="0"/>
          <a:lstStyle>
            <a:lvl1pPr algn="r">
              <a:defRPr sz="1200"/>
            </a:lvl1pPr>
          </a:lstStyle>
          <a:p>
            <a:pPr>
              <a:defRPr/>
            </a:pPr>
            <a:fld id="{8EF5C70D-6B61-4793-BF2A-365C5CD68C35}" type="datetimeFigureOut">
              <a:rPr lang="bg-BG"/>
              <a:pPr>
                <a:defRPr/>
              </a:pPr>
              <a:t>7.12.2022 г.</a:t>
            </a:fld>
            <a:endParaRPr lang="bg-BG"/>
          </a:p>
        </p:txBody>
      </p:sp>
      <p:sp>
        <p:nvSpPr>
          <p:cNvPr id="4" name="Slide Image Placeholder 3"/>
          <p:cNvSpPr>
            <a:spLocks noGrp="1" noRot="1" noChangeAspect="1"/>
          </p:cNvSpPr>
          <p:nvPr>
            <p:ph type="sldImg" idx="2"/>
          </p:nvPr>
        </p:nvSpPr>
        <p:spPr>
          <a:xfrm>
            <a:off x="914400" y="742950"/>
            <a:ext cx="4968875" cy="3725863"/>
          </a:xfrm>
          <a:prstGeom prst="rect">
            <a:avLst/>
          </a:prstGeom>
          <a:noFill/>
          <a:ln w="12700">
            <a:solidFill>
              <a:prstClr val="black"/>
            </a:solidFill>
          </a:ln>
        </p:spPr>
        <p:txBody>
          <a:bodyPr vert="horz" lIns="92118" tIns="46058" rIns="92118" bIns="46058" rtlCol="0" anchor="ctr"/>
          <a:lstStyle/>
          <a:p>
            <a:pPr lvl="0"/>
            <a:endParaRPr lang="bg-BG" noProof="0" smtClean="0"/>
          </a:p>
        </p:txBody>
      </p:sp>
      <p:sp>
        <p:nvSpPr>
          <p:cNvPr id="5" name="Notes Placeholder 4"/>
          <p:cNvSpPr>
            <a:spLocks noGrp="1"/>
          </p:cNvSpPr>
          <p:nvPr>
            <p:ph type="body" sz="quarter" idx="3"/>
          </p:nvPr>
        </p:nvSpPr>
        <p:spPr>
          <a:xfrm>
            <a:off x="680254" y="4715667"/>
            <a:ext cx="5438787" cy="4468823"/>
          </a:xfrm>
          <a:prstGeom prst="rect">
            <a:avLst/>
          </a:prstGeom>
        </p:spPr>
        <p:txBody>
          <a:bodyPr vert="horz" lIns="92118" tIns="46058" rIns="92118" bIns="46058"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bg-BG" noProof="0" smtClean="0"/>
          </a:p>
        </p:txBody>
      </p:sp>
      <p:sp>
        <p:nvSpPr>
          <p:cNvPr id="6" name="Footer Placeholder 5"/>
          <p:cNvSpPr>
            <a:spLocks noGrp="1"/>
          </p:cNvSpPr>
          <p:nvPr>
            <p:ph type="ftr" sz="quarter" idx="4"/>
          </p:nvPr>
        </p:nvSpPr>
        <p:spPr>
          <a:xfrm>
            <a:off x="1" y="9429731"/>
            <a:ext cx="2946145" cy="496892"/>
          </a:xfrm>
          <a:prstGeom prst="rect">
            <a:avLst/>
          </a:prstGeom>
        </p:spPr>
        <p:txBody>
          <a:bodyPr vert="horz" lIns="92118" tIns="46058" rIns="92118" bIns="46058" rtlCol="0" anchor="b"/>
          <a:lstStyle>
            <a:lvl1pPr algn="l">
              <a:defRPr sz="1200"/>
            </a:lvl1pPr>
          </a:lstStyle>
          <a:p>
            <a:pPr>
              <a:defRPr/>
            </a:pPr>
            <a:endParaRPr lang="bg-BG"/>
          </a:p>
        </p:txBody>
      </p:sp>
      <p:sp>
        <p:nvSpPr>
          <p:cNvPr id="7" name="Slide Number Placeholder 6"/>
          <p:cNvSpPr>
            <a:spLocks noGrp="1"/>
          </p:cNvSpPr>
          <p:nvPr>
            <p:ph type="sldNum" sz="quarter" idx="5"/>
          </p:nvPr>
        </p:nvSpPr>
        <p:spPr>
          <a:xfrm>
            <a:off x="3849911" y="9429731"/>
            <a:ext cx="2946144" cy="496892"/>
          </a:xfrm>
          <a:prstGeom prst="rect">
            <a:avLst/>
          </a:prstGeom>
        </p:spPr>
        <p:txBody>
          <a:bodyPr vert="horz" lIns="92118" tIns="46058" rIns="92118" bIns="46058" rtlCol="0" anchor="b"/>
          <a:lstStyle>
            <a:lvl1pPr algn="r">
              <a:defRPr sz="1200"/>
            </a:lvl1pPr>
          </a:lstStyle>
          <a:p>
            <a:pPr>
              <a:defRPr/>
            </a:pPr>
            <a:fld id="{61BEC8A4-47C7-468C-9747-02E548140D8B}" type="slidenum">
              <a:rPr lang="bg-BG"/>
              <a:pPr>
                <a:defRPr/>
              </a:pPr>
              <a:t>‹#›</a:t>
            </a:fld>
            <a:endParaRPr lang="bg-BG"/>
          </a:p>
        </p:txBody>
      </p:sp>
    </p:spTree>
    <p:extLst>
      <p:ext uri="{BB962C8B-B14F-4D97-AF65-F5344CB8AC3E}">
        <p14:creationId xmlns:p14="http://schemas.microsoft.com/office/powerpoint/2010/main" val="38018730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3277" indent="-289722" eaLnBrk="0" hangingPunct="0">
              <a:defRPr>
                <a:solidFill>
                  <a:schemeClr val="tx1"/>
                </a:solidFill>
                <a:latin typeface="Arial" charset="0"/>
              </a:defRPr>
            </a:lvl2pPr>
            <a:lvl3pPr marL="1158888" indent="-231778" eaLnBrk="0" hangingPunct="0">
              <a:defRPr>
                <a:solidFill>
                  <a:schemeClr val="tx1"/>
                </a:solidFill>
                <a:latin typeface="Arial" charset="0"/>
              </a:defRPr>
            </a:lvl3pPr>
            <a:lvl4pPr marL="1622443" indent="-231778" eaLnBrk="0" hangingPunct="0">
              <a:defRPr>
                <a:solidFill>
                  <a:schemeClr val="tx1"/>
                </a:solidFill>
                <a:latin typeface="Arial" charset="0"/>
              </a:defRPr>
            </a:lvl4pPr>
            <a:lvl5pPr marL="2085998" indent="-231778" eaLnBrk="0" hangingPunct="0">
              <a:defRPr>
                <a:solidFill>
                  <a:schemeClr val="tx1"/>
                </a:solidFill>
                <a:latin typeface="Arial" charset="0"/>
              </a:defRPr>
            </a:lvl5pPr>
            <a:lvl6pPr marL="2549553" indent="-231778" eaLnBrk="0" fontAlgn="base" hangingPunct="0">
              <a:spcBef>
                <a:spcPct val="0"/>
              </a:spcBef>
              <a:spcAft>
                <a:spcPct val="0"/>
              </a:spcAft>
              <a:defRPr>
                <a:solidFill>
                  <a:schemeClr val="tx1"/>
                </a:solidFill>
                <a:latin typeface="Arial" charset="0"/>
              </a:defRPr>
            </a:lvl6pPr>
            <a:lvl7pPr marL="3013108" indent="-231778" eaLnBrk="0" fontAlgn="base" hangingPunct="0">
              <a:spcBef>
                <a:spcPct val="0"/>
              </a:spcBef>
              <a:spcAft>
                <a:spcPct val="0"/>
              </a:spcAft>
              <a:defRPr>
                <a:solidFill>
                  <a:schemeClr val="tx1"/>
                </a:solidFill>
                <a:latin typeface="Arial" charset="0"/>
              </a:defRPr>
            </a:lvl7pPr>
            <a:lvl8pPr marL="3476663" indent="-231778" eaLnBrk="0" fontAlgn="base" hangingPunct="0">
              <a:spcBef>
                <a:spcPct val="0"/>
              </a:spcBef>
              <a:spcAft>
                <a:spcPct val="0"/>
              </a:spcAft>
              <a:defRPr>
                <a:solidFill>
                  <a:schemeClr val="tx1"/>
                </a:solidFill>
                <a:latin typeface="Arial" charset="0"/>
              </a:defRPr>
            </a:lvl8pPr>
            <a:lvl9pPr marL="3940218" indent="-231778" eaLnBrk="0" fontAlgn="base" hangingPunct="0">
              <a:spcBef>
                <a:spcPct val="0"/>
              </a:spcBef>
              <a:spcAft>
                <a:spcPct val="0"/>
              </a:spcAft>
              <a:defRPr>
                <a:solidFill>
                  <a:schemeClr val="tx1"/>
                </a:solidFill>
                <a:latin typeface="Arial" charset="0"/>
              </a:defRPr>
            </a:lvl9pPr>
          </a:lstStyle>
          <a:p>
            <a:pPr eaLnBrk="1" hangingPunct="1"/>
            <a:fld id="{B38CD6E7-DC15-4715-AEC0-49716F0A4312}" type="slidenum">
              <a:rPr lang="en-US" altLang="bg-BG" smtClean="0">
                <a:solidFill>
                  <a:srgbClr val="000000"/>
                </a:solidFill>
              </a:rPr>
              <a:pPr eaLnBrk="1" hangingPunct="1"/>
              <a:t>1</a:t>
            </a:fld>
            <a:endParaRPr lang="en-US" altLang="bg-BG" smtClean="0">
              <a:solidFill>
                <a:srgbClr val="000000"/>
              </a:solidFill>
            </a:endParaRPr>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ru-RU" altLang="bg-BG" smtClean="0">
              <a:latin typeface="Arial" charset="0"/>
            </a:endParaRPr>
          </a:p>
        </p:txBody>
      </p:sp>
    </p:spTree>
    <p:extLst>
      <p:ext uri="{BB962C8B-B14F-4D97-AF65-F5344CB8AC3E}">
        <p14:creationId xmlns:p14="http://schemas.microsoft.com/office/powerpoint/2010/main" val="1351924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bg-BG" altLang="bg-BG" smtClean="0"/>
          </a:p>
        </p:txBody>
      </p:sp>
      <p:sp>
        <p:nvSpPr>
          <p:cNvPr id="788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53277" indent="-289722" eaLnBrk="0" hangingPunct="0">
              <a:defRPr>
                <a:solidFill>
                  <a:schemeClr val="tx1"/>
                </a:solidFill>
                <a:latin typeface="Arial" charset="0"/>
              </a:defRPr>
            </a:lvl2pPr>
            <a:lvl3pPr marL="1158888" indent="-231778" eaLnBrk="0" hangingPunct="0">
              <a:defRPr>
                <a:solidFill>
                  <a:schemeClr val="tx1"/>
                </a:solidFill>
                <a:latin typeface="Arial" charset="0"/>
              </a:defRPr>
            </a:lvl3pPr>
            <a:lvl4pPr marL="1622443" indent="-231778" eaLnBrk="0" hangingPunct="0">
              <a:defRPr>
                <a:solidFill>
                  <a:schemeClr val="tx1"/>
                </a:solidFill>
                <a:latin typeface="Arial" charset="0"/>
              </a:defRPr>
            </a:lvl4pPr>
            <a:lvl5pPr marL="2085998" indent="-231778" eaLnBrk="0" hangingPunct="0">
              <a:defRPr>
                <a:solidFill>
                  <a:schemeClr val="tx1"/>
                </a:solidFill>
                <a:latin typeface="Arial" charset="0"/>
              </a:defRPr>
            </a:lvl5pPr>
            <a:lvl6pPr marL="2549553" indent="-231778" eaLnBrk="0" fontAlgn="base" hangingPunct="0">
              <a:spcBef>
                <a:spcPct val="0"/>
              </a:spcBef>
              <a:spcAft>
                <a:spcPct val="0"/>
              </a:spcAft>
              <a:defRPr>
                <a:solidFill>
                  <a:schemeClr val="tx1"/>
                </a:solidFill>
                <a:latin typeface="Arial" charset="0"/>
              </a:defRPr>
            </a:lvl6pPr>
            <a:lvl7pPr marL="3013108" indent="-231778" eaLnBrk="0" fontAlgn="base" hangingPunct="0">
              <a:spcBef>
                <a:spcPct val="0"/>
              </a:spcBef>
              <a:spcAft>
                <a:spcPct val="0"/>
              </a:spcAft>
              <a:defRPr>
                <a:solidFill>
                  <a:schemeClr val="tx1"/>
                </a:solidFill>
                <a:latin typeface="Arial" charset="0"/>
              </a:defRPr>
            </a:lvl7pPr>
            <a:lvl8pPr marL="3476663" indent="-231778" eaLnBrk="0" fontAlgn="base" hangingPunct="0">
              <a:spcBef>
                <a:spcPct val="0"/>
              </a:spcBef>
              <a:spcAft>
                <a:spcPct val="0"/>
              </a:spcAft>
              <a:defRPr>
                <a:solidFill>
                  <a:schemeClr val="tx1"/>
                </a:solidFill>
                <a:latin typeface="Arial" charset="0"/>
              </a:defRPr>
            </a:lvl8pPr>
            <a:lvl9pPr marL="3940218" indent="-231778" eaLnBrk="0" fontAlgn="base" hangingPunct="0">
              <a:spcBef>
                <a:spcPct val="0"/>
              </a:spcBef>
              <a:spcAft>
                <a:spcPct val="0"/>
              </a:spcAft>
              <a:defRPr>
                <a:solidFill>
                  <a:schemeClr val="tx1"/>
                </a:solidFill>
                <a:latin typeface="Arial" charset="0"/>
              </a:defRPr>
            </a:lvl9pPr>
          </a:lstStyle>
          <a:p>
            <a:pPr eaLnBrk="1" hangingPunct="1"/>
            <a:fld id="{7E339195-F1C1-4932-A67A-C62FDF45BEBE}" type="slidenum">
              <a:rPr lang="bg-BG" altLang="bg-BG" smtClean="0"/>
              <a:pPr eaLnBrk="1" hangingPunct="1"/>
              <a:t>21</a:t>
            </a:fld>
            <a:endParaRPr lang="bg-BG" altLang="bg-BG" smtClean="0"/>
          </a:p>
        </p:txBody>
      </p:sp>
    </p:spTree>
    <p:extLst>
      <p:ext uri="{BB962C8B-B14F-4D97-AF65-F5344CB8AC3E}">
        <p14:creationId xmlns:p14="http://schemas.microsoft.com/office/powerpoint/2010/main" val="39275471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81000" y="381000"/>
            <a:ext cx="7467600" cy="704850"/>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a:defRPr sz="3600"/>
            </a:lvl1pPr>
          </a:lstStyle>
          <a:p>
            <a:pPr lvl="0"/>
            <a:r>
              <a:rPr lang="en-US" altLang="bg-BG" noProof="0" smtClean="0"/>
              <a:t>Click to edit Master title style</a:t>
            </a:r>
          </a:p>
        </p:txBody>
      </p:sp>
      <p:sp>
        <p:nvSpPr>
          <p:cNvPr id="3075" name="Rectangle 3"/>
          <p:cNvSpPr>
            <a:spLocks noGrp="1" noChangeArrowheads="1"/>
          </p:cNvSpPr>
          <p:nvPr>
            <p:ph type="subTitle" idx="1"/>
          </p:nvPr>
        </p:nvSpPr>
        <p:spPr>
          <a:xfrm>
            <a:off x="381000" y="1066800"/>
            <a:ext cx="7467600" cy="685800"/>
          </a:xfrm>
          <a:extLst>
            <a:ext uri="{AF507438-7753-43E0-B8FC-AC1667EBCBE1}">
              <a14:hiddenEffects xmlns:a14="http://schemas.microsoft.com/office/drawing/2010/main">
                <a:effectLst>
                  <a:outerShdw dist="17961" dir="2700000" algn="ctr" rotWithShape="0">
                    <a:schemeClr val="bg1"/>
                  </a:outerShdw>
                </a:effectLst>
              </a14:hiddenEffects>
            </a:ext>
          </a:extLst>
        </p:spPr>
        <p:txBody>
          <a:bodyPr/>
          <a:lstStyle>
            <a:lvl1pPr marL="0" indent="0">
              <a:buFontTx/>
              <a:buNone/>
              <a:defRPr sz="2400"/>
            </a:lvl1pPr>
          </a:lstStyle>
          <a:p>
            <a:pPr lvl="0"/>
            <a:r>
              <a:rPr lang="en-US" altLang="bg-BG" noProof="0" smtClean="0"/>
              <a:t>Click to edit Master subtitle style</a:t>
            </a:r>
          </a:p>
        </p:txBody>
      </p:sp>
    </p:spTree>
    <p:extLst>
      <p:ext uri="{BB962C8B-B14F-4D97-AF65-F5344CB8AC3E}">
        <p14:creationId xmlns:p14="http://schemas.microsoft.com/office/powerpoint/2010/main" val="123671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Tree>
    <p:extLst>
      <p:ext uri="{BB962C8B-B14F-4D97-AF65-F5344CB8AC3E}">
        <p14:creationId xmlns:p14="http://schemas.microsoft.com/office/powerpoint/2010/main" val="2205784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19900" y="274638"/>
            <a:ext cx="2171700" cy="5440362"/>
          </a:xfrm>
        </p:spPr>
        <p:txBody>
          <a:bodyPr vert="eaVert"/>
          <a:lstStyle/>
          <a:p>
            <a:r>
              <a:rPr lang="en-US" smtClean="0"/>
              <a:t>Click to edit Master title style</a:t>
            </a:r>
            <a:endParaRPr lang="bg-BG"/>
          </a:p>
        </p:txBody>
      </p:sp>
      <p:sp>
        <p:nvSpPr>
          <p:cNvPr id="3" name="Vertical Text Placeholder 2"/>
          <p:cNvSpPr>
            <a:spLocks noGrp="1"/>
          </p:cNvSpPr>
          <p:nvPr>
            <p:ph type="body" orient="vert" idx="1"/>
          </p:nvPr>
        </p:nvSpPr>
        <p:spPr>
          <a:xfrm>
            <a:off x="304800" y="274638"/>
            <a:ext cx="6362700" cy="5440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Tree>
    <p:extLst>
      <p:ext uri="{BB962C8B-B14F-4D97-AF65-F5344CB8AC3E}">
        <p14:creationId xmlns:p14="http://schemas.microsoft.com/office/powerpoint/2010/main" val="2154205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Tree>
    <p:extLst>
      <p:ext uri="{BB962C8B-B14F-4D97-AF65-F5344CB8AC3E}">
        <p14:creationId xmlns:p14="http://schemas.microsoft.com/office/powerpoint/2010/main" val="2158214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bg-BG"/>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3786841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
        <p:nvSpPr>
          <p:cNvPr id="3" name="Content Placeholder 2"/>
          <p:cNvSpPr>
            <a:spLocks noGrp="1"/>
          </p:cNvSpPr>
          <p:nvPr>
            <p:ph sz="half" idx="1"/>
          </p:nvPr>
        </p:nvSpPr>
        <p:spPr>
          <a:xfrm>
            <a:off x="971550" y="1524000"/>
            <a:ext cx="3581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Content Placeholder 3"/>
          <p:cNvSpPr>
            <a:spLocks noGrp="1"/>
          </p:cNvSpPr>
          <p:nvPr>
            <p:ph sz="half" idx="2"/>
          </p:nvPr>
        </p:nvSpPr>
        <p:spPr>
          <a:xfrm>
            <a:off x="4705350" y="1524000"/>
            <a:ext cx="35814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Tree>
    <p:extLst>
      <p:ext uri="{BB962C8B-B14F-4D97-AF65-F5344CB8AC3E}">
        <p14:creationId xmlns:p14="http://schemas.microsoft.com/office/powerpoint/2010/main" val="1684244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bg-BG"/>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Tree>
    <p:extLst>
      <p:ext uri="{BB962C8B-B14F-4D97-AF65-F5344CB8AC3E}">
        <p14:creationId xmlns:p14="http://schemas.microsoft.com/office/powerpoint/2010/main" val="1678837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bg-BG"/>
          </a:p>
        </p:txBody>
      </p:sp>
    </p:spTree>
    <p:extLst>
      <p:ext uri="{BB962C8B-B14F-4D97-AF65-F5344CB8AC3E}">
        <p14:creationId xmlns:p14="http://schemas.microsoft.com/office/powerpoint/2010/main" val="407708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1392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bg-BG"/>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4007605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bg-BG"/>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bg-BG"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510023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274638"/>
            <a:ext cx="8686800" cy="71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bg-BG" smtClean="0"/>
              <a:t>Click to edit Master title style</a:t>
            </a:r>
          </a:p>
        </p:txBody>
      </p:sp>
      <p:sp>
        <p:nvSpPr>
          <p:cNvPr id="1027" name="Rectangle 3"/>
          <p:cNvSpPr>
            <a:spLocks noGrp="1" noChangeArrowheads="1"/>
          </p:cNvSpPr>
          <p:nvPr>
            <p:ph type="body" idx="1"/>
          </p:nvPr>
        </p:nvSpPr>
        <p:spPr bwMode="auto">
          <a:xfrm>
            <a:off x="971550" y="1524000"/>
            <a:ext cx="73152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bg-BG" smtClean="0"/>
              <a:t>Click to edit Master text styles</a:t>
            </a:r>
          </a:p>
          <a:p>
            <a:pPr lvl="1"/>
            <a:r>
              <a:rPr lang="en-US" altLang="bg-BG" smtClean="0"/>
              <a:t>Second level</a:t>
            </a:r>
          </a:p>
          <a:p>
            <a:pPr lvl="2"/>
            <a:r>
              <a:rPr lang="en-US" altLang="bg-BG" smtClean="0"/>
              <a:t>Third level</a:t>
            </a:r>
          </a:p>
          <a:p>
            <a:pPr lvl="3"/>
            <a:r>
              <a:rPr lang="en-US" altLang="bg-BG" smtClean="0"/>
              <a:t>Fourth level</a:t>
            </a:r>
          </a:p>
          <a:p>
            <a:pPr lvl="4"/>
            <a:r>
              <a:rPr lang="en-US" altLang="bg-BG" smtClean="0"/>
              <a:t>Fifth level</a:t>
            </a:r>
          </a:p>
        </p:txBody>
      </p:sp>
    </p:spTree>
  </p:cSld>
  <p:clrMap bg1="lt1" tx1="dk1" bg2="lt2" tx2="dk2" accent1="accent1" accent2="accent2" accent3="accent3" accent4="accent4" accent5="accent5" accent6="accent6" hlink="hlink" folHlink="folHlink"/>
  <p:sldLayoutIdLst>
    <p:sldLayoutId id="2147484211" r:id="rId1"/>
    <p:sldLayoutId id="2147484201" r:id="rId2"/>
    <p:sldLayoutId id="2147484202" r:id="rId3"/>
    <p:sldLayoutId id="2147484203" r:id="rId4"/>
    <p:sldLayoutId id="2147484204" r:id="rId5"/>
    <p:sldLayoutId id="2147484205" r:id="rId6"/>
    <p:sldLayoutId id="2147484206" r:id="rId7"/>
    <p:sldLayoutId id="2147484207" r:id="rId8"/>
    <p:sldLayoutId id="2147484208" r:id="rId9"/>
    <p:sldLayoutId id="2147484209" r:id="rId10"/>
    <p:sldLayoutId id="2147484210" r:id="rId11"/>
  </p:sldLayoutIdLst>
  <p:txStyles>
    <p:titleStyle>
      <a:lvl1pPr algn="l" rtl="0" eaLnBrk="0" fontAlgn="base" hangingPunct="0">
        <a:spcBef>
          <a:spcPct val="0"/>
        </a:spcBef>
        <a:spcAft>
          <a:spcPct val="0"/>
        </a:spcAft>
        <a:defRPr sz="4400" kern="1200">
          <a:solidFill>
            <a:schemeClr val="bg1"/>
          </a:solidFill>
          <a:latin typeface="+mj-lt"/>
          <a:ea typeface="+mj-ea"/>
          <a:cs typeface="+mj-cs"/>
        </a:defRPr>
      </a:lvl1pPr>
      <a:lvl2pPr algn="l" rtl="0" eaLnBrk="0" fontAlgn="base" hangingPunct="0">
        <a:spcBef>
          <a:spcPct val="0"/>
        </a:spcBef>
        <a:spcAft>
          <a:spcPct val="0"/>
        </a:spcAft>
        <a:defRPr sz="4400">
          <a:solidFill>
            <a:schemeClr val="bg1"/>
          </a:solidFill>
          <a:latin typeface="Microsoft Sans Serif" panose="020B0604020202020204" pitchFamily="34" charset="0"/>
        </a:defRPr>
      </a:lvl2pPr>
      <a:lvl3pPr algn="l" rtl="0" eaLnBrk="0" fontAlgn="base" hangingPunct="0">
        <a:spcBef>
          <a:spcPct val="0"/>
        </a:spcBef>
        <a:spcAft>
          <a:spcPct val="0"/>
        </a:spcAft>
        <a:defRPr sz="4400">
          <a:solidFill>
            <a:schemeClr val="bg1"/>
          </a:solidFill>
          <a:latin typeface="Microsoft Sans Serif" panose="020B0604020202020204" pitchFamily="34" charset="0"/>
        </a:defRPr>
      </a:lvl3pPr>
      <a:lvl4pPr algn="l" rtl="0" eaLnBrk="0" fontAlgn="base" hangingPunct="0">
        <a:spcBef>
          <a:spcPct val="0"/>
        </a:spcBef>
        <a:spcAft>
          <a:spcPct val="0"/>
        </a:spcAft>
        <a:defRPr sz="4400">
          <a:solidFill>
            <a:schemeClr val="bg1"/>
          </a:solidFill>
          <a:latin typeface="Microsoft Sans Serif" panose="020B0604020202020204" pitchFamily="34" charset="0"/>
        </a:defRPr>
      </a:lvl4pPr>
      <a:lvl5pPr algn="l" rtl="0" eaLnBrk="0" fontAlgn="base" hangingPunct="0">
        <a:spcBef>
          <a:spcPct val="0"/>
        </a:spcBef>
        <a:spcAft>
          <a:spcPct val="0"/>
        </a:spcAft>
        <a:defRPr sz="4400">
          <a:solidFill>
            <a:schemeClr val="bg1"/>
          </a:solidFill>
          <a:latin typeface="Microsoft Sans Serif" panose="020B0604020202020204" pitchFamily="34" charset="0"/>
        </a:defRPr>
      </a:lvl5pPr>
      <a:lvl6pPr marL="457200" algn="l" rtl="0" fontAlgn="base">
        <a:spcBef>
          <a:spcPct val="0"/>
        </a:spcBef>
        <a:spcAft>
          <a:spcPct val="0"/>
        </a:spcAft>
        <a:defRPr sz="4400">
          <a:solidFill>
            <a:schemeClr val="bg1"/>
          </a:solidFill>
          <a:latin typeface="Microsoft Sans Serif" panose="020B0604020202020204" pitchFamily="34" charset="0"/>
        </a:defRPr>
      </a:lvl6pPr>
      <a:lvl7pPr marL="914400" algn="l" rtl="0" fontAlgn="base">
        <a:spcBef>
          <a:spcPct val="0"/>
        </a:spcBef>
        <a:spcAft>
          <a:spcPct val="0"/>
        </a:spcAft>
        <a:defRPr sz="4400">
          <a:solidFill>
            <a:schemeClr val="bg1"/>
          </a:solidFill>
          <a:latin typeface="Microsoft Sans Serif" panose="020B0604020202020204" pitchFamily="34" charset="0"/>
        </a:defRPr>
      </a:lvl7pPr>
      <a:lvl8pPr marL="1371600" algn="l" rtl="0" fontAlgn="base">
        <a:spcBef>
          <a:spcPct val="0"/>
        </a:spcBef>
        <a:spcAft>
          <a:spcPct val="0"/>
        </a:spcAft>
        <a:defRPr sz="4400">
          <a:solidFill>
            <a:schemeClr val="bg1"/>
          </a:solidFill>
          <a:latin typeface="Microsoft Sans Serif" panose="020B0604020202020204" pitchFamily="34" charset="0"/>
        </a:defRPr>
      </a:lvl8pPr>
      <a:lvl9pPr marL="1828800" algn="l" rtl="0" fontAlgn="base">
        <a:spcBef>
          <a:spcPct val="0"/>
        </a:spcBef>
        <a:spcAft>
          <a:spcPct val="0"/>
        </a:spcAft>
        <a:defRPr sz="4400">
          <a:solidFill>
            <a:schemeClr val="bg1"/>
          </a:solidFill>
          <a:latin typeface="Microsoft Sans Serif"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bg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bg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bg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bg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dimov@mtc.government.b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ur-lex.europa.eu/legal-content/BG/TXT/PDF/?uri=CELEX:52021XC0916(03)&amp;from=EN)"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ctrTitle"/>
          </p:nvPr>
        </p:nvSpPr>
        <p:spPr>
          <a:xfrm>
            <a:off x="250825" y="381000"/>
            <a:ext cx="8353623" cy="5208240"/>
          </a:xfrm>
          <a:extLst>
            <a:ext uri="{AF507438-7753-43E0-B8FC-AC1667EBCBE1}">
              <a14:hiddenEffects xmlns:a14="http://schemas.microsoft.com/office/drawing/2010/main">
                <a:effectLst>
                  <a:outerShdw dist="17961" dir="2700000" algn="ctr" rotWithShape="0">
                    <a:schemeClr val="bg2"/>
                  </a:outerShdw>
                </a:effectLst>
              </a14:hiddenEffects>
            </a:ext>
          </a:extLst>
        </p:spPr>
        <p:txBody>
          <a:bodyPr/>
          <a:lstStyle/>
          <a:p>
            <a:pPr eaLnBrk="1" hangingPunct="1">
              <a:defRPr/>
            </a:pPr>
            <a:r>
              <a:rPr lang="ru-RU" altLang="bg-BG" sz="2400" b="1" kern="0" dirty="0" smtClean="0">
                <a:solidFill>
                  <a:srgbClr val="FFFFFF"/>
                </a:solidFill>
                <a:latin typeface="Times New Roman" panose="02020603050405020304" pitchFamily="18" charset="0"/>
                <a:cs typeface="Times New Roman" panose="02020603050405020304" pitchFamily="18" charset="0"/>
              </a:rPr>
              <a:t/>
            </a:r>
            <a:br>
              <a:rPr lang="ru-RU" altLang="bg-BG" sz="2400" b="1" kern="0" dirty="0" smtClean="0">
                <a:solidFill>
                  <a:srgbClr val="FFFFFF"/>
                </a:solidFill>
                <a:latin typeface="Times New Roman" panose="02020603050405020304" pitchFamily="18" charset="0"/>
                <a:cs typeface="Times New Roman" panose="02020603050405020304" pitchFamily="18" charset="0"/>
              </a:rPr>
            </a:br>
            <a:r>
              <a:rPr lang="ru-RU" altLang="bg-BG" sz="2400" b="1" kern="0" dirty="0" smtClean="0">
                <a:solidFill>
                  <a:srgbClr val="FFFFFF"/>
                </a:solidFill>
                <a:latin typeface="Times New Roman" panose="02020603050405020304" pitchFamily="18" charset="0"/>
                <a:cs typeface="Times New Roman" panose="02020603050405020304" pitchFamily="18" charset="0"/>
              </a:rPr>
              <a:t/>
            </a:r>
            <a:br>
              <a:rPr lang="ru-RU" altLang="bg-BG" sz="2400" b="1" kern="0" dirty="0" smtClean="0">
                <a:solidFill>
                  <a:srgbClr val="FFFFFF"/>
                </a:solidFill>
                <a:latin typeface="Times New Roman" panose="02020603050405020304" pitchFamily="18" charset="0"/>
                <a:cs typeface="Times New Roman" panose="02020603050405020304" pitchFamily="18" charset="0"/>
              </a:rPr>
            </a:br>
            <a:r>
              <a:rPr lang="ru-RU" altLang="bg-BG" sz="2400" b="1" kern="0" dirty="0">
                <a:solidFill>
                  <a:srgbClr val="FFFFFF"/>
                </a:solidFill>
                <a:latin typeface="Times New Roman" panose="02020603050405020304" pitchFamily="18" charset="0"/>
                <a:cs typeface="Times New Roman" panose="02020603050405020304" pitchFamily="18" charset="0"/>
              </a:rPr>
              <a:t/>
            </a:r>
            <a:br>
              <a:rPr lang="ru-RU" altLang="bg-BG" sz="2400" b="1" kern="0" dirty="0">
                <a:solidFill>
                  <a:srgbClr val="FFFFFF"/>
                </a:solidFill>
                <a:latin typeface="Times New Roman" panose="02020603050405020304" pitchFamily="18" charset="0"/>
                <a:cs typeface="Times New Roman" panose="02020603050405020304" pitchFamily="18" charset="0"/>
              </a:rPr>
            </a:br>
            <a:r>
              <a:rPr lang="ru-RU" altLang="bg-BG" sz="2400" b="1" kern="0" dirty="0" smtClean="0">
                <a:solidFill>
                  <a:srgbClr val="FFFFFF"/>
                </a:solidFill>
                <a:latin typeface="Times New Roman" panose="02020603050405020304" pitchFamily="18" charset="0"/>
                <a:cs typeface="Times New Roman" panose="02020603050405020304" pitchFamily="18" charset="0"/>
              </a:rPr>
              <a:t/>
            </a:r>
            <a:br>
              <a:rPr lang="ru-RU" altLang="bg-BG" sz="2400" b="1" kern="0" dirty="0" smtClean="0">
                <a:solidFill>
                  <a:srgbClr val="FFFFFF"/>
                </a:solidFill>
                <a:latin typeface="Times New Roman" panose="02020603050405020304" pitchFamily="18" charset="0"/>
                <a:cs typeface="Times New Roman" panose="02020603050405020304" pitchFamily="18" charset="0"/>
              </a:rPr>
            </a:br>
            <a:r>
              <a:rPr lang="ru-RU" altLang="bg-BG" sz="2400" b="1" kern="0" dirty="0">
                <a:solidFill>
                  <a:srgbClr val="FFFFFF"/>
                </a:solidFill>
                <a:latin typeface="Times New Roman" panose="02020603050405020304" pitchFamily="18" charset="0"/>
                <a:cs typeface="Times New Roman" panose="02020603050405020304" pitchFamily="18" charset="0"/>
              </a:rPr>
              <a:t/>
            </a:r>
            <a:br>
              <a:rPr lang="ru-RU" altLang="bg-BG" sz="2400" b="1" kern="0" dirty="0">
                <a:solidFill>
                  <a:srgbClr val="FFFFFF"/>
                </a:solidFill>
                <a:latin typeface="Times New Roman" panose="02020603050405020304" pitchFamily="18" charset="0"/>
                <a:cs typeface="Times New Roman" panose="02020603050405020304" pitchFamily="18" charset="0"/>
              </a:rPr>
            </a:br>
            <a:r>
              <a:rPr lang="ru-RU" altLang="bg-BG" sz="3200" b="1" kern="0" dirty="0" smtClean="0">
                <a:solidFill>
                  <a:srgbClr val="FFFFFF"/>
                </a:solidFill>
                <a:latin typeface="Times New Roman" panose="02020603050405020304" pitchFamily="18" charset="0"/>
                <a:cs typeface="Times New Roman" panose="02020603050405020304" pitchFamily="18" charset="0"/>
              </a:rPr>
              <a:t>МЕХАНИЗЪМ ЗА СВЪРЗВАНЕ </a:t>
            </a:r>
            <a:br>
              <a:rPr lang="ru-RU" altLang="bg-BG" sz="3200" b="1" kern="0" dirty="0" smtClean="0">
                <a:solidFill>
                  <a:srgbClr val="FFFFFF"/>
                </a:solidFill>
                <a:latin typeface="Times New Roman" panose="02020603050405020304" pitchFamily="18" charset="0"/>
                <a:cs typeface="Times New Roman" panose="02020603050405020304" pitchFamily="18" charset="0"/>
              </a:rPr>
            </a:br>
            <a:r>
              <a:rPr lang="ru-RU" altLang="bg-BG" sz="3200" b="1" kern="0" dirty="0" smtClean="0">
                <a:solidFill>
                  <a:srgbClr val="FFFFFF"/>
                </a:solidFill>
                <a:latin typeface="Times New Roman" panose="02020603050405020304" pitchFamily="18" charset="0"/>
                <a:cs typeface="Times New Roman" panose="02020603050405020304" pitchFamily="18" charset="0"/>
              </a:rPr>
              <a:t>НА ЕВРОПА, СЕКТОР </a:t>
            </a:r>
            <a:r>
              <a:rPr lang="bg-BG" altLang="bg-BG" sz="3200" b="1" kern="0" dirty="0" smtClean="0">
                <a:solidFill>
                  <a:srgbClr val="FFFFFF"/>
                </a:solidFill>
                <a:latin typeface="Times New Roman" panose="02020603050405020304" pitchFamily="18" charset="0"/>
                <a:cs typeface="Times New Roman" panose="02020603050405020304" pitchFamily="18" charset="0"/>
              </a:rPr>
              <a:t>„</a:t>
            </a:r>
            <a:r>
              <a:rPr lang="ru-RU" altLang="bg-BG" sz="3200" b="1" kern="0" dirty="0" smtClean="0">
                <a:solidFill>
                  <a:srgbClr val="FFFFFF"/>
                </a:solidFill>
                <a:latin typeface="Times New Roman" panose="02020603050405020304" pitchFamily="18" charset="0"/>
                <a:cs typeface="Times New Roman" panose="02020603050405020304" pitchFamily="18" charset="0"/>
              </a:rPr>
              <a:t>ТРАНСПОРТ</a:t>
            </a:r>
            <a:r>
              <a:rPr lang="bg-BG" altLang="bg-BG" sz="3200" b="1" kern="0" dirty="0" smtClean="0">
                <a:solidFill>
                  <a:srgbClr val="FFFFFF"/>
                </a:solidFill>
                <a:latin typeface="Times New Roman" panose="02020603050405020304" pitchFamily="18" charset="0"/>
                <a:cs typeface="Times New Roman" panose="02020603050405020304" pitchFamily="18" charset="0"/>
              </a:rPr>
              <a:t>“</a:t>
            </a:r>
            <a:r>
              <a:rPr lang="ru-RU" altLang="bg-BG" sz="3200" b="1" kern="0" dirty="0" smtClean="0">
                <a:solidFill>
                  <a:srgbClr val="FFFFFF"/>
                </a:solidFill>
                <a:latin typeface="Times New Roman" panose="02020603050405020304" pitchFamily="18" charset="0"/>
                <a:cs typeface="Times New Roman" panose="02020603050405020304" pitchFamily="18" charset="0"/>
              </a:rPr>
              <a:t> </a:t>
            </a:r>
            <a:r>
              <a:rPr lang="en-US" altLang="bg-BG" sz="3200" b="1" kern="0" dirty="0" smtClean="0">
                <a:solidFill>
                  <a:srgbClr val="FFFFFF"/>
                </a:solidFill>
                <a:latin typeface="Times New Roman" panose="02020603050405020304" pitchFamily="18" charset="0"/>
                <a:cs typeface="Times New Roman" panose="02020603050405020304" pitchFamily="18" charset="0"/>
              </a:rPr>
              <a:t>2021-2027</a:t>
            </a:r>
            <a:r>
              <a:rPr lang="en-US" altLang="bg-BG" sz="3200" b="1" kern="0" dirty="0" smtClean="0">
                <a:solidFill>
                  <a:srgbClr val="FFFFFF"/>
                </a:solidFill>
                <a:latin typeface="Times New Roman" panose="02020603050405020304" pitchFamily="18" charset="0"/>
                <a:cs typeface="Times New Roman" panose="02020603050405020304" pitchFamily="18" charset="0"/>
              </a:rPr>
              <a:t/>
            </a:r>
            <a:br>
              <a:rPr lang="en-US" altLang="bg-BG" sz="3200" b="1" kern="0" dirty="0" smtClean="0">
                <a:solidFill>
                  <a:srgbClr val="FFFFFF"/>
                </a:solidFill>
                <a:latin typeface="Times New Roman" panose="02020603050405020304" pitchFamily="18" charset="0"/>
                <a:cs typeface="Times New Roman" panose="02020603050405020304" pitchFamily="18" charset="0"/>
              </a:rPr>
            </a:br>
            <a:r>
              <a:rPr lang="en-US" altLang="bg-BG" sz="3200" b="1" kern="0" dirty="0" smtClean="0">
                <a:solidFill>
                  <a:srgbClr val="FFFFFF"/>
                </a:solidFill>
                <a:latin typeface="Times New Roman" panose="02020603050405020304" pitchFamily="18" charset="0"/>
                <a:cs typeface="Times New Roman" panose="02020603050405020304" pitchFamily="18" charset="0"/>
              </a:rPr>
              <a:t/>
            </a:r>
            <a:br>
              <a:rPr lang="en-US" altLang="bg-BG" sz="3200" b="1" kern="0" dirty="0" smtClean="0">
                <a:solidFill>
                  <a:srgbClr val="FFFFFF"/>
                </a:solidFill>
                <a:latin typeface="Times New Roman" panose="02020603050405020304" pitchFamily="18" charset="0"/>
                <a:cs typeface="Times New Roman" panose="02020603050405020304" pitchFamily="18" charset="0"/>
              </a:rPr>
            </a:br>
            <a:r>
              <a:rPr lang="en-US" altLang="bg-BG" sz="2600" b="1" kern="0" dirty="0" smtClean="0">
                <a:solidFill>
                  <a:srgbClr val="FFFFFF"/>
                </a:solidFill>
                <a:latin typeface="Times New Roman" panose="02020603050405020304" pitchFamily="18" charset="0"/>
                <a:cs typeface="Times New Roman" panose="02020603050405020304" pitchFamily="18" charset="0"/>
              </a:rPr>
              <a:t/>
            </a:r>
            <a:br>
              <a:rPr lang="en-US" altLang="bg-BG" sz="2600" b="1" kern="0" dirty="0" smtClean="0">
                <a:solidFill>
                  <a:srgbClr val="FFFFFF"/>
                </a:solidFill>
                <a:latin typeface="Times New Roman" panose="02020603050405020304" pitchFamily="18" charset="0"/>
                <a:cs typeface="Times New Roman" panose="02020603050405020304" pitchFamily="18" charset="0"/>
              </a:rPr>
            </a:br>
            <a:r>
              <a:rPr lang="bg-BG" altLang="bg-BG" sz="2600" b="1" kern="0" dirty="0" smtClean="0">
                <a:solidFill>
                  <a:srgbClr val="FFFFFF"/>
                </a:solidFill>
                <a:latin typeface="Times New Roman" panose="02020603050405020304" pitchFamily="18" charset="0"/>
                <a:cs typeface="Times New Roman" panose="02020603050405020304" pitchFamily="18" charset="0"/>
              </a:rPr>
              <a:t/>
            </a:r>
            <a:br>
              <a:rPr lang="bg-BG" altLang="bg-BG" sz="2600" b="1" kern="0" dirty="0" smtClean="0">
                <a:solidFill>
                  <a:srgbClr val="FFFFFF"/>
                </a:solidFill>
                <a:latin typeface="Times New Roman" panose="02020603050405020304" pitchFamily="18" charset="0"/>
                <a:cs typeface="Times New Roman" panose="02020603050405020304" pitchFamily="18" charset="0"/>
              </a:rPr>
            </a:br>
            <a:r>
              <a:rPr lang="bg-BG" altLang="bg-BG" sz="2600" b="1" kern="0" dirty="0">
                <a:solidFill>
                  <a:srgbClr val="FFFFFF"/>
                </a:solidFill>
                <a:latin typeface="Times New Roman" panose="02020603050405020304" pitchFamily="18" charset="0"/>
                <a:cs typeface="Times New Roman" panose="02020603050405020304" pitchFamily="18" charset="0"/>
              </a:rPr>
              <a:t/>
            </a:r>
            <a:br>
              <a:rPr lang="bg-BG" altLang="bg-BG" sz="2600" b="1" kern="0" dirty="0">
                <a:solidFill>
                  <a:srgbClr val="FFFFFF"/>
                </a:solidFill>
                <a:latin typeface="Times New Roman" panose="02020603050405020304" pitchFamily="18" charset="0"/>
                <a:cs typeface="Times New Roman" panose="02020603050405020304" pitchFamily="18" charset="0"/>
              </a:rPr>
            </a:br>
            <a:r>
              <a:rPr lang="bg-BG" altLang="bg-BG" sz="2600" b="1" kern="0" dirty="0" smtClean="0">
                <a:solidFill>
                  <a:srgbClr val="FFFFFF"/>
                </a:solidFill>
                <a:latin typeface="Times New Roman" panose="02020603050405020304" pitchFamily="18" charset="0"/>
                <a:cs typeface="Times New Roman" panose="02020603050405020304" pitchFamily="18" charset="0"/>
              </a:rPr>
              <a:t/>
            </a:r>
            <a:br>
              <a:rPr lang="bg-BG" altLang="bg-BG" sz="2600" b="1" kern="0" dirty="0" smtClean="0">
                <a:solidFill>
                  <a:srgbClr val="FFFFFF"/>
                </a:solidFill>
                <a:latin typeface="Times New Roman" panose="02020603050405020304" pitchFamily="18" charset="0"/>
                <a:cs typeface="Times New Roman" panose="02020603050405020304" pitchFamily="18" charset="0"/>
              </a:rPr>
            </a:br>
            <a:r>
              <a:rPr lang="bg-BG" altLang="bg-BG" sz="2600" b="1" kern="0" dirty="0">
                <a:solidFill>
                  <a:srgbClr val="FFFFFF"/>
                </a:solidFill>
                <a:latin typeface="Times New Roman" panose="02020603050405020304" pitchFamily="18" charset="0"/>
                <a:cs typeface="Times New Roman" panose="02020603050405020304" pitchFamily="18" charset="0"/>
              </a:rPr>
              <a:t/>
            </a:r>
            <a:br>
              <a:rPr lang="bg-BG" altLang="bg-BG" sz="2600" b="1" kern="0" dirty="0">
                <a:solidFill>
                  <a:srgbClr val="FFFFFF"/>
                </a:solidFill>
                <a:latin typeface="Times New Roman" panose="02020603050405020304" pitchFamily="18" charset="0"/>
                <a:cs typeface="Times New Roman" panose="02020603050405020304" pitchFamily="18" charset="0"/>
              </a:rPr>
            </a:br>
            <a:r>
              <a:rPr lang="bg-BG" altLang="bg-BG" sz="2600" b="1" kern="0" dirty="0" smtClean="0">
                <a:solidFill>
                  <a:srgbClr val="FFFFFF"/>
                </a:solidFill>
                <a:latin typeface="Times New Roman" panose="02020603050405020304" pitchFamily="18" charset="0"/>
                <a:cs typeface="Times New Roman" panose="02020603050405020304" pitchFamily="18" charset="0"/>
              </a:rPr>
              <a:t/>
            </a:r>
            <a:br>
              <a:rPr lang="bg-BG" altLang="bg-BG" sz="2600" b="1" kern="0" dirty="0" smtClean="0">
                <a:solidFill>
                  <a:srgbClr val="FFFFFF"/>
                </a:solidFill>
                <a:latin typeface="Times New Roman" panose="02020603050405020304" pitchFamily="18" charset="0"/>
                <a:cs typeface="Times New Roman" panose="02020603050405020304" pitchFamily="18" charset="0"/>
              </a:rPr>
            </a:br>
            <a:r>
              <a:rPr lang="bg-BG" altLang="bg-BG" sz="1800" b="1" i="1" kern="0" dirty="0" smtClean="0">
                <a:solidFill>
                  <a:srgbClr val="FFFFFF"/>
                </a:solidFill>
                <a:latin typeface="Times New Roman" panose="02020603050405020304" pitchFamily="18" charset="0"/>
                <a:cs typeface="Times New Roman" panose="02020603050405020304" pitchFamily="18" charset="0"/>
              </a:rPr>
              <a:t>Димо Димов, отдел „Програмиране“,</a:t>
            </a:r>
            <a:br>
              <a:rPr lang="bg-BG" altLang="bg-BG" sz="1800" b="1" i="1" kern="0" dirty="0" smtClean="0">
                <a:solidFill>
                  <a:srgbClr val="FFFFFF"/>
                </a:solidFill>
                <a:latin typeface="Times New Roman" panose="02020603050405020304" pitchFamily="18" charset="0"/>
                <a:cs typeface="Times New Roman" panose="02020603050405020304" pitchFamily="18" charset="0"/>
              </a:rPr>
            </a:br>
            <a:r>
              <a:rPr lang="bg-BG" altLang="bg-BG" sz="1800" b="1" i="1" kern="0" dirty="0" smtClean="0">
                <a:solidFill>
                  <a:srgbClr val="FFFFFF"/>
                </a:solidFill>
                <a:latin typeface="Times New Roman" panose="02020603050405020304" pitchFamily="18" charset="0"/>
                <a:cs typeface="Times New Roman" panose="02020603050405020304" pitchFamily="18" charset="0"/>
              </a:rPr>
              <a:t>дирекция „Координация на програми и проекти“</a:t>
            </a:r>
            <a:br>
              <a:rPr lang="bg-BG" altLang="bg-BG" sz="1800" b="1" i="1" kern="0" dirty="0" smtClean="0">
                <a:solidFill>
                  <a:srgbClr val="FFFFFF"/>
                </a:solidFill>
                <a:latin typeface="Times New Roman" panose="02020603050405020304" pitchFamily="18" charset="0"/>
                <a:cs typeface="Times New Roman" panose="02020603050405020304" pitchFamily="18" charset="0"/>
              </a:rPr>
            </a:br>
            <a:r>
              <a:rPr lang="bg-BG" altLang="bg-BG" sz="1800" b="1" i="1" kern="0" dirty="0" smtClean="0">
                <a:solidFill>
                  <a:srgbClr val="FFFFFF"/>
                </a:solidFill>
                <a:latin typeface="Times New Roman" panose="02020603050405020304" pitchFamily="18" charset="0"/>
                <a:cs typeface="Times New Roman" panose="02020603050405020304" pitchFamily="18" charset="0"/>
              </a:rPr>
              <a:t>Министерство на транспорта и </a:t>
            </a:r>
            <a:r>
              <a:rPr lang="bg-BG" altLang="bg-BG" sz="1800" b="1" i="1" kern="0" dirty="0" smtClean="0">
                <a:solidFill>
                  <a:srgbClr val="FFFFFF"/>
                </a:solidFill>
                <a:latin typeface="Times New Roman" panose="02020603050405020304" pitchFamily="18" charset="0"/>
                <a:cs typeface="Times New Roman" panose="02020603050405020304" pitchFamily="18" charset="0"/>
              </a:rPr>
              <a:t>съобщенията</a:t>
            </a:r>
            <a:r>
              <a:rPr lang="en-US" altLang="bg-BG" sz="1800" b="1" i="1" kern="0" dirty="0" smtClean="0">
                <a:solidFill>
                  <a:srgbClr val="FFFFFF"/>
                </a:solidFill>
                <a:latin typeface="Times New Roman" panose="02020603050405020304" pitchFamily="18" charset="0"/>
                <a:cs typeface="Times New Roman" panose="02020603050405020304" pitchFamily="18" charset="0"/>
              </a:rPr>
              <a:t/>
            </a:r>
            <a:br>
              <a:rPr lang="en-US" altLang="bg-BG" sz="1800" b="1" i="1" kern="0" dirty="0" smtClean="0">
                <a:solidFill>
                  <a:srgbClr val="FFFFFF"/>
                </a:solidFill>
                <a:latin typeface="Times New Roman" panose="02020603050405020304" pitchFamily="18" charset="0"/>
                <a:cs typeface="Times New Roman" panose="02020603050405020304" pitchFamily="18" charset="0"/>
              </a:rPr>
            </a:br>
            <a:r>
              <a:rPr lang="en-US" altLang="bg-BG" sz="1800" b="1" i="1" kern="0" dirty="0" smtClean="0">
                <a:solidFill>
                  <a:srgbClr val="FFFFFF"/>
                </a:solidFill>
                <a:latin typeface="Times New Roman" panose="02020603050405020304" pitchFamily="18" charset="0"/>
                <a:cs typeface="Times New Roman" panose="02020603050405020304" pitchFamily="18" charset="0"/>
              </a:rPr>
              <a:t>E-mail: </a:t>
            </a:r>
            <a:r>
              <a:rPr lang="en-US" altLang="bg-BG" sz="1800" b="1" i="1" kern="0" dirty="0" smtClean="0">
                <a:solidFill>
                  <a:srgbClr val="FFFFFF"/>
                </a:solidFill>
                <a:latin typeface="Times New Roman" panose="02020603050405020304" pitchFamily="18" charset="0"/>
                <a:cs typeface="Times New Roman" panose="02020603050405020304" pitchFamily="18" charset="0"/>
                <a:hlinkClick r:id="rId3"/>
              </a:rPr>
              <a:t>ddimov@mtitc.government.bg</a:t>
            </a:r>
            <a:r>
              <a:rPr lang="en-US" altLang="bg-BG" sz="1800" b="1" i="1" kern="0" dirty="0" smtClean="0">
                <a:solidFill>
                  <a:srgbClr val="FFFFFF"/>
                </a:solidFill>
                <a:latin typeface="Times New Roman" panose="02020603050405020304" pitchFamily="18" charset="0"/>
                <a:cs typeface="Times New Roman" panose="02020603050405020304" pitchFamily="18" charset="0"/>
              </a:rPr>
              <a:t/>
            </a:r>
            <a:br>
              <a:rPr lang="en-US" altLang="bg-BG" sz="1800" b="1" i="1" kern="0" dirty="0" smtClean="0">
                <a:solidFill>
                  <a:srgbClr val="FFFFFF"/>
                </a:solidFill>
                <a:latin typeface="Times New Roman" panose="02020603050405020304" pitchFamily="18" charset="0"/>
                <a:cs typeface="Times New Roman" panose="02020603050405020304" pitchFamily="18" charset="0"/>
              </a:rPr>
            </a:br>
            <a:r>
              <a:rPr lang="en-US" altLang="bg-BG" sz="1800" b="1" i="1" kern="0" dirty="0">
                <a:solidFill>
                  <a:srgbClr val="FFFFFF"/>
                </a:solidFill>
                <a:latin typeface="Times New Roman" panose="02020603050405020304" pitchFamily="18" charset="0"/>
                <a:cs typeface="Times New Roman" panose="02020603050405020304" pitchFamily="18" charset="0"/>
              </a:rPr>
              <a:t>T</a:t>
            </a:r>
            <a:r>
              <a:rPr lang="en-US" altLang="bg-BG" sz="1800" b="1" i="1" kern="0" dirty="0" smtClean="0">
                <a:solidFill>
                  <a:srgbClr val="FFFFFF"/>
                </a:solidFill>
                <a:latin typeface="Times New Roman" panose="02020603050405020304" pitchFamily="18" charset="0"/>
                <a:cs typeface="Times New Roman" panose="02020603050405020304" pitchFamily="18" charset="0"/>
              </a:rPr>
              <a:t>el: 003592 9409 203</a:t>
            </a:r>
            <a:endParaRPr lang="en-US" altLang="bg-BG" sz="1800" i="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a:t>
            </a:r>
            <a:r>
              <a:rPr lang="en-US"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712968" cy="5472608"/>
          </a:xfrm>
        </p:spPr>
        <p:txBody>
          <a:bodyPr/>
          <a:lstStyle/>
          <a:p>
            <a:pPr marL="0" indent="0">
              <a:buNone/>
            </a:pPr>
            <a:endParaRPr lang="bg-BG" sz="2000" b="1" i="1" dirty="0" smtClean="0">
              <a:latin typeface="Times New Roman" panose="02020603050405020304" pitchFamily="18" charset="0"/>
              <a:cs typeface="Times New Roman" panose="02020603050405020304" pitchFamily="18" charset="0"/>
            </a:endParaRPr>
          </a:p>
          <a:p>
            <a:pPr marL="0" indent="0" algn="just">
              <a:buNone/>
            </a:pPr>
            <a:r>
              <a:rPr lang="bg-BG" sz="2000" b="1" i="1" dirty="0" smtClean="0">
                <a:latin typeface="Times New Roman" panose="02020603050405020304" pitchFamily="18" charset="0"/>
                <a:cs typeface="Times New Roman" panose="02020603050405020304" pitchFamily="18" charset="0"/>
              </a:rPr>
              <a:t>Специфики на втората покана за набиране на проектни предложение:</a:t>
            </a:r>
          </a:p>
          <a:p>
            <a:pPr marL="0" indent="0" algn="just">
              <a:buNone/>
            </a:pPr>
            <a:endParaRPr lang="bg-BG" sz="2000" b="1" i="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Предоставено финансиране по МСЕ, сектор „Транспорт“ – 5 120 000 000 евро;</a:t>
            </a:r>
          </a:p>
          <a:p>
            <a:pPr marL="0" indent="0" algn="just">
              <a:buNone/>
            </a:pPr>
            <a:endParaRPr lang="bg-BG" sz="1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Ограничаване на обхвата на финансиране на внедряването на </a:t>
            </a:r>
            <a:r>
              <a:rPr lang="en-US" sz="1600" dirty="0" smtClean="0">
                <a:latin typeface="Times New Roman" panose="02020603050405020304" pitchFamily="18" charset="0"/>
                <a:cs typeface="Times New Roman" panose="02020603050405020304" pitchFamily="18" charset="0"/>
              </a:rPr>
              <a:t>ERTMS </a:t>
            </a:r>
            <a:r>
              <a:rPr lang="bg-BG" sz="1600" dirty="0" smtClean="0">
                <a:latin typeface="Times New Roman" panose="02020603050405020304" pitchFamily="18" charset="0"/>
                <a:cs typeface="Times New Roman" panose="02020603050405020304" pitchFamily="18" charset="0"/>
              </a:rPr>
              <a:t>по Общия пакет – липса на подкрепа за оборудване за нов подвижен състав и </a:t>
            </a:r>
            <a:r>
              <a:rPr lang="ru-RU" sz="1600" dirty="0" err="1" smtClean="0">
                <a:latin typeface="Times New Roman" panose="02020603050405020304" pitchFamily="18" charset="0"/>
                <a:cs typeface="Times New Roman" panose="02020603050405020304" pitchFamily="18" charset="0"/>
              </a:rPr>
              <a:t>подкрепата</a:t>
            </a:r>
            <a:r>
              <a:rPr lang="ru-RU" sz="1600" dirty="0" smtClean="0">
                <a:latin typeface="Times New Roman" panose="02020603050405020304" pitchFamily="18" charset="0"/>
                <a:cs typeface="Times New Roman" panose="02020603050405020304" pitchFamily="18" charset="0"/>
              </a:rPr>
              <a:t> </a:t>
            </a:r>
            <a:r>
              <a:rPr lang="ru-RU" sz="1600" dirty="0">
                <a:latin typeface="Times New Roman" panose="02020603050405020304" pitchFamily="18" charset="0"/>
                <a:cs typeface="Times New Roman" panose="02020603050405020304" pitchFamily="18" charset="0"/>
              </a:rPr>
              <a:t>за модернизация се </a:t>
            </a:r>
            <a:r>
              <a:rPr lang="ru-RU" sz="1600" dirty="0" err="1">
                <a:latin typeface="Times New Roman" panose="02020603050405020304" pitchFamily="18" charset="0"/>
                <a:cs typeface="Times New Roman" panose="02020603050405020304" pitchFamily="18" charset="0"/>
              </a:rPr>
              <a:t>ограничава</a:t>
            </a:r>
            <a:r>
              <a:rPr lang="ru-RU" sz="1600" dirty="0">
                <a:latin typeface="Times New Roman" panose="02020603050405020304" pitchFamily="18" charset="0"/>
                <a:cs typeface="Times New Roman" panose="02020603050405020304" pitchFamily="18" charset="0"/>
              </a:rPr>
              <a:t> до </a:t>
            </a:r>
            <a:r>
              <a:rPr lang="ru-RU" sz="1600" dirty="0" err="1">
                <a:latin typeface="Times New Roman" panose="02020603050405020304" pitchFamily="18" charset="0"/>
                <a:cs typeface="Times New Roman" panose="02020603050405020304" pitchFamily="18" charset="0"/>
              </a:rPr>
              <a:t>локомотиви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които</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са</a:t>
            </a:r>
            <a:r>
              <a:rPr lang="ru-RU" sz="1600" dirty="0">
                <a:latin typeface="Times New Roman" panose="02020603050405020304" pitchFamily="18" charset="0"/>
                <a:cs typeface="Times New Roman" panose="02020603050405020304" pitchFamily="18" charset="0"/>
              </a:rPr>
              <a:t> били </a:t>
            </a:r>
            <a:r>
              <a:rPr lang="ru-RU" sz="1600" dirty="0" err="1">
                <a:latin typeface="Times New Roman" panose="02020603050405020304" pitchFamily="18" charset="0"/>
                <a:cs typeface="Times New Roman" panose="02020603050405020304" pitchFamily="18" charset="0"/>
              </a:rPr>
              <a:t>пуснати</a:t>
            </a:r>
            <a:r>
              <a:rPr lang="ru-RU" sz="1600" dirty="0">
                <a:latin typeface="Times New Roman" panose="02020603050405020304" pitchFamily="18" charset="0"/>
                <a:cs typeface="Times New Roman" panose="02020603050405020304" pitchFamily="18" charset="0"/>
              </a:rPr>
              <a:t> в </a:t>
            </a:r>
            <a:r>
              <a:rPr lang="ru-RU" sz="1600" dirty="0" err="1">
                <a:latin typeface="Times New Roman" panose="02020603050405020304" pitchFamily="18" charset="0"/>
                <a:cs typeface="Times New Roman" panose="02020603050405020304" pitchFamily="18" charset="0"/>
              </a:rPr>
              <a:t>експлоатация</a:t>
            </a:r>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преди </a:t>
            </a:r>
            <a:r>
              <a:rPr lang="ru-RU" sz="1600" dirty="0">
                <a:latin typeface="Times New Roman" panose="02020603050405020304" pitchFamily="18" charset="0"/>
                <a:cs typeface="Times New Roman" panose="02020603050405020304" pitchFamily="18" charset="0"/>
              </a:rPr>
              <a:t>31.12.2020 г</a:t>
            </a:r>
            <a:r>
              <a:rPr lang="ru-RU" sz="1600" dirty="0" smtClean="0">
                <a:latin typeface="Times New Roman" panose="02020603050405020304" pitchFamily="18" charset="0"/>
                <a:cs typeface="Times New Roman" panose="02020603050405020304" pitchFamily="18" charset="0"/>
              </a:rPr>
              <a:t>.;</a:t>
            </a:r>
          </a:p>
          <a:p>
            <a:pPr marL="0" indent="0" algn="just">
              <a:buNone/>
            </a:pPr>
            <a:endParaRPr lang="ru-RU" sz="1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ru-RU" sz="1600" dirty="0" err="1" smtClean="0">
                <a:latin typeface="Times New Roman" panose="02020603050405020304" pitchFamily="18" charset="0"/>
                <a:cs typeface="Times New Roman" panose="02020603050405020304" pitchFamily="18" charset="0"/>
              </a:rPr>
              <a:t>Финансирането</a:t>
            </a:r>
            <a:r>
              <a:rPr lang="ru-RU" sz="1600" dirty="0" smtClean="0">
                <a:latin typeface="Times New Roman" panose="02020603050405020304" pitchFamily="18" charset="0"/>
                <a:cs typeface="Times New Roman" panose="02020603050405020304" pitchFamily="18" charset="0"/>
              </a:rPr>
              <a:t> за </a:t>
            </a:r>
            <a:r>
              <a:rPr lang="ru-RU" sz="1600" dirty="0" err="1" smtClean="0">
                <a:latin typeface="Times New Roman" panose="02020603050405020304" pitchFamily="18" charset="0"/>
                <a:cs typeface="Times New Roman" panose="02020603050405020304" pitchFamily="18" charset="0"/>
              </a:rPr>
              <a:t>Муктимодални</a:t>
            </a:r>
            <a:r>
              <a:rPr lang="ru-RU" sz="1600" dirty="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пътнически</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хъбове</a:t>
            </a:r>
            <a:r>
              <a:rPr lang="ru-RU" sz="1600" dirty="0" smtClean="0">
                <a:latin typeface="Times New Roman" panose="02020603050405020304" pitchFamily="18" charset="0"/>
                <a:cs typeface="Times New Roman" panose="02020603050405020304" pitchFamily="18" charset="0"/>
              </a:rPr>
              <a:t> се </a:t>
            </a:r>
            <a:r>
              <a:rPr lang="ru-RU" sz="1600" dirty="0" err="1" smtClean="0">
                <a:latin typeface="Times New Roman" panose="02020603050405020304" pitchFamily="18" charset="0"/>
                <a:cs typeface="Times New Roman" panose="02020603050405020304" pitchFamily="18" charset="0"/>
              </a:rPr>
              <a:t>ограничава</a:t>
            </a:r>
            <a:r>
              <a:rPr lang="ru-RU" sz="1600" dirty="0" smtClean="0">
                <a:latin typeface="Times New Roman" panose="02020603050405020304" pitchFamily="18" charset="0"/>
                <a:cs typeface="Times New Roman" panose="02020603050405020304" pitchFamily="18" charset="0"/>
              </a:rPr>
              <a:t> само по </a:t>
            </a:r>
            <a:r>
              <a:rPr lang="ru-RU" sz="1600" dirty="0" err="1" smtClean="0">
                <a:latin typeface="Times New Roman" panose="02020603050405020304" pitchFamily="18" charset="0"/>
                <a:cs typeface="Times New Roman" panose="02020603050405020304" pitchFamily="18" charset="0"/>
              </a:rPr>
              <a:t>Общия</a:t>
            </a:r>
            <a:r>
              <a:rPr lang="ru-RU" sz="1600" dirty="0" smtClean="0">
                <a:latin typeface="Times New Roman" panose="02020603050405020304" pitchFamily="18" charset="0"/>
                <a:cs typeface="Times New Roman" panose="02020603050405020304" pitchFamily="18" charset="0"/>
              </a:rPr>
              <a:t> пакет и е </a:t>
            </a:r>
            <a:r>
              <a:rPr lang="ru-RU" sz="1600" dirty="0" err="1" smtClean="0">
                <a:latin typeface="Times New Roman" panose="02020603050405020304" pitchFamily="18" charset="0"/>
                <a:cs typeface="Times New Roman" panose="02020603050405020304" pitchFamily="18" charset="0"/>
              </a:rPr>
              <a:t>насочено</a:t>
            </a:r>
            <a:r>
              <a:rPr lang="ru-RU" sz="1600" dirty="0" smtClean="0">
                <a:latin typeface="Times New Roman" panose="02020603050405020304" pitchFamily="18" charset="0"/>
                <a:cs typeface="Times New Roman" panose="02020603050405020304" pitchFamily="18" charset="0"/>
              </a:rPr>
              <a:t> само </a:t>
            </a:r>
            <a:r>
              <a:rPr lang="ru-RU" sz="1600" dirty="0" err="1" smtClean="0">
                <a:latin typeface="Times New Roman" panose="02020603050405020304" pitchFamily="18" charset="0"/>
                <a:cs typeface="Times New Roman" panose="02020603050405020304" pitchFamily="18" charset="0"/>
              </a:rPr>
              <a:t>към</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проучвателни</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дейности</a:t>
            </a:r>
            <a:r>
              <a:rPr lang="ru-RU" sz="1600" dirty="0" smtClean="0">
                <a:latin typeface="Times New Roman" panose="02020603050405020304" pitchFamily="18" charset="0"/>
                <a:cs typeface="Times New Roman" panose="02020603050405020304" pitchFamily="18" charset="0"/>
              </a:rPr>
              <a:t>;</a:t>
            </a:r>
          </a:p>
          <a:p>
            <a:pPr marL="0" indent="0" algn="just">
              <a:buNone/>
            </a:pPr>
            <a:endParaRPr lang="ru-RU" sz="1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ru-RU" sz="1600" dirty="0" smtClean="0">
                <a:latin typeface="Times New Roman" panose="02020603050405020304" pitchFamily="18" charset="0"/>
                <a:cs typeface="Times New Roman" panose="02020603050405020304" pitchFamily="18" charset="0"/>
              </a:rPr>
              <a:t>Проекти за </a:t>
            </a:r>
            <a:r>
              <a:rPr lang="ru-RU" sz="1600" dirty="0" err="1" smtClean="0">
                <a:latin typeface="Times New Roman" panose="02020603050405020304" pitchFamily="18" charset="0"/>
                <a:cs typeface="Times New Roman" panose="02020603050405020304" pitchFamily="18" charset="0"/>
              </a:rPr>
              <a:t>отстраняване</a:t>
            </a:r>
            <a:r>
              <a:rPr lang="ru-RU" sz="1600" dirty="0" smtClean="0">
                <a:latin typeface="Times New Roman" panose="02020603050405020304" pitchFamily="18" charset="0"/>
                <a:cs typeface="Times New Roman" panose="02020603050405020304" pitchFamily="18" charset="0"/>
              </a:rPr>
              <a:t> на </a:t>
            </a:r>
            <a:r>
              <a:rPr lang="ru-RU" sz="1600" dirty="0" err="1" smtClean="0">
                <a:latin typeface="Times New Roman" panose="02020603050405020304" pitchFamily="18" charset="0"/>
                <a:cs typeface="Times New Roman" panose="02020603050405020304" pitchFamily="18" charset="0"/>
              </a:rPr>
              <a:t>пречките</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към</a:t>
            </a:r>
            <a:r>
              <a:rPr lang="ru-RU" sz="1600" dirty="0" smtClean="0">
                <a:latin typeface="Times New Roman" panose="02020603050405020304" pitchFamily="18" charset="0"/>
                <a:cs typeface="Times New Roman" panose="02020603050405020304" pitchFamily="18" charset="0"/>
              </a:rPr>
              <a:t> </a:t>
            </a:r>
            <a:r>
              <a:rPr lang="ru-RU" sz="1600" dirty="0" err="1" smtClean="0">
                <a:latin typeface="Times New Roman" panose="02020603050405020304" pitchFamily="18" charset="0"/>
                <a:cs typeface="Times New Roman" panose="02020603050405020304" pitchFamily="18" charset="0"/>
              </a:rPr>
              <a:t>постигане</a:t>
            </a:r>
            <a:r>
              <a:rPr lang="ru-RU" sz="1600" dirty="0" smtClean="0">
                <a:latin typeface="Times New Roman" panose="02020603050405020304" pitchFamily="18" charset="0"/>
                <a:cs typeface="Times New Roman" panose="02020603050405020304" pitchFamily="18" charset="0"/>
              </a:rPr>
              <a:t> на </a:t>
            </a:r>
            <a:r>
              <a:rPr lang="ru-RU" sz="1600" dirty="0" err="1" smtClean="0">
                <a:latin typeface="Times New Roman" panose="02020603050405020304" pitchFamily="18" charset="0"/>
                <a:cs typeface="Times New Roman" panose="02020603050405020304" pitchFamily="18" charset="0"/>
              </a:rPr>
              <a:t>жп</a:t>
            </a:r>
            <a:r>
              <a:rPr lang="ru-RU" sz="1600" dirty="0" smtClean="0">
                <a:latin typeface="Times New Roman" panose="02020603050405020304" pitchFamily="18" charset="0"/>
                <a:cs typeface="Times New Roman" panose="02020603050405020304" pitchFamily="18" charset="0"/>
              </a:rPr>
              <a:t> оперативна </a:t>
            </a:r>
            <a:r>
              <a:rPr lang="ru-RU" sz="1600" dirty="0" err="1" smtClean="0">
                <a:latin typeface="Times New Roman" panose="02020603050405020304" pitchFamily="18" charset="0"/>
                <a:cs typeface="Times New Roman" panose="02020603050405020304" pitchFamily="18" charset="0"/>
              </a:rPr>
              <a:t>съвместимост</a:t>
            </a:r>
            <a:r>
              <a:rPr lang="ru-RU" sz="1600" dirty="0" smtClean="0">
                <a:latin typeface="Times New Roman" panose="02020603050405020304" pitchFamily="18" charset="0"/>
                <a:cs typeface="Times New Roman" panose="02020603050405020304" pitchFamily="18" charset="0"/>
              </a:rPr>
              <a:t> се </a:t>
            </a:r>
            <a:r>
              <a:rPr lang="ru-RU" sz="1600" dirty="0" err="1" smtClean="0">
                <a:latin typeface="Times New Roman" panose="02020603050405020304" pitchFamily="18" charset="0"/>
                <a:cs typeface="Times New Roman" panose="02020603050405020304" pitchFamily="18" charset="0"/>
              </a:rPr>
              <a:t>финансират</a:t>
            </a:r>
            <a:r>
              <a:rPr lang="ru-RU" sz="1600" dirty="0" smtClean="0">
                <a:latin typeface="Times New Roman" panose="02020603050405020304" pitchFamily="18" charset="0"/>
                <a:cs typeface="Times New Roman" panose="02020603050405020304" pitchFamily="18" charset="0"/>
              </a:rPr>
              <a:t> и по </a:t>
            </a:r>
            <a:r>
              <a:rPr lang="ru-RU" sz="1600" dirty="0" err="1" smtClean="0">
                <a:latin typeface="Times New Roman" panose="02020603050405020304" pitchFamily="18" charset="0"/>
                <a:cs typeface="Times New Roman" panose="02020603050405020304" pitchFamily="18" charset="0"/>
              </a:rPr>
              <a:t>Кохезионния</a:t>
            </a:r>
            <a:r>
              <a:rPr lang="ru-RU" sz="1600" dirty="0" smtClean="0">
                <a:latin typeface="Times New Roman" panose="02020603050405020304" pitchFamily="18" charset="0"/>
                <a:cs typeface="Times New Roman" panose="02020603050405020304" pitchFamily="18" charset="0"/>
              </a:rPr>
              <a:t> пакет;</a:t>
            </a:r>
          </a:p>
          <a:p>
            <a:pPr marL="0" indent="0" algn="just">
              <a:buNone/>
            </a:pPr>
            <a:endParaRPr lang="ru-RU" sz="1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ru-RU" sz="1600" dirty="0" smtClean="0">
                <a:latin typeface="Times New Roman" panose="02020603050405020304" pitchFamily="18" charset="0"/>
                <a:cs typeface="Times New Roman" panose="02020603050405020304" pitchFamily="18" charset="0"/>
              </a:rPr>
              <a:t>Проекти за </a:t>
            </a:r>
            <a:r>
              <a:rPr lang="ru-RU" sz="1600" dirty="0" err="1" smtClean="0">
                <a:latin typeface="Times New Roman" panose="02020603050405020304" pitchFamily="18" charset="0"/>
                <a:cs typeface="Times New Roman" panose="02020603050405020304" pitchFamily="18" charset="0"/>
              </a:rPr>
              <a:t>адаптиране</a:t>
            </a:r>
            <a:r>
              <a:rPr lang="ru-RU" sz="1600" dirty="0" smtClean="0">
                <a:latin typeface="Times New Roman" panose="02020603050405020304" pitchFamily="18" charset="0"/>
                <a:cs typeface="Times New Roman" panose="02020603050405020304" pitchFamily="18" charset="0"/>
              </a:rPr>
              <a:t> на </a:t>
            </a:r>
            <a:r>
              <a:rPr lang="ru-RU" sz="1600" dirty="0" err="1" smtClean="0">
                <a:latin typeface="Times New Roman" panose="02020603050405020304" pitchFamily="18" charset="0"/>
                <a:cs typeface="Times New Roman" panose="02020603050405020304" pitchFamily="18" charset="0"/>
              </a:rPr>
              <a:t>транспортната</a:t>
            </a:r>
            <a:r>
              <a:rPr lang="ru-RU" sz="1600" dirty="0">
                <a:latin typeface="Times New Roman" panose="02020603050405020304" pitchFamily="18" charset="0"/>
                <a:cs typeface="Times New Roman" panose="02020603050405020304" pitchFamily="18" charset="0"/>
              </a:rPr>
              <a:t> инфраструктура за целите на </a:t>
            </a:r>
            <a:r>
              <a:rPr lang="ru-RU" sz="1600" dirty="0" err="1">
                <a:latin typeface="Times New Roman" panose="02020603050405020304" pitchFamily="18" charset="0"/>
                <a:cs typeface="Times New Roman" panose="02020603050405020304" pitchFamily="18" charset="0"/>
              </a:rPr>
              <a:t>проверките</a:t>
            </a:r>
            <a:r>
              <a:rPr lang="ru-RU" sz="1600" dirty="0">
                <a:latin typeface="Times New Roman" panose="02020603050405020304" pitchFamily="18" charset="0"/>
                <a:cs typeface="Times New Roman" panose="02020603050405020304" pitchFamily="18" charset="0"/>
              </a:rPr>
              <a:t> по </a:t>
            </a:r>
            <a:r>
              <a:rPr lang="ru-RU" sz="1600" dirty="0" err="1">
                <a:latin typeface="Times New Roman" panose="02020603050405020304" pitchFamily="18" charset="0"/>
                <a:cs typeface="Times New Roman" panose="02020603050405020304" pitchFamily="18" charset="0"/>
              </a:rPr>
              <a:t>външните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граници</a:t>
            </a:r>
            <a:r>
              <a:rPr lang="ru-RU" sz="1600" dirty="0">
                <a:latin typeface="Times New Roman" panose="02020603050405020304" pitchFamily="18" charset="0"/>
                <a:cs typeface="Times New Roman" panose="02020603050405020304" pitchFamily="18" charset="0"/>
              </a:rPr>
              <a:t> на </a:t>
            </a:r>
            <a:r>
              <a:rPr lang="ru-RU" sz="1600" dirty="0" smtClean="0">
                <a:latin typeface="Times New Roman" panose="02020603050405020304" pitchFamily="18" charset="0"/>
                <a:cs typeface="Times New Roman" panose="02020603050405020304" pitchFamily="18" charset="0"/>
              </a:rPr>
              <a:t>ЕС се </a:t>
            </a:r>
            <a:r>
              <a:rPr lang="ru-RU" sz="1600" dirty="0" err="1" smtClean="0">
                <a:latin typeface="Times New Roman" panose="02020603050405020304" pitchFamily="18" charset="0"/>
                <a:cs typeface="Times New Roman" panose="02020603050405020304" pitchFamily="18" charset="0"/>
              </a:rPr>
              <a:t>финансират</a:t>
            </a:r>
            <a:r>
              <a:rPr lang="ru-RU" sz="1600" dirty="0" smtClean="0">
                <a:latin typeface="Times New Roman" panose="02020603050405020304" pitchFamily="18" charset="0"/>
                <a:cs typeface="Times New Roman" panose="02020603050405020304" pitchFamily="18" charset="0"/>
              </a:rPr>
              <a:t> и по </a:t>
            </a:r>
            <a:r>
              <a:rPr lang="ru-RU" sz="1600" dirty="0" err="1" smtClean="0">
                <a:latin typeface="Times New Roman" panose="02020603050405020304" pitchFamily="18" charset="0"/>
                <a:cs typeface="Times New Roman" panose="02020603050405020304" pitchFamily="18" charset="0"/>
              </a:rPr>
              <a:t>Кохезионния</a:t>
            </a:r>
            <a:r>
              <a:rPr lang="ru-RU" sz="1600" dirty="0" smtClean="0">
                <a:latin typeface="Times New Roman" panose="02020603050405020304" pitchFamily="18" charset="0"/>
                <a:cs typeface="Times New Roman" panose="02020603050405020304" pitchFamily="18" charset="0"/>
              </a:rPr>
              <a:t> пакет.</a:t>
            </a:r>
            <a:endParaRPr lang="bg-BG" sz="1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bg-BG"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bg-BG" sz="1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bg-BG" sz="2000" dirty="0">
              <a:latin typeface="Times New Roman" panose="02020603050405020304" pitchFamily="18" charset="0"/>
              <a:cs typeface="Times New Roman" panose="02020603050405020304" pitchFamily="18" charset="0"/>
            </a:endParaRPr>
          </a:p>
          <a:p>
            <a:pPr marL="0" indent="0" algn="just">
              <a:buNone/>
            </a:pPr>
            <a:r>
              <a:rPr lang="bg-BG" sz="2000" dirty="0" smtClean="0">
                <a:latin typeface="Times New Roman" panose="02020603050405020304" pitchFamily="18" charset="0"/>
                <a:cs typeface="Times New Roman" panose="02020603050405020304" pitchFamily="18" charset="0"/>
              </a:rPr>
              <a:t> </a:t>
            </a:r>
            <a:endParaRPr lang="bg-BG"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73463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a:t>
            </a:r>
            <a:r>
              <a:rPr lang="en-US"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712968" cy="5472608"/>
          </a:xfrm>
        </p:spPr>
        <p:txBody>
          <a:bodyPr/>
          <a:lstStyle/>
          <a:p>
            <a:pPr marL="0" indent="0">
              <a:buNone/>
            </a:pPr>
            <a:endParaRPr lang="bg-BG" sz="2000" b="1" i="1" dirty="0" smtClean="0">
              <a:latin typeface="Times New Roman" panose="02020603050405020304" pitchFamily="18" charset="0"/>
              <a:cs typeface="Times New Roman" panose="02020603050405020304" pitchFamily="18" charset="0"/>
            </a:endParaRPr>
          </a:p>
          <a:p>
            <a:pPr marL="0" indent="0" algn="just">
              <a:buNone/>
            </a:pPr>
            <a:r>
              <a:rPr lang="bg-BG" sz="2000" b="1" i="1" dirty="0" smtClean="0">
                <a:latin typeface="Times New Roman" panose="02020603050405020304" pitchFamily="18" charset="0"/>
                <a:cs typeface="Times New Roman" panose="02020603050405020304" pitchFamily="18" charset="0"/>
              </a:rPr>
              <a:t>Специфики на втората покана за набиране на проектни предложение:</a:t>
            </a:r>
          </a:p>
          <a:p>
            <a:pPr marL="0" indent="0" algn="just">
              <a:buNone/>
            </a:pPr>
            <a:endParaRPr lang="bg-BG" sz="2000" b="1" i="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800" dirty="0" smtClean="0">
                <a:latin typeface="Times New Roman" panose="02020603050405020304" pitchFamily="18" charset="0"/>
                <a:cs typeface="Times New Roman" panose="02020603050405020304" pitchFamily="18" charset="0"/>
              </a:rPr>
              <a:t>Максимална продължителност на проектите: до 31 декември 2027 г. (проучвателни дейности: 2-3 години; инвестиционни дейности: 4-5 години);</a:t>
            </a:r>
          </a:p>
          <a:p>
            <a:pPr algn="just">
              <a:buFont typeface="Wingdings" panose="05000000000000000000" pitchFamily="2" charset="2"/>
              <a:buChar char="Ø"/>
            </a:pPr>
            <a:r>
              <a:rPr lang="bg-BG" sz="1800" dirty="0" smtClean="0">
                <a:latin typeface="Times New Roman" panose="02020603050405020304" pitchFamily="18" charset="0"/>
                <a:cs typeface="Times New Roman" panose="02020603050405020304" pitchFamily="18" charset="0"/>
              </a:rPr>
              <a:t>При оценка на проектните предложения ще бъде взето предвид:</a:t>
            </a:r>
          </a:p>
          <a:p>
            <a:pPr indent="377825" algn="just">
              <a:buFont typeface="Arial" panose="020B0604020202020204" pitchFamily="34" charset="0"/>
              <a:buChar char="•"/>
            </a:pPr>
            <a:r>
              <a:rPr lang="bg-BG" sz="1800" dirty="0" smtClean="0">
                <a:latin typeface="Times New Roman" panose="02020603050405020304" pitchFamily="18" charset="0"/>
                <a:cs typeface="Times New Roman" panose="02020603050405020304" pitchFamily="18" charset="0"/>
              </a:rPr>
              <a:t>Новата ситуация, свързана с Украйна;</a:t>
            </a:r>
          </a:p>
          <a:p>
            <a:pPr indent="377825" algn="just">
              <a:buFont typeface="Arial" panose="020B0604020202020204" pitchFamily="34" charset="0"/>
              <a:buChar char="•"/>
            </a:pPr>
            <a:r>
              <a:rPr lang="bg-BG" sz="1800" dirty="0" smtClean="0">
                <a:latin typeface="Times New Roman" panose="02020603050405020304" pitchFamily="18" charset="0"/>
                <a:cs typeface="Times New Roman" panose="02020603050405020304" pitchFamily="18" charset="0"/>
              </a:rPr>
              <a:t>Планът за действие свързан с „Коридорите на солидарността“;</a:t>
            </a:r>
          </a:p>
          <a:p>
            <a:pPr indent="377825" algn="just">
              <a:buFont typeface="Arial" panose="020B0604020202020204" pitchFamily="34" charset="0"/>
              <a:buChar char="•"/>
            </a:pPr>
            <a:r>
              <a:rPr lang="bg-BG" sz="1800" dirty="0" smtClean="0">
                <a:latin typeface="Times New Roman" panose="02020603050405020304" pitchFamily="18" charset="0"/>
                <a:cs typeface="Times New Roman" panose="02020603050405020304" pitchFamily="18" charset="0"/>
              </a:rPr>
              <a:t>Инициативата за 100 климатично неутрални и интелигентни градове.</a:t>
            </a:r>
          </a:p>
          <a:p>
            <a:pPr marL="354013" indent="-354013" algn="just">
              <a:buFont typeface="Wingdings" panose="05000000000000000000" pitchFamily="2" charset="2"/>
              <a:buChar char="Ø"/>
            </a:pPr>
            <a:r>
              <a:rPr lang="bg-BG" sz="1800" dirty="0" smtClean="0">
                <a:latin typeface="Times New Roman" panose="02020603050405020304" pitchFamily="18" charset="0"/>
                <a:cs typeface="Times New Roman" panose="02020603050405020304" pitchFamily="18" charset="0"/>
              </a:rPr>
              <a:t>Проектни предложения, които нямат цялостно завършено досие за „Оценка за съответствие с околната среда“  ще бъдат отстранявани на етап административно съответствие;</a:t>
            </a:r>
          </a:p>
          <a:p>
            <a:pPr marL="354013" indent="-354013" algn="just">
              <a:buFont typeface="Wingdings" panose="05000000000000000000" pitchFamily="2" charset="2"/>
              <a:buChar char="Ø"/>
            </a:pPr>
            <a:r>
              <a:rPr lang="bg-BG" sz="1800" dirty="0" smtClean="0">
                <a:latin typeface="Times New Roman" panose="02020603050405020304" pitchFamily="18" charset="0"/>
                <a:cs typeface="Times New Roman" panose="02020603050405020304" pitchFamily="18" charset="0"/>
              </a:rPr>
              <a:t>За проекти, които изискват ОВОС ще се изисква доказателство за приноса на действието към целите за смекчаване на въздействието върху климата (препоръчва се използване на Техническите насоки за осигуряване на климатична устойчивост на инфраструктурата през периода 2021-2027 г. (</a:t>
            </a:r>
            <a:r>
              <a:rPr lang="en-US" sz="1800" dirty="0">
                <a:latin typeface="Times New Roman" panose="02020603050405020304" pitchFamily="18" charset="0"/>
                <a:cs typeface="Times New Roman" panose="02020603050405020304" pitchFamily="18" charset="0"/>
                <a:hlinkClick r:id="rId2"/>
              </a:rPr>
              <a:t>https://eur-lex.europa.eu/legal-content/BG/TXT/PDF/?uri=CELEX:52021XC0916(03)&amp;</a:t>
            </a:r>
            <a:r>
              <a:rPr lang="en-US" sz="1800" dirty="0" smtClean="0">
                <a:latin typeface="Times New Roman" panose="02020603050405020304" pitchFamily="18" charset="0"/>
                <a:cs typeface="Times New Roman" panose="02020603050405020304" pitchFamily="18" charset="0"/>
                <a:hlinkClick r:id="rId2"/>
              </a:rPr>
              <a:t>from=EN</a:t>
            </a:r>
            <a:r>
              <a:rPr lang="bg-BG" sz="1800" dirty="0" smtClean="0">
                <a:latin typeface="Times New Roman" panose="02020603050405020304" pitchFamily="18" charset="0"/>
                <a:cs typeface="Times New Roman" panose="02020603050405020304" pitchFamily="18" charset="0"/>
                <a:hlinkClick r:id="rId2"/>
              </a:rPr>
              <a:t>)</a:t>
            </a:r>
            <a:r>
              <a:rPr lang="bg-BG" sz="1800" dirty="0" smtClean="0">
                <a:latin typeface="Times New Roman" panose="02020603050405020304" pitchFamily="18" charset="0"/>
                <a:cs typeface="Times New Roman" panose="02020603050405020304" pitchFamily="18" charset="0"/>
              </a:rPr>
              <a:t>.</a:t>
            </a:r>
          </a:p>
          <a:p>
            <a:pPr marL="0" indent="0" algn="just">
              <a:buNone/>
            </a:pPr>
            <a:endParaRPr lang="bg-BG" sz="1800" dirty="0" smtClean="0">
              <a:latin typeface="Times New Roman" panose="02020603050405020304" pitchFamily="18" charset="0"/>
              <a:cs typeface="Times New Roman" panose="02020603050405020304" pitchFamily="18" charset="0"/>
            </a:endParaRPr>
          </a:p>
          <a:p>
            <a:pPr indent="377825" algn="just">
              <a:buFont typeface="Arial" panose="020B0604020202020204" pitchFamily="34" charset="0"/>
              <a:buChar char="•"/>
            </a:pPr>
            <a:endParaRPr lang="bg-BG"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bg-BG" sz="1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bg-BG" sz="2000" dirty="0">
              <a:latin typeface="Times New Roman" panose="02020603050405020304" pitchFamily="18" charset="0"/>
              <a:cs typeface="Times New Roman" panose="02020603050405020304" pitchFamily="18" charset="0"/>
            </a:endParaRPr>
          </a:p>
          <a:p>
            <a:pPr marL="0" indent="0" algn="just">
              <a:buNone/>
            </a:pPr>
            <a:r>
              <a:rPr lang="bg-BG" sz="2000" dirty="0" smtClean="0">
                <a:latin typeface="Times New Roman" panose="02020603050405020304" pitchFamily="18" charset="0"/>
                <a:cs typeface="Times New Roman" panose="02020603050405020304" pitchFamily="18" charset="0"/>
              </a:rPr>
              <a:t> </a:t>
            </a:r>
            <a:endParaRPr lang="bg-BG"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397847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a:t>
            </a:r>
            <a:r>
              <a:rPr lang="en-US"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712968" cy="5472608"/>
          </a:xfrm>
        </p:spPr>
        <p:txBody>
          <a:bodyPr/>
          <a:lstStyle/>
          <a:p>
            <a:pPr marL="0" indent="0">
              <a:buNone/>
            </a:pPr>
            <a:endParaRPr lang="bg-BG" sz="2000" b="1" i="1" dirty="0" smtClean="0">
              <a:latin typeface="Times New Roman" panose="02020603050405020304" pitchFamily="18" charset="0"/>
              <a:cs typeface="Times New Roman" panose="02020603050405020304" pitchFamily="18" charset="0"/>
            </a:endParaRPr>
          </a:p>
          <a:p>
            <a:pPr marL="0" indent="0" algn="just">
              <a:buNone/>
            </a:pPr>
            <a:r>
              <a:rPr lang="bg-BG" sz="2400" b="1" i="1" dirty="0" smtClean="0">
                <a:latin typeface="Times New Roman" panose="02020603050405020304" pitchFamily="18" charset="0"/>
                <a:cs typeface="Times New Roman" panose="02020603050405020304" pitchFamily="18" charset="0"/>
              </a:rPr>
              <a:t>Специфики на втората покана за набиране на проектни предложение:</a:t>
            </a:r>
          </a:p>
          <a:p>
            <a:pPr marL="0" indent="0" algn="just">
              <a:buNone/>
            </a:pPr>
            <a:endParaRPr lang="bg-BG" sz="2000" b="1" i="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Допустими са дейности, свързани с намаляване на въздействието върху околната среда и опазване на биологичното разнообразие, напр. залесяване, поставяне на шумозащитни прегради и </a:t>
            </a:r>
            <a:r>
              <a:rPr lang="bg-BG" sz="2000" dirty="0" err="1" smtClean="0">
                <a:latin typeface="Times New Roman" panose="02020603050405020304" pitchFamily="18" charset="0"/>
                <a:cs typeface="Times New Roman" panose="02020603050405020304" pitchFamily="18" charset="0"/>
              </a:rPr>
              <a:t>т.н</a:t>
            </a:r>
            <a:r>
              <a:rPr lang="bg-BG" sz="20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endParaRPr lang="bg-BG"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Допустими са синергични елементи със сектори енергетика и телекомуникации</a:t>
            </a:r>
            <a:r>
              <a:rPr lang="en-US" sz="2000" dirty="0" smtClean="0">
                <a:latin typeface="Times New Roman" panose="02020603050405020304" pitchFamily="18" charset="0"/>
                <a:cs typeface="Times New Roman" panose="02020603050405020304" pitchFamily="18" charset="0"/>
              </a:rPr>
              <a:t> </a:t>
            </a:r>
            <a:r>
              <a:rPr lang="bg-BG" sz="2000" dirty="0" smtClean="0">
                <a:latin typeface="Times New Roman" panose="02020603050405020304" pitchFamily="18" charset="0"/>
                <a:cs typeface="Times New Roman" panose="02020603050405020304" pitchFamily="18" charset="0"/>
              </a:rPr>
              <a:t>в размер до 20% от общите допустими разходи по съответната инвестиция, при положение, че те водят до генериране на социално-икономически, екологични и климатични ползи (напр. производство на възобновяема енергия на място и т.н.)	</a:t>
            </a:r>
            <a:endParaRPr lang="bg-BG"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bg-BG" sz="1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bg-BG" sz="2000" dirty="0">
              <a:latin typeface="Times New Roman" panose="02020603050405020304" pitchFamily="18" charset="0"/>
              <a:cs typeface="Times New Roman" panose="02020603050405020304" pitchFamily="18" charset="0"/>
            </a:endParaRPr>
          </a:p>
          <a:p>
            <a:pPr marL="0" indent="0" algn="just">
              <a:buNone/>
            </a:pPr>
            <a:r>
              <a:rPr lang="bg-BG" sz="2000" dirty="0" smtClean="0">
                <a:latin typeface="Times New Roman" panose="02020603050405020304" pitchFamily="18" charset="0"/>
                <a:cs typeface="Times New Roman" panose="02020603050405020304" pitchFamily="18" charset="0"/>
              </a:rPr>
              <a:t> </a:t>
            </a:r>
            <a:endParaRPr lang="bg-BG"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14423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107238" cy="4662264"/>
          </a:xfrm>
        </p:spPr>
        <p:txBody>
          <a:bodyPr/>
          <a:lstStyle/>
          <a:p>
            <a:pPr marL="0" indent="0" algn="just">
              <a:buNone/>
            </a:pPr>
            <a:endParaRPr lang="bg-BG" sz="1800" dirty="0">
              <a:latin typeface="Times New Roman" panose="02020603050405020304" pitchFamily="18" charset="0"/>
              <a:cs typeface="Times New Roman" panose="02020603050405020304" pitchFamily="18" charset="0"/>
            </a:endParaRPr>
          </a:p>
          <a:p>
            <a:pPr marL="0" indent="0" algn="just">
              <a:buNone/>
            </a:pPr>
            <a:r>
              <a:rPr lang="bg-BG" sz="2000" b="1" i="1" dirty="0" smtClean="0">
                <a:latin typeface="Times New Roman" panose="02020603050405020304" pitchFamily="18" charset="0"/>
                <a:cs typeface="Times New Roman" panose="02020603050405020304" pitchFamily="18" charset="0"/>
              </a:rPr>
              <a:t>Изисквания към кандидатите и специфика на подготовка за кандидатстване</a:t>
            </a:r>
            <a:endParaRPr lang="en-US" sz="2000" b="1" i="1" dirty="0" smtClean="0">
              <a:latin typeface="Times New Roman" panose="02020603050405020304" pitchFamily="18" charset="0"/>
              <a:cs typeface="Times New Roman" panose="02020603050405020304" pitchFamily="18" charset="0"/>
            </a:endParaRPr>
          </a:p>
          <a:p>
            <a:pPr marL="0" indent="0" algn="just">
              <a:buNone/>
            </a:pPr>
            <a:endParaRPr lang="en-US" sz="2000" b="1" i="1" dirty="0" smtClean="0">
              <a:latin typeface="Times New Roman" panose="02020603050405020304" pitchFamily="18" charset="0"/>
              <a:cs typeface="Times New Roman" panose="02020603050405020304" pitchFamily="18" charset="0"/>
            </a:endParaRPr>
          </a:p>
          <a:p>
            <a:pPr marL="0" indent="0" algn="just">
              <a:buNone/>
            </a:pPr>
            <a:r>
              <a:rPr lang="bg-BG" sz="2000" i="1" dirty="0" smtClean="0">
                <a:latin typeface="Times New Roman" panose="02020603050405020304" pitchFamily="18" charset="0"/>
                <a:cs typeface="Times New Roman" panose="02020603050405020304" pitchFamily="18" charset="0"/>
              </a:rPr>
              <a:t>Критерии за допустимост</a:t>
            </a:r>
            <a:r>
              <a:rPr lang="en-US" sz="2000" i="1" dirty="0" smtClean="0">
                <a:latin typeface="Times New Roman" panose="02020603050405020304" pitchFamily="18" charset="0"/>
                <a:cs typeface="Times New Roman" panose="02020603050405020304" pitchFamily="18" charset="0"/>
              </a:rPr>
              <a:t> </a:t>
            </a:r>
            <a:r>
              <a:rPr lang="bg-BG" sz="2000" i="1" dirty="0" smtClean="0">
                <a:latin typeface="Times New Roman" panose="02020603050405020304" pitchFamily="18" charset="0"/>
                <a:cs typeface="Times New Roman" panose="02020603050405020304" pitchFamily="18" charset="0"/>
              </a:rPr>
              <a:t>на кандидатите:</a:t>
            </a: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Юридически лица, установени в държава-членка на ЕС;</a:t>
            </a: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Юридически лица, установени в трета страна, свързана с Програмата</a:t>
            </a:r>
            <a:r>
              <a:rPr lang="en-US" sz="2000" dirty="0" smtClean="0">
                <a:latin typeface="Times New Roman" panose="02020603050405020304" pitchFamily="18" charset="0"/>
                <a:cs typeface="Times New Roman" panose="02020603050405020304" pitchFamily="18" charset="0"/>
              </a:rPr>
              <a:t> (</a:t>
            </a:r>
            <a:r>
              <a:rPr lang="bg-BG" sz="2000" dirty="0" smtClean="0">
                <a:latin typeface="Times New Roman" panose="02020603050405020304" pitchFamily="18" charset="0"/>
                <a:cs typeface="Times New Roman" panose="02020603050405020304" pitchFamily="18" charset="0"/>
              </a:rPr>
              <a:t>членки на ЕИП; присъединяващи се държави; държави кандидатки и държави потенциални кандидатки; държави в рамките на Европейската политика за съседство, други трети държави)</a:t>
            </a:r>
            <a:r>
              <a:rPr lang="en-US" sz="20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Юридически лица, създадени по европейското законодателство;</a:t>
            </a:r>
            <a:endParaRPr lang="en-US" sz="2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Международни организации;</a:t>
            </a: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В рамките на „Общия“ и „Кохезионния“ пакети, проектните предложения следва да бъдат подадени, с предварително съгласие /одобрение/ от съответната държава-членка /министерство, агенция/.</a:t>
            </a:r>
            <a:endParaRPr lang="en-US" sz="2000" dirty="0" smtClean="0">
              <a:latin typeface="Times New Roman" panose="02020603050405020304" pitchFamily="18" charset="0"/>
              <a:cs typeface="Times New Roman" panose="02020603050405020304" pitchFamily="18" charset="0"/>
            </a:endParaRPr>
          </a:p>
          <a:p>
            <a:pPr marL="0" indent="0">
              <a:buNone/>
            </a:pPr>
            <a:endParaRPr lang="bg-BG" sz="2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47758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107238" cy="4662264"/>
          </a:xfrm>
        </p:spPr>
        <p:txBody>
          <a:bodyPr/>
          <a:lstStyle/>
          <a:p>
            <a:pPr marL="0" indent="0" algn="just">
              <a:buNone/>
            </a:pPr>
            <a:endParaRPr lang="bg-BG" sz="1800" dirty="0">
              <a:latin typeface="Times New Roman" panose="02020603050405020304" pitchFamily="18" charset="0"/>
              <a:cs typeface="Times New Roman" panose="02020603050405020304" pitchFamily="18" charset="0"/>
            </a:endParaRPr>
          </a:p>
          <a:p>
            <a:pPr marL="0" indent="0" algn="just">
              <a:buNone/>
            </a:pPr>
            <a:r>
              <a:rPr lang="bg-BG" sz="2000" b="1" i="1" dirty="0" smtClean="0">
                <a:latin typeface="Times New Roman" panose="02020603050405020304" pitchFamily="18" charset="0"/>
                <a:cs typeface="Times New Roman" panose="02020603050405020304" pitchFamily="18" charset="0"/>
              </a:rPr>
              <a:t>Изисквания към кандидатите и специфика на подготовка за кандидатстване</a:t>
            </a:r>
            <a:endParaRPr lang="en-US" sz="2000" b="1" i="1" dirty="0" smtClean="0">
              <a:latin typeface="Times New Roman" panose="02020603050405020304" pitchFamily="18" charset="0"/>
              <a:cs typeface="Times New Roman" panose="02020603050405020304" pitchFamily="18" charset="0"/>
            </a:endParaRPr>
          </a:p>
          <a:p>
            <a:pPr marL="0" indent="0" algn="just">
              <a:buNone/>
            </a:pPr>
            <a:r>
              <a:rPr lang="bg-BG" sz="1800" i="1" dirty="0" smtClean="0">
                <a:latin typeface="Times New Roman" panose="02020603050405020304" pitchFamily="18" charset="0"/>
                <a:cs typeface="Times New Roman" panose="02020603050405020304" pitchFamily="18" charset="0"/>
              </a:rPr>
              <a:t>Критерии за допустимост</a:t>
            </a:r>
            <a:r>
              <a:rPr lang="en-US" sz="1800" i="1" dirty="0" smtClean="0">
                <a:latin typeface="Times New Roman" panose="02020603050405020304" pitchFamily="18" charset="0"/>
                <a:cs typeface="Times New Roman" panose="02020603050405020304" pitchFamily="18" charset="0"/>
              </a:rPr>
              <a:t> </a:t>
            </a:r>
            <a:r>
              <a:rPr lang="bg-BG" sz="1800" i="1" dirty="0" smtClean="0">
                <a:latin typeface="Times New Roman" panose="02020603050405020304" pitchFamily="18" charset="0"/>
                <a:cs typeface="Times New Roman" panose="02020603050405020304" pitchFamily="18" charset="0"/>
              </a:rPr>
              <a:t>на проектните предложения:</a:t>
            </a: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Проектните предложения следва да адресират „проучвателни дейности“ и/или „строителни /инвестиционни/ дейности“;</a:t>
            </a: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Проектните предложения, включващи строителни /инвестиционни/ дейности, за които ОВОС е задължителен елемент, следва да докажат, че са изпълнили основните етапи от оценката;</a:t>
            </a: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Всички проектни предложения, включващи СМР /инвестиционни/ дейности, следва да съдържат и елемент /АРП, финансов анализ/, с някои изключения;</a:t>
            </a:r>
          </a:p>
          <a:p>
            <a:pPr algn="just">
              <a:buFont typeface="Wingdings" panose="05000000000000000000" pitchFamily="2" charset="2"/>
              <a:buChar char="Ø"/>
            </a:pPr>
            <a:r>
              <a:rPr lang="ru-RU" sz="1600" dirty="0" err="1" smtClean="0">
                <a:latin typeface="Times New Roman" panose="02020603050405020304" pitchFamily="18" charset="0"/>
                <a:cs typeface="Times New Roman" panose="02020603050405020304" pitchFamily="18" charset="0"/>
              </a:rPr>
              <a:t>Проектни</a:t>
            </a:r>
            <a:r>
              <a:rPr lang="ru-RU" sz="1600" dirty="0" smtClean="0">
                <a:latin typeface="Times New Roman" panose="02020603050405020304" pitchFamily="18" charset="0"/>
                <a:cs typeface="Times New Roman" panose="02020603050405020304" pitchFamily="18" charset="0"/>
              </a:rPr>
              <a:t> предложения, за </a:t>
            </a:r>
            <a:r>
              <a:rPr lang="ru-RU" sz="1600" dirty="0" err="1">
                <a:latin typeface="Times New Roman" panose="02020603050405020304" pitchFamily="18" charset="0"/>
                <a:cs typeface="Times New Roman" panose="02020603050405020304" pitchFamily="18" charset="0"/>
              </a:rPr>
              <a:t>който</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трябва</a:t>
            </a:r>
            <a:r>
              <a:rPr lang="ru-RU" sz="1600" dirty="0">
                <a:latin typeface="Times New Roman" panose="02020603050405020304" pitchFamily="18" charset="0"/>
                <a:cs typeface="Times New Roman" panose="02020603050405020304" pitchFamily="18" charset="0"/>
              </a:rPr>
              <a:t> да </a:t>
            </a:r>
            <a:r>
              <a:rPr lang="ru-RU" sz="1600" dirty="0" err="1">
                <a:latin typeface="Times New Roman" panose="02020603050405020304" pitchFamily="18" charset="0"/>
                <a:cs typeface="Times New Roman" panose="02020603050405020304" pitchFamily="18" charset="0"/>
              </a:rPr>
              <a:t>бъде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извършена</a:t>
            </a:r>
            <a:r>
              <a:rPr lang="ru-RU" sz="1600" dirty="0">
                <a:latin typeface="Times New Roman" panose="02020603050405020304" pitchFamily="18" charset="0"/>
                <a:cs typeface="Times New Roman" panose="02020603050405020304" pitchFamily="18" charset="0"/>
              </a:rPr>
              <a:t> </a:t>
            </a:r>
            <a:r>
              <a:rPr lang="ru-RU" sz="1600" dirty="0" smtClean="0">
                <a:latin typeface="Times New Roman" panose="02020603050405020304" pitchFamily="18" charset="0"/>
                <a:cs typeface="Times New Roman" panose="02020603050405020304" pitchFamily="18" charset="0"/>
              </a:rPr>
              <a:t>ОВОС, </a:t>
            </a:r>
            <a:r>
              <a:rPr lang="ru-RU" sz="1600" dirty="0">
                <a:latin typeface="Times New Roman" panose="02020603050405020304" pitchFamily="18" charset="0"/>
                <a:cs typeface="Times New Roman" panose="02020603050405020304" pitchFamily="18" charset="0"/>
              </a:rPr>
              <a:t>в съответствие с Директива </a:t>
            </a:r>
            <a:r>
              <a:rPr lang="ru-RU" sz="1600" dirty="0" smtClean="0">
                <a:latin typeface="Times New Roman" panose="02020603050405020304" pitchFamily="18" charset="0"/>
                <a:cs typeface="Times New Roman" panose="02020603050405020304" pitchFamily="18" charset="0"/>
              </a:rPr>
              <a:t>2011/92/ЕС54, </a:t>
            </a:r>
            <a:r>
              <a:rPr lang="ru-RU" sz="1600" dirty="0" err="1" smtClean="0">
                <a:latin typeface="Times New Roman" panose="02020603050405020304" pitchFamily="18" charset="0"/>
                <a:cs typeface="Times New Roman" panose="02020603050405020304" pitchFamily="18" charset="0"/>
              </a:rPr>
              <a:t>следва</a:t>
            </a:r>
            <a:r>
              <a:rPr lang="ru-RU" sz="1600" dirty="0" smtClean="0">
                <a:latin typeface="Times New Roman" panose="02020603050405020304" pitchFamily="18" charset="0"/>
                <a:cs typeface="Times New Roman" panose="02020603050405020304" pitchFamily="18" charset="0"/>
              </a:rPr>
              <a:t> да </a:t>
            </a:r>
            <a:r>
              <a:rPr lang="ru-RU" sz="1600" dirty="0" err="1">
                <a:latin typeface="Times New Roman" panose="02020603050405020304" pitchFamily="18" charset="0"/>
                <a:cs typeface="Times New Roman" panose="02020603050405020304" pitchFamily="18" charset="0"/>
              </a:rPr>
              <a:t>включват</a:t>
            </a:r>
            <a:r>
              <a:rPr lang="ru-RU" sz="1600" dirty="0">
                <a:latin typeface="Times New Roman" panose="02020603050405020304" pitchFamily="18" charset="0"/>
                <a:cs typeface="Times New Roman" panose="02020603050405020304" pitchFamily="18" charset="0"/>
              </a:rPr>
              <a:t> информация за </a:t>
            </a:r>
            <a:r>
              <a:rPr lang="ru-RU" sz="1600" dirty="0" err="1">
                <a:latin typeface="Times New Roman" panose="02020603050405020304" pitchFamily="18" charset="0"/>
                <a:cs typeface="Times New Roman" panose="02020603050405020304" pitchFamily="18" charset="0"/>
              </a:rPr>
              <a:t>климатичната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устойчивост</a:t>
            </a:r>
            <a:r>
              <a:rPr lang="ru-RU" sz="1600" dirty="0">
                <a:latin typeface="Times New Roman" panose="02020603050405020304" pitchFamily="18" charset="0"/>
                <a:cs typeface="Times New Roman" panose="02020603050405020304" pitchFamily="18" charset="0"/>
              </a:rPr>
              <a:t> на </a:t>
            </a:r>
            <a:r>
              <a:rPr lang="ru-RU" sz="1600" dirty="0" err="1">
                <a:latin typeface="Times New Roman" panose="02020603050405020304" pitchFamily="18" charset="0"/>
                <a:cs typeface="Times New Roman" panose="02020603050405020304" pitchFamily="18" charset="0"/>
              </a:rPr>
              <a:t>такъв</a:t>
            </a:r>
            <a:r>
              <a:rPr lang="ru-RU" sz="1600" dirty="0">
                <a:latin typeface="Times New Roman" panose="02020603050405020304" pitchFamily="18" charset="0"/>
                <a:cs typeface="Times New Roman" panose="02020603050405020304" pitchFamily="18" charset="0"/>
              </a:rPr>
              <a:t> проект, </a:t>
            </a:r>
            <a:r>
              <a:rPr lang="ru-RU" sz="1600" dirty="0" err="1">
                <a:latin typeface="Times New Roman" panose="02020603050405020304" pitchFamily="18" charset="0"/>
                <a:cs typeface="Times New Roman" panose="02020603050405020304" pitchFamily="18" charset="0"/>
              </a:rPr>
              <a:t>като</a:t>
            </a:r>
            <a:r>
              <a:rPr lang="ru-RU" sz="1600" dirty="0">
                <a:latin typeface="Times New Roman" panose="02020603050405020304" pitchFamily="18" charset="0"/>
                <a:cs typeface="Times New Roman" panose="02020603050405020304" pitchFamily="18" charset="0"/>
              </a:rPr>
              <a:t> се </a:t>
            </a:r>
            <a:r>
              <a:rPr lang="ru-RU" sz="1600" dirty="0" err="1">
                <a:latin typeface="Times New Roman" panose="02020603050405020304" pitchFamily="18" charset="0"/>
                <a:cs typeface="Times New Roman" panose="02020603050405020304" pitchFamily="18" charset="0"/>
              </a:rPr>
              <a:t>вземат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предвид</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Насоките</a:t>
            </a:r>
            <a:r>
              <a:rPr lang="ru-RU" sz="1600" dirty="0">
                <a:latin typeface="Times New Roman" panose="02020603050405020304" pitchFamily="18" charset="0"/>
                <a:cs typeface="Times New Roman" panose="02020603050405020304" pitchFamily="18" charset="0"/>
              </a:rPr>
              <a:t> за </a:t>
            </a:r>
            <a:r>
              <a:rPr lang="ru-RU" sz="1600" dirty="0" err="1">
                <a:latin typeface="Times New Roman" panose="02020603050405020304" pitchFamily="18" charset="0"/>
                <a:cs typeface="Times New Roman" panose="02020603050405020304" pitchFamily="18" charset="0"/>
              </a:rPr>
              <a:t>климатична</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устойчивост</a:t>
            </a:r>
            <a:r>
              <a:rPr lang="ru-RU" sz="1600" dirty="0">
                <a:latin typeface="Times New Roman" panose="02020603050405020304" pitchFamily="18" charset="0"/>
                <a:cs typeface="Times New Roman" panose="02020603050405020304" pitchFamily="18" charset="0"/>
              </a:rPr>
              <a:t> на </a:t>
            </a:r>
            <a:r>
              <a:rPr lang="ru-RU" sz="1600" dirty="0" err="1" smtClean="0">
                <a:latin typeface="Times New Roman" panose="02020603050405020304" pitchFamily="18" charset="0"/>
                <a:cs typeface="Times New Roman" panose="02020603050405020304" pitchFamily="18" charset="0"/>
              </a:rPr>
              <a:t>инфраструктурата</a:t>
            </a:r>
            <a:r>
              <a:rPr lang="ru-RU" sz="16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Проектните предложения може </a:t>
            </a:r>
            <a:r>
              <a:rPr lang="ru-RU" sz="1600" dirty="0" smtClean="0">
                <a:latin typeface="Times New Roman" panose="02020603050405020304" pitchFamily="18" charset="0"/>
                <a:cs typeface="Times New Roman" panose="02020603050405020304" pitchFamily="18" charset="0"/>
              </a:rPr>
              <a:t>да </a:t>
            </a:r>
            <a:r>
              <a:rPr lang="ru-RU" sz="1600" dirty="0" err="1" smtClean="0">
                <a:latin typeface="Times New Roman" panose="02020603050405020304" pitchFamily="18" charset="0"/>
                <a:cs typeface="Times New Roman" panose="02020603050405020304" pitchFamily="18" charset="0"/>
              </a:rPr>
              <a:t>включват</a:t>
            </a:r>
            <a:r>
              <a:rPr lang="ru-RU" sz="1600" dirty="0" smtClean="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синергични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спомагателни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елементи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свързани</a:t>
            </a:r>
            <a:r>
              <a:rPr lang="ru-RU" sz="1600" dirty="0">
                <a:latin typeface="Times New Roman" panose="02020603050405020304" pitchFamily="18" charset="0"/>
                <a:cs typeface="Times New Roman" panose="02020603050405020304" pitchFamily="18" charset="0"/>
              </a:rPr>
              <a:t> с друг сектор на </a:t>
            </a:r>
            <a:r>
              <a:rPr lang="ru-RU" sz="1600" dirty="0" err="1">
                <a:latin typeface="Times New Roman" panose="02020603050405020304" pitchFamily="18" charset="0"/>
                <a:cs typeface="Times New Roman" panose="02020603050405020304" pitchFamily="18" charset="0"/>
              </a:rPr>
              <a:t>програмата</a:t>
            </a:r>
            <a:r>
              <a:rPr lang="ru-RU" sz="1600" dirty="0">
                <a:latin typeface="Times New Roman" panose="02020603050405020304" pitchFamily="18" charset="0"/>
                <a:cs typeface="Times New Roman" panose="02020603050405020304" pitchFamily="18" charset="0"/>
              </a:rPr>
              <a:t> МСЕ, т.е. </a:t>
            </a:r>
            <a:r>
              <a:rPr lang="ru-RU" sz="1600" dirty="0" err="1">
                <a:latin typeface="Times New Roman" panose="02020603050405020304" pitchFamily="18" charset="0"/>
                <a:cs typeface="Times New Roman" panose="02020603050405020304" pitchFamily="18" charset="0"/>
              </a:rPr>
              <a:t>енергетика</a:t>
            </a:r>
            <a:r>
              <a:rPr lang="ru-RU" sz="1600" dirty="0">
                <a:latin typeface="Times New Roman" panose="02020603050405020304" pitchFamily="18" charset="0"/>
                <a:cs typeface="Times New Roman" panose="02020603050405020304" pitchFamily="18" charset="0"/>
              </a:rPr>
              <a:t> и </a:t>
            </a:r>
            <a:r>
              <a:rPr lang="ru-RU" sz="1600" dirty="0" err="1">
                <a:latin typeface="Times New Roman" panose="02020603050405020304" pitchFamily="18" charset="0"/>
                <a:cs typeface="Times New Roman" panose="02020603050405020304" pitchFamily="18" charset="0"/>
              </a:rPr>
              <a:t>цифрови</a:t>
            </a:r>
            <a:r>
              <a:rPr lang="ru-RU" sz="1600" dirty="0">
                <a:latin typeface="Times New Roman" panose="02020603050405020304" pitchFamily="18" charset="0"/>
                <a:cs typeface="Times New Roman" panose="02020603050405020304" pitchFamily="18" charset="0"/>
              </a:rPr>
              <a:t> технологии, </a:t>
            </a:r>
            <a:r>
              <a:rPr lang="ru-RU" sz="1600" dirty="0" err="1">
                <a:latin typeface="Times New Roman" panose="02020603050405020304" pitchFamily="18" charset="0"/>
                <a:cs typeface="Times New Roman" panose="02020603050405020304" pitchFamily="18" charset="0"/>
              </a:rPr>
              <a:t>ако</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тези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синергични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елементи</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позволяват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значително</a:t>
            </a:r>
            <a:r>
              <a:rPr lang="ru-RU" sz="1600" dirty="0">
                <a:latin typeface="Times New Roman" panose="02020603050405020304" pitchFamily="18" charset="0"/>
                <a:cs typeface="Times New Roman" panose="02020603050405020304" pitchFamily="18" charset="0"/>
              </a:rPr>
              <a:t> да се </a:t>
            </a:r>
            <a:r>
              <a:rPr lang="ru-RU" sz="1600" dirty="0" err="1">
                <a:latin typeface="Times New Roman" panose="02020603050405020304" pitchFamily="18" charset="0"/>
                <a:cs typeface="Times New Roman" panose="02020603050405020304" pitchFamily="18" charset="0"/>
              </a:rPr>
              <a:t>подобрят</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социално-икономическите</a:t>
            </a:r>
            <a:r>
              <a:rPr lang="ru-RU" sz="1600" dirty="0">
                <a:latin typeface="Times New Roman" panose="02020603050405020304" pitchFamily="18" charset="0"/>
                <a:cs typeface="Times New Roman" panose="02020603050405020304" pitchFamily="18" charset="0"/>
              </a:rPr>
              <a:t>, </a:t>
            </a:r>
            <a:r>
              <a:rPr lang="ru-RU" sz="1600" dirty="0" err="1">
                <a:latin typeface="Times New Roman" panose="02020603050405020304" pitchFamily="18" charset="0"/>
                <a:cs typeface="Times New Roman" panose="02020603050405020304" pitchFamily="18" charset="0"/>
              </a:rPr>
              <a:t>климатичните</a:t>
            </a:r>
            <a:r>
              <a:rPr lang="ru-RU" sz="1600" dirty="0">
                <a:latin typeface="Times New Roman" panose="02020603050405020304" pitchFamily="18" charset="0"/>
                <a:cs typeface="Times New Roman" panose="02020603050405020304" pitchFamily="18" charset="0"/>
              </a:rPr>
              <a:t> или </a:t>
            </a:r>
            <a:r>
              <a:rPr lang="ru-RU" sz="1600" dirty="0" err="1">
                <a:latin typeface="Times New Roman" panose="02020603050405020304" pitchFamily="18" charset="0"/>
                <a:cs typeface="Times New Roman" panose="02020603050405020304" pitchFamily="18" charset="0"/>
              </a:rPr>
              <a:t>екологичните</a:t>
            </a:r>
            <a:r>
              <a:rPr lang="ru-RU" sz="1600" dirty="0">
                <a:latin typeface="Times New Roman" panose="02020603050405020304" pitchFamily="18" charset="0"/>
                <a:cs typeface="Times New Roman" panose="02020603050405020304" pitchFamily="18" charset="0"/>
              </a:rPr>
              <a:t> ползи от </a:t>
            </a:r>
            <a:r>
              <a:rPr lang="ru-RU" sz="1600" dirty="0" err="1" smtClean="0">
                <a:latin typeface="Times New Roman" panose="02020603050405020304" pitchFamily="18" charset="0"/>
                <a:cs typeface="Times New Roman" panose="02020603050405020304" pitchFamily="18" charset="0"/>
              </a:rPr>
              <a:t>реализацията</a:t>
            </a:r>
            <a:r>
              <a:rPr lang="ru-RU" sz="1600" dirty="0" smtClean="0">
                <a:latin typeface="Times New Roman" panose="02020603050405020304" pitchFamily="18" charset="0"/>
                <a:cs typeface="Times New Roman" panose="02020603050405020304" pitchFamily="18" charset="0"/>
              </a:rPr>
              <a:t> на проектите. </a:t>
            </a:r>
            <a:endParaRPr lang="bg-BG" sz="1600" dirty="0" smtClean="0">
              <a:latin typeface="Times New Roman" panose="02020603050405020304" pitchFamily="18" charset="0"/>
              <a:cs typeface="Times New Roman" panose="02020603050405020304" pitchFamily="18" charset="0"/>
            </a:endParaRPr>
          </a:p>
          <a:p>
            <a:pPr marL="0" indent="0">
              <a:buNone/>
            </a:pPr>
            <a:endParaRPr lang="bg-BG" sz="16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15504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107238" cy="4662264"/>
          </a:xfrm>
        </p:spPr>
        <p:txBody>
          <a:bodyPr/>
          <a:lstStyle/>
          <a:p>
            <a:pPr marL="0" indent="0" algn="just">
              <a:buNone/>
            </a:pPr>
            <a:endParaRPr lang="bg-BG" sz="1800" dirty="0">
              <a:latin typeface="Times New Roman" panose="02020603050405020304" pitchFamily="18" charset="0"/>
              <a:cs typeface="Times New Roman" panose="02020603050405020304" pitchFamily="18" charset="0"/>
            </a:endParaRPr>
          </a:p>
          <a:p>
            <a:pPr marL="0" indent="0" algn="just">
              <a:buNone/>
            </a:pPr>
            <a:r>
              <a:rPr lang="bg-BG" sz="2000" b="1" i="1" dirty="0" smtClean="0">
                <a:latin typeface="Times New Roman" panose="02020603050405020304" pitchFamily="18" charset="0"/>
                <a:cs typeface="Times New Roman" panose="02020603050405020304" pitchFamily="18" charset="0"/>
              </a:rPr>
              <a:t>Изисквания към кандидатите и специфика на подготовка за </a:t>
            </a:r>
            <a:r>
              <a:rPr lang="bg-BG" sz="2000" b="1" i="1" dirty="0" smtClean="0">
                <a:latin typeface="Times New Roman" panose="02020603050405020304" pitchFamily="18" charset="0"/>
                <a:cs typeface="Times New Roman" panose="02020603050405020304" pitchFamily="18" charset="0"/>
              </a:rPr>
              <a:t>кандидатстване</a:t>
            </a:r>
            <a:endParaRPr lang="en-US" sz="2000" b="1" i="1" dirty="0" smtClean="0">
              <a:latin typeface="Times New Roman" panose="02020603050405020304" pitchFamily="18" charset="0"/>
              <a:cs typeface="Times New Roman" panose="02020603050405020304" pitchFamily="18" charset="0"/>
            </a:endParaRPr>
          </a:p>
          <a:p>
            <a:pPr marL="0" indent="0" algn="just">
              <a:buNone/>
            </a:pPr>
            <a:r>
              <a:rPr lang="bg-BG" sz="2000" i="1" dirty="0" smtClean="0">
                <a:latin typeface="Times New Roman" panose="02020603050405020304" pitchFamily="18" charset="0"/>
                <a:cs typeface="Times New Roman" panose="02020603050405020304" pitchFamily="18" charset="0"/>
              </a:rPr>
              <a:t>Критерии за допустимост</a:t>
            </a:r>
            <a:r>
              <a:rPr lang="en-US" sz="2000" i="1" dirty="0" smtClean="0">
                <a:latin typeface="Times New Roman" panose="02020603050405020304" pitchFamily="18" charset="0"/>
                <a:cs typeface="Times New Roman" panose="02020603050405020304" pitchFamily="18" charset="0"/>
              </a:rPr>
              <a:t> </a:t>
            </a:r>
            <a:r>
              <a:rPr lang="bg-BG" sz="2000" i="1" dirty="0" smtClean="0">
                <a:latin typeface="Times New Roman" panose="02020603050405020304" pitchFamily="18" charset="0"/>
                <a:cs typeface="Times New Roman" panose="02020603050405020304" pitchFamily="18" charset="0"/>
              </a:rPr>
              <a:t>на проектните предложения /интензитет на помощта/:</a:t>
            </a: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„Общ“ пакет – за проучвателни дейности – 50% съфинансиране от МСЕ; за СМР /инвестиции/ - между 30%-50% за проекти с трансграничен ефект; за внедряване на интелигентни транспортни системи и решения; за развитие на вътрешни-водни пътища; за подкрепа на нови технологии и иновации; за действия подкрепящи постигането на жп оперативна съвместимост; за действия подобряване сигурността и надеждността на транспорта, или 70% за действия, реализиращи се в отвъдморските територии на </a:t>
            </a:r>
            <a:r>
              <a:rPr lang="bg-BG" sz="1600" dirty="0" smtClean="0">
                <a:latin typeface="Times New Roman" panose="02020603050405020304" pitchFamily="18" charset="0"/>
                <a:cs typeface="Times New Roman" panose="02020603050405020304" pitchFamily="18" charset="0"/>
              </a:rPr>
              <a:t>ЕС; за действия, включващи завършване на трансгранични липсващи връзки в Кохезионни държави – до 85%;</a:t>
            </a:r>
            <a:endParaRPr lang="bg-BG" sz="1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„Кохезионен“ пакет – за проучвателни дейности и СМР /инвестиционни/ дейности – до 85% съфинансиране, като помощта може да бъде увеличена до 90% при трансгранични проекти, реализирани от интегрирани структури за управление /</a:t>
            </a:r>
            <a:r>
              <a:rPr lang="en-US" sz="1600" dirty="0" smtClean="0">
                <a:latin typeface="Times New Roman" panose="02020603050405020304" pitchFamily="18" charset="0"/>
                <a:cs typeface="Times New Roman" panose="02020603050405020304" pitchFamily="18" charset="0"/>
              </a:rPr>
              <a:t>Joint Ventures/;</a:t>
            </a: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„Военна мобилност“ – 50% съфинансиране за проучвателни и СМР /инвестиционни/ </a:t>
            </a:r>
            <a:r>
              <a:rPr lang="bg-BG" sz="1600" dirty="0" smtClean="0">
                <a:latin typeface="Times New Roman" panose="02020603050405020304" pitchFamily="18" charset="0"/>
                <a:cs typeface="Times New Roman" panose="02020603050405020304" pitchFamily="18" charset="0"/>
              </a:rPr>
              <a:t>дейности</a:t>
            </a:r>
            <a:r>
              <a:rPr lang="bg-BG" sz="1600" dirty="0" smtClean="0">
                <a:latin typeface="Times New Roman" panose="02020603050405020304" pitchFamily="18" charset="0"/>
                <a:cs typeface="Times New Roman" panose="02020603050405020304" pitchFamily="18" charset="0"/>
              </a:rPr>
              <a:t>; Интензитетът на помощта може да бъде увеличен до 85%, като разликата бъде покрита с финансиране по оперативни програми /споделен режим на управление/. </a:t>
            </a:r>
            <a:endParaRPr lang="bg-BG"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410756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107238" cy="4662264"/>
          </a:xfrm>
        </p:spPr>
        <p:txBody>
          <a:bodyPr/>
          <a:lstStyle/>
          <a:p>
            <a:pPr marL="0" indent="0" algn="just">
              <a:buNone/>
            </a:pPr>
            <a:endParaRPr lang="bg-BG" sz="1800" dirty="0">
              <a:latin typeface="Times New Roman" panose="02020603050405020304" pitchFamily="18" charset="0"/>
              <a:cs typeface="Times New Roman" panose="02020603050405020304" pitchFamily="18" charset="0"/>
            </a:endParaRPr>
          </a:p>
          <a:p>
            <a:pPr marL="0" indent="0" algn="just">
              <a:buNone/>
            </a:pPr>
            <a:r>
              <a:rPr lang="bg-BG" sz="2000" b="1" i="1" dirty="0" smtClean="0">
                <a:latin typeface="Times New Roman" panose="02020603050405020304" pitchFamily="18" charset="0"/>
                <a:cs typeface="Times New Roman" panose="02020603050405020304" pitchFamily="18" charset="0"/>
              </a:rPr>
              <a:t>Изисквания към кандидатите и специфика на подготовка за кандидатстване</a:t>
            </a:r>
            <a:endParaRPr lang="en-US" sz="2000" b="1" i="1" dirty="0" smtClean="0">
              <a:latin typeface="Times New Roman" panose="02020603050405020304" pitchFamily="18" charset="0"/>
              <a:cs typeface="Times New Roman" panose="02020603050405020304" pitchFamily="18" charset="0"/>
            </a:endParaRPr>
          </a:p>
          <a:p>
            <a:pPr marL="0" indent="0" algn="just">
              <a:buNone/>
            </a:pPr>
            <a:endParaRPr lang="en-US" sz="2000" b="1" i="1" dirty="0" smtClean="0">
              <a:latin typeface="Times New Roman" panose="02020603050405020304" pitchFamily="18" charset="0"/>
              <a:cs typeface="Times New Roman" panose="02020603050405020304" pitchFamily="18" charset="0"/>
            </a:endParaRPr>
          </a:p>
          <a:p>
            <a:pPr marL="0" indent="0" algn="just">
              <a:buNone/>
            </a:pPr>
            <a:r>
              <a:rPr lang="bg-BG" sz="2000" i="1" dirty="0" smtClean="0">
                <a:latin typeface="Times New Roman" panose="02020603050405020304" pitchFamily="18" charset="0"/>
                <a:cs typeface="Times New Roman" panose="02020603050405020304" pitchFamily="18" charset="0"/>
              </a:rPr>
              <a:t>Критерии за подбор:</a:t>
            </a:r>
          </a:p>
          <a:p>
            <a:pPr algn="just">
              <a:buFont typeface="Wingdings" panose="05000000000000000000" pitchFamily="2" charset="2"/>
              <a:buChar char="Ø"/>
            </a:pPr>
            <a:r>
              <a:rPr lang="bg-BG" sz="1800" i="1" dirty="0" smtClean="0">
                <a:latin typeface="Times New Roman" panose="02020603050405020304" pitchFamily="18" charset="0"/>
                <a:cs typeface="Times New Roman" panose="02020603050405020304" pitchFamily="18" charset="0"/>
              </a:rPr>
              <a:t>Финансов капацитет </a:t>
            </a:r>
            <a:r>
              <a:rPr lang="bg-BG" sz="1800" dirty="0" smtClean="0">
                <a:latin typeface="Times New Roman" panose="02020603050405020304" pitchFamily="18" charset="0"/>
                <a:cs typeface="Times New Roman" panose="02020603050405020304" pitchFamily="18" charset="0"/>
              </a:rPr>
              <a:t>- </a:t>
            </a:r>
            <a:r>
              <a:rPr lang="ru-RU" sz="1800" dirty="0" err="1" smtClean="0">
                <a:latin typeface="Times New Roman" panose="02020603050405020304" pitchFamily="18" charset="0"/>
                <a:cs typeface="Times New Roman" panose="02020603050405020304" pitchFamily="18" charset="0"/>
              </a:rPr>
              <a:t>проверката</a:t>
            </a:r>
            <a:r>
              <a:rPr lang="ru-RU" sz="1800" dirty="0" smtClean="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на </a:t>
            </a:r>
            <a:r>
              <a:rPr lang="ru-RU" sz="1800" dirty="0" err="1">
                <a:latin typeface="Times New Roman" panose="02020603050405020304" pitchFamily="18" charset="0"/>
                <a:cs typeface="Times New Roman" panose="02020603050405020304" pitchFamily="18" charset="0"/>
              </a:rPr>
              <a:t>финансовия</a:t>
            </a:r>
            <a:r>
              <a:rPr lang="ru-RU" sz="1800" dirty="0">
                <a:latin typeface="Times New Roman" panose="02020603050405020304" pitchFamily="18" charset="0"/>
                <a:cs typeface="Times New Roman" panose="02020603050405020304" pitchFamily="18" charset="0"/>
              </a:rPr>
              <a:t> капацитет </a:t>
            </a:r>
            <a:r>
              <a:rPr lang="ru-RU" sz="1800" dirty="0" smtClean="0">
                <a:latin typeface="Times New Roman" panose="02020603050405020304" pitchFamily="18" charset="0"/>
                <a:cs typeface="Times New Roman" panose="02020603050405020304" pitchFamily="18" charset="0"/>
              </a:rPr>
              <a:t>се </a:t>
            </a:r>
            <a:r>
              <a:rPr lang="ru-RU" sz="1800" dirty="0" err="1" smtClean="0">
                <a:latin typeface="Times New Roman" panose="02020603050405020304" pitchFamily="18" charset="0"/>
                <a:cs typeface="Times New Roman" panose="02020603050405020304" pitchFamily="18" charset="0"/>
              </a:rPr>
              <a:t>извършва</a:t>
            </a:r>
            <a:r>
              <a:rPr lang="ru-RU" sz="1800" dirty="0" smtClean="0">
                <a:latin typeface="Times New Roman" panose="02020603050405020304" pitchFamily="18" charset="0"/>
                <a:cs typeface="Times New Roman" panose="02020603050405020304" pitchFamily="18" charset="0"/>
              </a:rPr>
              <a:t> </a:t>
            </a:r>
            <a:r>
              <a:rPr lang="ru-RU" sz="1800" dirty="0" err="1" smtClean="0">
                <a:latin typeface="Times New Roman" panose="02020603050405020304" pitchFamily="18" charset="0"/>
                <a:cs typeface="Times New Roman" panose="02020603050405020304" pitchFamily="18" charset="0"/>
              </a:rPr>
              <a:t>въз</a:t>
            </a:r>
            <a:r>
              <a:rPr lang="ru-RU" sz="1800" dirty="0" smtClean="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основа на </a:t>
            </a:r>
            <a:r>
              <a:rPr lang="ru-RU" sz="1800" dirty="0" err="1">
                <a:latin typeface="Times New Roman" panose="02020603050405020304" pitchFamily="18" charset="0"/>
                <a:cs typeface="Times New Roman" panose="02020603050405020304" pitchFamily="18" charset="0"/>
              </a:rPr>
              <a:t>документите</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които</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кандидатите</a:t>
            </a:r>
            <a:r>
              <a:rPr lang="ru-RU" sz="1800" dirty="0">
                <a:latin typeface="Times New Roman" panose="02020603050405020304" pitchFamily="18" charset="0"/>
                <a:cs typeface="Times New Roman" panose="02020603050405020304" pitchFamily="18" charset="0"/>
              </a:rPr>
              <a:t> </a:t>
            </a:r>
            <a:r>
              <a:rPr lang="ru-RU" sz="1800" dirty="0" err="1" smtClean="0">
                <a:latin typeface="Times New Roman" panose="02020603050405020304" pitchFamily="18" charset="0"/>
                <a:cs typeface="Times New Roman" panose="02020603050405020304" pitchFamily="18" charset="0"/>
              </a:rPr>
              <a:t>следва</a:t>
            </a:r>
            <a:r>
              <a:rPr lang="ru-RU" sz="1800" dirty="0" smtClean="0">
                <a:latin typeface="Times New Roman" panose="02020603050405020304" pitchFamily="18" charset="0"/>
                <a:cs typeface="Times New Roman" panose="02020603050405020304" pitchFamily="18" charset="0"/>
              </a:rPr>
              <a:t> да </a:t>
            </a:r>
            <a:r>
              <a:rPr lang="ru-RU" sz="1800" dirty="0" err="1">
                <a:latin typeface="Times New Roman" panose="02020603050405020304" pitchFamily="18" charset="0"/>
                <a:cs typeface="Times New Roman" panose="02020603050405020304" pitchFamily="18" charset="0"/>
              </a:rPr>
              <a:t>качат</a:t>
            </a:r>
            <a:r>
              <a:rPr lang="ru-RU" sz="1800" dirty="0">
                <a:latin typeface="Times New Roman" panose="02020603050405020304" pitchFamily="18" charset="0"/>
                <a:cs typeface="Times New Roman" panose="02020603050405020304" pitchFamily="18" charset="0"/>
              </a:rPr>
              <a:t> в </a:t>
            </a:r>
            <a:r>
              <a:rPr lang="ru-RU" sz="1800" dirty="0" err="1" smtClean="0">
                <a:latin typeface="Times New Roman" panose="02020603050405020304" pitchFamily="18" charset="0"/>
                <a:cs typeface="Times New Roman" panose="02020603050405020304" pitchFamily="18" charset="0"/>
              </a:rPr>
              <a:t>Регистъра</a:t>
            </a:r>
            <a:r>
              <a:rPr lang="ru-RU" sz="1800" dirty="0" smtClean="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на </a:t>
            </a:r>
            <a:r>
              <a:rPr lang="ru-RU" sz="1800" dirty="0" err="1">
                <a:latin typeface="Times New Roman" panose="02020603050405020304" pitchFamily="18" charset="0"/>
                <a:cs typeface="Times New Roman" panose="02020603050405020304" pitchFamily="18" charset="0"/>
              </a:rPr>
              <a:t>участниците</a:t>
            </a:r>
            <a:r>
              <a:rPr lang="ru-RU" sz="1800" dirty="0">
                <a:latin typeface="Times New Roman" panose="02020603050405020304" pitchFamily="18" charset="0"/>
                <a:cs typeface="Times New Roman" panose="02020603050405020304" pitchFamily="18" charset="0"/>
              </a:rPr>
              <a:t> по </a:t>
            </a:r>
            <a:r>
              <a:rPr lang="ru-RU" sz="1800" dirty="0" err="1">
                <a:latin typeface="Times New Roman" panose="02020603050405020304" pitchFamily="18" charset="0"/>
                <a:cs typeface="Times New Roman" panose="02020603050405020304" pitchFamily="18" charset="0"/>
              </a:rPr>
              <a:t>време</a:t>
            </a:r>
            <a:r>
              <a:rPr lang="ru-RU" sz="1800" dirty="0">
                <a:latin typeface="Times New Roman" panose="02020603050405020304" pitchFamily="18" charset="0"/>
                <a:cs typeface="Times New Roman" panose="02020603050405020304" pitchFamily="18" charset="0"/>
              </a:rPr>
              <a:t> на </a:t>
            </a:r>
            <a:r>
              <a:rPr lang="ru-RU" sz="1800" dirty="0" err="1">
                <a:latin typeface="Times New Roman" panose="02020603050405020304" pitchFamily="18" charset="0"/>
                <a:cs typeface="Times New Roman" panose="02020603050405020304" pitchFamily="18" charset="0"/>
              </a:rPr>
              <a:t>подготовката</a:t>
            </a:r>
            <a:r>
              <a:rPr lang="ru-RU" sz="1800" dirty="0">
                <a:latin typeface="Times New Roman" panose="02020603050405020304" pitchFamily="18" charset="0"/>
                <a:cs typeface="Times New Roman" panose="02020603050405020304" pitchFamily="18" charset="0"/>
              </a:rPr>
              <a:t> </a:t>
            </a:r>
            <a:r>
              <a:rPr lang="ru-RU" sz="1800" dirty="0" smtClean="0">
                <a:latin typeface="Times New Roman" panose="02020603050405020304" pitchFamily="18" charset="0"/>
                <a:cs typeface="Times New Roman" panose="02020603050405020304" pitchFamily="18" charset="0"/>
              </a:rPr>
              <a:t>на </a:t>
            </a:r>
            <a:r>
              <a:rPr lang="ru-RU" sz="1800" dirty="0" err="1" smtClean="0">
                <a:latin typeface="Times New Roman" panose="02020603050405020304" pitchFamily="18" charset="0"/>
                <a:cs typeface="Times New Roman" panose="02020603050405020304" pitchFamily="18" charset="0"/>
              </a:rPr>
              <a:t>споразуменията</a:t>
            </a:r>
            <a:r>
              <a:rPr lang="ru-RU" sz="1800" dirty="0" smtClean="0">
                <a:latin typeface="Times New Roman" panose="02020603050405020304" pitchFamily="18" charset="0"/>
                <a:cs typeface="Times New Roman" panose="02020603050405020304" pitchFamily="18" charset="0"/>
              </a:rPr>
              <a:t> за </a:t>
            </a:r>
            <a:r>
              <a:rPr lang="ru-RU" sz="1800" dirty="0" err="1" smtClean="0">
                <a:latin typeface="Times New Roman" panose="02020603050405020304" pitchFamily="18" charset="0"/>
                <a:cs typeface="Times New Roman" panose="02020603050405020304" pitchFamily="18" charset="0"/>
              </a:rPr>
              <a:t>предоставяне</a:t>
            </a:r>
            <a:r>
              <a:rPr lang="ru-RU" sz="1800" dirty="0" smtClean="0">
                <a:latin typeface="Times New Roman" panose="02020603050405020304" pitchFamily="18" charset="0"/>
                <a:cs typeface="Times New Roman" panose="02020603050405020304" pitchFamily="18" charset="0"/>
              </a:rPr>
              <a:t> на </a:t>
            </a:r>
            <a:r>
              <a:rPr lang="ru-RU" sz="1800" dirty="0" err="1" smtClean="0">
                <a:latin typeface="Times New Roman" panose="02020603050405020304" pitchFamily="18" charset="0"/>
                <a:cs typeface="Times New Roman" panose="02020603050405020304" pitchFamily="18" charset="0"/>
              </a:rPr>
              <a:t>безвъзмездни</a:t>
            </a:r>
            <a:r>
              <a:rPr lang="ru-RU" sz="1800" dirty="0" smtClean="0">
                <a:latin typeface="Times New Roman" panose="02020603050405020304" pitchFamily="18" charset="0"/>
                <a:cs typeface="Times New Roman" panose="02020603050405020304" pitchFamily="18" charset="0"/>
              </a:rPr>
              <a:t> средства </a:t>
            </a:r>
            <a:r>
              <a:rPr lang="ru-RU" sz="1800" dirty="0">
                <a:latin typeface="Times New Roman" panose="02020603050405020304" pitchFamily="18" charset="0"/>
                <a:cs typeface="Times New Roman" panose="02020603050405020304" pitchFamily="18" charset="0"/>
              </a:rPr>
              <a:t>(напр. отчет за приходите и </a:t>
            </a:r>
            <a:r>
              <a:rPr lang="ru-RU" sz="1800" dirty="0" err="1">
                <a:latin typeface="Times New Roman" panose="02020603050405020304" pitchFamily="18" charset="0"/>
                <a:cs typeface="Times New Roman" panose="02020603050405020304" pitchFamily="18" charset="0"/>
              </a:rPr>
              <a:t>разходите</a:t>
            </a:r>
            <a:r>
              <a:rPr lang="ru-RU" sz="1800" dirty="0">
                <a:latin typeface="Times New Roman" panose="02020603050405020304" pitchFamily="18" charset="0"/>
                <a:cs typeface="Times New Roman" panose="02020603050405020304" pitchFamily="18" charset="0"/>
              </a:rPr>
              <a:t> и </a:t>
            </a:r>
            <a:r>
              <a:rPr lang="ru-RU" sz="1800" dirty="0" err="1">
                <a:latin typeface="Times New Roman" panose="02020603050405020304" pitchFamily="18" charset="0"/>
                <a:cs typeface="Times New Roman" panose="02020603050405020304" pitchFamily="18" charset="0"/>
              </a:rPr>
              <a:t>счетоводен</a:t>
            </a:r>
            <a:r>
              <a:rPr lang="ru-RU" sz="1800" dirty="0">
                <a:latin typeface="Times New Roman" panose="02020603050405020304" pitchFamily="18" charset="0"/>
                <a:cs typeface="Times New Roman" panose="02020603050405020304" pitchFamily="18" charset="0"/>
              </a:rPr>
              <a:t> баланс, бизнес план, </a:t>
            </a:r>
            <a:r>
              <a:rPr lang="ru-RU" sz="1800" dirty="0" err="1">
                <a:latin typeface="Times New Roman" panose="02020603050405020304" pitchFamily="18" charset="0"/>
                <a:cs typeface="Times New Roman" panose="02020603050405020304" pitchFamily="18" charset="0"/>
              </a:rPr>
              <a:t>одиторски</a:t>
            </a:r>
            <a:r>
              <a:rPr lang="ru-RU" sz="1800" dirty="0">
                <a:latin typeface="Times New Roman" panose="02020603050405020304" pitchFamily="18" charset="0"/>
                <a:cs typeface="Times New Roman" panose="02020603050405020304" pitchFamily="18" charset="0"/>
              </a:rPr>
              <a:t> доклад, </a:t>
            </a:r>
            <a:r>
              <a:rPr lang="ru-RU" sz="1800" dirty="0" err="1">
                <a:latin typeface="Times New Roman" panose="02020603050405020304" pitchFamily="18" charset="0"/>
                <a:cs typeface="Times New Roman" panose="02020603050405020304" pitchFamily="18" charset="0"/>
              </a:rPr>
              <a:t>изготвен</a:t>
            </a:r>
            <a:r>
              <a:rPr lang="ru-RU" sz="1800" dirty="0">
                <a:latin typeface="Times New Roman" panose="02020603050405020304" pitchFamily="18" charset="0"/>
                <a:cs typeface="Times New Roman" panose="02020603050405020304" pitchFamily="18" charset="0"/>
              </a:rPr>
              <a:t> от </a:t>
            </a:r>
            <a:r>
              <a:rPr lang="ru-RU" sz="1800" dirty="0" smtClean="0">
                <a:latin typeface="Times New Roman" panose="02020603050405020304" pitchFamily="18" charset="0"/>
                <a:cs typeface="Times New Roman" panose="02020603050405020304" pitchFamily="18" charset="0"/>
              </a:rPr>
              <a:t>независим </a:t>
            </a:r>
            <a:r>
              <a:rPr lang="ru-RU" sz="1800" dirty="0" err="1">
                <a:latin typeface="Times New Roman" panose="02020603050405020304" pitchFamily="18" charset="0"/>
                <a:cs typeface="Times New Roman" panose="02020603050405020304" pitchFamily="18" charset="0"/>
              </a:rPr>
              <a:t>външен</a:t>
            </a:r>
            <a:r>
              <a:rPr lang="ru-RU" sz="1800" dirty="0">
                <a:latin typeface="Times New Roman" panose="02020603050405020304" pitchFamily="18" charset="0"/>
                <a:cs typeface="Times New Roman" panose="02020603050405020304" pitchFamily="18" charset="0"/>
              </a:rPr>
              <a:t> </a:t>
            </a:r>
            <a:r>
              <a:rPr lang="ru-RU" sz="1800" dirty="0" err="1" smtClean="0">
                <a:latin typeface="Times New Roman" panose="02020603050405020304" pitchFamily="18" charset="0"/>
                <a:cs typeface="Times New Roman" panose="02020603050405020304" pitchFamily="18" charset="0"/>
              </a:rPr>
              <a:t>одитор</a:t>
            </a:r>
            <a:r>
              <a:rPr lang="ru-RU" sz="18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ru-RU" sz="1800" i="1" dirty="0" smtClean="0">
                <a:latin typeface="Times New Roman" panose="02020603050405020304" pitchFamily="18" charset="0"/>
                <a:cs typeface="Times New Roman" panose="02020603050405020304" pitchFamily="18" charset="0"/>
              </a:rPr>
              <a:t>Оперативен капацитет </a:t>
            </a:r>
            <a:r>
              <a:rPr lang="ru-RU" sz="1800" i="1" dirty="0">
                <a:latin typeface="Times New Roman" panose="02020603050405020304" pitchFamily="18" charset="0"/>
                <a:cs typeface="Times New Roman" panose="02020603050405020304" pitchFamily="18" charset="0"/>
              </a:rPr>
              <a:t>- </a:t>
            </a:r>
            <a:r>
              <a:rPr lang="bg-BG" sz="1800" dirty="0" err="1">
                <a:latin typeface="Times New Roman" panose="02020603050405020304" pitchFamily="18" charset="0"/>
                <a:cs typeface="Times New Roman" panose="02020603050405020304" pitchFamily="18" charset="0"/>
              </a:rPr>
              <a:t>к</a:t>
            </a:r>
            <a:r>
              <a:rPr lang="ru-RU" sz="1800" dirty="0" err="1" smtClean="0">
                <a:latin typeface="Times New Roman" panose="02020603050405020304" pitchFamily="18" charset="0"/>
                <a:cs typeface="Times New Roman" panose="02020603050405020304" pitchFamily="18" charset="0"/>
              </a:rPr>
              <a:t>андидатите</a:t>
            </a:r>
            <a:r>
              <a:rPr lang="ru-RU" sz="1800" dirty="0" smtClean="0">
                <a:latin typeface="Times New Roman" panose="02020603050405020304" pitchFamily="18" charset="0"/>
                <a:cs typeface="Times New Roman" panose="02020603050405020304" pitchFamily="18" charset="0"/>
              </a:rPr>
              <a:t> </a:t>
            </a:r>
            <a:r>
              <a:rPr lang="ru-RU" sz="1800" dirty="0" err="1" smtClean="0">
                <a:latin typeface="Times New Roman" panose="02020603050405020304" pitchFamily="18" charset="0"/>
                <a:cs typeface="Times New Roman" panose="02020603050405020304" pitchFamily="18" charset="0"/>
              </a:rPr>
              <a:t>следва</a:t>
            </a:r>
            <a:r>
              <a:rPr lang="ru-RU" sz="1800" dirty="0" smtClean="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да </a:t>
            </a:r>
            <a:r>
              <a:rPr lang="ru-RU" sz="1800" dirty="0" err="1">
                <a:latin typeface="Times New Roman" panose="02020603050405020304" pitchFamily="18" charset="0"/>
                <a:cs typeface="Times New Roman" panose="02020603050405020304" pitchFamily="18" charset="0"/>
              </a:rPr>
              <a:t>разполагат</a:t>
            </a:r>
            <a:r>
              <a:rPr lang="ru-RU" sz="1800" dirty="0">
                <a:latin typeface="Times New Roman" panose="02020603050405020304" pitchFamily="18" charset="0"/>
                <a:cs typeface="Times New Roman" panose="02020603050405020304" pitchFamily="18" charset="0"/>
              </a:rPr>
              <a:t> с ноу-хау, квалификация и </a:t>
            </a:r>
            <a:r>
              <a:rPr lang="ru-RU" sz="1800" dirty="0" err="1">
                <a:latin typeface="Times New Roman" panose="02020603050405020304" pitchFamily="18" charset="0"/>
                <a:cs typeface="Times New Roman" panose="02020603050405020304" pitchFamily="18" charset="0"/>
              </a:rPr>
              <a:t>ресурси</a:t>
            </a:r>
            <a:r>
              <a:rPr lang="ru-RU" sz="1800" dirty="0">
                <a:latin typeface="Times New Roman" panose="02020603050405020304" pitchFamily="18" charset="0"/>
                <a:cs typeface="Times New Roman" panose="02020603050405020304" pitchFamily="18" charset="0"/>
              </a:rPr>
              <a:t> за </a:t>
            </a:r>
            <a:r>
              <a:rPr lang="ru-RU" sz="1800" dirty="0" err="1">
                <a:latin typeface="Times New Roman" panose="02020603050405020304" pitchFamily="18" charset="0"/>
                <a:cs typeface="Times New Roman" panose="02020603050405020304" pitchFamily="18" charset="0"/>
              </a:rPr>
              <a:t>успешното</a:t>
            </a:r>
            <a:r>
              <a:rPr lang="ru-RU" sz="1800" dirty="0">
                <a:latin typeface="Times New Roman" panose="02020603050405020304" pitchFamily="18" charset="0"/>
                <a:cs typeface="Times New Roman" panose="02020603050405020304" pitchFamily="18" charset="0"/>
              </a:rPr>
              <a:t> изпълнение на проектите и да </a:t>
            </a:r>
            <a:r>
              <a:rPr lang="ru-RU" sz="1800" dirty="0" err="1">
                <a:latin typeface="Times New Roman" panose="02020603050405020304" pitchFamily="18" charset="0"/>
                <a:cs typeface="Times New Roman" panose="02020603050405020304" pitchFamily="18" charset="0"/>
              </a:rPr>
              <a:t>допринесат</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със</a:t>
            </a:r>
            <a:r>
              <a:rPr lang="ru-RU" sz="1800" dirty="0">
                <a:latin typeface="Times New Roman" panose="02020603050405020304" pitchFamily="18" charset="0"/>
                <a:cs typeface="Times New Roman" panose="02020603050405020304" pitchFamily="18" charset="0"/>
              </a:rPr>
              <a:t> своя </a:t>
            </a:r>
            <a:r>
              <a:rPr lang="ru-RU" sz="1800" dirty="0" err="1">
                <a:latin typeface="Times New Roman" panose="02020603050405020304" pitchFamily="18" charset="0"/>
                <a:cs typeface="Times New Roman" panose="02020603050405020304" pitchFamily="18" charset="0"/>
              </a:rPr>
              <a:t>дял</a:t>
            </a:r>
            <a:r>
              <a:rPr lang="ru-RU" sz="1800" dirty="0">
                <a:latin typeface="Times New Roman" panose="02020603050405020304" pitchFamily="18" charset="0"/>
                <a:cs typeface="Times New Roman" panose="02020603050405020304" pitchFamily="18" charset="0"/>
              </a:rPr>
              <a:t> (включително </a:t>
            </a:r>
            <a:r>
              <a:rPr lang="ru-RU" sz="1800" dirty="0" err="1">
                <a:latin typeface="Times New Roman" panose="02020603050405020304" pitchFamily="18" charset="0"/>
                <a:cs typeface="Times New Roman" panose="02020603050405020304" pitchFamily="18" charset="0"/>
              </a:rPr>
              <a:t>достатъчен</a:t>
            </a:r>
            <a:r>
              <a:rPr lang="ru-RU" sz="1800" dirty="0">
                <a:latin typeface="Times New Roman" panose="02020603050405020304" pitchFamily="18" charset="0"/>
                <a:cs typeface="Times New Roman" panose="02020603050405020304" pitchFamily="18" charset="0"/>
              </a:rPr>
              <a:t> опит в проекти от подобен </a:t>
            </a:r>
            <a:r>
              <a:rPr lang="ru-RU" sz="1800" dirty="0" err="1">
                <a:latin typeface="Times New Roman" panose="02020603050405020304" pitchFamily="18" charset="0"/>
                <a:cs typeface="Times New Roman" panose="02020603050405020304" pitchFamily="18" charset="0"/>
              </a:rPr>
              <a:t>мащаб</a:t>
            </a:r>
            <a:r>
              <a:rPr lang="ru-RU" sz="1800" dirty="0">
                <a:latin typeface="Times New Roman" panose="02020603050405020304" pitchFamily="18" charset="0"/>
                <a:cs typeface="Times New Roman" panose="02020603050405020304" pitchFamily="18" charset="0"/>
              </a:rPr>
              <a:t> и характер). Те </a:t>
            </a:r>
            <a:r>
              <a:rPr lang="ru-RU" sz="1800" dirty="0" err="1" smtClean="0">
                <a:latin typeface="Times New Roman" panose="02020603050405020304" pitchFamily="18" charset="0"/>
                <a:cs typeface="Times New Roman" panose="02020603050405020304" pitchFamily="18" charset="0"/>
              </a:rPr>
              <a:t>следва</a:t>
            </a:r>
            <a:r>
              <a:rPr lang="ru-RU" sz="1800" dirty="0" smtClean="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да представят </a:t>
            </a:r>
            <a:r>
              <a:rPr lang="ru-RU" sz="1800" dirty="0" err="1">
                <a:latin typeface="Times New Roman" panose="02020603050405020304" pitchFamily="18" charset="0"/>
                <a:cs typeface="Times New Roman" panose="02020603050405020304" pitchFamily="18" charset="0"/>
              </a:rPr>
              <a:t>подходящи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документи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удостоверяващи</a:t>
            </a:r>
            <a:r>
              <a:rPr lang="ru-RU" sz="1800" dirty="0">
                <a:latin typeface="Times New Roman" panose="02020603050405020304" pitchFamily="18" charset="0"/>
                <a:cs typeface="Times New Roman" panose="02020603050405020304" pitchFamily="18" charset="0"/>
              </a:rPr>
              <a:t> </a:t>
            </a:r>
            <a:r>
              <a:rPr lang="ru-RU" sz="1800" dirty="0" err="1">
                <a:latin typeface="Times New Roman" panose="02020603050405020304" pitchFamily="18" charset="0"/>
                <a:cs typeface="Times New Roman" panose="02020603050405020304" pitchFamily="18" charset="0"/>
              </a:rPr>
              <a:t>този</a:t>
            </a:r>
            <a:r>
              <a:rPr lang="ru-RU" sz="1800" dirty="0">
                <a:latin typeface="Times New Roman" panose="02020603050405020304" pitchFamily="18" charset="0"/>
                <a:cs typeface="Times New Roman" panose="02020603050405020304" pitchFamily="18" charset="0"/>
              </a:rPr>
              <a:t> капацитет, както е определено в текста на </a:t>
            </a:r>
            <a:r>
              <a:rPr lang="ru-RU" sz="1800" dirty="0" err="1" smtClean="0">
                <a:latin typeface="Times New Roman" panose="02020603050405020304" pitchFamily="18" charset="0"/>
                <a:cs typeface="Times New Roman" panose="02020603050405020304" pitchFamily="18" charset="0"/>
              </a:rPr>
              <a:t>съответните</a:t>
            </a:r>
            <a:r>
              <a:rPr lang="ru-RU" sz="1800" dirty="0" smtClean="0">
                <a:latin typeface="Times New Roman" panose="02020603050405020304" pitchFamily="18" charset="0"/>
                <a:cs typeface="Times New Roman" panose="02020603050405020304" pitchFamily="18" charset="0"/>
              </a:rPr>
              <a:t> </a:t>
            </a:r>
            <a:r>
              <a:rPr lang="ru-RU" sz="1800" dirty="0" err="1" smtClean="0">
                <a:latin typeface="Times New Roman" panose="02020603050405020304" pitchFamily="18" charset="0"/>
                <a:cs typeface="Times New Roman" panose="02020603050405020304" pitchFamily="18" charset="0"/>
              </a:rPr>
              <a:t>поканата</a:t>
            </a:r>
            <a:r>
              <a:rPr lang="ru-RU" sz="1800" dirty="0" smtClean="0">
                <a:latin typeface="Times New Roman" panose="02020603050405020304" pitchFamily="18" charset="0"/>
                <a:cs typeface="Times New Roman" panose="02020603050405020304" pitchFamily="18" charset="0"/>
              </a:rPr>
              <a:t> </a:t>
            </a:r>
            <a:r>
              <a:rPr lang="ru-RU" sz="1800" dirty="0">
                <a:latin typeface="Times New Roman" panose="02020603050405020304" pitchFamily="18" charset="0"/>
                <a:cs typeface="Times New Roman" panose="02020603050405020304" pitchFamily="18" charset="0"/>
              </a:rPr>
              <a:t>за представяне на предложения.</a:t>
            </a:r>
            <a:endParaRPr lang="bg-BG"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23447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107238" cy="4662264"/>
          </a:xfrm>
        </p:spPr>
        <p:txBody>
          <a:bodyPr/>
          <a:lstStyle/>
          <a:p>
            <a:pPr marL="0" indent="0" algn="just">
              <a:buNone/>
            </a:pPr>
            <a:endParaRPr lang="bg-BG" sz="1800" dirty="0">
              <a:latin typeface="Times New Roman" panose="02020603050405020304" pitchFamily="18" charset="0"/>
              <a:cs typeface="Times New Roman" panose="02020603050405020304" pitchFamily="18" charset="0"/>
            </a:endParaRPr>
          </a:p>
          <a:p>
            <a:pPr marL="0" indent="0" algn="just">
              <a:buNone/>
            </a:pPr>
            <a:r>
              <a:rPr lang="bg-BG" sz="2000" b="1" i="1" dirty="0" smtClean="0">
                <a:latin typeface="Times New Roman" panose="02020603050405020304" pitchFamily="18" charset="0"/>
                <a:cs typeface="Times New Roman" panose="02020603050405020304" pitchFamily="18" charset="0"/>
              </a:rPr>
              <a:t>Изисквания към кандидатите и специфика на подготовка за кандидатстване</a:t>
            </a:r>
            <a:endParaRPr lang="en-US" sz="2000" b="1" i="1" dirty="0" smtClean="0">
              <a:latin typeface="Times New Roman" panose="02020603050405020304" pitchFamily="18" charset="0"/>
              <a:cs typeface="Times New Roman" panose="02020603050405020304" pitchFamily="18" charset="0"/>
            </a:endParaRPr>
          </a:p>
          <a:p>
            <a:pPr marL="0" indent="0" algn="just">
              <a:buNone/>
            </a:pPr>
            <a:endParaRPr lang="en-US" sz="2000" b="1" i="1" dirty="0" smtClean="0">
              <a:latin typeface="Times New Roman" panose="02020603050405020304" pitchFamily="18" charset="0"/>
              <a:cs typeface="Times New Roman" panose="02020603050405020304" pitchFamily="18" charset="0"/>
            </a:endParaRPr>
          </a:p>
          <a:p>
            <a:pPr marL="0" indent="0" algn="just">
              <a:buNone/>
            </a:pPr>
            <a:r>
              <a:rPr lang="bg-BG" sz="2000" i="1" dirty="0" smtClean="0">
                <a:latin typeface="Times New Roman" panose="02020603050405020304" pitchFamily="18" charset="0"/>
                <a:cs typeface="Times New Roman" panose="02020603050405020304" pitchFamily="18" charset="0"/>
              </a:rPr>
              <a:t>Изисквания за подаване на проектните предложения и съдържание на пакета от документи за кандидатстване:</a:t>
            </a:r>
            <a:endParaRPr lang="en-US" sz="2000" i="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Проектните предложения се подават само по електронен път чрез </a:t>
            </a:r>
            <a:r>
              <a:rPr lang="en-US" sz="1600" dirty="0" smtClean="0">
                <a:latin typeface="Times New Roman" panose="02020603050405020304" pitchFamily="18" charset="0"/>
                <a:cs typeface="Times New Roman" panose="02020603050405020304" pitchFamily="18" charset="0"/>
              </a:rPr>
              <a:t>Funding &amp; Tenders Portal</a:t>
            </a:r>
            <a:r>
              <a:rPr lang="bg-BG" sz="1600" dirty="0" smtClean="0">
                <a:latin typeface="Times New Roman" panose="02020603050405020304" pitchFamily="18" charset="0"/>
                <a:cs typeface="Times New Roman" panose="02020603050405020304" pitchFamily="18" charset="0"/>
              </a:rPr>
              <a:t> (системата) на ЕК. Предложенията, вкл. анексите и подкрепящите документи следва да съдържат електронните образци, които се генерират в системата;</a:t>
            </a: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Пакетът от документи за кандидатстване, вкл.: Част А – съдържа административна информация за кандидата/</a:t>
            </a:r>
            <a:r>
              <a:rPr lang="bg-BG" sz="1600" dirty="0" err="1" smtClean="0">
                <a:latin typeface="Times New Roman" panose="02020603050405020304" pitchFamily="18" charset="0"/>
                <a:cs typeface="Times New Roman" panose="02020603050405020304" pitchFamily="18" charset="0"/>
              </a:rPr>
              <a:t>тите</a:t>
            </a:r>
            <a:r>
              <a:rPr lang="bg-BG" sz="1600" dirty="0" smtClean="0">
                <a:latin typeface="Times New Roman" panose="02020603050405020304" pitchFamily="18" charset="0"/>
                <a:cs typeface="Times New Roman" panose="02020603050405020304" pitchFamily="18" charset="0"/>
              </a:rPr>
              <a:t> и </a:t>
            </a:r>
            <a:r>
              <a:rPr lang="bg-BG" sz="1600" dirty="0" err="1" smtClean="0">
                <a:latin typeface="Times New Roman" panose="02020603050405020304" pitchFamily="18" charset="0"/>
                <a:cs typeface="Times New Roman" panose="02020603050405020304" pitchFamily="18" charset="0"/>
              </a:rPr>
              <a:t>общена</a:t>
            </a:r>
            <a:r>
              <a:rPr lang="bg-BG" sz="1600" dirty="0" smtClean="0">
                <a:latin typeface="Times New Roman" panose="02020603050405020304" pitchFamily="18" charset="0"/>
                <a:cs typeface="Times New Roman" panose="02020603050405020304" pitchFamily="18" charset="0"/>
              </a:rPr>
              <a:t> информация, вкл. финансова за проекта; Част </a:t>
            </a:r>
            <a:r>
              <a:rPr lang="en-US" sz="1600" dirty="0" smtClean="0">
                <a:latin typeface="Times New Roman" panose="02020603050405020304" pitchFamily="18" charset="0"/>
                <a:cs typeface="Times New Roman" panose="02020603050405020304" pitchFamily="18" charset="0"/>
              </a:rPr>
              <a:t>B – </a:t>
            </a:r>
            <a:r>
              <a:rPr lang="bg-BG" sz="1600" dirty="0" smtClean="0">
                <a:latin typeface="Times New Roman" panose="02020603050405020304" pitchFamily="18" charset="0"/>
                <a:cs typeface="Times New Roman" panose="02020603050405020304" pitchFamily="18" charset="0"/>
              </a:rPr>
              <a:t>съдържа подробно техническо и финансово описание на </a:t>
            </a:r>
            <a:r>
              <a:rPr lang="bg-BG" sz="1600" dirty="0" smtClean="0">
                <a:latin typeface="Times New Roman" panose="02020603050405020304" pitchFamily="18" charset="0"/>
                <a:cs typeface="Times New Roman" panose="02020603050405020304" pitchFamily="18" charset="0"/>
              </a:rPr>
              <a:t>проекта</a:t>
            </a:r>
            <a:r>
              <a:rPr lang="en-US" sz="1600" dirty="0" smtClean="0">
                <a:latin typeface="Times New Roman" panose="02020603050405020304" pitchFamily="18" charset="0"/>
                <a:cs typeface="Times New Roman" panose="02020603050405020304" pitchFamily="18" charset="0"/>
              </a:rPr>
              <a:t>. </a:t>
            </a:r>
            <a:r>
              <a:rPr lang="bg-BG" sz="1600" dirty="0" smtClean="0">
                <a:latin typeface="Times New Roman" panose="02020603050405020304" pitchFamily="18" charset="0"/>
                <a:cs typeface="Times New Roman" panose="02020603050405020304" pitchFamily="18" charset="0"/>
              </a:rPr>
              <a:t>Ограничението е 120 стр. ;</a:t>
            </a:r>
            <a:endParaRPr lang="bg-BG" sz="1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Задължителни анекси и подкрепящи документи: подробен бюджет за всеки работен пакет /дейност/ по проекта: отчет за дейността за последната година; списък на предишни проекти; график за изпълнение /</a:t>
            </a:r>
            <a:r>
              <a:rPr lang="en-US" sz="1600" dirty="0" smtClean="0">
                <a:latin typeface="Times New Roman" panose="02020603050405020304" pitchFamily="18" charset="0"/>
                <a:cs typeface="Times New Roman" panose="02020603050405020304" pitchFamily="18" charset="0"/>
              </a:rPr>
              <a:t>Gantt Chart/; </a:t>
            </a:r>
            <a:r>
              <a:rPr lang="bg-BG" sz="1600" dirty="0" smtClean="0">
                <a:latin typeface="Times New Roman" panose="02020603050405020304" pitchFamily="18" charset="0"/>
                <a:cs typeface="Times New Roman" panose="02020603050405020304" pitchFamily="18" charset="0"/>
              </a:rPr>
              <a:t>декларация за подкрепа от държавата-членка; файл, съдържащ информация за екологичните аспекти на проекта; АРП, финансов анализ.</a:t>
            </a:r>
          </a:p>
          <a:p>
            <a:pPr marL="0" indent="0" algn="just">
              <a:buNone/>
            </a:pPr>
            <a:endParaRPr lang="bg-BG"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06170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 </a:t>
            </a:r>
            <a:r>
              <a:rPr lang="en-US" altLang="bg-BG" sz="2800" b="1" kern="0" dirty="0" smtClean="0">
                <a:solidFill>
                  <a:srgbClr val="FFFFFF"/>
                </a:solidFill>
                <a:latin typeface="Times New Roman" panose="02020603050405020304" pitchFamily="18" charset="0"/>
                <a:cs typeface="Times New Roman" panose="02020603050405020304" pitchFamily="18" charset="0"/>
              </a:rPr>
              <a:t>2021-2027</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107238" cy="4662264"/>
          </a:xfrm>
        </p:spPr>
        <p:txBody>
          <a:bodyPr/>
          <a:lstStyle/>
          <a:p>
            <a:pPr marL="0" indent="0" algn="just">
              <a:buNone/>
            </a:pPr>
            <a:endParaRPr lang="bg-BG" sz="1800" dirty="0">
              <a:latin typeface="Times New Roman" panose="02020603050405020304" pitchFamily="18" charset="0"/>
              <a:cs typeface="Times New Roman" panose="02020603050405020304" pitchFamily="18" charset="0"/>
            </a:endParaRPr>
          </a:p>
          <a:p>
            <a:pPr marL="0" indent="0" algn="just">
              <a:buNone/>
            </a:pPr>
            <a:r>
              <a:rPr lang="bg-BG" sz="2000" b="1" i="1" dirty="0" smtClean="0">
                <a:latin typeface="Times New Roman" panose="02020603050405020304" pitchFamily="18" charset="0"/>
                <a:cs typeface="Times New Roman" panose="02020603050405020304" pitchFamily="18" charset="0"/>
              </a:rPr>
              <a:t>Етапи на оценката</a:t>
            </a:r>
            <a:endParaRPr lang="bg-BG" sz="2000" b="1" i="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Проверка за административно съотвествие и допустимост /покрити ли са формалните критерии, съгласно поканата за кандидатстване/;</a:t>
            </a: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Оценка на капацитета и прилагане на критериите за подбор /3 фази: индивидуална оценка; фаза на постигане на консенсус между оценителите; цялостен преглед/ и подреждане на проектите, съгласно получените точки от оценката.</a:t>
            </a:r>
          </a:p>
          <a:p>
            <a:pPr marL="0" indent="0" algn="just">
              <a:buNone/>
            </a:pPr>
            <a:endParaRPr lang="en-US" sz="2000" dirty="0" smtClean="0">
              <a:latin typeface="Times New Roman" panose="02020603050405020304" pitchFamily="18" charset="0"/>
              <a:cs typeface="Times New Roman" panose="02020603050405020304" pitchFamily="18" charset="0"/>
            </a:endParaRPr>
          </a:p>
          <a:p>
            <a:pPr marL="0" indent="0" algn="just">
              <a:buNone/>
            </a:pPr>
            <a:r>
              <a:rPr lang="bg-BG" sz="2000" b="1" i="1" dirty="0" smtClean="0">
                <a:latin typeface="Times New Roman" panose="02020603050405020304" pitchFamily="18" charset="0"/>
                <a:cs typeface="Times New Roman" panose="02020603050405020304" pitchFamily="18" charset="0"/>
              </a:rPr>
              <a:t>Критерии </a:t>
            </a:r>
            <a:r>
              <a:rPr lang="bg-BG" sz="2000" b="1" i="1" dirty="0">
                <a:latin typeface="Times New Roman" panose="02020603050405020304" pitchFamily="18" charset="0"/>
                <a:cs typeface="Times New Roman" panose="02020603050405020304" pitchFamily="18" charset="0"/>
              </a:rPr>
              <a:t>за подбор на проектни </a:t>
            </a:r>
            <a:r>
              <a:rPr lang="bg-BG" sz="2000" b="1" i="1" dirty="0" smtClean="0">
                <a:latin typeface="Times New Roman" panose="02020603050405020304" pitchFamily="18" charset="0"/>
                <a:cs typeface="Times New Roman" panose="02020603050405020304" pitchFamily="18" charset="0"/>
              </a:rPr>
              <a:t>предложения</a:t>
            </a:r>
            <a:r>
              <a:rPr lang="en-US" sz="2000" b="1" i="1"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Приоритетност и неотложност;</a:t>
            </a: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Зрялост;</a:t>
            </a: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Катализиращ ефект;</a:t>
            </a: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Въздействие;</a:t>
            </a: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Качество.</a:t>
            </a:r>
          </a:p>
          <a:p>
            <a:pPr algn="just">
              <a:buFont typeface="Wingdings" panose="05000000000000000000" pitchFamily="2" charset="2"/>
              <a:buChar char="Ø"/>
            </a:pPr>
            <a:endParaRPr lang="en-U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18079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812088" cy="5328592"/>
          </a:xfrm>
        </p:spPr>
        <p:txBody>
          <a:bodyPr/>
          <a:lstStyle/>
          <a:p>
            <a:pPr marL="0" indent="0" algn="just">
              <a:buNone/>
            </a:pPr>
            <a:endParaRPr lang="bg-BG" sz="1800" dirty="0">
              <a:latin typeface="Times New Roman" panose="02020603050405020304" pitchFamily="18" charset="0"/>
              <a:cs typeface="Times New Roman" panose="02020603050405020304" pitchFamily="18" charset="0"/>
            </a:endParaRPr>
          </a:p>
          <a:p>
            <a:pPr marL="0" indent="0" algn="just">
              <a:buNone/>
            </a:pPr>
            <a:r>
              <a:rPr lang="bg-BG" sz="2000" b="1" i="1" dirty="0">
                <a:latin typeface="Times New Roman" panose="02020603050405020304" pitchFamily="18" charset="0"/>
                <a:cs typeface="Times New Roman" panose="02020603050405020304" pitchFamily="18" charset="0"/>
              </a:rPr>
              <a:t>Сключване на споразумение за предоставяне на </a:t>
            </a:r>
            <a:r>
              <a:rPr lang="bg-BG" sz="2000" b="1" i="1" dirty="0" smtClean="0">
                <a:latin typeface="Times New Roman" panose="02020603050405020304" pitchFamily="18" charset="0"/>
                <a:cs typeface="Times New Roman" panose="02020603050405020304" pitchFamily="18" charset="0"/>
              </a:rPr>
              <a:t>финансиране</a:t>
            </a:r>
          </a:p>
          <a:p>
            <a:pPr marL="0" indent="0" algn="just">
              <a:buNone/>
            </a:pPr>
            <a:endParaRPr lang="bg-BG" sz="2000" b="1" i="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Споразумението определя рамката за отпускане на безвъзмездната помощ и условията за изпълнение на проектите, по-специално по отношение на постигането на очакваните резултати, отчитането им, както и съпътстващите плащания по проектите;</a:t>
            </a:r>
          </a:p>
          <a:p>
            <a:pPr marL="0" indent="0" algn="just">
              <a:buNone/>
            </a:pPr>
            <a:endParaRPr lang="bg-BG"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Използва се образец на Споразумение, съгласно изискванията на ЕК и то общо съдържа:</a:t>
            </a:r>
          </a:p>
          <a:p>
            <a:pPr indent="285750" algn="just">
              <a:buFont typeface="Courier New" panose="02070309020205020404" pitchFamily="49" charset="0"/>
              <a:buChar char="o"/>
            </a:pPr>
            <a:r>
              <a:rPr lang="bg-BG" sz="1400" dirty="0">
                <a:latin typeface="Times New Roman" panose="02020603050405020304" pitchFamily="18" charset="0"/>
                <a:cs typeface="Times New Roman" panose="02020603050405020304" pitchFamily="18" charset="0"/>
              </a:rPr>
              <a:t>У</a:t>
            </a:r>
            <a:r>
              <a:rPr lang="bg-BG" sz="1400" dirty="0" smtClean="0">
                <a:latin typeface="Times New Roman" panose="02020603050405020304" pitchFamily="18" charset="0"/>
                <a:cs typeface="Times New Roman" panose="02020603050405020304" pitchFamily="18" charset="0"/>
              </a:rPr>
              <a:t>словия </a:t>
            </a:r>
            <a:r>
              <a:rPr lang="bg-BG" sz="1400" dirty="0" smtClean="0">
                <a:latin typeface="Times New Roman" panose="02020603050405020304" pitchFamily="18" charset="0"/>
                <a:cs typeface="Times New Roman" panose="02020603050405020304" pitchFamily="18" charset="0"/>
              </a:rPr>
              <a:t>за изпълнение на проекта;</a:t>
            </a:r>
          </a:p>
          <a:p>
            <a:pPr indent="285750" algn="just">
              <a:buFont typeface="Courier New" panose="02070309020205020404" pitchFamily="49" charset="0"/>
              <a:buChar char="o"/>
            </a:pPr>
            <a:r>
              <a:rPr lang="bg-BG" sz="1400" dirty="0" smtClean="0">
                <a:latin typeface="Times New Roman" panose="02020603050405020304" pitchFamily="18" charset="0"/>
                <a:cs typeface="Times New Roman" panose="02020603050405020304" pitchFamily="18" charset="0"/>
              </a:rPr>
              <a:t>Начална и крайна дата;</a:t>
            </a:r>
          </a:p>
          <a:p>
            <a:pPr indent="285750" algn="just">
              <a:buFont typeface="Courier New" panose="02070309020205020404" pitchFamily="49" charset="0"/>
              <a:buChar char="o"/>
            </a:pPr>
            <a:r>
              <a:rPr lang="bg-BG" sz="1400" dirty="0" smtClean="0">
                <a:latin typeface="Times New Roman" panose="02020603050405020304" pitchFamily="18" charset="0"/>
                <a:cs typeface="Times New Roman" panose="02020603050405020304" pitchFamily="18" charset="0"/>
              </a:rPr>
              <a:t>Ключови събития и очаквани резултати;</a:t>
            </a:r>
          </a:p>
          <a:p>
            <a:pPr marL="628650" indent="-274638" algn="just">
              <a:buFont typeface="Courier New" panose="02070309020205020404" pitchFamily="49" charset="0"/>
              <a:buChar char="o"/>
            </a:pPr>
            <a:r>
              <a:rPr lang="bg-BG" sz="1400" dirty="0" smtClean="0">
                <a:latin typeface="Times New Roman" panose="02020603050405020304" pitchFamily="18" charset="0"/>
                <a:cs typeface="Times New Roman" panose="02020603050405020304" pitchFamily="18" charset="0"/>
              </a:rPr>
              <a:t>Форма на предоставяне на БФП, размер на финансирането и максимален размер;</a:t>
            </a:r>
          </a:p>
          <a:p>
            <a:pPr marL="628650" indent="-274638" algn="just">
              <a:buFont typeface="Courier New" panose="02070309020205020404" pitchFamily="49" charset="0"/>
              <a:buChar char="o"/>
            </a:pPr>
            <a:r>
              <a:rPr lang="bg-BG" sz="1400" dirty="0" smtClean="0">
                <a:latin typeface="Times New Roman" panose="02020603050405020304" pitchFamily="18" charset="0"/>
                <a:cs typeface="Times New Roman" panose="02020603050405020304" pitchFamily="18" charset="0"/>
              </a:rPr>
              <a:t>Бюджетни категории и правила за допустимост на разходите;</a:t>
            </a:r>
          </a:p>
          <a:p>
            <a:pPr marL="628650" indent="-274638" algn="just">
              <a:buFont typeface="Courier New" panose="02070309020205020404" pitchFamily="49" charset="0"/>
              <a:buChar char="o"/>
            </a:pPr>
            <a:r>
              <a:rPr lang="bg-BG" sz="1400" dirty="0" smtClean="0">
                <a:latin typeface="Times New Roman" panose="02020603050405020304" pitchFamily="18" charset="0"/>
                <a:cs typeface="Times New Roman" panose="02020603050405020304" pitchFamily="18" charset="0"/>
              </a:rPr>
              <a:t>Режим на отчитане и плащане;</a:t>
            </a:r>
          </a:p>
          <a:p>
            <a:pPr marL="628650" indent="-274638" algn="just">
              <a:buFont typeface="Courier New" panose="02070309020205020404" pitchFamily="49" charset="0"/>
              <a:buChar char="o"/>
            </a:pPr>
            <a:r>
              <a:rPr lang="bg-BG" sz="1400" dirty="0" smtClean="0">
                <a:latin typeface="Times New Roman" panose="02020603050405020304" pitchFamily="18" charset="0"/>
                <a:cs typeface="Times New Roman" panose="02020603050405020304" pitchFamily="18" charset="0"/>
              </a:rPr>
              <a:t>Гаранции за предварително финансиране;</a:t>
            </a:r>
          </a:p>
          <a:p>
            <a:pPr marL="628650" indent="-274638" algn="just">
              <a:buFont typeface="Courier New" panose="02070309020205020404" pitchFamily="49" charset="0"/>
              <a:buChar char="o"/>
            </a:pPr>
            <a:r>
              <a:rPr lang="bg-BG" sz="1400" dirty="0" smtClean="0">
                <a:latin typeface="Times New Roman" panose="02020603050405020304" pitchFamily="18" charset="0"/>
                <a:cs typeface="Times New Roman" panose="02020603050405020304" pitchFamily="18" charset="0"/>
              </a:rPr>
              <a:t>Сертификати /при необходимост/ и режим на отговорност при събиране на вземания от страна на ЕК;</a:t>
            </a:r>
          </a:p>
          <a:p>
            <a:pPr marL="628650" indent="-274638" algn="just">
              <a:buFont typeface="Courier New" panose="02070309020205020404" pitchFamily="49" charset="0"/>
              <a:buChar char="o"/>
            </a:pPr>
            <a:r>
              <a:rPr lang="bg-BG" sz="1400" dirty="0" smtClean="0">
                <a:latin typeface="Times New Roman" panose="02020603050405020304" pitchFamily="18" charset="0"/>
                <a:cs typeface="Times New Roman" panose="02020603050405020304" pitchFamily="18" charset="0"/>
              </a:rPr>
              <a:t>Разпоредби, свързани с изпълнението на проекта и др.</a:t>
            </a:r>
          </a:p>
          <a:p>
            <a:pPr marL="628650" indent="-274638" algn="just">
              <a:buFont typeface="Courier New" panose="02070309020205020404" pitchFamily="49" charset="0"/>
              <a:buChar char="o"/>
            </a:pPr>
            <a:endParaRPr lang="bg-BG" sz="1400" dirty="0" smtClean="0">
              <a:latin typeface="Times New Roman" panose="02020603050405020304" pitchFamily="18" charset="0"/>
              <a:cs typeface="Times New Roman" panose="02020603050405020304" pitchFamily="18" charset="0"/>
            </a:endParaRPr>
          </a:p>
          <a:p>
            <a:pPr indent="285750" algn="just">
              <a:buFont typeface="Courier New" panose="02070309020205020404" pitchFamily="49" charset="0"/>
              <a:buChar char="o"/>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95042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 </a:t>
            </a:r>
            <a:r>
              <a:rPr lang="ru-RU" altLang="bg-BG" sz="2800" b="1" kern="0" dirty="0" smtClean="0">
                <a:solidFill>
                  <a:srgbClr val="FFFFFF"/>
                </a:solidFill>
                <a:latin typeface="Times New Roman" panose="02020603050405020304" pitchFamily="18" charset="0"/>
                <a:cs typeface="Times New Roman" panose="02020603050405020304" pitchFamily="18" charset="0"/>
              </a:rPr>
              <a:t>2021-2027</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568952" cy="5328592"/>
          </a:xfrm>
        </p:spPr>
        <p:txBody>
          <a:bodyPr/>
          <a:lstStyle/>
          <a:p>
            <a:pPr marL="0" indent="0">
              <a:buNone/>
            </a:pPr>
            <a:endParaRPr lang="bg-BG" sz="2000" b="1" i="1" dirty="0" smtClean="0">
              <a:latin typeface="Times New Roman" panose="02020603050405020304" pitchFamily="18" charset="0"/>
              <a:cs typeface="Times New Roman" panose="02020603050405020304" pitchFamily="18" charset="0"/>
            </a:endParaRPr>
          </a:p>
          <a:p>
            <a:pPr marL="0" indent="0">
              <a:buNone/>
            </a:pPr>
            <a:r>
              <a:rPr lang="bg-BG" sz="2000" b="1" i="1" dirty="0" smtClean="0">
                <a:latin typeface="Times New Roman" panose="02020603050405020304" pitchFamily="18" charset="0"/>
                <a:cs typeface="Times New Roman" panose="02020603050405020304" pitchFamily="18" charset="0"/>
              </a:rPr>
              <a:t>Релевантна законодателна рамка:</a:t>
            </a:r>
          </a:p>
          <a:p>
            <a:pPr marL="0" indent="0">
              <a:buNone/>
            </a:pPr>
            <a:endParaRPr lang="bg-BG" sz="2000" b="1" i="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Регламент (ЕС) 2021/1153 на Европейския парламент и на Съвета от 7 юли 2021 г. за създаване на Механизъм за свързване на Европа и за отмяна на регламенти (ЕС) № 1316/2013 и (ЕС) № 283/2014</a:t>
            </a:r>
            <a:r>
              <a:rPr lang="en-US" sz="16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endParaRPr lang="en-US" sz="16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Регламент (ЕС) № 1315/2013 на Европейския парламент и на Съвета от 11 декември 2013 г. относно насоките на Съюза за развитието на трансевропейската транспортна мрежа и за отмяна на Решение № 661/2010/ЕС;</a:t>
            </a:r>
          </a:p>
          <a:p>
            <a:pPr algn="just">
              <a:buFont typeface="Wingdings" panose="05000000000000000000" pitchFamily="2" charset="2"/>
              <a:buChar char="Ø"/>
            </a:pPr>
            <a:endParaRPr lang="bg-BG" sz="16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Предложение за Регламент на Европейския парламент и на Съвета относно насоките на Съюза за развитието на трансевропейската транспортна мрежа, за изменение на регламенти (ЕС) 2021/1153 и (ЕС) № 913/2010 и за отмяна на Регламент (ЕС) 1315/2013;</a:t>
            </a:r>
          </a:p>
          <a:p>
            <a:pPr algn="just">
              <a:buFont typeface="Wingdings" panose="05000000000000000000" pitchFamily="2" charset="2"/>
              <a:buChar char="Ø"/>
            </a:pPr>
            <a:endParaRPr lang="bg-BG" sz="16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Регламент (ЕС, Евратом) 2018/1046 на Европейския парламент и на Съвета от 18 юли 2018 г. за финансовите правила, приложими за общия бюджет на Съюза. </a:t>
            </a:r>
            <a:endParaRPr lang="bg-BG" sz="16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bg-BG"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913463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107238" cy="5472608"/>
          </a:xfrm>
        </p:spPr>
        <p:txBody>
          <a:bodyPr/>
          <a:lstStyle/>
          <a:p>
            <a:pPr marL="0" indent="0" algn="just">
              <a:buNone/>
            </a:pPr>
            <a:endParaRPr lang="bg-BG" sz="1800" dirty="0">
              <a:latin typeface="Times New Roman" panose="02020603050405020304" pitchFamily="18" charset="0"/>
              <a:cs typeface="Times New Roman" panose="02020603050405020304" pitchFamily="18" charset="0"/>
            </a:endParaRPr>
          </a:p>
          <a:p>
            <a:pPr marL="0" indent="0" algn="just">
              <a:buNone/>
            </a:pPr>
            <a:r>
              <a:rPr lang="bg-BG" sz="2000" b="1" i="1" dirty="0" smtClean="0">
                <a:latin typeface="Times New Roman" panose="02020603050405020304" pitchFamily="18" charset="0"/>
                <a:cs typeface="Times New Roman" panose="02020603050405020304" pitchFamily="18" charset="0"/>
              </a:rPr>
              <a:t>Изпълнение на </a:t>
            </a:r>
            <a:r>
              <a:rPr lang="bg-BG" sz="2000" b="1" i="1" dirty="0" smtClean="0">
                <a:latin typeface="Times New Roman" panose="02020603050405020304" pitchFamily="18" charset="0"/>
                <a:cs typeface="Times New Roman" panose="02020603050405020304" pitchFamily="18" charset="0"/>
              </a:rPr>
              <a:t>проектите:</a:t>
            </a:r>
            <a:endParaRPr lang="en-US" sz="2000" b="1" i="1" dirty="0" smtClean="0">
              <a:latin typeface="Times New Roman" panose="02020603050405020304" pitchFamily="18" charset="0"/>
              <a:cs typeface="Times New Roman" panose="02020603050405020304" pitchFamily="18" charset="0"/>
            </a:endParaRPr>
          </a:p>
          <a:p>
            <a:pPr marL="0" indent="0" algn="just">
              <a:buNone/>
            </a:pPr>
            <a:endParaRPr lang="en-US" sz="2000" b="1" i="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Първоначално искане за плащане (до 30 дни от влизане в сила на Споразумението за БФП);</a:t>
            </a: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Допълнително искане за плащане (до 60 дни след края на отчетния период), обвързано с представянето на допълнителен технически доклад/отчет/ за плащането;</a:t>
            </a: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Междинно искане за плащане (до 90 дни след получаване на доклада за напредъка), обвързано с представянето на технически отчет за напредъка;</a:t>
            </a: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Окончателно искане за плащане (до 90 дни след получаване на окончателния доклад), обвързано с представянето на финален технически отчет за изпълнението. </a:t>
            </a:r>
            <a:endParaRPr lang="bg-BG" sz="2000" dirty="0">
              <a:latin typeface="Times New Roman" panose="02020603050405020304" pitchFamily="18" charset="0"/>
              <a:cs typeface="Times New Roman" panose="02020603050405020304" pitchFamily="18" charset="0"/>
            </a:endParaRPr>
          </a:p>
          <a:p>
            <a:pPr marL="0" indent="0" algn="just">
              <a:buNone/>
            </a:pPr>
            <a:r>
              <a:rPr lang="bg-BG" sz="2000" dirty="0" smtClean="0">
                <a:latin typeface="Times New Roman" panose="02020603050405020304" pitchFamily="18" charset="0"/>
                <a:cs typeface="Times New Roman" panose="02020603050405020304" pitchFamily="18" charset="0"/>
              </a:rPr>
              <a:t>Лимитът на исканията за междинни плащания е до 90% от максималният грант.</a:t>
            </a:r>
          </a:p>
          <a:p>
            <a:pPr marL="0" indent="0" algn="just">
              <a:buNone/>
            </a:pPr>
            <a:endParaRPr lang="bg-BG"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309106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11560" y="2348880"/>
            <a:ext cx="8229600" cy="2087562"/>
          </a:xfrm>
        </p:spPr>
        <p:txBody>
          <a:bodyPr/>
          <a:lstStyle/>
          <a:p>
            <a:pPr algn="ctr" eaLnBrk="1" hangingPunct="1"/>
            <a:r>
              <a:rPr lang="bg-BG" altLang="bg-BG" sz="4000" dirty="0" smtClean="0">
                <a:latin typeface="Times New Roman" pitchFamily="18" charset="0"/>
              </a:rPr>
              <a:t/>
            </a:r>
            <a:br>
              <a:rPr lang="bg-BG" altLang="bg-BG" sz="4000" dirty="0" smtClean="0">
                <a:latin typeface="Times New Roman" pitchFamily="18" charset="0"/>
              </a:rPr>
            </a:br>
            <a:r>
              <a:rPr lang="bg-BG" altLang="bg-BG" sz="4000" dirty="0" smtClean="0">
                <a:latin typeface="Times New Roman" pitchFamily="18" charset="0"/>
              </a:rPr>
              <a:t>БЛАГОДАРЯ ЗА ВНИМАНИЕТО!!!</a:t>
            </a:r>
            <a:br>
              <a:rPr lang="bg-BG" altLang="bg-BG" sz="4000" dirty="0" smtClean="0">
                <a:latin typeface="Times New Roman" pitchFamily="18" charset="0"/>
              </a:rPr>
            </a:br>
            <a:endParaRPr lang="bg-BG" altLang="bg-BG" sz="4000" dirty="0" smtClean="0">
              <a:latin typeface="Times New Roman" pitchFamily="18" charset="0"/>
            </a:endParaRPr>
          </a:p>
        </p:txBody>
      </p:sp>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107238" cy="4662264"/>
          </a:xfrm>
        </p:spPr>
        <p:txBody>
          <a:bodyPr/>
          <a:lstStyle/>
          <a:p>
            <a:pPr marL="0" indent="0">
              <a:buNone/>
            </a:pPr>
            <a:endParaRPr lang="bg-BG" sz="2000" b="1" i="1" dirty="0" smtClean="0">
              <a:latin typeface="Times New Roman" panose="02020603050405020304" pitchFamily="18" charset="0"/>
              <a:cs typeface="Times New Roman" panose="02020603050405020304" pitchFamily="18" charset="0"/>
            </a:endParaRPr>
          </a:p>
          <a:p>
            <a:pPr marL="0" indent="0">
              <a:buNone/>
            </a:pPr>
            <a:r>
              <a:rPr lang="bg-BG" sz="2000" b="1" i="1" dirty="0" smtClean="0">
                <a:latin typeface="Times New Roman" panose="02020603050405020304" pitchFamily="18" charset="0"/>
                <a:cs typeface="Times New Roman" panose="02020603050405020304" pitchFamily="18" charset="0"/>
              </a:rPr>
              <a:t>Цели:</a:t>
            </a:r>
            <a:endParaRPr lang="bg-BG" sz="2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800" dirty="0" smtClean="0">
                <a:latin typeface="Times New Roman" panose="02020603050405020304" pitchFamily="18" charset="0"/>
                <a:cs typeface="Times New Roman" panose="02020603050405020304" pitchFamily="18" charset="0"/>
              </a:rPr>
              <a:t>Да подкрепи действия /проекти/, насочени към изграждане на нова транспортна инфраструктура или към рехабилитация и модернизация на съществуваща такава, с оглед завършване на </a:t>
            </a:r>
            <a:r>
              <a:rPr lang="en-US" sz="1800" dirty="0" smtClean="0">
                <a:latin typeface="Times New Roman" panose="02020603050405020304" pitchFamily="18" charset="0"/>
                <a:cs typeface="Times New Roman" panose="02020603050405020304" pitchFamily="18" charset="0"/>
              </a:rPr>
              <a:t>“</a:t>
            </a:r>
            <a:r>
              <a:rPr lang="bg-BG" sz="1800" dirty="0" smtClean="0">
                <a:latin typeface="Times New Roman" panose="02020603050405020304" pitchFamily="18" charset="0"/>
                <a:cs typeface="Times New Roman" panose="02020603050405020304" pitchFamily="18" charset="0"/>
              </a:rPr>
              <a:t>основната“ </a:t>
            </a:r>
            <a:r>
              <a:rPr lang="en-US" sz="1800" dirty="0" smtClean="0">
                <a:latin typeface="Times New Roman" panose="02020603050405020304" pitchFamily="18" charset="0"/>
                <a:cs typeface="Times New Roman" panose="02020603050405020304" pitchFamily="18" charset="0"/>
              </a:rPr>
              <a:t>TEN-T</a:t>
            </a:r>
            <a:r>
              <a:rPr lang="bg-BG" sz="1800" dirty="0" smtClean="0">
                <a:latin typeface="Times New Roman" panose="02020603050405020304" pitchFamily="18" charset="0"/>
                <a:cs typeface="Times New Roman" panose="02020603050405020304" pitchFamily="18" charset="0"/>
              </a:rPr>
              <a:t> мрежа до 2030 г. и „широкообхватната“</a:t>
            </a:r>
            <a:r>
              <a:rPr lang="en-US" sz="1800" dirty="0" smtClean="0">
                <a:latin typeface="Times New Roman" panose="02020603050405020304" pitchFamily="18" charset="0"/>
                <a:cs typeface="Times New Roman" panose="02020603050405020304" pitchFamily="18" charset="0"/>
              </a:rPr>
              <a:t> </a:t>
            </a:r>
            <a:r>
              <a:rPr lang="bg-BG" sz="1800" dirty="0" smtClean="0">
                <a:latin typeface="Times New Roman" panose="02020603050405020304" pitchFamily="18" charset="0"/>
                <a:cs typeface="Times New Roman" panose="02020603050405020304" pitchFamily="18" charset="0"/>
              </a:rPr>
              <a:t>такава до 2050 г.</a:t>
            </a:r>
          </a:p>
          <a:p>
            <a:pPr marL="0" indent="0" algn="just">
              <a:buNone/>
            </a:pPr>
            <a:endParaRPr lang="bg-BG" sz="2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800" dirty="0">
                <a:latin typeface="Times New Roman" panose="02020603050405020304" pitchFamily="18" charset="0"/>
                <a:cs typeface="Times New Roman" panose="02020603050405020304" pitchFamily="18" charset="0"/>
              </a:rPr>
              <a:t>Да допринесе за реализирането на проекти от общ интерес, свързани с ефективни, взаимосвързани и мултимодални мрежи и инфраструктура за интелигентна, оперативно-съвместима, устойчива, приобщаваща, достъпна, безопасна и сигурна </a:t>
            </a:r>
            <a:r>
              <a:rPr lang="bg-BG" sz="1800" dirty="0" smtClean="0">
                <a:latin typeface="Times New Roman" panose="02020603050405020304" pitchFamily="18" charset="0"/>
                <a:cs typeface="Times New Roman" panose="02020603050405020304" pitchFamily="18" charset="0"/>
              </a:rPr>
              <a:t>мобилност, в съответствие с целите на Насоките за развитие на </a:t>
            </a:r>
            <a:r>
              <a:rPr lang="en-US" sz="1800" dirty="0" smtClean="0">
                <a:latin typeface="Times New Roman" panose="02020603050405020304" pitchFamily="18" charset="0"/>
                <a:cs typeface="Times New Roman" panose="02020603050405020304" pitchFamily="18" charset="0"/>
              </a:rPr>
              <a:t>TEN-T (</a:t>
            </a:r>
            <a:r>
              <a:rPr lang="bg-BG" sz="1800" dirty="0" smtClean="0">
                <a:latin typeface="Times New Roman" panose="02020603050405020304" pitchFamily="18" charset="0"/>
                <a:cs typeface="Times New Roman" panose="02020603050405020304" pitchFamily="18" charset="0"/>
              </a:rPr>
              <a:t>Регламент (ЕС) № 1315/2013);</a:t>
            </a:r>
          </a:p>
          <a:p>
            <a:pPr algn="just">
              <a:buFont typeface="Wingdings" panose="05000000000000000000" pitchFamily="2" charset="2"/>
              <a:buChar char="Ø"/>
            </a:pPr>
            <a:endParaRPr lang="bg-BG"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800" dirty="0" smtClean="0">
                <a:latin typeface="Times New Roman" panose="02020603050405020304" pitchFamily="18" charset="0"/>
                <a:cs typeface="Times New Roman" panose="02020603050405020304" pitchFamily="18" charset="0"/>
              </a:rPr>
              <a:t>Да адаптира част от </a:t>
            </a:r>
            <a:r>
              <a:rPr lang="en-US" sz="1800" dirty="0" smtClean="0">
                <a:latin typeface="Times New Roman" panose="02020603050405020304" pitchFamily="18" charset="0"/>
                <a:cs typeface="Times New Roman" panose="02020603050405020304" pitchFamily="18" charset="0"/>
              </a:rPr>
              <a:t>TEN-T </a:t>
            </a:r>
            <a:r>
              <a:rPr lang="bg-BG" sz="1800" dirty="0" smtClean="0">
                <a:latin typeface="Times New Roman" panose="02020603050405020304" pitchFamily="18" charset="0"/>
                <a:cs typeface="Times New Roman" panose="02020603050405020304" pitchFamily="18" charset="0"/>
              </a:rPr>
              <a:t>мрежата, с оглед двойното предназначение на транспортната инфраструктура /насърчаване на гражданската и военна мобилност/. </a:t>
            </a:r>
          </a:p>
          <a:p>
            <a:pPr algn="just">
              <a:buFont typeface="Wingdings" panose="05000000000000000000" pitchFamily="2" charset="2"/>
              <a:buChar char="Ø"/>
            </a:pPr>
            <a:endParaRPr lang="bg-BG"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bg-BG"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21884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107238" cy="4662264"/>
          </a:xfrm>
        </p:spPr>
        <p:txBody>
          <a:bodyPr/>
          <a:lstStyle/>
          <a:p>
            <a:pPr marL="0" indent="0">
              <a:buNone/>
            </a:pPr>
            <a:endParaRPr lang="bg-BG" sz="2000" b="1" i="1" dirty="0" smtClean="0">
              <a:latin typeface="Times New Roman" panose="02020603050405020304" pitchFamily="18" charset="0"/>
              <a:cs typeface="Times New Roman" panose="02020603050405020304" pitchFamily="18" charset="0"/>
            </a:endParaRPr>
          </a:p>
          <a:p>
            <a:pPr marL="0" indent="0">
              <a:buNone/>
            </a:pPr>
            <a:r>
              <a:rPr lang="bg-BG" sz="2000" b="1" i="1" dirty="0" smtClean="0">
                <a:latin typeface="Times New Roman" panose="02020603050405020304" pitchFamily="18" charset="0"/>
                <a:cs typeface="Times New Roman" panose="02020603050405020304" pitchFamily="18" charset="0"/>
              </a:rPr>
              <a:t>Бюджет в сектор „Транспорт“:</a:t>
            </a:r>
          </a:p>
          <a:p>
            <a:pPr marL="0" indent="0">
              <a:buNone/>
            </a:pPr>
            <a:endParaRPr lang="en-US" sz="2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25 807 000 000 </a:t>
            </a:r>
            <a:r>
              <a:rPr lang="bg-BG" sz="2000" dirty="0" smtClean="0">
                <a:latin typeface="Times New Roman" panose="02020603050405020304" pitchFamily="18" charset="0"/>
                <a:cs typeface="Times New Roman" panose="02020603050405020304" pitchFamily="18" charset="0"/>
              </a:rPr>
              <a:t>евро (в текущи цени) в периода 2021-2027 г. за подкрепа транспортни инфраструктурни проекти, вкл.;</a:t>
            </a:r>
          </a:p>
          <a:p>
            <a:pPr marL="0" indent="0" algn="just">
              <a:buNone/>
            </a:pPr>
            <a:endParaRPr lang="bg-BG" sz="2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11 286 000 000 евро предназначени за държави, отговарящи на условията за подпомагане от Кохезионния фонд на ЕС;</a:t>
            </a:r>
          </a:p>
          <a:p>
            <a:pPr algn="just">
              <a:buFont typeface="Wingdings" panose="05000000000000000000" pitchFamily="2" charset="2"/>
              <a:buChar char="Ø"/>
            </a:pPr>
            <a:endParaRPr lang="bg-BG"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1 690 000 000 евро за адаптиране на инфраструктурата към изискванията за двойно предназначение /гражданско и военно/. </a:t>
            </a:r>
          </a:p>
          <a:p>
            <a:pPr marL="0" indent="0" algn="just">
              <a:buNone/>
            </a:pPr>
            <a:endParaRPr lang="bg-BG"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bg-BG"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0260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107238" cy="4662264"/>
          </a:xfrm>
        </p:spPr>
        <p:txBody>
          <a:bodyPr/>
          <a:lstStyle/>
          <a:p>
            <a:pPr marL="0" indent="0">
              <a:buNone/>
            </a:pPr>
            <a:endParaRPr lang="bg-BG" sz="2000" b="1" i="1" dirty="0" smtClean="0">
              <a:latin typeface="Times New Roman" panose="02020603050405020304" pitchFamily="18" charset="0"/>
              <a:cs typeface="Times New Roman" panose="02020603050405020304" pitchFamily="18" charset="0"/>
            </a:endParaRPr>
          </a:p>
          <a:p>
            <a:pPr marL="0" indent="0">
              <a:buNone/>
            </a:pPr>
            <a:r>
              <a:rPr lang="bg-BG" sz="2000" b="1" i="1" dirty="0" smtClean="0">
                <a:latin typeface="Times New Roman" panose="02020603050405020304" pitchFamily="18" charset="0"/>
                <a:cs typeface="Times New Roman" panose="02020603050405020304" pitchFamily="18" charset="0"/>
              </a:rPr>
              <a:t>Многогодишна работна програма 2021-2027 г.</a:t>
            </a:r>
          </a:p>
          <a:p>
            <a:pPr marL="0" indent="0">
              <a:buNone/>
            </a:pPr>
            <a:endParaRPr lang="bg-BG" sz="2000" b="1" i="1" dirty="0" smtClean="0">
              <a:latin typeface="Times New Roman" panose="02020603050405020304" pitchFamily="18" charset="0"/>
              <a:cs typeface="Times New Roman" panose="02020603050405020304" pitchFamily="18" charset="0"/>
            </a:endParaRPr>
          </a:p>
          <a:p>
            <a:pPr marL="0" indent="0">
              <a:buNone/>
            </a:pPr>
            <a:r>
              <a:rPr lang="bg-BG" sz="2000" b="1" i="1" dirty="0" smtClean="0">
                <a:latin typeface="Times New Roman" panose="02020603050405020304" pitchFamily="18" charset="0"/>
                <a:cs typeface="Times New Roman" panose="02020603050405020304" pitchFamily="18" charset="0"/>
              </a:rPr>
              <a:t>Съдържание:</a:t>
            </a:r>
            <a:endParaRPr lang="en-US" sz="2000" b="1" i="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endParaRPr lang="bg-BG" sz="1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График на поканите за набиране на проектни предложения на тригодишна база</a:t>
            </a:r>
            <a:r>
              <a:rPr lang="bg-BG" sz="2000" dirty="0" smtClean="0">
                <a:latin typeface="Times New Roman" panose="02020603050405020304" pitchFamily="18" charset="0"/>
                <a:cs typeface="Times New Roman" panose="02020603050405020304" pitchFamily="18" charset="0"/>
              </a:rPr>
              <a:t>;</a:t>
            </a:r>
          </a:p>
          <a:p>
            <a:pPr marL="0" indent="0" algn="just">
              <a:buNone/>
            </a:pPr>
            <a:endParaRPr lang="bg-BG" sz="2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Цели, </a:t>
            </a:r>
            <a:r>
              <a:rPr lang="bg-BG" sz="2000" dirty="0">
                <a:latin typeface="Times New Roman" panose="02020603050405020304" pitchFamily="18" charset="0"/>
                <a:cs typeface="Times New Roman" panose="02020603050405020304" pitchFamily="18" charset="0"/>
              </a:rPr>
              <a:t>т</a:t>
            </a:r>
            <a:r>
              <a:rPr lang="bg-BG" sz="2000" dirty="0" smtClean="0">
                <a:latin typeface="Times New Roman" panose="02020603050405020304" pitchFamily="18" charset="0"/>
                <a:cs typeface="Times New Roman" panose="02020603050405020304" pitchFamily="18" charset="0"/>
              </a:rPr>
              <a:t>еми и приоритети за финансиране</a:t>
            </a:r>
            <a:r>
              <a:rPr lang="bg-BG" sz="2000" dirty="0" smtClean="0">
                <a:latin typeface="Times New Roman" panose="02020603050405020304" pitchFamily="18" charset="0"/>
                <a:cs typeface="Times New Roman" panose="02020603050405020304" pitchFamily="18" charset="0"/>
              </a:rPr>
              <a:t>;</a:t>
            </a:r>
          </a:p>
          <a:p>
            <a:pPr marL="0" indent="0" algn="just">
              <a:buNone/>
            </a:pPr>
            <a:endParaRPr lang="bg-BG" sz="2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Примерен бюджет</a:t>
            </a:r>
            <a:r>
              <a:rPr lang="bg-BG" sz="2000" dirty="0" smtClean="0">
                <a:latin typeface="Times New Roman" panose="02020603050405020304" pitchFamily="18" charset="0"/>
                <a:cs typeface="Times New Roman" panose="02020603050405020304" pitchFamily="18" charset="0"/>
              </a:rPr>
              <a:t>;</a:t>
            </a:r>
          </a:p>
          <a:p>
            <a:pPr marL="0" indent="0" algn="just">
              <a:buNone/>
            </a:pPr>
            <a:endParaRPr lang="bg-BG" sz="20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Прогнозна рамка, обхващаща целия период. </a:t>
            </a:r>
            <a:endParaRPr lang="bg-BG"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2753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107238" cy="4662264"/>
          </a:xfrm>
        </p:spPr>
        <p:txBody>
          <a:bodyPr/>
          <a:lstStyle/>
          <a:p>
            <a:pPr marL="0" indent="0" algn="just">
              <a:buNone/>
            </a:pPr>
            <a:endParaRPr lang="bg-BG" sz="1800" dirty="0">
              <a:latin typeface="Times New Roman" panose="02020603050405020304" pitchFamily="18" charset="0"/>
              <a:cs typeface="Times New Roman" panose="02020603050405020304" pitchFamily="18" charset="0"/>
            </a:endParaRPr>
          </a:p>
          <a:p>
            <a:pPr marL="0" indent="0" algn="just">
              <a:buNone/>
            </a:pPr>
            <a:r>
              <a:rPr lang="bg-BG" sz="2000" b="1" i="1" dirty="0">
                <a:latin typeface="Times New Roman" panose="02020603050405020304" pitchFamily="18" charset="0"/>
                <a:cs typeface="Times New Roman" panose="02020603050405020304" pitchFamily="18" charset="0"/>
              </a:rPr>
              <a:t>График на поканите за набиране на проектни предложения на тригодишна </a:t>
            </a:r>
            <a:r>
              <a:rPr lang="bg-BG" sz="2000" b="1" i="1" dirty="0" smtClean="0">
                <a:latin typeface="Times New Roman" panose="02020603050405020304" pitchFamily="18" charset="0"/>
                <a:cs typeface="Times New Roman" panose="02020603050405020304" pitchFamily="18" charset="0"/>
              </a:rPr>
              <a:t>база</a:t>
            </a:r>
            <a:endParaRPr lang="en-US" sz="2000" b="1" i="1" dirty="0" smtClean="0">
              <a:latin typeface="Times New Roman" panose="02020603050405020304" pitchFamily="18" charset="0"/>
              <a:cs typeface="Times New Roman" panose="02020603050405020304" pitchFamily="18" charset="0"/>
            </a:endParaRPr>
          </a:p>
          <a:p>
            <a:pPr marL="0" indent="0">
              <a:buNone/>
            </a:pPr>
            <a:endParaRPr lang="en-US" sz="2000" b="1" i="1"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bg-BG" sz="2000" dirty="0" smtClean="0">
                <a:latin typeface="Times New Roman" panose="02020603050405020304" pitchFamily="18" charset="0"/>
                <a:cs typeface="Times New Roman" panose="02020603050405020304" pitchFamily="18" charset="0"/>
              </a:rPr>
              <a:t>Втора</a:t>
            </a:r>
            <a:r>
              <a:rPr lang="bg-BG" sz="2000" dirty="0" smtClean="0">
                <a:latin typeface="Times New Roman" panose="02020603050405020304" pitchFamily="18" charset="0"/>
                <a:cs typeface="Times New Roman" panose="02020603050405020304" pitchFamily="18" charset="0"/>
              </a:rPr>
              <a:t> </a:t>
            </a:r>
            <a:r>
              <a:rPr lang="bg-BG" sz="2000" dirty="0" smtClean="0">
                <a:latin typeface="Times New Roman" panose="02020603050405020304" pitchFamily="18" charset="0"/>
                <a:cs typeface="Times New Roman" panose="02020603050405020304" pitchFamily="18" charset="0"/>
              </a:rPr>
              <a:t>покана за набиране на проектни предложения по МСЕ, сектор „Транспорт“ 2021-2027 г.:</a:t>
            </a:r>
          </a:p>
          <a:p>
            <a:pPr indent="377825">
              <a:buFont typeface="Courier New" panose="02070309020205020404" pitchFamily="49" charset="0"/>
              <a:buChar char="o"/>
            </a:pPr>
            <a:r>
              <a:rPr lang="bg-BG" sz="2000" dirty="0" smtClean="0">
                <a:latin typeface="Times New Roman" panose="02020603050405020304" pitchFamily="18" charset="0"/>
                <a:cs typeface="Times New Roman" panose="02020603050405020304" pitchFamily="18" charset="0"/>
              </a:rPr>
              <a:t>Начална дата: </a:t>
            </a:r>
            <a:r>
              <a:rPr lang="bg-BG" sz="2000" dirty="0" smtClean="0">
                <a:latin typeface="Times New Roman" panose="02020603050405020304" pitchFamily="18" charset="0"/>
                <a:cs typeface="Times New Roman" panose="02020603050405020304" pitchFamily="18" charset="0"/>
              </a:rPr>
              <a:t>13 </a:t>
            </a:r>
            <a:r>
              <a:rPr lang="bg-BG" sz="2000" dirty="0" smtClean="0">
                <a:latin typeface="Times New Roman" panose="02020603050405020304" pitchFamily="18" charset="0"/>
                <a:cs typeface="Times New Roman" panose="02020603050405020304" pitchFamily="18" charset="0"/>
              </a:rPr>
              <a:t>Септември </a:t>
            </a:r>
            <a:r>
              <a:rPr lang="bg-BG" sz="2000" dirty="0" smtClean="0">
                <a:latin typeface="Times New Roman" panose="02020603050405020304" pitchFamily="18" charset="0"/>
                <a:cs typeface="Times New Roman" panose="02020603050405020304" pitchFamily="18" charset="0"/>
              </a:rPr>
              <a:t>2022 </a:t>
            </a:r>
            <a:r>
              <a:rPr lang="bg-BG" sz="2000" dirty="0" smtClean="0">
                <a:latin typeface="Times New Roman" panose="02020603050405020304" pitchFamily="18" charset="0"/>
                <a:cs typeface="Times New Roman" panose="02020603050405020304" pitchFamily="18" charset="0"/>
              </a:rPr>
              <a:t>г.;</a:t>
            </a:r>
          </a:p>
          <a:p>
            <a:pPr indent="377825">
              <a:buFont typeface="Courier New" panose="02070309020205020404" pitchFamily="49" charset="0"/>
              <a:buChar char="o"/>
            </a:pPr>
            <a:r>
              <a:rPr lang="bg-BG" sz="2000" dirty="0" smtClean="0">
                <a:latin typeface="Times New Roman" panose="02020603050405020304" pitchFamily="18" charset="0"/>
                <a:cs typeface="Times New Roman" panose="02020603050405020304" pitchFamily="18" charset="0"/>
              </a:rPr>
              <a:t>Крайна дата: </a:t>
            </a:r>
            <a:r>
              <a:rPr lang="bg-BG" sz="2000" dirty="0" smtClean="0">
                <a:latin typeface="Times New Roman" panose="02020603050405020304" pitchFamily="18" charset="0"/>
                <a:cs typeface="Times New Roman" panose="02020603050405020304" pitchFamily="18" charset="0"/>
              </a:rPr>
              <a:t>18 </a:t>
            </a:r>
            <a:r>
              <a:rPr lang="bg-BG" sz="2000" dirty="0" smtClean="0">
                <a:latin typeface="Times New Roman" panose="02020603050405020304" pitchFamily="18" charset="0"/>
                <a:cs typeface="Times New Roman" panose="02020603050405020304" pitchFamily="18" charset="0"/>
              </a:rPr>
              <a:t>Януари </a:t>
            </a:r>
            <a:r>
              <a:rPr lang="bg-BG" sz="2000" dirty="0" smtClean="0">
                <a:latin typeface="Times New Roman" panose="02020603050405020304" pitchFamily="18" charset="0"/>
                <a:cs typeface="Times New Roman" panose="02020603050405020304" pitchFamily="18" charset="0"/>
              </a:rPr>
              <a:t>2023 </a:t>
            </a:r>
            <a:r>
              <a:rPr lang="bg-BG" sz="2000" dirty="0" smtClean="0">
                <a:latin typeface="Times New Roman" panose="02020603050405020304" pitchFamily="18" charset="0"/>
                <a:cs typeface="Times New Roman" panose="02020603050405020304" pitchFamily="18" charset="0"/>
              </a:rPr>
              <a:t>г. </a:t>
            </a:r>
            <a:endParaRPr lang="bg-BG" sz="2000" dirty="0" smtClean="0">
              <a:latin typeface="Times New Roman" panose="02020603050405020304" pitchFamily="18" charset="0"/>
              <a:cs typeface="Times New Roman" panose="02020603050405020304" pitchFamily="18" charset="0"/>
            </a:endParaRPr>
          </a:p>
          <a:p>
            <a:pPr indent="0">
              <a:buNone/>
            </a:pPr>
            <a:endParaRPr lang="bg-BG" sz="20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bg-BG" sz="2000" dirty="0">
                <a:latin typeface="Times New Roman" panose="02020603050405020304" pitchFamily="18" charset="0"/>
                <a:cs typeface="Times New Roman" panose="02020603050405020304" pitchFamily="18" charset="0"/>
              </a:rPr>
              <a:t>П</a:t>
            </a:r>
            <a:r>
              <a:rPr lang="bg-BG" sz="2000" dirty="0" smtClean="0">
                <a:latin typeface="Times New Roman" panose="02020603050405020304" pitchFamily="18" charset="0"/>
                <a:cs typeface="Times New Roman" panose="02020603050405020304" pitchFamily="18" charset="0"/>
              </a:rPr>
              <a:t>ланирана следваща покана </a:t>
            </a:r>
            <a:r>
              <a:rPr lang="bg-BG" sz="2000" dirty="0" smtClean="0">
                <a:latin typeface="Times New Roman" panose="02020603050405020304" pitchFamily="18" charset="0"/>
                <a:cs typeface="Times New Roman" panose="02020603050405020304" pitchFamily="18" charset="0"/>
              </a:rPr>
              <a:t>/начална-крайна дата/:</a:t>
            </a:r>
          </a:p>
          <a:p>
            <a:pPr indent="377825">
              <a:buFont typeface="Courier New" panose="02070309020205020404" pitchFamily="49" charset="0"/>
              <a:buChar char="o"/>
              <a:tabLst>
                <a:tab pos="628650" algn="l"/>
              </a:tabLst>
            </a:pPr>
            <a:r>
              <a:rPr lang="bg-BG" sz="2000" dirty="0" smtClean="0">
                <a:latin typeface="Times New Roman" panose="02020603050405020304" pitchFamily="18" charset="0"/>
                <a:cs typeface="Times New Roman" panose="02020603050405020304" pitchFamily="18" charset="0"/>
              </a:rPr>
              <a:t>Септември </a:t>
            </a:r>
            <a:r>
              <a:rPr lang="bg-BG" sz="2000" dirty="0" smtClean="0">
                <a:latin typeface="Times New Roman" panose="02020603050405020304" pitchFamily="18" charset="0"/>
                <a:cs typeface="Times New Roman" panose="02020603050405020304" pitchFamily="18" charset="0"/>
              </a:rPr>
              <a:t>2023 г. </a:t>
            </a:r>
            <a:r>
              <a:rPr lang="bg-BG" sz="2000" dirty="0">
                <a:latin typeface="Times New Roman" panose="02020603050405020304" pitchFamily="18" charset="0"/>
                <a:cs typeface="Times New Roman" panose="02020603050405020304" pitchFamily="18" charset="0"/>
              </a:rPr>
              <a:t>–</a:t>
            </a:r>
            <a:r>
              <a:rPr lang="bg-BG" sz="2000" dirty="0" smtClean="0">
                <a:latin typeface="Times New Roman" panose="02020603050405020304" pitchFamily="18" charset="0"/>
                <a:cs typeface="Times New Roman" panose="02020603050405020304" pitchFamily="18" charset="0"/>
              </a:rPr>
              <a:t> Януари 2024 </a:t>
            </a:r>
            <a:r>
              <a:rPr lang="bg-BG" sz="2000" dirty="0">
                <a:latin typeface="Times New Roman" panose="02020603050405020304" pitchFamily="18" charset="0"/>
                <a:cs typeface="Times New Roman" panose="02020603050405020304" pitchFamily="18" charset="0"/>
              </a:rPr>
              <a:t>г.</a:t>
            </a:r>
            <a:endParaRPr lang="en-US" sz="2000" dirty="0">
              <a:latin typeface="Times New Roman" panose="02020603050405020304" pitchFamily="18" charset="0"/>
              <a:cs typeface="Times New Roman" panose="02020603050405020304" pitchFamily="18" charset="0"/>
            </a:endParaRPr>
          </a:p>
          <a:p>
            <a:pPr marL="0" indent="0">
              <a:buNone/>
            </a:pPr>
            <a:endParaRPr lang="bg-BG" sz="20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75158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a:t>
            </a:r>
            <a:r>
              <a:rPr lang="en-US"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712968" cy="5472608"/>
          </a:xfrm>
        </p:spPr>
        <p:txBody>
          <a:bodyPr/>
          <a:lstStyle/>
          <a:p>
            <a:pPr marL="0" indent="0">
              <a:buNone/>
            </a:pPr>
            <a:endParaRPr lang="bg-BG" sz="2000" b="1" i="1" dirty="0" smtClean="0">
              <a:latin typeface="Times New Roman" panose="02020603050405020304" pitchFamily="18" charset="0"/>
              <a:cs typeface="Times New Roman" panose="02020603050405020304" pitchFamily="18" charset="0"/>
            </a:endParaRPr>
          </a:p>
          <a:p>
            <a:pPr marL="0" indent="0" algn="just">
              <a:buNone/>
            </a:pPr>
            <a:r>
              <a:rPr lang="bg-BG" sz="2000" b="1" i="1" dirty="0" smtClean="0">
                <a:latin typeface="Times New Roman" panose="02020603050405020304" pitchFamily="18" charset="0"/>
                <a:cs typeface="Times New Roman" panose="02020603050405020304" pitchFamily="18" charset="0"/>
              </a:rPr>
              <a:t>Цели, теми </a:t>
            </a:r>
            <a:r>
              <a:rPr lang="bg-BG" sz="2000" b="1" i="1" dirty="0">
                <a:latin typeface="Times New Roman" panose="02020603050405020304" pitchFamily="18" charset="0"/>
                <a:cs typeface="Times New Roman" panose="02020603050405020304" pitchFamily="18" charset="0"/>
              </a:rPr>
              <a:t>и приоритети за </a:t>
            </a:r>
            <a:r>
              <a:rPr lang="bg-BG" sz="2000" b="1" i="1" dirty="0" smtClean="0">
                <a:latin typeface="Times New Roman" panose="02020603050405020304" pitchFamily="18" charset="0"/>
                <a:cs typeface="Times New Roman" panose="02020603050405020304" pitchFamily="18" charset="0"/>
              </a:rPr>
              <a:t>финансиране</a:t>
            </a:r>
          </a:p>
          <a:p>
            <a:pPr marL="0" indent="0" algn="just">
              <a:buNone/>
            </a:pPr>
            <a:r>
              <a:rPr lang="bg-BG" sz="2000" i="1" dirty="0" smtClean="0">
                <a:latin typeface="Times New Roman" panose="02020603050405020304" pitchFamily="18" charset="0"/>
                <a:cs typeface="Times New Roman" panose="02020603050405020304" pitchFamily="18" charset="0"/>
              </a:rPr>
              <a:t>Предоставянето на помощта по МСЕ, сектор „Транспорт“ 2021-2027 г. е по три направления:</a:t>
            </a:r>
          </a:p>
          <a:p>
            <a:pPr marL="0" indent="0" algn="just">
              <a:buNone/>
            </a:pPr>
            <a:endParaRPr lang="bg-BG" sz="20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800" dirty="0" smtClean="0">
                <a:latin typeface="Times New Roman" panose="02020603050405020304" pitchFamily="18" charset="0"/>
                <a:cs typeface="Times New Roman" panose="02020603050405020304" pitchFamily="18" charset="0"/>
              </a:rPr>
              <a:t>Общ </a:t>
            </a:r>
            <a:r>
              <a:rPr lang="bg-BG" sz="1800" dirty="0" smtClean="0">
                <a:latin typeface="Times New Roman" panose="02020603050405020304" pitchFamily="18" charset="0"/>
                <a:cs typeface="Times New Roman" panose="02020603050405020304" pitchFamily="18" charset="0"/>
              </a:rPr>
              <a:t>пакет (</a:t>
            </a:r>
            <a:r>
              <a:rPr lang="en-US" sz="1800" dirty="0" smtClean="0">
                <a:latin typeface="Times New Roman" panose="02020603050405020304" pitchFamily="18" charset="0"/>
                <a:cs typeface="Times New Roman" panose="02020603050405020304" pitchFamily="18" charset="0"/>
              </a:rPr>
              <a:t>General Envelope)</a:t>
            </a:r>
            <a:r>
              <a:rPr lang="bg-BG" sz="1800" dirty="0" smtClean="0">
                <a:latin typeface="Times New Roman" panose="02020603050405020304" pitchFamily="18" charset="0"/>
                <a:cs typeface="Times New Roman" panose="02020603050405020304" pitchFamily="18" charset="0"/>
              </a:rPr>
              <a:t>;</a:t>
            </a:r>
            <a:endParaRPr lang="bg-BG" sz="1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800" dirty="0" smtClean="0">
                <a:latin typeface="Times New Roman" panose="02020603050405020304" pitchFamily="18" charset="0"/>
                <a:cs typeface="Times New Roman" panose="02020603050405020304" pitchFamily="18" charset="0"/>
              </a:rPr>
              <a:t>Кохезионен </a:t>
            </a:r>
            <a:r>
              <a:rPr lang="bg-BG" sz="1800" dirty="0" smtClean="0">
                <a:latin typeface="Times New Roman" panose="02020603050405020304" pitchFamily="18" charset="0"/>
                <a:cs typeface="Times New Roman" panose="02020603050405020304" pitchFamily="18" charset="0"/>
              </a:rPr>
              <a:t>пакет</a:t>
            </a:r>
            <a:r>
              <a:rPr lang="en-US" sz="1800" dirty="0" smtClean="0">
                <a:latin typeface="Times New Roman" panose="02020603050405020304" pitchFamily="18" charset="0"/>
                <a:cs typeface="Times New Roman" panose="02020603050405020304" pitchFamily="18" charset="0"/>
              </a:rPr>
              <a:t> (Cohesion Envelope)</a:t>
            </a:r>
            <a:r>
              <a:rPr lang="bg-BG" sz="1800" dirty="0" smtClean="0">
                <a:latin typeface="Times New Roman" panose="02020603050405020304" pitchFamily="18" charset="0"/>
                <a:cs typeface="Times New Roman" panose="02020603050405020304" pitchFamily="18" charset="0"/>
              </a:rPr>
              <a:t>;</a:t>
            </a:r>
            <a:endParaRPr lang="bg-BG" sz="1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800" dirty="0" smtClean="0">
                <a:latin typeface="Times New Roman" panose="02020603050405020304" pitchFamily="18" charset="0"/>
                <a:cs typeface="Times New Roman" panose="02020603050405020304" pitchFamily="18" charset="0"/>
              </a:rPr>
              <a:t>Пакет за военна </a:t>
            </a:r>
            <a:r>
              <a:rPr lang="bg-BG" sz="1800" dirty="0" smtClean="0">
                <a:latin typeface="Times New Roman" panose="02020603050405020304" pitchFamily="18" charset="0"/>
                <a:cs typeface="Times New Roman" panose="02020603050405020304" pitchFamily="18" charset="0"/>
              </a:rPr>
              <a:t>мобилност</a:t>
            </a:r>
            <a:r>
              <a:rPr lang="en-US" sz="1800" dirty="0" smtClean="0">
                <a:latin typeface="Times New Roman" panose="02020603050405020304" pitchFamily="18" charset="0"/>
                <a:cs typeface="Times New Roman" panose="02020603050405020304" pitchFamily="18" charset="0"/>
              </a:rPr>
              <a:t> (Military Mobility)</a:t>
            </a:r>
            <a:endParaRPr lang="bg-BG" sz="1800" dirty="0" smtClean="0">
              <a:latin typeface="Times New Roman" panose="02020603050405020304" pitchFamily="18" charset="0"/>
              <a:cs typeface="Times New Roman" panose="02020603050405020304" pitchFamily="18" charset="0"/>
            </a:endParaRPr>
          </a:p>
          <a:p>
            <a:pPr marL="0" indent="0" algn="just">
              <a:buNone/>
            </a:pPr>
            <a:endParaRPr lang="bg-BG" sz="1800" dirty="0">
              <a:latin typeface="Times New Roman" panose="02020603050405020304" pitchFamily="18" charset="0"/>
              <a:cs typeface="Times New Roman" panose="02020603050405020304" pitchFamily="18" charset="0"/>
            </a:endParaRPr>
          </a:p>
          <a:p>
            <a:pPr marL="0" indent="0" algn="just">
              <a:buNone/>
            </a:pPr>
            <a:r>
              <a:rPr lang="bg-BG" sz="1800" b="1" i="1" dirty="0" smtClean="0">
                <a:latin typeface="Times New Roman" panose="02020603050405020304" pitchFamily="18" charset="0"/>
                <a:cs typeface="Times New Roman" panose="02020603050405020304" pitchFamily="18" charset="0"/>
              </a:rPr>
              <a:t>Цели: </a:t>
            </a:r>
          </a:p>
          <a:p>
            <a:pPr algn="just">
              <a:buFont typeface="Wingdings" panose="05000000000000000000" pitchFamily="2" charset="2"/>
              <a:buChar char="Ø"/>
            </a:pPr>
            <a:r>
              <a:rPr lang="bg-BG" sz="1800" dirty="0" smtClean="0">
                <a:latin typeface="Times New Roman" panose="02020603050405020304" pitchFamily="18" charset="0"/>
                <a:cs typeface="Times New Roman" panose="02020603050405020304" pitchFamily="18" charset="0"/>
              </a:rPr>
              <a:t>Завършване на </a:t>
            </a:r>
            <a:r>
              <a:rPr lang="en-US" sz="1800" dirty="0" smtClean="0">
                <a:latin typeface="Times New Roman" panose="02020603050405020304" pitchFamily="18" charset="0"/>
                <a:cs typeface="Times New Roman" panose="02020603050405020304" pitchFamily="18" charset="0"/>
              </a:rPr>
              <a:t>TEN-T </a:t>
            </a:r>
            <a:r>
              <a:rPr lang="bg-BG" sz="1800" dirty="0" smtClean="0">
                <a:latin typeface="Times New Roman" panose="02020603050405020304" pitchFamily="18" charset="0"/>
                <a:cs typeface="Times New Roman" panose="02020603050405020304" pitchFamily="18" charset="0"/>
              </a:rPr>
              <a:t>мрежата (проекти на „основната“ мрежа; проекти на </a:t>
            </a:r>
            <a:r>
              <a:rPr lang="bg-BG" sz="1800" dirty="0" smtClean="0">
                <a:latin typeface="Times New Roman" panose="02020603050405020304" pitchFamily="18" charset="0"/>
                <a:cs typeface="Times New Roman" panose="02020603050405020304" pitchFamily="18" charset="0"/>
              </a:rPr>
              <a:t>„широкообхватната“ </a:t>
            </a:r>
            <a:r>
              <a:rPr lang="bg-BG" sz="1800" dirty="0" smtClean="0">
                <a:latin typeface="Times New Roman" panose="02020603050405020304" pitchFamily="18" charset="0"/>
                <a:cs typeface="Times New Roman" panose="02020603050405020304" pitchFamily="18" charset="0"/>
              </a:rPr>
              <a:t>мрежа);</a:t>
            </a:r>
            <a:endParaRPr lang="en-US" sz="18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800" dirty="0" smtClean="0">
                <a:latin typeface="Times New Roman" panose="02020603050405020304" pitchFamily="18" charset="0"/>
                <a:cs typeface="Times New Roman" panose="02020603050405020304" pitchFamily="18" charset="0"/>
              </a:rPr>
              <a:t>Модернизация на </a:t>
            </a:r>
            <a:r>
              <a:rPr lang="en-US" sz="1800" dirty="0" smtClean="0">
                <a:latin typeface="Times New Roman" panose="02020603050405020304" pitchFamily="18" charset="0"/>
                <a:cs typeface="Times New Roman" panose="02020603050405020304" pitchFamily="18" charset="0"/>
              </a:rPr>
              <a:t>TEN-T</a:t>
            </a:r>
            <a:r>
              <a:rPr lang="bg-BG" sz="1800" dirty="0" smtClean="0">
                <a:latin typeface="Times New Roman" panose="02020603050405020304" pitchFamily="18" charset="0"/>
                <a:cs typeface="Times New Roman" panose="02020603050405020304" pitchFamily="18" charset="0"/>
              </a:rPr>
              <a:t> мрежата (проекти, свързани с интелигентна и оперативно съвместима мобилност; проекти, свързани с устойчива и мултимодална мобилност; проекти, свързани със сигурна и безопасна мобилност);</a:t>
            </a:r>
          </a:p>
          <a:p>
            <a:pPr algn="just">
              <a:buFont typeface="Wingdings" panose="05000000000000000000" pitchFamily="2" charset="2"/>
              <a:buChar char="Ø"/>
            </a:pPr>
            <a:r>
              <a:rPr lang="bg-BG" sz="1800" dirty="0" smtClean="0">
                <a:latin typeface="Times New Roman" panose="02020603050405020304" pitchFamily="18" charset="0"/>
                <a:cs typeface="Times New Roman" panose="02020603050405020304" pitchFamily="18" charset="0"/>
              </a:rPr>
              <a:t>Двойно предназначение на транспортната инфраструктура </a:t>
            </a:r>
            <a:r>
              <a:rPr lang="bg-BG" sz="1800" dirty="0" smtClean="0">
                <a:latin typeface="Times New Roman" panose="02020603050405020304" pitchFamily="18" charset="0"/>
                <a:cs typeface="Times New Roman" panose="02020603050405020304" pitchFamily="18" charset="0"/>
              </a:rPr>
              <a:t>(гражданска </a:t>
            </a:r>
            <a:r>
              <a:rPr lang="bg-BG" sz="1800" dirty="0" smtClean="0">
                <a:latin typeface="Times New Roman" panose="02020603050405020304" pitchFamily="18" charset="0"/>
                <a:cs typeface="Times New Roman" panose="02020603050405020304" pitchFamily="18" charset="0"/>
              </a:rPr>
              <a:t>и военна).</a:t>
            </a:r>
          </a:p>
          <a:p>
            <a:pPr algn="just">
              <a:buFont typeface="Wingdings" panose="05000000000000000000" pitchFamily="2" charset="2"/>
              <a:buChar char="Ø"/>
            </a:pPr>
            <a:endParaRPr lang="bg-BG" sz="2000" dirty="0">
              <a:latin typeface="Times New Roman" panose="02020603050405020304" pitchFamily="18" charset="0"/>
              <a:cs typeface="Times New Roman" panose="02020603050405020304" pitchFamily="18" charset="0"/>
            </a:endParaRPr>
          </a:p>
          <a:p>
            <a:pPr marL="0" indent="0" algn="just">
              <a:buNone/>
            </a:pPr>
            <a:r>
              <a:rPr lang="bg-BG" sz="2000" dirty="0" smtClean="0">
                <a:latin typeface="Times New Roman" panose="02020603050405020304" pitchFamily="18" charset="0"/>
                <a:cs typeface="Times New Roman" panose="02020603050405020304" pitchFamily="18" charset="0"/>
              </a:rPr>
              <a:t> </a:t>
            </a:r>
            <a:endParaRPr lang="bg-BG"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22716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a:t>
            </a:r>
            <a:r>
              <a:rPr lang="en-US"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712968" cy="5472608"/>
          </a:xfrm>
        </p:spPr>
        <p:txBody>
          <a:bodyPr/>
          <a:lstStyle/>
          <a:p>
            <a:pPr marL="0" indent="0">
              <a:buNone/>
            </a:pPr>
            <a:endParaRPr lang="bg-BG" sz="2000" b="1" i="1" dirty="0" smtClean="0">
              <a:latin typeface="Times New Roman" panose="02020603050405020304" pitchFamily="18" charset="0"/>
              <a:cs typeface="Times New Roman" panose="02020603050405020304" pitchFamily="18" charset="0"/>
            </a:endParaRPr>
          </a:p>
          <a:p>
            <a:pPr marL="0" indent="0" algn="just">
              <a:buNone/>
            </a:pPr>
            <a:r>
              <a:rPr lang="bg-BG" sz="2000" b="1" i="1" dirty="0" smtClean="0">
                <a:latin typeface="Times New Roman" panose="02020603050405020304" pitchFamily="18" charset="0"/>
                <a:cs typeface="Times New Roman" panose="02020603050405020304" pitchFamily="18" charset="0"/>
              </a:rPr>
              <a:t>Цели, теми </a:t>
            </a:r>
            <a:r>
              <a:rPr lang="bg-BG" sz="2000" b="1" i="1" dirty="0">
                <a:latin typeface="Times New Roman" panose="02020603050405020304" pitchFamily="18" charset="0"/>
                <a:cs typeface="Times New Roman" panose="02020603050405020304" pitchFamily="18" charset="0"/>
              </a:rPr>
              <a:t>и приоритети за </a:t>
            </a:r>
            <a:r>
              <a:rPr lang="bg-BG" sz="2000" b="1" i="1" dirty="0" smtClean="0">
                <a:latin typeface="Times New Roman" panose="02020603050405020304" pitchFamily="18" charset="0"/>
                <a:cs typeface="Times New Roman" panose="02020603050405020304" pitchFamily="18" charset="0"/>
              </a:rPr>
              <a:t>финансиране</a:t>
            </a:r>
            <a:endParaRPr lang="bg-BG" sz="1800" dirty="0">
              <a:latin typeface="Times New Roman" panose="02020603050405020304" pitchFamily="18" charset="0"/>
              <a:cs typeface="Times New Roman" panose="02020603050405020304" pitchFamily="18" charset="0"/>
            </a:endParaRPr>
          </a:p>
          <a:p>
            <a:pPr marL="0" indent="0" algn="just">
              <a:buNone/>
            </a:pPr>
            <a:r>
              <a:rPr lang="bg-BG" sz="1600" b="1" i="1" dirty="0" smtClean="0">
                <a:latin typeface="Times New Roman" panose="02020603050405020304" pitchFamily="18" charset="0"/>
                <a:cs typeface="Times New Roman" panose="02020603050405020304" pitchFamily="18" charset="0"/>
              </a:rPr>
              <a:t>Теми и приоритети за </a:t>
            </a:r>
            <a:r>
              <a:rPr lang="bg-BG" sz="1600" b="1" i="1" dirty="0" smtClean="0">
                <a:latin typeface="Times New Roman" panose="02020603050405020304" pitchFamily="18" charset="0"/>
                <a:cs typeface="Times New Roman" panose="02020603050405020304" pitchFamily="18" charset="0"/>
              </a:rPr>
              <a:t>финансиране (Общ и Кохезионен пакет): </a:t>
            </a:r>
          </a:p>
          <a:p>
            <a:pPr marL="0" indent="0" algn="just">
              <a:buNone/>
            </a:pPr>
            <a:endParaRPr lang="bg-BG" sz="1800" b="1" i="1"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Инфраструктурни проекти на „основната“ и „разширената“ </a:t>
            </a:r>
            <a:r>
              <a:rPr lang="en-US" sz="1600" dirty="0" smtClean="0">
                <a:latin typeface="Times New Roman" panose="02020603050405020304" pitchFamily="18" charset="0"/>
                <a:cs typeface="Times New Roman" panose="02020603050405020304" pitchFamily="18" charset="0"/>
              </a:rPr>
              <a:t>TEN-T </a:t>
            </a:r>
            <a:r>
              <a:rPr lang="bg-BG" sz="1600" dirty="0" smtClean="0">
                <a:latin typeface="Times New Roman" panose="02020603050405020304" pitchFamily="18" charset="0"/>
                <a:cs typeface="Times New Roman" panose="02020603050405020304" pitchFamily="18" charset="0"/>
              </a:rPr>
              <a:t>мрежа (железопътна инфраструктура; вътрешни-водни пътища; морски и вътрешно-водни пристанища; пътища; пътно-железопътни терминали и мултимодални логистични платформи</a:t>
            </a:r>
            <a:r>
              <a:rPr lang="bg-BG" sz="16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Приложения </a:t>
            </a:r>
            <a:r>
              <a:rPr lang="bg-BG" sz="1600" dirty="0" smtClean="0">
                <a:latin typeface="Times New Roman" panose="02020603050405020304" pitchFamily="18" charset="0"/>
                <a:cs typeface="Times New Roman" panose="02020603050405020304" pitchFamily="18" charset="0"/>
              </a:rPr>
              <a:t>за интелигентни транспортни системи </a:t>
            </a:r>
            <a:r>
              <a:rPr lang="bg-BG" sz="1600" dirty="0" smtClean="0">
                <a:latin typeface="Times New Roman" panose="02020603050405020304" pitchFamily="18" charset="0"/>
                <a:cs typeface="Times New Roman" panose="02020603050405020304" pitchFamily="18" charset="0"/>
              </a:rPr>
              <a:t>(</a:t>
            </a:r>
            <a:r>
              <a:rPr lang="en-US" sz="1600" dirty="0" smtClean="0">
                <a:latin typeface="Times New Roman" panose="02020603050405020304" pitchFamily="18" charset="0"/>
                <a:cs typeface="Times New Roman" panose="02020603050405020304" pitchFamily="18" charset="0"/>
              </a:rPr>
              <a:t>VTMIS; ERTMS</a:t>
            </a:r>
            <a:r>
              <a:rPr lang="en-US" sz="1600" dirty="0" smtClean="0">
                <a:latin typeface="Times New Roman" panose="02020603050405020304" pitchFamily="18" charset="0"/>
                <a:cs typeface="Times New Roman" panose="02020603050405020304" pitchFamily="18" charset="0"/>
              </a:rPr>
              <a:t>; ITS; SESAR; RIS, </a:t>
            </a:r>
            <a:r>
              <a:rPr lang="bg-BG" sz="1600" dirty="0" smtClean="0">
                <a:latin typeface="Times New Roman" panose="02020603050405020304" pitchFamily="18" charset="0"/>
                <a:cs typeface="Times New Roman" panose="02020603050405020304" pitchFamily="18" charset="0"/>
              </a:rPr>
              <a:t>др</a:t>
            </a:r>
            <a:r>
              <a:rPr lang="bg-BG" sz="1600" dirty="0" smtClean="0">
                <a:latin typeface="Times New Roman" panose="02020603050405020304" pitchFamily="18" charset="0"/>
                <a:cs typeface="Times New Roman" panose="02020603050405020304" pitchFamily="18" charset="0"/>
              </a:rPr>
              <a:t>.);</a:t>
            </a:r>
            <a:endParaRPr lang="bg-BG" sz="16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Инфраструктура за алтернативни горива (вкл. инфраструктура за бързо зареждане с електрическа енергия и зареждане с водород на пътната </a:t>
            </a:r>
            <a:r>
              <a:rPr lang="en-US" sz="1600" dirty="0" smtClean="0">
                <a:latin typeface="Times New Roman" panose="02020603050405020304" pitchFamily="18" charset="0"/>
                <a:cs typeface="Times New Roman" panose="02020603050405020304" pitchFamily="18" charset="0"/>
              </a:rPr>
              <a:t>TEN-T </a:t>
            </a:r>
            <a:r>
              <a:rPr lang="bg-BG" sz="1600" dirty="0" smtClean="0">
                <a:latin typeface="Times New Roman" panose="02020603050405020304" pitchFamily="18" charset="0"/>
                <a:cs typeface="Times New Roman" panose="02020603050405020304" pitchFamily="18" charset="0"/>
              </a:rPr>
              <a:t>мрежа);</a:t>
            </a: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Морски магистрали;</a:t>
            </a: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Мултимодални пътнически хъбове;</a:t>
            </a: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Намаляване на шума от железопътния товарен транспорт;</a:t>
            </a: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Безопасна и сигурна инфраструктура за паркиране;</a:t>
            </a: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Пътна безопасност;</a:t>
            </a: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Подобряване на устойчивостта на транспортната инфраструктура, по-специално към изменението на климата и природните бедствия;</a:t>
            </a:r>
          </a:p>
          <a:p>
            <a:pPr algn="just">
              <a:buFont typeface="Wingdings" panose="05000000000000000000" pitchFamily="2" charset="2"/>
              <a:buChar char="Ø"/>
            </a:pPr>
            <a:r>
              <a:rPr lang="bg-BG" sz="1600" dirty="0" smtClean="0">
                <a:latin typeface="Times New Roman" panose="02020603050405020304" pitchFamily="18" charset="0"/>
                <a:cs typeface="Times New Roman" panose="02020603050405020304" pitchFamily="18" charset="0"/>
              </a:rPr>
              <a:t>Адаптиране на транспортната инфраструктура за целите на проверките по външните граници на </a:t>
            </a:r>
            <a:r>
              <a:rPr lang="bg-BG" sz="1600" dirty="0" smtClean="0">
                <a:latin typeface="Times New Roman" panose="02020603050405020304" pitchFamily="18" charset="0"/>
                <a:cs typeface="Times New Roman" panose="02020603050405020304" pitchFamily="18" charset="0"/>
              </a:rPr>
              <a:t>ЕС</a:t>
            </a:r>
            <a:r>
              <a:rPr lang="bg-BG" sz="1600" dirty="0">
                <a:latin typeface="Times New Roman" panose="02020603050405020304" pitchFamily="18" charset="0"/>
                <a:cs typeface="Times New Roman" panose="02020603050405020304" pitchFamily="18" charset="0"/>
              </a:rPr>
              <a:t>.</a:t>
            </a:r>
            <a:endParaRPr lang="bg-BG" sz="1800" dirty="0">
              <a:latin typeface="Times New Roman" panose="02020603050405020304" pitchFamily="18" charset="0"/>
              <a:cs typeface="Times New Roman" panose="02020603050405020304" pitchFamily="18" charset="0"/>
            </a:endParaRPr>
          </a:p>
          <a:p>
            <a:pPr marL="0" indent="0" algn="just">
              <a:buNone/>
            </a:pPr>
            <a:r>
              <a:rPr lang="bg-BG" sz="2000" dirty="0" smtClean="0">
                <a:latin typeface="Times New Roman" panose="02020603050405020304" pitchFamily="18" charset="0"/>
                <a:cs typeface="Times New Roman" panose="02020603050405020304" pitchFamily="18" charset="0"/>
              </a:rPr>
              <a:t> </a:t>
            </a:r>
            <a:endParaRPr lang="bg-BG"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64388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ltLang="bg-BG" sz="2000" b="1" kern="0" dirty="0" smtClean="0">
                <a:solidFill>
                  <a:srgbClr val="FFFFFF"/>
                </a:solidFill>
                <a:latin typeface="Times New Roman" panose="02020603050405020304" pitchFamily="18" charset="0"/>
                <a:cs typeface="Times New Roman" panose="02020603050405020304" pitchFamily="18" charset="0"/>
              </a:rPr>
              <a:t/>
            </a:r>
            <a:br>
              <a:rPr lang="ru-RU" altLang="bg-BG" sz="2000" b="1" kern="0" dirty="0" smtClean="0">
                <a:solidFill>
                  <a:srgbClr val="FFFFFF"/>
                </a:solidFill>
                <a:latin typeface="Times New Roman" panose="02020603050405020304" pitchFamily="18" charset="0"/>
                <a:cs typeface="Times New Roman" panose="02020603050405020304" pitchFamily="18" charset="0"/>
              </a:rPr>
            </a:br>
            <a:r>
              <a:rPr lang="ru-RU" altLang="bg-BG" sz="2000" b="1" kern="0" dirty="0">
                <a:solidFill>
                  <a:srgbClr val="FFFFFF"/>
                </a:solidFill>
                <a:latin typeface="Times New Roman" panose="02020603050405020304" pitchFamily="18" charset="0"/>
                <a:cs typeface="Times New Roman" panose="02020603050405020304" pitchFamily="18" charset="0"/>
              </a:rPr>
              <a:t/>
            </a:r>
            <a:br>
              <a:rPr lang="ru-RU" altLang="bg-BG" sz="20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smtClean="0">
                <a:solidFill>
                  <a:srgbClr val="FFFFFF"/>
                </a:solidFill>
                <a:latin typeface="Times New Roman" panose="02020603050405020304" pitchFamily="18" charset="0"/>
                <a:cs typeface="Times New Roman" panose="02020603050405020304" pitchFamily="18" charset="0"/>
              </a:rPr>
              <a:t>МЕХАНИЗЪМ </a:t>
            </a:r>
            <a:r>
              <a:rPr lang="ru-RU" altLang="bg-BG" sz="2800" b="1" kern="0" dirty="0">
                <a:solidFill>
                  <a:srgbClr val="FFFFFF"/>
                </a:solidFill>
                <a:latin typeface="Times New Roman" panose="02020603050405020304" pitchFamily="18" charset="0"/>
                <a:cs typeface="Times New Roman" panose="02020603050405020304" pitchFamily="18" charset="0"/>
              </a:rPr>
              <a:t>ЗА СВЪРЗВАНЕ </a:t>
            </a:r>
            <a:br>
              <a:rPr lang="ru-RU" altLang="bg-BG" sz="2800" b="1" kern="0" dirty="0">
                <a:solidFill>
                  <a:srgbClr val="FFFFFF"/>
                </a:solidFill>
                <a:latin typeface="Times New Roman" panose="02020603050405020304" pitchFamily="18" charset="0"/>
                <a:cs typeface="Times New Roman" panose="02020603050405020304" pitchFamily="18" charset="0"/>
              </a:rPr>
            </a:br>
            <a:r>
              <a:rPr lang="ru-RU" altLang="bg-BG" sz="2800" b="1" kern="0" dirty="0">
                <a:solidFill>
                  <a:srgbClr val="FFFFFF"/>
                </a:solidFill>
                <a:latin typeface="Times New Roman" panose="02020603050405020304" pitchFamily="18" charset="0"/>
                <a:cs typeface="Times New Roman" panose="02020603050405020304" pitchFamily="18" charset="0"/>
              </a:rPr>
              <a:t>НА ЕВРОПА, СЕКТОР </a:t>
            </a:r>
            <a:r>
              <a:rPr lang="bg-BG" altLang="bg-BG" sz="2800" b="1" kern="0" dirty="0">
                <a:solidFill>
                  <a:srgbClr val="FFFFFF"/>
                </a:solidFill>
                <a:latin typeface="Times New Roman" panose="02020603050405020304" pitchFamily="18" charset="0"/>
                <a:cs typeface="Times New Roman" panose="02020603050405020304" pitchFamily="18" charset="0"/>
              </a:rPr>
              <a:t>„</a:t>
            </a:r>
            <a:r>
              <a:rPr lang="ru-RU" altLang="bg-BG" sz="2800" b="1" kern="0" dirty="0">
                <a:solidFill>
                  <a:srgbClr val="FFFFFF"/>
                </a:solidFill>
                <a:latin typeface="Times New Roman" panose="02020603050405020304" pitchFamily="18" charset="0"/>
                <a:cs typeface="Times New Roman" panose="02020603050405020304" pitchFamily="18" charset="0"/>
              </a:rPr>
              <a:t>ТРАНСПОРТ</a:t>
            </a:r>
            <a:r>
              <a:rPr lang="bg-BG" altLang="bg-BG" sz="2800" b="1" kern="0" dirty="0" smtClean="0">
                <a:solidFill>
                  <a:srgbClr val="FFFFFF"/>
                </a:solidFill>
                <a:latin typeface="Times New Roman" panose="02020603050405020304" pitchFamily="18" charset="0"/>
                <a:cs typeface="Times New Roman" panose="02020603050405020304" pitchFamily="18" charset="0"/>
              </a:rPr>
              <a:t>“</a:t>
            </a:r>
            <a:r>
              <a:rPr lang="en-US" altLang="bg-BG" sz="2800" b="1" kern="0" dirty="0" smtClean="0">
                <a:solidFill>
                  <a:srgbClr val="FFFFFF"/>
                </a:solidFill>
                <a:latin typeface="Times New Roman" panose="02020603050405020304" pitchFamily="18" charset="0"/>
                <a:cs typeface="Times New Roman" panose="02020603050405020304" pitchFamily="18" charset="0"/>
              </a:rPr>
              <a:t> 2021-2027</a:t>
            </a:r>
            <a:r>
              <a:rPr lang="ru-RU" altLang="bg-BG" sz="2800" b="1" kern="0" dirty="0" smtClean="0">
                <a:solidFill>
                  <a:srgbClr val="FFFFFF"/>
                </a:solidFill>
                <a:latin typeface="Times New Roman" panose="02020603050405020304" pitchFamily="18" charset="0"/>
                <a:cs typeface="Times New Roman" panose="02020603050405020304" pitchFamily="18" charset="0"/>
              </a:rPr>
              <a:t> </a:t>
            </a:r>
            <a:r>
              <a:rPr lang="en-US" altLang="bg-BG" sz="2800" b="1" kern="0" dirty="0">
                <a:solidFill>
                  <a:srgbClr val="FFFFFF"/>
                </a:solidFill>
                <a:latin typeface="Times New Roman" panose="02020603050405020304" pitchFamily="18" charset="0"/>
                <a:cs typeface="Times New Roman" panose="02020603050405020304" pitchFamily="18" charset="0"/>
              </a:rPr>
              <a:t/>
            </a:r>
            <a:br>
              <a:rPr lang="en-US" altLang="bg-BG" sz="2800" b="1" kern="0" dirty="0">
                <a:solidFill>
                  <a:srgbClr val="FFFFFF"/>
                </a:solidFill>
                <a:latin typeface="Times New Roman" panose="02020603050405020304" pitchFamily="18" charset="0"/>
                <a:cs typeface="Times New Roman" panose="02020603050405020304" pitchFamily="18" charset="0"/>
              </a:rPr>
            </a:br>
            <a:r>
              <a:rPr lang="en-US" altLang="bg-BG" sz="2000" b="1" kern="0" dirty="0">
                <a:solidFill>
                  <a:srgbClr val="FFFFFF"/>
                </a:solidFill>
                <a:latin typeface="Times New Roman" panose="02020603050405020304" pitchFamily="18" charset="0"/>
                <a:cs typeface="Times New Roman" panose="02020603050405020304" pitchFamily="18" charset="0"/>
              </a:rPr>
              <a:t/>
            </a:r>
            <a:br>
              <a:rPr lang="en-US" altLang="bg-BG" sz="2000" b="1" kern="0" dirty="0">
                <a:solidFill>
                  <a:srgbClr val="FFFFFF"/>
                </a:solidFill>
                <a:latin typeface="Times New Roman" panose="02020603050405020304" pitchFamily="18" charset="0"/>
                <a:cs typeface="Times New Roman" panose="02020603050405020304" pitchFamily="18" charset="0"/>
              </a:rPr>
            </a:br>
            <a:endParaRPr lang="bg-BG" sz="2000" dirty="0"/>
          </a:p>
        </p:txBody>
      </p:sp>
      <p:sp>
        <p:nvSpPr>
          <p:cNvPr id="3" name="Content Placeholder 2"/>
          <p:cNvSpPr>
            <a:spLocks noGrp="1"/>
          </p:cNvSpPr>
          <p:nvPr>
            <p:ph idx="1"/>
          </p:nvPr>
        </p:nvSpPr>
        <p:spPr>
          <a:xfrm>
            <a:off x="179512" y="1052736"/>
            <a:ext cx="8712968" cy="5472608"/>
          </a:xfrm>
        </p:spPr>
        <p:txBody>
          <a:bodyPr/>
          <a:lstStyle/>
          <a:p>
            <a:pPr marL="0" indent="0">
              <a:buNone/>
            </a:pPr>
            <a:endParaRPr lang="bg-BG" sz="2000" b="1" i="1" dirty="0" smtClean="0">
              <a:latin typeface="Times New Roman" panose="02020603050405020304" pitchFamily="18" charset="0"/>
              <a:cs typeface="Times New Roman" panose="02020603050405020304" pitchFamily="18" charset="0"/>
            </a:endParaRPr>
          </a:p>
          <a:p>
            <a:pPr marL="0" indent="0" algn="just">
              <a:buNone/>
            </a:pPr>
            <a:r>
              <a:rPr lang="bg-BG" sz="2800" b="1" i="1" dirty="0" smtClean="0">
                <a:latin typeface="Times New Roman" panose="02020603050405020304" pitchFamily="18" charset="0"/>
                <a:cs typeface="Times New Roman" panose="02020603050405020304" pitchFamily="18" charset="0"/>
              </a:rPr>
              <a:t>Цели, теми </a:t>
            </a:r>
            <a:r>
              <a:rPr lang="bg-BG" sz="2800" b="1" i="1" dirty="0">
                <a:latin typeface="Times New Roman" panose="02020603050405020304" pitchFamily="18" charset="0"/>
                <a:cs typeface="Times New Roman" panose="02020603050405020304" pitchFamily="18" charset="0"/>
              </a:rPr>
              <a:t>и приоритети за </a:t>
            </a:r>
            <a:r>
              <a:rPr lang="bg-BG" sz="2800" b="1" i="1" dirty="0" smtClean="0">
                <a:latin typeface="Times New Roman" panose="02020603050405020304" pitchFamily="18" charset="0"/>
                <a:cs typeface="Times New Roman" panose="02020603050405020304" pitchFamily="18" charset="0"/>
              </a:rPr>
              <a:t>финансиране</a:t>
            </a:r>
            <a:endParaRPr lang="bg-BG" sz="2800" dirty="0">
              <a:latin typeface="Times New Roman" panose="02020603050405020304" pitchFamily="18" charset="0"/>
              <a:cs typeface="Times New Roman" panose="02020603050405020304" pitchFamily="18" charset="0"/>
            </a:endParaRPr>
          </a:p>
          <a:p>
            <a:pPr marL="0" indent="0" algn="just">
              <a:buNone/>
            </a:pPr>
            <a:r>
              <a:rPr lang="bg-BG" sz="2400" b="1" i="1" dirty="0" smtClean="0">
                <a:latin typeface="Times New Roman" panose="02020603050405020304" pitchFamily="18" charset="0"/>
                <a:cs typeface="Times New Roman" panose="02020603050405020304" pitchFamily="18" charset="0"/>
              </a:rPr>
              <a:t>Теми и приоритети за </a:t>
            </a:r>
            <a:r>
              <a:rPr lang="bg-BG" sz="2400" b="1" i="1" dirty="0" smtClean="0">
                <a:latin typeface="Times New Roman" panose="02020603050405020304" pitchFamily="18" charset="0"/>
                <a:cs typeface="Times New Roman" panose="02020603050405020304" pitchFamily="18" charset="0"/>
              </a:rPr>
              <a:t>финансиране (Военна мобилност): </a:t>
            </a:r>
          </a:p>
          <a:p>
            <a:pPr marL="0" indent="0" algn="just">
              <a:buNone/>
            </a:pPr>
            <a:endParaRPr lang="bg-BG" sz="2400" b="1" i="1" dirty="0" smtClean="0">
              <a:latin typeface="Times New Roman" panose="02020603050405020304" pitchFamily="18" charset="0"/>
              <a:cs typeface="Times New Roman" panose="02020603050405020304" pitchFamily="18" charset="0"/>
            </a:endParaRPr>
          </a:p>
          <a:p>
            <a:pPr marL="0" indent="0" algn="just">
              <a:buNone/>
            </a:pPr>
            <a:endParaRPr lang="bg-BG" sz="1600" b="1" i="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2000" b="1" i="1" dirty="0" smtClean="0">
                <a:latin typeface="Times New Roman" panose="02020603050405020304" pitchFamily="18" charset="0"/>
                <a:cs typeface="Times New Roman" panose="02020603050405020304" pitchFamily="18" charset="0"/>
              </a:rPr>
              <a:t>Адаптиране на </a:t>
            </a:r>
            <a:r>
              <a:rPr lang="en-US" sz="2000" b="1" i="1" dirty="0" smtClean="0">
                <a:latin typeface="Times New Roman" panose="02020603050405020304" pitchFamily="18" charset="0"/>
                <a:cs typeface="Times New Roman" panose="02020603050405020304" pitchFamily="18" charset="0"/>
              </a:rPr>
              <a:t>TEN-T </a:t>
            </a:r>
            <a:r>
              <a:rPr lang="bg-BG" sz="2000" b="1" i="1" dirty="0" smtClean="0">
                <a:latin typeface="Times New Roman" panose="02020603050405020304" pitchFamily="18" charset="0"/>
                <a:cs typeface="Times New Roman" panose="02020603050405020304" pitchFamily="18" charset="0"/>
              </a:rPr>
              <a:t>към изискванията за двойно предназначение (гражданско и военно) – проучвателни дейности;</a:t>
            </a:r>
          </a:p>
          <a:p>
            <a:pPr algn="just">
              <a:buFont typeface="Wingdings" panose="05000000000000000000" pitchFamily="2" charset="2"/>
              <a:buChar char="Ø"/>
            </a:pPr>
            <a:endParaRPr lang="bg-BG" sz="2000" b="1" i="1"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Ø"/>
            </a:pPr>
            <a:r>
              <a:rPr lang="bg-BG" sz="2000" b="1" i="1" dirty="0" smtClean="0">
                <a:latin typeface="Times New Roman" panose="02020603050405020304" pitchFamily="18" charset="0"/>
                <a:cs typeface="Times New Roman" panose="02020603050405020304" pitchFamily="18" charset="0"/>
              </a:rPr>
              <a:t>Адаптиране на </a:t>
            </a:r>
            <a:r>
              <a:rPr lang="en-US" sz="2000" b="1" i="1" dirty="0" smtClean="0">
                <a:latin typeface="Times New Roman" panose="02020603050405020304" pitchFamily="18" charset="0"/>
                <a:cs typeface="Times New Roman" panose="02020603050405020304" pitchFamily="18" charset="0"/>
              </a:rPr>
              <a:t>TEN-T </a:t>
            </a:r>
            <a:r>
              <a:rPr lang="bg-BG" sz="2000" b="1" i="1" dirty="0" smtClean="0">
                <a:latin typeface="Times New Roman" panose="02020603050405020304" pitchFamily="18" charset="0"/>
                <a:cs typeface="Times New Roman" panose="02020603050405020304" pitchFamily="18" charset="0"/>
              </a:rPr>
              <a:t>към изискванията към двойно предназначение (гражданско и военно) – инвестиционни дейност и СМР</a:t>
            </a:r>
            <a:endParaRPr lang="bg-BG" sz="2000" b="1" i="1" dirty="0" smtClean="0">
              <a:latin typeface="Times New Roman" panose="02020603050405020304" pitchFamily="18" charset="0"/>
              <a:cs typeface="Times New Roman" panose="02020603050405020304" pitchFamily="18" charset="0"/>
            </a:endParaRPr>
          </a:p>
          <a:p>
            <a:pPr marL="0" indent="0" algn="just">
              <a:buNone/>
            </a:pPr>
            <a:r>
              <a:rPr lang="bg-BG" sz="2000" dirty="0" smtClean="0">
                <a:latin typeface="Times New Roman" panose="02020603050405020304" pitchFamily="18" charset="0"/>
                <a:cs typeface="Times New Roman" panose="02020603050405020304" pitchFamily="18" charset="0"/>
              </a:rPr>
              <a:t> </a:t>
            </a:r>
            <a:endParaRPr lang="bg-BG"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0744066"/>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template">
  <a:themeElements>
    <a:clrScheme name="powerpoint-template 12">
      <a:dk1>
        <a:srgbClr val="4D4D4D"/>
      </a:dk1>
      <a:lt1>
        <a:srgbClr val="FFFFFF"/>
      </a:lt1>
      <a:dk2>
        <a:srgbClr val="4D4D4D"/>
      </a:dk2>
      <a:lt2>
        <a:srgbClr val="0014A4"/>
      </a:lt2>
      <a:accent1>
        <a:srgbClr val="013DB5"/>
      </a:accent1>
      <a:accent2>
        <a:srgbClr val="005ED0"/>
      </a:accent2>
      <a:accent3>
        <a:srgbClr val="FFFFFF"/>
      </a:accent3>
      <a:accent4>
        <a:srgbClr val="404040"/>
      </a:accent4>
      <a:accent5>
        <a:srgbClr val="AAAFD7"/>
      </a:accent5>
      <a:accent6>
        <a:srgbClr val="0054BC"/>
      </a:accent6>
      <a:hlink>
        <a:srgbClr val="F3BE29"/>
      </a:hlink>
      <a:folHlink>
        <a:srgbClr val="DDDDDD"/>
      </a:folHlink>
    </a:clrScheme>
    <a:fontScheme name="powerpoint-template">
      <a:majorFont>
        <a:latin typeface="Microsoft Sans Serif"/>
        <a:ea typeface=""/>
        <a:cs typeface=""/>
      </a:majorFont>
      <a:minorFont>
        <a:latin typeface="Microsoft Sans Serif"/>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bg-BG" sz="24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bg-BG" sz="24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powerpoint-template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 3">
        <a:dk1>
          <a:srgbClr val="4D4D4D"/>
        </a:dk1>
        <a:lt1>
          <a:srgbClr val="FFFFFF"/>
        </a:lt1>
        <a:dk2>
          <a:srgbClr val="4D4D4D"/>
        </a:dk2>
        <a:lt2>
          <a:srgbClr val="116DE4"/>
        </a:lt2>
        <a:accent1>
          <a:srgbClr val="235CAF"/>
        </a:accent1>
        <a:accent2>
          <a:srgbClr val="54A1EE"/>
        </a:accent2>
        <a:accent3>
          <a:srgbClr val="FFFFFF"/>
        </a:accent3>
        <a:accent4>
          <a:srgbClr val="404040"/>
        </a:accent4>
        <a:accent5>
          <a:srgbClr val="ACB5D4"/>
        </a:accent5>
        <a:accent6>
          <a:srgbClr val="4B91D8"/>
        </a:accent6>
        <a:hlink>
          <a:srgbClr val="1391EF"/>
        </a:hlink>
        <a:folHlink>
          <a:srgbClr val="DDDDDD"/>
        </a:folHlink>
      </a:clrScheme>
      <a:clrMap bg1="lt1" tx1="dk1" bg2="lt2" tx2="dk2" accent1="accent1" accent2="accent2" accent3="accent3" accent4="accent4" accent5="accent5" accent6="accent6" hlink="hlink" folHlink="folHlink"/>
    </a:extraClrScheme>
    <a:extraClrScheme>
      <a:clrScheme name="powerpoint-template 4">
        <a:dk1>
          <a:srgbClr val="4D4D4D"/>
        </a:dk1>
        <a:lt1>
          <a:srgbClr val="FFFFFF"/>
        </a:lt1>
        <a:dk2>
          <a:srgbClr val="4D4D4D"/>
        </a:dk2>
        <a:lt2>
          <a:srgbClr val="246DD8"/>
        </a:lt2>
        <a:accent1>
          <a:srgbClr val="2FC5F1"/>
        </a:accent1>
        <a:accent2>
          <a:srgbClr val="218DEB"/>
        </a:accent2>
        <a:accent3>
          <a:srgbClr val="FFFFFF"/>
        </a:accent3>
        <a:accent4>
          <a:srgbClr val="404040"/>
        </a:accent4>
        <a:accent5>
          <a:srgbClr val="ADDFF7"/>
        </a:accent5>
        <a:accent6>
          <a:srgbClr val="1D7FD5"/>
        </a:accent6>
        <a:hlink>
          <a:srgbClr val="39A1EB"/>
        </a:hlink>
        <a:folHlink>
          <a:srgbClr val="DDDDDD"/>
        </a:folHlink>
      </a:clrScheme>
      <a:clrMap bg1="lt1" tx1="dk1" bg2="lt2" tx2="dk2" accent1="accent1" accent2="accent2" accent3="accent3" accent4="accent4" accent5="accent5" accent6="accent6" hlink="hlink" folHlink="folHlink"/>
    </a:extraClrScheme>
    <a:extraClrScheme>
      <a:clrScheme name="powerpoint-template 5">
        <a:dk1>
          <a:srgbClr val="4D4D4D"/>
        </a:dk1>
        <a:lt1>
          <a:srgbClr val="FFFFFF"/>
        </a:lt1>
        <a:dk2>
          <a:srgbClr val="4D4D4D"/>
        </a:dk2>
        <a:lt2>
          <a:srgbClr val="4377BA"/>
        </a:lt2>
        <a:accent1>
          <a:srgbClr val="5793D1"/>
        </a:accent1>
        <a:accent2>
          <a:srgbClr val="5FA2DB"/>
        </a:accent2>
        <a:accent3>
          <a:srgbClr val="FFFFFF"/>
        </a:accent3>
        <a:accent4>
          <a:srgbClr val="404040"/>
        </a:accent4>
        <a:accent5>
          <a:srgbClr val="B4C8E5"/>
        </a:accent5>
        <a:accent6>
          <a:srgbClr val="5592C6"/>
        </a:accent6>
        <a:hlink>
          <a:srgbClr val="68AEE3"/>
        </a:hlink>
        <a:folHlink>
          <a:srgbClr val="DDDDDD"/>
        </a:folHlink>
      </a:clrScheme>
      <a:clrMap bg1="lt1" tx1="dk1" bg2="lt2" tx2="dk2" accent1="accent1" accent2="accent2" accent3="accent3" accent4="accent4" accent5="accent5" accent6="accent6" hlink="hlink" folHlink="folHlink"/>
    </a:extraClrScheme>
    <a:extraClrScheme>
      <a:clrScheme name="powerpoint-template 6">
        <a:dk1>
          <a:srgbClr val="4D4D4D"/>
        </a:dk1>
        <a:lt1>
          <a:srgbClr val="FFFFFF"/>
        </a:lt1>
        <a:dk2>
          <a:srgbClr val="4D4D4D"/>
        </a:dk2>
        <a:lt2>
          <a:srgbClr val="0067B5"/>
        </a:lt2>
        <a:accent1>
          <a:srgbClr val="1881BF"/>
        </a:accent1>
        <a:accent2>
          <a:srgbClr val="39B0DA"/>
        </a:accent2>
        <a:accent3>
          <a:srgbClr val="FFFFFF"/>
        </a:accent3>
        <a:accent4>
          <a:srgbClr val="404040"/>
        </a:accent4>
        <a:accent5>
          <a:srgbClr val="ABC1DC"/>
        </a:accent5>
        <a:accent6>
          <a:srgbClr val="339FC5"/>
        </a:accent6>
        <a:hlink>
          <a:srgbClr val="40B0DB"/>
        </a:hlink>
        <a:folHlink>
          <a:srgbClr val="DDDDDD"/>
        </a:folHlink>
      </a:clrScheme>
      <a:clrMap bg1="lt1" tx1="dk1" bg2="lt2" tx2="dk2" accent1="accent1" accent2="accent2" accent3="accent3" accent4="accent4" accent5="accent5" accent6="accent6" hlink="hlink" folHlink="folHlink"/>
    </a:extraClrScheme>
    <a:extraClrScheme>
      <a:clrScheme name="powerpoint-template 7">
        <a:dk1>
          <a:srgbClr val="4D4D4D"/>
        </a:dk1>
        <a:lt1>
          <a:srgbClr val="FFFFFF"/>
        </a:lt1>
        <a:dk2>
          <a:srgbClr val="4D4D4D"/>
        </a:dk2>
        <a:lt2>
          <a:srgbClr val="026788"/>
        </a:lt2>
        <a:accent1>
          <a:srgbClr val="0089B3"/>
        </a:accent1>
        <a:accent2>
          <a:srgbClr val="01A2CE"/>
        </a:accent2>
        <a:accent3>
          <a:srgbClr val="FFFFFF"/>
        </a:accent3>
        <a:accent4>
          <a:srgbClr val="404040"/>
        </a:accent4>
        <a:accent5>
          <a:srgbClr val="AAC4D6"/>
        </a:accent5>
        <a:accent6>
          <a:srgbClr val="0192BA"/>
        </a:accent6>
        <a:hlink>
          <a:srgbClr val="01B3D8"/>
        </a:hlink>
        <a:folHlink>
          <a:srgbClr val="DDDDDD"/>
        </a:folHlink>
      </a:clrScheme>
      <a:clrMap bg1="lt1" tx1="dk1" bg2="lt2" tx2="dk2" accent1="accent1" accent2="accent2" accent3="accent3" accent4="accent4" accent5="accent5" accent6="accent6" hlink="hlink" folHlink="folHlink"/>
    </a:extraClrScheme>
    <a:extraClrScheme>
      <a:clrScheme name="powerpoint-template 8">
        <a:dk1>
          <a:srgbClr val="4D4D4D"/>
        </a:dk1>
        <a:lt1>
          <a:srgbClr val="FFFFFF"/>
        </a:lt1>
        <a:dk2>
          <a:srgbClr val="4D4D4D"/>
        </a:dk2>
        <a:lt2>
          <a:srgbClr val="036CB7"/>
        </a:lt2>
        <a:accent1>
          <a:srgbClr val="1878BD"/>
        </a:accent1>
        <a:accent2>
          <a:srgbClr val="3E8EC8"/>
        </a:accent2>
        <a:accent3>
          <a:srgbClr val="FFFFFF"/>
        </a:accent3>
        <a:accent4>
          <a:srgbClr val="404040"/>
        </a:accent4>
        <a:accent5>
          <a:srgbClr val="ABBEDB"/>
        </a:accent5>
        <a:accent6>
          <a:srgbClr val="3780B5"/>
        </a:accent6>
        <a:hlink>
          <a:srgbClr val="559CCE"/>
        </a:hlink>
        <a:folHlink>
          <a:srgbClr val="DDDDDD"/>
        </a:folHlink>
      </a:clrScheme>
      <a:clrMap bg1="lt1" tx1="dk1" bg2="lt2" tx2="dk2" accent1="accent1" accent2="accent2" accent3="accent3" accent4="accent4" accent5="accent5" accent6="accent6" hlink="hlink" folHlink="folHlink"/>
    </a:extraClrScheme>
    <a:extraClrScheme>
      <a:clrScheme name="powerpoint-template 9">
        <a:dk1>
          <a:srgbClr val="4D4D4D"/>
        </a:dk1>
        <a:lt1>
          <a:srgbClr val="FFFFFF"/>
        </a:lt1>
        <a:dk2>
          <a:srgbClr val="4D4D4D"/>
        </a:dk2>
        <a:lt2>
          <a:srgbClr val="036CB7"/>
        </a:lt2>
        <a:accent1>
          <a:srgbClr val="1878BD"/>
        </a:accent1>
        <a:accent2>
          <a:srgbClr val="3E8EC8"/>
        </a:accent2>
        <a:accent3>
          <a:srgbClr val="FFFFFF"/>
        </a:accent3>
        <a:accent4>
          <a:srgbClr val="404040"/>
        </a:accent4>
        <a:accent5>
          <a:srgbClr val="ABBEDB"/>
        </a:accent5>
        <a:accent6>
          <a:srgbClr val="3780B5"/>
        </a:accent6>
        <a:hlink>
          <a:srgbClr val="006AB6"/>
        </a:hlink>
        <a:folHlink>
          <a:srgbClr val="DDDDDD"/>
        </a:folHlink>
      </a:clrScheme>
      <a:clrMap bg1="lt1" tx1="dk1" bg2="lt2" tx2="dk2" accent1="accent1" accent2="accent2" accent3="accent3" accent4="accent4" accent5="accent5" accent6="accent6" hlink="hlink" folHlink="folHlink"/>
    </a:extraClrScheme>
    <a:extraClrScheme>
      <a:clrScheme name="powerpoint-template 10">
        <a:dk1>
          <a:srgbClr val="4D4D4D"/>
        </a:dk1>
        <a:lt1>
          <a:srgbClr val="FFFFFF"/>
        </a:lt1>
        <a:dk2>
          <a:srgbClr val="4D4D4D"/>
        </a:dk2>
        <a:lt2>
          <a:srgbClr val="0045A3"/>
        </a:lt2>
        <a:accent1>
          <a:srgbClr val="005AB6"/>
        </a:accent1>
        <a:accent2>
          <a:srgbClr val="0073CF"/>
        </a:accent2>
        <a:accent3>
          <a:srgbClr val="FFFFFF"/>
        </a:accent3>
        <a:accent4>
          <a:srgbClr val="404040"/>
        </a:accent4>
        <a:accent5>
          <a:srgbClr val="AAB5D7"/>
        </a:accent5>
        <a:accent6>
          <a:srgbClr val="0068BB"/>
        </a:accent6>
        <a:hlink>
          <a:srgbClr val="0084D9"/>
        </a:hlink>
        <a:folHlink>
          <a:srgbClr val="DDDDDD"/>
        </a:folHlink>
      </a:clrScheme>
      <a:clrMap bg1="lt1" tx1="dk1" bg2="lt2" tx2="dk2" accent1="accent1" accent2="accent2" accent3="accent3" accent4="accent4" accent5="accent5" accent6="accent6" hlink="hlink" folHlink="folHlink"/>
    </a:extraClrScheme>
    <a:extraClrScheme>
      <a:clrScheme name="powerpoint-template 11">
        <a:dk1>
          <a:srgbClr val="4D4D4D"/>
        </a:dk1>
        <a:lt1>
          <a:srgbClr val="FFFFFF"/>
        </a:lt1>
        <a:dk2>
          <a:srgbClr val="4D4D4D"/>
        </a:dk2>
        <a:lt2>
          <a:srgbClr val="0014A4"/>
        </a:lt2>
        <a:accent1>
          <a:srgbClr val="013DB5"/>
        </a:accent1>
        <a:accent2>
          <a:srgbClr val="005ED0"/>
        </a:accent2>
        <a:accent3>
          <a:srgbClr val="FFFFFF"/>
        </a:accent3>
        <a:accent4>
          <a:srgbClr val="404040"/>
        </a:accent4>
        <a:accent5>
          <a:srgbClr val="AAAFD7"/>
        </a:accent5>
        <a:accent6>
          <a:srgbClr val="0054BC"/>
        </a:accent6>
        <a:hlink>
          <a:srgbClr val="028CFE"/>
        </a:hlink>
        <a:folHlink>
          <a:srgbClr val="DDDDDD"/>
        </a:folHlink>
      </a:clrScheme>
      <a:clrMap bg1="lt1" tx1="dk1" bg2="lt2" tx2="dk2" accent1="accent1" accent2="accent2" accent3="accent3" accent4="accent4" accent5="accent5" accent6="accent6" hlink="hlink" folHlink="folHlink"/>
    </a:extraClrScheme>
    <a:extraClrScheme>
      <a:clrScheme name="powerpoint-template 12">
        <a:dk1>
          <a:srgbClr val="4D4D4D"/>
        </a:dk1>
        <a:lt1>
          <a:srgbClr val="FFFFFF"/>
        </a:lt1>
        <a:dk2>
          <a:srgbClr val="4D4D4D"/>
        </a:dk2>
        <a:lt2>
          <a:srgbClr val="0014A4"/>
        </a:lt2>
        <a:accent1>
          <a:srgbClr val="013DB5"/>
        </a:accent1>
        <a:accent2>
          <a:srgbClr val="005ED0"/>
        </a:accent2>
        <a:accent3>
          <a:srgbClr val="FFFFFF"/>
        </a:accent3>
        <a:accent4>
          <a:srgbClr val="404040"/>
        </a:accent4>
        <a:accent5>
          <a:srgbClr val="AAAFD7"/>
        </a:accent5>
        <a:accent6>
          <a:srgbClr val="0054BC"/>
        </a:accent6>
        <a:hlink>
          <a:srgbClr val="F3BE29"/>
        </a:hlink>
        <a:folHlink>
          <a:srgbClr val="DDDDDD"/>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7256</TotalTime>
  <Words>2596</Words>
  <Application>Microsoft Office PowerPoint</Application>
  <PresentationFormat>On-screen Show (4:3)</PresentationFormat>
  <Paragraphs>217</Paragraphs>
  <Slides>21</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Courier New</vt:lpstr>
      <vt:lpstr>Microsoft Sans Serif</vt:lpstr>
      <vt:lpstr>Times New Roman</vt:lpstr>
      <vt:lpstr>Wingdings</vt:lpstr>
      <vt:lpstr>powerpoint-template</vt:lpstr>
      <vt:lpstr>     МЕХАНИЗЪМ ЗА СВЪРЗВАНЕ  НА ЕВРОПА, СЕКТОР „ТРАНСПОРТ“ 2021-2027        Димо Димов, отдел „Програмиране“, дирекция „Координация на програми и проекти“ Министерство на транспорта и съобщенията E-mail: ddimov@mtitc.government.bg Tel: 003592 9409 203</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МЕХАНИЗЪМ ЗА СВЪРЗВАНЕ  НА ЕВРОПА, СЕКТОР „ТРАНСПОРТ“ 2021-2027   </vt:lpstr>
      <vt:lpstr> БЛАГОДАРЯ ЗА ВНИМАНИЕТО!!! </vt:lpstr>
    </vt:vector>
  </TitlesOfParts>
  <Company>DAITS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МЕХАНИЗЪМ ЗА СВЪРЗВАНЕ НА ЕВРОПА</dc:title>
  <dc:creator>Ели Канева</dc:creator>
  <cp:lastModifiedBy>Dimo Dimov</cp:lastModifiedBy>
  <cp:revision>515</cp:revision>
  <cp:lastPrinted>2016-10-21T12:55:54Z</cp:lastPrinted>
  <dcterms:created xsi:type="dcterms:W3CDTF">2014-05-29T09:38:34Z</dcterms:created>
  <dcterms:modified xsi:type="dcterms:W3CDTF">2022-12-07T14:17:32Z</dcterms:modified>
</cp:coreProperties>
</file>