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notesMasterIdLst>
    <p:notesMasterId r:id="rId15"/>
  </p:notesMasterIdLst>
  <p:sldIdLst>
    <p:sldId id="314" r:id="rId2"/>
    <p:sldId id="338" r:id="rId3"/>
    <p:sldId id="336" r:id="rId4"/>
    <p:sldId id="332" r:id="rId5"/>
    <p:sldId id="333" r:id="rId6"/>
    <p:sldId id="334" r:id="rId7"/>
    <p:sldId id="335" r:id="rId8"/>
    <p:sldId id="337" r:id="rId9"/>
    <p:sldId id="340" r:id="rId10"/>
    <p:sldId id="339" r:id="rId11"/>
    <p:sldId id="341" r:id="rId12"/>
    <p:sldId id="342" r:id="rId13"/>
    <p:sldId id="275" r:id="rId14"/>
  </p:sldIdLst>
  <p:sldSz cx="9144000" cy="6858000" type="screen4x3"/>
  <p:notesSz cx="6797675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3300"/>
    <a:srgbClr val="FFFF00"/>
    <a:srgbClr val="75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76279" autoAdjust="0"/>
  </p:normalViewPr>
  <p:slideViewPr>
    <p:cSldViewPr>
      <p:cViewPr varScale="1">
        <p:scale>
          <a:sx n="84" d="100"/>
          <a:sy n="84" d="100"/>
        </p:scale>
        <p:origin x="23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779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70" d="100"/>
          <a:sy n="70" d="100"/>
        </p:scale>
        <p:origin x="4598" y="643"/>
      </p:cViewPr>
      <p:guideLst>
        <p:guide orient="horz" pos="3097"/>
        <p:guide pos="209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45" cy="496892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911" y="1"/>
            <a:ext cx="2946144" cy="496892"/>
          </a:xfrm>
          <a:prstGeom prst="rect">
            <a:avLst/>
          </a:prstGeom>
        </p:spPr>
        <p:txBody>
          <a:bodyPr vert="horz" lIns="92118" tIns="46058" rIns="92118" bIns="46058" rtlCol="0"/>
          <a:lstStyle>
            <a:lvl1pPr algn="r">
              <a:defRPr sz="1200"/>
            </a:lvl1pPr>
          </a:lstStyle>
          <a:p>
            <a:pPr>
              <a:defRPr/>
            </a:pPr>
            <a:fld id="{8EF5C70D-6B61-4793-BF2A-365C5CD68C35}" type="datetimeFigureOut">
              <a:rPr lang="bg-BG"/>
              <a:pPr>
                <a:defRPr/>
              </a:pPr>
              <a:t>7.12.2022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8" tIns="46058" rIns="92118" bIns="46058" rtlCol="0" anchor="ctr"/>
          <a:lstStyle/>
          <a:p>
            <a:pPr lvl="0"/>
            <a:endParaRPr lang="bg-BG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254" y="4715667"/>
            <a:ext cx="5438787" cy="4468823"/>
          </a:xfrm>
          <a:prstGeom prst="rect">
            <a:avLst/>
          </a:prstGeom>
        </p:spPr>
        <p:txBody>
          <a:bodyPr vert="horz" lIns="92118" tIns="46058" rIns="92118" bIns="4605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731"/>
            <a:ext cx="2946145" cy="496892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911" y="9429731"/>
            <a:ext cx="2946144" cy="496892"/>
          </a:xfrm>
          <a:prstGeom prst="rect">
            <a:avLst/>
          </a:prstGeom>
        </p:spPr>
        <p:txBody>
          <a:bodyPr vert="horz" lIns="92118" tIns="46058" rIns="92118" bIns="46058" rtlCol="0" anchor="b"/>
          <a:lstStyle>
            <a:lvl1pPr algn="r">
              <a:defRPr sz="1200"/>
            </a:lvl1pPr>
          </a:lstStyle>
          <a:p>
            <a:pPr>
              <a:defRPr/>
            </a:pPr>
            <a:fld id="{61BEC8A4-47C7-468C-9747-02E548140D8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187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8CD6E7-DC15-4715-AEC0-49716F0A4312}" type="slidenum">
              <a:rPr lang="en-US" altLang="bg-BG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bg-BG" smtClean="0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bg-BG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2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altLang="bg-BG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3277" indent="-28972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5888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22443" indent="-23177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85998" indent="-23177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4955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1310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76663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40218" indent="-2317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339195-F1C1-4932-A67A-C62FDF45BEBE}" type="slidenum">
              <a:rPr lang="bg-BG" altLang="bg-BG" smtClean="0"/>
              <a:pPr eaLnBrk="1" hangingPunct="1"/>
              <a:t>13</a:t>
            </a:fld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392754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1000"/>
            <a:ext cx="74676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bg-BG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066800"/>
            <a:ext cx="7467600" cy="685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altLang="bg-BG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367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5784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74638"/>
            <a:ext cx="21717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3627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420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5821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84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5240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524000"/>
            <a:ext cx="3581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42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883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708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39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760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02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4638"/>
            <a:ext cx="8686800" cy="71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524000"/>
            <a:ext cx="7315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1" r:id="rId2"/>
    <p:sldLayoutId id="2147484202" r:id="rId3"/>
    <p:sldLayoutId id="2147484203" r:id="rId4"/>
    <p:sldLayoutId id="2147484204" r:id="rId5"/>
    <p:sldLayoutId id="2147484205" r:id="rId6"/>
    <p:sldLayoutId id="2147484206" r:id="rId7"/>
    <p:sldLayoutId id="2147484207" r:id="rId8"/>
    <p:sldLayoutId id="2147484208" r:id="rId9"/>
    <p:sldLayoutId id="2147484209" r:id="rId10"/>
    <p:sldLayoutId id="21474842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dimov@mtc.government.b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funding-tenders/opportunities/docs/2021-2027/cef/wp-call/2021/call-fiche_cef-t-2021-afifcoen_en.pdf" TargetMode="External"/><Relationship Id="rId2" Type="http://schemas.openxmlformats.org/officeDocument/2006/relationships/hyperlink" Target="https://ec.europa.eu/info/funding-tenders/opportunities/docs/2021-2027/cef/wp-call/2021/call-fiche_cef-t-2021-afifgen_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inea.ec.europa.eu/funding-opportunities/calls-proposals/2022-cef-transport-call_en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50825" y="381000"/>
            <a:ext cx="8353623" cy="5208240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4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ЗА СВЪРЗВАНЕ </a:t>
            </a:r>
            <a:b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2021-2027</a:t>
            </a:r>
            <a:b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32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32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</a:t>
            </a:r>
            <a:r>
              <a:rPr lang="bg-BG" altLang="bg-BG" sz="32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bg-BG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лтернативни горива</a:t>
            </a:r>
            <a: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32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g-BG" altLang="bg-BG" sz="26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Димо </a:t>
            </a: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Димов, отдел „Програмиране“,</a:t>
            </a:r>
            <a:b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дирекция „Координация на програми и проекти“</a:t>
            </a:r>
            <a:b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транспорта и </a:t>
            </a:r>
            <a:r>
              <a:rPr lang="bg-BG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съобщенията</a:t>
            </a:r>
            <a: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ddimov@mtitc.government.bg</a:t>
            </a:r>
            <a: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1800" b="1" i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bg-BG" sz="1800" b="1" i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el: 003592 9409 203</a:t>
            </a:r>
            <a:endParaRPr lang="en-US" altLang="bg-BG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и подаване на проектните предложения: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Проектните предложения, включващи АФ, части А 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следва да бъдат подадени чрез електронната система за кандидатстване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/Funding &amp; Tenders Portal/: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Част А съдържа административна информация за кандидатите и обобщена информация за проекта /техническа и финансова/ - попълва се директно в Системата;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съдържа подробно техническо описание на проекта и подробна финансова информация – сваля се от Системата и след попълване се качва в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Задължителни анекси: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Детайлна бюджетна таблица за всеки Работен пакет;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 за дейността на кандидата за последната година;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Списък на реализираните проекти през последните 4 години;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Времеви график /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Gantt Chart/;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Писмо за подкрепа от държавата-членка – МТС;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Досие за екологично съответствие;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bg-BG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Писмо за финансово одобрение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състоящ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от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писмо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удостоверяващо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одобрение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финансирането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съответната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финансовата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институция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съответствие с нейните собствени правила, политики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както и кратко описание на проекта;</a:t>
            </a:r>
          </a:p>
          <a:p>
            <a:pPr marL="720725" indent="-184150" algn="just">
              <a:buFont typeface="Arial" panose="020B0604020202020204" pitchFamily="34" charset="0"/>
              <a:buChar char="•"/>
            </a:pP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Опростено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АРП,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проектът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подкрепя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финансиране от неангажиран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партньор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725" indent="-184150" algn="just">
              <a:buFont typeface="Arial" panose="020B0604020202020204" pitchFamily="34" charset="0"/>
              <a:buChar char="•"/>
            </a:pPr>
            <a:endPara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725" indent="-184150" algn="just">
              <a:buFont typeface="Arial" panose="020B0604020202020204" pitchFamily="34" charset="0"/>
              <a:buChar char="•"/>
            </a:pPr>
            <a:endParaRPr lang="bg-BG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20725" indent="-184150" algn="just">
              <a:buFont typeface="Arial" panose="020B0604020202020204" pitchFamily="34" charset="0"/>
              <a:buChar char="•"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7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2021-2027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на оценката</a:t>
            </a: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 административно съотвествие и допустимост /покрити ли са формалните критерии, съгласно поканата за кандидатстване/;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на капацитета и прилагане на критериите за подбор /3 фази: индивидуална оценка; фаза на постигане на консенсус между оценителите; цялостен преглед/ и подреждане на проектите, съгласно получените точки от оценката.</a:t>
            </a:r>
          </a:p>
          <a:p>
            <a:pPr marL="0" indent="0" algn="just"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подбор на проектни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Приоритетност и неотложност;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Зрялост;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Катализиращ ефект;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Въздействие;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76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2021-2027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107238" cy="4662264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Полезни връзки: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на поканата за набиране на проектни предложения по Инструмента за алтернативни горива по Общия пакет -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ec.europa.eu/info/funding-tenders/opportunities/docs/2021-2027/cef/wp-call/2021/call-fiche_cef-t-2021-afifgen_en.pdf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на поканата за набиране на проектни предложения по Инструмента за алтернативни горива по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Кохезионния пакет -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ec.europa.eu/info/funding-tenders/opportunities/docs/2021-2027/cef/wp-call/2021/call-fiche_cef-t-2021-afifcoen_en.pdf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Линк към поканата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cinea.ec.europa.eu/funding-opportunities/calls-proposals/2022-cef-transport-call_en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1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348880"/>
            <a:ext cx="8229600" cy="2087562"/>
          </a:xfrm>
        </p:spPr>
        <p:txBody>
          <a:bodyPr/>
          <a:lstStyle/>
          <a:p>
            <a:pPr algn="ctr" eaLnBrk="1" hangingPunct="1"/>
            <a:r>
              <a:rPr lang="bg-BG" altLang="bg-BG" sz="4000" dirty="0" smtClean="0">
                <a:latin typeface="Times New Roman" pitchFamily="18" charset="0"/>
              </a:rPr>
              <a:t/>
            </a:r>
            <a:br>
              <a:rPr lang="bg-BG" altLang="bg-BG" sz="4000" dirty="0" smtClean="0">
                <a:latin typeface="Times New Roman" pitchFamily="18" charset="0"/>
              </a:rPr>
            </a:br>
            <a:r>
              <a:rPr lang="bg-BG" altLang="bg-BG" sz="4000" dirty="0" smtClean="0">
                <a:latin typeface="Times New Roman" pitchFamily="18" charset="0"/>
              </a:rPr>
              <a:t>БЛАГОДАРЯ ЗА ВНИМАНИЕТО!!!</a:t>
            </a:r>
            <a:br>
              <a:rPr lang="bg-BG" altLang="bg-BG" sz="4000" dirty="0" smtClean="0">
                <a:latin typeface="Times New Roman" pitchFamily="18" charset="0"/>
              </a:rPr>
            </a:br>
            <a:endParaRPr lang="bg-BG" altLang="bg-BG" sz="4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</a:t>
            </a: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 </a:t>
            </a:r>
          </a:p>
          <a:p>
            <a:pPr marL="0" indent="0" algn="just">
              <a:buNone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финансира </a:t>
            </a: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изграждане на инфраструктура за алтернативни горива чрез комбиниране на безвъзмездна финансова помощ, предоставяна по МСЕ и финансова подкрепа от финансови посредници /банки, фондове/, с цел постигане на по-голямо въздействие на направените инвестиции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допринесе за декарбонизация на транспорта по Т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EN-T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мрежата, с оглед постигане на целите на Зелената сделка.</a:t>
            </a: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Законодателна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</a:t>
            </a:r>
            <a:r>
              <a:rPr lang="en-US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Директива 2014/94/ЕС на ЕП и на Съвета за разгръщането на инфраструктура за алтернативни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горива</a:t>
            </a:r>
          </a:p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за Регламент на ЕП и на Съвета за разгръщането на инфраструктура за алтернативни горива и за отмяна на Директива 2014/94/ЕС.</a:t>
            </a: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96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Финансови параметри на Инструмента за финансиране на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 </a:t>
            </a: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алтернативни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горива: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 пакет – 1 200 000 000 евро;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Кохезионен пакет – 375 000 000 евро</a:t>
            </a:r>
          </a:p>
          <a:p>
            <a:pPr marL="0" indent="0" algn="just">
              <a:buNone/>
            </a:pP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Времева рамка за </a:t>
            </a: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кандидатстване: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Начална дата: 16 септември 2022 г.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Оставащи крайни дати за подаване на проектни предложения: </a:t>
            </a:r>
            <a:r>
              <a:rPr lang="bg-BG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април 2023 г.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bg-BG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 септември 2023 г. </a:t>
            </a:r>
            <a:endParaRPr lang="bg-BG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97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Теми, свързани с алтернативните горива: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принос за единица продукт;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нулеви емисии;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LNG</a:t>
            </a:r>
            <a:endParaRPr lang="bg-BG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91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принос за единица продукт</a:t>
            </a:r>
          </a:p>
          <a:p>
            <a:pPr marL="0" indent="0" algn="just">
              <a:buNone/>
            </a:pPr>
            <a:endParaRPr lang="bg-BG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достъпни зарядни станции, ситуирани на безопасни и сигурни места за паркиране по протежение на пътната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 (за тежкотоварни превозни средства с минимална изходна мощност от 150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kW;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мрежова връзка с минимална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 от 600kVA);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 достъпни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градски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тежкотоварни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превозни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средства 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изходна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мощност от 350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kW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мрежова връзка с минимална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 от 600kVA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5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нулеви емисии</a:t>
            </a:r>
          </a:p>
          <a:p>
            <a:pPr marL="0" indent="0" algn="just">
              <a:buNone/>
            </a:pPr>
            <a:endParaRPr lang="bg-BG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Електрическа зарядна инфраструктура, подкрепяна под формата на фиксиран процент на съ-финансиране:</a:t>
            </a:r>
          </a:p>
          <a:p>
            <a:pPr marL="720725" indent="-184150" algn="just">
              <a:buFont typeface="Courier New" panose="02070309020205020404" pitchFamily="49" charset="0"/>
              <a:buChar char="o"/>
            </a:pP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Зарядни 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станции, захранващи обществения транспорт в градски възли на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TEN-T 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мрежата;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Зарядни станции, захранващи плавателни съдове по вътрешни водни пътища и море;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Станции за зареждане на пристанищни превозни средства и оборудване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36575" indent="0" algn="just">
              <a:buFont typeface="Courier New" panose="02070309020205020404" pitchFamily="49" charset="0"/>
              <a:buChar char="o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Електрификация на наземни летищни </a:t>
            </a:r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93675" algn="just">
              <a:buFont typeface="Courier New" panose="02070309020205020404" pitchFamily="49" charset="0"/>
              <a:buChar char="o"/>
            </a:pP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 за зареждане с водород (публичен транспорт, вътрешни водни пътища и морски съдове, пристанищни превозни средства и оборудване; жп транспорт и др.)</a:t>
            </a:r>
          </a:p>
          <a:p>
            <a:pPr marL="0" indent="0" algn="just">
              <a:buNone/>
            </a:pPr>
            <a:endPara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59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алтернативни горива – СМР /инвестиционни дейности/ -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LNG</a:t>
            </a:r>
          </a:p>
          <a:p>
            <a:pPr marL="0" indent="0" algn="just">
              <a:buNone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втечнен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 под формата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фиксирано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вътрешноводни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пътища и за морски съдове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втечнен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газ се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подкрепя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преходно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и приоритет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 дава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предимство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действия,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демонстриращи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постепенното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въвеждане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-LNG.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45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Съфинансиране по МСЕ:</a:t>
            </a:r>
          </a:p>
          <a:p>
            <a:pPr marL="0" indent="0" algn="just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финансиране на инфраструктура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алтернативни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горива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принос за единица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за презареждане от минимум 150 к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– 20 000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/30 000 евро;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за презареждане от минимум 350 к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– 40 000 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 / 60 000 евро;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Единица принос за мрежовата връзка – 20 000 евро / 30 000 евро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bg-BG" sz="1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 за финансиране на инфраструктура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алтернативни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горива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СМР /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-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нулеви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емисии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Инструмент за финансиране на инфраструктура 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алтернативни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горива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СМР /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-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LNG: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Инфраструктура за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зареждане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електричество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/водород – 30% / 50%;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LNG – 10%</a:t>
            </a: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20%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Съдове/Оборудване на електричество/водород – 30% /50%;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2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1858218"/>
          </a:xfrm>
        </p:spPr>
        <p:txBody>
          <a:bodyPr/>
          <a:lstStyle/>
          <a:p>
            <a: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bg-BG" sz="20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МЕХАНИЗЪМ 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СВЪРЗВАНЕ </a:t>
            </a:r>
            <a:b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ЕВРОПА, СЕКТОР </a:t>
            </a:r>
            <a:r>
              <a:rPr lang="bg-BG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ru-RU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</a:t>
            </a:r>
            <a:r>
              <a:rPr lang="bg-BG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2021-2027</a:t>
            </a:r>
            <a:r>
              <a:rPr lang="ru-RU" altLang="bg-BG" sz="2800" b="1" kern="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bg-BG" sz="2800" b="1" kern="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bg-BG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824536"/>
          </a:xfrm>
        </p:spPr>
        <p:txBody>
          <a:bodyPr/>
          <a:lstStyle/>
          <a:p>
            <a:pPr marL="0" indent="0" algn="just">
              <a:buNone/>
            </a:pPr>
            <a:endParaRPr lang="bg-BG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Допустимост на кандидатите:</a:t>
            </a:r>
          </a:p>
          <a:p>
            <a:pPr marL="0" indent="0" algn="just">
              <a:buNone/>
            </a:pPr>
            <a:endParaRPr lang="bg-BG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бъдат юридически лица /публично-правна или частно-правна форма/;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бъдат установени в държава-членка на ЕС;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имат необходимия административен/оперативен и финансов капацитет за изпълнение на проекта;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bg-BG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Продължителност на проектите:</a:t>
            </a:r>
          </a:p>
          <a:p>
            <a:pPr marL="0" indent="0" algn="just">
              <a:buNone/>
            </a:pPr>
            <a:endParaRPr lang="bg-BG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36 месеца от датата на подаване на проектното предложение;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Няма опция за удължаване на проекта по темата за принос за единица продукт.</a:t>
            </a:r>
          </a:p>
        </p:txBody>
      </p:sp>
    </p:spTree>
    <p:extLst>
      <p:ext uri="{BB962C8B-B14F-4D97-AF65-F5344CB8AC3E}">
        <p14:creationId xmlns:p14="http://schemas.microsoft.com/office/powerpoint/2010/main" val="31887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 12">
      <a:dk1>
        <a:srgbClr val="4D4D4D"/>
      </a:dk1>
      <a:lt1>
        <a:srgbClr val="FFFFFF"/>
      </a:lt1>
      <a:dk2>
        <a:srgbClr val="4D4D4D"/>
      </a:dk2>
      <a:lt2>
        <a:srgbClr val="0014A4"/>
      </a:lt2>
      <a:accent1>
        <a:srgbClr val="013DB5"/>
      </a:accent1>
      <a:accent2>
        <a:srgbClr val="005ED0"/>
      </a:accent2>
      <a:accent3>
        <a:srgbClr val="FFFFFF"/>
      </a:accent3>
      <a:accent4>
        <a:srgbClr val="404040"/>
      </a:accent4>
      <a:accent5>
        <a:srgbClr val="AAAFD7"/>
      </a:accent5>
      <a:accent6>
        <a:srgbClr val="0054BC"/>
      </a:accent6>
      <a:hlink>
        <a:srgbClr val="F3BE29"/>
      </a:hlink>
      <a:folHlink>
        <a:srgbClr val="DDDDDD"/>
      </a:folHlink>
    </a:clrScheme>
    <a:fontScheme name="powerpoint-template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bg-BG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3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4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5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68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6">
        <a:dk1>
          <a:srgbClr val="4D4D4D"/>
        </a:dk1>
        <a:lt1>
          <a:srgbClr val="FFFFFF"/>
        </a:lt1>
        <a:dk2>
          <a:srgbClr val="4D4D4D"/>
        </a:dk2>
        <a:lt2>
          <a:srgbClr val="0067B5"/>
        </a:lt2>
        <a:accent1>
          <a:srgbClr val="1881BF"/>
        </a:accent1>
        <a:accent2>
          <a:srgbClr val="39B0DA"/>
        </a:accent2>
        <a:accent3>
          <a:srgbClr val="FFFFFF"/>
        </a:accent3>
        <a:accent4>
          <a:srgbClr val="404040"/>
        </a:accent4>
        <a:accent5>
          <a:srgbClr val="ABC1DC"/>
        </a:accent5>
        <a:accent6>
          <a:srgbClr val="339FC5"/>
        </a:accent6>
        <a:hlink>
          <a:srgbClr val="40B0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7">
        <a:dk1>
          <a:srgbClr val="4D4D4D"/>
        </a:dk1>
        <a:lt1>
          <a:srgbClr val="FFFFFF"/>
        </a:lt1>
        <a:dk2>
          <a:srgbClr val="4D4D4D"/>
        </a:dk2>
        <a:lt2>
          <a:srgbClr val="026788"/>
        </a:lt2>
        <a:accent1>
          <a:srgbClr val="0089B3"/>
        </a:accent1>
        <a:accent2>
          <a:srgbClr val="01A2CE"/>
        </a:accent2>
        <a:accent3>
          <a:srgbClr val="FFFFFF"/>
        </a:accent3>
        <a:accent4>
          <a:srgbClr val="404040"/>
        </a:accent4>
        <a:accent5>
          <a:srgbClr val="AAC4D6"/>
        </a:accent5>
        <a:accent6>
          <a:srgbClr val="0192BA"/>
        </a:accent6>
        <a:hlink>
          <a:srgbClr val="01B3D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8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559CC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9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006A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0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0084D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1">
        <a:dk1>
          <a:srgbClr val="4D4D4D"/>
        </a:dk1>
        <a:lt1>
          <a:srgbClr val="FFFFFF"/>
        </a:lt1>
        <a:dk2>
          <a:srgbClr val="4D4D4D"/>
        </a:dk2>
        <a:lt2>
          <a:srgbClr val="0014A4"/>
        </a:lt2>
        <a:accent1>
          <a:srgbClr val="013DB5"/>
        </a:accent1>
        <a:accent2>
          <a:srgbClr val="005ED0"/>
        </a:accent2>
        <a:accent3>
          <a:srgbClr val="FFFFFF"/>
        </a:accent3>
        <a:accent4>
          <a:srgbClr val="404040"/>
        </a:accent4>
        <a:accent5>
          <a:srgbClr val="AAAFD7"/>
        </a:accent5>
        <a:accent6>
          <a:srgbClr val="0054BC"/>
        </a:accent6>
        <a:hlink>
          <a:srgbClr val="028CF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 12">
        <a:dk1>
          <a:srgbClr val="4D4D4D"/>
        </a:dk1>
        <a:lt1>
          <a:srgbClr val="FFFFFF"/>
        </a:lt1>
        <a:dk2>
          <a:srgbClr val="4D4D4D"/>
        </a:dk2>
        <a:lt2>
          <a:srgbClr val="0014A4"/>
        </a:lt2>
        <a:accent1>
          <a:srgbClr val="013DB5"/>
        </a:accent1>
        <a:accent2>
          <a:srgbClr val="005ED0"/>
        </a:accent2>
        <a:accent3>
          <a:srgbClr val="FFFFFF"/>
        </a:accent3>
        <a:accent4>
          <a:srgbClr val="404040"/>
        </a:accent4>
        <a:accent5>
          <a:srgbClr val="AAAFD7"/>
        </a:accent5>
        <a:accent6>
          <a:srgbClr val="0054BC"/>
        </a:accent6>
        <a:hlink>
          <a:srgbClr val="F3BE2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7379</TotalTime>
  <Words>1224</Words>
  <Application>Microsoft Office PowerPoint</Application>
  <PresentationFormat>On-screen Show (4:3)</PresentationFormat>
  <Paragraphs>121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Microsoft Sans Serif</vt:lpstr>
      <vt:lpstr>Times New Roman</vt:lpstr>
      <vt:lpstr>Wingdings</vt:lpstr>
      <vt:lpstr>powerpoint-template</vt:lpstr>
      <vt:lpstr>     МЕХАНИЗЪМ ЗА СВЪРЗВАНЕ  НА ЕВРОПА, СЕКТОР „ТРАНСПОРТ“ 2021-2027  Инструмент за финансиране на инфраструктура за алтернативни горива    Димо Димов, отдел „Програмиране“, дирекция „Координация на програми и проекти“ Министерство на транспорта и съобщенията E-mail: ddimov@mtitc.government.bg Tel: 003592 9409 203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 </vt:lpstr>
      <vt:lpstr>  МЕХАНИЗЪМ ЗА СВЪРЗВАНЕ  НА ЕВРОПА, СЕКТОР „ТРАНСПОРТ“ 2021-2027  </vt:lpstr>
      <vt:lpstr>  МЕХАНИЗЪМ ЗА СВЪРЗВАНЕ  НА ЕВРОПА, СЕКТОР „ТРАНСПОРТ“ 2021-2027  </vt:lpstr>
      <vt:lpstr> БЛАГОДАРЯ ЗА ВНИМАНИЕТО!!! </vt:lpstr>
    </vt:vector>
  </TitlesOfParts>
  <Company>DAITS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МЕХАНИЗЪМ ЗА СВЪРЗВАНЕ НА ЕВРОПА</dc:title>
  <dc:creator>Ели Канева</dc:creator>
  <cp:lastModifiedBy>Dimo Dimov</cp:lastModifiedBy>
  <cp:revision>527</cp:revision>
  <cp:lastPrinted>2016-10-21T12:55:54Z</cp:lastPrinted>
  <dcterms:created xsi:type="dcterms:W3CDTF">2014-05-29T09:38:34Z</dcterms:created>
  <dcterms:modified xsi:type="dcterms:W3CDTF">2022-12-07T16:20:38Z</dcterms:modified>
</cp:coreProperties>
</file>