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873"/>
    <a:srgbClr val="488854"/>
    <a:srgbClr val="476D2D"/>
    <a:srgbClr val="5DA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4EBB-D91D-B735-DD33-D7F1F8278D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813433-DD6E-475C-D384-825920324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C858F-BE56-3F69-2564-A4AF3864A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D377F-6410-B389-0DD5-A25BEE2C9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FBA30-AEC7-4435-7A41-A7B491DA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6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97B9-C5B7-4115-7BAC-3644DADA0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841313-D62A-E4A5-2F21-A36B09289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2E822-90BA-1ABE-570C-5352B10F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7365E-DFAC-AF94-B42E-8FF5E06A5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9768A-2E3B-3DAB-9C06-F834B0D2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0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8717C-1B55-FDCD-EA7A-F42676347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05282-47AA-8B00-665A-7B88617C2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70C0C-FFAF-F41A-1430-210FBA377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FB077-AC6B-749A-99A5-46510320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44AF8-D816-05CA-23C9-C03C8446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F6EB-DBDA-5FF7-9FBF-AB69943B0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2F415-E895-52FE-50DC-314AB4108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21984-9296-1233-677B-88CEA773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55956-B498-0AED-F330-F4A3DDA3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85211-A244-FC58-382B-9D77499F0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9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FD9A-304A-E90D-C33E-F04FB75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7AC2C-E67D-0B64-C2D8-3AD6AE332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C7B51-109F-2B8C-4815-F20CA4ABE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ED1F9-1698-4A8F-A385-0E4184D5C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1B499-9779-7827-88C7-548A192BD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2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FE14E-5EB3-4F42-3BF5-D99AEBF5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732AB-C929-6CC8-2FEF-96AA46DAA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C2D1D-6D1B-E8E7-FD92-CFE51F4FC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8FFBF-AC3C-7AE1-A825-105AF49B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03FBD-114E-0A1D-D067-24E4563E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BD8DBC-8C9B-D5B0-1B6F-D88443B04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2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38107-8E3D-83D3-168D-E931A4D27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FB1C3-F5CB-43A4-DD7F-E2627AB65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82067-CA2E-DAA5-5825-3EAF193E3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298A74-1F1E-82B9-D26B-B4CB5F06D9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CE468-88E6-DB33-0FBD-4D6F8D56F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4A01AF-7C31-2B53-6A24-44BF6DBF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C915C-3AAD-749E-0A99-75E2D30B5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DB063C-E2CA-DFFF-3C5F-DA61F071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6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47E11-E0EE-8425-7CC9-F8A66A5E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17CA2C-2001-0BCC-4DA0-4722A3E8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C9AED-5F34-B30E-F670-94276A4A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71C19-F759-CBAB-0EFB-BA66B7166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8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9816A-DF43-8EDB-EAED-89E1A5BE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3CF0F5-5D7E-B1C8-0C60-8ED44C5AB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81AC3-2FA8-C831-B6BD-03A97F4D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6427D-4336-438B-5183-AE5BDF289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603FC-0D10-3A49-90D4-8DB71F1E3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F59FC-B734-8854-BDA7-F904D52BA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B53BA-C49B-92E8-D3CC-939FDE4B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F4E3D-2FF7-449E-FC4D-BF82F1B1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4B55E-4480-30E9-AAA2-15D65761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5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7B71B-DBD7-4369-DFE0-545C79425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D9BBD7-3682-788E-1B87-F9D813AD8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06FF16-9285-70B1-694A-E011BC410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A97D1-DF36-53A9-7C2D-0C8F5CA8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8CCA0-570D-A730-D725-7652E722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7FD2F-FC1C-4A25-4EF1-4F5DEE741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51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5CAAD1-AA33-DA62-D4DF-0B8999F8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71548-7FF9-B3B2-BD25-7CEFF0266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AE494-9B81-A20B-41ED-A3345830F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297FC-CA9D-42E7-A2A0-51D040B2F6F0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FC983-4E23-3F9A-0B9D-8003AB6B0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71C53-2309-D25C-E10A-E84505D7B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76D8-EA54-4EB4-93BD-2E65C2C00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4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urveys.globalmetrics.eu/lime/index.php/445772?lang=b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ree vector people standing and sitting in bus or metro train isolated flat vector illustration. men and women using subway.">
            <a:extLst>
              <a:ext uri="{FF2B5EF4-FFF2-40B4-BE49-F238E27FC236}">
                <a16:creationId xmlns:a16="http://schemas.microsoft.com/office/drawing/2014/main" id="{7D01D5D0-EAAE-92AB-20AA-3619A008A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701" y="71523"/>
            <a:ext cx="5962650" cy="347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634BA9E-A54F-9E76-7554-249731CC3702}"/>
              </a:ext>
            </a:extLst>
          </p:cNvPr>
          <p:cNvSpPr/>
          <p:nvPr/>
        </p:nvSpPr>
        <p:spPr>
          <a:xfrm>
            <a:off x="7589392" y="6213930"/>
            <a:ext cx="1599543" cy="572547"/>
          </a:xfrm>
          <a:prstGeom prst="rect">
            <a:avLst/>
          </a:prstGeom>
          <a:solidFill>
            <a:srgbClr val="388873"/>
          </a:solidFill>
          <a:ln>
            <a:solidFill>
              <a:srgbClr val="388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8FAFD1B-BAF7-034F-D4E2-A2EB59798FA3}"/>
              </a:ext>
            </a:extLst>
          </p:cNvPr>
          <p:cNvCxnSpPr>
            <a:cxnSpLocks/>
          </p:cNvCxnSpPr>
          <p:nvPr/>
        </p:nvCxnSpPr>
        <p:spPr>
          <a:xfrm>
            <a:off x="576649" y="6170141"/>
            <a:ext cx="110387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40C061B-AAA8-EA62-2B79-A8D6BE348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2391" y="6363193"/>
            <a:ext cx="1574805" cy="334275"/>
          </a:xfrm>
          <a:prstGeom prst="rect">
            <a:avLst/>
          </a:prstGeom>
        </p:spPr>
      </p:pic>
      <p:pic>
        <p:nvPicPr>
          <p:cNvPr id="1026" name="Picture 2" descr="Адвокатска кантора &quot;Попов, Арнаудов и партньори&quot;">
            <a:extLst>
              <a:ext uri="{FF2B5EF4-FFF2-40B4-BE49-F238E27FC236}">
                <a16:creationId xmlns:a16="http://schemas.microsoft.com/office/drawing/2014/main" id="{4B11653E-A360-9603-757A-BD89AC5A0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926" y="6227371"/>
            <a:ext cx="1540476" cy="60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19BB4F-3191-A90D-1F69-B332C1D5A41A}"/>
              </a:ext>
            </a:extLst>
          </p:cNvPr>
          <p:cNvSpPr txBox="1"/>
          <p:nvPr/>
        </p:nvSpPr>
        <p:spPr>
          <a:xfrm>
            <a:off x="576649" y="6298676"/>
            <a:ext cx="6516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1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ДЗЗД „ТРАНСПОРТНИ ПРОУЧВАНИЯ, АНАЛИЗИ И НОРМОТВОРЧЕСТВО”</a:t>
            </a:r>
            <a:endParaRPr lang="en-US" sz="1100" i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1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(със съдружници Адвокатско дружество „Попов, Арнаудов и партньори” и „Глобал Метрикс“ ЕООД)</a:t>
            </a:r>
            <a:endParaRPr lang="en-US" sz="1100" i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D1F778E-0951-77D1-3B8E-B44A674C86E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68" t="13574" r="54955" b="75976"/>
          <a:stretch/>
        </p:blipFill>
        <p:spPr>
          <a:xfrm>
            <a:off x="254685" y="160177"/>
            <a:ext cx="2982098" cy="71668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49AC511-2A0D-C58A-6981-9975C5162BBA}"/>
              </a:ext>
            </a:extLst>
          </p:cNvPr>
          <p:cNvSpPr txBox="1"/>
          <p:nvPr/>
        </p:nvSpPr>
        <p:spPr>
          <a:xfrm>
            <a:off x="469019" y="3030014"/>
            <a:ext cx="11253961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bg-BG" sz="1400" b="1" i="0" u="none" strike="noStrike" baseline="0" dirty="0">
                <a:solidFill>
                  <a:srgbClr val="000000"/>
                </a:solidFill>
                <a:latin typeface="Calibri-Bold"/>
              </a:rPr>
              <a:t>Уважаеми, дами и господа,</a:t>
            </a:r>
          </a:p>
          <a:p>
            <a:pPr algn="l"/>
            <a:endParaRPr lang="bg-BG" sz="600" b="1" i="0" u="none" strike="noStrike" baseline="0" dirty="0">
              <a:solidFill>
                <a:srgbClr val="000000"/>
              </a:solidFill>
              <a:latin typeface="Calibri-Bold"/>
            </a:endParaRPr>
          </a:p>
          <a:p>
            <a:pPr algn="l"/>
            <a:r>
              <a:rPr lang="bg-BG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Консорциум ДЗЗД „Транспортни проучвания, анализи и нормотворчество” (със съдружници Адвокатско дружество „Попов, Арнаудов и партньори” и „Глобал Метрикс“ ЕООД) има удоволствието да Ви покани на кръгла маса за представяне на постигнатите до момента резултати и провеждането на дискусия по тях в изпълнение на обществената поръчка с възложител Министерство на транспорта и съобщенията с предмет „</a:t>
            </a:r>
            <a:r>
              <a:rPr lang="bg-BG" sz="1400" b="0" i="1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Провеждане на анализ на законодателството в областта на обществения транспорт, който да отчита текущите слабости, да отчита добрите европейски практики от други страни в ЕС и да бъдат извършени консултации с администрация, бизнес, НПО, граждански организации, представляващи заинтересовани лица в областта на обществения транспорт</a:t>
            </a:r>
            <a:r>
              <a:rPr lang="bg-BG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“. </a:t>
            </a:r>
          </a:p>
          <a:p>
            <a:pPr algn="l"/>
            <a:endParaRPr lang="bg-BG" sz="600" dirty="0">
              <a:solidFill>
                <a:srgbClr val="666666"/>
              </a:solidFill>
              <a:latin typeface="Calibri" panose="020F0502020204030204" pitchFamily="34" charset="0"/>
            </a:endParaRPr>
          </a:p>
          <a:p>
            <a:r>
              <a:rPr lang="bg-BG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Целта на кръглата маса е провеждане на</a:t>
            </a:r>
            <a:r>
              <a:rPr lang="en-US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 </a:t>
            </a:r>
            <a:r>
              <a:rPr lang="bg-BG" sz="1400" dirty="0">
                <a:solidFill>
                  <a:srgbClr val="666666"/>
                </a:solidFill>
                <a:latin typeface="Calibri" panose="020F0502020204030204" pitchFamily="34" charset="0"/>
              </a:rPr>
              <a:t>общественото</a:t>
            </a:r>
            <a:r>
              <a:rPr lang="bg-BG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 консултации със заинтересованите страни в областта на обществения транспорт. Становищата ще бъдат обобщени под формата на доклад, като няма да се правят препратки към конкретни организации и физически лица.</a:t>
            </a:r>
          </a:p>
          <a:p>
            <a:pPr algn="l"/>
            <a:endParaRPr lang="bg-BG" sz="600" b="0" i="0" u="none" strike="noStrike" baseline="0" dirty="0">
              <a:solidFill>
                <a:srgbClr val="666666"/>
              </a:solidFill>
              <a:latin typeface="Calibri" panose="020F0502020204030204" pitchFamily="34" charset="0"/>
            </a:endParaRPr>
          </a:p>
          <a:p>
            <a:pPr algn="l"/>
            <a:r>
              <a:rPr lang="bg-BG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За допълнителна информация: office@globalmetrics.eu</a:t>
            </a:r>
          </a:p>
          <a:p>
            <a:pPr algn="l"/>
            <a:endParaRPr lang="bg-BG" sz="600" b="0" i="0" u="none" strike="noStrike" baseline="0" dirty="0">
              <a:solidFill>
                <a:srgbClr val="666666"/>
              </a:solidFill>
              <a:latin typeface="Calibri" panose="020F0502020204030204" pitchFamily="34" charset="0"/>
            </a:endParaRPr>
          </a:p>
          <a:p>
            <a:pPr algn="l"/>
            <a:r>
              <a:rPr lang="bg-BG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Моля да се регистрирате на </a:t>
            </a:r>
            <a:r>
              <a:rPr lang="bg-BG" sz="1400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линка</a:t>
            </a:r>
            <a:r>
              <a:rPr lang="bg-BG" sz="1400" b="0" i="0" u="none" strike="noStrike" baseline="0" dirty="0">
                <a:solidFill>
                  <a:srgbClr val="666666"/>
                </a:solidFill>
                <a:latin typeface="Calibri" panose="020F0502020204030204" pitchFamily="34" charset="0"/>
              </a:rPr>
              <a:t>, за да получите покана към Zoom срещата: </a:t>
            </a:r>
            <a:r>
              <a:rPr lang="bg-BG" sz="1400" dirty="0">
                <a:hlinkClick r:id="rId6"/>
              </a:rPr>
              <a:t>https://surveys.globalmetrics.eu/lime/index.php/445772?lang=bg</a:t>
            </a:r>
            <a:endParaRPr lang="bg-BG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E76F6E-E243-FB9A-BE98-66ABF49035E6}"/>
              </a:ext>
            </a:extLst>
          </p:cNvPr>
          <p:cNvSpPr txBox="1"/>
          <p:nvPr/>
        </p:nvSpPr>
        <p:spPr>
          <a:xfrm>
            <a:off x="390222" y="697742"/>
            <a:ext cx="799894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8000" b="1" i="0" u="none" strike="noStrike" baseline="0" dirty="0">
                <a:solidFill>
                  <a:srgbClr val="0070C0"/>
                </a:solidFill>
                <a:latin typeface="Calibri-Bold"/>
              </a:rPr>
              <a:t>ПОКАНА</a:t>
            </a:r>
            <a:endParaRPr lang="ru-RU" sz="4800" b="1" i="0" u="none" strike="noStrike" baseline="0" dirty="0">
              <a:solidFill>
                <a:srgbClr val="0070C0"/>
              </a:solidFill>
              <a:latin typeface="Calibri-Bold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3CAC48-1452-8E1E-1A41-1C61936CB549}"/>
              </a:ext>
            </a:extLst>
          </p:cNvPr>
          <p:cNvSpPr txBox="1"/>
          <p:nvPr/>
        </p:nvSpPr>
        <p:spPr>
          <a:xfrm>
            <a:off x="423121" y="1830446"/>
            <a:ext cx="49514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4000" b="1" dirty="0">
                <a:solidFill>
                  <a:srgbClr val="0070C0"/>
                </a:solidFill>
                <a:latin typeface="Calibri-Bold"/>
              </a:rPr>
              <a:t>ЗА КРЪГЛА МАСА</a:t>
            </a:r>
          </a:p>
          <a:p>
            <a:pPr algn="l"/>
            <a:r>
              <a:rPr lang="ru-RU" sz="2000" dirty="0">
                <a:latin typeface="Calibri-Bold"/>
              </a:rPr>
              <a:t>ЧЕТВЪРТЪК, 5 ОКТОМВРИ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2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34BA9E-A54F-9E76-7554-249731CC3702}"/>
              </a:ext>
            </a:extLst>
          </p:cNvPr>
          <p:cNvSpPr/>
          <p:nvPr/>
        </p:nvSpPr>
        <p:spPr>
          <a:xfrm>
            <a:off x="7589392" y="6213930"/>
            <a:ext cx="1599543" cy="572547"/>
          </a:xfrm>
          <a:prstGeom prst="rect">
            <a:avLst/>
          </a:prstGeom>
          <a:solidFill>
            <a:srgbClr val="388873"/>
          </a:solidFill>
          <a:ln>
            <a:solidFill>
              <a:srgbClr val="3888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8FAFD1B-BAF7-034F-D4E2-A2EB59798FA3}"/>
              </a:ext>
            </a:extLst>
          </p:cNvPr>
          <p:cNvCxnSpPr>
            <a:cxnSpLocks/>
          </p:cNvCxnSpPr>
          <p:nvPr/>
        </p:nvCxnSpPr>
        <p:spPr>
          <a:xfrm>
            <a:off x="576649" y="6170141"/>
            <a:ext cx="110387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40C061B-AAA8-EA62-2B79-A8D6BE348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391" y="6363193"/>
            <a:ext cx="1574805" cy="334275"/>
          </a:xfrm>
          <a:prstGeom prst="rect">
            <a:avLst/>
          </a:prstGeom>
        </p:spPr>
      </p:pic>
      <p:pic>
        <p:nvPicPr>
          <p:cNvPr id="1026" name="Picture 2" descr="Адвокатска кантора &quot;Попов, Арнаудов и партньори&quot;">
            <a:extLst>
              <a:ext uri="{FF2B5EF4-FFF2-40B4-BE49-F238E27FC236}">
                <a16:creationId xmlns:a16="http://schemas.microsoft.com/office/drawing/2014/main" id="{4B11653E-A360-9603-757A-BD89AC5A0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926" y="6227371"/>
            <a:ext cx="1540476" cy="60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D19BB4F-3191-A90D-1F69-B332C1D5A41A}"/>
              </a:ext>
            </a:extLst>
          </p:cNvPr>
          <p:cNvSpPr txBox="1"/>
          <p:nvPr/>
        </p:nvSpPr>
        <p:spPr>
          <a:xfrm>
            <a:off x="576649" y="6298676"/>
            <a:ext cx="6516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1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ДЗЗД „ТРАНСПОРТНИ ПРОУЧВАНИЯ, АНАЛИЗИ И НОРМОТВОРЧЕСТВО”</a:t>
            </a:r>
            <a:endParaRPr lang="en-US" sz="1100" i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1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(със съдружници Адвокатско дружество „Попов, Арнаудов и партньори” и „Глобал Метрикс“ ЕООД)</a:t>
            </a:r>
            <a:endParaRPr lang="en-US" sz="1100" i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D1F778E-0951-77D1-3B8E-B44A674C86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868" t="13574" r="54955" b="75976"/>
          <a:stretch/>
        </p:blipFill>
        <p:spPr>
          <a:xfrm>
            <a:off x="716689" y="170594"/>
            <a:ext cx="2982098" cy="71668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6E76F6E-E243-FB9A-BE98-66ABF49035E6}"/>
              </a:ext>
            </a:extLst>
          </p:cNvPr>
          <p:cNvSpPr txBox="1"/>
          <p:nvPr/>
        </p:nvSpPr>
        <p:spPr>
          <a:xfrm>
            <a:off x="576650" y="1246954"/>
            <a:ext cx="5123934" cy="389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bg-BG" sz="2800" dirty="0">
                <a:latin typeface="Calibri-Bold"/>
              </a:rPr>
              <a:t>Кръгла маса на тема:</a:t>
            </a:r>
          </a:p>
          <a:p>
            <a:pPr>
              <a:spcBef>
                <a:spcPts val="600"/>
              </a:spcBef>
            </a:pPr>
            <a:r>
              <a:rPr lang="bg-BG" sz="2000" b="1" dirty="0">
                <a:solidFill>
                  <a:srgbClr val="0070C0"/>
                </a:solidFill>
                <a:latin typeface="Calibri-Bold"/>
              </a:rPr>
              <a:t>Извършване на консултации с администрация, бизнес, НПО, граждански организации, представляващи заинтересовани лица в областта на обществения транспорт, във връзка с провеждането на анализ на законодателството в областта на обществения транспорт, който да отчита текущите слабости и да отчита добрите европейски практики от други страни в ЕС.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0189486-CDA9-BE72-C2C6-21B5B5546BBE}"/>
              </a:ext>
            </a:extLst>
          </p:cNvPr>
          <p:cNvCxnSpPr>
            <a:cxnSpLocks/>
          </p:cNvCxnSpPr>
          <p:nvPr/>
        </p:nvCxnSpPr>
        <p:spPr>
          <a:xfrm>
            <a:off x="6491416" y="172978"/>
            <a:ext cx="0" cy="5997163"/>
          </a:xfrm>
          <a:prstGeom prst="line">
            <a:avLst/>
          </a:prstGeom>
          <a:ln w="28575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D8627458-7E44-F060-361C-11D4C14643F3}"/>
              </a:ext>
            </a:extLst>
          </p:cNvPr>
          <p:cNvSpPr/>
          <p:nvPr/>
        </p:nvSpPr>
        <p:spPr>
          <a:xfrm>
            <a:off x="6277234" y="653015"/>
            <a:ext cx="395413" cy="35834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64CEA1-7B57-B24F-8A2E-A6FA78C9C5D1}"/>
              </a:ext>
            </a:extLst>
          </p:cNvPr>
          <p:cNvSpPr txBox="1"/>
          <p:nvPr/>
        </p:nvSpPr>
        <p:spPr>
          <a:xfrm>
            <a:off x="6853878" y="77143"/>
            <a:ext cx="3657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2800" i="0" u="none" strike="noStrike" baseline="0" dirty="0">
                <a:latin typeface="Calibri-Bold"/>
              </a:rPr>
              <a:t>Програма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9908C4-E55A-98D1-B05B-78D813D6A7E2}"/>
              </a:ext>
            </a:extLst>
          </p:cNvPr>
          <p:cNvSpPr txBox="1"/>
          <p:nvPr/>
        </p:nvSpPr>
        <p:spPr>
          <a:xfrm>
            <a:off x="6853878" y="693686"/>
            <a:ext cx="5173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b="1" dirty="0">
                <a:solidFill>
                  <a:srgbClr val="0070C0"/>
                </a:solidFill>
              </a:rPr>
              <a:t>10:30 - 10:45 Откриване на кръглата маса</a:t>
            </a:r>
            <a:endParaRPr lang="bg-BG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6053EE-4DDF-E93A-B032-F4576BC07879}"/>
              </a:ext>
            </a:extLst>
          </p:cNvPr>
          <p:cNvSpPr txBox="1"/>
          <p:nvPr/>
        </p:nvSpPr>
        <p:spPr>
          <a:xfrm>
            <a:off x="6853878" y="1523454"/>
            <a:ext cx="49344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b="1" dirty="0">
                <a:solidFill>
                  <a:srgbClr val="0070C0"/>
                </a:solidFill>
              </a:rPr>
              <a:t>10:45 - 11:15 Представяне на резултатите от Дейност 1 от поръчката: Преглед и анализ на регулаторната рамка, уреждаща обществения транспорт в Република България – идентифицирани текущи проблеми и слабости в системата за обществен транспорт в страната.</a:t>
            </a:r>
          </a:p>
          <a:p>
            <a:r>
              <a:rPr lang="bg-BG" sz="1200" b="1" dirty="0">
                <a:solidFill>
                  <a:srgbClr val="0070C0"/>
                </a:solidFill>
              </a:rPr>
              <a:t>Въпроси и коментари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3ACC9B-B59D-8A29-7437-16C2899FED8B}"/>
              </a:ext>
            </a:extLst>
          </p:cNvPr>
          <p:cNvSpPr/>
          <p:nvPr/>
        </p:nvSpPr>
        <p:spPr>
          <a:xfrm>
            <a:off x="6294321" y="1668369"/>
            <a:ext cx="395413" cy="35834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2F2467-232C-2B94-118E-8A4086A0AB1A}"/>
              </a:ext>
            </a:extLst>
          </p:cNvPr>
          <p:cNvSpPr txBox="1"/>
          <p:nvPr/>
        </p:nvSpPr>
        <p:spPr>
          <a:xfrm>
            <a:off x="6853878" y="2841671"/>
            <a:ext cx="4992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11:15 - </a:t>
            </a:r>
            <a:r>
              <a:rPr lang="bg-BG" sz="1200" b="1" dirty="0">
                <a:solidFill>
                  <a:srgbClr val="0070C0"/>
                </a:solidFill>
              </a:rPr>
              <a:t>11:45 Представяне на резултатите от Дейност 2 от поръчката – Открояване на добри практики за провеждане на релевантни политики за интегриран обществен транспорт</a:t>
            </a:r>
          </a:p>
          <a:p>
            <a:r>
              <a:rPr lang="bg-BG" sz="1200" b="1" dirty="0">
                <a:solidFill>
                  <a:srgbClr val="0070C0"/>
                </a:solidFill>
              </a:rPr>
              <a:t>Въпроси и коментари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BBDF9DD-636D-E263-69B4-9064D62C4CFD}"/>
              </a:ext>
            </a:extLst>
          </p:cNvPr>
          <p:cNvSpPr/>
          <p:nvPr/>
        </p:nvSpPr>
        <p:spPr>
          <a:xfrm>
            <a:off x="6301944" y="2877352"/>
            <a:ext cx="395413" cy="35834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0A4F040-5289-F13A-861B-D7035E362D0C}"/>
              </a:ext>
            </a:extLst>
          </p:cNvPr>
          <p:cNvSpPr txBox="1"/>
          <p:nvPr/>
        </p:nvSpPr>
        <p:spPr>
          <a:xfrm>
            <a:off x="6885054" y="3995372"/>
            <a:ext cx="499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11:45 - 12:15 </a:t>
            </a:r>
            <a:r>
              <a:rPr lang="bg-BG" sz="1200" b="1" dirty="0">
                <a:solidFill>
                  <a:srgbClr val="0070C0"/>
                </a:solidFill>
              </a:rPr>
              <a:t>Представяне на разработените препоръки за съдържание на Закон за обществения превоз на пътници</a:t>
            </a:r>
          </a:p>
          <a:p>
            <a:r>
              <a:rPr lang="bg-BG" sz="1200" b="1" dirty="0">
                <a:solidFill>
                  <a:srgbClr val="0070C0"/>
                </a:solidFill>
              </a:rPr>
              <a:t>Въпроси и коментари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8BFB3A-F8E9-F699-CB40-202BF7E5FFB7}"/>
              </a:ext>
            </a:extLst>
          </p:cNvPr>
          <p:cNvSpPr/>
          <p:nvPr/>
        </p:nvSpPr>
        <p:spPr>
          <a:xfrm>
            <a:off x="6301944" y="4032380"/>
            <a:ext cx="395413" cy="35834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DC52341-139C-5597-A54A-427CD4ED8015}"/>
              </a:ext>
            </a:extLst>
          </p:cNvPr>
          <p:cNvSpPr/>
          <p:nvPr/>
        </p:nvSpPr>
        <p:spPr>
          <a:xfrm>
            <a:off x="6301944" y="4922090"/>
            <a:ext cx="395413" cy="35834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DE895F-3345-28B9-D128-AEB3C0844882}"/>
              </a:ext>
            </a:extLst>
          </p:cNvPr>
          <p:cNvSpPr txBox="1"/>
          <p:nvPr/>
        </p:nvSpPr>
        <p:spPr>
          <a:xfrm>
            <a:off x="6882711" y="4990226"/>
            <a:ext cx="4934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b="1" dirty="0">
                <a:solidFill>
                  <a:srgbClr val="0070C0"/>
                </a:solidFill>
              </a:rPr>
              <a:t>12:15 - 13:00 Дискусия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5C76F1-30A0-E50B-3694-5C1096EA194A}"/>
              </a:ext>
            </a:extLst>
          </p:cNvPr>
          <p:cNvSpPr txBox="1"/>
          <p:nvPr/>
        </p:nvSpPr>
        <p:spPr>
          <a:xfrm>
            <a:off x="6882711" y="5586786"/>
            <a:ext cx="4934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b="1" dirty="0">
                <a:solidFill>
                  <a:srgbClr val="0070C0"/>
                </a:solidFill>
              </a:rPr>
              <a:t>13:00 – 13:30 Обобщение и закриване на кръглата маса</a:t>
            </a:r>
            <a:endParaRPr lang="bg-BG" sz="12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6099141-4F43-FA86-5D12-5E748CE07938}"/>
              </a:ext>
            </a:extLst>
          </p:cNvPr>
          <p:cNvSpPr/>
          <p:nvPr/>
        </p:nvSpPr>
        <p:spPr>
          <a:xfrm>
            <a:off x="6319644" y="5546518"/>
            <a:ext cx="395413" cy="35834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2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438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Calibri-Bold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</dc:creator>
  <cp:lastModifiedBy>Eli</cp:lastModifiedBy>
  <cp:revision>6</cp:revision>
  <dcterms:created xsi:type="dcterms:W3CDTF">2023-09-25T13:32:26Z</dcterms:created>
  <dcterms:modified xsi:type="dcterms:W3CDTF">2023-09-26T13:15:59Z</dcterms:modified>
</cp:coreProperties>
</file>