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9906000" cy="6858000" type="A4"/>
  <p:notesSz cx="67945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66CCFF"/>
    <a:srgbClr val="FF9900"/>
    <a:srgbClr val="0000CC"/>
    <a:srgbClr val="FFFFFF"/>
    <a:srgbClr val="FFCCFF"/>
    <a:srgbClr val="FF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374" autoAdjust="0"/>
  </p:normalViewPr>
  <p:slideViewPr>
    <p:cSldViewPr>
      <p:cViewPr varScale="1">
        <p:scale>
          <a:sx n="115" d="100"/>
          <a:sy n="115" d="100"/>
        </p:scale>
        <p:origin x="1932" y="1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45099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63577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07507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73348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2909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77205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16453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35395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108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6638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575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631"/>
          <p:cNvSpPr>
            <a:spLocks/>
          </p:cNvSpPr>
          <p:nvPr/>
        </p:nvSpPr>
        <p:spPr bwMode="auto">
          <a:xfrm rot="4508231" flipV="1">
            <a:off x="6881019" y="1877219"/>
            <a:ext cx="176212" cy="146050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27" name="Line 612"/>
          <p:cNvSpPr>
            <a:spLocks noChangeShapeType="1"/>
          </p:cNvSpPr>
          <p:nvPr/>
        </p:nvSpPr>
        <p:spPr bwMode="auto">
          <a:xfrm rot="-60000">
            <a:off x="7038975" y="1989138"/>
            <a:ext cx="434975" cy="352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28" name="Freeform 1111"/>
          <p:cNvSpPr>
            <a:spLocks/>
          </p:cNvSpPr>
          <p:nvPr/>
        </p:nvSpPr>
        <p:spPr bwMode="auto">
          <a:xfrm rot="-1635016">
            <a:off x="4521200" y="4627563"/>
            <a:ext cx="142875" cy="71437"/>
          </a:xfrm>
          <a:custGeom>
            <a:avLst/>
            <a:gdLst>
              <a:gd name="T0" fmla="*/ 0 w 156"/>
              <a:gd name="T1" fmla="*/ 0 h 15"/>
              <a:gd name="T2" fmla="*/ 2147483646 w 156"/>
              <a:gd name="T3" fmla="*/ 2147483646 h 15"/>
              <a:gd name="T4" fmla="*/ 0 60000 65536"/>
              <a:gd name="T5" fmla="*/ 0 60000 65536"/>
              <a:gd name="T6" fmla="*/ 0 w 156"/>
              <a:gd name="T7" fmla="*/ 0 h 15"/>
              <a:gd name="T8" fmla="*/ 156 w 156"/>
              <a:gd name="T9" fmla="*/ 15 h 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6" h="15">
                <a:moveTo>
                  <a:pt x="0" y="0"/>
                </a:moveTo>
                <a:lnTo>
                  <a:pt x="156" y="15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29" name="Freeform 1170"/>
          <p:cNvSpPr>
            <a:spLocks/>
          </p:cNvSpPr>
          <p:nvPr/>
        </p:nvSpPr>
        <p:spPr bwMode="auto">
          <a:xfrm>
            <a:off x="5099050" y="3951288"/>
            <a:ext cx="139700" cy="296862"/>
          </a:xfrm>
          <a:custGeom>
            <a:avLst/>
            <a:gdLst>
              <a:gd name="T0" fmla="*/ 2147483646 w 84"/>
              <a:gd name="T1" fmla="*/ 2147483646 h 200"/>
              <a:gd name="T2" fmla="*/ 2147483646 w 84"/>
              <a:gd name="T3" fmla="*/ 2147483646 h 200"/>
              <a:gd name="T4" fmla="*/ 0 w 84"/>
              <a:gd name="T5" fmla="*/ 0 h 200"/>
              <a:gd name="T6" fmla="*/ 0 60000 65536"/>
              <a:gd name="T7" fmla="*/ 0 60000 65536"/>
              <a:gd name="T8" fmla="*/ 0 60000 65536"/>
              <a:gd name="T9" fmla="*/ 0 w 84"/>
              <a:gd name="T10" fmla="*/ 0 h 200"/>
              <a:gd name="T11" fmla="*/ 84 w 84"/>
              <a:gd name="T12" fmla="*/ 200 h 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4" h="200">
                <a:moveTo>
                  <a:pt x="84" y="200"/>
                </a:moveTo>
                <a:lnTo>
                  <a:pt x="60" y="108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0" name="Freeform 631"/>
          <p:cNvSpPr>
            <a:spLocks/>
          </p:cNvSpPr>
          <p:nvPr/>
        </p:nvSpPr>
        <p:spPr bwMode="auto">
          <a:xfrm rot="-3660000">
            <a:off x="7108032" y="3278981"/>
            <a:ext cx="230188" cy="73025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1" name="Freeform 634"/>
          <p:cNvSpPr>
            <a:spLocks/>
          </p:cNvSpPr>
          <p:nvPr/>
        </p:nvSpPr>
        <p:spPr bwMode="auto">
          <a:xfrm>
            <a:off x="7146925" y="3373438"/>
            <a:ext cx="82550" cy="296862"/>
          </a:xfrm>
          <a:custGeom>
            <a:avLst/>
            <a:gdLst>
              <a:gd name="T0" fmla="*/ 2147483646 w 56"/>
              <a:gd name="T1" fmla="*/ 2147483646 h 186"/>
              <a:gd name="T2" fmla="*/ 2147483646 w 56"/>
              <a:gd name="T3" fmla="*/ 0 h 186"/>
              <a:gd name="T4" fmla="*/ 2147483646 w 56"/>
              <a:gd name="T5" fmla="*/ 2147483646 h 186"/>
              <a:gd name="T6" fmla="*/ 0 w 56"/>
              <a:gd name="T7" fmla="*/ 2147483646 h 186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186"/>
              <a:gd name="T14" fmla="*/ 426 w 56"/>
              <a:gd name="T15" fmla="*/ 54 h 1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186">
                <a:moveTo>
                  <a:pt x="2" y="0"/>
                </a:moveTo>
                <a:lnTo>
                  <a:pt x="56" y="186"/>
                </a:lnTo>
                <a:lnTo>
                  <a:pt x="0" y="5"/>
                </a:lnTo>
                <a:lnTo>
                  <a:pt x="10" y="12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2" name="Freeform 1111"/>
          <p:cNvSpPr>
            <a:spLocks/>
          </p:cNvSpPr>
          <p:nvPr/>
        </p:nvSpPr>
        <p:spPr bwMode="auto">
          <a:xfrm rot="-1181771">
            <a:off x="3657600" y="3616325"/>
            <a:ext cx="142875" cy="71438"/>
          </a:xfrm>
          <a:custGeom>
            <a:avLst/>
            <a:gdLst>
              <a:gd name="T0" fmla="*/ 0 w 156"/>
              <a:gd name="T1" fmla="*/ 0 h 15"/>
              <a:gd name="T2" fmla="*/ 2147483646 w 156"/>
              <a:gd name="T3" fmla="*/ 2147483646 h 15"/>
              <a:gd name="T4" fmla="*/ 0 60000 65536"/>
              <a:gd name="T5" fmla="*/ 0 60000 65536"/>
              <a:gd name="T6" fmla="*/ 0 w 156"/>
              <a:gd name="T7" fmla="*/ 0 h 15"/>
              <a:gd name="T8" fmla="*/ 156 w 156"/>
              <a:gd name="T9" fmla="*/ 15 h 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6" h="15">
                <a:moveTo>
                  <a:pt x="0" y="0"/>
                </a:moveTo>
                <a:lnTo>
                  <a:pt x="156" y="15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3" name="Freeform 1172"/>
          <p:cNvSpPr>
            <a:spLocks/>
          </p:cNvSpPr>
          <p:nvPr/>
        </p:nvSpPr>
        <p:spPr bwMode="auto">
          <a:xfrm rot="19200000" flipV="1">
            <a:off x="4700588" y="4527550"/>
            <a:ext cx="333375" cy="263525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4" name="Freeform 1172"/>
          <p:cNvSpPr>
            <a:spLocks/>
          </p:cNvSpPr>
          <p:nvPr/>
        </p:nvSpPr>
        <p:spPr bwMode="auto">
          <a:xfrm rot="18431061" flipV="1">
            <a:off x="4287837" y="4598988"/>
            <a:ext cx="193675" cy="158750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5" name="Freeform 1172"/>
          <p:cNvSpPr>
            <a:spLocks/>
          </p:cNvSpPr>
          <p:nvPr/>
        </p:nvSpPr>
        <p:spPr bwMode="auto">
          <a:xfrm rot="360000" flipV="1">
            <a:off x="4494213" y="4992688"/>
            <a:ext cx="688975" cy="90487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6" name="Freeform 1172"/>
          <p:cNvSpPr>
            <a:spLocks/>
          </p:cNvSpPr>
          <p:nvPr/>
        </p:nvSpPr>
        <p:spPr bwMode="auto">
          <a:xfrm rot="3480000">
            <a:off x="4413251" y="4900612"/>
            <a:ext cx="87312" cy="87313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7" name="Freeform 631"/>
          <p:cNvSpPr>
            <a:spLocks/>
          </p:cNvSpPr>
          <p:nvPr/>
        </p:nvSpPr>
        <p:spPr bwMode="auto">
          <a:xfrm rot="21441129" flipV="1">
            <a:off x="5230813" y="1717675"/>
            <a:ext cx="314325" cy="242888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8" name="Freeform 631"/>
          <p:cNvSpPr>
            <a:spLocks/>
          </p:cNvSpPr>
          <p:nvPr/>
        </p:nvSpPr>
        <p:spPr bwMode="auto">
          <a:xfrm rot="-445885">
            <a:off x="6821488" y="2487613"/>
            <a:ext cx="227012" cy="57150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9" name="Freeform 631"/>
          <p:cNvSpPr>
            <a:spLocks/>
          </p:cNvSpPr>
          <p:nvPr/>
        </p:nvSpPr>
        <p:spPr bwMode="auto">
          <a:xfrm>
            <a:off x="5168900" y="3500438"/>
            <a:ext cx="96838" cy="252412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0" name="Line 594"/>
          <p:cNvSpPr>
            <a:spLocks noChangeShapeType="1"/>
          </p:cNvSpPr>
          <p:nvPr/>
        </p:nvSpPr>
        <p:spPr bwMode="auto">
          <a:xfrm>
            <a:off x="4840288" y="2478088"/>
            <a:ext cx="501650" cy="24288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1" name="Line 664"/>
          <p:cNvSpPr>
            <a:spLocks noChangeShapeType="1"/>
          </p:cNvSpPr>
          <p:nvPr/>
        </p:nvSpPr>
        <p:spPr bwMode="auto">
          <a:xfrm rot="300000" flipH="1" flipV="1">
            <a:off x="1352550" y="3644900"/>
            <a:ext cx="144463" cy="1444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2" name="Freeform 689"/>
          <p:cNvSpPr>
            <a:spLocks/>
          </p:cNvSpPr>
          <p:nvPr/>
        </p:nvSpPr>
        <p:spPr bwMode="auto">
          <a:xfrm rot="2400000">
            <a:off x="1423988" y="3789363"/>
            <a:ext cx="71437" cy="73025"/>
          </a:xfrm>
          <a:custGeom>
            <a:avLst/>
            <a:gdLst>
              <a:gd name="T0" fmla="*/ 2147483646 w 81"/>
              <a:gd name="T1" fmla="*/ 0 h 57"/>
              <a:gd name="T2" fmla="*/ 0 w 81"/>
              <a:gd name="T3" fmla="*/ 2147483646 h 57"/>
              <a:gd name="T4" fmla="*/ 0 60000 65536"/>
              <a:gd name="T5" fmla="*/ 0 60000 65536"/>
              <a:gd name="T6" fmla="*/ 0 w 81"/>
              <a:gd name="T7" fmla="*/ 0 h 57"/>
              <a:gd name="T8" fmla="*/ 81 w 81"/>
              <a:gd name="T9" fmla="*/ 57 h 5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1" h="57">
                <a:moveTo>
                  <a:pt x="81" y="0"/>
                </a:moveTo>
                <a:lnTo>
                  <a:pt x="0" y="57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3" name="Line 582"/>
          <p:cNvSpPr>
            <a:spLocks noChangeShapeType="1"/>
          </p:cNvSpPr>
          <p:nvPr/>
        </p:nvSpPr>
        <p:spPr bwMode="auto">
          <a:xfrm flipV="1">
            <a:off x="3513138" y="1989138"/>
            <a:ext cx="165100" cy="714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4" name="Line 582"/>
          <p:cNvSpPr>
            <a:spLocks noChangeShapeType="1"/>
          </p:cNvSpPr>
          <p:nvPr/>
        </p:nvSpPr>
        <p:spPr bwMode="auto">
          <a:xfrm flipV="1">
            <a:off x="2073275" y="2781300"/>
            <a:ext cx="142875" cy="7143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5" name="Line 580"/>
          <p:cNvSpPr>
            <a:spLocks noChangeShapeType="1"/>
          </p:cNvSpPr>
          <p:nvPr/>
        </p:nvSpPr>
        <p:spPr bwMode="auto">
          <a:xfrm>
            <a:off x="1857375" y="1916113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6" name="Freeform 689"/>
          <p:cNvSpPr>
            <a:spLocks/>
          </p:cNvSpPr>
          <p:nvPr/>
        </p:nvSpPr>
        <p:spPr bwMode="auto">
          <a:xfrm>
            <a:off x="1497013" y="3735388"/>
            <a:ext cx="88900" cy="87312"/>
          </a:xfrm>
          <a:custGeom>
            <a:avLst/>
            <a:gdLst>
              <a:gd name="T0" fmla="*/ 2147483646 w 81"/>
              <a:gd name="T1" fmla="*/ 0 h 57"/>
              <a:gd name="T2" fmla="*/ 0 w 81"/>
              <a:gd name="T3" fmla="*/ 2147483646 h 57"/>
              <a:gd name="T4" fmla="*/ 0 60000 65536"/>
              <a:gd name="T5" fmla="*/ 0 60000 65536"/>
              <a:gd name="T6" fmla="*/ 0 w 81"/>
              <a:gd name="T7" fmla="*/ 0 h 57"/>
              <a:gd name="T8" fmla="*/ 81 w 81"/>
              <a:gd name="T9" fmla="*/ 57 h 5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1" h="57">
                <a:moveTo>
                  <a:pt x="81" y="0"/>
                </a:moveTo>
                <a:lnTo>
                  <a:pt x="0" y="57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7" name="Line 582"/>
          <p:cNvSpPr>
            <a:spLocks noChangeShapeType="1"/>
          </p:cNvSpPr>
          <p:nvPr/>
        </p:nvSpPr>
        <p:spPr bwMode="auto">
          <a:xfrm flipV="1">
            <a:off x="2216150" y="2708275"/>
            <a:ext cx="215900" cy="730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8" name="Freeform 692"/>
          <p:cNvSpPr>
            <a:spLocks/>
          </p:cNvSpPr>
          <p:nvPr/>
        </p:nvSpPr>
        <p:spPr bwMode="auto">
          <a:xfrm>
            <a:off x="1884363" y="2836863"/>
            <a:ext cx="207962" cy="496887"/>
          </a:xfrm>
          <a:custGeom>
            <a:avLst/>
            <a:gdLst>
              <a:gd name="T0" fmla="*/ 2147483646 w 336"/>
              <a:gd name="T1" fmla="*/ 2147483646 h 392"/>
              <a:gd name="T2" fmla="*/ 0 w 336"/>
              <a:gd name="T3" fmla="*/ 2147483646 h 392"/>
              <a:gd name="T4" fmla="*/ 2147483646 w 336"/>
              <a:gd name="T5" fmla="*/ 2147483646 h 392"/>
              <a:gd name="T6" fmla="*/ 2147483646 w 336"/>
              <a:gd name="T7" fmla="*/ 0 h 392"/>
              <a:gd name="T8" fmla="*/ 0 60000 65536"/>
              <a:gd name="T9" fmla="*/ 0 60000 65536"/>
              <a:gd name="T10" fmla="*/ 0 60000 65536"/>
              <a:gd name="T11" fmla="*/ 0 60000 65536"/>
              <a:gd name="T12" fmla="*/ 0 w 336"/>
              <a:gd name="T13" fmla="*/ 0 h 392"/>
              <a:gd name="T14" fmla="*/ 336 w 336"/>
              <a:gd name="T15" fmla="*/ 392 h 3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6" h="392">
                <a:moveTo>
                  <a:pt x="4" y="392"/>
                </a:moveTo>
                <a:lnTo>
                  <a:pt x="0" y="308"/>
                </a:lnTo>
                <a:lnTo>
                  <a:pt x="16" y="160"/>
                </a:lnTo>
                <a:lnTo>
                  <a:pt x="336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9" name="Line 685"/>
          <p:cNvSpPr>
            <a:spLocks noChangeShapeType="1"/>
          </p:cNvSpPr>
          <p:nvPr/>
        </p:nvSpPr>
        <p:spPr bwMode="auto">
          <a:xfrm flipH="1" flipV="1">
            <a:off x="1136650" y="2924175"/>
            <a:ext cx="161925" cy="165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50" name="Freeform 638"/>
          <p:cNvSpPr>
            <a:spLocks/>
          </p:cNvSpPr>
          <p:nvPr/>
        </p:nvSpPr>
        <p:spPr bwMode="auto">
          <a:xfrm rot="21173812" flipV="1">
            <a:off x="3802063" y="3624263"/>
            <a:ext cx="577850" cy="144462"/>
          </a:xfrm>
          <a:custGeom>
            <a:avLst/>
            <a:gdLst>
              <a:gd name="T0" fmla="*/ 0 w 98"/>
              <a:gd name="T1" fmla="*/ 2147483646 h 78"/>
              <a:gd name="T2" fmla="*/ 2147483646 w 98"/>
              <a:gd name="T3" fmla="*/ 0 h 78"/>
              <a:gd name="T4" fmla="*/ 0 60000 65536"/>
              <a:gd name="T5" fmla="*/ 0 60000 65536"/>
              <a:gd name="T6" fmla="*/ 0 w 98"/>
              <a:gd name="T7" fmla="*/ 0 h 78"/>
              <a:gd name="T8" fmla="*/ 98 w 98"/>
              <a:gd name="T9" fmla="*/ 78 h 7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8" h="78">
                <a:moveTo>
                  <a:pt x="0" y="78"/>
                </a:moveTo>
                <a:lnTo>
                  <a:pt x="9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51" name="Freeform 638"/>
          <p:cNvSpPr>
            <a:spLocks/>
          </p:cNvSpPr>
          <p:nvPr/>
        </p:nvSpPr>
        <p:spPr bwMode="auto">
          <a:xfrm flipV="1">
            <a:off x="2846388" y="4567238"/>
            <a:ext cx="161925" cy="85725"/>
          </a:xfrm>
          <a:custGeom>
            <a:avLst/>
            <a:gdLst>
              <a:gd name="T0" fmla="*/ 0 w 98"/>
              <a:gd name="T1" fmla="*/ 2147483646 h 78"/>
              <a:gd name="T2" fmla="*/ 2147483646 w 98"/>
              <a:gd name="T3" fmla="*/ 0 h 78"/>
              <a:gd name="T4" fmla="*/ 0 60000 65536"/>
              <a:gd name="T5" fmla="*/ 0 60000 65536"/>
              <a:gd name="T6" fmla="*/ 0 w 98"/>
              <a:gd name="T7" fmla="*/ 0 h 78"/>
              <a:gd name="T8" fmla="*/ 98 w 98"/>
              <a:gd name="T9" fmla="*/ 78 h 7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8" h="78">
                <a:moveTo>
                  <a:pt x="0" y="78"/>
                </a:moveTo>
                <a:lnTo>
                  <a:pt x="98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52" name="Freeform 643"/>
          <p:cNvSpPr>
            <a:spLocks/>
          </p:cNvSpPr>
          <p:nvPr/>
        </p:nvSpPr>
        <p:spPr bwMode="auto">
          <a:xfrm flipV="1">
            <a:off x="2432050" y="3933825"/>
            <a:ext cx="433388" cy="647700"/>
          </a:xfrm>
          <a:custGeom>
            <a:avLst/>
            <a:gdLst>
              <a:gd name="T0" fmla="*/ 0 w 324"/>
              <a:gd name="T1" fmla="*/ 2147483646 h 72"/>
              <a:gd name="T2" fmla="*/ 2147483646 w 324"/>
              <a:gd name="T3" fmla="*/ 0 h 72"/>
              <a:gd name="T4" fmla="*/ 0 60000 65536"/>
              <a:gd name="T5" fmla="*/ 0 60000 65536"/>
              <a:gd name="T6" fmla="*/ 0 w 324"/>
              <a:gd name="T7" fmla="*/ 0 h 72"/>
              <a:gd name="T8" fmla="*/ 324 w 324"/>
              <a:gd name="T9" fmla="*/ 72 h 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4" h="72">
                <a:moveTo>
                  <a:pt x="0" y="72"/>
                </a:moveTo>
                <a:lnTo>
                  <a:pt x="324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53" name="Text Box 1330"/>
          <p:cNvSpPr txBox="1">
            <a:spLocks noChangeArrowheads="1"/>
          </p:cNvSpPr>
          <p:nvPr/>
        </p:nvSpPr>
        <p:spPr bwMode="auto">
          <a:xfrm>
            <a:off x="2520950" y="4508500"/>
            <a:ext cx="2825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Белово</a:t>
            </a:r>
            <a:endParaRPr lang="en-GB" altLang="bg-BG"/>
          </a:p>
        </p:txBody>
      </p:sp>
      <p:grpSp>
        <p:nvGrpSpPr>
          <p:cNvPr id="1054" name="Group 711"/>
          <p:cNvGrpSpPr>
            <a:grpSpLocks/>
          </p:cNvGrpSpPr>
          <p:nvPr/>
        </p:nvGrpSpPr>
        <p:grpSpPr bwMode="auto">
          <a:xfrm>
            <a:off x="415925" y="333375"/>
            <a:ext cx="9120188" cy="6367463"/>
            <a:chOff x="336" y="240"/>
            <a:chExt cx="5745" cy="4011"/>
          </a:xfrm>
        </p:grpSpPr>
        <p:grpSp>
          <p:nvGrpSpPr>
            <p:cNvPr id="1420" name="Group 712"/>
            <p:cNvGrpSpPr>
              <a:grpSpLocks/>
            </p:cNvGrpSpPr>
            <p:nvPr/>
          </p:nvGrpSpPr>
          <p:grpSpPr bwMode="auto">
            <a:xfrm>
              <a:off x="336" y="240"/>
              <a:ext cx="5745" cy="4011"/>
              <a:chOff x="165" y="279"/>
              <a:chExt cx="5745" cy="4011"/>
            </a:xfrm>
          </p:grpSpPr>
          <p:sp>
            <p:nvSpPr>
              <p:cNvPr id="1424" name="Freeform 713"/>
              <p:cNvSpPr>
                <a:spLocks/>
              </p:cNvSpPr>
              <p:nvPr/>
            </p:nvSpPr>
            <p:spPr bwMode="auto">
              <a:xfrm>
                <a:off x="282" y="1545"/>
                <a:ext cx="469" cy="575"/>
              </a:xfrm>
              <a:custGeom>
                <a:avLst/>
                <a:gdLst>
                  <a:gd name="T0" fmla="*/ 0 w 469"/>
                  <a:gd name="T1" fmla="*/ 575 h 575"/>
                  <a:gd name="T2" fmla="*/ 23 w 469"/>
                  <a:gd name="T3" fmla="*/ 554 h 575"/>
                  <a:gd name="T4" fmla="*/ 38 w 469"/>
                  <a:gd name="T5" fmla="*/ 533 h 575"/>
                  <a:gd name="T6" fmla="*/ 56 w 469"/>
                  <a:gd name="T7" fmla="*/ 540 h 575"/>
                  <a:gd name="T8" fmla="*/ 72 w 469"/>
                  <a:gd name="T9" fmla="*/ 542 h 575"/>
                  <a:gd name="T10" fmla="*/ 104 w 469"/>
                  <a:gd name="T11" fmla="*/ 516 h 575"/>
                  <a:gd name="T12" fmla="*/ 137 w 469"/>
                  <a:gd name="T13" fmla="*/ 518 h 575"/>
                  <a:gd name="T14" fmla="*/ 168 w 469"/>
                  <a:gd name="T15" fmla="*/ 537 h 575"/>
                  <a:gd name="T16" fmla="*/ 215 w 469"/>
                  <a:gd name="T17" fmla="*/ 521 h 575"/>
                  <a:gd name="T18" fmla="*/ 243 w 469"/>
                  <a:gd name="T19" fmla="*/ 515 h 575"/>
                  <a:gd name="T20" fmla="*/ 251 w 469"/>
                  <a:gd name="T21" fmla="*/ 495 h 575"/>
                  <a:gd name="T22" fmla="*/ 260 w 469"/>
                  <a:gd name="T23" fmla="*/ 476 h 575"/>
                  <a:gd name="T24" fmla="*/ 266 w 469"/>
                  <a:gd name="T25" fmla="*/ 452 h 575"/>
                  <a:gd name="T26" fmla="*/ 272 w 469"/>
                  <a:gd name="T27" fmla="*/ 431 h 575"/>
                  <a:gd name="T28" fmla="*/ 284 w 469"/>
                  <a:gd name="T29" fmla="*/ 390 h 575"/>
                  <a:gd name="T30" fmla="*/ 314 w 469"/>
                  <a:gd name="T31" fmla="*/ 374 h 575"/>
                  <a:gd name="T32" fmla="*/ 341 w 469"/>
                  <a:gd name="T33" fmla="*/ 360 h 575"/>
                  <a:gd name="T34" fmla="*/ 359 w 469"/>
                  <a:gd name="T35" fmla="*/ 347 h 575"/>
                  <a:gd name="T36" fmla="*/ 374 w 469"/>
                  <a:gd name="T37" fmla="*/ 329 h 575"/>
                  <a:gd name="T38" fmla="*/ 380 w 469"/>
                  <a:gd name="T39" fmla="*/ 314 h 575"/>
                  <a:gd name="T40" fmla="*/ 392 w 469"/>
                  <a:gd name="T41" fmla="*/ 281 h 575"/>
                  <a:gd name="T42" fmla="*/ 416 w 469"/>
                  <a:gd name="T43" fmla="*/ 260 h 575"/>
                  <a:gd name="T44" fmla="*/ 440 w 469"/>
                  <a:gd name="T45" fmla="*/ 242 h 575"/>
                  <a:gd name="T46" fmla="*/ 452 w 469"/>
                  <a:gd name="T47" fmla="*/ 224 h 575"/>
                  <a:gd name="T48" fmla="*/ 458 w 469"/>
                  <a:gd name="T49" fmla="*/ 192 h 575"/>
                  <a:gd name="T50" fmla="*/ 468 w 469"/>
                  <a:gd name="T51" fmla="*/ 138 h 575"/>
                  <a:gd name="T52" fmla="*/ 447 w 469"/>
                  <a:gd name="T53" fmla="*/ 89 h 575"/>
                  <a:gd name="T54" fmla="*/ 417 w 469"/>
                  <a:gd name="T55" fmla="*/ 96 h 575"/>
                  <a:gd name="T56" fmla="*/ 387 w 469"/>
                  <a:gd name="T57" fmla="*/ 83 h 575"/>
                  <a:gd name="T58" fmla="*/ 363 w 469"/>
                  <a:gd name="T59" fmla="*/ 51 h 575"/>
                  <a:gd name="T60" fmla="*/ 347 w 469"/>
                  <a:gd name="T61" fmla="*/ 20 h 575"/>
                  <a:gd name="T62" fmla="*/ 333 w 469"/>
                  <a:gd name="T63" fmla="*/ 0 h 57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469"/>
                  <a:gd name="T97" fmla="*/ 0 h 575"/>
                  <a:gd name="T98" fmla="*/ 469 w 469"/>
                  <a:gd name="T99" fmla="*/ 575 h 57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469" h="575">
                    <a:moveTo>
                      <a:pt x="0" y="575"/>
                    </a:moveTo>
                    <a:cubicBezTo>
                      <a:pt x="12" y="571"/>
                      <a:pt x="11" y="556"/>
                      <a:pt x="23" y="554"/>
                    </a:cubicBezTo>
                    <a:cubicBezTo>
                      <a:pt x="25" y="543"/>
                      <a:pt x="26" y="535"/>
                      <a:pt x="38" y="533"/>
                    </a:cubicBezTo>
                    <a:cubicBezTo>
                      <a:pt x="45" y="535"/>
                      <a:pt x="49" y="539"/>
                      <a:pt x="56" y="540"/>
                    </a:cubicBezTo>
                    <a:cubicBezTo>
                      <a:pt x="62" y="543"/>
                      <a:pt x="65" y="543"/>
                      <a:pt x="72" y="542"/>
                    </a:cubicBezTo>
                    <a:cubicBezTo>
                      <a:pt x="88" y="537"/>
                      <a:pt x="90" y="522"/>
                      <a:pt x="104" y="516"/>
                    </a:cubicBezTo>
                    <a:cubicBezTo>
                      <a:pt x="115" y="517"/>
                      <a:pt x="126" y="517"/>
                      <a:pt x="137" y="518"/>
                    </a:cubicBezTo>
                    <a:cubicBezTo>
                      <a:pt x="148" y="520"/>
                      <a:pt x="155" y="535"/>
                      <a:pt x="168" y="537"/>
                    </a:cubicBezTo>
                    <a:cubicBezTo>
                      <a:pt x="187" y="545"/>
                      <a:pt x="198" y="524"/>
                      <a:pt x="215" y="521"/>
                    </a:cubicBezTo>
                    <a:cubicBezTo>
                      <a:pt x="224" y="516"/>
                      <a:pt x="234" y="521"/>
                      <a:pt x="243" y="515"/>
                    </a:cubicBezTo>
                    <a:cubicBezTo>
                      <a:pt x="246" y="508"/>
                      <a:pt x="249" y="502"/>
                      <a:pt x="251" y="495"/>
                    </a:cubicBezTo>
                    <a:cubicBezTo>
                      <a:pt x="252" y="485"/>
                      <a:pt x="254" y="483"/>
                      <a:pt x="260" y="476"/>
                    </a:cubicBezTo>
                    <a:cubicBezTo>
                      <a:pt x="261" y="468"/>
                      <a:pt x="262" y="459"/>
                      <a:pt x="266" y="452"/>
                    </a:cubicBezTo>
                    <a:cubicBezTo>
                      <a:pt x="267" y="445"/>
                      <a:pt x="269" y="437"/>
                      <a:pt x="272" y="431"/>
                    </a:cubicBezTo>
                    <a:cubicBezTo>
                      <a:pt x="272" y="419"/>
                      <a:pt x="269" y="396"/>
                      <a:pt x="284" y="390"/>
                    </a:cubicBezTo>
                    <a:cubicBezTo>
                      <a:pt x="293" y="378"/>
                      <a:pt x="300" y="377"/>
                      <a:pt x="314" y="374"/>
                    </a:cubicBezTo>
                    <a:cubicBezTo>
                      <a:pt x="323" y="369"/>
                      <a:pt x="332" y="365"/>
                      <a:pt x="341" y="360"/>
                    </a:cubicBezTo>
                    <a:cubicBezTo>
                      <a:pt x="346" y="354"/>
                      <a:pt x="352" y="351"/>
                      <a:pt x="359" y="347"/>
                    </a:cubicBezTo>
                    <a:cubicBezTo>
                      <a:pt x="364" y="341"/>
                      <a:pt x="369" y="335"/>
                      <a:pt x="374" y="329"/>
                    </a:cubicBezTo>
                    <a:cubicBezTo>
                      <a:pt x="375" y="324"/>
                      <a:pt x="380" y="314"/>
                      <a:pt x="380" y="314"/>
                    </a:cubicBezTo>
                    <a:cubicBezTo>
                      <a:pt x="382" y="302"/>
                      <a:pt x="385" y="291"/>
                      <a:pt x="392" y="281"/>
                    </a:cubicBezTo>
                    <a:cubicBezTo>
                      <a:pt x="394" y="272"/>
                      <a:pt x="407" y="262"/>
                      <a:pt x="416" y="260"/>
                    </a:cubicBezTo>
                    <a:cubicBezTo>
                      <a:pt x="424" y="254"/>
                      <a:pt x="432" y="247"/>
                      <a:pt x="440" y="242"/>
                    </a:cubicBezTo>
                    <a:cubicBezTo>
                      <a:pt x="444" y="236"/>
                      <a:pt x="448" y="230"/>
                      <a:pt x="452" y="224"/>
                    </a:cubicBezTo>
                    <a:cubicBezTo>
                      <a:pt x="454" y="213"/>
                      <a:pt x="454" y="202"/>
                      <a:pt x="458" y="192"/>
                    </a:cubicBezTo>
                    <a:cubicBezTo>
                      <a:pt x="461" y="174"/>
                      <a:pt x="466" y="156"/>
                      <a:pt x="468" y="138"/>
                    </a:cubicBezTo>
                    <a:cubicBezTo>
                      <a:pt x="467" y="111"/>
                      <a:pt x="469" y="102"/>
                      <a:pt x="447" y="89"/>
                    </a:cubicBezTo>
                    <a:cubicBezTo>
                      <a:pt x="433" y="90"/>
                      <a:pt x="429" y="94"/>
                      <a:pt x="417" y="96"/>
                    </a:cubicBezTo>
                    <a:cubicBezTo>
                      <a:pt x="404" y="95"/>
                      <a:pt x="395" y="94"/>
                      <a:pt x="387" y="83"/>
                    </a:cubicBezTo>
                    <a:cubicBezTo>
                      <a:pt x="385" y="72"/>
                      <a:pt x="369" y="62"/>
                      <a:pt x="363" y="51"/>
                    </a:cubicBezTo>
                    <a:cubicBezTo>
                      <a:pt x="361" y="41"/>
                      <a:pt x="354" y="28"/>
                      <a:pt x="347" y="20"/>
                    </a:cubicBezTo>
                    <a:cubicBezTo>
                      <a:pt x="343" y="15"/>
                      <a:pt x="333" y="7"/>
                      <a:pt x="333" y="0"/>
                    </a:cubicBezTo>
                  </a:path>
                </a:pathLst>
              </a:cu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grpSp>
            <p:nvGrpSpPr>
              <p:cNvPr id="1425" name="Group 714"/>
              <p:cNvGrpSpPr>
                <a:grpSpLocks/>
              </p:cNvGrpSpPr>
              <p:nvPr/>
            </p:nvGrpSpPr>
            <p:grpSpPr bwMode="auto">
              <a:xfrm>
                <a:off x="165" y="279"/>
                <a:ext cx="5745" cy="4011"/>
                <a:chOff x="165" y="279"/>
                <a:chExt cx="5745" cy="4011"/>
              </a:xfrm>
            </p:grpSpPr>
            <p:sp>
              <p:nvSpPr>
                <p:cNvPr id="1426" name="Freeform 715"/>
                <p:cNvSpPr>
                  <a:spLocks/>
                </p:cNvSpPr>
                <p:nvPr/>
              </p:nvSpPr>
              <p:spPr bwMode="auto">
                <a:xfrm>
                  <a:off x="209" y="980"/>
                  <a:ext cx="406" cy="568"/>
                </a:xfrm>
                <a:custGeom>
                  <a:avLst/>
                  <a:gdLst>
                    <a:gd name="T0" fmla="*/ 406 w 406"/>
                    <a:gd name="T1" fmla="*/ 568 h 568"/>
                    <a:gd name="T2" fmla="*/ 397 w 406"/>
                    <a:gd name="T3" fmla="*/ 546 h 568"/>
                    <a:gd name="T4" fmla="*/ 391 w 406"/>
                    <a:gd name="T5" fmla="*/ 522 h 568"/>
                    <a:gd name="T6" fmla="*/ 349 w 406"/>
                    <a:gd name="T7" fmla="*/ 468 h 568"/>
                    <a:gd name="T8" fmla="*/ 331 w 406"/>
                    <a:gd name="T9" fmla="*/ 441 h 568"/>
                    <a:gd name="T10" fmla="*/ 277 w 406"/>
                    <a:gd name="T11" fmla="*/ 405 h 568"/>
                    <a:gd name="T12" fmla="*/ 250 w 406"/>
                    <a:gd name="T13" fmla="*/ 399 h 568"/>
                    <a:gd name="T14" fmla="*/ 229 w 406"/>
                    <a:gd name="T15" fmla="*/ 375 h 568"/>
                    <a:gd name="T16" fmla="*/ 184 w 406"/>
                    <a:gd name="T17" fmla="*/ 348 h 568"/>
                    <a:gd name="T18" fmla="*/ 136 w 406"/>
                    <a:gd name="T19" fmla="*/ 309 h 568"/>
                    <a:gd name="T20" fmla="*/ 97 w 406"/>
                    <a:gd name="T21" fmla="*/ 264 h 568"/>
                    <a:gd name="T22" fmla="*/ 88 w 406"/>
                    <a:gd name="T23" fmla="*/ 232 h 568"/>
                    <a:gd name="T24" fmla="*/ 82 w 406"/>
                    <a:gd name="T25" fmla="*/ 213 h 568"/>
                    <a:gd name="T26" fmla="*/ 76 w 406"/>
                    <a:gd name="T27" fmla="*/ 172 h 568"/>
                    <a:gd name="T28" fmla="*/ 70 w 406"/>
                    <a:gd name="T29" fmla="*/ 130 h 568"/>
                    <a:gd name="T30" fmla="*/ 69 w 406"/>
                    <a:gd name="T31" fmla="*/ 69 h 568"/>
                    <a:gd name="T32" fmla="*/ 58 w 406"/>
                    <a:gd name="T33" fmla="*/ 55 h 568"/>
                    <a:gd name="T34" fmla="*/ 7 w 406"/>
                    <a:gd name="T35" fmla="*/ 10 h 568"/>
                    <a:gd name="T36" fmla="*/ 0 w 406"/>
                    <a:gd name="T37" fmla="*/ 0 h 56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406"/>
                    <a:gd name="T58" fmla="*/ 0 h 568"/>
                    <a:gd name="T59" fmla="*/ 406 w 406"/>
                    <a:gd name="T60" fmla="*/ 568 h 568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406" h="568">
                      <a:moveTo>
                        <a:pt x="406" y="568"/>
                      </a:moveTo>
                      <a:cubicBezTo>
                        <a:pt x="405" y="559"/>
                        <a:pt x="402" y="553"/>
                        <a:pt x="397" y="546"/>
                      </a:cubicBezTo>
                      <a:cubicBezTo>
                        <a:pt x="396" y="538"/>
                        <a:pt x="395" y="529"/>
                        <a:pt x="391" y="522"/>
                      </a:cubicBezTo>
                      <a:cubicBezTo>
                        <a:pt x="387" y="493"/>
                        <a:pt x="372" y="483"/>
                        <a:pt x="349" y="468"/>
                      </a:cubicBezTo>
                      <a:cubicBezTo>
                        <a:pt x="343" y="459"/>
                        <a:pt x="338" y="450"/>
                        <a:pt x="331" y="441"/>
                      </a:cubicBezTo>
                      <a:cubicBezTo>
                        <a:pt x="324" y="415"/>
                        <a:pt x="302" y="409"/>
                        <a:pt x="277" y="405"/>
                      </a:cubicBezTo>
                      <a:cubicBezTo>
                        <a:pt x="269" y="401"/>
                        <a:pt x="250" y="399"/>
                        <a:pt x="250" y="399"/>
                      </a:cubicBezTo>
                      <a:cubicBezTo>
                        <a:pt x="237" y="393"/>
                        <a:pt x="237" y="386"/>
                        <a:pt x="229" y="375"/>
                      </a:cubicBezTo>
                      <a:cubicBezTo>
                        <a:pt x="225" y="354"/>
                        <a:pt x="202" y="350"/>
                        <a:pt x="184" y="348"/>
                      </a:cubicBezTo>
                      <a:cubicBezTo>
                        <a:pt x="158" y="342"/>
                        <a:pt x="168" y="315"/>
                        <a:pt x="136" y="309"/>
                      </a:cubicBezTo>
                      <a:cubicBezTo>
                        <a:pt x="116" y="299"/>
                        <a:pt x="106" y="283"/>
                        <a:pt x="97" y="264"/>
                      </a:cubicBezTo>
                      <a:cubicBezTo>
                        <a:pt x="95" y="254"/>
                        <a:pt x="91" y="242"/>
                        <a:pt x="88" y="232"/>
                      </a:cubicBezTo>
                      <a:cubicBezTo>
                        <a:pt x="87" y="225"/>
                        <a:pt x="82" y="213"/>
                        <a:pt x="82" y="213"/>
                      </a:cubicBezTo>
                      <a:cubicBezTo>
                        <a:pt x="80" y="200"/>
                        <a:pt x="81" y="185"/>
                        <a:pt x="76" y="172"/>
                      </a:cubicBezTo>
                      <a:cubicBezTo>
                        <a:pt x="74" y="158"/>
                        <a:pt x="72" y="144"/>
                        <a:pt x="70" y="130"/>
                      </a:cubicBezTo>
                      <a:cubicBezTo>
                        <a:pt x="70" y="110"/>
                        <a:pt x="70" y="89"/>
                        <a:pt x="69" y="69"/>
                      </a:cubicBezTo>
                      <a:cubicBezTo>
                        <a:pt x="69" y="64"/>
                        <a:pt x="61" y="58"/>
                        <a:pt x="58" y="55"/>
                      </a:cubicBezTo>
                      <a:cubicBezTo>
                        <a:pt x="44" y="39"/>
                        <a:pt x="25" y="21"/>
                        <a:pt x="7" y="10"/>
                      </a:cubicBezTo>
                      <a:cubicBezTo>
                        <a:pt x="5" y="7"/>
                        <a:pt x="3" y="3"/>
                        <a:pt x="0" y="0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27" name="Freeform 716"/>
                <p:cNvSpPr>
                  <a:spLocks/>
                </p:cNvSpPr>
                <p:nvPr/>
              </p:nvSpPr>
              <p:spPr bwMode="auto">
                <a:xfrm>
                  <a:off x="165" y="380"/>
                  <a:ext cx="233" cy="600"/>
                </a:xfrm>
                <a:custGeom>
                  <a:avLst/>
                  <a:gdLst>
                    <a:gd name="T0" fmla="*/ 42 w 233"/>
                    <a:gd name="T1" fmla="*/ 600 h 600"/>
                    <a:gd name="T2" fmla="*/ 35 w 233"/>
                    <a:gd name="T3" fmla="*/ 550 h 600"/>
                    <a:gd name="T4" fmla="*/ 27 w 233"/>
                    <a:gd name="T5" fmla="*/ 498 h 600"/>
                    <a:gd name="T6" fmla="*/ 15 w 233"/>
                    <a:gd name="T7" fmla="*/ 465 h 600"/>
                    <a:gd name="T8" fmla="*/ 9 w 233"/>
                    <a:gd name="T9" fmla="*/ 451 h 600"/>
                    <a:gd name="T10" fmla="*/ 3 w 233"/>
                    <a:gd name="T11" fmla="*/ 439 h 600"/>
                    <a:gd name="T12" fmla="*/ 17 w 233"/>
                    <a:gd name="T13" fmla="*/ 400 h 600"/>
                    <a:gd name="T14" fmla="*/ 30 w 233"/>
                    <a:gd name="T15" fmla="*/ 321 h 600"/>
                    <a:gd name="T16" fmla="*/ 39 w 233"/>
                    <a:gd name="T17" fmla="*/ 258 h 600"/>
                    <a:gd name="T18" fmla="*/ 47 w 233"/>
                    <a:gd name="T19" fmla="*/ 240 h 600"/>
                    <a:gd name="T20" fmla="*/ 51 w 233"/>
                    <a:gd name="T21" fmla="*/ 217 h 600"/>
                    <a:gd name="T22" fmla="*/ 62 w 233"/>
                    <a:gd name="T23" fmla="*/ 183 h 600"/>
                    <a:gd name="T24" fmla="*/ 83 w 233"/>
                    <a:gd name="T25" fmla="*/ 168 h 600"/>
                    <a:gd name="T26" fmla="*/ 153 w 233"/>
                    <a:gd name="T27" fmla="*/ 162 h 600"/>
                    <a:gd name="T28" fmla="*/ 164 w 233"/>
                    <a:gd name="T29" fmla="*/ 132 h 600"/>
                    <a:gd name="T30" fmla="*/ 191 w 233"/>
                    <a:gd name="T31" fmla="*/ 114 h 600"/>
                    <a:gd name="T32" fmla="*/ 224 w 233"/>
                    <a:gd name="T33" fmla="*/ 94 h 600"/>
                    <a:gd name="T34" fmla="*/ 233 w 233"/>
                    <a:gd name="T35" fmla="*/ 79 h 600"/>
                    <a:gd name="T36" fmla="*/ 225 w 233"/>
                    <a:gd name="T37" fmla="*/ 46 h 600"/>
                    <a:gd name="T38" fmla="*/ 230 w 233"/>
                    <a:gd name="T39" fmla="*/ 21 h 600"/>
                    <a:gd name="T40" fmla="*/ 230 w 233"/>
                    <a:gd name="T41" fmla="*/ 0 h 600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233"/>
                    <a:gd name="T64" fmla="*/ 0 h 600"/>
                    <a:gd name="T65" fmla="*/ 233 w 233"/>
                    <a:gd name="T66" fmla="*/ 600 h 600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233" h="600">
                      <a:moveTo>
                        <a:pt x="42" y="600"/>
                      </a:moveTo>
                      <a:cubicBezTo>
                        <a:pt x="41" y="583"/>
                        <a:pt x="38" y="567"/>
                        <a:pt x="35" y="550"/>
                      </a:cubicBezTo>
                      <a:cubicBezTo>
                        <a:pt x="34" y="528"/>
                        <a:pt x="36" y="516"/>
                        <a:pt x="27" y="498"/>
                      </a:cubicBezTo>
                      <a:cubicBezTo>
                        <a:pt x="25" y="488"/>
                        <a:pt x="21" y="473"/>
                        <a:pt x="15" y="465"/>
                      </a:cubicBezTo>
                      <a:cubicBezTo>
                        <a:pt x="10" y="450"/>
                        <a:pt x="15" y="461"/>
                        <a:pt x="9" y="451"/>
                      </a:cubicBezTo>
                      <a:cubicBezTo>
                        <a:pt x="7" y="447"/>
                        <a:pt x="3" y="439"/>
                        <a:pt x="3" y="439"/>
                      </a:cubicBezTo>
                      <a:cubicBezTo>
                        <a:pt x="0" y="422"/>
                        <a:pt x="9" y="413"/>
                        <a:pt x="17" y="400"/>
                      </a:cubicBezTo>
                      <a:cubicBezTo>
                        <a:pt x="23" y="374"/>
                        <a:pt x="27" y="347"/>
                        <a:pt x="30" y="321"/>
                      </a:cubicBezTo>
                      <a:cubicBezTo>
                        <a:pt x="30" y="314"/>
                        <a:pt x="25" y="269"/>
                        <a:pt x="39" y="258"/>
                      </a:cubicBezTo>
                      <a:cubicBezTo>
                        <a:pt x="42" y="252"/>
                        <a:pt x="44" y="246"/>
                        <a:pt x="47" y="240"/>
                      </a:cubicBezTo>
                      <a:cubicBezTo>
                        <a:pt x="48" y="231"/>
                        <a:pt x="49" y="225"/>
                        <a:pt x="51" y="217"/>
                      </a:cubicBezTo>
                      <a:cubicBezTo>
                        <a:pt x="49" y="201"/>
                        <a:pt x="48" y="191"/>
                        <a:pt x="62" y="183"/>
                      </a:cubicBezTo>
                      <a:cubicBezTo>
                        <a:pt x="67" y="174"/>
                        <a:pt x="73" y="170"/>
                        <a:pt x="83" y="168"/>
                      </a:cubicBezTo>
                      <a:cubicBezTo>
                        <a:pt x="99" y="160"/>
                        <a:pt x="133" y="163"/>
                        <a:pt x="153" y="162"/>
                      </a:cubicBezTo>
                      <a:cubicBezTo>
                        <a:pt x="159" y="152"/>
                        <a:pt x="159" y="142"/>
                        <a:pt x="164" y="132"/>
                      </a:cubicBezTo>
                      <a:cubicBezTo>
                        <a:pt x="167" y="117"/>
                        <a:pt x="177" y="116"/>
                        <a:pt x="191" y="114"/>
                      </a:cubicBezTo>
                      <a:cubicBezTo>
                        <a:pt x="203" y="108"/>
                        <a:pt x="213" y="101"/>
                        <a:pt x="224" y="94"/>
                      </a:cubicBezTo>
                      <a:cubicBezTo>
                        <a:pt x="228" y="89"/>
                        <a:pt x="230" y="84"/>
                        <a:pt x="233" y="79"/>
                      </a:cubicBezTo>
                      <a:cubicBezTo>
                        <a:pt x="231" y="64"/>
                        <a:pt x="232" y="57"/>
                        <a:pt x="225" y="46"/>
                      </a:cubicBezTo>
                      <a:cubicBezTo>
                        <a:pt x="226" y="37"/>
                        <a:pt x="226" y="29"/>
                        <a:pt x="230" y="21"/>
                      </a:cubicBezTo>
                      <a:cubicBezTo>
                        <a:pt x="231" y="14"/>
                        <a:pt x="230" y="8"/>
                        <a:pt x="230" y="0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28" name="Freeform 717"/>
                <p:cNvSpPr>
                  <a:spLocks/>
                </p:cNvSpPr>
                <p:nvPr/>
              </p:nvSpPr>
              <p:spPr bwMode="auto">
                <a:xfrm>
                  <a:off x="395" y="279"/>
                  <a:ext cx="940" cy="555"/>
                </a:xfrm>
                <a:custGeom>
                  <a:avLst/>
                  <a:gdLst>
                    <a:gd name="T0" fmla="*/ 0 w 940"/>
                    <a:gd name="T1" fmla="*/ 101 h 555"/>
                    <a:gd name="T2" fmla="*/ 6 w 940"/>
                    <a:gd name="T3" fmla="*/ 83 h 555"/>
                    <a:gd name="T4" fmla="*/ 24 w 940"/>
                    <a:gd name="T5" fmla="*/ 51 h 555"/>
                    <a:gd name="T6" fmla="*/ 27 w 940"/>
                    <a:gd name="T7" fmla="*/ 30 h 555"/>
                    <a:gd name="T8" fmla="*/ 43 w 940"/>
                    <a:gd name="T9" fmla="*/ 17 h 555"/>
                    <a:gd name="T10" fmla="*/ 52 w 940"/>
                    <a:gd name="T11" fmla="*/ 0 h 555"/>
                    <a:gd name="T12" fmla="*/ 87 w 940"/>
                    <a:gd name="T13" fmla="*/ 12 h 555"/>
                    <a:gd name="T14" fmla="*/ 123 w 940"/>
                    <a:gd name="T15" fmla="*/ 18 h 555"/>
                    <a:gd name="T16" fmla="*/ 135 w 940"/>
                    <a:gd name="T17" fmla="*/ 33 h 555"/>
                    <a:gd name="T18" fmla="*/ 144 w 940"/>
                    <a:gd name="T19" fmla="*/ 48 h 555"/>
                    <a:gd name="T20" fmla="*/ 162 w 940"/>
                    <a:gd name="T21" fmla="*/ 54 h 555"/>
                    <a:gd name="T22" fmla="*/ 175 w 940"/>
                    <a:gd name="T23" fmla="*/ 66 h 555"/>
                    <a:gd name="T24" fmla="*/ 231 w 940"/>
                    <a:gd name="T25" fmla="*/ 111 h 555"/>
                    <a:gd name="T26" fmla="*/ 267 w 940"/>
                    <a:gd name="T27" fmla="*/ 129 h 555"/>
                    <a:gd name="T28" fmla="*/ 282 w 940"/>
                    <a:gd name="T29" fmla="*/ 135 h 555"/>
                    <a:gd name="T30" fmla="*/ 373 w 940"/>
                    <a:gd name="T31" fmla="*/ 147 h 555"/>
                    <a:gd name="T32" fmla="*/ 387 w 940"/>
                    <a:gd name="T33" fmla="*/ 155 h 555"/>
                    <a:gd name="T34" fmla="*/ 402 w 940"/>
                    <a:gd name="T35" fmla="*/ 176 h 555"/>
                    <a:gd name="T36" fmla="*/ 406 w 940"/>
                    <a:gd name="T37" fmla="*/ 191 h 555"/>
                    <a:gd name="T38" fmla="*/ 405 w 940"/>
                    <a:gd name="T39" fmla="*/ 207 h 555"/>
                    <a:gd name="T40" fmla="*/ 391 w 940"/>
                    <a:gd name="T41" fmla="*/ 219 h 555"/>
                    <a:gd name="T42" fmla="*/ 334 w 940"/>
                    <a:gd name="T43" fmla="*/ 272 h 555"/>
                    <a:gd name="T44" fmla="*/ 295 w 940"/>
                    <a:gd name="T45" fmla="*/ 276 h 555"/>
                    <a:gd name="T46" fmla="*/ 235 w 940"/>
                    <a:gd name="T47" fmla="*/ 326 h 555"/>
                    <a:gd name="T48" fmla="*/ 220 w 940"/>
                    <a:gd name="T49" fmla="*/ 384 h 555"/>
                    <a:gd name="T50" fmla="*/ 208 w 940"/>
                    <a:gd name="T51" fmla="*/ 407 h 555"/>
                    <a:gd name="T52" fmla="*/ 196 w 940"/>
                    <a:gd name="T53" fmla="*/ 432 h 555"/>
                    <a:gd name="T54" fmla="*/ 192 w 940"/>
                    <a:gd name="T55" fmla="*/ 455 h 555"/>
                    <a:gd name="T56" fmla="*/ 273 w 940"/>
                    <a:gd name="T57" fmla="*/ 510 h 555"/>
                    <a:gd name="T58" fmla="*/ 310 w 940"/>
                    <a:gd name="T59" fmla="*/ 522 h 555"/>
                    <a:gd name="T60" fmla="*/ 334 w 940"/>
                    <a:gd name="T61" fmla="*/ 536 h 555"/>
                    <a:gd name="T62" fmla="*/ 375 w 940"/>
                    <a:gd name="T63" fmla="*/ 546 h 555"/>
                    <a:gd name="T64" fmla="*/ 414 w 940"/>
                    <a:gd name="T65" fmla="*/ 551 h 555"/>
                    <a:gd name="T66" fmla="*/ 483 w 940"/>
                    <a:gd name="T67" fmla="*/ 539 h 555"/>
                    <a:gd name="T68" fmla="*/ 504 w 940"/>
                    <a:gd name="T69" fmla="*/ 530 h 555"/>
                    <a:gd name="T70" fmla="*/ 519 w 940"/>
                    <a:gd name="T71" fmla="*/ 521 h 555"/>
                    <a:gd name="T72" fmla="*/ 559 w 940"/>
                    <a:gd name="T73" fmla="*/ 501 h 555"/>
                    <a:gd name="T74" fmla="*/ 589 w 940"/>
                    <a:gd name="T75" fmla="*/ 497 h 555"/>
                    <a:gd name="T76" fmla="*/ 606 w 940"/>
                    <a:gd name="T77" fmla="*/ 483 h 555"/>
                    <a:gd name="T78" fmla="*/ 630 w 940"/>
                    <a:gd name="T79" fmla="*/ 477 h 555"/>
                    <a:gd name="T80" fmla="*/ 699 w 940"/>
                    <a:gd name="T81" fmla="*/ 482 h 555"/>
                    <a:gd name="T82" fmla="*/ 732 w 940"/>
                    <a:gd name="T83" fmla="*/ 477 h 555"/>
                    <a:gd name="T84" fmla="*/ 790 w 940"/>
                    <a:gd name="T85" fmla="*/ 488 h 555"/>
                    <a:gd name="T86" fmla="*/ 837 w 940"/>
                    <a:gd name="T87" fmla="*/ 515 h 555"/>
                    <a:gd name="T88" fmla="*/ 861 w 940"/>
                    <a:gd name="T89" fmla="*/ 524 h 555"/>
                    <a:gd name="T90" fmla="*/ 882 w 940"/>
                    <a:gd name="T91" fmla="*/ 540 h 555"/>
                    <a:gd name="T92" fmla="*/ 909 w 940"/>
                    <a:gd name="T93" fmla="*/ 549 h 555"/>
                    <a:gd name="T94" fmla="*/ 940 w 940"/>
                    <a:gd name="T95" fmla="*/ 551 h 555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940"/>
                    <a:gd name="T145" fmla="*/ 0 h 555"/>
                    <a:gd name="T146" fmla="*/ 940 w 940"/>
                    <a:gd name="T147" fmla="*/ 555 h 555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940" h="555">
                      <a:moveTo>
                        <a:pt x="0" y="101"/>
                      </a:moveTo>
                      <a:cubicBezTo>
                        <a:pt x="3" y="85"/>
                        <a:pt x="0" y="91"/>
                        <a:pt x="6" y="83"/>
                      </a:cubicBezTo>
                      <a:cubicBezTo>
                        <a:pt x="9" y="63"/>
                        <a:pt x="8" y="61"/>
                        <a:pt x="24" y="51"/>
                      </a:cubicBezTo>
                      <a:cubicBezTo>
                        <a:pt x="25" y="44"/>
                        <a:pt x="25" y="37"/>
                        <a:pt x="27" y="30"/>
                      </a:cubicBezTo>
                      <a:cubicBezTo>
                        <a:pt x="29" y="25"/>
                        <a:pt x="39" y="22"/>
                        <a:pt x="43" y="17"/>
                      </a:cubicBezTo>
                      <a:cubicBezTo>
                        <a:pt x="45" y="10"/>
                        <a:pt x="46" y="5"/>
                        <a:pt x="52" y="0"/>
                      </a:cubicBezTo>
                      <a:cubicBezTo>
                        <a:pt x="70" y="10"/>
                        <a:pt x="62" y="11"/>
                        <a:pt x="87" y="12"/>
                      </a:cubicBezTo>
                      <a:cubicBezTo>
                        <a:pt x="99" y="15"/>
                        <a:pt x="111" y="17"/>
                        <a:pt x="123" y="18"/>
                      </a:cubicBezTo>
                      <a:cubicBezTo>
                        <a:pt x="133" y="30"/>
                        <a:pt x="129" y="25"/>
                        <a:pt x="135" y="33"/>
                      </a:cubicBezTo>
                      <a:cubicBezTo>
                        <a:pt x="136" y="39"/>
                        <a:pt x="138" y="45"/>
                        <a:pt x="144" y="48"/>
                      </a:cubicBezTo>
                      <a:cubicBezTo>
                        <a:pt x="150" y="51"/>
                        <a:pt x="162" y="54"/>
                        <a:pt x="162" y="54"/>
                      </a:cubicBezTo>
                      <a:cubicBezTo>
                        <a:pt x="167" y="58"/>
                        <a:pt x="170" y="62"/>
                        <a:pt x="175" y="66"/>
                      </a:cubicBezTo>
                      <a:cubicBezTo>
                        <a:pt x="187" y="86"/>
                        <a:pt x="206" y="107"/>
                        <a:pt x="231" y="111"/>
                      </a:cubicBezTo>
                      <a:cubicBezTo>
                        <a:pt x="242" y="116"/>
                        <a:pt x="256" y="127"/>
                        <a:pt x="267" y="129"/>
                      </a:cubicBezTo>
                      <a:cubicBezTo>
                        <a:pt x="272" y="133"/>
                        <a:pt x="276" y="134"/>
                        <a:pt x="282" y="135"/>
                      </a:cubicBezTo>
                      <a:cubicBezTo>
                        <a:pt x="310" y="149"/>
                        <a:pt x="342" y="146"/>
                        <a:pt x="373" y="147"/>
                      </a:cubicBezTo>
                      <a:cubicBezTo>
                        <a:pt x="378" y="149"/>
                        <a:pt x="382" y="152"/>
                        <a:pt x="387" y="155"/>
                      </a:cubicBezTo>
                      <a:cubicBezTo>
                        <a:pt x="392" y="162"/>
                        <a:pt x="399" y="168"/>
                        <a:pt x="402" y="176"/>
                      </a:cubicBezTo>
                      <a:cubicBezTo>
                        <a:pt x="403" y="181"/>
                        <a:pt x="405" y="186"/>
                        <a:pt x="406" y="191"/>
                      </a:cubicBezTo>
                      <a:cubicBezTo>
                        <a:pt x="406" y="196"/>
                        <a:pt x="406" y="202"/>
                        <a:pt x="405" y="207"/>
                      </a:cubicBezTo>
                      <a:cubicBezTo>
                        <a:pt x="403" y="213"/>
                        <a:pt x="391" y="219"/>
                        <a:pt x="391" y="219"/>
                      </a:cubicBezTo>
                      <a:cubicBezTo>
                        <a:pt x="384" y="230"/>
                        <a:pt x="347" y="270"/>
                        <a:pt x="334" y="272"/>
                      </a:cubicBezTo>
                      <a:cubicBezTo>
                        <a:pt x="321" y="274"/>
                        <a:pt x="308" y="274"/>
                        <a:pt x="295" y="276"/>
                      </a:cubicBezTo>
                      <a:cubicBezTo>
                        <a:pt x="263" y="287"/>
                        <a:pt x="252" y="297"/>
                        <a:pt x="235" y="326"/>
                      </a:cubicBezTo>
                      <a:cubicBezTo>
                        <a:pt x="232" y="343"/>
                        <a:pt x="228" y="369"/>
                        <a:pt x="220" y="384"/>
                      </a:cubicBezTo>
                      <a:cubicBezTo>
                        <a:pt x="218" y="392"/>
                        <a:pt x="212" y="400"/>
                        <a:pt x="208" y="407"/>
                      </a:cubicBezTo>
                      <a:cubicBezTo>
                        <a:pt x="207" y="416"/>
                        <a:pt x="201" y="425"/>
                        <a:pt x="196" y="432"/>
                      </a:cubicBezTo>
                      <a:cubicBezTo>
                        <a:pt x="195" y="440"/>
                        <a:pt x="194" y="447"/>
                        <a:pt x="192" y="455"/>
                      </a:cubicBezTo>
                      <a:cubicBezTo>
                        <a:pt x="207" y="485"/>
                        <a:pt x="242" y="502"/>
                        <a:pt x="273" y="510"/>
                      </a:cubicBezTo>
                      <a:cubicBezTo>
                        <a:pt x="287" y="513"/>
                        <a:pt x="295" y="521"/>
                        <a:pt x="310" y="522"/>
                      </a:cubicBezTo>
                      <a:cubicBezTo>
                        <a:pt x="319" y="525"/>
                        <a:pt x="325" y="533"/>
                        <a:pt x="334" y="536"/>
                      </a:cubicBezTo>
                      <a:cubicBezTo>
                        <a:pt x="347" y="541"/>
                        <a:pt x="362" y="544"/>
                        <a:pt x="375" y="546"/>
                      </a:cubicBezTo>
                      <a:cubicBezTo>
                        <a:pt x="385" y="551"/>
                        <a:pt x="404" y="550"/>
                        <a:pt x="414" y="551"/>
                      </a:cubicBezTo>
                      <a:cubicBezTo>
                        <a:pt x="437" y="547"/>
                        <a:pt x="460" y="543"/>
                        <a:pt x="483" y="539"/>
                      </a:cubicBezTo>
                      <a:cubicBezTo>
                        <a:pt x="489" y="535"/>
                        <a:pt x="497" y="531"/>
                        <a:pt x="504" y="530"/>
                      </a:cubicBezTo>
                      <a:cubicBezTo>
                        <a:pt x="515" y="521"/>
                        <a:pt x="510" y="523"/>
                        <a:pt x="519" y="521"/>
                      </a:cubicBezTo>
                      <a:cubicBezTo>
                        <a:pt x="532" y="514"/>
                        <a:pt x="544" y="504"/>
                        <a:pt x="559" y="501"/>
                      </a:cubicBezTo>
                      <a:cubicBezTo>
                        <a:pt x="569" y="499"/>
                        <a:pt x="589" y="497"/>
                        <a:pt x="589" y="497"/>
                      </a:cubicBezTo>
                      <a:cubicBezTo>
                        <a:pt x="596" y="493"/>
                        <a:pt x="598" y="486"/>
                        <a:pt x="606" y="483"/>
                      </a:cubicBezTo>
                      <a:cubicBezTo>
                        <a:pt x="614" y="480"/>
                        <a:pt x="622" y="480"/>
                        <a:pt x="630" y="477"/>
                      </a:cubicBezTo>
                      <a:cubicBezTo>
                        <a:pt x="656" y="478"/>
                        <a:pt x="675" y="478"/>
                        <a:pt x="699" y="482"/>
                      </a:cubicBezTo>
                      <a:cubicBezTo>
                        <a:pt x="710" y="481"/>
                        <a:pt x="722" y="480"/>
                        <a:pt x="732" y="477"/>
                      </a:cubicBezTo>
                      <a:cubicBezTo>
                        <a:pt x="771" y="479"/>
                        <a:pt x="767" y="474"/>
                        <a:pt x="790" y="488"/>
                      </a:cubicBezTo>
                      <a:cubicBezTo>
                        <a:pt x="801" y="503"/>
                        <a:pt x="820" y="511"/>
                        <a:pt x="837" y="515"/>
                      </a:cubicBezTo>
                      <a:cubicBezTo>
                        <a:pt x="844" y="520"/>
                        <a:pt x="853" y="521"/>
                        <a:pt x="861" y="524"/>
                      </a:cubicBezTo>
                      <a:cubicBezTo>
                        <a:pt x="868" y="529"/>
                        <a:pt x="873" y="538"/>
                        <a:pt x="882" y="540"/>
                      </a:cubicBezTo>
                      <a:cubicBezTo>
                        <a:pt x="891" y="546"/>
                        <a:pt x="898" y="548"/>
                        <a:pt x="909" y="549"/>
                      </a:cubicBezTo>
                      <a:cubicBezTo>
                        <a:pt x="921" y="555"/>
                        <a:pt x="912" y="551"/>
                        <a:pt x="940" y="551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29" name="Freeform 718"/>
                <p:cNvSpPr>
                  <a:spLocks/>
                </p:cNvSpPr>
                <p:nvPr/>
              </p:nvSpPr>
              <p:spPr bwMode="auto">
                <a:xfrm>
                  <a:off x="1334" y="808"/>
                  <a:ext cx="1017" cy="189"/>
                </a:xfrm>
                <a:custGeom>
                  <a:avLst/>
                  <a:gdLst>
                    <a:gd name="T0" fmla="*/ 0 w 1017"/>
                    <a:gd name="T1" fmla="*/ 23 h 189"/>
                    <a:gd name="T2" fmla="*/ 30 w 1017"/>
                    <a:gd name="T3" fmla="*/ 10 h 189"/>
                    <a:gd name="T4" fmla="*/ 45 w 1017"/>
                    <a:gd name="T5" fmla="*/ 4 h 189"/>
                    <a:gd name="T6" fmla="*/ 70 w 1017"/>
                    <a:gd name="T7" fmla="*/ 5 h 189"/>
                    <a:gd name="T8" fmla="*/ 115 w 1017"/>
                    <a:gd name="T9" fmla="*/ 17 h 189"/>
                    <a:gd name="T10" fmla="*/ 156 w 1017"/>
                    <a:gd name="T11" fmla="*/ 46 h 189"/>
                    <a:gd name="T12" fmla="*/ 258 w 1017"/>
                    <a:gd name="T13" fmla="*/ 92 h 189"/>
                    <a:gd name="T14" fmla="*/ 324 w 1017"/>
                    <a:gd name="T15" fmla="*/ 95 h 189"/>
                    <a:gd name="T16" fmla="*/ 345 w 1017"/>
                    <a:gd name="T17" fmla="*/ 104 h 189"/>
                    <a:gd name="T18" fmla="*/ 412 w 1017"/>
                    <a:gd name="T19" fmla="*/ 140 h 189"/>
                    <a:gd name="T20" fmla="*/ 439 w 1017"/>
                    <a:gd name="T21" fmla="*/ 143 h 189"/>
                    <a:gd name="T22" fmla="*/ 453 w 1017"/>
                    <a:gd name="T23" fmla="*/ 146 h 189"/>
                    <a:gd name="T24" fmla="*/ 502 w 1017"/>
                    <a:gd name="T25" fmla="*/ 182 h 189"/>
                    <a:gd name="T26" fmla="*/ 567 w 1017"/>
                    <a:gd name="T27" fmla="*/ 175 h 189"/>
                    <a:gd name="T28" fmla="*/ 612 w 1017"/>
                    <a:gd name="T29" fmla="*/ 169 h 189"/>
                    <a:gd name="T30" fmla="*/ 655 w 1017"/>
                    <a:gd name="T31" fmla="*/ 160 h 189"/>
                    <a:gd name="T32" fmla="*/ 735 w 1017"/>
                    <a:gd name="T33" fmla="*/ 112 h 189"/>
                    <a:gd name="T34" fmla="*/ 780 w 1017"/>
                    <a:gd name="T35" fmla="*/ 82 h 189"/>
                    <a:gd name="T36" fmla="*/ 807 w 1017"/>
                    <a:gd name="T37" fmla="*/ 67 h 189"/>
                    <a:gd name="T38" fmla="*/ 850 w 1017"/>
                    <a:gd name="T39" fmla="*/ 74 h 189"/>
                    <a:gd name="T40" fmla="*/ 870 w 1017"/>
                    <a:gd name="T41" fmla="*/ 80 h 189"/>
                    <a:gd name="T42" fmla="*/ 897 w 1017"/>
                    <a:gd name="T43" fmla="*/ 91 h 189"/>
                    <a:gd name="T44" fmla="*/ 933 w 1017"/>
                    <a:gd name="T45" fmla="*/ 112 h 189"/>
                    <a:gd name="T46" fmla="*/ 957 w 1017"/>
                    <a:gd name="T47" fmla="*/ 130 h 189"/>
                    <a:gd name="T48" fmla="*/ 984 w 1017"/>
                    <a:gd name="T49" fmla="*/ 158 h 189"/>
                    <a:gd name="T50" fmla="*/ 1006 w 1017"/>
                    <a:gd name="T51" fmla="*/ 170 h 189"/>
                    <a:gd name="T52" fmla="*/ 1017 w 1017"/>
                    <a:gd name="T53" fmla="*/ 172 h 189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017"/>
                    <a:gd name="T82" fmla="*/ 0 h 189"/>
                    <a:gd name="T83" fmla="*/ 1017 w 1017"/>
                    <a:gd name="T84" fmla="*/ 189 h 189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017" h="189">
                      <a:moveTo>
                        <a:pt x="0" y="23"/>
                      </a:moveTo>
                      <a:cubicBezTo>
                        <a:pt x="17" y="22"/>
                        <a:pt x="16" y="13"/>
                        <a:pt x="30" y="10"/>
                      </a:cubicBezTo>
                      <a:cubicBezTo>
                        <a:pt x="35" y="7"/>
                        <a:pt x="39" y="5"/>
                        <a:pt x="45" y="4"/>
                      </a:cubicBezTo>
                      <a:cubicBezTo>
                        <a:pt x="52" y="0"/>
                        <a:pt x="70" y="5"/>
                        <a:pt x="70" y="5"/>
                      </a:cubicBezTo>
                      <a:cubicBezTo>
                        <a:pt x="84" y="12"/>
                        <a:pt x="100" y="14"/>
                        <a:pt x="115" y="17"/>
                      </a:cubicBezTo>
                      <a:cubicBezTo>
                        <a:pt x="131" y="24"/>
                        <a:pt x="141" y="36"/>
                        <a:pt x="156" y="46"/>
                      </a:cubicBezTo>
                      <a:cubicBezTo>
                        <a:pt x="188" y="67"/>
                        <a:pt x="219" y="85"/>
                        <a:pt x="258" y="92"/>
                      </a:cubicBezTo>
                      <a:cubicBezTo>
                        <a:pt x="280" y="90"/>
                        <a:pt x="302" y="89"/>
                        <a:pt x="324" y="95"/>
                      </a:cubicBezTo>
                      <a:cubicBezTo>
                        <a:pt x="332" y="97"/>
                        <a:pt x="337" y="102"/>
                        <a:pt x="345" y="104"/>
                      </a:cubicBezTo>
                      <a:cubicBezTo>
                        <a:pt x="363" y="126"/>
                        <a:pt x="383" y="138"/>
                        <a:pt x="412" y="140"/>
                      </a:cubicBezTo>
                      <a:cubicBezTo>
                        <a:pt x="421" y="141"/>
                        <a:pt x="430" y="141"/>
                        <a:pt x="439" y="143"/>
                      </a:cubicBezTo>
                      <a:cubicBezTo>
                        <a:pt x="444" y="144"/>
                        <a:pt x="453" y="146"/>
                        <a:pt x="453" y="146"/>
                      </a:cubicBezTo>
                      <a:cubicBezTo>
                        <a:pt x="470" y="159"/>
                        <a:pt x="479" y="179"/>
                        <a:pt x="502" y="182"/>
                      </a:cubicBezTo>
                      <a:cubicBezTo>
                        <a:pt x="522" y="189"/>
                        <a:pt x="546" y="177"/>
                        <a:pt x="567" y="175"/>
                      </a:cubicBezTo>
                      <a:cubicBezTo>
                        <a:pt x="581" y="170"/>
                        <a:pt x="597" y="171"/>
                        <a:pt x="612" y="169"/>
                      </a:cubicBezTo>
                      <a:cubicBezTo>
                        <a:pt x="625" y="163"/>
                        <a:pt x="641" y="161"/>
                        <a:pt x="655" y="160"/>
                      </a:cubicBezTo>
                      <a:cubicBezTo>
                        <a:pt x="684" y="146"/>
                        <a:pt x="703" y="120"/>
                        <a:pt x="735" y="112"/>
                      </a:cubicBezTo>
                      <a:cubicBezTo>
                        <a:pt x="750" y="101"/>
                        <a:pt x="762" y="88"/>
                        <a:pt x="780" y="82"/>
                      </a:cubicBezTo>
                      <a:cubicBezTo>
                        <a:pt x="789" y="75"/>
                        <a:pt x="796" y="69"/>
                        <a:pt x="807" y="67"/>
                      </a:cubicBezTo>
                      <a:cubicBezTo>
                        <a:pt x="822" y="68"/>
                        <a:pt x="835" y="72"/>
                        <a:pt x="850" y="74"/>
                      </a:cubicBezTo>
                      <a:cubicBezTo>
                        <a:pt x="857" y="77"/>
                        <a:pt x="862" y="79"/>
                        <a:pt x="870" y="80"/>
                      </a:cubicBezTo>
                      <a:cubicBezTo>
                        <a:pt x="878" y="86"/>
                        <a:pt x="887" y="88"/>
                        <a:pt x="897" y="91"/>
                      </a:cubicBezTo>
                      <a:cubicBezTo>
                        <a:pt x="908" y="99"/>
                        <a:pt x="921" y="105"/>
                        <a:pt x="933" y="112"/>
                      </a:cubicBezTo>
                      <a:cubicBezTo>
                        <a:pt x="942" y="117"/>
                        <a:pt x="949" y="125"/>
                        <a:pt x="957" y="130"/>
                      </a:cubicBezTo>
                      <a:cubicBezTo>
                        <a:pt x="965" y="140"/>
                        <a:pt x="973" y="151"/>
                        <a:pt x="984" y="158"/>
                      </a:cubicBezTo>
                      <a:cubicBezTo>
                        <a:pt x="990" y="166"/>
                        <a:pt x="996" y="169"/>
                        <a:pt x="1006" y="170"/>
                      </a:cubicBezTo>
                      <a:cubicBezTo>
                        <a:pt x="1014" y="173"/>
                        <a:pt x="1010" y="172"/>
                        <a:pt x="1017" y="172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30" name="Freeform 719"/>
                <p:cNvSpPr>
                  <a:spLocks/>
                </p:cNvSpPr>
                <p:nvPr/>
              </p:nvSpPr>
              <p:spPr bwMode="auto">
                <a:xfrm>
                  <a:off x="2352" y="791"/>
                  <a:ext cx="1086" cy="285"/>
                </a:xfrm>
                <a:custGeom>
                  <a:avLst/>
                  <a:gdLst>
                    <a:gd name="T0" fmla="*/ 0 w 1086"/>
                    <a:gd name="T1" fmla="*/ 192 h 285"/>
                    <a:gd name="T2" fmla="*/ 18 w 1086"/>
                    <a:gd name="T3" fmla="*/ 183 h 285"/>
                    <a:gd name="T4" fmla="*/ 35 w 1086"/>
                    <a:gd name="T5" fmla="*/ 174 h 285"/>
                    <a:gd name="T6" fmla="*/ 87 w 1086"/>
                    <a:gd name="T7" fmla="*/ 159 h 285"/>
                    <a:gd name="T8" fmla="*/ 119 w 1086"/>
                    <a:gd name="T9" fmla="*/ 168 h 285"/>
                    <a:gd name="T10" fmla="*/ 132 w 1086"/>
                    <a:gd name="T11" fmla="*/ 160 h 285"/>
                    <a:gd name="T12" fmla="*/ 150 w 1086"/>
                    <a:gd name="T13" fmla="*/ 157 h 285"/>
                    <a:gd name="T14" fmla="*/ 156 w 1086"/>
                    <a:gd name="T15" fmla="*/ 156 h 285"/>
                    <a:gd name="T16" fmla="*/ 180 w 1086"/>
                    <a:gd name="T17" fmla="*/ 147 h 285"/>
                    <a:gd name="T18" fmla="*/ 243 w 1086"/>
                    <a:gd name="T19" fmla="*/ 154 h 285"/>
                    <a:gd name="T20" fmla="*/ 300 w 1086"/>
                    <a:gd name="T21" fmla="*/ 184 h 285"/>
                    <a:gd name="T22" fmla="*/ 317 w 1086"/>
                    <a:gd name="T23" fmla="*/ 190 h 285"/>
                    <a:gd name="T24" fmla="*/ 332 w 1086"/>
                    <a:gd name="T25" fmla="*/ 195 h 285"/>
                    <a:gd name="T26" fmla="*/ 362 w 1086"/>
                    <a:gd name="T27" fmla="*/ 178 h 285"/>
                    <a:gd name="T28" fmla="*/ 384 w 1086"/>
                    <a:gd name="T29" fmla="*/ 175 h 285"/>
                    <a:gd name="T30" fmla="*/ 410 w 1086"/>
                    <a:gd name="T31" fmla="*/ 181 h 285"/>
                    <a:gd name="T32" fmla="*/ 434 w 1086"/>
                    <a:gd name="T33" fmla="*/ 187 h 285"/>
                    <a:gd name="T34" fmla="*/ 456 w 1086"/>
                    <a:gd name="T35" fmla="*/ 193 h 285"/>
                    <a:gd name="T36" fmla="*/ 509 w 1086"/>
                    <a:gd name="T37" fmla="*/ 235 h 285"/>
                    <a:gd name="T38" fmla="*/ 524 w 1086"/>
                    <a:gd name="T39" fmla="*/ 244 h 285"/>
                    <a:gd name="T40" fmla="*/ 572 w 1086"/>
                    <a:gd name="T41" fmla="*/ 285 h 285"/>
                    <a:gd name="T42" fmla="*/ 621 w 1086"/>
                    <a:gd name="T43" fmla="*/ 283 h 285"/>
                    <a:gd name="T44" fmla="*/ 647 w 1086"/>
                    <a:gd name="T45" fmla="*/ 273 h 285"/>
                    <a:gd name="T46" fmla="*/ 668 w 1086"/>
                    <a:gd name="T47" fmla="*/ 265 h 285"/>
                    <a:gd name="T48" fmla="*/ 752 w 1086"/>
                    <a:gd name="T49" fmla="*/ 252 h 285"/>
                    <a:gd name="T50" fmla="*/ 821 w 1086"/>
                    <a:gd name="T51" fmla="*/ 219 h 285"/>
                    <a:gd name="T52" fmla="*/ 857 w 1086"/>
                    <a:gd name="T53" fmla="*/ 192 h 285"/>
                    <a:gd name="T54" fmla="*/ 911 w 1086"/>
                    <a:gd name="T55" fmla="*/ 184 h 285"/>
                    <a:gd name="T56" fmla="*/ 968 w 1086"/>
                    <a:gd name="T57" fmla="*/ 150 h 285"/>
                    <a:gd name="T58" fmla="*/ 990 w 1086"/>
                    <a:gd name="T59" fmla="*/ 124 h 285"/>
                    <a:gd name="T60" fmla="*/ 1019 w 1086"/>
                    <a:gd name="T61" fmla="*/ 90 h 285"/>
                    <a:gd name="T62" fmla="*/ 1049 w 1086"/>
                    <a:gd name="T63" fmla="*/ 66 h 285"/>
                    <a:gd name="T64" fmla="*/ 1076 w 1086"/>
                    <a:gd name="T65" fmla="*/ 28 h 285"/>
                    <a:gd name="T66" fmla="*/ 1082 w 1086"/>
                    <a:gd name="T67" fmla="*/ 9 h 285"/>
                    <a:gd name="T68" fmla="*/ 1086 w 1086"/>
                    <a:gd name="T69" fmla="*/ 0 h 285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086"/>
                    <a:gd name="T106" fmla="*/ 0 h 285"/>
                    <a:gd name="T107" fmla="*/ 1086 w 1086"/>
                    <a:gd name="T108" fmla="*/ 285 h 285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086" h="285">
                      <a:moveTo>
                        <a:pt x="0" y="192"/>
                      </a:moveTo>
                      <a:cubicBezTo>
                        <a:pt x="4" y="185"/>
                        <a:pt x="10" y="184"/>
                        <a:pt x="18" y="183"/>
                      </a:cubicBezTo>
                      <a:cubicBezTo>
                        <a:pt x="24" y="177"/>
                        <a:pt x="27" y="175"/>
                        <a:pt x="35" y="174"/>
                      </a:cubicBezTo>
                      <a:cubicBezTo>
                        <a:pt x="53" y="160"/>
                        <a:pt x="62" y="160"/>
                        <a:pt x="87" y="159"/>
                      </a:cubicBezTo>
                      <a:cubicBezTo>
                        <a:pt x="99" y="160"/>
                        <a:pt x="108" y="164"/>
                        <a:pt x="119" y="168"/>
                      </a:cubicBezTo>
                      <a:cubicBezTo>
                        <a:pt x="123" y="166"/>
                        <a:pt x="128" y="161"/>
                        <a:pt x="132" y="160"/>
                      </a:cubicBezTo>
                      <a:cubicBezTo>
                        <a:pt x="138" y="158"/>
                        <a:pt x="144" y="158"/>
                        <a:pt x="150" y="157"/>
                      </a:cubicBezTo>
                      <a:cubicBezTo>
                        <a:pt x="152" y="157"/>
                        <a:pt x="156" y="156"/>
                        <a:pt x="156" y="156"/>
                      </a:cubicBezTo>
                      <a:cubicBezTo>
                        <a:pt x="164" y="152"/>
                        <a:pt x="171" y="148"/>
                        <a:pt x="180" y="147"/>
                      </a:cubicBezTo>
                      <a:cubicBezTo>
                        <a:pt x="210" y="148"/>
                        <a:pt x="219" y="151"/>
                        <a:pt x="243" y="154"/>
                      </a:cubicBezTo>
                      <a:cubicBezTo>
                        <a:pt x="253" y="162"/>
                        <a:pt x="287" y="182"/>
                        <a:pt x="300" y="184"/>
                      </a:cubicBezTo>
                      <a:cubicBezTo>
                        <a:pt x="306" y="187"/>
                        <a:pt x="311" y="189"/>
                        <a:pt x="317" y="190"/>
                      </a:cubicBezTo>
                      <a:cubicBezTo>
                        <a:pt x="322" y="192"/>
                        <a:pt x="327" y="193"/>
                        <a:pt x="332" y="195"/>
                      </a:cubicBezTo>
                      <a:cubicBezTo>
                        <a:pt x="355" y="191"/>
                        <a:pt x="344" y="184"/>
                        <a:pt x="362" y="178"/>
                      </a:cubicBezTo>
                      <a:cubicBezTo>
                        <a:pt x="370" y="172"/>
                        <a:pt x="374" y="174"/>
                        <a:pt x="384" y="175"/>
                      </a:cubicBezTo>
                      <a:cubicBezTo>
                        <a:pt x="392" y="178"/>
                        <a:pt x="401" y="180"/>
                        <a:pt x="410" y="181"/>
                      </a:cubicBezTo>
                      <a:cubicBezTo>
                        <a:pt x="417" y="185"/>
                        <a:pt x="426" y="186"/>
                        <a:pt x="434" y="187"/>
                      </a:cubicBezTo>
                      <a:cubicBezTo>
                        <a:pt x="441" y="190"/>
                        <a:pt x="449" y="192"/>
                        <a:pt x="456" y="193"/>
                      </a:cubicBezTo>
                      <a:cubicBezTo>
                        <a:pt x="479" y="202"/>
                        <a:pt x="489" y="223"/>
                        <a:pt x="509" y="235"/>
                      </a:cubicBezTo>
                      <a:cubicBezTo>
                        <a:pt x="514" y="241"/>
                        <a:pt x="516" y="243"/>
                        <a:pt x="524" y="244"/>
                      </a:cubicBezTo>
                      <a:cubicBezTo>
                        <a:pt x="542" y="253"/>
                        <a:pt x="551" y="277"/>
                        <a:pt x="572" y="285"/>
                      </a:cubicBezTo>
                      <a:cubicBezTo>
                        <a:pt x="588" y="284"/>
                        <a:pt x="605" y="284"/>
                        <a:pt x="621" y="283"/>
                      </a:cubicBezTo>
                      <a:cubicBezTo>
                        <a:pt x="630" y="282"/>
                        <a:pt x="637" y="274"/>
                        <a:pt x="647" y="273"/>
                      </a:cubicBezTo>
                      <a:cubicBezTo>
                        <a:pt x="657" y="271"/>
                        <a:pt x="660" y="268"/>
                        <a:pt x="668" y="265"/>
                      </a:cubicBezTo>
                      <a:cubicBezTo>
                        <a:pt x="689" y="244"/>
                        <a:pt x="729" y="252"/>
                        <a:pt x="752" y="252"/>
                      </a:cubicBezTo>
                      <a:cubicBezTo>
                        <a:pt x="775" y="241"/>
                        <a:pt x="799" y="232"/>
                        <a:pt x="821" y="219"/>
                      </a:cubicBezTo>
                      <a:cubicBezTo>
                        <a:pt x="828" y="207"/>
                        <a:pt x="843" y="195"/>
                        <a:pt x="857" y="192"/>
                      </a:cubicBezTo>
                      <a:cubicBezTo>
                        <a:pt x="871" y="182"/>
                        <a:pt x="897" y="185"/>
                        <a:pt x="911" y="184"/>
                      </a:cubicBezTo>
                      <a:cubicBezTo>
                        <a:pt x="937" y="180"/>
                        <a:pt x="947" y="162"/>
                        <a:pt x="968" y="150"/>
                      </a:cubicBezTo>
                      <a:cubicBezTo>
                        <a:pt x="975" y="140"/>
                        <a:pt x="984" y="134"/>
                        <a:pt x="990" y="124"/>
                      </a:cubicBezTo>
                      <a:cubicBezTo>
                        <a:pt x="998" y="111"/>
                        <a:pt x="1002" y="93"/>
                        <a:pt x="1019" y="90"/>
                      </a:cubicBezTo>
                      <a:cubicBezTo>
                        <a:pt x="1025" y="80"/>
                        <a:pt x="1039" y="72"/>
                        <a:pt x="1049" y="66"/>
                      </a:cubicBezTo>
                      <a:cubicBezTo>
                        <a:pt x="1059" y="53"/>
                        <a:pt x="1070" y="43"/>
                        <a:pt x="1076" y="28"/>
                      </a:cubicBezTo>
                      <a:cubicBezTo>
                        <a:pt x="1077" y="22"/>
                        <a:pt x="1079" y="15"/>
                        <a:pt x="1082" y="9"/>
                      </a:cubicBezTo>
                      <a:cubicBezTo>
                        <a:pt x="1083" y="6"/>
                        <a:pt x="1086" y="0"/>
                        <a:pt x="1086" y="0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31" name="Freeform 720"/>
                <p:cNvSpPr>
                  <a:spLocks/>
                </p:cNvSpPr>
                <p:nvPr/>
              </p:nvSpPr>
              <p:spPr bwMode="auto">
                <a:xfrm>
                  <a:off x="3438" y="365"/>
                  <a:ext cx="1113" cy="423"/>
                </a:xfrm>
                <a:custGeom>
                  <a:avLst/>
                  <a:gdLst>
                    <a:gd name="T0" fmla="*/ 0 w 1113"/>
                    <a:gd name="T1" fmla="*/ 423 h 423"/>
                    <a:gd name="T2" fmla="*/ 26 w 1113"/>
                    <a:gd name="T3" fmla="*/ 397 h 423"/>
                    <a:gd name="T4" fmla="*/ 57 w 1113"/>
                    <a:gd name="T5" fmla="*/ 366 h 423"/>
                    <a:gd name="T6" fmla="*/ 95 w 1113"/>
                    <a:gd name="T7" fmla="*/ 340 h 423"/>
                    <a:gd name="T8" fmla="*/ 113 w 1113"/>
                    <a:gd name="T9" fmla="*/ 330 h 423"/>
                    <a:gd name="T10" fmla="*/ 128 w 1113"/>
                    <a:gd name="T11" fmla="*/ 303 h 423"/>
                    <a:gd name="T12" fmla="*/ 140 w 1113"/>
                    <a:gd name="T13" fmla="*/ 274 h 423"/>
                    <a:gd name="T14" fmla="*/ 179 w 1113"/>
                    <a:gd name="T15" fmla="*/ 229 h 423"/>
                    <a:gd name="T16" fmla="*/ 197 w 1113"/>
                    <a:gd name="T17" fmla="*/ 226 h 423"/>
                    <a:gd name="T18" fmla="*/ 260 w 1113"/>
                    <a:gd name="T19" fmla="*/ 219 h 423"/>
                    <a:gd name="T20" fmla="*/ 300 w 1113"/>
                    <a:gd name="T21" fmla="*/ 195 h 423"/>
                    <a:gd name="T22" fmla="*/ 315 w 1113"/>
                    <a:gd name="T23" fmla="*/ 189 h 423"/>
                    <a:gd name="T24" fmla="*/ 338 w 1113"/>
                    <a:gd name="T25" fmla="*/ 180 h 423"/>
                    <a:gd name="T26" fmla="*/ 383 w 1113"/>
                    <a:gd name="T27" fmla="*/ 150 h 423"/>
                    <a:gd name="T28" fmla="*/ 419 w 1113"/>
                    <a:gd name="T29" fmla="*/ 150 h 423"/>
                    <a:gd name="T30" fmla="*/ 476 w 1113"/>
                    <a:gd name="T31" fmla="*/ 147 h 423"/>
                    <a:gd name="T32" fmla="*/ 524 w 1113"/>
                    <a:gd name="T33" fmla="*/ 141 h 423"/>
                    <a:gd name="T34" fmla="*/ 584 w 1113"/>
                    <a:gd name="T35" fmla="*/ 121 h 423"/>
                    <a:gd name="T36" fmla="*/ 657 w 1113"/>
                    <a:gd name="T37" fmla="*/ 120 h 423"/>
                    <a:gd name="T38" fmla="*/ 747 w 1113"/>
                    <a:gd name="T39" fmla="*/ 105 h 423"/>
                    <a:gd name="T40" fmla="*/ 773 w 1113"/>
                    <a:gd name="T41" fmla="*/ 99 h 423"/>
                    <a:gd name="T42" fmla="*/ 806 w 1113"/>
                    <a:gd name="T43" fmla="*/ 88 h 423"/>
                    <a:gd name="T44" fmla="*/ 824 w 1113"/>
                    <a:gd name="T45" fmla="*/ 69 h 423"/>
                    <a:gd name="T46" fmla="*/ 888 w 1113"/>
                    <a:gd name="T47" fmla="*/ 36 h 423"/>
                    <a:gd name="T48" fmla="*/ 905 w 1113"/>
                    <a:gd name="T49" fmla="*/ 30 h 423"/>
                    <a:gd name="T50" fmla="*/ 990 w 1113"/>
                    <a:gd name="T51" fmla="*/ 19 h 423"/>
                    <a:gd name="T52" fmla="*/ 1043 w 1113"/>
                    <a:gd name="T53" fmla="*/ 0 h 423"/>
                    <a:gd name="T54" fmla="*/ 1061 w 1113"/>
                    <a:gd name="T55" fmla="*/ 4 h 423"/>
                    <a:gd name="T56" fmla="*/ 1113 w 1113"/>
                    <a:gd name="T57" fmla="*/ 12 h 423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1113"/>
                    <a:gd name="T88" fmla="*/ 0 h 423"/>
                    <a:gd name="T89" fmla="*/ 1113 w 1113"/>
                    <a:gd name="T90" fmla="*/ 423 h 423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1113" h="423">
                      <a:moveTo>
                        <a:pt x="0" y="423"/>
                      </a:moveTo>
                      <a:cubicBezTo>
                        <a:pt x="12" y="403"/>
                        <a:pt x="8" y="408"/>
                        <a:pt x="26" y="397"/>
                      </a:cubicBezTo>
                      <a:cubicBezTo>
                        <a:pt x="38" y="381"/>
                        <a:pt x="41" y="378"/>
                        <a:pt x="57" y="366"/>
                      </a:cubicBezTo>
                      <a:cubicBezTo>
                        <a:pt x="65" y="347"/>
                        <a:pt x="76" y="344"/>
                        <a:pt x="95" y="340"/>
                      </a:cubicBezTo>
                      <a:cubicBezTo>
                        <a:pt x="101" y="336"/>
                        <a:pt x="108" y="336"/>
                        <a:pt x="113" y="330"/>
                      </a:cubicBezTo>
                      <a:cubicBezTo>
                        <a:pt x="120" y="322"/>
                        <a:pt x="121" y="311"/>
                        <a:pt x="128" y="303"/>
                      </a:cubicBezTo>
                      <a:cubicBezTo>
                        <a:pt x="130" y="293"/>
                        <a:pt x="136" y="283"/>
                        <a:pt x="140" y="274"/>
                      </a:cubicBezTo>
                      <a:cubicBezTo>
                        <a:pt x="142" y="260"/>
                        <a:pt x="165" y="234"/>
                        <a:pt x="179" y="229"/>
                      </a:cubicBezTo>
                      <a:cubicBezTo>
                        <a:pt x="185" y="227"/>
                        <a:pt x="191" y="227"/>
                        <a:pt x="197" y="226"/>
                      </a:cubicBezTo>
                      <a:cubicBezTo>
                        <a:pt x="217" y="216"/>
                        <a:pt x="241" y="230"/>
                        <a:pt x="260" y="219"/>
                      </a:cubicBezTo>
                      <a:cubicBezTo>
                        <a:pt x="270" y="203"/>
                        <a:pt x="281" y="198"/>
                        <a:pt x="300" y="195"/>
                      </a:cubicBezTo>
                      <a:cubicBezTo>
                        <a:pt x="306" y="192"/>
                        <a:pt x="309" y="190"/>
                        <a:pt x="315" y="189"/>
                      </a:cubicBezTo>
                      <a:cubicBezTo>
                        <a:pt x="322" y="185"/>
                        <a:pt x="338" y="180"/>
                        <a:pt x="338" y="180"/>
                      </a:cubicBezTo>
                      <a:cubicBezTo>
                        <a:pt x="352" y="170"/>
                        <a:pt x="365" y="153"/>
                        <a:pt x="383" y="150"/>
                      </a:cubicBezTo>
                      <a:cubicBezTo>
                        <a:pt x="397" y="143"/>
                        <a:pt x="380" y="150"/>
                        <a:pt x="419" y="150"/>
                      </a:cubicBezTo>
                      <a:cubicBezTo>
                        <a:pt x="438" y="150"/>
                        <a:pt x="476" y="147"/>
                        <a:pt x="476" y="147"/>
                      </a:cubicBezTo>
                      <a:cubicBezTo>
                        <a:pt x="491" y="142"/>
                        <a:pt x="509" y="142"/>
                        <a:pt x="524" y="141"/>
                      </a:cubicBezTo>
                      <a:cubicBezTo>
                        <a:pt x="544" y="136"/>
                        <a:pt x="562" y="122"/>
                        <a:pt x="584" y="121"/>
                      </a:cubicBezTo>
                      <a:cubicBezTo>
                        <a:pt x="608" y="120"/>
                        <a:pt x="633" y="120"/>
                        <a:pt x="657" y="120"/>
                      </a:cubicBezTo>
                      <a:cubicBezTo>
                        <a:pt x="685" y="109"/>
                        <a:pt x="717" y="106"/>
                        <a:pt x="747" y="105"/>
                      </a:cubicBezTo>
                      <a:cubicBezTo>
                        <a:pt x="755" y="102"/>
                        <a:pt x="764" y="101"/>
                        <a:pt x="773" y="99"/>
                      </a:cubicBezTo>
                      <a:cubicBezTo>
                        <a:pt x="784" y="94"/>
                        <a:pt x="795" y="92"/>
                        <a:pt x="806" y="88"/>
                      </a:cubicBezTo>
                      <a:cubicBezTo>
                        <a:pt x="813" y="83"/>
                        <a:pt x="818" y="75"/>
                        <a:pt x="824" y="69"/>
                      </a:cubicBezTo>
                      <a:cubicBezTo>
                        <a:pt x="841" y="52"/>
                        <a:pt x="864" y="40"/>
                        <a:pt x="888" y="36"/>
                      </a:cubicBezTo>
                      <a:cubicBezTo>
                        <a:pt x="902" y="30"/>
                        <a:pt x="896" y="32"/>
                        <a:pt x="905" y="30"/>
                      </a:cubicBezTo>
                      <a:cubicBezTo>
                        <a:pt x="926" y="15"/>
                        <a:pt x="975" y="20"/>
                        <a:pt x="990" y="19"/>
                      </a:cubicBezTo>
                      <a:cubicBezTo>
                        <a:pt x="1010" y="17"/>
                        <a:pt x="1022" y="3"/>
                        <a:pt x="1043" y="0"/>
                      </a:cubicBezTo>
                      <a:cubicBezTo>
                        <a:pt x="1050" y="1"/>
                        <a:pt x="1054" y="3"/>
                        <a:pt x="1061" y="4"/>
                      </a:cubicBezTo>
                      <a:cubicBezTo>
                        <a:pt x="1075" y="15"/>
                        <a:pt x="1097" y="12"/>
                        <a:pt x="1113" y="12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32" name="Freeform 721"/>
                <p:cNvSpPr>
                  <a:spLocks/>
                </p:cNvSpPr>
                <p:nvPr/>
              </p:nvSpPr>
              <p:spPr bwMode="auto">
                <a:xfrm>
                  <a:off x="4554" y="381"/>
                  <a:ext cx="1082" cy="518"/>
                </a:xfrm>
                <a:custGeom>
                  <a:avLst/>
                  <a:gdLst>
                    <a:gd name="T0" fmla="*/ 0 w 1082"/>
                    <a:gd name="T1" fmla="*/ 0 h 518"/>
                    <a:gd name="T2" fmla="*/ 35 w 1082"/>
                    <a:gd name="T3" fmla="*/ 21 h 518"/>
                    <a:gd name="T4" fmla="*/ 63 w 1082"/>
                    <a:gd name="T5" fmla="*/ 27 h 518"/>
                    <a:gd name="T6" fmla="*/ 96 w 1082"/>
                    <a:gd name="T7" fmla="*/ 20 h 518"/>
                    <a:gd name="T8" fmla="*/ 140 w 1082"/>
                    <a:gd name="T9" fmla="*/ 38 h 518"/>
                    <a:gd name="T10" fmla="*/ 185 w 1082"/>
                    <a:gd name="T11" fmla="*/ 99 h 518"/>
                    <a:gd name="T12" fmla="*/ 201 w 1082"/>
                    <a:gd name="T13" fmla="*/ 105 h 518"/>
                    <a:gd name="T14" fmla="*/ 228 w 1082"/>
                    <a:gd name="T15" fmla="*/ 132 h 518"/>
                    <a:gd name="T16" fmla="*/ 239 w 1082"/>
                    <a:gd name="T17" fmla="*/ 141 h 518"/>
                    <a:gd name="T18" fmla="*/ 276 w 1082"/>
                    <a:gd name="T19" fmla="*/ 165 h 518"/>
                    <a:gd name="T20" fmla="*/ 314 w 1082"/>
                    <a:gd name="T21" fmla="*/ 156 h 518"/>
                    <a:gd name="T22" fmla="*/ 365 w 1082"/>
                    <a:gd name="T23" fmla="*/ 162 h 518"/>
                    <a:gd name="T24" fmla="*/ 384 w 1082"/>
                    <a:gd name="T25" fmla="*/ 167 h 518"/>
                    <a:gd name="T26" fmla="*/ 402 w 1082"/>
                    <a:gd name="T27" fmla="*/ 170 h 518"/>
                    <a:gd name="T28" fmla="*/ 446 w 1082"/>
                    <a:gd name="T29" fmla="*/ 153 h 518"/>
                    <a:gd name="T30" fmla="*/ 462 w 1082"/>
                    <a:gd name="T31" fmla="*/ 141 h 518"/>
                    <a:gd name="T32" fmla="*/ 467 w 1082"/>
                    <a:gd name="T33" fmla="*/ 137 h 518"/>
                    <a:gd name="T34" fmla="*/ 521 w 1082"/>
                    <a:gd name="T35" fmla="*/ 203 h 518"/>
                    <a:gd name="T36" fmla="*/ 549 w 1082"/>
                    <a:gd name="T37" fmla="*/ 246 h 518"/>
                    <a:gd name="T38" fmla="*/ 561 w 1082"/>
                    <a:gd name="T39" fmla="*/ 249 h 518"/>
                    <a:gd name="T40" fmla="*/ 590 w 1082"/>
                    <a:gd name="T41" fmla="*/ 251 h 518"/>
                    <a:gd name="T42" fmla="*/ 612 w 1082"/>
                    <a:gd name="T43" fmla="*/ 248 h 518"/>
                    <a:gd name="T44" fmla="*/ 629 w 1082"/>
                    <a:gd name="T45" fmla="*/ 245 h 518"/>
                    <a:gd name="T46" fmla="*/ 716 w 1082"/>
                    <a:gd name="T47" fmla="*/ 192 h 518"/>
                    <a:gd name="T48" fmla="*/ 734 w 1082"/>
                    <a:gd name="T49" fmla="*/ 203 h 518"/>
                    <a:gd name="T50" fmla="*/ 740 w 1082"/>
                    <a:gd name="T51" fmla="*/ 255 h 518"/>
                    <a:gd name="T52" fmla="*/ 743 w 1082"/>
                    <a:gd name="T53" fmla="*/ 272 h 518"/>
                    <a:gd name="T54" fmla="*/ 749 w 1082"/>
                    <a:gd name="T55" fmla="*/ 284 h 518"/>
                    <a:gd name="T56" fmla="*/ 770 w 1082"/>
                    <a:gd name="T57" fmla="*/ 324 h 518"/>
                    <a:gd name="T58" fmla="*/ 782 w 1082"/>
                    <a:gd name="T59" fmla="*/ 348 h 518"/>
                    <a:gd name="T60" fmla="*/ 821 w 1082"/>
                    <a:gd name="T61" fmla="*/ 413 h 518"/>
                    <a:gd name="T62" fmla="*/ 854 w 1082"/>
                    <a:gd name="T63" fmla="*/ 426 h 518"/>
                    <a:gd name="T64" fmla="*/ 912 w 1082"/>
                    <a:gd name="T65" fmla="*/ 459 h 518"/>
                    <a:gd name="T66" fmla="*/ 938 w 1082"/>
                    <a:gd name="T67" fmla="*/ 471 h 518"/>
                    <a:gd name="T68" fmla="*/ 956 w 1082"/>
                    <a:gd name="T69" fmla="*/ 476 h 518"/>
                    <a:gd name="T70" fmla="*/ 1001 w 1082"/>
                    <a:gd name="T71" fmla="*/ 500 h 518"/>
                    <a:gd name="T72" fmla="*/ 1032 w 1082"/>
                    <a:gd name="T73" fmla="*/ 510 h 518"/>
                    <a:gd name="T74" fmla="*/ 1068 w 1082"/>
                    <a:gd name="T75" fmla="*/ 516 h 518"/>
                    <a:gd name="T76" fmla="*/ 1082 w 1082"/>
                    <a:gd name="T77" fmla="*/ 518 h 518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w 1082"/>
                    <a:gd name="T118" fmla="*/ 0 h 518"/>
                    <a:gd name="T119" fmla="*/ 1082 w 1082"/>
                    <a:gd name="T120" fmla="*/ 518 h 518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T117" t="T118" r="T119" b="T120"/>
                  <a:pathLst>
                    <a:path w="1082" h="518">
                      <a:moveTo>
                        <a:pt x="0" y="0"/>
                      </a:moveTo>
                      <a:cubicBezTo>
                        <a:pt x="12" y="7"/>
                        <a:pt x="20" y="18"/>
                        <a:pt x="35" y="21"/>
                      </a:cubicBezTo>
                      <a:cubicBezTo>
                        <a:pt x="50" y="29"/>
                        <a:pt x="41" y="26"/>
                        <a:pt x="63" y="27"/>
                      </a:cubicBezTo>
                      <a:cubicBezTo>
                        <a:pt x="78" y="31"/>
                        <a:pt x="83" y="22"/>
                        <a:pt x="96" y="20"/>
                      </a:cubicBezTo>
                      <a:cubicBezTo>
                        <a:pt x="120" y="21"/>
                        <a:pt x="131" y="16"/>
                        <a:pt x="140" y="38"/>
                      </a:cubicBezTo>
                      <a:cubicBezTo>
                        <a:pt x="144" y="61"/>
                        <a:pt x="160" y="94"/>
                        <a:pt x="185" y="99"/>
                      </a:cubicBezTo>
                      <a:cubicBezTo>
                        <a:pt x="190" y="103"/>
                        <a:pt x="194" y="104"/>
                        <a:pt x="201" y="105"/>
                      </a:cubicBezTo>
                      <a:cubicBezTo>
                        <a:pt x="212" y="112"/>
                        <a:pt x="218" y="123"/>
                        <a:pt x="228" y="132"/>
                      </a:cubicBezTo>
                      <a:cubicBezTo>
                        <a:pt x="232" y="135"/>
                        <a:pt x="239" y="141"/>
                        <a:pt x="239" y="141"/>
                      </a:cubicBezTo>
                      <a:cubicBezTo>
                        <a:pt x="248" y="156"/>
                        <a:pt x="259" y="163"/>
                        <a:pt x="276" y="165"/>
                      </a:cubicBezTo>
                      <a:cubicBezTo>
                        <a:pt x="289" y="164"/>
                        <a:pt x="301" y="158"/>
                        <a:pt x="314" y="156"/>
                      </a:cubicBezTo>
                      <a:cubicBezTo>
                        <a:pt x="331" y="158"/>
                        <a:pt x="348" y="161"/>
                        <a:pt x="365" y="162"/>
                      </a:cubicBezTo>
                      <a:cubicBezTo>
                        <a:pt x="371" y="164"/>
                        <a:pt x="378" y="166"/>
                        <a:pt x="384" y="167"/>
                      </a:cubicBezTo>
                      <a:cubicBezTo>
                        <a:pt x="390" y="168"/>
                        <a:pt x="402" y="170"/>
                        <a:pt x="402" y="170"/>
                      </a:cubicBezTo>
                      <a:cubicBezTo>
                        <a:pt x="428" y="167"/>
                        <a:pt x="429" y="168"/>
                        <a:pt x="446" y="153"/>
                      </a:cubicBezTo>
                      <a:cubicBezTo>
                        <a:pt x="451" y="149"/>
                        <a:pt x="457" y="145"/>
                        <a:pt x="462" y="141"/>
                      </a:cubicBezTo>
                      <a:cubicBezTo>
                        <a:pt x="464" y="140"/>
                        <a:pt x="467" y="137"/>
                        <a:pt x="467" y="137"/>
                      </a:cubicBezTo>
                      <a:cubicBezTo>
                        <a:pt x="490" y="139"/>
                        <a:pt x="511" y="182"/>
                        <a:pt x="521" y="203"/>
                      </a:cubicBezTo>
                      <a:cubicBezTo>
                        <a:pt x="522" y="211"/>
                        <a:pt x="542" y="241"/>
                        <a:pt x="549" y="246"/>
                      </a:cubicBezTo>
                      <a:cubicBezTo>
                        <a:pt x="552" y="248"/>
                        <a:pt x="558" y="249"/>
                        <a:pt x="561" y="249"/>
                      </a:cubicBezTo>
                      <a:cubicBezTo>
                        <a:pt x="572" y="253"/>
                        <a:pt x="576" y="252"/>
                        <a:pt x="590" y="251"/>
                      </a:cubicBezTo>
                      <a:cubicBezTo>
                        <a:pt x="603" y="247"/>
                        <a:pt x="589" y="251"/>
                        <a:pt x="612" y="248"/>
                      </a:cubicBezTo>
                      <a:cubicBezTo>
                        <a:pt x="618" y="247"/>
                        <a:pt x="629" y="245"/>
                        <a:pt x="629" y="245"/>
                      </a:cubicBezTo>
                      <a:cubicBezTo>
                        <a:pt x="654" y="226"/>
                        <a:pt x="687" y="202"/>
                        <a:pt x="716" y="192"/>
                      </a:cubicBezTo>
                      <a:cubicBezTo>
                        <a:pt x="727" y="194"/>
                        <a:pt x="730" y="193"/>
                        <a:pt x="734" y="203"/>
                      </a:cubicBezTo>
                      <a:cubicBezTo>
                        <a:pt x="737" y="221"/>
                        <a:pt x="739" y="236"/>
                        <a:pt x="740" y="255"/>
                      </a:cubicBezTo>
                      <a:cubicBezTo>
                        <a:pt x="741" y="263"/>
                        <a:pt x="740" y="266"/>
                        <a:pt x="743" y="272"/>
                      </a:cubicBezTo>
                      <a:cubicBezTo>
                        <a:pt x="745" y="276"/>
                        <a:pt x="749" y="284"/>
                        <a:pt x="749" y="284"/>
                      </a:cubicBezTo>
                      <a:cubicBezTo>
                        <a:pt x="751" y="297"/>
                        <a:pt x="762" y="314"/>
                        <a:pt x="770" y="324"/>
                      </a:cubicBezTo>
                      <a:cubicBezTo>
                        <a:pt x="772" y="333"/>
                        <a:pt x="777" y="341"/>
                        <a:pt x="782" y="348"/>
                      </a:cubicBezTo>
                      <a:cubicBezTo>
                        <a:pt x="788" y="377"/>
                        <a:pt x="789" y="402"/>
                        <a:pt x="821" y="413"/>
                      </a:cubicBezTo>
                      <a:cubicBezTo>
                        <a:pt x="829" y="419"/>
                        <a:pt x="844" y="424"/>
                        <a:pt x="854" y="426"/>
                      </a:cubicBezTo>
                      <a:cubicBezTo>
                        <a:pt x="873" y="436"/>
                        <a:pt x="892" y="452"/>
                        <a:pt x="912" y="459"/>
                      </a:cubicBezTo>
                      <a:cubicBezTo>
                        <a:pt x="923" y="468"/>
                        <a:pt x="924" y="469"/>
                        <a:pt x="938" y="471"/>
                      </a:cubicBezTo>
                      <a:cubicBezTo>
                        <a:pt x="944" y="473"/>
                        <a:pt x="950" y="474"/>
                        <a:pt x="956" y="476"/>
                      </a:cubicBezTo>
                      <a:cubicBezTo>
                        <a:pt x="967" y="484"/>
                        <a:pt x="988" y="497"/>
                        <a:pt x="1001" y="500"/>
                      </a:cubicBezTo>
                      <a:cubicBezTo>
                        <a:pt x="1010" y="507"/>
                        <a:pt x="1021" y="508"/>
                        <a:pt x="1032" y="510"/>
                      </a:cubicBezTo>
                      <a:cubicBezTo>
                        <a:pt x="1044" y="514"/>
                        <a:pt x="1056" y="515"/>
                        <a:pt x="1068" y="516"/>
                      </a:cubicBezTo>
                      <a:cubicBezTo>
                        <a:pt x="1078" y="518"/>
                        <a:pt x="1073" y="518"/>
                        <a:pt x="1082" y="518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33" name="Freeform 722"/>
                <p:cNvSpPr>
                  <a:spLocks/>
                </p:cNvSpPr>
                <p:nvPr/>
              </p:nvSpPr>
              <p:spPr bwMode="auto">
                <a:xfrm>
                  <a:off x="5402" y="905"/>
                  <a:ext cx="508" cy="588"/>
                </a:xfrm>
                <a:custGeom>
                  <a:avLst/>
                  <a:gdLst>
                    <a:gd name="T0" fmla="*/ 240 w 508"/>
                    <a:gd name="T1" fmla="*/ 0 h 588"/>
                    <a:gd name="T2" fmla="*/ 264 w 508"/>
                    <a:gd name="T3" fmla="*/ 4 h 588"/>
                    <a:gd name="T4" fmla="*/ 283 w 508"/>
                    <a:gd name="T5" fmla="*/ 10 h 588"/>
                    <a:gd name="T6" fmla="*/ 325 w 508"/>
                    <a:gd name="T7" fmla="*/ 19 h 588"/>
                    <a:gd name="T8" fmla="*/ 343 w 508"/>
                    <a:gd name="T9" fmla="*/ 28 h 588"/>
                    <a:gd name="T10" fmla="*/ 385 w 508"/>
                    <a:gd name="T11" fmla="*/ 37 h 588"/>
                    <a:gd name="T12" fmla="*/ 459 w 508"/>
                    <a:gd name="T13" fmla="*/ 31 h 588"/>
                    <a:gd name="T14" fmla="*/ 480 w 508"/>
                    <a:gd name="T15" fmla="*/ 39 h 588"/>
                    <a:gd name="T16" fmla="*/ 478 w 508"/>
                    <a:gd name="T17" fmla="*/ 73 h 588"/>
                    <a:gd name="T18" fmla="*/ 463 w 508"/>
                    <a:gd name="T19" fmla="*/ 96 h 588"/>
                    <a:gd name="T20" fmla="*/ 477 w 508"/>
                    <a:gd name="T21" fmla="*/ 142 h 588"/>
                    <a:gd name="T22" fmla="*/ 483 w 508"/>
                    <a:gd name="T23" fmla="*/ 156 h 588"/>
                    <a:gd name="T24" fmla="*/ 478 w 508"/>
                    <a:gd name="T25" fmla="*/ 184 h 588"/>
                    <a:gd name="T26" fmla="*/ 472 w 508"/>
                    <a:gd name="T27" fmla="*/ 199 h 588"/>
                    <a:gd name="T28" fmla="*/ 504 w 508"/>
                    <a:gd name="T29" fmla="*/ 288 h 588"/>
                    <a:gd name="T30" fmla="*/ 508 w 508"/>
                    <a:gd name="T31" fmla="*/ 306 h 588"/>
                    <a:gd name="T32" fmla="*/ 487 w 508"/>
                    <a:gd name="T33" fmla="*/ 367 h 588"/>
                    <a:gd name="T34" fmla="*/ 481 w 508"/>
                    <a:gd name="T35" fmla="*/ 376 h 588"/>
                    <a:gd name="T36" fmla="*/ 457 w 508"/>
                    <a:gd name="T37" fmla="*/ 418 h 588"/>
                    <a:gd name="T38" fmla="*/ 451 w 508"/>
                    <a:gd name="T39" fmla="*/ 433 h 588"/>
                    <a:gd name="T40" fmla="*/ 409 w 508"/>
                    <a:gd name="T41" fmla="*/ 471 h 588"/>
                    <a:gd name="T42" fmla="*/ 382 w 508"/>
                    <a:gd name="T43" fmla="*/ 508 h 588"/>
                    <a:gd name="T44" fmla="*/ 373 w 508"/>
                    <a:gd name="T45" fmla="*/ 534 h 588"/>
                    <a:gd name="T46" fmla="*/ 346 w 508"/>
                    <a:gd name="T47" fmla="*/ 510 h 588"/>
                    <a:gd name="T48" fmla="*/ 319 w 508"/>
                    <a:gd name="T49" fmla="*/ 502 h 588"/>
                    <a:gd name="T50" fmla="*/ 264 w 508"/>
                    <a:gd name="T51" fmla="*/ 462 h 588"/>
                    <a:gd name="T52" fmla="*/ 216 w 508"/>
                    <a:gd name="T53" fmla="*/ 469 h 588"/>
                    <a:gd name="T54" fmla="*/ 171 w 508"/>
                    <a:gd name="T55" fmla="*/ 475 h 588"/>
                    <a:gd name="T56" fmla="*/ 153 w 508"/>
                    <a:gd name="T57" fmla="*/ 481 h 588"/>
                    <a:gd name="T58" fmla="*/ 88 w 508"/>
                    <a:gd name="T59" fmla="*/ 469 h 588"/>
                    <a:gd name="T60" fmla="*/ 67 w 508"/>
                    <a:gd name="T61" fmla="*/ 484 h 588"/>
                    <a:gd name="T62" fmla="*/ 48 w 508"/>
                    <a:gd name="T63" fmla="*/ 502 h 588"/>
                    <a:gd name="T64" fmla="*/ 37 w 508"/>
                    <a:gd name="T65" fmla="*/ 511 h 588"/>
                    <a:gd name="T66" fmla="*/ 33 w 508"/>
                    <a:gd name="T67" fmla="*/ 514 h 588"/>
                    <a:gd name="T68" fmla="*/ 19 w 508"/>
                    <a:gd name="T69" fmla="*/ 538 h 588"/>
                    <a:gd name="T70" fmla="*/ 10 w 508"/>
                    <a:gd name="T71" fmla="*/ 552 h 588"/>
                    <a:gd name="T72" fmla="*/ 1 w 508"/>
                    <a:gd name="T73" fmla="*/ 583 h 588"/>
                    <a:gd name="T74" fmla="*/ 0 w 508"/>
                    <a:gd name="T75" fmla="*/ 588 h 588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508"/>
                    <a:gd name="T115" fmla="*/ 0 h 588"/>
                    <a:gd name="T116" fmla="*/ 508 w 508"/>
                    <a:gd name="T117" fmla="*/ 588 h 588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508" h="588">
                      <a:moveTo>
                        <a:pt x="240" y="0"/>
                      </a:moveTo>
                      <a:cubicBezTo>
                        <a:pt x="252" y="1"/>
                        <a:pt x="254" y="2"/>
                        <a:pt x="264" y="4"/>
                      </a:cubicBezTo>
                      <a:cubicBezTo>
                        <a:pt x="270" y="9"/>
                        <a:pt x="275" y="9"/>
                        <a:pt x="283" y="10"/>
                      </a:cubicBezTo>
                      <a:cubicBezTo>
                        <a:pt x="296" y="15"/>
                        <a:pt x="311" y="17"/>
                        <a:pt x="325" y="19"/>
                      </a:cubicBezTo>
                      <a:cubicBezTo>
                        <a:pt x="332" y="20"/>
                        <a:pt x="337" y="25"/>
                        <a:pt x="343" y="28"/>
                      </a:cubicBezTo>
                      <a:cubicBezTo>
                        <a:pt x="355" y="34"/>
                        <a:pt x="372" y="36"/>
                        <a:pt x="385" y="37"/>
                      </a:cubicBezTo>
                      <a:cubicBezTo>
                        <a:pt x="410" y="35"/>
                        <a:pt x="433" y="32"/>
                        <a:pt x="459" y="31"/>
                      </a:cubicBezTo>
                      <a:cubicBezTo>
                        <a:pt x="471" y="29"/>
                        <a:pt x="474" y="27"/>
                        <a:pt x="480" y="39"/>
                      </a:cubicBezTo>
                      <a:cubicBezTo>
                        <a:pt x="479" y="50"/>
                        <a:pt x="480" y="62"/>
                        <a:pt x="478" y="73"/>
                      </a:cubicBezTo>
                      <a:cubicBezTo>
                        <a:pt x="477" y="79"/>
                        <a:pt x="466" y="89"/>
                        <a:pt x="463" y="96"/>
                      </a:cubicBezTo>
                      <a:cubicBezTo>
                        <a:pt x="465" y="119"/>
                        <a:pt x="465" y="125"/>
                        <a:pt x="477" y="142"/>
                      </a:cubicBezTo>
                      <a:cubicBezTo>
                        <a:pt x="478" y="148"/>
                        <a:pt x="481" y="151"/>
                        <a:pt x="483" y="156"/>
                      </a:cubicBezTo>
                      <a:cubicBezTo>
                        <a:pt x="482" y="166"/>
                        <a:pt x="481" y="174"/>
                        <a:pt x="478" y="184"/>
                      </a:cubicBezTo>
                      <a:cubicBezTo>
                        <a:pt x="477" y="189"/>
                        <a:pt x="472" y="199"/>
                        <a:pt x="472" y="199"/>
                      </a:cubicBezTo>
                      <a:cubicBezTo>
                        <a:pt x="462" y="250"/>
                        <a:pt x="483" y="254"/>
                        <a:pt x="504" y="288"/>
                      </a:cubicBezTo>
                      <a:cubicBezTo>
                        <a:pt x="505" y="294"/>
                        <a:pt x="507" y="300"/>
                        <a:pt x="508" y="306"/>
                      </a:cubicBezTo>
                      <a:cubicBezTo>
                        <a:pt x="507" y="330"/>
                        <a:pt x="501" y="348"/>
                        <a:pt x="487" y="367"/>
                      </a:cubicBezTo>
                      <a:cubicBezTo>
                        <a:pt x="485" y="379"/>
                        <a:pt x="489" y="365"/>
                        <a:pt x="481" y="376"/>
                      </a:cubicBezTo>
                      <a:cubicBezTo>
                        <a:pt x="472" y="389"/>
                        <a:pt x="467" y="405"/>
                        <a:pt x="457" y="418"/>
                      </a:cubicBezTo>
                      <a:cubicBezTo>
                        <a:pt x="456" y="424"/>
                        <a:pt x="455" y="428"/>
                        <a:pt x="451" y="433"/>
                      </a:cubicBezTo>
                      <a:cubicBezTo>
                        <a:pt x="447" y="451"/>
                        <a:pt x="422" y="462"/>
                        <a:pt x="409" y="471"/>
                      </a:cubicBezTo>
                      <a:cubicBezTo>
                        <a:pt x="397" y="479"/>
                        <a:pt x="390" y="497"/>
                        <a:pt x="382" y="508"/>
                      </a:cubicBezTo>
                      <a:cubicBezTo>
                        <a:pt x="380" y="517"/>
                        <a:pt x="378" y="526"/>
                        <a:pt x="373" y="534"/>
                      </a:cubicBezTo>
                      <a:cubicBezTo>
                        <a:pt x="362" y="525"/>
                        <a:pt x="363" y="513"/>
                        <a:pt x="346" y="510"/>
                      </a:cubicBezTo>
                      <a:cubicBezTo>
                        <a:pt x="337" y="506"/>
                        <a:pt x="328" y="508"/>
                        <a:pt x="319" y="502"/>
                      </a:cubicBezTo>
                      <a:cubicBezTo>
                        <a:pt x="300" y="489"/>
                        <a:pt x="288" y="466"/>
                        <a:pt x="264" y="462"/>
                      </a:cubicBezTo>
                      <a:cubicBezTo>
                        <a:pt x="244" y="463"/>
                        <a:pt x="233" y="466"/>
                        <a:pt x="216" y="469"/>
                      </a:cubicBezTo>
                      <a:cubicBezTo>
                        <a:pt x="202" y="475"/>
                        <a:pt x="186" y="473"/>
                        <a:pt x="171" y="475"/>
                      </a:cubicBezTo>
                      <a:cubicBezTo>
                        <a:pt x="165" y="478"/>
                        <a:pt x="160" y="480"/>
                        <a:pt x="153" y="481"/>
                      </a:cubicBezTo>
                      <a:cubicBezTo>
                        <a:pt x="122" y="493"/>
                        <a:pt x="111" y="478"/>
                        <a:pt x="88" y="469"/>
                      </a:cubicBezTo>
                      <a:cubicBezTo>
                        <a:pt x="81" y="474"/>
                        <a:pt x="74" y="480"/>
                        <a:pt x="67" y="484"/>
                      </a:cubicBezTo>
                      <a:cubicBezTo>
                        <a:pt x="62" y="491"/>
                        <a:pt x="55" y="496"/>
                        <a:pt x="48" y="502"/>
                      </a:cubicBezTo>
                      <a:cubicBezTo>
                        <a:pt x="44" y="505"/>
                        <a:pt x="41" y="508"/>
                        <a:pt x="37" y="511"/>
                      </a:cubicBezTo>
                      <a:cubicBezTo>
                        <a:pt x="36" y="512"/>
                        <a:pt x="33" y="514"/>
                        <a:pt x="33" y="514"/>
                      </a:cubicBezTo>
                      <a:cubicBezTo>
                        <a:pt x="29" y="524"/>
                        <a:pt x="28" y="531"/>
                        <a:pt x="19" y="538"/>
                      </a:cubicBezTo>
                      <a:cubicBezTo>
                        <a:pt x="16" y="543"/>
                        <a:pt x="13" y="547"/>
                        <a:pt x="10" y="552"/>
                      </a:cubicBezTo>
                      <a:cubicBezTo>
                        <a:pt x="8" y="562"/>
                        <a:pt x="5" y="574"/>
                        <a:pt x="1" y="583"/>
                      </a:cubicBezTo>
                      <a:cubicBezTo>
                        <a:pt x="1" y="585"/>
                        <a:pt x="0" y="588"/>
                        <a:pt x="0" y="588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34" name="Freeform 723"/>
                <p:cNvSpPr>
                  <a:spLocks/>
                </p:cNvSpPr>
                <p:nvPr/>
              </p:nvSpPr>
              <p:spPr bwMode="auto">
                <a:xfrm>
                  <a:off x="5246" y="1487"/>
                  <a:ext cx="158" cy="589"/>
                </a:xfrm>
                <a:custGeom>
                  <a:avLst/>
                  <a:gdLst>
                    <a:gd name="T0" fmla="*/ 156 w 158"/>
                    <a:gd name="T1" fmla="*/ 0 h 589"/>
                    <a:gd name="T2" fmla="*/ 148 w 158"/>
                    <a:gd name="T3" fmla="*/ 34 h 589"/>
                    <a:gd name="T4" fmla="*/ 139 w 158"/>
                    <a:gd name="T5" fmla="*/ 55 h 589"/>
                    <a:gd name="T6" fmla="*/ 114 w 158"/>
                    <a:gd name="T7" fmla="*/ 127 h 589"/>
                    <a:gd name="T8" fmla="*/ 100 w 158"/>
                    <a:gd name="T9" fmla="*/ 145 h 589"/>
                    <a:gd name="T10" fmla="*/ 72 w 158"/>
                    <a:gd name="T11" fmla="*/ 151 h 589"/>
                    <a:gd name="T12" fmla="*/ 55 w 158"/>
                    <a:gd name="T13" fmla="*/ 157 h 589"/>
                    <a:gd name="T14" fmla="*/ 24 w 158"/>
                    <a:gd name="T15" fmla="*/ 181 h 589"/>
                    <a:gd name="T16" fmla="*/ 33 w 158"/>
                    <a:gd name="T17" fmla="*/ 205 h 589"/>
                    <a:gd name="T18" fmla="*/ 51 w 158"/>
                    <a:gd name="T19" fmla="*/ 217 h 589"/>
                    <a:gd name="T20" fmla="*/ 46 w 158"/>
                    <a:gd name="T21" fmla="*/ 253 h 589"/>
                    <a:gd name="T22" fmla="*/ 40 w 158"/>
                    <a:gd name="T23" fmla="*/ 267 h 589"/>
                    <a:gd name="T24" fmla="*/ 34 w 158"/>
                    <a:gd name="T25" fmla="*/ 286 h 589"/>
                    <a:gd name="T26" fmla="*/ 22 w 158"/>
                    <a:gd name="T27" fmla="*/ 355 h 589"/>
                    <a:gd name="T28" fmla="*/ 9 w 158"/>
                    <a:gd name="T29" fmla="*/ 375 h 589"/>
                    <a:gd name="T30" fmla="*/ 1 w 158"/>
                    <a:gd name="T31" fmla="*/ 394 h 589"/>
                    <a:gd name="T32" fmla="*/ 0 w 158"/>
                    <a:gd name="T33" fmla="*/ 439 h 589"/>
                    <a:gd name="T34" fmla="*/ 12 w 158"/>
                    <a:gd name="T35" fmla="*/ 499 h 589"/>
                    <a:gd name="T36" fmla="*/ 18 w 158"/>
                    <a:gd name="T37" fmla="*/ 520 h 589"/>
                    <a:gd name="T38" fmla="*/ 10 w 158"/>
                    <a:gd name="T39" fmla="*/ 550 h 589"/>
                    <a:gd name="T40" fmla="*/ 10 w 158"/>
                    <a:gd name="T41" fmla="*/ 573 h 589"/>
                    <a:gd name="T42" fmla="*/ 15 w 158"/>
                    <a:gd name="T43" fmla="*/ 588 h 589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158"/>
                    <a:gd name="T67" fmla="*/ 0 h 589"/>
                    <a:gd name="T68" fmla="*/ 158 w 158"/>
                    <a:gd name="T69" fmla="*/ 589 h 589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158" h="589">
                      <a:moveTo>
                        <a:pt x="156" y="0"/>
                      </a:moveTo>
                      <a:cubicBezTo>
                        <a:pt x="155" y="13"/>
                        <a:pt x="158" y="26"/>
                        <a:pt x="148" y="34"/>
                      </a:cubicBezTo>
                      <a:cubicBezTo>
                        <a:pt x="144" y="41"/>
                        <a:pt x="143" y="48"/>
                        <a:pt x="139" y="55"/>
                      </a:cubicBezTo>
                      <a:cubicBezTo>
                        <a:pt x="136" y="89"/>
                        <a:pt x="132" y="101"/>
                        <a:pt x="114" y="127"/>
                      </a:cubicBezTo>
                      <a:cubicBezTo>
                        <a:pt x="110" y="133"/>
                        <a:pt x="107" y="141"/>
                        <a:pt x="100" y="145"/>
                      </a:cubicBezTo>
                      <a:cubicBezTo>
                        <a:pt x="93" y="150"/>
                        <a:pt x="80" y="150"/>
                        <a:pt x="72" y="151"/>
                      </a:cubicBezTo>
                      <a:cubicBezTo>
                        <a:pt x="66" y="153"/>
                        <a:pt x="61" y="156"/>
                        <a:pt x="55" y="157"/>
                      </a:cubicBezTo>
                      <a:cubicBezTo>
                        <a:pt x="44" y="163"/>
                        <a:pt x="34" y="173"/>
                        <a:pt x="24" y="181"/>
                      </a:cubicBezTo>
                      <a:cubicBezTo>
                        <a:pt x="17" y="192"/>
                        <a:pt x="19" y="202"/>
                        <a:pt x="33" y="205"/>
                      </a:cubicBezTo>
                      <a:cubicBezTo>
                        <a:pt x="39" y="209"/>
                        <a:pt x="45" y="212"/>
                        <a:pt x="51" y="217"/>
                      </a:cubicBezTo>
                      <a:cubicBezTo>
                        <a:pt x="59" y="230"/>
                        <a:pt x="51" y="240"/>
                        <a:pt x="46" y="253"/>
                      </a:cubicBezTo>
                      <a:cubicBezTo>
                        <a:pt x="45" y="259"/>
                        <a:pt x="42" y="262"/>
                        <a:pt x="40" y="267"/>
                      </a:cubicBezTo>
                      <a:cubicBezTo>
                        <a:pt x="39" y="273"/>
                        <a:pt x="37" y="280"/>
                        <a:pt x="34" y="286"/>
                      </a:cubicBezTo>
                      <a:cubicBezTo>
                        <a:pt x="29" y="310"/>
                        <a:pt x="37" y="335"/>
                        <a:pt x="22" y="355"/>
                      </a:cubicBezTo>
                      <a:cubicBezTo>
                        <a:pt x="20" y="363"/>
                        <a:pt x="15" y="369"/>
                        <a:pt x="9" y="375"/>
                      </a:cubicBezTo>
                      <a:cubicBezTo>
                        <a:pt x="7" y="382"/>
                        <a:pt x="3" y="387"/>
                        <a:pt x="1" y="394"/>
                      </a:cubicBezTo>
                      <a:cubicBezTo>
                        <a:pt x="2" y="412"/>
                        <a:pt x="2" y="422"/>
                        <a:pt x="0" y="439"/>
                      </a:cubicBezTo>
                      <a:cubicBezTo>
                        <a:pt x="1" y="457"/>
                        <a:pt x="3" y="482"/>
                        <a:pt x="12" y="499"/>
                      </a:cubicBezTo>
                      <a:cubicBezTo>
                        <a:pt x="13" y="506"/>
                        <a:pt x="15" y="514"/>
                        <a:pt x="18" y="520"/>
                      </a:cubicBezTo>
                      <a:cubicBezTo>
                        <a:pt x="17" y="534"/>
                        <a:pt x="20" y="542"/>
                        <a:pt x="10" y="550"/>
                      </a:cubicBezTo>
                      <a:cubicBezTo>
                        <a:pt x="8" y="560"/>
                        <a:pt x="8" y="557"/>
                        <a:pt x="10" y="573"/>
                      </a:cubicBezTo>
                      <a:cubicBezTo>
                        <a:pt x="10" y="575"/>
                        <a:pt x="15" y="589"/>
                        <a:pt x="15" y="588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35" name="Freeform 724"/>
                <p:cNvSpPr>
                  <a:spLocks/>
                </p:cNvSpPr>
                <p:nvPr/>
              </p:nvSpPr>
              <p:spPr bwMode="auto">
                <a:xfrm>
                  <a:off x="4928" y="2070"/>
                  <a:ext cx="331" cy="466"/>
                </a:xfrm>
                <a:custGeom>
                  <a:avLst/>
                  <a:gdLst>
                    <a:gd name="T0" fmla="*/ 331 w 331"/>
                    <a:gd name="T1" fmla="*/ 0 h 466"/>
                    <a:gd name="T2" fmla="*/ 325 w 331"/>
                    <a:gd name="T3" fmla="*/ 29 h 466"/>
                    <a:gd name="T4" fmla="*/ 313 w 331"/>
                    <a:gd name="T5" fmla="*/ 66 h 466"/>
                    <a:gd name="T6" fmla="*/ 318 w 331"/>
                    <a:gd name="T7" fmla="*/ 141 h 466"/>
                    <a:gd name="T8" fmla="*/ 327 w 331"/>
                    <a:gd name="T9" fmla="*/ 159 h 466"/>
                    <a:gd name="T10" fmla="*/ 316 w 331"/>
                    <a:gd name="T11" fmla="*/ 198 h 466"/>
                    <a:gd name="T12" fmla="*/ 321 w 331"/>
                    <a:gd name="T13" fmla="*/ 234 h 466"/>
                    <a:gd name="T14" fmla="*/ 327 w 331"/>
                    <a:gd name="T15" fmla="*/ 248 h 466"/>
                    <a:gd name="T16" fmla="*/ 312 w 331"/>
                    <a:gd name="T17" fmla="*/ 258 h 466"/>
                    <a:gd name="T18" fmla="*/ 204 w 331"/>
                    <a:gd name="T19" fmla="*/ 246 h 466"/>
                    <a:gd name="T20" fmla="*/ 160 w 331"/>
                    <a:gd name="T21" fmla="*/ 264 h 466"/>
                    <a:gd name="T22" fmla="*/ 154 w 331"/>
                    <a:gd name="T23" fmla="*/ 291 h 466"/>
                    <a:gd name="T24" fmla="*/ 165 w 331"/>
                    <a:gd name="T25" fmla="*/ 321 h 466"/>
                    <a:gd name="T26" fmla="*/ 160 w 331"/>
                    <a:gd name="T27" fmla="*/ 324 h 466"/>
                    <a:gd name="T28" fmla="*/ 142 w 331"/>
                    <a:gd name="T29" fmla="*/ 326 h 466"/>
                    <a:gd name="T30" fmla="*/ 114 w 331"/>
                    <a:gd name="T31" fmla="*/ 347 h 466"/>
                    <a:gd name="T32" fmla="*/ 94 w 331"/>
                    <a:gd name="T33" fmla="*/ 348 h 466"/>
                    <a:gd name="T34" fmla="*/ 82 w 331"/>
                    <a:gd name="T35" fmla="*/ 360 h 466"/>
                    <a:gd name="T36" fmla="*/ 90 w 331"/>
                    <a:gd name="T37" fmla="*/ 405 h 466"/>
                    <a:gd name="T38" fmla="*/ 97 w 331"/>
                    <a:gd name="T39" fmla="*/ 419 h 466"/>
                    <a:gd name="T40" fmla="*/ 67 w 331"/>
                    <a:gd name="T41" fmla="*/ 452 h 466"/>
                    <a:gd name="T42" fmla="*/ 37 w 331"/>
                    <a:gd name="T43" fmla="*/ 447 h 466"/>
                    <a:gd name="T44" fmla="*/ 6 w 331"/>
                    <a:gd name="T45" fmla="*/ 453 h 466"/>
                    <a:gd name="T46" fmla="*/ 0 w 331"/>
                    <a:gd name="T47" fmla="*/ 456 h 46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w 331"/>
                    <a:gd name="T73" fmla="*/ 0 h 466"/>
                    <a:gd name="T74" fmla="*/ 331 w 331"/>
                    <a:gd name="T75" fmla="*/ 466 h 46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T72" t="T73" r="T74" b="T75"/>
                  <a:pathLst>
                    <a:path w="331" h="466">
                      <a:moveTo>
                        <a:pt x="331" y="0"/>
                      </a:moveTo>
                      <a:cubicBezTo>
                        <a:pt x="330" y="11"/>
                        <a:pt x="329" y="19"/>
                        <a:pt x="325" y="29"/>
                      </a:cubicBezTo>
                      <a:cubicBezTo>
                        <a:pt x="324" y="56"/>
                        <a:pt x="325" y="50"/>
                        <a:pt x="313" y="66"/>
                      </a:cubicBezTo>
                      <a:cubicBezTo>
                        <a:pt x="313" y="88"/>
                        <a:pt x="307" y="119"/>
                        <a:pt x="318" y="141"/>
                      </a:cubicBezTo>
                      <a:cubicBezTo>
                        <a:pt x="319" y="147"/>
                        <a:pt x="323" y="154"/>
                        <a:pt x="327" y="159"/>
                      </a:cubicBezTo>
                      <a:cubicBezTo>
                        <a:pt x="330" y="175"/>
                        <a:pt x="325" y="186"/>
                        <a:pt x="316" y="198"/>
                      </a:cubicBezTo>
                      <a:cubicBezTo>
                        <a:pt x="317" y="210"/>
                        <a:pt x="315" y="223"/>
                        <a:pt x="321" y="234"/>
                      </a:cubicBezTo>
                      <a:cubicBezTo>
                        <a:pt x="322" y="240"/>
                        <a:pt x="325" y="243"/>
                        <a:pt x="327" y="248"/>
                      </a:cubicBezTo>
                      <a:cubicBezTo>
                        <a:pt x="324" y="257"/>
                        <a:pt x="321" y="257"/>
                        <a:pt x="312" y="258"/>
                      </a:cubicBezTo>
                      <a:cubicBezTo>
                        <a:pt x="267" y="257"/>
                        <a:pt x="244" y="252"/>
                        <a:pt x="204" y="246"/>
                      </a:cubicBezTo>
                      <a:cubicBezTo>
                        <a:pt x="181" y="248"/>
                        <a:pt x="170" y="244"/>
                        <a:pt x="160" y="264"/>
                      </a:cubicBezTo>
                      <a:cubicBezTo>
                        <a:pt x="158" y="273"/>
                        <a:pt x="157" y="282"/>
                        <a:pt x="154" y="291"/>
                      </a:cubicBezTo>
                      <a:cubicBezTo>
                        <a:pt x="156" y="304"/>
                        <a:pt x="159" y="310"/>
                        <a:pt x="165" y="321"/>
                      </a:cubicBezTo>
                      <a:cubicBezTo>
                        <a:pt x="163" y="322"/>
                        <a:pt x="162" y="324"/>
                        <a:pt x="160" y="324"/>
                      </a:cubicBezTo>
                      <a:cubicBezTo>
                        <a:pt x="154" y="325"/>
                        <a:pt x="148" y="324"/>
                        <a:pt x="142" y="326"/>
                      </a:cubicBezTo>
                      <a:cubicBezTo>
                        <a:pt x="131" y="331"/>
                        <a:pt x="128" y="345"/>
                        <a:pt x="114" y="347"/>
                      </a:cubicBezTo>
                      <a:cubicBezTo>
                        <a:pt x="107" y="348"/>
                        <a:pt x="101" y="348"/>
                        <a:pt x="94" y="348"/>
                      </a:cubicBezTo>
                      <a:cubicBezTo>
                        <a:pt x="87" y="351"/>
                        <a:pt x="86" y="354"/>
                        <a:pt x="82" y="360"/>
                      </a:cubicBezTo>
                      <a:cubicBezTo>
                        <a:pt x="79" y="376"/>
                        <a:pt x="80" y="392"/>
                        <a:pt x="90" y="405"/>
                      </a:cubicBezTo>
                      <a:cubicBezTo>
                        <a:pt x="91" y="411"/>
                        <a:pt x="94" y="414"/>
                        <a:pt x="97" y="419"/>
                      </a:cubicBezTo>
                      <a:cubicBezTo>
                        <a:pt x="95" y="466"/>
                        <a:pt x="105" y="454"/>
                        <a:pt x="67" y="452"/>
                      </a:cubicBezTo>
                      <a:cubicBezTo>
                        <a:pt x="57" y="450"/>
                        <a:pt x="46" y="451"/>
                        <a:pt x="37" y="447"/>
                      </a:cubicBezTo>
                      <a:cubicBezTo>
                        <a:pt x="27" y="452"/>
                        <a:pt x="17" y="452"/>
                        <a:pt x="6" y="453"/>
                      </a:cubicBezTo>
                      <a:cubicBezTo>
                        <a:pt x="0" y="455"/>
                        <a:pt x="0" y="453"/>
                        <a:pt x="0" y="456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36" name="Freeform 725"/>
                <p:cNvSpPr>
                  <a:spLocks/>
                </p:cNvSpPr>
                <p:nvPr/>
              </p:nvSpPr>
              <p:spPr bwMode="auto">
                <a:xfrm>
                  <a:off x="4843" y="2524"/>
                  <a:ext cx="424" cy="587"/>
                </a:xfrm>
                <a:custGeom>
                  <a:avLst/>
                  <a:gdLst>
                    <a:gd name="T0" fmla="*/ 101 w 424"/>
                    <a:gd name="T1" fmla="*/ 1 h 587"/>
                    <a:gd name="T2" fmla="*/ 67 w 424"/>
                    <a:gd name="T3" fmla="*/ 4 h 587"/>
                    <a:gd name="T4" fmla="*/ 47 w 424"/>
                    <a:gd name="T5" fmla="*/ 17 h 587"/>
                    <a:gd name="T6" fmla="*/ 41 w 424"/>
                    <a:gd name="T7" fmla="*/ 31 h 587"/>
                    <a:gd name="T8" fmla="*/ 2 w 424"/>
                    <a:gd name="T9" fmla="*/ 104 h 587"/>
                    <a:gd name="T10" fmla="*/ 22 w 424"/>
                    <a:gd name="T11" fmla="*/ 149 h 587"/>
                    <a:gd name="T12" fmla="*/ 43 w 424"/>
                    <a:gd name="T13" fmla="*/ 155 h 587"/>
                    <a:gd name="T14" fmla="*/ 82 w 424"/>
                    <a:gd name="T15" fmla="*/ 148 h 587"/>
                    <a:gd name="T16" fmla="*/ 143 w 424"/>
                    <a:gd name="T17" fmla="*/ 146 h 587"/>
                    <a:gd name="T18" fmla="*/ 172 w 424"/>
                    <a:gd name="T19" fmla="*/ 154 h 587"/>
                    <a:gd name="T20" fmla="*/ 181 w 424"/>
                    <a:gd name="T21" fmla="*/ 167 h 587"/>
                    <a:gd name="T22" fmla="*/ 218 w 424"/>
                    <a:gd name="T23" fmla="*/ 208 h 587"/>
                    <a:gd name="T24" fmla="*/ 242 w 424"/>
                    <a:gd name="T25" fmla="*/ 229 h 587"/>
                    <a:gd name="T26" fmla="*/ 251 w 424"/>
                    <a:gd name="T27" fmla="*/ 242 h 587"/>
                    <a:gd name="T28" fmla="*/ 260 w 424"/>
                    <a:gd name="T29" fmla="*/ 298 h 587"/>
                    <a:gd name="T30" fmla="*/ 298 w 424"/>
                    <a:gd name="T31" fmla="*/ 335 h 587"/>
                    <a:gd name="T32" fmla="*/ 280 w 424"/>
                    <a:gd name="T33" fmla="*/ 365 h 587"/>
                    <a:gd name="T34" fmla="*/ 299 w 424"/>
                    <a:gd name="T35" fmla="*/ 430 h 587"/>
                    <a:gd name="T36" fmla="*/ 305 w 424"/>
                    <a:gd name="T37" fmla="*/ 445 h 587"/>
                    <a:gd name="T38" fmla="*/ 331 w 424"/>
                    <a:gd name="T39" fmla="*/ 467 h 587"/>
                    <a:gd name="T40" fmla="*/ 349 w 424"/>
                    <a:gd name="T41" fmla="*/ 482 h 587"/>
                    <a:gd name="T42" fmla="*/ 373 w 424"/>
                    <a:gd name="T43" fmla="*/ 520 h 587"/>
                    <a:gd name="T44" fmla="*/ 397 w 424"/>
                    <a:gd name="T45" fmla="*/ 547 h 587"/>
                    <a:gd name="T46" fmla="*/ 406 w 424"/>
                    <a:gd name="T47" fmla="*/ 557 h 587"/>
                    <a:gd name="T48" fmla="*/ 424 w 424"/>
                    <a:gd name="T49" fmla="*/ 587 h 587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424"/>
                    <a:gd name="T76" fmla="*/ 0 h 587"/>
                    <a:gd name="T77" fmla="*/ 424 w 424"/>
                    <a:gd name="T78" fmla="*/ 587 h 587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424" h="587">
                      <a:moveTo>
                        <a:pt x="101" y="1"/>
                      </a:moveTo>
                      <a:cubicBezTo>
                        <a:pt x="93" y="1"/>
                        <a:pt x="77" y="0"/>
                        <a:pt x="67" y="4"/>
                      </a:cubicBezTo>
                      <a:cubicBezTo>
                        <a:pt x="60" y="7"/>
                        <a:pt x="47" y="17"/>
                        <a:pt x="47" y="17"/>
                      </a:cubicBezTo>
                      <a:cubicBezTo>
                        <a:pt x="46" y="23"/>
                        <a:pt x="43" y="26"/>
                        <a:pt x="41" y="31"/>
                      </a:cubicBezTo>
                      <a:cubicBezTo>
                        <a:pt x="36" y="60"/>
                        <a:pt x="26" y="85"/>
                        <a:pt x="2" y="104"/>
                      </a:cubicBezTo>
                      <a:cubicBezTo>
                        <a:pt x="4" y="123"/>
                        <a:pt x="0" y="145"/>
                        <a:pt x="22" y="149"/>
                      </a:cubicBezTo>
                      <a:cubicBezTo>
                        <a:pt x="28" y="152"/>
                        <a:pt x="36" y="154"/>
                        <a:pt x="43" y="155"/>
                      </a:cubicBezTo>
                      <a:cubicBezTo>
                        <a:pt x="61" y="154"/>
                        <a:pt x="67" y="151"/>
                        <a:pt x="82" y="148"/>
                      </a:cubicBezTo>
                      <a:cubicBezTo>
                        <a:pt x="99" y="139"/>
                        <a:pt x="124" y="145"/>
                        <a:pt x="143" y="146"/>
                      </a:cubicBezTo>
                      <a:cubicBezTo>
                        <a:pt x="153" y="148"/>
                        <a:pt x="163" y="149"/>
                        <a:pt x="172" y="154"/>
                      </a:cubicBezTo>
                      <a:cubicBezTo>
                        <a:pt x="180" y="164"/>
                        <a:pt x="177" y="160"/>
                        <a:pt x="181" y="167"/>
                      </a:cubicBezTo>
                      <a:cubicBezTo>
                        <a:pt x="186" y="191"/>
                        <a:pt x="204" y="194"/>
                        <a:pt x="218" y="208"/>
                      </a:cubicBezTo>
                      <a:cubicBezTo>
                        <a:pt x="226" y="216"/>
                        <a:pt x="233" y="222"/>
                        <a:pt x="242" y="229"/>
                      </a:cubicBezTo>
                      <a:cubicBezTo>
                        <a:pt x="248" y="240"/>
                        <a:pt x="244" y="237"/>
                        <a:pt x="251" y="242"/>
                      </a:cubicBezTo>
                      <a:cubicBezTo>
                        <a:pt x="258" y="260"/>
                        <a:pt x="256" y="278"/>
                        <a:pt x="260" y="298"/>
                      </a:cubicBezTo>
                      <a:cubicBezTo>
                        <a:pt x="263" y="311"/>
                        <a:pt x="287" y="328"/>
                        <a:pt x="298" y="335"/>
                      </a:cubicBezTo>
                      <a:cubicBezTo>
                        <a:pt x="302" y="355"/>
                        <a:pt x="291" y="354"/>
                        <a:pt x="280" y="365"/>
                      </a:cubicBezTo>
                      <a:cubicBezTo>
                        <a:pt x="264" y="406"/>
                        <a:pt x="269" y="415"/>
                        <a:pt x="299" y="430"/>
                      </a:cubicBezTo>
                      <a:cubicBezTo>
                        <a:pt x="303" y="435"/>
                        <a:pt x="303" y="439"/>
                        <a:pt x="305" y="445"/>
                      </a:cubicBezTo>
                      <a:cubicBezTo>
                        <a:pt x="308" y="452"/>
                        <a:pt x="325" y="463"/>
                        <a:pt x="331" y="467"/>
                      </a:cubicBezTo>
                      <a:cubicBezTo>
                        <a:pt x="337" y="472"/>
                        <a:pt x="349" y="482"/>
                        <a:pt x="349" y="482"/>
                      </a:cubicBezTo>
                      <a:cubicBezTo>
                        <a:pt x="354" y="497"/>
                        <a:pt x="365" y="507"/>
                        <a:pt x="373" y="520"/>
                      </a:cubicBezTo>
                      <a:cubicBezTo>
                        <a:pt x="375" y="533"/>
                        <a:pt x="387" y="541"/>
                        <a:pt x="397" y="547"/>
                      </a:cubicBezTo>
                      <a:cubicBezTo>
                        <a:pt x="400" y="551"/>
                        <a:pt x="404" y="553"/>
                        <a:pt x="406" y="557"/>
                      </a:cubicBezTo>
                      <a:cubicBezTo>
                        <a:pt x="412" y="569"/>
                        <a:pt x="409" y="582"/>
                        <a:pt x="424" y="587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37" name="Freeform 726"/>
                <p:cNvSpPr>
                  <a:spLocks/>
                </p:cNvSpPr>
                <p:nvPr/>
              </p:nvSpPr>
              <p:spPr bwMode="auto">
                <a:xfrm>
                  <a:off x="4289" y="3120"/>
                  <a:ext cx="1098" cy="240"/>
                </a:xfrm>
                <a:custGeom>
                  <a:avLst/>
                  <a:gdLst>
                    <a:gd name="T0" fmla="*/ 978 w 1098"/>
                    <a:gd name="T1" fmla="*/ 0 h 240"/>
                    <a:gd name="T2" fmla="*/ 1011 w 1098"/>
                    <a:gd name="T3" fmla="*/ 21 h 240"/>
                    <a:gd name="T4" fmla="*/ 1020 w 1098"/>
                    <a:gd name="T5" fmla="*/ 39 h 240"/>
                    <a:gd name="T6" fmla="*/ 1035 w 1098"/>
                    <a:gd name="T7" fmla="*/ 60 h 240"/>
                    <a:gd name="T8" fmla="*/ 1053 w 1098"/>
                    <a:gd name="T9" fmla="*/ 74 h 240"/>
                    <a:gd name="T10" fmla="*/ 1045 w 1098"/>
                    <a:gd name="T11" fmla="*/ 89 h 240"/>
                    <a:gd name="T12" fmla="*/ 1056 w 1098"/>
                    <a:gd name="T13" fmla="*/ 105 h 240"/>
                    <a:gd name="T14" fmla="*/ 1065 w 1098"/>
                    <a:gd name="T15" fmla="*/ 122 h 240"/>
                    <a:gd name="T16" fmla="*/ 1098 w 1098"/>
                    <a:gd name="T17" fmla="*/ 171 h 240"/>
                    <a:gd name="T18" fmla="*/ 1026 w 1098"/>
                    <a:gd name="T19" fmla="*/ 180 h 240"/>
                    <a:gd name="T20" fmla="*/ 991 w 1098"/>
                    <a:gd name="T21" fmla="*/ 182 h 240"/>
                    <a:gd name="T22" fmla="*/ 960 w 1098"/>
                    <a:gd name="T23" fmla="*/ 173 h 240"/>
                    <a:gd name="T24" fmla="*/ 934 w 1098"/>
                    <a:gd name="T25" fmla="*/ 161 h 240"/>
                    <a:gd name="T26" fmla="*/ 901 w 1098"/>
                    <a:gd name="T27" fmla="*/ 165 h 240"/>
                    <a:gd name="T28" fmla="*/ 895 w 1098"/>
                    <a:gd name="T29" fmla="*/ 180 h 240"/>
                    <a:gd name="T30" fmla="*/ 880 w 1098"/>
                    <a:gd name="T31" fmla="*/ 218 h 240"/>
                    <a:gd name="T32" fmla="*/ 838 w 1098"/>
                    <a:gd name="T33" fmla="*/ 200 h 240"/>
                    <a:gd name="T34" fmla="*/ 822 w 1098"/>
                    <a:gd name="T35" fmla="*/ 194 h 240"/>
                    <a:gd name="T36" fmla="*/ 760 w 1098"/>
                    <a:gd name="T37" fmla="*/ 192 h 240"/>
                    <a:gd name="T38" fmla="*/ 733 w 1098"/>
                    <a:gd name="T39" fmla="*/ 210 h 240"/>
                    <a:gd name="T40" fmla="*/ 696 w 1098"/>
                    <a:gd name="T41" fmla="*/ 225 h 240"/>
                    <a:gd name="T42" fmla="*/ 682 w 1098"/>
                    <a:gd name="T43" fmla="*/ 233 h 240"/>
                    <a:gd name="T44" fmla="*/ 651 w 1098"/>
                    <a:gd name="T45" fmla="*/ 240 h 240"/>
                    <a:gd name="T46" fmla="*/ 616 w 1098"/>
                    <a:gd name="T47" fmla="*/ 221 h 240"/>
                    <a:gd name="T48" fmla="*/ 588 w 1098"/>
                    <a:gd name="T49" fmla="*/ 209 h 240"/>
                    <a:gd name="T50" fmla="*/ 552 w 1098"/>
                    <a:gd name="T51" fmla="*/ 183 h 240"/>
                    <a:gd name="T52" fmla="*/ 531 w 1098"/>
                    <a:gd name="T53" fmla="*/ 170 h 240"/>
                    <a:gd name="T54" fmla="*/ 496 w 1098"/>
                    <a:gd name="T55" fmla="*/ 116 h 240"/>
                    <a:gd name="T56" fmla="*/ 472 w 1098"/>
                    <a:gd name="T57" fmla="*/ 77 h 240"/>
                    <a:gd name="T58" fmla="*/ 445 w 1098"/>
                    <a:gd name="T59" fmla="*/ 63 h 240"/>
                    <a:gd name="T60" fmla="*/ 402 w 1098"/>
                    <a:gd name="T61" fmla="*/ 26 h 240"/>
                    <a:gd name="T62" fmla="*/ 376 w 1098"/>
                    <a:gd name="T63" fmla="*/ 14 h 240"/>
                    <a:gd name="T64" fmla="*/ 337 w 1098"/>
                    <a:gd name="T65" fmla="*/ 24 h 240"/>
                    <a:gd name="T66" fmla="*/ 328 w 1098"/>
                    <a:gd name="T67" fmla="*/ 42 h 240"/>
                    <a:gd name="T68" fmla="*/ 321 w 1098"/>
                    <a:gd name="T69" fmla="*/ 65 h 240"/>
                    <a:gd name="T70" fmla="*/ 292 w 1098"/>
                    <a:gd name="T71" fmla="*/ 59 h 240"/>
                    <a:gd name="T72" fmla="*/ 271 w 1098"/>
                    <a:gd name="T73" fmla="*/ 53 h 240"/>
                    <a:gd name="T74" fmla="*/ 253 w 1098"/>
                    <a:gd name="T75" fmla="*/ 48 h 240"/>
                    <a:gd name="T76" fmla="*/ 213 w 1098"/>
                    <a:gd name="T77" fmla="*/ 29 h 240"/>
                    <a:gd name="T78" fmla="*/ 190 w 1098"/>
                    <a:gd name="T79" fmla="*/ 33 h 240"/>
                    <a:gd name="T80" fmla="*/ 163 w 1098"/>
                    <a:gd name="T81" fmla="*/ 62 h 240"/>
                    <a:gd name="T82" fmla="*/ 141 w 1098"/>
                    <a:gd name="T83" fmla="*/ 90 h 240"/>
                    <a:gd name="T84" fmla="*/ 132 w 1098"/>
                    <a:gd name="T85" fmla="*/ 104 h 240"/>
                    <a:gd name="T86" fmla="*/ 126 w 1098"/>
                    <a:gd name="T87" fmla="*/ 134 h 240"/>
                    <a:gd name="T88" fmla="*/ 78 w 1098"/>
                    <a:gd name="T89" fmla="*/ 149 h 240"/>
                    <a:gd name="T90" fmla="*/ 31 w 1098"/>
                    <a:gd name="T91" fmla="*/ 168 h 240"/>
                    <a:gd name="T92" fmla="*/ 7 w 1098"/>
                    <a:gd name="T93" fmla="*/ 174 h 240"/>
                    <a:gd name="T94" fmla="*/ 0 w 1098"/>
                    <a:gd name="T95" fmla="*/ 185 h 240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1098"/>
                    <a:gd name="T145" fmla="*/ 0 h 240"/>
                    <a:gd name="T146" fmla="*/ 1098 w 1098"/>
                    <a:gd name="T147" fmla="*/ 240 h 240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1098" h="240">
                      <a:moveTo>
                        <a:pt x="978" y="0"/>
                      </a:moveTo>
                      <a:cubicBezTo>
                        <a:pt x="987" y="15"/>
                        <a:pt x="994" y="18"/>
                        <a:pt x="1011" y="21"/>
                      </a:cubicBezTo>
                      <a:cubicBezTo>
                        <a:pt x="1016" y="27"/>
                        <a:pt x="1017" y="32"/>
                        <a:pt x="1020" y="39"/>
                      </a:cubicBezTo>
                      <a:cubicBezTo>
                        <a:pt x="1022" y="47"/>
                        <a:pt x="1028" y="56"/>
                        <a:pt x="1035" y="60"/>
                      </a:cubicBezTo>
                      <a:cubicBezTo>
                        <a:pt x="1040" y="66"/>
                        <a:pt x="1046" y="70"/>
                        <a:pt x="1053" y="74"/>
                      </a:cubicBezTo>
                      <a:cubicBezTo>
                        <a:pt x="1051" y="80"/>
                        <a:pt x="1047" y="83"/>
                        <a:pt x="1045" y="89"/>
                      </a:cubicBezTo>
                      <a:cubicBezTo>
                        <a:pt x="1047" y="100"/>
                        <a:pt x="1047" y="100"/>
                        <a:pt x="1056" y="105"/>
                      </a:cubicBezTo>
                      <a:cubicBezTo>
                        <a:pt x="1059" y="110"/>
                        <a:pt x="1065" y="122"/>
                        <a:pt x="1065" y="122"/>
                      </a:cubicBezTo>
                      <a:cubicBezTo>
                        <a:pt x="1068" y="137"/>
                        <a:pt x="1085" y="163"/>
                        <a:pt x="1098" y="171"/>
                      </a:cubicBezTo>
                      <a:cubicBezTo>
                        <a:pt x="1074" y="175"/>
                        <a:pt x="1051" y="178"/>
                        <a:pt x="1026" y="180"/>
                      </a:cubicBezTo>
                      <a:cubicBezTo>
                        <a:pt x="1013" y="183"/>
                        <a:pt x="1005" y="183"/>
                        <a:pt x="991" y="182"/>
                      </a:cubicBezTo>
                      <a:cubicBezTo>
                        <a:pt x="981" y="179"/>
                        <a:pt x="970" y="174"/>
                        <a:pt x="960" y="173"/>
                      </a:cubicBezTo>
                      <a:cubicBezTo>
                        <a:pt x="951" y="168"/>
                        <a:pt x="944" y="163"/>
                        <a:pt x="934" y="161"/>
                      </a:cubicBezTo>
                      <a:cubicBezTo>
                        <a:pt x="923" y="156"/>
                        <a:pt x="909" y="155"/>
                        <a:pt x="901" y="165"/>
                      </a:cubicBezTo>
                      <a:cubicBezTo>
                        <a:pt x="900" y="170"/>
                        <a:pt x="895" y="180"/>
                        <a:pt x="895" y="180"/>
                      </a:cubicBezTo>
                      <a:cubicBezTo>
                        <a:pt x="894" y="200"/>
                        <a:pt x="897" y="209"/>
                        <a:pt x="880" y="218"/>
                      </a:cubicBezTo>
                      <a:cubicBezTo>
                        <a:pt x="865" y="215"/>
                        <a:pt x="853" y="203"/>
                        <a:pt x="838" y="200"/>
                      </a:cubicBezTo>
                      <a:cubicBezTo>
                        <a:pt x="833" y="196"/>
                        <a:pt x="829" y="195"/>
                        <a:pt x="822" y="194"/>
                      </a:cubicBezTo>
                      <a:cubicBezTo>
                        <a:pt x="802" y="187"/>
                        <a:pt x="781" y="192"/>
                        <a:pt x="760" y="192"/>
                      </a:cubicBezTo>
                      <a:cubicBezTo>
                        <a:pt x="750" y="197"/>
                        <a:pt x="744" y="208"/>
                        <a:pt x="733" y="210"/>
                      </a:cubicBezTo>
                      <a:cubicBezTo>
                        <a:pt x="722" y="215"/>
                        <a:pt x="708" y="223"/>
                        <a:pt x="696" y="225"/>
                      </a:cubicBezTo>
                      <a:cubicBezTo>
                        <a:pt x="691" y="227"/>
                        <a:pt x="687" y="230"/>
                        <a:pt x="682" y="233"/>
                      </a:cubicBezTo>
                      <a:cubicBezTo>
                        <a:pt x="653" y="217"/>
                        <a:pt x="668" y="227"/>
                        <a:pt x="651" y="240"/>
                      </a:cubicBezTo>
                      <a:cubicBezTo>
                        <a:pt x="632" y="238"/>
                        <a:pt x="630" y="224"/>
                        <a:pt x="616" y="221"/>
                      </a:cubicBezTo>
                      <a:cubicBezTo>
                        <a:pt x="608" y="215"/>
                        <a:pt x="598" y="210"/>
                        <a:pt x="588" y="209"/>
                      </a:cubicBezTo>
                      <a:cubicBezTo>
                        <a:pt x="575" y="201"/>
                        <a:pt x="565" y="191"/>
                        <a:pt x="552" y="183"/>
                      </a:cubicBezTo>
                      <a:cubicBezTo>
                        <a:pt x="545" y="179"/>
                        <a:pt x="531" y="170"/>
                        <a:pt x="531" y="170"/>
                      </a:cubicBezTo>
                      <a:cubicBezTo>
                        <a:pt x="522" y="155"/>
                        <a:pt x="508" y="126"/>
                        <a:pt x="496" y="116"/>
                      </a:cubicBezTo>
                      <a:cubicBezTo>
                        <a:pt x="493" y="103"/>
                        <a:pt x="488" y="80"/>
                        <a:pt x="472" y="77"/>
                      </a:cubicBezTo>
                      <a:cubicBezTo>
                        <a:pt x="463" y="72"/>
                        <a:pt x="454" y="69"/>
                        <a:pt x="445" y="63"/>
                      </a:cubicBezTo>
                      <a:cubicBezTo>
                        <a:pt x="432" y="45"/>
                        <a:pt x="423" y="35"/>
                        <a:pt x="402" y="26"/>
                      </a:cubicBezTo>
                      <a:cubicBezTo>
                        <a:pt x="393" y="22"/>
                        <a:pt x="387" y="16"/>
                        <a:pt x="376" y="14"/>
                      </a:cubicBezTo>
                      <a:cubicBezTo>
                        <a:pt x="356" y="15"/>
                        <a:pt x="352" y="15"/>
                        <a:pt x="337" y="24"/>
                      </a:cubicBezTo>
                      <a:cubicBezTo>
                        <a:pt x="333" y="30"/>
                        <a:pt x="331" y="36"/>
                        <a:pt x="328" y="42"/>
                      </a:cubicBezTo>
                      <a:cubicBezTo>
                        <a:pt x="327" y="53"/>
                        <a:pt x="329" y="59"/>
                        <a:pt x="321" y="65"/>
                      </a:cubicBezTo>
                      <a:cubicBezTo>
                        <a:pt x="311" y="63"/>
                        <a:pt x="302" y="61"/>
                        <a:pt x="292" y="59"/>
                      </a:cubicBezTo>
                      <a:cubicBezTo>
                        <a:pt x="286" y="56"/>
                        <a:pt x="278" y="54"/>
                        <a:pt x="271" y="53"/>
                      </a:cubicBezTo>
                      <a:cubicBezTo>
                        <a:pt x="265" y="50"/>
                        <a:pt x="259" y="50"/>
                        <a:pt x="253" y="48"/>
                      </a:cubicBezTo>
                      <a:cubicBezTo>
                        <a:pt x="240" y="38"/>
                        <a:pt x="231" y="30"/>
                        <a:pt x="213" y="29"/>
                      </a:cubicBezTo>
                      <a:cubicBezTo>
                        <a:pt x="205" y="30"/>
                        <a:pt x="190" y="33"/>
                        <a:pt x="190" y="33"/>
                      </a:cubicBezTo>
                      <a:cubicBezTo>
                        <a:pt x="178" y="39"/>
                        <a:pt x="170" y="50"/>
                        <a:pt x="163" y="62"/>
                      </a:cubicBezTo>
                      <a:cubicBezTo>
                        <a:pt x="162" y="79"/>
                        <a:pt x="154" y="81"/>
                        <a:pt x="141" y="90"/>
                      </a:cubicBezTo>
                      <a:cubicBezTo>
                        <a:pt x="138" y="95"/>
                        <a:pt x="135" y="99"/>
                        <a:pt x="132" y="104"/>
                      </a:cubicBezTo>
                      <a:cubicBezTo>
                        <a:pt x="130" y="113"/>
                        <a:pt x="129" y="125"/>
                        <a:pt x="126" y="134"/>
                      </a:cubicBezTo>
                      <a:cubicBezTo>
                        <a:pt x="121" y="149"/>
                        <a:pt x="89" y="148"/>
                        <a:pt x="78" y="149"/>
                      </a:cubicBezTo>
                      <a:cubicBezTo>
                        <a:pt x="62" y="154"/>
                        <a:pt x="47" y="165"/>
                        <a:pt x="31" y="168"/>
                      </a:cubicBezTo>
                      <a:cubicBezTo>
                        <a:pt x="24" y="171"/>
                        <a:pt x="15" y="172"/>
                        <a:pt x="7" y="174"/>
                      </a:cubicBezTo>
                      <a:cubicBezTo>
                        <a:pt x="5" y="178"/>
                        <a:pt x="2" y="181"/>
                        <a:pt x="0" y="185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38" name="Freeform 727"/>
                <p:cNvSpPr>
                  <a:spLocks/>
                </p:cNvSpPr>
                <p:nvPr/>
              </p:nvSpPr>
              <p:spPr bwMode="auto">
                <a:xfrm>
                  <a:off x="3557" y="3302"/>
                  <a:ext cx="732" cy="574"/>
                </a:xfrm>
                <a:custGeom>
                  <a:avLst/>
                  <a:gdLst>
                    <a:gd name="T0" fmla="*/ 732 w 732"/>
                    <a:gd name="T1" fmla="*/ 7 h 574"/>
                    <a:gd name="T2" fmla="*/ 697 w 732"/>
                    <a:gd name="T3" fmla="*/ 9 h 574"/>
                    <a:gd name="T4" fmla="*/ 672 w 732"/>
                    <a:gd name="T5" fmla="*/ 3 h 574"/>
                    <a:gd name="T6" fmla="*/ 657 w 732"/>
                    <a:gd name="T7" fmla="*/ 24 h 574"/>
                    <a:gd name="T8" fmla="*/ 637 w 732"/>
                    <a:gd name="T9" fmla="*/ 27 h 574"/>
                    <a:gd name="T10" fmla="*/ 582 w 732"/>
                    <a:gd name="T11" fmla="*/ 22 h 574"/>
                    <a:gd name="T12" fmla="*/ 528 w 732"/>
                    <a:gd name="T13" fmla="*/ 0 h 574"/>
                    <a:gd name="T14" fmla="*/ 511 w 732"/>
                    <a:gd name="T15" fmla="*/ 22 h 574"/>
                    <a:gd name="T16" fmla="*/ 489 w 732"/>
                    <a:gd name="T17" fmla="*/ 45 h 574"/>
                    <a:gd name="T18" fmla="*/ 481 w 732"/>
                    <a:gd name="T19" fmla="*/ 55 h 574"/>
                    <a:gd name="T20" fmla="*/ 481 w 732"/>
                    <a:gd name="T21" fmla="*/ 94 h 574"/>
                    <a:gd name="T22" fmla="*/ 486 w 732"/>
                    <a:gd name="T23" fmla="*/ 117 h 574"/>
                    <a:gd name="T24" fmla="*/ 451 w 732"/>
                    <a:gd name="T25" fmla="*/ 183 h 574"/>
                    <a:gd name="T26" fmla="*/ 435 w 732"/>
                    <a:gd name="T27" fmla="*/ 198 h 574"/>
                    <a:gd name="T28" fmla="*/ 300 w 732"/>
                    <a:gd name="T29" fmla="*/ 201 h 574"/>
                    <a:gd name="T30" fmla="*/ 280 w 732"/>
                    <a:gd name="T31" fmla="*/ 229 h 574"/>
                    <a:gd name="T32" fmla="*/ 271 w 732"/>
                    <a:gd name="T33" fmla="*/ 271 h 574"/>
                    <a:gd name="T34" fmla="*/ 262 w 732"/>
                    <a:gd name="T35" fmla="*/ 291 h 574"/>
                    <a:gd name="T36" fmla="*/ 274 w 732"/>
                    <a:gd name="T37" fmla="*/ 346 h 574"/>
                    <a:gd name="T38" fmla="*/ 208 w 732"/>
                    <a:gd name="T39" fmla="*/ 348 h 574"/>
                    <a:gd name="T40" fmla="*/ 163 w 732"/>
                    <a:gd name="T41" fmla="*/ 316 h 574"/>
                    <a:gd name="T42" fmla="*/ 142 w 732"/>
                    <a:gd name="T43" fmla="*/ 324 h 574"/>
                    <a:gd name="T44" fmla="*/ 100 w 732"/>
                    <a:gd name="T45" fmla="*/ 309 h 574"/>
                    <a:gd name="T46" fmla="*/ 63 w 732"/>
                    <a:gd name="T47" fmla="*/ 328 h 574"/>
                    <a:gd name="T48" fmla="*/ 46 w 732"/>
                    <a:gd name="T49" fmla="*/ 348 h 574"/>
                    <a:gd name="T50" fmla="*/ 12 w 732"/>
                    <a:gd name="T51" fmla="*/ 367 h 574"/>
                    <a:gd name="T52" fmla="*/ 0 w 732"/>
                    <a:gd name="T53" fmla="*/ 378 h 574"/>
                    <a:gd name="T54" fmla="*/ 16 w 732"/>
                    <a:gd name="T55" fmla="*/ 423 h 574"/>
                    <a:gd name="T56" fmla="*/ 27 w 732"/>
                    <a:gd name="T57" fmla="*/ 441 h 574"/>
                    <a:gd name="T58" fmla="*/ 52 w 732"/>
                    <a:gd name="T59" fmla="*/ 460 h 574"/>
                    <a:gd name="T60" fmla="*/ 87 w 732"/>
                    <a:gd name="T61" fmla="*/ 489 h 574"/>
                    <a:gd name="T62" fmla="*/ 93 w 732"/>
                    <a:gd name="T63" fmla="*/ 517 h 574"/>
                    <a:gd name="T64" fmla="*/ 100 w 732"/>
                    <a:gd name="T65" fmla="*/ 564 h 574"/>
                    <a:gd name="T66" fmla="*/ 117 w 732"/>
                    <a:gd name="T67" fmla="*/ 568 h 574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732"/>
                    <a:gd name="T103" fmla="*/ 0 h 574"/>
                    <a:gd name="T104" fmla="*/ 732 w 732"/>
                    <a:gd name="T105" fmla="*/ 574 h 574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732" h="574">
                      <a:moveTo>
                        <a:pt x="732" y="7"/>
                      </a:moveTo>
                      <a:cubicBezTo>
                        <a:pt x="721" y="12"/>
                        <a:pt x="709" y="10"/>
                        <a:pt x="697" y="9"/>
                      </a:cubicBezTo>
                      <a:cubicBezTo>
                        <a:pt x="689" y="5"/>
                        <a:pt x="681" y="4"/>
                        <a:pt x="672" y="3"/>
                      </a:cubicBezTo>
                      <a:cubicBezTo>
                        <a:pt x="663" y="9"/>
                        <a:pt x="665" y="18"/>
                        <a:pt x="657" y="24"/>
                      </a:cubicBezTo>
                      <a:cubicBezTo>
                        <a:pt x="651" y="28"/>
                        <a:pt x="644" y="26"/>
                        <a:pt x="637" y="27"/>
                      </a:cubicBezTo>
                      <a:cubicBezTo>
                        <a:pt x="619" y="25"/>
                        <a:pt x="600" y="26"/>
                        <a:pt x="582" y="22"/>
                      </a:cubicBezTo>
                      <a:cubicBezTo>
                        <a:pt x="566" y="14"/>
                        <a:pt x="546" y="2"/>
                        <a:pt x="528" y="0"/>
                      </a:cubicBezTo>
                      <a:cubicBezTo>
                        <a:pt x="522" y="8"/>
                        <a:pt x="520" y="17"/>
                        <a:pt x="511" y="22"/>
                      </a:cubicBezTo>
                      <a:cubicBezTo>
                        <a:pt x="504" y="30"/>
                        <a:pt x="496" y="36"/>
                        <a:pt x="489" y="45"/>
                      </a:cubicBezTo>
                      <a:cubicBezTo>
                        <a:pt x="486" y="48"/>
                        <a:pt x="481" y="55"/>
                        <a:pt x="481" y="55"/>
                      </a:cubicBezTo>
                      <a:cubicBezTo>
                        <a:pt x="478" y="68"/>
                        <a:pt x="478" y="80"/>
                        <a:pt x="481" y="94"/>
                      </a:cubicBezTo>
                      <a:cubicBezTo>
                        <a:pt x="483" y="102"/>
                        <a:pt x="486" y="117"/>
                        <a:pt x="486" y="117"/>
                      </a:cubicBezTo>
                      <a:cubicBezTo>
                        <a:pt x="482" y="150"/>
                        <a:pt x="469" y="158"/>
                        <a:pt x="451" y="183"/>
                      </a:cubicBezTo>
                      <a:cubicBezTo>
                        <a:pt x="446" y="190"/>
                        <a:pt x="447" y="196"/>
                        <a:pt x="435" y="198"/>
                      </a:cubicBezTo>
                      <a:cubicBezTo>
                        <a:pt x="387" y="206"/>
                        <a:pt x="431" y="199"/>
                        <a:pt x="300" y="201"/>
                      </a:cubicBezTo>
                      <a:cubicBezTo>
                        <a:pt x="288" y="203"/>
                        <a:pt x="284" y="219"/>
                        <a:pt x="280" y="229"/>
                      </a:cubicBezTo>
                      <a:cubicBezTo>
                        <a:pt x="279" y="242"/>
                        <a:pt x="279" y="260"/>
                        <a:pt x="271" y="271"/>
                      </a:cubicBezTo>
                      <a:cubicBezTo>
                        <a:pt x="270" y="278"/>
                        <a:pt x="265" y="285"/>
                        <a:pt x="262" y="291"/>
                      </a:cubicBezTo>
                      <a:cubicBezTo>
                        <a:pt x="260" y="312"/>
                        <a:pt x="255" y="333"/>
                        <a:pt x="274" y="346"/>
                      </a:cubicBezTo>
                      <a:cubicBezTo>
                        <a:pt x="255" y="352"/>
                        <a:pt x="226" y="348"/>
                        <a:pt x="208" y="348"/>
                      </a:cubicBezTo>
                      <a:cubicBezTo>
                        <a:pt x="190" y="342"/>
                        <a:pt x="181" y="322"/>
                        <a:pt x="163" y="316"/>
                      </a:cubicBezTo>
                      <a:cubicBezTo>
                        <a:pt x="155" y="319"/>
                        <a:pt x="149" y="321"/>
                        <a:pt x="142" y="324"/>
                      </a:cubicBezTo>
                      <a:cubicBezTo>
                        <a:pt x="126" y="321"/>
                        <a:pt x="116" y="312"/>
                        <a:pt x="100" y="309"/>
                      </a:cubicBezTo>
                      <a:cubicBezTo>
                        <a:pt x="79" y="310"/>
                        <a:pt x="76" y="315"/>
                        <a:pt x="63" y="328"/>
                      </a:cubicBezTo>
                      <a:cubicBezTo>
                        <a:pt x="58" y="340"/>
                        <a:pt x="59" y="343"/>
                        <a:pt x="46" y="348"/>
                      </a:cubicBezTo>
                      <a:cubicBezTo>
                        <a:pt x="39" y="369"/>
                        <a:pt x="36" y="366"/>
                        <a:pt x="12" y="367"/>
                      </a:cubicBezTo>
                      <a:cubicBezTo>
                        <a:pt x="6" y="370"/>
                        <a:pt x="3" y="372"/>
                        <a:pt x="0" y="378"/>
                      </a:cubicBezTo>
                      <a:cubicBezTo>
                        <a:pt x="1" y="396"/>
                        <a:pt x="5" y="408"/>
                        <a:pt x="16" y="423"/>
                      </a:cubicBezTo>
                      <a:cubicBezTo>
                        <a:pt x="20" y="429"/>
                        <a:pt x="27" y="441"/>
                        <a:pt x="27" y="441"/>
                      </a:cubicBezTo>
                      <a:cubicBezTo>
                        <a:pt x="29" y="454"/>
                        <a:pt x="40" y="457"/>
                        <a:pt x="52" y="460"/>
                      </a:cubicBezTo>
                      <a:cubicBezTo>
                        <a:pt x="65" y="468"/>
                        <a:pt x="79" y="475"/>
                        <a:pt x="87" y="489"/>
                      </a:cubicBezTo>
                      <a:cubicBezTo>
                        <a:pt x="88" y="498"/>
                        <a:pt x="89" y="508"/>
                        <a:pt x="93" y="517"/>
                      </a:cubicBezTo>
                      <a:cubicBezTo>
                        <a:pt x="94" y="531"/>
                        <a:pt x="94" y="552"/>
                        <a:pt x="100" y="564"/>
                      </a:cubicBezTo>
                      <a:cubicBezTo>
                        <a:pt x="104" y="571"/>
                        <a:pt x="111" y="574"/>
                        <a:pt x="117" y="568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39" name="Freeform 728"/>
                <p:cNvSpPr>
                  <a:spLocks/>
                </p:cNvSpPr>
                <p:nvPr/>
              </p:nvSpPr>
              <p:spPr bwMode="auto">
                <a:xfrm>
                  <a:off x="2817" y="3875"/>
                  <a:ext cx="874" cy="414"/>
                </a:xfrm>
                <a:custGeom>
                  <a:avLst/>
                  <a:gdLst>
                    <a:gd name="T0" fmla="*/ 843 w 874"/>
                    <a:gd name="T1" fmla="*/ 0 h 414"/>
                    <a:gd name="T2" fmla="*/ 861 w 874"/>
                    <a:gd name="T3" fmla="*/ 10 h 414"/>
                    <a:gd name="T4" fmla="*/ 855 w 874"/>
                    <a:gd name="T5" fmla="*/ 46 h 414"/>
                    <a:gd name="T6" fmla="*/ 846 w 874"/>
                    <a:gd name="T7" fmla="*/ 67 h 414"/>
                    <a:gd name="T8" fmla="*/ 837 w 874"/>
                    <a:gd name="T9" fmla="*/ 97 h 414"/>
                    <a:gd name="T10" fmla="*/ 858 w 874"/>
                    <a:gd name="T11" fmla="*/ 121 h 414"/>
                    <a:gd name="T12" fmla="*/ 872 w 874"/>
                    <a:gd name="T13" fmla="*/ 139 h 414"/>
                    <a:gd name="T14" fmla="*/ 855 w 874"/>
                    <a:gd name="T15" fmla="*/ 160 h 414"/>
                    <a:gd name="T16" fmla="*/ 846 w 874"/>
                    <a:gd name="T17" fmla="*/ 186 h 414"/>
                    <a:gd name="T18" fmla="*/ 834 w 874"/>
                    <a:gd name="T19" fmla="*/ 208 h 414"/>
                    <a:gd name="T20" fmla="*/ 798 w 874"/>
                    <a:gd name="T21" fmla="*/ 267 h 414"/>
                    <a:gd name="T22" fmla="*/ 726 w 874"/>
                    <a:gd name="T23" fmla="*/ 267 h 414"/>
                    <a:gd name="T24" fmla="*/ 699 w 874"/>
                    <a:gd name="T25" fmla="*/ 289 h 414"/>
                    <a:gd name="T26" fmla="*/ 630 w 874"/>
                    <a:gd name="T27" fmla="*/ 310 h 414"/>
                    <a:gd name="T28" fmla="*/ 599 w 874"/>
                    <a:gd name="T29" fmla="*/ 327 h 414"/>
                    <a:gd name="T30" fmla="*/ 581 w 874"/>
                    <a:gd name="T31" fmla="*/ 322 h 414"/>
                    <a:gd name="T32" fmla="*/ 561 w 874"/>
                    <a:gd name="T33" fmla="*/ 289 h 414"/>
                    <a:gd name="T34" fmla="*/ 531 w 874"/>
                    <a:gd name="T35" fmla="*/ 282 h 414"/>
                    <a:gd name="T36" fmla="*/ 495 w 874"/>
                    <a:gd name="T37" fmla="*/ 301 h 414"/>
                    <a:gd name="T38" fmla="*/ 474 w 874"/>
                    <a:gd name="T39" fmla="*/ 307 h 414"/>
                    <a:gd name="T40" fmla="*/ 441 w 874"/>
                    <a:gd name="T41" fmla="*/ 319 h 414"/>
                    <a:gd name="T42" fmla="*/ 423 w 874"/>
                    <a:gd name="T43" fmla="*/ 340 h 414"/>
                    <a:gd name="T44" fmla="*/ 380 w 874"/>
                    <a:gd name="T45" fmla="*/ 324 h 414"/>
                    <a:gd name="T46" fmla="*/ 323 w 874"/>
                    <a:gd name="T47" fmla="*/ 324 h 414"/>
                    <a:gd name="T48" fmla="*/ 300 w 874"/>
                    <a:gd name="T49" fmla="*/ 315 h 414"/>
                    <a:gd name="T50" fmla="*/ 264 w 874"/>
                    <a:gd name="T51" fmla="*/ 346 h 414"/>
                    <a:gd name="T52" fmla="*/ 249 w 874"/>
                    <a:gd name="T53" fmla="*/ 361 h 414"/>
                    <a:gd name="T54" fmla="*/ 210 w 874"/>
                    <a:gd name="T55" fmla="*/ 354 h 414"/>
                    <a:gd name="T56" fmla="*/ 174 w 874"/>
                    <a:gd name="T57" fmla="*/ 366 h 414"/>
                    <a:gd name="T58" fmla="*/ 140 w 874"/>
                    <a:gd name="T59" fmla="*/ 382 h 414"/>
                    <a:gd name="T60" fmla="*/ 111 w 874"/>
                    <a:gd name="T61" fmla="*/ 397 h 414"/>
                    <a:gd name="T62" fmla="*/ 93 w 874"/>
                    <a:gd name="T63" fmla="*/ 403 h 414"/>
                    <a:gd name="T64" fmla="*/ 78 w 874"/>
                    <a:gd name="T65" fmla="*/ 409 h 414"/>
                    <a:gd name="T66" fmla="*/ 65 w 874"/>
                    <a:gd name="T67" fmla="*/ 414 h 414"/>
                    <a:gd name="T68" fmla="*/ 0 w 874"/>
                    <a:gd name="T69" fmla="*/ 406 h 414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874"/>
                    <a:gd name="T106" fmla="*/ 0 h 414"/>
                    <a:gd name="T107" fmla="*/ 874 w 874"/>
                    <a:gd name="T108" fmla="*/ 414 h 414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874" h="414">
                      <a:moveTo>
                        <a:pt x="843" y="0"/>
                      </a:moveTo>
                      <a:cubicBezTo>
                        <a:pt x="857" y="1"/>
                        <a:pt x="854" y="1"/>
                        <a:pt x="861" y="10"/>
                      </a:cubicBezTo>
                      <a:cubicBezTo>
                        <a:pt x="860" y="22"/>
                        <a:pt x="861" y="35"/>
                        <a:pt x="855" y="46"/>
                      </a:cubicBezTo>
                      <a:cubicBezTo>
                        <a:pt x="853" y="54"/>
                        <a:pt x="849" y="60"/>
                        <a:pt x="846" y="67"/>
                      </a:cubicBezTo>
                      <a:cubicBezTo>
                        <a:pt x="844" y="77"/>
                        <a:pt x="841" y="88"/>
                        <a:pt x="837" y="97"/>
                      </a:cubicBezTo>
                      <a:cubicBezTo>
                        <a:pt x="841" y="109"/>
                        <a:pt x="848" y="114"/>
                        <a:pt x="858" y="121"/>
                      </a:cubicBezTo>
                      <a:cubicBezTo>
                        <a:pt x="862" y="128"/>
                        <a:pt x="868" y="132"/>
                        <a:pt x="872" y="139"/>
                      </a:cubicBezTo>
                      <a:cubicBezTo>
                        <a:pt x="874" y="151"/>
                        <a:pt x="864" y="155"/>
                        <a:pt x="855" y="160"/>
                      </a:cubicBezTo>
                      <a:cubicBezTo>
                        <a:pt x="849" y="169"/>
                        <a:pt x="849" y="176"/>
                        <a:pt x="846" y="186"/>
                      </a:cubicBezTo>
                      <a:cubicBezTo>
                        <a:pt x="843" y="194"/>
                        <a:pt x="838" y="200"/>
                        <a:pt x="834" y="208"/>
                      </a:cubicBezTo>
                      <a:cubicBezTo>
                        <a:pt x="833" y="235"/>
                        <a:pt x="825" y="256"/>
                        <a:pt x="798" y="267"/>
                      </a:cubicBezTo>
                      <a:cubicBezTo>
                        <a:pt x="769" y="265"/>
                        <a:pt x="755" y="263"/>
                        <a:pt x="726" y="267"/>
                      </a:cubicBezTo>
                      <a:cubicBezTo>
                        <a:pt x="716" y="268"/>
                        <a:pt x="708" y="284"/>
                        <a:pt x="699" y="289"/>
                      </a:cubicBezTo>
                      <a:cubicBezTo>
                        <a:pt x="679" y="313"/>
                        <a:pt x="663" y="309"/>
                        <a:pt x="630" y="310"/>
                      </a:cubicBezTo>
                      <a:cubicBezTo>
                        <a:pt x="620" y="323"/>
                        <a:pt x="615" y="324"/>
                        <a:pt x="599" y="327"/>
                      </a:cubicBezTo>
                      <a:cubicBezTo>
                        <a:pt x="594" y="326"/>
                        <a:pt x="585" y="327"/>
                        <a:pt x="581" y="322"/>
                      </a:cubicBezTo>
                      <a:cubicBezTo>
                        <a:pt x="574" y="314"/>
                        <a:pt x="574" y="292"/>
                        <a:pt x="561" y="289"/>
                      </a:cubicBezTo>
                      <a:cubicBezTo>
                        <a:pt x="535" y="283"/>
                        <a:pt x="545" y="284"/>
                        <a:pt x="531" y="282"/>
                      </a:cubicBezTo>
                      <a:cubicBezTo>
                        <a:pt x="519" y="287"/>
                        <a:pt x="508" y="298"/>
                        <a:pt x="495" y="301"/>
                      </a:cubicBezTo>
                      <a:cubicBezTo>
                        <a:pt x="489" y="304"/>
                        <a:pt x="481" y="306"/>
                        <a:pt x="474" y="307"/>
                      </a:cubicBezTo>
                      <a:cubicBezTo>
                        <a:pt x="462" y="312"/>
                        <a:pt x="454" y="316"/>
                        <a:pt x="441" y="319"/>
                      </a:cubicBezTo>
                      <a:cubicBezTo>
                        <a:pt x="431" y="326"/>
                        <a:pt x="433" y="338"/>
                        <a:pt x="423" y="340"/>
                      </a:cubicBezTo>
                      <a:cubicBezTo>
                        <a:pt x="411" y="324"/>
                        <a:pt x="400" y="326"/>
                        <a:pt x="380" y="324"/>
                      </a:cubicBezTo>
                      <a:cubicBezTo>
                        <a:pt x="367" y="324"/>
                        <a:pt x="338" y="326"/>
                        <a:pt x="323" y="324"/>
                      </a:cubicBezTo>
                      <a:cubicBezTo>
                        <a:pt x="316" y="323"/>
                        <a:pt x="308" y="316"/>
                        <a:pt x="300" y="315"/>
                      </a:cubicBezTo>
                      <a:cubicBezTo>
                        <a:pt x="282" y="317"/>
                        <a:pt x="274" y="332"/>
                        <a:pt x="264" y="346"/>
                      </a:cubicBezTo>
                      <a:cubicBezTo>
                        <a:pt x="259" y="353"/>
                        <a:pt x="258" y="360"/>
                        <a:pt x="249" y="361"/>
                      </a:cubicBezTo>
                      <a:cubicBezTo>
                        <a:pt x="239" y="345"/>
                        <a:pt x="233" y="352"/>
                        <a:pt x="210" y="354"/>
                      </a:cubicBezTo>
                      <a:cubicBezTo>
                        <a:pt x="199" y="360"/>
                        <a:pt x="186" y="362"/>
                        <a:pt x="174" y="366"/>
                      </a:cubicBezTo>
                      <a:cubicBezTo>
                        <a:pt x="165" y="373"/>
                        <a:pt x="151" y="380"/>
                        <a:pt x="140" y="382"/>
                      </a:cubicBezTo>
                      <a:cubicBezTo>
                        <a:pt x="132" y="387"/>
                        <a:pt x="120" y="395"/>
                        <a:pt x="111" y="397"/>
                      </a:cubicBezTo>
                      <a:cubicBezTo>
                        <a:pt x="105" y="400"/>
                        <a:pt x="99" y="402"/>
                        <a:pt x="93" y="403"/>
                      </a:cubicBezTo>
                      <a:cubicBezTo>
                        <a:pt x="81" y="409"/>
                        <a:pt x="87" y="407"/>
                        <a:pt x="78" y="409"/>
                      </a:cubicBezTo>
                      <a:cubicBezTo>
                        <a:pt x="74" y="411"/>
                        <a:pt x="69" y="412"/>
                        <a:pt x="65" y="414"/>
                      </a:cubicBezTo>
                      <a:cubicBezTo>
                        <a:pt x="44" y="412"/>
                        <a:pt x="21" y="406"/>
                        <a:pt x="0" y="406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grpSp>
              <p:nvGrpSpPr>
                <p:cNvPr id="1440" name="Group 729"/>
                <p:cNvGrpSpPr>
                  <a:grpSpLocks/>
                </p:cNvGrpSpPr>
                <p:nvPr/>
              </p:nvGrpSpPr>
              <p:grpSpPr bwMode="auto">
                <a:xfrm>
                  <a:off x="594" y="3233"/>
                  <a:ext cx="2240" cy="1057"/>
                  <a:chOff x="594" y="3233"/>
                  <a:chExt cx="2240" cy="1057"/>
                </a:xfrm>
              </p:grpSpPr>
              <p:sp>
                <p:nvSpPr>
                  <p:cNvPr id="1441" name="Freeform 730"/>
                  <p:cNvSpPr>
                    <a:spLocks/>
                  </p:cNvSpPr>
                  <p:nvPr/>
                </p:nvSpPr>
                <p:spPr bwMode="auto">
                  <a:xfrm>
                    <a:off x="689" y="3774"/>
                    <a:ext cx="394" cy="413"/>
                  </a:xfrm>
                  <a:custGeom>
                    <a:avLst/>
                    <a:gdLst>
                      <a:gd name="T0" fmla="*/ 394 w 394"/>
                      <a:gd name="T1" fmla="*/ 333 h 413"/>
                      <a:gd name="T2" fmla="*/ 375 w 394"/>
                      <a:gd name="T3" fmla="*/ 345 h 413"/>
                      <a:gd name="T4" fmla="*/ 367 w 394"/>
                      <a:gd name="T5" fmla="*/ 332 h 413"/>
                      <a:gd name="T6" fmla="*/ 333 w 394"/>
                      <a:gd name="T7" fmla="*/ 299 h 413"/>
                      <a:gd name="T8" fmla="*/ 292 w 394"/>
                      <a:gd name="T9" fmla="*/ 318 h 413"/>
                      <a:gd name="T10" fmla="*/ 280 w 394"/>
                      <a:gd name="T11" fmla="*/ 329 h 413"/>
                      <a:gd name="T12" fmla="*/ 279 w 394"/>
                      <a:gd name="T13" fmla="*/ 354 h 413"/>
                      <a:gd name="T14" fmla="*/ 262 w 394"/>
                      <a:gd name="T15" fmla="*/ 393 h 413"/>
                      <a:gd name="T16" fmla="*/ 250 w 394"/>
                      <a:gd name="T17" fmla="*/ 402 h 413"/>
                      <a:gd name="T18" fmla="*/ 163 w 394"/>
                      <a:gd name="T19" fmla="*/ 410 h 413"/>
                      <a:gd name="T20" fmla="*/ 79 w 394"/>
                      <a:gd name="T21" fmla="*/ 392 h 413"/>
                      <a:gd name="T22" fmla="*/ 9 w 394"/>
                      <a:gd name="T23" fmla="*/ 386 h 413"/>
                      <a:gd name="T24" fmla="*/ 10 w 394"/>
                      <a:gd name="T25" fmla="*/ 372 h 413"/>
                      <a:gd name="T26" fmla="*/ 21 w 394"/>
                      <a:gd name="T27" fmla="*/ 360 h 413"/>
                      <a:gd name="T28" fmla="*/ 30 w 394"/>
                      <a:gd name="T29" fmla="*/ 347 h 413"/>
                      <a:gd name="T30" fmla="*/ 22 w 394"/>
                      <a:gd name="T31" fmla="*/ 284 h 413"/>
                      <a:gd name="T32" fmla="*/ 39 w 394"/>
                      <a:gd name="T33" fmla="*/ 243 h 413"/>
                      <a:gd name="T34" fmla="*/ 34 w 394"/>
                      <a:gd name="T35" fmla="*/ 206 h 413"/>
                      <a:gd name="T36" fmla="*/ 28 w 394"/>
                      <a:gd name="T37" fmla="*/ 194 h 413"/>
                      <a:gd name="T38" fmla="*/ 33 w 394"/>
                      <a:gd name="T39" fmla="*/ 159 h 413"/>
                      <a:gd name="T40" fmla="*/ 31 w 394"/>
                      <a:gd name="T41" fmla="*/ 72 h 413"/>
                      <a:gd name="T42" fmla="*/ 22 w 394"/>
                      <a:gd name="T43" fmla="*/ 39 h 413"/>
                      <a:gd name="T44" fmla="*/ 18 w 394"/>
                      <a:gd name="T45" fmla="*/ 24 h 413"/>
                      <a:gd name="T46" fmla="*/ 16 w 394"/>
                      <a:gd name="T47" fmla="*/ 0 h 413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w 394"/>
                      <a:gd name="T73" fmla="*/ 0 h 413"/>
                      <a:gd name="T74" fmla="*/ 394 w 394"/>
                      <a:gd name="T75" fmla="*/ 413 h 413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T72" t="T73" r="T74" b="T75"/>
                    <a:pathLst>
                      <a:path w="394" h="413">
                        <a:moveTo>
                          <a:pt x="394" y="333"/>
                        </a:moveTo>
                        <a:cubicBezTo>
                          <a:pt x="386" y="335"/>
                          <a:pt x="380" y="338"/>
                          <a:pt x="375" y="345"/>
                        </a:cubicBezTo>
                        <a:cubicBezTo>
                          <a:pt x="369" y="340"/>
                          <a:pt x="370" y="338"/>
                          <a:pt x="367" y="332"/>
                        </a:cubicBezTo>
                        <a:cubicBezTo>
                          <a:pt x="363" y="314"/>
                          <a:pt x="352" y="302"/>
                          <a:pt x="333" y="299"/>
                        </a:cubicBezTo>
                        <a:cubicBezTo>
                          <a:pt x="317" y="301"/>
                          <a:pt x="308" y="315"/>
                          <a:pt x="292" y="318"/>
                        </a:cubicBezTo>
                        <a:cubicBezTo>
                          <a:pt x="289" y="324"/>
                          <a:pt x="286" y="326"/>
                          <a:pt x="280" y="329"/>
                        </a:cubicBezTo>
                        <a:cubicBezTo>
                          <a:pt x="274" y="337"/>
                          <a:pt x="276" y="345"/>
                          <a:pt x="279" y="354"/>
                        </a:cubicBezTo>
                        <a:cubicBezTo>
                          <a:pt x="277" y="377"/>
                          <a:pt x="280" y="382"/>
                          <a:pt x="262" y="393"/>
                        </a:cubicBezTo>
                        <a:cubicBezTo>
                          <a:pt x="258" y="399"/>
                          <a:pt x="257" y="401"/>
                          <a:pt x="250" y="402"/>
                        </a:cubicBezTo>
                        <a:cubicBezTo>
                          <a:pt x="228" y="413"/>
                          <a:pt x="188" y="408"/>
                          <a:pt x="163" y="410"/>
                        </a:cubicBezTo>
                        <a:cubicBezTo>
                          <a:pt x="130" y="408"/>
                          <a:pt x="111" y="394"/>
                          <a:pt x="79" y="392"/>
                        </a:cubicBezTo>
                        <a:cubicBezTo>
                          <a:pt x="55" y="387"/>
                          <a:pt x="35" y="387"/>
                          <a:pt x="9" y="386"/>
                        </a:cubicBezTo>
                        <a:cubicBezTo>
                          <a:pt x="0" y="382"/>
                          <a:pt x="2" y="376"/>
                          <a:pt x="10" y="372"/>
                        </a:cubicBezTo>
                        <a:cubicBezTo>
                          <a:pt x="14" y="367"/>
                          <a:pt x="15" y="363"/>
                          <a:pt x="21" y="360"/>
                        </a:cubicBezTo>
                        <a:cubicBezTo>
                          <a:pt x="24" y="356"/>
                          <a:pt x="27" y="351"/>
                          <a:pt x="30" y="347"/>
                        </a:cubicBezTo>
                        <a:cubicBezTo>
                          <a:pt x="34" y="329"/>
                          <a:pt x="31" y="301"/>
                          <a:pt x="22" y="284"/>
                        </a:cubicBezTo>
                        <a:cubicBezTo>
                          <a:pt x="26" y="261"/>
                          <a:pt x="31" y="262"/>
                          <a:pt x="39" y="243"/>
                        </a:cubicBezTo>
                        <a:cubicBezTo>
                          <a:pt x="38" y="230"/>
                          <a:pt x="37" y="218"/>
                          <a:pt x="34" y="206"/>
                        </a:cubicBezTo>
                        <a:cubicBezTo>
                          <a:pt x="33" y="202"/>
                          <a:pt x="28" y="198"/>
                          <a:pt x="28" y="194"/>
                        </a:cubicBezTo>
                        <a:cubicBezTo>
                          <a:pt x="27" y="181"/>
                          <a:pt x="30" y="171"/>
                          <a:pt x="33" y="159"/>
                        </a:cubicBezTo>
                        <a:cubicBezTo>
                          <a:pt x="35" y="130"/>
                          <a:pt x="42" y="99"/>
                          <a:pt x="31" y="72"/>
                        </a:cubicBezTo>
                        <a:cubicBezTo>
                          <a:pt x="29" y="60"/>
                          <a:pt x="28" y="49"/>
                          <a:pt x="22" y="39"/>
                        </a:cubicBezTo>
                        <a:cubicBezTo>
                          <a:pt x="21" y="34"/>
                          <a:pt x="19" y="29"/>
                          <a:pt x="18" y="24"/>
                        </a:cubicBezTo>
                        <a:cubicBezTo>
                          <a:pt x="16" y="1"/>
                          <a:pt x="16" y="9"/>
                          <a:pt x="16" y="0"/>
                        </a:cubicBezTo>
                      </a:path>
                    </a:pathLst>
                  </a:custGeom>
                  <a:noFill/>
                  <a:ln w="57150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442" name="Freeform 731"/>
                  <p:cNvSpPr>
                    <a:spLocks/>
                  </p:cNvSpPr>
                  <p:nvPr/>
                </p:nvSpPr>
                <p:spPr bwMode="auto">
                  <a:xfrm>
                    <a:off x="594" y="3233"/>
                    <a:ext cx="182" cy="544"/>
                  </a:xfrm>
                  <a:custGeom>
                    <a:avLst/>
                    <a:gdLst>
                      <a:gd name="T0" fmla="*/ 114 w 182"/>
                      <a:gd name="T1" fmla="*/ 544 h 544"/>
                      <a:gd name="T2" fmla="*/ 131 w 182"/>
                      <a:gd name="T3" fmla="*/ 514 h 544"/>
                      <a:gd name="T4" fmla="*/ 144 w 182"/>
                      <a:gd name="T5" fmla="*/ 484 h 544"/>
                      <a:gd name="T6" fmla="*/ 176 w 182"/>
                      <a:gd name="T7" fmla="*/ 438 h 544"/>
                      <a:gd name="T8" fmla="*/ 182 w 182"/>
                      <a:gd name="T9" fmla="*/ 415 h 544"/>
                      <a:gd name="T10" fmla="*/ 128 w 182"/>
                      <a:gd name="T11" fmla="*/ 333 h 544"/>
                      <a:gd name="T12" fmla="*/ 117 w 182"/>
                      <a:gd name="T13" fmla="*/ 318 h 544"/>
                      <a:gd name="T14" fmla="*/ 108 w 182"/>
                      <a:gd name="T15" fmla="*/ 292 h 544"/>
                      <a:gd name="T16" fmla="*/ 104 w 182"/>
                      <a:gd name="T17" fmla="*/ 261 h 544"/>
                      <a:gd name="T18" fmla="*/ 99 w 182"/>
                      <a:gd name="T19" fmla="*/ 249 h 544"/>
                      <a:gd name="T20" fmla="*/ 90 w 182"/>
                      <a:gd name="T21" fmla="*/ 229 h 544"/>
                      <a:gd name="T22" fmla="*/ 71 w 182"/>
                      <a:gd name="T23" fmla="*/ 201 h 544"/>
                      <a:gd name="T24" fmla="*/ 60 w 182"/>
                      <a:gd name="T25" fmla="*/ 181 h 544"/>
                      <a:gd name="T26" fmla="*/ 48 w 182"/>
                      <a:gd name="T27" fmla="*/ 135 h 544"/>
                      <a:gd name="T28" fmla="*/ 42 w 182"/>
                      <a:gd name="T29" fmla="*/ 117 h 544"/>
                      <a:gd name="T30" fmla="*/ 39 w 182"/>
                      <a:gd name="T31" fmla="*/ 31 h 544"/>
                      <a:gd name="T32" fmla="*/ 33 w 182"/>
                      <a:gd name="T33" fmla="*/ 10 h 544"/>
                      <a:gd name="T34" fmla="*/ 20 w 182"/>
                      <a:gd name="T35" fmla="*/ 1 h 544"/>
                      <a:gd name="T36" fmla="*/ 0 w 182"/>
                      <a:gd name="T37" fmla="*/ 6 h 544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182"/>
                      <a:gd name="T58" fmla="*/ 0 h 544"/>
                      <a:gd name="T59" fmla="*/ 182 w 182"/>
                      <a:gd name="T60" fmla="*/ 544 h 544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182" h="544">
                        <a:moveTo>
                          <a:pt x="114" y="544"/>
                        </a:moveTo>
                        <a:cubicBezTo>
                          <a:pt x="110" y="520"/>
                          <a:pt x="108" y="519"/>
                          <a:pt x="131" y="514"/>
                        </a:cubicBezTo>
                        <a:cubicBezTo>
                          <a:pt x="141" y="506"/>
                          <a:pt x="141" y="495"/>
                          <a:pt x="144" y="484"/>
                        </a:cubicBezTo>
                        <a:cubicBezTo>
                          <a:pt x="149" y="468"/>
                          <a:pt x="166" y="451"/>
                          <a:pt x="176" y="438"/>
                        </a:cubicBezTo>
                        <a:cubicBezTo>
                          <a:pt x="178" y="430"/>
                          <a:pt x="182" y="415"/>
                          <a:pt x="182" y="415"/>
                        </a:cubicBezTo>
                        <a:cubicBezTo>
                          <a:pt x="180" y="369"/>
                          <a:pt x="179" y="340"/>
                          <a:pt x="128" y="333"/>
                        </a:cubicBezTo>
                        <a:cubicBezTo>
                          <a:pt x="120" y="330"/>
                          <a:pt x="121" y="325"/>
                          <a:pt x="117" y="318"/>
                        </a:cubicBezTo>
                        <a:cubicBezTo>
                          <a:pt x="115" y="309"/>
                          <a:pt x="112" y="300"/>
                          <a:pt x="108" y="292"/>
                        </a:cubicBezTo>
                        <a:cubicBezTo>
                          <a:pt x="107" y="282"/>
                          <a:pt x="107" y="270"/>
                          <a:pt x="104" y="261"/>
                        </a:cubicBezTo>
                        <a:cubicBezTo>
                          <a:pt x="103" y="257"/>
                          <a:pt x="99" y="249"/>
                          <a:pt x="99" y="249"/>
                        </a:cubicBezTo>
                        <a:cubicBezTo>
                          <a:pt x="98" y="242"/>
                          <a:pt x="94" y="235"/>
                          <a:pt x="90" y="229"/>
                        </a:cubicBezTo>
                        <a:cubicBezTo>
                          <a:pt x="88" y="216"/>
                          <a:pt x="77" y="211"/>
                          <a:pt x="71" y="201"/>
                        </a:cubicBezTo>
                        <a:cubicBezTo>
                          <a:pt x="67" y="194"/>
                          <a:pt x="64" y="188"/>
                          <a:pt x="60" y="181"/>
                        </a:cubicBezTo>
                        <a:cubicBezTo>
                          <a:pt x="57" y="165"/>
                          <a:pt x="55" y="150"/>
                          <a:pt x="48" y="135"/>
                        </a:cubicBezTo>
                        <a:cubicBezTo>
                          <a:pt x="47" y="129"/>
                          <a:pt x="45" y="123"/>
                          <a:pt x="42" y="117"/>
                        </a:cubicBezTo>
                        <a:cubicBezTo>
                          <a:pt x="39" y="90"/>
                          <a:pt x="49" y="56"/>
                          <a:pt x="39" y="31"/>
                        </a:cubicBezTo>
                        <a:cubicBezTo>
                          <a:pt x="38" y="24"/>
                          <a:pt x="36" y="17"/>
                          <a:pt x="33" y="10"/>
                        </a:cubicBezTo>
                        <a:cubicBezTo>
                          <a:pt x="31" y="0"/>
                          <a:pt x="31" y="0"/>
                          <a:pt x="20" y="1"/>
                        </a:cubicBezTo>
                        <a:cubicBezTo>
                          <a:pt x="14" y="11"/>
                          <a:pt x="19" y="6"/>
                          <a:pt x="0" y="6"/>
                        </a:cubicBezTo>
                      </a:path>
                    </a:pathLst>
                  </a:custGeom>
                  <a:noFill/>
                  <a:ln w="57150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443" name="Freeform 732"/>
                  <p:cNvSpPr>
                    <a:spLocks/>
                  </p:cNvSpPr>
                  <p:nvPr/>
                </p:nvSpPr>
                <p:spPr bwMode="auto">
                  <a:xfrm>
                    <a:off x="1728" y="3846"/>
                    <a:ext cx="1106" cy="444"/>
                  </a:xfrm>
                  <a:custGeom>
                    <a:avLst/>
                    <a:gdLst>
                      <a:gd name="T0" fmla="*/ 1106 w 1106"/>
                      <a:gd name="T1" fmla="*/ 444 h 444"/>
                      <a:gd name="T2" fmla="*/ 1067 w 1106"/>
                      <a:gd name="T3" fmla="*/ 440 h 444"/>
                      <a:gd name="T4" fmla="*/ 981 w 1106"/>
                      <a:gd name="T5" fmla="*/ 330 h 444"/>
                      <a:gd name="T6" fmla="*/ 969 w 1106"/>
                      <a:gd name="T7" fmla="*/ 317 h 444"/>
                      <a:gd name="T8" fmla="*/ 950 w 1106"/>
                      <a:gd name="T9" fmla="*/ 308 h 444"/>
                      <a:gd name="T10" fmla="*/ 918 w 1106"/>
                      <a:gd name="T11" fmla="*/ 299 h 444"/>
                      <a:gd name="T12" fmla="*/ 905 w 1106"/>
                      <a:gd name="T13" fmla="*/ 290 h 444"/>
                      <a:gd name="T14" fmla="*/ 861 w 1106"/>
                      <a:gd name="T15" fmla="*/ 263 h 444"/>
                      <a:gd name="T16" fmla="*/ 836 w 1106"/>
                      <a:gd name="T17" fmla="*/ 254 h 444"/>
                      <a:gd name="T18" fmla="*/ 809 w 1106"/>
                      <a:gd name="T19" fmla="*/ 243 h 444"/>
                      <a:gd name="T20" fmla="*/ 783 w 1106"/>
                      <a:gd name="T21" fmla="*/ 227 h 444"/>
                      <a:gd name="T22" fmla="*/ 767 w 1106"/>
                      <a:gd name="T23" fmla="*/ 228 h 444"/>
                      <a:gd name="T24" fmla="*/ 738 w 1106"/>
                      <a:gd name="T25" fmla="*/ 240 h 444"/>
                      <a:gd name="T26" fmla="*/ 707 w 1106"/>
                      <a:gd name="T27" fmla="*/ 239 h 444"/>
                      <a:gd name="T28" fmla="*/ 683 w 1106"/>
                      <a:gd name="T29" fmla="*/ 287 h 444"/>
                      <a:gd name="T30" fmla="*/ 653 w 1106"/>
                      <a:gd name="T31" fmla="*/ 281 h 444"/>
                      <a:gd name="T32" fmla="*/ 639 w 1106"/>
                      <a:gd name="T33" fmla="*/ 264 h 444"/>
                      <a:gd name="T34" fmla="*/ 615 w 1106"/>
                      <a:gd name="T35" fmla="*/ 203 h 444"/>
                      <a:gd name="T36" fmla="*/ 575 w 1106"/>
                      <a:gd name="T37" fmla="*/ 201 h 444"/>
                      <a:gd name="T38" fmla="*/ 549 w 1106"/>
                      <a:gd name="T39" fmla="*/ 197 h 444"/>
                      <a:gd name="T40" fmla="*/ 537 w 1106"/>
                      <a:gd name="T41" fmla="*/ 182 h 444"/>
                      <a:gd name="T42" fmla="*/ 509 w 1106"/>
                      <a:gd name="T43" fmla="*/ 186 h 444"/>
                      <a:gd name="T44" fmla="*/ 483 w 1106"/>
                      <a:gd name="T45" fmla="*/ 134 h 444"/>
                      <a:gd name="T46" fmla="*/ 473 w 1106"/>
                      <a:gd name="T47" fmla="*/ 110 h 444"/>
                      <a:gd name="T48" fmla="*/ 465 w 1106"/>
                      <a:gd name="T49" fmla="*/ 95 h 444"/>
                      <a:gd name="T50" fmla="*/ 459 w 1106"/>
                      <a:gd name="T51" fmla="*/ 68 h 444"/>
                      <a:gd name="T52" fmla="*/ 441 w 1106"/>
                      <a:gd name="T53" fmla="*/ 11 h 444"/>
                      <a:gd name="T54" fmla="*/ 381 w 1106"/>
                      <a:gd name="T55" fmla="*/ 36 h 444"/>
                      <a:gd name="T56" fmla="*/ 359 w 1106"/>
                      <a:gd name="T57" fmla="*/ 56 h 444"/>
                      <a:gd name="T58" fmla="*/ 333 w 1106"/>
                      <a:gd name="T59" fmla="*/ 51 h 444"/>
                      <a:gd name="T60" fmla="*/ 320 w 1106"/>
                      <a:gd name="T61" fmla="*/ 47 h 444"/>
                      <a:gd name="T62" fmla="*/ 306 w 1106"/>
                      <a:gd name="T63" fmla="*/ 44 h 444"/>
                      <a:gd name="T64" fmla="*/ 294 w 1106"/>
                      <a:gd name="T65" fmla="*/ 59 h 444"/>
                      <a:gd name="T66" fmla="*/ 263 w 1106"/>
                      <a:gd name="T67" fmla="*/ 54 h 444"/>
                      <a:gd name="T68" fmla="*/ 251 w 1106"/>
                      <a:gd name="T69" fmla="*/ 59 h 444"/>
                      <a:gd name="T70" fmla="*/ 240 w 1106"/>
                      <a:gd name="T71" fmla="*/ 66 h 444"/>
                      <a:gd name="T72" fmla="*/ 216 w 1106"/>
                      <a:gd name="T73" fmla="*/ 32 h 444"/>
                      <a:gd name="T74" fmla="*/ 179 w 1106"/>
                      <a:gd name="T75" fmla="*/ 0 h 444"/>
                      <a:gd name="T76" fmla="*/ 158 w 1106"/>
                      <a:gd name="T77" fmla="*/ 20 h 444"/>
                      <a:gd name="T78" fmla="*/ 135 w 1106"/>
                      <a:gd name="T79" fmla="*/ 27 h 444"/>
                      <a:gd name="T80" fmla="*/ 120 w 1106"/>
                      <a:gd name="T81" fmla="*/ 38 h 444"/>
                      <a:gd name="T82" fmla="*/ 114 w 1106"/>
                      <a:gd name="T83" fmla="*/ 62 h 444"/>
                      <a:gd name="T84" fmla="*/ 78 w 1106"/>
                      <a:gd name="T85" fmla="*/ 38 h 444"/>
                      <a:gd name="T86" fmla="*/ 48 w 1106"/>
                      <a:gd name="T87" fmla="*/ 30 h 444"/>
                      <a:gd name="T88" fmla="*/ 6 w 1106"/>
                      <a:gd name="T89" fmla="*/ 54 h 444"/>
                      <a:gd name="T90" fmla="*/ 0 w 1106"/>
                      <a:gd name="T91" fmla="*/ 77 h 444"/>
                      <a:gd name="T92" fmla="*/ 2 w 1106"/>
                      <a:gd name="T93" fmla="*/ 141 h 444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w 1106"/>
                      <a:gd name="T142" fmla="*/ 0 h 444"/>
                      <a:gd name="T143" fmla="*/ 1106 w 1106"/>
                      <a:gd name="T144" fmla="*/ 444 h 444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T141" t="T142" r="T143" b="T144"/>
                    <a:pathLst>
                      <a:path w="1106" h="444">
                        <a:moveTo>
                          <a:pt x="1106" y="444"/>
                        </a:moveTo>
                        <a:cubicBezTo>
                          <a:pt x="1094" y="442"/>
                          <a:pt x="1080" y="441"/>
                          <a:pt x="1067" y="440"/>
                        </a:cubicBezTo>
                        <a:cubicBezTo>
                          <a:pt x="1058" y="392"/>
                          <a:pt x="1028" y="346"/>
                          <a:pt x="981" y="330"/>
                        </a:cubicBezTo>
                        <a:cubicBezTo>
                          <a:pt x="977" y="326"/>
                          <a:pt x="974" y="321"/>
                          <a:pt x="969" y="317"/>
                        </a:cubicBezTo>
                        <a:cubicBezTo>
                          <a:pt x="963" y="308"/>
                          <a:pt x="962" y="309"/>
                          <a:pt x="950" y="308"/>
                        </a:cubicBezTo>
                        <a:cubicBezTo>
                          <a:pt x="939" y="305"/>
                          <a:pt x="929" y="303"/>
                          <a:pt x="918" y="299"/>
                        </a:cubicBezTo>
                        <a:cubicBezTo>
                          <a:pt x="914" y="296"/>
                          <a:pt x="909" y="293"/>
                          <a:pt x="905" y="290"/>
                        </a:cubicBezTo>
                        <a:cubicBezTo>
                          <a:pt x="898" y="278"/>
                          <a:pt x="876" y="265"/>
                          <a:pt x="861" y="263"/>
                        </a:cubicBezTo>
                        <a:cubicBezTo>
                          <a:pt x="852" y="260"/>
                          <a:pt x="846" y="255"/>
                          <a:pt x="836" y="254"/>
                        </a:cubicBezTo>
                        <a:cubicBezTo>
                          <a:pt x="827" y="250"/>
                          <a:pt x="819" y="246"/>
                          <a:pt x="809" y="243"/>
                        </a:cubicBezTo>
                        <a:cubicBezTo>
                          <a:pt x="800" y="236"/>
                          <a:pt x="795" y="229"/>
                          <a:pt x="783" y="227"/>
                        </a:cubicBezTo>
                        <a:cubicBezTo>
                          <a:pt x="777" y="224"/>
                          <a:pt x="773" y="227"/>
                          <a:pt x="767" y="228"/>
                        </a:cubicBezTo>
                        <a:cubicBezTo>
                          <a:pt x="757" y="236"/>
                          <a:pt x="751" y="239"/>
                          <a:pt x="738" y="240"/>
                        </a:cubicBezTo>
                        <a:cubicBezTo>
                          <a:pt x="727" y="239"/>
                          <a:pt x="717" y="236"/>
                          <a:pt x="707" y="239"/>
                        </a:cubicBezTo>
                        <a:cubicBezTo>
                          <a:pt x="697" y="252"/>
                          <a:pt x="704" y="277"/>
                          <a:pt x="683" y="287"/>
                        </a:cubicBezTo>
                        <a:cubicBezTo>
                          <a:pt x="670" y="285"/>
                          <a:pt x="665" y="282"/>
                          <a:pt x="653" y="281"/>
                        </a:cubicBezTo>
                        <a:cubicBezTo>
                          <a:pt x="640" y="268"/>
                          <a:pt x="644" y="275"/>
                          <a:pt x="639" y="264"/>
                        </a:cubicBezTo>
                        <a:cubicBezTo>
                          <a:pt x="637" y="249"/>
                          <a:pt x="630" y="206"/>
                          <a:pt x="615" y="203"/>
                        </a:cubicBezTo>
                        <a:cubicBezTo>
                          <a:pt x="602" y="197"/>
                          <a:pt x="591" y="200"/>
                          <a:pt x="575" y="201"/>
                        </a:cubicBezTo>
                        <a:cubicBezTo>
                          <a:pt x="565" y="202"/>
                          <a:pt x="554" y="207"/>
                          <a:pt x="549" y="197"/>
                        </a:cubicBezTo>
                        <a:cubicBezTo>
                          <a:pt x="547" y="189"/>
                          <a:pt x="544" y="186"/>
                          <a:pt x="537" y="182"/>
                        </a:cubicBezTo>
                        <a:cubicBezTo>
                          <a:pt x="522" y="189"/>
                          <a:pt x="532" y="190"/>
                          <a:pt x="509" y="186"/>
                        </a:cubicBezTo>
                        <a:cubicBezTo>
                          <a:pt x="498" y="171"/>
                          <a:pt x="489" y="152"/>
                          <a:pt x="483" y="134"/>
                        </a:cubicBezTo>
                        <a:cubicBezTo>
                          <a:pt x="482" y="124"/>
                          <a:pt x="479" y="118"/>
                          <a:pt x="473" y="110"/>
                        </a:cubicBezTo>
                        <a:cubicBezTo>
                          <a:pt x="470" y="105"/>
                          <a:pt x="465" y="95"/>
                          <a:pt x="465" y="95"/>
                        </a:cubicBezTo>
                        <a:cubicBezTo>
                          <a:pt x="463" y="86"/>
                          <a:pt x="461" y="77"/>
                          <a:pt x="459" y="68"/>
                        </a:cubicBezTo>
                        <a:cubicBezTo>
                          <a:pt x="458" y="48"/>
                          <a:pt x="463" y="17"/>
                          <a:pt x="441" y="11"/>
                        </a:cubicBezTo>
                        <a:cubicBezTo>
                          <a:pt x="416" y="12"/>
                          <a:pt x="400" y="21"/>
                          <a:pt x="381" y="36"/>
                        </a:cubicBezTo>
                        <a:cubicBezTo>
                          <a:pt x="375" y="46"/>
                          <a:pt x="370" y="51"/>
                          <a:pt x="359" y="56"/>
                        </a:cubicBezTo>
                        <a:cubicBezTo>
                          <a:pt x="350" y="54"/>
                          <a:pt x="342" y="53"/>
                          <a:pt x="333" y="51"/>
                        </a:cubicBezTo>
                        <a:cubicBezTo>
                          <a:pt x="326" y="46"/>
                          <a:pt x="332" y="49"/>
                          <a:pt x="320" y="47"/>
                        </a:cubicBezTo>
                        <a:cubicBezTo>
                          <a:pt x="315" y="46"/>
                          <a:pt x="306" y="44"/>
                          <a:pt x="306" y="44"/>
                        </a:cubicBezTo>
                        <a:cubicBezTo>
                          <a:pt x="302" y="50"/>
                          <a:pt x="299" y="54"/>
                          <a:pt x="294" y="59"/>
                        </a:cubicBezTo>
                        <a:cubicBezTo>
                          <a:pt x="285" y="58"/>
                          <a:pt x="272" y="58"/>
                          <a:pt x="263" y="54"/>
                        </a:cubicBezTo>
                        <a:cubicBezTo>
                          <a:pt x="257" y="56"/>
                          <a:pt x="256" y="56"/>
                          <a:pt x="251" y="59"/>
                        </a:cubicBezTo>
                        <a:cubicBezTo>
                          <a:pt x="247" y="61"/>
                          <a:pt x="240" y="66"/>
                          <a:pt x="240" y="66"/>
                        </a:cubicBezTo>
                        <a:cubicBezTo>
                          <a:pt x="202" y="60"/>
                          <a:pt x="230" y="62"/>
                          <a:pt x="216" y="32"/>
                        </a:cubicBezTo>
                        <a:cubicBezTo>
                          <a:pt x="211" y="20"/>
                          <a:pt x="191" y="6"/>
                          <a:pt x="179" y="0"/>
                        </a:cubicBezTo>
                        <a:cubicBezTo>
                          <a:pt x="165" y="3"/>
                          <a:pt x="167" y="12"/>
                          <a:pt x="158" y="20"/>
                        </a:cubicBezTo>
                        <a:cubicBezTo>
                          <a:pt x="153" y="25"/>
                          <a:pt x="142" y="26"/>
                          <a:pt x="135" y="27"/>
                        </a:cubicBezTo>
                        <a:cubicBezTo>
                          <a:pt x="129" y="30"/>
                          <a:pt x="125" y="33"/>
                          <a:pt x="120" y="38"/>
                        </a:cubicBezTo>
                        <a:cubicBezTo>
                          <a:pt x="119" y="46"/>
                          <a:pt x="114" y="62"/>
                          <a:pt x="114" y="62"/>
                        </a:cubicBezTo>
                        <a:cubicBezTo>
                          <a:pt x="103" y="55"/>
                          <a:pt x="91" y="41"/>
                          <a:pt x="78" y="38"/>
                        </a:cubicBezTo>
                        <a:cubicBezTo>
                          <a:pt x="69" y="34"/>
                          <a:pt x="58" y="32"/>
                          <a:pt x="48" y="30"/>
                        </a:cubicBezTo>
                        <a:cubicBezTo>
                          <a:pt x="24" y="32"/>
                          <a:pt x="16" y="34"/>
                          <a:pt x="6" y="54"/>
                        </a:cubicBezTo>
                        <a:cubicBezTo>
                          <a:pt x="4" y="62"/>
                          <a:pt x="0" y="77"/>
                          <a:pt x="0" y="77"/>
                        </a:cubicBezTo>
                        <a:cubicBezTo>
                          <a:pt x="2" y="130"/>
                          <a:pt x="2" y="109"/>
                          <a:pt x="2" y="141"/>
                        </a:cubicBezTo>
                      </a:path>
                    </a:pathLst>
                  </a:custGeom>
                  <a:noFill/>
                  <a:ln w="57150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444" name="Freeform 733"/>
                  <p:cNvSpPr>
                    <a:spLocks/>
                  </p:cNvSpPr>
                  <p:nvPr/>
                </p:nvSpPr>
                <p:spPr bwMode="auto">
                  <a:xfrm>
                    <a:off x="1082" y="3977"/>
                    <a:ext cx="651" cy="133"/>
                  </a:xfrm>
                  <a:custGeom>
                    <a:avLst/>
                    <a:gdLst>
                      <a:gd name="T0" fmla="*/ 648 w 651"/>
                      <a:gd name="T1" fmla="*/ 0 h 133"/>
                      <a:gd name="T2" fmla="*/ 636 w 651"/>
                      <a:gd name="T3" fmla="*/ 27 h 133"/>
                      <a:gd name="T4" fmla="*/ 613 w 651"/>
                      <a:gd name="T5" fmla="*/ 24 h 133"/>
                      <a:gd name="T6" fmla="*/ 604 w 651"/>
                      <a:gd name="T7" fmla="*/ 18 h 133"/>
                      <a:gd name="T8" fmla="*/ 564 w 651"/>
                      <a:gd name="T9" fmla="*/ 43 h 133"/>
                      <a:gd name="T10" fmla="*/ 529 w 651"/>
                      <a:gd name="T11" fmla="*/ 30 h 133"/>
                      <a:gd name="T12" fmla="*/ 513 w 651"/>
                      <a:gd name="T13" fmla="*/ 1 h 133"/>
                      <a:gd name="T14" fmla="*/ 502 w 651"/>
                      <a:gd name="T15" fmla="*/ 19 h 133"/>
                      <a:gd name="T16" fmla="*/ 471 w 651"/>
                      <a:gd name="T17" fmla="*/ 28 h 133"/>
                      <a:gd name="T18" fmla="*/ 457 w 651"/>
                      <a:gd name="T19" fmla="*/ 37 h 133"/>
                      <a:gd name="T20" fmla="*/ 408 w 651"/>
                      <a:gd name="T21" fmla="*/ 45 h 133"/>
                      <a:gd name="T22" fmla="*/ 399 w 651"/>
                      <a:gd name="T23" fmla="*/ 72 h 133"/>
                      <a:gd name="T24" fmla="*/ 370 w 651"/>
                      <a:gd name="T25" fmla="*/ 100 h 133"/>
                      <a:gd name="T26" fmla="*/ 340 w 651"/>
                      <a:gd name="T27" fmla="*/ 96 h 133"/>
                      <a:gd name="T28" fmla="*/ 300 w 651"/>
                      <a:gd name="T29" fmla="*/ 94 h 133"/>
                      <a:gd name="T30" fmla="*/ 283 w 651"/>
                      <a:gd name="T31" fmla="*/ 96 h 133"/>
                      <a:gd name="T32" fmla="*/ 274 w 651"/>
                      <a:gd name="T33" fmla="*/ 103 h 133"/>
                      <a:gd name="T34" fmla="*/ 255 w 651"/>
                      <a:gd name="T35" fmla="*/ 133 h 133"/>
                      <a:gd name="T36" fmla="*/ 225 w 651"/>
                      <a:gd name="T37" fmla="*/ 126 h 133"/>
                      <a:gd name="T38" fmla="*/ 168 w 651"/>
                      <a:gd name="T39" fmla="*/ 114 h 133"/>
                      <a:gd name="T40" fmla="*/ 141 w 651"/>
                      <a:gd name="T41" fmla="*/ 93 h 133"/>
                      <a:gd name="T42" fmla="*/ 69 w 651"/>
                      <a:gd name="T43" fmla="*/ 93 h 133"/>
                      <a:gd name="T44" fmla="*/ 43 w 651"/>
                      <a:gd name="T45" fmla="*/ 97 h 133"/>
                      <a:gd name="T46" fmla="*/ 22 w 651"/>
                      <a:gd name="T47" fmla="*/ 103 h 133"/>
                      <a:gd name="T48" fmla="*/ 7 w 651"/>
                      <a:gd name="T49" fmla="*/ 118 h 133"/>
                      <a:gd name="T50" fmla="*/ 0 w 651"/>
                      <a:gd name="T51" fmla="*/ 130 h 133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w 651"/>
                      <a:gd name="T79" fmla="*/ 0 h 133"/>
                      <a:gd name="T80" fmla="*/ 651 w 651"/>
                      <a:gd name="T81" fmla="*/ 133 h 133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T78" t="T79" r="T80" b="T81"/>
                    <a:pathLst>
                      <a:path w="651" h="133">
                        <a:moveTo>
                          <a:pt x="648" y="0"/>
                        </a:moveTo>
                        <a:cubicBezTo>
                          <a:pt x="644" y="32"/>
                          <a:pt x="651" y="19"/>
                          <a:pt x="636" y="27"/>
                        </a:cubicBezTo>
                        <a:cubicBezTo>
                          <a:pt x="628" y="26"/>
                          <a:pt x="620" y="28"/>
                          <a:pt x="613" y="24"/>
                        </a:cubicBezTo>
                        <a:cubicBezTo>
                          <a:pt x="600" y="16"/>
                          <a:pt x="618" y="21"/>
                          <a:pt x="604" y="18"/>
                        </a:cubicBezTo>
                        <a:cubicBezTo>
                          <a:pt x="590" y="27"/>
                          <a:pt x="581" y="40"/>
                          <a:pt x="564" y="43"/>
                        </a:cubicBezTo>
                        <a:cubicBezTo>
                          <a:pt x="543" y="42"/>
                          <a:pt x="540" y="45"/>
                          <a:pt x="529" y="30"/>
                        </a:cubicBezTo>
                        <a:cubicBezTo>
                          <a:pt x="527" y="18"/>
                          <a:pt x="524" y="7"/>
                          <a:pt x="513" y="1"/>
                        </a:cubicBezTo>
                        <a:cubicBezTo>
                          <a:pt x="503" y="5"/>
                          <a:pt x="508" y="12"/>
                          <a:pt x="502" y="19"/>
                        </a:cubicBezTo>
                        <a:cubicBezTo>
                          <a:pt x="494" y="28"/>
                          <a:pt x="482" y="27"/>
                          <a:pt x="471" y="28"/>
                        </a:cubicBezTo>
                        <a:cubicBezTo>
                          <a:pt x="465" y="30"/>
                          <a:pt x="461" y="32"/>
                          <a:pt x="457" y="37"/>
                        </a:cubicBezTo>
                        <a:cubicBezTo>
                          <a:pt x="454" y="53"/>
                          <a:pt x="425" y="44"/>
                          <a:pt x="408" y="45"/>
                        </a:cubicBezTo>
                        <a:cubicBezTo>
                          <a:pt x="399" y="52"/>
                          <a:pt x="402" y="62"/>
                          <a:pt x="399" y="72"/>
                        </a:cubicBezTo>
                        <a:cubicBezTo>
                          <a:pt x="396" y="83"/>
                          <a:pt x="381" y="98"/>
                          <a:pt x="370" y="100"/>
                        </a:cubicBezTo>
                        <a:cubicBezTo>
                          <a:pt x="360" y="99"/>
                          <a:pt x="350" y="97"/>
                          <a:pt x="340" y="96"/>
                        </a:cubicBezTo>
                        <a:cubicBezTo>
                          <a:pt x="326" y="93"/>
                          <a:pt x="314" y="93"/>
                          <a:pt x="300" y="94"/>
                        </a:cubicBezTo>
                        <a:cubicBezTo>
                          <a:pt x="294" y="95"/>
                          <a:pt x="288" y="94"/>
                          <a:pt x="283" y="96"/>
                        </a:cubicBezTo>
                        <a:cubicBezTo>
                          <a:pt x="279" y="97"/>
                          <a:pt x="274" y="103"/>
                          <a:pt x="274" y="103"/>
                        </a:cubicBezTo>
                        <a:cubicBezTo>
                          <a:pt x="267" y="116"/>
                          <a:pt x="274" y="130"/>
                          <a:pt x="255" y="133"/>
                        </a:cubicBezTo>
                        <a:cubicBezTo>
                          <a:pt x="230" y="126"/>
                          <a:pt x="240" y="128"/>
                          <a:pt x="225" y="126"/>
                        </a:cubicBezTo>
                        <a:cubicBezTo>
                          <a:pt x="207" y="117"/>
                          <a:pt x="188" y="115"/>
                          <a:pt x="168" y="114"/>
                        </a:cubicBezTo>
                        <a:cubicBezTo>
                          <a:pt x="156" y="108"/>
                          <a:pt x="156" y="95"/>
                          <a:pt x="141" y="93"/>
                        </a:cubicBezTo>
                        <a:cubicBezTo>
                          <a:pt x="121" y="85"/>
                          <a:pt x="87" y="92"/>
                          <a:pt x="69" y="93"/>
                        </a:cubicBezTo>
                        <a:cubicBezTo>
                          <a:pt x="60" y="94"/>
                          <a:pt x="52" y="95"/>
                          <a:pt x="43" y="97"/>
                        </a:cubicBezTo>
                        <a:cubicBezTo>
                          <a:pt x="37" y="100"/>
                          <a:pt x="29" y="102"/>
                          <a:pt x="22" y="103"/>
                        </a:cubicBezTo>
                        <a:cubicBezTo>
                          <a:pt x="16" y="108"/>
                          <a:pt x="14" y="114"/>
                          <a:pt x="7" y="118"/>
                        </a:cubicBezTo>
                        <a:cubicBezTo>
                          <a:pt x="6" y="124"/>
                          <a:pt x="4" y="126"/>
                          <a:pt x="0" y="130"/>
                        </a:cubicBezTo>
                      </a:path>
                    </a:pathLst>
                  </a:custGeom>
                  <a:noFill/>
                  <a:ln w="57150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</p:grpSp>
        </p:grpSp>
        <p:grpSp>
          <p:nvGrpSpPr>
            <p:cNvPr id="1421" name="Group 734"/>
            <p:cNvGrpSpPr>
              <a:grpSpLocks/>
            </p:cNvGrpSpPr>
            <p:nvPr/>
          </p:nvGrpSpPr>
          <p:grpSpPr bwMode="auto">
            <a:xfrm>
              <a:off x="336" y="2085"/>
              <a:ext cx="443" cy="1114"/>
              <a:chOff x="160" y="2123"/>
              <a:chExt cx="443" cy="1114"/>
            </a:xfrm>
          </p:grpSpPr>
          <p:sp>
            <p:nvSpPr>
              <p:cNvPr id="1422" name="Freeform 735"/>
              <p:cNvSpPr>
                <a:spLocks/>
              </p:cNvSpPr>
              <p:nvPr/>
            </p:nvSpPr>
            <p:spPr bwMode="auto">
              <a:xfrm>
                <a:off x="230" y="2123"/>
                <a:ext cx="114" cy="607"/>
              </a:xfrm>
              <a:custGeom>
                <a:avLst/>
                <a:gdLst>
                  <a:gd name="T0" fmla="*/ 67 w 114"/>
                  <a:gd name="T1" fmla="*/ 607 h 607"/>
                  <a:gd name="T2" fmla="*/ 84 w 114"/>
                  <a:gd name="T3" fmla="*/ 588 h 607"/>
                  <a:gd name="T4" fmla="*/ 90 w 114"/>
                  <a:gd name="T5" fmla="*/ 574 h 607"/>
                  <a:gd name="T6" fmla="*/ 109 w 114"/>
                  <a:gd name="T7" fmla="*/ 510 h 607"/>
                  <a:gd name="T8" fmla="*/ 85 w 114"/>
                  <a:gd name="T9" fmla="*/ 426 h 607"/>
                  <a:gd name="T10" fmla="*/ 6 w 114"/>
                  <a:gd name="T11" fmla="*/ 361 h 607"/>
                  <a:gd name="T12" fmla="*/ 15 w 114"/>
                  <a:gd name="T13" fmla="*/ 336 h 607"/>
                  <a:gd name="T14" fmla="*/ 21 w 114"/>
                  <a:gd name="T15" fmla="*/ 321 h 607"/>
                  <a:gd name="T16" fmla="*/ 22 w 114"/>
                  <a:gd name="T17" fmla="*/ 285 h 607"/>
                  <a:gd name="T18" fmla="*/ 24 w 114"/>
                  <a:gd name="T19" fmla="*/ 280 h 607"/>
                  <a:gd name="T20" fmla="*/ 27 w 114"/>
                  <a:gd name="T21" fmla="*/ 261 h 607"/>
                  <a:gd name="T22" fmla="*/ 33 w 114"/>
                  <a:gd name="T23" fmla="*/ 213 h 607"/>
                  <a:gd name="T24" fmla="*/ 54 w 114"/>
                  <a:gd name="T25" fmla="*/ 163 h 607"/>
                  <a:gd name="T26" fmla="*/ 58 w 114"/>
                  <a:gd name="T27" fmla="*/ 148 h 607"/>
                  <a:gd name="T28" fmla="*/ 51 w 114"/>
                  <a:gd name="T29" fmla="*/ 121 h 607"/>
                  <a:gd name="T30" fmla="*/ 33 w 114"/>
                  <a:gd name="T31" fmla="*/ 96 h 607"/>
                  <a:gd name="T32" fmla="*/ 10 w 114"/>
                  <a:gd name="T33" fmla="*/ 60 h 607"/>
                  <a:gd name="T34" fmla="*/ 6 w 114"/>
                  <a:gd name="T35" fmla="*/ 46 h 607"/>
                  <a:gd name="T36" fmla="*/ 21 w 114"/>
                  <a:gd name="T37" fmla="*/ 24 h 607"/>
                  <a:gd name="T38" fmla="*/ 36 w 114"/>
                  <a:gd name="T39" fmla="*/ 12 h 607"/>
                  <a:gd name="T40" fmla="*/ 49 w 114"/>
                  <a:gd name="T41" fmla="*/ 4 h 607"/>
                  <a:gd name="T42" fmla="*/ 46 w 114"/>
                  <a:gd name="T43" fmla="*/ 0 h 60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14"/>
                  <a:gd name="T67" fmla="*/ 0 h 607"/>
                  <a:gd name="T68" fmla="*/ 114 w 114"/>
                  <a:gd name="T69" fmla="*/ 607 h 60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14" h="607">
                    <a:moveTo>
                      <a:pt x="67" y="607"/>
                    </a:moveTo>
                    <a:cubicBezTo>
                      <a:pt x="76" y="602"/>
                      <a:pt x="78" y="596"/>
                      <a:pt x="84" y="588"/>
                    </a:cubicBezTo>
                    <a:cubicBezTo>
                      <a:pt x="85" y="582"/>
                      <a:pt x="88" y="579"/>
                      <a:pt x="90" y="574"/>
                    </a:cubicBezTo>
                    <a:cubicBezTo>
                      <a:pt x="95" y="545"/>
                      <a:pt x="92" y="532"/>
                      <a:pt x="109" y="510"/>
                    </a:cubicBezTo>
                    <a:cubicBezTo>
                      <a:pt x="114" y="495"/>
                      <a:pt x="112" y="431"/>
                      <a:pt x="85" y="426"/>
                    </a:cubicBezTo>
                    <a:cubicBezTo>
                      <a:pt x="53" y="410"/>
                      <a:pt x="37" y="377"/>
                      <a:pt x="6" y="361"/>
                    </a:cubicBezTo>
                    <a:cubicBezTo>
                      <a:pt x="0" y="350"/>
                      <a:pt x="6" y="342"/>
                      <a:pt x="15" y="336"/>
                    </a:cubicBezTo>
                    <a:cubicBezTo>
                      <a:pt x="16" y="331"/>
                      <a:pt x="21" y="321"/>
                      <a:pt x="21" y="321"/>
                    </a:cubicBezTo>
                    <a:cubicBezTo>
                      <a:pt x="21" y="309"/>
                      <a:pt x="21" y="297"/>
                      <a:pt x="22" y="285"/>
                    </a:cubicBezTo>
                    <a:cubicBezTo>
                      <a:pt x="22" y="283"/>
                      <a:pt x="24" y="282"/>
                      <a:pt x="24" y="280"/>
                    </a:cubicBezTo>
                    <a:cubicBezTo>
                      <a:pt x="25" y="274"/>
                      <a:pt x="27" y="261"/>
                      <a:pt x="27" y="261"/>
                    </a:cubicBezTo>
                    <a:cubicBezTo>
                      <a:pt x="28" y="245"/>
                      <a:pt x="26" y="227"/>
                      <a:pt x="33" y="213"/>
                    </a:cubicBezTo>
                    <a:cubicBezTo>
                      <a:pt x="34" y="181"/>
                      <a:pt x="40" y="187"/>
                      <a:pt x="54" y="163"/>
                    </a:cubicBezTo>
                    <a:cubicBezTo>
                      <a:pt x="55" y="158"/>
                      <a:pt x="57" y="153"/>
                      <a:pt x="58" y="148"/>
                    </a:cubicBezTo>
                    <a:cubicBezTo>
                      <a:pt x="57" y="136"/>
                      <a:pt x="60" y="128"/>
                      <a:pt x="51" y="121"/>
                    </a:cubicBezTo>
                    <a:cubicBezTo>
                      <a:pt x="45" y="108"/>
                      <a:pt x="40" y="108"/>
                      <a:pt x="33" y="96"/>
                    </a:cubicBezTo>
                    <a:cubicBezTo>
                      <a:pt x="26" y="84"/>
                      <a:pt x="18" y="71"/>
                      <a:pt x="10" y="60"/>
                    </a:cubicBezTo>
                    <a:cubicBezTo>
                      <a:pt x="9" y="55"/>
                      <a:pt x="7" y="51"/>
                      <a:pt x="6" y="46"/>
                    </a:cubicBezTo>
                    <a:cubicBezTo>
                      <a:pt x="7" y="25"/>
                      <a:pt x="9" y="34"/>
                      <a:pt x="21" y="24"/>
                    </a:cubicBezTo>
                    <a:cubicBezTo>
                      <a:pt x="22" y="17"/>
                      <a:pt x="29" y="13"/>
                      <a:pt x="36" y="12"/>
                    </a:cubicBezTo>
                    <a:cubicBezTo>
                      <a:pt x="40" y="9"/>
                      <a:pt x="45" y="7"/>
                      <a:pt x="49" y="4"/>
                    </a:cubicBezTo>
                    <a:cubicBezTo>
                      <a:pt x="48" y="3"/>
                      <a:pt x="46" y="0"/>
                      <a:pt x="46" y="0"/>
                    </a:cubicBezTo>
                  </a:path>
                </a:pathLst>
              </a:cu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423" name="Freeform 736"/>
              <p:cNvSpPr>
                <a:spLocks/>
              </p:cNvSpPr>
              <p:nvPr/>
            </p:nvSpPr>
            <p:spPr bwMode="auto">
              <a:xfrm>
                <a:off x="160" y="2732"/>
                <a:ext cx="443" cy="505"/>
              </a:xfrm>
              <a:custGeom>
                <a:avLst/>
                <a:gdLst>
                  <a:gd name="T0" fmla="*/ 443 w 443"/>
                  <a:gd name="T1" fmla="*/ 505 h 505"/>
                  <a:gd name="T2" fmla="*/ 400 w 443"/>
                  <a:gd name="T3" fmla="*/ 472 h 505"/>
                  <a:gd name="T4" fmla="*/ 377 w 443"/>
                  <a:gd name="T5" fmla="*/ 480 h 505"/>
                  <a:gd name="T6" fmla="*/ 356 w 443"/>
                  <a:gd name="T7" fmla="*/ 478 h 505"/>
                  <a:gd name="T8" fmla="*/ 349 w 443"/>
                  <a:gd name="T9" fmla="*/ 469 h 505"/>
                  <a:gd name="T10" fmla="*/ 323 w 443"/>
                  <a:gd name="T11" fmla="*/ 442 h 505"/>
                  <a:gd name="T12" fmla="*/ 304 w 443"/>
                  <a:gd name="T13" fmla="*/ 444 h 505"/>
                  <a:gd name="T14" fmla="*/ 262 w 443"/>
                  <a:gd name="T15" fmla="*/ 418 h 505"/>
                  <a:gd name="T16" fmla="*/ 179 w 443"/>
                  <a:gd name="T17" fmla="*/ 373 h 505"/>
                  <a:gd name="T18" fmla="*/ 151 w 443"/>
                  <a:gd name="T19" fmla="*/ 333 h 505"/>
                  <a:gd name="T20" fmla="*/ 146 w 443"/>
                  <a:gd name="T21" fmla="*/ 319 h 505"/>
                  <a:gd name="T22" fmla="*/ 140 w 443"/>
                  <a:gd name="T23" fmla="*/ 307 h 505"/>
                  <a:gd name="T24" fmla="*/ 134 w 443"/>
                  <a:gd name="T25" fmla="*/ 291 h 505"/>
                  <a:gd name="T26" fmla="*/ 110 w 443"/>
                  <a:gd name="T27" fmla="*/ 253 h 505"/>
                  <a:gd name="T28" fmla="*/ 100 w 443"/>
                  <a:gd name="T29" fmla="*/ 234 h 505"/>
                  <a:gd name="T30" fmla="*/ 92 w 443"/>
                  <a:gd name="T31" fmla="*/ 219 h 505"/>
                  <a:gd name="T32" fmla="*/ 80 w 443"/>
                  <a:gd name="T33" fmla="*/ 201 h 505"/>
                  <a:gd name="T34" fmla="*/ 58 w 443"/>
                  <a:gd name="T35" fmla="*/ 165 h 505"/>
                  <a:gd name="T36" fmla="*/ 8 w 443"/>
                  <a:gd name="T37" fmla="*/ 112 h 505"/>
                  <a:gd name="T38" fmla="*/ 19 w 443"/>
                  <a:gd name="T39" fmla="*/ 96 h 505"/>
                  <a:gd name="T40" fmla="*/ 37 w 443"/>
                  <a:gd name="T41" fmla="*/ 84 h 505"/>
                  <a:gd name="T42" fmla="*/ 95 w 443"/>
                  <a:gd name="T43" fmla="*/ 73 h 505"/>
                  <a:gd name="T44" fmla="*/ 106 w 443"/>
                  <a:gd name="T45" fmla="*/ 24 h 505"/>
                  <a:gd name="T46" fmla="*/ 127 w 443"/>
                  <a:gd name="T47" fmla="*/ 3 h 505"/>
                  <a:gd name="T48" fmla="*/ 134 w 443"/>
                  <a:gd name="T49" fmla="*/ 0 h 50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3"/>
                  <a:gd name="T76" fmla="*/ 0 h 505"/>
                  <a:gd name="T77" fmla="*/ 443 w 443"/>
                  <a:gd name="T78" fmla="*/ 505 h 50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3" h="505">
                    <a:moveTo>
                      <a:pt x="443" y="505"/>
                    </a:moveTo>
                    <a:cubicBezTo>
                      <a:pt x="417" y="502"/>
                      <a:pt x="421" y="483"/>
                      <a:pt x="400" y="472"/>
                    </a:cubicBezTo>
                    <a:cubicBezTo>
                      <a:pt x="385" y="474"/>
                      <a:pt x="388" y="476"/>
                      <a:pt x="377" y="480"/>
                    </a:cubicBezTo>
                    <a:cubicBezTo>
                      <a:pt x="370" y="479"/>
                      <a:pt x="363" y="480"/>
                      <a:pt x="356" y="478"/>
                    </a:cubicBezTo>
                    <a:cubicBezTo>
                      <a:pt x="353" y="477"/>
                      <a:pt x="350" y="471"/>
                      <a:pt x="349" y="469"/>
                    </a:cubicBezTo>
                    <a:cubicBezTo>
                      <a:pt x="341" y="459"/>
                      <a:pt x="334" y="449"/>
                      <a:pt x="323" y="442"/>
                    </a:cubicBezTo>
                    <a:cubicBezTo>
                      <a:pt x="317" y="443"/>
                      <a:pt x="310" y="444"/>
                      <a:pt x="304" y="444"/>
                    </a:cubicBezTo>
                    <a:cubicBezTo>
                      <a:pt x="285" y="444"/>
                      <a:pt x="277" y="425"/>
                      <a:pt x="262" y="418"/>
                    </a:cubicBezTo>
                    <a:cubicBezTo>
                      <a:pt x="233" y="405"/>
                      <a:pt x="211" y="381"/>
                      <a:pt x="179" y="373"/>
                    </a:cubicBezTo>
                    <a:cubicBezTo>
                      <a:pt x="167" y="361"/>
                      <a:pt x="161" y="346"/>
                      <a:pt x="151" y="333"/>
                    </a:cubicBezTo>
                    <a:cubicBezTo>
                      <a:pt x="148" y="319"/>
                      <a:pt x="151" y="328"/>
                      <a:pt x="146" y="319"/>
                    </a:cubicBezTo>
                    <a:cubicBezTo>
                      <a:pt x="144" y="315"/>
                      <a:pt x="140" y="307"/>
                      <a:pt x="140" y="307"/>
                    </a:cubicBezTo>
                    <a:cubicBezTo>
                      <a:pt x="139" y="301"/>
                      <a:pt x="136" y="297"/>
                      <a:pt x="134" y="291"/>
                    </a:cubicBezTo>
                    <a:cubicBezTo>
                      <a:pt x="132" y="270"/>
                      <a:pt x="129" y="259"/>
                      <a:pt x="110" y="253"/>
                    </a:cubicBezTo>
                    <a:cubicBezTo>
                      <a:pt x="105" y="246"/>
                      <a:pt x="107" y="241"/>
                      <a:pt x="100" y="234"/>
                    </a:cubicBezTo>
                    <a:cubicBezTo>
                      <a:pt x="98" y="229"/>
                      <a:pt x="95" y="224"/>
                      <a:pt x="92" y="219"/>
                    </a:cubicBezTo>
                    <a:cubicBezTo>
                      <a:pt x="91" y="212"/>
                      <a:pt x="84" y="207"/>
                      <a:pt x="80" y="201"/>
                    </a:cubicBezTo>
                    <a:cubicBezTo>
                      <a:pt x="77" y="186"/>
                      <a:pt x="68" y="175"/>
                      <a:pt x="58" y="165"/>
                    </a:cubicBezTo>
                    <a:cubicBezTo>
                      <a:pt x="41" y="148"/>
                      <a:pt x="29" y="125"/>
                      <a:pt x="8" y="112"/>
                    </a:cubicBezTo>
                    <a:cubicBezTo>
                      <a:pt x="0" y="101"/>
                      <a:pt x="8" y="98"/>
                      <a:pt x="19" y="96"/>
                    </a:cubicBezTo>
                    <a:cubicBezTo>
                      <a:pt x="24" y="89"/>
                      <a:pt x="29" y="86"/>
                      <a:pt x="37" y="84"/>
                    </a:cubicBezTo>
                    <a:cubicBezTo>
                      <a:pt x="86" y="85"/>
                      <a:pt x="68" y="93"/>
                      <a:pt x="95" y="73"/>
                    </a:cubicBezTo>
                    <a:cubicBezTo>
                      <a:pt x="103" y="57"/>
                      <a:pt x="92" y="35"/>
                      <a:pt x="106" y="24"/>
                    </a:cubicBezTo>
                    <a:cubicBezTo>
                      <a:pt x="108" y="13"/>
                      <a:pt x="116" y="5"/>
                      <a:pt x="127" y="3"/>
                    </a:cubicBezTo>
                    <a:cubicBezTo>
                      <a:pt x="132" y="1"/>
                      <a:pt x="130" y="1"/>
                      <a:pt x="134" y="0"/>
                    </a:cubicBezTo>
                  </a:path>
                </a:pathLst>
              </a:cu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</p:grpSp>
      </p:grpSp>
      <p:sp>
        <p:nvSpPr>
          <p:cNvPr id="1055" name="Text Box 1109"/>
          <p:cNvSpPr txBox="1">
            <a:spLocks noChangeArrowheads="1"/>
          </p:cNvSpPr>
          <p:nvPr/>
        </p:nvSpPr>
        <p:spPr bwMode="auto">
          <a:xfrm>
            <a:off x="-28575" y="2892425"/>
            <a:ext cx="1135063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     ДИМИТРОВГРАД</a:t>
            </a:r>
            <a:r>
              <a:rPr lang="en-US" altLang="bg-BG"/>
              <a:t> </a:t>
            </a:r>
            <a:r>
              <a:rPr lang="bg-BG" altLang="bg-BG"/>
              <a:t>ЮЖ</a:t>
            </a:r>
            <a:endParaRPr lang="en-GB" altLang="bg-BG"/>
          </a:p>
        </p:txBody>
      </p:sp>
      <p:sp>
        <p:nvSpPr>
          <p:cNvPr id="1056" name="Line 602"/>
          <p:cNvSpPr>
            <a:spLocks noChangeShapeType="1"/>
          </p:cNvSpPr>
          <p:nvPr/>
        </p:nvSpPr>
        <p:spPr bwMode="auto">
          <a:xfrm flipV="1">
            <a:off x="5546725" y="1177925"/>
            <a:ext cx="152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57" name="Line 603"/>
          <p:cNvSpPr>
            <a:spLocks noChangeShapeType="1"/>
          </p:cNvSpPr>
          <p:nvPr/>
        </p:nvSpPr>
        <p:spPr bwMode="auto">
          <a:xfrm>
            <a:off x="5849938" y="1173163"/>
            <a:ext cx="992187" cy="690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58" name="Freeform 604"/>
          <p:cNvSpPr>
            <a:spLocks/>
          </p:cNvSpPr>
          <p:nvPr/>
        </p:nvSpPr>
        <p:spPr bwMode="auto">
          <a:xfrm>
            <a:off x="6842125" y="568325"/>
            <a:ext cx="762000" cy="1295400"/>
          </a:xfrm>
          <a:custGeom>
            <a:avLst/>
            <a:gdLst>
              <a:gd name="T0" fmla="*/ 0 w 480"/>
              <a:gd name="T1" fmla="*/ 2147483646 h 816"/>
              <a:gd name="T2" fmla="*/ 2147483646 w 480"/>
              <a:gd name="T3" fmla="*/ 2147483646 h 816"/>
              <a:gd name="T4" fmla="*/ 2147483646 w 480"/>
              <a:gd name="T5" fmla="*/ 2147483646 h 816"/>
              <a:gd name="T6" fmla="*/ 2147483646 w 480"/>
              <a:gd name="T7" fmla="*/ 0 h 816"/>
              <a:gd name="T8" fmla="*/ 0 60000 65536"/>
              <a:gd name="T9" fmla="*/ 0 60000 65536"/>
              <a:gd name="T10" fmla="*/ 0 60000 65536"/>
              <a:gd name="T11" fmla="*/ 0 60000 65536"/>
              <a:gd name="T12" fmla="*/ 0 w 480"/>
              <a:gd name="T13" fmla="*/ 0 h 816"/>
              <a:gd name="T14" fmla="*/ 480 w 480"/>
              <a:gd name="T15" fmla="*/ 816 h 8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0" h="816">
                <a:moveTo>
                  <a:pt x="0" y="816"/>
                </a:moveTo>
                <a:lnTo>
                  <a:pt x="166" y="524"/>
                </a:lnTo>
                <a:lnTo>
                  <a:pt x="412" y="323"/>
                </a:lnTo>
                <a:lnTo>
                  <a:pt x="48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59" name="Freeform 609"/>
          <p:cNvSpPr>
            <a:spLocks/>
          </p:cNvSpPr>
          <p:nvPr/>
        </p:nvSpPr>
        <p:spPr bwMode="auto">
          <a:xfrm>
            <a:off x="7034213" y="2320925"/>
            <a:ext cx="450850" cy="220663"/>
          </a:xfrm>
          <a:custGeom>
            <a:avLst/>
            <a:gdLst>
              <a:gd name="T0" fmla="*/ 0 w 251"/>
              <a:gd name="T1" fmla="*/ 2147483646 h 134"/>
              <a:gd name="T2" fmla="*/ 2147483646 w 251"/>
              <a:gd name="T3" fmla="*/ 2147483646 h 134"/>
              <a:gd name="T4" fmla="*/ 2147483646 w 251"/>
              <a:gd name="T5" fmla="*/ 0 h 134"/>
              <a:gd name="T6" fmla="*/ 0 60000 65536"/>
              <a:gd name="T7" fmla="*/ 0 60000 65536"/>
              <a:gd name="T8" fmla="*/ 0 60000 65536"/>
              <a:gd name="T9" fmla="*/ 0 w 251"/>
              <a:gd name="T10" fmla="*/ 0 h 134"/>
              <a:gd name="T11" fmla="*/ 251 w 251"/>
              <a:gd name="T12" fmla="*/ 134 h 1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1" h="134">
                <a:moveTo>
                  <a:pt x="0" y="134"/>
                </a:moveTo>
                <a:lnTo>
                  <a:pt x="75" y="47"/>
                </a:lnTo>
                <a:lnTo>
                  <a:pt x="251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0" name="Line 612"/>
          <p:cNvSpPr>
            <a:spLocks noChangeShapeType="1"/>
          </p:cNvSpPr>
          <p:nvPr/>
        </p:nvSpPr>
        <p:spPr bwMode="auto">
          <a:xfrm>
            <a:off x="7451725" y="2320925"/>
            <a:ext cx="609600" cy="381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1" name="Freeform 614"/>
          <p:cNvSpPr>
            <a:spLocks/>
          </p:cNvSpPr>
          <p:nvPr/>
        </p:nvSpPr>
        <p:spPr bwMode="auto">
          <a:xfrm>
            <a:off x="8172450" y="1308100"/>
            <a:ext cx="749300" cy="1282700"/>
          </a:xfrm>
          <a:custGeom>
            <a:avLst/>
            <a:gdLst>
              <a:gd name="T0" fmla="*/ 0 w 472"/>
              <a:gd name="T1" fmla="*/ 2147483646 h 808"/>
              <a:gd name="T2" fmla="*/ 2147483646 w 472"/>
              <a:gd name="T3" fmla="*/ 2147483646 h 808"/>
              <a:gd name="T4" fmla="*/ 2147483646 w 472"/>
              <a:gd name="T5" fmla="*/ 0 h 808"/>
              <a:gd name="T6" fmla="*/ 0 60000 65536"/>
              <a:gd name="T7" fmla="*/ 0 60000 65536"/>
              <a:gd name="T8" fmla="*/ 0 60000 65536"/>
              <a:gd name="T9" fmla="*/ 0 w 472"/>
              <a:gd name="T10" fmla="*/ 0 h 808"/>
              <a:gd name="T11" fmla="*/ 472 w 472"/>
              <a:gd name="T12" fmla="*/ 808 h 8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" h="808">
                <a:moveTo>
                  <a:pt x="0" y="808"/>
                </a:moveTo>
                <a:lnTo>
                  <a:pt x="176" y="272"/>
                </a:lnTo>
                <a:lnTo>
                  <a:pt x="472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2" name="Line 620"/>
          <p:cNvSpPr>
            <a:spLocks noChangeShapeType="1"/>
          </p:cNvSpPr>
          <p:nvPr/>
        </p:nvSpPr>
        <p:spPr bwMode="auto">
          <a:xfrm flipH="1" flipV="1">
            <a:off x="7146925" y="2397125"/>
            <a:ext cx="533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3" name="Freeform 638"/>
          <p:cNvSpPr>
            <a:spLocks/>
          </p:cNvSpPr>
          <p:nvPr/>
        </p:nvSpPr>
        <p:spPr bwMode="auto">
          <a:xfrm>
            <a:off x="5086350" y="3775075"/>
            <a:ext cx="155575" cy="123825"/>
          </a:xfrm>
          <a:custGeom>
            <a:avLst/>
            <a:gdLst>
              <a:gd name="T0" fmla="*/ 0 w 98"/>
              <a:gd name="T1" fmla="*/ 2147483646 h 78"/>
              <a:gd name="T2" fmla="*/ 2147483646 w 98"/>
              <a:gd name="T3" fmla="*/ 0 h 78"/>
              <a:gd name="T4" fmla="*/ 0 60000 65536"/>
              <a:gd name="T5" fmla="*/ 0 60000 65536"/>
              <a:gd name="T6" fmla="*/ 0 w 98"/>
              <a:gd name="T7" fmla="*/ 0 h 78"/>
              <a:gd name="T8" fmla="*/ 98 w 98"/>
              <a:gd name="T9" fmla="*/ 78 h 7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8" h="78">
                <a:moveTo>
                  <a:pt x="0" y="78"/>
                </a:moveTo>
                <a:lnTo>
                  <a:pt x="9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4" name="Freeform 639"/>
          <p:cNvSpPr>
            <a:spLocks/>
          </p:cNvSpPr>
          <p:nvPr/>
        </p:nvSpPr>
        <p:spPr bwMode="auto">
          <a:xfrm>
            <a:off x="5294313" y="3668713"/>
            <a:ext cx="866775" cy="85725"/>
          </a:xfrm>
          <a:custGeom>
            <a:avLst/>
            <a:gdLst>
              <a:gd name="T0" fmla="*/ 0 w 546"/>
              <a:gd name="T1" fmla="*/ 2147483646 h 54"/>
              <a:gd name="T2" fmla="*/ 2147483646 w 546"/>
              <a:gd name="T3" fmla="*/ 0 h 54"/>
              <a:gd name="T4" fmla="*/ 0 60000 65536"/>
              <a:gd name="T5" fmla="*/ 0 60000 65536"/>
              <a:gd name="T6" fmla="*/ 0 w 546"/>
              <a:gd name="T7" fmla="*/ 0 h 54"/>
              <a:gd name="T8" fmla="*/ 546 w 546"/>
              <a:gd name="T9" fmla="*/ 54 h 5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6" h="54">
                <a:moveTo>
                  <a:pt x="0" y="54"/>
                </a:moveTo>
                <a:lnTo>
                  <a:pt x="546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6" name="Freeform 641"/>
          <p:cNvSpPr>
            <a:spLocks/>
          </p:cNvSpPr>
          <p:nvPr/>
        </p:nvSpPr>
        <p:spPr bwMode="auto">
          <a:xfrm rot="21441711">
            <a:off x="4448175" y="3716338"/>
            <a:ext cx="649288" cy="217487"/>
          </a:xfrm>
          <a:custGeom>
            <a:avLst/>
            <a:gdLst>
              <a:gd name="T0" fmla="*/ 2147483646 w 594"/>
              <a:gd name="T1" fmla="*/ 2147483646 h 117"/>
              <a:gd name="T2" fmla="*/ 2147483646 w 594"/>
              <a:gd name="T3" fmla="*/ 2147483646 h 117"/>
              <a:gd name="T4" fmla="*/ 0 w 594"/>
              <a:gd name="T5" fmla="*/ 0 h 117"/>
              <a:gd name="T6" fmla="*/ 0 60000 65536"/>
              <a:gd name="T7" fmla="*/ 0 60000 65536"/>
              <a:gd name="T8" fmla="*/ 0 60000 65536"/>
              <a:gd name="T9" fmla="*/ 0 w 594"/>
              <a:gd name="T10" fmla="*/ 0 h 117"/>
              <a:gd name="T11" fmla="*/ 594 w 594"/>
              <a:gd name="T12" fmla="*/ 117 h 1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4" h="117">
                <a:moveTo>
                  <a:pt x="594" y="117"/>
                </a:moveTo>
                <a:lnTo>
                  <a:pt x="438" y="53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bg-BG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" name="Freeform 643"/>
          <p:cNvSpPr>
            <a:spLocks/>
          </p:cNvSpPr>
          <p:nvPr/>
        </p:nvSpPr>
        <p:spPr bwMode="auto">
          <a:xfrm>
            <a:off x="5233988" y="4076700"/>
            <a:ext cx="655637" cy="161925"/>
          </a:xfrm>
          <a:custGeom>
            <a:avLst/>
            <a:gdLst>
              <a:gd name="T0" fmla="*/ 0 w 324"/>
              <a:gd name="T1" fmla="*/ 2147483646 h 72"/>
              <a:gd name="T2" fmla="*/ 2147483646 w 324"/>
              <a:gd name="T3" fmla="*/ 0 h 72"/>
              <a:gd name="T4" fmla="*/ 0 60000 65536"/>
              <a:gd name="T5" fmla="*/ 0 60000 65536"/>
              <a:gd name="T6" fmla="*/ 0 w 324"/>
              <a:gd name="T7" fmla="*/ 0 h 72"/>
              <a:gd name="T8" fmla="*/ 324 w 324"/>
              <a:gd name="T9" fmla="*/ 72 h 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4" h="72">
                <a:moveTo>
                  <a:pt x="0" y="72"/>
                </a:moveTo>
                <a:lnTo>
                  <a:pt x="324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7" name="Line 646"/>
          <p:cNvSpPr>
            <a:spLocks noChangeShapeType="1"/>
          </p:cNvSpPr>
          <p:nvPr/>
        </p:nvSpPr>
        <p:spPr bwMode="auto">
          <a:xfrm flipH="1">
            <a:off x="5089525" y="4256088"/>
            <a:ext cx="152400" cy="4016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8" name="Line 648"/>
          <p:cNvSpPr>
            <a:spLocks noChangeShapeType="1"/>
          </p:cNvSpPr>
          <p:nvPr/>
        </p:nvSpPr>
        <p:spPr bwMode="auto">
          <a:xfrm>
            <a:off x="5105400" y="4683125"/>
            <a:ext cx="60325" cy="376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9" name="Line 649"/>
          <p:cNvSpPr>
            <a:spLocks noChangeShapeType="1"/>
          </p:cNvSpPr>
          <p:nvPr/>
        </p:nvSpPr>
        <p:spPr bwMode="auto">
          <a:xfrm flipV="1">
            <a:off x="5168900" y="5084763"/>
            <a:ext cx="376238" cy="17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0" name="Freeform 651"/>
          <p:cNvSpPr>
            <a:spLocks/>
          </p:cNvSpPr>
          <p:nvPr/>
        </p:nvSpPr>
        <p:spPr bwMode="auto">
          <a:xfrm>
            <a:off x="5529263" y="5084763"/>
            <a:ext cx="430212" cy="544512"/>
          </a:xfrm>
          <a:custGeom>
            <a:avLst/>
            <a:gdLst>
              <a:gd name="T0" fmla="*/ 0 w 260"/>
              <a:gd name="T1" fmla="*/ 0 h 308"/>
              <a:gd name="T2" fmla="*/ 2147483646 w 260"/>
              <a:gd name="T3" fmla="*/ 2147483646 h 308"/>
              <a:gd name="T4" fmla="*/ 0 60000 65536"/>
              <a:gd name="T5" fmla="*/ 0 60000 65536"/>
              <a:gd name="T6" fmla="*/ 0 w 260"/>
              <a:gd name="T7" fmla="*/ 0 h 308"/>
              <a:gd name="T8" fmla="*/ 260 w 260"/>
              <a:gd name="T9" fmla="*/ 308 h 30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60" h="308">
                <a:moveTo>
                  <a:pt x="0" y="0"/>
                </a:moveTo>
                <a:lnTo>
                  <a:pt x="260" y="308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1" name="Freeform 652"/>
          <p:cNvSpPr>
            <a:spLocks/>
          </p:cNvSpPr>
          <p:nvPr/>
        </p:nvSpPr>
        <p:spPr bwMode="auto">
          <a:xfrm>
            <a:off x="4876800" y="5059363"/>
            <a:ext cx="288925" cy="1436687"/>
          </a:xfrm>
          <a:custGeom>
            <a:avLst/>
            <a:gdLst>
              <a:gd name="T0" fmla="*/ 2147483646 w 182"/>
              <a:gd name="T1" fmla="*/ 0 h 905"/>
              <a:gd name="T2" fmla="*/ 2147483646 w 182"/>
              <a:gd name="T3" fmla="*/ 2147483646 h 905"/>
              <a:gd name="T4" fmla="*/ 2147483646 w 182"/>
              <a:gd name="T5" fmla="*/ 2147483646 h 905"/>
              <a:gd name="T6" fmla="*/ 2147483646 w 182"/>
              <a:gd name="T7" fmla="*/ 2147483646 h 905"/>
              <a:gd name="T8" fmla="*/ 0 w 182"/>
              <a:gd name="T9" fmla="*/ 2147483646 h 905"/>
              <a:gd name="T10" fmla="*/ 0 w 182"/>
              <a:gd name="T11" fmla="*/ 2147483646 h 90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2"/>
              <a:gd name="T19" fmla="*/ 0 h 905"/>
              <a:gd name="T20" fmla="*/ 182 w 182"/>
              <a:gd name="T21" fmla="*/ 905 h 90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2" h="905">
                <a:moveTo>
                  <a:pt x="182" y="0"/>
                </a:moveTo>
                <a:lnTo>
                  <a:pt x="180" y="245"/>
                </a:lnTo>
                <a:lnTo>
                  <a:pt x="90" y="467"/>
                </a:lnTo>
                <a:lnTo>
                  <a:pt x="72" y="713"/>
                </a:lnTo>
                <a:lnTo>
                  <a:pt x="0" y="821"/>
                </a:lnTo>
                <a:lnTo>
                  <a:pt x="0" y="905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2" name="Freeform 656"/>
          <p:cNvSpPr>
            <a:spLocks/>
          </p:cNvSpPr>
          <p:nvPr/>
        </p:nvSpPr>
        <p:spPr bwMode="auto">
          <a:xfrm>
            <a:off x="3946525" y="4835525"/>
            <a:ext cx="501650" cy="106363"/>
          </a:xfrm>
          <a:custGeom>
            <a:avLst/>
            <a:gdLst>
              <a:gd name="T0" fmla="*/ 0 w 754"/>
              <a:gd name="T1" fmla="*/ 0 h 150"/>
              <a:gd name="T2" fmla="*/ 2147483646 w 754"/>
              <a:gd name="T3" fmla="*/ 2147483646 h 150"/>
              <a:gd name="T4" fmla="*/ 0 60000 65536"/>
              <a:gd name="T5" fmla="*/ 0 60000 65536"/>
              <a:gd name="T6" fmla="*/ 0 w 754"/>
              <a:gd name="T7" fmla="*/ 0 h 150"/>
              <a:gd name="T8" fmla="*/ 754 w 754"/>
              <a:gd name="T9" fmla="*/ 150 h 15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54" h="150">
                <a:moveTo>
                  <a:pt x="0" y="0"/>
                </a:moveTo>
                <a:lnTo>
                  <a:pt x="754" y="15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3" name="Freeform 657"/>
          <p:cNvSpPr>
            <a:spLocks/>
          </p:cNvSpPr>
          <p:nvPr/>
        </p:nvSpPr>
        <p:spPr bwMode="auto">
          <a:xfrm>
            <a:off x="4019550" y="4862513"/>
            <a:ext cx="71438" cy="219075"/>
          </a:xfrm>
          <a:custGeom>
            <a:avLst/>
            <a:gdLst>
              <a:gd name="T0" fmla="*/ 0 w 45"/>
              <a:gd name="T1" fmla="*/ 0 h 138"/>
              <a:gd name="T2" fmla="*/ 2147483646 w 45"/>
              <a:gd name="T3" fmla="*/ 2147483646 h 138"/>
              <a:gd name="T4" fmla="*/ 2147483646 w 45"/>
              <a:gd name="T5" fmla="*/ 2147483646 h 138"/>
              <a:gd name="T6" fmla="*/ 0 60000 65536"/>
              <a:gd name="T7" fmla="*/ 0 60000 65536"/>
              <a:gd name="T8" fmla="*/ 0 60000 65536"/>
              <a:gd name="T9" fmla="*/ 0 w 45"/>
              <a:gd name="T10" fmla="*/ 0 h 138"/>
              <a:gd name="T11" fmla="*/ 45 w 45"/>
              <a:gd name="T12" fmla="*/ 138 h 1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" h="138">
                <a:moveTo>
                  <a:pt x="0" y="0"/>
                </a:moveTo>
                <a:lnTo>
                  <a:pt x="36" y="63"/>
                </a:lnTo>
                <a:lnTo>
                  <a:pt x="45" y="138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4" name="Line 658"/>
          <p:cNvSpPr>
            <a:spLocks noChangeShapeType="1"/>
          </p:cNvSpPr>
          <p:nvPr/>
        </p:nvSpPr>
        <p:spPr bwMode="auto">
          <a:xfrm flipV="1">
            <a:off x="3946525" y="3692525"/>
            <a:ext cx="1524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5" name="Freeform 660"/>
          <p:cNvSpPr>
            <a:spLocks/>
          </p:cNvSpPr>
          <p:nvPr/>
        </p:nvSpPr>
        <p:spPr bwMode="auto">
          <a:xfrm>
            <a:off x="3870325" y="3997325"/>
            <a:ext cx="168275" cy="160338"/>
          </a:xfrm>
          <a:custGeom>
            <a:avLst/>
            <a:gdLst>
              <a:gd name="T0" fmla="*/ 2147483646 w 106"/>
              <a:gd name="T1" fmla="*/ 2147483646 h 101"/>
              <a:gd name="T2" fmla="*/ 0 w 106"/>
              <a:gd name="T3" fmla="*/ 0 h 101"/>
              <a:gd name="T4" fmla="*/ 0 60000 65536"/>
              <a:gd name="T5" fmla="*/ 0 60000 65536"/>
              <a:gd name="T6" fmla="*/ 0 w 106"/>
              <a:gd name="T7" fmla="*/ 0 h 101"/>
              <a:gd name="T8" fmla="*/ 106 w 106"/>
              <a:gd name="T9" fmla="*/ 101 h 10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6" h="101">
                <a:moveTo>
                  <a:pt x="106" y="101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6" name="Line 662"/>
          <p:cNvSpPr>
            <a:spLocks noChangeShapeType="1"/>
          </p:cNvSpPr>
          <p:nvPr/>
        </p:nvSpPr>
        <p:spPr bwMode="auto">
          <a:xfrm flipH="1" flipV="1">
            <a:off x="3565525" y="4759325"/>
            <a:ext cx="381000" cy="76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7" name="Freeform 663"/>
          <p:cNvSpPr>
            <a:spLocks/>
          </p:cNvSpPr>
          <p:nvPr/>
        </p:nvSpPr>
        <p:spPr bwMode="auto">
          <a:xfrm>
            <a:off x="3336925" y="4772025"/>
            <a:ext cx="196850" cy="292100"/>
          </a:xfrm>
          <a:custGeom>
            <a:avLst/>
            <a:gdLst>
              <a:gd name="T0" fmla="*/ 2147483646 w 124"/>
              <a:gd name="T1" fmla="*/ 0 h 184"/>
              <a:gd name="T2" fmla="*/ 2147483646 w 124"/>
              <a:gd name="T3" fmla="*/ 2147483646 h 184"/>
              <a:gd name="T4" fmla="*/ 0 w 124"/>
              <a:gd name="T5" fmla="*/ 2147483646 h 184"/>
              <a:gd name="T6" fmla="*/ 0 60000 65536"/>
              <a:gd name="T7" fmla="*/ 0 60000 65536"/>
              <a:gd name="T8" fmla="*/ 0 60000 65536"/>
              <a:gd name="T9" fmla="*/ 0 w 124"/>
              <a:gd name="T10" fmla="*/ 0 h 184"/>
              <a:gd name="T11" fmla="*/ 124 w 124"/>
              <a:gd name="T12" fmla="*/ 184 h 1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4" h="184">
                <a:moveTo>
                  <a:pt x="124" y="0"/>
                </a:moveTo>
                <a:lnTo>
                  <a:pt x="106" y="84"/>
                </a:lnTo>
                <a:lnTo>
                  <a:pt x="0" y="184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8" name="Line 664"/>
          <p:cNvSpPr>
            <a:spLocks noChangeShapeType="1"/>
          </p:cNvSpPr>
          <p:nvPr/>
        </p:nvSpPr>
        <p:spPr bwMode="auto">
          <a:xfrm flipH="1">
            <a:off x="3260725" y="4759325"/>
            <a:ext cx="304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9" name="Line 666"/>
          <p:cNvSpPr>
            <a:spLocks noChangeShapeType="1"/>
          </p:cNvSpPr>
          <p:nvPr/>
        </p:nvSpPr>
        <p:spPr bwMode="auto">
          <a:xfrm flipV="1">
            <a:off x="3032125" y="468312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80" name="Line 667"/>
          <p:cNvSpPr>
            <a:spLocks noChangeShapeType="1"/>
          </p:cNvSpPr>
          <p:nvPr/>
        </p:nvSpPr>
        <p:spPr bwMode="auto">
          <a:xfrm>
            <a:off x="3032125" y="4683125"/>
            <a:ext cx="228600" cy="76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81" name="Freeform 668"/>
          <p:cNvSpPr>
            <a:spLocks/>
          </p:cNvSpPr>
          <p:nvPr/>
        </p:nvSpPr>
        <p:spPr bwMode="auto">
          <a:xfrm>
            <a:off x="2260600" y="4835525"/>
            <a:ext cx="771525" cy="625475"/>
          </a:xfrm>
          <a:custGeom>
            <a:avLst/>
            <a:gdLst>
              <a:gd name="T0" fmla="*/ 2147483646 w 486"/>
              <a:gd name="T1" fmla="*/ 0 h 394"/>
              <a:gd name="T2" fmla="*/ 0 w 486"/>
              <a:gd name="T3" fmla="*/ 2147483646 h 394"/>
              <a:gd name="T4" fmla="*/ 0 60000 65536"/>
              <a:gd name="T5" fmla="*/ 0 60000 65536"/>
              <a:gd name="T6" fmla="*/ 0 w 486"/>
              <a:gd name="T7" fmla="*/ 0 h 394"/>
              <a:gd name="T8" fmla="*/ 486 w 486"/>
              <a:gd name="T9" fmla="*/ 394 h 3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6" h="394">
                <a:moveTo>
                  <a:pt x="486" y="0"/>
                </a:moveTo>
                <a:lnTo>
                  <a:pt x="0" y="394"/>
                </a:lnTo>
              </a:path>
            </a:pathLst>
          </a:custGeom>
          <a:noFill/>
          <a:ln w="19050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82" name="Line 670"/>
          <p:cNvSpPr>
            <a:spLocks noChangeShapeType="1"/>
          </p:cNvSpPr>
          <p:nvPr/>
        </p:nvSpPr>
        <p:spPr bwMode="auto">
          <a:xfrm flipH="1" flipV="1">
            <a:off x="1736725" y="6207125"/>
            <a:ext cx="152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83" name="Freeform 671"/>
          <p:cNvSpPr>
            <a:spLocks/>
          </p:cNvSpPr>
          <p:nvPr/>
        </p:nvSpPr>
        <p:spPr bwMode="auto">
          <a:xfrm rot="-324770">
            <a:off x="1628775" y="6207125"/>
            <a:ext cx="107950" cy="127000"/>
          </a:xfrm>
          <a:custGeom>
            <a:avLst/>
            <a:gdLst>
              <a:gd name="T0" fmla="*/ 0 w 68"/>
              <a:gd name="T1" fmla="*/ 2147483646 h 80"/>
              <a:gd name="T2" fmla="*/ 2147483646 w 68"/>
              <a:gd name="T3" fmla="*/ 0 h 80"/>
              <a:gd name="T4" fmla="*/ 0 60000 65536"/>
              <a:gd name="T5" fmla="*/ 0 60000 65536"/>
              <a:gd name="T6" fmla="*/ 0 w 68"/>
              <a:gd name="T7" fmla="*/ 0 h 80"/>
              <a:gd name="T8" fmla="*/ 68 w 68"/>
              <a:gd name="T9" fmla="*/ 80 h 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8" h="80">
                <a:moveTo>
                  <a:pt x="0" y="80"/>
                </a:moveTo>
                <a:lnTo>
                  <a:pt x="6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84" name="Line 672"/>
          <p:cNvSpPr>
            <a:spLocks noChangeShapeType="1"/>
          </p:cNvSpPr>
          <p:nvPr/>
        </p:nvSpPr>
        <p:spPr bwMode="auto">
          <a:xfrm flipH="1" flipV="1">
            <a:off x="1568450" y="4508500"/>
            <a:ext cx="15240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85" name="Text Box 916"/>
          <p:cNvSpPr txBox="1">
            <a:spLocks noChangeArrowheads="1"/>
          </p:cNvSpPr>
          <p:nvPr/>
        </p:nvSpPr>
        <p:spPr bwMode="auto">
          <a:xfrm>
            <a:off x="3470275" y="1482725"/>
            <a:ext cx="4699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ЧЕРКВИЦА</a:t>
            </a:r>
            <a:endParaRPr lang="en-GB" altLang="bg-BG" sz="600"/>
          </a:p>
        </p:txBody>
      </p:sp>
      <p:sp>
        <p:nvSpPr>
          <p:cNvPr id="1086" name="Text Box 917"/>
          <p:cNvSpPr txBox="1">
            <a:spLocks noChangeArrowheads="1"/>
          </p:cNvSpPr>
          <p:nvPr/>
        </p:nvSpPr>
        <p:spPr bwMode="auto">
          <a:xfrm>
            <a:off x="3660775" y="3114675"/>
            <a:ext cx="312738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ТРОЯН</a:t>
            </a:r>
            <a:endParaRPr lang="en-GB" altLang="bg-BG" sz="600"/>
          </a:p>
        </p:txBody>
      </p:sp>
      <p:sp>
        <p:nvSpPr>
          <p:cNvPr id="1087" name="Text Box 919"/>
          <p:cNvSpPr txBox="1">
            <a:spLocks noChangeArrowheads="1"/>
          </p:cNvSpPr>
          <p:nvPr/>
        </p:nvSpPr>
        <p:spPr bwMode="auto">
          <a:xfrm>
            <a:off x="4775200" y="1654175"/>
            <a:ext cx="458788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СВИЩОВ</a:t>
            </a:r>
            <a:endParaRPr lang="en-GB" altLang="bg-BG" sz="600"/>
          </a:p>
        </p:txBody>
      </p:sp>
      <p:sp>
        <p:nvSpPr>
          <p:cNvPr id="1088" name="Text Box 920"/>
          <p:cNvSpPr txBox="1">
            <a:spLocks noChangeArrowheads="1"/>
          </p:cNvSpPr>
          <p:nvPr/>
        </p:nvSpPr>
        <p:spPr bwMode="auto">
          <a:xfrm>
            <a:off x="4291013" y="1687513"/>
            <a:ext cx="312737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Ореш</a:t>
            </a:r>
            <a:endParaRPr lang="en-GB" altLang="bg-BG"/>
          </a:p>
        </p:txBody>
      </p:sp>
      <p:sp>
        <p:nvSpPr>
          <p:cNvPr id="1089" name="Text Box 921"/>
          <p:cNvSpPr txBox="1">
            <a:spLocks noChangeArrowheads="1"/>
          </p:cNvSpPr>
          <p:nvPr/>
        </p:nvSpPr>
        <p:spPr bwMode="auto">
          <a:xfrm>
            <a:off x="4556125" y="2168525"/>
            <a:ext cx="36353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ЛЕВСКИ</a:t>
            </a:r>
            <a:endParaRPr lang="en-GB" altLang="bg-BG"/>
          </a:p>
        </p:txBody>
      </p:sp>
      <p:sp>
        <p:nvSpPr>
          <p:cNvPr id="1090" name="Text Box 924"/>
          <p:cNvSpPr txBox="1">
            <a:spLocks noChangeArrowheads="1"/>
          </p:cNvSpPr>
          <p:nvPr/>
        </p:nvSpPr>
        <p:spPr bwMode="auto">
          <a:xfrm>
            <a:off x="4564063" y="2894013"/>
            <a:ext cx="3810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ЦАРЕВА ЛИВАДА</a:t>
            </a:r>
            <a:endParaRPr lang="en-GB" altLang="bg-BG"/>
          </a:p>
        </p:txBody>
      </p:sp>
      <p:sp>
        <p:nvSpPr>
          <p:cNvPr id="1091" name="Text Box 925"/>
          <p:cNvSpPr txBox="1">
            <a:spLocks noChangeArrowheads="1"/>
          </p:cNvSpPr>
          <p:nvPr/>
        </p:nvSpPr>
        <p:spPr bwMode="auto">
          <a:xfrm>
            <a:off x="4314825" y="3198813"/>
            <a:ext cx="455613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ГАБРОВО</a:t>
            </a:r>
            <a:endParaRPr lang="en-GB" altLang="bg-BG" sz="600"/>
          </a:p>
        </p:txBody>
      </p:sp>
      <p:sp>
        <p:nvSpPr>
          <p:cNvPr id="1092" name="Line 588"/>
          <p:cNvSpPr>
            <a:spLocks noChangeShapeType="1"/>
          </p:cNvSpPr>
          <p:nvPr/>
        </p:nvSpPr>
        <p:spPr bwMode="auto">
          <a:xfrm flipH="1">
            <a:off x="3641725" y="1482725"/>
            <a:ext cx="3810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3" name="Line 589"/>
          <p:cNvSpPr>
            <a:spLocks noChangeShapeType="1"/>
          </p:cNvSpPr>
          <p:nvPr/>
        </p:nvSpPr>
        <p:spPr bwMode="auto">
          <a:xfrm>
            <a:off x="3641725" y="2016125"/>
            <a:ext cx="838200" cy="228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4" name="Line 590"/>
          <p:cNvSpPr>
            <a:spLocks noChangeShapeType="1"/>
          </p:cNvSpPr>
          <p:nvPr/>
        </p:nvSpPr>
        <p:spPr bwMode="auto">
          <a:xfrm flipV="1">
            <a:off x="4479925" y="1711325"/>
            <a:ext cx="152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5" name="Line 591"/>
          <p:cNvSpPr>
            <a:spLocks noChangeShapeType="1"/>
          </p:cNvSpPr>
          <p:nvPr/>
        </p:nvSpPr>
        <p:spPr bwMode="auto">
          <a:xfrm flipV="1">
            <a:off x="4632325" y="1635125"/>
            <a:ext cx="1524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6" name="Line 593"/>
          <p:cNvSpPr>
            <a:spLocks noChangeShapeType="1"/>
          </p:cNvSpPr>
          <p:nvPr/>
        </p:nvSpPr>
        <p:spPr bwMode="auto">
          <a:xfrm>
            <a:off x="4479925" y="2244725"/>
            <a:ext cx="360363" cy="2333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7" name="Line 595"/>
          <p:cNvSpPr>
            <a:spLocks noChangeShapeType="1"/>
          </p:cNvSpPr>
          <p:nvPr/>
        </p:nvSpPr>
        <p:spPr bwMode="auto">
          <a:xfrm flipH="1">
            <a:off x="4937125" y="2701925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8" name="Line 597"/>
          <p:cNvSpPr>
            <a:spLocks noChangeShapeType="1"/>
          </p:cNvSpPr>
          <p:nvPr/>
        </p:nvSpPr>
        <p:spPr bwMode="auto">
          <a:xfrm flipH="1">
            <a:off x="4784725" y="3082925"/>
            <a:ext cx="1524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9" name="Freeform 599"/>
          <p:cNvSpPr>
            <a:spLocks/>
          </p:cNvSpPr>
          <p:nvPr/>
        </p:nvSpPr>
        <p:spPr bwMode="auto">
          <a:xfrm>
            <a:off x="5311775" y="2278063"/>
            <a:ext cx="1511300" cy="431800"/>
          </a:xfrm>
          <a:custGeom>
            <a:avLst/>
            <a:gdLst>
              <a:gd name="T0" fmla="*/ 0 w 1082"/>
              <a:gd name="T1" fmla="*/ 2147483646 h 238"/>
              <a:gd name="T2" fmla="*/ 2147483646 w 1082"/>
              <a:gd name="T3" fmla="*/ 2147483646 h 238"/>
              <a:gd name="T4" fmla="*/ 2147483646 w 1082"/>
              <a:gd name="T5" fmla="*/ 0 h 238"/>
              <a:gd name="T6" fmla="*/ 2147483646 w 1082"/>
              <a:gd name="T7" fmla="*/ 2147483646 h 238"/>
              <a:gd name="T8" fmla="*/ 0 60000 65536"/>
              <a:gd name="T9" fmla="*/ 0 60000 65536"/>
              <a:gd name="T10" fmla="*/ 0 60000 65536"/>
              <a:gd name="T11" fmla="*/ 0 60000 65536"/>
              <a:gd name="T12" fmla="*/ 0 w 1082"/>
              <a:gd name="T13" fmla="*/ 0 h 238"/>
              <a:gd name="T14" fmla="*/ 1082 w 1082"/>
              <a:gd name="T15" fmla="*/ 238 h 2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82" h="238">
                <a:moveTo>
                  <a:pt x="0" y="238"/>
                </a:moveTo>
                <a:lnTo>
                  <a:pt x="266" y="60"/>
                </a:lnTo>
                <a:lnTo>
                  <a:pt x="678" y="0"/>
                </a:lnTo>
                <a:lnTo>
                  <a:pt x="1082" y="128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00" name="Freeform 600"/>
          <p:cNvSpPr>
            <a:spLocks/>
          </p:cNvSpPr>
          <p:nvPr/>
        </p:nvSpPr>
        <p:spPr bwMode="auto">
          <a:xfrm>
            <a:off x="5254625" y="1978025"/>
            <a:ext cx="63500" cy="723900"/>
          </a:xfrm>
          <a:custGeom>
            <a:avLst/>
            <a:gdLst>
              <a:gd name="T0" fmla="*/ 2147483646 w 40"/>
              <a:gd name="T1" fmla="*/ 2147483646 h 456"/>
              <a:gd name="T2" fmla="*/ 0 w 40"/>
              <a:gd name="T3" fmla="*/ 0 h 456"/>
              <a:gd name="T4" fmla="*/ 0 60000 65536"/>
              <a:gd name="T5" fmla="*/ 0 60000 65536"/>
              <a:gd name="T6" fmla="*/ 0 w 40"/>
              <a:gd name="T7" fmla="*/ 0 h 456"/>
              <a:gd name="T8" fmla="*/ 40 w 40"/>
              <a:gd name="T9" fmla="*/ 456 h 45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0" h="456">
                <a:moveTo>
                  <a:pt x="40" y="45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01" name="Line 926"/>
          <p:cNvSpPr>
            <a:spLocks noChangeShapeType="1"/>
          </p:cNvSpPr>
          <p:nvPr/>
        </p:nvSpPr>
        <p:spPr bwMode="auto">
          <a:xfrm flipH="1">
            <a:off x="4022725" y="2244725"/>
            <a:ext cx="4572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02" name="Oval 931"/>
          <p:cNvSpPr>
            <a:spLocks noChangeArrowheads="1"/>
          </p:cNvSpPr>
          <p:nvPr/>
        </p:nvSpPr>
        <p:spPr bwMode="auto">
          <a:xfrm>
            <a:off x="3983038" y="311308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3" name="Oval 932"/>
          <p:cNvSpPr>
            <a:spLocks noChangeArrowheads="1"/>
          </p:cNvSpPr>
          <p:nvPr/>
        </p:nvSpPr>
        <p:spPr bwMode="auto">
          <a:xfrm>
            <a:off x="4724400" y="3141663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4" name="Oval 942"/>
          <p:cNvSpPr>
            <a:spLocks noChangeArrowheads="1"/>
          </p:cNvSpPr>
          <p:nvPr/>
        </p:nvSpPr>
        <p:spPr bwMode="auto">
          <a:xfrm>
            <a:off x="3965575" y="1466850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5" name="Oval 944"/>
          <p:cNvSpPr>
            <a:spLocks noChangeArrowheads="1"/>
          </p:cNvSpPr>
          <p:nvPr/>
        </p:nvSpPr>
        <p:spPr bwMode="auto">
          <a:xfrm>
            <a:off x="4764088" y="1579563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6" name="Oval 945"/>
          <p:cNvSpPr>
            <a:spLocks noChangeArrowheads="1"/>
          </p:cNvSpPr>
          <p:nvPr/>
        </p:nvSpPr>
        <p:spPr bwMode="auto">
          <a:xfrm>
            <a:off x="4587875" y="169068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7" name="Text Box 946"/>
          <p:cNvSpPr txBox="1">
            <a:spLocks noChangeArrowheads="1"/>
          </p:cNvSpPr>
          <p:nvPr/>
        </p:nvSpPr>
        <p:spPr bwMode="auto">
          <a:xfrm>
            <a:off x="5622925" y="1635125"/>
            <a:ext cx="609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ДВЕ МОГИЛИ</a:t>
            </a:r>
            <a:endParaRPr lang="en-GB" altLang="bg-BG"/>
          </a:p>
        </p:txBody>
      </p:sp>
      <p:sp>
        <p:nvSpPr>
          <p:cNvPr id="1108" name="Text Box 947"/>
          <p:cNvSpPr txBox="1">
            <a:spLocks noChangeArrowheads="1"/>
          </p:cNvSpPr>
          <p:nvPr/>
        </p:nvSpPr>
        <p:spPr bwMode="auto">
          <a:xfrm>
            <a:off x="5318125" y="1939925"/>
            <a:ext cx="23495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БЯЛА</a:t>
            </a:r>
            <a:endParaRPr lang="en-GB" altLang="bg-BG"/>
          </a:p>
        </p:txBody>
      </p:sp>
      <p:sp>
        <p:nvSpPr>
          <p:cNvPr id="1109" name="Oval 953"/>
          <p:cNvSpPr>
            <a:spLocks noChangeArrowheads="1"/>
          </p:cNvSpPr>
          <p:nvPr/>
        </p:nvSpPr>
        <p:spPr bwMode="auto">
          <a:xfrm>
            <a:off x="5522913" y="16398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10" name="Oval 956"/>
          <p:cNvSpPr>
            <a:spLocks noChangeArrowheads="1"/>
          </p:cNvSpPr>
          <p:nvPr/>
        </p:nvSpPr>
        <p:spPr bwMode="auto">
          <a:xfrm>
            <a:off x="7556500" y="5683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11" name="Oval 955"/>
          <p:cNvSpPr>
            <a:spLocks noChangeArrowheads="1"/>
          </p:cNvSpPr>
          <p:nvPr/>
        </p:nvSpPr>
        <p:spPr bwMode="auto">
          <a:xfrm>
            <a:off x="6808788" y="18272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12" name="Text Box 963"/>
          <p:cNvSpPr txBox="1">
            <a:spLocks noChangeArrowheads="1"/>
          </p:cNvSpPr>
          <p:nvPr/>
        </p:nvSpPr>
        <p:spPr bwMode="auto">
          <a:xfrm>
            <a:off x="7451725" y="2244725"/>
            <a:ext cx="620713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КАСПИЧАН</a:t>
            </a:r>
            <a:endParaRPr lang="en-GB" altLang="bg-BG"/>
          </a:p>
        </p:txBody>
      </p:sp>
      <p:sp>
        <p:nvSpPr>
          <p:cNvPr id="1113" name="Text Box 966"/>
          <p:cNvSpPr txBox="1">
            <a:spLocks noChangeArrowheads="1"/>
          </p:cNvSpPr>
          <p:nvPr/>
        </p:nvSpPr>
        <p:spPr bwMode="auto">
          <a:xfrm>
            <a:off x="6942138" y="2900363"/>
            <a:ext cx="6223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  КОМУНАРИ</a:t>
            </a:r>
            <a:endParaRPr lang="en-GB" altLang="bg-BG"/>
          </a:p>
        </p:txBody>
      </p:sp>
      <p:sp>
        <p:nvSpPr>
          <p:cNvPr id="1114" name="Text Box 980"/>
          <p:cNvSpPr txBox="1">
            <a:spLocks noChangeArrowheads="1"/>
          </p:cNvSpPr>
          <p:nvPr/>
        </p:nvSpPr>
        <p:spPr bwMode="auto">
          <a:xfrm>
            <a:off x="7451725" y="2662238"/>
            <a:ext cx="46037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СИНДЕЛ</a:t>
            </a:r>
            <a:endParaRPr lang="en-GB" altLang="bg-BG"/>
          </a:p>
        </p:txBody>
      </p:sp>
      <p:sp>
        <p:nvSpPr>
          <p:cNvPr id="1115" name="Oval 984"/>
          <p:cNvSpPr>
            <a:spLocks noChangeArrowheads="1"/>
          </p:cNvSpPr>
          <p:nvPr/>
        </p:nvSpPr>
        <p:spPr bwMode="auto">
          <a:xfrm>
            <a:off x="8413750" y="16986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16" name="Oval 985"/>
          <p:cNvSpPr>
            <a:spLocks noChangeArrowheads="1"/>
          </p:cNvSpPr>
          <p:nvPr/>
        </p:nvSpPr>
        <p:spPr bwMode="auto">
          <a:xfrm>
            <a:off x="8899525" y="12541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17" name="Text Box 1004"/>
          <p:cNvSpPr txBox="1">
            <a:spLocks noChangeArrowheads="1"/>
          </p:cNvSpPr>
          <p:nvPr/>
        </p:nvSpPr>
        <p:spPr bwMode="auto">
          <a:xfrm>
            <a:off x="6562725" y="4059238"/>
            <a:ext cx="31432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ЯМБОЛ </a:t>
            </a:r>
            <a:endParaRPr lang="en-GB" altLang="bg-BG"/>
          </a:p>
        </p:txBody>
      </p:sp>
      <p:sp>
        <p:nvSpPr>
          <p:cNvPr id="1118" name="Text Box 1005"/>
          <p:cNvSpPr txBox="1">
            <a:spLocks noChangeArrowheads="1"/>
          </p:cNvSpPr>
          <p:nvPr/>
        </p:nvSpPr>
        <p:spPr bwMode="auto">
          <a:xfrm>
            <a:off x="6627813" y="3875088"/>
            <a:ext cx="48577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ЗИМНИЦА </a:t>
            </a:r>
            <a:endParaRPr lang="en-GB" altLang="bg-BG"/>
          </a:p>
        </p:txBody>
      </p:sp>
      <p:sp>
        <p:nvSpPr>
          <p:cNvPr id="1119" name="Text Box 1006"/>
          <p:cNvSpPr txBox="1">
            <a:spLocks noChangeArrowheads="1"/>
          </p:cNvSpPr>
          <p:nvPr/>
        </p:nvSpPr>
        <p:spPr bwMode="auto">
          <a:xfrm>
            <a:off x="5792788" y="4132263"/>
            <a:ext cx="53975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Нова Загора</a:t>
            </a:r>
            <a:endParaRPr lang="en-GB" altLang="bg-BG"/>
          </a:p>
        </p:txBody>
      </p:sp>
      <p:sp>
        <p:nvSpPr>
          <p:cNvPr id="1120" name="Text Box 1008"/>
          <p:cNvSpPr txBox="1">
            <a:spLocks noChangeArrowheads="1"/>
          </p:cNvSpPr>
          <p:nvPr/>
        </p:nvSpPr>
        <p:spPr bwMode="auto">
          <a:xfrm>
            <a:off x="6972300" y="3775075"/>
            <a:ext cx="609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КАРНОБАТ </a:t>
            </a:r>
            <a:endParaRPr lang="en-GB" altLang="bg-BG" dirty="0"/>
          </a:p>
        </p:txBody>
      </p:sp>
      <p:sp>
        <p:nvSpPr>
          <p:cNvPr id="1121" name="Text Box 1010"/>
          <p:cNvSpPr txBox="1">
            <a:spLocks noChangeArrowheads="1"/>
          </p:cNvSpPr>
          <p:nvPr/>
        </p:nvSpPr>
        <p:spPr bwMode="auto">
          <a:xfrm>
            <a:off x="7359650" y="3890963"/>
            <a:ext cx="4699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ВЛ. ПАВЛОВ </a:t>
            </a:r>
            <a:endParaRPr lang="en-GB" altLang="bg-BG"/>
          </a:p>
        </p:txBody>
      </p:sp>
      <p:sp>
        <p:nvSpPr>
          <p:cNvPr id="1122" name="Line 633"/>
          <p:cNvSpPr>
            <a:spLocks noChangeShapeType="1"/>
          </p:cNvSpPr>
          <p:nvPr/>
        </p:nvSpPr>
        <p:spPr bwMode="auto">
          <a:xfrm flipH="1">
            <a:off x="6461125" y="3844925"/>
            <a:ext cx="152400" cy="228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3" name="Line 626"/>
          <p:cNvSpPr>
            <a:spLocks noChangeShapeType="1"/>
          </p:cNvSpPr>
          <p:nvPr/>
        </p:nvSpPr>
        <p:spPr bwMode="auto">
          <a:xfrm flipV="1">
            <a:off x="7223125" y="3616325"/>
            <a:ext cx="311150" cy="76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4" name="Freeform 627"/>
          <p:cNvSpPr>
            <a:spLocks/>
          </p:cNvSpPr>
          <p:nvPr/>
        </p:nvSpPr>
        <p:spPr bwMode="auto">
          <a:xfrm>
            <a:off x="7504113" y="3602038"/>
            <a:ext cx="379412" cy="458787"/>
          </a:xfrm>
          <a:custGeom>
            <a:avLst/>
            <a:gdLst>
              <a:gd name="T0" fmla="*/ 0 w 224"/>
              <a:gd name="T1" fmla="*/ 0 h 280"/>
              <a:gd name="T2" fmla="*/ 2147483646 w 224"/>
              <a:gd name="T3" fmla="*/ 2147483646 h 280"/>
              <a:gd name="T4" fmla="*/ 0 60000 65536"/>
              <a:gd name="T5" fmla="*/ 0 60000 65536"/>
              <a:gd name="T6" fmla="*/ 0 w 224"/>
              <a:gd name="T7" fmla="*/ 0 h 280"/>
              <a:gd name="T8" fmla="*/ 224 w 224"/>
              <a:gd name="T9" fmla="*/ 280 h 2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24" h="280">
                <a:moveTo>
                  <a:pt x="0" y="0"/>
                </a:moveTo>
                <a:lnTo>
                  <a:pt x="224" y="28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5" name="Line 629"/>
          <p:cNvSpPr>
            <a:spLocks noChangeShapeType="1"/>
          </p:cNvSpPr>
          <p:nvPr/>
        </p:nvSpPr>
        <p:spPr bwMode="auto">
          <a:xfrm flipH="1">
            <a:off x="6613525" y="3692525"/>
            <a:ext cx="609600" cy="152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6" name="Freeform 631"/>
          <p:cNvSpPr>
            <a:spLocks/>
          </p:cNvSpPr>
          <p:nvPr/>
        </p:nvSpPr>
        <p:spPr bwMode="auto">
          <a:xfrm>
            <a:off x="6232525" y="3692525"/>
            <a:ext cx="384175" cy="136525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7" name="Freeform 634"/>
          <p:cNvSpPr>
            <a:spLocks/>
          </p:cNvSpPr>
          <p:nvPr/>
        </p:nvSpPr>
        <p:spPr bwMode="auto">
          <a:xfrm>
            <a:off x="5889625" y="4005263"/>
            <a:ext cx="576263" cy="71437"/>
          </a:xfrm>
          <a:custGeom>
            <a:avLst/>
            <a:gdLst>
              <a:gd name="T0" fmla="*/ 2147483646 w 426"/>
              <a:gd name="T1" fmla="*/ 2147483646 h 54"/>
              <a:gd name="T2" fmla="*/ 2147483646 w 426"/>
              <a:gd name="T3" fmla="*/ 0 h 54"/>
              <a:gd name="T4" fmla="*/ 2147483646 w 426"/>
              <a:gd name="T5" fmla="*/ 2147483646 h 54"/>
              <a:gd name="T6" fmla="*/ 0 w 426"/>
              <a:gd name="T7" fmla="*/ 2147483646 h 54"/>
              <a:gd name="T8" fmla="*/ 0 60000 65536"/>
              <a:gd name="T9" fmla="*/ 0 60000 65536"/>
              <a:gd name="T10" fmla="*/ 0 60000 65536"/>
              <a:gd name="T11" fmla="*/ 0 60000 65536"/>
              <a:gd name="T12" fmla="*/ 0 w 426"/>
              <a:gd name="T13" fmla="*/ 0 h 54"/>
              <a:gd name="T14" fmla="*/ 426 w 426"/>
              <a:gd name="T15" fmla="*/ 54 h 5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6" h="54">
                <a:moveTo>
                  <a:pt x="426" y="27"/>
                </a:moveTo>
                <a:lnTo>
                  <a:pt x="291" y="0"/>
                </a:lnTo>
                <a:lnTo>
                  <a:pt x="153" y="3"/>
                </a:lnTo>
                <a:lnTo>
                  <a:pt x="0" y="54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8" name="Freeform 635"/>
          <p:cNvSpPr>
            <a:spLocks/>
          </p:cNvSpPr>
          <p:nvPr/>
        </p:nvSpPr>
        <p:spPr bwMode="auto">
          <a:xfrm>
            <a:off x="5543550" y="4105275"/>
            <a:ext cx="285750" cy="974725"/>
          </a:xfrm>
          <a:custGeom>
            <a:avLst/>
            <a:gdLst>
              <a:gd name="T0" fmla="*/ 2147483646 w 180"/>
              <a:gd name="T1" fmla="*/ 0 h 614"/>
              <a:gd name="T2" fmla="*/ 2147483646 w 180"/>
              <a:gd name="T3" fmla="*/ 2147483646 h 614"/>
              <a:gd name="T4" fmla="*/ 2147483646 w 180"/>
              <a:gd name="T5" fmla="*/ 2147483646 h 614"/>
              <a:gd name="T6" fmla="*/ 0 w 180"/>
              <a:gd name="T7" fmla="*/ 2147483646 h 614"/>
              <a:gd name="T8" fmla="*/ 0 60000 65536"/>
              <a:gd name="T9" fmla="*/ 0 60000 65536"/>
              <a:gd name="T10" fmla="*/ 0 60000 65536"/>
              <a:gd name="T11" fmla="*/ 0 60000 65536"/>
              <a:gd name="T12" fmla="*/ 0 w 180"/>
              <a:gd name="T13" fmla="*/ 0 h 614"/>
              <a:gd name="T14" fmla="*/ 180 w 180"/>
              <a:gd name="T15" fmla="*/ 614 h 61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0" h="614">
                <a:moveTo>
                  <a:pt x="138" y="0"/>
                </a:moveTo>
                <a:lnTo>
                  <a:pt x="180" y="345"/>
                </a:lnTo>
                <a:lnTo>
                  <a:pt x="36" y="459"/>
                </a:lnTo>
                <a:lnTo>
                  <a:pt x="0" y="614"/>
                </a:lnTo>
              </a:path>
            </a:pathLst>
          </a:custGeom>
          <a:noFill/>
          <a:ln w="1905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9" name="Oval 1012"/>
          <p:cNvSpPr>
            <a:spLocks noChangeArrowheads="1"/>
          </p:cNvSpPr>
          <p:nvPr/>
        </p:nvSpPr>
        <p:spPr bwMode="auto">
          <a:xfrm>
            <a:off x="5724525" y="40735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30" name="Oval 1013"/>
          <p:cNvSpPr>
            <a:spLocks noChangeArrowheads="1"/>
          </p:cNvSpPr>
          <p:nvPr/>
        </p:nvSpPr>
        <p:spPr bwMode="auto">
          <a:xfrm>
            <a:off x="6437313" y="40116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31" name="Oval 1020"/>
          <p:cNvSpPr>
            <a:spLocks noChangeArrowheads="1"/>
          </p:cNvSpPr>
          <p:nvPr/>
        </p:nvSpPr>
        <p:spPr bwMode="auto">
          <a:xfrm>
            <a:off x="6156325" y="36385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32" name="Oval 1016"/>
          <p:cNvSpPr>
            <a:spLocks noChangeArrowheads="1"/>
          </p:cNvSpPr>
          <p:nvPr/>
        </p:nvSpPr>
        <p:spPr bwMode="auto">
          <a:xfrm>
            <a:off x="7734300" y="38671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33" name="Oval 1028"/>
          <p:cNvSpPr>
            <a:spLocks noChangeArrowheads="1"/>
          </p:cNvSpPr>
          <p:nvPr/>
        </p:nvSpPr>
        <p:spPr bwMode="auto">
          <a:xfrm>
            <a:off x="5505450" y="50561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34" name="Text Box 1039"/>
          <p:cNvSpPr txBox="1">
            <a:spLocks noChangeArrowheads="1"/>
          </p:cNvSpPr>
          <p:nvPr/>
        </p:nvSpPr>
        <p:spPr bwMode="auto">
          <a:xfrm>
            <a:off x="3822700" y="3519488"/>
            <a:ext cx="53657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dirty="0"/>
              <a:t>КАРЛОВО</a:t>
            </a:r>
            <a:endParaRPr lang="en-GB" altLang="bg-BG" dirty="0"/>
          </a:p>
        </p:txBody>
      </p:sp>
      <p:sp>
        <p:nvSpPr>
          <p:cNvPr id="1135" name="Line 1042"/>
          <p:cNvSpPr>
            <a:spLocks noChangeShapeType="1"/>
          </p:cNvSpPr>
          <p:nvPr/>
        </p:nvSpPr>
        <p:spPr bwMode="auto">
          <a:xfrm flipV="1">
            <a:off x="3946525" y="4703763"/>
            <a:ext cx="331788" cy="1317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36" name="Text Box 1046"/>
          <p:cNvSpPr txBox="1">
            <a:spLocks noChangeArrowheads="1"/>
          </p:cNvSpPr>
          <p:nvPr/>
        </p:nvSpPr>
        <p:spPr bwMode="auto">
          <a:xfrm>
            <a:off x="5600700" y="5060950"/>
            <a:ext cx="7620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СИМЕОНОВГРАД</a:t>
            </a:r>
            <a:endParaRPr lang="en-GB" altLang="bg-BG"/>
          </a:p>
        </p:txBody>
      </p:sp>
      <p:sp>
        <p:nvSpPr>
          <p:cNvPr id="1137" name="Text Box 1050"/>
          <p:cNvSpPr txBox="1">
            <a:spLocks noChangeArrowheads="1"/>
          </p:cNvSpPr>
          <p:nvPr/>
        </p:nvSpPr>
        <p:spPr bwMode="auto">
          <a:xfrm>
            <a:off x="5160963" y="4625975"/>
            <a:ext cx="609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МИХАЙЛОВО </a:t>
            </a:r>
            <a:endParaRPr lang="en-GB" altLang="bg-BG"/>
          </a:p>
        </p:txBody>
      </p:sp>
      <p:sp>
        <p:nvSpPr>
          <p:cNvPr id="1138" name="Text Box 1054"/>
          <p:cNvSpPr txBox="1">
            <a:spLocks noChangeArrowheads="1"/>
          </p:cNvSpPr>
          <p:nvPr/>
        </p:nvSpPr>
        <p:spPr bwMode="auto">
          <a:xfrm>
            <a:off x="4525963" y="3890963"/>
            <a:ext cx="609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ТУЛОВО</a:t>
            </a:r>
            <a:endParaRPr lang="en-GB" altLang="bg-BG"/>
          </a:p>
        </p:txBody>
      </p:sp>
      <p:sp>
        <p:nvSpPr>
          <p:cNvPr id="1139" name="Text Box 1056"/>
          <p:cNvSpPr txBox="1">
            <a:spLocks noChangeArrowheads="1"/>
          </p:cNvSpPr>
          <p:nvPr/>
        </p:nvSpPr>
        <p:spPr bwMode="auto">
          <a:xfrm>
            <a:off x="5148263" y="3811588"/>
            <a:ext cx="609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altLang="bg-BG" b="1" dirty="0"/>
              <a:t> </a:t>
            </a:r>
            <a:r>
              <a:rPr lang="bg-BG" altLang="bg-BG" dirty="0"/>
              <a:t>ДЪБОВО</a:t>
            </a:r>
            <a:endParaRPr lang="en-GB" altLang="bg-BG" dirty="0"/>
          </a:p>
        </p:txBody>
      </p:sp>
      <p:sp>
        <p:nvSpPr>
          <p:cNvPr id="1140" name="Text Box 1059"/>
          <p:cNvSpPr txBox="1">
            <a:spLocks noChangeArrowheads="1"/>
          </p:cNvSpPr>
          <p:nvPr/>
        </p:nvSpPr>
        <p:spPr bwMode="auto">
          <a:xfrm>
            <a:off x="5170488" y="5586413"/>
            <a:ext cx="7620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СВИЛЕНГРАД</a:t>
            </a:r>
            <a:endParaRPr lang="en-GB" altLang="bg-BG"/>
          </a:p>
        </p:txBody>
      </p:sp>
      <p:sp>
        <p:nvSpPr>
          <p:cNvPr id="1141" name="Oval 1060"/>
          <p:cNvSpPr>
            <a:spLocks noChangeArrowheads="1"/>
          </p:cNvSpPr>
          <p:nvPr/>
        </p:nvSpPr>
        <p:spPr bwMode="auto">
          <a:xfrm>
            <a:off x="4838700" y="64833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42" name="Text Box 1061"/>
          <p:cNvSpPr txBox="1">
            <a:spLocks noChangeArrowheads="1"/>
          </p:cNvSpPr>
          <p:nvPr/>
        </p:nvSpPr>
        <p:spPr bwMode="auto">
          <a:xfrm>
            <a:off x="4327525" y="6359525"/>
            <a:ext cx="5476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ПОДКОВА</a:t>
            </a:r>
            <a:endParaRPr lang="en-GB" altLang="bg-BG"/>
          </a:p>
        </p:txBody>
      </p:sp>
      <p:sp>
        <p:nvSpPr>
          <p:cNvPr id="1143" name="Oval 1062"/>
          <p:cNvSpPr>
            <a:spLocks noChangeArrowheads="1"/>
          </p:cNvSpPr>
          <p:nvPr/>
        </p:nvSpPr>
        <p:spPr bwMode="auto">
          <a:xfrm>
            <a:off x="4049713" y="506253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44" name="Oval 1063"/>
          <p:cNvSpPr>
            <a:spLocks noChangeArrowheads="1"/>
          </p:cNvSpPr>
          <p:nvPr/>
        </p:nvSpPr>
        <p:spPr bwMode="auto">
          <a:xfrm>
            <a:off x="3309938" y="500538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45" name="Text Box 1064"/>
          <p:cNvSpPr txBox="1">
            <a:spLocks noChangeArrowheads="1"/>
          </p:cNvSpPr>
          <p:nvPr/>
        </p:nvSpPr>
        <p:spPr bwMode="auto">
          <a:xfrm>
            <a:off x="3811588" y="5157788"/>
            <a:ext cx="7620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АСЕНОВГРАД</a:t>
            </a:r>
            <a:endParaRPr lang="en-GB" altLang="bg-BG" sz="600"/>
          </a:p>
        </p:txBody>
      </p:sp>
      <p:sp>
        <p:nvSpPr>
          <p:cNvPr id="1146" name="Text Box 1065"/>
          <p:cNvSpPr txBox="1">
            <a:spLocks noChangeArrowheads="1"/>
          </p:cNvSpPr>
          <p:nvPr/>
        </p:nvSpPr>
        <p:spPr bwMode="auto">
          <a:xfrm>
            <a:off x="3195638" y="5089525"/>
            <a:ext cx="388937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ПЕЩЕРА</a:t>
            </a:r>
            <a:endParaRPr lang="en-GB" altLang="bg-BG" sz="600"/>
          </a:p>
        </p:txBody>
      </p:sp>
      <p:sp>
        <p:nvSpPr>
          <p:cNvPr id="1147" name="Text Box 1067"/>
          <p:cNvSpPr txBox="1">
            <a:spLocks noChangeArrowheads="1"/>
          </p:cNvSpPr>
          <p:nvPr/>
        </p:nvSpPr>
        <p:spPr bwMode="auto">
          <a:xfrm>
            <a:off x="3657600" y="3883025"/>
            <a:ext cx="3556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ХИСАР</a:t>
            </a:r>
            <a:endParaRPr lang="en-GB" altLang="bg-BG" sz="600"/>
          </a:p>
        </p:txBody>
      </p:sp>
      <p:sp>
        <p:nvSpPr>
          <p:cNvPr id="1148" name="Oval 1070"/>
          <p:cNvSpPr>
            <a:spLocks noChangeArrowheads="1"/>
          </p:cNvSpPr>
          <p:nvPr/>
        </p:nvSpPr>
        <p:spPr bwMode="auto">
          <a:xfrm>
            <a:off x="3244850" y="47132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49" name="Text Box 1071"/>
          <p:cNvSpPr txBox="1">
            <a:spLocks noChangeArrowheads="1"/>
          </p:cNvSpPr>
          <p:nvPr/>
        </p:nvSpPr>
        <p:spPr bwMode="auto">
          <a:xfrm>
            <a:off x="3067050" y="4797425"/>
            <a:ext cx="4460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Пазарджик</a:t>
            </a:r>
            <a:endParaRPr lang="en-GB" altLang="bg-BG"/>
          </a:p>
        </p:txBody>
      </p:sp>
      <p:sp>
        <p:nvSpPr>
          <p:cNvPr id="1150" name="Oval 1074"/>
          <p:cNvSpPr>
            <a:spLocks noChangeArrowheads="1"/>
          </p:cNvSpPr>
          <p:nvPr/>
        </p:nvSpPr>
        <p:spPr bwMode="auto">
          <a:xfrm>
            <a:off x="2205038" y="544353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51" name="Text Box 1075"/>
          <p:cNvSpPr txBox="1">
            <a:spLocks noChangeArrowheads="1"/>
          </p:cNvSpPr>
          <p:nvPr/>
        </p:nvSpPr>
        <p:spPr bwMode="auto">
          <a:xfrm>
            <a:off x="2144713" y="5502275"/>
            <a:ext cx="7620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ДОБРИНИЩЕ</a:t>
            </a:r>
            <a:endParaRPr lang="en-GB" altLang="bg-BG" sz="600"/>
          </a:p>
        </p:txBody>
      </p:sp>
      <p:sp>
        <p:nvSpPr>
          <p:cNvPr id="1152" name="Freeform 1111"/>
          <p:cNvSpPr>
            <a:spLocks/>
          </p:cNvSpPr>
          <p:nvPr/>
        </p:nvSpPr>
        <p:spPr bwMode="auto">
          <a:xfrm rot="-1382744">
            <a:off x="4354513" y="3695700"/>
            <a:ext cx="144462" cy="71438"/>
          </a:xfrm>
          <a:custGeom>
            <a:avLst/>
            <a:gdLst>
              <a:gd name="T0" fmla="*/ 0 w 156"/>
              <a:gd name="T1" fmla="*/ 0 h 15"/>
              <a:gd name="T2" fmla="*/ 2147483646 w 156"/>
              <a:gd name="T3" fmla="*/ 2147483646 h 15"/>
              <a:gd name="T4" fmla="*/ 0 60000 65536"/>
              <a:gd name="T5" fmla="*/ 0 60000 65536"/>
              <a:gd name="T6" fmla="*/ 0 w 156"/>
              <a:gd name="T7" fmla="*/ 0 h 15"/>
              <a:gd name="T8" fmla="*/ 156 w 156"/>
              <a:gd name="T9" fmla="*/ 15 h 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6" h="15">
                <a:moveTo>
                  <a:pt x="0" y="0"/>
                </a:moveTo>
                <a:lnTo>
                  <a:pt x="156" y="15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53" name="Text Box 1123"/>
          <p:cNvSpPr txBox="1">
            <a:spLocks noChangeArrowheads="1"/>
          </p:cNvSpPr>
          <p:nvPr/>
        </p:nvSpPr>
        <p:spPr bwMode="auto">
          <a:xfrm>
            <a:off x="1838325" y="6249988"/>
            <a:ext cx="50165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КУЛАТА</a:t>
            </a:r>
            <a:endParaRPr lang="en-GB" altLang="bg-BG"/>
          </a:p>
        </p:txBody>
      </p:sp>
      <p:sp>
        <p:nvSpPr>
          <p:cNvPr id="1154" name="Text Box 1124"/>
          <p:cNvSpPr txBox="1">
            <a:spLocks noChangeArrowheads="1"/>
          </p:cNvSpPr>
          <p:nvPr/>
        </p:nvSpPr>
        <p:spPr bwMode="auto">
          <a:xfrm>
            <a:off x="1731963" y="5981700"/>
            <a:ext cx="4572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ГЕНЕРАЛ ТОДОРОВ</a:t>
            </a:r>
            <a:endParaRPr lang="en-GB" altLang="bg-BG"/>
          </a:p>
        </p:txBody>
      </p:sp>
      <p:sp>
        <p:nvSpPr>
          <p:cNvPr id="1155" name="Text Box 1126"/>
          <p:cNvSpPr txBox="1">
            <a:spLocks noChangeArrowheads="1"/>
          </p:cNvSpPr>
          <p:nvPr/>
        </p:nvSpPr>
        <p:spPr bwMode="auto">
          <a:xfrm>
            <a:off x="1712913" y="5157788"/>
            <a:ext cx="6477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БЛАГОЕВГРАД</a:t>
            </a:r>
            <a:endParaRPr lang="en-GB" altLang="bg-BG"/>
          </a:p>
        </p:txBody>
      </p:sp>
      <p:sp>
        <p:nvSpPr>
          <p:cNvPr id="1156" name="Text Box 1129"/>
          <p:cNvSpPr txBox="1">
            <a:spLocks noChangeArrowheads="1"/>
          </p:cNvSpPr>
          <p:nvPr/>
        </p:nvSpPr>
        <p:spPr bwMode="auto">
          <a:xfrm>
            <a:off x="631825" y="4652963"/>
            <a:ext cx="57785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ГЮЕШЕВО</a:t>
            </a:r>
            <a:endParaRPr lang="en-GB" altLang="bg-BG"/>
          </a:p>
        </p:txBody>
      </p:sp>
      <p:sp>
        <p:nvSpPr>
          <p:cNvPr id="1157" name="Oval 1135"/>
          <p:cNvSpPr>
            <a:spLocks noChangeArrowheads="1"/>
          </p:cNvSpPr>
          <p:nvPr/>
        </p:nvSpPr>
        <p:spPr bwMode="auto">
          <a:xfrm>
            <a:off x="1593850" y="51403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58" name="Oval 1138"/>
          <p:cNvSpPr>
            <a:spLocks noChangeArrowheads="1"/>
          </p:cNvSpPr>
          <p:nvPr/>
        </p:nvSpPr>
        <p:spPr bwMode="auto">
          <a:xfrm>
            <a:off x="1690688" y="61642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59" name="Freeform 1144"/>
          <p:cNvSpPr>
            <a:spLocks/>
          </p:cNvSpPr>
          <p:nvPr/>
        </p:nvSpPr>
        <p:spPr bwMode="auto">
          <a:xfrm>
            <a:off x="4959350" y="3092450"/>
            <a:ext cx="209550" cy="407988"/>
          </a:xfrm>
          <a:custGeom>
            <a:avLst/>
            <a:gdLst>
              <a:gd name="T0" fmla="*/ 2147483646 w 192"/>
              <a:gd name="T1" fmla="*/ 2147483646 h 404"/>
              <a:gd name="T2" fmla="*/ 2147483646 w 192"/>
              <a:gd name="T3" fmla="*/ 2147483646 h 404"/>
              <a:gd name="T4" fmla="*/ 0 w 192"/>
              <a:gd name="T5" fmla="*/ 0 h 404"/>
              <a:gd name="T6" fmla="*/ 0 60000 65536"/>
              <a:gd name="T7" fmla="*/ 0 60000 65536"/>
              <a:gd name="T8" fmla="*/ 0 60000 65536"/>
              <a:gd name="T9" fmla="*/ 0 w 192"/>
              <a:gd name="T10" fmla="*/ 0 h 404"/>
              <a:gd name="T11" fmla="*/ 192 w 192"/>
              <a:gd name="T12" fmla="*/ 404 h 4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04">
                <a:moveTo>
                  <a:pt x="192" y="404"/>
                </a:moveTo>
                <a:lnTo>
                  <a:pt x="124" y="236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0" name="Freeform 1189"/>
          <p:cNvSpPr>
            <a:spLocks/>
          </p:cNvSpPr>
          <p:nvPr/>
        </p:nvSpPr>
        <p:spPr bwMode="auto">
          <a:xfrm>
            <a:off x="3008313" y="2060575"/>
            <a:ext cx="504825" cy="266700"/>
          </a:xfrm>
          <a:custGeom>
            <a:avLst/>
            <a:gdLst>
              <a:gd name="T0" fmla="*/ 2147483646 w 372"/>
              <a:gd name="T1" fmla="*/ 0 h 187"/>
              <a:gd name="T2" fmla="*/ 0 w 372"/>
              <a:gd name="T3" fmla="*/ 2147483646 h 187"/>
              <a:gd name="T4" fmla="*/ 0 60000 65536"/>
              <a:gd name="T5" fmla="*/ 0 60000 65536"/>
              <a:gd name="T6" fmla="*/ 0 w 372"/>
              <a:gd name="T7" fmla="*/ 0 h 187"/>
              <a:gd name="T8" fmla="*/ 372 w 372"/>
              <a:gd name="T9" fmla="*/ 187 h 18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72" h="187">
                <a:moveTo>
                  <a:pt x="372" y="0"/>
                </a:moveTo>
                <a:lnTo>
                  <a:pt x="0" y="187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1" name="Line 570"/>
          <p:cNvSpPr>
            <a:spLocks noChangeShapeType="1"/>
          </p:cNvSpPr>
          <p:nvPr/>
        </p:nvSpPr>
        <p:spPr bwMode="auto">
          <a:xfrm flipV="1">
            <a:off x="1498600" y="1177925"/>
            <a:ext cx="2286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2" name="Line 571"/>
          <p:cNvSpPr>
            <a:spLocks noChangeShapeType="1"/>
          </p:cNvSpPr>
          <p:nvPr/>
        </p:nvSpPr>
        <p:spPr bwMode="auto">
          <a:xfrm flipV="1">
            <a:off x="1574800" y="1939925"/>
            <a:ext cx="3048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3" name="Freeform 576"/>
          <p:cNvSpPr>
            <a:spLocks/>
          </p:cNvSpPr>
          <p:nvPr/>
        </p:nvSpPr>
        <p:spPr bwMode="auto">
          <a:xfrm>
            <a:off x="974725" y="857250"/>
            <a:ext cx="125413" cy="473075"/>
          </a:xfrm>
          <a:custGeom>
            <a:avLst/>
            <a:gdLst>
              <a:gd name="T0" fmla="*/ 2147483646 w 79"/>
              <a:gd name="T1" fmla="*/ 0 h 298"/>
              <a:gd name="T2" fmla="*/ 2147483646 w 79"/>
              <a:gd name="T3" fmla="*/ 2147483646 h 298"/>
              <a:gd name="T4" fmla="*/ 0 w 79"/>
              <a:gd name="T5" fmla="*/ 2147483646 h 298"/>
              <a:gd name="T6" fmla="*/ 0 60000 65536"/>
              <a:gd name="T7" fmla="*/ 0 60000 65536"/>
              <a:gd name="T8" fmla="*/ 0 60000 65536"/>
              <a:gd name="T9" fmla="*/ 0 w 79"/>
              <a:gd name="T10" fmla="*/ 0 h 298"/>
              <a:gd name="T11" fmla="*/ 79 w 79"/>
              <a:gd name="T12" fmla="*/ 298 h 2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9" h="298">
                <a:moveTo>
                  <a:pt x="79" y="0"/>
                </a:moveTo>
                <a:lnTo>
                  <a:pt x="28" y="99"/>
                </a:lnTo>
                <a:lnTo>
                  <a:pt x="0" y="298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4" name="Line 577"/>
          <p:cNvSpPr>
            <a:spLocks noChangeShapeType="1"/>
          </p:cNvSpPr>
          <p:nvPr/>
        </p:nvSpPr>
        <p:spPr bwMode="auto">
          <a:xfrm>
            <a:off x="974725" y="13303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5" name="Line 578"/>
          <p:cNvSpPr>
            <a:spLocks noChangeShapeType="1"/>
          </p:cNvSpPr>
          <p:nvPr/>
        </p:nvSpPr>
        <p:spPr bwMode="auto">
          <a:xfrm>
            <a:off x="974725" y="1558925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6" name="Line 579"/>
          <p:cNvSpPr>
            <a:spLocks noChangeShapeType="1"/>
          </p:cNvSpPr>
          <p:nvPr/>
        </p:nvSpPr>
        <p:spPr bwMode="auto">
          <a:xfrm>
            <a:off x="1497013" y="1557338"/>
            <a:ext cx="392112" cy="382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7" name="Line 581"/>
          <p:cNvSpPr>
            <a:spLocks noChangeShapeType="1"/>
          </p:cNvSpPr>
          <p:nvPr/>
        </p:nvSpPr>
        <p:spPr bwMode="auto">
          <a:xfrm>
            <a:off x="2193925" y="2549525"/>
            <a:ext cx="2286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8" name="Line 582"/>
          <p:cNvSpPr>
            <a:spLocks noChangeShapeType="1"/>
          </p:cNvSpPr>
          <p:nvPr/>
        </p:nvSpPr>
        <p:spPr bwMode="auto">
          <a:xfrm flipV="1">
            <a:off x="2422525" y="2613025"/>
            <a:ext cx="328613" cy="889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9" name="Line 583"/>
          <p:cNvSpPr>
            <a:spLocks noChangeShapeType="1"/>
          </p:cNvSpPr>
          <p:nvPr/>
        </p:nvSpPr>
        <p:spPr bwMode="auto">
          <a:xfrm flipV="1">
            <a:off x="2727325" y="2320925"/>
            <a:ext cx="304800" cy="304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70" name="Text Box 880"/>
          <p:cNvSpPr txBox="1">
            <a:spLocks noChangeArrowheads="1"/>
          </p:cNvSpPr>
          <p:nvPr/>
        </p:nvSpPr>
        <p:spPr bwMode="auto">
          <a:xfrm>
            <a:off x="2268538" y="2427288"/>
            <a:ext cx="31273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Враца</a:t>
            </a:r>
            <a:endParaRPr lang="en-GB" altLang="bg-BG"/>
          </a:p>
        </p:txBody>
      </p:sp>
      <p:sp>
        <p:nvSpPr>
          <p:cNvPr id="1171" name="Text Box 883"/>
          <p:cNvSpPr txBox="1">
            <a:spLocks noChangeArrowheads="1"/>
          </p:cNvSpPr>
          <p:nvPr/>
        </p:nvSpPr>
        <p:spPr bwMode="auto">
          <a:xfrm>
            <a:off x="3008313" y="2387600"/>
            <a:ext cx="49212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Червен бряг</a:t>
            </a:r>
            <a:endParaRPr lang="en-GB" altLang="bg-BG"/>
          </a:p>
        </p:txBody>
      </p:sp>
      <p:sp>
        <p:nvSpPr>
          <p:cNvPr id="1172" name="Text Box 884"/>
          <p:cNvSpPr txBox="1">
            <a:spLocks noChangeArrowheads="1"/>
          </p:cNvSpPr>
          <p:nvPr/>
        </p:nvSpPr>
        <p:spPr bwMode="auto">
          <a:xfrm>
            <a:off x="1431925" y="2549525"/>
            <a:ext cx="5715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БЕРКОВИЦА</a:t>
            </a:r>
            <a:endParaRPr lang="en-GB" altLang="bg-BG" sz="600"/>
          </a:p>
        </p:txBody>
      </p:sp>
      <p:sp>
        <p:nvSpPr>
          <p:cNvPr id="1173" name="Text Box 886"/>
          <p:cNvSpPr txBox="1">
            <a:spLocks noChangeArrowheads="1"/>
          </p:cNvSpPr>
          <p:nvPr/>
        </p:nvSpPr>
        <p:spPr bwMode="auto">
          <a:xfrm>
            <a:off x="1965325" y="1863725"/>
            <a:ext cx="654050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БОЙЧИНОВЦИ</a:t>
            </a:r>
            <a:endParaRPr lang="en-GB" altLang="bg-BG"/>
          </a:p>
        </p:txBody>
      </p:sp>
      <p:sp>
        <p:nvSpPr>
          <p:cNvPr id="1174" name="Text Box 888"/>
          <p:cNvSpPr txBox="1">
            <a:spLocks noChangeArrowheads="1"/>
          </p:cNvSpPr>
          <p:nvPr/>
        </p:nvSpPr>
        <p:spPr bwMode="auto">
          <a:xfrm>
            <a:off x="1784350" y="1125538"/>
            <a:ext cx="2921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ЛОМ</a:t>
            </a:r>
            <a:endParaRPr lang="en-GB" altLang="bg-BG" sz="600"/>
          </a:p>
        </p:txBody>
      </p:sp>
      <p:sp>
        <p:nvSpPr>
          <p:cNvPr id="1175" name="Text Box 890"/>
          <p:cNvSpPr txBox="1">
            <a:spLocks noChangeArrowheads="1"/>
          </p:cNvSpPr>
          <p:nvPr/>
        </p:nvSpPr>
        <p:spPr bwMode="auto">
          <a:xfrm>
            <a:off x="776288" y="1628775"/>
            <a:ext cx="441325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600"/>
              <a:t>ОРЕШЕЦ</a:t>
            </a:r>
            <a:endParaRPr lang="en-GB" altLang="bg-BG" sz="600"/>
          </a:p>
        </p:txBody>
      </p:sp>
      <p:sp>
        <p:nvSpPr>
          <p:cNvPr id="1176" name="Oval 896"/>
          <p:cNvSpPr>
            <a:spLocks noChangeArrowheads="1"/>
          </p:cNvSpPr>
          <p:nvPr/>
        </p:nvSpPr>
        <p:spPr bwMode="auto">
          <a:xfrm>
            <a:off x="941388" y="15113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77" name="Oval 897"/>
          <p:cNvSpPr>
            <a:spLocks noChangeArrowheads="1"/>
          </p:cNvSpPr>
          <p:nvPr/>
        </p:nvSpPr>
        <p:spPr bwMode="auto">
          <a:xfrm>
            <a:off x="1079500" y="7969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78" name="Oval 900"/>
          <p:cNvSpPr>
            <a:spLocks noChangeArrowheads="1"/>
          </p:cNvSpPr>
          <p:nvPr/>
        </p:nvSpPr>
        <p:spPr bwMode="auto">
          <a:xfrm>
            <a:off x="1844675" y="19065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79" name="Oval 901"/>
          <p:cNvSpPr>
            <a:spLocks noChangeArrowheads="1"/>
          </p:cNvSpPr>
          <p:nvPr/>
        </p:nvSpPr>
        <p:spPr bwMode="auto">
          <a:xfrm>
            <a:off x="1539875" y="2428875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80" name="Text Box 915"/>
          <p:cNvSpPr txBox="1">
            <a:spLocks noChangeArrowheads="1"/>
          </p:cNvSpPr>
          <p:nvPr/>
        </p:nvSpPr>
        <p:spPr bwMode="auto">
          <a:xfrm>
            <a:off x="3438525" y="2109788"/>
            <a:ext cx="4318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dirty="0"/>
              <a:t>ЯСЕН</a:t>
            </a:r>
            <a:endParaRPr lang="en-GB" altLang="bg-BG" dirty="0"/>
          </a:p>
        </p:txBody>
      </p:sp>
      <p:sp>
        <p:nvSpPr>
          <p:cNvPr id="1181" name="Oval 1155"/>
          <p:cNvSpPr>
            <a:spLocks noChangeArrowheads="1"/>
          </p:cNvSpPr>
          <p:nvPr/>
        </p:nvSpPr>
        <p:spPr bwMode="auto">
          <a:xfrm>
            <a:off x="5130800" y="506253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82" name="Freeform 661"/>
          <p:cNvSpPr>
            <a:spLocks/>
          </p:cNvSpPr>
          <p:nvPr/>
        </p:nvSpPr>
        <p:spPr bwMode="auto">
          <a:xfrm>
            <a:off x="3184525" y="4073525"/>
            <a:ext cx="738188" cy="585788"/>
          </a:xfrm>
          <a:custGeom>
            <a:avLst/>
            <a:gdLst>
              <a:gd name="T0" fmla="*/ 2147483646 w 495"/>
              <a:gd name="T1" fmla="*/ 2147483646 h 372"/>
              <a:gd name="T2" fmla="*/ 0 w 495"/>
              <a:gd name="T3" fmla="*/ 0 h 372"/>
              <a:gd name="T4" fmla="*/ 0 60000 65536"/>
              <a:gd name="T5" fmla="*/ 0 60000 65536"/>
              <a:gd name="T6" fmla="*/ 0 w 495"/>
              <a:gd name="T7" fmla="*/ 0 h 372"/>
              <a:gd name="T8" fmla="*/ 495 w 495"/>
              <a:gd name="T9" fmla="*/ 372 h 3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95" h="372">
                <a:moveTo>
                  <a:pt x="495" y="372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3" name="Line 674"/>
          <p:cNvSpPr>
            <a:spLocks noChangeShapeType="1"/>
          </p:cNvSpPr>
          <p:nvPr/>
        </p:nvSpPr>
        <p:spPr bwMode="auto">
          <a:xfrm flipH="1" flipV="1">
            <a:off x="1279525" y="3997325"/>
            <a:ext cx="3048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4" name="Freeform 675"/>
          <p:cNvSpPr>
            <a:spLocks/>
          </p:cNvSpPr>
          <p:nvPr/>
        </p:nvSpPr>
        <p:spPr bwMode="auto">
          <a:xfrm>
            <a:off x="1279525" y="3857625"/>
            <a:ext cx="87313" cy="139700"/>
          </a:xfrm>
          <a:custGeom>
            <a:avLst/>
            <a:gdLst>
              <a:gd name="T0" fmla="*/ 0 w 55"/>
              <a:gd name="T1" fmla="*/ 2147483646 h 88"/>
              <a:gd name="T2" fmla="*/ 2147483646 w 55"/>
              <a:gd name="T3" fmla="*/ 0 h 88"/>
              <a:gd name="T4" fmla="*/ 0 60000 65536"/>
              <a:gd name="T5" fmla="*/ 0 60000 65536"/>
              <a:gd name="T6" fmla="*/ 0 w 55"/>
              <a:gd name="T7" fmla="*/ 0 h 88"/>
              <a:gd name="T8" fmla="*/ 55 w 55"/>
              <a:gd name="T9" fmla="*/ 88 h 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" h="88">
                <a:moveTo>
                  <a:pt x="0" y="88"/>
                </a:moveTo>
                <a:lnTo>
                  <a:pt x="55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5" name="Freeform 676"/>
          <p:cNvSpPr>
            <a:spLocks/>
          </p:cNvSpPr>
          <p:nvPr/>
        </p:nvSpPr>
        <p:spPr bwMode="auto">
          <a:xfrm>
            <a:off x="1362075" y="3546475"/>
            <a:ext cx="23813" cy="254000"/>
          </a:xfrm>
          <a:custGeom>
            <a:avLst/>
            <a:gdLst>
              <a:gd name="T0" fmla="*/ 2147483646 w 15"/>
              <a:gd name="T1" fmla="*/ 2147483646 h 160"/>
              <a:gd name="T2" fmla="*/ 0 w 15"/>
              <a:gd name="T3" fmla="*/ 0 h 160"/>
              <a:gd name="T4" fmla="*/ 0 60000 65536"/>
              <a:gd name="T5" fmla="*/ 0 60000 65536"/>
              <a:gd name="T6" fmla="*/ 0 w 15"/>
              <a:gd name="T7" fmla="*/ 0 h 160"/>
              <a:gd name="T8" fmla="*/ 15 w 15"/>
              <a:gd name="T9" fmla="*/ 160 h 1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" h="160">
                <a:moveTo>
                  <a:pt x="15" y="160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6" name="Freeform 677"/>
          <p:cNvSpPr>
            <a:spLocks/>
          </p:cNvSpPr>
          <p:nvPr/>
        </p:nvSpPr>
        <p:spPr bwMode="auto">
          <a:xfrm>
            <a:off x="1577975" y="3573463"/>
            <a:ext cx="206375" cy="171450"/>
          </a:xfrm>
          <a:custGeom>
            <a:avLst/>
            <a:gdLst>
              <a:gd name="T0" fmla="*/ 0 w 231"/>
              <a:gd name="T1" fmla="*/ 2147483646 h 139"/>
              <a:gd name="T2" fmla="*/ 2147483646 w 231"/>
              <a:gd name="T3" fmla="*/ 2147483646 h 139"/>
              <a:gd name="T4" fmla="*/ 2147483646 w 231"/>
              <a:gd name="T5" fmla="*/ 0 h 139"/>
              <a:gd name="T6" fmla="*/ 0 60000 65536"/>
              <a:gd name="T7" fmla="*/ 0 60000 65536"/>
              <a:gd name="T8" fmla="*/ 0 60000 65536"/>
              <a:gd name="T9" fmla="*/ 0 w 231"/>
              <a:gd name="T10" fmla="*/ 0 h 139"/>
              <a:gd name="T11" fmla="*/ 231 w 231"/>
              <a:gd name="T12" fmla="*/ 139 h 1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1" h="139">
                <a:moveTo>
                  <a:pt x="0" y="139"/>
                </a:moveTo>
                <a:lnTo>
                  <a:pt x="93" y="106"/>
                </a:lnTo>
                <a:lnTo>
                  <a:pt x="231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7" name="Freeform 679"/>
          <p:cNvSpPr>
            <a:spLocks/>
          </p:cNvSpPr>
          <p:nvPr/>
        </p:nvSpPr>
        <p:spPr bwMode="auto">
          <a:xfrm>
            <a:off x="898525" y="4024313"/>
            <a:ext cx="368300" cy="506412"/>
          </a:xfrm>
          <a:custGeom>
            <a:avLst/>
            <a:gdLst>
              <a:gd name="T0" fmla="*/ 2147483646 w 232"/>
              <a:gd name="T1" fmla="*/ 0 h 319"/>
              <a:gd name="T2" fmla="*/ 2147483646 w 232"/>
              <a:gd name="T3" fmla="*/ 2147483646 h 319"/>
              <a:gd name="T4" fmla="*/ 0 w 232"/>
              <a:gd name="T5" fmla="*/ 2147483646 h 319"/>
              <a:gd name="T6" fmla="*/ 0 60000 65536"/>
              <a:gd name="T7" fmla="*/ 0 60000 65536"/>
              <a:gd name="T8" fmla="*/ 0 60000 65536"/>
              <a:gd name="T9" fmla="*/ 0 w 232"/>
              <a:gd name="T10" fmla="*/ 0 h 319"/>
              <a:gd name="T11" fmla="*/ 232 w 232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2" h="319">
                <a:moveTo>
                  <a:pt x="232" y="0"/>
                </a:moveTo>
                <a:lnTo>
                  <a:pt x="61" y="117"/>
                </a:lnTo>
                <a:lnTo>
                  <a:pt x="0" y="319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8" name="Freeform 680"/>
          <p:cNvSpPr>
            <a:spLocks/>
          </p:cNvSpPr>
          <p:nvPr/>
        </p:nvSpPr>
        <p:spPr bwMode="auto">
          <a:xfrm>
            <a:off x="669925" y="4505325"/>
            <a:ext cx="220663" cy="101600"/>
          </a:xfrm>
          <a:custGeom>
            <a:avLst/>
            <a:gdLst>
              <a:gd name="T0" fmla="*/ 2147483646 w 139"/>
              <a:gd name="T1" fmla="*/ 0 h 64"/>
              <a:gd name="T2" fmla="*/ 0 w 139"/>
              <a:gd name="T3" fmla="*/ 2147483646 h 64"/>
              <a:gd name="T4" fmla="*/ 0 60000 65536"/>
              <a:gd name="T5" fmla="*/ 0 60000 65536"/>
              <a:gd name="T6" fmla="*/ 0 w 139"/>
              <a:gd name="T7" fmla="*/ 0 h 64"/>
              <a:gd name="T8" fmla="*/ 139 w 139"/>
              <a:gd name="T9" fmla="*/ 64 h 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9" h="64">
                <a:moveTo>
                  <a:pt x="139" y="0"/>
                </a:moveTo>
                <a:lnTo>
                  <a:pt x="0" y="64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9" name="Freeform 689"/>
          <p:cNvSpPr>
            <a:spLocks/>
          </p:cNvSpPr>
          <p:nvPr/>
        </p:nvSpPr>
        <p:spPr bwMode="auto">
          <a:xfrm>
            <a:off x="2095500" y="3357563"/>
            <a:ext cx="128588" cy="90487"/>
          </a:xfrm>
          <a:custGeom>
            <a:avLst/>
            <a:gdLst>
              <a:gd name="T0" fmla="*/ 2147483646 w 81"/>
              <a:gd name="T1" fmla="*/ 0 h 57"/>
              <a:gd name="T2" fmla="*/ 0 w 81"/>
              <a:gd name="T3" fmla="*/ 2147483646 h 57"/>
              <a:gd name="T4" fmla="*/ 0 60000 65536"/>
              <a:gd name="T5" fmla="*/ 0 60000 65536"/>
              <a:gd name="T6" fmla="*/ 0 w 81"/>
              <a:gd name="T7" fmla="*/ 0 h 57"/>
              <a:gd name="T8" fmla="*/ 81 w 81"/>
              <a:gd name="T9" fmla="*/ 57 h 5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1" h="57">
                <a:moveTo>
                  <a:pt x="81" y="0"/>
                </a:moveTo>
                <a:lnTo>
                  <a:pt x="0" y="57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0" name="Line 690"/>
          <p:cNvSpPr>
            <a:spLocks noChangeShapeType="1"/>
          </p:cNvSpPr>
          <p:nvPr/>
        </p:nvSpPr>
        <p:spPr bwMode="auto">
          <a:xfrm flipV="1">
            <a:off x="1812925" y="3387725"/>
            <a:ext cx="76200" cy="152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1" name="Freeform 682"/>
          <p:cNvSpPr>
            <a:spLocks/>
          </p:cNvSpPr>
          <p:nvPr/>
        </p:nvSpPr>
        <p:spPr bwMode="auto">
          <a:xfrm>
            <a:off x="1812925" y="3540125"/>
            <a:ext cx="325438" cy="150813"/>
          </a:xfrm>
          <a:custGeom>
            <a:avLst/>
            <a:gdLst>
              <a:gd name="T0" fmla="*/ 0 w 205"/>
              <a:gd name="T1" fmla="*/ 0 h 95"/>
              <a:gd name="T2" fmla="*/ 2147483646 w 205"/>
              <a:gd name="T3" fmla="*/ 2147483646 h 95"/>
              <a:gd name="T4" fmla="*/ 2147483646 w 205"/>
              <a:gd name="T5" fmla="*/ 2147483646 h 95"/>
              <a:gd name="T6" fmla="*/ 0 60000 65536"/>
              <a:gd name="T7" fmla="*/ 0 60000 65536"/>
              <a:gd name="T8" fmla="*/ 0 60000 65536"/>
              <a:gd name="T9" fmla="*/ 0 w 205"/>
              <a:gd name="T10" fmla="*/ 0 h 95"/>
              <a:gd name="T11" fmla="*/ 205 w 205"/>
              <a:gd name="T12" fmla="*/ 95 h 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" h="95">
                <a:moveTo>
                  <a:pt x="0" y="0"/>
                </a:moveTo>
                <a:lnTo>
                  <a:pt x="100" y="71"/>
                </a:lnTo>
                <a:lnTo>
                  <a:pt x="205" y="95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2" name="Freeform 683"/>
          <p:cNvSpPr>
            <a:spLocks/>
          </p:cNvSpPr>
          <p:nvPr/>
        </p:nvSpPr>
        <p:spPr bwMode="auto">
          <a:xfrm>
            <a:off x="2128838" y="3557588"/>
            <a:ext cx="233362" cy="152400"/>
          </a:xfrm>
          <a:custGeom>
            <a:avLst/>
            <a:gdLst>
              <a:gd name="T0" fmla="*/ 0 w 147"/>
              <a:gd name="T1" fmla="*/ 2147483646 h 96"/>
              <a:gd name="T2" fmla="*/ 2147483646 w 147"/>
              <a:gd name="T3" fmla="*/ 2147483646 h 96"/>
              <a:gd name="T4" fmla="*/ 2147483646 w 147"/>
              <a:gd name="T5" fmla="*/ 0 h 96"/>
              <a:gd name="T6" fmla="*/ 0 60000 65536"/>
              <a:gd name="T7" fmla="*/ 0 60000 65536"/>
              <a:gd name="T8" fmla="*/ 0 60000 65536"/>
              <a:gd name="T9" fmla="*/ 0 w 147"/>
              <a:gd name="T10" fmla="*/ 0 h 96"/>
              <a:gd name="T11" fmla="*/ 147 w 147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7" h="96">
                <a:moveTo>
                  <a:pt x="0" y="96"/>
                </a:moveTo>
                <a:lnTo>
                  <a:pt x="42" y="24"/>
                </a:lnTo>
                <a:lnTo>
                  <a:pt x="147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3" name="Freeform 684"/>
          <p:cNvSpPr>
            <a:spLocks/>
          </p:cNvSpPr>
          <p:nvPr/>
        </p:nvSpPr>
        <p:spPr bwMode="auto">
          <a:xfrm>
            <a:off x="2346325" y="3540125"/>
            <a:ext cx="1311275" cy="104775"/>
          </a:xfrm>
          <a:custGeom>
            <a:avLst/>
            <a:gdLst>
              <a:gd name="T0" fmla="*/ 0 w 1094"/>
              <a:gd name="T1" fmla="*/ 0 h 98"/>
              <a:gd name="T2" fmla="*/ 2147483646 w 1094"/>
              <a:gd name="T3" fmla="*/ 2147483646 h 98"/>
              <a:gd name="T4" fmla="*/ 0 60000 65536"/>
              <a:gd name="T5" fmla="*/ 0 60000 65536"/>
              <a:gd name="T6" fmla="*/ 0 w 1094"/>
              <a:gd name="T7" fmla="*/ 0 h 98"/>
              <a:gd name="T8" fmla="*/ 1094 w 1094"/>
              <a:gd name="T9" fmla="*/ 98 h 9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94" h="98">
                <a:moveTo>
                  <a:pt x="0" y="0"/>
                </a:moveTo>
                <a:lnTo>
                  <a:pt x="1094" y="98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4" name="Line 685"/>
          <p:cNvSpPr>
            <a:spLocks noChangeShapeType="1"/>
          </p:cNvSpPr>
          <p:nvPr/>
        </p:nvSpPr>
        <p:spPr bwMode="auto">
          <a:xfrm flipH="1" flipV="1">
            <a:off x="1352550" y="3141663"/>
            <a:ext cx="460375" cy="398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5" name="Freeform 686"/>
          <p:cNvSpPr>
            <a:spLocks/>
          </p:cNvSpPr>
          <p:nvPr/>
        </p:nvSpPr>
        <p:spPr bwMode="auto">
          <a:xfrm>
            <a:off x="2195513" y="3338513"/>
            <a:ext cx="66675" cy="247650"/>
          </a:xfrm>
          <a:custGeom>
            <a:avLst/>
            <a:gdLst>
              <a:gd name="T0" fmla="*/ 0 w 42"/>
              <a:gd name="T1" fmla="*/ 2147483646 h 156"/>
              <a:gd name="T2" fmla="*/ 2147483646 w 42"/>
              <a:gd name="T3" fmla="*/ 2147483646 h 156"/>
              <a:gd name="T4" fmla="*/ 2147483646 w 42"/>
              <a:gd name="T5" fmla="*/ 0 h 156"/>
              <a:gd name="T6" fmla="*/ 0 60000 65536"/>
              <a:gd name="T7" fmla="*/ 0 60000 65536"/>
              <a:gd name="T8" fmla="*/ 0 60000 65536"/>
              <a:gd name="T9" fmla="*/ 0 w 42"/>
              <a:gd name="T10" fmla="*/ 0 h 156"/>
              <a:gd name="T11" fmla="*/ 42 w 42"/>
              <a:gd name="T12" fmla="*/ 156 h 1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" h="156">
                <a:moveTo>
                  <a:pt x="0" y="156"/>
                </a:moveTo>
                <a:lnTo>
                  <a:pt x="18" y="90"/>
                </a:lnTo>
                <a:lnTo>
                  <a:pt x="42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6" name="Line 687"/>
          <p:cNvSpPr>
            <a:spLocks noChangeShapeType="1"/>
          </p:cNvSpPr>
          <p:nvPr/>
        </p:nvSpPr>
        <p:spPr bwMode="auto">
          <a:xfrm flipH="1" flipV="1">
            <a:off x="1889125" y="3387725"/>
            <a:ext cx="457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7" name="Freeform 696"/>
          <p:cNvSpPr>
            <a:spLocks/>
          </p:cNvSpPr>
          <p:nvPr/>
        </p:nvSpPr>
        <p:spPr bwMode="auto">
          <a:xfrm>
            <a:off x="1585913" y="3409950"/>
            <a:ext cx="66675" cy="100013"/>
          </a:xfrm>
          <a:custGeom>
            <a:avLst/>
            <a:gdLst>
              <a:gd name="T0" fmla="*/ 2147483646 w 42"/>
              <a:gd name="T1" fmla="*/ 0 h 63"/>
              <a:gd name="T2" fmla="*/ 0 w 42"/>
              <a:gd name="T3" fmla="*/ 2147483646 h 63"/>
              <a:gd name="T4" fmla="*/ 0 60000 65536"/>
              <a:gd name="T5" fmla="*/ 0 60000 65536"/>
              <a:gd name="T6" fmla="*/ 0 w 42"/>
              <a:gd name="T7" fmla="*/ 0 h 63"/>
              <a:gd name="T8" fmla="*/ 42 w 42"/>
              <a:gd name="T9" fmla="*/ 63 h 6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2" h="63">
                <a:moveTo>
                  <a:pt x="42" y="0"/>
                </a:moveTo>
                <a:lnTo>
                  <a:pt x="0" y="63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8" name="Freeform 697"/>
          <p:cNvSpPr>
            <a:spLocks/>
          </p:cNvSpPr>
          <p:nvPr/>
        </p:nvSpPr>
        <p:spPr bwMode="auto">
          <a:xfrm>
            <a:off x="1371600" y="3384550"/>
            <a:ext cx="266700" cy="120650"/>
          </a:xfrm>
          <a:custGeom>
            <a:avLst/>
            <a:gdLst>
              <a:gd name="T0" fmla="*/ 2147483646 w 168"/>
              <a:gd name="T1" fmla="*/ 0 h 76"/>
              <a:gd name="T2" fmla="*/ 2147483646 w 168"/>
              <a:gd name="T3" fmla="*/ 2147483646 h 76"/>
              <a:gd name="T4" fmla="*/ 0 w 168"/>
              <a:gd name="T5" fmla="*/ 2147483646 h 76"/>
              <a:gd name="T6" fmla="*/ 0 60000 65536"/>
              <a:gd name="T7" fmla="*/ 0 60000 65536"/>
              <a:gd name="T8" fmla="*/ 0 60000 65536"/>
              <a:gd name="T9" fmla="*/ 0 w 168"/>
              <a:gd name="T10" fmla="*/ 0 h 76"/>
              <a:gd name="T11" fmla="*/ 168 w 168"/>
              <a:gd name="T12" fmla="*/ 76 h 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" h="76">
                <a:moveTo>
                  <a:pt x="168" y="0"/>
                </a:moveTo>
                <a:lnTo>
                  <a:pt x="56" y="8"/>
                </a:lnTo>
                <a:lnTo>
                  <a:pt x="0" y="76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9" name="Freeform 699"/>
          <p:cNvSpPr>
            <a:spLocks/>
          </p:cNvSpPr>
          <p:nvPr/>
        </p:nvSpPr>
        <p:spPr bwMode="auto">
          <a:xfrm>
            <a:off x="2124075" y="3714750"/>
            <a:ext cx="298450" cy="206375"/>
          </a:xfrm>
          <a:custGeom>
            <a:avLst/>
            <a:gdLst>
              <a:gd name="T0" fmla="*/ 0 w 188"/>
              <a:gd name="T1" fmla="*/ 0 h 130"/>
              <a:gd name="T2" fmla="*/ 2147483646 w 188"/>
              <a:gd name="T3" fmla="*/ 2147483646 h 130"/>
              <a:gd name="T4" fmla="*/ 2147483646 w 188"/>
              <a:gd name="T5" fmla="*/ 2147483646 h 130"/>
              <a:gd name="T6" fmla="*/ 0 60000 65536"/>
              <a:gd name="T7" fmla="*/ 0 60000 65536"/>
              <a:gd name="T8" fmla="*/ 0 60000 65536"/>
              <a:gd name="T9" fmla="*/ 0 w 188"/>
              <a:gd name="T10" fmla="*/ 0 h 130"/>
              <a:gd name="T11" fmla="*/ 188 w 188"/>
              <a:gd name="T12" fmla="*/ 130 h 13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8" h="130">
                <a:moveTo>
                  <a:pt x="0" y="0"/>
                </a:moveTo>
                <a:lnTo>
                  <a:pt x="102" y="51"/>
                </a:lnTo>
                <a:lnTo>
                  <a:pt x="188" y="13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200" name="Oval 1066"/>
          <p:cNvSpPr>
            <a:spLocks noChangeArrowheads="1"/>
          </p:cNvSpPr>
          <p:nvPr/>
        </p:nvSpPr>
        <p:spPr bwMode="auto">
          <a:xfrm>
            <a:off x="3849688" y="397668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01" name="Oval 1069"/>
          <p:cNvSpPr>
            <a:spLocks noChangeArrowheads="1"/>
          </p:cNvSpPr>
          <p:nvPr/>
        </p:nvSpPr>
        <p:spPr bwMode="auto">
          <a:xfrm>
            <a:off x="3165475" y="4056063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02" name="Oval 1080"/>
          <p:cNvSpPr>
            <a:spLocks noChangeArrowheads="1"/>
          </p:cNvSpPr>
          <p:nvPr/>
        </p:nvSpPr>
        <p:spPr bwMode="auto">
          <a:xfrm>
            <a:off x="2381250" y="38750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03" name="Text Box 1082"/>
          <p:cNvSpPr txBox="1">
            <a:spLocks noChangeArrowheads="1"/>
          </p:cNvSpPr>
          <p:nvPr/>
        </p:nvSpPr>
        <p:spPr bwMode="auto">
          <a:xfrm>
            <a:off x="2379663" y="3868738"/>
            <a:ext cx="5334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Вакарел</a:t>
            </a:r>
            <a:endParaRPr lang="en-GB" altLang="bg-BG"/>
          </a:p>
        </p:txBody>
      </p:sp>
      <p:sp>
        <p:nvSpPr>
          <p:cNvPr id="1204" name="Text Box 1084"/>
          <p:cNvSpPr txBox="1">
            <a:spLocks noChangeArrowheads="1"/>
          </p:cNvSpPr>
          <p:nvPr/>
        </p:nvSpPr>
        <p:spPr bwMode="auto">
          <a:xfrm>
            <a:off x="2195513" y="3656013"/>
            <a:ext cx="5334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КАЗИЧЕНЕ</a:t>
            </a:r>
            <a:endParaRPr lang="en-GB" altLang="bg-BG"/>
          </a:p>
        </p:txBody>
      </p:sp>
      <p:sp>
        <p:nvSpPr>
          <p:cNvPr id="1205" name="Oval 1085"/>
          <p:cNvSpPr>
            <a:spLocks noChangeArrowheads="1"/>
          </p:cNvSpPr>
          <p:nvPr/>
        </p:nvSpPr>
        <p:spPr bwMode="auto">
          <a:xfrm>
            <a:off x="2335213" y="35020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06" name="Text Box 1086"/>
          <p:cNvSpPr txBox="1">
            <a:spLocks noChangeArrowheads="1"/>
          </p:cNvSpPr>
          <p:nvPr/>
        </p:nvSpPr>
        <p:spPr bwMode="auto">
          <a:xfrm>
            <a:off x="2441575" y="3459163"/>
            <a:ext cx="4572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СТОЛНИК</a:t>
            </a:r>
            <a:endParaRPr lang="en-GB" altLang="bg-BG"/>
          </a:p>
        </p:txBody>
      </p:sp>
      <p:sp>
        <p:nvSpPr>
          <p:cNvPr id="1207" name="Oval 1087"/>
          <p:cNvSpPr>
            <a:spLocks noChangeArrowheads="1"/>
          </p:cNvSpPr>
          <p:nvPr/>
        </p:nvSpPr>
        <p:spPr bwMode="auto">
          <a:xfrm>
            <a:off x="2222500" y="33020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08" name="Text Box 1088"/>
          <p:cNvSpPr txBox="1">
            <a:spLocks noChangeArrowheads="1"/>
          </p:cNvSpPr>
          <p:nvPr/>
        </p:nvSpPr>
        <p:spPr bwMode="auto">
          <a:xfrm>
            <a:off x="2247900" y="3400425"/>
            <a:ext cx="228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ЯНА</a:t>
            </a:r>
            <a:endParaRPr lang="en-GB" altLang="bg-BG"/>
          </a:p>
        </p:txBody>
      </p:sp>
      <p:sp>
        <p:nvSpPr>
          <p:cNvPr id="1209" name="Oval 1089"/>
          <p:cNvSpPr>
            <a:spLocks noChangeArrowheads="1"/>
          </p:cNvSpPr>
          <p:nvPr/>
        </p:nvSpPr>
        <p:spPr bwMode="auto">
          <a:xfrm>
            <a:off x="1852613" y="333533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10" name="Text Box 1090"/>
          <p:cNvSpPr txBox="1">
            <a:spLocks noChangeArrowheads="1"/>
          </p:cNvSpPr>
          <p:nvPr/>
        </p:nvSpPr>
        <p:spPr bwMode="auto">
          <a:xfrm>
            <a:off x="1997075" y="2968625"/>
            <a:ext cx="43973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Лакатник</a:t>
            </a:r>
            <a:endParaRPr lang="en-GB" altLang="bg-BG"/>
          </a:p>
        </p:txBody>
      </p:sp>
      <p:sp>
        <p:nvSpPr>
          <p:cNvPr id="1211" name="Oval 1091"/>
          <p:cNvSpPr>
            <a:spLocks noChangeArrowheads="1"/>
          </p:cNvSpPr>
          <p:nvPr/>
        </p:nvSpPr>
        <p:spPr bwMode="auto">
          <a:xfrm>
            <a:off x="1546225" y="3478213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12" name="Text Box 1092"/>
          <p:cNvSpPr txBox="1">
            <a:spLocks noChangeArrowheads="1"/>
          </p:cNvSpPr>
          <p:nvPr/>
        </p:nvSpPr>
        <p:spPr bwMode="auto">
          <a:xfrm>
            <a:off x="1422400" y="3544888"/>
            <a:ext cx="3048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БАНКЯ</a:t>
            </a:r>
            <a:endParaRPr lang="en-GB" altLang="bg-BG" sz="600"/>
          </a:p>
        </p:txBody>
      </p:sp>
      <p:sp>
        <p:nvSpPr>
          <p:cNvPr id="1213" name="Text Box 1103"/>
          <p:cNvSpPr txBox="1">
            <a:spLocks noChangeArrowheads="1"/>
          </p:cNvSpPr>
          <p:nvPr/>
        </p:nvSpPr>
        <p:spPr bwMode="auto">
          <a:xfrm>
            <a:off x="565150" y="3055938"/>
            <a:ext cx="609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     КАЛОТИН</a:t>
            </a:r>
            <a:r>
              <a:rPr lang="en-US" altLang="bg-BG"/>
              <a:t>A</a:t>
            </a:r>
            <a:endParaRPr lang="en-GB" altLang="bg-BG"/>
          </a:p>
        </p:txBody>
      </p:sp>
      <p:sp>
        <p:nvSpPr>
          <p:cNvPr id="1214" name="Text Box 1107"/>
          <p:cNvSpPr txBox="1">
            <a:spLocks noChangeArrowheads="1"/>
          </p:cNvSpPr>
          <p:nvPr/>
        </p:nvSpPr>
        <p:spPr bwMode="auto">
          <a:xfrm>
            <a:off x="1322388" y="3001963"/>
            <a:ext cx="5334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ДРАГОМАН</a:t>
            </a:r>
            <a:endParaRPr lang="en-GB" altLang="bg-BG"/>
          </a:p>
        </p:txBody>
      </p:sp>
      <p:sp>
        <p:nvSpPr>
          <p:cNvPr id="1215" name="Text Box 1116"/>
          <p:cNvSpPr txBox="1">
            <a:spLocks noChangeArrowheads="1"/>
          </p:cNvSpPr>
          <p:nvPr/>
        </p:nvSpPr>
        <p:spPr bwMode="auto">
          <a:xfrm>
            <a:off x="2908300" y="3963988"/>
            <a:ext cx="6858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ПАНАГЮРИЩЕ</a:t>
            </a:r>
            <a:endParaRPr lang="en-GB" altLang="bg-BG" sz="600"/>
          </a:p>
        </p:txBody>
      </p:sp>
      <p:sp>
        <p:nvSpPr>
          <p:cNvPr id="1216" name="Oval 1119"/>
          <p:cNvSpPr>
            <a:spLocks noChangeArrowheads="1"/>
          </p:cNvSpPr>
          <p:nvPr/>
        </p:nvSpPr>
        <p:spPr bwMode="auto">
          <a:xfrm>
            <a:off x="1352550" y="37893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17" name="Oval 1121"/>
          <p:cNvSpPr>
            <a:spLocks noChangeArrowheads="1"/>
          </p:cNvSpPr>
          <p:nvPr/>
        </p:nvSpPr>
        <p:spPr bwMode="auto">
          <a:xfrm>
            <a:off x="1241425" y="39862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18" name="Text Box 1122"/>
          <p:cNvSpPr txBox="1">
            <a:spLocks noChangeArrowheads="1"/>
          </p:cNvSpPr>
          <p:nvPr/>
        </p:nvSpPr>
        <p:spPr bwMode="auto">
          <a:xfrm>
            <a:off x="1352550" y="4005263"/>
            <a:ext cx="4318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РАДОМИР</a:t>
            </a:r>
            <a:endParaRPr lang="en-GB" altLang="bg-BG"/>
          </a:p>
        </p:txBody>
      </p:sp>
      <p:sp>
        <p:nvSpPr>
          <p:cNvPr id="1219" name="Text Box 1128"/>
          <p:cNvSpPr txBox="1">
            <a:spLocks noChangeArrowheads="1"/>
          </p:cNvSpPr>
          <p:nvPr/>
        </p:nvSpPr>
        <p:spPr bwMode="auto">
          <a:xfrm>
            <a:off x="850900" y="4552950"/>
            <a:ext cx="45085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Кюстендил</a:t>
            </a:r>
            <a:endParaRPr lang="en-GB" altLang="bg-BG"/>
          </a:p>
        </p:txBody>
      </p:sp>
      <p:sp>
        <p:nvSpPr>
          <p:cNvPr id="1220" name="Oval 1133"/>
          <p:cNvSpPr>
            <a:spLocks noChangeArrowheads="1"/>
          </p:cNvSpPr>
          <p:nvPr/>
        </p:nvSpPr>
        <p:spPr bwMode="auto">
          <a:xfrm>
            <a:off x="863600" y="44624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1" name="Oval 1134"/>
          <p:cNvSpPr>
            <a:spLocks noChangeArrowheads="1"/>
          </p:cNvSpPr>
          <p:nvPr/>
        </p:nvSpPr>
        <p:spPr bwMode="auto">
          <a:xfrm>
            <a:off x="593725" y="45847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2" name="Oval 1142"/>
          <p:cNvSpPr>
            <a:spLocks noChangeArrowheads="1"/>
          </p:cNvSpPr>
          <p:nvPr/>
        </p:nvSpPr>
        <p:spPr bwMode="auto">
          <a:xfrm>
            <a:off x="1330325" y="34798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3" name="Text Box 1143"/>
          <p:cNvSpPr txBox="1">
            <a:spLocks noChangeArrowheads="1"/>
          </p:cNvSpPr>
          <p:nvPr/>
        </p:nvSpPr>
        <p:spPr bwMode="auto">
          <a:xfrm>
            <a:off x="669925" y="3463925"/>
            <a:ext cx="6858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     ХРАБЪРСКО</a:t>
            </a:r>
            <a:endParaRPr lang="en-GB" altLang="bg-BG"/>
          </a:p>
        </p:txBody>
      </p:sp>
      <p:sp>
        <p:nvSpPr>
          <p:cNvPr id="1224" name="Oval 1102"/>
          <p:cNvSpPr>
            <a:spLocks noChangeArrowheads="1"/>
          </p:cNvSpPr>
          <p:nvPr/>
        </p:nvSpPr>
        <p:spPr bwMode="auto">
          <a:xfrm>
            <a:off x="1168400" y="29686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5" name="Oval 1239"/>
          <p:cNvSpPr>
            <a:spLocks noChangeArrowheads="1"/>
          </p:cNvSpPr>
          <p:nvPr/>
        </p:nvSpPr>
        <p:spPr bwMode="auto">
          <a:xfrm>
            <a:off x="1536700" y="44831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6" name="Oval 1049"/>
          <p:cNvSpPr>
            <a:spLocks noChangeArrowheads="1"/>
          </p:cNvSpPr>
          <p:nvPr/>
        </p:nvSpPr>
        <p:spPr bwMode="auto">
          <a:xfrm>
            <a:off x="5065713" y="46069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7" name="Oval 933"/>
          <p:cNvSpPr>
            <a:spLocks noChangeArrowheads="1"/>
          </p:cNvSpPr>
          <p:nvPr/>
        </p:nvSpPr>
        <p:spPr bwMode="auto">
          <a:xfrm>
            <a:off x="4911725" y="30400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8" name="Oval 1249"/>
          <p:cNvSpPr>
            <a:spLocks noChangeArrowheads="1"/>
          </p:cNvSpPr>
          <p:nvPr/>
        </p:nvSpPr>
        <p:spPr bwMode="auto">
          <a:xfrm>
            <a:off x="2184400" y="34512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9" name="Oval 1250"/>
          <p:cNvSpPr>
            <a:spLocks noChangeArrowheads="1"/>
          </p:cNvSpPr>
          <p:nvPr/>
        </p:nvSpPr>
        <p:spPr bwMode="auto">
          <a:xfrm>
            <a:off x="2159000" y="35544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30" name="Freeform 1254"/>
          <p:cNvSpPr>
            <a:spLocks/>
          </p:cNvSpPr>
          <p:nvPr/>
        </p:nvSpPr>
        <p:spPr bwMode="auto">
          <a:xfrm>
            <a:off x="8958263" y="1052513"/>
            <a:ext cx="171450" cy="214312"/>
          </a:xfrm>
          <a:custGeom>
            <a:avLst/>
            <a:gdLst>
              <a:gd name="T0" fmla="*/ 0 w 54"/>
              <a:gd name="T1" fmla="*/ 2147483646 h 75"/>
              <a:gd name="T2" fmla="*/ 2147483646 w 54"/>
              <a:gd name="T3" fmla="*/ 0 h 75"/>
              <a:gd name="T4" fmla="*/ 0 60000 65536"/>
              <a:gd name="T5" fmla="*/ 0 60000 65536"/>
              <a:gd name="T6" fmla="*/ 0 w 54"/>
              <a:gd name="T7" fmla="*/ 0 h 75"/>
              <a:gd name="T8" fmla="*/ 54 w 54"/>
              <a:gd name="T9" fmla="*/ 75 h 7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" h="75">
                <a:moveTo>
                  <a:pt x="0" y="75"/>
                </a:moveTo>
                <a:lnTo>
                  <a:pt x="54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31" name="Freeform 1255"/>
          <p:cNvSpPr>
            <a:spLocks/>
          </p:cNvSpPr>
          <p:nvPr/>
        </p:nvSpPr>
        <p:spPr bwMode="auto">
          <a:xfrm>
            <a:off x="952500" y="2730500"/>
            <a:ext cx="153988" cy="171450"/>
          </a:xfrm>
          <a:custGeom>
            <a:avLst/>
            <a:gdLst>
              <a:gd name="T0" fmla="*/ 2147483646 w 80"/>
              <a:gd name="T1" fmla="*/ 2147483646 h 92"/>
              <a:gd name="T2" fmla="*/ 0 w 80"/>
              <a:gd name="T3" fmla="*/ 0 h 92"/>
              <a:gd name="T4" fmla="*/ 0 60000 65536"/>
              <a:gd name="T5" fmla="*/ 0 60000 65536"/>
              <a:gd name="T6" fmla="*/ 0 w 80"/>
              <a:gd name="T7" fmla="*/ 0 h 92"/>
              <a:gd name="T8" fmla="*/ 80 w 80"/>
              <a:gd name="T9" fmla="*/ 92 h 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0" h="92">
                <a:moveTo>
                  <a:pt x="80" y="92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32" name="Freeform 1256"/>
          <p:cNvSpPr>
            <a:spLocks/>
          </p:cNvSpPr>
          <p:nvPr/>
        </p:nvSpPr>
        <p:spPr bwMode="auto">
          <a:xfrm>
            <a:off x="1917700" y="6394450"/>
            <a:ext cx="25400" cy="209550"/>
          </a:xfrm>
          <a:custGeom>
            <a:avLst/>
            <a:gdLst>
              <a:gd name="T0" fmla="*/ 0 w 16"/>
              <a:gd name="T1" fmla="*/ 0 h 132"/>
              <a:gd name="T2" fmla="*/ 2147483646 w 16"/>
              <a:gd name="T3" fmla="*/ 2147483646 h 132"/>
              <a:gd name="T4" fmla="*/ 0 60000 65536"/>
              <a:gd name="T5" fmla="*/ 0 60000 65536"/>
              <a:gd name="T6" fmla="*/ 0 w 16"/>
              <a:gd name="T7" fmla="*/ 0 h 132"/>
              <a:gd name="T8" fmla="*/ 16 w 16"/>
              <a:gd name="T9" fmla="*/ 132 h 1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32">
                <a:moveTo>
                  <a:pt x="0" y="0"/>
                </a:moveTo>
                <a:lnTo>
                  <a:pt x="16" y="132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33" name="Oval 1136"/>
          <p:cNvSpPr>
            <a:spLocks noChangeArrowheads="1"/>
          </p:cNvSpPr>
          <p:nvPr/>
        </p:nvSpPr>
        <p:spPr bwMode="auto">
          <a:xfrm>
            <a:off x="1878013" y="63484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34" name="Freeform 1257"/>
          <p:cNvSpPr>
            <a:spLocks/>
          </p:cNvSpPr>
          <p:nvPr/>
        </p:nvSpPr>
        <p:spPr bwMode="auto">
          <a:xfrm>
            <a:off x="5988050" y="5664200"/>
            <a:ext cx="203200" cy="98425"/>
          </a:xfrm>
          <a:custGeom>
            <a:avLst/>
            <a:gdLst>
              <a:gd name="T0" fmla="*/ 0 w 128"/>
              <a:gd name="T1" fmla="*/ 0 h 62"/>
              <a:gd name="T2" fmla="*/ 2147483646 w 128"/>
              <a:gd name="T3" fmla="*/ 2147483646 h 62"/>
              <a:gd name="T4" fmla="*/ 0 60000 65536"/>
              <a:gd name="T5" fmla="*/ 0 60000 65536"/>
              <a:gd name="T6" fmla="*/ 0 w 128"/>
              <a:gd name="T7" fmla="*/ 0 h 62"/>
              <a:gd name="T8" fmla="*/ 128 w 128"/>
              <a:gd name="T9" fmla="*/ 62 h 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8" h="62">
                <a:moveTo>
                  <a:pt x="0" y="0"/>
                </a:moveTo>
                <a:lnTo>
                  <a:pt x="128" y="62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35" name="Text Box 1258"/>
          <p:cNvSpPr txBox="1">
            <a:spLocks noChangeArrowheads="1"/>
          </p:cNvSpPr>
          <p:nvPr/>
        </p:nvSpPr>
        <p:spPr bwMode="auto">
          <a:xfrm>
            <a:off x="2298700" y="3292475"/>
            <a:ext cx="576263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ОБЕДИНЕНА</a:t>
            </a:r>
            <a:endParaRPr lang="en-GB" altLang="bg-BG"/>
          </a:p>
        </p:txBody>
      </p:sp>
      <p:sp>
        <p:nvSpPr>
          <p:cNvPr id="1236" name="Text Box 1259"/>
          <p:cNvSpPr txBox="1">
            <a:spLocks noChangeArrowheads="1"/>
          </p:cNvSpPr>
          <p:nvPr/>
        </p:nvSpPr>
        <p:spPr bwMode="auto">
          <a:xfrm>
            <a:off x="1657350" y="101600"/>
            <a:ext cx="5832475" cy="393700"/>
          </a:xfrm>
          <a:prstGeom prst="rect">
            <a:avLst/>
          </a:prstGeom>
          <a:solidFill>
            <a:srgbClr val="FFFFCC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0" tIns="10800" rIns="0" bIns="10800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bg-BG" altLang="bg-BG" sz="1600" b="1" dirty="0" smtClean="0"/>
              <a:t>ЕКСПРЕСНИ ВЛАКОВЕ (</a:t>
            </a:r>
            <a:r>
              <a:rPr lang="en-US" altLang="bg-BG" sz="1600" b="1" dirty="0" smtClean="0"/>
              <a:t>INTERCITY)</a:t>
            </a:r>
            <a:r>
              <a:rPr lang="bg-BG" altLang="bg-BG" sz="1400" b="1" dirty="0"/>
              <a:t> – западен </a:t>
            </a:r>
            <a:r>
              <a:rPr lang="bg-BG" altLang="bg-BG" sz="1400" b="1" dirty="0" smtClean="0"/>
              <a:t>превозвач</a:t>
            </a:r>
            <a:endParaRPr lang="bg-BG" altLang="bg-BG" sz="1200" b="1" dirty="0"/>
          </a:p>
        </p:txBody>
      </p:sp>
      <p:sp>
        <p:nvSpPr>
          <p:cNvPr id="1237" name="Text Box 1283"/>
          <p:cNvSpPr txBox="1">
            <a:spLocks noChangeArrowheads="1"/>
          </p:cNvSpPr>
          <p:nvPr/>
        </p:nvSpPr>
        <p:spPr bwMode="auto">
          <a:xfrm>
            <a:off x="1198563" y="3568700"/>
            <a:ext cx="144462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Рн</a:t>
            </a:r>
            <a:endParaRPr lang="en-GB" altLang="bg-BG"/>
          </a:p>
        </p:txBody>
      </p:sp>
      <p:sp>
        <p:nvSpPr>
          <p:cNvPr id="1238" name="Text Box 1286"/>
          <p:cNvSpPr txBox="1">
            <a:spLocks noChangeArrowheads="1"/>
          </p:cNvSpPr>
          <p:nvPr/>
        </p:nvSpPr>
        <p:spPr bwMode="auto">
          <a:xfrm>
            <a:off x="3376613" y="3686175"/>
            <a:ext cx="5270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Копривщица</a:t>
            </a:r>
            <a:endParaRPr lang="en-GB" altLang="bg-BG"/>
          </a:p>
        </p:txBody>
      </p:sp>
      <p:sp>
        <p:nvSpPr>
          <p:cNvPr id="1239" name="Text Box 1293"/>
          <p:cNvSpPr txBox="1">
            <a:spLocks noChangeArrowheads="1"/>
          </p:cNvSpPr>
          <p:nvPr/>
        </p:nvSpPr>
        <p:spPr bwMode="auto">
          <a:xfrm>
            <a:off x="4784725" y="2332038"/>
            <a:ext cx="4397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Павликени</a:t>
            </a:r>
            <a:endParaRPr lang="en-GB" altLang="bg-BG"/>
          </a:p>
        </p:txBody>
      </p:sp>
      <p:sp>
        <p:nvSpPr>
          <p:cNvPr id="1240" name="Text Box 1298"/>
          <p:cNvSpPr txBox="1">
            <a:spLocks noChangeArrowheads="1"/>
          </p:cNvSpPr>
          <p:nvPr/>
        </p:nvSpPr>
        <p:spPr bwMode="auto">
          <a:xfrm>
            <a:off x="5892800" y="2347913"/>
            <a:ext cx="33972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Попово</a:t>
            </a:r>
            <a:endParaRPr lang="en-GB" altLang="bg-BG"/>
          </a:p>
        </p:txBody>
      </p:sp>
      <p:sp>
        <p:nvSpPr>
          <p:cNvPr id="1241" name="Text Box 1300"/>
          <p:cNvSpPr txBox="1">
            <a:spLocks noChangeArrowheads="1"/>
          </p:cNvSpPr>
          <p:nvPr/>
        </p:nvSpPr>
        <p:spPr bwMode="auto">
          <a:xfrm>
            <a:off x="5538788" y="2501900"/>
            <a:ext cx="3810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Стражица</a:t>
            </a:r>
            <a:endParaRPr lang="en-GB" altLang="bg-BG"/>
          </a:p>
        </p:txBody>
      </p:sp>
      <p:sp>
        <p:nvSpPr>
          <p:cNvPr id="1242" name="Oval 1303"/>
          <p:cNvSpPr>
            <a:spLocks noChangeArrowheads="1"/>
          </p:cNvSpPr>
          <p:nvPr/>
        </p:nvSpPr>
        <p:spPr bwMode="auto">
          <a:xfrm>
            <a:off x="8183563" y="24018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43" name="Oval 1304"/>
          <p:cNvSpPr>
            <a:spLocks noChangeArrowheads="1"/>
          </p:cNvSpPr>
          <p:nvPr/>
        </p:nvSpPr>
        <p:spPr bwMode="auto">
          <a:xfrm>
            <a:off x="8247063" y="22082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44" name="Text Box 1305"/>
          <p:cNvSpPr txBox="1">
            <a:spLocks noChangeArrowheads="1"/>
          </p:cNvSpPr>
          <p:nvPr/>
        </p:nvSpPr>
        <p:spPr bwMode="auto">
          <a:xfrm>
            <a:off x="8305800" y="2262188"/>
            <a:ext cx="4953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Вълчи дол</a:t>
            </a:r>
            <a:endParaRPr lang="en-GB" altLang="bg-BG"/>
          </a:p>
        </p:txBody>
      </p:sp>
      <p:sp>
        <p:nvSpPr>
          <p:cNvPr id="1245" name="Text Box 1306"/>
          <p:cNvSpPr txBox="1">
            <a:spLocks noChangeArrowheads="1"/>
          </p:cNvSpPr>
          <p:nvPr/>
        </p:nvSpPr>
        <p:spPr bwMode="auto">
          <a:xfrm>
            <a:off x="7834313" y="2368550"/>
            <a:ext cx="32702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bg-BG" altLang="bg-BG"/>
              <a:t>Девня</a:t>
            </a:r>
            <a:endParaRPr lang="en-GB" altLang="bg-BG"/>
          </a:p>
        </p:txBody>
      </p:sp>
      <p:sp>
        <p:nvSpPr>
          <p:cNvPr id="1246" name="Text Box 1308"/>
          <p:cNvSpPr txBox="1">
            <a:spLocks noChangeArrowheads="1"/>
          </p:cNvSpPr>
          <p:nvPr/>
        </p:nvSpPr>
        <p:spPr bwMode="auto">
          <a:xfrm>
            <a:off x="7346950" y="3238500"/>
            <a:ext cx="38258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Подвис</a:t>
            </a:r>
            <a:endParaRPr lang="en-GB" altLang="bg-BG"/>
          </a:p>
        </p:txBody>
      </p:sp>
      <p:sp>
        <p:nvSpPr>
          <p:cNvPr id="1247" name="Oval 1315"/>
          <p:cNvSpPr>
            <a:spLocks noChangeArrowheads="1"/>
          </p:cNvSpPr>
          <p:nvPr/>
        </p:nvSpPr>
        <p:spPr bwMode="auto">
          <a:xfrm>
            <a:off x="5140325" y="34813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48" name="Text Box 1316"/>
          <p:cNvSpPr txBox="1">
            <a:spLocks noChangeArrowheads="1"/>
          </p:cNvSpPr>
          <p:nvPr/>
        </p:nvSpPr>
        <p:spPr bwMode="auto">
          <a:xfrm>
            <a:off x="5240338" y="3429000"/>
            <a:ext cx="360362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Радунци</a:t>
            </a:r>
            <a:endParaRPr lang="en-GB" altLang="bg-BG"/>
          </a:p>
        </p:txBody>
      </p:sp>
      <p:sp>
        <p:nvSpPr>
          <p:cNvPr id="1249" name="Oval 1321"/>
          <p:cNvSpPr>
            <a:spLocks noChangeArrowheads="1"/>
          </p:cNvSpPr>
          <p:nvPr/>
        </p:nvSpPr>
        <p:spPr bwMode="auto">
          <a:xfrm>
            <a:off x="4473575" y="46323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50" name="Text Box 1323"/>
          <p:cNvSpPr txBox="1">
            <a:spLocks noChangeArrowheads="1"/>
          </p:cNvSpPr>
          <p:nvPr/>
        </p:nvSpPr>
        <p:spPr bwMode="auto">
          <a:xfrm>
            <a:off x="4364038" y="4686300"/>
            <a:ext cx="3714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Белозем</a:t>
            </a:r>
            <a:endParaRPr lang="en-GB" altLang="bg-BG"/>
          </a:p>
        </p:txBody>
      </p:sp>
      <p:sp>
        <p:nvSpPr>
          <p:cNvPr id="1251" name="Oval 1325"/>
          <p:cNvSpPr>
            <a:spLocks noChangeArrowheads="1"/>
          </p:cNvSpPr>
          <p:nvPr/>
        </p:nvSpPr>
        <p:spPr bwMode="auto">
          <a:xfrm>
            <a:off x="4371975" y="48942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52" name="Text Box 1327"/>
          <p:cNvSpPr txBox="1">
            <a:spLocks noChangeArrowheads="1"/>
          </p:cNvSpPr>
          <p:nvPr/>
        </p:nvSpPr>
        <p:spPr bwMode="auto">
          <a:xfrm>
            <a:off x="4171950" y="4976813"/>
            <a:ext cx="50958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Първомай</a:t>
            </a:r>
            <a:endParaRPr lang="en-GB" altLang="bg-BG"/>
          </a:p>
        </p:txBody>
      </p:sp>
      <p:sp>
        <p:nvSpPr>
          <p:cNvPr id="1253" name="Oval 1329"/>
          <p:cNvSpPr>
            <a:spLocks noChangeArrowheads="1"/>
          </p:cNvSpPr>
          <p:nvPr/>
        </p:nvSpPr>
        <p:spPr bwMode="auto">
          <a:xfrm>
            <a:off x="2773363" y="44704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54" name="Text Box 1332"/>
          <p:cNvSpPr txBox="1">
            <a:spLocks noChangeArrowheads="1"/>
          </p:cNvSpPr>
          <p:nvPr/>
        </p:nvSpPr>
        <p:spPr bwMode="auto">
          <a:xfrm>
            <a:off x="1136650" y="3867150"/>
            <a:ext cx="144463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Бат</a:t>
            </a:r>
            <a:endParaRPr lang="en-GB" altLang="bg-BG"/>
          </a:p>
        </p:txBody>
      </p:sp>
      <p:sp>
        <p:nvSpPr>
          <p:cNvPr id="1255" name="Line 1334"/>
          <p:cNvSpPr>
            <a:spLocks noChangeShapeType="1"/>
          </p:cNvSpPr>
          <p:nvPr/>
        </p:nvSpPr>
        <p:spPr bwMode="auto">
          <a:xfrm>
            <a:off x="1136650" y="3789363"/>
            <a:ext cx="21590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56" name="Line 1335"/>
          <p:cNvSpPr>
            <a:spLocks noChangeShapeType="1"/>
          </p:cNvSpPr>
          <p:nvPr/>
        </p:nvSpPr>
        <p:spPr bwMode="auto">
          <a:xfrm flipH="1">
            <a:off x="1136650" y="3644900"/>
            <a:ext cx="2159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57" name="Oval 1331"/>
          <p:cNvSpPr>
            <a:spLocks noChangeArrowheads="1"/>
          </p:cNvSpPr>
          <p:nvPr/>
        </p:nvSpPr>
        <p:spPr bwMode="auto">
          <a:xfrm>
            <a:off x="1298575" y="388937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58" name="Oval 1282"/>
          <p:cNvSpPr>
            <a:spLocks noChangeArrowheads="1"/>
          </p:cNvSpPr>
          <p:nvPr/>
        </p:nvSpPr>
        <p:spPr bwMode="auto">
          <a:xfrm>
            <a:off x="1343025" y="36210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59" name="Text Box 1264"/>
          <p:cNvSpPr txBox="1">
            <a:spLocks noChangeArrowheads="1"/>
          </p:cNvSpPr>
          <p:nvPr/>
        </p:nvSpPr>
        <p:spPr bwMode="auto">
          <a:xfrm>
            <a:off x="7761288" y="5113338"/>
            <a:ext cx="18383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bg-BG" altLang="bg-BG" sz="1000"/>
          </a:p>
        </p:txBody>
      </p:sp>
      <p:sp>
        <p:nvSpPr>
          <p:cNvPr id="1260" name="Oval 1403"/>
          <p:cNvSpPr>
            <a:spLocks noChangeArrowheads="1"/>
          </p:cNvSpPr>
          <p:nvPr/>
        </p:nvSpPr>
        <p:spPr bwMode="auto">
          <a:xfrm>
            <a:off x="4938713" y="61944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61" name="Text Box 1404"/>
          <p:cNvSpPr txBox="1">
            <a:spLocks noChangeArrowheads="1"/>
          </p:cNvSpPr>
          <p:nvPr/>
        </p:nvSpPr>
        <p:spPr bwMode="auto">
          <a:xfrm>
            <a:off x="4367213" y="6165850"/>
            <a:ext cx="547687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Момчилград</a:t>
            </a:r>
            <a:endParaRPr lang="en-GB" altLang="bg-BG"/>
          </a:p>
        </p:txBody>
      </p:sp>
      <p:sp>
        <p:nvSpPr>
          <p:cNvPr id="1262" name="Freeform 1416"/>
          <p:cNvSpPr>
            <a:spLocks/>
          </p:cNvSpPr>
          <p:nvPr/>
        </p:nvSpPr>
        <p:spPr bwMode="auto">
          <a:xfrm>
            <a:off x="5981700" y="5676900"/>
            <a:ext cx="1588" cy="200025"/>
          </a:xfrm>
          <a:custGeom>
            <a:avLst/>
            <a:gdLst>
              <a:gd name="T0" fmla="*/ 0 w 1"/>
              <a:gd name="T1" fmla="*/ 0 h 126"/>
              <a:gd name="T2" fmla="*/ 0 w 1"/>
              <a:gd name="T3" fmla="*/ 2147483646 h 126"/>
              <a:gd name="T4" fmla="*/ 0 60000 65536"/>
              <a:gd name="T5" fmla="*/ 0 60000 65536"/>
              <a:gd name="T6" fmla="*/ 0 w 1"/>
              <a:gd name="T7" fmla="*/ 0 h 126"/>
              <a:gd name="T8" fmla="*/ 1 w 1"/>
              <a:gd name="T9" fmla="*/ 126 h 1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26">
                <a:moveTo>
                  <a:pt x="0" y="0"/>
                </a:moveTo>
                <a:lnTo>
                  <a:pt x="0" y="126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63" name="Oval 1485"/>
          <p:cNvSpPr>
            <a:spLocks noChangeArrowheads="1"/>
          </p:cNvSpPr>
          <p:nvPr/>
        </p:nvSpPr>
        <p:spPr bwMode="auto">
          <a:xfrm>
            <a:off x="1571625" y="6315075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64" name="Text Box 1515"/>
          <p:cNvSpPr txBox="1">
            <a:spLocks noChangeArrowheads="1"/>
          </p:cNvSpPr>
          <p:nvPr/>
        </p:nvSpPr>
        <p:spPr bwMode="auto">
          <a:xfrm>
            <a:off x="1639888" y="4508500"/>
            <a:ext cx="50482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ДУПНИЦА</a:t>
            </a:r>
            <a:endParaRPr lang="en-GB" altLang="bg-BG"/>
          </a:p>
        </p:txBody>
      </p:sp>
      <p:sp>
        <p:nvSpPr>
          <p:cNvPr id="1265" name="Text Box 1517"/>
          <p:cNvSpPr txBox="1">
            <a:spLocks noChangeArrowheads="1"/>
          </p:cNvSpPr>
          <p:nvPr/>
        </p:nvSpPr>
        <p:spPr bwMode="auto">
          <a:xfrm>
            <a:off x="2546350" y="2690813"/>
            <a:ext cx="430213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МЕЗДРА</a:t>
            </a:r>
            <a:endParaRPr lang="en-GB" altLang="bg-BG"/>
          </a:p>
        </p:txBody>
      </p:sp>
      <p:sp>
        <p:nvSpPr>
          <p:cNvPr id="1266" name="Oval 1526"/>
          <p:cNvSpPr>
            <a:spLocks noChangeArrowheads="1"/>
          </p:cNvSpPr>
          <p:nvPr/>
        </p:nvSpPr>
        <p:spPr bwMode="auto">
          <a:xfrm>
            <a:off x="1925638" y="2952750"/>
            <a:ext cx="71437" cy="73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67" name="Text Box 1527"/>
          <p:cNvSpPr txBox="1">
            <a:spLocks noChangeArrowheads="1"/>
          </p:cNvSpPr>
          <p:nvPr/>
        </p:nvSpPr>
        <p:spPr bwMode="auto">
          <a:xfrm>
            <a:off x="1670050" y="3292475"/>
            <a:ext cx="144463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Ил</a:t>
            </a:r>
            <a:endParaRPr lang="en-GB" altLang="bg-BG">
              <a:latin typeface="Arial" panose="020B0604020202020204" pitchFamily="34" charset="0"/>
            </a:endParaRPr>
          </a:p>
        </p:txBody>
      </p:sp>
      <p:sp>
        <p:nvSpPr>
          <p:cNvPr id="1268" name="Oval 1529"/>
          <p:cNvSpPr>
            <a:spLocks noChangeArrowheads="1"/>
          </p:cNvSpPr>
          <p:nvPr/>
        </p:nvSpPr>
        <p:spPr bwMode="auto">
          <a:xfrm>
            <a:off x="1463675" y="37782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69" name="Text Box 1540"/>
          <p:cNvSpPr txBox="1">
            <a:spLocks noChangeArrowheads="1"/>
          </p:cNvSpPr>
          <p:nvPr/>
        </p:nvSpPr>
        <p:spPr bwMode="auto">
          <a:xfrm>
            <a:off x="3008313" y="3482975"/>
            <a:ext cx="360362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Пирдоп</a:t>
            </a:r>
            <a:endParaRPr lang="en-GB" altLang="bg-BG" sz="600"/>
          </a:p>
        </p:txBody>
      </p:sp>
      <p:sp>
        <p:nvSpPr>
          <p:cNvPr id="1270" name="Text Box 1551"/>
          <p:cNvSpPr txBox="1">
            <a:spLocks noChangeArrowheads="1"/>
          </p:cNvSpPr>
          <p:nvPr/>
        </p:nvSpPr>
        <p:spPr bwMode="auto">
          <a:xfrm>
            <a:off x="6524625" y="2562225"/>
            <a:ext cx="493713" cy="9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50000"/>
              </a:spcBef>
            </a:pPr>
            <a:r>
              <a:rPr lang="bg-BG" altLang="bg-BG" sz="800"/>
              <a:t>Търговище</a:t>
            </a:r>
            <a:endParaRPr lang="en-GB" altLang="bg-BG" sz="800"/>
          </a:p>
        </p:txBody>
      </p:sp>
      <p:sp>
        <p:nvSpPr>
          <p:cNvPr id="1271" name="Oval 1558"/>
          <p:cNvSpPr>
            <a:spLocks noChangeArrowheads="1"/>
          </p:cNvSpPr>
          <p:nvPr/>
        </p:nvSpPr>
        <p:spPr bwMode="auto">
          <a:xfrm>
            <a:off x="7616825" y="3716338"/>
            <a:ext cx="71438" cy="73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72" name="Text Box 1559"/>
          <p:cNvSpPr txBox="1">
            <a:spLocks noChangeArrowheads="1"/>
          </p:cNvSpPr>
          <p:nvPr/>
        </p:nvSpPr>
        <p:spPr bwMode="auto">
          <a:xfrm>
            <a:off x="7616825" y="3644900"/>
            <a:ext cx="434975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ДРУЖБА</a:t>
            </a:r>
            <a:endParaRPr lang="en-GB" altLang="bg-BG" sz="600"/>
          </a:p>
        </p:txBody>
      </p:sp>
      <p:sp>
        <p:nvSpPr>
          <p:cNvPr id="1273" name="Text Box 1565"/>
          <p:cNvSpPr txBox="1">
            <a:spLocks noChangeArrowheads="1"/>
          </p:cNvSpPr>
          <p:nvPr/>
        </p:nvSpPr>
        <p:spPr bwMode="auto">
          <a:xfrm>
            <a:off x="5168900" y="4941888"/>
            <a:ext cx="7620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ДИМИТРОВГРАД</a:t>
            </a:r>
            <a:endParaRPr lang="en-GB" altLang="bg-BG"/>
          </a:p>
        </p:txBody>
      </p:sp>
      <p:sp>
        <p:nvSpPr>
          <p:cNvPr id="1274" name="Oval 1568"/>
          <p:cNvSpPr>
            <a:spLocks noChangeArrowheads="1"/>
          </p:cNvSpPr>
          <p:nvPr/>
        </p:nvSpPr>
        <p:spPr bwMode="auto">
          <a:xfrm>
            <a:off x="4972050" y="58769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75" name="Text Box 1569"/>
          <p:cNvSpPr txBox="1">
            <a:spLocks noChangeArrowheads="1"/>
          </p:cNvSpPr>
          <p:nvPr/>
        </p:nvSpPr>
        <p:spPr bwMode="auto">
          <a:xfrm>
            <a:off x="4305300" y="5876925"/>
            <a:ext cx="7620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КЪРДЖАЛИ</a:t>
            </a:r>
            <a:endParaRPr lang="en-GB" altLang="bg-BG" sz="600"/>
          </a:p>
        </p:txBody>
      </p:sp>
      <p:sp>
        <p:nvSpPr>
          <p:cNvPr id="1276" name="Oval 1571"/>
          <p:cNvSpPr>
            <a:spLocks noChangeArrowheads="1"/>
          </p:cNvSpPr>
          <p:nvPr/>
        </p:nvSpPr>
        <p:spPr bwMode="auto">
          <a:xfrm>
            <a:off x="3495675" y="471487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77" name="Text Box 1572"/>
          <p:cNvSpPr txBox="1">
            <a:spLocks noChangeArrowheads="1"/>
          </p:cNvSpPr>
          <p:nvPr/>
        </p:nvSpPr>
        <p:spPr bwMode="auto">
          <a:xfrm>
            <a:off x="3352800" y="4646613"/>
            <a:ext cx="5334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Стамболийски</a:t>
            </a:r>
            <a:endParaRPr lang="en-GB" altLang="bg-BG" sz="600"/>
          </a:p>
        </p:txBody>
      </p:sp>
      <p:sp>
        <p:nvSpPr>
          <p:cNvPr id="1278" name="Oval 1589"/>
          <p:cNvSpPr>
            <a:spLocks noChangeArrowheads="1"/>
          </p:cNvSpPr>
          <p:nvPr/>
        </p:nvSpPr>
        <p:spPr bwMode="auto">
          <a:xfrm>
            <a:off x="1466850" y="1520825"/>
            <a:ext cx="69850" cy="71438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79" name="Oval 1608"/>
          <p:cNvSpPr>
            <a:spLocks noChangeArrowheads="1"/>
          </p:cNvSpPr>
          <p:nvPr/>
        </p:nvSpPr>
        <p:spPr bwMode="auto">
          <a:xfrm>
            <a:off x="5045075" y="3273425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80" name="Text Box 1609"/>
          <p:cNvSpPr txBox="1">
            <a:spLocks noChangeArrowheads="1"/>
          </p:cNvSpPr>
          <p:nvPr/>
        </p:nvSpPr>
        <p:spPr bwMode="auto">
          <a:xfrm>
            <a:off x="5154613" y="3232150"/>
            <a:ext cx="35401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Кръстец</a:t>
            </a:r>
            <a:endParaRPr lang="en-GB" altLang="bg-BG"/>
          </a:p>
        </p:txBody>
      </p:sp>
      <p:sp>
        <p:nvSpPr>
          <p:cNvPr id="1281" name="Text Box 1615"/>
          <p:cNvSpPr txBox="1">
            <a:spLocks noChangeArrowheads="1"/>
          </p:cNvSpPr>
          <p:nvPr/>
        </p:nvSpPr>
        <p:spPr bwMode="auto">
          <a:xfrm>
            <a:off x="5868988" y="4581525"/>
            <a:ext cx="463550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dirty="0" smtClean="0"/>
              <a:t>Любеново</a:t>
            </a:r>
            <a:endParaRPr lang="en-GB" altLang="bg-BG" dirty="0"/>
          </a:p>
        </p:txBody>
      </p:sp>
      <p:sp>
        <p:nvSpPr>
          <p:cNvPr id="1282" name="Text Box 1619"/>
          <p:cNvSpPr txBox="1">
            <a:spLocks noChangeArrowheads="1"/>
          </p:cNvSpPr>
          <p:nvPr/>
        </p:nvSpPr>
        <p:spPr bwMode="auto">
          <a:xfrm>
            <a:off x="4003675" y="4560888"/>
            <a:ext cx="4349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Филипово</a:t>
            </a:r>
            <a:endParaRPr lang="en-GB" altLang="bg-BG"/>
          </a:p>
        </p:txBody>
      </p:sp>
      <p:sp>
        <p:nvSpPr>
          <p:cNvPr id="1283" name="Text Box 1628"/>
          <p:cNvSpPr txBox="1">
            <a:spLocks noChangeArrowheads="1"/>
          </p:cNvSpPr>
          <p:nvPr/>
        </p:nvSpPr>
        <p:spPr bwMode="auto">
          <a:xfrm>
            <a:off x="8150225" y="2644775"/>
            <a:ext cx="474663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Повеляново</a:t>
            </a:r>
            <a:endParaRPr lang="en-GB" altLang="bg-BG"/>
          </a:p>
        </p:txBody>
      </p:sp>
      <p:sp>
        <p:nvSpPr>
          <p:cNvPr id="1284" name="Text Box 1640"/>
          <p:cNvSpPr txBox="1">
            <a:spLocks noChangeArrowheads="1"/>
          </p:cNvSpPr>
          <p:nvPr/>
        </p:nvSpPr>
        <p:spPr bwMode="auto">
          <a:xfrm>
            <a:off x="2006600" y="3298825"/>
            <a:ext cx="209550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Кмц</a:t>
            </a:r>
            <a:endParaRPr lang="en-GB" altLang="bg-BG"/>
          </a:p>
        </p:txBody>
      </p:sp>
      <p:sp>
        <p:nvSpPr>
          <p:cNvPr id="1285" name="Text Box 1260"/>
          <p:cNvSpPr txBox="1">
            <a:spLocks noChangeArrowheads="1"/>
          </p:cNvSpPr>
          <p:nvPr/>
        </p:nvSpPr>
        <p:spPr bwMode="auto">
          <a:xfrm>
            <a:off x="6438900" y="4568825"/>
            <a:ext cx="3344863" cy="2160588"/>
          </a:xfrm>
          <a:prstGeom prst="rect">
            <a:avLst/>
          </a:prstGeom>
          <a:solidFill>
            <a:srgbClr val="FFFFCC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17961" dir="13500000" algn="ctr" rotWithShape="0">
              <a:schemeClr val="tx1"/>
            </a:outerShdw>
          </a:effectLst>
        </p:spPr>
        <p:txBody>
          <a:bodyPr lIns="0" tIns="46800" rIns="0" bIns="10800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bg-BG" altLang="bg-BG" sz="1200" b="1" dirty="0" smtClean="0"/>
              <a:t>ЛЕГЕНДА</a:t>
            </a:r>
            <a:endParaRPr lang="bg-BG" altLang="bg-BG" sz="1200" b="1" dirty="0"/>
          </a:p>
          <a:p>
            <a:pPr algn="ctr">
              <a:lnSpc>
                <a:spcPct val="90000"/>
              </a:lnSpc>
            </a:pPr>
            <a:endParaRPr lang="bg-BG" altLang="bg-BG" sz="1000" b="1" dirty="0"/>
          </a:p>
        </p:txBody>
      </p:sp>
      <p:sp>
        <p:nvSpPr>
          <p:cNvPr id="1286" name="Oval 942"/>
          <p:cNvSpPr>
            <a:spLocks noChangeArrowheads="1"/>
          </p:cNvSpPr>
          <p:nvPr/>
        </p:nvSpPr>
        <p:spPr bwMode="auto">
          <a:xfrm>
            <a:off x="1701800" y="112553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87" name="Oval 1102"/>
          <p:cNvSpPr>
            <a:spLocks noChangeArrowheads="1"/>
          </p:cNvSpPr>
          <p:nvPr/>
        </p:nvSpPr>
        <p:spPr bwMode="auto">
          <a:xfrm>
            <a:off x="1290638" y="307657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88" name="Text Box 888"/>
          <p:cNvSpPr txBox="1">
            <a:spLocks noChangeArrowheads="1"/>
          </p:cNvSpPr>
          <p:nvPr/>
        </p:nvSpPr>
        <p:spPr bwMode="auto">
          <a:xfrm>
            <a:off x="766763" y="787400"/>
            <a:ext cx="2921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ВИДИН</a:t>
            </a:r>
            <a:endParaRPr lang="en-GB" altLang="bg-BG" sz="600"/>
          </a:p>
        </p:txBody>
      </p:sp>
      <p:sp>
        <p:nvSpPr>
          <p:cNvPr id="1289" name="Text Box 888"/>
          <p:cNvSpPr txBox="1">
            <a:spLocks noChangeArrowheads="1"/>
          </p:cNvSpPr>
          <p:nvPr/>
        </p:nvSpPr>
        <p:spPr bwMode="auto">
          <a:xfrm>
            <a:off x="1568450" y="1484313"/>
            <a:ext cx="433388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БРУСАРЦИ</a:t>
            </a:r>
            <a:endParaRPr lang="en-GB" altLang="bg-BG" sz="600"/>
          </a:p>
        </p:txBody>
      </p:sp>
      <p:sp>
        <p:nvSpPr>
          <p:cNvPr id="1290" name="Text Box 1123"/>
          <p:cNvSpPr txBox="1">
            <a:spLocks noChangeArrowheads="1"/>
          </p:cNvSpPr>
          <p:nvPr/>
        </p:nvSpPr>
        <p:spPr bwMode="auto">
          <a:xfrm>
            <a:off x="1281113" y="6237288"/>
            <a:ext cx="360362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ПЕТРИЧ</a:t>
            </a:r>
            <a:endParaRPr lang="en-GB" altLang="bg-BG" sz="600"/>
          </a:p>
        </p:txBody>
      </p:sp>
      <p:sp>
        <p:nvSpPr>
          <p:cNvPr id="1291" name="Text Box 1332"/>
          <p:cNvSpPr txBox="1">
            <a:spLocks noChangeArrowheads="1"/>
          </p:cNvSpPr>
          <p:nvPr/>
        </p:nvSpPr>
        <p:spPr bwMode="auto">
          <a:xfrm>
            <a:off x="1208088" y="3716338"/>
            <a:ext cx="144462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bg-BG" altLang="bg-BG" sz="600"/>
              <a:t>Пр</a:t>
            </a:r>
            <a:endParaRPr lang="en-GB" altLang="bg-BG" sz="600"/>
          </a:p>
        </p:txBody>
      </p:sp>
      <p:sp>
        <p:nvSpPr>
          <p:cNvPr id="1292" name="Text Box 1332"/>
          <p:cNvSpPr txBox="1">
            <a:spLocks noChangeArrowheads="1"/>
          </p:cNvSpPr>
          <p:nvPr/>
        </p:nvSpPr>
        <p:spPr bwMode="auto">
          <a:xfrm>
            <a:off x="1447800" y="3862388"/>
            <a:ext cx="1444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bg-BG" altLang="bg-BG" sz="600"/>
              <a:t>ПРР	</a:t>
            </a:r>
            <a:endParaRPr lang="en-GB" altLang="bg-BG" sz="600"/>
          </a:p>
        </p:txBody>
      </p:sp>
      <p:sp>
        <p:nvSpPr>
          <p:cNvPr id="1293" name="Text Box 1551"/>
          <p:cNvSpPr txBox="1">
            <a:spLocks noChangeArrowheads="1"/>
          </p:cNvSpPr>
          <p:nvPr/>
        </p:nvSpPr>
        <p:spPr bwMode="auto">
          <a:xfrm>
            <a:off x="5381625" y="2722563"/>
            <a:ext cx="754063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b="1"/>
              <a:t>Г. ОРЯХОВИЦА</a:t>
            </a:r>
            <a:endParaRPr lang="en-GB" altLang="bg-BG" b="1"/>
          </a:p>
        </p:txBody>
      </p:sp>
      <p:sp>
        <p:nvSpPr>
          <p:cNvPr id="1294" name="Text Box 1551"/>
          <p:cNvSpPr txBox="1">
            <a:spLocks noChangeArrowheads="1"/>
          </p:cNvSpPr>
          <p:nvPr/>
        </p:nvSpPr>
        <p:spPr bwMode="auto">
          <a:xfrm>
            <a:off x="6194425" y="2168525"/>
            <a:ext cx="360363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Дралфа</a:t>
            </a:r>
            <a:endParaRPr lang="en-GB" altLang="bg-BG"/>
          </a:p>
        </p:txBody>
      </p:sp>
      <p:sp>
        <p:nvSpPr>
          <p:cNvPr id="1295" name="Text Box 1410"/>
          <p:cNvSpPr txBox="1">
            <a:spLocks noChangeArrowheads="1"/>
          </p:cNvSpPr>
          <p:nvPr/>
        </p:nvSpPr>
        <p:spPr bwMode="auto">
          <a:xfrm>
            <a:off x="5310188" y="1131888"/>
            <a:ext cx="29845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800"/>
              <a:t>РУСЕ</a:t>
            </a:r>
            <a:endParaRPr lang="en-GB" altLang="bg-BG" sz="800" i="1"/>
          </a:p>
        </p:txBody>
      </p:sp>
      <p:sp>
        <p:nvSpPr>
          <p:cNvPr id="1296" name="Text Box 1410"/>
          <p:cNvSpPr txBox="1">
            <a:spLocks noChangeArrowheads="1"/>
          </p:cNvSpPr>
          <p:nvPr/>
        </p:nvSpPr>
        <p:spPr bwMode="auto">
          <a:xfrm>
            <a:off x="6537325" y="1916113"/>
            <a:ext cx="360363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600"/>
              <a:t>САМУИЛ</a:t>
            </a:r>
            <a:endParaRPr lang="en-GB" altLang="bg-BG" sz="600" i="1"/>
          </a:p>
        </p:txBody>
      </p:sp>
      <p:sp>
        <p:nvSpPr>
          <p:cNvPr id="1297" name="Text Box 1410"/>
          <p:cNvSpPr txBox="1">
            <a:spLocks noChangeArrowheads="1"/>
          </p:cNvSpPr>
          <p:nvPr/>
        </p:nvSpPr>
        <p:spPr bwMode="auto">
          <a:xfrm>
            <a:off x="7616825" y="620713"/>
            <a:ext cx="431800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600"/>
              <a:t>СИЛИСТРА</a:t>
            </a:r>
            <a:endParaRPr lang="en-GB" altLang="bg-BG" sz="600" i="1"/>
          </a:p>
        </p:txBody>
      </p:sp>
      <p:sp>
        <p:nvSpPr>
          <p:cNvPr id="1298" name="Text Box 965"/>
          <p:cNvSpPr txBox="1">
            <a:spLocks noChangeArrowheads="1"/>
          </p:cNvSpPr>
          <p:nvPr/>
        </p:nvSpPr>
        <p:spPr bwMode="auto">
          <a:xfrm>
            <a:off x="8605838" y="2492375"/>
            <a:ext cx="322262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ВАРНА</a:t>
            </a:r>
            <a:endParaRPr lang="en-GB" altLang="bg-BG"/>
          </a:p>
        </p:txBody>
      </p:sp>
      <p:sp>
        <p:nvSpPr>
          <p:cNvPr id="1299" name="Text Box 965"/>
          <p:cNvSpPr txBox="1">
            <a:spLocks noChangeArrowheads="1"/>
          </p:cNvSpPr>
          <p:nvPr/>
        </p:nvSpPr>
        <p:spPr bwMode="auto">
          <a:xfrm>
            <a:off x="8048625" y="1700213"/>
            <a:ext cx="322263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ДОБРИЧ</a:t>
            </a:r>
            <a:endParaRPr lang="en-GB" altLang="bg-BG" sz="600"/>
          </a:p>
        </p:txBody>
      </p:sp>
      <p:sp>
        <p:nvSpPr>
          <p:cNvPr id="1300" name="Text Box 965"/>
          <p:cNvSpPr txBox="1">
            <a:spLocks noChangeArrowheads="1"/>
          </p:cNvSpPr>
          <p:nvPr/>
        </p:nvSpPr>
        <p:spPr bwMode="auto">
          <a:xfrm>
            <a:off x="8553450" y="1268413"/>
            <a:ext cx="360363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КАРДАМ</a:t>
            </a:r>
            <a:endParaRPr lang="en-GB" altLang="bg-BG" sz="600"/>
          </a:p>
        </p:txBody>
      </p:sp>
      <p:sp>
        <p:nvSpPr>
          <p:cNvPr id="1301" name="Text Box 1071"/>
          <p:cNvSpPr txBox="1">
            <a:spLocks noChangeArrowheads="1"/>
          </p:cNvSpPr>
          <p:nvPr/>
        </p:nvSpPr>
        <p:spPr bwMode="auto">
          <a:xfrm>
            <a:off x="2911475" y="4537075"/>
            <a:ext cx="73342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dirty="0"/>
              <a:t>СЕПТЕМВРИ</a:t>
            </a:r>
            <a:endParaRPr lang="en-GB" altLang="bg-BG" dirty="0"/>
          </a:p>
        </p:txBody>
      </p:sp>
      <p:sp>
        <p:nvSpPr>
          <p:cNvPr id="1302" name="Text Box 1572"/>
          <p:cNvSpPr txBox="1">
            <a:spLocks noChangeArrowheads="1"/>
          </p:cNvSpPr>
          <p:nvPr/>
        </p:nvSpPr>
        <p:spPr bwMode="auto">
          <a:xfrm>
            <a:off x="3506788" y="4905375"/>
            <a:ext cx="527050" cy="9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800" b="1"/>
              <a:t>ПЛОВДИВ</a:t>
            </a:r>
            <a:endParaRPr lang="en-GB" altLang="bg-BG" sz="800" b="1"/>
          </a:p>
        </p:txBody>
      </p:sp>
      <p:sp>
        <p:nvSpPr>
          <p:cNvPr id="1303" name="Text Box 1011"/>
          <p:cNvSpPr txBox="1">
            <a:spLocks noChangeArrowheads="1"/>
          </p:cNvSpPr>
          <p:nvPr/>
        </p:nvSpPr>
        <p:spPr bwMode="auto">
          <a:xfrm>
            <a:off x="7905750" y="4005263"/>
            <a:ext cx="360363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  БУРГАС </a:t>
            </a:r>
            <a:endParaRPr lang="en-GB" altLang="bg-BG" sz="600"/>
          </a:p>
        </p:txBody>
      </p:sp>
      <p:sp>
        <p:nvSpPr>
          <p:cNvPr id="1304" name="Text Box 1054"/>
          <p:cNvSpPr txBox="1">
            <a:spLocks noChangeArrowheads="1"/>
          </p:cNvSpPr>
          <p:nvPr/>
        </p:nvSpPr>
        <p:spPr bwMode="auto">
          <a:xfrm>
            <a:off x="4803775" y="4149725"/>
            <a:ext cx="4318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dirty="0"/>
              <a:t>СТАРА ЗАГОРА</a:t>
            </a:r>
            <a:endParaRPr lang="en-GB" altLang="bg-BG" dirty="0"/>
          </a:p>
        </p:txBody>
      </p:sp>
      <p:sp>
        <p:nvSpPr>
          <p:cNvPr id="1305" name="Text Box 980"/>
          <p:cNvSpPr txBox="1">
            <a:spLocks noChangeArrowheads="1"/>
          </p:cNvSpPr>
          <p:nvPr/>
        </p:nvSpPr>
        <p:spPr bwMode="auto">
          <a:xfrm>
            <a:off x="6880225" y="2257425"/>
            <a:ext cx="360363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ШУМЕН</a:t>
            </a:r>
            <a:endParaRPr lang="en-GB" altLang="bg-BG"/>
          </a:p>
        </p:txBody>
      </p:sp>
      <p:sp>
        <p:nvSpPr>
          <p:cNvPr id="1306" name="Text Box 1314"/>
          <p:cNvSpPr txBox="1">
            <a:spLocks noChangeArrowheads="1"/>
          </p:cNvSpPr>
          <p:nvPr/>
        </p:nvSpPr>
        <p:spPr bwMode="auto">
          <a:xfrm>
            <a:off x="6021388" y="3525838"/>
            <a:ext cx="360362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СЛИВЕН</a:t>
            </a:r>
            <a:endParaRPr lang="en-GB" altLang="bg-BG"/>
          </a:p>
        </p:txBody>
      </p:sp>
      <p:sp>
        <p:nvSpPr>
          <p:cNvPr id="1307" name="Oval 1085"/>
          <p:cNvSpPr>
            <a:spLocks noChangeArrowheads="1"/>
          </p:cNvSpPr>
          <p:nvPr/>
        </p:nvSpPr>
        <p:spPr bwMode="auto">
          <a:xfrm>
            <a:off x="2051050" y="34178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08" name="Text Box 1090"/>
          <p:cNvSpPr txBox="1">
            <a:spLocks noChangeArrowheads="1"/>
          </p:cNvSpPr>
          <p:nvPr/>
        </p:nvSpPr>
        <p:spPr bwMode="auto">
          <a:xfrm>
            <a:off x="1909763" y="3140075"/>
            <a:ext cx="311150" cy="8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Своге</a:t>
            </a:r>
            <a:endParaRPr lang="en-GB" altLang="bg-BG"/>
          </a:p>
        </p:txBody>
      </p:sp>
      <p:sp>
        <p:nvSpPr>
          <p:cNvPr id="1309" name="Text Box 1090"/>
          <p:cNvSpPr txBox="1">
            <a:spLocks noChangeArrowheads="1"/>
          </p:cNvSpPr>
          <p:nvPr/>
        </p:nvSpPr>
        <p:spPr bwMode="auto">
          <a:xfrm>
            <a:off x="2003425" y="3525838"/>
            <a:ext cx="15875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Мус</a:t>
            </a:r>
            <a:endParaRPr lang="en-GB" altLang="bg-BG" sz="600"/>
          </a:p>
        </p:txBody>
      </p:sp>
      <p:sp>
        <p:nvSpPr>
          <p:cNvPr id="1310" name="Line 658"/>
          <p:cNvSpPr>
            <a:spLocks noChangeShapeType="1"/>
          </p:cNvSpPr>
          <p:nvPr/>
        </p:nvSpPr>
        <p:spPr bwMode="auto">
          <a:xfrm flipH="1" flipV="1">
            <a:off x="3917950" y="4652963"/>
            <a:ext cx="7938" cy="1476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11" name="Oval 1240"/>
          <p:cNvSpPr>
            <a:spLocks noChangeArrowheads="1"/>
          </p:cNvSpPr>
          <p:nvPr/>
        </p:nvSpPr>
        <p:spPr bwMode="auto">
          <a:xfrm>
            <a:off x="4038600" y="3656013"/>
            <a:ext cx="101600" cy="1031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2" name="Oval 1336"/>
          <p:cNvSpPr>
            <a:spLocks noChangeArrowheads="1"/>
          </p:cNvSpPr>
          <p:nvPr/>
        </p:nvSpPr>
        <p:spPr bwMode="auto">
          <a:xfrm>
            <a:off x="3917950" y="4789488"/>
            <a:ext cx="95250" cy="1047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3" name="Oval 1055"/>
          <p:cNvSpPr>
            <a:spLocks noChangeArrowheads="1"/>
          </p:cNvSpPr>
          <p:nvPr/>
        </p:nvSpPr>
        <p:spPr bwMode="auto">
          <a:xfrm>
            <a:off x="5210175" y="3687763"/>
            <a:ext cx="111125" cy="1079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4" name="Oval 929"/>
          <p:cNvSpPr>
            <a:spLocks noChangeArrowheads="1"/>
          </p:cNvSpPr>
          <p:nvPr/>
        </p:nvSpPr>
        <p:spPr bwMode="auto">
          <a:xfrm>
            <a:off x="3595688" y="1968500"/>
            <a:ext cx="82550" cy="920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5" name="Oval 1113"/>
          <p:cNvSpPr>
            <a:spLocks noChangeArrowheads="1"/>
          </p:cNvSpPr>
          <p:nvPr/>
        </p:nvSpPr>
        <p:spPr bwMode="auto">
          <a:xfrm>
            <a:off x="3935413" y="46243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6" name="Oval 1284"/>
          <p:cNvSpPr>
            <a:spLocks noChangeArrowheads="1"/>
          </p:cNvSpPr>
          <p:nvPr/>
        </p:nvSpPr>
        <p:spPr bwMode="auto">
          <a:xfrm>
            <a:off x="3608388" y="36163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7" name="Oval 1539"/>
          <p:cNvSpPr>
            <a:spLocks noChangeArrowheads="1"/>
          </p:cNvSpPr>
          <p:nvPr/>
        </p:nvSpPr>
        <p:spPr bwMode="auto">
          <a:xfrm>
            <a:off x="3081338" y="35623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8" name="Oval 1014"/>
          <p:cNvSpPr>
            <a:spLocks noChangeArrowheads="1"/>
          </p:cNvSpPr>
          <p:nvPr/>
        </p:nvSpPr>
        <p:spPr bwMode="auto">
          <a:xfrm>
            <a:off x="6577013" y="37957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9" name="Oval 1307"/>
          <p:cNvSpPr>
            <a:spLocks noChangeArrowheads="1"/>
          </p:cNvSpPr>
          <p:nvPr/>
        </p:nvSpPr>
        <p:spPr bwMode="auto">
          <a:xfrm>
            <a:off x="7243763" y="32273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0" name="Oval 1247"/>
          <p:cNvSpPr>
            <a:spLocks noChangeArrowheads="1"/>
          </p:cNvSpPr>
          <p:nvPr/>
        </p:nvSpPr>
        <p:spPr bwMode="auto">
          <a:xfrm>
            <a:off x="7126288" y="23558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1" name="Oval 952"/>
          <p:cNvSpPr>
            <a:spLocks noChangeArrowheads="1"/>
          </p:cNvSpPr>
          <p:nvPr/>
        </p:nvSpPr>
        <p:spPr bwMode="auto">
          <a:xfrm>
            <a:off x="5221288" y="19240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2" name="Oval 910"/>
          <p:cNvSpPr>
            <a:spLocks noChangeArrowheads="1"/>
          </p:cNvSpPr>
          <p:nvPr/>
        </p:nvSpPr>
        <p:spPr bwMode="auto">
          <a:xfrm>
            <a:off x="2994025" y="22844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3" name="Oval 904"/>
          <p:cNvSpPr>
            <a:spLocks noChangeArrowheads="1"/>
          </p:cNvSpPr>
          <p:nvPr/>
        </p:nvSpPr>
        <p:spPr bwMode="auto">
          <a:xfrm>
            <a:off x="2393950" y="26638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4" name="Oval 1118"/>
          <p:cNvSpPr>
            <a:spLocks noChangeArrowheads="1"/>
          </p:cNvSpPr>
          <p:nvPr/>
        </p:nvSpPr>
        <p:spPr bwMode="auto">
          <a:xfrm>
            <a:off x="1701800" y="3487738"/>
            <a:ext cx="212725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bg-BG" altLang="bg-BG" b="1"/>
              <a:t>СФ</a:t>
            </a:r>
          </a:p>
        </p:txBody>
      </p:sp>
      <p:sp>
        <p:nvSpPr>
          <p:cNvPr id="1325" name="Oval 930"/>
          <p:cNvSpPr>
            <a:spLocks noChangeArrowheads="1"/>
          </p:cNvSpPr>
          <p:nvPr/>
        </p:nvSpPr>
        <p:spPr bwMode="auto">
          <a:xfrm>
            <a:off x="4440238" y="22018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6" name="Oval 1342"/>
          <p:cNvSpPr>
            <a:spLocks noChangeArrowheads="1"/>
          </p:cNvSpPr>
          <p:nvPr/>
        </p:nvSpPr>
        <p:spPr bwMode="auto">
          <a:xfrm>
            <a:off x="1852613" y="31353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7" name="Oval 1058"/>
          <p:cNvSpPr>
            <a:spLocks noChangeArrowheads="1"/>
          </p:cNvSpPr>
          <p:nvPr/>
        </p:nvSpPr>
        <p:spPr bwMode="auto">
          <a:xfrm>
            <a:off x="5915025" y="56007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8" name="Oval 976"/>
          <p:cNvSpPr>
            <a:spLocks noChangeArrowheads="1"/>
          </p:cNvSpPr>
          <p:nvPr/>
        </p:nvSpPr>
        <p:spPr bwMode="auto">
          <a:xfrm>
            <a:off x="3705225" y="18351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9" name="Oval 1339"/>
          <p:cNvSpPr>
            <a:spLocks noChangeArrowheads="1"/>
          </p:cNvSpPr>
          <p:nvPr/>
        </p:nvSpPr>
        <p:spPr bwMode="auto">
          <a:xfrm>
            <a:off x="5246688" y="2644775"/>
            <a:ext cx="125412" cy="1254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0" name="Oval 952"/>
          <p:cNvSpPr>
            <a:spLocks noChangeArrowheads="1"/>
          </p:cNvSpPr>
          <p:nvPr/>
        </p:nvSpPr>
        <p:spPr bwMode="auto">
          <a:xfrm>
            <a:off x="5553075" y="24257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1" name="Oval 952"/>
          <p:cNvSpPr>
            <a:spLocks noChangeArrowheads="1"/>
          </p:cNvSpPr>
          <p:nvPr/>
        </p:nvSpPr>
        <p:spPr bwMode="auto">
          <a:xfrm>
            <a:off x="5964238" y="22860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2" name="Oval 952"/>
          <p:cNvSpPr>
            <a:spLocks noChangeArrowheads="1"/>
          </p:cNvSpPr>
          <p:nvPr/>
        </p:nvSpPr>
        <p:spPr bwMode="auto">
          <a:xfrm>
            <a:off x="4694238" y="237807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3" name="Oval 971"/>
          <p:cNvSpPr>
            <a:spLocks noChangeArrowheads="1"/>
          </p:cNvSpPr>
          <p:nvPr/>
        </p:nvSpPr>
        <p:spPr bwMode="auto">
          <a:xfrm>
            <a:off x="7427913" y="22828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4" name="Oval 1550"/>
          <p:cNvSpPr>
            <a:spLocks noChangeArrowheads="1"/>
          </p:cNvSpPr>
          <p:nvPr/>
        </p:nvSpPr>
        <p:spPr bwMode="auto">
          <a:xfrm>
            <a:off x="6764338" y="24638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5" name="Oval 1550"/>
          <p:cNvSpPr>
            <a:spLocks noChangeArrowheads="1"/>
          </p:cNvSpPr>
          <p:nvPr/>
        </p:nvSpPr>
        <p:spPr bwMode="auto">
          <a:xfrm>
            <a:off x="6305550" y="22574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6" name="Oval 1083"/>
          <p:cNvSpPr>
            <a:spLocks noChangeArrowheads="1"/>
          </p:cNvSpPr>
          <p:nvPr/>
        </p:nvSpPr>
        <p:spPr bwMode="auto">
          <a:xfrm>
            <a:off x="2112963" y="36623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7" name="Oval 1245"/>
          <p:cNvSpPr>
            <a:spLocks noChangeArrowheads="1"/>
          </p:cNvSpPr>
          <p:nvPr/>
        </p:nvSpPr>
        <p:spPr bwMode="auto">
          <a:xfrm>
            <a:off x="8515350" y="2505075"/>
            <a:ext cx="92075" cy="106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8" name="Oval 1248"/>
          <p:cNvSpPr>
            <a:spLocks noChangeArrowheads="1"/>
          </p:cNvSpPr>
          <p:nvPr/>
        </p:nvSpPr>
        <p:spPr bwMode="auto">
          <a:xfrm>
            <a:off x="7794625" y="4043363"/>
            <a:ext cx="104775" cy="1127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9" name="Oval 1242"/>
          <p:cNvSpPr>
            <a:spLocks noChangeArrowheads="1"/>
          </p:cNvSpPr>
          <p:nvPr/>
        </p:nvSpPr>
        <p:spPr bwMode="auto">
          <a:xfrm>
            <a:off x="5210175" y="4198938"/>
            <a:ext cx="109538" cy="984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40" name="Oval 1244"/>
          <p:cNvSpPr>
            <a:spLocks noChangeArrowheads="1"/>
          </p:cNvSpPr>
          <p:nvPr/>
        </p:nvSpPr>
        <p:spPr bwMode="auto">
          <a:xfrm>
            <a:off x="5622925" y="1093788"/>
            <a:ext cx="130175" cy="1143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41" name="Oval 1237"/>
          <p:cNvSpPr>
            <a:spLocks noChangeArrowheads="1"/>
          </p:cNvSpPr>
          <p:nvPr/>
        </p:nvSpPr>
        <p:spPr bwMode="auto">
          <a:xfrm>
            <a:off x="2139950" y="24987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42" name="Freeform 1256"/>
          <p:cNvSpPr>
            <a:spLocks/>
          </p:cNvSpPr>
          <p:nvPr/>
        </p:nvSpPr>
        <p:spPr bwMode="auto">
          <a:xfrm rot="9971384" flipH="1" flipV="1">
            <a:off x="6497638" y="5407025"/>
            <a:ext cx="185737" cy="44450"/>
          </a:xfrm>
          <a:custGeom>
            <a:avLst/>
            <a:gdLst>
              <a:gd name="T0" fmla="*/ 0 w 16"/>
              <a:gd name="T1" fmla="*/ 0 h 132"/>
              <a:gd name="T2" fmla="*/ 2147483646 w 16"/>
              <a:gd name="T3" fmla="*/ 2147483646 h 132"/>
              <a:gd name="T4" fmla="*/ 0 60000 65536"/>
              <a:gd name="T5" fmla="*/ 0 60000 65536"/>
              <a:gd name="T6" fmla="*/ 0 w 16"/>
              <a:gd name="T7" fmla="*/ 0 h 132"/>
              <a:gd name="T8" fmla="*/ 16 w 16"/>
              <a:gd name="T9" fmla="*/ 132 h 1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32">
                <a:moveTo>
                  <a:pt x="0" y="0"/>
                </a:moveTo>
                <a:lnTo>
                  <a:pt x="16" y="132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343" name="Text Box 1265"/>
          <p:cNvSpPr txBox="1">
            <a:spLocks noChangeArrowheads="1"/>
          </p:cNvSpPr>
          <p:nvPr/>
        </p:nvSpPr>
        <p:spPr bwMode="auto">
          <a:xfrm>
            <a:off x="6738938" y="5346700"/>
            <a:ext cx="2079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1000" dirty="0" smtClean="0"/>
              <a:t> - гранични преходи</a:t>
            </a:r>
            <a:endParaRPr lang="en-US" altLang="bg-BG" sz="1000" dirty="0"/>
          </a:p>
        </p:txBody>
      </p:sp>
      <p:sp>
        <p:nvSpPr>
          <p:cNvPr id="1344" name="Равнобедрен триъгълник 1"/>
          <p:cNvSpPr>
            <a:spLocks noChangeArrowheads="1"/>
          </p:cNvSpPr>
          <p:nvPr/>
        </p:nvSpPr>
        <p:spPr bwMode="auto">
          <a:xfrm>
            <a:off x="6465888" y="5589588"/>
            <a:ext cx="273050" cy="301625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/>
              <a:t>LD</a:t>
            </a:r>
            <a:endParaRPr lang="bg-BG" altLang="bg-BG" sz="800" b="1"/>
          </a:p>
        </p:txBody>
      </p:sp>
      <p:sp>
        <p:nvSpPr>
          <p:cNvPr id="1345" name="Правоъгълник 2"/>
          <p:cNvSpPr>
            <a:spLocks noChangeArrowheads="1"/>
          </p:cNvSpPr>
          <p:nvPr/>
        </p:nvSpPr>
        <p:spPr bwMode="auto">
          <a:xfrm>
            <a:off x="8137525" y="5675313"/>
            <a:ext cx="244475" cy="203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/>
              <a:t>WD</a:t>
            </a:r>
            <a:endParaRPr lang="bg-BG" altLang="bg-BG" sz="800" b="1"/>
          </a:p>
        </p:txBody>
      </p:sp>
      <p:sp>
        <p:nvSpPr>
          <p:cNvPr id="1346" name="Равнобедрен триъгълник 491"/>
          <p:cNvSpPr>
            <a:spLocks noChangeArrowheads="1"/>
          </p:cNvSpPr>
          <p:nvPr/>
        </p:nvSpPr>
        <p:spPr bwMode="auto">
          <a:xfrm>
            <a:off x="6465888" y="5991225"/>
            <a:ext cx="273050" cy="301625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/>
              <a:t>LR</a:t>
            </a:r>
            <a:endParaRPr lang="bg-BG" altLang="bg-BG" sz="800" b="1"/>
          </a:p>
        </p:txBody>
      </p:sp>
      <p:sp>
        <p:nvSpPr>
          <p:cNvPr id="1347" name="Равнобедрен триъгълник 492"/>
          <p:cNvSpPr>
            <a:spLocks noChangeArrowheads="1"/>
          </p:cNvSpPr>
          <p:nvPr/>
        </p:nvSpPr>
        <p:spPr bwMode="auto">
          <a:xfrm>
            <a:off x="6465888" y="6392863"/>
            <a:ext cx="274637" cy="301625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/>
              <a:t>EP</a:t>
            </a:r>
            <a:endParaRPr lang="bg-BG" altLang="bg-BG" sz="800" b="1"/>
          </a:p>
        </p:txBody>
      </p:sp>
      <p:sp>
        <p:nvSpPr>
          <p:cNvPr id="1348" name="Text Box 1265"/>
          <p:cNvSpPr txBox="1">
            <a:spLocks noChangeArrowheads="1"/>
          </p:cNvSpPr>
          <p:nvPr/>
        </p:nvSpPr>
        <p:spPr bwMode="auto">
          <a:xfrm>
            <a:off x="6753225" y="5680075"/>
            <a:ext cx="11588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1000" dirty="0"/>
              <a:t> </a:t>
            </a:r>
            <a:r>
              <a:rPr lang="bg-BG" altLang="bg-BG" sz="1000" dirty="0" smtClean="0"/>
              <a:t>- локомотивно депо</a:t>
            </a:r>
            <a:endParaRPr lang="en-US" altLang="bg-BG" sz="1000" dirty="0"/>
          </a:p>
        </p:txBody>
      </p:sp>
      <p:sp>
        <p:nvSpPr>
          <p:cNvPr id="1349" name="Text Box 1265"/>
          <p:cNvSpPr txBox="1">
            <a:spLocks noChangeArrowheads="1"/>
          </p:cNvSpPr>
          <p:nvPr/>
        </p:nvSpPr>
        <p:spPr bwMode="auto">
          <a:xfrm>
            <a:off x="6807200" y="6107113"/>
            <a:ext cx="1212850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1000" dirty="0"/>
              <a:t> - </a:t>
            </a:r>
            <a:r>
              <a:rPr lang="bg-BG" altLang="bg-BG" sz="1000" dirty="0" smtClean="0"/>
              <a:t>локомотивен район</a:t>
            </a:r>
            <a:endParaRPr lang="en-US" altLang="bg-BG" sz="1000" dirty="0"/>
          </a:p>
        </p:txBody>
      </p:sp>
      <p:sp>
        <p:nvSpPr>
          <p:cNvPr id="1350" name="Text Box 1265"/>
          <p:cNvSpPr txBox="1">
            <a:spLocks noChangeArrowheads="1"/>
          </p:cNvSpPr>
          <p:nvPr/>
        </p:nvSpPr>
        <p:spPr bwMode="auto">
          <a:xfrm>
            <a:off x="6819900" y="6465888"/>
            <a:ext cx="1292225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1000" dirty="0"/>
              <a:t> - </a:t>
            </a:r>
            <a:r>
              <a:rPr lang="bg-BG" altLang="bg-BG" sz="1000" dirty="0" err="1" smtClean="0"/>
              <a:t>екипировъчен</a:t>
            </a:r>
            <a:r>
              <a:rPr lang="bg-BG" altLang="bg-BG" sz="1000" dirty="0" smtClean="0"/>
              <a:t> пункт</a:t>
            </a:r>
            <a:endParaRPr lang="en-US" altLang="bg-BG" sz="1000" dirty="0"/>
          </a:p>
        </p:txBody>
      </p:sp>
      <p:sp>
        <p:nvSpPr>
          <p:cNvPr id="1351" name="Text Box 1265"/>
          <p:cNvSpPr txBox="1">
            <a:spLocks noChangeArrowheads="1"/>
          </p:cNvSpPr>
          <p:nvPr/>
        </p:nvSpPr>
        <p:spPr bwMode="auto">
          <a:xfrm>
            <a:off x="8482013" y="5700713"/>
            <a:ext cx="1158875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1000" dirty="0"/>
              <a:t> - </a:t>
            </a:r>
            <a:r>
              <a:rPr lang="bg-BG" altLang="bg-BG" sz="1000" dirty="0" smtClean="0"/>
              <a:t>вагонно депо</a:t>
            </a:r>
            <a:endParaRPr lang="en-US" altLang="bg-BG" sz="1000" dirty="0"/>
          </a:p>
        </p:txBody>
      </p:sp>
      <p:sp>
        <p:nvSpPr>
          <p:cNvPr id="1352" name="Правоъгълник 497"/>
          <p:cNvSpPr>
            <a:spLocks noChangeArrowheads="1"/>
          </p:cNvSpPr>
          <p:nvPr/>
        </p:nvSpPr>
        <p:spPr bwMode="auto">
          <a:xfrm>
            <a:off x="8147050" y="6083300"/>
            <a:ext cx="244475" cy="203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b="1"/>
              <a:t>WRS</a:t>
            </a:r>
            <a:endParaRPr lang="bg-BG" altLang="bg-BG" b="1"/>
          </a:p>
        </p:txBody>
      </p:sp>
      <p:sp>
        <p:nvSpPr>
          <p:cNvPr id="1353" name="Правоъгълник 498"/>
          <p:cNvSpPr>
            <a:spLocks noChangeArrowheads="1"/>
          </p:cNvSpPr>
          <p:nvPr/>
        </p:nvSpPr>
        <p:spPr bwMode="auto">
          <a:xfrm>
            <a:off x="8158163" y="6496050"/>
            <a:ext cx="242887" cy="203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/>
              <a:t>SA</a:t>
            </a:r>
            <a:endParaRPr lang="bg-BG" altLang="bg-BG" sz="800" b="1"/>
          </a:p>
        </p:txBody>
      </p:sp>
      <p:sp>
        <p:nvSpPr>
          <p:cNvPr id="1354" name="Равнобедрен триъгълник 505"/>
          <p:cNvSpPr>
            <a:spLocks noChangeArrowheads="1"/>
          </p:cNvSpPr>
          <p:nvPr/>
        </p:nvSpPr>
        <p:spPr bwMode="auto">
          <a:xfrm>
            <a:off x="2751138" y="4657725"/>
            <a:ext cx="225425" cy="225425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 algn="ctr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>
                <a:solidFill>
                  <a:schemeClr val="bg1"/>
                </a:solidFill>
              </a:rPr>
              <a:t>EP</a:t>
            </a:r>
            <a:endParaRPr lang="bg-BG" altLang="bg-BG" sz="800" b="1">
              <a:solidFill>
                <a:schemeClr val="bg1"/>
              </a:solidFill>
            </a:endParaRPr>
          </a:p>
        </p:txBody>
      </p:sp>
      <p:sp>
        <p:nvSpPr>
          <p:cNvPr id="1355" name="Равнобедрен триъгълник 508"/>
          <p:cNvSpPr>
            <a:spLocks noChangeArrowheads="1"/>
          </p:cNvSpPr>
          <p:nvPr/>
        </p:nvSpPr>
        <p:spPr bwMode="auto">
          <a:xfrm>
            <a:off x="1638300" y="3668713"/>
            <a:ext cx="225425" cy="225425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 algn="ctr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>
                <a:solidFill>
                  <a:schemeClr val="bg1"/>
                </a:solidFill>
              </a:rPr>
              <a:t>LD</a:t>
            </a:r>
            <a:endParaRPr lang="bg-BG" altLang="bg-BG" sz="800" b="1">
              <a:solidFill>
                <a:schemeClr val="bg1"/>
              </a:solidFill>
            </a:endParaRPr>
          </a:p>
        </p:txBody>
      </p:sp>
      <p:sp>
        <p:nvSpPr>
          <p:cNvPr id="1356" name="Oval 1117"/>
          <p:cNvSpPr>
            <a:spLocks noChangeArrowheads="1"/>
          </p:cNvSpPr>
          <p:nvPr/>
        </p:nvSpPr>
        <p:spPr bwMode="auto">
          <a:xfrm>
            <a:off x="2987675" y="4635500"/>
            <a:ext cx="93663" cy="809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57" name="Oval 1053"/>
          <p:cNvSpPr>
            <a:spLocks noChangeArrowheads="1"/>
          </p:cNvSpPr>
          <p:nvPr/>
        </p:nvSpPr>
        <p:spPr bwMode="auto">
          <a:xfrm>
            <a:off x="5041900" y="38703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58" name="Равнобедрен триъгълник 510"/>
          <p:cNvSpPr>
            <a:spLocks noChangeArrowheads="1"/>
          </p:cNvSpPr>
          <p:nvPr/>
        </p:nvSpPr>
        <p:spPr bwMode="auto">
          <a:xfrm>
            <a:off x="8607425" y="2586038"/>
            <a:ext cx="225425" cy="1905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 algn="ctr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>
                <a:solidFill>
                  <a:schemeClr val="bg1"/>
                </a:solidFill>
              </a:rPr>
              <a:t>LR</a:t>
            </a:r>
            <a:endParaRPr lang="bg-BG" altLang="bg-BG" sz="800" b="1">
              <a:solidFill>
                <a:schemeClr val="bg1"/>
              </a:solidFill>
            </a:endParaRPr>
          </a:p>
        </p:txBody>
      </p:sp>
      <p:sp>
        <p:nvSpPr>
          <p:cNvPr id="1359" name="Text Box 1265"/>
          <p:cNvSpPr txBox="1">
            <a:spLocks noChangeArrowheads="1"/>
          </p:cNvSpPr>
          <p:nvPr/>
        </p:nvSpPr>
        <p:spPr bwMode="auto">
          <a:xfrm>
            <a:off x="8482013" y="6108700"/>
            <a:ext cx="1363662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1000" dirty="0"/>
              <a:t> - </a:t>
            </a:r>
            <a:r>
              <a:rPr lang="bg-BG" altLang="bg-BG" sz="1000" dirty="0" smtClean="0"/>
              <a:t>вагоноремонтно депо</a:t>
            </a:r>
            <a:endParaRPr lang="en-US" altLang="bg-BG" sz="1000" dirty="0"/>
          </a:p>
        </p:txBody>
      </p:sp>
      <p:sp>
        <p:nvSpPr>
          <p:cNvPr id="1360" name="Text Box 1265"/>
          <p:cNvSpPr txBox="1">
            <a:spLocks noChangeArrowheads="1"/>
          </p:cNvSpPr>
          <p:nvPr/>
        </p:nvSpPr>
        <p:spPr bwMode="auto">
          <a:xfrm>
            <a:off x="8482013" y="6524625"/>
            <a:ext cx="132873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1000" dirty="0"/>
              <a:t> - </a:t>
            </a:r>
            <a:r>
              <a:rPr lang="bg-BG" altLang="bg-BG" sz="1000" dirty="0" smtClean="0"/>
              <a:t>санитарна площадка</a:t>
            </a:r>
            <a:endParaRPr lang="en-US" altLang="bg-BG" sz="1000" dirty="0"/>
          </a:p>
        </p:txBody>
      </p:sp>
      <p:sp>
        <p:nvSpPr>
          <p:cNvPr id="1361" name="Правоъгълник 513"/>
          <p:cNvSpPr>
            <a:spLocks noChangeArrowheads="1"/>
          </p:cNvSpPr>
          <p:nvPr/>
        </p:nvSpPr>
        <p:spPr bwMode="auto">
          <a:xfrm>
            <a:off x="1889125" y="3722688"/>
            <a:ext cx="203200" cy="173037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>
                <a:solidFill>
                  <a:schemeClr val="bg1"/>
                </a:solidFill>
              </a:rPr>
              <a:t>WD</a:t>
            </a:r>
            <a:endParaRPr lang="bg-BG" altLang="bg-BG" sz="800" b="1">
              <a:solidFill>
                <a:schemeClr val="bg1"/>
              </a:solidFill>
            </a:endParaRPr>
          </a:p>
        </p:txBody>
      </p:sp>
      <p:sp>
        <p:nvSpPr>
          <p:cNvPr id="1362" name="Правоъгълник 517"/>
          <p:cNvSpPr>
            <a:spLocks noChangeArrowheads="1"/>
          </p:cNvSpPr>
          <p:nvPr/>
        </p:nvSpPr>
        <p:spPr bwMode="auto">
          <a:xfrm>
            <a:off x="8885238" y="2605088"/>
            <a:ext cx="203200" cy="17145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>
                <a:solidFill>
                  <a:schemeClr val="bg1"/>
                </a:solidFill>
              </a:rPr>
              <a:t>SA</a:t>
            </a:r>
            <a:endParaRPr lang="bg-BG" altLang="bg-BG" sz="800" b="1">
              <a:solidFill>
                <a:schemeClr val="bg1"/>
              </a:solidFill>
            </a:endParaRPr>
          </a:p>
        </p:txBody>
      </p:sp>
      <p:sp>
        <p:nvSpPr>
          <p:cNvPr id="1363" name="Правоъгълник 520"/>
          <p:cNvSpPr>
            <a:spLocks noChangeArrowheads="1"/>
          </p:cNvSpPr>
          <p:nvPr/>
        </p:nvSpPr>
        <p:spPr bwMode="auto">
          <a:xfrm>
            <a:off x="2514600" y="4727575"/>
            <a:ext cx="204788" cy="160338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b="1">
                <a:solidFill>
                  <a:schemeClr val="bg1"/>
                </a:solidFill>
              </a:rPr>
              <a:t>WRS</a:t>
            </a:r>
            <a:endParaRPr lang="bg-BG" altLang="bg-BG" b="1">
              <a:solidFill>
                <a:schemeClr val="bg1"/>
              </a:solidFill>
            </a:endParaRPr>
          </a:p>
        </p:txBody>
      </p:sp>
      <p:sp>
        <p:nvSpPr>
          <p:cNvPr id="1364" name="Правоъгълник 521"/>
          <p:cNvSpPr>
            <a:spLocks noChangeArrowheads="1"/>
          </p:cNvSpPr>
          <p:nvPr/>
        </p:nvSpPr>
        <p:spPr bwMode="auto">
          <a:xfrm>
            <a:off x="2254250" y="4716463"/>
            <a:ext cx="203200" cy="17145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>
                <a:solidFill>
                  <a:schemeClr val="bg1"/>
                </a:solidFill>
              </a:rPr>
              <a:t>SA</a:t>
            </a:r>
            <a:endParaRPr lang="bg-BG" altLang="bg-BG" sz="800" b="1">
              <a:solidFill>
                <a:schemeClr val="bg1"/>
              </a:solidFill>
            </a:endParaRPr>
          </a:p>
        </p:txBody>
      </p:sp>
      <p:sp>
        <p:nvSpPr>
          <p:cNvPr id="1365" name="Oval 1015"/>
          <p:cNvSpPr>
            <a:spLocks noChangeArrowheads="1"/>
          </p:cNvSpPr>
          <p:nvPr/>
        </p:nvSpPr>
        <p:spPr bwMode="auto">
          <a:xfrm>
            <a:off x="7196138" y="3638550"/>
            <a:ext cx="114300" cy="1206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66" name="Freeform 668"/>
          <p:cNvSpPr>
            <a:spLocks/>
          </p:cNvSpPr>
          <p:nvPr/>
        </p:nvSpPr>
        <p:spPr bwMode="auto">
          <a:xfrm rot="1529966">
            <a:off x="6496050" y="5246688"/>
            <a:ext cx="152400" cy="76200"/>
          </a:xfrm>
          <a:custGeom>
            <a:avLst/>
            <a:gdLst>
              <a:gd name="T0" fmla="*/ 2147483646 w 486"/>
              <a:gd name="T1" fmla="*/ 0 h 394"/>
              <a:gd name="T2" fmla="*/ 0 w 486"/>
              <a:gd name="T3" fmla="*/ 2147483646 h 394"/>
              <a:gd name="T4" fmla="*/ 0 60000 65536"/>
              <a:gd name="T5" fmla="*/ 0 60000 65536"/>
              <a:gd name="T6" fmla="*/ 0 w 486"/>
              <a:gd name="T7" fmla="*/ 0 h 394"/>
              <a:gd name="T8" fmla="*/ 486 w 486"/>
              <a:gd name="T9" fmla="*/ 394 h 3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6" h="394">
                <a:moveTo>
                  <a:pt x="486" y="0"/>
                </a:moveTo>
                <a:lnTo>
                  <a:pt x="0" y="394"/>
                </a:lnTo>
              </a:path>
            </a:pathLst>
          </a:custGeom>
          <a:noFill/>
          <a:ln w="19050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67" name="Text Box 1265"/>
          <p:cNvSpPr txBox="1">
            <a:spLocks noChangeArrowheads="1"/>
          </p:cNvSpPr>
          <p:nvPr/>
        </p:nvSpPr>
        <p:spPr bwMode="auto">
          <a:xfrm>
            <a:off x="6727825" y="5184775"/>
            <a:ext cx="249872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bg-BG" sz="1000" dirty="0"/>
              <a:t> - </a:t>
            </a:r>
            <a:r>
              <a:rPr lang="bg-BG" altLang="bg-BG" sz="1000" dirty="0" smtClean="0"/>
              <a:t>теснолинейка</a:t>
            </a:r>
            <a:endParaRPr lang="en-US" altLang="bg-BG" sz="1000" dirty="0"/>
          </a:p>
        </p:txBody>
      </p:sp>
      <p:sp>
        <p:nvSpPr>
          <p:cNvPr id="1368" name="Text Box 1082"/>
          <p:cNvSpPr txBox="1">
            <a:spLocks noChangeArrowheads="1"/>
          </p:cNvSpPr>
          <p:nvPr/>
        </p:nvSpPr>
        <p:spPr bwMode="auto">
          <a:xfrm>
            <a:off x="2079625" y="4111625"/>
            <a:ext cx="5334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Ихтиман</a:t>
            </a:r>
            <a:endParaRPr lang="en-GB" altLang="bg-BG"/>
          </a:p>
        </p:txBody>
      </p:sp>
      <p:sp>
        <p:nvSpPr>
          <p:cNvPr id="1369" name="Oval 1329"/>
          <p:cNvSpPr>
            <a:spLocks noChangeArrowheads="1"/>
          </p:cNvSpPr>
          <p:nvPr/>
        </p:nvSpPr>
        <p:spPr bwMode="auto">
          <a:xfrm>
            <a:off x="2525713" y="40767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70" name="Oval 1133"/>
          <p:cNvSpPr>
            <a:spLocks noChangeArrowheads="1"/>
          </p:cNvSpPr>
          <p:nvPr/>
        </p:nvSpPr>
        <p:spPr bwMode="auto">
          <a:xfrm>
            <a:off x="958850" y="41830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71" name="Text Box 1128"/>
          <p:cNvSpPr txBox="1">
            <a:spLocks noChangeArrowheads="1"/>
          </p:cNvSpPr>
          <p:nvPr/>
        </p:nvSpPr>
        <p:spPr bwMode="auto">
          <a:xfrm>
            <a:off x="1016000" y="4248150"/>
            <a:ext cx="3175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Земен</a:t>
            </a:r>
            <a:endParaRPr lang="en-GB" altLang="bg-BG"/>
          </a:p>
        </p:txBody>
      </p:sp>
      <p:sp>
        <p:nvSpPr>
          <p:cNvPr id="1372" name="Text Box 1293"/>
          <p:cNvSpPr txBox="1">
            <a:spLocks noChangeArrowheads="1"/>
          </p:cNvSpPr>
          <p:nvPr/>
        </p:nvSpPr>
        <p:spPr bwMode="auto">
          <a:xfrm>
            <a:off x="3771900" y="1849438"/>
            <a:ext cx="6000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Д. Митрополия</a:t>
            </a:r>
            <a:endParaRPr lang="en-GB" altLang="bg-BG"/>
          </a:p>
        </p:txBody>
      </p:sp>
      <p:sp>
        <p:nvSpPr>
          <p:cNvPr id="1373" name="Oval 1304"/>
          <p:cNvSpPr>
            <a:spLocks noChangeArrowheads="1"/>
          </p:cNvSpPr>
          <p:nvPr/>
        </p:nvSpPr>
        <p:spPr bwMode="auto">
          <a:xfrm>
            <a:off x="8342313" y="19161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74" name="Text Box 1305"/>
          <p:cNvSpPr txBox="1">
            <a:spLocks noChangeArrowheads="1"/>
          </p:cNvSpPr>
          <p:nvPr/>
        </p:nvSpPr>
        <p:spPr bwMode="auto">
          <a:xfrm>
            <a:off x="8432800" y="1927225"/>
            <a:ext cx="4953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Дончево</a:t>
            </a:r>
            <a:endParaRPr lang="en-GB" altLang="bg-BG"/>
          </a:p>
        </p:txBody>
      </p:sp>
      <p:sp>
        <p:nvSpPr>
          <p:cNvPr id="1375" name="Oval 945"/>
          <p:cNvSpPr>
            <a:spLocks noChangeArrowheads="1"/>
          </p:cNvSpPr>
          <p:nvPr/>
        </p:nvSpPr>
        <p:spPr bwMode="auto">
          <a:xfrm>
            <a:off x="4527550" y="191293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76" name="Text Box 920"/>
          <p:cNvSpPr txBox="1">
            <a:spLocks noChangeArrowheads="1"/>
          </p:cNvSpPr>
          <p:nvPr/>
        </p:nvSpPr>
        <p:spPr bwMode="auto">
          <a:xfrm>
            <a:off x="4621213" y="1939925"/>
            <a:ext cx="312737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Морава</a:t>
            </a:r>
            <a:endParaRPr lang="en-GB" altLang="bg-BG"/>
          </a:p>
        </p:txBody>
      </p:sp>
      <p:sp>
        <p:nvSpPr>
          <p:cNvPr id="1377" name="Line 612"/>
          <p:cNvSpPr>
            <a:spLocks noChangeShapeType="1"/>
          </p:cNvSpPr>
          <p:nvPr/>
        </p:nvSpPr>
        <p:spPr bwMode="auto">
          <a:xfrm flipV="1">
            <a:off x="8070850" y="2578100"/>
            <a:ext cx="446088" cy="109538"/>
          </a:xfrm>
          <a:custGeom>
            <a:avLst/>
            <a:gdLst>
              <a:gd name="T0" fmla="*/ 0 w 464156"/>
              <a:gd name="T1" fmla="*/ 0 h 158189"/>
              <a:gd name="T2" fmla="*/ 96033 w 464156"/>
              <a:gd name="T3" fmla="*/ 21084 h 158189"/>
              <a:gd name="T4" fmla="*/ 204032 w 464156"/>
              <a:gd name="T5" fmla="*/ 23935 h 158189"/>
              <a:gd name="T6" fmla="*/ 381257 w 464156"/>
              <a:gd name="T7" fmla="*/ 25153 h 15818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64156" h="158189">
                <a:moveTo>
                  <a:pt x="0" y="0"/>
                </a:moveTo>
                <a:cubicBezTo>
                  <a:pt x="56901" y="12326"/>
                  <a:pt x="60013" y="120275"/>
                  <a:pt x="116914" y="132601"/>
                </a:cubicBezTo>
                <a:cubicBezTo>
                  <a:pt x="159309" y="155697"/>
                  <a:pt x="192515" y="145270"/>
                  <a:pt x="248396" y="150531"/>
                </a:cubicBezTo>
                <a:cubicBezTo>
                  <a:pt x="304278" y="155792"/>
                  <a:pt x="429192" y="154921"/>
                  <a:pt x="464156" y="158189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78" name="Line 612"/>
          <p:cNvSpPr>
            <a:spLocks noChangeShapeType="1"/>
          </p:cNvSpPr>
          <p:nvPr/>
        </p:nvSpPr>
        <p:spPr bwMode="auto">
          <a:xfrm flipV="1">
            <a:off x="7308850" y="2940050"/>
            <a:ext cx="352425" cy="300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79" name="Line 612"/>
          <p:cNvSpPr>
            <a:spLocks noChangeShapeType="1"/>
          </p:cNvSpPr>
          <p:nvPr/>
        </p:nvSpPr>
        <p:spPr bwMode="auto">
          <a:xfrm flipV="1">
            <a:off x="7699375" y="2762250"/>
            <a:ext cx="312738" cy="147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80" name="Line 633"/>
          <p:cNvSpPr>
            <a:spLocks noChangeShapeType="1"/>
          </p:cNvSpPr>
          <p:nvPr/>
        </p:nvSpPr>
        <p:spPr bwMode="auto">
          <a:xfrm flipH="1">
            <a:off x="8004175" y="2698750"/>
            <a:ext cx="76200" cy="71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81" name="Oval 979"/>
          <p:cNvSpPr>
            <a:spLocks noChangeArrowheads="1"/>
          </p:cNvSpPr>
          <p:nvPr/>
        </p:nvSpPr>
        <p:spPr bwMode="auto">
          <a:xfrm>
            <a:off x="8026400" y="26670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82" name="Oval 977"/>
          <p:cNvSpPr>
            <a:spLocks noChangeArrowheads="1"/>
          </p:cNvSpPr>
          <p:nvPr/>
        </p:nvSpPr>
        <p:spPr bwMode="auto">
          <a:xfrm>
            <a:off x="7631113" y="28876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83" name="Oval 981"/>
          <p:cNvSpPr>
            <a:spLocks noChangeArrowheads="1"/>
          </p:cNvSpPr>
          <p:nvPr/>
        </p:nvSpPr>
        <p:spPr bwMode="auto">
          <a:xfrm>
            <a:off x="8121650" y="25654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397" name="Freeform 1172"/>
          <p:cNvSpPr>
            <a:spLocks/>
          </p:cNvSpPr>
          <p:nvPr/>
        </p:nvSpPr>
        <p:spPr bwMode="auto">
          <a:xfrm rot="1560000">
            <a:off x="6503988" y="4914900"/>
            <a:ext cx="144462" cy="71438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bg-BG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385" name="Text Box 1265"/>
          <p:cNvSpPr txBox="1">
            <a:spLocks noChangeArrowheads="1"/>
          </p:cNvSpPr>
          <p:nvPr/>
        </p:nvSpPr>
        <p:spPr bwMode="auto">
          <a:xfrm>
            <a:off x="6723063" y="4846638"/>
            <a:ext cx="3073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bg-BG" sz="1000" dirty="0"/>
              <a:t> - </a:t>
            </a:r>
            <a:r>
              <a:rPr lang="bg-BG" altLang="bg-BG" sz="1000" dirty="0" smtClean="0"/>
              <a:t>направления, обслужвани от 1 чифт</a:t>
            </a:r>
            <a:endParaRPr lang="en-US" altLang="bg-BG" sz="1000" dirty="0"/>
          </a:p>
        </p:txBody>
      </p:sp>
      <p:sp>
        <p:nvSpPr>
          <p:cNvPr id="396" name="Freeform 1172"/>
          <p:cNvSpPr>
            <a:spLocks/>
          </p:cNvSpPr>
          <p:nvPr/>
        </p:nvSpPr>
        <p:spPr bwMode="auto">
          <a:xfrm rot="1560000">
            <a:off x="6499225" y="5080000"/>
            <a:ext cx="144463" cy="71438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bg-BG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387" name="Text Box 1265"/>
          <p:cNvSpPr txBox="1">
            <a:spLocks noChangeArrowheads="1"/>
          </p:cNvSpPr>
          <p:nvPr/>
        </p:nvSpPr>
        <p:spPr bwMode="auto">
          <a:xfrm>
            <a:off x="6727825" y="5014913"/>
            <a:ext cx="3073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bg-BG" sz="1000" dirty="0"/>
              <a:t> - </a:t>
            </a:r>
            <a:r>
              <a:rPr lang="bg-BG" altLang="bg-BG" sz="1000" dirty="0" smtClean="0"/>
              <a:t>направления, обслужвани от 2 или повече чифта</a:t>
            </a:r>
            <a:endParaRPr lang="en-US" altLang="bg-BG" sz="1000" dirty="0"/>
          </a:p>
        </p:txBody>
      </p:sp>
      <p:sp>
        <p:nvSpPr>
          <p:cNvPr id="1388" name="Правоъгълник 520"/>
          <p:cNvSpPr>
            <a:spLocks noChangeArrowheads="1"/>
          </p:cNvSpPr>
          <p:nvPr/>
        </p:nvSpPr>
        <p:spPr bwMode="auto">
          <a:xfrm>
            <a:off x="5970588" y="931863"/>
            <a:ext cx="204787" cy="17145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b="1">
                <a:solidFill>
                  <a:schemeClr val="bg1"/>
                </a:solidFill>
              </a:rPr>
              <a:t>WRS</a:t>
            </a:r>
            <a:endParaRPr lang="bg-BG" altLang="bg-BG" b="1">
              <a:solidFill>
                <a:schemeClr val="bg1"/>
              </a:solidFill>
            </a:endParaRPr>
          </a:p>
        </p:txBody>
      </p:sp>
      <p:sp>
        <p:nvSpPr>
          <p:cNvPr id="1389" name="Правоъгълник 520"/>
          <p:cNvSpPr>
            <a:spLocks noChangeArrowheads="1"/>
          </p:cNvSpPr>
          <p:nvPr/>
        </p:nvSpPr>
        <p:spPr bwMode="auto">
          <a:xfrm>
            <a:off x="9129713" y="2609850"/>
            <a:ext cx="204787" cy="17145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b="1">
                <a:solidFill>
                  <a:schemeClr val="bg1"/>
                </a:solidFill>
              </a:rPr>
              <a:t>WRS</a:t>
            </a:r>
            <a:endParaRPr lang="bg-BG" altLang="bg-BG" b="1">
              <a:solidFill>
                <a:schemeClr val="bg1"/>
              </a:solidFill>
            </a:endParaRPr>
          </a:p>
        </p:txBody>
      </p:sp>
      <p:sp>
        <p:nvSpPr>
          <p:cNvPr id="1390" name="Правоъгълник 517"/>
          <p:cNvSpPr>
            <a:spLocks noChangeArrowheads="1"/>
          </p:cNvSpPr>
          <p:nvPr/>
        </p:nvSpPr>
        <p:spPr bwMode="auto">
          <a:xfrm>
            <a:off x="8266113" y="3911600"/>
            <a:ext cx="203200" cy="17145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>
                <a:solidFill>
                  <a:schemeClr val="bg1"/>
                </a:solidFill>
              </a:rPr>
              <a:t>SA</a:t>
            </a:r>
            <a:endParaRPr lang="bg-BG" altLang="bg-BG" sz="800" b="1">
              <a:solidFill>
                <a:schemeClr val="bg1"/>
              </a:solidFill>
            </a:endParaRPr>
          </a:p>
        </p:txBody>
      </p:sp>
      <p:sp>
        <p:nvSpPr>
          <p:cNvPr id="1391" name="Правоъгълник 517"/>
          <p:cNvSpPr>
            <a:spLocks noChangeArrowheads="1"/>
          </p:cNvSpPr>
          <p:nvPr/>
        </p:nvSpPr>
        <p:spPr bwMode="auto">
          <a:xfrm>
            <a:off x="6221413" y="931863"/>
            <a:ext cx="203200" cy="17145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>
                <a:solidFill>
                  <a:schemeClr val="bg1"/>
                </a:solidFill>
              </a:rPr>
              <a:t>SA</a:t>
            </a:r>
            <a:endParaRPr lang="bg-BG" altLang="bg-BG" sz="800" b="1">
              <a:solidFill>
                <a:schemeClr val="bg1"/>
              </a:solidFill>
            </a:endParaRPr>
          </a:p>
        </p:txBody>
      </p:sp>
      <p:sp>
        <p:nvSpPr>
          <p:cNvPr id="1392" name="Line 591"/>
          <p:cNvSpPr>
            <a:spLocks noChangeShapeType="1"/>
          </p:cNvSpPr>
          <p:nvPr/>
        </p:nvSpPr>
        <p:spPr bwMode="auto">
          <a:xfrm flipV="1">
            <a:off x="5859463" y="1103313"/>
            <a:ext cx="71437" cy="38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93" name="Oval 953"/>
          <p:cNvSpPr>
            <a:spLocks noChangeArrowheads="1"/>
          </p:cNvSpPr>
          <p:nvPr/>
        </p:nvSpPr>
        <p:spPr bwMode="auto">
          <a:xfrm>
            <a:off x="5811838" y="112553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94" name="Line 591"/>
          <p:cNvSpPr>
            <a:spLocks noChangeShapeType="1"/>
          </p:cNvSpPr>
          <p:nvPr/>
        </p:nvSpPr>
        <p:spPr bwMode="auto">
          <a:xfrm>
            <a:off x="5753100" y="1160463"/>
            <a:ext cx="635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95" name="Line 591"/>
          <p:cNvSpPr>
            <a:spLocks noChangeShapeType="1"/>
          </p:cNvSpPr>
          <p:nvPr/>
        </p:nvSpPr>
        <p:spPr bwMode="auto">
          <a:xfrm flipH="1" flipV="1">
            <a:off x="5919788" y="1006475"/>
            <a:ext cx="3175" cy="107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402" name="Freeform 1253"/>
          <p:cNvSpPr>
            <a:spLocks/>
          </p:cNvSpPr>
          <p:nvPr/>
        </p:nvSpPr>
        <p:spPr bwMode="auto">
          <a:xfrm rot="943257">
            <a:off x="5657850" y="806450"/>
            <a:ext cx="292100" cy="168275"/>
          </a:xfrm>
          <a:custGeom>
            <a:avLst/>
            <a:gdLst>
              <a:gd name="T0" fmla="*/ 2147483647 w 96"/>
              <a:gd name="T1" fmla="*/ 2147483647 h 75"/>
              <a:gd name="T2" fmla="*/ 0 w 96"/>
              <a:gd name="T3" fmla="*/ 0 h 75"/>
              <a:gd name="T4" fmla="*/ 0 60000 65536"/>
              <a:gd name="T5" fmla="*/ 0 60000 65536"/>
              <a:gd name="T6" fmla="*/ 0 w 96"/>
              <a:gd name="T7" fmla="*/ 0 h 75"/>
              <a:gd name="T8" fmla="*/ 96 w 96"/>
              <a:gd name="T9" fmla="*/ 75 h 7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6" h="75">
                <a:moveTo>
                  <a:pt x="96" y="75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bg-BG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97" name="Line 591"/>
          <p:cNvSpPr>
            <a:spLocks noChangeShapeType="1"/>
          </p:cNvSpPr>
          <p:nvPr/>
        </p:nvSpPr>
        <p:spPr bwMode="auto">
          <a:xfrm flipH="1" flipV="1">
            <a:off x="1073150" y="717550"/>
            <a:ext cx="30163" cy="87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98" name="Freeform 1246"/>
          <p:cNvSpPr>
            <a:spLocks/>
          </p:cNvSpPr>
          <p:nvPr/>
        </p:nvSpPr>
        <p:spPr bwMode="auto">
          <a:xfrm>
            <a:off x="1066800" y="652463"/>
            <a:ext cx="508000" cy="150812"/>
          </a:xfrm>
          <a:custGeom>
            <a:avLst/>
            <a:gdLst>
              <a:gd name="T0" fmla="*/ 2147483646 w 141"/>
              <a:gd name="T1" fmla="*/ 2147483646 h 111"/>
              <a:gd name="T2" fmla="*/ 2147483646 w 141"/>
              <a:gd name="T3" fmla="*/ 0 h 111"/>
              <a:gd name="T4" fmla="*/ 0 w 141"/>
              <a:gd name="T5" fmla="*/ 2147483646 h 111"/>
              <a:gd name="T6" fmla="*/ 0 60000 65536"/>
              <a:gd name="T7" fmla="*/ 0 60000 65536"/>
              <a:gd name="T8" fmla="*/ 0 60000 65536"/>
              <a:gd name="T9" fmla="*/ 0 w 141"/>
              <a:gd name="T10" fmla="*/ 0 h 111"/>
              <a:gd name="T11" fmla="*/ 141 w 141"/>
              <a:gd name="T12" fmla="*/ 111 h 11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1" h="111">
                <a:moveTo>
                  <a:pt x="141" y="111"/>
                </a:moveTo>
                <a:lnTo>
                  <a:pt x="51" y="0"/>
                </a:lnTo>
                <a:lnTo>
                  <a:pt x="0" y="63"/>
                </a:lnTo>
              </a:path>
            </a:pathLst>
          </a:custGeom>
          <a:noFill/>
          <a:ln w="28575">
            <a:solidFill>
              <a:schemeClr val="tx1"/>
            </a:solidFill>
            <a:prstDash val="solid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99" name="Text Box 1305"/>
          <p:cNvSpPr txBox="1">
            <a:spLocks noChangeArrowheads="1"/>
          </p:cNvSpPr>
          <p:nvPr/>
        </p:nvSpPr>
        <p:spPr bwMode="auto">
          <a:xfrm>
            <a:off x="5934075" y="1106488"/>
            <a:ext cx="9842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Русе разпределителна</a:t>
            </a:r>
            <a:endParaRPr lang="en-GB" altLang="bg-BG"/>
          </a:p>
        </p:txBody>
      </p:sp>
      <p:sp>
        <p:nvSpPr>
          <p:cNvPr id="1400" name="Oval 984"/>
          <p:cNvSpPr>
            <a:spLocks noChangeArrowheads="1"/>
          </p:cNvSpPr>
          <p:nvPr/>
        </p:nvSpPr>
        <p:spPr bwMode="auto">
          <a:xfrm>
            <a:off x="7451725" y="10525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01" name="Oval 984"/>
          <p:cNvSpPr>
            <a:spLocks noChangeArrowheads="1"/>
          </p:cNvSpPr>
          <p:nvPr/>
        </p:nvSpPr>
        <p:spPr bwMode="auto">
          <a:xfrm>
            <a:off x="7070725" y="136683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02" name="Text Box 1305"/>
          <p:cNvSpPr txBox="1">
            <a:spLocks noChangeArrowheads="1"/>
          </p:cNvSpPr>
          <p:nvPr/>
        </p:nvSpPr>
        <p:spPr bwMode="auto">
          <a:xfrm>
            <a:off x="7539038" y="1038225"/>
            <a:ext cx="3302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Дулово</a:t>
            </a:r>
            <a:endParaRPr lang="en-GB" altLang="bg-BG"/>
          </a:p>
        </p:txBody>
      </p:sp>
      <p:sp>
        <p:nvSpPr>
          <p:cNvPr id="1403" name="Text Box 1305"/>
          <p:cNvSpPr txBox="1">
            <a:spLocks noChangeArrowheads="1"/>
          </p:cNvSpPr>
          <p:nvPr/>
        </p:nvSpPr>
        <p:spPr bwMode="auto">
          <a:xfrm>
            <a:off x="7162800" y="1355725"/>
            <a:ext cx="4953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Исперих</a:t>
            </a:r>
            <a:endParaRPr lang="en-GB" altLang="bg-BG"/>
          </a:p>
        </p:txBody>
      </p:sp>
      <p:sp>
        <p:nvSpPr>
          <p:cNvPr id="1404" name="Text Box 1293"/>
          <p:cNvSpPr txBox="1">
            <a:spLocks noChangeArrowheads="1"/>
          </p:cNvSpPr>
          <p:nvPr/>
        </p:nvSpPr>
        <p:spPr bwMode="auto">
          <a:xfrm>
            <a:off x="3940175" y="1616075"/>
            <a:ext cx="3762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Сомовит</a:t>
            </a:r>
            <a:endParaRPr lang="en-GB" altLang="bg-BG"/>
          </a:p>
        </p:txBody>
      </p:sp>
      <p:sp>
        <p:nvSpPr>
          <p:cNvPr id="1405" name="Oval 976"/>
          <p:cNvSpPr>
            <a:spLocks noChangeArrowheads="1"/>
          </p:cNvSpPr>
          <p:nvPr/>
        </p:nvSpPr>
        <p:spPr bwMode="auto">
          <a:xfrm>
            <a:off x="3857625" y="16192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06" name="Oval 1403"/>
          <p:cNvSpPr>
            <a:spLocks noChangeArrowheads="1"/>
          </p:cNvSpPr>
          <p:nvPr/>
        </p:nvSpPr>
        <p:spPr bwMode="auto">
          <a:xfrm>
            <a:off x="5106988" y="54102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07" name="Text Box 1569"/>
          <p:cNvSpPr txBox="1">
            <a:spLocks noChangeArrowheads="1"/>
          </p:cNvSpPr>
          <p:nvPr/>
        </p:nvSpPr>
        <p:spPr bwMode="auto">
          <a:xfrm>
            <a:off x="4656138" y="5408613"/>
            <a:ext cx="5080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Хасково</a:t>
            </a:r>
            <a:endParaRPr lang="en-GB" altLang="bg-BG"/>
          </a:p>
        </p:txBody>
      </p:sp>
      <p:sp>
        <p:nvSpPr>
          <p:cNvPr id="1408" name="Oval 1063"/>
          <p:cNvSpPr>
            <a:spLocks noChangeArrowheads="1"/>
          </p:cNvSpPr>
          <p:nvPr/>
        </p:nvSpPr>
        <p:spPr bwMode="auto">
          <a:xfrm>
            <a:off x="2393950" y="5281613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09" name="Oval 1063"/>
          <p:cNvSpPr>
            <a:spLocks noChangeArrowheads="1"/>
          </p:cNvSpPr>
          <p:nvPr/>
        </p:nvSpPr>
        <p:spPr bwMode="auto">
          <a:xfrm>
            <a:off x="2584450" y="5114925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10" name="Oval 1063"/>
          <p:cNvSpPr>
            <a:spLocks noChangeArrowheads="1"/>
          </p:cNvSpPr>
          <p:nvPr/>
        </p:nvSpPr>
        <p:spPr bwMode="auto">
          <a:xfrm>
            <a:off x="2774950" y="496728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11" name="Text Box 1619"/>
          <p:cNvSpPr txBox="1">
            <a:spLocks noChangeArrowheads="1"/>
          </p:cNvSpPr>
          <p:nvPr/>
        </p:nvSpPr>
        <p:spPr bwMode="auto">
          <a:xfrm>
            <a:off x="2495550" y="5265738"/>
            <a:ext cx="4349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Разлог</a:t>
            </a:r>
            <a:endParaRPr lang="en-GB" altLang="bg-BG"/>
          </a:p>
        </p:txBody>
      </p:sp>
      <p:sp>
        <p:nvSpPr>
          <p:cNvPr id="1412" name="Text Box 1619"/>
          <p:cNvSpPr txBox="1">
            <a:spLocks noChangeArrowheads="1"/>
          </p:cNvSpPr>
          <p:nvPr/>
        </p:nvSpPr>
        <p:spPr bwMode="auto">
          <a:xfrm>
            <a:off x="2670175" y="5108575"/>
            <a:ext cx="4349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Якоруда</a:t>
            </a:r>
            <a:endParaRPr lang="en-GB" altLang="bg-BG"/>
          </a:p>
        </p:txBody>
      </p:sp>
      <p:sp>
        <p:nvSpPr>
          <p:cNvPr id="1413" name="Text Box 1619"/>
          <p:cNvSpPr txBox="1">
            <a:spLocks noChangeArrowheads="1"/>
          </p:cNvSpPr>
          <p:nvPr/>
        </p:nvSpPr>
        <p:spPr bwMode="auto">
          <a:xfrm>
            <a:off x="2862263" y="4960938"/>
            <a:ext cx="4349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Велинград</a:t>
            </a:r>
            <a:endParaRPr lang="en-GB" altLang="bg-BG"/>
          </a:p>
        </p:txBody>
      </p:sp>
      <p:sp>
        <p:nvSpPr>
          <p:cNvPr id="1414" name="Text Box 1293"/>
          <p:cNvSpPr txBox="1">
            <a:spLocks noChangeArrowheads="1"/>
          </p:cNvSpPr>
          <p:nvPr/>
        </p:nvSpPr>
        <p:spPr bwMode="auto">
          <a:xfrm>
            <a:off x="3930650" y="2354263"/>
            <a:ext cx="457200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Дойренци</a:t>
            </a:r>
            <a:endParaRPr lang="en-GB" altLang="bg-BG"/>
          </a:p>
        </p:txBody>
      </p:sp>
      <p:sp>
        <p:nvSpPr>
          <p:cNvPr id="1415" name="Oval 976"/>
          <p:cNvSpPr>
            <a:spLocks noChangeArrowheads="1"/>
          </p:cNvSpPr>
          <p:nvPr/>
        </p:nvSpPr>
        <p:spPr bwMode="auto">
          <a:xfrm>
            <a:off x="4352925" y="23796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16" name="Oval 976"/>
          <p:cNvSpPr>
            <a:spLocks noChangeArrowheads="1"/>
          </p:cNvSpPr>
          <p:nvPr/>
        </p:nvSpPr>
        <p:spPr bwMode="auto">
          <a:xfrm>
            <a:off x="4171950" y="27432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17" name="Text Box 1293"/>
          <p:cNvSpPr txBox="1">
            <a:spLocks noChangeArrowheads="1"/>
          </p:cNvSpPr>
          <p:nvPr/>
        </p:nvSpPr>
        <p:spPr bwMode="auto">
          <a:xfrm>
            <a:off x="4275138" y="2730500"/>
            <a:ext cx="37623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Ловеч</a:t>
            </a:r>
            <a:endParaRPr lang="en-GB" altLang="bg-BG"/>
          </a:p>
        </p:txBody>
      </p:sp>
      <p:sp>
        <p:nvSpPr>
          <p:cNvPr id="1418" name="Oval 1069"/>
          <p:cNvSpPr>
            <a:spLocks noChangeArrowheads="1"/>
          </p:cNvSpPr>
          <p:nvPr/>
        </p:nvSpPr>
        <p:spPr bwMode="auto">
          <a:xfrm>
            <a:off x="3703638" y="4476750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19" name="Text Box 1572"/>
          <p:cNvSpPr txBox="1">
            <a:spLocks noChangeArrowheads="1"/>
          </p:cNvSpPr>
          <p:nvPr/>
        </p:nvSpPr>
        <p:spPr bwMode="auto">
          <a:xfrm>
            <a:off x="3522663" y="4321175"/>
            <a:ext cx="5334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Съединение</a:t>
            </a:r>
            <a:endParaRPr lang="en-GB" altLang="bg-BG" sz="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2779</TotalTime>
  <Words>218</Words>
  <Application>Microsoft Office PowerPoint</Application>
  <PresentationFormat>A4 Paper (210x297 mm)</PresentationFormat>
  <Paragraphs>149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cp:lastPrinted>2004-01-09T13:22:30Z</cp:lastPrinted>
  <dcterms:created xsi:type="dcterms:W3CDTF">2001-07-10T06:32:46Z</dcterms:created>
  <dcterms:modified xsi:type="dcterms:W3CDTF">2025-06-02T11:37:04Z</dcterms:modified>
</cp:coreProperties>
</file>