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6" r:id="rId2"/>
    <p:sldId id="257" r:id="rId3"/>
    <p:sldId id="259" r:id="rId4"/>
    <p:sldId id="270" r:id="rId5"/>
    <p:sldId id="275" r:id="rId6"/>
    <p:sldId id="264" r:id="rId7"/>
    <p:sldId id="271" r:id="rId8"/>
    <p:sldId id="274" r:id="rId9"/>
    <p:sldId id="272" r:id="rId10"/>
    <p:sldId id="273" r:id="rId11"/>
    <p:sldId id="276" r:id="rId12"/>
    <p:sldId id="279" r:id="rId13"/>
    <p:sldId id="277" r:id="rId14"/>
    <p:sldId id="278" r:id="rId15"/>
    <p:sldId id="280" r:id="rId16"/>
    <p:sldId id="269" r:id="rId17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B822D-433F-45E9-833F-6985C1A5E4FD}" type="datetimeFigureOut">
              <a:rPr lang="bg-BG" smtClean="0"/>
              <a:t>28.11.2016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B987B-0A8B-4DE8-98DA-C2A520F5EF7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40119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B987B-0A8B-4DE8-98DA-C2A520F5EF7A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08129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B987B-0A8B-4DE8-98DA-C2A520F5EF7A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8800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51DB-BC4E-437D-BE42-C4D371A6FA89}" type="datetimeFigureOut">
              <a:rPr lang="bg-BG" smtClean="0"/>
              <a:t>28.11.2016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A337-37CA-497F-BD2C-67FB082B60A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7321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51DB-BC4E-437D-BE42-C4D371A6FA89}" type="datetimeFigureOut">
              <a:rPr lang="bg-BG" smtClean="0"/>
              <a:t>28.11.2016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A337-37CA-497F-BD2C-67FB082B60A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6334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51DB-BC4E-437D-BE42-C4D371A6FA89}" type="datetimeFigureOut">
              <a:rPr lang="bg-BG" smtClean="0"/>
              <a:t>28.11.2016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A337-37CA-497F-BD2C-67FB082B60A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0049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51DB-BC4E-437D-BE42-C4D371A6FA89}" type="datetimeFigureOut">
              <a:rPr lang="bg-BG" smtClean="0"/>
              <a:t>28.11.2016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A337-37CA-497F-BD2C-67FB082B60A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6863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51DB-BC4E-437D-BE42-C4D371A6FA89}" type="datetimeFigureOut">
              <a:rPr lang="bg-BG" smtClean="0"/>
              <a:t>28.11.2016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A337-37CA-497F-BD2C-67FB082B60A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9186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51DB-BC4E-437D-BE42-C4D371A6FA89}" type="datetimeFigureOut">
              <a:rPr lang="bg-BG" smtClean="0"/>
              <a:t>28.11.2016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A337-37CA-497F-BD2C-67FB082B60A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634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51DB-BC4E-437D-BE42-C4D371A6FA89}" type="datetimeFigureOut">
              <a:rPr lang="bg-BG" smtClean="0"/>
              <a:t>28.11.2016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A337-37CA-497F-BD2C-67FB082B60A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1958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51DB-BC4E-437D-BE42-C4D371A6FA89}" type="datetimeFigureOut">
              <a:rPr lang="bg-BG" smtClean="0"/>
              <a:t>28.11.2016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A337-37CA-497F-BD2C-67FB082B60A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6570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51DB-BC4E-437D-BE42-C4D371A6FA89}" type="datetimeFigureOut">
              <a:rPr lang="bg-BG" smtClean="0"/>
              <a:t>28.11.2016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A337-37CA-497F-BD2C-67FB082B60A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8304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51DB-BC4E-437D-BE42-C4D371A6FA89}" type="datetimeFigureOut">
              <a:rPr lang="bg-BG" smtClean="0"/>
              <a:t>28.11.2016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A337-37CA-497F-BD2C-67FB082B60A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20010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51DB-BC4E-437D-BE42-C4D371A6FA89}" type="datetimeFigureOut">
              <a:rPr lang="bg-BG" smtClean="0"/>
              <a:t>28.11.2016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A337-37CA-497F-BD2C-67FB082B60A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088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451DB-BC4E-437D-BE42-C4D371A6FA89}" type="datetimeFigureOut">
              <a:rPr lang="bg-BG" smtClean="0"/>
              <a:t>28.11.2016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2A337-37CA-497F-BD2C-67FB082B60A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35415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ppd@appd-bg.or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3300"/>
            <a:ext cx="12090400" cy="33147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446" y="278312"/>
            <a:ext cx="1572629" cy="102900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5" y="191323"/>
            <a:ext cx="1123376" cy="11159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76" y="3890646"/>
            <a:ext cx="2695824" cy="22043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5025" y="1612887"/>
            <a:ext cx="104203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</a:p>
          <a:p>
            <a:pPr algn="ctr"/>
            <a:r>
              <a:rPr lang="bg-BG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„Подобряване на системите за навигация и топохидрографните измервания </a:t>
            </a:r>
          </a:p>
          <a:p>
            <a:pPr algn="ctr"/>
            <a:r>
              <a:rPr lang="bg-BG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р. Дунав – фаза 2“</a:t>
            </a:r>
            <a:endParaRPr lang="bg-BG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02852" y="5349066"/>
            <a:ext cx="2846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bg-BG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ноември 2016 г.</a:t>
            </a:r>
          </a:p>
          <a:p>
            <a:pPr algn="ctr"/>
            <a:r>
              <a:rPr lang="bg-BG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София</a:t>
            </a:r>
            <a:endParaRPr lang="bg-BG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bg-BG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14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17860" y="6055877"/>
            <a:ext cx="3317875" cy="802123"/>
          </a:xfrm>
        </p:spPr>
        <p:txBody>
          <a:bodyPr>
            <a:normAutofit/>
          </a:bodyPr>
          <a:lstStyle/>
          <a:p>
            <a:r>
              <a:rPr lang="bg-BG" sz="2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 изглед</a:t>
            </a:r>
            <a:endParaRPr lang="bg-BG" sz="2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788" y="277813"/>
            <a:ext cx="1573212" cy="103028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735" y="89495"/>
            <a:ext cx="1733365" cy="1417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5" y="191323"/>
            <a:ext cx="1123376" cy="11159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05" y="1592548"/>
            <a:ext cx="5499437" cy="44754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99" y="1606722"/>
            <a:ext cx="6042117" cy="33954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28683" y="5300807"/>
            <a:ext cx="582114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5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Монтажът </a:t>
            </a:r>
            <a:r>
              <a:rPr lang="bg-BG" sz="25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заварката на преградни преминавания в корпусите е завършено на </a:t>
            </a:r>
            <a:r>
              <a:rPr lang="bg-BG" sz="25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</a:t>
            </a:r>
            <a:endParaRPr lang="bg-BG" sz="25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43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549" y="5879288"/>
            <a:ext cx="6126979" cy="629993"/>
          </a:xfrm>
        </p:spPr>
        <p:txBody>
          <a:bodyPr>
            <a:noAutofit/>
          </a:bodyPr>
          <a:lstStyle/>
          <a:p>
            <a:pPr algn="ctr"/>
            <a:r>
              <a:rPr lang="bg-BG" sz="2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Монтиране на тръбопроводи, </a:t>
            </a:r>
            <a:br>
              <a:rPr lang="bg-BG" sz="2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люкове, </a:t>
            </a:r>
            <a:r>
              <a:rPr lang="bg-BG" sz="2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фундаменти за </a:t>
            </a:r>
            <a:r>
              <a:rPr lang="bg-BG" sz="2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машини</a:t>
            </a:r>
            <a:br>
              <a:rPr lang="bg-BG" sz="2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bg-BG" sz="2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съоръжения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788" y="277813"/>
            <a:ext cx="1573212" cy="103028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735" y="89495"/>
            <a:ext cx="1733365" cy="1417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5" y="191323"/>
            <a:ext cx="1123376" cy="11159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3222" y="4643252"/>
            <a:ext cx="8242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2062908"/>
            <a:ext cx="6007100" cy="3375785"/>
          </a:xfrm>
          <a:prstGeom prst="rect">
            <a:avLst/>
          </a:prstGeom>
        </p:spPr>
      </p:pic>
      <p:sp>
        <p:nvSpPr>
          <p:cNvPr id="11" name="Title 8"/>
          <p:cNvSpPr txBox="1">
            <a:spLocks/>
          </p:cNvSpPr>
          <p:nvPr/>
        </p:nvSpPr>
        <p:spPr>
          <a:xfrm>
            <a:off x="6473038" y="1747693"/>
            <a:ext cx="5103856" cy="629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25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Доставена е част от проучвателното оборудване за хидрографските дейности</a:t>
            </a:r>
            <a:endParaRPr lang="bg-BG" sz="25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423" y="2817279"/>
            <a:ext cx="4494971" cy="385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8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788" y="277813"/>
            <a:ext cx="1573212" cy="103028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735" y="89495"/>
            <a:ext cx="1733365" cy="1417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5" y="191323"/>
            <a:ext cx="1123376" cy="11159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3222" y="4643252"/>
            <a:ext cx="8242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8" y="1760220"/>
            <a:ext cx="5578789" cy="41840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39" y="1760220"/>
            <a:ext cx="5578789" cy="418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6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788" y="277813"/>
            <a:ext cx="1573212" cy="103028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735" y="89495"/>
            <a:ext cx="1733365" cy="1417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5" y="191323"/>
            <a:ext cx="1123376" cy="11159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3222" y="4643252"/>
            <a:ext cx="8242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4808"/>
            <a:ext cx="6076950" cy="3418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683" y="2461950"/>
            <a:ext cx="6293317" cy="24168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5315495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</a:t>
            </a:r>
            <a:r>
              <a:rPr lang="bg-BG" sz="2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визуализация на катамаран за хидрографски проучвания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97341" y="5332423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g-BG" sz="2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 изглед към строителната площадка</a:t>
            </a:r>
            <a:endParaRPr lang="en-US" sz="26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sz="2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bg-BG" sz="2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 </a:t>
            </a:r>
            <a:r>
              <a:rPr lang="bg-BG" sz="2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bg-BG" sz="2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оември</a:t>
            </a:r>
            <a:r>
              <a:rPr lang="en-US" sz="2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 </a:t>
            </a:r>
            <a:r>
              <a:rPr lang="bg-BG" sz="2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г./</a:t>
            </a:r>
            <a:endParaRPr lang="bg-BG" sz="2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72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788" y="277813"/>
            <a:ext cx="1573212" cy="103028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735" y="89495"/>
            <a:ext cx="1733365" cy="1417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5" y="191323"/>
            <a:ext cx="1123376" cy="11159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3222" y="4643252"/>
            <a:ext cx="8242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dirty="0"/>
          </a:p>
        </p:txBody>
      </p:sp>
      <p:sp>
        <p:nvSpPr>
          <p:cNvPr id="2" name="Rectangle 1"/>
          <p:cNvSpPr/>
          <p:nvPr/>
        </p:nvSpPr>
        <p:spPr>
          <a:xfrm>
            <a:off x="493776" y="1817638"/>
            <a:ext cx="11252152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bg-BG" sz="34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 </a:t>
            </a:r>
            <a:endParaRPr lang="en-US" sz="3400" b="1" i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49580" algn="ctr">
              <a:spcAft>
                <a:spcPts val="0"/>
              </a:spcAft>
            </a:pPr>
            <a:r>
              <a:rPr lang="bg-BG" sz="25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</a:t>
            </a:r>
            <a:r>
              <a:rPr lang="bg-BG" sz="25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Повишаване на административния капацитет на ИАППД във връзка с изпълнението на проекти по ОПТТИ 2014-2020 и подобряване на материално-техническата база на агенцията“ </a:t>
            </a:r>
            <a:endParaRPr lang="bg-BG" sz="2500" b="1" i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49580" algn="ctr">
              <a:spcAft>
                <a:spcPts val="0"/>
              </a:spcAft>
            </a:pPr>
            <a:endParaRPr lang="bg-BG" sz="2300" b="1" i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49580" algn="ctr">
              <a:spcAft>
                <a:spcPts val="0"/>
              </a:spcAft>
            </a:pPr>
            <a:r>
              <a:rPr lang="bg-BG" sz="23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bg-BG" sz="23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риоритетна </a:t>
            </a:r>
            <a:r>
              <a:rPr lang="bg-BG" sz="23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 </a:t>
            </a:r>
            <a:r>
              <a:rPr lang="en-US" sz="23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bg-BG" sz="23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„Техническа помощ</a:t>
            </a:r>
            <a:r>
              <a:rPr lang="bg-BG" sz="23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</a:p>
          <a:p>
            <a:pPr indent="449580" algn="ctr">
              <a:spcAft>
                <a:spcPts val="0"/>
              </a:spcAft>
            </a:pPr>
            <a:endParaRPr lang="bg-BG" sz="2300" b="1" i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bg-BG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 стойност на проекта: </a:t>
            </a:r>
            <a:r>
              <a:rPr lang="bg-BG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117 897,28</a:t>
            </a:r>
            <a:r>
              <a:rPr lang="bg-BG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лв.</a:t>
            </a:r>
          </a:p>
          <a:p>
            <a:r>
              <a:rPr lang="bg-BG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ЕФРР/КФ: </a:t>
            </a:r>
            <a:r>
              <a:rPr lang="bg-BG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100 212,69</a:t>
            </a:r>
            <a:r>
              <a:rPr lang="bg-BG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bg-BG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85%</a:t>
            </a:r>
          </a:p>
          <a:p>
            <a:r>
              <a:rPr lang="bg-BG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Национално съфинансиране: </a:t>
            </a:r>
            <a:r>
              <a:rPr lang="bg-BG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17 </a:t>
            </a:r>
            <a:r>
              <a:rPr lang="bg-BG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684,59 – </a:t>
            </a:r>
            <a:r>
              <a:rPr lang="bg-BG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15 %</a:t>
            </a:r>
          </a:p>
          <a:p>
            <a:r>
              <a:rPr lang="bg-BG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на проекта: </a:t>
            </a:r>
            <a:r>
              <a:rPr lang="bg-BG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септември </a:t>
            </a:r>
            <a:r>
              <a:rPr lang="bg-BG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г.</a:t>
            </a:r>
          </a:p>
          <a:p>
            <a:r>
              <a:rPr lang="bg-BG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Край на проекта: </a:t>
            </a:r>
            <a:r>
              <a:rPr lang="bg-BG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септември </a:t>
            </a:r>
            <a:r>
              <a:rPr lang="bg-BG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г.</a:t>
            </a:r>
          </a:p>
          <a:p>
            <a:pPr indent="449580" algn="ctr">
              <a:spcAft>
                <a:spcPts val="0"/>
              </a:spcAft>
            </a:pPr>
            <a:endParaRPr lang="bg-BG" sz="2600" b="1" i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49580" algn="ctr">
              <a:spcAft>
                <a:spcPts val="0"/>
              </a:spcAft>
            </a:pPr>
            <a:endParaRPr lang="en-US" sz="2600" b="1" i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49580" algn="ctr">
              <a:spcAft>
                <a:spcPts val="0"/>
              </a:spcAft>
            </a:pPr>
            <a:endParaRPr lang="en-US" sz="3000" b="1" i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788" y="277813"/>
            <a:ext cx="1573212" cy="103028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735" y="89495"/>
            <a:ext cx="1733365" cy="1417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5" y="191323"/>
            <a:ext cx="1123376" cy="11159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3222" y="4643252"/>
            <a:ext cx="8242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dirty="0"/>
          </a:p>
        </p:txBody>
      </p:sp>
      <p:sp>
        <p:nvSpPr>
          <p:cNvPr id="9" name="Rectangle 8"/>
          <p:cNvSpPr/>
          <p:nvPr/>
        </p:nvSpPr>
        <p:spPr>
          <a:xfrm>
            <a:off x="493776" y="2732038"/>
            <a:ext cx="112521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Дейност</a:t>
            </a:r>
            <a:r>
              <a:rPr lang="en-GB" sz="3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GB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Организиране</a:t>
            </a:r>
            <a:r>
              <a:rPr lang="en-GB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GB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провеждане</a:t>
            </a:r>
            <a:r>
              <a:rPr lang="en-GB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GB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</a:t>
            </a:r>
            <a:r>
              <a:rPr lang="en-GB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3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Дейност</a:t>
            </a:r>
            <a:r>
              <a:rPr lang="en-GB" sz="3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Подобряване</a:t>
            </a:r>
            <a:r>
              <a:rPr lang="en-GB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GB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материално-техническата</a:t>
            </a:r>
            <a:r>
              <a:rPr lang="en-GB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</a:t>
            </a:r>
            <a:endParaRPr lang="bg-BG" sz="3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Дейност</a:t>
            </a:r>
            <a:r>
              <a:rPr lang="en-GB" sz="3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GB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Оптимизиране</a:t>
            </a:r>
            <a:r>
              <a:rPr lang="en-GB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GB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съществува</a:t>
            </a:r>
            <a:r>
              <a:rPr lang="bg-BG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 сайт</a:t>
            </a:r>
          </a:p>
          <a:p>
            <a:r>
              <a:rPr lang="en-GB" sz="3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Дейност</a:t>
            </a:r>
            <a:r>
              <a:rPr lang="en-GB" sz="3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</a:t>
            </a:r>
            <a:r>
              <a:rPr lang="en-GB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GB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lang="bg-BG" sz="3000" b="1" i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49580" algn="ctr">
              <a:spcAft>
                <a:spcPts val="0"/>
              </a:spcAft>
            </a:pPr>
            <a:endParaRPr lang="en-US" sz="3000" b="1" i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49580" algn="ctr">
              <a:spcAft>
                <a:spcPts val="0"/>
              </a:spcAft>
            </a:pPr>
            <a:endParaRPr lang="en-US" sz="3000" b="1" i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68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3405471"/>
            <a:ext cx="4057650" cy="335727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446" y="278312"/>
            <a:ext cx="1572629" cy="102900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91" y="3893085"/>
            <a:ext cx="2493229" cy="20386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5" y="191323"/>
            <a:ext cx="1123376" cy="11159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4412" y="1727129"/>
            <a:ext cx="10144125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 за вниманието!</a:t>
            </a:r>
          </a:p>
          <a:p>
            <a:pPr algn="ctr"/>
            <a:endParaRPr lang="bg-BG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300" b="1" i="1" dirty="0">
                <a:solidFill>
                  <a:srgbClr val="002060"/>
                </a:solidFill>
              </a:rPr>
              <a:t>Божидар Янков </a:t>
            </a:r>
            <a:br>
              <a:rPr lang="ru-RU" sz="2300" b="1" i="1" dirty="0">
                <a:solidFill>
                  <a:srgbClr val="002060"/>
                </a:solidFill>
              </a:rPr>
            </a:br>
            <a:r>
              <a:rPr lang="ru-RU" sz="2300" i="1" dirty="0">
                <a:solidFill>
                  <a:srgbClr val="002060"/>
                </a:solidFill>
              </a:rPr>
              <a:t>Директор на Дирекция "Европейски програми, проекти и </a:t>
            </a:r>
            <a:br>
              <a:rPr lang="ru-RU" sz="2300" i="1" dirty="0">
                <a:solidFill>
                  <a:srgbClr val="002060"/>
                </a:solidFill>
              </a:rPr>
            </a:br>
            <a:r>
              <a:rPr lang="ru-RU" sz="2300" i="1" dirty="0">
                <a:solidFill>
                  <a:srgbClr val="002060"/>
                </a:solidFill>
              </a:rPr>
              <a:t>връзки с обществеността" </a:t>
            </a:r>
            <a:endParaRPr lang="bg-BG" sz="23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3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bg-BG" sz="23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bg-BG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81332" y="5169835"/>
            <a:ext cx="2392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appd@appd-bg.org</a:t>
            </a:r>
            <a:r>
              <a:rPr lang="bg-B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bg-B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ел: 082/823 </a:t>
            </a:r>
            <a:r>
              <a:rPr lang="bg-B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1197"/>
            <a:ext cx="4057650" cy="33572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291170"/>
            <a:ext cx="4057650" cy="335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7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446" y="278312"/>
            <a:ext cx="1572629" cy="102900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735" y="89495"/>
            <a:ext cx="1733365" cy="1417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5" y="191323"/>
            <a:ext cx="1123376" cy="11159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3402" y="2602198"/>
            <a:ext cx="929640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bg-BG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Приоритетна </a:t>
            </a:r>
            <a:r>
              <a:rPr lang="bg-BG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„Иновации в управлението и услугите – внедряване на модернизирана инфраструктура за управление на трафика, подобряване на безопасността и сигурността на транспорта“</a:t>
            </a:r>
          </a:p>
          <a:p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 стойност на проекта: </a:t>
            </a:r>
            <a:r>
              <a:rPr lang="bg-BG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6 146 508 лв.</a:t>
            </a:r>
          </a:p>
          <a:p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ЕФРР: </a:t>
            </a:r>
            <a:r>
              <a:rPr lang="bg-BG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5 224 531  лв. – 85%</a:t>
            </a:r>
          </a:p>
          <a:p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Национално съфинансиране: </a:t>
            </a:r>
            <a:r>
              <a:rPr lang="bg-BG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921 976 лв. – 15 %</a:t>
            </a:r>
          </a:p>
          <a:p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на проекта: </a:t>
            </a:r>
            <a:r>
              <a:rPr lang="bg-BG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март 2016 г.</a:t>
            </a:r>
          </a:p>
          <a:p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Край на проекта: </a:t>
            </a:r>
            <a:r>
              <a:rPr lang="bg-BG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януари 2018 г.</a:t>
            </a:r>
          </a:p>
          <a:p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32186" y="3015874"/>
            <a:ext cx="5351177" cy="2333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16412" y="3015874"/>
            <a:ext cx="5351177" cy="233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406" y="799551"/>
            <a:ext cx="6732869" cy="473631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446" y="278312"/>
            <a:ext cx="1572629" cy="102900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735" y="89495"/>
            <a:ext cx="1733365" cy="1417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5" y="191323"/>
            <a:ext cx="1123376" cy="11159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6023" y="1665912"/>
            <a:ext cx="58573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Специализираният </a:t>
            </a:r>
            <a:r>
              <a:rPr lang="bg-BG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плавателен </a:t>
            </a:r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съд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 </a:t>
            </a:r>
            <a:r>
              <a:rPr lang="bg-BG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бъде снабден със </a:t>
            </a:r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съвременно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оборудване </a:t>
            </a:r>
            <a:r>
              <a:rPr lang="bg-BG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хидрографски измервания, което ще служи за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заснема</a:t>
            </a:r>
            <a:r>
              <a:rPr lang="bg-BG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на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дълбочините в речното корито </a:t>
            </a:r>
            <a:r>
              <a:rPr lang="bg-BG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създаване на модел на терена по протежение на брега, островите и заливните </a:t>
            </a:r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зони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bg-BG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0709" y="5873767"/>
            <a:ext cx="3881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</a:t>
            </a:r>
            <a:r>
              <a:rPr lang="bg-BG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визуализация на катамаран за хидрографски проучвания</a:t>
            </a:r>
            <a:endParaRPr lang="bg-BG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63" y="4048329"/>
            <a:ext cx="4994969" cy="280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9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446" y="278312"/>
            <a:ext cx="1572629" cy="102900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735" y="89495"/>
            <a:ext cx="1733365" cy="1417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5" y="191323"/>
            <a:ext cx="1123376" cy="11159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75" y="1901996"/>
            <a:ext cx="6334540" cy="4044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74" y="1731169"/>
            <a:ext cx="5263201" cy="4378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259882" y="6333821"/>
            <a:ext cx="33231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5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многолъч</a:t>
            </a:r>
            <a:r>
              <a:rPr lang="en-US" sz="15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bg-BG" sz="15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ехолот</a:t>
            </a:r>
            <a:endParaRPr lang="bg-BG" sz="15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29549" y="6218404"/>
            <a:ext cx="31337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5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Визуализация на терена </a:t>
            </a:r>
            <a:endParaRPr lang="en-US" sz="15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5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15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лидар и многолъч</a:t>
            </a:r>
            <a:r>
              <a:rPr lang="en-US" sz="15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bg-BG" sz="15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15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5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ехолот</a:t>
            </a:r>
            <a:r>
              <a:rPr lang="en-US" sz="15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bg-BG" sz="15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34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446" y="278312"/>
            <a:ext cx="1572629" cy="102900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735" y="89495"/>
            <a:ext cx="1733365" cy="1417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5" y="191323"/>
            <a:ext cx="1123376" cy="11159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25361" y="6377019"/>
            <a:ext cx="6798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Визуализация при работа с лидар</a:t>
            </a:r>
            <a:endParaRPr lang="bg-BG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29" y="1546112"/>
            <a:ext cx="9324975" cy="47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3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446" y="278312"/>
            <a:ext cx="1572629" cy="102900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735" y="89495"/>
            <a:ext cx="1733365" cy="1417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5" y="191323"/>
            <a:ext cx="1123376" cy="11159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813" y="1666656"/>
            <a:ext cx="5611238" cy="4251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3" y="1731972"/>
            <a:ext cx="4981577" cy="3736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5793259"/>
            <a:ext cx="6064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Първи ряз на стоманен</a:t>
            </a:r>
            <a:r>
              <a:rPr lang="en-US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 за изпитване</a:t>
            </a:r>
            <a:r>
              <a:rPr lang="en-US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корабостроителница </a:t>
            </a:r>
          </a:p>
          <a:p>
            <a:pPr algn="ctr"/>
            <a:r>
              <a:rPr lang="bg-BG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ККЗ „МТГ Делфин“ АД </a:t>
            </a:r>
            <a:endParaRPr lang="bg-BG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69100" y="6039481"/>
            <a:ext cx="517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Символично предаване на метална плоча,</a:t>
            </a:r>
          </a:p>
          <a:p>
            <a:pPr algn="ctr"/>
            <a:r>
              <a:rPr lang="bg-BG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 от първия </a:t>
            </a:r>
            <a:r>
              <a:rPr lang="bg-BG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ряз</a:t>
            </a:r>
            <a:endParaRPr lang="bg-BG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75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446" y="278312"/>
            <a:ext cx="1572629" cy="102900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735" y="89495"/>
            <a:ext cx="1733365" cy="1417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5" y="191323"/>
            <a:ext cx="1123376" cy="11159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42717" y="5913334"/>
            <a:ext cx="761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 от етапите при изработване на корпусите и надстройката на кораба</a:t>
            </a:r>
            <a:endParaRPr lang="bg-BG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526" y="1809683"/>
            <a:ext cx="5236128" cy="39270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4" y="1809525"/>
            <a:ext cx="5236338" cy="392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8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446" y="278312"/>
            <a:ext cx="1572629" cy="102900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735" y="89495"/>
            <a:ext cx="1733365" cy="1417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5" y="191323"/>
            <a:ext cx="1123376" cy="11159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3607" y="5868150"/>
            <a:ext cx="6064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Строителство на </a:t>
            </a:r>
          </a:p>
          <a:p>
            <a:pPr algn="ctr"/>
            <a:r>
              <a:rPr lang="bg-BG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корпусна конструкция</a:t>
            </a:r>
            <a:endParaRPr lang="bg-BG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8" y="1653834"/>
            <a:ext cx="5245965" cy="39344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876" y="1653834"/>
            <a:ext cx="5245963" cy="393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3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446" y="278312"/>
            <a:ext cx="1572629" cy="102900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735" y="89495"/>
            <a:ext cx="1733365" cy="1417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5" y="191323"/>
            <a:ext cx="1123376" cy="11159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12" y="1447080"/>
            <a:ext cx="3828237" cy="45099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099" y="1432420"/>
            <a:ext cx="4213225" cy="45246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5088" y="5957057"/>
            <a:ext cx="4952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Изработена корпусна конструкция </a:t>
            </a:r>
          </a:p>
          <a:p>
            <a:pPr algn="ctr"/>
            <a:r>
              <a:rPr lang="bg-BG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ляв и десен борд</a:t>
            </a:r>
          </a:p>
          <a:p>
            <a:pPr algn="ctr"/>
            <a:r>
              <a:rPr lang="bg-BG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/преди обръщане/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44212" y="6058797"/>
            <a:ext cx="37430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Корпус</a:t>
            </a:r>
            <a:endParaRPr lang="bg-BG" sz="2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03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1672</TotalTime>
  <Words>307</Words>
  <Application>Microsoft Office PowerPoint</Application>
  <PresentationFormat>Widescreen</PresentationFormat>
  <Paragraphs>59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Общ изглед</vt:lpstr>
      <vt:lpstr>Монтиране на тръбопроводи,  люкове, фундаменти за машини и съоръжения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Мария Сталинова Купенова</dc:creator>
  <cp:lastModifiedBy>Божидар Хараламбиев Янков</cp:lastModifiedBy>
  <cp:revision>149</cp:revision>
  <dcterms:created xsi:type="dcterms:W3CDTF">2016-05-26T05:37:14Z</dcterms:created>
  <dcterms:modified xsi:type="dcterms:W3CDTF">2016-11-28T14:21:30Z</dcterms:modified>
</cp:coreProperties>
</file>