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0" r:id="rId2"/>
    <p:sldId id="259" r:id="rId3"/>
    <p:sldId id="274" r:id="rId4"/>
    <p:sldId id="258" r:id="rId5"/>
    <p:sldId id="279" r:id="rId6"/>
    <p:sldId id="269" r:id="rId7"/>
    <p:sldId id="262" r:id="rId8"/>
    <p:sldId id="271" r:id="rId9"/>
    <p:sldId id="266" r:id="rId10"/>
    <p:sldId id="265" r:id="rId11"/>
    <p:sldId id="270" r:id="rId12"/>
    <p:sldId id="264" r:id="rId13"/>
    <p:sldId id="261" r:id="rId14"/>
    <p:sldId id="268" r:id="rId15"/>
    <p:sldId id="267" r:id="rId16"/>
    <p:sldId id="283" r:id="rId17"/>
    <p:sldId id="272" r:id="rId18"/>
    <p:sldId id="273" r:id="rId19"/>
    <p:sldId id="288" r:id="rId20"/>
    <p:sldId id="287" r:id="rId21"/>
    <p:sldId id="290" r:id="rId22"/>
    <p:sldId id="291" r:id="rId23"/>
    <p:sldId id="282" r:id="rId24"/>
    <p:sldId id="295" r:id="rId25"/>
    <p:sldId id="29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42923E"/>
    <a:srgbClr val="37812B"/>
    <a:srgbClr val="2D6923"/>
    <a:srgbClr val="FF0000"/>
    <a:srgbClr val="FF505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4" autoAdjust="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61048-ECC4-45E0-8A82-AFD8B93F4881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A3996-3CF5-47F4-9D7A-D83B11354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F5C91E-D3B3-4BAB-BFBD-9642BA78AB2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A3996-3CF5-47F4-9D7A-D83B11354A2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B0A18-1D62-4E16-A569-79B6A5BF777F}" type="datetimeFigureOut">
              <a:rPr lang="en-US" smtClean="0"/>
              <a:pPr/>
              <a:t>29-Nov-16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C0566-5D8D-45FD-B010-C0759B38A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5" Type="http://schemas.openxmlformats.org/officeDocument/2006/relationships/image" Target="../media/image22.emf"/><Relationship Id="rId10" Type="http://schemas.openxmlformats.org/officeDocument/2006/relationships/image" Target="../media/image2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4864"/>
            <a:ext cx="9144000" cy="1006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bg-BG" sz="2700" b="1" dirty="0">
                <a:solidFill>
                  <a:srgbClr val="42923E"/>
                </a:solidFill>
                <a:latin typeface="Arial" pitchFamily="34" charset="0"/>
                <a:cs typeface="Arial" panose="020B0604020202020204" pitchFamily="34" charset="0"/>
              </a:rPr>
              <a:t>ПРОЕКТ ЗА РАЗШИРЕНИЕ НА МЕТРОТО В СОФИЯ ВКЛЮЧЕН В ОПТТИ 2014-2020г</a:t>
            </a:r>
            <a:br>
              <a:rPr lang="bg-BG" sz="3400" b="1" dirty="0">
                <a:solidFill>
                  <a:srgbClr val="004E8C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lang="bg-BG" sz="3600" b="1" dirty="0">
                <a:solidFill>
                  <a:srgbClr val="004E8C"/>
                </a:solidFill>
                <a:latin typeface="Arial" pitchFamily="34" charset="0"/>
              </a:rPr>
              <a:t>                                         </a:t>
            </a:r>
            <a:r>
              <a:rPr lang="bg-BG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г.</a:t>
            </a:r>
            <a:br>
              <a:rPr lang="bg-BG" dirty="0"/>
            </a:br>
            <a:endParaRPr lang="en-US" sz="3600" dirty="0"/>
          </a:p>
        </p:txBody>
      </p:sp>
      <p:sp>
        <p:nvSpPr>
          <p:cNvPr id="8195" name="Content Placeholder 8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endParaRPr lang="en-US" dirty="0"/>
          </a:p>
          <a:p>
            <a:pPr>
              <a:buFont typeface="Arial" pitchFamily="34" charset="0"/>
              <a:buNone/>
            </a:pPr>
            <a:endParaRPr lang="bg-BG" dirty="0"/>
          </a:p>
        </p:txBody>
      </p:sp>
      <p:pic>
        <p:nvPicPr>
          <p:cNvPr id="45057" name="Picture 1" descr="C:\Users\Metropolitan\Desktop\Арх.МС 12-2 Сребърна\image-0.02.01.330ed12919d130ddd8683841f57043e91ae38028eb9a126f2f6dfe4773643ab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753544"/>
            <a:ext cx="7344816" cy="410445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3568" y="6453336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>
                <a:solidFill>
                  <a:schemeClr val="bg1"/>
                </a:solidFill>
              </a:rPr>
              <a:t>МС “Витоша” – пуск 20.07.2016г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3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5"/>
          <p:cNvGraphicFramePr>
            <a:graphicFrameLocks noGrp="1" noChangeAspect="1"/>
          </p:cNvGraphicFramePr>
          <p:nvPr/>
        </p:nvGraphicFramePr>
        <p:xfrm>
          <a:off x="107504" y="5229200"/>
          <a:ext cx="7451726" cy="1484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Acrobat Document" r:id="rId4" imgW="51534000" imgH="7578000" progId="AcroExch.Document.7">
                  <p:embed/>
                </p:oleObj>
              </mc:Choice>
              <mc:Fallback>
                <p:oleObj name="Acrobat Document" r:id="rId4" imgW="51534000" imgH="7578000" progId="AcroExch.Document.7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5229200"/>
                        <a:ext cx="7451726" cy="1484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6" descr="C:\Users\Metropolitan\Desktop\Метрото в София и развитието му до 2019г-Прага\Фиг. 8-2 Разполагане на МС 10 в градската планиров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57563"/>
            <a:ext cx="7524750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323528" y="3284984"/>
            <a:ext cx="864096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rgbClr val="E1051A"/>
                </a:solidFill>
              </a:rPr>
              <a:t>План, профил и строителство на МС „НДК 2“ от Линия 3</a:t>
            </a:r>
            <a:r>
              <a:rPr lang="en-US" altLang="bg-BG" b="1" dirty="0">
                <a:solidFill>
                  <a:srgbClr val="E1051A"/>
                </a:solidFill>
              </a:rPr>
              <a:t> </a:t>
            </a:r>
            <a:r>
              <a:rPr lang="en-US" altLang="bg-BG" b="1" dirty="0">
                <a:solidFill>
                  <a:srgbClr val="FF0000"/>
                </a:solidFill>
              </a:rPr>
              <a:t>(</a:t>
            </a:r>
            <a:r>
              <a:rPr lang="bg-BG" altLang="bg-BG" b="1" dirty="0">
                <a:solidFill>
                  <a:srgbClr val="FF0000"/>
                </a:solidFill>
              </a:rPr>
              <a:t>С връзка с Линия 2</a:t>
            </a:r>
            <a:r>
              <a:rPr lang="en-US" altLang="bg-BG" b="1" dirty="0">
                <a:solidFill>
                  <a:srgbClr val="FF0000"/>
                </a:solidFill>
              </a:rPr>
              <a:t>)</a:t>
            </a:r>
            <a:r>
              <a:rPr lang="bg-BG" altLang="bg-BG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011863" y="4581525"/>
            <a:ext cx="1512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685338" y="285273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0" y="4508500"/>
            <a:ext cx="327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5125" idx="1"/>
          </p:cNvCxnSpPr>
          <p:nvPr/>
        </p:nvCxnSpPr>
        <p:spPr>
          <a:xfrm flipH="1">
            <a:off x="0" y="4294188"/>
            <a:ext cx="2916238" cy="36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24750" y="3789363"/>
            <a:ext cx="86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24750" y="3933825"/>
            <a:ext cx="7921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5125" idx="3"/>
          </p:cNvCxnSpPr>
          <p:nvPr/>
        </p:nvCxnSpPr>
        <p:spPr>
          <a:xfrm flipV="1">
            <a:off x="6011863" y="4330700"/>
            <a:ext cx="1512887" cy="34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3" descr="C:\Users\stoian\Desktop\Снимки Линия 3 08.09.2016\MC 10\IMG_15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488" y="333375"/>
            <a:ext cx="2987675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0" y="0"/>
          <a:ext cx="12169775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Acrobat Document" r:id="rId8" imgW="20916000" imgH="7578000" progId="AcroExch.Document.7">
                  <p:embed/>
                </p:oleObj>
              </mc:Choice>
              <mc:Fallback>
                <p:oleObj name="Acrobat Document" r:id="rId8" imgW="20916000" imgH="757800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69775" cy="30924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6588125" y="1989138"/>
            <a:ext cx="431800" cy="10080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8488" y="1844675"/>
            <a:ext cx="503237" cy="1152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659563" y="1916113"/>
            <a:ext cx="288925" cy="730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C:\Users\Metropolitan\Desktop\20160927_1325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39952" y="4725144"/>
            <a:ext cx="4680520" cy="21328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48680"/>
            <a:ext cx="9144000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                                  </a:t>
            </a:r>
            <a:r>
              <a:rPr lang="bg-BG" b="1" dirty="0">
                <a:solidFill>
                  <a:srgbClr val="FF0000"/>
                </a:solidFill>
              </a:rPr>
              <a:t>         </a:t>
            </a:r>
            <a:r>
              <a:rPr lang="en-US" b="1" dirty="0">
                <a:solidFill>
                  <a:srgbClr val="FF0000"/>
                </a:solidFill>
              </a:rPr>
              <a:t>   </a:t>
            </a:r>
            <a:r>
              <a:rPr lang="bg-BG" sz="2000" b="1" dirty="0">
                <a:solidFill>
                  <a:srgbClr val="FF0000"/>
                </a:solidFill>
              </a:rPr>
              <a:t>МС Медицинска академия</a:t>
            </a:r>
          </a:p>
          <a:p>
            <a:r>
              <a:rPr lang="bg-BG" b="1" dirty="0">
                <a:solidFill>
                  <a:srgbClr val="FF0000"/>
                </a:solidFill>
              </a:rPr>
              <a:t>разполагане в градската планировка, технологична схема  за изграждане по “Топ даун”  </a:t>
            </a:r>
          </a:p>
          <a:p>
            <a:r>
              <a:rPr lang="bg-BG" b="1" dirty="0">
                <a:solidFill>
                  <a:srgbClr val="FF0000"/>
                </a:solidFill>
              </a:rPr>
              <a:t>                                                    метод  и строиотелство   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 flipV="1">
            <a:off x="7524328" y="4941168"/>
            <a:ext cx="7200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5998"/>
            <a:ext cx="9144000" cy="268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3" descr="C:\Users\stoian\Desktop\20161018_150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725145"/>
            <a:ext cx="3779912" cy="2132855"/>
          </a:xfrm>
          <a:prstGeom prst="rect">
            <a:avLst/>
          </a:prstGeom>
          <a:noFill/>
        </p:spPr>
      </p:pic>
      <p:pic>
        <p:nvPicPr>
          <p:cNvPr id="56" name="Picture 5" descr="C:\Users\Metropolitan\Desktop\Други -текс. и през\други- текст,презент и снимки\За печатница 30.05.12 и др\Раздел I\Раздел 1-kн-сн-актуал\45-1а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05064"/>
            <a:ext cx="4257243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100" name="Picture 4" descr="Проект за разполагане на метростанцията на крастовището на бул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364163" cy="3695700"/>
          </a:xfrm>
        </p:spPr>
      </p:pic>
      <p:graphicFrame>
        <p:nvGraphicFramePr>
          <p:cNvPr id="4098" name="Object 3"/>
          <p:cNvGraphicFramePr>
            <a:graphicFrameLocks noGrp="1" noChangeAspect="1"/>
          </p:cNvGraphicFramePr>
          <p:nvPr/>
        </p:nvGraphicFramePr>
        <p:xfrm>
          <a:off x="5219700" y="0"/>
          <a:ext cx="4470400" cy="386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Acrobat Document" r:id="rId4" imgW="37845000" imgH="11509560" progId="AcroExch.Document.7">
                  <p:embed/>
                </p:oleObj>
              </mc:Choice>
              <mc:Fallback>
                <p:oleObj name="Acrobat Document" r:id="rId4" imgW="37845000" imgH="11509560" progId="AcroExch.Document.7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0"/>
                        <a:ext cx="4470400" cy="386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3" descr="C:\Users\stoian\Desktop\Снимки Линия 3 08.09.2016\MC 12\DSC071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3708400"/>
            <a:ext cx="4932362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323850" y="4365625"/>
            <a:ext cx="3394263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g-BG" sz="2000" b="1" dirty="0">
                <a:solidFill>
                  <a:srgbClr val="FF0000"/>
                </a:solidFill>
              </a:rPr>
              <a:t> </a:t>
            </a:r>
            <a:r>
              <a:rPr lang="bg-BG" b="1" dirty="0">
                <a:solidFill>
                  <a:srgbClr val="FF0000"/>
                </a:solidFill>
              </a:rPr>
              <a:t>Разполагане в градската </a:t>
            </a:r>
          </a:p>
          <a:p>
            <a:r>
              <a:rPr lang="bg-BG" b="1" dirty="0">
                <a:solidFill>
                  <a:srgbClr val="FF0000"/>
                </a:solidFill>
              </a:rPr>
              <a:t>планировка и строителство</a:t>
            </a:r>
          </a:p>
          <a:p>
            <a:r>
              <a:rPr lang="bg-BG" b="1" dirty="0">
                <a:solidFill>
                  <a:srgbClr val="FF0000"/>
                </a:solidFill>
              </a:rPr>
              <a:t> на МС Бул.България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4257675" cy="979488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bg-BG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Разполагане и строителство на МС ”Красно село” на кръстовището на </a:t>
            </a:r>
            <a:br>
              <a:rPr lang="en-US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bg-BG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бул. Цар Борис </a:t>
            </a:r>
            <a:r>
              <a:rPr lang="en-US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bg-BG" altLang="bg-BG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и ул. Житница</a:t>
            </a:r>
          </a:p>
        </p:txBody>
      </p:sp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-468313" y="1628775"/>
          <a:ext cx="8712201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3" imgW="15140520" imgH="10684800" progId="AcroExch.Document.7">
                  <p:embed/>
                </p:oleObj>
              </mc:Choice>
              <mc:Fallback>
                <p:oleObj name="Acrobat Document" r:id="rId3" imgW="15140520" imgH="10684800" progId="AcroExch.Document.7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68313" y="1628775"/>
                        <a:ext cx="8712201" cy="522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413" y="4941888"/>
            <a:ext cx="9217026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10"/>
          <p:cNvSpPr txBox="1">
            <a:spLocks noChangeArrowheads="1"/>
          </p:cNvSpPr>
          <p:nvPr/>
        </p:nvSpPr>
        <p:spPr bwMode="auto">
          <a:xfrm>
            <a:off x="5508625" y="4508500"/>
            <a:ext cx="32464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600" b="1">
                <a:solidFill>
                  <a:srgbClr val="1D4AA3"/>
                </a:solidFill>
              </a:rPr>
              <a:t>Надлъжен разрез по остта на </a:t>
            </a:r>
          </a:p>
          <a:p>
            <a:r>
              <a:rPr lang="bg-BG" sz="1600" b="1">
                <a:solidFill>
                  <a:srgbClr val="1D4AA3"/>
                </a:solidFill>
              </a:rPr>
              <a:t>станцията </a:t>
            </a:r>
          </a:p>
        </p:txBody>
      </p:sp>
      <p:pic>
        <p:nvPicPr>
          <p:cNvPr id="5126" name="Picture 3" descr="C:\Users\stoian\Desktop\Снимки Линия 3 08.09.2016\MC 14\image-0-02-01-f20326848ade02907b94664de2266baf8341b8129aad9b811614c91369ed460f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50" y="0"/>
            <a:ext cx="44767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22238"/>
            <a:ext cx="9144000" cy="1295400"/>
          </a:xfrm>
        </p:spPr>
        <p:txBody>
          <a:bodyPr/>
          <a:lstStyle/>
          <a:p>
            <a:pPr eaLnBrk="1" hangingPunct="1"/>
            <a:r>
              <a:rPr lang="bg-BG" sz="2400">
                <a:solidFill>
                  <a:srgbClr val="F43C38"/>
                </a:solidFill>
              </a:rPr>
              <a:t>    </a:t>
            </a:r>
            <a:br>
              <a:rPr lang="bg-BG" sz="2400">
                <a:solidFill>
                  <a:srgbClr val="F43C38"/>
                </a:solidFill>
              </a:rPr>
            </a:br>
            <a:r>
              <a:rPr lang="bg-BG" sz="2400">
                <a:solidFill>
                  <a:srgbClr val="F43C38"/>
                </a:solidFill>
              </a:rPr>
              <a:t>    </a:t>
            </a:r>
            <a:r>
              <a:rPr lang="bg-BG" sz="2400" b="1">
                <a:solidFill>
                  <a:srgbClr val="F43C38"/>
                </a:solidFill>
              </a:rPr>
              <a:t>План, надлъжен профил и сечение на тунелите в  </a:t>
            </a:r>
            <a:br>
              <a:rPr lang="bg-BG" sz="2400" b="1">
                <a:solidFill>
                  <a:srgbClr val="F43C38"/>
                </a:solidFill>
              </a:rPr>
            </a:br>
            <a:r>
              <a:rPr lang="bg-BG" sz="2400" b="1">
                <a:solidFill>
                  <a:srgbClr val="F43C38"/>
                </a:solidFill>
              </a:rPr>
              <a:t>     централната градска част от трасето на Линия 3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2565400"/>
          <a:ext cx="9144000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Acrobat Document" r:id="rId3" imgW="37377000" imgH="15102000" progId="AcroExch.Document.7">
                  <p:embed/>
                </p:oleObj>
              </mc:Choice>
              <mc:Fallback>
                <p:oleObj name="Acrobat Document" r:id="rId3" imgW="37377000" imgH="1510200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65400"/>
                        <a:ext cx="9144000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6156176" y="0"/>
            <a:ext cx="2987824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b="1" dirty="0">
                <a:solidFill>
                  <a:srgbClr val="FF0000"/>
                </a:solidFill>
              </a:rPr>
              <a:t>Общ вид на тунелопробивна машина с диаметър 9,4м за изграждане на двупътните тунели на от Линия 3 в ЦГЧ</a:t>
            </a:r>
            <a:r>
              <a:rPr lang="bg-BG" b="1" dirty="0">
                <a:solidFill>
                  <a:srgbClr val="FF0000"/>
                </a:solidFill>
                <a:ea typeface="ＭＳ Ｐゴシック" pitchFamily="34" charset="-128"/>
              </a:rPr>
              <a:t>.</a:t>
            </a:r>
            <a:r>
              <a:rPr lang="bg-BG" b="1" dirty="0">
                <a:solidFill>
                  <a:srgbClr val="FF0000"/>
                </a:solidFill>
              </a:rPr>
              <a:t> / приемане в завода в Германия 07.10.2015г/ </a:t>
            </a:r>
            <a:endParaRPr lang="en-US" b="1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6085" name="TextBox 8"/>
          <p:cNvSpPr txBox="1">
            <a:spLocks noChangeArrowheads="1"/>
          </p:cNvSpPr>
          <p:nvPr/>
        </p:nvSpPr>
        <p:spPr bwMode="auto">
          <a:xfrm>
            <a:off x="971600" y="4005064"/>
            <a:ext cx="817240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>
                <a:solidFill>
                  <a:srgbClr val="EF3957"/>
                </a:solidFill>
              </a:rPr>
              <a:t> </a:t>
            </a:r>
            <a:r>
              <a:rPr lang="bg-BG" sz="1400" b="1" dirty="0">
                <a:solidFill>
                  <a:srgbClr val="0070C0"/>
                </a:solidFill>
              </a:rPr>
              <a:t>Схема на тунелната конструкция  и общ изглед от  цеха за производство на стоманобетонните сегменти за тунелната конструкция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46088" name="Picture 4" descr="DSC002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943942"/>
            <a:ext cx="3204021" cy="22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89" name="Picture 1" descr="C:\Users\Metropolitan\Desktop\Снимки Германия 2016 ТВМ\Dogus\Angel\S-1014_PEP_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5220071" cy="3789040"/>
          </a:xfrm>
          <a:prstGeom prst="rect">
            <a:avLst/>
          </a:prstGeom>
          <a:noFill/>
        </p:spPr>
      </p:pic>
      <p:pic>
        <p:nvPicPr>
          <p:cNvPr id="8" name="Picture 2" descr="ring_seg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1520" y="5085184"/>
            <a:ext cx="5580111" cy="1772816"/>
          </a:xfrm>
          <a:prstGeom prst="rect">
            <a:avLst/>
          </a:prstGeom>
        </p:spPr>
      </p:pic>
      <p:pic>
        <p:nvPicPr>
          <p:cNvPr id="9" name="Picture 6" descr="40-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653136"/>
            <a:ext cx="2483768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tropolitan\Desktop\Л 3- Снимки строителство\Снимки Линия 3 08.09.2016\TBM\image-0-02-01-2d291d7353052be9a3653f636426f9613ad28854adaffc4a85b67a4756eb66b5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0057" y="0"/>
            <a:ext cx="5583943" cy="3140968"/>
          </a:xfrm>
          <a:prstGeom prst="rect">
            <a:avLst/>
          </a:prstGeom>
          <a:noFill/>
        </p:spPr>
      </p:pic>
      <p:pic>
        <p:nvPicPr>
          <p:cNvPr id="35843" name="Picture 3" descr="C:\Users\Metropolitan\Desktop\Л 3- Снимки строителство\Снимки Линия 3 08.09.2016\TBM\image-0-02-01-f12e7b5fe8c5b9c237319b8a77d16685b0de9e6849f95705e531f82cf03a629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4943872" cy="27809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340768"/>
            <a:ext cx="3599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FF0000"/>
                </a:solidFill>
              </a:rPr>
              <a:t>Общ изглед  от строителството на </a:t>
            </a:r>
          </a:p>
          <a:p>
            <a:r>
              <a:rPr lang="bg-BG" b="1" dirty="0">
                <a:solidFill>
                  <a:srgbClr val="FF0000"/>
                </a:solidFill>
              </a:rPr>
              <a:t>стартовата шахта за работата на </a:t>
            </a:r>
          </a:p>
          <a:p>
            <a:r>
              <a:rPr lang="bg-BG" b="1" dirty="0">
                <a:solidFill>
                  <a:srgbClr val="FF0000"/>
                </a:solidFill>
              </a:rPr>
              <a:t>тунелопробивната машина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C:\Users\stoian\Desktop\fangshan-line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8" y="0"/>
            <a:ext cx="4608512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stoian\Pictures\M2-5-Centrum-Nauki-Kop-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87350"/>
            <a:ext cx="4211638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0" y="3284538"/>
            <a:ext cx="9136063" cy="646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g-BG" b="1" dirty="0">
                <a:solidFill>
                  <a:srgbClr val="FF0000"/>
                </a:solidFill>
              </a:rPr>
              <a:t>Повдижен състав модел “Инспиро” производство на фирма “Сименс”  </a:t>
            </a:r>
          </a:p>
          <a:p>
            <a:r>
              <a:rPr lang="bg-BG" b="1" dirty="0">
                <a:solidFill>
                  <a:srgbClr val="FF0000"/>
                </a:solidFill>
              </a:rPr>
              <a:t>и автоматично отваряеми прегради на пероните с височина 1,5м за Линия 3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388350" y="3284538"/>
            <a:ext cx="0" cy="3603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149" idx="3"/>
          </p:cNvCxnSpPr>
          <p:nvPr/>
        </p:nvCxnSpPr>
        <p:spPr>
          <a:xfrm>
            <a:off x="9136063" y="3608388"/>
            <a:ext cx="7937" cy="18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4508500"/>
            <a:ext cx="4787900" cy="2205038"/>
            <a:chOff x="1312551" y="1600200"/>
            <a:chExt cx="6518898" cy="4525963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59685" y="2033588"/>
              <a:ext cx="4024630" cy="2790825"/>
              <a:chOff x="2685" y="9105"/>
              <a:chExt cx="6338" cy="4395"/>
            </a:xfrm>
          </p:grpSpPr>
          <p:sp>
            <p:nvSpPr>
              <p:cNvPr id="6160" name="Freeform 4"/>
              <p:cNvSpPr>
                <a:spLocks/>
              </p:cNvSpPr>
              <p:nvPr/>
            </p:nvSpPr>
            <p:spPr bwMode="auto">
              <a:xfrm>
                <a:off x="2685" y="9105"/>
                <a:ext cx="6338" cy="4395"/>
              </a:xfrm>
              <a:custGeom>
                <a:avLst/>
                <a:gdLst>
                  <a:gd name="T0" fmla="*/ 340 w 6338"/>
                  <a:gd name="T1" fmla="*/ 9105 h 4395"/>
                  <a:gd name="T2" fmla="*/ 248 w 6338"/>
                  <a:gd name="T3" fmla="*/ 9105 h 4395"/>
                  <a:gd name="T4" fmla="*/ 174 w 6338"/>
                  <a:gd name="T5" fmla="*/ 9108 h 4395"/>
                  <a:gd name="T6" fmla="*/ 93 w 6338"/>
                  <a:gd name="T7" fmla="*/ 9120 h 4395"/>
                  <a:gd name="T8" fmla="*/ 31 w 6338"/>
                  <a:gd name="T9" fmla="*/ 9162 h 4395"/>
                  <a:gd name="T10" fmla="*/ 9 w 6338"/>
                  <a:gd name="T11" fmla="*/ 9222 h 4395"/>
                  <a:gd name="T12" fmla="*/ 1 w 6338"/>
                  <a:gd name="T13" fmla="*/ 9314 h 4395"/>
                  <a:gd name="T14" fmla="*/ 0 w 6338"/>
                  <a:gd name="T15" fmla="*/ 9397 h 4395"/>
                  <a:gd name="T16" fmla="*/ 0 w 6338"/>
                  <a:gd name="T17" fmla="*/ 9445 h 4395"/>
                  <a:gd name="T18" fmla="*/ 0 w 6338"/>
                  <a:gd name="T19" fmla="*/ 13160 h 4395"/>
                  <a:gd name="T20" fmla="*/ 0 w 6338"/>
                  <a:gd name="T21" fmla="*/ 13252 h 4395"/>
                  <a:gd name="T22" fmla="*/ 2 w 6338"/>
                  <a:gd name="T23" fmla="*/ 13326 h 4395"/>
                  <a:gd name="T24" fmla="*/ 14 w 6338"/>
                  <a:gd name="T25" fmla="*/ 13407 h 4395"/>
                  <a:gd name="T26" fmla="*/ 56 w 6338"/>
                  <a:gd name="T27" fmla="*/ 13469 h 4395"/>
                  <a:gd name="T28" fmla="*/ 116 w 6338"/>
                  <a:gd name="T29" fmla="*/ 13491 h 4395"/>
                  <a:gd name="T30" fmla="*/ 208 w 6338"/>
                  <a:gd name="T31" fmla="*/ 13499 h 4395"/>
                  <a:gd name="T32" fmla="*/ 291 w 6338"/>
                  <a:gd name="T33" fmla="*/ 13500 h 4395"/>
                  <a:gd name="T34" fmla="*/ 340 w 6338"/>
                  <a:gd name="T35" fmla="*/ 13500 h 4395"/>
                  <a:gd name="T36" fmla="*/ 5997 w 6338"/>
                  <a:gd name="T37" fmla="*/ 13500 h 4395"/>
                  <a:gd name="T38" fmla="*/ 6090 w 6338"/>
                  <a:gd name="T39" fmla="*/ 13500 h 4395"/>
                  <a:gd name="T40" fmla="*/ 6163 w 6338"/>
                  <a:gd name="T41" fmla="*/ 13497 h 4395"/>
                  <a:gd name="T42" fmla="*/ 6244 w 6338"/>
                  <a:gd name="T43" fmla="*/ 13485 h 4395"/>
                  <a:gd name="T44" fmla="*/ 6307 w 6338"/>
                  <a:gd name="T45" fmla="*/ 13443 h 4395"/>
                  <a:gd name="T46" fmla="*/ 6328 w 6338"/>
                  <a:gd name="T47" fmla="*/ 13383 h 4395"/>
                  <a:gd name="T48" fmla="*/ 6336 w 6338"/>
                  <a:gd name="T49" fmla="*/ 13291 h 4395"/>
                  <a:gd name="T50" fmla="*/ 6337 w 6338"/>
                  <a:gd name="T51" fmla="*/ 13208 h 4395"/>
                  <a:gd name="T52" fmla="*/ 6338 w 6338"/>
                  <a:gd name="T53" fmla="*/ 13160 h 4395"/>
                  <a:gd name="T54" fmla="*/ 6338 w 6338"/>
                  <a:gd name="T55" fmla="*/ 9445 h 4395"/>
                  <a:gd name="T56" fmla="*/ 6337 w 6338"/>
                  <a:gd name="T57" fmla="*/ 9353 h 4395"/>
                  <a:gd name="T58" fmla="*/ 6335 w 6338"/>
                  <a:gd name="T59" fmla="*/ 9279 h 4395"/>
                  <a:gd name="T60" fmla="*/ 6323 w 6338"/>
                  <a:gd name="T61" fmla="*/ 9198 h 4395"/>
                  <a:gd name="T62" fmla="*/ 6281 w 6338"/>
                  <a:gd name="T63" fmla="*/ 9136 h 4395"/>
                  <a:gd name="T64" fmla="*/ 6221 w 6338"/>
                  <a:gd name="T65" fmla="*/ 9114 h 4395"/>
                  <a:gd name="T66" fmla="*/ 6129 w 6338"/>
                  <a:gd name="T67" fmla="*/ 9106 h 4395"/>
                  <a:gd name="T68" fmla="*/ 6046 w 6338"/>
                  <a:gd name="T69" fmla="*/ 9105 h 4395"/>
                  <a:gd name="T70" fmla="*/ 5997 w 6338"/>
                  <a:gd name="T71" fmla="*/ 9105 h 4395"/>
                  <a:gd name="T72" fmla="*/ 340 w 6338"/>
                  <a:gd name="T73" fmla="*/ 9105 h 439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338"/>
                  <a:gd name="T112" fmla="*/ 0 h 4395"/>
                  <a:gd name="T113" fmla="*/ 6338 w 6338"/>
                  <a:gd name="T114" fmla="*/ 4395 h 439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338" h="4395">
                    <a:moveTo>
                      <a:pt x="340" y="0"/>
                    </a:moveTo>
                    <a:lnTo>
                      <a:pt x="248" y="0"/>
                    </a:lnTo>
                    <a:lnTo>
                      <a:pt x="174" y="3"/>
                    </a:lnTo>
                    <a:lnTo>
                      <a:pt x="93" y="15"/>
                    </a:lnTo>
                    <a:lnTo>
                      <a:pt x="31" y="57"/>
                    </a:lnTo>
                    <a:lnTo>
                      <a:pt x="9" y="117"/>
                    </a:lnTo>
                    <a:lnTo>
                      <a:pt x="1" y="209"/>
                    </a:lnTo>
                    <a:lnTo>
                      <a:pt x="0" y="292"/>
                    </a:lnTo>
                    <a:lnTo>
                      <a:pt x="0" y="340"/>
                    </a:lnTo>
                    <a:lnTo>
                      <a:pt x="0" y="4055"/>
                    </a:lnTo>
                    <a:lnTo>
                      <a:pt x="0" y="4147"/>
                    </a:lnTo>
                    <a:lnTo>
                      <a:pt x="2" y="4221"/>
                    </a:lnTo>
                    <a:lnTo>
                      <a:pt x="14" y="4302"/>
                    </a:lnTo>
                    <a:lnTo>
                      <a:pt x="56" y="4364"/>
                    </a:lnTo>
                    <a:lnTo>
                      <a:pt x="116" y="4386"/>
                    </a:lnTo>
                    <a:lnTo>
                      <a:pt x="208" y="4394"/>
                    </a:lnTo>
                    <a:lnTo>
                      <a:pt x="291" y="4395"/>
                    </a:lnTo>
                    <a:lnTo>
                      <a:pt x="340" y="4395"/>
                    </a:lnTo>
                    <a:lnTo>
                      <a:pt x="5997" y="4395"/>
                    </a:lnTo>
                    <a:lnTo>
                      <a:pt x="6090" y="4395"/>
                    </a:lnTo>
                    <a:lnTo>
                      <a:pt x="6163" y="4392"/>
                    </a:lnTo>
                    <a:lnTo>
                      <a:pt x="6244" y="4380"/>
                    </a:lnTo>
                    <a:lnTo>
                      <a:pt x="6307" y="4338"/>
                    </a:lnTo>
                    <a:lnTo>
                      <a:pt x="6328" y="4278"/>
                    </a:lnTo>
                    <a:lnTo>
                      <a:pt x="6336" y="4186"/>
                    </a:lnTo>
                    <a:lnTo>
                      <a:pt x="6337" y="4103"/>
                    </a:lnTo>
                    <a:lnTo>
                      <a:pt x="6338" y="4055"/>
                    </a:lnTo>
                    <a:lnTo>
                      <a:pt x="6338" y="340"/>
                    </a:lnTo>
                    <a:lnTo>
                      <a:pt x="6337" y="248"/>
                    </a:lnTo>
                    <a:lnTo>
                      <a:pt x="6335" y="174"/>
                    </a:lnTo>
                    <a:lnTo>
                      <a:pt x="6323" y="93"/>
                    </a:lnTo>
                    <a:lnTo>
                      <a:pt x="6281" y="31"/>
                    </a:lnTo>
                    <a:lnTo>
                      <a:pt x="6221" y="9"/>
                    </a:lnTo>
                    <a:lnTo>
                      <a:pt x="6129" y="1"/>
                    </a:lnTo>
                    <a:lnTo>
                      <a:pt x="6046" y="0"/>
                    </a:lnTo>
                    <a:lnTo>
                      <a:pt x="5997" y="0"/>
                    </a:lnTo>
                    <a:lnTo>
                      <a:pt x="340" y="0"/>
                    </a:lnTo>
                    <a:close/>
                  </a:path>
                </a:pathLst>
              </a:custGeom>
              <a:noFill/>
              <a:ln w="6350">
                <a:solidFill>
                  <a:srgbClr val="A7A9A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155" name="Content Placeholder 15"/>
            <p:cNvPicPr>
              <a:picLocks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12551" y="1600200"/>
              <a:ext cx="6518898" cy="4525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829135" y="1753347"/>
              <a:ext cx="914288" cy="1531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1000" dirty="0">
                  <a:latin typeface="Arial" panose="020B0604020202020204" pitchFamily="34" charset="0"/>
                  <a:cs typeface="Arial" panose="020B0604020202020204" pitchFamily="34" charset="0"/>
                </a:rPr>
                <a:t>Станция 1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76228" y="1753347"/>
              <a:ext cx="914288" cy="1531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1000" dirty="0">
                  <a:latin typeface="Arial" panose="020B0604020202020204" pitchFamily="34" charset="0"/>
                  <a:cs typeface="Arial" panose="020B0604020202020204" pitchFamily="34" charset="0"/>
                </a:rPr>
                <a:t>Станция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09587" y="1743571"/>
              <a:ext cx="1904226" cy="15314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1000" dirty="0">
                  <a:latin typeface="Arial" panose="020B0604020202020204" pitchFamily="34" charset="0"/>
                  <a:cs typeface="Arial" panose="020B0604020202020204" pitchFamily="34" charset="0"/>
                </a:rPr>
                <a:t>Контролен център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27034">
              <a:off x="2043117" y="5050880"/>
              <a:ext cx="1865322" cy="2737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g-BG" sz="900" dirty="0">
                  <a:solidFill>
                    <a:schemeClr val="tx1"/>
                  </a:solidFill>
                </a:rPr>
                <a:t>Двоен</a:t>
              </a:r>
              <a:r>
                <a:rPr lang="bg-BG" sz="900" dirty="0"/>
                <a:t> </a:t>
              </a:r>
              <a:r>
                <a:rPr lang="bg-BG" sz="900" dirty="0">
                  <a:solidFill>
                    <a:schemeClr val="tx1"/>
                  </a:solidFill>
                </a:rPr>
                <a:t>оптичен</a:t>
              </a:r>
              <a:r>
                <a:rPr lang="bg-BG" sz="900" dirty="0"/>
                <a:t> </a:t>
              </a:r>
              <a:r>
                <a:rPr lang="bg-BG" sz="900" dirty="0">
                  <a:solidFill>
                    <a:schemeClr val="tx1"/>
                  </a:solidFill>
                </a:rPr>
                <a:t>ринг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076825" y="4149725"/>
          <a:ext cx="4427538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Document" r:id="rId6" imgW="6722417" imgH="5818688" progId="Word.Document.12">
                  <p:embed/>
                </p:oleObj>
              </mc:Choice>
              <mc:Fallback>
                <p:oleObj name="Document" r:id="rId6" imgW="6722417" imgH="5818688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4149725"/>
                        <a:ext cx="4427538" cy="345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TextBox 21"/>
          <p:cNvSpPr txBox="1">
            <a:spLocks noChangeArrowheads="1"/>
          </p:cNvSpPr>
          <p:nvPr/>
        </p:nvSpPr>
        <p:spPr bwMode="auto">
          <a:xfrm>
            <a:off x="0" y="4076700"/>
            <a:ext cx="978062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b="1" dirty="0">
                <a:solidFill>
                  <a:srgbClr val="0070C0"/>
                </a:solidFill>
              </a:rPr>
              <a:t>Схема на диспечерското управление на движението     Схема на транспортната автоматика   </a:t>
            </a:r>
            <a:r>
              <a:rPr lang="bg-BG" b="1" dirty="0"/>
              <a:t>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395536" y="764704"/>
          <a:ext cx="8207375" cy="6081713"/>
        </p:xfrm>
        <a:graphic>
          <a:graphicData uri="http://schemas.openxmlformats.org/drawingml/2006/table">
            <a:tbl>
              <a:tblPr/>
              <a:tblGrid>
                <a:gridCol w="3028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1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111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95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15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1113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79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1748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11137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336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40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0187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14313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Участъци и подобекти </a:t>
                      </a:r>
                      <a:r>
                        <a:rPr kumimoji="0" 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bg-BG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Година</a:t>
                      </a:r>
                      <a:r>
                        <a:rPr kumimoji="0" lang="bg-BG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      </a:t>
                      </a:r>
                      <a:endParaRPr kumimoji="0" lang="bg-BG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2014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2015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2016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2017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2018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2019</a:t>
                      </a:r>
                      <a:endParaRPr kumimoji="0" lang="bg-BG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                                            Тримесечие</a:t>
                      </a:r>
                      <a:endParaRPr kumimoji="0" lang="bg-BG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</a:t>
                      </a:r>
                      <a:endParaRPr kumimoji="0" lang="bg-BG" sz="12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</a:t>
                      </a:r>
                      <a:endParaRPr kumimoji="0" lang="bg-BG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</a:t>
                      </a:r>
                      <a:endParaRPr kumimoji="0" lang="bg-BG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Етап І </a:t>
                      </a:r>
                      <a:endParaRPr kumimoji="0" lang="bg-BG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1. централен участък „МС 6 Парк Займов – Център – МС 14 ул. Житница” дължина 7.150 км. и  7 метростанции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тръжни и др. процедури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строителство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тунел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– 42 месеца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2. участък от „МС 5 бул. В.Вазов - МС 6 Парк Займов” дължина 650 м и 1 метростанция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тръжни и др. процедури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строителство –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месеца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3.  Доставка на подвижен състав с транспортна автоматика и управление на движението (СВТС система)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тръжни процедури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изработване – 36 месеца 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4. Депо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тръжни процедури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строителство – 22 месеца 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5. Комплексни пускови изпитания и въвеждане в експлоатация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. Етап II 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– участък „ МС 14 ул. Житница – МС 18 Околовръстно шосе” дължина 4.3 км. и  4 метростанции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тръжни процедури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- строителство –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bg-BG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 месеца</a:t>
                      </a:r>
                      <a:endParaRPr kumimoji="0" lang="bg-BG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barU" pitchFamily="2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barU" pitchFamily="2" charset="0"/>
                          <a:cs typeface="Times New Roman" pitchFamily="18" charset="0"/>
                        </a:rPr>
                        <a:t> </a:t>
                      </a:r>
                      <a:endParaRPr kumimoji="0" lang="bg-BG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554" marR="615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3494" name="Rectangle 32"/>
          <p:cNvSpPr>
            <a:spLocks noChangeArrowheads="1"/>
          </p:cNvSpPr>
          <p:nvPr/>
        </p:nvSpPr>
        <p:spPr bwMode="auto">
          <a:xfrm>
            <a:off x="703263" y="20526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bg-BG" altLang="bg-BG"/>
          </a:p>
        </p:txBody>
      </p:sp>
      <p:cxnSp>
        <p:nvCxnSpPr>
          <p:cNvPr id="53495" name="AutoShape 15"/>
          <p:cNvCxnSpPr>
            <a:cxnSpLocks noChangeShapeType="1"/>
          </p:cNvCxnSpPr>
          <p:nvPr/>
        </p:nvCxnSpPr>
        <p:spPr bwMode="auto">
          <a:xfrm flipV="1">
            <a:off x="3492500" y="2060848"/>
            <a:ext cx="1554163" cy="17463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496" name="AutoShape 16"/>
          <p:cNvCxnSpPr>
            <a:cxnSpLocks noChangeShapeType="1"/>
          </p:cNvCxnSpPr>
          <p:nvPr/>
        </p:nvCxnSpPr>
        <p:spPr bwMode="auto">
          <a:xfrm>
            <a:off x="4230688" y="4221088"/>
            <a:ext cx="854075" cy="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497" name="AutoShape 17"/>
          <p:cNvCxnSpPr>
            <a:cxnSpLocks noChangeShapeType="1"/>
          </p:cNvCxnSpPr>
          <p:nvPr/>
        </p:nvCxnSpPr>
        <p:spPr bwMode="auto">
          <a:xfrm>
            <a:off x="5220072" y="5085184"/>
            <a:ext cx="515938" cy="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498" name="AutoShape 18"/>
          <p:cNvCxnSpPr>
            <a:cxnSpLocks noChangeShapeType="1"/>
          </p:cNvCxnSpPr>
          <p:nvPr/>
        </p:nvCxnSpPr>
        <p:spPr bwMode="auto">
          <a:xfrm>
            <a:off x="5436096" y="6165304"/>
            <a:ext cx="576263" cy="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499" name="AutoShape 26"/>
          <p:cNvCxnSpPr>
            <a:cxnSpLocks noChangeShapeType="1"/>
          </p:cNvCxnSpPr>
          <p:nvPr/>
        </p:nvCxnSpPr>
        <p:spPr bwMode="auto">
          <a:xfrm>
            <a:off x="5219700" y="2077914"/>
            <a:ext cx="3024188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0" name="AutoShape 27"/>
          <p:cNvCxnSpPr>
            <a:cxnSpLocks noChangeShapeType="1"/>
          </p:cNvCxnSpPr>
          <p:nvPr/>
        </p:nvCxnSpPr>
        <p:spPr bwMode="auto">
          <a:xfrm>
            <a:off x="5292725" y="4221088"/>
            <a:ext cx="2519363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1" name="AutoShape 28"/>
          <p:cNvCxnSpPr>
            <a:cxnSpLocks noChangeShapeType="1"/>
          </p:cNvCxnSpPr>
          <p:nvPr/>
        </p:nvCxnSpPr>
        <p:spPr bwMode="auto">
          <a:xfrm>
            <a:off x="5940152" y="5085184"/>
            <a:ext cx="1871663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2" name="AutoShape 29"/>
          <p:cNvCxnSpPr>
            <a:cxnSpLocks noChangeShapeType="1"/>
          </p:cNvCxnSpPr>
          <p:nvPr/>
        </p:nvCxnSpPr>
        <p:spPr bwMode="auto">
          <a:xfrm flipV="1">
            <a:off x="6084168" y="6165304"/>
            <a:ext cx="2159000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3" name="AutoShape 31"/>
          <p:cNvCxnSpPr>
            <a:cxnSpLocks noChangeShapeType="1"/>
          </p:cNvCxnSpPr>
          <p:nvPr/>
        </p:nvCxnSpPr>
        <p:spPr bwMode="auto">
          <a:xfrm>
            <a:off x="5940152" y="3140968"/>
            <a:ext cx="2016224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4" name="AutoShape 32"/>
          <p:cNvCxnSpPr>
            <a:cxnSpLocks noChangeShapeType="1"/>
          </p:cNvCxnSpPr>
          <p:nvPr/>
        </p:nvCxnSpPr>
        <p:spPr bwMode="auto">
          <a:xfrm>
            <a:off x="3672756" y="6597352"/>
            <a:ext cx="552450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505" name="AutoShape 16"/>
          <p:cNvCxnSpPr>
            <a:cxnSpLocks noChangeShapeType="1"/>
          </p:cNvCxnSpPr>
          <p:nvPr/>
        </p:nvCxnSpPr>
        <p:spPr bwMode="auto">
          <a:xfrm>
            <a:off x="4572000" y="3140968"/>
            <a:ext cx="1182688" cy="0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53506" name="AutoShape 29"/>
          <p:cNvCxnSpPr>
            <a:cxnSpLocks noChangeShapeType="1"/>
          </p:cNvCxnSpPr>
          <p:nvPr/>
        </p:nvCxnSpPr>
        <p:spPr bwMode="auto">
          <a:xfrm>
            <a:off x="3672756" y="6741368"/>
            <a:ext cx="547687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3507" name="AutoShape 29"/>
          <p:cNvCxnSpPr>
            <a:cxnSpLocks noChangeShapeType="1"/>
          </p:cNvCxnSpPr>
          <p:nvPr/>
        </p:nvCxnSpPr>
        <p:spPr bwMode="auto">
          <a:xfrm>
            <a:off x="8100392" y="5589240"/>
            <a:ext cx="403225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</p:cxnSp>
      <p:sp>
        <p:nvSpPr>
          <p:cNvPr id="53508" name="Правоъгълник 58"/>
          <p:cNvSpPr>
            <a:spLocks noChangeArrowheads="1"/>
          </p:cNvSpPr>
          <p:nvPr/>
        </p:nvSpPr>
        <p:spPr bwMode="auto">
          <a:xfrm>
            <a:off x="4176812" y="6453336"/>
            <a:ext cx="241141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bg-BG" sz="900" dirty="0">
                <a:latin typeface="HebarU"/>
                <a:cs typeface="Times New Roman" pitchFamily="18" charset="0"/>
              </a:rPr>
              <a:t>- </a:t>
            </a:r>
            <a:r>
              <a:rPr lang="bg-BG" sz="900" dirty="0">
                <a:solidFill>
                  <a:srgbClr val="000000"/>
                </a:solidFill>
                <a:cs typeface="Times New Roman" pitchFamily="18" charset="0"/>
              </a:rPr>
              <a:t>Провеждане на тръжни и др. процедури</a:t>
            </a:r>
            <a:endParaRPr lang="bg-BG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509" name="Правоъгълник 59"/>
          <p:cNvSpPr>
            <a:spLocks noChangeArrowheads="1"/>
          </p:cNvSpPr>
          <p:nvPr/>
        </p:nvSpPr>
        <p:spPr bwMode="auto">
          <a:xfrm>
            <a:off x="4163244" y="6615112"/>
            <a:ext cx="912812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bg-BG" sz="900" dirty="0">
                <a:latin typeface="HebarU"/>
                <a:cs typeface="Times New Roman" pitchFamily="18" charset="0"/>
              </a:rPr>
              <a:t>- </a:t>
            </a:r>
            <a:r>
              <a:rPr lang="bg-BG" sz="900" dirty="0">
                <a:solidFill>
                  <a:srgbClr val="000000"/>
                </a:solidFill>
                <a:cs typeface="Times New Roman" pitchFamily="18" charset="0"/>
              </a:rPr>
              <a:t>Изпълнение</a:t>
            </a:r>
            <a:endParaRPr lang="bg-BG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510" name="Правоъгълник 2059"/>
          <p:cNvSpPr>
            <a:spLocks noChangeArrowheads="1"/>
          </p:cNvSpPr>
          <p:nvPr/>
        </p:nvSpPr>
        <p:spPr bwMode="auto">
          <a:xfrm>
            <a:off x="467544" y="0"/>
            <a:ext cx="820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g-BG" b="1" dirty="0">
                <a:solidFill>
                  <a:srgbClr val="E1051A"/>
                </a:solidFill>
                <a:cs typeface="Times New Roman" pitchFamily="18" charset="0"/>
              </a:rPr>
              <a:t>График за изграждане на Етап I и Етап 2 на Проекта за Линия 3 </a:t>
            </a:r>
          </a:p>
          <a:p>
            <a:pPr algn="ctr"/>
            <a:r>
              <a:rPr lang="bg-BG" b="1" dirty="0">
                <a:solidFill>
                  <a:srgbClr val="E1051A"/>
                </a:solidFill>
                <a:cs typeface="Times New Roman" pitchFamily="18" charset="0"/>
              </a:rPr>
              <a:t>на Софийското метро</a:t>
            </a:r>
            <a:endParaRPr lang="bg-BG" b="1" dirty="0">
              <a:solidFill>
                <a:srgbClr val="E1051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0" y="764704"/>
          <a:ext cx="9144000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Document" r:id="rId3" imgW="6070895" imgH="2362099" progId="Word.Document.12">
                  <p:embed/>
                </p:oleObj>
              </mc:Choice>
              <mc:Fallback>
                <p:oleObj name="Document" r:id="rId3" imgW="6070895" imgH="2362099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4704"/>
                        <a:ext cx="9144000" cy="583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5059" name="Picture 2" descr="C:\Users\Metropolitan\Desktop\Метросхеми\02.06.2015  - Трета линия Краткосрочна прогноза 2020 карта ГИС за презентация-Mod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Rectangle 3"/>
          <p:cNvSpPr/>
          <p:nvPr/>
        </p:nvSpPr>
        <p:spPr>
          <a:xfrm>
            <a:off x="5436096" y="188640"/>
            <a:ext cx="3528392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g-BG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 Х Е М А </a:t>
            </a:r>
          </a:p>
          <a:p>
            <a:pPr algn="ctr">
              <a:defRPr/>
            </a:pPr>
            <a:r>
              <a:rPr lang="bg-BG" sz="1400" b="1" dirty="0">
                <a:solidFill>
                  <a:srgbClr val="FF5050"/>
                </a:solidFill>
                <a:latin typeface="Arial" pitchFamily="34" charset="0"/>
                <a:cs typeface="Arial" pitchFamily="34" charset="0"/>
              </a:rPr>
              <a:t>за разполагане на участъците от метрото в София включени  в ОПТТИ 2014-2020г – Етап  1 и 2 на Линия3 и разширение на Линия 2 “МС Дж.Баучер- МС Витоша”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8" name="Document" r:id="rId3" imgW="6146570" imgH="3544768" progId="Word.Document.12">
                  <p:embed/>
                </p:oleObj>
              </mc:Choice>
              <mc:Fallback>
                <p:oleObj name="Document" r:id="rId3" imgW="6146570" imgH="3544768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0" y="764704"/>
          <a:ext cx="9144000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0" name="Document" r:id="rId3" imgW="6070895" imgH="2070211" progId="Word.Document.12">
                  <p:embed/>
                </p:oleObj>
              </mc:Choice>
              <mc:Fallback>
                <p:oleObj name="Document" r:id="rId3" imgW="6070895" imgH="207021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4704"/>
                        <a:ext cx="9144000" cy="5616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-36511" y="980728"/>
          <a:ext cx="9217024" cy="5388432"/>
        </p:xfrm>
        <a:graphic>
          <a:graphicData uri="http://schemas.openxmlformats.org/drawingml/2006/table">
            <a:tbl>
              <a:tblPr/>
              <a:tblGrid>
                <a:gridCol w="7055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1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423">
                <a:tc>
                  <a:txBody>
                    <a:bodyPr/>
                    <a:lstStyle/>
                    <a:p>
                      <a:pPr marR="135255" algn="ctr">
                        <a:spcAft>
                          <a:spcPts val="0"/>
                        </a:spcAft>
                      </a:pPr>
                      <a:r>
                        <a:rPr lang="bg-BG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ЕТАП І  - СМР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16.42%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61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ОБОСОБЕНА   ПОЗИЦИЯ   1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15.09%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61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ОБОСОБЕНА   ПОЗИЦИЯ   2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29.28%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161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ОБОСОБЕНА   ПОЗИЦИЯ   3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14.16%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161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ОБОСОБЕНА   ПОЗИЦИЯ   4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18.21%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161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ИНЖЕНЕР КОНСУЛТАНТ – ОП 1, 2, 3 И 4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19.15%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052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МЕТРОСТАНЦИЯ № 5 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  (Нов  договор с начало 01.12.2016 год)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ДЕПО  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(Нов  договор с начало 01.12.2016 год)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ИНЖЕНЕР КОНСУЛТАНТ - МС 5, ДЕПО И СИСТЕМИ ЗА УПРАВЛЕНИЕ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 (Нов  договор с начало  10.11.2016 год)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275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161">
                <a:tc>
                  <a:txBody>
                    <a:bodyPr/>
                    <a:lstStyle/>
                    <a:p>
                      <a:pPr marR="45085">
                        <a:spcAft>
                          <a:spcPts val="0"/>
                        </a:spcAft>
                      </a:pPr>
                      <a:r>
                        <a:rPr lang="bg-BG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ДОСТАВКА НА ВЛАКОВЕ  и СИСТЕМИ  ЗА  УПРАВЛЕНИЕ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10.00%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161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ДОСТАВКА НА ВЛАКОВЕ 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5161">
                <a:tc>
                  <a:txBody>
                    <a:bodyPr/>
                    <a:lstStyle/>
                    <a:p>
                      <a:pPr marR="135255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СИСТЕМИ  ЗА УПРАВЛЕНИЕ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dirty="0">
                          <a:latin typeface="Times New Roman"/>
                          <a:ea typeface="Times New Roman"/>
                          <a:cs typeface="Times New Roman"/>
                        </a:rPr>
                        <a:t>10.00%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35255" algn="ctr">
                        <a:spcAft>
                          <a:spcPts val="0"/>
                        </a:spcAft>
                      </a:pPr>
                      <a:endParaRPr lang="en-US" sz="14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5161">
                <a:tc>
                  <a:txBody>
                    <a:bodyPr/>
                    <a:lstStyle/>
                    <a:p>
                      <a:pPr marR="135255" algn="ctr">
                        <a:spcAft>
                          <a:spcPts val="0"/>
                        </a:spcAft>
                      </a:pPr>
                      <a:r>
                        <a:rPr lang="bg-BG" sz="1400" b="1" i="1">
                          <a:latin typeface="Times New Roman"/>
                          <a:ea typeface="Times New Roman"/>
                          <a:cs typeface="Times New Roman"/>
                        </a:rPr>
                        <a:t>ЕТАП І  - СМР + ДОСТАВКА ПОДВ. СЪСТАВ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135255" algn="r">
                        <a:spcAft>
                          <a:spcPts val="0"/>
                        </a:spcAft>
                      </a:pPr>
                      <a:r>
                        <a:rPr lang="bg-BG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14.12%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301878"/>
            <a:ext cx="8114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sz="1600" b="1" i="1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</a:t>
            </a:r>
            <a:r>
              <a:rPr kumimoji="0" lang="bg-BG" b="1" i="1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ФИЗИЧЕСКО ИЗПЪЛНЕНИЕ (М. ОКТОМВРИ 2016г)</a:t>
            </a:r>
            <a:endParaRPr kumimoji="0" lang="en-US" b="0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285501"/>
              </p:ext>
            </p:extLst>
          </p:nvPr>
        </p:nvGraphicFramePr>
        <p:xfrm>
          <a:off x="214313" y="2060848"/>
          <a:ext cx="8929687" cy="3934969"/>
        </p:xfrm>
        <a:graphic>
          <a:graphicData uri="http://schemas.openxmlformats.org/drawingml/2006/table">
            <a:tbl>
              <a:tblPr/>
              <a:tblGrid>
                <a:gridCol w="1912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5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44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76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Видове разходи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 план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Изплатени от Бенефициента средства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Верифицирани от УО разходи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Оставащи за верификация от УО разходи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 на финансово изпълнение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ОБЩО:</a:t>
                      </a:r>
                      <a:endParaRPr kumimoji="0" lang="bg-BG" sz="18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398,178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94,8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65,229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29,576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23,82%</a:t>
                      </a: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bg-BG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003" marR="4300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132" name="Rectangle 1"/>
          <p:cNvSpPr>
            <a:spLocks noChangeArrowheads="1"/>
          </p:cNvSpPr>
          <p:nvPr/>
        </p:nvSpPr>
        <p:spPr bwMode="auto">
          <a:xfrm>
            <a:off x="2843808" y="476672"/>
            <a:ext cx="380123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endParaRPr lang="en-US" sz="800" b="1" u="sng" dirty="0">
              <a:cs typeface="Times New Roman" pitchFamily="18" charset="0"/>
            </a:endParaRPr>
          </a:p>
          <a:p>
            <a:pPr eaLnBrk="0" hangingPunct="0"/>
            <a:r>
              <a:rPr lang="bg-BG" b="1" dirty="0">
                <a:solidFill>
                  <a:srgbClr val="FF0000"/>
                </a:solidFill>
                <a:cs typeface="Times New Roman" pitchFamily="18" charset="0"/>
              </a:rPr>
              <a:t>ФИНАНСОВО ИЗПЪЛНЕНИЕ – ЕТАП 1</a:t>
            </a:r>
          </a:p>
          <a:p>
            <a:pPr eaLnBrk="0" hangingPunct="0"/>
            <a:r>
              <a:rPr lang="bg-BG" b="1" dirty="0">
                <a:solidFill>
                  <a:srgbClr val="FF0000"/>
                </a:solidFill>
                <a:cs typeface="Times New Roman" pitchFamily="18" charset="0"/>
              </a:rPr>
              <a:t>           </a:t>
            </a:r>
            <a:r>
              <a:rPr lang="bg-BG" b="1" dirty="0">
                <a:solidFill>
                  <a:srgbClr val="0070C0"/>
                </a:solidFill>
                <a:cs typeface="Times New Roman" pitchFamily="18" charset="0"/>
              </a:rPr>
              <a:t>  / млн.евро</a:t>
            </a:r>
            <a:r>
              <a:rPr lang="bg-BG" dirty="0">
                <a:solidFill>
                  <a:srgbClr val="0070C0"/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лавие 1"/>
          <p:cNvSpPr>
            <a:spLocks noGrp="1"/>
          </p:cNvSpPr>
          <p:nvPr>
            <p:ph type="title" idx="4294967295"/>
          </p:nvPr>
        </p:nvSpPr>
        <p:spPr>
          <a:xfrm>
            <a:off x="107950" y="260648"/>
            <a:ext cx="9036050" cy="1143000"/>
          </a:xfrm>
        </p:spPr>
        <p:txBody>
          <a:bodyPr/>
          <a:lstStyle/>
          <a:p>
            <a:pPr eaLnBrk="1" hangingPunct="1"/>
            <a:r>
              <a:rPr lang="bg-BG" altLang="bg-BG" sz="2400" b="1" u="sng" dirty="0">
                <a:solidFill>
                  <a:srgbClr val="EF3957"/>
                </a:solidFill>
              </a:rPr>
              <a:t>Основни параметри и обществени ползи от “Проекти за разширение на метрото в София”, включени в ОПТТИ </a:t>
            </a:r>
            <a:r>
              <a:rPr lang="bg-BG" altLang="bg-BG" sz="2400" b="1" u="sng" dirty="0">
                <a:solidFill>
                  <a:srgbClr val="FF0000"/>
                </a:solidFill>
              </a:rPr>
              <a:t>201</a:t>
            </a:r>
            <a:r>
              <a:rPr lang="en-US" altLang="bg-BG" sz="2400" b="1" u="sng" dirty="0">
                <a:solidFill>
                  <a:srgbClr val="FF0000"/>
                </a:solidFill>
              </a:rPr>
              <a:t>4-2020</a:t>
            </a:r>
            <a:r>
              <a:rPr lang="bg-BG" altLang="bg-BG" sz="2400" b="1" u="sng" dirty="0">
                <a:solidFill>
                  <a:srgbClr val="FF0000"/>
                </a:solidFill>
              </a:rPr>
              <a:t>г. </a:t>
            </a:r>
            <a:endParaRPr lang="bg-BG" altLang="bg-BG" sz="2400" u="sng" dirty="0"/>
          </a:p>
        </p:txBody>
      </p:sp>
      <p:sp>
        <p:nvSpPr>
          <p:cNvPr id="2051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251520" y="1628800"/>
            <a:ext cx="8892480" cy="5229200"/>
          </a:xfrm>
          <a:solidFill>
            <a:schemeClr val="bg1">
              <a:lumMod val="95000"/>
            </a:schemeClr>
          </a:solidFill>
        </p:spPr>
        <p:txBody>
          <a:bodyPr rtlCol="0">
            <a:normAutofit fontScale="4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1800" dirty="0">
                <a:solidFill>
                  <a:srgbClr val="1D4AA3"/>
                </a:solidFill>
              </a:rPr>
              <a:t>  </a:t>
            </a:r>
            <a:endParaRPr lang="bg-BG" sz="1800" b="1" dirty="0">
              <a:solidFill>
                <a:srgbClr val="1D4AA3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2900" b="1" dirty="0">
                <a:solidFill>
                  <a:srgbClr val="0033CC"/>
                </a:solidFill>
              </a:rPr>
              <a:t> </a:t>
            </a:r>
            <a:r>
              <a:rPr lang="bg-BG" sz="4000" b="1" dirty="0">
                <a:solidFill>
                  <a:srgbClr val="0033CC"/>
                </a:solidFill>
              </a:rPr>
              <a:t>Обща дължина на разширението:</a:t>
            </a:r>
          </a:p>
          <a:p>
            <a:pPr marL="0" indent="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bg-BG" sz="4000" b="1" dirty="0">
                <a:solidFill>
                  <a:srgbClr val="0033CC"/>
                </a:solidFill>
              </a:rPr>
              <a:t>на Линия 2                                                                        </a:t>
            </a:r>
            <a:r>
              <a:rPr lang="en-US" sz="4000" b="1" dirty="0">
                <a:solidFill>
                  <a:srgbClr val="0033CC"/>
                </a:solidFill>
              </a:rPr>
              <a:t> </a:t>
            </a:r>
            <a:r>
              <a:rPr lang="bg-BG" sz="4000" b="1" dirty="0">
                <a:solidFill>
                  <a:srgbClr val="0033CC"/>
                </a:solidFill>
              </a:rPr>
              <a:t>   </a:t>
            </a:r>
            <a:r>
              <a:rPr lang="bg-BG" sz="4000" b="1" dirty="0">
                <a:solidFill>
                  <a:srgbClr val="FF0000"/>
                </a:solidFill>
              </a:rPr>
              <a:t>– 1,3 км с 1 метростанция </a:t>
            </a:r>
          </a:p>
          <a:p>
            <a:pPr marL="0" indent="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bg-BG" sz="4000" b="1" dirty="0">
                <a:solidFill>
                  <a:srgbClr val="0033CC"/>
                </a:solidFill>
              </a:rPr>
              <a:t>на Етап 1 и Етап 2 на Линия 3                                           </a:t>
            </a:r>
            <a:r>
              <a:rPr lang="bg-BG" sz="4000" b="1" dirty="0">
                <a:solidFill>
                  <a:srgbClr val="FF0000"/>
                </a:solidFill>
              </a:rPr>
              <a:t>-12км с 12 метростанции                        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bg-BG" sz="2600" b="1" dirty="0">
              <a:solidFill>
                <a:srgbClr val="0033CC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4500" b="1" dirty="0">
                <a:solidFill>
                  <a:srgbClr val="DC323E"/>
                </a:solidFill>
              </a:rPr>
              <a:t>Основни обществени ползи от проектите, предвидени за реализиране през програмния период на ОПТТИ  2014-2020г:</a:t>
            </a:r>
            <a:endParaRPr lang="en-US" sz="4500" b="1" dirty="0">
              <a:solidFill>
                <a:srgbClr val="DC323E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bg-BG" sz="3300" b="1" dirty="0">
              <a:solidFill>
                <a:srgbClr val="DC323E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bg-BG" sz="4000" b="1" dirty="0">
                <a:solidFill>
                  <a:srgbClr val="0033CC"/>
                </a:solidFill>
              </a:rPr>
              <a:t>Прогнозен брой пътници от у-к МС 2-11-МС 2-12                                          </a:t>
            </a:r>
            <a:r>
              <a:rPr lang="bg-BG" sz="4000" b="1" dirty="0">
                <a:solidFill>
                  <a:srgbClr val="DC323E"/>
                </a:solidFill>
              </a:rPr>
              <a:t> - 20 хил.пътн.на ден</a:t>
            </a:r>
          </a:p>
          <a:p>
            <a:pPr marL="0" indent="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bg-BG" sz="4000" b="1" dirty="0">
                <a:solidFill>
                  <a:srgbClr val="0033CC"/>
                </a:solidFill>
              </a:rPr>
              <a:t>-Прогнозен брой превозвани пътници от Етап 1 и Етап 2 на Линия 3      - </a:t>
            </a:r>
            <a:r>
              <a:rPr lang="bg-BG" sz="4000" b="1" dirty="0">
                <a:solidFill>
                  <a:srgbClr val="DC323E"/>
                </a:solidFill>
              </a:rPr>
              <a:t>130 хил.пътн.на ден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-Общ брой превозвани пътници с метрото след завършването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 на участъка от Линия 2 и  Етапи 1,2  на Линия 3 през 2019г                        </a:t>
            </a:r>
            <a:r>
              <a:rPr lang="bg-BG" sz="4000" b="1" dirty="0">
                <a:solidFill>
                  <a:srgbClr val="DC323E"/>
                </a:solidFill>
              </a:rPr>
              <a:t> –над 500 хил. пътн.дневно</a:t>
            </a:r>
            <a:endParaRPr lang="bg-BG" sz="4000" b="1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- Допълнително спестено време от пътуване в МГТ само Е 1 и Е 2 от Л </a:t>
            </a:r>
            <a:r>
              <a:rPr lang="bg-BG" sz="4000" b="1" dirty="0">
                <a:solidFill>
                  <a:srgbClr val="DC323E"/>
                </a:solidFill>
              </a:rPr>
              <a:t>    – 45 хил.часа дневно</a:t>
            </a:r>
            <a:endParaRPr lang="bg-BG" sz="4000" b="1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-Намаление на трафика от Е 1 и Е 2 на Л 3                                                          </a:t>
            </a:r>
            <a:r>
              <a:rPr lang="bg-BG" sz="4000" b="1" dirty="0">
                <a:solidFill>
                  <a:srgbClr val="DC323E"/>
                </a:solidFill>
              </a:rPr>
              <a:t>–</a:t>
            </a:r>
            <a:r>
              <a:rPr lang="bg-BG" sz="4000" b="1" dirty="0">
                <a:solidFill>
                  <a:srgbClr val="0070C0"/>
                </a:solidFill>
              </a:rPr>
              <a:t> </a:t>
            </a:r>
            <a:r>
              <a:rPr lang="bg-BG" sz="4000" b="1" dirty="0">
                <a:solidFill>
                  <a:srgbClr val="DC323E"/>
                </a:solidFill>
              </a:rPr>
              <a:t>над 20-25% по трасето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4000" b="1" dirty="0">
                <a:solidFill>
                  <a:srgbClr val="DC323E"/>
                </a:solidFill>
              </a:rPr>
              <a:t>                                                                                                                                              на линиията</a:t>
            </a:r>
            <a:endParaRPr lang="bg-BG" sz="4000" b="1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-Намаление на вредните газове/ само от Етап 1 и 2 на Л 3 /                        </a:t>
            </a:r>
            <a:r>
              <a:rPr lang="bg-BG" sz="4000" b="1" dirty="0">
                <a:solidFill>
                  <a:srgbClr val="DC323E"/>
                </a:solidFill>
              </a:rPr>
              <a:t>–</a:t>
            </a:r>
            <a:r>
              <a:rPr lang="bg-BG" sz="4000" b="1" dirty="0">
                <a:solidFill>
                  <a:srgbClr val="0070C0"/>
                </a:solidFill>
              </a:rPr>
              <a:t> </a:t>
            </a:r>
            <a:r>
              <a:rPr lang="bg-BG" sz="4000" b="1" dirty="0">
                <a:solidFill>
                  <a:srgbClr val="DC323E"/>
                </a:solidFill>
              </a:rPr>
              <a:t>34 хил.тона годишно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-Общ дял на метрото в системата на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градския транспорт след завършването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bg-BG" sz="4000" b="1" dirty="0">
                <a:solidFill>
                  <a:srgbClr val="0070C0"/>
                </a:solidFill>
              </a:rPr>
              <a:t> на проектите от ОПТТИ 2014-2020г –</a:t>
            </a:r>
            <a:r>
              <a:rPr lang="bg-BG" sz="4000" b="1" dirty="0">
                <a:solidFill>
                  <a:srgbClr val="FF0000"/>
                </a:solidFill>
              </a:rPr>
              <a:t>у-к МС 11-МС1</a:t>
            </a:r>
            <a:r>
              <a:rPr lang="en-US" sz="4000" b="1" dirty="0">
                <a:solidFill>
                  <a:srgbClr val="FF0000"/>
                </a:solidFill>
              </a:rPr>
              <a:t>2</a:t>
            </a:r>
            <a:r>
              <a:rPr lang="bg-BG" sz="4000" b="1" dirty="0">
                <a:solidFill>
                  <a:srgbClr val="FF0000"/>
                </a:solidFill>
              </a:rPr>
              <a:t> от Л 2 и Етап1 и Етап 2 на Л 3   - над 45%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bg-BG" sz="21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79216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bg-BG" sz="4000" b="1" dirty="0">
                <a:solidFill>
                  <a:srgbClr val="00B050"/>
                </a:solidFill>
              </a:rPr>
            </a:br>
            <a:br>
              <a:rPr lang="bg-BG" sz="5400" b="1" dirty="0">
                <a:solidFill>
                  <a:srgbClr val="00B050"/>
                </a:solidFill>
              </a:rPr>
            </a:br>
            <a:r>
              <a:rPr lang="bg-BG" sz="3100" b="1" dirty="0">
                <a:solidFill>
                  <a:srgbClr val="00B050"/>
                </a:solidFill>
              </a:rPr>
              <a:t>Метрополитен ЕАД 28-29 ноември 2016г</a:t>
            </a:r>
            <a:r>
              <a:rPr lang="bg-BG" sz="1800" b="1" dirty="0">
                <a:solidFill>
                  <a:srgbClr val="00B050"/>
                </a:solidFill>
              </a:rPr>
              <a:t>.</a:t>
            </a:r>
            <a:br>
              <a:rPr lang="bg-BG" sz="1800" b="1" dirty="0">
                <a:solidFill>
                  <a:srgbClr val="00B050"/>
                </a:solidFill>
              </a:rPr>
            </a:br>
            <a:r>
              <a:rPr lang="bg-BG" sz="3100" b="1" dirty="0">
                <a:solidFill>
                  <a:srgbClr val="00B050"/>
                </a:solidFill>
              </a:rPr>
              <a:t>проф. д-р, инж. Ст. Братоев</a:t>
            </a:r>
            <a:br>
              <a:rPr lang="en-US" sz="3100" b="1" dirty="0">
                <a:solidFill>
                  <a:srgbClr val="00B050"/>
                </a:solidFill>
              </a:rPr>
            </a:br>
            <a:r>
              <a:rPr lang="bg-BG" sz="3100" b="1" dirty="0">
                <a:solidFill>
                  <a:srgbClr val="00B050"/>
                </a:solidFill>
              </a:rPr>
              <a:t>д-р, инж. А. </a:t>
            </a:r>
            <a:r>
              <a:rPr lang="bg-BG" sz="3100" b="1" dirty="0" err="1">
                <a:solidFill>
                  <a:srgbClr val="00B050"/>
                </a:solidFill>
              </a:rPr>
              <a:t>Джоргов</a:t>
            </a:r>
            <a:endParaRPr lang="en-US" sz="3100" dirty="0"/>
          </a:p>
        </p:txBody>
      </p:sp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30200"/>
            <a:ext cx="44132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293688"/>
            <a:ext cx="47625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2" descr="C:\Users\Metropolitan\Desktop\Снимки и табла-разни\Станции Летище- Младост\Ms_Sofia Airport\DSC_6068-HDRE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84213" y="2460428"/>
            <a:ext cx="7416179" cy="439757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1. Разширение на Линия 2: Участък “МС Джеймс Баучер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(МС ІІ-11)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-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МС Витоша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(МС ІІ-12) ” и съоръжения за смяна на посоката на движение след МС “Витоша”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/</a:t>
            </a:r>
            <a:r>
              <a:rPr lang="en-US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2014-2016</a:t>
            </a:r>
            <a: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г/</a:t>
            </a:r>
            <a:br>
              <a:rPr lang="bg-BG" altLang="bg-BG" sz="24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endParaRPr lang="bg-BG" altLang="bg-BG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2133600"/>
            <a:ext cx="91440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dirty="0"/>
              <a:t>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-</a:t>
            </a:r>
            <a:r>
              <a:rPr lang="bg-BG" altLang="bg-BG" dirty="0">
                <a:latin typeface="Arial" charset="0"/>
                <a:cs typeface="Arial" charset="0"/>
              </a:rPr>
              <a:t>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Дължина – 1,3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км подземни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 Брой станции - 1 подземна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Обхват на строителство - 950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м подземно по НАТМ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   метростанция и подлезни части - открит способ в укрепен изкоп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   и прилежаща инженерна инфраструктура.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 Постигната тръжна цена - 21,6 млн. евро /17 млн. евро/км/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    Фаза 1 – По ОПТ 2007-2013; Фаза 2- по ОПТТИ 2014-2020гл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 Срок на строителството - 22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месеца с начало – 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08.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2014.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   Завършено- 06.2016 г. Въведено в експлоатация – 07.2016г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-</a:t>
            </a:r>
            <a:r>
              <a:rPr lang="en-US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  </a:t>
            </a: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Изпълнители: Тунел – Станилов ООД; Метростанция- Ж.П.Груп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  <a:latin typeface="Arial" charset="0"/>
                <a:cs typeface="Arial" charset="0"/>
              </a:rPr>
              <a:t> -  Бенефициент - СО - Метрополитен ЕАД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bg-BG" altLang="bg-BG" sz="2000" b="1" dirty="0">
                <a:solidFill>
                  <a:srgbClr val="0033CC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bg-BG" dirty="0"/>
          </a:p>
        </p:txBody>
      </p:sp>
      <p:pic>
        <p:nvPicPr>
          <p:cNvPr id="21507" name="Picture 6" descr="изг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0"/>
            <a:ext cx="406717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0" y="765175"/>
            <a:ext cx="801424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2000" b="1" dirty="0">
                <a:solidFill>
                  <a:srgbClr val="DF2F40"/>
                </a:solidFill>
              </a:rPr>
              <a:t>Етапи от технологията на </a:t>
            </a:r>
          </a:p>
          <a:p>
            <a:r>
              <a:rPr lang="bg-BG" sz="2000" b="1" dirty="0">
                <a:solidFill>
                  <a:srgbClr val="DF2F40"/>
                </a:solidFill>
              </a:rPr>
              <a:t>изграждане на тунела под бул. Черни връх</a:t>
            </a:r>
          </a:p>
          <a:p>
            <a:r>
              <a:rPr lang="bg-BG" sz="2000" b="1" dirty="0">
                <a:solidFill>
                  <a:srgbClr val="DF2F40"/>
                </a:solidFill>
              </a:rPr>
              <a:t> по НАТМ</a:t>
            </a:r>
          </a:p>
          <a:p>
            <a:r>
              <a:rPr lang="bg-BG" sz="2000" b="1" dirty="0">
                <a:solidFill>
                  <a:srgbClr val="DF2F40"/>
                </a:solidFill>
              </a:rPr>
              <a:t>  - Изпълнение на изкопни работи</a:t>
            </a:r>
          </a:p>
          <a:p>
            <a:r>
              <a:rPr lang="bg-BG" sz="2000" b="1" dirty="0">
                <a:solidFill>
                  <a:srgbClr val="DF2F40"/>
                </a:solidFill>
              </a:rPr>
              <a:t>    на калотата и на конструкцията на свода</a:t>
            </a:r>
          </a:p>
          <a:p>
            <a:r>
              <a:rPr lang="bg-BG" sz="2000" b="1" dirty="0">
                <a:solidFill>
                  <a:srgbClr val="DF2F40"/>
                </a:solidFill>
              </a:rPr>
              <a:t>  - Изпълнение на работите по </a:t>
            </a:r>
          </a:p>
          <a:p>
            <a:r>
              <a:rPr lang="bg-BG" sz="2000" b="1" dirty="0">
                <a:solidFill>
                  <a:srgbClr val="DF2F40"/>
                </a:solidFill>
              </a:rPr>
              <a:t>    изкопните работи на щроса и изграждане</a:t>
            </a:r>
          </a:p>
          <a:p>
            <a:r>
              <a:rPr lang="bg-BG" sz="2000" b="1" dirty="0">
                <a:solidFill>
                  <a:srgbClr val="DF2F40"/>
                </a:solidFill>
              </a:rPr>
              <a:t>    на обратния свод</a:t>
            </a:r>
          </a:p>
          <a:p>
            <a:r>
              <a:rPr lang="bg-BG" sz="2000" b="1" dirty="0">
                <a:solidFill>
                  <a:srgbClr val="DF2F40"/>
                </a:solidFill>
              </a:rPr>
              <a:t>  - Изпълнение на вътрешната облицовка на двуслойната конструкция</a:t>
            </a:r>
          </a:p>
          <a:p>
            <a:endParaRPr lang="bg-BG" sz="2000" b="1" dirty="0">
              <a:solidFill>
                <a:srgbClr val="DF2F40"/>
              </a:solidFill>
            </a:endParaRPr>
          </a:p>
        </p:txBody>
      </p:sp>
      <p:pic>
        <p:nvPicPr>
          <p:cNvPr id="21510" name="Picture 4" descr="IMG_95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5002"/>
            <a:ext cx="4716016" cy="314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3" name="Picture 1" descr="C:\Users\Metropolitan\Documents\За печатница 30.05.12\Раздел 4-3\Раздел 4-3-кн-сн\87-4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731" y="3717032"/>
            <a:ext cx="4187957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251520" y="764704"/>
            <a:ext cx="1177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200" b="1" dirty="0">
                <a:solidFill>
                  <a:srgbClr val="0070C0"/>
                </a:solidFill>
              </a:rPr>
              <a:t>Ул.Сребърна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4067944" y="692696"/>
            <a:ext cx="1482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bg-BG" sz="1200" b="1" dirty="0">
                <a:solidFill>
                  <a:srgbClr val="0070C0"/>
                </a:solidFill>
              </a:rPr>
              <a:t>Бул.Т.Каблешков</a:t>
            </a:r>
            <a:endParaRPr lang="en-US" sz="1200" b="1" dirty="0">
              <a:solidFill>
                <a:srgbClr val="0070C0"/>
              </a:solidFill>
            </a:endParaRPr>
          </a:p>
        </p:txBody>
      </p:sp>
      <p:pic>
        <p:nvPicPr>
          <p:cNvPr id="18441" name="Picture 3" descr="F:\МС Витоша 07.07.2016\image-0.02.01.7f704a4b3a2a4836aad2c02682ea1d0bd1f9930812d49b6a711e2a82399d4738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040"/>
            <a:ext cx="478802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Metropolitan\Desktop\Арх.МС 12-2 Сребърна\МС Витоша 07.07.2016\image-0.02.01.1c17297af2c57e89c60da873e7cc43e612ba911ea3ec411fee79a5ab9eddd8d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89040"/>
            <a:ext cx="4139952" cy="3068960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4895528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Metropolitan\Desktop\Арх.МС 12-2 Сребърна\MS 12-II\WP_20160427_08_39_19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548680"/>
            <a:ext cx="4211960" cy="2387951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431032" y="2852936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b="1" dirty="0">
              <a:solidFill>
                <a:srgbClr val="C00000"/>
              </a:solidFill>
            </a:endParaRPr>
          </a:p>
          <a:p>
            <a:r>
              <a:rPr lang="bg-BG" b="1" dirty="0">
                <a:solidFill>
                  <a:srgbClr val="C00000"/>
                </a:solidFill>
              </a:rPr>
              <a:t>                                             МС 12-2 / Витоша/ - пуск 20.07.2016г</a:t>
            </a:r>
          </a:p>
          <a:p>
            <a:r>
              <a:rPr lang="bg-BG" b="1" dirty="0">
                <a:solidFill>
                  <a:srgbClr val="C00000"/>
                </a:solidFill>
              </a:rPr>
              <a:t>                      разполагане в градската планиорвка , строителство и общ изглед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bg-BG" altLang="bg-BG" sz="22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bg-BG" altLang="bg-BG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2.ПРОЕКТ ЗА </a:t>
            </a:r>
            <a:r>
              <a:rPr lang="bg-BG" sz="2200" b="1" dirty="0">
                <a:solidFill>
                  <a:srgbClr val="FF0000"/>
                </a:solidFill>
              </a:rPr>
              <a:t> СТРОИТЕЛСТВО  НА ЛИНИЯ 3 </a:t>
            </a:r>
            <a:r>
              <a:rPr lang="en-US" sz="2200" b="1" dirty="0">
                <a:solidFill>
                  <a:srgbClr val="FF0000"/>
                </a:solidFill>
              </a:rPr>
              <a:t>-</a:t>
            </a:r>
            <a:r>
              <a:rPr lang="bg-BG" sz="2200" b="1" dirty="0">
                <a:solidFill>
                  <a:srgbClr val="FF0000"/>
                </a:solidFill>
              </a:rPr>
              <a:t> ЕТАП 1 И 2 /2016-2019г/  </a:t>
            </a:r>
            <a:br>
              <a:rPr lang="bg-BG" sz="9600" b="1" dirty="0">
                <a:solidFill>
                  <a:srgbClr val="FF0000"/>
                </a:solidFill>
              </a:rPr>
            </a:br>
            <a:endParaRPr lang="bg-BG" altLang="bg-BG" sz="2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92150"/>
            <a:ext cx="9144000" cy="63373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bg-BG" altLang="bg-BG" sz="2200" b="1" dirty="0">
              <a:solidFill>
                <a:srgbClr val="4755DB"/>
              </a:solidFill>
            </a:endParaRP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49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Одобрено трасе</a:t>
            </a:r>
            <a:r>
              <a:rPr lang="en-US" altLang="bg-BG" sz="49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altLang="bg-BG" sz="49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на Л 3</a:t>
            </a:r>
            <a:r>
              <a:rPr lang="en-US" altLang="bg-BG" sz="49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-2012</a:t>
            </a:r>
            <a:r>
              <a:rPr lang="bg-BG" altLang="bg-BG" sz="49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г:</a:t>
            </a:r>
            <a:r>
              <a:rPr lang="bg-BG" altLang="bg-BG" sz="4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“Бул. Вл. Вазов - Орлов мост - НДК – Красно</a:t>
            </a: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4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село - ж.к. Овча купел”:  Дължина - от 16 км с 16 станции и прогнозни пътници - 170 хил. пътн./ден;</a:t>
            </a: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4900" b="1" dirty="0">
                <a:solidFill>
                  <a:srgbClr val="4755DB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bg-BG" altLang="bg-BG" sz="49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Изпълнени работи по подготовката на проекта за Л 3  -2011-2014г: </a:t>
            </a:r>
            <a:endParaRPr lang="bg-BG" altLang="bg-BG" sz="49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4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- Разработени  варианти за трасе.  Технико-икономическа обосновка. Проведени обществени обсъждания - 14,15,16 ІХ.2011 г. и 26.ІХ. Прието трасе от  ЕС на СО</a:t>
            </a: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4900" b="1" dirty="0">
                <a:solidFill>
                  <a:srgbClr val="4755D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altLang="bg-BG" sz="49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bg-BG" altLang="bg-BG" sz="49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bg-BG" altLang="bg-BG" sz="4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Идеен проект по всички части - 2010 - 2013 г.; Тръжни документации; Материали за ОВОС , Решение за ОВОС. Изменение на ОУП и ПУП-ове. - 2012 - 2015 г</a:t>
            </a: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4900" b="1" dirty="0">
                <a:solidFill>
                  <a:srgbClr val="4755DB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bg-BG" altLang="bg-BG" sz="4900" b="1" dirty="0">
                <a:solidFill>
                  <a:srgbClr val="188705"/>
                </a:solidFill>
                <a:latin typeface="Arial" pitchFamily="34" charset="0"/>
                <a:cs typeface="Arial" pitchFamily="34" charset="0"/>
              </a:rPr>
              <a:t>Подготовката на проекта за Л 3 за финансиране по ОПТТИ </a:t>
            </a:r>
            <a:r>
              <a:rPr lang="bg-BG" altLang="bg-BG" sz="4900" b="1" dirty="0">
                <a:solidFill>
                  <a:srgbClr val="0B1DC5"/>
                </a:solidFill>
                <a:latin typeface="Arial" pitchFamily="34" charset="0"/>
                <a:cs typeface="Arial" pitchFamily="34" charset="0"/>
              </a:rPr>
              <a:t>2014-20- Анализ ползи и разходи и Апликационна форма- Етап 1 -2015г /Одобре от ЕК/, Етап 2-внесени в УО АРП и АФ –Х.2016г:  </a:t>
            </a:r>
          </a:p>
          <a:p>
            <a:pPr marL="914400" indent="-914400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bg-BG" altLang="bg-BG" sz="4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bg-BG" altLang="bg-BG" sz="49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Етапи на строителство през прериода 2016-2020г включени в ОПТТИ</a:t>
            </a:r>
            <a:r>
              <a:rPr lang="bg-BG" altLang="bg-BG" sz="49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 Етап 1 и Етап 2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4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Етап І: “Бул.Владимир Вазов- Орлов мост- НДК- Красно село” </a:t>
            </a:r>
            <a:r>
              <a:rPr lang="bg-BG" sz="49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дължина 8км и 8 метростанции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депо и 20 метровлака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начало на строителството – януари 2016г / МС 5 и депо -края на 2016г/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- строителен период 2016-2019г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4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Етап ІІ: “ Кв.Красно село- ж.к.Овча Купел- ж.п.линия София-Перник”</a:t>
            </a:r>
            <a:endParaRPr lang="bg-BG" sz="4900" b="1" dirty="0">
              <a:solidFill>
                <a:srgbClr val="1D4AA3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дължина 4км с 4 метростанции и ж.п.спирка на МС 18.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начало на строителството –поетапно  от началото на 2017г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- строителен пероид 2017-2019г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bg-BG" sz="4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Финансиране Етап 1 и Етап ІІ</a:t>
            </a: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: - ОПТТИ  -39</a:t>
            </a:r>
            <a:r>
              <a:rPr lang="en-US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млн.евро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                                                           - местно   -</a:t>
            </a:r>
            <a:r>
              <a:rPr lang="en-US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102</a:t>
            </a:r>
            <a:r>
              <a:rPr lang="bg-BG" sz="4900" b="1" dirty="0">
                <a:solidFill>
                  <a:srgbClr val="1D4AA3"/>
                </a:solidFill>
                <a:latin typeface="Arial" pitchFamily="34" charset="0"/>
                <a:cs typeface="Arial" pitchFamily="34" charset="0"/>
              </a:rPr>
              <a:t>млн.евро</a:t>
            </a:r>
            <a:endParaRPr lang="bg-BG" altLang="bg-BG" sz="49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bg-BG" altLang="bg-BG" sz="1800" b="1" dirty="0">
                <a:solidFill>
                  <a:srgbClr val="4755DB"/>
                </a:solidFill>
              </a:rPr>
              <a:t> </a:t>
            </a:r>
            <a:endParaRPr lang="bg-BG" altLang="bg-BG" sz="1800" b="1" dirty="0">
              <a:solidFill>
                <a:srgbClr val="0033CC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bg-BG" altLang="bg-BG" sz="18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toian\Desktop\Снимки Линия 3 08.09.2016\MC 6\IMG_9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5064"/>
            <a:ext cx="5027511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Content Placeholder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673258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107504" y="3645024"/>
            <a:ext cx="903649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>
                <a:solidFill>
                  <a:srgbClr val="FF0000"/>
                </a:solidFill>
              </a:rPr>
              <a:t>Разполагане в градската планировка и строителство на МС 6 / до театъра зад  канала/</a:t>
            </a:r>
          </a:p>
        </p:txBody>
      </p:sp>
      <p:pic>
        <p:nvPicPr>
          <p:cNvPr id="5" name="Picture 10" descr="начало ст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7883" y="4077072"/>
            <a:ext cx="4016116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9144000" cy="83661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bg-BG" altLang="bg-BG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Разполагане на МС ”Орлов мост” в градската планировка /връзка с Линия 1/</a:t>
            </a:r>
          </a:p>
        </p:txBody>
      </p:sp>
      <p:pic>
        <p:nvPicPr>
          <p:cNvPr id="49155" name="Picture 4" descr="3-6б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836613"/>
            <a:ext cx="8704263" cy="590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5"/>
          <p:cNvSpPr>
            <a:spLocks noChangeShapeType="1"/>
          </p:cNvSpPr>
          <p:nvPr/>
        </p:nvSpPr>
        <p:spPr bwMode="auto">
          <a:xfrm>
            <a:off x="3924300" y="1628775"/>
            <a:ext cx="1368425" cy="12239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Line 6"/>
          <p:cNvSpPr>
            <a:spLocks noChangeShapeType="1"/>
          </p:cNvSpPr>
          <p:nvPr/>
        </p:nvSpPr>
        <p:spPr bwMode="auto">
          <a:xfrm>
            <a:off x="4067944" y="1484784"/>
            <a:ext cx="1439862" cy="12969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859338" y="3429000"/>
            <a:ext cx="3097212" cy="1079500"/>
          </a:xfrm>
          <a:prstGeom prst="line">
            <a:avLst/>
          </a:prstGeom>
          <a:ln w="28575">
            <a:solidFill>
              <a:srgbClr val="DC3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500563" y="3357563"/>
            <a:ext cx="287337" cy="287337"/>
          </a:xfrm>
          <a:prstGeom prst="line">
            <a:avLst/>
          </a:prstGeom>
          <a:ln w="28575">
            <a:solidFill>
              <a:srgbClr val="DC3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87900" y="3644900"/>
            <a:ext cx="3097213" cy="1008063"/>
          </a:xfrm>
          <a:prstGeom prst="line">
            <a:avLst/>
          </a:prstGeom>
          <a:ln w="28575">
            <a:solidFill>
              <a:srgbClr val="DC3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Metropolitan\Desktop\Други -текс. и през\други- текст,презент и снимки\За печатница 30.05.12 и др\Раздел I\Раздел 1-kн-сн-актуал\57-1б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2520280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52-4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653136"/>
            <a:ext cx="3384376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555776" y="4653136"/>
            <a:ext cx="640871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Схема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771800" y="4509120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b="1" dirty="0">
                <a:solidFill>
                  <a:srgbClr val="4949E1"/>
                </a:solidFill>
              </a:rPr>
              <a:t>      </a:t>
            </a:r>
          </a:p>
          <a:p>
            <a:r>
              <a:rPr lang="bg-BG" sz="1600" b="1" dirty="0">
                <a:solidFill>
                  <a:srgbClr val="4949E1"/>
                </a:solidFill>
              </a:rPr>
              <a:t>           Етапи на изграждане и Строителство на МС Орлов мост </a:t>
            </a:r>
            <a:endParaRPr lang="en-US" sz="1600" b="1" dirty="0">
              <a:solidFill>
                <a:srgbClr val="4949E1"/>
              </a:solidFill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085184"/>
            <a:ext cx="2664296" cy="165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C:\Users\Metropolitan\Desktop\МС 8-28.03.2016г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4436" y="5013176"/>
            <a:ext cx="2780051" cy="1844824"/>
          </a:xfrm>
          <a:prstGeom prst="rect">
            <a:avLst/>
          </a:prstGeom>
          <a:noFill/>
        </p:spPr>
      </p:pic>
      <p:cxnSp>
        <p:nvCxnSpPr>
          <p:cNvPr id="25" name="Straight Arrow Connector 24"/>
          <p:cNvCxnSpPr/>
          <p:nvPr/>
        </p:nvCxnSpPr>
        <p:spPr>
          <a:xfrm flipV="1">
            <a:off x="4499992" y="1772816"/>
            <a:ext cx="936104" cy="21602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0112" y="1628800"/>
            <a:ext cx="2802114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FFC000"/>
                </a:solidFill>
              </a:rPr>
              <a:t>Връзка Линия 1 и Линия 3</a:t>
            </a:r>
            <a:endParaRPr lang="en-US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Content Placeholder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107504" y="0"/>
            <a:ext cx="883285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sz="2000" b="1" dirty="0">
                <a:solidFill>
                  <a:srgbClr val="E1051A"/>
                </a:solidFill>
              </a:rPr>
              <a:t>              Разполагане в градската планировка, конструктивна,  схема и                </a:t>
            </a:r>
          </a:p>
          <a:p>
            <a:r>
              <a:rPr lang="bg-BG" sz="2000" b="1" dirty="0">
                <a:solidFill>
                  <a:srgbClr val="E1051A"/>
                </a:solidFill>
              </a:rPr>
              <a:t>                                    строителство на МС„Патриарх Евтимий“  </a:t>
            </a:r>
          </a:p>
        </p:txBody>
      </p:sp>
      <p:pic>
        <p:nvPicPr>
          <p:cNvPr id="50180" name="Picture 3" descr="C:\Users\Ani Takeva\Desktop\Presenta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457200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:\Users\Metropolitan\Desktop\Снимки Линия 3 08.09.2016\MC 9\^74BE8C5AA5F6377704EEF73E4632DCD8AC3B9EE18CF125BF64^pimgpsh_fullsize_dist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05063"/>
            <a:ext cx="4355976" cy="28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60032" y="3645024"/>
            <a:ext cx="3777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600" b="1" dirty="0">
                <a:solidFill>
                  <a:srgbClr val="4949E1"/>
                </a:solidFill>
              </a:rPr>
              <a:t>Строителство на МС Партриарх Евтимий</a:t>
            </a:r>
            <a:endParaRPr lang="en-US" sz="1600" b="1" dirty="0">
              <a:solidFill>
                <a:srgbClr val="4949E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1490</Words>
  <Application>Microsoft Office PowerPoint</Application>
  <PresentationFormat>On-screen Show (4:3)</PresentationFormat>
  <Paragraphs>376</Paragraphs>
  <Slides>25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ＭＳ Ｐゴシック</vt:lpstr>
      <vt:lpstr>Arial</vt:lpstr>
      <vt:lpstr>Calibri</vt:lpstr>
      <vt:lpstr>HebarU</vt:lpstr>
      <vt:lpstr>Times New Roman</vt:lpstr>
      <vt:lpstr>Wingdings</vt:lpstr>
      <vt:lpstr>Office Theme</vt:lpstr>
      <vt:lpstr>Acrobat Document</vt:lpstr>
      <vt:lpstr>Document</vt:lpstr>
      <vt:lpstr>ПРОЕКТ ЗА РАЗШИРЕНИЕ НА МЕТРОТО В СОФИЯ ВКЛЮЧЕН В ОПТТИ 2014-2020г                                          г. </vt:lpstr>
      <vt:lpstr>PowerPoint Presentation</vt:lpstr>
      <vt:lpstr>1. Разширение на Линия 2: Участък “МС Джеймс Баучер (МС ІІ-11) - МС Витоша (МС ІІ-12) ” и съоръжения за смяна на посоката на движение след МС “Витоша” /2014-2016г/ </vt:lpstr>
      <vt:lpstr>PowerPoint Presentation</vt:lpstr>
      <vt:lpstr>PowerPoint Presentation</vt:lpstr>
      <vt:lpstr> 2.ПРОЕКТ ЗА  СТРОИТЕЛСТВО  НА ЛИНИЯ 3 - ЕТАП 1 И 2 /2016-2019г/   </vt:lpstr>
      <vt:lpstr>PowerPoint Presentation</vt:lpstr>
      <vt:lpstr>Разполагане на МС ”Орлов мост” в градската планировка /връзка с Линия 1/</vt:lpstr>
      <vt:lpstr>PowerPoint Presentation</vt:lpstr>
      <vt:lpstr>PowerPoint Presentation</vt:lpstr>
      <vt:lpstr>PowerPoint Presentation</vt:lpstr>
      <vt:lpstr>PowerPoint Presentation</vt:lpstr>
      <vt:lpstr>Разполагане и строителство на МС ”Красно село” на кръстовището на  бул. Цар Борис III и ул. Житница</vt:lpstr>
      <vt:lpstr>         План, надлъжен профил и сечение на тунелите в        централната градска част от трасето на Линия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Основни параметри и обществени ползи от “Проекти за разширение на метрото в София”, включени в ОПТТИ 2014-2020г. </vt:lpstr>
      <vt:lpstr>  Метрополитен ЕАД 28-29 ноември 2016г. проф. д-р, инж. Ст. Братоев д-р, инж. А. Джоргов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ЗА РАЗШИРЕНИЕ НА МЕТРОТО В СОФИЯ ВКЛЮЧЕН В ОПТТИ 2-14-2020г                                          г.</dc:title>
  <dc:creator>Metropolitan</dc:creator>
  <cp:lastModifiedBy>Angel-Djorgov</cp:lastModifiedBy>
  <cp:revision>41</cp:revision>
  <dcterms:created xsi:type="dcterms:W3CDTF">2016-11-08T11:48:58Z</dcterms:created>
  <dcterms:modified xsi:type="dcterms:W3CDTF">2016-11-29T06:20:14Z</dcterms:modified>
</cp:coreProperties>
</file>