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1" r:id="rId5"/>
    <p:sldId id="262" r:id="rId6"/>
    <p:sldId id="293" r:id="rId7"/>
    <p:sldId id="267" r:id="rId8"/>
    <p:sldId id="294" r:id="rId9"/>
    <p:sldId id="278" r:id="rId10"/>
    <p:sldId id="279" r:id="rId11"/>
    <p:sldId id="286" r:id="rId12"/>
    <p:sldId id="284" r:id="rId13"/>
    <p:sldId id="285" r:id="rId14"/>
    <p:sldId id="28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149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4400" b="0" strike="noStrike" spc="-1">
                <a:latin typeface="Arial"/>
              </a:rPr>
              <a:t>Click to move the slide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GB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4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GB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41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en-GB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42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en-GB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43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905D917D-B294-4EDE-A10C-FD5FFDA86828}" type="slidenum">
              <a:rPr lang="en-GB" sz="1400" b="0" strike="noStrike" spc="-1">
                <a:latin typeface="Times New Roman"/>
              </a:rPr>
              <a:t>‹#›</a:t>
            </a:fld>
            <a:endParaRPr lang="en-GB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71976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prstGeom prst="rect">
            <a:avLst/>
          </a:prstGeom>
        </p:spPr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  <p:sp>
        <p:nvSpPr>
          <p:cNvPr id="173" name="CustomShape 3"/>
          <p:cNvSpPr/>
          <p:nvPr/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D5DF3E84-7E35-415A-86FA-82F001D7C0C8}" type="slidenum">
              <a:rPr lang="bg-BG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lang="en-GB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0646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prstGeom prst="rect">
            <a:avLst/>
          </a:prstGeom>
        </p:spPr>
      </p:sp>
      <p:sp>
        <p:nvSpPr>
          <p:cNvPr id="24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  <p:sp>
        <p:nvSpPr>
          <p:cNvPr id="242" name="CustomShape 3"/>
          <p:cNvSpPr/>
          <p:nvPr/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A2CD1C72-18D3-40BD-BBA7-00589A54383D}" type="slidenum">
              <a:rPr lang="bg-BG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10</a:t>
            </a:fld>
            <a:endParaRPr lang="en-GB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78039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prstGeom prst="rect">
            <a:avLst/>
          </a:prstGeom>
        </p:spPr>
      </p:sp>
      <p:sp>
        <p:nvSpPr>
          <p:cNvPr id="26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  <p:sp>
        <p:nvSpPr>
          <p:cNvPr id="263" name="CustomShape 3"/>
          <p:cNvSpPr/>
          <p:nvPr/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F426BE91-65AB-4197-BCBA-F40AC7FACCA5}" type="slidenum">
              <a:rPr lang="bg-BG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11</a:t>
            </a:fld>
            <a:endParaRPr lang="en-GB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34588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prstGeom prst="rect">
            <a:avLst/>
          </a:prstGeom>
        </p:spPr>
      </p:sp>
      <p:sp>
        <p:nvSpPr>
          <p:cNvPr id="25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  <p:sp>
        <p:nvSpPr>
          <p:cNvPr id="257" name="CustomShape 3"/>
          <p:cNvSpPr/>
          <p:nvPr/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0111BFBC-D36B-4FD5-B110-1CBF7A9C6DBD}" type="slidenum">
              <a:rPr lang="bg-BG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12</a:t>
            </a:fld>
            <a:endParaRPr lang="en-GB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19280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prstGeom prst="rect">
            <a:avLst/>
          </a:prstGeom>
        </p:spPr>
      </p:sp>
      <p:sp>
        <p:nvSpPr>
          <p:cNvPr id="25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  <p:sp>
        <p:nvSpPr>
          <p:cNvPr id="260" name="CustomShape 3"/>
          <p:cNvSpPr/>
          <p:nvPr/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4723E9BC-B1C1-4D03-9186-2319B16EF5D6}" type="slidenum">
              <a:rPr lang="bg-BG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13</a:t>
            </a:fld>
            <a:endParaRPr lang="en-GB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04772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prstGeom prst="rect">
            <a:avLst/>
          </a:prstGeom>
        </p:spPr>
      </p:sp>
      <p:sp>
        <p:nvSpPr>
          <p:cNvPr id="27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  <p:sp>
        <p:nvSpPr>
          <p:cNvPr id="272" name="CustomShape 3"/>
          <p:cNvSpPr/>
          <p:nvPr/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516B1AA8-4502-45E6-9CE8-B25E4E1FE34F}" type="slidenum">
              <a:rPr lang="bg-BG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14</a:t>
            </a:fld>
            <a:endParaRPr lang="en-GB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7863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prstGeom prst="rect">
            <a:avLst/>
          </a:prstGeom>
        </p:spPr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  <p:sp>
        <p:nvSpPr>
          <p:cNvPr id="176" name="CustomShape 3"/>
          <p:cNvSpPr/>
          <p:nvPr/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0ED556D7-07C4-443D-8F06-F66656151F4C}" type="slidenum">
              <a:rPr lang="bg-BG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</a:t>
            </a:fld>
            <a:endParaRPr lang="en-GB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9913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prstGeom prst="rect">
            <a:avLst/>
          </a:prstGeom>
        </p:spPr>
      </p:sp>
      <p:sp>
        <p:nvSpPr>
          <p:cNvPr id="17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  <p:sp>
        <p:nvSpPr>
          <p:cNvPr id="179" name="CustomShape 3"/>
          <p:cNvSpPr/>
          <p:nvPr/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6AA3C8C6-2BC9-49F3-8F01-9DFD4C4E7C98}" type="slidenum">
              <a:rPr lang="bg-BG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3</a:t>
            </a:fld>
            <a:endParaRPr lang="en-GB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8510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prstGeom prst="rect">
            <a:avLst/>
          </a:prstGeom>
        </p:spPr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  <p:sp>
        <p:nvSpPr>
          <p:cNvPr id="188" name="CustomShape 3"/>
          <p:cNvSpPr/>
          <p:nvPr/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342DD555-4CA9-4084-9D29-5F6F24F79009}" type="slidenum">
              <a:rPr lang="bg-BG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4</a:t>
            </a:fld>
            <a:endParaRPr lang="en-GB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5075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prstGeom prst="rect">
            <a:avLst/>
          </a:prstGeom>
        </p:spPr>
      </p:sp>
      <p:sp>
        <p:nvSpPr>
          <p:cNvPr id="19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  <p:sp>
        <p:nvSpPr>
          <p:cNvPr id="191" name="CustomShape 3"/>
          <p:cNvSpPr/>
          <p:nvPr/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665C3EB9-C88D-4DF6-BC18-79CD8CD300A0}" type="slidenum">
              <a:rPr lang="bg-BG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5</a:t>
            </a:fld>
            <a:endParaRPr lang="en-GB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55793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prstGeom prst="rect">
            <a:avLst/>
          </a:prstGeom>
        </p:spPr>
      </p:sp>
      <p:sp>
        <p:nvSpPr>
          <p:cNvPr id="19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  <p:sp>
        <p:nvSpPr>
          <p:cNvPr id="191" name="CustomShape 3"/>
          <p:cNvSpPr/>
          <p:nvPr/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665C3EB9-C88D-4DF6-BC18-79CD8CD300A0}" type="slidenum">
              <a:rPr lang="bg-BG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6</a:t>
            </a:fld>
            <a:endParaRPr lang="en-GB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23015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prstGeom prst="rect">
            <a:avLst/>
          </a:prstGeom>
        </p:spPr>
      </p:sp>
      <p:sp>
        <p:nvSpPr>
          <p:cNvPr id="20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  <p:sp>
        <p:nvSpPr>
          <p:cNvPr id="206" name="CustomShape 3"/>
          <p:cNvSpPr/>
          <p:nvPr/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5A789473-1DC3-40EE-84F2-6E04BAD3F31D}" type="slidenum">
              <a:rPr lang="bg-BG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7</a:t>
            </a:fld>
            <a:endParaRPr lang="en-GB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13611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prstGeom prst="rect">
            <a:avLst/>
          </a:prstGeom>
        </p:spPr>
      </p:sp>
      <p:sp>
        <p:nvSpPr>
          <p:cNvPr id="19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  <p:sp>
        <p:nvSpPr>
          <p:cNvPr id="191" name="CustomShape 3"/>
          <p:cNvSpPr/>
          <p:nvPr/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665C3EB9-C88D-4DF6-BC18-79CD8CD300A0}" type="slidenum">
              <a:rPr lang="bg-BG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8</a:t>
            </a:fld>
            <a:endParaRPr lang="en-GB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96114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prstGeom prst="rect">
            <a:avLst/>
          </a:prstGeom>
        </p:spPr>
      </p:sp>
      <p:sp>
        <p:nvSpPr>
          <p:cNvPr id="23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  <p:sp>
        <p:nvSpPr>
          <p:cNvPr id="239" name="CustomShape 3"/>
          <p:cNvSpPr/>
          <p:nvPr/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7748EE18-644F-4C05-87D8-42E082D506AB}" type="slidenum">
              <a:rPr lang="bg-BG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9</a:t>
            </a:fld>
            <a:endParaRPr lang="en-GB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9307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/>
          <p:cNvSpPr/>
          <p:nvPr/>
        </p:nvSpPr>
        <p:spPr>
          <a:xfrm>
            <a:off x="274851" y="1994657"/>
            <a:ext cx="8448857" cy="353797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bg-BG" sz="2800" b="1" strike="noStrike" spc="-1" dirty="0">
                <a:solidFill>
                  <a:srgbClr val="000000"/>
                </a:solidFill>
                <a:latin typeface="Corbel" panose="020B0503020204020204" pitchFamily="34" charset="0"/>
                <a:ea typeface="DejaVu Sans"/>
              </a:rPr>
              <a:t>„</a:t>
            </a:r>
            <a:r>
              <a:rPr lang="bg-BG" sz="2800" b="1" strike="noStrike" spc="-1" dirty="0">
                <a:solidFill>
                  <a:srgbClr val="000000"/>
                </a:solidFill>
                <a:latin typeface="Corbel" panose="020B0503020204020204" pitchFamily="34" charset="0"/>
                <a:ea typeface="Times New Roman"/>
              </a:rPr>
              <a:t>Надграждане на поддържаните от </a:t>
            </a:r>
            <a:endParaRPr lang="bg-BG" sz="2800" b="1" spc="-1" dirty="0">
              <a:solidFill>
                <a:srgbClr val="000000"/>
              </a:solidFill>
              <a:latin typeface="Corbel" panose="020B0503020204020204" pitchFamily="34" charset="0"/>
              <a:ea typeface="Times New Roman"/>
            </a:endParaRPr>
          </a:p>
          <a:p>
            <a:pPr algn="ctr">
              <a:lnSpc>
                <a:spcPct val="100000"/>
              </a:lnSpc>
            </a:pPr>
            <a:r>
              <a:rPr lang="bg-BG" sz="2800" b="1" strike="noStrike" spc="-1" dirty="0">
                <a:solidFill>
                  <a:srgbClr val="000000"/>
                </a:solidFill>
                <a:latin typeface="Corbel" panose="020B0503020204020204" pitchFamily="34" charset="0"/>
                <a:ea typeface="Times New Roman"/>
              </a:rPr>
              <a:t>Изпълнителна агенция </a:t>
            </a:r>
          </a:p>
          <a:p>
            <a:pPr algn="ctr">
              <a:lnSpc>
                <a:spcPct val="100000"/>
              </a:lnSpc>
            </a:pPr>
            <a:r>
              <a:rPr lang="bg-BG" sz="2800" b="1" strike="noStrike" spc="-1" dirty="0">
                <a:solidFill>
                  <a:srgbClr val="000000"/>
                </a:solidFill>
                <a:latin typeface="Corbel" panose="020B0503020204020204" pitchFamily="34" charset="0"/>
                <a:ea typeface="Times New Roman"/>
              </a:rPr>
              <a:t>„Автомобилна администрация“ </a:t>
            </a:r>
          </a:p>
          <a:p>
            <a:pPr algn="ctr">
              <a:lnSpc>
                <a:spcPct val="100000"/>
              </a:lnSpc>
            </a:pPr>
            <a:r>
              <a:rPr lang="bg-BG" sz="2800" b="1" strike="noStrike" spc="-1" dirty="0">
                <a:solidFill>
                  <a:srgbClr val="000000"/>
                </a:solidFill>
                <a:latin typeface="Corbel" panose="020B0503020204020204" pitchFamily="34" charset="0"/>
                <a:ea typeface="Times New Roman"/>
              </a:rPr>
              <a:t>регистри за периодични прегледи за техническата изправност на ППС и обучението и изпитите за придобиване на правоспособност за управление на МПС. Изграждане на нов модел на контролната дейност, основан на оценка на риска“ </a:t>
            </a:r>
            <a:endParaRPr lang="en-GB" sz="2800" b="0" strike="noStrike" spc="-1" dirty="0">
              <a:latin typeface="Corbel" panose="020B0503020204020204" pitchFamily="34" charset="0"/>
            </a:endParaRPr>
          </a:p>
        </p:txBody>
      </p:sp>
      <p:sp>
        <p:nvSpPr>
          <p:cNvPr id="46" name="CustomShape 2"/>
          <p:cNvSpPr/>
          <p:nvPr/>
        </p:nvSpPr>
        <p:spPr>
          <a:xfrm>
            <a:off x="467640" y="5947920"/>
            <a:ext cx="8063280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bg-BG" sz="1400" b="1" strike="noStrike" spc="-1">
                <a:solidFill>
                  <a:srgbClr val="000000"/>
                </a:solidFill>
                <a:latin typeface="Corbel" panose="020B0503020204020204" pitchFamily="34" charset="0"/>
                <a:ea typeface="DejaVu Sans"/>
              </a:rPr>
              <a:t>Проектът се осъществява с финансовата подкрепа на Оперативна програма „Добро управление”, </a:t>
            </a:r>
            <a:endParaRPr lang="en-GB" sz="1400" b="1" strike="noStrike" spc="-1">
              <a:latin typeface="Corbel" panose="020B0503020204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bg-BG" sz="1400" b="1" strike="noStrike" spc="-1">
                <a:solidFill>
                  <a:srgbClr val="000000"/>
                </a:solidFill>
                <a:latin typeface="Corbel" panose="020B0503020204020204" pitchFamily="34" charset="0"/>
                <a:ea typeface="DejaVu Sans"/>
              </a:rPr>
              <a:t>съфинансирана от Европейския съюз чрез Европейския социален фонд</a:t>
            </a:r>
            <a:endParaRPr lang="en-GB" sz="1400" b="1" strike="noStrike" spc="-1" dirty="0">
              <a:latin typeface="Corbel" panose="020B0503020204020204" pitchFamily="34" charset="0"/>
            </a:endParaRP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xmlns="" id="{DAC1E924-FA3E-432F-AE61-275A9B406BA8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755640" y="259560"/>
            <a:ext cx="7979040" cy="13093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Picture 12_5"/>
          <p:cNvPicPr/>
          <p:nvPr/>
        </p:nvPicPr>
        <p:blipFill>
          <a:blip r:embed="rId3">
            <a:lum bright="70000" contrast="-70000"/>
          </a:blip>
          <a:stretch/>
        </p:blipFill>
        <p:spPr>
          <a:xfrm>
            <a:off x="2258280" y="1556640"/>
            <a:ext cx="4620240" cy="4657320"/>
          </a:xfrm>
          <a:prstGeom prst="rect">
            <a:avLst/>
          </a:prstGeom>
          <a:ln w="0">
            <a:noFill/>
          </a:ln>
          <a:scene3d>
            <a:camera prst="orthographicFront"/>
            <a:lightRig rig="flat" dir="t">
              <a:rot lat="0" lon="0" rev="0"/>
            </a:lightRig>
          </a:scene3d>
          <a:sp3d prstMaterial="dkEdge">
            <a:bevelB w="0" h="0"/>
          </a:sp3d>
        </p:spPr>
      </p:pic>
      <p:sp>
        <p:nvSpPr>
          <p:cNvPr id="124" name="CustomShape 1"/>
          <p:cNvSpPr/>
          <p:nvPr/>
        </p:nvSpPr>
        <p:spPr>
          <a:xfrm>
            <a:off x="795960" y="1484640"/>
            <a:ext cx="7578360" cy="912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</p:txBody>
      </p:sp>
      <p:pic>
        <p:nvPicPr>
          <p:cNvPr id="126" name="Picture 125"/>
          <p:cNvPicPr/>
          <p:nvPr/>
        </p:nvPicPr>
        <p:blipFill>
          <a:blip r:embed="rId4"/>
          <a:stretch/>
        </p:blipFill>
        <p:spPr>
          <a:xfrm>
            <a:off x="209160" y="1785960"/>
            <a:ext cx="2886120" cy="2907720"/>
          </a:xfrm>
          <a:prstGeom prst="rect">
            <a:avLst/>
          </a:prstGeom>
          <a:ln w="0">
            <a:noFill/>
          </a:ln>
        </p:spPr>
      </p:pic>
      <p:pic>
        <p:nvPicPr>
          <p:cNvPr id="127" name="Picture 126"/>
          <p:cNvPicPr/>
          <p:nvPr/>
        </p:nvPicPr>
        <p:blipFill>
          <a:blip r:embed="rId5"/>
          <a:stretch/>
        </p:blipFill>
        <p:spPr>
          <a:xfrm>
            <a:off x="3096360" y="1800000"/>
            <a:ext cx="5722560" cy="4526640"/>
          </a:xfrm>
          <a:prstGeom prst="rect">
            <a:avLst/>
          </a:prstGeom>
          <a:ln w="0">
            <a:noFill/>
          </a:ln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xmlns="" id="{C8864BCA-0155-404F-B6D1-FEB0337AD3B0}"/>
              </a:ext>
            </a:extLst>
          </p:cNvPr>
          <p:cNvPicPr/>
          <p:nvPr/>
        </p:nvPicPr>
        <p:blipFill>
          <a:blip r:embed="rId6"/>
          <a:stretch/>
        </p:blipFill>
        <p:spPr>
          <a:xfrm>
            <a:off x="755640" y="259560"/>
            <a:ext cx="7979040" cy="13093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ustomShape 1"/>
          <p:cNvSpPr/>
          <p:nvPr/>
        </p:nvSpPr>
        <p:spPr>
          <a:xfrm>
            <a:off x="2254235" y="1611653"/>
            <a:ext cx="4981850" cy="278594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b="0" strike="noStrike" kern="1200" spc="-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Специализирано</a:t>
            </a:r>
            <a:r>
              <a:rPr lang="en-US" sz="2600" b="0" strike="noStrike" kern="1200" spc="-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b="0" strike="noStrike" kern="1200" spc="-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оборудване</a:t>
            </a:r>
            <a:r>
              <a:rPr lang="en-US" sz="2600" b="0" strike="noStrike" kern="1200" spc="-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за </a:t>
            </a:r>
            <a:r>
              <a:rPr lang="en-US" sz="2600" b="0" strike="noStrike" kern="1200" spc="-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контролните</a:t>
            </a:r>
            <a:r>
              <a:rPr lang="en-US" sz="2600" b="0" strike="noStrike" kern="1200" spc="-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b="0" strike="noStrike" kern="1200" spc="-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екипи</a:t>
            </a:r>
            <a:r>
              <a:rPr lang="en-US" sz="2600" b="0" strike="noStrike" kern="1200" spc="-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на ИААА</a:t>
            </a:r>
          </a:p>
        </p:txBody>
      </p:sp>
      <p:pic>
        <p:nvPicPr>
          <p:cNvPr id="155" name="Картина 154"/>
          <p:cNvPicPr/>
          <p:nvPr/>
        </p:nvPicPr>
        <p:blipFill rotWithShape="1">
          <a:blip r:embed="rId3"/>
          <a:srcRect l="19768" r="20262" b="-3"/>
          <a:stretch/>
        </p:blipFill>
        <p:spPr>
          <a:xfrm>
            <a:off x="323476" y="1669047"/>
            <a:ext cx="3799048" cy="3577300"/>
          </a:xfrm>
          <a:prstGeom prst="rect">
            <a:avLst/>
          </a:prstGeom>
        </p:spPr>
      </p:pic>
      <p:pic>
        <p:nvPicPr>
          <p:cNvPr id="156" name="Картина 155"/>
          <p:cNvPicPr/>
          <p:nvPr/>
        </p:nvPicPr>
        <p:blipFill rotWithShape="1">
          <a:blip r:embed="rId4"/>
          <a:srcRect l="15600" r="24430" b="-3"/>
          <a:stretch/>
        </p:blipFill>
        <p:spPr>
          <a:xfrm>
            <a:off x="5800319" y="1654068"/>
            <a:ext cx="2683310" cy="3474106"/>
          </a:xfrm>
          <a:prstGeom prst="rect">
            <a:avLst/>
          </a:prstGeom>
        </p:spPr>
      </p:pic>
      <p:pic>
        <p:nvPicPr>
          <p:cNvPr id="10" name="Картина 9">
            <a:extLst>
              <a:ext uri="{FF2B5EF4-FFF2-40B4-BE49-F238E27FC236}">
                <a16:creationId xmlns:a16="http://schemas.microsoft.com/office/drawing/2014/main" xmlns="" id="{24DC1981-C282-4208-A0A3-BB3077B8BB4E}"/>
              </a:ext>
            </a:extLst>
          </p:cNvPr>
          <p:cNvPicPr/>
          <p:nvPr/>
        </p:nvPicPr>
        <p:blipFill rotWithShape="1">
          <a:blip r:embed="rId5"/>
          <a:srcRect l="8949" r="2" b="2"/>
          <a:stretch/>
        </p:blipFill>
        <p:spPr>
          <a:xfrm>
            <a:off x="3094975" y="3605774"/>
            <a:ext cx="3638685" cy="2719287"/>
          </a:xfrm>
          <a:prstGeom prst="rect">
            <a:avLst/>
          </a:prstGeom>
        </p:spPr>
      </p:pic>
      <p:pic>
        <p:nvPicPr>
          <p:cNvPr id="154" name="Картина 153"/>
          <p:cNvPicPr/>
          <p:nvPr/>
        </p:nvPicPr>
        <p:blipFill rotWithShape="1">
          <a:blip r:embed="rId6"/>
          <a:srcRect l="12201" r="3902" b="-4"/>
          <a:stretch/>
        </p:blipFill>
        <p:spPr>
          <a:xfrm>
            <a:off x="1865632" y="1669047"/>
            <a:ext cx="5759056" cy="4310254"/>
          </a:xfrm>
          <a:prstGeom prst="rect">
            <a:avLst/>
          </a:prstGeom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xmlns="" id="{03B01CE6-9FAF-443C-B637-6C62068E8199}"/>
              </a:ext>
            </a:extLst>
          </p:cNvPr>
          <p:cNvPicPr/>
          <p:nvPr/>
        </p:nvPicPr>
        <p:blipFill>
          <a:blip r:embed="rId7"/>
          <a:stretch/>
        </p:blipFill>
        <p:spPr>
          <a:xfrm>
            <a:off x="755640" y="259560"/>
            <a:ext cx="7979040" cy="13093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grpId="1" nodeType="click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/>
      <p:bldP spid="15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ustomShape 1"/>
          <p:cNvSpPr/>
          <p:nvPr/>
        </p:nvSpPr>
        <p:spPr>
          <a:xfrm>
            <a:off x="720000" y="1654920"/>
            <a:ext cx="7578360" cy="770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1440" algn="ctr">
              <a:lnSpc>
                <a:spcPct val="115000"/>
              </a:lnSpc>
              <a:buClr>
                <a:srgbClr val="333333"/>
              </a:buClr>
            </a:pPr>
            <a:r>
              <a:rPr lang="bg-BG" sz="2000" b="1" strike="noStrike" spc="-1" dirty="0">
                <a:solidFill>
                  <a:srgbClr val="333333"/>
                </a:solidFill>
                <a:latin typeface="Times New Roman"/>
                <a:ea typeface="Arial"/>
              </a:rPr>
              <a:t>Повишаване ефективността на контролната дейност на ИААА и ограничаване на корупционните фактори</a:t>
            </a:r>
            <a:endParaRPr lang="bg-BG" sz="2000" b="0" strike="noStrike" spc="-1" dirty="0">
              <a:solidFill>
                <a:srgbClr val="333333"/>
              </a:solidFill>
              <a:latin typeface="Times New Roman"/>
              <a:ea typeface="Arial"/>
            </a:endParaRPr>
          </a:p>
        </p:txBody>
      </p:sp>
      <p:pic>
        <p:nvPicPr>
          <p:cNvPr id="143" name="Picture 142"/>
          <p:cNvPicPr/>
          <p:nvPr/>
        </p:nvPicPr>
        <p:blipFill>
          <a:blip r:embed="rId3"/>
          <a:stretch/>
        </p:blipFill>
        <p:spPr>
          <a:xfrm>
            <a:off x="374851" y="2511320"/>
            <a:ext cx="4913586" cy="3493554"/>
          </a:xfrm>
          <a:prstGeom prst="rect">
            <a:avLst/>
          </a:prstGeom>
          <a:ln w="0">
            <a:noFill/>
          </a:ln>
        </p:spPr>
      </p:pic>
      <p:pic>
        <p:nvPicPr>
          <p:cNvPr id="144" name="Picture 143"/>
          <p:cNvPicPr/>
          <p:nvPr/>
        </p:nvPicPr>
        <p:blipFill>
          <a:blip r:embed="rId4"/>
          <a:stretch/>
        </p:blipFill>
        <p:spPr>
          <a:xfrm>
            <a:off x="3263369" y="2978870"/>
            <a:ext cx="5220753" cy="3619570"/>
          </a:xfrm>
          <a:prstGeom prst="rect">
            <a:avLst/>
          </a:prstGeom>
          <a:ln w="0">
            <a:noFill/>
          </a:ln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xmlns="" id="{820640DE-D523-4F2C-9123-1A34F12927A8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755640" y="259560"/>
            <a:ext cx="7979040" cy="13093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CustomShape 1"/>
          <p:cNvSpPr/>
          <p:nvPr/>
        </p:nvSpPr>
        <p:spPr>
          <a:xfrm>
            <a:off x="1016092" y="1620866"/>
            <a:ext cx="7578360" cy="44482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bg-BG" sz="2300" b="0" strike="noStrike" spc="-1" dirty="0">
                <a:solidFill>
                  <a:srgbClr val="000000"/>
                </a:solidFill>
                <a:latin typeface="Corbel" panose="020B0503020204020204" pitchFamily="34" charset="0"/>
                <a:ea typeface="Times New Roman"/>
              </a:rPr>
              <a:t>Софтуер за подпомагане на контролната дейност</a:t>
            </a:r>
            <a:endParaRPr lang="en-GB" sz="2300" b="0" strike="noStrike" spc="-1" dirty="0">
              <a:latin typeface="Corbel" panose="020B0503020204020204" pitchFamily="34" charset="0"/>
            </a:endParaRPr>
          </a:p>
        </p:txBody>
      </p:sp>
      <p:pic>
        <p:nvPicPr>
          <p:cNvPr id="147" name="Picture 146"/>
          <p:cNvPicPr/>
          <p:nvPr/>
        </p:nvPicPr>
        <p:blipFill>
          <a:blip r:embed="rId3"/>
          <a:stretch/>
        </p:blipFill>
        <p:spPr>
          <a:xfrm>
            <a:off x="1642579" y="2255958"/>
            <a:ext cx="6325386" cy="3762049"/>
          </a:xfrm>
          <a:prstGeom prst="rect">
            <a:avLst/>
          </a:prstGeom>
          <a:ln w="0">
            <a:noFill/>
          </a:ln>
        </p:spPr>
      </p:pic>
      <p:pic>
        <p:nvPicPr>
          <p:cNvPr id="148" name="Picture 147"/>
          <p:cNvPicPr/>
          <p:nvPr/>
        </p:nvPicPr>
        <p:blipFill>
          <a:blip r:embed="rId4"/>
          <a:stretch/>
        </p:blipFill>
        <p:spPr>
          <a:xfrm>
            <a:off x="1642579" y="2255958"/>
            <a:ext cx="6325386" cy="3762049"/>
          </a:xfrm>
          <a:prstGeom prst="rect">
            <a:avLst/>
          </a:prstGeom>
          <a:ln w="0">
            <a:noFill/>
          </a:ln>
        </p:spPr>
      </p:pic>
      <p:pic>
        <p:nvPicPr>
          <p:cNvPr id="149" name="Picture 148"/>
          <p:cNvPicPr/>
          <p:nvPr/>
        </p:nvPicPr>
        <p:blipFill>
          <a:blip r:embed="rId5"/>
          <a:stretch/>
        </p:blipFill>
        <p:spPr>
          <a:xfrm>
            <a:off x="1642580" y="2255957"/>
            <a:ext cx="6325385" cy="3762049"/>
          </a:xfrm>
          <a:prstGeom prst="rect">
            <a:avLst/>
          </a:prstGeom>
          <a:ln w="0">
            <a:noFill/>
          </a:ln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xmlns="" id="{6D9EAE47-C02A-4522-BDB2-05102E2A3B24}"/>
              </a:ext>
            </a:extLst>
          </p:cNvPr>
          <p:cNvPicPr/>
          <p:nvPr/>
        </p:nvPicPr>
        <p:blipFill>
          <a:blip r:embed="rId6"/>
          <a:stretch/>
        </p:blipFill>
        <p:spPr>
          <a:xfrm>
            <a:off x="755640" y="259560"/>
            <a:ext cx="7979040" cy="1309320"/>
          </a:xfrm>
          <a:prstGeom prst="rect">
            <a:avLst/>
          </a:prstGeom>
          <a:ln w="0">
            <a:noFill/>
          </a:ln>
        </p:spPr>
      </p:pic>
      <p:pic>
        <p:nvPicPr>
          <p:cNvPr id="8" name="Picture 139">
            <a:extLst>
              <a:ext uri="{FF2B5EF4-FFF2-40B4-BE49-F238E27FC236}">
                <a16:creationId xmlns:a16="http://schemas.microsoft.com/office/drawing/2014/main" xmlns="" id="{974E9E58-2723-4DD5-8F6E-5D572C5A51EA}"/>
              </a:ext>
            </a:extLst>
          </p:cNvPr>
          <p:cNvPicPr/>
          <p:nvPr/>
        </p:nvPicPr>
        <p:blipFill>
          <a:blip r:embed="rId7"/>
          <a:stretch/>
        </p:blipFill>
        <p:spPr>
          <a:xfrm>
            <a:off x="1913537" y="2255956"/>
            <a:ext cx="5663246" cy="42775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4" fill="hold" nodeType="clickEffect">
                                  <p:stCondLst>
                                    <p:cond delay="17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2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3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Picture 12"/>
          <p:cNvPicPr/>
          <p:nvPr/>
        </p:nvPicPr>
        <p:blipFill>
          <a:blip r:embed="rId3">
            <a:lum bright="70000" contrast="-70000"/>
          </a:blip>
          <a:stretch/>
        </p:blipFill>
        <p:spPr>
          <a:xfrm>
            <a:off x="2267640" y="1556640"/>
            <a:ext cx="4620240" cy="4657320"/>
          </a:xfrm>
          <a:prstGeom prst="rect">
            <a:avLst/>
          </a:prstGeom>
          <a:ln w="0">
            <a:noFill/>
          </a:ln>
          <a:scene3d>
            <a:camera prst="orthographicFront"/>
            <a:lightRig rig="flat" dir="t">
              <a:rot lat="0" lon="0" rev="0"/>
            </a:lightRig>
          </a:scene3d>
          <a:sp3d prstMaterial="dkEdge">
            <a:bevelB w="0" h="0"/>
          </a:sp3d>
        </p:spPr>
      </p:pic>
      <p:sp>
        <p:nvSpPr>
          <p:cNvPr id="169" name="CustomShape 1"/>
          <p:cNvSpPr/>
          <p:nvPr/>
        </p:nvSpPr>
        <p:spPr>
          <a:xfrm>
            <a:off x="467640" y="3144600"/>
            <a:ext cx="849564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bg-BG" sz="32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БЛАГОДАРИМ ЗА ВНИМАНИЕТО!</a:t>
            </a:r>
            <a:endParaRPr lang="en-GB" sz="3200" b="0" strike="noStrike" spc="-1">
              <a:latin typeface="Arial"/>
            </a:endParaRP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xmlns="" id="{678E9B42-4019-4BD7-BED3-FF8C66BDE115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755640" y="259560"/>
            <a:ext cx="7979040" cy="13093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7"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ustomShape 1"/>
          <p:cNvSpPr/>
          <p:nvPr/>
        </p:nvSpPr>
        <p:spPr>
          <a:xfrm>
            <a:off x="611639" y="1598760"/>
            <a:ext cx="8271103" cy="415353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bg-BG" sz="2400" b="1" strike="noStrike" spc="-1" dirty="0">
                <a:solidFill>
                  <a:srgbClr val="000000"/>
                </a:solidFill>
                <a:latin typeface="Corbel" panose="020B0503020204020204" pitchFamily="34" charset="0"/>
                <a:ea typeface="DejaVu Sans"/>
              </a:rPr>
              <a:t>Оперативна програма „Добро управление“</a:t>
            </a:r>
            <a:endParaRPr lang="en-GB" sz="2400" b="0" strike="noStrike" spc="-1" dirty="0">
              <a:latin typeface="Corbel" panose="020B0503020204020204" pitchFamily="34" charset="0"/>
            </a:endParaRPr>
          </a:p>
          <a:p>
            <a:pPr algn="ctr">
              <a:lnSpc>
                <a:spcPct val="100000"/>
              </a:lnSpc>
            </a:pPr>
            <a:endParaRPr lang="en-GB" sz="2400" b="0" strike="noStrike" spc="-1" dirty="0">
              <a:latin typeface="Corbel" panose="020B0503020204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bg-BG" sz="2400" b="1" strike="noStrike" spc="-1" dirty="0">
                <a:solidFill>
                  <a:srgbClr val="000000"/>
                </a:solidFill>
                <a:latin typeface="Corbel" panose="020B0503020204020204" pitchFamily="34" charset="0"/>
                <a:ea typeface="DejaVu Sans"/>
              </a:rPr>
              <a:t>По процедура </a:t>
            </a:r>
            <a:r>
              <a:rPr lang="bg-BG" sz="2400" b="1" strike="noStrike" spc="-1" dirty="0">
                <a:solidFill>
                  <a:srgbClr val="000000"/>
                </a:solidFill>
                <a:ea typeface="DejaVu Sans"/>
              </a:rPr>
              <a:t>BG05SFOP001-1.002</a:t>
            </a:r>
            <a:r>
              <a:rPr lang="bg-BG" sz="2400" b="0" strike="noStrike" spc="-1" dirty="0">
                <a:solidFill>
                  <a:srgbClr val="000000"/>
                </a:solidFill>
                <a:latin typeface="Corbel" panose="020B0503020204020204" pitchFamily="34" charset="0"/>
                <a:ea typeface="DejaVu Sans"/>
              </a:rPr>
              <a:t> </a:t>
            </a:r>
            <a:r>
              <a:rPr lang="bg-BG" sz="2400" b="1" strike="noStrike" spc="-1" dirty="0">
                <a:solidFill>
                  <a:srgbClr val="000000"/>
                </a:solidFill>
                <a:latin typeface="Corbel" panose="020B0503020204020204" pitchFamily="34" charset="0"/>
                <a:ea typeface="DejaVu Sans"/>
              </a:rPr>
              <a:t>за директно предоставяне на безвъзмездна финансова помощ </a:t>
            </a:r>
            <a:endParaRPr lang="en-GB" sz="2400" b="0" strike="noStrike" spc="-1" dirty="0">
              <a:latin typeface="Corbel" panose="020B0503020204020204" pitchFamily="34" charset="0"/>
            </a:endParaRPr>
          </a:p>
          <a:p>
            <a:pPr algn="ctr">
              <a:lnSpc>
                <a:spcPct val="100000"/>
              </a:lnSpc>
            </a:pPr>
            <a:endParaRPr lang="en-GB" sz="2400" b="0" strike="noStrike" spc="-1" dirty="0">
              <a:latin typeface="Corbel" panose="020B0503020204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bg-BG" sz="2400" b="1" strike="noStrike" spc="-1" dirty="0">
                <a:solidFill>
                  <a:srgbClr val="000000"/>
                </a:solidFill>
                <a:latin typeface="Corbel" panose="020B0503020204020204" pitchFamily="34" charset="0"/>
                <a:ea typeface="DejaVu Sans"/>
              </a:rPr>
              <a:t>„Приоритетни проекти в изпълнение на Пътната карта за изпълнение на стратегията за развитие на електронното управление в Република България за периода 2016-2020 г.</a:t>
            </a:r>
            <a:endParaRPr lang="en-GB" sz="2400" b="0" strike="noStrike" spc="-1" dirty="0">
              <a:latin typeface="Corbel" panose="020B0503020204020204" pitchFamily="34" charset="0"/>
            </a:endParaRPr>
          </a:p>
          <a:p>
            <a:pPr algn="ctr">
              <a:lnSpc>
                <a:spcPct val="100000"/>
              </a:lnSpc>
            </a:pPr>
            <a:endParaRPr lang="en-GB" sz="2400" b="0" strike="noStrike" spc="-1" dirty="0">
              <a:latin typeface="Corbel" panose="020B0503020204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bg-BG" sz="2400" b="1" strike="noStrike" spc="-1" dirty="0">
                <a:solidFill>
                  <a:srgbClr val="000000"/>
                </a:solidFill>
                <a:latin typeface="Corbel" panose="020B0503020204020204" pitchFamily="34" charset="0"/>
                <a:ea typeface="DejaVu Sans"/>
              </a:rPr>
              <a:t>Приоритетна ос № </a:t>
            </a:r>
            <a:r>
              <a:rPr lang="bg-BG" sz="2000" b="1" strike="noStrike" spc="-1" dirty="0">
                <a:solidFill>
                  <a:srgbClr val="000000"/>
                </a:solidFill>
                <a:latin typeface="+mj-lt"/>
                <a:ea typeface="DejaVu Sans"/>
              </a:rPr>
              <a:t>1</a:t>
            </a:r>
            <a:r>
              <a:rPr lang="bg-BG" sz="2400" b="1" strike="noStrike" spc="-1" dirty="0">
                <a:solidFill>
                  <a:srgbClr val="000000"/>
                </a:solidFill>
                <a:latin typeface="Corbel" panose="020B0503020204020204" pitchFamily="34" charset="0"/>
                <a:ea typeface="DejaVu Sans"/>
              </a:rPr>
              <a:t> </a:t>
            </a:r>
            <a:endParaRPr lang="en-GB" sz="2400" b="0" strike="noStrike" spc="-1" dirty="0">
              <a:latin typeface="Corbel" panose="020B0503020204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bg-BG" sz="2400" b="1" strike="noStrike" spc="-1" dirty="0">
                <a:solidFill>
                  <a:srgbClr val="000000"/>
                </a:solidFill>
                <a:latin typeface="Corbel" panose="020B0503020204020204" pitchFamily="34" charset="0"/>
                <a:ea typeface="DejaVu Sans"/>
              </a:rPr>
              <a:t>„Административно обслужване и е-управление“</a:t>
            </a:r>
            <a:endParaRPr lang="en-GB" sz="2400" b="0" strike="noStrike" spc="-1" dirty="0">
              <a:latin typeface="Corbel" panose="020B0503020204020204" pitchFamily="34" charset="0"/>
            </a:endParaRPr>
          </a:p>
        </p:txBody>
      </p:sp>
      <p:pic>
        <p:nvPicPr>
          <p:cNvPr id="50" name="Picture 1"/>
          <p:cNvPicPr/>
          <p:nvPr/>
        </p:nvPicPr>
        <p:blipFill>
          <a:blip r:embed="rId3"/>
          <a:stretch/>
        </p:blipFill>
        <p:spPr>
          <a:xfrm>
            <a:off x="755640" y="259560"/>
            <a:ext cx="7979040" cy="13093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ustomShape 1"/>
          <p:cNvSpPr/>
          <p:nvPr/>
        </p:nvSpPr>
        <p:spPr>
          <a:xfrm>
            <a:off x="395640" y="2447503"/>
            <a:ext cx="8495640" cy="34148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457200" indent="-45576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lang="bg-BG" sz="2400" b="0" strike="noStrike" spc="-1" dirty="0">
                <a:solidFill>
                  <a:srgbClr val="000000"/>
                </a:solidFill>
                <a:ea typeface="DejaVu Sans"/>
              </a:rPr>
              <a:t>Срок за изпълнение на проекта: </a:t>
            </a:r>
            <a:r>
              <a:rPr lang="en-US" sz="2400" b="1" spc="-1" dirty="0">
                <a:solidFill>
                  <a:srgbClr val="000000"/>
                </a:solidFill>
                <a:ea typeface="DejaVu Sans"/>
              </a:rPr>
              <a:t>30 </a:t>
            </a:r>
            <a:r>
              <a:rPr lang="bg-BG" sz="2400" b="1" spc="-1" dirty="0">
                <a:solidFill>
                  <a:srgbClr val="000000"/>
                </a:solidFill>
                <a:ea typeface="DejaVu Sans"/>
              </a:rPr>
              <a:t>април</a:t>
            </a:r>
            <a:r>
              <a:rPr lang="bg-BG" sz="2400" b="1" strike="noStrike" spc="-1" dirty="0">
                <a:solidFill>
                  <a:srgbClr val="000000"/>
                </a:solidFill>
                <a:ea typeface="DejaVu Sans"/>
              </a:rPr>
              <a:t> 2021 г.</a:t>
            </a:r>
            <a:endParaRPr lang="en-GB" sz="2400" b="0" strike="noStrike" spc="-1" dirty="0"/>
          </a:p>
          <a:p>
            <a:pPr>
              <a:lnSpc>
                <a:spcPct val="100000"/>
              </a:lnSpc>
            </a:pPr>
            <a:endParaRPr lang="bg-BG" sz="2400" b="0" strike="noStrike" spc="-1" dirty="0"/>
          </a:p>
          <a:p>
            <a:pPr>
              <a:lnSpc>
                <a:spcPct val="100000"/>
              </a:lnSpc>
            </a:pPr>
            <a:endParaRPr lang="en-GB" sz="2400" b="0" strike="noStrike" spc="-1" dirty="0"/>
          </a:p>
          <a:p>
            <a:pPr marL="457200" indent="-45576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lang="bg-BG" sz="2400" b="0" strike="noStrike" spc="-1" dirty="0">
                <a:solidFill>
                  <a:srgbClr val="000000"/>
                </a:solidFill>
                <a:ea typeface="DejaVu Sans"/>
              </a:rPr>
              <a:t>Обща стойност на проекта: </a:t>
            </a:r>
            <a:r>
              <a:rPr lang="bg-BG" sz="2400" b="1" strike="noStrike" spc="-1" dirty="0">
                <a:solidFill>
                  <a:srgbClr val="000000"/>
                </a:solidFill>
                <a:ea typeface="DejaVu Sans"/>
              </a:rPr>
              <a:t>990 553 лева</a:t>
            </a:r>
            <a:endParaRPr lang="en-GB" sz="2400" b="0" strike="noStrike" spc="-1" dirty="0"/>
          </a:p>
          <a:p>
            <a:pPr>
              <a:lnSpc>
                <a:spcPct val="100000"/>
              </a:lnSpc>
            </a:pPr>
            <a:endParaRPr lang="bg-BG" sz="2400" b="0" strike="noStrike" spc="-1" dirty="0"/>
          </a:p>
          <a:p>
            <a:pPr>
              <a:lnSpc>
                <a:spcPct val="100000"/>
              </a:lnSpc>
            </a:pPr>
            <a:endParaRPr lang="en-GB" sz="2400" b="0" strike="noStrike" spc="-1" dirty="0"/>
          </a:p>
          <a:p>
            <a:pPr marL="457200" indent="-45576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lang="bg-BG" sz="2400" spc="-1" dirty="0">
                <a:solidFill>
                  <a:srgbClr val="000000"/>
                </a:solidFill>
                <a:ea typeface="DejaVu Sans"/>
              </a:rPr>
              <a:t>Б</a:t>
            </a:r>
            <a:r>
              <a:rPr lang="bg-BG" sz="2400" b="0" strike="noStrike" spc="-1" dirty="0">
                <a:solidFill>
                  <a:srgbClr val="000000"/>
                </a:solidFill>
                <a:ea typeface="DejaVu Sans"/>
              </a:rPr>
              <a:t>езвъзмездна финансова помощ от Европейския социален фонд</a:t>
            </a:r>
            <a:endParaRPr lang="en-GB" sz="2400" b="0" strike="noStrike" spc="-1" dirty="0"/>
          </a:p>
          <a:p>
            <a:pPr algn="just">
              <a:lnSpc>
                <a:spcPct val="100000"/>
              </a:lnSpc>
            </a:pPr>
            <a:endParaRPr lang="en-GB" sz="2400" b="0" strike="noStrike" spc="-1" dirty="0"/>
          </a:p>
        </p:txBody>
      </p:sp>
      <p:pic>
        <p:nvPicPr>
          <p:cNvPr id="53" name="Picture 7"/>
          <p:cNvPicPr/>
          <p:nvPr/>
        </p:nvPicPr>
        <p:blipFill>
          <a:blip r:embed="rId3"/>
          <a:stretch/>
        </p:blipFill>
        <p:spPr>
          <a:xfrm>
            <a:off x="755640" y="259560"/>
            <a:ext cx="7979040" cy="13093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CustomShape 1"/>
          <p:cNvSpPr/>
          <p:nvPr/>
        </p:nvSpPr>
        <p:spPr>
          <a:xfrm>
            <a:off x="618120" y="1764034"/>
            <a:ext cx="7968531" cy="455363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endParaRPr lang="en-GB" sz="1800" b="0" strike="noStrike" spc="-1" dirty="0">
              <a:latin typeface="Corbel" panose="020B0503020204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bg-BG" sz="2400" b="1" strike="noStrike" spc="35" dirty="0">
                <a:solidFill>
                  <a:srgbClr val="000000"/>
                </a:solidFill>
                <a:uFillTx/>
                <a:latin typeface="Corbel" panose="020B0503020204020204" pitchFamily="34" charset="0"/>
                <a:ea typeface="DejaVu Sans"/>
              </a:rPr>
              <a:t>ОБЩА ЦЕЛ НА ПРОЕКТА</a:t>
            </a:r>
            <a:endParaRPr lang="en-GB" sz="2400" b="0" strike="noStrike" spc="-1" dirty="0">
              <a:latin typeface="Corbel" panose="020B0503020204020204" pitchFamily="34" charset="0"/>
            </a:endParaRPr>
          </a:p>
          <a:p>
            <a:pPr algn="just">
              <a:lnSpc>
                <a:spcPct val="100000"/>
              </a:lnSpc>
            </a:pPr>
            <a:endParaRPr lang="en-GB" sz="2400" b="0" strike="noStrike" spc="-1" dirty="0">
              <a:latin typeface="Corbel" panose="020B0503020204020204" pitchFamily="34" charset="0"/>
            </a:endParaRPr>
          </a:p>
          <a:p>
            <a:pPr marL="457200" indent="-457200"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bg-BG" sz="2400" b="1" strike="noStrike" spc="35" dirty="0">
                <a:solidFill>
                  <a:srgbClr val="000000"/>
                </a:solidFill>
                <a:latin typeface="Corbel" panose="020B0503020204020204" pitchFamily="34" charset="0"/>
                <a:ea typeface="DejaVu Sans"/>
              </a:rPr>
              <a:t>Надграждане на поддържаните от ИААА регистри.</a:t>
            </a:r>
          </a:p>
          <a:p>
            <a:pPr>
              <a:lnSpc>
                <a:spcPct val="100000"/>
              </a:lnSpc>
            </a:pPr>
            <a:endParaRPr lang="bg-BG" sz="2400" b="1" strike="noStrike" spc="35" dirty="0">
              <a:solidFill>
                <a:srgbClr val="000000"/>
              </a:solidFill>
              <a:latin typeface="Corbel" panose="020B0503020204020204" pitchFamily="34" charset="0"/>
              <a:ea typeface="DejaVu Sans"/>
            </a:endParaRPr>
          </a:p>
          <a:p>
            <a:pPr marL="457200" indent="-457200"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bg-BG" sz="2400" b="1" strike="noStrike" spc="35" dirty="0">
                <a:solidFill>
                  <a:srgbClr val="000000"/>
                </a:solidFill>
                <a:latin typeface="Corbel" panose="020B0503020204020204" pitchFamily="34" charset="0"/>
                <a:ea typeface="DejaVu Sans"/>
              </a:rPr>
              <a:t>Създаване на нов модел на контролната дейност, основан на оценка на риска.</a:t>
            </a:r>
          </a:p>
          <a:p>
            <a:pPr>
              <a:lnSpc>
                <a:spcPct val="100000"/>
              </a:lnSpc>
            </a:pPr>
            <a:endParaRPr lang="bg-BG" sz="2400" b="1" strike="noStrike" spc="35" dirty="0">
              <a:solidFill>
                <a:srgbClr val="000000"/>
              </a:solidFill>
              <a:latin typeface="Corbel" panose="020B0503020204020204" pitchFamily="34" charset="0"/>
              <a:ea typeface="DejaVu Sans"/>
            </a:endParaRPr>
          </a:p>
          <a:p>
            <a:pPr marL="457200" indent="-457200"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bg-BG" sz="2400" b="1" strike="noStrike" spc="35" dirty="0">
                <a:solidFill>
                  <a:srgbClr val="000000"/>
                </a:solidFill>
                <a:latin typeface="Corbel" panose="020B0503020204020204" pitchFamily="34" charset="0"/>
                <a:ea typeface="DejaVu Sans"/>
              </a:rPr>
              <a:t>Намаляване на административната тежест и повишаване на ефективността на администрацията. </a:t>
            </a:r>
            <a:endParaRPr lang="en-GB" sz="2400" b="0" strike="noStrike" spc="-1" dirty="0">
              <a:latin typeface="Corbel" panose="020B0503020204020204" pitchFamily="34" charset="0"/>
            </a:endParaRPr>
          </a:p>
          <a:p>
            <a:pPr>
              <a:lnSpc>
                <a:spcPct val="100000"/>
              </a:lnSpc>
            </a:pPr>
            <a:endParaRPr lang="en-GB" sz="2800" b="0" strike="noStrike" spc="-1" dirty="0">
              <a:latin typeface="Corbel" panose="020B0503020204020204" pitchFamily="34" charset="0"/>
            </a:endParaRPr>
          </a:p>
          <a:p>
            <a:pPr algn="ctr">
              <a:lnSpc>
                <a:spcPct val="100000"/>
              </a:lnSpc>
            </a:pPr>
            <a:endParaRPr lang="en-GB" sz="2800" b="0" strike="noStrike" spc="-1" dirty="0">
              <a:latin typeface="Corbel" panose="020B0503020204020204" pitchFamily="34" charset="0"/>
            </a:endParaRPr>
          </a:p>
        </p:txBody>
      </p:sp>
      <p:pic>
        <p:nvPicPr>
          <p:cNvPr id="62" name="Picture 7"/>
          <p:cNvPicPr/>
          <p:nvPr/>
        </p:nvPicPr>
        <p:blipFill>
          <a:blip r:embed="rId3"/>
          <a:stretch/>
        </p:blipFill>
        <p:spPr>
          <a:xfrm>
            <a:off x="755640" y="259560"/>
            <a:ext cx="7979040" cy="13093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CustomShape 1"/>
          <p:cNvSpPr/>
          <p:nvPr/>
        </p:nvSpPr>
        <p:spPr>
          <a:xfrm>
            <a:off x="835731" y="2027743"/>
            <a:ext cx="7480937" cy="382491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endParaRPr lang="bg-BG" sz="2000" b="1" u="sng" spc="35" dirty="0">
              <a:solidFill>
                <a:srgbClr val="000000"/>
              </a:solidFill>
              <a:latin typeface="+mj-lt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bg-BG" b="1" strike="noStrike" spc="35" dirty="0">
                <a:solidFill>
                  <a:srgbClr val="000000"/>
                </a:solidFill>
                <a:uFillTx/>
                <a:latin typeface="+mj-lt"/>
                <a:ea typeface="DejaVu Sans"/>
              </a:rPr>
              <a:t>РЕЗУЛТАТИ</a:t>
            </a:r>
            <a:endParaRPr lang="en-GB" b="0" strike="noStrike" spc="-1" dirty="0">
              <a:latin typeface="+mj-lt"/>
            </a:endParaRPr>
          </a:p>
          <a:p>
            <a:pPr algn="ctr">
              <a:lnSpc>
                <a:spcPct val="100000"/>
              </a:lnSpc>
            </a:pPr>
            <a:endParaRPr lang="en-GB" b="0" strike="noStrike" spc="-1" dirty="0">
              <a:latin typeface="+mj-lt"/>
            </a:endParaRPr>
          </a:p>
          <a:p>
            <a:pPr marL="287190" indent="-285750" algn="just">
              <a:lnSpc>
                <a:spcPct val="115000"/>
              </a:lnSpc>
              <a:buClr>
                <a:srgbClr val="333333"/>
              </a:buClr>
              <a:buFont typeface="Wingdings" panose="05000000000000000000" pitchFamily="2" charset="2"/>
              <a:buChar char="ü"/>
            </a:pPr>
            <a:r>
              <a:rPr lang="bg-BG" b="1" strike="noStrike" spc="-1" dirty="0">
                <a:solidFill>
                  <a:srgbClr val="333333"/>
                </a:solidFill>
                <a:latin typeface="+mj-lt"/>
                <a:ea typeface="Arial"/>
              </a:rPr>
              <a:t>Надградени и актуализирани 8 регистри и 4 бази данни</a:t>
            </a:r>
            <a:endParaRPr lang="en-GB" b="1" strike="noStrike" spc="-1" dirty="0">
              <a:latin typeface="+mj-lt"/>
            </a:endParaRPr>
          </a:p>
          <a:p>
            <a:pPr marL="285750" indent="-28575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endParaRPr lang="en-GB" b="1" strike="noStrike" spc="-1" dirty="0">
              <a:latin typeface="+mj-lt"/>
            </a:endParaRPr>
          </a:p>
          <a:p>
            <a:pPr marL="287190" indent="-285750" algn="just">
              <a:lnSpc>
                <a:spcPct val="115000"/>
              </a:lnSpc>
              <a:buClr>
                <a:srgbClr val="333333"/>
              </a:buClr>
              <a:buFont typeface="Wingdings" panose="05000000000000000000" pitchFamily="2" charset="2"/>
              <a:buChar char="ü"/>
            </a:pPr>
            <a:r>
              <a:rPr lang="bg-BG" b="1" strike="noStrike" spc="-1" dirty="0">
                <a:solidFill>
                  <a:srgbClr val="333333"/>
                </a:solidFill>
                <a:latin typeface="+mj-lt"/>
                <a:ea typeface="Arial"/>
              </a:rPr>
              <a:t>Реализирани 9 електронни административни услуги</a:t>
            </a:r>
          </a:p>
          <a:p>
            <a:pPr marL="287190" indent="-285750" algn="just">
              <a:lnSpc>
                <a:spcPct val="115000"/>
              </a:lnSpc>
              <a:buClr>
                <a:srgbClr val="333333"/>
              </a:buClr>
              <a:buFont typeface="Wingdings" panose="05000000000000000000" pitchFamily="2" charset="2"/>
              <a:buChar char="ü"/>
            </a:pPr>
            <a:endParaRPr lang="bg-BG" b="1" spc="-1" dirty="0">
              <a:solidFill>
                <a:srgbClr val="333333"/>
              </a:solidFill>
              <a:latin typeface="+mj-lt"/>
            </a:endParaRPr>
          </a:p>
          <a:p>
            <a:pPr marL="287190" indent="-285750" algn="just">
              <a:lnSpc>
                <a:spcPct val="115000"/>
              </a:lnSpc>
              <a:buClr>
                <a:srgbClr val="333333"/>
              </a:buClr>
              <a:buFont typeface="Wingdings" panose="05000000000000000000" pitchFamily="2" charset="2"/>
              <a:buChar char="ü"/>
            </a:pPr>
            <a:r>
              <a:rPr lang="bg-BG" b="1" spc="-1" dirty="0">
                <a:solidFill>
                  <a:srgbClr val="333333"/>
                </a:solidFill>
                <a:latin typeface="+mj-lt"/>
              </a:rPr>
              <a:t>Разработен софтуер за подпомагане на контролната дейност</a:t>
            </a:r>
          </a:p>
          <a:p>
            <a:pPr marL="287190" indent="-285750" algn="just">
              <a:lnSpc>
                <a:spcPct val="115000"/>
              </a:lnSpc>
              <a:buClr>
                <a:srgbClr val="333333"/>
              </a:buClr>
              <a:buFont typeface="Wingdings" panose="05000000000000000000" pitchFamily="2" charset="2"/>
              <a:buChar char="ü"/>
            </a:pPr>
            <a:endParaRPr lang="bg-BG" b="1" strike="noStrike" spc="-1" dirty="0">
              <a:solidFill>
                <a:srgbClr val="333333"/>
              </a:solidFill>
              <a:latin typeface="+mj-lt"/>
            </a:endParaRPr>
          </a:p>
          <a:p>
            <a:pPr marL="287190" indent="-285750" algn="just">
              <a:lnSpc>
                <a:spcPct val="115000"/>
              </a:lnSpc>
              <a:buClr>
                <a:srgbClr val="333333"/>
              </a:buClr>
              <a:buFont typeface="Wingdings" panose="05000000000000000000" pitchFamily="2" charset="2"/>
              <a:buChar char="ü"/>
            </a:pPr>
            <a:r>
              <a:rPr lang="bg-BG" b="1" spc="-1" dirty="0">
                <a:solidFill>
                  <a:srgbClr val="333333"/>
                </a:solidFill>
                <a:latin typeface="+mj-lt"/>
              </a:rPr>
              <a:t>Доставено специализирано оборудване за 80 автомобила и 17 мобилни лаборатории на контролните екипи на агенцията</a:t>
            </a:r>
            <a:endParaRPr lang="bg-BG" spc="-1" dirty="0">
              <a:solidFill>
                <a:srgbClr val="333333"/>
              </a:solidFill>
              <a:latin typeface="+mj-lt"/>
              <a:ea typeface="Arial"/>
            </a:endParaRPr>
          </a:p>
          <a:p>
            <a:pPr marL="1440" algn="just">
              <a:lnSpc>
                <a:spcPct val="115000"/>
              </a:lnSpc>
              <a:buClr>
                <a:srgbClr val="333333"/>
              </a:buClr>
            </a:pPr>
            <a:endParaRPr lang="bg-BG" sz="2000" b="0" strike="noStrike" spc="-1" dirty="0">
              <a:solidFill>
                <a:srgbClr val="333333"/>
              </a:solidFill>
              <a:latin typeface="+mj-lt"/>
              <a:ea typeface="Arial"/>
            </a:endParaRP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xmlns="" id="{16CBBF60-15B3-47F3-8F8B-BFE43F3690D6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755640" y="259560"/>
            <a:ext cx="7979040" cy="13093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CustomShape 1"/>
          <p:cNvSpPr/>
          <p:nvPr/>
        </p:nvSpPr>
        <p:spPr>
          <a:xfrm>
            <a:off x="831531" y="3147797"/>
            <a:ext cx="7480937" cy="368442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1440" algn="ctr">
              <a:lnSpc>
                <a:spcPct val="115000"/>
              </a:lnSpc>
              <a:buClr>
                <a:srgbClr val="333333"/>
              </a:buClr>
            </a:pPr>
            <a:r>
              <a:rPr lang="bg-BG" sz="2000" b="1" spc="-1" dirty="0">
                <a:solidFill>
                  <a:srgbClr val="333333"/>
                </a:solidFill>
                <a:latin typeface="Corbel" panose="020B0503020204020204" pitchFamily="34" charset="0"/>
                <a:ea typeface="Arial"/>
              </a:rPr>
              <a:t>О</a:t>
            </a:r>
            <a:r>
              <a:rPr lang="bg-BG" sz="2000" b="1" strike="noStrike" spc="-1" dirty="0">
                <a:solidFill>
                  <a:srgbClr val="333333"/>
                </a:solidFill>
                <a:latin typeface="Corbel" panose="020B0503020204020204" pitchFamily="34" charset="0"/>
                <a:ea typeface="Arial"/>
              </a:rPr>
              <a:t>сигурена възможност за електронен обмен на данни между отделните системи на ИААА</a:t>
            </a:r>
            <a:r>
              <a:rPr lang="bg-BG" sz="2000" b="1" spc="-1" dirty="0">
                <a:solidFill>
                  <a:srgbClr val="333333"/>
                </a:solidFill>
                <a:latin typeface="Corbel" panose="020B0503020204020204" pitchFamily="34" charset="0"/>
                <a:ea typeface="Arial"/>
              </a:rPr>
              <a:t> със </a:t>
            </a:r>
            <a:r>
              <a:rPr lang="bg-BG" sz="2000" b="1" strike="noStrike" spc="-1" dirty="0">
                <a:solidFill>
                  <a:srgbClr val="333333"/>
                </a:solidFill>
                <a:latin typeface="Corbel" panose="020B0503020204020204" pitchFamily="34" charset="0"/>
                <a:ea typeface="Arial"/>
              </a:rPr>
              <a:t>системите на други институции</a:t>
            </a:r>
            <a:endParaRPr lang="en-GB" sz="2000" b="1" strike="noStrike" spc="-1" dirty="0">
              <a:latin typeface="Corbel" panose="020B0503020204020204" pitchFamily="34" charset="0"/>
            </a:endParaRPr>
          </a:p>
          <a:p>
            <a:pPr marL="285750" indent="-28575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endParaRPr lang="en-GB" sz="2000" b="1" strike="noStrike" spc="-1" dirty="0">
              <a:latin typeface="Corbel" panose="020B0503020204020204" pitchFamily="34" charset="0"/>
            </a:endParaRPr>
          </a:p>
          <a:p>
            <a:pPr marL="1440" algn="just">
              <a:lnSpc>
                <a:spcPct val="115000"/>
              </a:lnSpc>
              <a:buClr>
                <a:srgbClr val="333333"/>
              </a:buClr>
            </a:pPr>
            <a:endParaRPr lang="bg-BG" sz="1600" spc="-1" dirty="0">
              <a:solidFill>
                <a:srgbClr val="333333"/>
              </a:solidFill>
              <a:latin typeface="Corbel" panose="020B0503020204020204" pitchFamily="34" charset="0"/>
              <a:ea typeface="Arial"/>
            </a:endParaRPr>
          </a:p>
          <a:p>
            <a:pPr marL="1440" algn="just">
              <a:lnSpc>
                <a:spcPct val="115000"/>
              </a:lnSpc>
              <a:buClr>
                <a:srgbClr val="333333"/>
              </a:buClr>
            </a:pPr>
            <a:endParaRPr lang="bg-BG" sz="1600" spc="-1" dirty="0">
              <a:solidFill>
                <a:srgbClr val="333333"/>
              </a:solidFill>
              <a:latin typeface="Corbel" panose="020B0503020204020204" pitchFamily="34" charset="0"/>
              <a:ea typeface="Arial"/>
            </a:endParaRPr>
          </a:p>
          <a:p>
            <a:pPr marL="1440" algn="just">
              <a:lnSpc>
                <a:spcPct val="115000"/>
              </a:lnSpc>
              <a:buClr>
                <a:srgbClr val="333333"/>
              </a:buClr>
            </a:pPr>
            <a:endParaRPr lang="bg-BG" sz="1600" spc="-1" dirty="0">
              <a:solidFill>
                <a:srgbClr val="333333"/>
              </a:solidFill>
              <a:latin typeface="Corbel" panose="020B0503020204020204" pitchFamily="34" charset="0"/>
              <a:ea typeface="Arial"/>
            </a:endParaRPr>
          </a:p>
          <a:p>
            <a:pPr marL="1440" algn="just">
              <a:lnSpc>
                <a:spcPct val="115000"/>
              </a:lnSpc>
              <a:buClr>
                <a:srgbClr val="333333"/>
              </a:buClr>
            </a:pPr>
            <a:endParaRPr lang="bg-BG" sz="1600" spc="-1" dirty="0">
              <a:solidFill>
                <a:srgbClr val="333333"/>
              </a:solidFill>
              <a:latin typeface="Corbel" panose="020B0503020204020204" pitchFamily="34" charset="0"/>
              <a:ea typeface="Arial"/>
            </a:endParaRPr>
          </a:p>
          <a:p>
            <a:pPr marL="1440" algn="just">
              <a:lnSpc>
                <a:spcPct val="115000"/>
              </a:lnSpc>
              <a:buClr>
                <a:srgbClr val="333333"/>
              </a:buClr>
            </a:pPr>
            <a:endParaRPr lang="bg-BG" sz="1600" spc="-1" dirty="0">
              <a:solidFill>
                <a:srgbClr val="333333"/>
              </a:solidFill>
              <a:latin typeface="Corbel" panose="020B0503020204020204" pitchFamily="34" charset="0"/>
              <a:ea typeface="Arial"/>
            </a:endParaRPr>
          </a:p>
          <a:p>
            <a:pPr marL="1440" algn="just">
              <a:lnSpc>
                <a:spcPct val="115000"/>
              </a:lnSpc>
              <a:buClr>
                <a:srgbClr val="333333"/>
              </a:buClr>
            </a:pPr>
            <a:endParaRPr lang="bg-BG" sz="1600" spc="-1" dirty="0">
              <a:solidFill>
                <a:srgbClr val="333333"/>
              </a:solidFill>
              <a:latin typeface="Corbel" panose="020B0503020204020204" pitchFamily="34" charset="0"/>
              <a:ea typeface="Arial"/>
            </a:endParaRPr>
          </a:p>
          <a:p>
            <a:pPr marL="1440" algn="just">
              <a:lnSpc>
                <a:spcPct val="115000"/>
              </a:lnSpc>
              <a:buClr>
                <a:srgbClr val="333333"/>
              </a:buClr>
            </a:pPr>
            <a:endParaRPr lang="bg-BG" sz="1600" spc="-1" dirty="0">
              <a:solidFill>
                <a:srgbClr val="333333"/>
              </a:solidFill>
              <a:latin typeface="Corbel" panose="020B0503020204020204" pitchFamily="34" charset="0"/>
              <a:ea typeface="Arial"/>
            </a:endParaRPr>
          </a:p>
          <a:p>
            <a:pPr marL="1440" algn="just">
              <a:lnSpc>
                <a:spcPct val="115000"/>
              </a:lnSpc>
              <a:buClr>
                <a:srgbClr val="333333"/>
              </a:buClr>
            </a:pPr>
            <a:endParaRPr lang="bg-BG" sz="1600" spc="-1" dirty="0">
              <a:solidFill>
                <a:srgbClr val="333333"/>
              </a:solidFill>
              <a:latin typeface="Corbel" panose="020B0503020204020204" pitchFamily="34" charset="0"/>
              <a:ea typeface="Arial"/>
            </a:endParaRPr>
          </a:p>
          <a:p>
            <a:pPr marL="1440" algn="just">
              <a:lnSpc>
                <a:spcPct val="115000"/>
              </a:lnSpc>
              <a:buClr>
                <a:srgbClr val="333333"/>
              </a:buClr>
            </a:pPr>
            <a:endParaRPr lang="bg-BG" sz="1600" b="0" strike="noStrike" spc="-1" dirty="0">
              <a:solidFill>
                <a:srgbClr val="333333"/>
              </a:solidFill>
              <a:latin typeface="Corbel" panose="020B0503020204020204" pitchFamily="34" charset="0"/>
              <a:ea typeface="Arial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/>
          <a:stretch/>
        </p:blipFill>
        <p:spPr>
          <a:xfrm>
            <a:off x="1004691" y="1568880"/>
            <a:ext cx="7480937" cy="5153957"/>
          </a:xfrm>
          <a:prstGeom prst="rect">
            <a:avLst/>
          </a:prstGeom>
          <a:ln w="0">
            <a:noFill/>
          </a:ln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xmlns="" id="{A8D30B2E-57DF-4595-8B3E-A645614D0AE8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755640" y="259560"/>
            <a:ext cx="7979040" cy="130932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63537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xit" presetSubtype="32" fill="hold" grpId="1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595980" y="3429000"/>
            <a:ext cx="7578360" cy="70643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bg-BG" sz="2000" b="0" strike="noStrike" spc="-1" dirty="0">
                <a:solidFill>
                  <a:srgbClr val="000000"/>
                </a:solidFill>
                <a:latin typeface="Corbel" panose="020B0503020204020204" pitchFamily="34" charset="0"/>
                <a:ea typeface="Times New Roman"/>
              </a:rPr>
              <a:t>Резултат от автоматична проверка на кандидат водач в регистъра за Български документи за самоличност на МВР</a:t>
            </a:r>
            <a:endParaRPr lang="en-GB" sz="2000" b="0" strike="noStrike" spc="-1" dirty="0">
              <a:latin typeface="Corbel" panose="020B0503020204020204" pitchFamily="34" charset="0"/>
            </a:endParaRPr>
          </a:p>
        </p:txBody>
      </p:sp>
      <p:pic>
        <p:nvPicPr>
          <p:cNvPr id="80" name="Picture 79"/>
          <p:cNvPicPr/>
          <p:nvPr/>
        </p:nvPicPr>
        <p:blipFill>
          <a:blip r:embed="rId3"/>
          <a:stretch/>
        </p:blipFill>
        <p:spPr>
          <a:xfrm>
            <a:off x="1708704" y="1640576"/>
            <a:ext cx="5726591" cy="4858200"/>
          </a:xfrm>
          <a:prstGeom prst="rect">
            <a:avLst/>
          </a:prstGeom>
          <a:ln w="0">
            <a:noFill/>
          </a:ln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xmlns="" id="{067036F1-065C-4266-9F74-8BFA0CAD6C79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755640" y="259560"/>
            <a:ext cx="7979040" cy="13093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CustomShape 1"/>
          <p:cNvSpPr/>
          <p:nvPr/>
        </p:nvSpPr>
        <p:spPr>
          <a:xfrm>
            <a:off x="1070863" y="1473086"/>
            <a:ext cx="7480937" cy="438628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just">
              <a:lnSpc>
                <a:spcPct val="115000"/>
              </a:lnSpc>
            </a:pPr>
            <a:endParaRPr lang="en-GB" sz="1600" b="0" strike="noStrike" spc="-1" dirty="0">
              <a:latin typeface="Arial"/>
            </a:endParaRPr>
          </a:p>
          <a:p>
            <a:pPr marL="1440" algn="ctr">
              <a:lnSpc>
                <a:spcPct val="115000"/>
              </a:lnSpc>
              <a:buClr>
                <a:srgbClr val="333333"/>
              </a:buClr>
            </a:pPr>
            <a:endParaRPr lang="bg-BG" sz="2000" b="1" spc="-1" dirty="0">
              <a:solidFill>
                <a:srgbClr val="333333"/>
              </a:solidFill>
              <a:latin typeface="Times New Roman"/>
              <a:ea typeface="Arial"/>
            </a:endParaRPr>
          </a:p>
          <a:p>
            <a:pPr marL="1440" algn="ctr">
              <a:lnSpc>
                <a:spcPct val="115000"/>
              </a:lnSpc>
              <a:buClr>
                <a:srgbClr val="333333"/>
              </a:buClr>
            </a:pPr>
            <a:endParaRPr lang="bg-BG" sz="1600" spc="-1" dirty="0">
              <a:solidFill>
                <a:srgbClr val="333333"/>
              </a:solidFill>
              <a:latin typeface="Times New Roman"/>
              <a:ea typeface="Arial"/>
            </a:endParaRPr>
          </a:p>
          <a:p>
            <a:pPr marL="1440" algn="ctr">
              <a:lnSpc>
                <a:spcPct val="115000"/>
              </a:lnSpc>
              <a:buClr>
                <a:srgbClr val="333333"/>
              </a:buClr>
            </a:pPr>
            <a:endParaRPr lang="bg-BG" sz="1600" spc="-1" dirty="0">
              <a:solidFill>
                <a:srgbClr val="333333"/>
              </a:solidFill>
              <a:latin typeface="Times New Roman"/>
              <a:ea typeface="Arial"/>
            </a:endParaRPr>
          </a:p>
          <a:p>
            <a:pPr marL="1440" algn="ctr">
              <a:lnSpc>
                <a:spcPct val="115000"/>
              </a:lnSpc>
              <a:buClr>
                <a:srgbClr val="333333"/>
              </a:buClr>
            </a:pPr>
            <a:endParaRPr lang="bg-BG" sz="1600" spc="-1" dirty="0">
              <a:solidFill>
                <a:srgbClr val="333333"/>
              </a:solidFill>
              <a:latin typeface="Times New Roman"/>
              <a:ea typeface="Arial"/>
            </a:endParaRPr>
          </a:p>
          <a:p>
            <a:pPr marL="1440" algn="ctr">
              <a:lnSpc>
                <a:spcPct val="115000"/>
              </a:lnSpc>
              <a:buClr>
                <a:srgbClr val="333333"/>
              </a:buClr>
            </a:pPr>
            <a:endParaRPr lang="bg-BG" sz="1600" spc="-1" dirty="0">
              <a:solidFill>
                <a:srgbClr val="333333"/>
              </a:solidFill>
              <a:latin typeface="Times New Roman"/>
              <a:ea typeface="Arial"/>
            </a:endParaRPr>
          </a:p>
          <a:p>
            <a:pPr marL="1440" algn="ctr">
              <a:lnSpc>
                <a:spcPct val="115000"/>
              </a:lnSpc>
              <a:buClr>
                <a:srgbClr val="333333"/>
              </a:buClr>
            </a:pPr>
            <a:endParaRPr lang="bg-BG" sz="1600" spc="-1" dirty="0">
              <a:solidFill>
                <a:srgbClr val="333333"/>
              </a:solidFill>
              <a:latin typeface="Times New Roman"/>
              <a:ea typeface="Arial"/>
            </a:endParaRPr>
          </a:p>
          <a:p>
            <a:pPr marL="1440" algn="ctr">
              <a:lnSpc>
                <a:spcPct val="115000"/>
              </a:lnSpc>
              <a:buClr>
                <a:srgbClr val="333333"/>
              </a:buClr>
            </a:pPr>
            <a:endParaRPr lang="bg-BG" sz="1600" spc="-1" dirty="0">
              <a:solidFill>
                <a:srgbClr val="333333"/>
              </a:solidFill>
              <a:latin typeface="Times New Roman"/>
              <a:ea typeface="Arial"/>
            </a:endParaRPr>
          </a:p>
          <a:p>
            <a:pPr marL="1440" algn="ctr">
              <a:lnSpc>
                <a:spcPct val="115000"/>
              </a:lnSpc>
              <a:buClr>
                <a:srgbClr val="333333"/>
              </a:buClr>
            </a:pPr>
            <a:endParaRPr lang="bg-BG" sz="1600" spc="-1" dirty="0">
              <a:solidFill>
                <a:srgbClr val="333333"/>
              </a:solidFill>
              <a:latin typeface="Times New Roman"/>
              <a:ea typeface="Arial"/>
            </a:endParaRPr>
          </a:p>
          <a:p>
            <a:pPr marL="1440" algn="ctr">
              <a:lnSpc>
                <a:spcPct val="115000"/>
              </a:lnSpc>
              <a:buClr>
                <a:srgbClr val="333333"/>
              </a:buClr>
            </a:pPr>
            <a:endParaRPr lang="bg-BG" sz="1600" spc="-1" dirty="0">
              <a:solidFill>
                <a:srgbClr val="333333"/>
              </a:solidFill>
              <a:latin typeface="Times New Roman"/>
              <a:ea typeface="Arial"/>
            </a:endParaRPr>
          </a:p>
          <a:p>
            <a:pPr marL="1440" algn="ctr">
              <a:lnSpc>
                <a:spcPct val="115000"/>
              </a:lnSpc>
              <a:buClr>
                <a:srgbClr val="333333"/>
              </a:buClr>
            </a:pPr>
            <a:endParaRPr lang="bg-BG" sz="1600" spc="-1" dirty="0">
              <a:solidFill>
                <a:srgbClr val="333333"/>
              </a:solidFill>
              <a:latin typeface="Times New Roman"/>
              <a:ea typeface="Arial"/>
            </a:endParaRPr>
          </a:p>
          <a:p>
            <a:pPr marL="1440" algn="ctr">
              <a:lnSpc>
                <a:spcPct val="115000"/>
              </a:lnSpc>
              <a:buClr>
                <a:srgbClr val="333333"/>
              </a:buClr>
            </a:pPr>
            <a:endParaRPr lang="bg-BG" sz="1600" spc="-1" dirty="0">
              <a:solidFill>
                <a:srgbClr val="333333"/>
              </a:solidFill>
              <a:latin typeface="Times New Roman"/>
              <a:ea typeface="Arial"/>
            </a:endParaRPr>
          </a:p>
          <a:p>
            <a:pPr marL="1440" algn="ctr">
              <a:lnSpc>
                <a:spcPct val="115000"/>
              </a:lnSpc>
              <a:buClr>
                <a:srgbClr val="333333"/>
              </a:buClr>
            </a:pPr>
            <a:endParaRPr lang="bg-BG" sz="1600" spc="-1" dirty="0">
              <a:solidFill>
                <a:srgbClr val="333333"/>
              </a:solidFill>
              <a:latin typeface="Times New Roman"/>
              <a:ea typeface="Arial"/>
            </a:endParaRPr>
          </a:p>
          <a:p>
            <a:pPr marL="1440" algn="ctr">
              <a:lnSpc>
                <a:spcPct val="115000"/>
              </a:lnSpc>
              <a:buClr>
                <a:srgbClr val="333333"/>
              </a:buClr>
            </a:pPr>
            <a:endParaRPr lang="bg-BG" sz="1600" spc="-1" dirty="0">
              <a:solidFill>
                <a:srgbClr val="333333"/>
              </a:solidFill>
              <a:latin typeface="Times New Roman"/>
              <a:ea typeface="Arial"/>
            </a:endParaRPr>
          </a:p>
          <a:p>
            <a:pPr marL="1440" algn="just">
              <a:lnSpc>
                <a:spcPct val="115000"/>
              </a:lnSpc>
              <a:buClr>
                <a:srgbClr val="333333"/>
              </a:buClr>
            </a:pPr>
            <a:endParaRPr lang="bg-BG" sz="1600" b="0" strike="noStrike" spc="-1" dirty="0">
              <a:solidFill>
                <a:srgbClr val="333333"/>
              </a:solidFill>
              <a:latin typeface="Times New Roman"/>
              <a:ea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938" y="1809950"/>
            <a:ext cx="3040124" cy="4575386"/>
          </a:xfrm>
          <a:prstGeom prst="rect">
            <a:avLst/>
          </a:prstGeom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xmlns="" id="{88EF1156-2C86-417A-A412-FADFDF9D2039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755640" y="259560"/>
            <a:ext cx="7979040" cy="130932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05685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Picture 12_4"/>
          <p:cNvPicPr/>
          <p:nvPr/>
        </p:nvPicPr>
        <p:blipFill>
          <a:blip r:embed="rId3">
            <a:lum bright="70000" contrast="-70000"/>
          </a:blip>
          <a:stretch/>
        </p:blipFill>
        <p:spPr>
          <a:xfrm>
            <a:off x="2258280" y="1556640"/>
            <a:ext cx="4620240" cy="4657320"/>
          </a:xfrm>
          <a:prstGeom prst="rect">
            <a:avLst/>
          </a:prstGeom>
          <a:ln w="0">
            <a:noFill/>
          </a:ln>
          <a:scene3d>
            <a:camera prst="orthographicFront"/>
            <a:lightRig rig="flat" dir="t">
              <a:rot lat="0" lon="0" rev="0"/>
            </a:lightRig>
          </a:scene3d>
          <a:sp3d prstMaterial="dkEdge">
            <a:bevelB w="0" h="0"/>
          </a:sp3d>
        </p:spPr>
      </p:pic>
      <p:sp>
        <p:nvSpPr>
          <p:cNvPr id="119" name="CustomShape 1"/>
          <p:cNvSpPr/>
          <p:nvPr/>
        </p:nvSpPr>
        <p:spPr>
          <a:xfrm>
            <a:off x="795960" y="1484640"/>
            <a:ext cx="7578360" cy="912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</p:txBody>
      </p:sp>
      <p:pic>
        <p:nvPicPr>
          <p:cNvPr id="121" name="Picture 120"/>
          <p:cNvPicPr/>
          <p:nvPr/>
        </p:nvPicPr>
        <p:blipFill>
          <a:blip r:embed="rId4"/>
          <a:stretch/>
        </p:blipFill>
        <p:spPr>
          <a:xfrm>
            <a:off x="360000" y="1556640"/>
            <a:ext cx="3058920" cy="3165480"/>
          </a:xfrm>
          <a:prstGeom prst="rect">
            <a:avLst/>
          </a:prstGeom>
          <a:ln w="0">
            <a:noFill/>
          </a:ln>
        </p:spPr>
      </p:pic>
      <p:pic>
        <p:nvPicPr>
          <p:cNvPr id="122" name="Picture 121"/>
          <p:cNvPicPr/>
          <p:nvPr/>
        </p:nvPicPr>
        <p:blipFill>
          <a:blip r:embed="rId5"/>
          <a:stretch/>
        </p:blipFill>
        <p:spPr>
          <a:xfrm>
            <a:off x="3420000" y="1556640"/>
            <a:ext cx="5398920" cy="4857480"/>
          </a:xfrm>
          <a:prstGeom prst="rect">
            <a:avLst/>
          </a:prstGeom>
          <a:ln w="0">
            <a:noFill/>
          </a:ln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xmlns="" id="{21A9C30F-D540-4245-949B-F3D3EAB2862D}"/>
              </a:ext>
            </a:extLst>
          </p:cNvPr>
          <p:cNvPicPr/>
          <p:nvPr/>
        </p:nvPicPr>
        <p:blipFill>
          <a:blip r:embed="rId6"/>
          <a:stretch/>
        </p:blipFill>
        <p:spPr>
          <a:xfrm>
            <a:off x="755640" y="259560"/>
            <a:ext cx="7979040" cy="13093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4533</TotalTime>
  <Words>294</Words>
  <Application>Microsoft Office PowerPoint</Application>
  <PresentationFormat>On-screen Show (4:3)</PresentationFormat>
  <Paragraphs>82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Corbel</vt:lpstr>
      <vt:lpstr>DejaVu Sans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Stajanti</dc:creator>
  <dc:description/>
  <cp:lastModifiedBy>Kostadin Vardev</cp:lastModifiedBy>
  <cp:revision>156</cp:revision>
  <dcterms:created xsi:type="dcterms:W3CDTF">2014-10-28T11:48:54Z</dcterms:created>
  <dcterms:modified xsi:type="dcterms:W3CDTF">2021-02-26T11:58:06Z</dcterms:modified>
  <dc:language>en-GB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18</vt:i4>
  </property>
  <property fmtid="{D5CDD505-2E9C-101B-9397-08002B2CF9AE}" pid="8" name="PresentationFormat">
    <vt:lpwstr>On-screen Show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18</vt:i4>
  </property>
</Properties>
</file>