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313" r:id="rId3"/>
    <p:sldId id="320" r:id="rId4"/>
    <p:sldId id="321" r:id="rId5"/>
    <p:sldId id="322" r:id="rId6"/>
    <p:sldId id="323" r:id="rId7"/>
    <p:sldId id="324" r:id="rId8"/>
    <p:sldId id="329" r:id="rId9"/>
    <p:sldId id="328" r:id="rId10"/>
    <p:sldId id="315" r:id="rId11"/>
    <p:sldId id="314" r:id="rId12"/>
    <p:sldId id="316" r:id="rId13"/>
    <p:sldId id="317" r:id="rId14"/>
    <p:sldId id="318" r:id="rId15"/>
    <p:sldId id="319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44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0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339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299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661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8231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0212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263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0816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966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600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158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577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975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252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5950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822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842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1B2A7B-D9B7-41B9-9146-2E9DD561FC6F}" type="datetimeFigureOut">
              <a:rPr lang="bg-BG" smtClean="0"/>
              <a:t>21.3.2017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7BA11D-DD0A-476E-A9E5-01B89BF2586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63421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78934"/>
            <a:ext cx="11774465" cy="44788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В РЕГЛАМЕНТИРАЩИТЕ ДОКУМЕНТИ СВЪРЗАНИ С РАЗСЛЕДВАНЕ НА АВИАЦИОННИ СЪБИТИЯ</a:t>
            </a:r>
            <a:endParaRPr lang="bg-BG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69187" y="610792"/>
            <a:ext cx="8534400" cy="1385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Уведомяване:</a:t>
            </a:r>
            <a:endParaRPr lang="bg-B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0762" y="1986685"/>
            <a:ext cx="11294770" cy="163348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НЕЗАБАВНО ЧРЕЗ </a:t>
            </a:r>
            <a:r>
              <a:rPr lang="bg-BG" sz="6000" dirty="0" smtClean="0">
                <a:latin typeface="Times New Roman"/>
                <a:ea typeface="Calibri"/>
              </a:rPr>
              <a:t>използване </a:t>
            </a:r>
            <a:r>
              <a:rPr lang="bg-BG" sz="6000" dirty="0">
                <a:latin typeface="Times New Roman"/>
                <a:ea typeface="Calibri"/>
              </a:rPr>
              <a:t>на най-удобното и бързо средство за </a:t>
            </a:r>
            <a:r>
              <a:rPr lang="bg-BG" sz="6000" dirty="0" smtClean="0">
                <a:latin typeface="Times New Roman"/>
                <a:ea typeface="Calibri"/>
              </a:rPr>
              <a:t>връзка КЪМ </a:t>
            </a:r>
            <a:r>
              <a:rPr lang="bg-BG" sz="6000" dirty="0" smtClean="0">
                <a:latin typeface="Times New Roman"/>
                <a:cs typeface="Times New Roman" pitchFamily="18" charset="0"/>
              </a:rPr>
              <a:t>СЗРАС И ГД ГВА</a:t>
            </a:r>
            <a:endParaRPr lang="bg-B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0762" y="3877747"/>
            <a:ext cx="11294770" cy="200789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>
                <a:latin typeface="Times New Roman"/>
                <a:ea typeface="Calibri"/>
              </a:rPr>
              <a:t>ИЗПРАЩАНЕ НА писмено </a:t>
            </a:r>
            <a:r>
              <a:rPr lang="bg-BG" sz="6000" dirty="0">
                <a:latin typeface="Times New Roman"/>
                <a:ea typeface="Calibri"/>
              </a:rPr>
              <a:t>съобщение не по-късно от 24 часа от настъпване на авиационното събитие </a:t>
            </a:r>
            <a:r>
              <a:rPr lang="bg-BG" sz="6000" dirty="0" smtClean="0">
                <a:latin typeface="Times New Roman"/>
                <a:ea typeface="Calibri"/>
              </a:rPr>
              <a:t> КЪМ </a:t>
            </a:r>
            <a:r>
              <a:rPr lang="bg-BG" sz="6000" dirty="0">
                <a:latin typeface="Times New Roman"/>
                <a:cs typeface="Times New Roman" pitchFamily="18" charset="0"/>
              </a:rPr>
              <a:t>СЗРАС И ГД ГВА</a:t>
            </a:r>
            <a:endParaRPr lang="bg-BG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88882" y="348922"/>
            <a:ext cx="8534400" cy="1385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Квалифициране:</a:t>
            </a:r>
            <a:endParaRPr lang="bg-B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528" y="1332499"/>
            <a:ext cx="109513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>
                <a:latin typeface="Times New Roman" pitchFamily="18" charset="0"/>
                <a:cs typeface="Times New Roman" pitchFamily="18" charset="0"/>
              </a:rPr>
              <a:t>След получаването на информацията за настъпило авиационно събитие </a:t>
            </a:r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СЗРАС  </a:t>
            </a:r>
            <a:r>
              <a:rPr lang="bg-BG" sz="3600" dirty="0">
                <a:latin typeface="Times New Roman" pitchFamily="18" charset="0"/>
                <a:cs typeface="Times New Roman" pitchFamily="18" charset="0"/>
              </a:rPr>
              <a:t>го </a:t>
            </a:r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квалифицира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2528" y="2532828"/>
            <a:ext cx="10951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 smtClean="0">
                <a:latin typeface="Times New Roman"/>
                <a:ea typeface="Calibri"/>
              </a:rPr>
              <a:t>АВИАЦИОННО ПРОИЗШЕСТВИЕ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2528" y="3217816"/>
            <a:ext cx="10951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 smtClean="0">
                <a:latin typeface="Times New Roman"/>
                <a:ea typeface="Calibri"/>
              </a:rPr>
              <a:t>СЕРИОЗЕН  ИНЦИДЕНТ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2526" y="4648837"/>
            <a:ext cx="109513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СЪБИТИЕ  ИМАЩО ОТНОШЕНИЕ КЪМ  БЕЗОПАСНОСТТА, НО НЕ Е ИНЦИДЕНТ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2527" y="3853190"/>
            <a:ext cx="10951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 smtClean="0">
                <a:latin typeface="Times New Roman"/>
                <a:ea typeface="Calibri"/>
              </a:rPr>
              <a:t>ИНЦИДЕНТ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4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32190" y="79059"/>
            <a:ext cx="8534400" cy="1385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Разследване:</a:t>
            </a:r>
            <a:endParaRPr lang="bg-B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219" y="1701625"/>
            <a:ext cx="115421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Произшествие или </a:t>
            </a:r>
            <a:r>
              <a:rPr lang="bg-BG" sz="3600" dirty="0">
                <a:latin typeface="Times New Roman" pitchFamily="18" charset="0"/>
                <a:cs typeface="Times New Roman" pitchFamily="18" charset="0"/>
              </a:rPr>
              <a:t>сериозен инцидент с гражданско ВС на територията на Република България, териториалните води и обслужваното въздушно пространство съгласно поетите от Република България международни ангажименти се разследва от комисия, назначена от министъра на транспорта, информационните технологии и съобщенията по предложение на </a:t>
            </a:r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СЗРАС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6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375" y="169246"/>
            <a:ext cx="110157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ГД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ГВА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разследва инциденти с ВС в страната или разпорежда разследването да се извърши от въздушния превозвач, авиационния оператор, летищната администрация или ръководството на въздушното движение, имащи отношение към инцидента.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165" y="4165070"/>
            <a:ext cx="105263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Всеки инцидент се разследва от въздухоплавателната организация в срок 7 дни от настъпването му.</a:t>
            </a:r>
          </a:p>
        </p:txBody>
      </p:sp>
    </p:spTree>
    <p:extLst>
      <p:ext uri="{BB962C8B-B14F-4D97-AF65-F5344CB8AC3E}">
        <p14:creationId xmlns:p14="http://schemas.microsoft.com/office/powerpoint/2010/main" val="191659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7984" y="289679"/>
            <a:ext cx="115695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За всеки инцидент въздухоплавателните организации, на които е разпоредено разследването,  изпращат в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СЗРАС и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ГД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ГВА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доклад по образец съгласно приложение № 4, като се включва само информацията, имаща отношение към конкретния инцидент и въздухоплавателна организация. Когато разследването на инцидент се извършва от ГД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ГВА,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тя изпраща доклад от разследването в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СЗРАС.</a:t>
            </a:r>
            <a:endParaRPr lang="bg-BG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467" y="249687"/>
            <a:ext cx="112733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4400" dirty="0">
                <a:latin typeface="Times New Roman" pitchFamily="18" charset="0"/>
                <a:cs typeface="Times New Roman" pitchFamily="18" charset="0"/>
              </a:rPr>
              <a:t>За разследване  на инциденти с граждански  ВС министърът на транспорта, информационните технологии и съобщенията по негова преценка може да назначи комисия , когато в инцидента е участвало лице от ръководния персонал на съответната въздухоплавателна организация или от ГД </a:t>
            </a:r>
            <a:r>
              <a:rPr lang="bg-BG" sz="4400" dirty="0" smtClean="0">
                <a:latin typeface="Times New Roman" pitchFamily="18" charset="0"/>
                <a:cs typeface="Times New Roman" pitchFamily="18" charset="0"/>
              </a:rPr>
              <a:t>ГВА.</a:t>
            </a:r>
            <a:endParaRPr lang="bg-BG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0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52" y="440584"/>
            <a:ext cx="1140662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. РЕГЛАМЕНТ (ЕС) № 376/2014 НА ЕВРОПЕЙСКИЯ ПАРЛАМЕНТ И НА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СЪВЕТА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от 3 април 2014 година</a:t>
            </a:r>
          </a:p>
          <a:p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за докладване, анализ и последващи действия във връзка със събития в гражданското въздухоплаване, за изменение на Регламент (ЕС) № 996/2010 на Европейския парламент и на Съвета и за отмяна на Директива 2003/42/ЕО на Европейския парламент и на Съвета и на регламенти (ЕО) № 1321/2007 и (ЕО) № 1330/2007 на Комисията.</a:t>
            </a:r>
          </a:p>
        </p:txBody>
      </p:sp>
    </p:spTree>
    <p:extLst>
      <p:ext uri="{BB962C8B-B14F-4D97-AF65-F5344CB8AC3E}">
        <p14:creationId xmlns:p14="http://schemas.microsoft.com/office/powerpoint/2010/main" val="13007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3152" y="1159586"/>
            <a:ext cx="115991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. РЕГЛАМЕНТ ЗА ИЗПЪЛНЕНИЕ (ЕС) 2015/1018 НА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КОМИСИЯТА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29 юни 2015 година</a:t>
            </a:r>
          </a:p>
          <a:p>
            <a:r>
              <a:rPr lang="bg-BG" sz="4000" dirty="0">
                <a:latin typeface="Times New Roman" pitchFamily="18" charset="0"/>
                <a:cs typeface="Times New Roman" pitchFamily="18" charset="0"/>
              </a:rPr>
              <a:t>за установяване на списък с класификация на събитията в гражданското въздухоплаване, които трябва задължително да бъдат докладвани в съответствие с Регламент (ЕС) №376/2014 на Европейския парламент и на Съвета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88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№ 13 от 27.01.1999 г. за разследване на авиационни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произшествия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Издадена от министъра на транспорта, обн., ДВ, бр. 12 от 12.02.1999 г., в сила от 1.03.1999 г., изм. и доп.,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бр.83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4.09.2004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г., бр. 77 от 27.09.2005 г., бр. 4 от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6.01.2007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г., бр. 90 от 16.11.2012 г., бр. 6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22.01.2016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bg-BG" sz="4800" dirty="0"/>
          </a:p>
        </p:txBody>
      </p:sp>
    </p:spTree>
    <p:extLst>
      <p:ext uri="{BB962C8B-B14F-4D97-AF65-F5344CB8AC3E}">
        <p14:creationId xmlns:p14="http://schemas.microsoft.com/office/powerpoint/2010/main" val="27368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183" y="468216"/>
            <a:ext cx="116167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Докладването, събирането, съхранението, защитата, анализът и разпространението на информация за безопасността на полетите се извършват в съответствие с изискванията на Регламент (ЕС) № 376/2014 на Европейския парламент и на Съвета от 3 април 2014 г. за докладване, анализ и последващи действия във връзка със събития в гражданското въздухоплаване, за изменение на Регламент (ЕС) № 996/2010 на Европейския парламент и на Съвета и за отмяна на Директива 2003/42/ЕО на Европейския парламент и на Съвета и на регламенти (ЕО) № 1321/2007 и (ЕО) № 1330/2007 на Комисията (Регламент (ЕС) № 376/2014 г.) (обн., ОВ L 122, 24/04/2014)</a:t>
            </a:r>
          </a:p>
        </p:txBody>
      </p:sp>
    </p:spTree>
    <p:extLst>
      <p:ext uri="{BB962C8B-B14F-4D97-AF65-F5344CB8AC3E}">
        <p14:creationId xmlns:p14="http://schemas.microsoft.com/office/powerpoint/2010/main" val="37305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183" y="468216"/>
            <a:ext cx="11616744" cy="5719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Times New Roman"/>
                <a:ea typeface="Calibri"/>
                <a:cs typeface="Times New Roman Bold"/>
              </a:rPr>
              <a:t>Въздухоплавателните  организации и собствениците на въздухоплавателни средства докладват в ГД </a:t>
            </a:r>
            <a:r>
              <a:rPr lang="bg-BG" sz="3200" dirty="0" smtClean="0">
                <a:latin typeface="Times New Roman"/>
                <a:ea typeface="Calibri"/>
                <a:cs typeface="Times New Roman Bold"/>
              </a:rPr>
              <a:t>ГВА </a:t>
            </a:r>
            <a:r>
              <a:rPr lang="bg-BG" sz="3200" dirty="0">
                <a:latin typeface="Times New Roman"/>
                <a:ea typeface="Calibri"/>
                <a:cs typeface="Times New Roman Bold"/>
              </a:rPr>
              <a:t>и специализираното звено за всички авиационни произшествия, сериозни инциденти, инциденти и случаи, застрашаващи безопасността на полетите, посочени в приложения № 1 – 5 от Регламент за изпълнение (ЕС) 2015/1018 на Комисията от 29 юни 2015 г. за установяване на списък с класификация на събитията в гражданското въздухоплаване, които трябва задължително да бъдат докладвани в съответствие с Регламент (ЕС) № 376/2014 на Европейския парламент и на Съвета (обн., ОВ L 163, 30/06/2015).</a:t>
            </a:r>
            <a:endParaRPr lang="bg-BG" sz="2800" dirty="0">
              <a:effectLst/>
              <a:latin typeface="Calibri"/>
              <a:ea typeface="Calibri"/>
              <a:cs typeface="Times New Roman Bold"/>
            </a:endParaRPr>
          </a:p>
        </p:txBody>
      </p:sp>
    </p:spTree>
    <p:extLst>
      <p:ext uri="{BB962C8B-B14F-4D97-AF65-F5344CB8AC3E}">
        <p14:creationId xmlns:p14="http://schemas.microsoft.com/office/powerpoint/2010/main" val="22786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183" y="468216"/>
            <a:ext cx="11616744" cy="458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 Bold"/>
              <a:buAutoNum type="arabicPeriod"/>
            </a:pPr>
            <a:r>
              <a:rPr lang="bg-BG" sz="3200" dirty="0">
                <a:latin typeface="Times New Roman"/>
                <a:ea typeface="Calibri"/>
                <a:cs typeface="Times New Roman Bold"/>
              </a:rPr>
              <a:t>Докладите се изготвят за всички случаи, които излагат на опасност или които, ако не бъдат отстранени, биха могли да изложат на опасност ВС, пътуващите в него или което и да било друго лице, съгласно изисквания, посочени в списъка на изискванията, приложими за схемите за задължително и доброволно докладване на събития, съдържащ се в Приложение № 1 на Регламент (ЕС) 376/2014. Reg.EC 376/2014, чл. 7 т.1 Приложение 1</a:t>
            </a:r>
            <a:endParaRPr lang="bg-BG" sz="2800" dirty="0">
              <a:effectLst/>
              <a:latin typeface="Calibri"/>
              <a:ea typeface="Calibri"/>
              <a:cs typeface="Times New Roman Bold"/>
            </a:endParaRPr>
          </a:p>
        </p:txBody>
      </p:sp>
    </p:spTree>
    <p:extLst>
      <p:ext uri="{BB962C8B-B14F-4D97-AF65-F5344CB8AC3E}">
        <p14:creationId xmlns:p14="http://schemas.microsoft.com/office/powerpoint/2010/main" val="13964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83365"/>
              </p:ext>
            </p:extLst>
          </p:nvPr>
        </p:nvGraphicFramePr>
        <p:xfrm>
          <a:off x="2726575" y="67136"/>
          <a:ext cx="5860471" cy="679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Acrobat Document" r:id="rId3" imgW="5667214" imgH="8019731" progId="AcroExch.Document.DC">
                  <p:embed/>
                </p:oleObj>
              </mc:Choice>
              <mc:Fallback>
                <p:oleObj name="Acrobat Document" r:id="rId3" imgW="5667214" imgH="801973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6575" y="67136"/>
                        <a:ext cx="5860471" cy="679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57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5534" y="504749"/>
            <a:ext cx="11760200" cy="5719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Регламент (ЕС) № 996/2010 на Европейския парламент и на Съвета цели предотвратяването на произшествия чрез улесняване на бързото провеждане на ефективни и качествени разследвания във връзка с безопасността. Регламент 376  не следва да води до намеса в процедурите по разследване на произшествия и инциденти, ръководени от националните органи за разследване във връзка с безопасността по смисъла на Регламент (ЕС) №996/2010. При произшествие или сериозен инцидент за уведомяването за събитието също се прилага Регламент(ЕС) №996/2010.</a:t>
            </a:r>
            <a:endParaRPr lang="bg-BG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527</TotalTime>
  <Words>842</Words>
  <Application>Microsoft Office PowerPoint</Application>
  <PresentationFormat>Widescreen</PresentationFormat>
  <Paragraphs>25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Century Gothic</vt:lpstr>
      <vt:lpstr>Times New Roman</vt:lpstr>
      <vt:lpstr>Times New Roman Bold</vt:lpstr>
      <vt:lpstr>Wingdings 3</vt:lpstr>
      <vt:lpstr>Slice</vt:lpstr>
      <vt:lpstr>Acrobat Document</vt:lpstr>
      <vt:lpstr>  ПРОМЕНИ В РЕГЛАМЕНТИРАЩИТЕ ДОКУМЕНТИ СВЪРЗАНИ С РАЗСЛЕДВАНЕ НА АВИАЦИОННИ СЪБИТИЯ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MTITC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РАЗСЛЕДВАНИ АВИАЦИОННИ СЪБИТИЯ ОТ ДИРЕКЦИЯ „ЗРПВВЖТ“ РЕАЛИЗИРАНИ ПРЕЗ 2015 – 2016 Г. </dc:title>
  <dc:creator>Valeri Karaliyski</dc:creator>
  <cp:lastModifiedBy>Mihail Kamenov</cp:lastModifiedBy>
  <cp:revision>58</cp:revision>
  <dcterms:created xsi:type="dcterms:W3CDTF">2016-10-31T12:18:55Z</dcterms:created>
  <dcterms:modified xsi:type="dcterms:W3CDTF">2017-03-21T13:22:03Z</dcterms:modified>
</cp:coreProperties>
</file>