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notesMasterIdLst>
    <p:notesMasterId r:id="rId12"/>
  </p:notesMasterIdLst>
  <p:handoutMasterIdLst>
    <p:handoutMasterId r:id="rId13"/>
  </p:handoutMasterIdLst>
  <p:sldIdLst>
    <p:sldId id="329" r:id="rId2"/>
    <p:sldId id="398" r:id="rId3"/>
    <p:sldId id="389" r:id="rId4"/>
    <p:sldId id="397" r:id="rId5"/>
    <p:sldId id="400" r:id="rId6"/>
    <p:sldId id="394" r:id="rId7"/>
    <p:sldId id="399" r:id="rId8"/>
    <p:sldId id="402" r:id="rId9"/>
    <p:sldId id="411" r:id="rId10"/>
    <p:sldId id="344" r:id="rId11"/>
  </p:sldIdLst>
  <p:sldSz cx="9144000" cy="6858000" type="screen4x3"/>
  <p:notesSz cx="6797675" cy="9926638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0C4676"/>
    <a:srgbClr val="CCECFF"/>
    <a:srgbClr val="1E89A2"/>
    <a:srgbClr val="5B92FF"/>
    <a:srgbClr val="75A3FF"/>
    <a:srgbClr val="000058"/>
    <a:srgbClr val="00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51" autoAdjust="0"/>
  </p:normalViewPr>
  <p:slideViewPr>
    <p:cSldViewPr>
      <p:cViewPr varScale="1">
        <p:scale>
          <a:sx n="101" d="100"/>
          <a:sy n="101" d="100"/>
        </p:scale>
        <p:origin x="13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07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E3D035B-060A-4B56-B327-7D9EE2925F09}" type="datetimeFigureOut">
              <a:rPr lang="bg-BG" altLang="bg-BG"/>
              <a:pPr>
                <a:defRPr/>
              </a:pPr>
              <a:t>17.5.2018 г.</a:t>
            </a:fld>
            <a:endParaRPr lang="bg-BG" altLang="bg-BG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30A6DD-56AF-4D8F-B1E8-A96670EA67D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747928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noProof="0" smtClean="0"/>
              <a:t>Click to edit Master text styles</a:t>
            </a:r>
          </a:p>
          <a:p>
            <a:pPr lvl="1"/>
            <a:r>
              <a:rPr lang="bg-BG" altLang="bg-BG" noProof="0" smtClean="0"/>
              <a:t>Second level</a:t>
            </a:r>
          </a:p>
          <a:p>
            <a:pPr lvl="2"/>
            <a:r>
              <a:rPr lang="bg-BG" altLang="bg-BG" noProof="0" smtClean="0"/>
              <a:t>Third level</a:t>
            </a:r>
          </a:p>
          <a:p>
            <a:pPr lvl="3"/>
            <a:r>
              <a:rPr lang="bg-BG" altLang="bg-BG" noProof="0" smtClean="0"/>
              <a:t>Fourth level</a:t>
            </a:r>
          </a:p>
          <a:p>
            <a:pPr lvl="4"/>
            <a:r>
              <a:rPr lang="bg-BG" altLang="bg-BG" noProof="0" smtClean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67784E-B40D-4C61-9BC6-913E64AC5A39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0404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bg-BG" altLang="bg-BG" dirty="0" smtClean="0"/>
          </a:p>
        </p:txBody>
      </p:sp>
      <p:sp>
        <p:nvSpPr>
          <p:cNvPr id="27652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23119E-FBE1-42C8-A413-5EB7519618D6}" type="slidenum">
              <a:rPr lang="bg-BG" altLang="bg-BG">
                <a:latin typeface="Tahoma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bg-BG" altLang="bg-BG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32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C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gray">
          <a:xfrm>
            <a:off x="861727" y="3314750"/>
            <a:ext cx="46038" cy="1122362"/>
          </a:xfrm>
          <a:prstGeom prst="rect">
            <a:avLst/>
          </a:prstGeom>
          <a:solidFill>
            <a:srgbClr val="AB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gray">
          <a:xfrm>
            <a:off x="471488" y="4164533"/>
            <a:ext cx="8226425" cy="36512"/>
          </a:xfrm>
          <a:prstGeom prst="rect">
            <a:avLst/>
          </a:prstGeom>
          <a:solidFill>
            <a:srgbClr val="5B9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2319338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pPr lvl="0"/>
            <a:r>
              <a:rPr lang="bg-BG" altLang="bg-BG" noProof="0" smtClean="0"/>
              <a:t>Click to edit Master title style</a:t>
            </a:r>
          </a:p>
        </p:txBody>
      </p:sp>
      <p:sp>
        <p:nvSpPr>
          <p:cNvPr id="7169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022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bg-BG" altLang="bg-BG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501921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6790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0538" y="107950"/>
            <a:ext cx="2195512" cy="6416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07950"/>
            <a:ext cx="6437313" cy="6416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98226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07950"/>
            <a:ext cx="7685087" cy="844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39850"/>
            <a:ext cx="4316413" cy="518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1339850"/>
            <a:ext cx="4316412" cy="251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316412" cy="2516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4597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07950"/>
            <a:ext cx="7685087" cy="844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339850"/>
            <a:ext cx="4316413" cy="518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39850"/>
            <a:ext cx="4316412" cy="518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2848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07950"/>
            <a:ext cx="7685087" cy="844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1339850"/>
            <a:ext cx="8785225" cy="5184775"/>
          </a:xfrm>
        </p:spPr>
        <p:txBody>
          <a:bodyPr/>
          <a:lstStyle/>
          <a:p>
            <a:pPr lvl="0"/>
            <a:endParaRPr lang="bg-BG" noProof="0" dirty="0"/>
          </a:p>
        </p:txBody>
      </p:sp>
    </p:spTree>
    <p:extLst>
      <p:ext uri="{BB962C8B-B14F-4D97-AF65-F5344CB8AC3E}">
        <p14:creationId xmlns:p14="http://schemas.microsoft.com/office/powerpoint/2010/main" val="53604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07950"/>
            <a:ext cx="7685087" cy="844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339850"/>
            <a:ext cx="8785225" cy="251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5" y="4008438"/>
            <a:ext cx="8785225" cy="2516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6252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88" y="107950"/>
            <a:ext cx="7685087" cy="8445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0825" y="1339850"/>
            <a:ext cx="4316413" cy="5184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1339850"/>
            <a:ext cx="4316412" cy="2516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19638" y="4008438"/>
            <a:ext cx="4316412" cy="2516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5593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125413"/>
            <a:ext cx="7561262" cy="8556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196975"/>
            <a:ext cx="4316413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27588" y="1196975"/>
            <a:ext cx="4316412" cy="5184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1740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0C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02369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6436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339850"/>
            <a:ext cx="4316413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339850"/>
            <a:ext cx="4316412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1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692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39229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C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33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1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433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gray">
          <a:xfrm>
            <a:off x="1443324" y="73819"/>
            <a:ext cx="36512" cy="1052513"/>
          </a:xfrm>
          <a:prstGeom prst="rect">
            <a:avLst/>
          </a:prstGeom>
          <a:solidFill>
            <a:srgbClr val="ABD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1027" name="Rectangle 8"/>
          <p:cNvSpPr>
            <a:spLocks noChangeArrowheads="1"/>
          </p:cNvSpPr>
          <p:nvPr userDrawn="1"/>
        </p:nvSpPr>
        <p:spPr bwMode="gray">
          <a:xfrm>
            <a:off x="449263" y="1035050"/>
            <a:ext cx="8226425" cy="317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1116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47813" y="125413"/>
            <a:ext cx="7561262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dirty="0" err="1" smtClean="0"/>
              <a:t>Click</a:t>
            </a:r>
            <a:r>
              <a:rPr lang="bg-BG" altLang="bg-BG" dirty="0" smtClean="0"/>
              <a:t> </a:t>
            </a:r>
            <a:r>
              <a:rPr lang="bg-BG" altLang="bg-BG" dirty="0" err="1" smtClean="0"/>
              <a:t>to</a:t>
            </a:r>
            <a:r>
              <a:rPr lang="bg-BG" altLang="bg-BG" dirty="0" smtClean="0"/>
              <a:t> </a:t>
            </a:r>
            <a:r>
              <a:rPr lang="bg-BG" altLang="bg-BG" dirty="0" err="1" smtClean="0"/>
              <a:t>edit</a:t>
            </a:r>
            <a:r>
              <a:rPr lang="bg-BG" altLang="bg-BG" dirty="0" smtClean="0"/>
              <a:t> </a:t>
            </a:r>
            <a:r>
              <a:rPr lang="bg-BG" altLang="bg-BG" dirty="0" err="1" smtClean="0"/>
              <a:t>Master</a:t>
            </a:r>
            <a:r>
              <a:rPr lang="bg-BG" altLang="bg-BG" dirty="0" smtClean="0"/>
              <a:t> </a:t>
            </a:r>
            <a:r>
              <a:rPr lang="bg-BG" altLang="bg-BG" dirty="0" err="1" smtClean="0"/>
              <a:t>title</a:t>
            </a:r>
            <a:r>
              <a:rPr lang="bg-BG" altLang="bg-BG" dirty="0" smtClean="0"/>
              <a:t> </a:t>
            </a:r>
            <a:r>
              <a:rPr lang="bg-BG" altLang="bg-BG" dirty="0" err="1" smtClean="0"/>
              <a:t>style</a:t>
            </a:r>
            <a:endParaRPr lang="bg-BG" altLang="bg-BG" dirty="0" smtClean="0"/>
          </a:p>
        </p:txBody>
      </p:sp>
      <p:sp>
        <p:nvSpPr>
          <p:cNvPr id="1029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96975"/>
            <a:ext cx="87852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dirty="0" err="1" smtClean="0"/>
              <a:t>Click</a:t>
            </a:r>
            <a:r>
              <a:rPr lang="bg-BG" altLang="bg-BG" dirty="0" smtClean="0"/>
              <a:t> to </a:t>
            </a:r>
            <a:r>
              <a:rPr lang="bg-BG" altLang="bg-BG" dirty="0" err="1" smtClean="0"/>
              <a:t>edit</a:t>
            </a:r>
            <a:r>
              <a:rPr lang="bg-BG" altLang="bg-BG" dirty="0" smtClean="0"/>
              <a:t> </a:t>
            </a:r>
            <a:r>
              <a:rPr lang="bg-BG" altLang="bg-BG" dirty="0" err="1" smtClean="0"/>
              <a:t>Master</a:t>
            </a:r>
            <a:r>
              <a:rPr lang="bg-BG" altLang="bg-BG" dirty="0" smtClean="0"/>
              <a:t> </a:t>
            </a:r>
            <a:r>
              <a:rPr lang="bg-BG" altLang="bg-BG" dirty="0" err="1" smtClean="0"/>
              <a:t>text</a:t>
            </a:r>
            <a:r>
              <a:rPr lang="bg-BG" altLang="bg-BG" dirty="0" smtClean="0"/>
              <a:t> </a:t>
            </a:r>
            <a:r>
              <a:rPr lang="bg-BG" altLang="bg-BG" dirty="0" err="1" smtClean="0"/>
              <a:t>styles</a:t>
            </a:r>
            <a:endParaRPr lang="bg-BG" altLang="bg-BG" dirty="0" smtClean="0"/>
          </a:p>
          <a:p>
            <a:pPr lvl="1"/>
            <a:r>
              <a:rPr lang="bg-BG" altLang="bg-BG" dirty="0" err="1" smtClean="0"/>
              <a:t>Second</a:t>
            </a:r>
            <a:r>
              <a:rPr lang="bg-BG" altLang="bg-BG" dirty="0" smtClean="0"/>
              <a:t> level</a:t>
            </a:r>
          </a:p>
          <a:p>
            <a:pPr lvl="2"/>
            <a:r>
              <a:rPr lang="bg-BG" altLang="bg-BG" dirty="0" err="1" smtClean="0"/>
              <a:t>Third</a:t>
            </a:r>
            <a:r>
              <a:rPr lang="bg-BG" altLang="bg-BG" dirty="0" smtClean="0"/>
              <a:t> level</a:t>
            </a:r>
          </a:p>
        </p:txBody>
      </p:sp>
      <p:sp>
        <p:nvSpPr>
          <p:cNvPr id="1030" name="Rectangle 19"/>
          <p:cNvSpPr>
            <a:spLocks noChangeArrowheads="1"/>
          </p:cNvSpPr>
          <p:nvPr userDrawn="1"/>
        </p:nvSpPr>
        <p:spPr bwMode="gray">
          <a:xfrm>
            <a:off x="468313" y="6440488"/>
            <a:ext cx="8226425" cy="31750"/>
          </a:xfrm>
          <a:prstGeom prst="rect">
            <a:avLst/>
          </a:pr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endParaRPr kumimoji="1" lang="bg-BG" altLang="bg-BG" sz="2400" smtClean="0"/>
          </a:p>
        </p:txBody>
      </p:sp>
      <p:sp>
        <p:nvSpPr>
          <p:cNvPr id="1031" name="Text Box 17"/>
          <p:cNvSpPr txBox="1">
            <a:spLocks noChangeArrowheads="1"/>
          </p:cNvSpPr>
          <p:nvPr userDrawn="1"/>
        </p:nvSpPr>
        <p:spPr bwMode="auto">
          <a:xfrm>
            <a:off x="2459038" y="6496050"/>
            <a:ext cx="4319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bg-BG" sz="1600" b="1" dirty="0" smtClean="0">
                <a:solidFill>
                  <a:srgbClr val="FFFF66"/>
                </a:solidFill>
                <a:latin typeface="Times New Roman" pitchFamily="18" charset="0"/>
              </a:rPr>
              <a:t>MTITC</a:t>
            </a:r>
            <a:endParaRPr lang="bg-BG" altLang="bg-BG" sz="1600" b="1" dirty="0" smtClean="0">
              <a:solidFill>
                <a:srgbClr val="FFFF66"/>
              </a:solidFill>
              <a:latin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30" y="-27384"/>
            <a:ext cx="1578591" cy="1067078"/>
          </a:xfrm>
          <a:prstGeom prst="rect">
            <a:avLst/>
          </a:prstGeom>
          <a:solidFill>
            <a:schemeClr val="bg1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50800" dir="5400000" algn="ctr" rotWithShape="0">
              <a:schemeClr val="bg1"/>
            </a:outerShdw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60000"/>
        <a:buFont typeface="Wingdings" pitchFamily="2" charset="2"/>
        <a:buChar char="q"/>
        <a:defRPr sz="3200" b="1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66"/>
        </a:buClr>
        <a:buSzPct val="70000"/>
        <a:buFont typeface="Wingdings" pitchFamily="2" charset="2"/>
        <a:buChar char="ü"/>
        <a:defRPr sz="2800" b="1">
          <a:solidFill>
            <a:srgbClr val="CCEC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4382FF"/>
        </a:buClr>
        <a:buFont typeface="Wingdings" pitchFamily="2" charset="2"/>
        <a:buChar char="§"/>
        <a:defRPr sz="2400" b="1">
          <a:solidFill>
            <a:srgbClr val="CCEC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Tahoma" pitchFamily="34" charset="0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1556792"/>
            <a:ext cx="7920880" cy="201592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ts val="2400"/>
              </a:spcBef>
              <a:defRPr/>
            </a:pPr>
            <a:r>
              <a:rPr lang="en-US" altLang="bg-BG" dirty="0" smtClean="0"/>
              <a:t>BULGARIA </a:t>
            </a:r>
            <a:r>
              <a:rPr lang="en-US" altLang="bg-BG" dirty="0"/>
              <a:t>AND </a:t>
            </a:r>
            <a:r>
              <a:rPr lang="en-US" altLang="bg-BG" dirty="0" smtClean="0"/>
              <a:t>THE WESTERN BALKANS: TRANSPORT CONNECTIVITY</a:t>
            </a:r>
            <a:endParaRPr lang="bg-BG" altLang="bg-BG" sz="28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17561" y="170056"/>
            <a:ext cx="74882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defRPr/>
            </a:pPr>
            <a:r>
              <a:rPr lang="en-US" altLang="bg-BG" sz="2100" b="1" dirty="0" smtClean="0">
                <a:latin typeface="Times New Roman" pitchFamily="18" charset="0"/>
              </a:rPr>
              <a:t> </a:t>
            </a:r>
            <a:r>
              <a:rPr lang="en-US" altLang="bg-BG" sz="2100" b="1" dirty="0" smtClean="0">
                <a:solidFill>
                  <a:srgbClr val="CCE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Transport, Information Technology and Communications</a:t>
            </a:r>
            <a:endParaRPr lang="bg-BG" altLang="bg-BG" sz="2100" b="1" dirty="0">
              <a:solidFill>
                <a:srgbClr val="CCEC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1893" y="4509120"/>
            <a:ext cx="6918499" cy="1368425"/>
          </a:xfrm>
        </p:spPr>
        <p:txBody>
          <a:bodyPr/>
          <a:lstStyle/>
          <a:p>
            <a:pPr lvl="0"/>
            <a:r>
              <a:rPr lang="en-US" sz="2700" dirty="0"/>
              <a:t>Ivaylo Moskovski</a:t>
            </a:r>
          </a:p>
          <a:p>
            <a:pPr lvl="0"/>
            <a:r>
              <a:rPr lang="en-US" sz="2700" dirty="0"/>
              <a:t>Minister of Transport, Information Technology and Communications</a:t>
            </a:r>
            <a:endParaRPr lang="bg-BG" sz="2700" dirty="0"/>
          </a:p>
        </p:txBody>
      </p:sp>
      <p:sp>
        <p:nvSpPr>
          <p:cNvPr id="72713" name="Text Box 5"/>
          <p:cNvSpPr txBox="1">
            <a:spLocks noChangeArrowheads="1"/>
          </p:cNvSpPr>
          <p:nvPr/>
        </p:nvSpPr>
        <p:spPr bwMode="auto">
          <a:xfrm>
            <a:off x="2437605" y="6237312"/>
            <a:ext cx="42481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75000"/>
              </a:lnSpc>
              <a:defRPr/>
            </a:pPr>
            <a:r>
              <a:rPr lang="en-US" altLang="bg-BG" sz="2000" b="1" dirty="0" smtClean="0">
                <a:solidFill>
                  <a:srgbClr val="FFFF99"/>
                </a:solidFill>
                <a:latin typeface="Times New Roman" pitchFamily="18" charset="0"/>
              </a:rPr>
              <a:t> </a:t>
            </a:r>
            <a:r>
              <a:rPr lang="en-US" altLang="bg-BG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17 May</a:t>
            </a:r>
            <a:r>
              <a:rPr lang="bg-BG" altLang="bg-BG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bg-BG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</a:t>
            </a:r>
            <a:r>
              <a:rPr lang="bg-BG" altLang="bg-BG" sz="20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3713" y="1484313"/>
            <a:ext cx="8424862" cy="47529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bg-BG" sz="3000" dirty="0" smtClean="0">
                <a:solidFill>
                  <a:srgbClr val="FFFF99"/>
                </a:solidFill>
              </a:rPr>
              <a:t>THANK YOU FOR YOUR ATTENTION!</a:t>
            </a:r>
            <a:endParaRPr lang="bg-BG" altLang="bg-BG" sz="3000" dirty="0" smtClean="0">
              <a:solidFill>
                <a:srgbClr val="FFFF99"/>
              </a:solidFill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g-BG" altLang="bg-BG" b="0" dirty="0" smtClean="0">
              <a:solidFill>
                <a:srgbClr val="FF8205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bg-BG" altLang="bg-BG" sz="2200" u="sng" dirty="0" smtClean="0"/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bg-BG" altLang="bg-BG" sz="2200" u="sng" dirty="0" smtClean="0"/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en-US" altLang="bg-BG" sz="2200" u="sng" dirty="0" smtClean="0"/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en-US" altLang="bg-BG" sz="2200" u="sng" dirty="0"/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en-US" altLang="bg-BG" sz="2200" u="sng" dirty="0" smtClean="0"/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en-US" altLang="bg-BG" sz="2200" u="sng" dirty="0" smtClean="0"/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altLang="bg-BG" sz="2200" u="sng" dirty="0" smtClean="0"/>
              <a:t>www.mtitc.government.bg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bg-BG" altLang="bg-BG" sz="2000" dirty="0" smtClean="0">
              <a:solidFill>
                <a:srgbClr val="FF9900"/>
              </a:solidFill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endParaRPr lang="bg-BG" altLang="bg-BG" sz="2000" dirty="0" smtClean="0">
              <a:solidFill>
                <a:srgbClr val="FFCC66"/>
              </a:solidFill>
              <a:cs typeface="Times New Roman" pitchFamily="18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altLang="bg-BG" sz="2100" dirty="0" smtClean="0">
                <a:solidFill>
                  <a:srgbClr val="FFFF99"/>
                </a:solidFill>
              </a:rPr>
              <a:t>17 May</a:t>
            </a:r>
            <a:r>
              <a:rPr lang="bg-BG" altLang="bg-BG" sz="2100" dirty="0" smtClean="0">
                <a:solidFill>
                  <a:srgbClr val="FFFF99"/>
                </a:solidFill>
              </a:rPr>
              <a:t> 2018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440" y="2275398"/>
            <a:ext cx="3528392" cy="2223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0581" y="-27384"/>
            <a:ext cx="7633419" cy="908720"/>
          </a:xfrm>
        </p:spPr>
        <p:txBody>
          <a:bodyPr/>
          <a:lstStyle/>
          <a:p>
            <a:r>
              <a:rPr lang="en-US" sz="3200" dirty="0"/>
              <a:t>Transport c</a:t>
            </a:r>
            <a:r>
              <a:rPr lang="en-US" sz="3200" dirty="0" smtClean="0"/>
              <a:t>onnectivity in the region</a:t>
            </a:r>
            <a:endParaRPr lang="bg-BG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86" y="1196752"/>
            <a:ext cx="8785225" cy="5184775"/>
          </a:xfrm>
        </p:spPr>
        <p:txBody>
          <a:bodyPr/>
          <a:lstStyle/>
          <a:p>
            <a:r>
              <a:rPr lang="en-US" sz="3000" dirty="0" smtClean="0"/>
              <a:t>An essential instrument for the competitiveness of regions in a globalized economy </a:t>
            </a:r>
          </a:p>
          <a:p>
            <a:r>
              <a:rPr lang="en-US" sz="3000" dirty="0" smtClean="0"/>
              <a:t>Facilitates trade flows and tourism</a:t>
            </a:r>
          </a:p>
          <a:p>
            <a:r>
              <a:rPr lang="en-GB" sz="3000" dirty="0" smtClean="0"/>
              <a:t>Contributes </a:t>
            </a:r>
            <a:r>
              <a:rPr lang="en-GB" sz="3000" dirty="0"/>
              <a:t>to the economic </a:t>
            </a:r>
            <a:r>
              <a:rPr lang="en-GB" sz="3000" dirty="0" smtClean="0"/>
              <a:t>growth of </a:t>
            </a:r>
            <a:r>
              <a:rPr lang="en-GB" sz="3000" dirty="0"/>
              <a:t>the </a:t>
            </a:r>
            <a:r>
              <a:rPr lang="en-GB" sz="3000" dirty="0" smtClean="0"/>
              <a:t>regions</a:t>
            </a:r>
          </a:p>
          <a:p>
            <a:r>
              <a:rPr lang="en-GB" sz="3000" dirty="0"/>
              <a:t>Strong enabler of people-to-people </a:t>
            </a:r>
            <a:r>
              <a:rPr lang="en-GB" sz="3000" dirty="0" smtClean="0"/>
              <a:t>relations</a:t>
            </a:r>
          </a:p>
          <a:p>
            <a:r>
              <a:rPr lang="en-GB" sz="3000" dirty="0" smtClean="0"/>
              <a:t>EU - SEE Connectivity Legal Framework</a:t>
            </a:r>
          </a:p>
          <a:p>
            <a:pPr lvl="1"/>
            <a:r>
              <a:rPr lang="en-GB" dirty="0"/>
              <a:t>Western Balkans Strategy adopted on 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GB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February </a:t>
            </a:r>
            <a:r>
              <a:rPr lang="en-GB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2018</a:t>
            </a:r>
          </a:p>
          <a:p>
            <a:pPr lvl="1"/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Western Balkans Transport Community Treaty signed on</a:t>
            </a:r>
            <a:r>
              <a:rPr lang="en-GB" dirty="0"/>
              <a:t> 12</a:t>
            </a:r>
            <a:r>
              <a:rPr lang="en-GB" baseline="30000" dirty="0"/>
              <a:t>th</a:t>
            </a:r>
            <a:r>
              <a:rPr lang="en-GB" dirty="0"/>
              <a:t> July 2017 </a:t>
            </a:r>
            <a:endParaRPr lang="en-US" dirty="0"/>
          </a:p>
          <a:p>
            <a:pPr lvl="1"/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/>
            <a:endParaRPr lang="en-GB" sz="2600" dirty="0"/>
          </a:p>
          <a:p>
            <a:pPr marL="0" indent="0">
              <a:buNone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8736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-99392"/>
            <a:ext cx="7668344" cy="981075"/>
          </a:xfrm>
        </p:spPr>
        <p:txBody>
          <a:bodyPr/>
          <a:lstStyle/>
          <a:p>
            <a:r>
              <a:rPr lang="en-US" sz="3200" dirty="0" smtClean="0"/>
              <a:t>Transport connectivity in the region (2)</a:t>
            </a:r>
            <a:endParaRPr lang="bg-BG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8208912" cy="527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0"/>
            <a:ext cx="7668344" cy="1052735"/>
          </a:xfrm>
        </p:spPr>
        <p:txBody>
          <a:bodyPr/>
          <a:lstStyle/>
          <a:p>
            <a:r>
              <a:rPr lang="en-US" sz="2800" dirty="0" smtClean="0"/>
              <a:t>Modernization of the railway line</a:t>
            </a:r>
            <a:br>
              <a:rPr lang="en-US" sz="2800" dirty="0" smtClean="0"/>
            </a:br>
            <a:r>
              <a:rPr lang="en-US" sz="2800" dirty="0" smtClean="0"/>
              <a:t>Voluyak – Dragoman – Serbian border</a:t>
            </a:r>
            <a:endParaRPr lang="bg-BG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3" y="1268561"/>
            <a:ext cx="5479901" cy="5184775"/>
          </a:xfrm>
        </p:spPr>
        <p:txBody>
          <a:bodyPr/>
          <a:lstStyle/>
          <a:p>
            <a:r>
              <a:rPr lang="en-US" sz="3000" dirty="0" smtClean="0"/>
              <a:t>Part of the “core” TEN-T </a:t>
            </a:r>
          </a:p>
          <a:p>
            <a:r>
              <a:rPr lang="en-US" sz="3000" dirty="0" smtClean="0"/>
              <a:t>Cross-border section</a:t>
            </a:r>
          </a:p>
          <a:p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The line can be divided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into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two sections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000" dirty="0" smtClean="0"/>
          </a:p>
          <a:p>
            <a:pPr lvl="1"/>
            <a:r>
              <a:rPr lang="en-US" sz="2400" dirty="0"/>
              <a:t>Voluyak – Dragoman (35 km);</a:t>
            </a:r>
            <a:endParaRPr lang="bg-BG" sz="2400" dirty="0"/>
          </a:p>
          <a:p>
            <a:pPr lvl="1"/>
            <a:r>
              <a:rPr lang="en-US" sz="2400" dirty="0"/>
              <a:t>Dragoman – border with Republic of Serbia (14, 5 km</a:t>
            </a:r>
            <a:r>
              <a:rPr lang="en-US" sz="2400" dirty="0" smtClean="0"/>
              <a:t>).</a:t>
            </a:r>
            <a:endParaRPr lang="en-US" sz="3200" dirty="0"/>
          </a:p>
          <a:p>
            <a:pPr marL="342900" lvl="1" indent="-342900">
              <a:buClr>
                <a:srgbClr val="FF9900"/>
              </a:buClr>
              <a:buSzPct val="60000"/>
              <a:buFont typeface="Wingdings" pitchFamily="2" charset="2"/>
              <a:buChar char="q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a typeface="+mn-ea"/>
                <a:cs typeface="+mn-cs"/>
              </a:rPr>
              <a:t>Indicative value: € 132 M</a:t>
            </a:r>
            <a:endParaRPr lang="en-US" sz="3000" dirty="0" smtClean="0">
              <a:ea typeface="+mn-ea"/>
              <a:cs typeface="+mn-cs"/>
            </a:endParaRPr>
          </a:p>
          <a:p>
            <a:pPr marL="342900" lvl="1" indent="-342900">
              <a:buClr>
                <a:srgbClr val="FF9900"/>
              </a:buClr>
              <a:buSzPct val="60000"/>
              <a:buFont typeface="Wingdings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Implementation period: </a:t>
            </a:r>
          </a:p>
          <a:p>
            <a:pPr marL="0" lvl="1" indent="0">
              <a:spcBef>
                <a:spcPts val="0"/>
              </a:spcBef>
              <a:buClr>
                <a:srgbClr val="FF9900"/>
              </a:buClr>
              <a:buSzPct val="60000"/>
              <a:buNone/>
            </a:pP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2022 – 2025 </a:t>
            </a:r>
            <a:endParaRPr lang="bg-BG" sz="3000" dirty="0"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302" y="1268760"/>
            <a:ext cx="3262874" cy="2309856"/>
          </a:xfrm>
          <a:prstGeom prst="rect">
            <a:avLst/>
          </a:prstGeom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302" y="3812077"/>
            <a:ext cx="3262874" cy="252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26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-459432"/>
            <a:ext cx="7668344" cy="1440160"/>
          </a:xfrm>
        </p:spPr>
        <p:txBody>
          <a:bodyPr/>
          <a:lstStyle/>
          <a:p>
            <a:r>
              <a:rPr lang="en-US" sz="2800" dirty="0" smtClean="0"/>
              <a:t>Modernization of the railway line </a:t>
            </a:r>
            <a:br>
              <a:rPr lang="en-US" sz="2800" dirty="0" smtClean="0"/>
            </a:br>
            <a:r>
              <a:rPr lang="en-US" sz="2800" dirty="0" err="1" smtClean="0"/>
              <a:t>Radomir</a:t>
            </a:r>
            <a:r>
              <a:rPr lang="en-US" sz="2800" dirty="0" smtClean="0"/>
              <a:t> – Gyueshevo – Macedonian border </a:t>
            </a:r>
            <a:endParaRPr lang="bg-BG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882" y="1196752"/>
            <a:ext cx="7856165" cy="5184775"/>
          </a:xfrm>
        </p:spPr>
        <p:txBody>
          <a:bodyPr/>
          <a:lstStyle/>
          <a:p>
            <a:r>
              <a:rPr lang="en-US" sz="3000" dirty="0" smtClean="0"/>
              <a:t>Part of the “core” TEN-T </a:t>
            </a:r>
          </a:p>
          <a:p>
            <a:pPr>
              <a:spcBef>
                <a:spcPts val="1800"/>
              </a:spcBef>
            </a:pPr>
            <a:r>
              <a:rPr lang="en-US" sz="3000" dirty="0" smtClean="0"/>
              <a:t>Cross-border section</a:t>
            </a:r>
          </a:p>
          <a:p>
            <a:pPr>
              <a:spcBef>
                <a:spcPts val="1800"/>
              </a:spcBef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The line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is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divided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two sections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3000" dirty="0" smtClean="0"/>
          </a:p>
          <a:p>
            <a:pPr marL="447675" lvl="1" indent="-266700">
              <a:spcBef>
                <a:spcPts val="1200"/>
              </a:spcBef>
            </a:pPr>
            <a:r>
              <a:rPr lang="en-US" sz="2400" dirty="0" smtClean="0"/>
              <a:t>Radomir </a:t>
            </a:r>
            <a:r>
              <a:rPr lang="en-US" sz="2400" dirty="0"/>
              <a:t>– Kyustendil (53, 82 </a:t>
            </a:r>
            <a:r>
              <a:rPr lang="en-US" sz="2400" dirty="0" smtClean="0"/>
              <a:t>km.) </a:t>
            </a:r>
            <a:endParaRPr lang="en-US" sz="2400" dirty="0"/>
          </a:p>
          <a:p>
            <a:pPr marL="447675" lvl="1" indent="-266700"/>
            <a:r>
              <a:rPr lang="en-US" sz="2400" dirty="0" smtClean="0"/>
              <a:t>Kyustendil </a:t>
            </a:r>
            <a:r>
              <a:rPr lang="en-US" sz="2400" dirty="0"/>
              <a:t>– Gyueshevo (34,15 </a:t>
            </a:r>
            <a:r>
              <a:rPr lang="en-US" sz="2400" dirty="0" smtClean="0"/>
              <a:t>km.)</a:t>
            </a:r>
          </a:p>
          <a:p>
            <a:pPr marL="447675" lvl="1" indent="-266700"/>
            <a:r>
              <a:rPr lang="en-US" sz="2400" dirty="0" smtClean="0"/>
              <a:t>Gyueshevo </a:t>
            </a:r>
            <a:r>
              <a:rPr lang="en-US" sz="2400" dirty="0"/>
              <a:t>- border with the Republic of Macedonia (</a:t>
            </a:r>
            <a:r>
              <a:rPr lang="en-US" sz="2400" dirty="0" smtClean="0"/>
              <a:t>2 km.)</a:t>
            </a:r>
            <a:endParaRPr lang="en-US" sz="2400" dirty="0"/>
          </a:p>
          <a:p>
            <a:pPr marL="342900" lvl="1" indent="-342900">
              <a:buClr>
                <a:srgbClr val="FF9900"/>
              </a:buClr>
              <a:buSzPct val="60000"/>
              <a:buFont typeface="Wingdings" pitchFamily="2" charset="2"/>
              <a:buChar char="q"/>
            </a:pPr>
            <a:r>
              <a:rPr lang="en-US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>
                <a:ea typeface="+mn-ea"/>
                <a:cs typeface="+mn-cs"/>
              </a:rPr>
              <a:t>Indicative value: € </a:t>
            </a:r>
            <a:r>
              <a:rPr lang="en-US" sz="3000" dirty="0" smtClean="0">
                <a:ea typeface="+mn-ea"/>
                <a:cs typeface="+mn-cs"/>
              </a:rPr>
              <a:t>477 </a:t>
            </a:r>
            <a:r>
              <a:rPr lang="en-US" sz="3000" dirty="0">
                <a:ea typeface="+mn-ea"/>
                <a:cs typeface="+mn-cs"/>
              </a:rPr>
              <a:t>M</a:t>
            </a:r>
            <a:endParaRPr lang="en-US" sz="3000" dirty="0" smtClean="0">
              <a:ea typeface="+mn-ea"/>
              <a:cs typeface="+mn-cs"/>
            </a:endParaRPr>
          </a:p>
          <a:p>
            <a:pPr marL="342900" lvl="1" indent="-342900">
              <a:buClr>
                <a:srgbClr val="FF9900"/>
              </a:buClr>
              <a:buSzPct val="60000"/>
              <a:buFont typeface="Wingdings" pitchFamily="2" charset="2"/>
              <a:buChar char="q"/>
            </a:pPr>
            <a:r>
              <a:rPr lang="en-US" sz="3000" dirty="0"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Implementation period: 2022 – 2027 </a:t>
            </a:r>
            <a:endParaRPr lang="bg-BG" sz="3000" dirty="0">
              <a:ea typeface="+mn-ea"/>
              <a:cs typeface="+mn-cs"/>
            </a:endParaRPr>
          </a:p>
        </p:txBody>
      </p:sp>
      <p:pic>
        <p:nvPicPr>
          <p:cNvPr id="8" name="Content Placeholder 2"/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45" y="1196753"/>
            <a:ext cx="3878551" cy="2698352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3" y="-99392"/>
            <a:ext cx="7922204" cy="936104"/>
          </a:xfrm>
        </p:spPr>
        <p:txBody>
          <a:bodyPr/>
          <a:lstStyle/>
          <a:p>
            <a:pPr marL="457200" lvl="1" algn="just">
              <a:spcBef>
                <a:spcPct val="20000"/>
              </a:spcBef>
              <a:buClr>
                <a:srgbClr val="FFFF66"/>
              </a:buClr>
              <a:buSzPct val="70000"/>
            </a:pPr>
            <a:r>
              <a:rPr lang="en-US" sz="2800" dirty="0" smtClean="0">
                <a:effectLst/>
                <a:ea typeface="Times New Roman" panose="02020603050405020304" pitchFamily="18" charset="0"/>
                <a:cs typeface="+mj-cs"/>
              </a:rPr>
              <a:t>Modernization of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+mj-cs"/>
              </a:rPr>
              <a:t>the Vidin </a:t>
            </a:r>
            <a:r>
              <a:rPr lang="en-US" sz="2800" dirty="0">
                <a:effectLst/>
                <a:ea typeface="Times New Roman" panose="02020603050405020304" pitchFamily="18" charset="0"/>
                <a:cs typeface="+mj-cs"/>
              </a:rPr>
              <a:t>– Sofia railway </a:t>
            </a:r>
            <a:r>
              <a:rPr lang="en-US" sz="2800" dirty="0" smtClean="0">
                <a:effectLst/>
                <a:ea typeface="Times New Roman" panose="02020603050405020304" pitchFamily="18" charset="0"/>
                <a:cs typeface="+mj-cs"/>
              </a:rPr>
              <a:t>line</a:t>
            </a:r>
            <a:endParaRPr lang="en-US" sz="3200" dirty="0">
              <a:effectLst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412777"/>
            <a:ext cx="8785225" cy="5544616"/>
          </a:xfrm>
        </p:spPr>
        <p:txBody>
          <a:bodyPr/>
          <a:lstStyle/>
          <a:p>
            <a:r>
              <a:rPr lang="en-US" sz="3000" dirty="0" smtClean="0"/>
              <a:t>Part of Orient/East-Med CNC</a:t>
            </a:r>
          </a:p>
          <a:p>
            <a:pPr>
              <a:spcBef>
                <a:spcPts val="3000"/>
              </a:spcBef>
            </a:pPr>
            <a:r>
              <a:rPr lang="en-US" sz="3000" dirty="0" smtClean="0"/>
              <a:t>Vidin – Medkovec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Indicative value: € 451 </a:t>
            </a:r>
            <a:r>
              <a:rPr lang="en-US" sz="2400" dirty="0"/>
              <a:t>M</a:t>
            </a:r>
            <a:endParaRPr lang="en-US" sz="2400" dirty="0" smtClean="0"/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Implementation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period: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2022 - 202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endParaRPr lang="en-US" sz="2400" dirty="0" smtClean="0"/>
          </a:p>
          <a:p>
            <a:pPr>
              <a:spcBef>
                <a:spcPts val="3000"/>
              </a:spcBef>
            </a:pP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Medkovec – Ruska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B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yala 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Ruska Byala – Stolnik </a:t>
            </a:r>
          </a:p>
          <a:p>
            <a:pPr lvl="1">
              <a:spcBef>
                <a:spcPts val="1200"/>
              </a:spcBef>
            </a:pPr>
            <a:r>
              <a:rPr lang="en-US" sz="2400" dirty="0" smtClean="0"/>
              <a:t>Indicative </a:t>
            </a:r>
            <a:r>
              <a:rPr lang="en-US" sz="2400" dirty="0"/>
              <a:t>value: € </a:t>
            </a:r>
            <a:r>
              <a:rPr lang="en-US" sz="2400" dirty="0" smtClean="0"/>
              <a:t> 1,863 billion</a:t>
            </a:r>
            <a:endParaRPr lang="en-US" sz="2400" dirty="0"/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Implementation period: 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34</a:t>
            </a:r>
            <a:endParaRPr lang="en-US" dirty="0" smtClean="0"/>
          </a:p>
          <a:p>
            <a:pPr marL="457200" lvl="1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412776"/>
            <a:ext cx="3313157" cy="474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696" y="116632"/>
            <a:ext cx="7668344" cy="981075"/>
          </a:xfrm>
        </p:spPr>
        <p:txBody>
          <a:bodyPr/>
          <a:lstStyle/>
          <a:p>
            <a:r>
              <a:rPr lang="en-US" sz="3200" dirty="0" smtClean="0"/>
              <a:t>Modernization of the</a:t>
            </a:r>
            <a:br>
              <a:rPr lang="en-US" sz="3200" dirty="0" smtClean="0"/>
            </a:br>
            <a:r>
              <a:rPr lang="en-US" sz="3200" dirty="0" smtClean="0"/>
              <a:t>Sofia – Kulata railway line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47" y="1340569"/>
            <a:ext cx="8785225" cy="5184775"/>
          </a:xfrm>
        </p:spPr>
        <p:txBody>
          <a:bodyPr/>
          <a:lstStyle/>
          <a:p>
            <a:pPr lvl="0"/>
            <a:r>
              <a:rPr lang="en-US" sz="3000" dirty="0"/>
              <a:t>Part of Orient/East-Med </a:t>
            </a:r>
            <a:r>
              <a:rPr lang="en-US" sz="3000" dirty="0" smtClean="0"/>
              <a:t>CNC</a:t>
            </a:r>
          </a:p>
          <a:p>
            <a:pPr lvl="0"/>
            <a:r>
              <a:rPr lang="en-US" sz="3000" dirty="0" smtClean="0"/>
              <a:t>Sofia – Pernik</a:t>
            </a:r>
          </a:p>
          <a:p>
            <a:pPr lvl="1"/>
            <a:r>
              <a:rPr lang="en-US" sz="2400" dirty="0"/>
              <a:t>Indicative value: € </a:t>
            </a:r>
            <a:r>
              <a:rPr lang="en-US" sz="2400" dirty="0" smtClean="0"/>
              <a:t>204 </a:t>
            </a:r>
            <a:r>
              <a:rPr lang="en-US" sz="2400" dirty="0"/>
              <a:t>M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Implementation period: 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6</a:t>
            </a:r>
            <a:endParaRPr lang="en-US" sz="2400" dirty="0"/>
          </a:p>
          <a:p>
            <a:pPr lvl="0"/>
            <a:r>
              <a:rPr lang="en-US" sz="3000" dirty="0" smtClean="0"/>
              <a:t>Pernik - Radomir</a:t>
            </a:r>
            <a:endParaRPr lang="en-US" sz="3000" dirty="0"/>
          </a:p>
          <a:p>
            <a:pPr lvl="1"/>
            <a:r>
              <a:rPr lang="en-US" sz="2400" dirty="0"/>
              <a:t>Indicative value: € </a:t>
            </a:r>
            <a:r>
              <a:rPr lang="en-US" sz="2400" dirty="0" smtClean="0"/>
              <a:t>155 </a:t>
            </a:r>
            <a:r>
              <a:rPr lang="en-US" sz="2400" dirty="0"/>
              <a:t>M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Implementation period: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202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– 202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5</a:t>
            </a:r>
          </a:p>
          <a:p>
            <a:pPr lvl="0"/>
            <a:r>
              <a:rPr lang="en-US" sz="3000" dirty="0" smtClean="0"/>
              <a:t>Radomir - </a:t>
            </a:r>
            <a:r>
              <a:rPr lang="en-US" sz="3000" dirty="0"/>
              <a:t>K</a:t>
            </a:r>
            <a:r>
              <a:rPr lang="en-US" sz="3000" dirty="0" smtClean="0"/>
              <a:t>ulata</a:t>
            </a:r>
            <a:endParaRPr lang="en-US" sz="3000" dirty="0"/>
          </a:p>
          <a:p>
            <a:pPr lvl="1"/>
            <a:r>
              <a:rPr lang="en-US" sz="2400" dirty="0"/>
              <a:t>Indicative value: € </a:t>
            </a:r>
            <a:r>
              <a:rPr lang="en-US" sz="2400" dirty="0" smtClean="0"/>
              <a:t>865 </a:t>
            </a:r>
            <a:r>
              <a:rPr lang="en-US" sz="2400" dirty="0"/>
              <a:t>M</a:t>
            </a:r>
          </a:p>
          <a:p>
            <a:pPr lvl="1"/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Implementation period: 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bg-BG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7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2050" name="Picture 2" descr="sof_rad_ku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6"/>
            <a:ext cx="3380562" cy="477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868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763" y="44624"/>
            <a:ext cx="7669237" cy="1008112"/>
          </a:xfrm>
        </p:spPr>
        <p:txBody>
          <a:bodyPr/>
          <a:lstStyle/>
          <a:p>
            <a:r>
              <a:rPr lang="en-US" sz="3200" dirty="0" smtClean="0"/>
              <a:t>Modernization of the </a:t>
            </a:r>
            <a:r>
              <a:rPr lang="en-US" sz="3200" dirty="0" err="1" smtClean="0"/>
              <a:t>Karnobat</a:t>
            </a:r>
            <a:r>
              <a:rPr lang="en-US" sz="3200" dirty="0" smtClean="0"/>
              <a:t> – </a:t>
            </a:r>
            <a:r>
              <a:rPr lang="en-US" sz="3200" dirty="0" err="1" smtClean="0"/>
              <a:t>Sindel</a:t>
            </a:r>
            <a:r>
              <a:rPr lang="en-US" sz="3200" dirty="0" smtClean="0"/>
              <a:t> </a:t>
            </a:r>
            <a:r>
              <a:rPr lang="en-US" sz="3200" dirty="0"/>
              <a:t>r</a:t>
            </a:r>
            <a:r>
              <a:rPr lang="en-US" sz="3200" dirty="0" smtClean="0"/>
              <a:t>ailway line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6" y="1196975"/>
            <a:ext cx="7128792" cy="5184775"/>
          </a:xfrm>
        </p:spPr>
        <p:txBody>
          <a:bodyPr/>
          <a:lstStyle/>
          <a:p>
            <a:r>
              <a:rPr lang="en-US" sz="3000" dirty="0" smtClean="0"/>
              <a:t>Part of the “comprehensive” TEN-T</a:t>
            </a:r>
          </a:p>
          <a:p>
            <a:r>
              <a:rPr lang="en-US" sz="3000" dirty="0" smtClean="0"/>
              <a:t>Connects the two biggest sea ports in Bulgaria: Varna and Burgas</a:t>
            </a:r>
          </a:p>
          <a:p>
            <a:r>
              <a:rPr lang="en-US" sz="3000" dirty="0" smtClean="0"/>
              <a:t>Scope of the project: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Length: 123 km.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Axle load: 22,5 t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Design speed: 130 km/h</a:t>
            </a:r>
          </a:p>
          <a:p>
            <a:pPr lvl="1"/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ETCS and GSM-R</a:t>
            </a:r>
          </a:p>
          <a:p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Indicative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value</a:t>
            </a:r>
            <a:r>
              <a:rPr lang="en-US" sz="3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€ 173 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</a:rPr>
              <a:t>M</a:t>
            </a:r>
            <a:endParaRPr lang="en-US" sz="30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US" sz="3000" dirty="0"/>
              <a:t>Implementation period</a:t>
            </a:r>
            <a:r>
              <a:rPr lang="en-US" sz="3000" dirty="0" smtClean="0"/>
              <a:t>: 2018 – 2022</a:t>
            </a: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7626" y="2775465"/>
            <a:ext cx="3784603" cy="26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11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813" y="44624"/>
            <a:ext cx="7561262" cy="855662"/>
          </a:xfrm>
        </p:spPr>
        <p:txBody>
          <a:bodyPr/>
          <a:lstStyle/>
          <a:p>
            <a:r>
              <a:rPr lang="en-US" dirty="0" smtClean="0"/>
              <a:t>Necessary investments until 2030</a:t>
            </a: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412776"/>
            <a:ext cx="5616624" cy="4589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6319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6">
      <a:dk1>
        <a:srgbClr val="000000"/>
      </a:dk1>
      <a:lt1>
        <a:srgbClr val="FFFFFF"/>
      </a:lt1>
      <a:dk2>
        <a:srgbClr val="6A4076"/>
      </a:dk2>
      <a:lt2>
        <a:srgbClr val="969696"/>
      </a:lt2>
      <a:accent1>
        <a:srgbClr val="DBA9C2"/>
      </a:accent1>
      <a:accent2>
        <a:srgbClr val="E1BF91"/>
      </a:accent2>
      <a:accent3>
        <a:srgbClr val="FFFFFF"/>
      </a:accent3>
      <a:accent4>
        <a:srgbClr val="000000"/>
      </a:accent4>
      <a:accent5>
        <a:srgbClr val="EAD1DD"/>
      </a:accent5>
      <a:accent6>
        <a:srgbClr val="CCAD83"/>
      </a:accent6>
      <a:hlink>
        <a:srgbClr val="B3CE82"/>
      </a:hlink>
      <a:folHlink>
        <a:srgbClr val="B8AD48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7786</TotalTime>
  <Words>410</Words>
  <Application>Microsoft Office PowerPoint</Application>
  <PresentationFormat>On-screen Show (4:3)</PresentationFormat>
  <Paragraphs>80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Wingdings</vt:lpstr>
      <vt:lpstr>Blends</vt:lpstr>
      <vt:lpstr>BULGARIA AND THE WESTERN BALKANS: TRANSPORT CONNECTIVITY</vt:lpstr>
      <vt:lpstr>Transport connectivity in the region</vt:lpstr>
      <vt:lpstr>Transport connectivity in the region (2)</vt:lpstr>
      <vt:lpstr>Modernization of the railway line Voluyak – Dragoman – Serbian border</vt:lpstr>
      <vt:lpstr>Modernization of the railway line  Radomir – Gyueshevo – Macedonian border </vt:lpstr>
      <vt:lpstr>Modernization of the Vidin – Sofia railway line</vt:lpstr>
      <vt:lpstr>Modernization of the Sofia – Kulata railway line</vt:lpstr>
      <vt:lpstr>Modernization of the Karnobat – Sindel railway line</vt:lpstr>
      <vt:lpstr>Necessary investments until 2030</vt:lpstr>
      <vt:lpstr>PowerPoint Presentation</vt:lpstr>
    </vt:vector>
  </TitlesOfParts>
  <Company>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Marina Agalareva</dc:creator>
  <cp:lastModifiedBy>Dimitar Savov</cp:lastModifiedBy>
  <cp:revision>705</cp:revision>
  <dcterms:created xsi:type="dcterms:W3CDTF">2010-04-23T08:20:12Z</dcterms:created>
  <dcterms:modified xsi:type="dcterms:W3CDTF">2018-05-17T11:45:14Z</dcterms:modified>
</cp:coreProperties>
</file>