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76" r:id="rId3"/>
    <p:sldId id="281" r:id="rId4"/>
    <p:sldId id="280" r:id="rId5"/>
    <p:sldId id="279" r:id="rId6"/>
    <p:sldId id="283" r:id="rId7"/>
    <p:sldId id="284" r:id="rId8"/>
    <p:sldId id="301" r:id="rId9"/>
    <p:sldId id="296" r:id="rId10"/>
    <p:sldId id="297" r:id="rId11"/>
    <p:sldId id="298" r:id="rId12"/>
    <p:sldId id="299" r:id="rId13"/>
    <p:sldId id="287" r:id="rId14"/>
    <p:sldId id="302" r:id="rId15"/>
    <p:sldId id="273" r:id="rId16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361" autoAdjust="0"/>
  </p:normalViewPr>
  <p:slideViewPr>
    <p:cSldViewPr>
      <p:cViewPr varScale="1">
        <p:scale>
          <a:sx n="87" d="100"/>
          <a:sy n="87" d="100"/>
        </p:scale>
        <p:origin x="96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8A3892-0E89-409E-8C76-53A3565BD306}" type="datetimeFigureOut">
              <a:rPr lang="bg-BG" smtClean="0"/>
              <a:t>21.11.2019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AA4F66-5FD2-4A8F-BBC6-053F980EA75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233188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AA4F66-5FD2-4A8F-BBC6-053F980EA750}" type="slidenum">
              <a:rPr lang="bg-BG" smtClean="0"/>
              <a:t>1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719987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AA4F66-5FD2-4A8F-BBC6-053F980EA750}" type="slidenum">
              <a:rPr lang="bg-BG" smtClean="0"/>
              <a:t>10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12121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AA4F66-5FD2-4A8F-BBC6-053F980EA750}" type="slidenum">
              <a:rPr lang="bg-BG" smtClean="0"/>
              <a:t>11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3293955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AA4F66-5FD2-4A8F-BBC6-053F980EA750}" type="slidenum">
              <a:rPr lang="bg-BG" smtClean="0"/>
              <a:t>12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359701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AA4F66-5FD2-4A8F-BBC6-053F980EA750}" type="slidenum">
              <a:rPr lang="bg-BG" smtClean="0"/>
              <a:t>13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719987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AA4F66-5FD2-4A8F-BBC6-053F980EA750}" type="slidenum">
              <a:rPr lang="bg-BG" smtClean="0"/>
              <a:t>14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196278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AA4F66-5FD2-4A8F-BBC6-053F980EA750}" type="slidenum">
              <a:rPr lang="bg-BG" smtClean="0"/>
              <a:t>15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719987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AA4F66-5FD2-4A8F-BBC6-053F980EA750}" type="slidenum">
              <a:rPr lang="bg-BG" smtClean="0"/>
              <a:t>2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719987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AA4F66-5FD2-4A8F-BBC6-053F980EA750}" type="slidenum">
              <a:rPr lang="bg-BG" smtClean="0"/>
              <a:t>3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719987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AA4F66-5FD2-4A8F-BBC6-053F980EA750}" type="slidenum">
              <a:rPr lang="bg-BG" smtClean="0"/>
              <a:t>4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719987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AA4F66-5FD2-4A8F-BBC6-053F980EA750}" type="slidenum">
              <a:rPr lang="bg-BG" smtClean="0"/>
              <a:t>5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719987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AA4F66-5FD2-4A8F-BBC6-053F980EA750}" type="slidenum">
              <a:rPr lang="bg-BG" smtClean="0"/>
              <a:t>6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719987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AA4F66-5FD2-4A8F-BBC6-053F980EA750}" type="slidenum">
              <a:rPr lang="bg-BG" smtClean="0"/>
              <a:t>7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719987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AA4F66-5FD2-4A8F-BBC6-053F980EA750}" type="slidenum">
              <a:rPr lang="bg-BG" smtClean="0"/>
              <a:t>8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432699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AA4F66-5FD2-4A8F-BBC6-053F980EA750}" type="slidenum">
              <a:rPr lang="bg-BG" smtClean="0"/>
              <a:t>9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18887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5338-FDD2-44BB-A413-4588216DF0D4}" type="datetimeFigureOut">
              <a:rPr lang="bg-BG" smtClean="0"/>
              <a:t>21.11.2019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A2118-1112-4323-9F99-A6CA9F9394B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33009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5338-FDD2-44BB-A413-4588216DF0D4}" type="datetimeFigureOut">
              <a:rPr lang="bg-BG" smtClean="0"/>
              <a:t>21.11.2019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A2118-1112-4323-9F99-A6CA9F9394B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645064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5338-FDD2-44BB-A413-4588216DF0D4}" type="datetimeFigureOut">
              <a:rPr lang="bg-BG" smtClean="0"/>
              <a:t>21.11.2019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A2118-1112-4323-9F99-A6CA9F9394B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7968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5338-FDD2-44BB-A413-4588216DF0D4}" type="datetimeFigureOut">
              <a:rPr lang="bg-BG" smtClean="0"/>
              <a:t>21.11.2019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A2118-1112-4323-9F99-A6CA9F9394B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80539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5338-FDD2-44BB-A413-4588216DF0D4}" type="datetimeFigureOut">
              <a:rPr lang="bg-BG" smtClean="0"/>
              <a:t>21.11.2019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A2118-1112-4323-9F99-A6CA9F9394B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03806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5338-FDD2-44BB-A413-4588216DF0D4}" type="datetimeFigureOut">
              <a:rPr lang="bg-BG" smtClean="0"/>
              <a:t>21.11.2019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A2118-1112-4323-9F99-A6CA9F9394B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919428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5338-FDD2-44BB-A413-4588216DF0D4}" type="datetimeFigureOut">
              <a:rPr lang="bg-BG" smtClean="0"/>
              <a:t>21.11.2019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A2118-1112-4323-9F99-A6CA9F9394B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70969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5338-FDD2-44BB-A413-4588216DF0D4}" type="datetimeFigureOut">
              <a:rPr lang="bg-BG" smtClean="0"/>
              <a:t>21.11.2019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A2118-1112-4323-9F99-A6CA9F9394B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90112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5338-FDD2-44BB-A413-4588216DF0D4}" type="datetimeFigureOut">
              <a:rPr lang="bg-BG" smtClean="0"/>
              <a:t>21.11.2019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A2118-1112-4323-9F99-A6CA9F9394B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10606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5338-FDD2-44BB-A413-4588216DF0D4}" type="datetimeFigureOut">
              <a:rPr lang="bg-BG" smtClean="0"/>
              <a:t>21.11.2019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A2118-1112-4323-9F99-A6CA9F9394B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97933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5338-FDD2-44BB-A413-4588216DF0D4}" type="datetimeFigureOut">
              <a:rPr lang="bg-BG" smtClean="0"/>
              <a:t>21.11.2019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A2118-1112-4323-9F99-A6CA9F9394B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270916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15338-FDD2-44BB-A413-4588216DF0D4}" type="datetimeFigureOut">
              <a:rPr lang="bg-BG" smtClean="0"/>
              <a:t>21.11.2019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7A2118-1112-4323-9F99-A6CA9F9394B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6725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556792"/>
            <a:ext cx="4621658" cy="4658632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flat" dir="t">
              <a:rot lat="0" lon="0" rev="0"/>
            </a:lightRig>
          </a:scene3d>
          <a:sp3d prstMaterial="dkEdge">
            <a:bevelB w="0" h="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23528" y="1733409"/>
            <a:ext cx="835292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„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Надграждане на поддържаните от Изпълнителна агенция „Автомобилна администрация“ регистри за периодични прегледи за техническата изправност на ППС и обучението и изпитите за придобиване на правоспособност за управление на МПС. Изграждане на нов модел на контролната дейност, основан на оценка на риска 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“ 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5948052"/>
            <a:ext cx="80648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Проектът се осъществява с финансовата подкрепа на Оперативна програма „Добро управление”</a:t>
            </a: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endParaRPr lang="bg-BG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bg-BG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съфинансирана от Европейския съюз чрез Европейския социален фонд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6103" y="195665"/>
            <a:ext cx="7981945" cy="1311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182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556792"/>
            <a:ext cx="4621658" cy="4658632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flat" dir="t">
              <a:rot lat="0" lon="0" rev="0"/>
            </a:lightRig>
          </a:scene3d>
          <a:sp3d prstMaterial="dkEdge">
            <a:bevelB w="0" h="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95926" y="1988840"/>
            <a:ext cx="7579966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bg-BG" sz="2300" dirty="0"/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bg-BG" sz="2300" dirty="0">
                <a:latin typeface="Times New Roman"/>
                <a:ea typeface="Times New Roman"/>
              </a:rPr>
              <a:t>Бази данни на курсистите на които е проведено обучение за превоз на опасни товари по шосе</a:t>
            </a: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bg-BG" sz="2300" dirty="0"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bg-BG" sz="2300" dirty="0">
                <a:latin typeface="Times New Roman"/>
                <a:ea typeface="Times New Roman"/>
              </a:rPr>
              <a:t>Бази данни на издадените карти за дигитални тахографи</a:t>
            </a: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bg-BG" sz="2300" dirty="0"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bg-BG" sz="2300" dirty="0">
                <a:latin typeface="Times New Roman"/>
                <a:ea typeface="Times New Roman"/>
              </a:rPr>
              <a:t>Бази данни на издадените карти за квалификация на водача</a:t>
            </a: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bg-BG" sz="2300" dirty="0"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bg-BG" sz="2300" dirty="0">
                <a:latin typeface="Times New Roman"/>
                <a:ea typeface="Times New Roman"/>
              </a:rPr>
              <a:t>Регистър на водачите на лек таксиметров автомобил</a:t>
            </a: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bg-BG" sz="2300" dirty="0">
              <a:latin typeface="Times New Roman"/>
              <a:ea typeface="Times New Roman"/>
            </a:endParaRPr>
          </a:p>
          <a:p>
            <a:pPr lvl="0" algn="just">
              <a:spcAft>
                <a:spcPts val="0"/>
              </a:spcAft>
            </a:pPr>
            <a:endParaRPr lang="bg-BG" sz="2300" dirty="0">
              <a:latin typeface="Times New Roman"/>
              <a:ea typeface="Times New Roman"/>
            </a:endParaRPr>
          </a:p>
          <a:p>
            <a:endParaRPr lang="bg-BG" sz="2300" dirty="0"/>
          </a:p>
          <a:p>
            <a:endParaRPr lang="bg-BG" sz="23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5536" y="345336"/>
            <a:ext cx="7980356" cy="1310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08699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556792"/>
            <a:ext cx="4621658" cy="4658632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flat" dir="t">
              <a:rot lat="0" lon="0" rev="0"/>
            </a:lightRig>
          </a:scene3d>
          <a:sp3d prstMaterial="dkEdge">
            <a:bevelB w="0" h="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88590" y="1700808"/>
            <a:ext cx="7579966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400" b="1" dirty="0">
                <a:latin typeface="Times New Roman" pitchFamily="18" charset="0"/>
                <a:cs typeface="Times New Roman" pitchFamily="18" charset="0"/>
              </a:rPr>
              <a:t>Очаквани резултати по Дейност 1 (2)</a:t>
            </a:r>
            <a:endParaRPr lang="bg-BG" sz="2000" dirty="0"/>
          </a:p>
          <a:p>
            <a:endParaRPr lang="bg-BG" sz="2300" dirty="0"/>
          </a:p>
          <a:p>
            <a:pPr lvl="0" algn="just">
              <a:spcAft>
                <a:spcPts val="0"/>
              </a:spcAft>
            </a:pPr>
            <a:r>
              <a:rPr lang="en-US" sz="2300" b="1" dirty="0">
                <a:latin typeface="Times New Roman"/>
                <a:ea typeface="Times New Roman"/>
              </a:rPr>
              <a:t>2. </a:t>
            </a:r>
            <a:r>
              <a:rPr lang="bg-BG" sz="2300" b="1" dirty="0">
                <a:latin typeface="Times New Roman"/>
                <a:ea typeface="Times New Roman"/>
              </a:rPr>
              <a:t>Реализирани 7 електронни административни услуги:</a:t>
            </a:r>
          </a:p>
          <a:p>
            <a:pPr lvl="0" algn="just">
              <a:spcAft>
                <a:spcPts val="0"/>
              </a:spcAft>
            </a:pPr>
            <a:endParaRPr lang="bg-BG" sz="2300" dirty="0"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bg-BG" sz="2300" dirty="0">
                <a:latin typeface="Times New Roman"/>
                <a:ea typeface="Times New Roman"/>
              </a:rPr>
              <a:t>Предоставяне на информация на МВР за резултатите от извършените изпити за ППУ на МПС</a:t>
            </a: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bg-BG" sz="2300" dirty="0"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bg-BG" sz="2300" dirty="0">
                <a:latin typeface="Times New Roman"/>
                <a:ea typeface="Times New Roman"/>
              </a:rPr>
              <a:t>Записване на изпит за придобиване на правоспособност за управление на МПС</a:t>
            </a: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bg-BG" sz="2300" dirty="0"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bg-BG" sz="2300" dirty="0">
                <a:latin typeface="Times New Roman"/>
                <a:ea typeface="Times New Roman"/>
              </a:rPr>
              <a:t>Подаване на заявление за изпит за АДР от водач на МПС за превоз на опасни товари</a:t>
            </a:r>
          </a:p>
          <a:p>
            <a:pPr lvl="0" algn="just">
              <a:spcAft>
                <a:spcPts val="0"/>
              </a:spcAft>
            </a:pPr>
            <a:endParaRPr lang="bg-BG" sz="2300" dirty="0">
              <a:latin typeface="Times New Roman"/>
              <a:ea typeface="Times New Roman"/>
            </a:endParaRPr>
          </a:p>
          <a:p>
            <a:endParaRPr lang="bg-BG" sz="2300" dirty="0"/>
          </a:p>
          <a:p>
            <a:endParaRPr lang="bg-BG" sz="23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5536" y="345336"/>
            <a:ext cx="7980356" cy="1310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92185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556792"/>
            <a:ext cx="4621658" cy="4658632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flat" dir="t">
              <a:rot lat="0" lon="0" rev="0"/>
            </a:lightRig>
          </a:scene3d>
          <a:sp3d prstMaterial="dkEdge">
            <a:bevelB w="0" h="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95926" y="1484784"/>
            <a:ext cx="7579966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bg-BG" sz="2300" dirty="0"/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bg-BG" sz="2300" dirty="0">
                <a:latin typeface="Times New Roman"/>
                <a:ea typeface="Times New Roman"/>
              </a:rPr>
              <a:t>Подаване на заявление за изпит за придобиване на квалификация за консултант по безопасност за превоз на опасни товари</a:t>
            </a: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bg-BG" sz="2300" dirty="0"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bg-BG" sz="2300" dirty="0">
                <a:latin typeface="Times New Roman"/>
                <a:ea typeface="Times New Roman"/>
              </a:rPr>
              <a:t>Подаване на заявление за преиздаване, подмяна или издаване на дубликат на карта за дигитални тахографи</a:t>
            </a: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bg-BG" sz="2300" dirty="0"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bg-BG" sz="2300" dirty="0">
                <a:latin typeface="Times New Roman"/>
                <a:ea typeface="Times New Roman"/>
              </a:rPr>
              <a:t>Подаване на заявление за преиздаване, подмяна или издаване на дубликат на карта за квалификация на водача</a:t>
            </a: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bg-BG" sz="2300" dirty="0"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bg-BG" sz="2300" dirty="0">
                <a:latin typeface="Times New Roman"/>
                <a:ea typeface="Times New Roman"/>
              </a:rPr>
              <a:t>Подаване на заявление за изпит за придобиване на удостоверение за водач на лек таксиметров автомобил</a:t>
            </a:r>
          </a:p>
          <a:p>
            <a:endParaRPr lang="bg-BG" sz="2300" dirty="0"/>
          </a:p>
          <a:p>
            <a:endParaRPr lang="bg-BG" sz="23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5536" y="345336"/>
            <a:ext cx="7980356" cy="1310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54203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556792"/>
            <a:ext cx="4621658" cy="4658632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flat" dir="t">
              <a:rot lat="0" lon="0" rev="0"/>
            </a:lightRig>
          </a:scene3d>
          <a:sp3d prstMaterial="dkEdge">
            <a:bevelB w="0" h="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88590" y="1561768"/>
            <a:ext cx="7579966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800" b="1" dirty="0">
                <a:latin typeface="Times New Roman" pitchFamily="18" charset="0"/>
                <a:cs typeface="Times New Roman" pitchFamily="18" charset="0"/>
              </a:rPr>
              <a:t>Очаквани резултати по Дейност 1 (3)</a:t>
            </a:r>
          </a:p>
          <a:p>
            <a:pPr algn="ctr"/>
            <a:endParaRPr lang="bg-BG" sz="2400" dirty="0"/>
          </a:p>
          <a:p>
            <a:pPr lvl="0" algn="just">
              <a:spcAft>
                <a:spcPts val="0"/>
              </a:spcAft>
            </a:pPr>
            <a:endParaRPr lang="bg-BG" sz="2000" b="1" dirty="0">
              <a:latin typeface="Times New Roman"/>
              <a:ea typeface="Times New Roman"/>
            </a:endParaRPr>
          </a:p>
          <a:p>
            <a:pPr lvl="0" algn="just">
              <a:spcAft>
                <a:spcPts val="0"/>
              </a:spcAft>
            </a:pPr>
            <a:r>
              <a:rPr lang="bg-BG" sz="2000" b="1" dirty="0">
                <a:latin typeface="Times New Roman"/>
                <a:ea typeface="Times New Roman"/>
              </a:rPr>
              <a:t>3. Разработени 4 ръководства за новите работни процеси и функционалности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endParaRPr lang="bg-BG" sz="2000" b="1" dirty="0">
              <a:latin typeface="Times New Roman"/>
              <a:ea typeface="Times New Roman"/>
            </a:endParaRPr>
          </a:p>
          <a:p>
            <a:pPr lvl="0" algn="just">
              <a:spcAft>
                <a:spcPts val="0"/>
              </a:spcAft>
            </a:pPr>
            <a:r>
              <a:rPr lang="bg-BG" sz="2000" b="1" dirty="0">
                <a:latin typeface="Times New Roman"/>
                <a:ea typeface="Times New Roman"/>
              </a:rPr>
              <a:t>4. Извършен реинженеринг на работните процеси и промени във вътрешните правила и процедури, свързани с предоставянето на административни услуги</a:t>
            </a:r>
            <a:r>
              <a:rPr lang="en-US" sz="2000" b="1" dirty="0">
                <a:latin typeface="Times New Roman"/>
                <a:ea typeface="Times New Roman"/>
              </a:rPr>
              <a:t> </a:t>
            </a:r>
            <a:r>
              <a:rPr lang="bg-BG" sz="2000" b="1" dirty="0">
                <a:latin typeface="Times New Roman"/>
                <a:ea typeface="Times New Roman"/>
              </a:rPr>
              <a:t>и изготвени проекти за изменение на подзаконови норамтивни актове, внесени за одобрение от съответния компетентен орган</a:t>
            </a:r>
          </a:p>
          <a:p>
            <a:pPr lvl="0" algn="just">
              <a:spcAft>
                <a:spcPts val="0"/>
              </a:spcAft>
            </a:pPr>
            <a:endParaRPr lang="bg-BG" dirty="0">
              <a:latin typeface="Times New Roman"/>
              <a:ea typeface="Times New Roman"/>
            </a:endParaRPr>
          </a:p>
          <a:p>
            <a:endParaRPr lang="bg-BG" dirty="0"/>
          </a:p>
          <a:p>
            <a:endParaRPr lang="bg-BG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5536" y="345336"/>
            <a:ext cx="7980356" cy="1310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0206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556792"/>
            <a:ext cx="4621658" cy="4658632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flat" dir="t">
              <a:rot lat="0" lon="0" rev="0"/>
            </a:lightRig>
          </a:scene3d>
          <a:sp3d prstMaterial="dkEdge">
            <a:bevelB w="0" h="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88590" y="1561768"/>
            <a:ext cx="7579966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800" b="1" dirty="0">
                <a:latin typeface="Times New Roman" pitchFamily="18" charset="0"/>
                <a:cs typeface="Times New Roman" pitchFamily="18" charset="0"/>
              </a:rPr>
              <a:t>Очаквани резултати по Дейност 1 (4)</a:t>
            </a:r>
          </a:p>
          <a:p>
            <a:pPr algn="ctr"/>
            <a:endParaRPr lang="bg-BG" sz="2400" dirty="0"/>
          </a:p>
          <a:p>
            <a:r>
              <a:rPr lang="bg-BG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Разработена методика за оценка на риска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осъществяване на контрол, основан на риска</a:t>
            </a:r>
          </a:p>
          <a:p>
            <a:endParaRPr lang="bg-BG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bg-BG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Разработен софтуер за подпомагане на контролната дейност</a:t>
            </a:r>
          </a:p>
          <a:p>
            <a:endParaRPr lang="bg-BG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bg-BG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Доставено специализирано оборудване за 80 автомобила за контролни екипи на ИААА</a:t>
            </a:r>
          </a:p>
          <a:p>
            <a:endParaRPr lang="bg-BG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bg-BG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Обучение на 210 служители</a:t>
            </a:r>
          </a:p>
          <a:p>
            <a:endParaRPr lang="bg-BG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5536" y="345336"/>
            <a:ext cx="7980356" cy="1310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12590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556792"/>
            <a:ext cx="4621658" cy="4658632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flat" dir="t">
              <a:rot lat="0" lon="0" rev="0"/>
            </a:lightRig>
          </a:scene3d>
          <a:sp3d prstMaterial="dkEdge">
            <a:bevelB w="0" h="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467544" y="3144451"/>
            <a:ext cx="84969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БЛАГОДАРИМ ЗА ВНИМАНИЕТО!</a:t>
            </a:r>
            <a:endParaRPr lang="bg-BG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5536" y="345336"/>
            <a:ext cx="7980356" cy="1310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6152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556792"/>
            <a:ext cx="4621658" cy="4658632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flat" dir="t">
              <a:rot lat="0" lon="0" rev="0"/>
            </a:lightRig>
          </a:scene3d>
          <a:sp3d prstMaterial="dkEdge">
            <a:bevelB w="0" h="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611560" y="1598914"/>
            <a:ext cx="764379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400" b="1" dirty="0">
                <a:latin typeface="Times New Roman" pitchFamily="18" charset="0"/>
                <a:cs typeface="Times New Roman" pitchFamily="18" charset="0"/>
              </a:rPr>
              <a:t>Оперативна програма „Добро управление“</a:t>
            </a:r>
          </a:p>
          <a:p>
            <a:pPr algn="ctr"/>
            <a:endParaRPr lang="bg-BG" sz="24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bg-BG" sz="2400" b="1" dirty="0">
                <a:latin typeface="Times New Roman" pitchFamily="18" charset="0"/>
                <a:cs typeface="Times New Roman" pitchFamily="18" charset="0"/>
              </a:rPr>
              <a:t>По процедура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BG05SFOP001-1.002</a:t>
            </a:r>
            <a:r>
              <a:rPr lang="bg-BG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400" b="1" dirty="0">
                <a:latin typeface="Times New Roman" pitchFamily="18" charset="0"/>
                <a:cs typeface="Times New Roman" pitchFamily="18" charset="0"/>
              </a:rPr>
              <a:t>за директно предоставяне на безвъзмездна финансова помощ </a:t>
            </a:r>
          </a:p>
          <a:p>
            <a:pPr algn="ctr"/>
            <a:endParaRPr lang="bg-BG" sz="24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bg-BG" sz="2400" b="1" dirty="0">
                <a:latin typeface="Times New Roman" pitchFamily="18" charset="0"/>
                <a:cs typeface="Times New Roman" pitchFamily="18" charset="0"/>
              </a:rPr>
              <a:t>„Приоритетни проекти в изпълнение на Пътната карта за изпълнение на стратегията за развитие на електронното управление в Република България за периода 2016-2020 г.</a:t>
            </a:r>
          </a:p>
          <a:p>
            <a:pPr algn="ctr"/>
            <a:endParaRPr lang="bg-BG" sz="24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bg-BG" sz="2400" b="1" dirty="0">
                <a:latin typeface="Times New Roman" pitchFamily="18" charset="0"/>
                <a:cs typeface="Times New Roman" pitchFamily="18" charset="0"/>
              </a:rPr>
              <a:t>Приоритетна ос № 1 </a:t>
            </a:r>
          </a:p>
          <a:p>
            <a:pPr algn="ctr"/>
            <a:r>
              <a:rPr lang="bg-BG" sz="2400" b="1" dirty="0">
                <a:latin typeface="Times New Roman" pitchFamily="18" charset="0"/>
                <a:cs typeface="Times New Roman" pitchFamily="18" charset="0"/>
              </a:rPr>
              <a:t>„Административно обслужване и е-управление“</a:t>
            </a:r>
            <a:endParaRPr lang="bg-BG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5576" y="259398"/>
            <a:ext cx="7980356" cy="1310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634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556792"/>
            <a:ext cx="4621658" cy="4658632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flat" dir="t">
              <a:rot lat="0" lon="0" rev="0"/>
            </a:lightRig>
          </a:scene3d>
          <a:sp3d prstMaterial="dkEdge">
            <a:bevelB w="0" h="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95536" y="2060848"/>
            <a:ext cx="8496943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>
              <a:buFont typeface="Wingdings" panose="05000000000000000000" pitchFamily="2" charset="2"/>
              <a:buChar char="q"/>
            </a:pP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Срок за изпълнение на проекта</a:t>
            </a:r>
            <a:endParaRPr lang="bg-BG" sz="2800" b="1" i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	Начало: </a:t>
            </a:r>
            <a:r>
              <a:rPr lang="bg-BG" sz="2800" b="1" dirty="0">
                <a:latin typeface="Times New Roman" pitchFamily="18" charset="0"/>
                <a:cs typeface="Times New Roman" pitchFamily="18" charset="0"/>
              </a:rPr>
              <a:t>01 май 2017 г.</a:t>
            </a:r>
          </a:p>
          <a:p>
            <a:pPr algn="ctr"/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	Край: </a:t>
            </a:r>
            <a:r>
              <a:rPr lang="bg-BG" sz="2800" b="1" dirty="0">
                <a:latin typeface="Times New Roman" pitchFamily="18" charset="0"/>
                <a:cs typeface="Times New Roman" pitchFamily="18" charset="0"/>
              </a:rPr>
              <a:t>31 октомври 2020 г</a:t>
            </a:r>
            <a:r>
              <a:rPr lang="bg-BG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endParaRPr lang="bg-BG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Font typeface="Wingdings" panose="05000000000000000000" pitchFamily="2" charset="2"/>
              <a:buChar char="q"/>
            </a:pPr>
            <a:r>
              <a:rPr lang="bg-BG" sz="2800" smtClean="0">
                <a:latin typeface="Times New Roman" pitchFamily="18" charset="0"/>
                <a:cs typeface="Times New Roman" pitchFamily="18" charset="0"/>
              </a:rPr>
              <a:t>Обща с</a:t>
            </a: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тойност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на проекта: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990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553 лева</a:t>
            </a:r>
          </a:p>
          <a:p>
            <a:pPr marL="457200" indent="-457200" algn="ctr">
              <a:buFont typeface="Wingdings" panose="05000000000000000000" pitchFamily="2" charset="2"/>
              <a:buChar char="q"/>
            </a:pPr>
            <a:endParaRPr lang="bg-BG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Font typeface="Wingdings" panose="05000000000000000000" pitchFamily="2" charset="2"/>
              <a:buChar char="q"/>
            </a:pPr>
            <a:r>
              <a:rPr lang="bg-BG" sz="2800" dirty="0" smtClean="0">
                <a:latin typeface="Times New Roman" pitchFamily="18" charset="0"/>
                <a:cs typeface="Times New Roman" pitchFamily="18" charset="0"/>
              </a:rPr>
              <a:t>Размер 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на безвъзмездната финансова помощ: </a:t>
            </a:r>
            <a:r>
              <a:rPr lang="bg-BG" sz="2800" b="1" dirty="0">
                <a:latin typeface="Times New Roman" pitchFamily="18" charset="0"/>
                <a:cs typeface="Times New Roman" pitchFamily="18" charset="0"/>
              </a:rPr>
              <a:t>100%</a:t>
            </a:r>
          </a:p>
          <a:p>
            <a:endParaRPr lang="bg-BG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5576" y="259398"/>
            <a:ext cx="7980356" cy="1310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862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556792"/>
            <a:ext cx="4621658" cy="4658632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flat" dir="t">
              <a:rot lat="0" lon="0" rev="0"/>
            </a:lightRig>
          </a:scene3d>
          <a:sp3d prstMaterial="dkEdge">
            <a:bevelB w="0" h="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39552" y="1570152"/>
            <a:ext cx="7920879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800" b="1" spc="45" dirty="0">
                <a:latin typeface="Times New Roman"/>
              </a:rPr>
              <a:t>ТЕКУЩО СЪСТОЯНИЕ</a:t>
            </a:r>
          </a:p>
          <a:p>
            <a:pPr algn="ctr"/>
            <a:endParaRPr lang="bg-BG" sz="1600" dirty="0">
              <a:latin typeface="Times New Roman"/>
              <a:ea typeface="Times New Roman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bg-BG" sz="2000" dirty="0">
                <a:latin typeface="Times New Roman"/>
                <a:ea typeface="Times New Roman"/>
              </a:rPr>
              <a:t>Годишно от административните услуги на </a:t>
            </a:r>
            <a:r>
              <a:rPr lang="bg-BG" sz="2000" dirty="0">
                <a:latin typeface="Times New Roman" pitchFamily="18" charset="0"/>
                <a:ea typeface="Times New Roman"/>
                <a:cs typeface="Times New Roman" pitchFamily="18" charset="0"/>
              </a:rPr>
              <a:t>ИА „Автомобилна администрация“ </a:t>
            </a:r>
            <a:r>
              <a:rPr lang="bg-BG" sz="2000" dirty="0">
                <a:latin typeface="Times New Roman"/>
                <a:ea typeface="Times New Roman"/>
              </a:rPr>
              <a:t>се ползват над </a:t>
            </a:r>
            <a:r>
              <a:rPr lang="bg-BG" sz="2000" b="1" dirty="0">
                <a:latin typeface="Times New Roman"/>
                <a:ea typeface="Times New Roman"/>
              </a:rPr>
              <a:t>10 000 граждани и фирми</a:t>
            </a:r>
            <a:r>
              <a:rPr lang="bg-BG" sz="2000" dirty="0">
                <a:latin typeface="Times New Roman"/>
                <a:ea typeface="Times New Roman"/>
              </a:rPr>
              <a:t>. </a:t>
            </a:r>
          </a:p>
          <a:p>
            <a:endParaRPr lang="bg-BG" sz="2000" dirty="0">
              <a:latin typeface="Times New Roman"/>
              <a:ea typeface="Times New Roman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000" dirty="0">
                <a:latin typeface="Times New Roman"/>
                <a:ea typeface="Arial"/>
              </a:rPr>
              <a:t>Изкючителното разнообразие от документи и </a:t>
            </a:r>
            <a:r>
              <a:rPr lang="ru-RU" sz="2000" dirty="0" smtClean="0">
                <a:latin typeface="Times New Roman"/>
                <a:ea typeface="Arial"/>
              </a:rPr>
              <a:t>висок </a:t>
            </a:r>
            <a:r>
              <a:rPr lang="ru-RU" sz="2000" dirty="0">
                <a:latin typeface="Times New Roman"/>
                <a:ea typeface="Arial"/>
              </a:rPr>
              <a:t>интензитет на документооборота (</a:t>
            </a:r>
            <a:r>
              <a:rPr lang="ru-RU" sz="2000" b="1" dirty="0">
                <a:latin typeface="Times New Roman"/>
                <a:ea typeface="Arial"/>
              </a:rPr>
              <a:t>над 3 милиона броя за една година</a:t>
            </a:r>
            <a:r>
              <a:rPr lang="ru-RU" sz="2000" dirty="0">
                <a:latin typeface="Times New Roman"/>
                <a:ea typeface="Arial"/>
              </a:rPr>
              <a:t>), свързан с обслужване на автомобилния транспорт, водят до необходимостта от оптимизиране на информационните процеси в агенцията, чрез реализация на съвременни технологични средства и обмен на информация. </a:t>
            </a:r>
          </a:p>
          <a:p>
            <a:endParaRPr lang="ru-RU" sz="2000" dirty="0">
              <a:latin typeface="Times New Roman"/>
              <a:ea typeface="Arial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bg-BG" sz="2000" dirty="0">
                <a:latin typeface="Times New Roman"/>
                <a:ea typeface="Times New Roman"/>
              </a:rPr>
              <a:t>Потребностите на гражданите и бизнеса са свързани основно с нуждата от качествени административни услуги, достъп до информация и достъп до знания и умения.</a:t>
            </a:r>
            <a:endParaRPr lang="ru-RU" sz="2000" b="1" i="1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5576" y="259398"/>
            <a:ext cx="7980356" cy="1310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961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556792"/>
            <a:ext cx="4621658" cy="4658632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flat" dir="t">
              <a:rot lat="0" lon="0" rev="0"/>
            </a:lightRig>
          </a:scene3d>
          <a:sp3d prstMaterial="dkEdge">
            <a:bevelB w="0" h="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18133" y="1556792"/>
            <a:ext cx="7920879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600" b="1" i="1" u="sng" spc="45" dirty="0">
              <a:latin typeface="Times New Roman"/>
            </a:endParaRPr>
          </a:p>
          <a:p>
            <a:pPr algn="ctr"/>
            <a:r>
              <a:rPr lang="ru-RU" sz="2800" b="1" u="sng" spc="45" dirty="0">
                <a:latin typeface="Times New Roman"/>
              </a:rPr>
              <a:t>Обща цел на проекта:</a:t>
            </a:r>
          </a:p>
          <a:p>
            <a:pPr algn="just"/>
            <a:r>
              <a:rPr lang="ru-RU" sz="2800" b="1" u="sng" spc="45" dirty="0">
                <a:latin typeface="Times New Roman"/>
              </a:rPr>
              <a:t> </a:t>
            </a:r>
          </a:p>
          <a:p>
            <a:pPr algn="ctr"/>
            <a:r>
              <a:rPr lang="bg-BG" sz="2800" b="1" spc="45" dirty="0">
                <a:latin typeface="Times New Roman"/>
              </a:rPr>
              <a:t>Надграждане на поддържаните от ИААА регистри и създаване на нов модел на контролната дейност, основан на оценка на риска с оглед намаляване на административната тежест и повишаване на ефективността на администрацията</a:t>
            </a:r>
            <a:r>
              <a:rPr lang="ru-RU" sz="2800" b="1" spc="45" dirty="0">
                <a:latin typeface="Times New Roman"/>
              </a:rPr>
              <a:t>. </a:t>
            </a:r>
          </a:p>
          <a:p>
            <a:pPr algn="just"/>
            <a:endParaRPr lang="ru-RU" sz="2800" b="1" spc="45" dirty="0">
              <a:latin typeface="Times New Roman"/>
            </a:endParaRPr>
          </a:p>
          <a:p>
            <a:pPr algn="just"/>
            <a:r>
              <a:rPr lang="bg-BG" sz="2800" dirty="0">
                <a:latin typeface="Times New Roman"/>
                <a:ea typeface="Times New Roman"/>
              </a:rPr>
              <a:t>        </a:t>
            </a:r>
            <a:endParaRPr lang="ru-RU" sz="2800" b="1" spc="45" dirty="0">
              <a:latin typeface="Times New Roman"/>
            </a:endParaRPr>
          </a:p>
          <a:p>
            <a:endParaRPr lang="bg-BG" sz="1600" b="1" spc="45" dirty="0">
              <a:latin typeface="Times New Roman"/>
            </a:endParaRPr>
          </a:p>
          <a:p>
            <a:pPr algn="ctr"/>
            <a:endParaRPr lang="ru-RU" sz="1600" b="1" i="1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5576" y="259398"/>
            <a:ext cx="7980356" cy="1310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6390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556792"/>
            <a:ext cx="4621658" cy="4658632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flat" dir="t">
              <a:rot lat="0" lon="0" rev="0"/>
            </a:lightRig>
          </a:scene3d>
          <a:sp3d prstMaterial="dkEdge">
            <a:bevelB w="0" h="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39552" y="1556792"/>
            <a:ext cx="792087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u="sng" spc="45" dirty="0" err="1">
                <a:latin typeface="Times New Roman"/>
              </a:rPr>
              <a:t>Специфични</a:t>
            </a:r>
            <a:r>
              <a:rPr lang="ru-RU" sz="2000" b="1" u="sng" spc="45" dirty="0">
                <a:latin typeface="Times New Roman"/>
              </a:rPr>
              <a:t> цели</a:t>
            </a:r>
          </a:p>
          <a:p>
            <a:pPr algn="ctr"/>
            <a:endParaRPr lang="ru-RU" sz="1600" b="1" i="1" u="sng" spc="45" dirty="0">
              <a:latin typeface="Times New Roman"/>
            </a:endParaRPr>
          </a:p>
          <a:p>
            <a:pPr marL="285750" lvl="0" indent="-285750" algn="just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bg-BG" sz="1600" dirty="0">
                <a:solidFill>
                  <a:srgbClr val="333333"/>
                </a:solidFill>
                <a:latin typeface="Times New Roman" pitchFamily="18" charset="0"/>
                <a:ea typeface="Arial"/>
                <a:cs typeface="Times New Roman" pitchFamily="18" charset="0"/>
              </a:rPr>
              <a:t>Централизиране на данните за проведените изпити за придобиване на правоспособност за управление на ППС;</a:t>
            </a:r>
          </a:p>
          <a:p>
            <a:pPr lvl="0" algn="just">
              <a:lnSpc>
                <a:spcPct val="115000"/>
              </a:lnSpc>
            </a:pPr>
            <a:endParaRPr lang="bg-BG" sz="1600" dirty="0">
              <a:solidFill>
                <a:srgbClr val="333333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lvl="0" indent="-285750" algn="just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ru-RU" sz="1600" dirty="0">
                <a:solidFill>
                  <a:srgbClr val="333333"/>
                </a:solidFill>
                <a:latin typeface="Times New Roman" pitchFamily="18" charset="0"/>
                <a:ea typeface="Arial"/>
                <a:cs typeface="Times New Roman" pitchFamily="18" charset="0"/>
              </a:rPr>
              <a:t>Надграждане на регистри и осигуряване на възможност за автоматизиран обмен на данни между системите на ИААА и МВР;</a:t>
            </a:r>
          </a:p>
          <a:p>
            <a:pPr lvl="0" algn="just">
              <a:lnSpc>
                <a:spcPct val="115000"/>
              </a:lnSpc>
            </a:pPr>
            <a:endParaRPr lang="ru-RU" sz="1600" dirty="0">
              <a:solidFill>
                <a:srgbClr val="333333"/>
              </a:solidFill>
              <a:latin typeface="Times New Roman" pitchFamily="18" charset="0"/>
              <a:ea typeface="Arial"/>
              <a:cs typeface="Times New Roman" pitchFamily="18" charset="0"/>
            </a:endParaRPr>
          </a:p>
          <a:p>
            <a:pPr marL="285750" lvl="0" indent="-285750" algn="just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bg-BG" sz="1600" dirty="0">
                <a:solidFill>
                  <a:srgbClr val="333333"/>
                </a:solidFill>
                <a:latin typeface="Times New Roman" pitchFamily="18" charset="0"/>
                <a:ea typeface="Arial"/>
                <a:cs typeface="Times New Roman" pitchFamily="18" charset="0"/>
              </a:rPr>
              <a:t>Подобряване на административното обслужване на потребителите чрез разширено прилагане на принципите на комплексно административно обслужване и предоставяне на услуги по електронен път</a:t>
            </a:r>
            <a:r>
              <a:rPr lang="ru-RU" sz="1600" dirty="0">
                <a:solidFill>
                  <a:srgbClr val="333333"/>
                </a:solidFill>
                <a:latin typeface="Times New Roman" pitchFamily="18" charset="0"/>
                <a:ea typeface="Arial"/>
                <a:cs typeface="Times New Roman" pitchFamily="18" charset="0"/>
              </a:rPr>
              <a:t>;</a:t>
            </a:r>
          </a:p>
          <a:p>
            <a:pPr lvl="0" algn="just">
              <a:lnSpc>
                <a:spcPct val="115000"/>
              </a:lnSpc>
            </a:pPr>
            <a:endParaRPr lang="bg-BG" sz="1600" dirty="0">
              <a:latin typeface="Times New Roman" pitchFamily="18" charset="0"/>
              <a:ea typeface="Arial"/>
              <a:cs typeface="Times New Roman" pitchFamily="18" charset="0"/>
            </a:endParaRPr>
          </a:p>
          <a:p>
            <a:pPr marL="285750" lvl="0" indent="-285750" algn="just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ru-RU" sz="1600" dirty="0">
                <a:solidFill>
                  <a:srgbClr val="333333"/>
                </a:solidFill>
                <a:latin typeface="Times New Roman" pitchFamily="18" charset="0"/>
                <a:ea typeface="Arial"/>
                <a:cs typeface="Times New Roman" pitchFamily="18" charset="0"/>
              </a:rPr>
              <a:t>Повишаване ефективността на контролната дейност на ИААА и ограничаване на корупционните фактори при извършването на проверки;</a:t>
            </a:r>
          </a:p>
          <a:p>
            <a:pPr lvl="0" algn="just">
              <a:lnSpc>
                <a:spcPct val="115000"/>
              </a:lnSpc>
            </a:pPr>
            <a:endParaRPr lang="bg-BG" sz="1600" dirty="0">
              <a:latin typeface="Times New Roman" pitchFamily="18" charset="0"/>
              <a:ea typeface="Arial"/>
              <a:cs typeface="Times New Roman" pitchFamily="18" charset="0"/>
            </a:endParaRPr>
          </a:p>
          <a:p>
            <a:pPr marL="285750" lvl="0" indent="-285750" algn="just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ru-RU" sz="1600" dirty="0">
                <a:solidFill>
                  <a:srgbClr val="333333"/>
                </a:solidFill>
                <a:latin typeface="Times New Roman" pitchFamily="18" charset="0"/>
                <a:ea typeface="Arial"/>
                <a:cs typeface="Times New Roman" pitchFamily="18" charset="0"/>
              </a:rPr>
              <a:t>Повишаване капацитета на служителите на агенцията, чрез провеждане на обучения за работа с регистрите, новите електронни услуги и новата система за контрол;</a:t>
            </a:r>
            <a:endParaRPr lang="bg-BG" sz="1600" dirty="0">
              <a:latin typeface="Times New Roman" pitchFamily="18" charset="0"/>
              <a:ea typeface="Arial"/>
              <a:cs typeface="Times New Roman" pitchFamily="18" charset="0"/>
            </a:endParaRPr>
          </a:p>
          <a:p>
            <a:endParaRPr lang="ru-RU" sz="1600" b="1" spc="45" dirty="0">
              <a:latin typeface="Times New Roman"/>
            </a:endParaRPr>
          </a:p>
          <a:p>
            <a:endParaRPr lang="bg-BG" sz="1600" b="1" spc="45" dirty="0">
              <a:latin typeface="Times New Roman"/>
            </a:endParaRPr>
          </a:p>
          <a:p>
            <a:pPr algn="ctr"/>
            <a:endParaRPr lang="ru-RU" sz="1600" b="1" i="1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5576" y="259398"/>
            <a:ext cx="7980356" cy="1310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21577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556792"/>
            <a:ext cx="4621658" cy="4658632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flat" dir="t">
              <a:rot lat="0" lon="0" rev="0"/>
            </a:lightRig>
          </a:scene3d>
          <a:sp3d prstMaterial="dkEdge">
            <a:bevelB w="0" h="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95438" y="1755388"/>
            <a:ext cx="7920879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u="sng" spc="45" dirty="0" err="1">
                <a:latin typeface="Times New Roman"/>
              </a:rPr>
              <a:t>Дейности</a:t>
            </a:r>
            <a:r>
              <a:rPr lang="ru-RU" sz="2400" b="1" u="sng" spc="45" dirty="0">
                <a:latin typeface="Times New Roman"/>
              </a:rPr>
              <a:t> по проекта</a:t>
            </a:r>
          </a:p>
          <a:p>
            <a:pPr algn="just">
              <a:lnSpc>
                <a:spcPct val="115000"/>
              </a:lnSpc>
            </a:pPr>
            <a:endParaRPr lang="bg-BG" sz="2400" b="1" dirty="0"/>
          </a:p>
          <a:p>
            <a:pPr algn="ctr">
              <a:lnSpc>
                <a:spcPct val="115000"/>
              </a:lnSpc>
            </a:pPr>
            <a:r>
              <a:rPr lang="bg-BG" sz="2400" b="1" dirty="0">
                <a:latin typeface="Times New Roman" pitchFamily="18" charset="0"/>
                <a:cs typeface="Times New Roman" pitchFamily="18" charset="0"/>
              </a:rPr>
              <a:t>Дейност 1: </a:t>
            </a:r>
            <a:r>
              <a:rPr lang="bg-BG" sz="2400" dirty="0">
                <a:latin typeface="Times New Roman" pitchFamily="18" charset="0"/>
                <a:cs typeface="Times New Roman" pitchFamily="18" charset="0"/>
              </a:rPr>
              <a:t>Надграждане на поддържаните от ИААА регистри и бази данни. Изграждане на нов модел на контролната дейност, основан на оценка на риска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 - </a:t>
            </a:r>
            <a:r>
              <a:rPr lang="bg-BG" sz="2400" dirty="0">
                <a:latin typeface="Times New Roman" pitchFamily="18" charset="0"/>
                <a:cs typeface="Times New Roman" pitchFamily="18" charset="0"/>
              </a:rPr>
              <a:t>подписан договор с изпълнител, избран чрез обществена поръчка по чл. 18, ал. 1 от ЗОП</a:t>
            </a:r>
          </a:p>
          <a:p>
            <a:pPr algn="ctr">
              <a:lnSpc>
                <a:spcPct val="115000"/>
              </a:lnSpc>
            </a:pPr>
            <a:endParaRPr lang="bg-BG" sz="2400" b="1" dirty="0">
              <a:solidFill>
                <a:srgbClr val="000000"/>
              </a:solidFill>
              <a:latin typeface="Times New Roman" pitchFamily="18" charset="0"/>
              <a:ea typeface="Arial"/>
              <a:cs typeface="Times New Roman" pitchFamily="18" charset="0"/>
            </a:endParaRPr>
          </a:p>
          <a:p>
            <a:pPr algn="ctr">
              <a:lnSpc>
                <a:spcPct val="115000"/>
              </a:lnSpc>
            </a:pPr>
            <a:r>
              <a:rPr lang="bg-BG" sz="2400" b="1" dirty="0">
                <a:solidFill>
                  <a:srgbClr val="000000"/>
                </a:solidFill>
                <a:latin typeface="Times New Roman" pitchFamily="18" charset="0"/>
                <a:ea typeface="Arial"/>
                <a:cs typeface="Times New Roman" pitchFamily="18" charset="0"/>
              </a:rPr>
              <a:t>Дейност 2: </a:t>
            </a:r>
            <a:r>
              <a:rPr lang="bg-BG" sz="2400" dirty="0">
                <a:solidFill>
                  <a:srgbClr val="000000"/>
                </a:solidFill>
                <a:latin typeface="Times New Roman" pitchFamily="18" charset="0"/>
                <a:ea typeface="Arial"/>
                <a:cs typeface="Times New Roman" pitchFamily="18" charset="0"/>
              </a:rPr>
              <a:t>Информация и комуникация по проекта -  подписан договор с изпълнител съгласно чл. 20, ал. 4, т.3 от ЗОП</a:t>
            </a:r>
            <a:endParaRPr lang="bg-BG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b="1" i="1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5576" y="259398"/>
            <a:ext cx="7980356" cy="1310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3352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556792"/>
            <a:ext cx="4621658" cy="4658632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flat" dir="t">
              <a:rot lat="0" lon="0" rev="0"/>
            </a:lightRig>
          </a:scene3d>
          <a:sp3d prstMaterial="dkEdge">
            <a:bevelB w="0" h="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88590" y="1561768"/>
            <a:ext cx="7579966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800" b="1" dirty="0">
                <a:latin typeface="Times New Roman" pitchFamily="18" charset="0"/>
                <a:cs typeface="Times New Roman" pitchFamily="18" charset="0"/>
              </a:rPr>
              <a:t>Очаквани резултати по Дейност 1</a:t>
            </a:r>
            <a:endParaRPr lang="bg-BG" sz="2400" dirty="0"/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bg-BG" sz="2000" b="1" dirty="0">
                <a:latin typeface="Times New Roman"/>
                <a:ea typeface="Times New Roman"/>
              </a:rPr>
              <a:t>Подкрепени 12 регистъра/бази данни:</a:t>
            </a: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bg-BG" sz="2200" dirty="0">
                <a:latin typeface="Times New Roman"/>
                <a:ea typeface="Times New Roman"/>
              </a:rPr>
              <a:t>Регистър „Изпити за придобиване на правоспособност за управление на МПС“</a:t>
            </a: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bg-BG" sz="2200" dirty="0"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bg-BG" sz="2200" dirty="0">
                <a:latin typeface="Times New Roman"/>
                <a:ea typeface="Times New Roman"/>
              </a:rPr>
              <a:t>Регистър на лицата, провеждащи теоретично и практическо обучение на кандидатите за ППУ на МПС</a:t>
            </a: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bg-BG" sz="2200" dirty="0"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bg-BG" sz="2200" dirty="0">
                <a:latin typeface="Times New Roman"/>
                <a:ea typeface="Times New Roman"/>
              </a:rPr>
              <a:t>Регистър на превозните средства, с които се извършва обучение</a:t>
            </a: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bg-BG" sz="2200" dirty="0"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bg-BG" sz="2200" dirty="0">
                <a:latin typeface="Times New Roman"/>
                <a:ea typeface="Times New Roman"/>
              </a:rPr>
              <a:t>Регистър на лицата, които могат да бъдат определяни за председатели на изпитни комисии за провеждане на изпити за ППУ на МПС</a:t>
            </a:r>
          </a:p>
          <a:p>
            <a:pPr lvl="0" algn="just">
              <a:spcAft>
                <a:spcPts val="0"/>
              </a:spcAft>
            </a:pPr>
            <a:endParaRPr lang="bg-BG" dirty="0">
              <a:latin typeface="Times New Roman"/>
              <a:ea typeface="Times New Roman"/>
            </a:endParaRPr>
          </a:p>
          <a:p>
            <a:endParaRPr lang="bg-BG" dirty="0"/>
          </a:p>
          <a:p>
            <a:endParaRPr lang="bg-BG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5536" y="345336"/>
            <a:ext cx="7980356" cy="1310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21821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556792"/>
            <a:ext cx="4621658" cy="4658632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flat" dir="t">
              <a:rot lat="0" lon="0" rev="0"/>
            </a:lightRig>
          </a:scene3d>
          <a:sp3d prstMaterial="dkEdge">
            <a:bevelB w="0" h="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95926" y="1844824"/>
            <a:ext cx="7579966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spcAft>
                <a:spcPts val="0"/>
              </a:spcAft>
            </a:pPr>
            <a:endParaRPr lang="bg-BG" dirty="0"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bg-BG" sz="2300" dirty="0">
                <a:latin typeface="Times New Roman"/>
                <a:ea typeface="Times New Roman"/>
              </a:rPr>
              <a:t>Регистър „Периодична проверка на техническата изправност на ППС“</a:t>
            </a: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bg-BG" sz="2300" dirty="0"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bg-BG" sz="2300" dirty="0">
                <a:latin typeface="Times New Roman"/>
                <a:ea typeface="Times New Roman"/>
              </a:rPr>
              <a:t>Регистър на издадените разрешения за извършване на пеиодични прегледи за проверка на техническа изправност на ППС</a:t>
            </a: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bg-BG" sz="2300" dirty="0"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bg-BG" sz="2300" dirty="0">
                <a:latin typeface="Times New Roman"/>
                <a:ea typeface="Times New Roman"/>
              </a:rPr>
              <a:t>Регистър на председателите на комисии и техническите специалисти, извършващи технически прегледи</a:t>
            </a: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bg-BG" sz="2300" dirty="0"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bg-BG" sz="2300" dirty="0">
                <a:latin typeface="Times New Roman"/>
                <a:ea typeface="Times New Roman"/>
              </a:rPr>
              <a:t>Бази данни за издадените удостоверения за индивидуално одобряване на ППС</a:t>
            </a:r>
          </a:p>
          <a:p>
            <a:pPr lvl="0" algn="just">
              <a:spcAft>
                <a:spcPts val="0"/>
              </a:spcAft>
            </a:pPr>
            <a:endParaRPr lang="bg-BG" dirty="0">
              <a:latin typeface="Times New Roman"/>
              <a:ea typeface="Times New Roman"/>
            </a:endParaRPr>
          </a:p>
          <a:p>
            <a:pPr lvl="0" algn="just">
              <a:spcAft>
                <a:spcPts val="0"/>
              </a:spcAft>
            </a:pPr>
            <a:endParaRPr lang="bg-BG" dirty="0">
              <a:latin typeface="Times New Roman"/>
              <a:ea typeface="Times New Roman"/>
            </a:endParaRPr>
          </a:p>
          <a:p>
            <a:endParaRPr lang="bg-BG" dirty="0"/>
          </a:p>
          <a:p>
            <a:endParaRPr lang="bg-BG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5536" y="345336"/>
            <a:ext cx="7980356" cy="1310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0348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3015</TotalTime>
  <Words>719</Words>
  <Application>Microsoft Office PowerPoint</Application>
  <PresentationFormat>On-screen Show (4:3)</PresentationFormat>
  <Paragraphs>128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Stajanti</dc:creator>
  <cp:lastModifiedBy>Kostadin Vardev</cp:lastModifiedBy>
  <cp:revision>119</cp:revision>
  <dcterms:created xsi:type="dcterms:W3CDTF">2014-10-28T11:48:54Z</dcterms:created>
  <dcterms:modified xsi:type="dcterms:W3CDTF">2019-11-21T12:48:34Z</dcterms:modified>
</cp:coreProperties>
</file>