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notesMasterIdLst>
    <p:notesMasterId r:id="rId26"/>
  </p:notesMasterIdLst>
  <p:sldIdLst>
    <p:sldId id="314" r:id="rId2"/>
    <p:sldId id="316" r:id="rId3"/>
    <p:sldId id="315" r:id="rId4"/>
    <p:sldId id="317" r:id="rId5"/>
    <p:sldId id="319" r:id="rId6"/>
    <p:sldId id="320" r:id="rId7"/>
    <p:sldId id="321" r:id="rId8"/>
    <p:sldId id="322" r:id="rId9"/>
    <p:sldId id="333" r:id="rId10"/>
    <p:sldId id="334" r:id="rId11"/>
    <p:sldId id="335" r:id="rId12"/>
    <p:sldId id="336" r:id="rId13"/>
    <p:sldId id="337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275" r:id="rId25"/>
  </p:sldIdLst>
  <p:sldSz cx="9144000" cy="6858000" type="screen4x3"/>
  <p:notesSz cx="6797675" cy="9928225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7">
          <p15:clr>
            <a:srgbClr val="A4A3A4"/>
          </p15:clr>
        </p15:guide>
        <p15:guide id="2" pos="2099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3300"/>
    <a:srgbClr val="FFFF00"/>
    <a:srgbClr val="75C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76279" autoAdjust="0"/>
  </p:normalViewPr>
  <p:slideViewPr>
    <p:cSldViewPr>
      <p:cViewPr varScale="1">
        <p:scale>
          <a:sx n="56" d="100"/>
          <a:sy n="56" d="100"/>
        </p:scale>
        <p:origin x="19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0779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70" d="100"/>
          <a:sy n="70" d="100"/>
        </p:scale>
        <p:origin x="4598" y="643"/>
      </p:cViewPr>
      <p:guideLst>
        <p:guide orient="horz" pos="3097"/>
        <p:guide pos="209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45" cy="496892"/>
          </a:xfrm>
          <a:prstGeom prst="rect">
            <a:avLst/>
          </a:prstGeom>
        </p:spPr>
        <p:txBody>
          <a:bodyPr vert="horz" lIns="92118" tIns="46058" rIns="92118" bIns="46058" rtlCol="0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911" y="1"/>
            <a:ext cx="2946144" cy="496892"/>
          </a:xfrm>
          <a:prstGeom prst="rect">
            <a:avLst/>
          </a:prstGeom>
        </p:spPr>
        <p:txBody>
          <a:bodyPr vert="horz" lIns="92118" tIns="46058" rIns="92118" bIns="46058" rtlCol="0"/>
          <a:lstStyle>
            <a:lvl1pPr algn="r">
              <a:defRPr sz="1200"/>
            </a:lvl1pPr>
          </a:lstStyle>
          <a:p>
            <a:pPr>
              <a:defRPr/>
            </a:pPr>
            <a:fld id="{8EF5C70D-6B61-4793-BF2A-365C5CD68C35}" type="datetimeFigureOut">
              <a:rPr lang="bg-BG"/>
              <a:pPr>
                <a:defRPr/>
              </a:pPr>
              <a:t>5.7.2022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2950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8" tIns="46058" rIns="92118" bIns="46058" rtlCol="0" anchor="ctr"/>
          <a:lstStyle/>
          <a:p>
            <a:pPr lvl="0"/>
            <a:endParaRPr lang="bg-BG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54" y="4715667"/>
            <a:ext cx="5438787" cy="4468823"/>
          </a:xfrm>
          <a:prstGeom prst="rect">
            <a:avLst/>
          </a:prstGeom>
        </p:spPr>
        <p:txBody>
          <a:bodyPr vert="horz" lIns="92118" tIns="46058" rIns="92118" bIns="4605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g-BG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9731"/>
            <a:ext cx="2946145" cy="496892"/>
          </a:xfrm>
          <a:prstGeom prst="rect">
            <a:avLst/>
          </a:prstGeom>
        </p:spPr>
        <p:txBody>
          <a:bodyPr vert="horz" lIns="92118" tIns="46058" rIns="92118" bIns="4605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911" y="9429731"/>
            <a:ext cx="2946144" cy="496892"/>
          </a:xfrm>
          <a:prstGeom prst="rect">
            <a:avLst/>
          </a:prstGeom>
        </p:spPr>
        <p:txBody>
          <a:bodyPr vert="horz" lIns="92118" tIns="46058" rIns="92118" bIns="46058" rtlCol="0" anchor="b"/>
          <a:lstStyle>
            <a:lvl1pPr algn="r">
              <a:defRPr sz="1200"/>
            </a:lvl1pPr>
          </a:lstStyle>
          <a:p>
            <a:pPr>
              <a:defRPr/>
            </a:pPr>
            <a:fld id="{61BEC8A4-47C7-468C-9747-02E548140D8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018730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8CD6E7-DC15-4715-AEC0-49716F0A4312}" type="slidenum">
              <a:rPr lang="en-US" altLang="bg-BG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altLang="bg-BG" smtClean="0">
              <a:solidFill>
                <a:srgbClr val="000000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bg-BG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92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bg-BG" altLang="bg-BG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E339195-F1C1-4932-A67A-C62FDF45BEBE}" type="slidenum">
              <a:rPr lang="bg-BG" altLang="bg-BG" smtClean="0"/>
              <a:pPr eaLnBrk="1" hangingPunct="1"/>
              <a:t>24</a:t>
            </a:fld>
            <a:endParaRPr lang="bg-BG" altLang="bg-BG" smtClean="0"/>
          </a:p>
        </p:txBody>
      </p:sp>
    </p:spTree>
    <p:extLst>
      <p:ext uri="{BB962C8B-B14F-4D97-AF65-F5344CB8AC3E}">
        <p14:creationId xmlns:p14="http://schemas.microsoft.com/office/powerpoint/2010/main" val="3927547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81000"/>
            <a:ext cx="74676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bg-BG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066800"/>
            <a:ext cx="74676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pPr lvl="0"/>
            <a:r>
              <a:rPr lang="en-US" altLang="bg-BG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3671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05784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274638"/>
            <a:ext cx="2171700" cy="5440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74638"/>
            <a:ext cx="6362700" cy="5440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54205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58214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684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524000"/>
            <a:ext cx="3581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0" y="1524000"/>
            <a:ext cx="3581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8424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78837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708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139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760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002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74638"/>
            <a:ext cx="86868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1524000"/>
            <a:ext cx="7315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1" r:id="rId1"/>
    <p:sldLayoutId id="2147484201" r:id="rId2"/>
    <p:sldLayoutId id="2147484202" r:id="rId3"/>
    <p:sldLayoutId id="2147484203" r:id="rId4"/>
    <p:sldLayoutId id="2147484204" r:id="rId5"/>
    <p:sldLayoutId id="2147484205" r:id="rId6"/>
    <p:sldLayoutId id="2147484206" r:id="rId7"/>
    <p:sldLayoutId id="2147484207" r:id="rId8"/>
    <p:sldLayoutId id="2147484208" r:id="rId9"/>
    <p:sldLayoutId id="2147484209" r:id="rId10"/>
    <p:sldLayoutId id="21474842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381000"/>
            <a:ext cx="8353623" cy="520824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ru-RU" altLang="bg-BG" sz="24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4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4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4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4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4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4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4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4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4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ЗА СВЪРЗВАНЕ </a:t>
            </a:r>
            <a:br>
              <a:rPr lang="ru-RU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26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altLang="bg-BG" sz="26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26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altLang="bg-BG" sz="26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1800" b="1" i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Димо Димов, отдел „Програмиране“,</a:t>
            </a:r>
            <a:br>
              <a:rPr lang="bg-BG" altLang="bg-BG" sz="1800" b="1" i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1800" b="1" i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дирекция „Координация на програми и проекти“</a:t>
            </a:r>
            <a:br>
              <a:rPr lang="bg-BG" altLang="bg-BG" sz="1800" b="1" i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1800" b="1" i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на транспорта и съобщенията</a:t>
            </a:r>
            <a:endParaRPr lang="en-US" altLang="bg-BG" sz="1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16624"/>
          </a:xfrm>
        </p:spPr>
        <p:txBody>
          <a:bodyPr/>
          <a:lstStyle/>
          <a:p>
            <a:pPr marL="0" indent="0">
              <a:buNone/>
            </a:pPr>
            <a:endParaRPr lang="bg-BG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Теми, свързани с алтернативните горива:</a:t>
            </a:r>
          </a:p>
          <a:p>
            <a:pPr marL="0" indent="0" algn="just">
              <a:buNone/>
            </a:pPr>
            <a:endParaRPr lang="bg-BG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за финансиране на инфраструктура за алтернативни горива – принос за единица продукт</a:t>
            </a:r>
          </a:p>
          <a:p>
            <a:pPr marL="0" indent="0" algn="just">
              <a:buNone/>
            </a:pPr>
            <a:endParaRPr lang="bg-BG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Инфраструктура за /пре-/зареждане с електрическа енергия под формата на финансиране за единица продукт: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indent="-182563" algn="just">
              <a:buFont typeface="Courier New" panose="02070309020205020404" pitchFamily="49" charset="0"/>
              <a:buChar char="o"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 достъпни зарядни станции по протежение на пътната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TEN-T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мрежа  за зареждане на лекотоварни автомобили с минимална изходна мощност от 150 к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W;</a:t>
            </a:r>
          </a:p>
          <a:p>
            <a:pPr marL="536575" indent="-182563" algn="just">
              <a:buFont typeface="Courier New" panose="02070309020205020404" pitchFamily="49" charset="0"/>
              <a:buChar char="o"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 достъпни зарядни станции по </a:t>
            </a: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протежение на пътната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TEN-T </a:t>
            </a: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мрежа  за зареждане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тежкотоварни автомобили </a:t>
            </a: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минимална изходна мощност от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350 </a:t>
            </a: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36575" indent="-182563" algn="just">
              <a:buFont typeface="Courier New" panose="02070309020205020404" pitchFamily="49" charset="0"/>
              <a:buChar char="o"/>
            </a:pP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Мрежова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връзка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мощност от 600kVA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Зарядната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инфраструктура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следва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 е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разположена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съответните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уча</a:t>
            </a: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тъци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пътната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TEN-T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мрежа (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ec.europa.eu/transport/infrastructure/tentec/tentec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portal/map/docs/AFIF1_2_150kw_350kw.pdf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182563" algn="just">
              <a:buFont typeface="Courier New" panose="02070309020205020404" pitchFamily="49" charset="0"/>
              <a:buChar char="o"/>
            </a:pPr>
            <a:endPara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5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16624"/>
          </a:xfrm>
        </p:spPr>
        <p:txBody>
          <a:bodyPr/>
          <a:lstStyle/>
          <a:p>
            <a:pPr marL="0" indent="0">
              <a:buNone/>
            </a:pPr>
            <a:endParaRPr lang="bg-BG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Теми, свързани с алтернативните горива:</a:t>
            </a:r>
          </a:p>
          <a:p>
            <a:pPr marL="0" indent="0" algn="just">
              <a:buNone/>
            </a:pPr>
            <a:endParaRPr lang="bg-BG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за финансиране на инфраструктура за алтернативни горива – принос за единица продукт</a:t>
            </a:r>
          </a:p>
          <a:p>
            <a:pPr marL="0" indent="0" algn="just">
              <a:buNone/>
            </a:pPr>
            <a:endParaRPr lang="bg-BG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 достъпни зарядни станции, ситуирани на безопасни и сигурни места за паркиране по протежение на пътната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TEN-T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мрежа (за тежкотоварни превозни средства с минимална изходна мощност от 150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kW;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мрежова връзка с минимална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мощност от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600kVA);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 достъпни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зарядни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станции в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градски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възли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(за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тежкотоварни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превозни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средства  с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изходна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мощност от 350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kW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мрежова връзка с минимална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мощност от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600kVA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182563" algn="just">
              <a:buFont typeface="Courier New" panose="02070309020205020404" pitchFamily="49" charset="0"/>
              <a:buChar char="o"/>
            </a:pPr>
            <a:endPara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08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16624"/>
          </a:xfrm>
        </p:spPr>
        <p:txBody>
          <a:bodyPr/>
          <a:lstStyle/>
          <a:p>
            <a:pPr marL="0" indent="0">
              <a:buNone/>
            </a:pPr>
            <a:endParaRPr lang="bg-BG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Теми, свързани с алтернативните горива:</a:t>
            </a:r>
          </a:p>
          <a:p>
            <a:pPr marL="0" indent="0" algn="just">
              <a:buNone/>
            </a:pPr>
            <a:r>
              <a:rPr lang="bg-BG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за финансиране на инфраструктура за алтернативни горива – СМР /инвестиционни дейности/ - нулеви </a:t>
            </a:r>
            <a:r>
              <a:rPr lang="bg-BG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емисии</a:t>
            </a:r>
          </a:p>
          <a:p>
            <a:pPr marL="0" indent="0" algn="just">
              <a:buNone/>
            </a:pPr>
            <a:endParaRPr lang="bg-BG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Електрическа зарядна инфраструктура, подкрепяна под формата на фиксиран процент на съ-финансиране:</a:t>
            </a:r>
          </a:p>
          <a:p>
            <a:pPr marL="536575" indent="0" algn="just">
              <a:buFont typeface="Courier New" panose="02070309020205020404" pitchFamily="49" charset="0"/>
              <a:buChar char="o"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Зарядни станции, захранващи обществения транспорт в градски възли на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TEN-T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мрежата;</a:t>
            </a:r>
          </a:p>
          <a:p>
            <a:pPr marL="536575" indent="0" algn="just">
              <a:buFont typeface="Courier New" panose="02070309020205020404" pitchFamily="49" charset="0"/>
              <a:buChar char="o"/>
            </a:pP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Зарядни станции, захранващи плавателни съдове по вътрешни водни пътища и море;</a:t>
            </a:r>
          </a:p>
          <a:p>
            <a:pPr marL="536575" indent="0" algn="just">
              <a:buFont typeface="Courier New" panose="02070309020205020404" pitchFamily="49" charset="0"/>
              <a:buChar char="o"/>
            </a:pP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Станции за зареждане на пристанищни превозни средства и оборудване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36575" indent="0" algn="just">
              <a:buFont typeface="Courier New" panose="02070309020205020404" pitchFamily="49" charset="0"/>
              <a:buChar char="o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Електрификация на наземни летищни операции</a:t>
            </a:r>
          </a:p>
          <a:p>
            <a:pPr indent="193675" algn="just">
              <a:buFont typeface="Courier New" panose="02070309020205020404" pitchFamily="49" charset="0"/>
              <a:buChar char="o"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Инфраструктура за зареждане с водород (публичен транспорт, вътрешни водни пътища и морски съдове, пристанищни превозни средства и оборудване; жп транспорт и др.)</a:t>
            </a:r>
          </a:p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182563" algn="just">
              <a:buFont typeface="Courier New" panose="02070309020205020404" pitchFamily="49" charset="0"/>
              <a:buChar char="o"/>
            </a:pPr>
            <a:endPara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16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16624"/>
          </a:xfrm>
        </p:spPr>
        <p:txBody>
          <a:bodyPr/>
          <a:lstStyle/>
          <a:p>
            <a:pPr marL="0" indent="0">
              <a:buNone/>
            </a:pPr>
            <a:endParaRPr lang="bg-BG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Теми, свързани с алтернативните горива:</a:t>
            </a:r>
          </a:p>
          <a:p>
            <a:pPr marL="0" indent="0" algn="just">
              <a:buNone/>
            </a:pPr>
            <a:r>
              <a:rPr lang="bg-BG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за финансиране на инфраструктура за алтернативни горива – СМР /инвестиционни дейности/ -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LNG</a:t>
            </a:r>
          </a:p>
          <a:p>
            <a:pPr marL="0" indent="0" algn="just">
              <a:buNone/>
            </a:pP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зареждане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втечнен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газ под формата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фиксирано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съфинансиране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вътрешноводни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пътища и за морски съдове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зареждане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втечнен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газ се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преходно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решение и приоритет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дава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предимство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действия,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демонстриращи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постепенното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-LNG.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0" algn="just">
              <a:buNone/>
            </a:pPr>
            <a:endPara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01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107238" cy="4662264"/>
          </a:xfrm>
        </p:spPr>
        <p:txBody>
          <a:bodyPr/>
          <a:lstStyle/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Изисквания към кандидатите и специфика на подготовка за кандидатстване</a:t>
            </a: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за допустимост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кандидатите: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 лица, установени в държава-членка на ЕС;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 лица, установени в трета страна, свързана с Програмата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членки на ЕИП; присъединяващи се държави; държави кандидатки и държави потенциални кандидатки; държави в рамките на Европейската политика за съседство, други трети държави)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 лица, създадени по европейското законодателство;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Международни организации;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рамките на „Общия“ и „Кохезионния“ пакети, проектните предложения следва да бъдат подадени, с предварително съгласие /одобрение/ от съответната държава-членка /министерство, агенция/.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bg-BG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77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107238" cy="4662264"/>
          </a:xfrm>
        </p:spPr>
        <p:txBody>
          <a:bodyPr/>
          <a:lstStyle/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Изисквания към кандидатите и специфика на подготовка за кандидатстване</a:t>
            </a: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за допустимост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проектните предложения: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Проектните предложения следва да адресират „проучвателни дейности“ и/или „строителни /инвестиционни/ дейности“;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Проектните предложения, включващи строителни /инвестиционни/ дейности, за които ОВОС е задължителен елемент, следва да докажат, че са изпълнили основните етапи от оценката;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Всички проектни предложения, включващи СМР /инвестиционни/ дейности, следва да съдържат и елемент /АРП, финансов анализ/, с някои изключения;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предложения,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който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трябва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бъде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извършена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ОВОС,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съответствие с Директива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2011/92/ЕС54,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следва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включват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информация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климатичната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устойчивост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такъв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вземат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предвид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Насоките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климатична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устойчивост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инфраструктурата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Проектните предложения може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включват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синергични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спомагателни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друг сектор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МСЕ, т.е.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енергетика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технологии,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синергични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позволяват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се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подобрят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социално-икономическите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климатичните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екологичните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ползи от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реализацията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проектите. </a:t>
            </a:r>
            <a:endParaRPr lang="bg-BG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bg-BG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55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107238" cy="4662264"/>
          </a:xfrm>
        </p:spPr>
        <p:txBody>
          <a:bodyPr/>
          <a:lstStyle/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Изисквания към кандидатите и специфика на подготовка за кандидатстване</a:t>
            </a: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за допустимост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проектните предложения /интензитет на помощта/: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„Общ“ пакет – за проучвателни дейности – 50% съфинансиране от МСЕ; за СМР /инвестиции/ - между 30%-50% за проекти с трансграничен ефект; за внедряване на интелигентни транспортни системи и решения; за развитие на вътрешни-водни пътища; за подкрепа на нови технологии и иновации; за действия подкрепящи постигането на жп оперативна съвместимост; за действия подобряване сигурността и надеждността на транспорта, или 70% за действия, реализиращи се в отвъдморските територии на ЕС;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„Кохезионен“ пакет – за проучвателни дейности и СМР /инвестиционни/ дейности – до 85% съфинансиране, като помощта може да бъде увеличена до 90% при трансгранични проекти, реализирани от интегрирани структури за управление /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Joint Ventures/;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„Военна мобилност“ – 50% съфинансиране за проучвателни и СМР /инвестиционни/ дейности. </a:t>
            </a:r>
            <a:endParaRPr lang="bg-BG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10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107238" cy="4662264"/>
          </a:xfrm>
        </p:spPr>
        <p:txBody>
          <a:bodyPr/>
          <a:lstStyle/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Изисквания към кандидатите и специфика на подготовка за кандидатстване</a:t>
            </a: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за подбор: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 капацитет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проверката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финансовия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капацитет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извършва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въз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документите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кандидатите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следва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качат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Регистъра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участниците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време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подготовката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споразуменията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безвъзмездни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средства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(напр. отчет за приходите 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разходите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счетоводен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баланс, бизнес план,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одиторски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доклад,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изготвен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външен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одитор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Оперативен капацитет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bg-BG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андидатите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следва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разполагат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ноу-хау, квалификация 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успешното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изпълнение на проектите и да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допринесат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със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дял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(включително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достатъчен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опит в проекти от подобен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мащаб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характер). Те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следва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представят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подходящи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удостоверяващи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този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капацитет, както е определено в текста на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съответните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поканата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представяне на предложения.</a:t>
            </a: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34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107238" cy="4662264"/>
          </a:xfrm>
        </p:spPr>
        <p:txBody>
          <a:bodyPr/>
          <a:lstStyle/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Изисквания към кандидатите и специфика на подготовка за кандидатстване</a:t>
            </a: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Изисквания за подаване на проектните предложения и съдържание на пакета от документи за кандидатстване:</a:t>
            </a:r>
            <a:endParaRPr lang="en-US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Проектните предложения се подават само по електронен път чрез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Funding &amp; Tenders Portal</a:t>
            </a: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(системата) на ЕК. Предложенията, вкл. анексите и подкрепящите документи следва да съдържат електронните образци, които се генерират в системата;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Пакетът от документи за кандидатстване, вкл.: Част А – съдържа административна информация за кандидата/</a:t>
            </a:r>
            <a:r>
              <a:rPr lang="bg-BG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тите</a:t>
            </a: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bg-BG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общена</a:t>
            </a: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информация, вкл. финансова за проекта; Част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– </a:t>
            </a: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съдържа подробно техническо и финансово описание на проекта;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Задължителни анекси и подкрепящи документи: подробен бюджет за всеки работен пакет /дейност/ по проекта: отчет за дейността за последната година; списък на предишни проекти; график за изпълнение /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Gantt Chart/; </a:t>
            </a: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 за подкрепа от държавата-членка; файл, съдържащ информация за екологичните аспекти на проекта; АРП, финансов анализ.</a:t>
            </a:r>
          </a:p>
          <a:p>
            <a:pPr marL="0" indent="0" algn="just">
              <a:buNone/>
            </a:pP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1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107238" cy="4662264"/>
          </a:xfrm>
        </p:spPr>
        <p:txBody>
          <a:bodyPr/>
          <a:lstStyle/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Етапи на оценката</a:t>
            </a:r>
            <a:endParaRPr lang="bg-BG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за административно съотвествие и допустимост /покрити ли са формалните критерии, съгласно поканата за кандидатстване/;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на капацитета и прилагане на критериите за подбор /3 фази: индивидуална оценка; фаза на постигане на консенсус между оценителите; цялостен преглед/ и подреждане на проектите, съгласно получените точки от оценката.</a:t>
            </a:r>
          </a:p>
          <a:p>
            <a:pPr marL="0" indent="0" algn="just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bg-BG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подбор на проектни </a:t>
            </a: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Приоритетност и неотложност;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Зрялост;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Катализиращ ефект;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Въздействие;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80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568952" cy="5328592"/>
          </a:xfrm>
        </p:spPr>
        <p:txBody>
          <a:bodyPr/>
          <a:lstStyle/>
          <a:p>
            <a:pPr marL="0" indent="0">
              <a:buNone/>
            </a:pPr>
            <a:endParaRPr lang="bg-BG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Релевантна законодателна рамка:</a:t>
            </a:r>
          </a:p>
          <a:p>
            <a:pPr marL="0" indent="0">
              <a:buNone/>
            </a:pPr>
            <a:endParaRPr lang="bg-BG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 (ЕС) 2021/1153 на Европейския парламент и на Съвета от 7 юли 2021 г. за създаване на Механизъм за свързване на Европа и за отмяна на регламенти (ЕС) № 1316/2013 и (ЕС) № 283/2014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 (ЕС) № 1315/2013 на Европейския парламент и на Съвета от 11 декември 2013 г. относно насоките на Съюза за развитието на трансевропейската транспортна мрежа и за отмяна на Решение № 661/2010/ЕС;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bg-BG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за Регламент на Европейския парламент и на Съвета относно насоките на Съюза за развитието на трансевропейската транспортна мрежа, за изменение на регламенти (ЕС) 2021/1153 и (ЕС) № 913/2010 и за отмяна на Регламент (ЕС) 1315/2013;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bg-BG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 (ЕС, Евратом) 2018/1046 на Европейския парламент и на Съвета от 18 юли 2018 г. за финансовите правила, приложими за общия бюджет на Съюза. </a:t>
            </a:r>
            <a:endParaRPr lang="bg-BG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34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812088" cy="5328592"/>
          </a:xfrm>
        </p:spPr>
        <p:txBody>
          <a:bodyPr/>
          <a:lstStyle/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Сключване на споразумение за предоставяне на </a:t>
            </a: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финансиране</a:t>
            </a:r>
          </a:p>
          <a:p>
            <a:pPr marL="0" indent="0" algn="just">
              <a:buNone/>
            </a:pPr>
            <a:endParaRPr lang="bg-BG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Споразумението определя рамката за отпускане на безвъзмездната помощ и условията за изпълнение на проектите, по-специално по отношение на постигането на очакваните резултати, отчитането им, както и съпътстващите плащания по проектите;</a:t>
            </a:r>
          </a:p>
          <a:p>
            <a:pPr marL="0" indent="0" algn="just">
              <a:buNone/>
            </a:pP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 се образец на Споразумение, съгласно изискванията на ЕК и то общо съдържа:</a:t>
            </a:r>
          </a:p>
          <a:p>
            <a:pPr indent="285750" algn="just">
              <a:buFont typeface="Courier New" panose="02070309020205020404" pitchFamily="49" charset="0"/>
              <a:buChar char="o"/>
            </a:pP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 и специфични условия за изпълнение на проекта;</a:t>
            </a:r>
          </a:p>
          <a:p>
            <a:pPr indent="285750" algn="just">
              <a:buFont typeface="Courier New" panose="02070309020205020404" pitchFamily="49" charset="0"/>
              <a:buChar char="o"/>
            </a:pP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Начална и крайна дата;</a:t>
            </a:r>
          </a:p>
          <a:p>
            <a:pPr indent="285750" algn="just">
              <a:buFont typeface="Courier New" panose="02070309020205020404" pitchFamily="49" charset="0"/>
              <a:buChar char="o"/>
            </a:pP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Ключови събития и очаквани резултати;</a:t>
            </a:r>
          </a:p>
          <a:p>
            <a:pPr marL="628650" indent="-274638" algn="just">
              <a:buFont typeface="Courier New" panose="02070309020205020404" pitchFamily="49" charset="0"/>
              <a:buChar char="o"/>
            </a:pP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на предоставяне на БФП, размер на финансирането и максимален размер;</a:t>
            </a:r>
          </a:p>
          <a:p>
            <a:pPr marL="628650" indent="-274638" algn="just">
              <a:buFont typeface="Courier New" panose="02070309020205020404" pitchFamily="49" charset="0"/>
              <a:buChar char="o"/>
            </a:pP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Бюджетни категории и правила за допустимост на разходите;</a:t>
            </a:r>
          </a:p>
          <a:p>
            <a:pPr marL="628650" indent="-274638" algn="just">
              <a:buFont typeface="Courier New" panose="02070309020205020404" pitchFamily="49" charset="0"/>
              <a:buChar char="o"/>
            </a:pP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на отчитане и плащане;</a:t>
            </a:r>
          </a:p>
          <a:p>
            <a:pPr marL="628650" indent="-274638" algn="just">
              <a:buFont typeface="Courier New" panose="02070309020205020404" pitchFamily="49" charset="0"/>
              <a:buChar char="o"/>
            </a:pP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Гаранции за предварително финансиране;</a:t>
            </a:r>
          </a:p>
          <a:p>
            <a:pPr marL="628650" indent="-274638" algn="just">
              <a:buFont typeface="Courier New" panose="02070309020205020404" pitchFamily="49" charset="0"/>
              <a:buChar char="o"/>
            </a:pP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Сертификати /при необходимост/ и режим на отговорност при събиране на вземания от страна на ЕК;</a:t>
            </a:r>
          </a:p>
          <a:p>
            <a:pPr marL="628650" indent="-274638" algn="just">
              <a:buFont typeface="Courier New" panose="02070309020205020404" pitchFamily="49" charset="0"/>
              <a:buChar char="o"/>
            </a:pP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Разпоредби, свързани с изпълнението на проекта и др.</a:t>
            </a:r>
          </a:p>
          <a:p>
            <a:pPr marL="628650" indent="-274638" algn="just">
              <a:buFont typeface="Courier New" panose="02070309020205020404" pitchFamily="49" charset="0"/>
              <a:buChar char="o"/>
            </a:pPr>
            <a:endParaRPr lang="bg-BG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85750" algn="just">
              <a:buFont typeface="Courier New" panose="02070309020205020404" pitchFamily="49" charset="0"/>
              <a:buChar char="o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50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107238" cy="4662264"/>
          </a:xfrm>
        </p:spPr>
        <p:txBody>
          <a:bodyPr/>
          <a:lstStyle/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 на проектите (2014-2020):</a:t>
            </a:r>
          </a:p>
          <a:p>
            <a:pPr marL="0" indent="0" algn="just">
              <a:buNone/>
            </a:pPr>
            <a:endParaRPr lang="bg-BG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Доклади за напредъка – Годишни доклади към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CINEA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/техническа и финансова част/ -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подаване до 31.03 на съответната година/;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Финален доклад /техническа и финансова част/ - /подаване до 12 месеца след приключване на проектите/;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Искания за плащане:</a:t>
            </a:r>
          </a:p>
          <a:p>
            <a:pPr indent="11113" algn="just">
              <a:buFont typeface="Courier New" panose="02070309020205020404" pitchFamily="49" charset="0"/>
              <a:buChar char="o"/>
            </a:pP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Предварително финансиране;</a:t>
            </a:r>
          </a:p>
          <a:p>
            <a:pPr indent="11113" algn="just">
              <a:buFont typeface="Courier New" panose="02070309020205020404" pitchFamily="49" charset="0"/>
              <a:buChar char="o"/>
            </a:pP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Искания за междинни плащания /минимум на 2 години/;</a:t>
            </a:r>
          </a:p>
          <a:p>
            <a:pPr indent="11113" algn="just">
              <a:buFont typeface="Courier New" panose="02070309020205020404" pitchFamily="49" charset="0"/>
              <a:buChar char="o"/>
            </a:pP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Окончателно искане за плащане.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Общият размер на авансовите и междинните плащания не може да надвишава 80% от максималния размер на безвъзмездната помощ за бенефициент. </a:t>
            </a:r>
          </a:p>
        </p:txBody>
      </p:sp>
    </p:spTree>
    <p:extLst>
      <p:ext uri="{BB962C8B-B14F-4D97-AF65-F5344CB8AC3E}">
        <p14:creationId xmlns:p14="http://schemas.microsoft.com/office/powerpoint/2010/main" val="222822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107238" cy="4662264"/>
          </a:xfrm>
        </p:spPr>
        <p:txBody>
          <a:bodyPr/>
          <a:lstStyle/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 на проектите (2014-2020):</a:t>
            </a: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Задължение за представяне на одиторски доклади /при искане за възстановяване на безвъзмездни средства над 325 000 евро/;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Потенциални стратегии при проблемни проекти:</a:t>
            </a:r>
          </a:p>
          <a:p>
            <a:pPr indent="-79375" algn="just">
              <a:buFont typeface="Courier New" panose="02070309020205020404" pitchFamily="49" charset="0"/>
              <a:buChar char="o"/>
            </a:pP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Искания за удължаване;</a:t>
            </a:r>
          </a:p>
          <a:p>
            <a:pPr indent="-79375" algn="just">
              <a:buFont typeface="Courier New" panose="02070309020205020404" pitchFamily="49" charset="0"/>
              <a:buChar char="o"/>
            </a:pP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Намаляване на обхвата.</a:t>
            </a:r>
          </a:p>
          <a:p>
            <a:pPr indent="-79375" algn="just">
              <a:buFont typeface="Courier New" panose="02070309020205020404" pitchFamily="49" charset="0"/>
              <a:buChar char="o"/>
            </a:pP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 аспекти на изпълнението – ролята на държавата-членка по МСЕ. </a:t>
            </a:r>
          </a:p>
          <a:p>
            <a:pPr marL="0" indent="0" algn="just">
              <a:buNone/>
            </a:pPr>
            <a:endParaRPr lang="bg-BG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19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107238" cy="5472608"/>
          </a:xfrm>
        </p:spPr>
        <p:txBody>
          <a:bodyPr/>
          <a:lstStyle/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 на проектите (2021-2027 г.):</a:t>
            </a: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Първоначално искане за плащане (до 30 дни от влизане в сила на Споразумението за БФП);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Допълнително искане за плащане (до 60 дни след края на отчетния период), обвързано с представянето на допълнителен технически доклад/отчет/ за плащането;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Междинно искане за плащане (до 90 дни след получаване на доклада за напредъка), обвързано с представянето на технически отчет за напредъка;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Окончателно искане за плащане (до 90 дни след получаване на окончателния доклад), обвързано с представянето на финален технически отчет за изпълнението. 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Лимитът на исканията за междинни плащания е до 90% от максималният грант.</a:t>
            </a:r>
          </a:p>
          <a:p>
            <a:pPr marL="0" indent="0" algn="just">
              <a:buNone/>
            </a:pP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91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348880"/>
            <a:ext cx="8229600" cy="2087562"/>
          </a:xfrm>
        </p:spPr>
        <p:txBody>
          <a:bodyPr/>
          <a:lstStyle/>
          <a:p>
            <a:pPr algn="ctr" eaLnBrk="1" hangingPunct="1"/>
            <a:r>
              <a:rPr lang="bg-BG" altLang="bg-BG" sz="4000" dirty="0" smtClean="0">
                <a:latin typeface="Times New Roman" pitchFamily="18" charset="0"/>
              </a:rPr>
              <a:t/>
            </a:r>
            <a:br>
              <a:rPr lang="bg-BG" altLang="bg-BG" sz="4000" dirty="0" smtClean="0">
                <a:latin typeface="Times New Roman" pitchFamily="18" charset="0"/>
              </a:rPr>
            </a:br>
            <a:r>
              <a:rPr lang="bg-BG" altLang="bg-BG" sz="4000" dirty="0" smtClean="0">
                <a:latin typeface="Times New Roman" pitchFamily="18" charset="0"/>
              </a:rPr>
              <a:t>БЛАГОДАРЯ ЗА ВНИМАНИЕТО!!!</a:t>
            </a:r>
            <a:br>
              <a:rPr lang="bg-BG" altLang="bg-BG" sz="4000" dirty="0" smtClean="0">
                <a:latin typeface="Times New Roman" pitchFamily="18" charset="0"/>
              </a:rPr>
            </a:br>
            <a:endParaRPr lang="bg-BG" altLang="bg-BG" sz="40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107238" cy="4662264"/>
          </a:xfrm>
        </p:spPr>
        <p:txBody>
          <a:bodyPr/>
          <a:lstStyle/>
          <a:p>
            <a:pPr marL="0" indent="0">
              <a:buNone/>
            </a:pPr>
            <a:endParaRPr lang="bg-BG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Цели:</a:t>
            </a: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 подкрепи действия /проекти/, насочени към изграждане на нова транспортна инфраструктура или към рехабилитация и модернизация на съществуваща такава, с оглед завършване на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основната“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TEN-T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мрежа до 2030 г. и „широкообхватната“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такава до 2050 г.</a:t>
            </a:r>
          </a:p>
          <a:p>
            <a:pPr marL="0" indent="0" algn="just">
              <a:buNone/>
            </a:pP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допринесе за реализирането на проекти от общ интерес, свързани с ефективни, взаимосвързани и мултимодални мрежи и инфраструктура за интелигентна, оперативно-съвместима, устойчива, приобщаваща, достъпна, безопасна и сигурна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мобилност, в съответствие с целите на Насоките за развитие на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TEN-T (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 (ЕС) № 1315/2013);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 адаптира част от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TEN-T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мрежата, с оглед двойното предназначение на транспортната инфраструктура /насърчаване на гражданската и военна мобилност/.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18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107238" cy="4662264"/>
          </a:xfrm>
        </p:spPr>
        <p:txBody>
          <a:bodyPr/>
          <a:lstStyle/>
          <a:p>
            <a:pPr marL="0" indent="0">
              <a:buNone/>
            </a:pPr>
            <a:endParaRPr lang="bg-BG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в сектор „Транспорт“:</a:t>
            </a: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25 807 000 000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евро (в текущи цени) в периода 2021-2027 г. за подкрепа транспортни инфраструктурни проекти, вкл.;</a:t>
            </a:r>
          </a:p>
          <a:p>
            <a:pPr marL="0" indent="0" algn="just">
              <a:buNone/>
            </a:pP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11 286 000 000 евро предназначени за държави, отговарящи на условията за подпомагане от Кохезионния фонд на ЕС;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1 690 000 000 евро за адаптиране на инфраструктурата към изискванията за двойно предназначение /гражданско и военно/. </a:t>
            </a:r>
          </a:p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26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107238" cy="4662264"/>
          </a:xfrm>
        </p:spPr>
        <p:txBody>
          <a:bodyPr/>
          <a:lstStyle/>
          <a:p>
            <a:pPr marL="0" indent="0">
              <a:buNone/>
            </a:pPr>
            <a:endParaRPr lang="bg-BG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Многогодишна работна програма 2021-2027 г.</a:t>
            </a:r>
          </a:p>
          <a:p>
            <a:pPr marL="0" indent="0">
              <a:buNone/>
            </a:pPr>
            <a:endParaRPr lang="bg-BG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Съдържание:</a:t>
            </a: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на поканите за набиране на проектни предложения на тригодишна база;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Цели,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еми и приоритети за финансиране;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Примерен бюджет;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Прогнозна рамка, обхващаща целия период. 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75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107238" cy="4662264"/>
          </a:xfrm>
        </p:spPr>
        <p:txBody>
          <a:bodyPr/>
          <a:lstStyle/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на поканите за набиране на проектни предложения на тригодишна </a:t>
            </a: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база</a:t>
            </a: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Първа покана за набиране на проектни предложения по МСЕ, сектор „Транспорт“ 2021-2027 г.:</a:t>
            </a:r>
          </a:p>
          <a:p>
            <a:pPr indent="377825">
              <a:buFont typeface="Courier New" panose="02070309020205020404" pitchFamily="49" charset="0"/>
              <a:buChar char="o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Начална дата: 16 Септември 2021 г.;</a:t>
            </a:r>
          </a:p>
          <a:p>
            <a:pPr indent="377825">
              <a:buFont typeface="Courier New" panose="02070309020205020404" pitchFamily="49" charset="0"/>
              <a:buChar char="o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Крайна дата: 19 Януари 2022 г.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Индикативно планирани следващи покани /начална-крайна дата/:</a:t>
            </a:r>
          </a:p>
          <a:p>
            <a:pPr indent="377825">
              <a:buFont typeface="Courier New" panose="02070309020205020404" pitchFamily="49" charset="0"/>
              <a:buChar char="o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Септември 2022 г.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Януари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г.;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7825">
              <a:buFont typeface="Courier New" panose="02070309020205020404" pitchFamily="49" charset="0"/>
              <a:buChar char="o"/>
              <a:tabLst>
                <a:tab pos="628650" algn="l"/>
              </a:tabLst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Септември 2023 г.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Януари 2024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bg-BG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51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472608"/>
          </a:xfrm>
        </p:spPr>
        <p:txBody>
          <a:bodyPr/>
          <a:lstStyle/>
          <a:p>
            <a:pPr marL="0" indent="0">
              <a:buNone/>
            </a:pPr>
            <a:endParaRPr lang="bg-BG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Цели, теми </a:t>
            </a:r>
            <a:r>
              <a:rPr lang="bg-BG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приоритети за </a:t>
            </a: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финансиране</a:t>
            </a:r>
          </a:p>
          <a:p>
            <a:pPr marL="0" indent="0" algn="just">
              <a:buNone/>
            </a:pPr>
            <a:r>
              <a:rPr lang="bg-BG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Предоставянето на помощта по МСЕ, сектор „Транспорт“ 2021-2027 г. е по три направления:</a:t>
            </a:r>
          </a:p>
          <a:p>
            <a:pPr marL="0" indent="0" algn="just">
              <a:buNone/>
            </a:pP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 пакет;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Кохезионен пакет;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 за военна мобилност.</a:t>
            </a:r>
          </a:p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Завършване на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TEN-T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мрежата (проекти на „основната“ мрежа; проекти на „разширената“ мрежа);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 на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TEN-T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мрежата (проекти, свързани с интелигентна и оперативно съвместима мобилност; проекти, свързани с устойчива и мултимодална мобилност; проекти, свързани със сигурна и безопасна мобилност);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Двойно предназначение на транспортната инфраструктура (цивилна и военна).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27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472608"/>
          </a:xfrm>
        </p:spPr>
        <p:txBody>
          <a:bodyPr/>
          <a:lstStyle/>
          <a:p>
            <a:pPr marL="0" indent="0">
              <a:buNone/>
            </a:pPr>
            <a:endParaRPr lang="bg-BG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Цели, теми </a:t>
            </a:r>
            <a:r>
              <a:rPr lang="bg-BG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приоритети за </a:t>
            </a: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финансиране</a:t>
            </a: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Теми и приоритети за финансиране: </a:t>
            </a:r>
            <a:endParaRPr lang="bg-BG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Инфраструктурни проекти на „основната“ и „разширената“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TEN-T </a:t>
            </a: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мрежа (железопътна инфраструктура; вътрешни-водни пътища; морски и вътрешно-водни пристанища; пътища; пътно-железопътни терминали и мултимодални логистични платформи);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 за интелигентни транспортни системи (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ERTMS; ITS; SESAR; RIS, </a:t>
            </a: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др.);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Инфраструктура за алтернативни горива (вкл. инфраструктура за бързо зареждане с електрическа енергия и зареждане с водород на пътната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TEN-T </a:t>
            </a: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мрежа);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Морски магистрали;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Мултимодални пътнически хъбове;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Намаляване на шума от железопътния товарен транспорт;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Безопасна и сигурна инфраструктура за паркиране;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Пътна безопасност;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Подобряване на устойчивостта на транспортната инфраструктура, по-специално към изменението на климата и природните бедствия;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Адаптиране на транспортната инфраструктура за целите на проверките по външните граници на ЕС;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трансевропейската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мрежа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двойна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граждански цели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отбрана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(пакет "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Военна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мобилност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").</a:t>
            </a:r>
            <a:endParaRPr lang="bg-BG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43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472608"/>
          </a:xfrm>
        </p:spPr>
        <p:txBody>
          <a:bodyPr/>
          <a:lstStyle/>
          <a:p>
            <a:pPr marL="0" indent="0">
              <a:buNone/>
            </a:pPr>
            <a:endParaRPr lang="bg-BG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Теми, свързани с алтернативните горива:</a:t>
            </a:r>
          </a:p>
          <a:p>
            <a:pPr marL="0" indent="0" algn="just">
              <a:buNone/>
            </a:pPr>
            <a:endParaRPr lang="bg-BG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за финансиране на инфраструктура за алтернативни горива – принос за единица продукт;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за финансиране на инфраструктура за алтернативни горива – СМР /инвестиционни дейности/ - нулеви емисии;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за финансиране на инфраструктура за алтернативни горива – СМР /инвестиционни дейности/ -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LNG</a:t>
            </a: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Инструментът финансира изграждане на инфраструктура за алтернативни горива чрез комбиниране на безвъзмездна финансова помощ, предоставяна по МСЕ и финансова подкрепа от финансови посредници /банки, фондове/, с цел постигане на по-голямо въздействие на направените инвестиции. 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83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powerpoint-template 12">
      <a:dk1>
        <a:srgbClr val="4D4D4D"/>
      </a:dk1>
      <a:lt1>
        <a:srgbClr val="FFFFFF"/>
      </a:lt1>
      <a:dk2>
        <a:srgbClr val="4D4D4D"/>
      </a:dk2>
      <a:lt2>
        <a:srgbClr val="0014A4"/>
      </a:lt2>
      <a:accent1>
        <a:srgbClr val="013DB5"/>
      </a:accent1>
      <a:accent2>
        <a:srgbClr val="005ED0"/>
      </a:accent2>
      <a:accent3>
        <a:srgbClr val="FFFFFF"/>
      </a:accent3>
      <a:accent4>
        <a:srgbClr val="404040"/>
      </a:accent4>
      <a:accent5>
        <a:srgbClr val="AAAFD7"/>
      </a:accent5>
      <a:accent6>
        <a:srgbClr val="0054BC"/>
      </a:accent6>
      <a:hlink>
        <a:srgbClr val="F3BE29"/>
      </a:hlink>
      <a:folHlink>
        <a:srgbClr val="DDDDDD"/>
      </a:folHlink>
    </a:clrScheme>
    <a:fontScheme name="powerpoint-template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bg-BG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bg-BG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owerpoint-template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3">
        <a:dk1>
          <a:srgbClr val="4D4D4D"/>
        </a:dk1>
        <a:lt1>
          <a:srgbClr val="FFFFFF"/>
        </a:lt1>
        <a:dk2>
          <a:srgbClr val="4D4D4D"/>
        </a:dk2>
        <a:lt2>
          <a:srgbClr val="116DE4"/>
        </a:lt2>
        <a:accent1>
          <a:srgbClr val="235CAF"/>
        </a:accent1>
        <a:accent2>
          <a:srgbClr val="54A1EE"/>
        </a:accent2>
        <a:accent3>
          <a:srgbClr val="FFFFFF"/>
        </a:accent3>
        <a:accent4>
          <a:srgbClr val="404040"/>
        </a:accent4>
        <a:accent5>
          <a:srgbClr val="ACB5D4"/>
        </a:accent5>
        <a:accent6>
          <a:srgbClr val="4B91D8"/>
        </a:accent6>
        <a:hlink>
          <a:srgbClr val="1391E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4">
        <a:dk1>
          <a:srgbClr val="4D4D4D"/>
        </a:dk1>
        <a:lt1>
          <a:srgbClr val="FFFFFF"/>
        </a:lt1>
        <a:dk2>
          <a:srgbClr val="4D4D4D"/>
        </a:dk2>
        <a:lt2>
          <a:srgbClr val="246DD8"/>
        </a:lt2>
        <a:accent1>
          <a:srgbClr val="2FC5F1"/>
        </a:accent1>
        <a:accent2>
          <a:srgbClr val="218DEB"/>
        </a:accent2>
        <a:accent3>
          <a:srgbClr val="FFFFFF"/>
        </a:accent3>
        <a:accent4>
          <a:srgbClr val="404040"/>
        </a:accent4>
        <a:accent5>
          <a:srgbClr val="ADDFF7"/>
        </a:accent5>
        <a:accent6>
          <a:srgbClr val="1D7FD5"/>
        </a:accent6>
        <a:hlink>
          <a:srgbClr val="39A1E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5">
        <a:dk1>
          <a:srgbClr val="4D4D4D"/>
        </a:dk1>
        <a:lt1>
          <a:srgbClr val="FFFFFF"/>
        </a:lt1>
        <a:dk2>
          <a:srgbClr val="4D4D4D"/>
        </a:dk2>
        <a:lt2>
          <a:srgbClr val="4377BA"/>
        </a:lt2>
        <a:accent1>
          <a:srgbClr val="5793D1"/>
        </a:accent1>
        <a:accent2>
          <a:srgbClr val="5FA2DB"/>
        </a:accent2>
        <a:accent3>
          <a:srgbClr val="FFFFFF"/>
        </a:accent3>
        <a:accent4>
          <a:srgbClr val="404040"/>
        </a:accent4>
        <a:accent5>
          <a:srgbClr val="B4C8E5"/>
        </a:accent5>
        <a:accent6>
          <a:srgbClr val="5592C6"/>
        </a:accent6>
        <a:hlink>
          <a:srgbClr val="68AEE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6">
        <a:dk1>
          <a:srgbClr val="4D4D4D"/>
        </a:dk1>
        <a:lt1>
          <a:srgbClr val="FFFFFF"/>
        </a:lt1>
        <a:dk2>
          <a:srgbClr val="4D4D4D"/>
        </a:dk2>
        <a:lt2>
          <a:srgbClr val="0067B5"/>
        </a:lt2>
        <a:accent1>
          <a:srgbClr val="1881BF"/>
        </a:accent1>
        <a:accent2>
          <a:srgbClr val="39B0DA"/>
        </a:accent2>
        <a:accent3>
          <a:srgbClr val="FFFFFF"/>
        </a:accent3>
        <a:accent4>
          <a:srgbClr val="404040"/>
        </a:accent4>
        <a:accent5>
          <a:srgbClr val="ABC1DC"/>
        </a:accent5>
        <a:accent6>
          <a:srgbClr val="339FC5"/>
        </a:accent6>
        <a:hlink>
          <a:srgbClr val="40B0D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7">
        <a:dk1>
          <a:srgbClr val="4D4D4D"/>
        </a:dk1>
        <a:lt1>
          <a:srgbClr val="FFFFFF"/>
        </a:lt1>
        <a:dk2>
          <a:srgbClr val="4D4D4D"/>
        </a:dk2>
        <a:lt2>
          <a:srgbClr val="026788"/>
        </a:lt2>
        <a:accent1>
          <a:srgbClr val="0089B3"/>
        </a:accent1>
        <a:accent2>
          <a:srgbClr val="01A2CE"/>
        </a:accent2>
        <a:accent3>
          <a:srgbClr val="FFFFFF"/>
        </a:accent3>
        <a:accent4>
          <a:srgbClr val="404040"/>
        </a:accent4>
        <a:accent5>
          <a:srgbClr val="AAC4D6"/>
        </a:accent5>
        <a:accent6>
          <a:srgbClr val="0192BA"/>
        </a:accent6>
        <a:hlink>
          <a:srgbClr val="01B3D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8">
        <a:dk1>
          <a:srgbClr val="4D4D4D"/>
        </a:dk1>
        <a:lt1>
          <a:srgbClr val="FFFFFF"/>
        </a:lt1>
        <a:dk2>
          <a:srgbClr val="4D4D4D"/>
        </a:dk2>
        <a:lt2>
          <a:srgbClr val="036CB7"/>
        </a:lt2>
        <a:accent1>
          <a:srgbClr val="1878BD"/>
        </a:accent1>
        <a:accent2>
          <a:srgbClr val="3E8EC8"/>
        </a:accent2>
        <a:accent3>
          <a:srgbClr val="FFFFFF"/>
        </a:accent3>
        <a:accent4>
          <a:srgbClr val="404040"/>
        </a:accent4>
        <a:accent5>
          <a:srgbClr val="ABBEDB"/>
        </a:accent5>
        <a:accent6>
          <a:srgbClr val="3780B5"/>
        </a:accent6>
        <a:hlink>
          <a:srgbClr val="559CCE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9">
        <a:dk1>
          <a:srgbClr val="4D4D4D"/>
        </a:dk1>
        <a:lt1>
          <a:srgbClr val="FFFFFF"/>
        </a:lt1>
        <a:dk2>
          <a:srgbClr val="4D4D4D"/>
        </a:dk2>
        <a:lt2>
          <a:srgbClr val="036CB7"/>
        </a:lt2>
        <a:accent1>
          <a:srgbClr val="1878BD"/>
        </a:accent1>
        <a:accent2>
          <a:srgbClr val="3E8EC8"/>
        </a:accent2>
        <a:accent3>
          <a:srgbClr val="FFFFFF"/>
        </a:accent3>
        <a:accent4>
          <a:srgbClr val="404040"/>
        </a:accent4>
        <a:accent5>
          <a:srgbClr val="ABBEDB"/>
        </a:accent5>
        <a:accent6>
          <a:srgbClr val="3780B5"/>
        </a:accent6>
        <a:hlink>
          <a:srgbClr val="006AB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10">
        <a:dk1>
          <a:srgbClr val="4D4D4D"/>
        </a:dk1>
        <a:lt1>
          <a:srgbClr val="FFFFFF"/>
        </a:lt1>
        <a:dk2>
          <a:srgbClr val="4D4D4D"/>
        </a:dk2>
        <a:lt2>
          <a:srgbClr val="0045A3"/>
        </a:lt2>
        <a:accent1>
          <a:srgbClr val="005AB6"/>
        </a:accent1>
        <a:accent2>
          <a:srgbClr val="0073CF"/>
        </a:accent2>
        <a:accent3>
          <a:srgbClr val="FFFFFF"/>
        </a:accent3>
        <a:accent4>
          <a:srgbClr val="404040"/>
        </a:accent4>
        <a:accent5>
          <a:srgbClr val="AAB5D7"/>
        </a:accent5>
        <a:accent6>
          <a:srgbClr val="0068BB"/>
        </a:accent6>
        <a:hlink>
          <a:srgbClr val="0084D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11">
        <a:dk1>
          <a:srgbClr val="4D4D4D"/>
        </a:dk1>
        <a:lt1>
          <a:srgbClr val="FFFFFF"/>
        </a:lt1>
        <a:dk2>
          <a:srgbClr val="4D4D4D"/>
        </a:dk2>
        <a:lt2>
          <a:srgbClr val="0014A4"/>
        </a:lt2>
        <a:accent1>
          <a:srgbClr val="013DB5"/>
        </a:accent1>
        <a:accent2>
          <a:srgbClr val="005ED0"/>
        </a:accent2>
        <a:accent3>
          <a:srgbClr val="FFFFFF"/>
        </a:accent3>
        <a:accent4>
          <a:srgbClr val="404040"/>
        </a:accent4>
        <a:accent5>
          <a:srgbClr val="AAAFD7"/>
        </a:accent5>
        <a:accent6>
          <a:srgbClr val="0054BC"/>
        </a:accent6>
        <a:hlink>
          <a:srgbClr val="028CFE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12">
        <a:dk1>
          <a:srgbClr val="4D4D4D"/>
        </a:dk1>
        <a:lt1>
          <a:srgbClr val="FFFFFF"/>
        </a:lt1>
        <a:dk2>
          <a:srgbClr val="4D4D4D"/>
        </a:dk2>
        <a:lt2>
          <a:srgbClr val="0014A4"/>
        </a:lt2>
        <a:accent1>
          <a:srgbClr val="013DB5"/>
        </a:accent1>
        <a:accent2>
          <a:srgbClr val="005ED0"/>
        </a:accent2>
        <a:accent3>
          <a:srgbClr val="FFFFFF"/>
        </a:accent3>
        <a:accent4>
          <a:srgbClr val="404040"/>
        </a:accent4>
        <a:accent5>
          <a:srgbClr val="AAAFD7"/>
        </a:accent5>
        <a:accent6>
          <a:srgbClr val="0054BC"/>
        </a:accent6>
        <a:hlink>
          <a:srgbClr val="F3BE2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6969</TotalTime>
  <Words>2798</Words>
  <Application>Microsoft Office PowerPoint</Application>
  <PresentationFormat>On-screen Show (4:3)</PresentationFormat>
  <Paragraphs>233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Courier New</vt:lpstr>
      <vt:lpstr>Microsoft Sans Serif</vt:lpstr>
      <vt:lpstr>Times New Roman</vt:lpstr>
      <vt:lpstr>Wingdings</vt:lpstr>
      <vt:lpstr>powerpoint-template</vt:lpstr>
      <vt:lpstr>     МЕХАНИЗЪМ ЗА СВЪРЗВАНЕ  НА ЕВРОПА, СЕКТОР „ТРАНСПОРТ“         Димо Димов, отдел „Програмиране“, дирекция „Координация на програми и проекти“ Министерство на транспорта и съобщенията</vt:lpstr>
      <vt:lpstr>  МЕХАНИЗЪМ ЗА СВЪРЗВАНЕ  НА ЕВРОПА, СЕКТОР „ТРАНСПОРТ“   </vt:lpstr>
      <vt:lpstr>  МЕХАНИЗЪМ ЗА СВЪРЗВАНЕ  НА ЕВРОПА, СЕКТОР „ТРАНСПОРТ“   </vt:lpstr>
      <vt:lpstr>  МЕХАНИЗЪМ ЗА СВЪРЗВАНЕ  НА ЕВРОПА, СЕКТОР „ТРАНСПОРТ“   </vt:lpstr>
      <vt:lpstr>  МЕХАНИЗЪМ ЗА СВЪРЗВАНЕ  НА ЕВРОПА, СЕКТОР „ТРАНСПОРТ“   </vt:lpstr>
      <vt:lpstr>  МЕХАНИЗЪМ ЗА СВЪРЗВАНЕ  НА ЕВРОПА, СЕКТОР „ТРАНСПОРТ“   </vt:lpstr>
      <vt:lpstr>  МЕХАНИЗЪМ ЗА СВЪРЗВАНЕ  НА ЕВРОПА, СЕКТОР „ТРАНСПОРТ“   </vt:lpstr>
      <vt:lpstr>  МЕХАНИЗЪМ ЗА СВЪРЗВАНЕ  НА ЕВРОПА, СЕКТОР „ТРАНСПОРТ“   </vt:lpstr>
      <vt:lpstr>  МЕХАНИЗЪМ ЗА СВЪРЗВАНЕ  НА ЕВРОПА, СЕКТОР „ТРАНСПОРТ“   </vt:lpstr>
      <vt:lpstr>  МЕХАНИЗЪМ ЗА СВЪРЗВАНЕ  НА ЕВРОПА, СЕКТОР „ТРАНСПОРТ“   </vt:lpstr>
      <vt:lpstr>  МЕХАНИЗЪМ ЗА СВЪРЗВАНЕ  НА ЕВРОПА, СЕКТОР „ТРАНСПОРТ“   </vt:lpstr>
      <vt:lpstr>  МЕХАНИЗЪМ ЗА СВЪРЗВАНЕ  НА ЕВРОПА, СЕКТОР „ТРАНСПОРТ“   </vt:lpstr>
      <vt:lpstr>  МЕХАНИЗЪМ ЗА СВЪРЗВАНЕ  НА ЕВРОПА, СЕКТОР „ТРАНСПОРТ“   </vt:lpstr>
      <vt:lpstr>  МЕХАНИЗЪМ ЗА СВЪРЗВАНЕ  НА ЕВРОПА, СЕКТОР „ТРАНСПОРТ“   </vt:lpstr>
      <vt:lpstr>  МЕХАНИЗЪМ ЗА СВЪРЗВАНЕ  НА ЕВРОПА, СЕКТОР „ТРАНСПОРТ“   </vt:lpstr>
      <vt:lpstr>  МЕХАНИЗЪМ ЗА СВЪРЗВАНЕ  НА ЕВРОПА, СЕКТОР „ТРАНСПОРТ“   </vt:lpstr>
      <vt:lpstr>  МЕХАНИЗЪМ ЗА СВЪРЗВАНЕ  НА ЕВРОПА, СЕКТОР „ТРАНСПОРТ“   </vt:lpstr>
      <vt:lpstr>  МЕХАНИЗЪМ ЗА СВЪРЗВАНЕ  НА ЕВРОПА, СЕКТОР „ТРАНСПОРТ“   </vt:lpstr>
      <vt:lpstr>  МЕХАНИЗЪМ ЗА СВЪРЗВАНЕ  НА ЕВРОПА, СЕКТОР „ТРАНСПОРТ“   </vt:lpstr>
      <vt:lpstr>  МЕХАНИЗЪМ ЗА СВЪРЗВАНЕ  НА ЕВРОПА, СЕКТОР „ТРАНСПОРТ“   </vt:lpstr>
      <vt:lpstr>  МЕХАНИЗЪМ ЗА СВЪРЗВАНЕ  НА ЕВРОПА, СЕКТОР „ТРАНСПОРТ“   </vt:lpstr>
      <vt:lpstr>  МЕХАНИЗЪМ ЗА СВЪРЗВАНЕ  НА ЕВРОПА, СЕКТОР „ТРАНСПОРТ“   </vt:lpstr>
      <vt:lpstr>  МЕХАНИЗЪМ ЗА СВЪРЗВАНЕ  НА ЕВРОПА, СЕКТОР „ТРАНСПОРТ“   </vt:lpstr>
      <vt:lpstr> БЛАГОДАРЯ ЗА ВНИМАНИЕТО!!! </vt:lpstr>
    </vt:vector>
  </TitlesOfParts>
  <Company>DAITS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МЕХАНИЗЪМ ЗА СВЪРЗВАНЕ НА ЕВРОПА</dc:title>
  <dc:creator>Ели Канева</dc:creator>
  <cp:lastModifiedBy>Emilia Philcheva</cp:lastModifiedBy>
  <cp:revision>491</cp:revision>
  <cp:lastPrinted>2016-10-21T12:55:54Z</cp:lastPrinted>
  <dcterms:created xsi:type="dcterms:W3CDTF">2014-05-29T09:38:34Z</dcterms:created>
  <dcterms:modified xsi:type="dcterms:W3CDTF">2022-07-05T14:04:44Z</dcterms:modified>
</cp:coreProperties>
</file>