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6"/>
  </p:notesMasterIdLst>
  <p:sldIdLst>
    <p:sldId id="256" r:id="rId2"/>
    <p:sldId id="257" r:id="rId3"/>
    <p:sldId id="274" r:id="rId4"/>
    <p:sldId id="275" r:id="rId5"/>
    <p:sldId id="281" r:id="rId6"/>
    <p:sldId id="278" r:id="rId7"/>
    <p:sldId id="271" r:id="rId8"/>
    <p:sldId id="277" r:id="rId9"/>
    <p:sldId id="276" r:id="rId10"/>
    <p:sldId id="280" r:id="rId11"/>
    <p:sldId id="266" r:id="rId12"/>
    <p:sldId id="267" r:id="rId13"/>
    <p:sldId id="269" r:id="rId14"/>
    <p:sldId id="270" r:id="rId15"/>
  </p:sldIdLst>
  <p:sldSz cx="12192000" cy="6858000"/>
  <p:notesSz cx="6784975" cy="985678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20000"/>
    <a:srgbClr val="0000FF"/>
    <a:srgbClr val="000066"/>
    <a:srgbClr val="79252B"/>
    <a:srgbClr val="CBD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36" autoAdjust="0"/>
  </p:normalViewPr>
  <p:slideViewPr>
    <p:cSldViewPr snapToGrid="0">
      <p:cViewPr>
        <p:scale>
          <a:sx n="61" d="100"/>
          <a:sy n="61" d="100"/>
        </p:scale>
        <p:origin x="-732" y="-10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4551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4551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r">
              <a:defRPr sz="1200"/>
            </a:lvl1pPr>
          </a:lstStyle>
          <a:p>
            <a:fld id="{C0EB137C-ABED-4D88-8DD6-F4C189DF8FAA}" type="datetimeFigureOut">
              <a:rPr lang="bg-BG" smtClean="0"/>
              <a:t>23.5.2017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4" tIns="45487" rIns="90974" bIns="45487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743579"/>
            <a:ext cx="5427980" cy="3881111"/>
          </a:xfrm>
          <a:prstGeom prst="rect">
            <a:avLst/>
          </a:prstGeom>
        </p:spPr>
        <p:txBody>
          <a:bodyPr vert="horz" lIns="90974" tIns="45487" rIns="90974" bIns="454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0156" cy="494550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50" y="9362238"/>
            <a:ext cx="2940156" cy="494550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r">
              <a:defRPr sz="1200"/>
            </a:lvl1pPr>
          </a:lstStyle>
          <a:p>
            <a:fld id="{BDCE9495-873D-4F7D-A8D2-30F68B5A328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699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E9495-873D-4F7D-A8D2-30F68B5A328B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7169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EF71-120D-46D7-A3CA-7497B4DECDB3}" type="datetime1">
              <a:rPr lang="bg-BG" smtClean="0"/>
              <a:t>23.5.2017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FCCA-3B10-431D-80A1-3E56DA7A46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60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09C7-6368-4420-B158-73D9793F4C65}" type="datetime1">
              <a:rPr lang="bg-BG" smtClean="0"/>
              <a:t>23.5.2017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FCCA-3B10-431D-80A1-3E56DA7A46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28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3E55-162E-48E4-A89E-46C23130594F}" type="datetime1">
              <a:rPr lang="bg-BG" smtClean="0"/>
              <a:t>23.5.2017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FCCA-3B10-431D-80A1-3E56DA7A46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830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rink Picture Circ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19400"/>
            <a:ext cx="12192000" cy="14097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11765"/>
                </a:srgbClr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ACB6-2CE9-4847-8E02-89457F7586C3}" type="datetime1">
              <a:rPr lang="bg-BG" smtClean="0"/>
              <a:t>23.5.2017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FCCA-3B10-431D-80A1-3E56DA7A469F}" type="slidenum">
              <a:rPr lang="bg-BG" smtClean="0"/>
              <a:t>‹#›</a:t>
            </a:fld>
            <a:endParaRPr lang="bg-BG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862914" y="2960594"/>
            <a:ext cx="5244353" cy="112731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 i="1">
                <a:solidFill>
                  <a:srgbClr val="404040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000" b="1" i="1">
                <a:solidFill>
                  <a:srgbClr val="404040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000" b="1" i="1">
                <a:solidFill>
                  <a:srgbClr val="404040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0" b="1" i="1">
                <a:solidFill>
                  <a:srgbClr val="404040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3000" b="1" i="1">
                <a:solidFill>
                  <a:srgbClr val="404040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3000" b="1" i="1">
                <a:solidFill>
                  <a:srgbClr val="404040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3000" b="1" i="1">
                <a:solidFill>
                  <a:srgbClr val="404040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3000" b="1" i="1">
                <a:solidFill>
                  <a:srgbClr val="404040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3000" b="1" i="1">
                <a:solidFill>
                  <a:srgbClr val="404040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52800" y="685800"/>
            <a:ext cx="5486400" cy="5486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Instructions"/>
          <p:cNvSpPr/>
          <p:nvPr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Make it easier to</a:t>
            </a:r>
            <a:r>
              <a:rPr lang="en-US" sz="15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change the text</a:t>
            </a: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: Use the Selection Pane to temporarily hide the Picture Placeholder. (Home tab, Select, Selection Pane). Click the eye icon to hide or show an object. </a:t>
            </a: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image, select the picture and delete it. Now click the Pictures icon in the placeholder to insert your own image.</a:t>
            </a: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 courtesy of Bill Staples.</a:t>
            </a:r>
            <a:endParaRPr lang="en-US" sz="15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6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accel="50000" decel="50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 0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54167E-6 1.11111E-6 L -0.25 1.11111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>
        <p:tmplLst>
          <p:tmpl>
            <p:tnLst>
              <p:par>
                <p:cTn presetID="35" presetClass="path" presetSubtype="0" accel="50000" decel="50000" fill="hold" nodeType="withEffect">
                  <p:stCondLst>
                    <p:cond delay="1500"/>
                  </p:stCondLst>
                  <p:childTnLst>
                    <p:animMotion origin="layout" path="M -3.54167E-6 1.11111E-6 L -0.25 1.11111E-6 " pathEditMode="relative" rAng="0" ptsTypes="AA">
                      <p:cBhvr>
                        <p:cTn dur="1000" spd="-100000" fill="hold"/>
                        <p:tgtEl>
                          <p:spTgt spid="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2500" y="0"/>
                    </p:animMotion>
                  </p:childTnLst>
                </p:cTn>
              </p:par>
            </p:tnLst>
          </p:tmpl>
        </p:tmplLst>
      </p:bldP>
      <p:bldP spid="6" grpId="0" animBg="1"/>
      <p:bldP spid="6" grpId="1" animBg="1"/>
      <p:bldP spid="6" grpId="2" animBg="1"/>
      <p:bldP spid="6" grpId="3" animBg="1"/>
      <p:bldP spid="6" grpId="4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D429-30B6-4A18-9585-E17ADB4D9F99}" type="datetime1">
              <a:rPr lang="bg-BG" smtClean="0"/>
              <a:t>23.5.2017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FCCA-3B10-431D-80A1-3E56DA7A46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778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0446-AB9B-4D19-A2B0-90A564A43177}" type="datetime1">
              <a:rPr lang="bg-BG" smtClean="0"/>
              <a:t>23.5.2017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FCCA-3B10-431D-80A1-3E56DA7A46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88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4031-381D-44C2-9949-25751F07A143}" type="datetime1">
              <a:rPr lang="bg-BG" smtClean="0"/>
              <a:t>23.5.2017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FCCA-3B10-431D-80A1-3E56DA7A46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21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A584-62F2-4468-BBF6-4429C2396942}" type="datetime1">
              <a:rPr lang="bg-BG" smtClean="0"/>
              <a:t>23.5.2017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FCCA-3B10-431D-80A1-3E56DA7A46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26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1A99-EF6E-466D-90BA-5B6E4DF660FA}" type="datetime1">
              <a:rPr lang="bg-BG" smtClean="0"/>
              <a:t>23.5.2017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FCCA-3B10-431D-80A1-3E56DA7A46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64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1CE9-FCC7-4D72-9231-E93C0FEF415D}" type="datetime1">
              <a:rPr lang="bg-BG" smtClean="0"/>
              <a:t>23.5.2017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FCCA-3B10-431D-80A1-3E56DA7A46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77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21EF-0247-4DDA-B66F-E046C423B415}" type="datetime1">
              <a:rPr lang="bg-BG" smtClean="0"/>
              <a:t>23.5.2017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FCCA-3B10-431D-80A1-3E56DA7A46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879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A1C0-1EBD-4DD6-9B4C-3F57D759CB69}" type="datetime1">
              <a:rPr lang="bg-BG" smtClean="0"/>
              <a:t>23.5.2017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FCCA-3B10-431D-80A1-3E56DA7A469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0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Blur radius="39"/>
                    </a14:imgEffect>
                    <a14:imgEffect>
                      <a14:sharpenSoften amount="56000"/>
                    </a14:imgEffect>
                    <a14:imgEffect>
                      <a14:saturation sat="400000"/>
                    </a14:imgEffect>
                    <a14:imgEffect>
                      <a14:brightnessContrast bright="-59000"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997" y="1035022"/>
            <a:ext cx="11058378" cy="6158690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r="5400000" algn="ctr" rotWithShape="0">
              <a:srgbClr val="000000"/>
            </a:outerShdw>
            <a:softEdge rad="863600"/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39700" prst="cross"/>
          </a:sp3d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F9890-BD19-4890-B04D-094EF00FCD62}" type="datetime1">
              <a:rPr lang="bg-BG" smtClean="0"/>
              <a:t>23.5.2017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rgbClr val="920000"/>
                </a:solidFill>
              </a:defRPr>
            </a:lvl1pPr>
          </a:lstStyle>
          <a:p>
            <a:r>
              <a:rPr lang="bg-BG" b="1" dirty="0" smtClean="0"/>
              <a:t>SEEDIG, </a:t>
            </a:r>
            <a:r>
              <a:rPr lang="bg-BG" b="1" dirty="0" err="1" smtClean="0"/>
              <a:t>Ohrid</a:t>
            </a:r>
            <a:r>
              <a:rPr lang="bg-BG" b="1" dirty="0" smtClean="0"/>
              <a:t>, 24-25 </a:t>
            </a:r>
            <a:r>
              <a:rPr lang="bg-BG" b="1" dirty="0" err="1" smtClean="0"/>
              <a:t>May</a:t>
            </a:r>
            <a:r>
              <a:rPr lang="bg-BG" b="1" dirty="0" smtClean="0"/>
              <a:t> 2017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AFCCA-3B10-431D-80A1-3E56DA7A469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3841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opendatabarometer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gov.bg/bg/96" TargetMode="External"/><Relationship Id="rId2" Type="http://schemas.openxmlformats.org/officeDocument/2006/relationships/hyperlink" Target="https://www.e-gov.bg/bg/9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www.e-gov.bg/bg/9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dimova@mtitc.government.b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opendata.government.b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ata.government.bg/" TargetMode="External"/><Relationship Id="rId2" Type="http://schemas.openxmlformats.org/officeDocument/2006/relationships/hyperlink" Target="http://viz.opendata.government.b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61" y="1122362"/>
            <a:ext cx="11585727" cy="3552507"/>
          </a:xfrm>
        </p:spPr>
        <p:txBody>
          <a:bodyPr>
            <a:normAutofit/>
          </a:bodyPr>
          <a:lstStyle/>
          <a:p>
            <a:r>
              <a:rPr lang="bg-BG" sz="7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  <a:r>
              <a:rPr lang="bg-BG" sz="7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</a:t>
            </a:r>
            <a:r>
              <a:rPr lang="bg-BG" sz="7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</a:t>
            </a:r>
            <a:r>
              <a:rPr lang="bg-BG" sz="7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7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Setter</a:t>
            </a:r>
            <a:r>
              <a:rPr lang="bg-BG" sz="7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7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7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Bulgarian</a:t>
            </a:r>
            <a:r>
              <a:rPr lang="bg-BG" sz="7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7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</a:t>
            </a:r>
            <a:endParaRPr lang="bg-BG" sz="7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8"/>
            <a:ext cx="4621169" cy="932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230188"/>
            <a:ext cx="1426588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660033"/>
                </a:solidFill>
              </a:rPr>
              <a:t>Now is the time to resource and implement open data throughout the world</a:t>
            </a:r>
            <a:br>
              <a:rPr lang="en-US" b="1" dirty="0">
                <a:solidFill>
                  <a:srgbClr val="660033"/>
                </a:solidFill>
              </a:rPr>
            </a:br>
            <a:r>
              <a:rPr lang="en-US" sz="2700" b="1" dirty="0">
                <a:solidFill>
                  <a:srgbClr val="660033"/>
                </a:solidFill>
              </a:rPr>
              <a:t>Sir Tim Berners-Lee, inventor of the World Wide Web</a:t>
            </a:r>
            <a:r>
              <a:rPr lang="en-US" b="1" dirty="0">
                <a:solidFill>
                  <a:srgbClr val="660033"/>
                </a:solidFill>
              </a:rPr>
              <a:t>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bg-BG" b="1" dirty="0" err="1" smtClean="0">
                <a:solidFill>
                  <a:srgbClr val="002060"/>
                </a:solidFill>
              </a:rPr>
              <a:t>Open</a:t>
            </a:r>
            <a:r>
              <a:rPr lang="bg-BG" b="1" dirty="0" smtClean="0">
                <a:solidFill>
                  <a:srgbClr val="002060"/>
                </a:solidFill>
              </a:rPr>
              <a:t> </a:t>
            </a:r>
            <a:r>
              <a:rPr lang="bg-BG" b="1" dirty="0">
                <a:solidFill>
                  <a:srgbClr val="002060"/>
                </a:solidFill>
              </a:rPr>
              <a:t>Data </a:t>
            </a:r>
            <a:r>
              <a:rPr lang="bg-BG" b="1" dirty="0" err="1">
                <a:solidFill>
                  <a:srgbClr val="002060"/>
                </a:solidFill>
              </a:rPr>
              <a:t>Barometer</a:t>
            </a:r>
            <a:r>
              <a:rPr lang="bg-BG" b="1" dirty="0">
                <a:solidFill>
                  <a:srgbClr val="002060"/>
                </a:solidFill>
              </a:rPr>
              <a:t> 2017- </a:t>
            </a:r>
            <a:r>
              <a:rPr lang="bg-BG" b="1" u="sng" dirty="0">
                <a:solidFill>
                  <a:srgbClr val="002060"/>
                </a:solidFill>
                <a:hlinkClick r:id="rId2"/>
              </a:rPr>
              <a:t>http://opendatabarometer.org/</a:t>
            </a:r>
            <a:r>
              <a:rPr lang="bg-BG" b="1" dirty="0">
                <a:solidFill>
                  <a:srgbClr val="002060"/>
                </a:solidFill>
              </a:rPr>
              <a:t> 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A </a:t>
            </a:r>
            <a:r>
              <a:rPr lang="en-US" b="1" dirty="0"/>
              <a:t>global measure of how governments are publishing and using open data for accountability, innovation and social impact</a:t>
            </a:r>
            <a:r>
              <a:rPr lang="en-US" b="1" dirty="0" smtClean="0"/>
              <a:t>.</a:t>
            </a:r>
            <a:endParaRPr lang="bg-BG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On </a:t>
            </a:r>
            <a:r>
              <a:rPr lang="bg-BG" b="1" dirty="0" smtClean="0">
                <a:solidFill>
                  <a:srgbClr val="002060"/>
                </a:solidFill>
              </a:rPr>
              <a:t>23 </a:t>
            </a:r>
            <a:r>
              <a:rPr lang="en-US" b="1" dirty="0">
                <a:solidFill>
                  <a:srgbClr val="002060"/>
                </a:solidFill>
              </a:rPr>
              <a:t>M</a:t>
            </a:r>
            <a:r>
              <a:rPr lang="bg-BG" b="1" dirty="0" err="1">
                <a:solidFill>
                  <a:srgbClr val="002060"/>
                </a:solidFill>
              </a:rPr>
              <a:t>ay-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Bulgaria participates for the first time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pic>
        <p:nvPicPr>
          <p:cNvPr id="9" name="Picture 8" descr="Резултат с изображение за open data pictur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85" y="4633992"/>
            <a:ext cx="4992585" cy="976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9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230188"/>
            <a:ext cx="1426588" cy="9754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5633"/>
            <a:ext cx="10515600" cy="4971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>
                <a:solidFill>
                  <a:srgbClr val="002060"/>
                </a:solidFill>
              </a:rPr>
              <a:t>A </a:t>
            </a:r>
            <a:r>
              <a:rPr lang="bg-BG" b="1" dirty="0" err="1">
                <a:solidFill>
                  <a:srgbClr val="002060"/>
                </a:solidFill>
              </a:rPr>
              <a:t>lot</a:t>
            </a:r>
            <a:r>
              <a:rPr lang="bg-BG" b="1" dirty="0">
                <a:solidFill>
                  <a:srgbClr val="002060"/>
                </a:solidFill>
              </a:rPr>
              <a:t> of </a:t>
            </a:r>
            <a:r>
              <a:rPr lang="bg-BG" b="1" dirty="0" err="1">
                <a:solidFill>
                  <a:srgbClr val="002060"/>
                </a:solidFill>
              </a:rPr>
              <a:t>information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on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the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open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data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banner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on</a:t>
            </a:r>
            <a:r>
              <a:rPr lang="bg-BG" b="1" dirty="0">
                <a:solidFill>
                  <a:srgbClr val="002060"/>
                </a:solidFill>
              </a:rPr>
              <a:t> MTITC </a:t>
            </a:r>
            <a:r>
              <a:rPr lang="bg-BG" b="1" dirty="0" err="1">
                <a:solidFill>
                  <a:srgbClr val="002060"/>
                </a:solidFill>
              </a:rPr>
              <a:t>site</a:t>
            </a:r>
            <a:r>
              <a:rPr lang="bg-BG" b="1" dirty="0" smtClean="0">
                <a:solidFill>
                  <a:srgbClr val="002060"/>
                </a:solidFill>
              </a:rPr>
              <a:t>: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bg-BG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8"/>
            <a:ext cx="4621169" cy="93276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02" y="1612670"/>
            <a:ext cx="8620298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4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0033"/>
                </a:solidFill>
              </a:rPr>
              <a:t>State e-Government Agency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solidFill>
                  <a:srgbClr val="002060"/>
                </a:solidFill>
              </a:rPr>
              <a:t>National contact point for open data in Bulgaria is DATA Department  at the Directorate Information Systems and Interoperability in the brand - new State e-Government </a:t>
            </a:r>
            <a:r>
              <a:rPr lang="en-US" dirty="0" err="1">
                <a:solidFill>
                  <a:srgbClr val="002060"/>
                </a:solidFill>
              </a:rPr>
              <a:t>Agency.The</a:t>
            </a:r>
            <a:r>
              <a:rPr lang="en-US" dirty="0">
                <a:solidFill>
                  <a:srgbClr val="002060"/>
                </a:solidFill>
              </a:rPr>
              <a:t> DATA Department  functions include </a:t>
            </a:r>
            <a:r>
              <a:rPr lang="en-US" dirty="0" err="1">
                <a:solidFill>
                  <a:srgbClr val="002060"/>
                </a:solidFill>
              </a:rPr>
              <a:t>organisation</a:t>
            </a:r>
            <a:r>
              <a:rPr lang="en-US" dirty="0">
                <a:solidFill>
                  <a:srgbClr val="002060"/>
                </a:solidFill>
              </a:rPr>
              <a:t>, coordination, execution and control of activities on  open data issues.</a:t>
            </a:r>
            <a:endParaRPr lang="bg-BG" dirty="0">
              <a:solidFill>
                <a:srgbClr val="002060"/>
              </a:solidFill>
            </a:endParaRPr>
          </a:p>
          <a:p>
            <a:r>
              <a:rPr lang="bg-BG" u="sng" dirty="0">
                <a:solidFill>
                  <a:srgbClr val="002060"/>
                </a:solidFill>
                <a:hlinkClick r:id="rId2"/>
              </a:rPr>
              <a:t>https://www.e-gov.bg/bg/92</a:t>
            </a:r>
            <a:r>
              <a:rPr lang="bg-BG" dirty="0">
                <a:solidFill>
                  <a:srgbClr val="002060"/>
                </a:solidFill>
              </a:rPr>
              <a:t> </a:t>
            </a:r>
          </a:p>
          <a:p>
            <a:r>
              <a:rPr lang="bg-BG" u="sng" dirty="0">
                <a:solidFill>
                  <a:srgbClr val="002060"/>
                </a:solidFill>
                <a:hlinkClick r:id="rId3"/>
              </a:rPr>
              <a:t>https://www.e-gov.bg/bg/96</a:t>
            </a:r>
            <a:r>
              <a:rPr lang="bg-BG" dirty="0">
                <a:solidFill>
                  <a:srgbClr val="002060"/>
                </a:solidFill>
              </a:rPr>
              <a:t> </a:t>
            </a:r>
          </a:p>
          <a:p>
            <a:r>
              <a:rPr lang="bg-BG" u="sng" dirty="0">
                <a:solidFill>
                  <a:srgbClr val="002060"/>
                </a:solidFill>
                <a:hlinkClick r:id="rId4"/>
              </a:rPr>
              <a:t>https://</a:t>
            </a:r>
            <a:r>
              <a:rPr lang="bg-BG" u="sng" dirty="0" smtClean="0">
                <a:solidFill>
                  <a:srgbClr val="002060"/>
                </a:solidFill>
                <a:hlinkClick r:id="rId4"/>
              </a:rPr>
              <a:t>www.e-gov.bg/bg/93</a:t>
            </a:r>
            <a:r>
              <a:rPr lang="en-US" u="sng" dirty="0" smtClean="0">
                <a:solidFill>
                  <a:srgbClr val="002060"/>
                </a:solidFill>
              </a:rPr>
              <a:t> </a:t>
            </a:r>
            <a:r>
              <a:rPr lang="bg-BG" b="1" dirty="0" smtClean="0">
                <a:solidFill>
                  <a:srgbClr val="002060"/>
                </a:solidFill>
              </a:rPr>
              <a:t> </a:t>
            </a:r>
            <a:endParaRPr lang="bg-BG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pic>
        <p:nvPicPr>
          <p:cNvPr id="10" name="Picture 9" descr="Резултат с изображение за open data  picture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780" y="4342607"/>
            <a:ext cx="5875020" cy="17526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2">
                <a:alpha val="62000"/>
              </a:schemeClr>
            </a:glo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66851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660033"/>
                </a:solidFill>
              </a:rPr>
              <a:t>Key </a:t>
            </a:r>
            <a:r>
              <a:rPr lang="en-US" sz="4000" b="1" dirty="0" err="1" smtClean="0">
                <a:solidFill>
                  <a:srgbClr val="660033"/>
                </a:solidFill>
              </a:rPr>
              <a:t>word:National</a:t>
            </a:r>
            <a:r>
              <a:rPr lang="en-US" sz="4000" b="1" dirty="0" smtClean="0">
                <a:solidFill>
                  <a:srgbClr val="660033"/>
                </a:solidFill>
              </a:rPr>
              <a:t> </a:t>
            </a:r>
            <a:r>
              <a:rPr lang="en-US" sz="4000" b="1" dirty="0">
                <a:solidFill>
                  <a:srgbClr val="660033"/>
                </a:solidFill>
              </a:rPr>
              <a:t>Coordination</a:t>
            </a:r>
            <a:endParaRPr lang="bg-BG" sz="4000" b="1" dirty="0">
              <a:solidFill>
                <a:srgbClr val="6600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80" y="1707884"/>
            <a:ext cx="7611938" cy="42678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8974" y="2133635"/>
            <a:ext cx="373519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30000">
                      <a:srgbClr val="CC3399"/>
                    </a:gs>
                    <a:gs pos="56000">
                      <a:srgbClr val="0000FF"/>
                    </a:gs>
                    <a:gs pos="100000">
                      <a:srgbClr val="9200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  Patient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30000">
                      <a:srgbClr val="CC3399"/>
                    </a:gs>
                    <a:gs pos="56000">
                      <a:srgbClr val="0000FF"/>
                    </a:gs>
                    <a:gs pos="100000">
                      <a:srgbClr val="9200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Good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30000">
                      <a:srgbClr val="CC3399"/>
                    </a:gs>
                    <a:gs pos="56000">
                      <a:srgbClr val="0000FF"/>
                    </a:gs>
                    <a:gs pos="100000">
                      <a:srgbClr val="9200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Things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30000">
                      <a:srgbClr val="CC3399"/>
                    </a:gs>
                    <a:gs pos="56000">
                      <a:srgbClr val="0000FF"/>
                    </a:gs>
                    <a:gs pos="100000">
                      <a:srgbClr val="9200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TAKE  TIME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30000">
                    <a:srgbClr val="CC3399"/>
                  </a:gs>
                  <a:gs pos="56000">
                    <a:srgbClr val="0000FF"/>
                  </a:gs>
                  <a:gs pos="100000">
                    <a:srgbClr val="9200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7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alpha val="0"/>
                <a:lumMod val="99000"/>
                <a:lumOff val="1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b="1" dirty="0" smtClean="0">
              <a:solidFill>
                <a:srgbClr val="660033"/>
              </a:solidFill>
            </a:endParaRPr>
          </a:p>
          <a:p>
            <a:pPr marL="0" lvl="0" indent="0" algn="ctr">
              <a:buNone/>
            </a:pPr>
            <a:endParaRPr lang="en-US" b="1" dirty="0">
              <a:solidFill>
                <a:srgbClr val="660033"/>
              </a:solidFill>
            </a:endParaRPr>
          </a:p>
          <a:p>
            <a:pPr marL="0" lvl="0" indent="0" algn="ctr">
              <a:buNone/>
            </a:pPr>
            <a:endParaRPr lang="en-US" b="1" dirty="0" smtClean="0">
              <a:solidFill>
                <a:srgbClr val="660033"/>
              </a:solidFill>
            </a:endParaRPr>
          </a:p>
          <a:p>
            <a:pPr marL="0" lvl="0" indent="0" algn="ctr">
              <a:buNone/>
            </a:pPr>
            <a:endParaRPr lang="en-US" b="1" dirty="0">
              <a:solidFill>
                <a:srgbClr val="660033"/>
              </a:solidFill>
            </a:endParaRPr>
          </a:p>
          <a:p>
            <a:pPr marL="0" lvl="0" indent="0" algn="ctr">
              <a:buNone/>
            </a:pPr>
            <a:endParaRPr lang="en-US" b="1" dirty="0" smtClean="0">
              <a:solidFill>
                <a:srgbClr val="660033"/>
              </a:solidFill>
            </a:endParaRPr>
          </a:p>
          <a:p>
            <a:pPr marL="0" lvl="0" indent="0" algn="ctr">
              <a:buNone/>
            </a:pPr>
            <a:endParaRPr lang="en-US" b="1" dirty="0">
              <a:solidFill>
                <a:srgbClr val="660033"/>
              </a:solidFill>
            </a:endParaRPr>
          </a:p>
          <a:p>
            <a:pPr marL="0" lvl="0" indent="0" algn="ctr">
              <a:buNone/>
            </a:pPr>
            <a:endParaRPr lang="en-US" b="1" dirty="0" smtClean="0">
              <a:solidFill>
                <a:srgbClr val="660033"/>
              </a:solidFill>
            </a:endParaRPr>
          </a:p>
          <a:p>
            <a:pPr marL="0" lvl="0" indent="0" algn="ctr">
              <a:buNone/>
            </a:pPr>
            <a:r>
              <a:rPr lang="bg-BG" b="1" dirty="0" smtClean="0">
                <a:solidFill>
                  <a:srgbClr val="660033"/>
                </a:solidFill>
              </a:rPr>
              <a:t>Anelia </a:t>
            </a:r>
            <a:r>
              <a:rPr lang="bg-BG" b="1" dirty="0">
                <a:solidFill>
                  <a:srgbClr val="660033"/>
                </a:solidFill>
              </a:rPr>
              <a:t>Dimova: </a:t>
            </a:r>
            <a:r>
              <a:rPr lang="bg-BG" b="1" u="sng" dirty="0" err="1">
                <a:solidFill>
                  <a:srgbClr val="660033"/>
                </a:solidFill>
                <a:hlinkClick r:id="rId2"/>
              </a:rPr>
              <a:t>adimova@mtitc</a:t>
            </a:r>
            <a:r>
              <a:rPr lang="bg-BG" b="1" u="sng" dirty="0">
                <a:solidFill>
                  <a:srgbClr val="660033"/>
                </a:solidFill>
                <a:hlinkClick r:id="rId2"/>
              </a:rPr>
              <a:t>.</a:t>
            </a:r>
            <a:r>
              <a:rPr lang="bg-BG" b="1" u="sng" dirty="0" err="1">
                <a:solidFill>
                  <a:srgbClr val="660033"/>
                </a:solidFill>
                <a:hlinkClick r:id="rId2"/>
              </a:rPr>
              <a:t>government</a:t>
            </a:r>
            <a:r>
              <a:rPr lang="bg-BG" b="1" u="sng" dirty="0">
                <a:solidFill>
                  <a:srgbClr val="660033"/>
                </a:solidFill>
                <a:hlinkClick r:id="rId2"/>
              </a:rPr>
              <a:t>.</a:t>
            </a:r>
            <a:r>
              <a:rPr lang="bg-BG" b="1" u="sng" dirty="0" err="1">
                <a:solidFill>
                  <a:srgbClr val="660033"/>
                </a:solidFill>
                <a:hlinkClick r:id="rId2"/>
              </a:rPr>
              <a:t>bg</a:t>
            </a:r>
            <a:endParaRPr lang="bg-BG" dirty="0">
              <a:solidFill>
                <a:srgbClr val="660033"/>
              </a:solidFill>
            </a:endParaRPr>
          </a:p>
          <a:p>
            <a:pPr marL="0" indent="0" algn="ctr">
              <a:buNone/>
            </a:pPr>
            <a:endParaRPr lang="bg-BG" dirty="0">
              <a:solidFill>
                <a:srgbClr val="6600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8"/>
            <a:ext cx="4621169" cy="932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230188"/>
            <a:ext cx="1426588" cy="975445"/>
          </a:xfrm>
          <a:prstGeom prst="rect">
            <a:avLst/>
          </a:prstGeom>
        </p:spPr>
      </p:pic>
      <p:pic>
        <p:nvPicPr>
          <p:cNvPr id="1030" name="Picture 6" descr="Резултат с изображение за open data pictu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44" y="2290157"/>
            <a:ext cx="2143125" cy="21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err="1">
                <a:solidFill>
                  <a:srgbClr val="660033"/>
                </a:solidFill>
              </a:rPr>
              <a:t>Europe's</a:t>
            </a:r>
            <a:r>
              <a:rPr lang="bg-BG" b="1" dirty="0">
                <a:solidFill>
                  <a:srgbClr val="660033"/>
                </a:solidFill>
              </a:rPr>
              <a:t> </a:t>
            </a:r>
            <a:r>
              <a:rPr lang="bg-BG" b="1" dirty="0" err="1">
                <a:solidFill>
                  <a:srgbClr val="660033"/>
                </a:solidFill>
              </a:rPr>
              <a:t>Digital</a:t>
            </a:r>
            <a:r>
              <a:rPr lang="bg-BG" b="1" dirty="0">
                <a:solidFill>
                  <a:srgbClr val="660033"/>
                </a:solidFill>
              </a:rPr>
              <a:t> </a:t>
            </a:r>
            <a:r>
              <a:rPr lang="bg-BG" b="1" dirty="0" err="1">
                <a:solidFill>
                  <a:srgbClr val="660033"/>
                </a:solidFill>
              </a:rPr>
              <a:t>Progress</a:t>
            </a:r>
            <a:r>
              <a:rPr lang="bg-BG" b="1" dirty="0">
                <a:solidFill>
                  <a:srgbClr val="660033"/>
                </a:solidFill>
              </a:rPr>
              <a:t> </a:t>
            </a:r>
            <a:r>
              <a:rPr lang="bg-BG" b="1" dirty="0" err="1">
                <a:solidFill>
                  <a:srgbClr val="660033"/>
                </a:solidFill>
              </a:rPr>
              <a:t>Report</a:t>
            </a:r>
            <a:r>
              <a:rPr lang="bg-BG" b="1" dirty="0">
                <a:solidFill>
                  <a:srgbClr val="660033"/>
                </a:solidFill>
              </a:rPr>
              <a:t> (EDPR) 2017 </a:t>
            </a:r>
            <a:r>
              <a:rPr lang="bg-BG" b="1" dirty="0" err="1">
                <a:solidFill>
                  <a:srgbClr val="660033"/>
                </a:solidFill>
              </a:rPr>
              <a:t>Country</a:t>
            </a:r>
            <a:r>
              <a:rPr lang="bg-BG" b="1" dirty="0">
                <a:solidFill>
                  <a:srgbClr val="660033"/>
                </a:solidFill>
              </a:rPr>
              <a:t> </a:t>
            </a:r>
            <a:r>
              <a:rPr lang="bg-BG" b="1" dirty="0" err="1">
                <a:solidFill>
                  <a:srgbClr val="660033"/>
                </a:solidFill>
              </a:rPr>
              <a:t>Profile</a:t>
            </a:r>
            <a:r>
              <a:rPr lang="bg-BG" b="1" dirty="0">
                <a:solidFill>
                  <a:srgbClr val="660033"/>
                </a:solidFill>
              </a:rPr>
              <a:t> </a:t>
            </a:r>
            <a:r>
              <a:rPr lang="bg-BG" b="1" dirty="0" err="1">
                <a:solidFill>
                  <a:srgbClr val="660033"/>
                </a:solidFill>
              </a:rPr>
              <a:t>Bulgaria</a:t>
            </a:r>
            <a:r>
              <a:rPr lang="bg-BG" b="1" dirty="0">
                <a:solidFill>
                  <a:srgbClr val="660033"/>
                </a:solidFill>
              </a:rPr>
              <a:t> </a:t>
            </a:r>
            <a:endParaRPr lang="bg-BG" dirty="0">
              <a:solidFill>
                <a:srgbClr val="660033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u="sng" dirty="0" err="1">
                <a:solidFill>
                  <a:srgbClr val="002060"/>
                </a:solidFill>
              </a:rPr>
              <a:t>Highlight</a:t>
            </a:r>
            <a:r>
              <a:rPr lang="bg-BG" b="1" u="sng" dirty="0">
                <a:solidFill>
                  <a:srgbClr val="002060"/>
                </a:solidFill>
              </a:rPr>
              <a:t> 2017</a:t>
            </a:r>
            <a:r>
              <a:rPr lang="bg-BG" dirty="0">
                <a:solidFill>
                  <a:srgbClr val="002060"/>
                </a:solidFill>
              </a:rPr>
              <a:t>: </a:t>
            </a:r>
            <a:r>
              <a:rPr lang="bg-BG" b="1" dirty="0" err="1">
                <a:solidFill>
                  <a:srgbClr val="002060"/>
                </a:solidFill>
              </a:rPr>
              <a:t>Open</a:t>
            </a:r>
            <a:r>
              <a:rPr lang="bg-BG" b="1" dirty="0">
                <a:solidFill>
                  <a:srgbClr val="002060"/>
                </a:solidFill>
              </a:rPr>
              <a:t> Data </a:t>
            </a:r>
            <a:r>
              <a:rPr lang="bg-BG" b="1" dirty="0" err="1">
                <a:solidFill>
                  <a:srgbClr val="002060"/>
                </a:solidFill>
              </a:rPr>
              <a:t>Significant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progress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has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been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made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in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the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area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of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Open</a:t>
            </a:r>
            <a:r>
              <a:rPr lang="bg-BG" b="1" dirty="0">
                <a:solidFill>
                  <a:srgbClr val="002060"/>
                </a:solidFill>
              </a:rPr>
              <a:t> Data, </a:t>
            </a:r>
            <a:r>
              <a:rPr lang="bg-BG" b="1" dirty="0" err="1">
                <a:solidFill>
                  <a:srgbClr val="002060"/>
                </a:solidFill>
              </a:rPr>
              <a:t>for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which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Bulgaria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has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become</a:t>
            </a:r>
            <a:r>
              <a:rPr lang="bg-BG" b="1" dirty="0">
                <a:solidFill>
                  <a:srgbClr val="002060"/>
                </a:solidFill>
              </a:rPr>
              <a:t> a </a:t>
            </a:r>
            <a:r>
              <a:rPr lang="bg-BG" b="1" dirty="0" err="1">
                <a:solidFill>
                  <a:srgbClr val="002060"/>
                </a:solidFill>
              </a:rPr>
              <a:t>trendsetter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in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Europe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Top</a:t>
            </a:r>
            <a:r>
              <a:rPr lang="bg-BG" b="1" dirty="0">
                <a:solidFill>
                  <a:srgbClr val="002060"/>
                </a:solidFill>
              </a:rPr>
              <a:t> 10. </a:t>
            </a:r>
          </a:p>
          <a:p>
            <a:r>
              <a:rPr lang="bg-BG" b="1" dirty="0" err="1">
                <a:solidFill>
                  <a:srgbClr val="002060"/>
                </a:solidFill>
              </a:rPr>
              <a:t>The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open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data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portal</a:t>
            </a:r>
            <a:r>
              <a:rPr lang="bg-BG" b="1" dirty="0">
                <a:solidFill>
                  <a:srgbClr val="002060"/>
                </a:solidFill>
              </a:rPr>
              <a:t> (</a:t>
            </a:r>
            <a:r>
              <a:rPr lang="bg-BG" b="1" u="sng" dirty="0">
                <a:solidFill>
                  <a:srgbClr val="002060"/>
                </a:solidFill>
                <a:hlinkClick r:id="rId2"/>
              </a:rPr>
              <a:t>https://opendata.government.bg/</a:t>
            </a:r>
            <a:r>
              <a:rPr lang="bg-BG" b="1" dirty="0">
                <a:solidFill>
                  <a:srgbClr val="002060"/>
                </a:solidFill>
              </a:rPr>
              <a:t>)  </a:t>
            </a:r>
            <a:r>
              <a:rPr lang="bg-BG" b="1" dirty="0" err="1">
                <a:solidFill>
                  <a:srgbClr val="002060"/>
                </a:solidFill>
              </a:rPr>
              <a:t>is</a:t>
            </a:r>
            <a:r>
              <a:rPr lang="bg-BG" b="1" dirty="0">
                <a:solidFill>
                  <a:srgbClr val="002060"/>
                </a:solidFill>
              </a:rPr>
              <a:t> a </a:t>
            </a:r>
            <a:r>
              <a:rPr lang="bg-BG" b="1" dirty="0" err="1">
                <a:solidFill>
                  <a:srgbClr val="002060"/>
                </a:solidFill>
              </a:rPr>
              <a:t>central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web-based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public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information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system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that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allows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publishing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and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management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of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reusable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information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in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an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open</a:t>
            </a:r>
            <a:r>
              <a:rPr lang="bg-BG" b="1" dirty="0">
                <a:solidFill>
                  <a:srgbClr val="002060"/>
                </a:solidFill>
              </a:rPr>
              <a:t>, </a:t>
            </a:r>
            <a:r>
              <a:rPr lang="bg-BG" b="1" dirty="0" err="1">
                <a:solidFill>
                  <a:srgbClr val="002060"/>
                </a:solidFill>
              </a:rPr>
              <a:t>machine-readable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format</a:t>
            </a:r>
            <a:r>
              <a:rPr lang="bg-BG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857" y="4633238"/>
            <a:ext cx="3130286" cy="140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err="1">
                <a:solidFill>
                  <a:srgbClr val="660033"/>
                </a:solidFill>
              </a:rPr>
              <a:t>Bulgarian</a:t>
            </a:r>
            <a:r>
              <a:rPr lang="bg-BG" b="1" dirty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O</a:t>
            </a:r>
            <a:r>
              <a:rPr lang="bg-BG" b="1" dirty="0" err="1" smtClean="0">
                <a:solidFill>
                  <a:srgbClr val="660033"/>
                </a:solidFill>
              </a:rPr>
              <a:t>pen</a:t>
            </a:r>
            <a:r>
              <a:rPr lang="bg-BG" b="1" dirty="0" smtClean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D</a:t>
            </a:r>
            <a:r>
              <a:rPr lang="bg-BG" b="1" dirty="0" err="1" smtClean="0">
                <a:solidFill>
                  <a:srgbClr val="660033"/>
                </a:solidFill>
              </a:rPr>
              <a:t>ata</a:t>
            </a:r>
            <a:r>
              <a:rPr lang="bg-BG" b="1" dirty="0" smtClean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P</a:t>
            </a:r>
            <a:r>
              <a:rPr lang="bg-BG" b="1" dirty="0" err="1" smtClean="0">
                <a:solidFill>
                  <a:srgbClr val="660033"/>
                </a:solidFill>
              </a:rPr>
              <a:t>ortal</a:t>
            </a:r>
            <a:endParaRPr lang="bg-BG" dirty="0">
              <a:solidFill>
                <a:srgbClr val="66003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err="1">
                <a:solidFill>
                  <a:srgbClr val="002060"/>
                </a:solidFill>
              </a:rPr>
              <a:t>Above</a:t>
            </a:r>
            <a:r>
              <a:rPr lang="bg-BG" b="1" dirty="0">
                <a:solidFill>
                  <a:srgbClr val="002060"/>
                </a:solidFill>
              </a:rPr>
              <a:t> 2000 </a:t>
            </a:r>
            <a:r>
              <a:rPr lang="bg-BG" b="1" dirty="0" err="1">
                <a:solidFill>
                  <a:srgbClr val="002060"/>
                </a:solidFill>
              </a:rPr>
              <a:t>datasets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endParaRPr lang="bg-BG" dirty="0">
              <a:solidFill>
                <a:srgbClr val="002060"/>
              </a:solidFill>
            </a:endParaRPr>
          </a:p>
          <a:p>
            <a:r>
              <a:rPr lang="en-US" b="1" dirty="0" err="1">
                <a:solidFill>
                  <a:srgbClr val="002060"/>
                </a:solidFill>
              </a:rPr>
              <a:t>A</a:t>
            </a:r>
            <a:r>
              <a:rPr lang="bg-BG" b="1" dirty="0" err="1" smtClean="0">
                <a:solidFill>
                  <a:srgbClr val="002060"/>
                </a:solidFill>
              </a:rPr>
              <a:t>bove</a:t>
            </a:r>
            <a:r>
              <a:rPr lang="bg-BG" b="1" dirty="0" smtClean="0">
                <a:solidFill>
                  <a:srgbClr val="002060"/>
                </a:solidFill>
              </a:rPr>
              <a:t> </a:t>
            </a:r>
            <a:r>
              <a:rPr lang="bg-BG" b="1" dirty="0">
                <a:solidFill>
                  <a:srgbClr val="002060"/>
                </a:solidFill>
              </a:rPr>
              <a:t>400 </a:t>
            </a:r>
            <a:r>
              <a:rPr lang="bg-BG" b="1" dirty="0" err="1">
                <a:solidFill>
                  <a:srgbClr val="002060"/>
                </a:solidFill>
              </a:rPr>
              <a:t>public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central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and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local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administrations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have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profiles</a:t>
            </a:r>
            <a:endParaRPr lang="bg-BG" dirty="0">
              <a:solidFill>
                <a:srgbClr val="002060"/>
              </a:solidFill>
            </a:endParaRPr>
          </a:p>
          <a:p>
            <a:r>
              <a:rPr lang="bg-BG" b="1" dirty="0" err="1">
                <a:solidFill>
                  <a:srgbClr val="002060"/>
                </a:solidFill>
              </a:rPr>
              <a:t>Above</a:t>
            </a:r>
            <a:r>
              <a:rPr lang="bg-BG" b="1" dirty="0">
                <a:solidFill>
                  <a:srgbClr val="002060"/>
                </a:solidFill>
              </a:rPr>
              <a:t> 50 </a:t>
            </a:r>
            <a:r>
              <a:rPr lang="bg-BG" b="1" dirty="0" err="1">
                <a:solidFill>
                  <a:srgbClr val="002060"/>
                </a:solidFill>
              </a:rPr>
              <a:t>public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bodies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uploaded</a:t>
            </a:r>
            <a:r>
              <a:rPr lang="bg-BG" b="1" dirty="0">
                <a:solidFill>
                  <a:srgbClr val="002060"/>
                </a:solidFill>
              </a:rPr>
              <a:t> info </a:t>
            </a:r>
            <a:r>
              <a:rPr lang="bg-BG" b="1" dirty="0" err="1">
                <a:solidFill>
                  <a:srgbClr val="002060"/>
                </a:solidFill>
              </a:rPr>
              <a:t>up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to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now</a:t>
            </a:r>
            <a:endParaRPr lang="bg-BG" dirty="0">
              <a:solidFill>
                <a:srgbClr val="002060"/>
              </a:solidFill>
            </a:endParaRPr>
          </a:p>
          <a:p>
            <a:r>
              <a:rPr lang="bg-BG" b="1" dirty="0" err="1">
                <a:solidFill>
                  <a:srgbClr val="002060"/>
                </a:solidFill>
              </a:rPr>
              <a:t>V</a:t>
            </a:r>
            <a:r>
              <a:rPr lang="bg-BG" b="1" dirty="0" err="1" smtClean="0">
                <a:solidFill>
                  <a:srgbClr val="002060"/>
                </a:solidFill>
              </a:rPr>
              <a:t>isualisations</a:t>
            </a:r>
            <a:r>
              <a:rPr lang="bg-BG" b="1" dirty="0" smtClean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on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the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portal</a:t>
            </a:r>
            <a:r>
              <a:rPr lang="bg-BG" b="1" dirty="0">
                <a:solidFill>
                  <a:srgbClr val="002060"/>
                </a:solidFill>
              </a:rPr>
              <a:t>  </a:t>
            </a:r>
            <a:r>
              <a:rPr lang="bg-BG" u="sng" dirty="0">
                <a:solidFill>
                  <a:srgbClr val="002060"/>
                </a:solidFill>
                <a:hlinkClick r:id="rId2"/>
              </a:rPr>
              <a:t>http://viz.opendata.government.bg</a:t>
            </a:r>
            <a:r>
              <a:rPr lang="bg-BG" u="sng" dirty="0" smtClean="0">
                <a:solidFill>
                  <a:srgbClr val="002060"/>
                </a:solidFill>
                <a:hlinkClick r:id="rId2"/>
              </a:rPr>
              <a:t>/</a:t>
            </a:r>
            <a:endParaRPr lang="en-US" u="sng" dirty="0" smtClean="0">
              <a:solidFill>
                <a:srgbClr val="002060"/>
              </a:solidFill>
            </a:endParaRPr>
          </a:p>
          <a:p>
            <a:r>
              <a:rPr lang="bg-BG" dirty="0">
                <a:solidFill>
                  <a:srgbClr val="002060"/>
                </a:solidFill>
              </a:rPr>
              <a:t>(</a:t>
            </a:r>
            <a:r>
              <a:rPr lang="bg-BG" u="sng" dirty="0">
                <a:solidFill>
                  <a:srgbClr val="002060"/>
                </a:solidFill>
                <a:hlinkClick r:id="rId3"/>
              </a:rPr>
              <a:t>https://opendata.government.bg/</a:t>
            </a:r>
            <a:endParaRPr lang="bg-BG" dirty="0">
              <a:solidFill>
                <a:srgbClr val="002060"/>
              </a:solidFill>
            </a:endParaRPr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603" y="4389120"/>
            <a:ext cx="3535509" cy="178784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60849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err="1">
                <a:solidFill>
                  <a:srgbClr val="660033"/>
                </a:solidFill>
              </a:rPr>
              <a:t>Bulgarian</a:t>
            </a:r>
            <a:r>
              <a:rPr lang="bg-BG" b="1" dirty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O</a:t>
            </a:r>
            <a:r>
              <a:rPr lang="bg-BG" b="1" dirty="0" err="1" smtClean="0">
                <a:solidFill>
                  <a:srgbClr val="660033"/>
                </a:solidFill>
              </a:rPr>
              <a:t>pen</a:t>
            </a:r>
            <a:r>
              <a:rPr lang="bg-BG" b="1" dirty="0" smtClean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D</a:t>
            </a:r>
            <a:r>
              <a:rPr lang="bg-BG" b="1" dirty="0" err="1" smtClean="0">
                <a:solidFill>
                  <a:srgbClr val="660033"/>
                </a:solidFill>
              </a:rPr>
              <a:t>ata</a:t>
            </a:r>
            <a:r>
              <a:rPr lang="bg-BG" b="1" dirty="0" smtClean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P</a:t>
            </a:r>
            <a:r>
              <a:rPr lang="bg-BG" b="1" dirty="0" err="1" smtClean="0">
                <a:solidFill>
                  <a:srgbClr val="660033"/>
                </a:solidFill>
              </a:rPr>
              <a:t>ortal</a:t>
            </a:r>
            <a:endParaRPr lang="bg-BG" dirty="0">
              <a:solidFill>
                <a:srgbClr val="6600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81" y="1384588"/>
            <a:ext cx="9864832" cy="50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7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err="1">
                <a:solidFill>
                  <a:srgbClr val="660033"/>
                </a:solidFill>
              </a:rPr>
              <a:t>Bulgarian</a:t>
            </a:r>
            <a:r>
              <a:rPr lang="bg-BG" b="1" dirty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O</a:t>
            </a:r>
            <a:r>
              <a:rPr lang="bg-BG" b="1" dirty="0" err="1" smtClean="0">
                <a:solidFill>
                  <a:srgbClr val="660033"/>
                </a:solidFill>
              </a:rPr>
              <a:t>pen</a:t>
            </a:r>
            <a:r>
              <a:rPr lang="bg-BG" b="1" dirty="0" smtClean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D</a:t>
            </a:r>
            <a:r>
              <a:rPr lang="bg-BG" b="1" dirty="0" err="1" smtClean="0">
                <a:solidFill>
                  <a:srgbClr val="660033"/>
                </a:solidFill>
              </a:rPr>
              <a:t>ata</a:t>
            </a:r>
            <a:r>
              <a:rPr lang="bg-BG" b="1" dirty="0" smtClean="0">
                <a:solidFill>
                  <a:srgbClr val="660033"/>
                </a:solidFill>
              </a:rPr>
              <a:t> </a:t>
            </a:r>
            <a:r>
              <a:rPr lang="en-US" b="1" dirty="0" err="1">
                <a:solidFill>
                  <a:srgbClr val="660033"/>
                </a:solidFill>
              </a:rPr>
              <a:t>P</a:t>
            </a:r>
            <a:r>
              <a:rPr lang="bg-BG" b="1" dirty="0" err="1" smtClean="0">
                <a:solidFill>
                  <a:srgbClr val="660033"/>
                </a:solidFill>
              </a:rPr>
              <a:t>ortal</a:t>
            </a:r>
            <a:endParaRPr lang="bg-BG" dirty="0">
              <a:solidFill>
                <a:srgbClr val="6600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1" y="1517542"/>
            <a:ext cx="114585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50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alpha val="40000"/>
              </a:schemeClr>
            </a:gs>
            <a:gs pos="43000">
              <a:schemeClr val="accent1">
                <a:lumMod val="20000"/>
                <a:lumOff val="80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60033"/>
                </a:solidFill>
              </a:rPr>
              <a:t>European Data Portal</a:t>
            </a:r>
            <a:endParaRPr lang="bg-B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84" y="1263535"/>
            <a:ext cx="9426632" cy="491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951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alpha val="40000"/>
              </a:schemeClr>
            </a:gs>
            <a:gs pos="43000">
              <a:schemeClr val="accent1">
                <a:lumMod val="20000"/>
                <a:lumOff val="80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60033"/>
                </a:solidFill>
              </a:rPr>
              <a:t>European Data Portal</a:t>
            </a:r>
            <a:endParaRPr lang="bg-B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213658"/>
            <a:ext cx="11454938" cy="517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445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alpha val="40000"/>
              </a:schemeClr>
            </a:gs>
            <a:gs pos="43000">
              <a:schemeClr val="accent1">
                <a:lumMod val="20000"/>
                <a:lumOff val="80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60033"/>
                </a:solidFill>
              </a:rPr>
              <a:t>European Data Portal</a:t>
            </a:r>
            <a:endParaRPr lang="bg-BG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8" y="1246909"/>
            <a:ext cx="11687695" cy="513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05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alpha val="40000"/>
              </a:schemeClr>
            </a:gs>
            <a:gs pos="43000">
              <a:schemeClr val="accent1">
                <a:lumMod val="20000"/>
                <a:lumOff val="80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60033"/>
                </a:solidFill>
              </a:rPr>
              <a:t>European Data Portal</a:t>
            </a:r>
            <a:endParaRPr lang="bg-BG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246908"/>
            <a:ext cx="11538065" cy="515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SEEDIG, Ohrid, 24-25 May 2017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577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4" id="{BFEB019B-49F1-422B-AF6F-AA9F8961192D}" vid="{80B0A0C5-4BF6-49CD-ABE3-C1F3DEE73A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375</Words>
  <Application>Microsoft Office PowerPoint</Application>
  <PresentationFormat>Custom</PresentationFormat>
  <Paragraphs>56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Theme4</vt:lpstr>
      <vt:lpstr>Open Data Trend Setter Bulgarian Experience</vt:lpstr>
      <vt:lpstr>Europe's Digital Progress Report (EDPR) 2017 Country Profile Bulgaria </vt:lpstr>
      <vt:lpstr>Bulgarian Open Data Portal</vt:lpstr>
      <vt:lpstr>Bulgarian Open Data Portal</vt:lpstr>
      <vt:lpstr>Bulgarian Open Data Portal</vt:lpstr>
      <vt:lpstr>European Data Portal</vt:lpstr>
      <vt:lpstr>European Data Portal</vt:lpstr>
      <vt:lpstr>European Data Portal</vt:lpstr>
      <vt:lpstr>European Data Portal</vt:lpstr>
      <vt:lpstr>Now is the time to resource and implement open data throughout the world Sir Tim Berners-Lee, inventor of the World Wide Web.</vt:lpstr>
      <vt:lpstr>PowerPoint Presentation</vt:lpstr>
      <vt:lpstr>State e-Government Agency</vt:lpstr>
      <vt:lpstr>Key word:National Coordination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Reni Borisova</dc:creator>
  <cp:lastModifiedBy>Anelia Dimova</cp:lastModifiedBy>
  <cp:revision>37</cp:revision>
  <cp:lastPrinted>2017-05-23T06:12:00Z</cp:lastPrinted>
  <dcterms:created xsi:type="dcterms:W3CDTF">2017-05-19T12:05:28Z</dcterms:created>
  <dcterms:modified xsi:type="dcterms:W3CDTF">2017-05-23T06:45:08Z</dcterms:modified>
</cp:coreProperties>
</file>