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69" r:id="rId2"/>
    <p:sldMasterId id="2147483672" r:id="rId3"/>
  </p:sldMasterIdLst>
  <p:notesMasterIdLst>
    <p:notesMasterId r:id="rId17"/>
  </p:notesMasterIdLst>
  <p:handoutMasterIdLst>
    <p:handoutMasterId r:id="rId18"/>
  </p:handoutMasterIdLst>
  <p:sldIdLst>
    <p:sldId id="276" r:id="rId4"/>
    <p:sldId id="269" r:id="rId5"/>
    <p:sldId id="323" r:id="rId6"/>
    <p:sldId id="324" r:id="rId7"/>
    <p:sldId id="325" r:id="rId8"/>
    <p:sldId id="326" r:id="rId9"/>
    <p:sldId id="327" r:id="rId10"/>
    <p:sldId id="328" r:id="rId11"/>
    <p:sldId id="329" r:id="rId12"/>
    <p:sldId id="330" r:id="rId13"/>
    <p:sldId id="331" r:id="rId14"/>
    <p:sldId id="332" r:id="rId15"/>
    <p:sldId id="322" r:id="rId16"/>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D7D"/>
    <a:srgbClr val="F07D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41" autoAdjust="0"/>
    <p:restoredTop sz="90025" autoAdjust="0"/>
  </p:normalViewPr>
  <p:slideViewPr>
    <p:cSldViewPr snapToGrid="0">
      <p:cViewPr varScale="1">
        <p:scale>
          <a:sx n="70" d="100"/>
          <a:sy n="70" d="100"/>
        </p:scale>
        <p:origin x="1310" y="43"/>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3A538E-8E09-4B05-ADDA-F5078C40952C}" type="datetimeFigureOut">
              <a:rPr lang="bg-BG" smtClean="0"/>
              <a:t>04.9.2019</a:t>
            </a:fld>
            <a:endParaRPr lang="bg-BG"/>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3157E-FEBE-445D-B652-43C8CA9D9A10}" type="slidenum">
              <a:rPr lang="bg-BG" smtClean="0"/>
              <a:t>‹#›</a:t>
            </a:fld>
            <a:endParaRPr lang="bg-BG"/>
          </a:p>
        </p:txBody>
      </p:sp>
    </p:spTree>
    <p:extLst>
      <p:ext uri="{BB962C8B-B14F-4D97-AF65-F5344CB8AC3E}">
        <p14:creationId xmlns:p14="http://schemas.microsoft.com/office/powerpoint/2010/main" val="279834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C00CC-98B5-45A9-9BEF-815A2D960A3A}" type="datetimeFigureOut">
              <a:rPr lang="bg-BG" smtClean="0"/>
              <a:t>04.9.2019</a:t>
            </a:fld>
            <a:endParaRPr lang="bg-B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F76B0-1B00-4194-922C-E1AF4FAD684A}" type="slidenum">
              <a:rPr lang="bg-BG" smtClean="0"/>
              <a:t>‹#›</a:t>
            </a:fld>
            <a:endParaRPr lang="bg-BG"/>
          </a:p>
        </p:txBody>
      </p:sp>
    </p:spTree>
    <p:extLst>
      <p:ext uri="{BB962C8B-B14F-4D97-AF65-F5344CB8AC3E}">
        <p14:creationId xmlns:p14="http://schemas.microsoft.com/office/powerpoint/2010/main" val="411267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F76B0-1B00-4194-922C-E1AF4FAD684A}" type="slidenum">
              <a:rPr lang="bg-BG" smtClean="0"/>
              <a:t>2</a:t>
            </a:fld>
            <a:endParaRPr lang="bg-BG"/>
          </a:p>
        </p:txBody>
      </p:sp>
    </p:spTree>
    <p:extLst>
      <p:ext uri="{BB962C8B-B14F-4D97-AF65-F5344CB8AC3E}">
        <p14:creationId xmlns:p14="http://schemas.microsoft.com/office/powerpoint/2010/main" val="338213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F76B0-1B00-4194-922C-E1AF4FAD684A}" type="slidenum">
              <a:rPr lang="bg-BG" smtClean="0"/>
              <a:t>7</a:t>
            </a:fld>
            <a:endParaRPr lang="bg-BG"/>
          </a:p>
        </p:txBody>
      </p:sp>
    </p:spTree>
    <p:extLst>
      <p:ext uri="{BB962C8B-B14F-4D97-AF65-F5344CB8AC3E}">
        <p14:creationId xmlns:p14="http://schemas.microsoft.com/office/powerpoint/2010/main" val="156327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F76B0-1B00-4194-922C-E1AF4FAD684A}" type="slidenum">
              <a:rPr lang="bg-BG" smtClean="0"/>
              <a:t>12</a:t>
            </a:fld>
            <a:endParaRPr lang="bg-BG"/>
          </a:p>
        </p:txBody>
      </p:sp>
    </p:spTree>
    <p:extLst>
      <p:ext uri="{BB962C8B-B14F-4D97-AF65-F5344CB8AC3E}">
        <p14:creationId xmlns:p14="http://schemas.microsoft.com/office/powerpoint/2010/main" val="2138313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AFF0DE-0BDA-4523-98D4-C4B31558CE94}" type="slidenum">
              <a:rPr lang="bg-BG" smtClean="0"/>
              <a:pPr/>
              <a:t>‹#›</a:t>
            </a:fld>
            <a:endParaRPr lang="bg-BG" dirty="0"/>
          </a:p>
        </p:txBody>
      </p:sp>
      <p:sp>
        <p:nvSpPr>
          <p:cNvPr id="3" name="Subtitle 2"/>
          <p:cNvSpPr>
            <a:spLocks noGrp="1"/>
          </p:cNvSpPr>
          <p:nvPr>
            <p:ph type="subTitle" idx="1" hasCustomPrompt="1"/>
          </p:nvPr>
        </p:nvSpPr>
        <p:spPr>
          <a:xfrm>
            <a:off x="643465" y="1832511"/>
            <a:ext cx="787188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a:t>
            </a:r>
          </a:p>
        </p:txBody>
      </p:sp>
      <p:sp>
        <p:nvSpPr>
          <p:cNvPr id="2" name="Title 1"/>
          <p:cNvSpPr>
            <a:spLocks noGrp="1"/>
          </p:cNvSpPr>
          <p:nvPr>
            <p:ph type="ctrTitle" hasCustomPrompt="1"/>
          </p:nvPr>
        </p:nvSpPr>
        <p:spPr>
          <a:xfrm>
            <a:off x="643464" y="406406"/>
            <a:ext cx="7871885" cy="1244602"/>
          </a:xfrm>
        </p:spPr>
        <p:txBody>
          <a:bodyPr anchor="b"/>
          <a:lstStyle>
            <a:lvl1pPr algn="l">
              <a:defRPr sz="2800">
                <a:effectLst/>
              </a:defRPr>
            </a:lvl1pPr>
          </a:lstStyle>
          <a:p>
            <a:r>
              <a:rPr lang="en-US" dirty="0"/>
              <a:t>Headline</a:t>
            </a:r>
            <a:br>
              <a:rPr lang="en-US" dirty="0"/>
            </a:b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9144000" cy="6853238"/>
          </a:xfrm>
          <a:prstGeom prst="rect">
            <a:avLst/>
          </a:prstGeom>
        </p:spPr>
      </p:pic>
    </p:spTree>
    <p:extLst>
      <p:ext uri="{BB962C8B-B14F-4D97-AF65-F5344CB8AC3E}">
        <p14:creationId xmlns:p14="http://schemas.microsoft.com/office/powerpoint/2010/main" val="215444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solidFill>
                  <a:srgbClr val="F07D00"/>
                </a:solidFill>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00000"/>
              <a:buFontTx/>
              <a:buBlip>
                <a:blip r:embed="rId2"/>
              </a:buBlip>
              <a:defRPr baseline="0"/>
            </a:lvl1pPr>
            <a:lvl2pPr marL="800100" indent="-342900">
              <a:buSzPct val="100000"/>
              <a:buFontTx/>
              <a:buBlip>
                <a:blip r:embed="rId2"/>
              </a:buBlip>
              <a:defRPr baseline="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CAFF0DE-0BDA-4523-98D4-C4B31558CE94}" type="slidenum">
              <a:rPr lang="bg-BG" smtClean="0"/>
              <a:t>‹#›</a:t>
            </a:fld>
            <a:endParaRPr lang="bg-BG"/>
          </a:p>
        </p:txBody>
      </p:sp>
      <p:sp>
        <p:nvSpPr>
          <p:cNvPr id="7" name="Rectangle 6"/>
          <p:cNvSpPr/>
          <p:nvPr userDrawn="1"/>
        </p:nvSpPr>
        <p:spPr>
          <a:xfrm>
            <a:off x="-756592" y="378642"/>
            <a:ext cx="576064" cy="548680"/>
          </a:xfrm>
          <a:prstGeom prst="rect">
            <a:avLst/>
          </a:prstGeom>
          <a:solidFill>
            <a:srgbClr val="F07D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b="1" dirty="0"/>
              <a:t>240</a:t>
            </a:r>
            <a:br>
              <a:rPr lang="en-US" sz="1050" b="1" dirty="0"/>
            </a:br>
            <a:r>
              <a:rPr lang="en-US" sz="1050" b="1" dirty="0"/>
              <a:t>125</a:t>
            </a:r>
            <a:br>
              <a:rPr lang="en-US" sz="1050" b="1" dirty="0"/>
            </a:br>
            <a:r>
              <a:rPr lang="en-US" sz="1050" b="1" dirty="0"/>
              <a:t>0</a:t>
            </a:r>
            <a:endParaRPr lang="en-GB" sz="1050" b="1" dirty="0"/>
          </a:p>
        </p:txBody>
      </p:sp>
      <p:sp>
        <p:nvSpPr>
          <p:cNvPr id="8" name="Rectangle 7"/>
          <p:cNvSpPr/>
          <p:nvPr userDrawn="1"/>
        </p:nvSpPr>
        <p:spPr>
          <a:xfrm>
            <a:off x="-756592" y="1125671"/>
            <a:ext cx="576064" cy="54868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125</a:t>
            </a:r>
            <a:br>
              <a:rPr lang="en-US" sz="1050" b="1" dirty="0"/>
            </a:br>
            <a:r>
              <a:rPr lang="en-US" sz="1050" b="1" dirty="0"/>
              <a:t>125</a:t>
            </a:r>
            <a:br>
              <a:rPr lang="en-US" sz="1050" b="1" dirty="0"/>
            </a:br>
            <a:r>
              <a:rPr lang="en-US" sz="1050" b="1" dirty="0"/>
              <a:t>125</a:t>
            </a:r>
            <a:endParaRPr lang="en-GB" sz="1050" b="1" dirty="0"/>
          </a:p>
        </p:txBody>
      </p:sp>
      <p:sp>
        <p:nvSpPr>
          <p:cNvPr id="9" name="Rectangle 8"/>
          <p:cNvSpPr/>
          <p:nvPr userDrawn="1"/>
        </p:nvSpPr>
        <p:spPr>
          <a:xfrm>
            <a:off x="-756592" y="1872700"/>
            <a:ext cx="576064" cy="548680"/>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170</a:t>
            </a:r>
            <a:br>
              <a:rPr lang="en-US" sz="1050" b="1" dirty="0"/>
            </a:br>
            <a:r>
              <a:rPr lang="en-US" sz="1050" b="1" dirty="0"/>
              <a:t>170</a:t>
            </a:r>
            <a:br>
              <a:rPr lang="en-US" sz="1050" b="1" dirty="0"/>
            </a:br>
            <a:r>
              <a:rPr lang="en-US" sz="1050" b="1" dirty="0"/>
              <a:t>170</a:t>
            </a:r>
            <a:endParaRPr lang="en-GB" sz="1050" b="1" dirty="0"/>
          </a:p>
        </p:txBody>
      </p:sp>
    </p:spTree>
    <p:extLst>
      <p:ext uri="{BB962C8B-B14F-4D97-AF65-F5344CB8AC3E}">
        <p14:creationId xmlns:p14="http://schemas.microsoft.com/office/powerpoint/2010/main" val="199598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9144000" cy="6853238"/>
          </a:xfrm>
          <a:prstGeom prst="rect">
            <a:avLst/>
          </a:prstGeom>
        </p:spPr>
      </p:pic>
      <p:sp>
        <p:nvSpPr>
          <p:cNvPr id="6" name="Slide Number Placeholder 5"/>
          <p:cNvSpPr>
            <a:spLocks noGrp="1"/>
          </p:cNvSpPr>
          <p:nvPr>
            <p:ph type="sldNum" sz="quarter" idx="12"/>
          </p:nvPr>
        </p:nvSpPr>
        <p:spPr/>
        <p:txBody>
          <a:bodyPr/>
          <a:lstStyle/>
          <a:p>
            <a:fld id="{6CAFF0DE-0BDA-4523-98D4-C4B31558CE94}" type="slidenum">
              <a:rPr lang="bg-BG" smtClean="0">
                <a:solidFill>
                  <a:srgbClr val="A2A2A2">
                    <a:tint val="75000"/>
                  </a:srgbClr>
                </a:solidFill>
              </a:rPr>
              <a:pPr/>
              <a:t>‹#›</a:t>
            </a:fld>
            <a:endParaRPr lang="bg-BG" dirty="0">
              <a:solidFill>
                <a:srgbClr val="A2A2A2">
                  <a:tint val="75000"/>
                </a:srgbClr>
              </a:solidFill>
            </a:endParaRPr>
          </a:p>
        </p:txBody>
      </p:sp>
      <p:sp>
        <p:nvSpPr>
          <p:cNvPr id="3" name="Subtitle 2"/>
          <p:cNvSpPr>
            <a:spLocks noGrp="1"/>
          </p:cNvSpPr>
          <p:nvPr>
            <p:ph type="subTitle" idx="1" hasCustomPrompt="1"/>
          </p:nvPr>
        </p:nvSpPr>
        <p:spPr>
          <a:xfrm>
            <a:off x="643465" y="1832511"/>
            <a:ext cx="7871884" cy="1655762"/>
          </a:xfrm>
        </p:spPr>
        <p:txBody>
          <a:bodyPr anchor="ct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a:t>
            </a:r>
          </a:p>
        </p:txBody>
      </p:sp>
      <p:sp>
        <p:nvSpPr>
          <p:cNvPr id="2" name="Title 1"/>
          <p:cNvSpPr>
            <a:spLocks noGrp="1"/>
          </p:cNvSpPr>
          <p:nvPr>
            <p:ph type="ctrTitle" hasCustomPrompt="1"/>
          </p:nvPr>
        </p:nvSpPr>
        <p:spPr>
          <a:xfrm>
            <a:off x="643464" y="406406"/>
            <a:ext cx="7871885" cy="1244602"/>
          </a:xfrm>
        </p:spPr>
        <p:txBody>
          <a:bodyPr anchor="ctr"/>
          <a:lstStyle>
            <a:lvl1pPr algn="ctr">
              <a:defRPr sz="2800">
                <a:effectLst/>
              </a:defRPr>
            </a:lvl1pPr>
          </a:lstStyle>
          <a:p>
            <a:r>
              <a:rPr lang="en-US" dirty="0"/>
              <a:t>Headline</a:t>
            </a:r>
          </a:p>
        </p:txBody>
      </p:sp>
    </p:spTree>
    <p:extLst>
      <p:ext uri="{BB962C8B-B14F-4D97-AF65-F5344CB8AC3E}">
        <p14:creationId xmlns:p14="http://schemas.microsoft.com/office/powerpoint/2010/main" val="152995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00" y="209704"/>
            <a:ext cx="8640000" cy="720000"/>
          </a:xfrm>
        </p:spPr>
        <p:txBody>
          <a:bodyPr/>
          <a:lstStyle>
            <a:lvl1pPr>
              <a:defRPr sz="2000">
                <a:solidFill>
                  <a:srgbClr val="F07D00"/>
                </a:solidFill>
                <a:effectLst/>
              </a:defRPr>
            </a:lvl1pPr>
          </a:lstStyle>
          <a:p>
            <a:r>
              <a:rPr lang="en-US" dirty="0"/>
              <a:t>Click to edit Master title style</a:t>
            </a:r>
          </a:p>
        </p:txBody>
      </p:sp>
      <p:sp>
        <p:nvSpPr>
          <p:cNvPr id="3" name="Content Placeholder 2"/>
          <p:cNvSpPr>
            <a:spLocks noGrp="1"/>
          </p:cNvSpPr>
          <p:nvPr>
            <p:ph idx="1"/>
          </p:nvPr>
        </p:nvSpPr>
        <p:spPr>
          <a:xfrm>
            <a:off x="252000" y="1186962"/>
            <a:ext cx="8640000" cy="5400000"/>
          </a:xfrm>
        </p:spPr>
        <p:txBody>
          <a:bodyPr/>
          <a:lstStyle>
            <a:lvl1pPr marL="342900" indent="-342900">
              <a:buSzPct val="100000"/>
              <a:buFontTx/>
              <a:buBlip>
                <a:blip r:embed="rId2"/>
              </a:buBlip>
              <a:defRPr baseline="0"/>
            </a:lvl1pPr>
            <a:lvl2pPr marL="800100" indent="-342900">
              <a:buSzPct val="100000"/>
              <a:buFontTx/>
              <a:buBlip>
                <a:blip r:embed="rId2"/>
              </a:buBlip>
              <a:defRPr baseline="0"/>
            </a:lvl2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CAFF0DE-0BDA-4523-98D4-C4B31558CE94}" type="slidenum">
              <a:rPr lang="bg-BG" smtClean="0">
                <a:solidFill>
                  <a:srgbClr val="A2A2A2">
                    <a:tint val="75000"/>
                  </a:srgbClr>
                </a:solidFill>
              </a:rPr>
              <a:pPr/>
              <a:t>‹#›</a:t>
            </a:fld>
            <a:endParaRPr lang="bg-BG">
              <a:solidFill>
                <a:srgbClr val="A2A2A2">
                  <a:tint val="75000"/>
                </a:srgbClr>
              </a:solidFill>
            </a:endParaRPr>
          </a:p>
        </p:txBody>
      </p:sp>
      <p:sp>
        <p:nvSpPr>
          <p:cNvPr id="7" name="Rectangle 6"/>
          <p:cNvSpPr/>
          <p:nvPr userDrawn="1"/>
        </p:nvSpPr>
        <p:spPr>
          <a:xfrm>
            <a:off x="-1273062" y="378642"/>
            <a:ext cx="576064" cy="548680"/>
          </a:xfrm>
          <a:prstGeom prst="rect">
            <a:avLst/>
          </a:prstGeom>
          <a:solidFill>
            <a:srgbClr val="F07D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b="1" dirty="0">
                <a:solidFill>
                  <a:srgbClr val="FFFFFF"/>
                </a:solidFill>
              </a:rPr>
              <a:t>240</a:t>
            </a:r>
            <a:br>
              <a:rPr lang="en-US" sz="1050" b="1" dirty="0">
                <a:solidFill>
                  <a:srgbClr val="FFFFFF"/>
                </a:solidFill>
              </a:rPr>
            </a:br>
            <a:r>
              <a:rPr lang="en-US" sz="1050" b="1" dirty="0">
                <a:solidFill>
                  <a:srgbClr val="FFFFFF"/>
                </a:solidFill>
              </a:rPr>
              <a:t>125</a:t>
            </a:r>
            <a:br>
              <a:rPr lang="en-US" sz="1050" b="1" dirty="0">
                <a:solidFill>
                  <a:srgbClr val="FFFFFF"/>
                </a:solidFill>
              </a:rPr>
            </a:br>
            <a:r>
              <a:rPr lang="en-US" sz="1050" b="1" dirty="0">
                <a:solidFill>
                  <a:srgbClr val="FFFFFF"/>
                </a:solidFill>
              </a:rPr>
              <a:t>0</a:t>
            </a:r>
            <a:endParaRPr lang="en-GB" sz="1050" b="1" dirty="0">
              <a:solidFill>
                <a:srgbClr val="FFFFFF"/>
              </a:solidFill>
            </a:endParaRPr>
          </a:p>
        </p:txBody>
      </p:sp>
      <p:sp>
        <p:nvSpPr>
          <p:cNvPr id="8" name="Rectangle 7"/>
          <p:cNvSpPr/>
          <p:nvPr userDrawn="1"/>
        </p:nvSpPr>
        <p:spPr>
          <a:xfrm>
            <a:off x="-1273062" y="1125671"/>
            <a:ext cx="576064" cy="54868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125</a:t>
            </a:r>
            <a:br>
              <a:rPr lang="en-US" sz="1050" b="1" dirty="0">
                <a:solidFill>
                  <a:srgbClr val="FFFFFF"/>
                </a:solidFill>
              </a:rPr>
            </a:br>
            <a:r>
              <a:rPr lang="en-US" sz="1050" b="1" dirty="0">
                <a:solidFill>
                  <a:srgbClr val="FFFFFF"/>
                </a:solidFill>
              </a:rPr>
              <a:t>125</a:t>
            </a:r>
            <a:br>
              <a:rPr lang="en-US" sz="1050" b="1" dirty="0">
                <a:solidFill>
                  <a:srgbClr val="FFFFFF"/>
                </a:solidFill>
              </a:rPr>
            </a:br>
            <a:r>
              <a:rPr lang="en-US" sz="1050" b="1" dirty="0">
                <a:solidFill>
                  <a:srgbClr val="FFFFFF"/>
                </a:solidFill>
              </a:rPr>
              <a:t>125</a:t>
            </a:r>
            <a:endParaRPr lang="en-GB" sz="1050" b="1" dirty="0">
              <a:solidFill>
                <a:srgbClr val="FFFFFF"/>
              </a:solidFill>
            </a:endParaRPr>
          </a:p>
        </p:txBody>
      </p:sp>
      <p:sp>
        <p:nvSpPr>
          <p:cNvPr id="9" name="Rectangle 8"/>
          <p:cNvSpPr/>
          <p:nvPr userDrawn="1"/>
        </p:nvSpPr>
        <p:spPr>
          <a:xfrm>
            <a:off x="-1273062" y="1872700"/>
            <a:ext cx="576064" cy="548680"/>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170</a:t>
            </a:r>
            <a:br>
              <a:rPr lang="en-US" sz="1050" b="1" dirty="0">
                <a:solidFill>
                  <a:srgbClr val="FFFFFF"/>
                </a:solidFill>
              </a:rPr>
            </a:br>
            <a:r>
              <a:rPr lang="en-US" sz="1050" b="1" dirty="0">
                <a:solidFill>
                  <a:srgbClr val="FFFFFF"/>
                </a:solidFill>
              </a:rPr>
              <a:t>170</a:t>
            </a:r>
            <a:br>
              <a:rPr lang="en-US" sz="1050" b="1" dirty="0">
                <a:solidFill>
                  <a:srgbClr val="FFFFFF"/>
                </a:solidFill>
              </a:rPr>
            </a:br>
            <a:r>
              <a:rPr lang="en-US" sz="1050" b="1" dirty="0">
                <a:solidFill>
                  <a:srgbClr val="FFFFFF"/>
                </a:solidFill>
              </a:rPr>
              <a:t>170</a:t>
            </a:r>
            <a:endParaRPr lang="en-GB" sz="1050" b="1" dirty="0">
              <a:solidFill>
                <a:srgbClr val="FFFFFF"/>
              </a:solidFill>
            </a:endParaRPr>
          </a:p>
        </p:txBody>
      </p:sp>
    </p:spTree>
    <p:extLst>
      <p:ext uri="{BB962C8B-B14F-4D97-AF65-F5344CB8AC3E}">
        <p14:creationId xmlns:p14="http://schemas.microsoft.com/office/powerpoint/2010/main" val="40339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9144000" cy="6853238"/>
          </a:xfrm>
          <a:prstGeom prst="rect">
            <a:avLst/>
          </a:prstGeom>
        </p:spPr>
      </p:pic>
      <p:sp>
        <p:nvSpPr>
          <p:cNvPr id="6" name="Slide Number Placeholder 5"/>
          <p:cNvSpPr>
            <a:spLocks noGrp="1"/>
          </p:cNvSpPr>
          <p:nvPr>
            <p:ph type="sldNum" sz="quarter" idx="12"/>
          </p:nvPr>
        </p:nvSpPr>
        <p:spPr/>
        <p:txBody>
          <a:bodyPr/>
          <a:lstStyle/>
          <a:p>
            <a:fld id="{6CAFF0DE-0BDA-4523-98D4-C4B31558CE94}" type="slidenum">
              <a:rPr lang="bg-BG" smtClean="0">
                <a:solidFill>
                  <a:srgbClr val="A2A2A2">
                    <a:tint val="75000"/>
                  </a:srgbClr>
                </a:solidFill>
              </a:rPr>
              <a:pPr/>
              <a:t>‹#›</a:t>
            </a:fld>
            <a:endParaRPr lang="bg-BG" dirty="0">
              <a:solidFill>
                <a:srgbClr val="A2A2A2">
                  <a:tint val="75000"/>
                </a:srgbClr>
              </a:solidFill>
            </a:endParaRPr>
          </a:p>
        </p:txBody>
      </p:sp>
      <p:sp>
        <p:nvSpPr>
          <p:cNvPr id="3" name="Subtitle 2"/>
          <p:cNvSpPr>
            <a:spLocks noGrp="1"/>
          </p:cNvSpPr>
          <p:nvPr>
            <p:ph type="subTitle" idx="1" hasCustomPrompt="1"/>
          </p:nvPr>
        </p:nvSpPr>
        <p:spPr>
          <a:xfrm>
            <a:off x="643465" y="1832511"/>
            <a:ext cx="7871884"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a:t>
            </a:r>
          </a:p>
        </p:txBody>
      </p:sp>
      <p:sp>
        <p:nvSpPr>
          <p:cNvPr id="2" name="Title 1"/>
          <p:cNvSpPr>
            <a:spLocks noGrp="1"/>
          </p:cNvSpPr>
          <p:nvPr>
            <p:ph type="ctrTitle" hasCustomPrompt="1"/>
          </p:nvPr>
        </p:nvSpPr>
        <p:spPr>
          <a:xfrm>
            <a:off x="643464" y="406406"/>
            <a:ext cx="7871885" cy="1244602"/>
          </a:xfrm>
        </p:spPr>
        <p:txBody>
          <a:bodyPr anchor="ctr"/>
          <a:lstStyle>
            <a:lvl1pPr algn="ctr">
              <a:defRPr sz="2800">
                <a:effectLst/>
              </a:defRPr>
            </a:lvl1pPr>
          </a:lstStyle>
          <a:p>
            <a:r>
              <a:rPr lang="en-US" dirty="0"/>
              <a:t>Headline</a:t>
            </a:r>
          </a:p>
        </p:txBody>
      </p:sp>
    </p:spTree>
    <p:extLst>
      <p:ext uri="{BB962C8B-B14F-4D97-AF65-F5344CB8AC3E}">
        <p14:creationId xmlns:p14="http://schemas.microsoft.com/office/powerpoint/2010/main" val="211608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solidFill>
                  <a:srgbClr val="F07D00"/>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SzPct val="100000"/>
              <a:buFontTx/>
              <a:buBlip>
                <a:blip r:embed="rId2"/>
              </a:buBlip>
              <a:defRPr baseline="0"/>
            </a:lvl1pPr>
            <a:lvl2pPr marL="800100" indent="-342900">
              <a:buSzPct val="100000"/>
              <a:buFontTx/>
              <a:buBlip>
                <a:blip r:embed="rId2"/>
              </a:buBlip>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CAFF0DE-0BDA-4523-98D4-C4B31558CE94}" type="slidenum">
              <a:rPr lang="bg-BG" smtClean="0">
                <a:solidFill>
                  <a:srgbClr val="A2A2A2">
                    <a:tint val="75000"/>
                  </a:srgbClr>
                </a:solidFill>
              </a:rPr>
              <a:pPr/>
              <a:t>‹#›</a:t>
            </a:fld>
            <a:endParaRPr lang="bg-BG">
              <a:solidFill>
                <a:srgbClr val="A2A2A2">
                  <a:tint val="75000"/>
                </a:srgbClr>
              </a:solidFill>
            </a:endParaRPr>
          </a:p>
        </p:txBody>
      </p:sp>
      <p:sp>
        <p:nvSpPr>
          <p:cNvPr id="7" name="Rectangle 6"/>
          <p:cNvSpPr/>
          <p:nvPr userDrawn="1"/>
        </p:nvSpPr>
        <p:spPr>
          <a:xfrm>
            <a:off x="-1273062" y="378642"/>
            <a:ext cx="576064" cy="548680"/>
          </a:xfrm>
          <a:prstGeom prst="rect">
            <a:avLst/>
          </a:prstGeom>
          <a:solidFill>
            <a:srgbClr val="F07D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b="1" dirty="0">
                <a:solidFill>
                  <a:srgbClr val="FFFFFF"/>
                </a:solidFill>
              </a:rPr>
              <a:t>240</a:t>
            </a:r>
            <a:br>
              <a:rPr lang="en-US" sz="1050" b="1" dirty="0">
                <a:solidFill>
                  <a:srgbClr val="FFFFFF"/>
                </a:solidFill>
              </a:rPr>
            </a:br>
            <a:r>
              <a:rPr lang="en-US" sz="1050" b="1" dirty="0">
                <a:solidFill>
                  <a:srgbClr val="FFFFFF"/>
                </a:solidFill>
              </a:rPr>
              <a:t>125</a:t>
            </a:r>
            <a:br>
              <a:rPr lang="en-US" sz="1050" b="1" dirty="0">
                <a:solidFill>
                  <a:srgbClr val="FFFFFF"/>
                </a:solidFill>
              </a:rPr>
            </a:br>
            <a:r>
              <a:rPr lang="en-US" sz="1050" b="1" dirty="0">
                <a:solidFill>
                  <a:srgbClr val="FFFFFF"/>
                </a:solidFill>
              </a:rPr>
              <a:t>0</a:t>
            </a:r>
            <a:endParaRPr lang="en-GB" sz="1050" b="1" dirty="0">
              <a:solidFill>
                <a:srgbClr val="FFFFFF"/>
              </a:solidFill>
            </a:endParaRPr>
          </a:p>
        </p:txBody>
      </p:sp>
      <p:sp>
        <p:nvSpPr>
          <p:cNvPr id="8" name="Rectangle 7"/>
          <p:cNvSpPr/>
          <p:nvPr userDrawn="1"/>
        </p:nvSpPr>
        <p:spPr>
          <a:xfrm>
            <a:off x="-1273062" y="1125671"/>
            <a:ext cx="576064" cy="54868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125</a:t>
            </a:r>
            <a:br>
              <a:rPr lang="en-US" sz="1050" b="1" dirty="0">
                <a:solidFill>
                  <a:srgbClr val="FFFFFF"/>
                </a:solidFill>
              </a:rPr>
            </a:br>
            <a:r>
              <a:rPr lang="en-US" sz="1050" b="1" dirty="0">
                <a:solidFill>
                  <a:srgbClr val="FFFFFF"/>
                </a:solidFill>
              </a:rPr>
              <a:t>125</a:t>
            </a:r>
            <a:br>
              <a:rPr lang="en-US" sz="1050" b="1" dirty="0">
                <a:solidFill>
                  <a:srgbClr val="FFFFFF"/>
                </a:solidFill>
              </a:rPr>
            </a:br>
            <a:r>
              <a:rPr lang="en-US" sz="1050" b="1" dirty="0">
                <a:solidFill>
                  <a:srgbClr val="FFFFFF"/>
                </a:solidFill>
              </a:rPr>
              <a:t>125</a:t>
            </a:r>
            <a:endParaRPr lang="en-GB" sz="1050" b="1" dirty="0">
              <a:solidFill>
                <a:srgbClr val="FFFFFF"/>
              </a:solidFill>
            </a:endParaRPr>
          </a:p>
        </p:txBody>
      </p:sp>
      <p:sp>
        <p:nvSpPr>
          <p:cNvPr id="9" name="Rectangle 8"/>
          <p:cNvSpPr/>
          <p:nvPr userDrawn="1"/>
        </p:nvSpPr>
        <p:spPr>
          <a:xfrm>
            <a:off x="-1273062" y="1872700"/>
            <a:ext cx="576064" cy="548680"/>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170</a:t>
            </a:r>
            <a:br>
              <a:rPr lang="en-US" sz="1050" b="1" dirty="0">
                <a:solidFill>
                  <a:srgbClr val="FFFFFF"/>
                </a:solidFill>
              </a:rPr>
            </a:br>
            <a:r>
              <a:rPr lang="en-US" sz="1050" b="1" dirty="0">
                <a:solidFill>
                  <a:srgbClr val="FFFFFF"/>
                </a:solidFill>
              </a:rPr>
              <a:t>170</a:t>
            </a:r>
            <a:br>
              <a:rPr lang="en-US" sz="1050" b="1" dirty="0">
                <a:solidFill>
                  <a:srgbClr val="FFFFFF"/>
                </a:solidFill>
              </a:rPr>
            </a:br>
            <a:r>
              <a:rPr lang="en-US" sz="1050" b="1" dirty="0">
                <a:solidFill>
                  <a:srgbClr val="FFFFFF"/>
                </a:solidFill>
              </a:rPr>
              <a:t>170</a:t>
            </a:r>
            <a:endParaRPr lang="en-GB" sz="1050" b="1" dirty="0">
              <a:solidFill>
                <a:srgbClr val="FFFFFF"/>
              </a:solidFill>
            </a:endParaRPr>
          </a:p>
        </p:txBody>
      </p:sp>
    </p:spTree>
    <p:extLst>
      <p:ext uri="{BB962C8B-B14F-4D97-AF65-F5344CB8AC3E}">
        <p14:creationId xmlns:p14="http://schemas.microsoft.com/office/powerpoint/2010/main" val="781841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09704"/>
            <a:ext cx="7886700" cy="720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33046" y="1186962"/>
            <a:ext cx="7882304" cy="49852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4400" y="6314652"/>
            <a:ext cx="20574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6CAFF0DE-0BDA-4523-98D4-C4B31558CE94}" type="slidenum">
              <a:rPr lang="bg-BG" smtClean="0"/>
              <a:pPr/>
              <a:t>‹#›</a:t>
            </a:fld>
            <a:endParaRPr lang="bg-BG"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9728" y="6276009"/>
            <a:ext cx="2478194" cy="419040"/>
          </a:xfrm>
          <a:prstGeom prst="rect">
            <a:avLst/>
          </a:prstGeom>
        </p:spPr>
      </p:pic>
    </p:spTree>
    <p:extLst>
      <p:ext uri="{BB962C8B-B14F-4D97-AF65-F5344CB8AC3E}">
        <p14:creationId xmlns:p14="http://schemas.microsoft.com/office/powerpoint/2010/main" val="2722824970"/>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400" rtl="0" eaLnBrk="1" latinLnBrk="0" hangingPunct="1">
        <a:lnSpc>
          <a:spcPct val="90000"/>
        </a:lnSpc>
        <a:spcBef>
          <a:spcPct val="0"/>
        </a:spcBef>
        <a:buNone/>
        <a:defRPr sz="2200" b="1" kern="1200">
          <a:solidFill>
            <a:srgbClr val="F07D00"/>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90000"/>
        </a:lnSpc>
        <a:spcBef>
          <a:spcPts val="1000"/>
        </a:spcBef>
        <a:buSzPct val="100000"/>
        <a:buFontTx/>
        <a:buBlip>
          <a:blip r:embed="rId5"/>
        </a:buBlip>
        <a:defRPr sz="22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90000"/>
        </a:lnSpc>
        <a:spcBef>
          <a:spcPts val="500"/>
        </a:spcBef>
        <a:buSzPct val="100000"/>
        <a:buFontTx/>
        <a:buBlip>
          <a:blip r:embed="rId5"/>
        </a:buBlip>
        <a:defRPr sz="20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Verdana" panose="020B0604030504040204" pitchFamily="34" charset="0"/>
        <a:buChar char="-"/>
        <a:defRPr sz="1800" kern="1200">
          <a:solidFill>
            <a:srgbClr val="7D7D7D"/>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209704"/>
            <a:ext cx="8640000" cy="720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52000" y="1186962"/>
            <a:ext cx="8640000" cy="540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70132" y="6314652"/>
            <a:ext cx="5400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6CAFF0DE-0BDA-4523-98D4-C4B31558CE94}" type="slidenum">
              <a:rPr lang="bg-BG" smtClean="0">
                <a:solidFill>
                  <a:srgbClr val="A2A2A2">
                    <a:tint val="75000"/>
                  </a:srgbClr>
                </a:solidFill>
              </a:rPr>
              <a:pPr/>
              <a:t>‹#›</a:t>
            </a:fld>
            <a:endParaRPr lang="bg-BG" dirty="0">
              <a:solidFill>
                <a:srgbClr val="A2A2A2">
                  <a:tint val="75000"/>
                </a:srgbClr>
              </a:solidFill>
            </a:endParaRP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9728" y="6276009"/>
            <a:ext cx="2478194" cy="419040"/>
          </a:xfrm>
          <a:prstGeom prst="rect">
            <a:avLst/>
          </a:prstGeom>
        </p:spPr>
      </p:pic>
    </p:spTree>
    <p:extLst>
      <p:ext uri="{BB962C8B-B14F-4D97-AF65-F5344CB8AC3E}">
        <p14:creationId xmlns:p14="http://schemas.microsoft.com/office/powerpoint/2010/main" val="3341422231"/>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914400" rtl="0" eaLnBrk="1" latinLnBrk="0" hangingPunct="1">
        <a:lnSpc>
          <a:spcPct val="90000"/>
        </a:lnSpc>
        <a:spcBef>
          <a:spcPct val="0"/>
        </a:spcBef>
        <a:buNone/>
        <a:defRPr sz="2000" b="1" kern="1200">
          <a:solidFill>
            <a:srgbClr val="F07D00"/>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00000"/>
        </a:lnSpc>
        <a:spcBef>
          <a:spcPts val="0"/>
        </a:spcBef>
        <a:spcAft>
          <a:spcPts val="600"/>
        </a:spcAft>
        <a:buSzPct val="100000"/>
        <a:buFontTx/>
        <a:buBlip>
          <a:blip r:embed="rId5"/>
        </a:buBlip>
        <a:defRPr sz="16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00000"/>
        </a:lnSpc>
        <a:spcBef>
          <a:spcPts val="0"/>
        </a:spcBef>
        <a:spcAft>
          <a:spcPts val="600"/>
        </a:spcAft>
        <a:buSzPct val="100000"/>
        <a:buFontTx/>
        <a:buBlip>
          <a:blip r:embed="rId5"/>
        </a:buBlip>
        <a:defRPr sz="14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7D7D7D"/>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Font typeface="Verdana" panose="020B0604030504040204" pitchFamily="34" charset="0"/>
        <a:buChar char="-"/>
        <a:defRPr sz="1100" kern="1200">
          <a:solidFill>
            <a:srgbClr val="7D7D7D"/>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Font typeface="Verdana" panose="020B0604030504040204" pitchFamily="34" charset="0"/>
        <a:buChar char="-"/>
        <a:defRPr sz="1100" kern="1200">
          <a:solidFill>
            <a:srgbClr val="7D7D7D"/>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86599" y="6544599"/>
            <a:ext cx="432000" cy="288000"/>
          </a:xfrm>
          <a:prstGeom prst="rect">
            <a:avLst/>
          </a:prstGeom>
        </p:spPr>
        <p:txBody>
          <a:bodyPr vert="horz" lIns="91440" tIns="45720" rIns="91440" bIns="45720" rtlCol="0" anchor="ctr"/>
          <a:lstStyle>
            <a:lvl1pPr algn="ctr">
              <a:defRPr sz="900">
                <a:solidFill>
                  <a:schemeClr val="tx1">
                    <a:tint val="75000"/>
                  </a:schemeClr>
                </a:solidFill>
              </a:defRPr>
            </a:lvl1pPr>
          </a:lstStyle>
          <a:p>
            <a:fld id="{6CAFF0DE-0BDA-4523-98D4-C4B31558CE94}" type="slidenum">
              <a:rPr lang="bg-BG" smtClean="0">
                <a:solidFill>
                  <a:srgbClr val="A2A2A2">
                    <a:tint val="75000"/>
                  </a:srgbClr>
                </a:solidFill>
              </a:rPr>
              <a:pPr/>
              <a:t>‹#›</a:t>
            </a:fld>
            <a:endParaRPr lang="bg-BG" dirty="0">
              <a:solidFill>
                <a:srgbClr val="A2A2A2">
                  <a:tint val="75000"/>
                </a:srgbClr>
              </a:solidFill>
            </a:endParaRP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79728" y="6276009"/>
            <a:ext cx="2478194" cy="419040"/>
          </a:xfrm>
          <a:prstGeom prst="rect">
            <a:avLst/>
          </a:prstGeom>
        </p:spPr>
      </p:pic>
      <p:sp>
        <p:nvSpPr>
          <p:cNvPr id="2" name="Title Placeholder 1"/>
          <p:cNvSpPr>
            <a:spLocks noGrp="1"/>
          </p:cNvSpPr>
          <p:nvPr>
            <p:ph type="title"/>
          </p:nvPr>
        </p:nvSpPr>
        <p:spPr>
          <a:xfrm>
            <a:off x="252000" y="209704"/>
            <a:ext cx="8640000" cy="720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52000" y="1186962"/>
            <a:ext cx="8640000" cy="540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517478"/>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914400" rtl="0" eaLnBrk="1" latinLnBrk="0" hangingPunct="1">
        <a:lnSpc>
          <a:spcPct val="90000"/>
        </a:lnSpc>
        <a:spcBef>
          <a:spcPct val="0"/>
        </a:spcBef>
        <a:buNone/>
        <a:defRPr sz="2000" b="1" kern="1200">
          <a:solidFill>
            <a:srgbClr val="F07D00"/>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00000"/>
        </a:lnSpc>
        <a:spcBef>
          <a:spcPts val="600"/>
        </a:spcBef>
        <a:spcAft>
          <a:spcPts val="600"/>
        </a:spcAft>
        <a:buSzPct val="100000"/>
        <a:buFontTx/>
        <a:buBlip>
          <a:blip r:embed="rId5"/>
        </a:buBlip>
        <a:defRPr sz="16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00000"/>
        </a:lnSpc>
        <a:spcBef>
          <a:spcPts val="600"/>
        </a:spcBef>
        <a:spcAft>
          <a:spcPts val="600"/>
        </a:spcAft>
        <a:buSzPct val="100000"/>
        <a:buFontTx/>
        <a:buBlip>
          <a:blip r:embed="rId5"/>
        </a:buBlip>
        <a:defRPr sz="14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600"/>
        </a:spcBef>
        <a:spcAft>
          <a:spcPts val="600"/>
        </a:spcAft>
        <a:buFont typeface="Verdana" panose="020B0604030504040204" pitchFamily="34" charset="0"/>
        <a:buChar char="-"/>
        <a:defRPr sz="1200" kern="1200">
          <a:solidFill>
            <a:srgbClr val="7D7D7D"/>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600"/>
        </a:spcBef>
        <a:spcAft>
          <a:spcPts val="600"/>
        </a:spcAft>
        <a:buFont typeface="Verdana" panose="020B0604030504040204" pitchFamily="34" charset="0"/>
        <a:buChar char="-"/>
        <a:defRPr sz="1100" kern="1200">
          <a:solidFill>
            <a:srgbClr val="7D7D7D"/>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600"/>
        </a:spcBef>
        <a:spcAft>
          <a:spcPts val="600"/>
        </a:spcAft>
        <a:buFont typeface="Verdana" panose="020B0604030504040204" pitchFamily="34" charset="0"/>
        <a:buChar char="-"/>
        <a:defRPr sz="1100" kern="1200">
          <a:solidFill>
            <a:srgbClr val="7D7D7D"/>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6309" y="1596852"/>
            <a:ext cx="7871885" cy="1244602"/>
          </a:xfrm>
        </p:spPr>
        <p:txBody>
          <a:bodyPr anchor="ctr" anchorCtr="0"/>
          <a:lstStyle/>
          <a:p>
            <a:pPr algn="ctr"/>
            <a:r>
              <a:rPr lang="bg-BG" sz="3600" dirty="0"/>
              <a:t>МТИТС</a:t>
            </a:r>
            <a:r>
              <a:rPr lang="en-US" sz="3600" dirty="0"/>
              <a:t> </a:t>
            </a:r>
            <a:r>
              <a:rPr lang="bg-BG" sz="3600" dirty="0"/>
              <a:t>-</a:t>
            </a:r>
            <a:r>
              <a:rPr lang="en-US" sz="3600" dirty="0"/>
              <a:t> CEF</a:t>
            </a:r>
            <a:br>
              <a:rPr lang="en-US" sz="2000" dirty="0"/>
            </a:br>
            <a:br>
              <a:rPr lang="en-US" sz="2000" dirty="0"/>
            </a:br>
            <a:r>
              <a:rPr lang="en-US" sz="2000" dirty="0"/>
              <a:t>2019, Sep 5</a:t>
            </a:r>
            <a:r>
              <a:rPr lang="en-US" sz="2000" baseline="30000" dirty="0"/>
              <a:t>th</a:t>
            </a:r>
            <a:endParaRPr lang="bg-BG" sz="2000" dirty="0"/>
          </a:p>
        </p:txBody>
      </p:sp>
    </p:spTree>
    <p:extLst>
      <p:ext uri="{BB962C8B-B14F-4D97-AF65-F5344CB8AC3E}">
        <p14:creationId xmlns:p14="http://schemas.microsoft.com/office/powerpoint/2010/main" val="110287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1329A-CAE4-45E7-81A2-5BC7A3474360}"/>
              </a:ext>
            </a:extLst>
          </p:cNvPr>
          <p:cNvPicPr/>
          <p:nvPr/>
        </p:nvPicPr>
        <p:blipFill>
          <a:blip r:embed="rId2"/>
          <a:stretch>
            <a:fillRect/>
          </a:stretch>
        </p:blipFill>
        <p:spPr>
          <a:xfrm>
            <a:off x="3976256" y="3221183"/>
            <a:ext cx="4631100" cy="3148724"/>
          </a:xfrm>
          <a:prstGeom prst="rect">
            <a:avLst/>
          </a:prstGeom>
        </p:spPr>
      </p:pic>
      <p:sp>
        <p:nvSpPr>
          <p:cNvPr id="2" name="Title 1">
            <a:extLst>
              <a:ext uri="{FF2B5EF4-FFF2-40B4-BE49-F238E27FC236}">
                <a16:creationId xmlns:a16="http://schemas.microsoft.com/office/drawing/2014/main" id="{3331E7C5-EE18-4A64-A604-419F7E113CD6}"/>
              </a:ext>
            </a:extLst>
          </p:cNvPr>
          <p:cNvSpPr>
            <a:spLocks noGrp="1"/>
          </p:cNvSpPr>
          <p:nvPr>
            <p:ph type="title"/>
          </p:nvPr>
        </p:nvSpPr>
        <p:spPr/>
        <p:txBody>
          <a:bodyPr/>
          <a:lstStyle/>
          <a:p>
            <a:r>
              <a:rPr lang="en-US" dirty="0"/>
              <a:t>5G usage main scenarios </a:t>
            </a:r>
          </a:p>
        </p:txBody>
      </p:sp>
      <p:sp>
        <p:nvSpPr>
          <p:cNvPr id="3" name="Content Placeholder 2">
            <a:extLst>
              <a:ext uri="{FF2B5EF4-FFF2-40B4-BE49-F238E27FC236}">
                <a16:creationId xmlns:a16="http://schemas.microsoft.com/office/drawing/2014/main" id="{FE3B6217-8B65-457C-A5A6-B4F3B6610332}"/>
              </a:ext>
            </a:extLst>
          </p:cNvPr>
          <p:cNvSpPr>
            <a:spLocks noGrp="1"/>
          </p:cNvSpPr>
          <p:nvPr>
            <p:ph idx="1"/>
          </p:nvPr>
        </p:nvSpPr>
        <p:spPr>
          <a:xfrm>
            <a:off x="676851" y="786912"/>
            <a:ext cx="7882304" cy="4774902"/>
          </a:xfrm>
        </p:spPr>
        <p:txBody>
          <a:bodyPr>
            <a:noAutofit/>
          </a:bodyPr>
          <a:lstStyle/>
          <a:p>
            <a:r>
              <a:rPr lang="en-US" sz="2000" dirty="0"/>
              <a:t>Enhanced Mobile Broadband (</a:t>
            </a:r>
            <a:r>
              <a:rPr lang="en-US" sz="2000" dirty="0" err="1"/>
              <a:t>eMBB</a:t>
            </a:r>
            <a:r>
              <a:rPr lang="en-US" sz="2000" dirty="0"/>
              <a:t>)</a:t>
            </a:r>
          </a:p>
          <a:p>
            <a:pPr marL="342900" lvl="2" indent="0">
              <a:lnSpc>
                <a:spcPct val="100000"/>
              </a:lnSpc>
              <a:spcBef>
                <a:spcPts val="0"/>
              </a:spcBef>
              <a:buNone/>
            </a:pPr>
            <a:r>
              <a:rPr lang="en-US" sz="1100" dirty="0"/>
              <a:t>Extension to existing 4G broadband services will be the first commercial 5G set of services to launch</a:t>
            </a:r>
          </a:p>
          <a:p>
            <a:pPr marL="914400" lvl="4" indent="0">
              <a:lnSpc>
                <a:spcPct val="100000"/>
              </a:lnSpc>
              <a:spcBef>
                <a:spcPts val="0"/>
              </a:spcBef>
            </a:pPr>
            <a:r>
              <a:rPr lang="en-US" sz="1100" dirty="0"/>
              <a:t> Higher capacity in dense populated areas</a:t>
            </a:r>
          </a:p>
          <a:p>
            <a:pPr marL="914400" lvl="4" indent="0">
              <a:lnSpc>
                <a:spcPct val="100000"/>
              </a:lnSpc>
              <a:spcBef>
                <a:spcPts val="0"/>
              </a:spcBef>
            </a:pPr>
            <a:r>
              <a:rPr lang="en-US" sz="1100" dirty="0"/>
              <a:t> Enhanced connectivity – Fix wireless in rural and suburb areas</a:t>
            </a:r>
          </a:p>
          <a:p>
            <a:pPr marL="914400" lvl="4" indent="0">
              <a:lnSpc>
                <a:spcPct val="100000"/>
              </a:lnSpc>
              <a:spcBef>
                <a:spcPts val="0"/>
              </a:spcBef>
            </a:pPr>
            <a:r>
              <a:rPr lang="en-US" sz="1100" dirty="0"/>
              <a:t> Increased mobility – mobile broadband services in moving vehicles</a:t>
            </a:r>
          </a:p>
          <a:p>
            <a:r>
              <a:rPr lang="en-US" sz="2000" dirty="0"/>
              <a:t>Massive Machine Type Communications (</a:t>
            </a:r>
            <a:r>
              <a:rPr lang="en-US" sz="2000" dirty="0" err="1"/>
              <a:t>mMTC</a:t>
            </a:r>
            <a:r>
              <a:rPr lang="en-US" sz="2000" dirty="0"/>
              <a:t>)</a:t>
            </a:r>
          </a:p>
          <a:p>
            <a:pPr marL="342900" lvl="2" indent="0">
              <a:lnSpc>
                <a:spcPct val="100000"/>
              </a:lnSpc>
              <a:spcBef>
                <a:spcPts val="0"/>
              </a:spcBef>
              <a:buNone/>
            </a:pPr>
            <a:r>
              <a:rPr lang="en-US" sz="1100" dirty="0"/>
              <a:t>Narrowband Internet access for sensing, metering, and monitoring devices</a:t>
            </a:r>
          </a:p>
          <a:p>
            <a:pPr marL="914400" lvl="4" indent="0">
              <a:lnSpc>
                <a:spcPct val="100000"/>
              </a:lnSpc>
              <a:spcBef>
                <a:spcPts val="0"/>
              </a:spcBef>
            </a:pPr>
            <a:r>
              <a:rPr lang="en-US" sz="1100" dirty="0"/>
              <a:t> Evolution of the existing </a:t>
            </a:r>
            <a:r>
              <a:rPr lang="en-US" sz="1100" dirty="0" err="1"/>
              <a:t>eMTC</a:t>
            </a:r>
            <a:r>
              <a:rPr lang="en-US" sz="1100" dirty="0"/>
              <a:t> and NB-IoT technologies</a:t>
            </a:r>
          </a:p>
          <a:p>
            <a:pPr marL="914400" lvl="4" indent="0">
              <a:lnSpc>
                <a:spcPct val="100000"/>
              </a:lnSpc>
              <a:spcBef>
                <a:spcPts val="0"/>
              </a:spcBef>
            </a:pPr>
            <a:r>
              <a:rPr lang="en-US" sz="1100" dirty="0"/>
              <a:t> Should be able to cope with expected up to 1 million low-power nodes per square kilometer</a:t>
            </a:r>
          </a:p>
          <a:p>
            <a:r>
              <a:rPr lang="en-US" sz="2000" dirty="0"/>
              <a:t>Ultra-Reliable and Low Latency Communications</a:t>
            </a:r>
            <a:endParaRPr lang="en-US" sz="1600" dirty="0"/>
          </a:p>
          <a:p>
            <a:pPr marL="342900" lvl="2" indent="0">
              <a:lnSpc>
                <a:spcPct val="100000"/>
              </a:lnSpc>
              <a:spcBef>
                <a:spcPts val="0"/>
              </a:spcBef>
              <a:buNone/>
            </a:pPr>
            <a:r>
              <a:rPr lang="en-US" sz="1100" dirty="0"/>
              <a:t>Services for latency sensitive applications – third set of commercial 5G services </a:t>
            </a:r>
          </a:p>
          <a:p>
            <a:pPr marL="914400" lvl="4" indent="0">
              <a:lnSpc>
                <a:spcPct val="100000"/>
              </a:lnSpc>
              <a:spcBef>
                <a:spcPts val="0"/>
              </a:spcBef>
            </a:pPr>
            <a:r>
              <a:rPr lang="en-US" sz="1100" dirty="0"/>
              <a:t> Factory automation</a:t>
            </a:r>
          </a:p>
          <a:p>
            <a:pPr marL="914400" lvl="4" indent="0">
              <a:lnSpc>
                <a:spcPct val="100000"/>
              </a:lnSpc>
              <a:spcBef>
                <a:spcPts val="0"/>
              </a:spcBef>
            </a:pPr>
            <a:r>
              <a:rPr lang="en-US" sz="1100" dirty="0"/>
              <a:t> Autonomous cars</a:t>
            </a:r>
          </a:p>
          <a:p>
            <a:pPr marL="914400" lvl="4" indent="0">
              <a:lnSpc>
                <a:spcPct val="100000"/>
              </a:lnSpc>
              <a:spcBef>
                <a:spcPts val="0"/>
              </a:spcBef>
            </a:pPr>
            <a:r>
              <a:rPr lang="en-US" sz="1100" dirty="0"/>
              <a:t> Autonomous public transport</a:t>
            </a:r>
          </a:p>
          <a:p>
            <a:pPr marL="914400" lvl="4" indent="0">
              <a:lnSpc>
                <a:spcPct val="100000"/>
              </a:lnSpc>
              <a:spcBef>
                <a:spcPts val="0"/>
              </a:spcBef>
            </a:pPr>
            <a:r>
              <a:rPr lang="en-US" sz="1100" dirty="0"/>
              <a:t> Tele medicine</a:t>
            </a:r>
          </a:p>
        </p:txBody>
      </p:sp>
      <p:sp>
        <p:nvSpPr>
          <p:cNvPr id="4" name="Slide Number Placeholder 3">
            <a:extLst>
              <a:ext uri="{FF2B5EF4-FFF2-40B4-BE49-F238E27FC236}">
                <a16:creationId xmlns:a16="http://schemas.microsoft.com/office/drawing/2014/main" id="{060CD9F4-A91F-4367-ACBC-EEEDD3352882}"/>
              </a:ext>
            </a:extLst>
          </p:cNvPr>
          <p:cNvSpPr>
            <a:spLocks noGrp="1"/>
          </p:cNvSpPr>
          <p:nvPr>
            <p:ph type="sldNum" sz="quarter" idx="12"/>
          </p:nvPr>
        </p:nvSpPr>
        <p:spPr/>
        <p:txBody>
          <a:bodyPr/>
          <a:lstStyle/>
          <a:p>
            <a:fld id="{6CAFF0DE-0BDA-4523-98D4-C4B31558CE94}" type="slidenum">
              <a:rPr lang="bg-BG" smtClean="0"/>
              <a:t>10</a:t>
            </a:fld>
            <a:endParaRPr lang="bg-BG"/>
          </a:p>
        </p:txBody>
      </p:sp>
      <p:sp>
        <p:nvSpPr>
          <p:cNvPr id="6" name="Rectangle 5">
            <a:extLst>
              <a:ext uri="{FF2B5EF4-FFF2-40B4-BE49-F238E27FC236}">
                <a16:creationId xmlns:a16="http://schemas.microsoft.com/office/drawing/2014/main" id="{058962F9-C3E4-42FA-99E8-3C9E01CAA7F6}"/>
              </a:ext>
            </a:extLst>
          </p:cNvPr>
          <p:cNvSpPr/>
          <p:nvPr/>
        </p:nvSpPr>
        <p:spPr>
          <a:xfrm>
            <a:off x="177590" y="4246249"/>
            <a:ext cx="3556209" cy="2123658"/>
          </a:xfrm>
          <a:prstGeom prst="rect">
            <a:avLst/>
          </a:prstGeom>
        </p:spPr>
        <p:txBody>
          <a:bodyPr wrap="square">
            <a:spAutoFit/>
          </a:bodyPr>
          <a:lstStyle/>
          <a:p>
            <a:r>
              <a:rPr lang="en-US" sz="1200" dirty="0"/>
              <a:t>One of the most innovative aspects of the 5G architecture will be its reliance on 5G network slicing, which will let operators provide portions of their networks for specific customer uses cases — whether that use case is the smart home, the Internet of Things (IoT) factory, the connected car, or the smart energy grid. This will give the ability to deploy only the functions necessary to support particular customers and particular market segments </a:t>
            </a:r>
            <a:endParaRPr lang="en-US" sz="1200" dirty="0">
              <a:solidFill>
                <a:srgbClr val="000000"/>
              </a:solidFill>
              <a:latin typeface="HelveticaNeue-Light"/>
            </a:endParaRPr>
          </a:p>
        </p:txBody>
      </p:sp>
    </p:spTree>
    <p:extLst>
      <p:ext uri="{BB962C8B-B14F-4D97-AF65-F5344CB8AC3E}">
        <p14:creationId xmlns:p14="http://schemas.microsoft.com/office/powerpoint/2010/main" val="189372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E7C5-EE18-4A64-A604-419F7E113CD6}"/>
              </a:ext>
            </a:extLst>
          </p:cNvPr>
          <p:cNvSpPr>
            <a:spLocks noGrp="1"/>
          </p:cNvSpPr>
          <p:nvPr>
            <p:ph type="title"/>
          </p:nvPr>
        </p:nvSpPr>
        <p:spPr/>
        <p:txBody>
          <a:bodyPr/>
          <a:lstStyle/>
          <a:p>
            <a:r>
              <a:rPr lang="en-US" dirty="0"/>
              <a:t>5G spectrum</a:t>
            </a:r>
          </a:p>
        </p:txBody>
      </p:sp>
      <p:sp>
        <p:nvSpPr>
          <p:cNvPr id="3" name="Content Placeholder 2">
            <a:extLst>
              <a:ext uri="{FF2B5EF4-FFF2-40B4-BE49-F238E27FC236}">
                <a16:creationId xmlns:a16="http://schemas.microsoft.com/office/drawing/2014/main" id="{FE3B6217-8B65-457C-A5A6-B4F3B6610332}"/>
              </a:ext>
            </a:extLst>
          </p:cNvPr>
          <p:cNvSpPr>
            <a:spLocks noGrp="1"/>
          </p:cNvSpPr>
          <p:nvPr>
            <p:ph idx="1"/>
          </p:nvPr>
        </p:nvSpPr>
        <p:spPr>
          <a:xfrm>
            <a:off x="676851" y="786912"/>
            <a:ext cx="7882304" cy="787364"/>
          </a:xfrm>
        </p:spPr>
        <p:txBody>
          <a:bodyPr>
            <a:noAutofit/>
          </a:bodyPr>
          <a:lstStyle/>
          <a:p>
            <a:pPr marL="0" lvl="0" indent="0">
              <a:lnSpc>
                <a:spcPct val="100000"/>
              </a:lnSpc>
              <a:spcBef>
                <a:spcPts val="0"/>
              </a:spcBef>
              <a:buNone/>
            </a:pPr>
            <a:r>
              <a:rPr lang="en-US" sz="1600" dirty="0"/>
              <a:t>To address different requirements of 5G usage scenarios, full set of "high", "medium" and "low" frequencies, should be made available by national regulators</a:t>
            </a:r>
          </a:p>
        </p:txBody>
      </p:sp>
      <p:sp>
        <p:nvSpPr>
          <p:cNvPr id="4" name="Slide Number Placeholder 3">
            <a:extLst>
              <a:ext uri="{FF2B5EF4-FFF2-40B4-BE49-F238E27FC236}">
                <a16:creationId xmlns:a16="http://schemas.microsoft.com/office/drawing/2014/main" id="{060CD9F4-A91F-4367-ACBC-EEEDD3352882}"/>
              </a:ext>
            </a:extLst>
          </p:cNvPr>
          <p:cNvSpPr>
            <a:spLocks noGrp="1"/>
          </p:cNvSpPr>
          <p:nvPr>
            <p:ph type="sldNum" sz="quarter" idx="12"/>
          </p:nvPr>
        </p:nvSpPr>
        <p:spPr/>
        <p:txBody>
          <a:bodyPr/>
          <a:lstStyle/>
          <a:p>
            <a:fld id="{6CAFF0DE-0BDA-4523-98D4-C4B31558CE94}" type="slidenum">
              <a:rPr lang="bg-BG" smtClean="0"/>
              <a:t>11</a:t>
            </a:fld>
            <a:endParaRPr lang="bg-BG"/>
          </a:p>
        </p:txBody>
      </p:sp>
      <p:pic>
        <p:nvPicPr>
          <p:cNvPr id="6" name="Picture 5">
            <a:extLst>
              <a:ext uri="{FF2B5EF4-FFF2-40B4-BE49-F238E27FC236}">
                <a16:creationId xmlns:a16="http://schemas.microsoft.com/office/drawing/2014/main" id="{97231B96-6A92-4C97-88D5-7DC825AE5CE1}"/>
              </a:ext>
            </a:extLst>
          </p:cNvPr>
          <p:cNvPicPr/>
          <p:nvPr/>
        </p:nvPicPr>
        <p:blipFill>
          <a:blip r:embed="rId2"/>
          <a:stretch>
            <a:fillRect/>
          </a:stretch>
        </p:blipFill>
        <p:spPr>
          <a:xfrm>
            <a:off x="207389" y="1587178"/>
            <a:ext cx="5229437" cy="4082901"/>
          </a:xfrm>
          <a:prstGeom prst="rect">
            <a:avLst/>
          </a:prstGeom>
        </p:spPr>
      </p:pic>
      <p:sp>
        <p:nvSpPr>
          <p:cNvPr id="7" name="Content Placeholder 2">
            <a:extLst>
              <a:ext uri="{FF2B5EF4-FFF2-40B4-BE49-F238E27FC236}">
                <a16:creationId xmlns:a16="http://schemas.microsoft.com/office/drawing/2014/main" id="{87DFBA05-1849-42D6-B9CE-D3B0BA0BC79A}"/>
              </a:ext>
            </a:extLst>
          </p:cNvPr>
          <p:cNvSpPr txBox="1">
            <a:spLocks/>
          </p:cNvSpPr>
          <p:nvPr/>
        </p:nvSpPr>
        <p:spPr>
          <a:xfrm>
            <a:off x="5436827" y="4357255"/>
            <a:ext cx="3137567" cy="1325725"/>
          </a:xfrm>
          <a:prstGeom prst="rect">
            <a:avLst/>
          </a:prstGeom>
        </p:spPr>
        <p:txBody>
          <a:bodyPr vert="horz" wrap="square" lIns="91440" tIns="45720" rIns="91440" bIns="45720" rtlCol="0">
            <a:noAutofit/>
          </a:bodyPr>
          <a:lstStyle/>
          <a:p>
            <a:pPr>
              <a:spcAft>
                <a:spcPts val="0"/>
              </a:spcAft>
            </a:pPr>
            <a:r>
              <a:rPr lang="en-US" sz="1400" b="1"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700/800/900MHz</a:t>
            </a:r>
            <a:endParaRPr lang="en-US" sz="1400" b="1" dirty="0">
              <a:solidFill>
                <a:srgbClr val="7D7D7D"/>
              </a:solidFill>
              <a:effectLst/>
              <a:latin typeface="Times New Roman" panose="02020603050405020304" pitchFamily="18" charset="0"/>
              <a:ea typeface="Times New Roman" panose="02020603050405020304" pitchFamily="18" charset="0"/>
            </a:endParaRPr>
          </a:p>
          <a:p>
            <a:pPr>
              <a:spcAft>
                <a:spcPts val="0"/>
              </a:spcAft>
            </a:pPr>
            <a:r>
              <a:rPr lang="en-US" sz="1200"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700MHz is 5G coverage band with low capacity</a:t>
            </a:r>
            <a:endParaRPr lang="en-US" sz="1200" dirty="0">
              <a:solidFill>
                <a:srgbClr val="7D7D7D"/>
              </a:solidFill>
              <a:effectLst/>
              <a:latin typeface="Times New Roman" panose="02020603050405020304" pitchFamily="18" charset="0"/>
              <a:ea typeface="Times New Roman" panose="02020603050405020304" pitchFamily="18" charset="0"/>
            </a:endParaRPr>
          </a:p>
          <a:p>
            <a:pPr>
              <a:spcAft>
                <a:spcPts val="0"/>
              </a:spcAft>
            </a:pPr>
            <a:r>
              <a:rPr lang="en-US" sz="1200"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800MHz will remain for 4G services and used for 5G in a later stage</a:t>
            </a:r>
            <a:endParaRPr lang="en-US" sz="1200" dirty="0">
              <a:solidFill>
                <a:srgbClr val="7D7D7D"/>
              </a:solidFill>
              <a:effectLst/>
              <a:latin typeface="Times New Roman" panose="02020603050405020304" pitchFamily="18" charset="0"/>
              <a:ea typeface="Times New Roman" panose="02020603050405020304" pitchFamily="18" charset="0"/>
            </a:endParaRPr>
          </a:p>
          <a:p>
            <a:pPr>
              <a:spcAft>
                <a:spcPts val="0"/>
              </a:spcAft>
            </a:pPr>
            <a:r>
              <a:rPr lang="en-US" sz="1200"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900MHz will remain 2G/3G</a:t>
            </a:r>
            <a:endParaRPr lang="en-US" sz="1200" dirty="0">
              <a:solidFill>
                <a:srgbClr val="7D7D7D"/>
              </a:solidFill>
              <a:effectLst/>
              <a:latin typeface="Times New Roman" panose="02020603050405020304" pitchFamily="18" charset="0"/>
              <a:ea typeface="Times New Roman" panose="02020603050405020304" pitchFamily="18" charset="0"/>
            </a:endParaRPr>
          </a:p>
          <a:p>
            <a:pPr>
              <a:spcAft>
                <a:spcPts val="0"/>
              </a:spcAft>
            </a:pPr>
            <a:r>
              <a:rPr lang="en-US" sz="1200"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LTE at 800MHz is very important for voice (5G fallback on VoLTE)</a:t>
            </a:r>
            <a:endParaRPr lang="en-US" sz="1200" dirty="0">
              <a:solidFill>
                <a:srgbClr val="7D7D7D"/>
              </a:solidFill>
              <a:effectLst/>
              <a:latin typeface="Times New Roman" panose="02020603050405020304" pitchFamily="18" charset="0"/>
              <a:ea typeface="Times New Roman" panose="02020603050405020304" pitchFamily="18" charset="0"/>
            </a:endParaRPr>
          </a:p>
        </p:txBody>
      </p:sp>
      <p:sp>
        <p:nvSpPr>
          <p:cNvPr id="8" name="Content Placeholder 2">
            <a:extLst>
              <a:ext uri="{FF2B5EF4-FFF2-40B4-BE49-F238E27FC236}">
                <a16:creationId xmlns:a16="http://schemas.microsoft.com/office/drawing/2014/main" id="{EEA1277A-70C2-4B55-9FFF-326397B05A4D}"/>
              </a:ext>
            </a:extLst>
          </p:cNvPr>
          <p:cNvSpPr txBox="1">
            <a:spLocks/>
          </p:cNvSpPr>
          <p:nvPr/>
        </p:nvSpPr>
        <p:spPr>
          <a:xfrm>
            <a:off x="5452066" y="3009104"/>
            <a:ext cx="3122328" cy="998220"/>
          </a:xfrm>
          <a:prstGeom prst="rect">
            <a:avLst/>
          </a:prstGeom>
        </p:spPr>
        <p:txBody>
          <a:bodyPr vert="horz" wrap="square" lIns="91440" tIns="45720" rIns="91440" bIns="45720" rtlCol="0">
            <a:noAutofit/>
          </a:bodyPr>
          <a:lstStyle/>
          <a:p>
            <a:pPr>
              <a:spcAft>
                <a:spcPts val="0"/>
              </a:spcAft>
            </a:pPr>
            <a:r>
              <a:rPr lang="en-US" sz="1400" b="1"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3.4-3.8GHz – C-Band</a:t>
            </a:r>
            <a:endParaRPr lang="en-US" sz="1400" b="1" dirty="0">
              <a:solidFill>
                <a:srgbClr val="7D7D7D"/>
              </a:solidFill>
              <a:effectLst/>
              <a:latin typeface="Times New Roman" panose="02020603050405020304" pitchFamily="18" charset="0"/>
              <a:ea typeface="Times New Roman" panose="02020603050405020304" pitchFamily="18" charset="0"/>
            </a:endParaRPr>
          </a:p>
          <a:p>
            <a:pPr>
              <a:spcAft>
                <a:spcPts val="0"/>
              </a:spcAft>
            </a:pPr>
            <a:r>
              <a:rPr lang="en-US" sz="1200"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Major 5G band</a:t>
            </a:r>
            <a:endParaRPr lang="en-US" sz="1200" dirty="0">
              <a:solidFill>
                <a:srgbClr val="7D7D7D"/>
              </a:solidFill>
              <a:effectLst/>
              <a:latin typeface="Times New Roman" panose="02020603050405020304" pitchFamily="18" charset="0"/>
              <a:ea typeface="Times New Roman" panose="02020603050405020304" pitchFamily="18" charset="0"/>
            </a:endParaRPr>
          </a:p>
          <a:p>
            <a:pPr>
              <a:spcAft>
                <a:spcPts val="0"/>
              </a:spcAft>
            </a:pPr>
            <a:r>
              <a:rPr lang="en-US" sz="1200"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At least 100MHz per network</a:t>
            </a:r>
            <a:endParaRPr lang="en-US" sz="1200" dirty="0">
              <a:solidFill>
                <a:srgbClr val="7D7D7D"/>
              </a:solidFill>
              <a:effectLst/>
              <a:latin typeface="Times New Roman" panose="02020603050405020304" pitchFamily="18" charset="0"/>
              <a:ea typeface="Times New Roman" panose="02020603050405020304" pitchFamily="18" charset="0"/>
            </a:endParaRPr>
          </a:p>
          <a:p>
            <a:pPr>
              <a:spcAft>
                <a:spcPts val="0"/>
              </a:spcAft>
            </a:pPr>
            <a:r>
              <a:rPr lang="en-US" sz="1200"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Best balance between coverage and capacity</a:t>
            </a:r>
            <a:endParaRPr lang="en-US" sz="1200" dirty="0">
              <a:solidFill>
                <a:srgbClr val="7D7D7D"/>
              </a:solidFill>
              <a:effectLst/>
              <a:latin typeface="Times New Roman" panose="02020603050405020304" pitchFamily="18" charset="0"/>
              <a:ea typeface="Times New Roman" panose="02020603050405020304" pitchFamily="18" charset="0"/>
            </a:endParaRPr>
          </a:p>
          <a:p>
            <a:pPr>
              <a:spcAft>
                <a:spcPts val="0"/>
              </a:spcAft>
            </a:pPr>
            <a:r>
              <a:rPr lang="en-US" sz="1200" kern="1200" dirty="0">
                <a:solidFill>
                  <a:srgbClr val="7D7D7D"/>
                </a:solidFill>
                <a:effectLst/>
                <a:latin typeface="Calibri" panose="020F0502020204030204" pitchFamily="34" charset="0"/>
                <a:ea typeface="Times New Roman" panose="02020603050405020304" pitchFamily="18" charset="0"/>
                <a:cs typeface="Times New Roman" panose="02020603050405020304" pitchFamily="18" charset="0"/>
              </a:rPr>
              <a:t>Network densification with fiber backhaul</a:t>
            </a:r>
            <a:endParaRPr lang="en-US" sz="1200" dirty="0">
              <a:solidFill>
                <a:srgbClr val="7D7D7D"/>
              </a:solidFill>
              <a:effectLst/>
              <a:latin typeface="Times New Roman" panose="02020603050405020304" pitchFamily="18" charset="0"/>
              <a:ea typeface="Times New Roman" panose="02020603050405020304" pitchFamily="18" charset="0"/>
            </a:endParaRPr>
          </a:p>
        </p:txBody>
      </p:sp>
      <p:sp>
        <p:nvSpPr>
          <p:cNvPr id="9" name="Content Placeholder 2">
            <a:extLst>
              <a:ext uri="{FF2B5EF4-FFF2-40B4-BE49-F238E27FC236}">
                <a16:creationId xmlns:a16="http://schemas.microsoft.com/office/drawing/2014/main" id="{0B86FEC8-AE36-46C8-940D-C08C25244093}"/>
              </a:ext>
            </a:extLst>
          </p:cNvPr>
          <p:cNvSpPr txBox="1">
            <a:spLocks/>
          </p:cNvSpPr>
          <p:nvPr/>
        </p:nvSpPr>
        <p:spPr>
          <a:xfrm>
            <a:off x="5436827" y="1703443"/>
            <a:ext cx="3226026" cy="1097280"/>
          </a:xfrm>
          <a:prstGeom prst="rect">
            <a:avLst/>
          </a:prstGeom>
        </p:spPr>
        <p:txBody>
          <a:bodyPr vert="horz" wrap="square" lIns="91440" tIns="45720" rIns="91440" bIns="45720" rtlCol="0">
            <a:noAutofit/>
          </a:bodyPr>
          <a:lstStyle/>
          <a:p>
            <a:pPr>
              <a:spcAft>
                <a:spcPts val="0"/>
              </a:spcAft>
            </a:pPr>
            <a:r>
              <a:rPr lang="en-US" sz="1400" b="1" dirty="0">
                <a:solidFill>
                  <a:srgbClr val="7D7D7D"/>
                </a:solidFill>
                <a:latin typeface="Calibri" panose="020F0502020204030204" pitchFamily="34" charset="0"/>
                <a:cs typeface="Times New Roman" panose="02020603050405020304" pitchFamily="18" charset="0"/>
              </a:rPr>
              <a:t>24.5-27.5GHz</a:t>
            </a:r>
          </a:p>
          <a:p>
            <a:pPr>
              <a:spcAft>
                <a:spcPts val="0"/>
              </a:spcAft>
            </a:pPr>
            <a:r>
              <a:rPr lang="en-US" sz="1200" dirty="0">
                <a:solidFill>
                  <a:srgbClr val="7D7D7D"/>
                </a:solidFill>
                <a:latin typeface="Calibri" panose="020F0502020204030204" pitchFamily="34" charset="0"/>
                <a:cs typeface="Times New Roman" panose="02020603050405020304" pitchFamily="18" charset="0"/>
              </a:rPr>
              <a:t>At least 800MHz per network</a:t>
            </a:r>
          </a:p>
          <a:p>
            <a:pPr>
              <a:spcAft>
                <a:spcPts val="0"/>
              </a:spcAft>
            </a:pPr>
            <a:r>
              <a:rPr lang="en-US" sz="1200" dirty="0">
                <a:solidFill>
                  <a:srgbClr val="7D7D7D"/>
                </a:solidFill>
                <a:latin typeface="Calibri" panose="020F0502020204030204" pitchFamily="34" charset="0"/>
                <a:cs typeface="Times New Roman" panose="02020603050405020304" pitchFamily="18" charset="0"/>
              </a:rPr>
              <a:t>5G capacity only</a:t>
            </a:r>
          </a:p>
          <a:p>
            <a:pPr>
              <a:spcAft>
                <a:spcPts val="0"/>
              </a:spcAft>
            </a:pPr>
            <a:r>
              <a:rPr lang="en-US" sz="1200" dirty="0">
                <a:solidFill>
                  <a:srgbClr val="7D7D7D"/>
                </a:solidFill>
                <a:latin typeface="Calibri" panose="020F0502020204030204" pitchFamily="34" charset="0"/>
                <a:cs typeface="Times New Roman" panose="02020603050405020304" pitchFamily="18" charset="0"/>
              </a:rPr>
              <a:t>Significant network densification with fiber backhaul</a:t>
            </a:r>
          </a:p>
        </p:txBody>
      </p:sp>
    </p:spTree>
    <p:extLst>
      <p:ext uri="{BB962C8B-B14F-4D97-AF65-F5344CB8AC3E}">
        <p14:creationId xmlns:p14="http://schemas.microsoft.com/office/powerpoint/2010/main" val="353514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E7C5-EE18-4A64-A604-419F7E113CD6}"/>
              </a:ext>
            </a:extLst>
          </p:cNvPr>
          <p:cNvSpPr>
            <a:spLocks noGrp="1"/>
          </p:cNvSpPr>
          <p:nvPr>
            <p:ph type="title"/>
          </p:nvPr>
        </p:nvSpPr>
        <p:spPr/>
        <p:txBody>
          <a:bodyPr/>
          <a:lstStyle/>
          <a:p>
            <a:r>
              <a:rPr lang="en-US" dirty="0"/>
              <a:t>5G deployment challenges</a:t>
            </a:r>
          </a:p>
        </p:txBody>
      </p:sp>
      <p:sp>
        <p:nvSpPr>
          <p:cNvPr id="4" name="Slide Number Placeholder 3">
            <a:extLst>
              <a:ext uri="{FF2B5EF4-FFF2-40B4-BE49-F238E27FC236}">
                <a16:creationId xmlns:a16="http://schemas.microsoft.com/office/drawing/2014/main" id="{060CD9F4-A91F-4367-ACBC-EEEDD3352882}"/>
              </a:ext>
            </a:extLst>
          </p:cNvPr>
          <p:cNvSpPr>
            <a:spLocks noGrp="1"/>
          </p:cNvSpPr>
          <p:nvPr>
            <p:ph type="sldNum" sz="quarter" idx="12"/>
          </p:nvPr>
        </p:nvSpPr>
        <p:spPr/>
        <p:txBody>
          <a:bodyPr/>
          <a:lstStyle/>
          <a:p>
            <a:fld id="{6CAFF0DE-0BDA-4523-98D4-C4B31558CE94}" type="slidenum">
              <a:rPr lang="bg-BG" smtClean="0"/>
              <a:t>12</a:t>
            </a:fld>
            <a:endParaRPr lang="bg-BG"/>
          </a:p>
        </p:txBody>
      </p:sp>
      <p:sp>
        <p:nvSpPr>
          <p:cNvPr id="11" name="Content Placeholder 2">
            <a:extLst>
              <a:ext uri="{FF2B5EF4-FFF2-40B4-BE49-F238E27FC236}">
                <a16:creationId xmlns:a16="http://schemas.microsoft.com/office/drawing/2014/main" id="{8115F9E6-E077-47A3-BD34-780BB2639FF7}"/>
              </a:ext>
            </a:extLst>
          </p:cNvPr>
          <p:cNvSpPr>
            <a:spLocks noGrp="1"/>
          </p:cNvSpPr>
          <p:nvPr>
            <p:ph idx="1"/>
          </p:nvPr>
        </p:nvSpPr>
        <p:spPr>
          <a:xfrm>
            <a:off x="633045" y="929704"/>
            <a:ext cx="8249697" cy="5384948"/>
          </a:xfrm>
        </p:spPr>
        <p:txBody>
          <a:bodyPr>
            <a:normAutofit/>
          </a:bodyPr>
          <a:lstStyle/>
          <a:p>
            <a:r>
              <a:rPr lang="en-US" sz="1800" dirty="0"/>
              <a:t>Spectrum should be available and affordable</a:t>
            </a:r>
          </a:p>
          <a:p>
            <a:pPr lvl="1"/>
            <a:r>
              <a:rPr lang="en-US" sz="1400" dirty="0"/>
              <a:t>Coverage – especially rural and roads: 700MHz band</a:t>
            </a:r>
          </a:p>
          <a:p>
            <a:pPr marL="914400" lvl="2" indent="0">
              <a:buNone/>
            </a:pPr>
            <a:r>
              <a:rPr lang="en-US" sz="1400" dirty="0"/>
              <a:t>Combination of 5G@700MHz and 4G@800MHz is essential for the deployment of the 5G coverage layer</a:t>
            </a:r>
          </a:p>
          <a:p>
            <a:pPr lvl="1"/>
            <a:r>
              <a:rPr lang="en-US" sz="1400" dirty="0"/>
              <a:t>Main implementation: 3.6GHz band</a:t>
            </a:r>
          </a:p>
          <a:p>
            <a:pPr marL="914400" lvl="2" indent="0">
              <a:buNone/>
            </a:pPr>
            <a:r>
              <a:rPr lang="en-US" sz="1400" dirty="0"/>
              <a:t>With other already available LTE bands (e.g. 1800, 2100 and 2600MHz)</a:t>
            </a:r>
          </a:p>
          <a:p>
            <a:r>
              <a:rPr lang="en-US" sz="1800" dirty="0"/>
              <a:t>EMF regulation and proper communication</a:t>
            </a:r>
          </a:p>
          <a:p>
            <a:pPr lvl="1"/>
            <a:r>
              <a:rPr lang="en-US" sz="1400" dirty="0"/>
              <a:t>New common EU regulation of the EMF standards/calculations is needed</a:t>
            </a:r>
          </a:p>
          <a:p>
            <a:pPr marL="914400" lvl="2" indent="0">
              <a:buNone/>
            </a:pPr>
            <a:r>
              <a:rPr lang="en-US" sz="1400" dirty="0"/>
              <a:t>It should be scientifically based and should take into account the specifics of each technology using those bands</a:t>
            </a:r>
          </a:p>
          <a:p>
            <a:pPr lvl="1"/>
            <a:r>
              <a:rPr lang="en-US" sz="1400" dirty="0"/>
              <a:t>Health fears from 5G should be addressed. At the end what EMF could do is function of frequency and radiated power, not the technology</a:t>
            </a:r>
          </a:p>
          <a:p>
            <a:r>
              <a:rPr lang="en-US" sz="1800" dirty="0"/>
              <a:t>Fast deployment to be possible</a:t>
            </a:r>
          </a:p>
          <a:p>
            <a:pPr lvl="1"/>
            <a:r>
              <a:rPr lang="en-US" sz="1400" dirty="0"/>
              <a:t>Dedicated regulation for building new communication infrastructure and addition of new technologies</a:t>
            </a:r>
          </a:p>
          <a:p>
            <a:pPr lvl="2"/>
            <a:r>
              <a:rPr lang="en-US" sz="1400" dirty="0"/>
              <a:t>Upgrade of existing networks is needed</a:t>
            </a:r>
          </a:p>
          <a:p>
            <a:pPr lvl="2"/>
            <a:r>
              <a:rPr lang="en-US" sz="1400" dirty="0"/>
              <a:t>Densification of the networks is needed</a:t>
            </a:r>
          </a:p>
          <a:p>
            <a:pPr lvl="2"/>
            <a:r>
              <a:rPr lang="en-US" sz="1400" dirty="0"/>
              <a:t>New regulation should be dedicated and relaxed significantly</a:t>
            </a:r>
          </a:p>
          <a:p>
            <a:pPr lvl="1"/>
            <a:r>
              <a:rPr lang="en-US" sz="1400" dirty="0"/>
              <a:t>Public-private partnership for rural and remote areas</a:t>
            </a:r>
          </a:p>
          <a:p>
            <a:pPr lvl="2"/>
            <a:r>
              <a:rPr lang="en-US" sz="1400" dirty="0"/>
              <a:t>Infrastructure and equipment funding with European, state or municipalities resources</a:t>
            </a:r>
          </a:p>
        </p:txBody>
      </p:sp>
    </p:spTree>
    <p:extLst>
      <p:ext uri="{BB962C8B-B14F-4D97-AF65-F5344CB8AC3E}">
        <p14:creationId xmlns:p14="http://schemas.microsoft.com/office/powerpoint/2010/main" val="277274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76960-CB24-400A-A89D-FEBE0C3F0233}"/>
              </a:ext>
            </a:extLst>
          </p:cNvPr>
          <p:cNvSpPr>
            <a:spLocks noGrp="1"/>
          </p:cNvSpPr>
          <p:nvPr>
            <p:ph idx="1"/>
          </p:nvPr>
        </p:nvSpPr>
        <p:spPr/>
        <p:txBody>
          <a:bodyPr>
            <a:normAutofit/>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b="1" dirty="0">
                <a:solidFill>
                  <a:schemeClr val="bg2"/>
                </a:solidFill>
              </a:rPr>
              <a:t>Thank you</a:t>
            </a:r>
          </a:p>
        </p:txBody>
      </p:sp>
      <p:sp>
        <p:nvSpPr>
          <p:cNvPr id="4" name="Slide Number Placeholder 3">
            <a:extLst>
              <a:ext uri="{FF2B5EF4-FFF2-40B4-BE49-F238E27FC236}">
                <a16:creationId xmlns:a16="http://schemas.microsoft.com/office/drawing/2014/main" id="{0F7B7519-0C13-41B2-B219-5916CE3FC8F5}"/>
              </a:ext>
            </a:extLst>
          </p:cNvPr>
          <p:cNvSpPr>
            <a:spLocks noGrp="1"/>
          </p:cNvSpPr>
          <p:nvPr>
            <p:ph type="sldNum" sz="quarter" idx="12"/>
          </p:nvPr>
        </p:nvSpPr>
        <p:spPr/>
        <p:txBody>
          <a:bodyPr/>
          <a:lstStyle/>
          <a:p>
            <a:fld id="{6CAFF0DE-0BDA-4523-98D4-C4B31558CE94}" type="slidenum">
              <a:rPr lang="bg-BG" smtClean="0"/>
              <a:t>13</a:t>
            </a:fld>
            <a:endParaRPr lang="bg-BG"/>
          </a:p>
        </p:txBody>
      </p:sp>
    </p:spTree>
    <p:extLst>
      <p:ext uri="{BB962C8B-B14F-4D97-AF65-F5344CB8AC3E}">
        <p14:creationId xmlns:p14="http://schemas.microsoft.com/office/powerpoint/2010/main" val="77767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4958-A6F7-47C0-97B7-8FF66A01A453}"/>
              </a:ext>
            </a:extLst>
          </p:cNvPr>
          <p:cNvSpPr>
            <a:spLocks noGrp="1"/>
          </p:cNvSpPr>
          <p:nvPr>
            <p:ph type="title"/>
          </p:nvPr>
        </p:nvSpPr>
        <p:spPr>
          <a:xfrm>
            <a:off x="457200" y="274638"/>
            <a:ext cx="8229600" cy="1143000"/>
          </a:xfrm>
        </p:spPr>
        <p:txBody>
          <a:bodyPr/>
          <a:lstStyle/>
          <a:p>
            <a:r>
              <a:rPr lang="en-US" dirty="0"/>
              <a:t>About</a:t>
            </a:r>
            <a:r>
              <a:rPr lang="bg-BG" dirty="0"/>
              <a:t> </a:t>
            </a:r>
            <a:r>
              <a:rPr lang="en-US" dirty="0"/>
              <a:t>VIVACOM:</a:t>
            </a:r>
          </a:p>
        </p:txBody>
      </p:sp>
      <p:sp>
        <p:nvSpPr>
          <p:cNvPr id="3" name="Content Placeholder 2">
            <a:extLst>
              <a:ext uri="{FF2B5EF4-FFF2-40B4-BE49-F238E27FC236}">
                <a16:creationId xmlns:a16="http://schemas.microsoft.com/office/drawing/2014/main" id="{EF0C71ED-A680-4D86-833F-C0681CFA09F5}"/>
              </a:ext>
            </a:extLst>
          </p:cNvPr>
          <p:cNvSpPr>
            <a:spLocks noGrp="1"/>
          </p:cNvSpPr>
          <p:nvPr>
            <p:ph idx="1"/>
          </p:nvPr>
        </p:nvSpPr>
        <p:spPr>
          <a:xfrm>
            <a:off x="464096" y="1459850"/>
            <a:ext cx="8229600" cy="4525963"/>
          </a:xfrm>
        </p:spPr>
        <p:txBody>
          <a:bodyPr/>
          <a:lstStyle/>
          <a:p>
            <a:pPr marL="0" indent="0">
              <a:buNone/>
            </a:pPr>
            <a:r>
              <a:rPr lang="en-US" sz="1800" b="1" dirty="0">
                <a:latin typeface="Solomon-Sans-Normal"/>
              </a:rPr>
              <a:t>VIVACOM </a:t>
            </a:r>
            <a:r>
              <a:rPr lang="en-US" sz="1800" dirty="0">
                <a:latin typeface="Solomon-Sans-Normal"/>
              </a:rPr>
              <a:t>has many years of experience in advanced telecommunications solutions at expert level. The company is the largest operator in Bulgaria, offering over 5 million services to its private and business clients. More than 5,000 employees work hard to ensure that over 2 million customers receive the highest quality of service and high-tech next-generation solutions.</a:t>
            </a:r>
            <a:endParaRPr lang="en-US" sz="1600" dirty="0">
              <a:latin typeface="Solomon-Sans-Normal"/>
            </a:endParaRPr>
          </a:p>
        </p:txBody>
      </p:sp>
      <p:pic>
        <p:nvPicPr>
          <p:cNvPr id="5" name="Picture 4">
            <a:extLst>
              <a:ext uri="{FF2B5EF4-FFF2-40B4-BE49-F238E27FC236}">
                <a16:creationId xmlns:a16="http://schemas.microsoft.com/office/drawing/2014/main" id="{ACBC3BDC-DB00-4D63-AE98-8AF3BAF7816C}"/>
              </a:ext>
            </a:extLst>
          </p:cNvPr>
          <p:cNvPicPr>
            <a:picLocks noChangeAspect="1"/>
          </p:cNvPicPr>
          <p:nvPr/>
        </p:nvPicPr>
        <p:blipFill>
          <a:blip r:embed="rId3"/>
          <a:stretch>
            <a:fillRect/>
          </a:stretch>
        </p:blipFill>
        <p:spPr>
          <a:xfrm>
            <a:off x="232623" y="3167831"/>
            <a:ext cx="5454560" cy="3304406"/>
          </a:xfrm>
          <a:prstGeom prst="rect">
            <a:avLst/>
          </a:prstGeom>
        </p:spPr>
      </p:pic>
    </p:spTree>
    <p:extLst>
      <p:ext uri="{BB962C8B-B14F-4D97-AF65-F5344CB8AC3E}">
        <p14:creationId xmlns:p14="http://schemas.microsoft.com/office/powerpoint/2010/main" val="46216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A395-5659-41BA-887B-4A8396534BA9}"/>
              </a:ext>
            </a:extLst>
          </p:cNvPr>
          <p:cNvSpPr>
            <a:spLocks noGrp="1"/>
          </p:cNvSpPr>
          <p:nvPr>
            <p:ph type="title"/>
          </p:nvPr>
        </p:nvSpPr>
        <p:spPr/>
        <p:txBody>
          <a:bodyPr/>
          <a:lstStyle/>
          <a:p>
            <a:r>
              <a:rPr lang="en-US" dirty="0"/>
              <a:t>Transport and mobility</a:t>
            </a:r>
          </a:p>
        </p:txBody>
      </p:sp>
      <p:sp>
        <p:nvSpPr>
          <p:cNvPr id="3" name="Content Placeholder 2">
            <a:extLst>
              <a:ext uri="{FF2B5EF4-FFF2-40B4-BE49-F238E27FC236}">
                <a16:creationId xmlns:a16="http://schemas.microsoft.com/office/drawing/2014/main" id="{F8E8FA87-85AC-4CFA-BB33-EC4EE1118726}"/>
              </a:ext>
            </a:extLst>
          </p:cNvPr>
          <p:cNvSpPr>
            <a:spLocks noGrp="1"/>
          </p:cNvSpPr>
          <p:nvPr>
            <p:ph idx="1"/>
          </p:nvPr>
        </p:nvSpPr>
        <p:spPr>
          <a:xfrm>
            <a:off x="633047" y="1186962"/>
            <a:ext cx="3938954" cy="4985238"/>
          </a:xfrm>
        </p:spPr>
        <p:txBody>
          <a:bodyPr>
            <a:normAutofit/>
          </a:bodyPr>
          <a:lstStyle/>
          <a:p>
            <a:r>
              <a:rPr lang="en-US" sz="2000" dirty="0"/>
              <a:t>Bike sharing</a:t>
            </a:r>
          </a:p>
          <a:p>
            <a:pPr lvl="1"/>
            <a:r>
              <a:rPr lang="en-US" sz="1800" dirty="0"/>
              <a:t>Infrastructure and service for bike sharing</a:t>
            </a:r>
          </a:p>
          <a:p>
            <a:r>
              <a:rPr lang="en-US" sz="2000" dirty="0"/>
              <a:t>City transport</a:t>
            </a:r>
          </a:p>
          <a:p>
            <a:pPr lvl="1"/>
            <a:r>
              <a:rPr lang="en-US" sz="1800" dirty="0"/>
              <a:t>Automatic Vehicle Location and Fleet Management System</a:t>
            </a:r>
          </a:p>
          <a:p>
            <a:pPr lvl="1"/>
            <a:r>
              <a:rPr lang="en-US" sz="1800" dirty="0"/>
              <a:t>Passenger Information System</a:t>
            </a:r>
          </a:p>
          <a:p>
            <a:pPr lvl="1"/>
            <a:r>
              <a:rPr lang="bg-BG" sz="1800" dirty="0"/>
              <a:t>А</a:t>
            </a:r>
            <a:r>
              <a:rPr lang="en-US" sz="1800" dirty="0"/>
              <a:t>automated electronic billing system</a:t>
            </a:r>
          </a:p>
          <a:p>
            <a:pPr lvl="1"/>
            <a:r>
              <a:rPr lang="en-US" sz="1800" dirty="0"/>
              <a:t>E- ticketing</a:t>
            </a:r>
          </a:p>
        </p:txBody>
      </p:sp>
      <p:sp>
        <p:nvSpPr>
          <p:cNvPr id="4" name="Slide Number Placeholder 3">
            <a:extLst>
              <a:ext uri="{FF2B5EF4-FFF2-40B4-BE49-F238E27FC236}">
                <a16:creationId xmlns:a16="http://schemas.microsoft.com/office/drawing/2014/main" id="{89F2EF0D-CF9D-42E5-9797-93E17C4876E6}"/>
              </a:ext>
            </a:extLst>
          </p:cNvPr>
          <p:cNvSpPr>
            <a:spLocks noGrp="1"/>
          </p:cNvSpPr>
          <p:nvPr>
            <p:ph type="sldNum" sz="quarter" idx="12"/>
          </p:nvPr>
        </p:nvSpPr>
        <p:spPr/>
        <p:txBody>
          <a:bodyPr/>
          <a:lstStyle/>
          <a:p>
            <a:fld id="{6CAFF0DE-0BDA-4523-98D4-C4B31558CE94}" type="slidenum">
              <a:rPr lang="bg-BG" smtClean="0"/>
              <a:t>3</a:t>
            </a:fld>
            <a:endParaRPr lang="bg-BG"/>
          </a:p>
        </p:txBody>
      </p:sp>
      <p:pic>
        <p:nvPicPr>
          <p:cNvPr id="5" name="Picture 4">
            <a:extLst>
              <a:ext uri="{FF2B5EF4-FFF2-40B4-BE49-F238E27FC236}">
                <a16:creationId xmlns:a16="http://schemas.microsoft.com/office/drawing/2014/main" id="{E5AE27D7-C08D-437E-AAB2-AFC55F7162F8}"/>
              </a:ext>
            </a:extLst>
          </p:cNvPr>
          <p:cNvPicPr>
            <a:picLocks noChangeAspect="1"/>
          </p:cNvPicPr>
          <p:nvPr/>
        </p:nvPicPr>
        <p:blipFill>
          <a:blip r:embed="rId2"/>
          <a:stretch>
            <a:fillRect/>
          </a:stretch>
        </p:blipFill>
        <p:spPr>
          <a:xfrm>
            <a:off x="4319491" y="3916972"/>
            <a:ext cx="4654692" cy="225522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FBE2B7F1-A941-4DA0-9058-AFA751FA98BF}"/>
              </a:ext>
            </a:extLst>
          </p:cNvPr>
          <p:cNvSpPr txBox="1">
            <a:spLocks/>
          </p:cNvSpPr>
          <p:nvPr/>
        </p:nvSpPr>
        <p:spPr>
          <a:xfrm>
            <a:off x="4581545" y="1186962"/>
            <a:ext cx="4562456" cy="498523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100000"/>
              <a:buFontTx/>
              <a:buBlip>
                <a:blip r:embed="rId3"/>
              </a:buBlip>
              <a:defRPr sz="22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90000"/>
              </a:lnSpc>
              <a:spcBef>
                <a:spcPts val="500"/>
              </a:spcBef>
              <a:buSzPct val="100000"/>
              <a:buFontTx/>
              <a:buBlip>
                <a:blip r:embed="rId3"/>
              </a:buBlip>
              <a:defRPr sz="20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Verdana" panose="020B0604030504040204" pitchFamily="34" charset="0"/>
              <a:buChar char="-"/>
              <a:defRPr sz="1800" kern="1200">
                <a:solidFill>
                  <a:srgbClr val="7D7D7D"/>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Traffic monitoring</a:t>
            </a:r>
          </a:p>
          <a:p>
            <a:pPr lvl="1"/>
            <a:r>
              <a:rPr lang="en-US" sz="1800" dirty="0"/>
              <a:t>Traffic management and control</a:t>
            </a:r>
          </a:p>
          <a:p>
            <a:pPr lvl="1"/>
            <a:r>
              <a:rPr lang="en-US" sz="1800" dirty="0"/>
              <a:t>Access to real time transportation- data</a:t>
            </a:r>
          </a:p>
          <a:p>
            <a:r>
              <a:rPr lang="en-US" sz="2000" dirty="0"/>
              <a:t>Smart Parking </a:t>
            </a:r>
          </a:p>
          <a:p>
            <a:pPr lvl="1"/>
            <a:r>
              <a:rPr lang="en-US" sz="1800" dirty="0"/>
              <a:t>Parking occupancy and parking availability</a:t>
            </a:r>
          </a:p>
          <a:p>
            <a:endParaRPr lang="en-US" sz="2000" dirty="0"/>
          </a:p>
        </p:txBody>
      </p:sp>
    </p:spTree>
    <p:extLst>
      <p:ext uri="{BB962C8B-B14F-4D97-AF65-F5344CB8AC3E}">
        <p14:creationId xmlns:p14="http://schemas.microsoft.com/office/powerpoint/2010/main" val="257517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A395-5659-41BA-887B-4A8396534BA9}"/>
              </a:ext>
            </a:extLst>
          </p:cNvPr>
          <p:cNvSpPr>
            <a:spLocks noGrp="1"/>
          </p:cNvSpPr>
          <p:nvPr>
            <p:ph type="title"/>
          </p:nvPr>
        </p:nvSpPr>
        <p:spPr/>
        <p:txBody>
          <a:bodyPr/>
          <a:lstStyle/>
          <a:p>
            <a:r>
              <a:rPr lang="en-US" dirty="0"/>
              <a:t>Environment and Energy </a:t>
            </a:r>
          </a:p>
        </p:txBody>
      </p:sp>
      <p:sp>
        <p:nvSpPr>
          <p:cNvPr id="3" name="Content Placeholder 2">
            <a:extLst>
              <a:ext uri="{FF2B5EF4-FFF2-40B4-BE49-F238E27FC236}">
                <a16:creationId xmlns:a16="http://schemas.microsoft.com/office/drawing/2014/main" id="{F8E8FA87-85AC-4CFA-BB33-EC4EE1118726}"/>
              </a:ext>
            </a:extLst>
          </p:cNvPr>
          <p:cNvSpPr>
            <a:spLocks noGrp="1"/>
          </p:cNvSpPr>
          <p:nvPr>
            <p:ph idx="1"/>
          </p:nvPr>
        </p:nvSpPr>
        <p:spPr>
          <a:xfrm>
            <a:off x="633047" y="1186962"/>
            <a:ext cx="3938954" cy="4985238"/>
          </a:xfrm>
        </p:spPr>
        <p:txBody>
          <a:bodyPr>
            <a:normAutofit/>
          </a:bodyPr>
          <a:lstStyle/>
          <a:p>
            <a:r>
              <a:rPr lang="en-US" sz="2000" dirty="0"/>
              <a:t>Weather stations</a:t>
            </a:r>
          </a:p>
          <a:p>
            <a:r>
              <a:rPr lang="en-US" sz="2000" dirty="0"/>
              <a:t>Measurement of Air Pollution</a:t>
            </a:r>
          </a:p>
          <a:p>
            <a:pPr lvl="1"/>
            <a:r>
              <a:rPr lang="en-US" sz="1800" dirty="0"/>
              <a:t>Control and access to Air Pollution- data</a:t>
            </a:r>
          </a:p>
          <a:p>
            <a:r>
              <a:rPr lang="en-US" sz="2000" dirty="0"/>
              <a:t>Waste Management</a:t>
            </a:r>
          </a:p>
          <a:p>
            <a:pPr lvl="1"/>
            <a:r>
              <a:rPr lang="en-US" sz="1800" dirty="0"/>
              <a:t>Data collection and analysis</a:t>
            </a:r>
          </a:p>
          <a:p>
            <a:pPr lvl="1"/>
            <a:r>
              <a:rPr lang="en-US" sz="1800" dirty="0"/>
              <a:t>Optimization of container collection </a:t>
            </a:r>
          </a:p>
          <a:p>
            <a:pPr lvl="1"/>
            <a:r>
              <a:rPr lang="en-US" sz="1800" dirty="0"/>
              <a:t>Real time inventory of waste containers</a:t>
            </a:r>
          </a:p>
        </p:txBody>
      </p:sp>
      <p:sp>
        <p:nvSpPr>
          <p:cNvPr id="4" name="Slide Number Placeholder 3">
            <a:extLst>
              <a:ext uri="{FF2B5EF4-FFF2-40B4-BE49-F238E27FC236}">
                <a16:creationId xmlns:a16="http://schemas.microsoft.com/office/drawing/2014/main" id="{89F2EF0D-CF9D-42E5-9797-93E17C4876E6}"/>
              </a:ext>
            </a:extLst>
          </p:cNvPr>
          <p:cNvSpPr>
            <a:spLocks noGrp="1"/>
          </p:cNvSpPr>
          <p:nvPr>
            <p:ph type="sldNum" sz="quarter" idx="12"/>
          </p:nvPr>
        </p:nvSpPr>
        <p:spPr/>
        <p:txBody>
          <a:bodyPr/>
          <a:lstStyle/>
          <a:p>
            <a:fld id="{6CAFF0DE-0BDA-4523-98D4-C4B31558CE94}" type="slidenum">
              <a:rPr lang="bg-BG" smtClean="0"/>
              <a:t>4</a:t>
            </a:fld>
            <a:endParaRPr lang="bg-BG"/>
          </a:p>
        </p:txBody>
      </p:sp>
      <p:pic>
        <p:nvPicPr>
          <p:cNvPr id="8" name="Picture 8" descr="Ð ÐµÐ·ÑÐ»ÑÐ°Ñ Ñ Ð¸Ð·Ð¾Ð±ÑÐ°Ð¶ÐµÐ½Ð¸Ðµ Ð·Ð° Ð¾ÐºÐ¾Ð»Ð½Ð° ÑÑÐµÐ´Ð°">
            <a:extLst>
              <a:ext uri="{FF2B5EF4-FFF2-40B4-BE49-F238E27FC236}">
                <a16:creationId xmlns:a16="http://schemas.microsoft.com/office/drawing/2014/main" id="{761022C1-3DB5-4147-9A8D-02D3B52E2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55" y="3916971"/>
            <a:ext cx="3719337" cy="2255227"/>
          </a:xfrm>
          <a:prstGeom prst="rect">
            <a:avLst/>
          </a:prstGeom>
          <a:noFill/>
          <a:effectLst>
            <a:outerShdw blurRad="254000" dist="165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58483D-FFD6-4FAC-B7F9-F2D60E1E6AC8}"/>
              </a:ext>
            </a:extLst>
          </p:cNvPr>
          <p:cNvSpPr txBox="1">
            <a:spLocks/>
          </p:cNvSpPr>
          <p:nvPr/>
        </p:nvSpPr>
        <p:spPr>
          <a:xfrm>
            <a:off x="4586737" y="1186962"/>
            <a:ext cx="3938954" cy="498523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100000"/>
              <a:buFontTx/>
              <a:buBlip>
                <a:blip r:embed="rId3"/>
              </a:buBlip>
              <a:defRPr sz="22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90000"/>
              </a:lnSpc>
              <a:spcBef>
                <a:spcPts val="500"/>
              </a:spcBef>
              <a:buSzPct val="100000"/>
              <a:buFontTx/>
              <a:buBlip>
                <a:blip r:embed="rId3"/>
              </a:buBlip>
              <a:defRPr sz="20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Verdana" panose="020B0604030504040204" pitchFamily="34" charset="0"/>
              <a:buChar char="-"/>
              <a:defRPr sz="1800" kern="1200">
                <a:solidFill>
                  <a:srgbClr val="7D7D7D"/>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Street lighting management</a:t>
            </a:r>
          </a:p>
          <a:p>
            <a:pPr lvl="1"/>
            <a:r>
              <a:rPr lang="en-US" sz="1800" dirty="0"/>
              <a:t>Decreasing of electricity consummation </a:t>
            </a:r>
          </a:p>
        </p:txBody>
      </p:sp>
    </p:spTree>
    <p:extLst>
      <p:ext uri="{BB962C8B-B14F-4D97-AF65-F5344CB8AC3E}">
        <p14:creationId xmlns:p14="http://schemas.microsoft.com/office/powerpoint/2010/main" val="230136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A395-5659-41BA-887B-4A8396534BA9}"/>
              </a:ext>
            </a:extLst>
          </p:cNvPr>
          <p:cNvSpPr>
            <a:spLocks noGrp="1"/>
          </p:cNvSpPr>
          <p:nvPr>
            <p:ph type="title"/>
          </p:nvPr>
        </p:nvSpPr>
        <p:spPr/>
        <p:txBody>
          <a:bodyPr/>
          <a:lstStyle/>
          <a:p>
            <a:r>
              <a:rPr lang="en-US" dirty="0"/>
              <a:t>Security</a:t>
            </a:r>
          </a:p>
        </p:txBody>
      </p:sp>
      <p:sp>
        <p:nvSpPr>
          <p:cNvPr id="3" name="Content Placeholder 2">
            <a:extLst>
              <a:ext uri="{FF2B5EF4-FFF2-40B4-BE49-F238E27FC236}">
                <a16:creationId xmlns:a16="http://schemas.microsoft.com/office/drawing/2014/main" id="{F8E8FA87-85AC-4CFA-BB33-EC4EE1118726}"/>
              </a:ext>
            </a:extLst>
          </p:cNvPr>
          <p:cNvSpPr>
            <a:spLocks noGrp="1"/>
          </p:cNvSpPr>
          <p:nvPr>
            <p:ph idx="1"/>
          </p:nvPr>
        </p:nvSpPr>
        <p:spPr>
          <a:xfrm>
            <a:off x="633047" y="1186962"/>
            <a:ext cx="3938954" cy="4985238"/>
          </a:xfrm>
        </p:spPr>
        <p:txBody>
          <a:bodyPr>
            <a:normAutofit/>
          </a:bodyPr>
          <a:lstStyle/>
          <a:p>
            <a:r>
              <a:rPr lang="en-US" sz="2000" dirty="0"/>
              <a:t>Video Surveillance</a:t>
            </a:r>
          </a:p>
          <a:p>
            <a:pPr lvl="1"/>
            <a:r>
              <a:rPr lang="en-US" sz="1800" dirty="0"/>
              <a:t>Real time data</a:t>
            </a:r>
          </a:p>
          <a:p>
            <a:pPr lvl="1"/>
            <a:r>
              <a:rPr lang="en-US" sz="1800" dirty="0"/>
              <a:t>Control, prevention and security</a:t>
            </a:r>
          </a:p>
          <a:p>
            <a:r>
              <a:rPr lang="en-US" sz="2000" dirty="0"/>
              <a:t>Traffic control</a:t>
            </a:r>
          </a:p>
          <a:p>
            <a:pPr lvl="1"/>
            <a:r>
              <a:rPr lang="en-US" sz="1800" dirty="0"/>
              <a:t>Traffic regulation</a:t>
            </a:r>
          </a:p>
          <a:p>
            <a:pPr lvl="1"/>
            <a:r>
              <a:rPr lang="en-US" sz="1800" dirty="0"/>
              <a:t>Increasing the efficiency of road infrastructure</a:t>
            </a:r>
          </a:p>
        </p:txBody>
      </p:sp>
      <p:sp>
        <p:nvSpPr>
          <p:cNvPr id="4" name="Slide Number Placeholder 3">
            <a:extLst>
              <a:ext uri="{FF2B5EF4-FFF2-40B4-BE49-F238E27FC236}">
                <a16:creationId xmlns:a16="http://schemas.microsoft.com/office/drawing/2014/main" id="{89F2EF0D-CF9D-42E5-9797-93E17C4876E6}"/>
              </a:ext>
            </a:extLst>
          </p:cNvPr>
          <p:cNvSpPr>
            <a:spLocks noGrp="1"/>
          </p:cNvSpPr>
          <p:nvPr>
            <p:ph type="sldNum" sz="quarter" idx="12"/>
          </p:nvPr>
        </p:nvSpPr>
        <p:spPr/>
        <p:txBody>
          <a:bodyPr/>
          <a:lstStyle/>
          <a:p>
            <a:fld id="{6CAFF0DE-0BDA-4523-98D4-C4B31558CE94}" type="slidenum">
              <a:rPr lang="bg-BG" smtClean="0"/>
              <a:t>5</a:t>
            </a:fld>
            <a:endParaRPr lang="bg-BG"/>
          </a:p>
        </p:txBody>
      </p:sp>
      <p:pic>
        <p:nvPicPr>
          <p:cNvPr id="7" name="Picture 6" descr="Ð ÐµÐ·ÑÐ»ÑÐ°Ñ Ñ Ð¸Ð·Ð¾Ð±ÑÐ°Ð¶ÐµÐ½Ð¸Ðµ Ð·Ð° traffic control video security">
            <a:extLst>
              <a:ext uri="{FF2B5EF4-FFF2-40B4-BE49-F238E27FC236}">
                <a16:creationId xmlns:a16="http://schemas.microsoft.com/office/drawing/2014/main" id="{3EC9DA39-18AB-4D92-970D-802C5FB986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621" y="3916969"/>
            <a:ext cx="4176927" cy="1947439"/>
          </a:xfrm>
          <a:prstGeom prst="rect">
            <a:avLst/>
          </a:prstGeom>
          <a:noFill/>
          <a:effectLst>
            <a:outerShdw blurRad="254000" dist="165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4933C54D-0BA7-4CF4-AEB1-12F726A21BCE}"/>
              </a:ext>
            </a:extLst>
          </p:cNvPr>
          <p:cNvSpPr txBox="1">
            <a:spLocks/>
          </p:cNvSpPr>
          <p:nvPr/>
        </p:nvSpPr>
        <p:spPr>
          <a:xfrm>
            <a:off x="4572000" y="1186962"/>
            <a:ext cx="3938954" cy="498523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100000"/>
              <a:buFontTx/>
              <a:buBlip>
                <a:blip r:embed="rId3"/>
              </a:buBlip>
              <a:defRPr sz="22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90000"/>
              </a:lnSpc>
              <a:spcBef>
                <a:spcPts val="500"/>
              </a:spcBef>
              <a:buSzPct val="100000"/>
              <a:buFontTx/>
              <a:buBlip>
                <a:blip r:embed="rId3"/>
              </a:buBlip>
              <a:defRPr sz="20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Verdana" panose="020B0604030504040204" pitchFamily="34" charset="0"/>
              <a:buChar char="-"/>
              <a:defRPr sz="1800" kern="1200">
                <a:solidFill>
                  <a:srgbClr val="7D7D7D"/>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Disaster and accident prevention</a:t>
            </a:r>
          </a:p>
          <a:p>
            <a:pPr lvl="1"/>
            <a:r>
              <a:rPr lang="en-US" sz="1800" dirty="0"/>
              <a:t>Monitoring of critical infrastructure /rivers and dams/</a:t>
            </a:r>
          </a:p>
          <a:p>
            <a:pPr lvl="1"/>
            <a:r>
              <a:rPr lang="en-US" sz="1800" dirty="0"/>
              <a:t>Timely signaling to citizens through an appropriate information environment</a:t>
            </a:r>
          </a:p>
        </p:txBody>
      </p:sp>
    </p:spTree>
    <p:extLst>
      <p:ext uri="{BB962C8B-B14F-4D97-AF65-F5344CB8AC3E}">
        <p14:creationId xmlns:p14="http://schemas.microsoft.com/office/powerpoint/2010/main" val="231827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A395-5659-41BA-887B-4A8396534BA9}"/>
              </a:ext>
            </a:extLst>
          </p:cNvPr>
          <p:cNvSpPr>
            <a:spLocks noGrp="1"/>
          </p:cNvSpPr>
          <p:nvPr>
            <p:ph type="title"/>
          </p:nvPr>
        </p:nvSpPr>
        <p:spPr/>
        <p:txBody>
          <a:bodyPr/>
          <a:lstStyle/>
          <a:p>
            <a:r>
              <a:rPr lang="en-US" dirty="0"/>
              <a:t>Services</a:t>
            </a:r>
          </a:p>
        </p:txBody>
      </p:sp>
      <p:sp>
        <p:nvSpPr>
          <p:cNvPr id="3" name="Content Placeholder 2">
            <a:extLst>
              <a:ext uri="{FF2B5EF4-FFF2-40B4-BE49-F238E27FC236}">
                <a16:creationId xmlns:a16="http://schemas.microsoft.com/office/drawing/2014/main" id="{F8E8FA87-85AC-4CFA-BB33-EC4EE1118726}"/>
              </a:ext>
            </a:extLst>
          </p:cNvPr>
          <p:cNvSpPr>
            <a:spLocks noGrp="1"/>
          </p:cNvSpPr>
          <p:nvPr>
            <p:ph idx="1"/>
          </p:nvPr>
        </p:nvSpPr>
        <p:spPr>
          <a:xfrm>
            <a:off x="633047" y="1186962"/>
            <a:ext cx="3938954" cy="4985238"/>
          </a:xfrm>
        </p:spPr>
        <p:txBody>
          <a:bodyPr>
            <a:normAutofit/>
          </a:bodyPr>
          <a:lstStyle/>
          <a:p>
            <a:r>
              <a:rPr lang="en-US" sz="2000" dirty="0"/>
              <a:t>Municipalities information- mobile apps and web pages</a:t>
            </a:r>
          </a:p>
          <a:p>
            <a:pPr lvl="1"/>
            <a:r>
              <a:rPr lang="en-US" sz="1800" dirty="0"/>
              <a:t>Easy access for citizens to useful information about the Municipality </a:t>
            </a:r>
          </a:p>
          <a:p>
            <a:pPr marL="457200" lvl="1" indent="0">
              <a:buNone/>
            </a:pPr>
            <a:r>
              <a:rPr lang="en-US" sz="1800" dirty="0"/>
              <a:t>/web sites, mobile applications, local content/</a:t>
            </a:r>
          </a:p>
          <a:p>
            <a:r>
              <a:rPr lang="en-US" sz="2000" dirty="0"/>
              <a:t>E- services for citizens</a:t>
            </a:r>
          </a:p>
          <a:p>
            <a:pPr lvl="1"/>
            <a:r>
              <a:rPr lang="en-US" sz="1800" dirty="0"/>
              <a:t>E- Government </a:t>
            </a:r>
          </a:p>
          <a:p>
            <a:pPr lvl="1"/>
            <a:r>
              <a:rPr lang="en-US" sz="1800" dirty="0"/>
              <a:t>E- Municipality</a:t>
            </a:r>
          </a:p>
          <a:p>
            <a:endParaRPr lang="en-US" sz="2000" dirty="0"/>
          </a:p>
        </p:txBody>
      </p:sp>
      <p:sp>
        <p:nvSpPr>
          <p:cNvPr id="4" name="Slide Number Placeholder 3">
            <a:extLst>
              <a:ext uri="{FF2B5EF4-FFF2-40B4-BE49-F238E27FC236}">
                <a16:creationId xmlns:a16="http://schemas.microsoft.com/office/drawing/2014/main" id="{89F2EF0D-CF9D-42E5-9797-93E17C4876E6}"/>
              </a:ext>
            </a:extLst>
          </p:cNvPr>
          <p:cNvSpPr>
            <a:spLocks noGrp="1"/>
          </p:cNvSpPr>
          <p:nvPr>
            <p:ph type="sldNum" sz="quarter" idx="12"/>
          </p:nvPr>
        </p:nvSpPr>
        <p:spPr/>
        <p:txBody>
          <a:bodyPr/>
          <a:lstStyle/>
          <a:p>
            <a:fld id="{6CAFF0DE-0BDA-4523-98D4-C4B31558CE94}" type="slidenum">
              <a:rPr lang="bg-BG" smtClean="0"/>
              <a:t>6</a:t>
            </a:fld>
            <a:endParaRPr lang="bg-BG"/>
          </a:p>
        </p:txBody>
      </p:sp>
      <p:sp>
        <p:nvSpPr>
          <p:cNvPr id="8" name="Content Placeholder 2">
            <a:extLst>
              <a:ext uri="{FF2B5EF4-FFF2-40B4-BE49-F238E27FC236}">
                <a16:creationId xmlns:a16="http://schemas.microsoft.com/office/drawing/2014/main" id="{17B7CF70-398C-4E13-AD5B-A2C891659B97}"/>
              </a:ext>
            </a:extLst>
          </p:cNvPr>
          <p:cNvSpPr txBox="1">
            <a:spLocks/>
          </p:cNvSpPr>
          <p:nvPr/>
        </p:nvSpPr>
        <p:spPr>
          <a:xfrm>
            <a:off x="4572000" y="1186962"/>
            <a:ext cx="3938953" cy="498523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SzPct val="100000"/>
              <a:buFontTx/>
              <a:buBlip>
                <a:blip r:embed="rId2"/>
              </a:buBlip>
              <a:defRPr sz="22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90000"/>
              </a:lnSpc>
              <a:spcBef>
                <a:spcPts val="500"/>
              </a:spcBef>
              <a:buSzPct val="100000"/>
              <a:buFontTx/>
              <a:buBlip>
                <a:blip r:embed="rId2"/>
              </a:buBlip>
              <a:defRPr sz="2000" kern="1200" baseline="0">
                <a:solidFill>
                  <a:srgbClr val="7D7D7D"/>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Verdana" panose="020B0604030504040204" pitchFamily="34" charset="0"/>
              <a:buChar char="-"/>
              <a:defRPr sz="1800" kern="1200">
                <a:solidFill>
                  <a:srgbClr val="7D7D7D"/>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Verdana" panose="020B0604030504040204" pitchFamily="34" charset="0"/>
              <a:buChar char="-"/>
              <a:defRPr sz="1600" kern="1200">
                <a:solidFill>
                  <a:srgbClr val="7D7D7D"/>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Broadband internet access</a:t>
            </a:r>
          </a:p>
          <a:p>
            <a:pPr lvl="1"/>
            <a:r>
              <a:rPr lang="en-US" sz="1800" dirty="0"/>
              <a:t>Equality of all Municipalities and Municipal Services in their access to appropriate information infrastructure</a:t>
            </a:r>
          </a:p>
          <a:p>
            <a:r>
              <a:rPr lang="en-US" sz="2000" dirty="0"/>
              <a:t>Public Wi-Fi zones</a:t>
            </a:r>
          </a:p>
          <a:p>
            <a:endParaRPr lang="en-US" sz="2000" dirty="0"/>
          </a:p>
        </p:txBody>
      </p:sp>
      <p:pic>
        <p:nvPicPr>
          <p:cNvPr id="9" name="Picture 2" descr="Ð ÐµÐ·ÑÐ»ÑÐ°Ñ Ñ Ð¸Ð·Ð¾Ð±ÑÐ°Ð¶ÐµÐ½Ð¸Ðµ Ð·Ð° Broadband internet access">
            <a:extLst>
              <a:ext uri="{FF2B5EF4-FFF2-40B4-BE49-F238E27FC236}">
                <a16:creationId xmlns:a16="http://schemas.microsoft.com/office/drawing/2014/main" id="{597A831A-DFD5-4EEC-90E8-AC86534F3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734" y="3814354"/>
            <a:ext cx="4165832" cy="2357845"/>
          </a:xfrm>
          <a:prstGeom prst="rect">
            <a:avLst/>
          </a:prstGeom>
          <a:noFill/>
          <a:effectLst>
            <a:outerShdw blurRad="254000" dist="165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6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A395-5659-41BA-887B-4A8396534BA9}"/>
              </a:ext>
            </a:extLst>
          </p:cNvPr>
          <p:cNvSpPr>
            <a:spLocks noGrp="1"/>
          </p:cNvSpPr>
          <p:nvPr>
            <p:ph type="title"/>
          </p:nvPr>
        </p:nvSpPr>
        <p:spPr/>
        <p:txBody>
          <a:bodyPr/>
          <a:lstStyle/>
          <a:p>
            <a:r>
              <a:rPr lang="en-US" dirty="0"/>
              <a:t>Smart education</a:t>
            </a:r>
          </a:p>
        </p:txBody>
      </p:sp>
      <p:sp>
        <p:nvSpPr>
          <p:cNvPr id="3" name="Content Placeholder 2">
            <a:extLst>
              <a:ext uri="{FF2B5EF4-FFF2-40B4-BE49-F238E27FC236}">
                <a16:creationId xmlns:a16="http://schemas.microsoft.com/office/drawing/2014/main" id="{F8E8FA87-85AC-4CFA-BB33-EC4EE1118726}"/>
              </a:ext>
            </a:extLst>
          </p:cNvPr>
          <p:cNvSpPr>
            <a:spLocks noGrp="1"/>
          </p:cNvSpPr>
          <p:nvPr>
            <p:ph idx="1"/>
          </p:nvPr>
        </p:nvSpPr>
        <p:spPr>
          <a:xfrm>
            <a:off x="633046" y="1186962"/>
            <a:ext cx="7988439" cy="4985238"/>
          </a:xfrm>
        </p:spPr>
        <p:txBody>
          <a:bodyPr>
            <a:normAutofit/>
          </a:bodyPr>
          <a:lstStyle/>
          <a:p>
            <a:r>
              <a:rPr lang="en-US" sz="2000" dirty="0"/>
              <a:t>Access to broadband services</a:t>
            </a:r>
          </a:p>
          <a:p>
            <a:pPr lvl="1"/>
            <a:r>
              <a:rPr lang="en-US" sz="1800" dirty="0"/>
              <a:t>Providing the necessary infrastructure</a:t>
            </a:r>
          </a:p>
          <a:p>
            <a:r>
              <a:rPr lang="en-US" sz="2000" dirty="0"/>
              <a:t>Digital content</a:t>
            </a:r>
          </a:p>
          <a:p>
            <a:pPr lvl="1"/>
            <a:r>
              <a:rPr lang="en-US" sz="1800" dirty="0"/>
              <a:t>Access to diverse content and best practices in education</a:t>
            </a:r>
          </a:p>
          <a:p>
            <a:r>
              <a:rPr lang="en-US" sz="2000" dirty="0"/>
              <a:t>IT Infrastructure</a:t>
            </a:r>
          </a:p>
          <a:p>
            <a:pPr lvl="1"/>
            <a:r>
              <a:rPr lang="en-US" sz="1800" dirty="0"/>
              <a:t>Cloud infrastructure</a:t>
            </a:r>
          </a:p>
          <a:p>
            <a:pPr lvl="1"/>
            <a:r>
              <a:rPr lang="en-US" sz="1800" dirty="0"/>
              <a:t>Applications</a:t>
            </a:r>
          </a:p>
          <a:p>
            <a:pPr lvl="1"/>
            <a:r>
              <a:rPr lang="en-US" sz="1800" dirty="0"/>
              <a:t>Services</a:t>
            </a:r>
          </a:p>
        </p:txBody>
      </p:sp>
      <p:sp>
        <p:nvSpPr>
          <p:cNvPr id="4" name="Slide Number Placeholder 3">
            <a:extLst>
              <a:ext uri="{FF2B5EF4-FFF2-40B4-BE49-F238E27FC236}">
                <a16:creationId xmlns:a16="http://schemas.microsoft.com/office/drawing/2014/main" id="{89F2EF0D-CF9D-42E5-9797-93E17C4876E6}"/>
              </a:ext>
            </a:extLst>
          </p:cNvPr>
          <p:cNvSpPr>
            <a:spLocks noGrp="1"/>
          </p:cNvSpPr>
          <p:nvPr>
            <p:ph type="sldNum" sz="quarter" idx="12"/>
          </p:nvPr>
        </p:nvSpPr>
        <p:spPr/>
        <p:txBody>
          <a:bodyPr/>
          <a:lstStyle/>
          <a:p>
            <a:fld id="{6CAFF0DE-0BDA-4523-98D4-C4B31558CE94}" type="slidenum">
              <a:rPr lang="bg-BG" smtClean="0"/>
              <a:t>7</a:t>
            </a:fld>
            <a:endParaRPr lang="bg-BG"/>
          </a:p>
        </p:txBody>
      </p:sp>
      <p:pic>
        <p:nvPicPr>
          <p:cNvPr id="10" name="Picture 9">
            <a:extLst>
              <a:ext uri="{FF2B5EF4-FFF2-40B4-BE49-F238E27FC236}">
                <a16:creationId xmlns:a16="http://schemas.microsoft.com/office/drawing/2014/main" id="{D247F18F-5834-4CC1-8EFA-A54BE97E6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641" y="3164601"/>
            <a:ext cx="2377536" cy="1836801"/>
          </a:xfrm>
          <a:prstGeom prst="roundRect">
            <a:avLst>
              <a:gd name="adj" fmla="val 859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107950" dist="12700" dir="5400000" algn="ctr">
              <a:srgbClr val="000000"/>
            </a:outerShdw>
            <a:reflection blurRad="12700" stA="38000" endPos="28000" dist="5000" dir="5400000" sy="-100000" algn="bl" rotWithShape="0"/>
          </a:effectLst>
        </p:spPr>
      </p:pic>
      <p:pic>
        <p:nvPicPr>
          <p:cNvPr id="11" name="Picture 10">
            <a:extLst>
              <a:ext uri="{FF2B5EF4-FFF2-40B4-BE49-F238E27FC236}">
                <a16:creationId xmlns:a16="http://schemas.microsoft.com/office/drawing/2014/main" id="{37F67B08-AF92-4EF7-AE2A-FF0852522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115" y="3789268"/>
            <a:ext cx="2215028" cy="1597994"/>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p:spPr>
      </p:pic>
      <p:pic>
        <p:nvPicPr>
          <p:cNvPr id="12" name="Picture 11">
            <a:extLst>
              <a:ext uri="{FF2B5EF4-FFF2-40B4-BE49-F238E27FC236}">
                <a16:creationId xmlns:a16="http://schemas.microsoft.com/office/drawing/2014/main" id="{90EA5355-88A7-4275-84A4-1D0254D45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8643" y="4293573"/>
            <a:ext cx="2354819" cy="1597994"/>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p:spPr>
      </p:pic>
    </p:spTree>
    <p:extLst>
      <p:ext uri="{BB962C8B-B14F-4D97-AF65-F5344CB8AC3E}">
        <p14:creationId xmlns:p14="http://schemas.microsoft.com/office/powerpoint/2010/main" val="84454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76960-CB24-400A-A89D-FEBE0C3F0233}"/>
              </a:ext>
            </a:extLst>
          </p:cNvPr>
          <p:cNvSpPr>
            <a:spLocks noGrp="1"/>
          </p:cNvSpPr>
          <p:nvPr>
            <p:ph idx="1"/>
          </p:nvPr>
        </p:nvSpPr>
        <p:spPr/>
        <p:txBody>
          <a:bodyPr>
            <a:normAutofit/>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b="1" dirty="0">
                <a:solidFill>
                  <a:schemeClr val="bg2"/>
                </a:solidFill>
              </a:rPr>
              <a:t>5G deployment</a:t>
            </a:r>
          </a:p>
        </p:txBody>
      </p:sp>
      <p:sp>
        <p:nvSpPr>
          <p:cNvPr id="4" name="Slide Number Placeholder 3">
            <a:extLst>
              <a:ext uri="{FF2B5EF4-FFF2-40B4-BE49-F238E27FC236}">
                <a16:creationId xmlns:a16="http://schemas.microsoft.com/office/drawing/2014/main" id="{0F7B7519-0C13-41B2-B219-5916CE3FC8F5}"/>
              </a:ext>
            </a:extLst>
          </p:cNvPr>
          <p:cNvSpPr>
            <a:spLocks noGrp="1"/>
          </p:cNvSpPr>
          <p:nvPr>
            <p:ph type="sldNum" sz="quarter" idx="12"/>
          </p:nvPr>
        </p:nvSpPr>
        <p:spPr/>
        <p:txBody>
          <a:bodyPr/>
          <a:lstStyle/>
          <a:p>
            <a:fld id="{6CAFF0DE-0BDA-4523-98D4-C4B31558CE94}" type="slidenum">
              <a:rPr lang="bg-BG" smtClean="0"/>
              <a:t>8</a:t>
            </a:fld>
            <a:endParaRPr lang="bg-BG"/>
          </a:p>
        </p:txBody>
      </p:sp>
    </p:spTree>
    <p:extLst>
      <p:ext uri="{BB962C8B-B14F-4D97-AF65-F5344CB8AC3E}">
        <p14:creationId xmlns:p14="http://schemas.microsoft.com/office/powerpoint/2010/main" val="275344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E7C5-EE18-4A64-A604-419F7E113CD6}"/>
              </a:ext>
            </a:extLst>
          </p:cNvPr>
          <p:cNvSpPr>
            <a:spLocks noGrp="1"/>
          </p:cNvSpPr>
          <p:nvPr>
            <p:ph type="title"/>
          </p:nvPr>
        </p:nvSpPr>
        <p:spPr>
          <a:xfrm>
            <a:off x="420062" y="53548"/>
            <a:ext cx="7886700" cy="720000"/>
          </a:xfrm>
        </p:spPr>
        <p:txBody>
          <a:bodyPr/>
          <a:lstStyle/>
          <a:p>
            <a:r>
              <a:rPr lang="en-US" dirty="0"/>
              <a:t>5G expectations</a:t>
            </a:r>
          </a:p>
        </p:txBody>
      </p:sp>
      <p:sp>
        <p:nvSpPr>
          <p:cNvPr id="3" name="Content Placeholder 2">
            <a:extLst>
              <a:ext uri="{FF2B5EF4-FFF2-40B4-BE49-F238E27FC236}">
                <a16:creationId xmlns:a16="http://schemas.microsoft.com/office/drawing/2014/main" id="{FE3B6217-8B65-457C-A5A6-B4F3B6610332}"/>
              </a:ext>
            </a:extLst>
          </p:cNvPr>
          <p:cNvSpPr>
            <a:spLocks noGrp="1"/>
          </p:cNvSpPr>
          <p:nvPr>
            <p:ph idx="1"/>
          </p:nvPr>
        </p:nvSpPr>
        <p:spPr>
          <a:xfrm>
            <a:off x="676810" y="1550993"/>
            <a:ext cx="7882304" cy="4048230"/>
          </a:xfrm>
        </p:spPr>
        <p:txBody>
          <a:bodyPr>
            <a:normAutofit/>
          </a:bodyPr>
          <a:lstStyle/>
          <a:p>
            <a:r>
              <a:rPr lang="en-US" sz="2000" dirty="0"/>
              <a:t>Industry digital transformation</a:t>
            </a:r>
            <a:endParaRPr lang="en-US" sz="3000" dirty="0"/>
          </a:p>
          <a:p>
            <a:pPr lvl="1"/>
            <a:r>
              <a:rPr lang="en-US" sz="1800" dirty="0"/>
              <a:t>One network – multiple industries</a:t>
            </a:r>
            <a:endParaRPr lang="en-US" sz="3000" dirty="0"/>
          </a:p>
          <a:p>
            <a:pPr lvl="1"/>
            <a:r>
              <a:rPr lang="en-US" sz="1800" dirty="0"/>
              <a:t>Foundation for efficient industries</a:t>
            </a:r>
            <a:endParaRPr lang="en-US" sz="3000" dirty="0"/>
          </a:p>
          <a:p>
            <a:pPr lvl="1"/>
            <a:r>
              <a:rPr lang="en-US" sz="1800" dirty="0"/>
              <a:t>Mass machine type of communications</a:t>
            </a:r>
            <a:endParaRPr lang="en-US" sz="3000" dirty="0"/>
          </a:p>
          <a:p>
            <a:r>
              <a:rPr lang="en-US" sz="2000" dirty="0"/>
              <a:t>Enhanced Customer experience</a:t>
            </a:r>
            <a:endParaRPr lang="en-US" sz="3000" dirty="0"/>
          </a:p>
          <a:p>
            <a:pPr lvl="1"/>
            <a:r>
              <a:rPr lang="en-US" sz="1800" dirty="0"/>
              <a:t>BB experience everywhere, anytime</a:t>
            </a:r>
            <a:endParaRPr lang="en-US" sz="3000" dirty="0"/>
          </a:p>
          <a:p>
            <a:pPr lvl="1"/>
            <a:r>
              <a:rPr lang="en-US" sz="1800" dirty="0"/>
              <a:t>10 x faster speeds and 10 x quicker response </a:t>
            </a:r>
            <a:endParaRPr lang="en-US" sz="3000" dirty="0"/>
          </a:p>
          <a:p>
            <a:pPr lvl="1"/>
            <a:r>
              <a:rPr lang="en-US" sz="1800" dirty="0"/>
              <a:t>Personalized TV viewing</a:t>
            </a:r>
            <a:endParaRPr lang="en-US" sz="3000" dirty="0"/>
          </a:p>
          <a:p>
            <a:r>
              <a:rPr lang="en-US" sz="2000" dirty="0"/>
              <a:t>Network Society Building</a:t>
            </a:r>
            <a:endParaRPr lang="en-US" sz="3000" dirty="0"/>
          </a:p>
          <a:p>
            <a:pPr lvl="1"/>
            <a:r>
              <a:rPr lang="en-US" sz="1800" dirty="0"/>
              <a:t>Smart cities</a:t>
            </a:r>
            <a:endParaRPr lang="en-US" sz="3000" dirty="0"/>
          </a:p>
          <a:p>
            <a:pPr lvl="1"/>
            <a:r>
              <a:rPr lang="en-US" sz="1800" dirty="0"/>
              <a:t>e-skills and e-services</a:t>
            </a:r>
            <a:endParaRPr lang="en-US" sz="3000" dirty="0"/>
          </a:p>
          <a:p>
            <a:pPr lvl="1"/>
            <a:r>
              <a:rPr lang="en-US" sz="1800" dirty="0"/>
              <a:t>Cyber security</a:t>
            </a:r>
            <a:endParaRPr lang="en-US" sz="3000" dirty="0"/>
          </a:p>
          <a:p>
            <a:endParaRPr lang="en-US" sz="2000" dirty="0"/>
          </a:p>
        </p:txBody>
      </p:sp>
      <p:sp>
        <p:nvSpPr>
          <p:cNvPr id="4" name="Slide Number Placeholder 3">
            <a:extLst>
              <a:ext uri="{FF2B5EF4-FFF2-40B4-BE49-F238E27FC236}">
                <a16:creationId xmlns:a16="http://schemas.microsoft.com/office/drawing/2014/main" id="{060CD9F4-A91F-4367-ACBC-EEEDD3352882}"/>
              </a:ext>
            </a:extLst>
          </p:cNvPr>
          <p:cNvSpPr>
            <a:spLocks noGrp="1"/>
          </p:cNvSpPr>
          <p:nvPr>
            <p:ph type="sldNum" sz="quarter" idx="12"/>
          </p:nvPr>
        </p:nvSpPr>
        <p:spPr/>
        <p:txBody>
          <a:bodyPr/>
          <a:lstStyle/>
          <a:p>
            <a:fld id="{6CAFF0DE-0BDA-4523-98D4-C4B31558CE94}" type="slidenum">
              <a:rPr lang="bg-BG" smtClean="0"/>
              <a:t>9</a:t>
            </a:fld>
            <a:endParaRPr lang="bg-BG"/>
          </a:p>
        </p:txBody>
      </p:sp>
      <p:pic>
        <p:nvPicPr>
          <p:cNvPr id="6" name="Picture 5">
            <a:extLst>
              <a:ext uri="{FF2B5EF4-FFF2-40B4-BE49-F238E27FC236}">
                <a16:creationId xmlns:a16="http://schemas.microsoft.com/office/drawing/2014/main" id="{C426E89B-B1BB-4706-B482-B4AE9445A75D}"/>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22597" y="4052519"/>
            <a:ext cx="3900000" cy="2025000"/>
          </a:xfrm>
          <a:prstGeom prst="rect">
            <a:avLst/>
          </a:prstGeom>
          <a:noFill/>
          <a:effectLst>
            <a:outerShdw blurRad="254000" dist="165100" dir="2700000" algn="tl" rotWithShape="0">
              <a:prstClr val="black">
                <a:alpha val="40000"/>
              </a:prstClr>
            </a:outerShdw>
          </a:effectLst>
        </p:spPr>
      </p:pic>
      <p:sp>
        <p:nvSpPr>
          <p:cNvPr id="8" name="Rectangle 7">
            <a:extLst>
              <a:ext uri="{FF2B5EF4-FFF2-40B4-BE49-F238E27FC236}">
                <a16:creationId xmlns:a16="http://schemas.microsoft.com/office/drawing/2014/main" id="{7648F8D1-4982-4D0E-9F4C-8AD89AA1919C}"/>
              </a:ext>
            </a:extLst>
          </p:cNvPr>
          <p:cNvSpPr/>
          <p:nvPr/>
        </p:nvSpPr>
        <p:spPr>
          <a:xfrm>
            <a:off x="420062" y="937909"/>
            <a:ext cx="8303876" cy="584775"/>
          </a:xfrm>
          <a:prstGeom prst="rect">
            <a:avLst/>
          </a:prstGeom>
        </p:spPr>
        <p:txBody>
          <a:bodyPr wrap="none">
            <a:spAutoFit/>
          </a:bodyPr>
          <a:lstStyle/>
          <a:p>
            <a:r>
              <a:rPr lang="en-US" sz="3200" b="1" dirty="0">
                <a:solidFill>
                  <a:srgbClr val="7D7D7D"/>
                </a:solidFill>
              </a:rPr>
              <a:t>5G - an ultimate game changer for:</a:t>
            </a:r>
            <a:endParaRPr lang="en-US" sz="4400" b="1" dirty="0">
              <a:solidFill>
                <a:srgbClr val="7D7D7D"/>
              </a:solidFill>
            </a:endParaRPr>
          </a:p>
        </p:txBody>
      </p:sp>
    </p:spTree>
    <p:extLst>
      <p:ext uri="{BB962C8B-B14F-4D97-AF65-F5344CB8AC3E}">
        <p14:creationId xmlns:p14="http://schemas.microsoft.com/office/powerpoint/2010/main" val="3598554563"/>
      </p:ext>
    </p:extLst>
  </p:cSld>
  <p:clrMapOvr>
    <a:masterClrMapping/>
  </p:clrMapOvr>
</p:sld>
</file>

<file path=ppt/theme/theme1.xml><?xml version="1.0" encoding="utf-8"?>
<a:theme xmlns:a="http://schemas.openxmlformats.org/drawingml/2006/main" name="VIVACOM Logo Bullets">
  <a:themeElements>
    <a:clrScheme name="Custom 1">
      <a:dk1>
        <a:srgbClr val="A2A2A2"/>
      </a:dk1>
      <a:lt1>
        <a:srgbClr val="FFFFFF"/>
      </a:lt1>
      <a:dk2>
        <a:srgbClr val="D8D8D8"/>
      </a:dk2>
      <a:lt2>
        <a:srgbClr val="ED7D31"/>
      </a:lt2>
      <a:accent1>
        <a:srgbClr val="ED7D31"/>
      </a:accent1>
      <a:accent2>
        <a:srgbClr val="A2A2A2"/>
      </a:accent2>
      <a:accent3>
        <a:srgbClr val="757070"/>
      </a:accent3>
      <a:accent4>
        <a:srgbClr val="D8D8D8"/>
      </a:accent4>
      <a:accent5>
        <a:srgbClr val="7F7F7F"/>
      </a:accent5>
      <a:accent6>
        <a:srgbClr val="595959"/>
      </a:accent6>
      <a:hlink>
        <a:srgbClr val="0563C1"/>
      </a:hlink>
      <a:folHlink>
        <a:srgbClr val="7030A0"/>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VACOM_Template_4x3_final.pptx" id="{698BB863-37EA-450A-9D60-4F4A53057148}" vid="{710BF591-2359-49C2-97A2-9115DABF9484}"/>
    </a:ext>
  </a:extLst>
</a:theme>
</file>

<file path=ppt/theme/theme2.xml><?xml version="1.0" encoding="utf-8"?>
<a:theme xmlns:a="http://schemas.openxmlformats.org/drawingml/2006/main" name="1_VIVACOM Logo Bullets">
  <a:themeElements>
    <a:clrScheme name="Custom 1">
      <a:dk1>
        <a:srgbClr val="A2A2A2"/>
      </a:dk1>
      <a:lt1>
        <a:srgbClr val="FFFFFF"/>
      </a:lt1>
      <a:dk2>
        <a:srgbClr val="D8D8D8"/>
      </a:dk2>
      <a:lt2>
        <a:srgbClr val="ED7D31"/>
      </a:lt2>
      <a:accent1>
        <a:srgbClr val="ED7D31"/>
      </a:accent1>
      <a:accent2>
        <a:srgbClr val="A2A2A2"/>
      </a:accent2>
      <a:accent3>
        <a:srgbClr val="757070"/>
      </a:accent3>
      <a:accent4>
        <a:srgbClr val="D8D8D8"/>
      </a:accent4>
      <a:accent5>
        <a:srgbClr val="7F7F7F"/>
      </a:accent5>
      <a:accent6>
        <a:srgbClr val="595959"/>
      </a:accent6>
      <a:hlink>
        <a:srgbClr val="0563C1"/>
      </a:hlink>
      <a:folHlink>
        <a:srgbClr val="7030A0"/>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VACOM Presentation Template 4x3_final.pptx" id="{7F8ED311-FB29-44A5-941F-FFB72CDEFB11}" vid="{9BBBCECD-3973-4B30-A504-80019A20C564}"/>
    </a:ext>
  </a:extLst>
</a:theme>
</file>

<file path=ppt/theme/theme3.xml><?xml version="1.0" encoding="utf-8"?>
<a:theme xmlns:a="http://schemas.openxmlformats.org/drawingml/2006/main" name="2_VIVACOM Logo Bullets">
  <a:themeElements>
    <a:clrScheme name="Custom 1">
      <a:dk1>
        <a:srgbClr val="A2A2A2"/>
      </a:dk1>
      <a:lt1>
        <a:srgbClr val="FFFFFF"/>
      </a:lt1>
      <a:dk2>
        <a:srgbClr val="D8D8D8"/>
      </a:dk2>
      <a:lt2>
        <a:srgbClr val="ED7D31"/>
      </a:lt2>
      <a:accent1>
        <a:srgbClr val="ED7D31"/>
      </a:accent1>
      <a:accent2>
        <a:srgbClr val="A2A2A2"/>
      </a:accent2>
      <a:accent3>
        <a:srgbClr val="757070"/>
      </a:accent3>
      <a:accent4>
        <a:srgbClr val="D8D8D8"/>
      </a:accent4>
      <a:accent5>
        <a:srgbClr val="7F7F7F"/>
      </a:accent5>
      <a:accent6>
        <a:srgbClr val="595959"/>
      </a:accent6>
      <a:hlink>
        <a:srgbClr val="0563C1"/>
      </a:hlink>
      <a:folHlink>
        <a:srgbClr val="7030A0"/>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VACOM Presentation Template 4x3_final.pptx" id="{7F8ED311-FB29-44A5-941F-FFB72CDEFB11}" vid="{9BBBCECD-3973-4B30-A504-80019A20C5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VIVACOM_Template_4x3_final</Template>
  <TotalTime>2760</TotalTime>
  <Words>852</Words>
  <Application>Microsoft Office PowerPoint</Application>
  <PresentationFormat>On-screen Show (4:3)</PresentationFormat>
  <Paragraphs>141</Paragraphs>
  <Slides>13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HelveticaNeue-Light</vt:lpstr>
      <vt:lpstr>Solomon-Sans-Normal</vt:lpstr>
      <vt:lpstr>Times New Roman</vt:lpstr>
      <vt:lpstr>Verdana</vt:lpstr>
      <vt:lpstr>VIVACOM Logo Bullets</vt:lpstr>
      <vt:lpstr>1_VIVACOM Logo Bullets</vt:lpstr>
      <vt:lpstr>2_VIVACOM Logo Bullets</vt:lpstr>
      <vt:lpstr>МТИТС - CEF  2019, Sep 5th</vt:lpstr>
      <vt:lpstr>About VIVACOM:</vt:lpstr>
      <vt:lpstr>Transport and mobility</vt:lpstr>
      <vt:lpstr>Environment and Energy </vt:lpstr>
      <vt:lpstr>Security</vt:lpstr>
      <vt:lpstr>Services</vt:lpstr>
      <vt:lpstr>Smart education</vt:lpstr>
      <vt:lpstr>PowerPoint Presentation</vt:lpstr>
      <vt:lpstr>5G expectations</vt:lpstr>
      <vt:lpstr>5G usage main scenarios </vt:lpstr>
      <vt:lpstr>5G spectrum</vt:lpstr>
      <vt:lpstr>5G deployment challenges</vt:lpstr>
      <vt:lpstr>PowerPoint Presentation</vt:lpstr>
    </vt:vector>
  </TitlesOfParts>
  <Company>VIVACOM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 Blazhev</dc:creator>
  <cp:lastModifiedBy>Teodora Oreshkova</cp:lastModifiedBy>
  <cp:revision>89</cp:revision>
  <dcterms:created xsi:type="dcterms:W3CDTF">2016-09-02T13:52:03Z</dcterms:created>
  <dcterms:modified xsi:type="dcterms:W3CDTF">2019-09-04T14:48:58Z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68f796-9400-4b68-a5dd-e1fad25f2364_Enabled">
    <vt:lpwstr>True</vt:lpwstr>
  </property>
  <property fmtid="{D5CDD505-2E9C-101B-9397-08002B2CF9AE}" pid="3" name="MSIP_Label_2768f796-9400-4b68-a5dd-e1fad25f2364_SiteId">
    <vt:lpwstr>2e318a00-b44f-4acd-ade2-4c9e434f9644</vt:lpwstr>
  </property>
  <property fmtid="{D5CDD505-2E9C-101B-9397-08002B2CF9AE}" pid="4" name="MSIP_Label_2768f796-9400-4b68-a5dd-e1fad25f2364_Owner">
    <vt:lpwstr>evgeni.blazhev@vivacom.bg</vt:lpwstr>
  </property>
  <property fmtid="{D5CDD505-2E9C-101B-9397-08002B2CF9AE}" pid="5" name="MSIP_Label_2768f796-9400-4b68-a5dd-e1fad25f2364_SetDate">
    <vt:lpwstr>2019-09-04T14:25:30.1410701Z</vt:lpwstr>
  </property>
  <property fmtid="{D5CDD505-2E9C-101B-9397-08002B2CF9AE}" pid="6" name="MSIP_Label_2768f796-9400-4b68-a5dd-e1fad25f2364_Name">
    <vt:lpwstr>General</vt:lpwstr>
  </property>
  <property fmtid="{D5CDD505-2E9C-101B-9397-08002B2CF9AE}" pid="7" name="MSIP_Label_2768f796-9400-4b68-a5dd-e1fad25f2364_Application">
    <vt:lpwstr>Microsoft Azure Information Protection</vt:lpwstr>
  </property>
  <property fmtid="{D5CDD505-2E9C-101B-9397-08002B2CF9AE}" pid="8" name="MSIP_Label_2768f796-9400-4b68-a5dd-e1fad25f2364_Extended_MSFT_Method">
    <vt:lpwstr>Manual</vt:lpwstr>
  </property>
  <property fmtid="{D5CDD505-2E9C-101B-9397-08002B2CF9AE}" pid="9" name="Sensitivity">
    <vt:lpwstr>General</vt:lpwstr>
  </property>
</Properties>
</file>