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0"/>
  </p:handoutMasterIdLst>
  <p:sldIdLst>
    <p:sldId id="256" r:id="rId2"/>
    <p:sldId id="261" r:id="rId3"/>
    <p:sldId id="262" r:id="rId4"/>
    <p:sldId id="310" r:id="rId5"/>
    <p:sldId id="263" r:id="rId6"/>
    <p:sldId id="265" r:id="rId7"/>
    <p:sldId id="276" r:id="rId8"/>
    <p:sldId id="267" r:id="rId9"/>
    <p:sldId id="277" r:id="rId10"/>
    <p:sldId id="295" r:id="rId11"/>
    <p:sldId id="279" r:id="rId12"/>
    <p:sldId id="281" r:id="rId13"/>
    <p:sldId id="296" r:id="rId14"/>
    <p:sldId id="282" r:id="rId15"/>
    <p:sldId id="297" r:id="rId16"/>
    <p:sldId id="283" r:id="rId17"/>
    <p:sldId id="299" r:id="rId18"/>
    <p:sldId id="301" r:id="rId19"/>
    <p:sldId id="311" r:id="rId20"/>
    <p:sldId id="284" r:id="rId21"/>
    <p:sldId id="266" r:id="rId22"/>
    <p:sldId id="278" r:id="rId23"/>
    <p:sldId id="280" r:id="rId24"/>
    <p:sldId id="309" r:id="rId25"/>
    <p:sldId id="304" r:id="rId26"/>
    <p:sldId id="305" r:id="rId27"/>
    <p:sldId id="306" r:id="rId28"/>
    <p:sldId id="300" r:id="rId29"/>
  </p:sldIdLst>
  <p:sldSz cx="12192000" cy="6858000"/>
  <p:notesSz cx="6718300" cy="985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B4C"/>
    <a:srgbClr val="0070C0"/>
    <a:srgbClr val="6B1B9D"/>
    <a:srgbClr val="DD5247"/>
    <a:srgbClr val="868686"/>
    <a:srgbClr val="B4B4B4"/>
    <a:srgbClr val="5CB3FA"/>
    <a:srgbClr val="133176"/>
    <a:srgbClr val="0020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2" autoAdjust="0"/>
    <p:restoredTop sz="94597"/>
  </p:normalViewPr>
  <p:slideViewPr>
    <p:cSldViewPr snapToGrid="0" snapToObjects="1">
      <p:cViewPr varScale="1">
        <p:scale>
          <a:sx n="102" d="100"/>
          <a:sy n="102" d="100"/>
        </p:scale>
        <p:origin x="330" y="108"/>
      </p:cViewPr>
      <p:guideLst>
        <p:guide orient="horz" pos="2183"/>
        <p:guide pos="3817"/>
        <p:guide orient="horz" pos="1389"/>
        <p:guide orient="horz" pos="70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45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E18E8-9D75-504C-A22D-FD54FB6DC98C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0660-8275-8B41-B369-767F1B6B0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33140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81107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17208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17208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56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33382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21354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1929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6224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224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141609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45764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28155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45764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28155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04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kitscha@ec.europa.e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ec.europa.eu/digital-single-market/en/news/connecting-europe-facility-2021-2027-commission-launches-public-consultation-cef2-digita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c.europa.eu/digital-single-market/en/news/connecting-europe-facility-2021-2027-commission-launches-public-consultation-cef2-digit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659217"/>
            <a:ext cx="9144000" cy="169171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+mn-lt"/>
              </a:rPr>
              <a:t>CEF Digital </a:t>
            </a:r>
            <a:br>
              <a:rPr lang="fr-FR" dirty="0" smtClean="0">
                <a:solidFill>
                  <a:srgbClr val="002060"/>
                </a:solidFill>
                <a:latin typeface="+mn-lt"/>
              </a:rPr>
            </a:br>
            <a:r>
              <a:rPr lang="fr-FR" dirty="0" smtClean="0">
                <a:solidFill>
                  <a:srgbClr val="002060"/>
                </a:solidFill>
              </a:rPr>
              <a:t>EU </a:t>
            </a:r>
            <a:r>
              <a:rPr lang="fr-FR" dirty="0">
                <a:solidFill>
                  <a:srgbClr val="002060"/>
                </a:solidFill>
              </a:rPr>
              <a:t>infrastructure </a:t>
            </a:r>
            <a:r>
              <a:rPr lang="fr-FR" dirty="0" err="1" smtClean="0">
                <a:solidFill>
                  <a:srgbClr val="002060"/>
                </a:solidFill>
              </a:rPr>
              <a:t>funding</a:t>
            </a: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+mn-lt"/>
              </a:rPr>
              <a:t>2021-2027</a:t>
            </a:r>
            <a:endParaRPr lang="fr-FR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41196" y="5498688"/>
            <a:ext cx="9144000" cy="6842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Regional </a:t>
            </a:r>
            <a:r>
              <a:rPr lang="en-GB" dirty="0" smtClean="0">
                <a:solidFill>
                  <a:srgbClr val="002060"/>
                </a:solidFill>
              </a:rPr>
              <a:t>workshop </a:t>
            </a:r>
            <a:r>
              <a:rPr lang="en-150" dirty="0" smtClean="0">
                <a:solidFill>
                  <a:srgbClr val="002060"/>
                </a:solidFill>
              </a:rPr>
              <a:t>–</a:t>
            </a:r>
            <a:r>
              <a:rPr lang="en-GB" dirty="0" smtClean="0">
                <a:solidFill>
                  <a:srgbClr val="002060"/>
                </a:solidFill>
              </a:rPr>
              <a:t> Sofia </a:t>
            </a:r>
            <a:r>
              <a:rPr lang="en-GB" dirty="0" smtClean="0">
                <a:solidFill>
                  <a:srgbClr val="002060"/>
                </a:solidFill>
              </a:rPr>
              <a:t>- 5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September </a:t>
            </a:r>
            <a:r>
              <a:rPr lang="fr-FR" dirty="0" smtClean="0">
                <a:solidFill>
                  <a:srgbClr val="002060"/>
                </a:solidFill>
              </a:rPr>
              <a:t>2019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ZoneTexte 1"/>
          <p:cNvSpPr txBox="1"/>
          <p:nvPr/>
        </p:nvSpPr>
        <p:spPr>
          <a:xfrm>
            <a:off x="688157" y="6013611"/>
            <a:ext cx="1115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Daniel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KITSCHA, Deputy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Head of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Unit, 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Unit B5, Investment in High-Capacity Networks, </a:t>
            </a:r>
            <a:r>
              <a:rPr lang="de-DE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DG CONNECT, </a:t>
            </a:r>
            <a:r>
              <a:rPr lang="en-GB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European Commission</a:t>
            </a:r>
            <a:endParaRPr lang="de-DE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527" y="350480"/>
            <a:ext cx="10515600" cy="82295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latin typeface="+mn-lt"/>
              </a:rPr>
              <a:t>The WiFi4EU voucher programme</a:t>
            </a:r>
            <a:endParaRPr lang="en-GB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4425" y="1339096"/>
            <a:ext cx="398612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WiFi4EU will give </a:t>
            </a:r>
            <a:r>
              <a:rPr lang="en-GB" b="1" dirty="0" smtClean="0"/>
              <a:t>free internet access</a:t>
            </a:r>
            <a:r>
              <a:rPr lang="en-GB" dirty="0" smtClean="0"/>
              <a:t> to local residents and visitors throughout the entire EU in the main centres of community life.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E" dirty="0" smtClean="0"/>
              <a:t>Municipalities and groups of municipalities can apply for </a:t>
            </a:r>
            <a:r>
              <a:rPr lang="en-IE" b="1" dirty="0" smtClean="0"/>
              <a:t>EUR 15,000 vouchers </a:t>
            </a:r>
            <a:r>
              <a:rPr lang="en-IE" dirty="0" smtClean="0"/>
              <a:t>assigned on a first-come first-served basis.</a:t>
            </a:r>
            <a:endParaRPr lang="en-GB" b="1" dirty="0" smtClean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Municipalities need to ensure that the internet access is guaranteed for at least </a:t>
            </a:r>
            <a:r>
              <a:rPr lang="en-GB" b="1" dirty="0" smtClean="0"/>
              <a:t>3 years</a:t>
            </a:r>
            <a:r>
              <a:rPr lang="en-GB" dirty="0" smtClean="0"/>
              <a:t>.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WiFi4EU-funded network must be </a:t>
            </a:r>
            <a:r>
              <a:rPr lang="en-GB" b="1" dirty="0" smtClean="0"/>
              <a:t>free of charge, free of advertising and free from commercial re-use of data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369337" y="1148778"/>
            <a:ext cx="3128008" cy="2112519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235" y="1252510"/>
            <a:ext cx="3151514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</a:pPr>
            <a:r>
              <a:rPr lang="en-IE" sz="1400" b="1" dirty="0">
                <a:ln w="12700">
                  <a:noFill/>
                  <a:prstDash val="solid"/>
                </a:ln>
              </a:rPr>
              <a:t>Call </a:t>
            </a:r>
            <a:r>
              <a:rPr lang="en-IE" sz="1400" b="1" dirty="0" smtClean="0">
                <a:ln w="12700">
                  <a:noFill/>
                  <a:prstDash val="solid"/>
                </a:ln>
              </a:rPr>
              <a:t>1: </a:t>
            </a:r>
            <a:r>
              <a:rPr lang="en-IE" sz="1100" dirty="0" smtClean="0">
                <a:ln w="12700">
                  <a:noFill/>
                  <a:prstDash val="solid"/>
                </a:ln>
              </a:rPr>
              <a:t>EUR </a:t>
            </a:r>
            <a:r>
              <a:rPr lang="en-IE" sz="1100" dirty="0">
                <a:ln w="12700">
                  <a:noFill/>
                  <a:prstDash val="solid"/>
                </a:ln>
              </a:rPr>
              <a:t>42 million 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IE" sz="1400" b="1" dirty="0">
                <a:ln w="12700">
                  <a:noFill/>
                  <a:prstDash val="solid"/>
                </a:ln>
              </a:rPr>
              <a:t>2,800 vouchers awarded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ln w="12700">
                  <a:noFill/>
                  <a:prstDash val="solid"/>
                </a:ln>
              </a:rPr>
              <a:t>Call launched on November 7, 2018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US" sz="1100" b="1" dirty="0">
                <a:ln w="12700">
                  <a:noFill/>
                  <a:prstDash val="solid"/>
                </a:ln>
              </a:rPr>
              <a:t>224</a:t>
            </a:r>
            <a:r>
              <a:rPr lang="en-US" sz="1100" dirty="0">
                <a:ln w="12700">
                  <a:noFill/>
                  <a:prstDash val="solid"/>
                </a:ln>
              </a:rPr>
              <a:t> maximum vouchers per country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US" sz="1100" b="1" dirty="0">
                <a:ln w="12700">
                  <a:noFill/>
                  <a:prstDash val="solid"/>
                </a:ln>
              </a:rPr>
              <a:t>15</a:t>
            </a:r>
            <a:r>
              <a:rPr lang="en-US" sz="1100" dirty="0">
                <a:ln w="12700">
                  <a:noFill/>
                  <a:prstDash val="solid"/>
                </a:ln>
              </a:rPr>
              <a:t> minimum vouchers per country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IE" sz="1100" dirty="0">
                <a:ln w="12700">
                  <a:noFill/>
                  <a:prstDash val="solid"/>
                </a:ln>
              </a:rPr>
              <a:t>13,200 applications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IE" sz="1100" dirty="0">
                <a:ln w="12700">
                  <a:noFill/>
                  <a:prstDash val="solid"/>
                </a:ln>
              </a:rPr>
              <a:t>3,500 applications in the first 5 seconds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IE" sz="1100" dirty="0">
                <a:ln w="12700">
                  <a:noFill/>
                  <a:prstDash val="solid"/>
                </a:ln>
              </a:rPr>
              <a:t>Italy, Germany, Spain, France reached their maximum vouchers within the first seconds</a:t>
            </a:r>
            <a:endParaRPr lang="en-GB" sz="1100" dirty="0">
              <a:ln w="12700">
                <a:noFill/>
                <a:prstDash val="solid"/>
              </a:ln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69336" y="3446675"/>
            <a:ext cx="3128009" cy="2077431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145" y="3531518"/>
            <a:ext cx="2998200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</a:pPr>
            <a:r>
              <a:rPr lang="en-IE" sz="1400" b="1" dirty="0">
                <a:ln w="12700">
                  <a:noFill/>
                  <a:prstDash val="solid"/>
                </a:ln>
              </a:rPr>
              <a:t>Call </a:t>
            </a:r>
            <a:r>
              <a:rPr lang="en-IE" sz="1400" b="1" dirty="0" smtClean="0">
                <a:ln w="12700">
                  <a:noFill/>
                  <a:prstDash val="solid"/>
                </a:ln>
              </a:rPr>
              <a:t>2: </a:t>
            </a:r>
            <a:r>
              <a:rPr lang="en-IE" sz="1100" dirty="0" smtClean="0">
                <a:ln w="12700">
                  <a:noFill/>
                  <a:prstDash val="solid"/>
                </a:ln>
              </a:rPr>
              <a:t>EUR </a:t>
            </a:r>
            <a:r>
              <a:rPr lang="en-IE" sz="1100" dirty="0">
                <a:ln w="12700">
                  <a:noFill/>
                  <a:prstDash val="solid"/>
                </a:ln>
              </a:rPr>
              <a:t>51 million 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IE" sz="1400" b="1" dirty="0">
                <a:ln w="12700">
                  <a:noFill/>
                  <a:prstDash val="solid"/>
                </a:ln>
              </a:rPr>
              <a:t>3,400 vouchers awarded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ln w="12700">
                  <a:noFill/>
                  <a:prstDash val="solid"/>
                </a:ln>
              </a:rPr>
              <a:t>Call launched on April 4, 2019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US" sz="1100" b="1" dirty="0">
                <a:ln w="12700">
                  <a:noFill/>
                  <a:prstDash val="solid"/>
                </a:ln>
              </a:rPr>
              <a:t>510</a:t>
            </a:r>
            <a:r>
              <a:rPr lang="en-US" sz="1100" dirty="0">
                <a:ln w="12700">
                  <a:noFill/>
                  <a:prstDash val="solid"/>
                </a:ln>
              </a:rPr>
              <a:t> maximum vouchers per country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US" sz="1100" b="1" dirty="0">
                <a:ln w="12700">
                  <a:noFill/>
                  <a:prstDash val="solid"/>
                </a:ln>
              </a:rPr>
              <a:t>15</a:t>
            </a:r>
            <a:r>
              <a:rPr lang="en-US" sz="1100" dirty="0">
                <a:ln w="12700">
                  <a:noFill/>
                  <a:prstDash val="solid"/>
                </a:ln>
              </a:rPr>
              <a:t> minimum vouchers per country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IE" sz="1100" dirty="0">
                <a:ln w="12700">
                  <a:noFill/>
                  <a:prstDash val="solid"/>
                </a:ln>
              </a:rPr>
              <a:t>Close to 10,000 applications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ln w="12700">
                  <a:noFill/>
                  <a:prstDash val="solid"/>
                </a:ln>
              </a:rPr>
              <a:t>97.5% of available vouchers were claimed in the first 60 seconds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IE" sz="1100" dirty="0">
                <a:ln w="12700">
                  <a:noFill/>
                  <a:prstDash val="solid"/>
                </a:ln>
              </a:rPr>
              <a:t>Italy, Germany, Spain, reached their maximum vouchers within the first seconds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90658" y="4850808"/>
            <a:ext cx="3860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Map of awarded municipalities (Call 1 and 2) </a:t>
            </a:r>
          </a:p>
          <a:p>
            <a:r>
              <a:rPr lang="en-US" sz="1100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Countries such as Bulgaria, Croatia, Ireland, Lithuania, Portugal and Slovenia have more than 50% of their municipalities among the winners of Call 1 or Call 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3720" r="1854" b="13010"/>
          <a:stretch/>
        </p:blipFill>
        <p:spPr>
          <a:xfrm>
            <a:off x="7700725" y="96346"/>
            <a:ext cx="4403339" cy="47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12" y="-15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Next generation WiFi4EU &amp; </a:t>
            </a:r>
            <a:r>
              <a:rPr lang="en-GB" sz="3600" b="1" dirty="0" smtClean="0">
                <a:solidFill>
                  <a:srgbClr val="002060"/>
                </a:solidFill>
              </a:rPr>
              <a:t>5G Synergy </a:t>
            </a:r>
            <a:r>
              <a:rPr lang="en-GB" sz="3600" b="1" dirty="0">
                <a:solidFill>
                  <a:srgbClr val="002060"/>
                </a:solidFill>
              </a:rPr>
              <a:t>Projects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50004" y="28794"/>
            <a:ext cx="1841996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b="1" dirty="0" smtClean="0">
                <a:solidFill>
                  <a:srgbClr val="FF0000"/>
                </a:solidFill>
              </a:rPr>
              <a:t>ork in progress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96743" y="1451868"/>
            <a:ext cx="4221480" cy="3822558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FFFFFF"/>
                </a:solidFill>
              </a:rPr>
              <a:t>Open questions: </a:t>
            </a:r>
          </a:p>
          <a:p>
            <a:pPr marL="342900" indent="-342900" defTabSz="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i="1" dirty="0" smtClean="0">
                <a:solidFill>
                  <a:srgbClr val="FFFFFF"/>
                </a:solidFill>
              </a:rPr>
              <a:t>Is there continued interest in WiFi4EU deployments?</a:t>
            </a:r>
          </a:p>
          <a:p>
            <a:pPr marL="342900" indent="-342900" defTabSz="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i="1" dirty="0" smtClean="0">
                <a:solidFill>
                  <a:srgbClr val="FFFFFF"/>
                </a:solidFill>
              </a:rPr>
              <a:t>Interest of cities to deploy and use 5G networks?</a:t>
            </a:r>
          </a:p>
          <a:p>
            <a:pPr marL="342900" indent="-342900" defTabSz="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i="1" dirty="0" smtClean="0">
                <a:solidFill>
                  <a:srgbClr val="FFFFFF"/>
                </a:solidFill>
              </a:rPr>
              <a:t>Interest to simultaneously use commercial 5G service and free of charge Wi-Fi?</a:t>
            </a:r>
          </a:p>
          <a:p>
            <a:pPr marL="342900" indent="-342900" defTabSz="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i="1" dirty="0" smtClean="0">
                <a:solidFill>
                  <a:srgbClr val="FFFFFF"/>
                </a:solidFill>
              </a:rPr>
              <a:t>Which smart city 5G use cases should be prioritised?</a:t>
            </a:r>
          </a:p>
          <a:p>
            <a:pPr marL="342900" indent="-342900" defTabSz="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i="1" dirty="0" smtClean="0">
                <a:solidFill>
                  <a:srgbClr val="FFFFFF"/>
                </a:solidFill>
              </a:rPr>
              <a:t>Potential synergy projects?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GB" sz="1600" dirty="0" smtClean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1712" y="1110358"/>
            <a:ext cx="5042264" cy="1160700"/>
            <a:chOff x="241100" y="1298036"/>
            <a:chExt cx="2567540" cy="1822471"/>
          </a:xfrm>
          <a:solidFill>
            <a:schemeClr val="tx2"/>
          </a:solidFill>
        </p:grpSpPr>
        <p:sp>
          <p:nvSpPr>
            <p:cNvPr id="15" name="Rounded Rectangle 14"/>
            <p:cNvSpPr/>
            <p:nvPr/>
          </p:nvSpPr>
          <p:spPr>
            <a:xfrm>
              <a:off x="241100" y="1298036"/>
              <a:ext cx="2567540" cy="1822471"/>
            </a:xfrm>
            <a:prstGeom prst="roundRect">
              <a:avLst>
                <a:gd name="adj" fmla="val 10000"/>
              </a:avLst>
            </a:prstGeom>
            <a:solidFill>
              <a:srgbClr val="5CB3FA"/>
            </a:solidFill>
            <a:ln>
              <a:solidFill>
                <a:srgbClr val="5CB3F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338659" y="1432710"/>
              <a:ext cx="2423016" cy="1553122"/>
            </a:xfrm>
            <a:prstGeom prst="rect">
              <a:avLst/>
            </a:prstGeom>
            <a:solidFill>
              <a:srgbClr val="5CB3FA"/>
            </a:solidFill>
            <a:ln>
              <a:solidFill>
                <a:srgbClr val="5CB3F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04A52"/>
                </a:buClr>
              </a:pPr>
              <a:r>
                <a:rPr lang="en-GB" b="1" kern="0" dirty="0">
                  <a:solidFill>
                    <a:schemeClr val="tx1"/>
                  </a:solidFill>
                  <a:cs typeface="Arial" panose="020B0604020202020204" pitchFamily="34" charset="0"/>
                </a:rPr>
                <a:t>Next generation “WiFi4EU”</a:t>
              </a:r>
            </a:p>
            <a:p>
              <a:pPr algn="ctr" defTabSz="8890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04A52"/>
                </a:buClr>
              </a:pPr>
              <a:r>
                <a:rPr lang="en-GB" b="1" kern="0" dirty="0">
                  <a:solidFill>
                    <a:schemeClr val="tx1"/>
                  </a:solidFill>
                  <a:cs typeface="Arial" panose="020B0604020202020204" pitchFamily="34" charset="0"/>
                </a:rPr>
                <a:t>and/or </a:t>
              </a:r>
            </a:p>
            <a:p>
              <a:pPr algn="ctr" defTabSz="8890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04A52"/>
                </a:buClr>
              </a:pPr>
              <a:r>
                <a:rPr lang="en-GB" b="1" kern="0" dirty="0">
                  <a:solidFill>
                    <a:schemeClr val="tx1"/>
                  </a:solidFill>
                  <a:cs typeface="Arial" panose="020B0604020202020204" pitchFamily="34" charset="0"/>
                </a:rPr>
                <a:t>5G+ communities  </a:t>
              </a:r>
              <a:endParaRPr lang="en-GB" b="1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17" name="Rounded Rectangle 4"/>
          <p:cNvSpPr txBox="1"/>
          <p:nvPr/>
        </p:nvSpPr>
        <p:spPr>
          <a:xfrm>
            <a:off x="531712" y="2477660"/>
            <a:ext cx="5042264" cy="1028412"/>
          </a:xfrm>
          <a:prstGeom prst="rect">
            <a:avLst/>
          </a:prstGeom>
          <a:solidFill>
            <a:srgbClr val="FFFFFF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marL="285750" indent="-106363" defTabSz="889000">
              <a:lnSpc>
                <a:spcPct val="90000"/>
              </a:lnSpc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Synergies with SED connectivity, Digital Europe Programme (5G vertical use cases)</a:t>
            </a:r>
          </a:p>
          <a:p>
            <a:pPr marL="285750" indent="-106363" defTabSz="889000">
              <a:lnSpc>
                <a:spcPct val="90000"/>
              </a:lnSpc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Synergies within CEF (e.g. for urban transport, smart electricity, etc.)</a:t>
            </a:r>
            <a:endParaRPr lang="en-GB" sz="14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Rounded Rectangle 4"/>
          <p:cNvSpPr txBox="1"/>
          <p:nvPr/>
        </p:nvSpPr>
        <p:spPr>
          <a:xfrm>
            <a:off x="531712" y="3641068"/>
            <a:ext cx="5042262" cy="714769"/>
          </a:xfrm>
          <a:prstGeom prst="rect">
            <a:avLst/>
          </a:prstGeom>
          <a:solidFill>
            <a:srgbClr val="FFFFFF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2000" tIns="30480" rIns="40640" bIns="304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404A52"/>
              </a:buClr>
            </a:pP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Possibilities for smart cities, designation of 5G cities according to 5G Action Plan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"/>
          <p:cNvSpPr txBox="1"/>
          <p:nvPr/>
        </p:nvSpPr>
        <p:spPr>
          <a:xfrm>
            <a:off x="531712" y="4490833"/>
            <a:ext cx="5042263" cy="758379"/>
          </a:xfrm>
          <a:prstGeom prst="rect">
            <a:avLst/>
          </a:prstGeom>
          <a:solidFill>
            <a:srgbClr val="FFFFFF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2000" tIns="30480" rIns="40640" bIns="304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404A52"/>
              </a:buClr>
            </a:pPr>
            <a:r>
              <a:rPr lang="en-GB" sz="1400" dirty="0" smtClean="0">
                <a:solidFill>
                  <a:schemeClr val="tx1"/>
                </a:solidFill>
              </a:rPr>
              <a:t>Simplified grants (vouchers, unit costs)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for communities w/o vouchers and/or committing to operate 5g ready small 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5931" y="5384208"/>
            <a:ext cx="5213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400" dirty="0"/>
              <a:t>Max. co-funding rate: up to 100 % for small value vouchers; 30 % for small cell deployment</a:t>
            </a:r>
          </a:p>
        </p:txBody>
      </p:sp>
    </p:spTree>
    <p:extLst>
      <p:ext uri="{BB962C8B-B14F-4D97-AF65-F5344CB8AC3E}">
        <p14:creationId xmlns:p14="http://schemas.microsoft.com/office/powerpoint/2010/main" val="4261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848" r="17391"/>
          <a:stretch/>
        </p:blipFill>
        <p:spPr>
          <a:xfrm>
            <a:off x="621094" y="2419922"/>
            <a:ext cx="3884918" cy="3044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06" y="64789"/>
            <a:ext cx="11639005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Key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international and cross-border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HPC connectivity 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6065" y="1213168"/>
            <a:ext cx="5264372" cy="948404"/>
            <a:chOff x="564345" y="1156677"/>
            <a:chExt cx="7417175" cy="948404"/>
          </a:xfrm>
        </p:grpSpPr>
        <p:sp>
          <p:nvSpPr>
            <p:cNvPr id="12" name="Rounded Rectangle 11"/>
            <p:cNvSpPr/>
            <p:nvPr/>
          </p:nvSpPr>
          <p:spPr>
            <a:xfrm>
              <a:off x="564345" y="1156677"/>
              <a:ext cx="7417175" cy="948404"/>
            </a:xfrm>
            <a:prstGeom prst="roundRect">
              <a:avLst>
                <a:gd name="adj" fmla="val 10000"/>
              </a:avLst>
            </a:prstGeom>
            <a:solidFill>
              <a:srgbClr val="5CB3FA"/>
            </a:solidFill>
            <a:ln>
              <a:solidFill>
                <a:srgbClr val="5CB3F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 txBox="1"/>
            <p:nvPr/>
          </p:nvSpPr>
          <p:spPr>
            <a:xfrm>
              <a:off x="892046" y="1249164"/>
              <a:ext cx="6626824" cy="763431"/>
            </a:xfrm>
            <a:prstGeom prst="rect">
              <a:avLst/>
            </a:prstGeom>
            <a:solidFill>
              <a:srgbClr val="5CB3FA"/>
            </a:solidFill>
            <a:ln>
              <a:solidFill>
                <a:srgbClr val="5CB3F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04A52"/>
                </a:buClr>
              </a:pPr>
              <a:r>
                <a:rPr lang="en-GB" sz="1900" b="1" dirty="0" smtClean="0">
                  <a:solidFill>
                    <a:schemeClr val="tx1"/>
                  </a:solidFill>
                </a:rPr>
                <a:t>Terabit links making high performance computing (HPC) available throughout Europe 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70263" y="5641132"/>
            <a:ext cx="7142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SzPts val="1800"/>
              <a:buNone/>
            </a:pPr>
            <a:r>
              <a:rPr lang="en-US" sz="1400" dirty="0"/>
              <a:t>Max. co-funding rate: normal 30%, up to 50% for cross border projects)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710" y="2351812"/>
            <a:ext cx="5863682" cy="3112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6410226" y="1226871"/>
            <a:ext cx="5519878" cy="948404"/>
            <a:chOff x="636793" y="2654036"/>
            <a:chExt cx="6678407" cy="948404"/>
          </a:xfrm>
        </p:grpSpPr>
        <p:sp>
          <p:nvSpPr>
            <p:cNvPr id="14" name="Rounded Rectangle 13"/>
            <p:cNvSpPr/>
            <p:nvPr/>
          </p:nvSpPr>
          <p:spPr>
            <a:xfrm>
              <a:off x="636793" y="2654036"/>
              <a:ext cx="6678407" cy="948404"/>
            </a:xfrm>
            <a:prstGeom prst="roundRect">
              <a:avLst>
                <a:gd name="adj" fmla="val 10000"/>
              </a:avLst>
            </a:prstGeom>
            <a:solidFill>
              <a:srgbClr val="5CB3FA"/>
            </a:solidFill>
            <a:ln>
              <a:solidFill>
                <a:srgbClr val="5CB3F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929086" y="2752140"/>
              <a:ext cx="5798285" cy="804698"/>
            </a:xfrm>
            <a:prstGeom prst="rect">
              <a:avLst/>
            </a:prstGeom>
            <a:solidFill>
              <a:srgbClr val="5CB3FA"/>
            </a:solidFill>
            <a:ln>
              <a:solidFill>
                <a:srgbClr val="5CB3F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04A52"/>
                </a:buClr>
              </a:pPr>
              <a:r>
                <a:rPr lang="en-GB" sz="1900" b="1" dirty="0" smtClean="0">
                  <a:solidFill>
                    <a:schemeClr val="tx1"/>
                  </a:solidFill>
                </a:rPr>
                <a:t>Increasing </a:t>
              </a:r>
              <a:r>
                <a:rPr lang="en-GB" sz="1900" b="1" dirty="0">
                  <a:solidFill>
                    <a:schemeClr val="tx1"/>
                  </a:solidFill>
                </a:rPr>
                <a:t>capacity &amp; resilience of connections to EU islands or between EU and external hubs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9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06" y="64789"/>
            <a:ext cx="11639005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Cross-border HPC connectivity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4345" y="1156677"/>
            <a:ext cx="7417175" cy="948404"/>
          </a:xfrm>
          <a:prstGeom prst="roundRect">
            <a:avLst>
              <a:gd name="adj" fmla="val 10000"/>
            </a:avLst>
          </a:prstGeom>
          <a:solidFill>
            <a:srgbClr val="5CB3FA"/>
          </a:solidFill>
          <a:ln>
            <a:solidFill>
              <a:srgbClr val="5CB3F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ounded Rectangle 4"/>
          <p:cNvSpPr txBox="1"/>
          <p:nvPr/>
        </p:nvSpPr>
        <p:spPr>
          <a:xfrm>
            <a:off x="892046" y="1249164"/>
            <a:ext cx="6626824" cy="763431"/>
          </a:xfrm>
          <a:prstGeom prst="rect">
            <a:avLst/>
          </a:prstGeom>
          <a:solidFill>
            <a:srgbClr val="5CB3FA"/>
          </a:solidFill>
          <a:ln>
            <a:solidFill>
              <a:srgbClr val="5CB3F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4A52"/>
              </a:buClr>
            </a:pPr>
            <a:r>
              <a:rPr lang="en-GB" sz="1900" b="1" dirty="0" smtClean="0">
                <a:solidFill>
                  <a:schemeClr val="tx1"/>
                </a:solidFill>
              </a:rPr>
              <a:t>Terabit links making high performance computing (HPC) available throughout Europe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848" r="17391"/>
          <a:stretch/>
        </p:blipFill>
        <p:spPr>
          <a:xfrm>
            <a:off x="564345" y="2435956"/>
            <a:ext cx="3579533" cy="2805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ounded Rectangle 4"/>
          <p:cNvSpPr txBox="1"/>
          <p:nvPr/>
        </p:nvSpPr>
        <p:spPr>
          <a:xfrm>
            <a:off x="4483398" y="2490821"/>
            <a:ext cx="3432166" cy="1154203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marL="179387" defTabSz="889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4A52"/>
              </a:buClr>
            </a:pP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Cooperation / Partners (TBC)</a:t>
            </a:r>
          </a:p>
          <a:p>
            <a:pPr marL="285750" indent="-106363" defTabSz="889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Geant</a:t>
            </a:r>
            <a:endParaRPr lang="en-GB" sz="1400" kern="0" dirty="0">
              <a:solidFill>
                <a:schemeClr val="tx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106363" defTabSz="889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EuroHPC</a:t>
            </a: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JU</a:t>
            </a:r>
          </a:p>
          <a:p>
            <a:pPr marL="285750" indent="-106363" defTabSz="889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Network </a:t>
            </a: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providers 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516983" y="2105081"/>
            <a:ext cx="3056709" cy="2997731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 smtClean="0">
                <a:solidFill>
                  <a:srgbClr val="FFFFFF"/>
                </a:solidFill>
              </a:rPr>
              <a:t>Open Questions:</a:t>
            </a:r>
            <a:r>
              <a:rPr lang="en-GB" sz="1500" dirty="0" smtClean="0">
                <a:solidFill>
                  <a:srgbClr val="FFFFFF"/>
                </a:solidFill>
              </a:rPr>
              <a:t>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500" dirty="0" smtClean="0">
              <a:solidFill>
                <a:srgbClr val="FFFFFF"/>
              </a:solidFill>
            </a:endParaRPr>
          </a:p>
          <a:p>
            <a:pPr marL="342900" indent="-342900" defTabSz="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500" i="1" dirty="0" smtClean="0">
                <a:solidFill>
                  <a:srgbClr val="FFFFFF"/>
                </a:solidFill>
              </a:rPr>
              <a:t>Which are the best placed beneficiaries in MS to maximise accessibility to HPC capabilities?</a:t>
            </a:r>
          </a:p>
          <a:p>
            <a:pPr marL="342900" indent="-342900" defTabSz="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500" i="1" dirty="0" smtClean="0">
                <a:solidFill>
                  <a:srgbClr val="FFFFFF"/>
                </a:solidFill>
              </a:rPr>
              <a:t>How to best link commercial HPC users to the HPC backbone network?</a:t>
            </a:r>
          </a:p>
          <a:p>
            <a:pPr marL="342900" indent="-342900" defTabSz="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1500" dirty="0" smtClean="0">
              <a:solidFill>
                <a:srgbClr val="FFFFFF"/>
              </a:solidFill>
            </a:endParaRPr>
          </a:p>
        </p:txBody>
      </p:sp>
      <p:sp>
        <p:nvSpPr>
          <p:cNvPr id="24" name="Rounded Rectangle 4"/>
          <p:cNvSpPr txBox="1"/>
          <p:nvPr/>
        </p:nvSpPr>
        <p:spPr>
          <a:xfrm>
            <a:off x="4483398" y="3848601"/>
            <a:ext cx="3432166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2000" tIns="30480" rIns="40640" bIns="304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404A52"/>
              </a:buClr>
            </a:pP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Possible projects: links to e.g. Digital Innovation Hubs; to HPCs (i.e. also commercial connectivity)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0263" y="5444869"/>
            <a:ext cx="7142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SzPts val="1800"/>
              <a:buNone/>
            </a:pPr>
            <a:r>
              <a:rPr lang="en-US" sz="1400" dirty="0"/>
              <a:t>Max. co-funding rate: normal 30%, up to 50% for cross border projects)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0004" y="28794"/>
            <a:ext cx="1841996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b="1" dirty="0" smtClean="0">
                <a:solidFill>
                  <a:srgbClr val="FF0000"/>
                </a:solidFill>
              </a:rPr>
              <a:t>ork in progress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36793" y="1269736"/>
            <a:ext cx="6678407" cy="948404"/>
          </a:xfrm>
          <a:prstGeom prst="roundRect">
            <a:avLst>
              <a:gd name="adj" fmla="val 10000"/>
            </a:avLst>
          </a:prstGeom>
          <a:solidFill>
            <a:srgbClr val="5CB3FA"/>
          </a:solidFill>
          <a:ln>
            <a:solidFill>
              <a:srgbClr val="5CB3F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171455"/>
            <a:ext cx="1163900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Key international </a:t>
            </a:r>
            <a:r>
              <a:rPr lang="en-US" sz="3600" b="1" dirty="0" smtClean="0">
                <a:solidFill>
                  <a:srgbClr val="002060"/>
                </a:solidFill>
              </a:rPr>
              <a:t>backbone connectivity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89193" y="-4363"/>
            <a:ext cx="1802807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b="1" dirty="0" smtClean="0">
                <a:solidFill>
                  <a:srgbClr val="FF0000"/>
                </a:solidFill>
              </a:rPr>
              <a:t>ork in progress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080" y="5502539"/>
            <a:ext cx="6346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SzPts val="1800"/>
              <a:buNone/>
            </a:pPr>
            <a:r>
              <a:rPr lang="en-US" sz="1400" dirty="0"/>
              <a:t>Max. co-funding rate: normal 30%, up to 50% for cross border projects)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58891" y="2294920"/>
            <a:ext cx="3528534" cy="2954825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i="1" dirty="0" smtClean="0">
                <a:solidFill>
                  <a:srgbClr val="FFFFFF"/>
                </a:solidFill>
              </a:rPr>
              <a:t>Open Questions: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500" dirty="0" smtClean="0">
              <a:solidFill>
                <a:srgbClr val="FFFFFF"/>
              </a:solidFill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500" i="1" dirty="0" smtClean="0">
                <a:solidFill>
                  <a:srgbClr val="FFFFFF"/>
                </a:solidFill>
              </a:rPr>
              <a:t>Concrete MS project proposals?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500" i="1" dirty="0" smtClean="0">
                <a:solidFill>
                  <a:srgbClr val="FFFFFF"/>
                </a:solidFill>
              </a:rPr>
              <a:t>How to assess contribution to Gigabit objectives?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500" i="1" dirty="0" smtClean="0">
                <a:solidFill>
                  <a:srgbClr val="FFFFFF"/>
                </a:solidFill>
              </a:rPr>
              <a:t>Estimated capacity needs &amp; funding gap?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500" i="1" dirty="0" smtClean="0">
                <a:solidFill>
                  <a:srgbClr val="FFFFFF"/>
                </a:solidFill>
              </a:rPr>
              <a:t>What form public support (anchor customer, grant, financial instruments)?</a:t>
            </a:r>
          </a:p>
        </p:txBody>
      </p:sp>
      <p:sp>
        <p:nvSpPr>
          <p:cNvPr id="13" name="Rounded Rectangle 4"/>
          <p:cNvSpPr txBox="1"/>
          <p:nvPr/>
        </p:nvSpPr>
        <p:spPr>
          <a:xfrm>
            <a:off x="756337" y="2395354"/>
            <a:ext cx="4651685" cy="818110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2000" tIns="30480" rIns="40640" bIns="304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404A52"/>
              </a:buClr>
            </a:pP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Prospective beneficiaries: submarine cable consortia foreseeable, with MS backing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4"/>
          <p:cNvSpPr txBox="1"/>
          <p:nvPr/>
        </p:nvSpPr>
        <p:spPr>
          <a:xfrm>
            <a:off x="756337" y="3390678"/>
            <a:ext cx="4651685" cy="763311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2000" tIns="30480" rIns="40640" bIns="304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404A52"/>
              </a:buClr>
            </a:pP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Possible projects: Azores-Madeira-PT, MT- Sicily, FI to Asia (Northeast Passage), Lisbon-Marseille-Milan, etc. 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4"/>
          <p:cNvSpPr txBox="1"/>
          <p:nvPr/>
        </p:nvSpPr>
        <p:spPr>
          <a:xfrm>
            <a:off x="756337" y="4396216"/>
            <a:ext cx="4651685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2000" tIns="30480" rIns="40640" bIns="304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404A52"/>
              </a:buClr>
            </a:pP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Possible eligibility &amp; selection criteria: market failure, (required) increased capacity and resilience, security, other qualitative connectivity improvements 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le 4"/>
          <p:cNvSpPr txBox="1"/>
          <p:nvPr/>
        </p:nvSpPr>
        <p:spPr>
          <a:xfrm>
            <a:off x="929086" y="1367840"/>
            <a:ext cx="5798285" cy="804698"/>
          </a:xfrm>
          <a:prstGeom prst="rect">
            <a:avLst/>
          </a:prstGeom>
          <a:solidFill>
            <a:srgbClr val="5CB3FA"/>
          </a:solidFill>
          <a:ln>
            <a:solidFill>
              <a:srgbClr val="5CB3F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4A52"/>
              </a:buClr>
            </a:pPr>
            <a:r>
              <a:rPr lang="en-GB" sz="1900" b="1" dirty="0" smtClean="0">
                <a:solidFill>
                  <a:schemeClr val="tx1"/>
                </a:solidFill>
              </a:rPr>
              <a:t>Increasing </a:t>
            </a:r>
            <a:r>
              <a:rPr lang="en-GB" sz="1900" b="1" dirty="0">
                <a:solidFill>
                  <a:schemeClr val="tx1"/>
                </a:solidFill>
              </a:rPr>
              <a:t>capacity &amp; resilience of connections to EU islands or between EU and external hubs</a:t>
            </a:r>
          </a:p>
        </p:txBody>
      </p:sp>
    </p:spTree>
    <p:extLst>
      <p:ext uri="{BB962C8B-B14F-4D97-AF65-F5344CB8AC3E}">
        <p14:creationId xmlns:p14="http://schemas.microsoft.com/office/powerpoint/2010/main" val="420493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8643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+mn-lt"/>
              </a:rPr>
              <a:t>Synergies: Transport – Energy </a:t>
            </a:r>
            <a:r>
              <a:rPr lang="en-150" sz="3600" b="1" dirty="0" smtClean="0">
                <a:solidFill>
                  <a:srgbClr val="002060"/>
                </a:solidFill>
                <a:latin typeface="+mn-lt"/>
              </a:rPr>
              <a:t>–</a:t>
            </a:r>
            <a:r>
              <a:rPr lang="en-GB" sz="3600" b="1" dirty="0" smtClean="0">
                <a:solidFill>
                  <a:srgbClr val="002060"/>
                </a:solidFill>
                <a:latin typeface="+mn-lt"/>
              </a:rPr>
              <a:t> Digital</a:t>
            </a:r>
            <a:endParaRPr lang="fr-FR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9026" y="2564091"/>
            <a:ext cx="10260590" cy="3411017"/>
          </a:xfrm>
        </p:spPr>
        <p:txBody>
          <a:bodyPr>
            <a:noAutofit/>
          </a:bodyPr>
          <a:lstStyle/>
          <a:p>
            <a:pPr marL="358775" indent="-358775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ym typeface="Times New Roman"/>
              </a:rPr>
              <a:t>"</a:t>
            </a:r>
            <a:r>
              <a:rPr lang="en-US" sz="2000" b="1" dirty="0">
                <a:sym typeface="Times New Roman"/>
              </a:rPr>
              <a:t>operational digital </a:t>
            </a:r>
            <a:r>
              <a:rPr lang="en-US" sz="2000" b="1" dirty="0" smtClean="0">
                <a:sym typeface="Times New Roman"/>
              </a:rPr>
              <a:t>platforms”</a:t>
            </a:r>
            <a:r>
              <a:rPr lang="en-US" sz="2000" dirty="0" smtClean="0">
                <a:sym typeface="Times New Roman"/>
              </a:rPr>
              <a:t> which </a:t>
            </a:r>
            <a:r>
              <a:rPr lang="en-US" sz="2000" dirty="0">
                <a:sym typeface="Times New Roman"/>
              </a:rPr>
              <a:t>support the flow, storage, processing and analysis of transport and/or energy infrastructure </a:t>
            </a:r>
            <a:r>
              <a:rPr lang="en-US" sz="2000" dirty="0" smtClean="0">
                <a:sym typeface="Times New Roman"/>
              </a:rPr>
              <a:t>data can be funded under CEF DIGITAL</a:t>
            </a:r>
            <a:endParaRPr lang="en-US" sz="2000" dirty="0"/>
          </a:p>
          <a:p>
            <a:pPr marL="358775" indent="-358775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Possibility </a:t>
            </a:r>
            <a:r>
              <a:rPr lang="en-GB" sz="2000" dirty="0"/>
              <a:t>to adopt </a:t>
            </a:r>
            <a:r>
              <a:rPr lang="en-GB" sz="2000" b="1" dirty="0"/>
              <a:t>joint work programmes </a:t>
            </a:r>
            <a:r>
              <a:rPr lang="en-GB" sz="2000" dirty="0"/>
              <a:t>on specific topics (e.g. Connected and Automated Mobility)</a:t>
            </a:r>
          </a:p>
          <a:p>
            <a:pPr marL="358775" indent="-358775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The </a:t>
            </a:r>
            <a:r>
              <a:rPr lang="en-GB" sz="2000" b="1" dirty="0"/>
              <a:t>higher co-funding rate </a:t>
            </a:r>
            <a:r>
              <a:rPr lang="en-GB" sz="2000" dirty="0"/>
              <a:t>of the sectors concerned could be applied, which </a:t>
            </a:r>
            <a:r>
              <a:rPr lang="en-GB" sz="2000" b="1" dirty="0"/>
              <a:t>may in addition be increased by 10%  </a:t>
            </a:r>
          </a:p>
          <a:p>
            <a:pPr marL="358775" indent="-358775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For each sector </a:t>
            </a:r>
            <a:r>
              <a:rPr lang="en-US" sz="2000" b="1" dirty="0"/>
              <a:t>synergetic elements</a:t>
            </a:r>
            <a:r>
              <a:rPr lang="en-US" sz="2000" dirty="0"/>
              <a:t> pertaining to another sector could be </a:t>
            </a:r>
            <a:r>
              <a:rPr lang="en-GB" sz="2000" dirty="0"/>
              <a:t>eligible up to 20% of the total eligible cost (e.g. fibre deployment or energy regeneration within a transport project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929026" y="1203747"/>
            <a:ext cx="10185176" cy="1002150"/>
          </a:xfrm>
          <a:prstGeom prst="roundRect">
            <a:avLst>
              <a:gd name="adj" fmla="val 10000"/>
            </a:avLst>
          </a:prstGeom>
          <a:solidFill>
            <a:srgbClr val="5CB3FA"/>
          </a:solidFill>
          <a:ln>
            <a:solidFill>
              <a:srgbClr val="5CB3F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ounded Rectangle 4"/>
          <p:cNvSpPr txBox="1"/>
          <p:nvPr/>
        </p:nvSpPr>
        <p:spPr>
          <a:xfrm>
            <a:off x="1221319" y="1301851"/>
            <a:ext cx="9572372" cy="850300"/>
          </a:xfrm>
          <a:prstGeom prst="rect">
            <a:avLst/>
          </a:prstGeom>
          <a:solidFill>
            <a:srgbClr val="5CB3FA"/>
          </a:solidFill>
          <a:ln>
            <a:solidFill>
              <a:srgbClr val="5CB3F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4A52"/>
              </a:buClr>
            </a:pPr>
            <a:r>
              <a:rPr lang="en-US" sz="2000" b="1" dirty="0" err="1" smtClean="0">
                <a:solidFill>
                  <a:schemeClr val="tx1"/>
                </a:solidFill>
              </a:rPr>
              <a:t>Decarbonisation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and </a:t>
            </a:r>
            <a:r>
              <a:rPr lang="en-US" sz="2000" b="1" dirty="0" err="1">
                <a:solidFill>
                  <a:schemeClr val="tx1"/>
                </a:solidFill>
              </a:rPr>
              <a:t>digitalisation</a:t>
            </a:r>
            <a:r>
              <a:rPr lang="en-US" sz="2000" b="1" dirty="0">
                <a:solidFill>
                  <a:schemeClr val="tx1"/>
                </a:solidFill>
              </a:rPr>
              <a:t> of the Union economy implies a growing need for synergy between transport, energy and digital </a:t>
            </a:r>
            <a:r>
              <a:rPr lang="en-US" sz="2000" b="1" dirty="0" smtClean="0">
                <a:solidFill>
                  <a:schemeClr val="tx1"/>
                </a:solidFill>
              </a:rPr>
              <a:t>sectors 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1717" y="454748"/>
            <a:ext cx="10515600" cy="822959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Operational Digital </a:t>
            </a:r>
            <a:r>
              <a:rPr lang="de-DE" sz="3600" b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Platforms</a:t>
            </a:r>
            <a:endParaRPr lang="en-GB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0427" y="1487055"/>
            <a:ext cx="5448101" cy="4093203"/>
          </a:xfrm>
          <a:prstGeom prst="roundRect">
            <a:avLst>
              <a:gd name="adj" fmla="val 6454"/>
            </a:avLst>
          </a:prstGeom>
          <a:solidFill>
            <a:srgbClr val="B4B4B4"/>
          </a:solidFill>
          <a:ln w="38100">
            <a:solidFill>
              <a:srgbClr val="5CB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Google Shape;287;p35"/>
          <p:cNvSpPr txBox="1">
            <a:spLocks/>
          </p:cNvSpPr>
          <p:nvPr/>
        </p:nvSpPr>
        <p:spPr>
          <a:xfrm>
            <a:off x="860532" y="1628502"/>
            <a:ext cx="4998985" cy="2929465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1200"/>
              <a:buFont typeface="Arial"/>
              <a:buNone/>
            </a:pPr>
            <a:r>
              <a:rPr lang="en-US" sz="1400" b="1" dirty="0" smtClean="0"/>
              <a:t>Definition (Art 2(l))</a:t>
            </a:r>
            <a:endParaRPr lang="en-US" sz="3200" dirty="0" smtClean="0"/>
          </a:p>
          <a:p>
            <a:pPr marL="355600" indent="-355600">
              <a:spcBef>
                <a:spcPts val="240"/>
              </a:spcBef>
              <a:buSzPts val="1200"/>
              <a:buFont typeface="Arial"/>
              <a:buNone/>
            </a:pPr>
            <a:r>
              <a:rPr lang="en-US" sz="1400" dirty="0" smtClean="0">
                <a:ea typeface="Times New Roman"/>
                <a:cs typeface="Times New Roman"/>
                <a:sym typeface="Times New Roman"/>
              </a:rPr>
              <a:t>(l) "operational digital </a:t>
            </a:r>
            <a:r>
              <a:rPr lang="en-US" sz="1400" b="1" dirty="0" smtClean="0">
                <a:ea typeface="Times New Roman"/>
                <a:cs typeface="Times New Roman"/>
                <a:sym typeface="Times New Roman"/>
              </a:rPr>
              <a:t>platforms directly associated with transport and energy infrastructure</a:t>
            </a:r>
            <a:r>
              <a:rPr lang="en-US" sz="1400" dirty="0" smtClean="0">
                <a:ea typeface="Times New Roman"/>
                <a:cs typeface="Times New Roman"/>
                <a:sym typeface="Times New Roman"/>
              </a:rPr>
              <a:t>" means physical and virtual information communication technology ("ICT") resources, operating on top of the communication infrastructure, which support the flow, storage, processing and analysis of transport and/or energy infrastructure data;</a:t>
            </a:r>
            <a:endParaRPr lang="en-US" sz="1400" dirty="0" smtClean="0">
              <a:ea typeface="Times New Roman"/>
              <a:cs typeface="Times New Roman"/>
            </a:endParaRPr>
          </a:p>
          <a:p>
            <a:pPr marL="0" indent="0">
              <a:spcBef>
                <a:spcPts val="240"/>
              </a:spcBef>
              <a:buSzPts val="1200"/>
              <a:buFont typeface="Arial"/>
              <a:buNone/>
            </a:pPr>
            <a:r>
              <a:rPr lang="en-US" sz="1400" b="1" dirty="0" smtClean="0"/>
              <a:t>Eligible actions (Art. 9.4):</a:t>
            </a:r>
          </a:p>
          <a:p>
            <a:pPr marL="355600" indent="-355600">
              <a:spcBef>
                <a:spcPts val="240"/>
              </a:spcBef>
              <a:buSzPts val="1200"/>
              <a:buFont typeface="Arial"/>
              <a:buNone/>
            </a:pPr>
            <a:r>
              <a:rPr lang="en-US" sz="1400" dirty="0" smtClean="0">
                <a:ea typeface="Times New Roman"/>
                <a:cs typeface="Times New Roman"/>
                <a:sym typeface="Times New Roman"/>
              </a:rPr>
              <a:t>(f)	actions implementing </a:t>
            </a:r>
            <a:r>
              <a:rPr lang="en-US" sz="1400" b="1" dirty="0" smtClean="0">
                <a:ea typeface="Times New Roman"/>
                <a:cs typeface="Times New Roman"/>
                <a:sym typeface="Times New Roman"/>
              </a:rPr>
              <a:t>digital connectivity infrastructure requirements related to cross-border projects </a:t>
            </a:r>
            <a:r>
              <a:rPr lang="en-US" sz="1400" dirty="0" smtClean="0">
                <a:ea typeface="Times New Roman"/>
                <a:cs typeface="Times New Roman"/>
                <a:sym typeface="Times New Roman"/>
              </a:rPr>
              <a:t>in the areas of transport or energy and/or supporting operational digital platforms directly associated to transport or energy infrastructures.</a:t>
            </a:r>
          </a:p>
          <a:p>
            <a:pPr marL="0" indent="0">
              <a:lnSpc>
                <a:spcPct val="150000"/>
              </a:lnSpc>
              <a:spcBef>
                <a:spcPts val="240"/>
              </a:spcBef>
              <a:buSzPts val="1200"/>
              <a:buFont typeface="Arial"/>
              <a:buNone/>
            </a:pPr>
            <a:r>
              <a:rPr lang="en-US" sz="1400" b="1" dirty="0" err="1" smtClean="0"/>
              <a:t>Prioritisation</a:t>
            </a:r>
            <a:r>
              <a:rPr lang="en-US" sz="1400" b="1" dirty="0" smtClean="0"/>
              <a:t> of actions (Art. 8.3.):</a:t>
            </a:r>
          </a:p>
          <a:p>
            <a:pPr marL="355600" indent="-355600">
              <a:spcBef>
                <a:spcPts val="240"/>
              </a:spcBef>
              <a:buSzPts val="1200"/>
              <a:buFont typeface="Arial"/>
              <a:buNone/>
            </a:pPr>
            <a:r>
              <a:rPr lang="en-US" sz="1400" dirty="0" smtClean="0">
                <a:ea typeface="Times New Roman"/>
                <a:cs typeface="Times New Roman"/>
                <a:sym typeface="Times New Roman"/>
              </a:rPr>
              <a:t>(f)	with regard to projects deploying operational digital platforms, priority shall be given to actions based on </a:t>
            </a:r>
            <a:r>
              <a:rPr lang="en-US" sz="1400" b="1" dirty="0" smtClean="0">
                <a:ea typeface="Times New Roman"/>
                <a:cs typeface="Times New Roman"/>
                <a:sym typeface="Times New Roman"/>
              </a:rPr>
              <a:t>state-of-the-art technologies, taking into account aspects such as interoperability, cybersecurity, data privacy and re-use</a:t>
            </a:r>
            <a:r>
              <a:rPr lang="en-US" sz="1400" dirty="0" smtClean="0">
                <a:ea typeface="Times New Roman"/>
                <a:cs typeface="Times New Roman"/>
                <a:sym typeface="Times New Roman"/>
              </a:rPr>
              <a:t>. </a:t>
            </a:r>
            <a:endParaRPr lang="en-US" sz="3200" dirty="0" smtClean="0"/>
          </a:p>
          <a:p>
            <a:pPr marL="0" indent="0">
              <a:spcBef>
                <a:spcPts val="480"/>
              </a:spcBef>
              <a:buSzPts val="2400"/>
              <a:buFont typeface="Arial"/>
              <a:buNone/>
            </a:pPr>
            <a:endParaRPr lang="en-US" dirty="0" smtClean="0"/>
          </a:p>
          <a:p>
            <a:pPr marL="0" indent="0">
              <a:spcBef>
                <a:spcPts val="480"/>
              </a:spcBef>
              <a:buSzPts val="2400"/>
              <a:buFont typeface="Arial"/>
              <a:buNone/>
            </a:pPr>
            <a:endParaRPr lang="en-US" dirty="0" smtClean="0"/>
          </a:p>
          <a:p>
            <a:pPr marL="742950" lvl="1" indent="-158750">
              <a:spcBef>
                <a:spcPts val="400"/>
              </a:spcBef>
              <a:buSzPts val="2000"/>
              <a:buFont typeface="Verdana"/>
              <a:buNone/>
            </a:pPr>
            <a:endParaRPr lang="en-US" dirty="0" smtClean="0"/>
          </a:p>
          <a:p>
            <a:pPr marL="0" indent="0">
              <a:spcBef>
                <a:spcPts val="480"/>
              </a:spcBef>
              <a:buSzPts val="2400"/>
              <a:buFont typeface="Arial"/>
              <a:buNone/>
            </a:pPr>
            <a:endParaRPr lang="en-US" dirty="0"/>
          </a:p>
        </p:txBody>
      </p:sp>
      <p:sp>
        <p:nvSpPr>
          <p:cNvPr id="9" name="Google Shape;288;p35"/>
          <p:cNvSpPr txBox="1"/>
          <p:nvPr/>
        </p:nvSpPr>
        <p:spPr>
          <a:xfrm>
            <a:off x="6585857" y="2190446"/>
            <a:ext cx="4767943" cy="25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F5494"/>
              </a:buClr>
              <a:buSzPts val="1600"/>
            </a:pPr>
            <a:r>
              <a:rPr lang="en-GB" sz="2000" b="1" dirty="0" smtClean="0">
                <a:ea typeface="Verdana"/>
                <a:cs typeface="Verdana"/>
                <a:sym typeface="Verdana"/>
              </a:rPr>
              <a:t>Policy objectives/ KPIs: </a:t>
            </a:r>
            <a:endParaRPr sz="2000" dirty="0"/>
          </a:p>
          <a:p>
            <a:pPr marL="342900" lvl="0" indent="-342900">
              <a:spcBef>
                <a:spcPts val="400"/>
              </a:spcBef>
              <a:buClr>
                <a:srgbClr val="0F5494"/>
              </a:buClr>
              <a:buSzPts val="2000"/>
              <a:buFont typeface="Arial"/>
              <a:buChar char="•"/>
            </a:pPr>
            <a:r>
              <a:rPr lang="en-US" sz="2000" dirty="0" smtClean="0">
                <a:ea typeface="Verdana"/>
                <a:cs typeface="Verdana"/>
                <a:sym typeface="Verdana"/>
              </a:rPr>
              <a:t>Operational </a:t>
            </a:r>
            <a:r>
              <a:rPr lang="en-US" sz="2000" dirty="0">
                <a:ea typeface="Verdana"/>
                <a:cs typeface="Verdana"/>
                <a:sym typeface="Verdana"/>
              </a:rPr>
              <a:t>digital platform for Connected and Automated Mobility (CAM</a:t>
            </a:r>
            <a:r>
              <a:rPr lang="en-US" sz="2000" dirty="0" smtClean="0">
                <a:ea typeface="Verdana"/>
                <a:cs typeface="Verdana"/>
                <a:sym typeface="Verdana"/>
              </a:rPr>
              <a:t>) services to be available along all EU 5G corridors.</a:t>
            </a:r>
          </a:p>
          <a:p>
            <a:pPr marL="342900" lvl="0" indent="-342900">
              <a:spcBef>
                <a:spcPts val="400"/>
              </a:spcBef>
              <a:buClr>
                <a:srgbClr val="0F5494"/>
              </a:buClr>
              <a:buSzPts val="2000"/>
              <a:buFont typeface="Arial"/>
              <a:buChar char="•"/>
            </a:pPr>
            <a:r>
              <a:rPr lang="en-US" sz="2000" dirty="0">
                <a:ea typeface="Verdana"/>
                <a:cs typeface="Verdana"/>
                <a:sym typeface="Verdana"/>
              </a:rPr>
              <a:t>Operational digital </a:t>
            </a:r>
            <a:r>
              <a:rPr lang="en-US" sz="2000" dirty="0" smtClean="0">
                <a:ea typeface="Verdana"/>
                <a:cs typeface="Verdana"/>
                <a:sym typeface="Verdana"/>
              </a:rPr>
              <a:t>platforms </a:t>
            </a:r>
            <a:r>
              <a:rPr lang="en-US" sz="2000" dirty="0">
                <a:ea typeface="Verdana"/>
                <a:cs typeface="Verdana"/>
                <a:sym typeface="Verdana"/>
              </a:rPr>
              <a:t>for </a:t>
            </a:r>
            <a:r>
              <a:rPr lang="en-US" sz="2000" dirty="0" smtClean="0">
                <a:ea typeface="Verdana"/>
                <a:cs typeface="Verdana"/>
                <a:sym typeface="Verdana"/>
              </a:rPr>
              <a:t>5G along rail and/or inland waterways </a:t>
            </a:r>
            <a:endParaRPr lang="en-US" sz="2000" dirty="0"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dirty="0"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Verdana"/>
              <a:buNone/>
            </a:pPr>
            <a:endParaRPr sz="2000" b="1" i="0" u="none" strike="noStrike" cap="none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89193" y="-4363"/>
            <a:ext cx="1802807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b="1" dirty="0" smtClean="0">
                <a:solidFill>
                  <a:srgbClr val="FF0000"/>
                </a:solidFill>
              </a:rPr>
              <a:t>ork in progress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8" y="5640716"/>
            <a:ext cx="1539164" cy="1063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770" y="2861265"/>
            <a:ext cx="108885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Thank you for your interest!</a:t>
            </a:r>
          </a:p>
          <a:p>
            <a:pPr algn="ctr"/>
            <a:endParaRPr lang="en-IE" sz="3600" b="1" i="1" dirty="0">
              <a:solidFill>
                <a:srgbClr val="0070C0"/>
              </a:solidFill>
            </a:endParaRPr>
          </a:p>
          <a:p>
            <a:pPr algn="ctr"/>
            <a:r>
              <a:rPr lang="en-IE" sz="3600" b="1" i="1" dirty="0" smtClean="0">
                <a:solidFill>
                  <a:srgbClr val="0070C0"/>
                </a:solidFill>
              </a:rPr>
              <a:t>To be continued…</a:t>
            </a:r>
          </a:p>
          <a:p>
            <a:pPr algn="ctr"/>
            <a:endParaRPr lang="en-IE" sz="3600" b="1" i="1" dirty="0" smtClean="0">
              <a:solidFill>
                <a:srgbClr val="0070C0"/>
              </a:solidFill>
            </a:endParaRPr>
          </a:p>
          <a:p>
            <a:pPr algn="ctr"/>
            <a:r>
              <a:rPr lang="en-IE" sz="3600" i="1" dirty="0" smtClean="0">
                <a:solidFill>
                  <a:srgbClr val="0070C0"/>
                </a:solidFill>
              </a:rPr>
              <a:t>#CEF2digital</a:t>
            </a:r>
            <a:endParaRPr lang="en-GB" sz="3600" i="1" dirty="0">
              <a:solidFill>
                <a:srgbClr val="0070C0"/>
              </a:solidFill>
            </a:endParaRPr>
          </a:p>
        </p:txBody>
      </p:sp>
      <p:sp>
        <p:nvSpPr>
          <p:cNvPr id="5" name="ZoneTexte 1"/>
          <p:cNvSpPr txBox="1"/>
          <p:nvPr/>
        </p:nvSpPr>
        <p:spPr>
          <a:xfrm>
            <a:off x="297633" y="5251611"/>
            <a:ext cx="2940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Daniel KITSCHA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Deputy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Head of Unit 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GB" sz="16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Unit B5 Investment </a:t>
            </a:r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</a:rPr>
              <a:t>in High-Capacity 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Networks, </a:t>
            </a:r>
            <a:r>
              <a:rPr lang="de-DE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DG CONNECT 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European Commission</a:t>
            </a:r>
          </a:p>
          <a:p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hlinkClick r:id="rId3"/>
              </a:rPr>
              <a:t>daniel.kitscha@ec.europa.eu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de-DE" sz="16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550" y="301658"/>
            <a:ext cx="5222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i="1" dirty="0">
                <a:solidFill>
                  <a:schemeClr val="bg1"/>
                </a:solidFill>
              </a:rPr>
              <a:t>#CEF2digital</a:t>
            </a:r>
            <a:endParaRPr lang="en-GB" sz="4800" i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8" name="Picture 7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5" y="3882298"/>
            <a:ext cx="4021024" cy="2956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4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8" y="5640716"/>
            <a:ext cx="1539164" cy="1063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770" y="3153496"/>
            <a:ext cx="108885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2B2B4C"/>
                </a:solidFill>
              </a:rPr>
              <a:t>Annex</a:t>
            </a:r>
          </a:p>
          <a:p>
            <a:pPr algn="ctr"/>
            <a:endParaRPr lang="en-IE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564777" y="1614272"/>
            <a:ext cx="5852159" cy="4145179"/>
          </a:xfrm>
          <a:prstGeom prst="roundRect">
            <a:avLst>
              <a:gd name="adj" fmla="val 6454"/>
            </a:avLst>
          </a:prstGeom>
          <a:solidFill>
            <a:srgbClr val="B4B4B4"/>
          </a:solidFill>
          <a:ln w="38100">
            <a:solidFill>
              <a:srgbClr val="5CB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62347" y="1610231"/>
            <a:ext cx="4671356" cy="4149220"/>
          </a:xfrm>
          <a:prstGeom prst="roundRect">
            <a:avLst>
              <a:gd name="adj" fmla="val 6454"/>
            </a:avLst>
          </a:prstGeom>
          <a:solidFill>
            <a:srgbClr val="B4B4B4"/>
          </a:solidFill>
          <a:ln w="38100">
            <a:solidFill>
              <a:srgbClr val="5CB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5855" y="28256"/>
            <a:ext cx="10920663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+mn-lt"/>
              </a:rPr>
              <a:t>Voluntary transfers of structural funds to CEF </a:t>
            </a:r>
            <a:r>
              <a:rPr lang="en-GB" sz="3600" b="1" dirty="0" smtClean="0">
                <a:solidFill>
                  <a:srgbClr val="002060"/>
                </a:solidFill>
                <a:latin typeface="+mn-lt"/>
              </a:rPr>
              <a:t>Digital</a:t>
            </a:r>
            <a:endParaRPr lang="fr-FR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5854" y="1046669"/>
            <a:ext cx="10507579" cy="567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Discussion still open, co-legislators have two different </a:t>
            </a:r>
            <a:r>
              <a:rPr lang="en-GB" sz="2400" dirty="0" smtClean="0"/>
              <a:t>approaches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764573" y="1791568"/>
            <a:ext cx="40669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European Parliament</a:t>
            </a:r>
            <a:endParaRPr lang="en-GB" dirty="0"/>
          </a:p>
          <a:p>
            <a:r>
              <a:rPr lang="en-GB" sz="1400" dirty="0" smtClean="0"/>
              <a:t>text </a:t>
            </a:r>
            <a:r>
              <a:rPr lang="en-GB" sz="1400" dirty="0"/>
              <a:t>of Article 4(9) as voted by ITRE &amp; TRAN on </a:t>
            </a:r>
            <a:r>
              <a:rPr lang="en-GB" sz="1400" dirty="0" smtClean="0"/>
              <a:t>25/03/2019</a:t>
            </a:r>
          </a:p>
          <a:p>
            <a:endParaRPr lang="en-GB" sz="1400" dirty="0"/>
          </a:p>
          <a:p>
            <a:pPr algn="just"/>
            <a:r>
              <a:rPr lang="en-GB" sz="1400" i="1" dirty="0" smtClean="0"/>
              <a:t>Resources </a:t>
            </a:r>
            <a:r>
              <a:rPr lang="en-GB" sz="1400" i="1" dirty="0"/>
              <a:t>allocated to a Member State under shared management may, at its request, and in accordance with the relevant managing Authority be transferred to the Programme, </a:t>
            </a:r>
            <a:r>
              <a:rPr lang="en-GB" sz="1400" b="1" i="1" dirty="0"/>
              <a:t>in order for them to be used as part of a blending operation or synergy with other Union programmes action </a:t>
            </a:r>
            <a:r>
              <a:rPr lang="en-GB" sz="1400" i="1" dirty="0"/>
              <a:t>included in </a:t>
            </a:r>
            <a:r>
              <a:rPr lang="en-GB" sz="1400" b="1" i="1" dirty="0"/>
              <a:t>a proposal submitted by the Member State </a:t>
            </a:r>
            <a:r>
              <a:rPr lang="en-GB" sz="1400" i="1" dirty="0"/>
              <a:t>concerned and declared eligible by the Commission </a:t>
            </a:r>
            <a:r>
              <a:rPr lang="en-GB" sz="1400" b="1" i="1" dirty="0"/>
              <a:t>under a work programme procedure</a:t>
            </a:r>
            <a:r>
              <a:rPr lang="en-GB" sz="1400" i="1" dirty="0"/>
              <a:t>. The Commission shall implement those resources directly in accordance with [point (a) of Article 62(1)] of the Financial Regulation or indirectly in accordance with point (c) of that Article</a:t>
            </a:r>
            <a:r>
              <a:rPr lang="en-GB" sz="1400" dirty="0" smtClean="0"/>
              <a:t>.</a:t>
            </a:r>
            <a:endParaRPr lang="en-GB" sz="1400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734594" y="1776626"/>
            <a:ext cx="53949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Council</a:t>
            </a:r>
            <a:endParaRPr lang="en-GB" dirty="0"/>
          </a:p>
          <a:p>
            <a:pPr algn="just"/>
            <a:r>
              <a:rPr lang="en-US" sz="1400" dirty="0"/>
              <a:t>text of Article 4(9) and Article 4(10 new) as agreed in COREPER on 13/03/2019</a:t>
            </a:r>
            <a:endParaRPr lang="en-GB" sz="1400" dirty="0" smtClean="0"/>
          </a:p>
          <a:p>
            <a:pPr algn="just"/>
            <a:r>
              <a:rPr lang="en-GB" sz="1400" b="1" dirty="0"/>
              <a:t>[</a:t>
            </a:r>
            <a:r>
              <a:rPr lang="en-GB" sz="1400" dirty="0"/>
              <a:t>9. </a:t>
            </a:r>
            <a:r>
              <a:rPr lang="en-GB" sz="1400" i="1" dirty="0"/>
              <a:t>Resources allocated to Member States under shared management may, at their request, be transferred to the Programme. The Commission shall implement those resources directly in accordance with [point (a) of Article 62(1)] of the Financial Regulation or indirectly in accordance with point (c) of that Article. </a:t>
            </a:r>
            <a:r>
              <a:rPr lang="en-GB" sz="1400" b="1" i="1" dirty="0"/>
              <a:t>Those resources shall be used for the benefit of the Member State concerned</a:t>
            </a:r>
            <a:r>
              <a:rPr lang="en-GB" sz="1400" i="1" dirty="0"/>
              <a:t>.]  </a:t>
            </a:r>
            <a:endParaRPr lang="en-GB" sz="1400" dirty="0"/>
          </a:p>
          <a:p>
            <a:pPr algn="just"/>
            <a:r>
              <a:rPr lang="en-GB" sz="1400" i="1" dirty="0"/>
              <a:t>[10. (new) Without prejudice to Article 4 paragraph 9, in the digital sector, resources allocated to </a:t>
            </a:r>
            <a:r>
              <a:rPr lang="en-GB" sz="1400" b="1" i="1" dirty="0"/>
              <a:t>Member States </a:t>
            </a:r>
            <a:r>
              <a:rPr lang="en-GB" sz="1400" i="1" dirty="0"/>
              <a:t>under shared management may, </a:t>
            </a:r>
            <a:r>
              <a:rPr lang="en-GB" sz="1400" b="1" i="1" dirty="0"/>
              <a:t>at their request</a:t>
            </a:r>
            <a:r>
              <a:rPr lang="en-GB" sz="1400" i="1" dirty="0"/>
              <a:t>, be </a:t>
            </a:r>
            <a:r>
              <a:rPr lang="en-GB" sz="1400" b="1" i="1" dirty="0"/>
              <a:t>transferred to the Programme</a:t>
            </a:r>
            <a:r>
              <a:rPr lang="en-GB" sz="1400" i="1" dirty="0"/>
              <a:t>, including to </a:t>
            </a:r>
            <a:r>
              <a:rPr lang="en-GB" sz="1400" b="1" i="1" dirty="0"/>
              <a:t>complement the funding of eligible actions under Article 9 paragraph 4 up to 100% of the total eligible cost where possible</a:t>
            </a:r>
            <a:r>
              <a:rPr lang="en-GB" sz="1400" i="1" dirty="0"/>
              <a:t>, without prejudice to the co-financing principle laid in Article 190 of the Financial Regulation and to the State Aid Rules. Those resources shall be used for the benefit of the Member State concerned only. </a:t>
            </a:r>
            <a:r>
              <a:rPr lang="en-GB" sz="1400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293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651695" y="1251841"/>
            <a:ext cx="2838463" cy="1362595"/>
          </a:xfrm>
          <a:custGeom>
            <a:avLst/>
            <a:gdLst>
              <a:gd name="connsiteX0" fmla="*/ 0 w 2554866"/>
              <a:gd name="connsiteY0" fmla="*/ 0 h 1021946"/>
              <a:gd name="connsiteX1" fmla="*/ 2554866 w 2554866"/>
              <a:gd name="connsiteY1" fmla="*/ 0 h 1021946"/>
              <a:gd name="connsiteX2" fmla="*/ 2554866 w 2554866"/>
              <a:gd name="connsiteY2" fmla="*/ 1021946 h 1021946"/>
              <a:gd name="connsiteX3" fmla="*/ 0 w 2554866"/>
              <a:gd name="connsiteY3" fmla="*/ 1021946 h 1021946"/>
              <a:gd name="connsiteX4" fmla="*/ 0 w 2554866"/>
              <a:gd name="connsiteY4" fmla="*/ 0 h 10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866" h="1021946">
                <a:moveTo>
                  <a:pt x="0" y="0"/>
                </a:moveTo>
                <a:lnTo>
                  <a:pt x="2554866" y="0"/>
                </a:lnTo>
                <a:lnTo>
                  <a:pt x="2554866" y="1021946"/>
                </a:lnTo>
                <a:lnTo>
                  <a:pt x="0" y="10219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algn="ctr" defTabSz="800060">
              <a:lnSpc>
                <a:spcPct val="90000"/>
              </a:lnSpc>
              <a:spcAft>
                <a:spcPct val="35000"/>
              </a:spcAft>
            </a:pPr>
            <a:r>
              <a:rPr lang="en-GB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Structural and Investment Funds (ESIF</a:t>
            </a: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" name="Freeform 4"/>
          <p:cNvSpPr/>
          <p:nvPr/>
        </p:nvSpPr>
        <p:spPr>
          <a:xfrm>
            <a:off x="1647013" y="2850308"/>
            <a:ext cx="2843145" cy="2999167"/>
          </a:xfrm>
          <a:custGeom>
            <a:avLst/>
            <a:gdLst>
              <a:gd name="connsiteX0" fmla="*/ 0 w 2490276"/>
              <a:gd name="connsiteY0" fmla="*/ 0 h 2718090"/>
              <a:gd name="connsiteX1" fmla="*/ 2490276 w 2490276"/>
              <a:gd name="connsiteY1" fmla="*/ 0 h 2718090"/>
              <a:gd name="connsiteX2" fmla="*/ 2490276 w 2490276"/>
              <a:gd name="connsiteY2" fmla="*/ 2718090 h 2718090"/>
              <a:gd name="connsiteX3" fmla="*/ 0 w 2490276"/>
              <a:gd name="connsiteY3" fmla="*/ 2718090 h 2718090"/>
              <a:gd name="connsiteX4" fmla="*/ 0 w 2490276"/>
              <a:gd name="connsiteY4" fmla="*/ 0 h 271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276" h="2718090">
                <a:moveTo>
                  <a:pt x="0" y="0"/>
                </a:moveTo>
                <a:lnTo>
                  <a:pt x="2490276" y="0"/>
                </a:lnTo>
                <a:lnTo>
                  <a:pt x="2490276" y="2718090"/>
                </a:lnTo>
                <a:lnTo>
                  <a:pt x="0" y="27180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28575">
            <a:solidFill>
              <a:srgbClr val="6B1B9D">
                <a:alpha val="90000"/>
              </a:srgbClr>
            </a:solidFill>
          </a:ln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180000" rIns="113792" bIns="128016" numCol="1" spcCol="1270" anchor="t" anchorCtr="0">
            <a:normAutofit/>
          </a:bodyPr>
          <a:lstStyle/>
          <a:p>
            <a:pPr marL="171442" lvl="1" indent="-171442" defTabSz="80006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ERDF: broadband investments under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priority objective 3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, together with transport and energy infrastructure</a:t>
            </a:r>
          </a:p>
          <a:p>
            <a:pPr marL="0" lvl="1" defTabSz="800060">
              <a:lnSpc>
                <a:spcPct val="90000"/>
              </a:lnSpc>
              <a:spcAft>
                <a:spcPct val="15000"/>
              </a:spcAft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1442" lvl="1" indent="-171442" defTabSz="80006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EAFRD: broadband investment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only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as part of local development projects </a:t>
            </a:r>
          </a:p>
        </p:txBody>
      </p:sp>
      <p:sp>
        <p:nvSpPr>
          <p:cNvPr id="6" name="Freeform 5"/>
          <p:cNvSpPr/>
          <p:nvPr/>
        </p:nvSpPr>
        <p:spPr>
          <a:xfrm>
            <a:off x="4697385" y="1251842"/>
            <a:ext cx="2838463" cy="1381532"/>
          </a:xfrm>
          <a:custGeom>
            <a:avLst/>
            <a:gdLst>
              <a:gd name="connsiteX0" fmla="*/ 0 w 2590372"/>
              <a:gd name="connsiteY0" fmla="*/ 0 h 1036149"/>
              <a:gd name="connsiteX1" fmla="*/ 2590372 w 2590372"/>
              <a:gd name="connsiteY1" fmla="*/ 0 h 1036149"/>
              <a:gd name="connsiteX2" fmla="*/ 2590372 w 2590372"/>
              <a:gd name="connsiteY2" fmla="*/ 1036149 h 1036149"/>
              <a:gd name="connsiteX3" fmla="*/ 0 w 2590372"/>
              <a:gd name="connsiteY3" fmla="*/ 1036149 h 1036149"/>
              <a:gd name="connsiteX4" fmla="*/ 0 w 2590372"/>
              <a:gd name="connsiteY4" fmla="*/ 0 h 103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372" h="1036149">
                <a:moveTo>
                  <a:pt x="0" y="0"/>
                </a:moveTo>
                <a:lnTo>
                  <a:pt x="2590372" y="0"/>
                </a:lnTo>
                <a:lnTo>
                  <a:pt x="2590372" y="1036149"/>
                </a:lnTo>
                <a:lnTo>
                  <a:pt x="0" y="1036149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2">
              <a:shade val="80000"/>
              <a:hueOff val="0"/>
              <a:satOff val="-14010"/>
              <a:lumOff val="15876"/>
              <a:alphaOff val="0"/>
            </a:schemeClr>
          </a:lnRef>
          <a:fillRef idx="3">
            <a:schemeClr val="accent2">
              <a:shade val="80000"/>
              <a:hueOff val="0"/>
              <a:satOff val="-14010"/>
              <a:lumOff val="15876"/>
              <a:alphaOff val="0"/>
            </a:schemeClr>
          </a:fillRef>
          <a:effectRef idx="2">
            <a:schemeClr val="accent2">
              <a:shade val="80000"/>
              <a:hueOff val="0"/>
              <a:satOff val="-14010"/>
              <a:lumOff val="15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algn="ctr" defTabSz="800060">
              <a:lnSpc>
                <a:spcPct val="90000"/>
              </a:lnSpc>
              <a:spcAft>
                <a:spcPct val="35000"/>
              </a:spcAft>
            </a:pPr>
            <a:r>
              <a:rPr lang="en-GB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Connecting Europe Facility (CEF) – Digital</a:t>
            </a:r>
          </a:p>
        </p:txBody>
      </p:sp>
      <p:sp>
        <p:nvSpPr>
          <p:cNvPr id="7" name="Freeform 6"/>
          <p:cNvSpPr/>
          <p:nvPr/>
        </p:nvSpPr>
        <p:spPr>
          <a:xfrm>
            <a:off x="4676768" y="2850309"/>
            <a:ext cx="2838463" cy="2999167"/>
          </a:xfrm>
          <a:custGeom>
            <a:avLst/>
            <a:gdLst>
              <a:gd name="connsiteX0" fmla="*/ 0 w 2574599"/>
              <a:gd name="connsiteY0" fmla="*/ 0 h 1835985"/>
              <a:gd name="connsiteX1" fmla="*/ 2574599 w 2574599"/>
              <a:gd name="connsiteY1" fmla="*/ 0 h 1835985"/>
              <a:gd name="connsiteX2" fmla="*/ 2574599 w 2574599"/>
              <a:gd name="connsiteY2" fmla="*/ 1835985 h 1835985"/>
              <a:gd name="connsiteX3" fmla="*/ 0 w 2574599"/>
              <a:gd name="connsiteY3" fmla="*/ 1835985 h 1835985"/>
              <a:gd name="connsiteX4" fmla="*/ 0 w 2574599"/>
              <a:gd name="connsiteY4" fmla="*/ 0 h 183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599" h="1835985">
                <a:moveTo>
                  <a:pt x="0" y="0"/>
                </a:moveTo>
                <a:lnTo>
                  <a:pt x="2574599" y="0"/>
                </a:lnTo>
                <a:lnTo>
                  <a:pt x="2574599" y="1835985"/>
                </a:lnTo>
                <a:lnTo>
                  <a:pt x="0" y="18359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6B1B9D">
                <a:alpha val="90000"/>
              </a:srgbClr>
            </a:solidFill>
          </a:ln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180000" rIns="128016" bIns="144019" numCol="1" spcCol="1270" anchor="t" anchorCtr="0">
            <a:normAutofit/>
          </a:bodyPr>
          <a:lstStyle/>
          <a:p>
            <a:pPr marL="171442" lvl="1" indent="-171442" defTabSz="80006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EUR 3 bn</a:t>
            </a:r>
          </a:p>
          <a:p>
            <a:pPr marL="0" lvl="1" defTabSz="800060">
              <a:lnSpc>
                <a:spcPct val="90000"/>
              </a:lnSpc>
              <a:spcAft>
                <a:spcPct val="15000"/>
              </a:spcAft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42" lvl="1" indent="-171442" defTabSz="80006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Focus on connectivity infrastructure to enable digital transformation</a:t>
            </a:r>
          </a:p>
          <a:p>
            <a:pPr marL="0" lvl="1" defTabSz="800060">
              <a:lnSpc>
                <a:spcPct val="90000"/>
              </a:lnSpc>
              <a:spcAft>
                <a:spcPct val="15000"/>
              </a:spcAft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42" lvl="1" indent="-171442" defTabSz="80006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Synergies with CEF transport and CEF energy networks within CEF Programme</a:t>
            </a:r>
          </a:p>
          <a:p>
            <a:pPr marL="171442" lvl="1" indent="-171442" defTabSz="80006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dirty="0">
              <a:solidFill>
                <a:srgbClr val="0E419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743075" y="1242372"/>
            <a:ext cx="2838463" cy="1381532"/>
          </a:xfrm>
          <a:custGeom>
            <a:avLst/>
            <a:gdLst>
              <a:gd name="connsiteX0" fmla="*/ 0 w 2448786"/>
              <a:gd name="connsiteY0" fmla="*/ 0 h 979514"/>
              <a:gd name="connsiteX1" fmla="*/ 2448786 w 2448786"/>
              <a:gd name="connsiteY1" fmla="*/ 0 h 979514"/>
              <a:gd name="connsiteX2" fmla="*/ 2448786 w 2448786"/>
              <a:gd name="connsiteY2" fmla="*/ 979514 h 979514"/>
              <a:gd name="connsiteX3" fmla="*/ 0 w 2448786"/>
              <a:gd name="connsiteY3" fmla="*/ 979514 h 979514"/>
              <a:gd name="connsiteX4" fmla="*/ 0 w 2448786"/>
              <a:gd name="connsiteY4" fmla="*/ 0 h 97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786" h="979514">
                <a:moveTo>
                  <a:pt x="0" y="0"/>
                </a:moveTo>
                <a:lnTo>
                  <a:pt x="2448786" y="0"/>
                </a:lnTo>
                <a:lnTo>
                  <a:pt x="2448786" y="979514"/>
                </a:lnTo>
                <a:lnTo>
                  <a:pt x="0" y="97951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2">
              <a:shade val="80000"/>
              <a:hueOff val="0"/>
              <a:satOff val="-28019"/>
              <a:lumOff val="31752"/>
              <a:alphaOff val="0"/>
            </a:schemeClr>
          </a:lnRef>
          <a:fillRef idx="3">
            <a:schemeClr val="accent2">
              <a:shade val="80000"/>
              <a:hueOff val="0"/>
              <a:satOff val="-28019"/>
              <a:lumOff val="31752"/>
              <a:alphaOff val="0"/>
            </a:schemeClr>
          </a:fillRef>
          <a:effectRef idx="2">
            <a:schemeClr val="accent2">
              <a:shade val="80000"/>
              <a:hueOff val="0"/>
              <a:satOff val="-28019"/>
              <a:lumOff val="31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algn="ctr" defTabSz="800060">
              <a:lnSpc>
                <a:spcPct val="90000"/>
              </a:lnSpc>
              <a:spcAft>
                <a:spcPct val="35000"/>
              </a:spcAft>
            </a:pPr>
            <a:r>
              <a:rPr lang="en-GB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InvestEU</a:t>
            </a:r>
            <a:endParaRPr lang="en-GB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743075" y="2850309"/>
            <a:ext cx="2838463" cy="2999167"/>
          </a:xfrm>
          <a:custGeom>
            <a:avLst/>
            <a:gdLst>
              <a:gd name="connsiteX0" fmla="*/ 0 w 2422365"/>
              <a:gd name="connsiteY0" fmla="*/ 0 h 2320255"/>
              <a:gd name="connsiteX1" fmla="*/ 2422365 w 2422365"/>
              <a:gd name="connsiteY1" fmla="*/ 0 h 2320255"/>
              <a:gd name="connsiteX2" fmla="*/ 2422365 w 2422365"/>
              <a:gd name="connsiteY2" fmla="*/ 2320255 h 2320255"/>
              <a:gd name="connsiteX3" fmla="*/ 0 w 2422365"/>
              <a:gd name="connsiteY3" fmla="*/ 2320255 h 2320255"/>
              <a:gd name="connsiteX4" fmla="*/ 0 w 2422365"/>
              <a:gd name="connsiteY4" fmla="*/ 0 h 232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365" h="2320255">
                <a:moveTo>
                  <a:pt x="0" y="0"/>
                </a:moveTo>
                <a:lnTo>
                  <a:pt x="2422365" y="0"/>
                </a:lnTo>
                <a:lnTo>
                  <a:pt x="2422365" y="2320255"/>
                </a:lnTo>
                <a:lnTo>
                  <a:pt x="0" y="232025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28575">
            <a:solidFill>
              <a:srgbClr val="6B1B9D">
                <a:alpha val="90000"/>
              </a:srgbClr>
            </a:solidFill>
          </a:ln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180000" rIns="113792" bIns="128016" numCol="1" spcCol="1270" anchor="t" anchorCtr="0">
            <a:normAutofit/>
          </a:bodyPr>
          <a:lstStyle/>
          <a:p>
            <a:pPr marL="171442" lvl="1" indent="-171442" defTabSz="80006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Part of Sustainable Infrastructure Window</a:t>
            </a:r>
          </a:p>
          <a:p>
            <a:pPr marL="0" lvl="1" defTabSz="800060">
              <a:lnSpc>
                <a:spcPct val="90000"/>
              </a:lnSpc>
              <a:spcAft>
                <a:spcPct val="15000"/>
              </a:spcAft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42" lvl="1" indent="-171442" defTabSz="80006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11.5 bn guarantee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available for broadband investments, </a:t>
            </a:r>
            <a:r>
              <a:rPr lang="en-GB" i="1" dirty="0">
                <a:solidFill>
                  <a:schemeClr val="tx1"/>
                </a:solidFill>
                <a:latin typeface="Calibri" panose="020F0502020204030204" pitchFamily="34" charset="0"/>
              </a:rPr>
              <a:t>but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also other infrastructures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15121" y="331162"/>
            <a:ext cx="10202990" cy="80274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Financial support for broadband under the next MFF 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743" y="444867"/>
            <a:ext cx="10515600" cy="822959"/>
          </a:xfrm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rgbClr val="002060"/>
                </a:solidFill>
              </a:rPr>
              <a:t>5G corridors along transport paths </a:t>
            </a:r>
            <a:endParaRPr lang="en-GB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0743" y="1397741"/>
            <a:ext cx="6084784" cy="4297665"/>
          </a:xfrm>
          <a:prstGeom prst="roundRect">
            <a:avLst>
              <a:gd name="adj" fmla="val 6454"/>
            </a:avLst>
          </a:prstGeom>
          <a:solidFill>
            <a:srgbClr val="B4B4B4"/>
          </a:solidFill>
          <a:ln w="38100">
            <a:solidFill>
              <a:srgbClr val="5CB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18;p27"/>
          <p:cNvSpPr txBox="1">
            <a:spLocks/>
          </p:cNvSpPr>
          <p:nvPr/>
        </p:nvSpPr>
        <p:spPr>
          <a:xfrm>
            <a:off x="626654" y="1563996"/>
            <a:ext cx="5832962" cy="2538941"/>
          </a:xfrm>
          <a:prstGeom prst="rect">
            <a:avLst/>
          </a:prstGeom>
          <a:solidFill>
            <a:srgbClr val="B4B4B4"/>
          </a:solidFill>
          <a:ln>
            <a:solidFill>
              <a:srgbClr val="B4B4B4"/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1300"/>
              <a:buNone/>
            </a:pPr>
            <a:r>
              <a:rPr lang="en-US" sz="1400" b="1" dirty="0"/>
              <a:t>Definition (Art. 2(k))</a:t>
            </a:r>
            <a:endParaRPr lang="en-US" sz="1400" dirty="0"/>
          </a:p>
          <a:p>
            <a:pPr marL="355582" indent="-355582">
              <a:spcBef>
                <a:spcPts val="260"/>
              </a:spcBef>
              <a:buSzPts val="1300"/>
              <a:buNone/>
            </a:pPr>
            <a:r>
              <a:rPr lang="en-US" sz="1400" dirty="0" smtClean="0">
                <a:ea typeface="Times New Roman"/>
                <a:cs typeface="Times New Roman"/>
              </a:rPr>
              <a:t>(</a:t>
            </a:r>
            <a:r>
              <a:rPr lang="en-US" sz="1400" dirty="0">
                <a:ea typeface="Times New Roman"/>
                <a:cs typeface="Times New Roman"/>
              </a:rPr>
              <a:t>k) </a:t>
            </a:r>
            <a:r>
              <a:rPr lang="en-US" sz="1400" dirty="0" smtClean="0">
                <a:ea typeface="Times New Roman"/>
                <a:cs typeface="Times New Roman"/>
              </a:rPr>
              <a:t>	"</a:t>
            </a:r>
            <a:r>
              <a:rPr lang="en-US" sz="1400" dirty="0">
                <a:ea typeface="Times New Roman"/>
                <a:cs typeface="Times New Roman"/>
              </a:rPr>
              <a:t>5G corridor" means a </a:t>
            </a:r>
            <a:r>
              <a:rPr lang="en-US" sz="1400" b="1" dirty="0">
                <a:ea typeface="Times New Roman"/>
                <a:cs typeface="Times New Roman"/>
              </a:rPr>
              <a:t>transport path, road, railway or inland waterway, fully covered with digital connectivity infrastructure and in particular 5G systems</a:t>
            </a:r>
            <a:r>
              <a:rPr lang="en-US" sz="1400" dirty="0">
                <a:ea typeface="Times New Roman"/>
                <a:cs typeface="Times New Roman"/>
              </a:rPr>
              <a:t>, enabling the uninterrupted provision of synergy digital services, such as connected and automated mobility, similar smart mobility services for railways or digital connectivity for inland waterways;</a:t>
            </a:r>
          </a:p>
          <a:p>
            <a:pPr marL="355582" indent="-355582">
              <a:spcBef>
                <a:spcPts val="260"/>
              </a:spcBef>
              <a:buSzPts val="1300"/>
              <a:buNone/>
            </a:pPr>
            <a:r>
              <a:rPr lang="en-US" sz="1400" b="1" dirty="0">
                <a:ea typeface="Times New Roman"/>
                <a:cs typeface="Times New Roman"/>
              </a:rPr>
              <a:t>Eligible actions (Art. 9.4):</a:t>
            </a:r>
          </a:p>
          <a:p>
            <a:pPr marL="355582" indent="-355582">
              <a:spcBef>
                <a:spcPts val="260"/>
              </a:spcBef>
              <a:buSzPts val="1300"/>
              <a:buNone/>
            </a:pPr>
            <a:r>
              <a:rPr lang="en-US" sz="1400" dirty="0">
                <a:ea typeface="Times New Roman"/>
                <a:cs typeface="Times New Roman"/>
              </a:rPr>
              <a:t>(c)   </a:t>
            </a:r>
            <a:r>
              <a:rPr lang="en-US" sz="1400" dirty="0" smtClean="0">
                <a:ea typeface="Times New Roman"/>
                <a:cs typeface="Times New Roman"/>
              </a:rPr>
              <a:t>	actions </a:t>
            </a:r>
            <a:r>
              <a:rPr lang="en-US" sz="1400" dirty="0">
                <a:ea typeface="Times New Roman"/>
                <a:cs typeface="Times New Roman"/>
              </a:rPr>
              <a:t>implementing uninterrupted coverage with </a:t>
            </a:r>
            <a:r>
              <a:rPr lang="en-US" sz="1400" b="1" dirty="0">
                <a:ea typeface="Times New Roman"/>
                <a:cs typeface="Times New Roman"/>
              </a:rPr>
              <a:t>5G systems of all major transport paths, including the trans-European transport networks</a:t>
            </a:r>
            <a:r>
              <a:rPr lang="en-US" sz="1400" dirty="0">
                <a:ea typeface="Times New Roman"/>
                <a:cs typeface="Times New Roman"/>
              </a:rPr>
              <a:t>;</a:t>
            </a:r>
          </a:p>
          <a:p>
            <a:pPr marL="355582" indent="-355582">
              <a:spcBef>
                <a:spcPts val="260"/>
              </a:spcBef>
              <a:buSzPts val="1300"/>
              <a:buNone/>
            </a:pPr>
            <a:r>
              <a:rPr lang="en-US" sz="1400" b="1" dirty="0" err="1">
                <a:ea typeface="Times New Roman"/>
                <a:cs typeface="Times New Roman"/>
              </a:rPr>
              <a:t>Prioritisation</a:t>
            </a:r>
            <a:r>
              <a:rPr lang="en-US" sz="1400" b="1" dirty="0">
                <a:ea typeface="Times New Roman"/>
                <a:cs typeface="Times New Roman"/>
              </a:rPr>
              <a:t> of actions (Art. 8.3.):</a:t>
            </a:r>
          </a:p>
          <a:p>
            <a:pPr marL="355582" indent="-355582">
              <a:spcBef>
                <a:spcPts val="260"/>
              </a:spcBef>
              <a:buSzPts val="1300"/>
              <a:buNone/>
            </a:pPr>
            <a:r>
              <a:rPr lang="en-US" sz="1400" dirty="0">
                <a:ea typeface="Times New Roman"/>
                <a:cs typeface="Times New Roman"/>
              </a:rPr>
              <a:t>(c) </a:t>
            </a:r>
            <a:r>
              <a:rPr lang="en-US" sz="1400" dirty="0" smtClean="0">
                <a:ea typeface="Times New Roman"/>
                <a:cs typeface="Times New Roman"/>
              </a:rPr>
              <a:t>	actions </a:t>
            </a:r>
            <a:r>
              <a:rPr lang="en-US" sz="1400" dirty="0">
                <a:ea typeface="Times New Roman"/>
                <a:cs typeface="Times New Roman"/>
              </a:rPr>
              <a:t>contributing to the deployment of 5G corridors along major transport paths, including on the trans-European transport networks, shall be prioritized to ensure </a:t>
            </a:r>
            <a:r>
              <a:rPr lang="en-US" sz="1400" b="1" dirty="0">
                <a:ea typeface="Times New Roman"/>
                <a:cs typeface="Times New Roman"/>
              </a:rPr>
              <a:t>coverage along major transport paths</a:t>
            </a:r>
            <a:r>
              <a:rPr lang="en-US" sz="1400" dirty="0">
                <a:ea typeface="Times New Roman"/>
                <a:cs typeface="Times New Roman"/>
              </a:rPr>
              <a:t>, enabling the </a:t>
            </a:r>
            <a:r>
              <a:rPr lang="en-US" sz="1400" b="1" dirty="0">
                <a:ea typeface="Times New Roman"/>
                <a:cs typeface="Times New Roman"/>
              </a:rPr>
              <a:t>uninterrupted provision of synergy digital services</a:t>
            </a:r>
            <a:r>
              <a:rPr lang="en-US" sz="1400" dirty="0">
                <a:ea typeface="Times New Roman"/>
                <a:cs typeface="Times New Roman"/>
              </a:rPr>
              <a:t>, taking into account its socio-economic relevance relative to any currently installed technological solutions in a forward looking approach. An </a:t>
            </a:r>
            <a:r>
              <a:rPr lang="en-US" sz="1400" b="1" dirty="0">
                <a:ea typeface="Times New Roman"/>
                <a:cs typeface="Times New Roman"/>
              </a:rPr>
              <a:t>indicative list of projects</a:t>
            </a:r>
            <a:r>
              <a:rPr lang="en-US" sz="1400" dirty="0">
                <a:ea typeface="Times New Roman"/>
                <a:cs typeface="Times New Roman"/>
              </a:rPr>
              <a:t> that could benefit from support is included in </a:t>
            </a:r>
            <a:r>
              <a:rPr lang="en-US" sz="1400" b="1" dirty="0">
                <a:ea typeface="Times New Roman"/>
                <a:cs typeface="Times New Roman"/>
              </a:rPr>
              <a:t>Part V of the Annex</a:t>
            </a:r>
            <a:r>
              <a:rPr lang="en-US" sz="1400" dirty="0">
                <a:ea typeface="Times New Roman"/>
                <a:cs typeface="Times New Roman"/>
              </a:rPr>
              <a:t>;</a:t>
            </a:r>
          </a:p>
        </p:txBody>
      </p:sp>
      <p:sp>
        <p:nvSpPr>
          <p:cNvPr id="8" name="Google Shape;219;p27"/>
          <p:cNvSpPr txBox="1">
            <a:spLocks noGrp="1"/>
          </p:cNvSpPr>
          <p:nvPr>
            <p:ph idx="1"/>
          </p:nvPr>
        </p:nvSpPr>
        <p:spPr>
          <a:xfrm>
            <a:off x="7138876" y="1751659"/>
            <a:ext cx="4096871" cy="31580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1200"/>
              </a:spcAft>
              <a:buClr>
                <a:srgbClr val="0F5494"/>
              </a:buClr>
              <a:buSzPts val="1600"/>
              <a:buNone/>
            </a:pPr>
            <a:r>
              <a:rPr lang="en-GB" sz="2000" b="1" dirty="0" smtClean="0">
                <a:ea typeface="Verdana"/>
                <a:cs typeface="Verdana"/>
                <a:sym typeface="Verdana"/>
              </a:rPr>
              <a:t>Policy objectives / KPIs:</a:t>
            </a:r>
            <a:endParaRPr lang="en-GB" sz="2000" dirty="0"/>
          </a:p>
          <a:p>
            <a:pPr marL="342882" indent="-342882">
              <a:spcBef>
                <a:spcPts val="600"/>
              </a:spcBef>
              <a:spcAft>
                <a:spcPts val="1200"/>
              </a:spcAft>
              <a:buClr>
                <a:srgbClr val="0F5494"/>
              </a:buClr>
              <a:buSzPts val="2000"/>
            </a:pPr>
            <a:r>
              <a:rPr lang="en-GB" sz="2000" dirty="0">
                <a:ea typeface="Verdana"/>
                <a:cs typeface="Verdana"/>
                <a:sym typeface="Verdana"/>
              </a:rPr>
              <a:t>Uninterrupted 5G coverage of cross-border sections (typically 50km each side) on politically agreed 5G corridor map</a:t>
            </a:r>
          </a:p>
          <a:p>
            <a:pPr marL="342882" indent="-342882">
              <a:spcBef>
                <a:spcPts val="600"/>
              </a:spcBef>
              <a:spcAft>
                <a:spcPts val="1200"/>
              </a:spcAft>
              <a:buClr>
                <a:srgbClr val="0F5494"/>
              </a:buClr>
              <a:buSzPts val="2000"/>
            </a:pPr>
            <a:r>
              <a:rPr lang="en-GB" sz="2000" dirty="0">
                <a:ea typeface="Verdana"/>
                <a:cs typeface="Verdana"/>
                <a:sym typeface="Verdana"/>
              </a:rPr>
              <a:t>5G coverage of other transport paths (including rails, inland waters) </a:t>
            </a:r>
            <a:endParaRPr sz="200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13" lvl="1" indent="-158743">
              <a:spcBef>
                <a:spcPts val="400"/>
              </a:spcBef>
              <a:buClr>
                <a:srgbClr val="0F5494"/>
              </a:buClr>
              <a:buSzPts val="2000"/>
              <a:buNone/>
            </a:pPr>
            <a:endParaRPr sz="2000" b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480"/>
              </a:spcBef>
              <a:buClr>
                <a:srgbClr val="0F5494"/>
              </a:buClr>
              <a:buSzPts val="2400"/>
              <a:buNone/>
            </a:pPr>
            <a:endParaRPr sz="240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49841" y="0"/>
            <a:ext cx="2042160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Work in progress </a:t>
            </a:r>
          </a:p>
        </p:txBody>
      </p:sp>
    </p:spTree>
    <p:extLst>
      <p:ext uri="{BB962C8B-B14F-4D97-AF65-F5344CB8AC3E}">
        <p14:creationId xmlns:p14="http://schemas.microsoft.com/office/powerpoint/2010/main" val="10865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455" y="363558"/>
            <a:ext cx="10515600" cy="82295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5G ready communities in Europe </a:t>
            </a:r>
            <a:endParaRPr lang="en-GB" sz="3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6537" y="1498883"/>
            <a:ext cx="5952046" cy="4027055"/>
          </a:xfrm>
          <a:prstGeom prst="roundRect">
            <a:avLst>
              <a:gd name="adj" fmla="val 6454"/>
            </a:avLst>
          </a:prstGeom>
          <a:solidFill>
            <a:srgbClr val="B4B4B4"/>
          </a:solidFill>
          <a:ln w="38100">
            <a:solidFill>
              <a:srgbClr val="5CB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oogle Shape;157;p20"/>
          <p:cNvSpPr txBox="1">
            <a:spLocks/>
          </p:cNvSpPr>
          <p:nvPr/>
        </p:nvSpPr>
        <p:spPr>
          <a:xfrm>
            <a:off x="679663" y="1700787"/>
            <a:ext cx="5763887" cy="2726357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1200"/>
              <a:buNone/>
            </a:pPr>
            <a:r>
              <a:rPr lang="en-US" sz="1400" b="1" dirty="0"/>
              <a:t>Definition – (Art. 2(o))</a:t>
            </a:r>
            <a:endParaRPr lang="en-US" sz="3200" dirty="0"/>
          </a:p>
          <a:p>
            <a:pPr marL="442892" indent="-442892">
              <a:spcBef>
                <a:spcPts val="240"/>
              </a:spcBef>
              <a:buSzPts val="1200"/>
              <a:buNone/>
            </a:pPr>
            <a:r>
              <a:rPr lang="en-US" sz="1400" dirty="0" smtClean="0"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400" dirty="0">
                <a:ea typeface="Times New Roman"/>
                <a:cs typeface="Times New Roman"/>
                <a:sym typeface="Times New Roman"/>
              </a:rPr>
              <a:t>o) 	"socio-economic drivers" means entities which by </a:t>
            </a:r>
            <a:r>
              <a:rPr lang="en-US" sz="1400" b="1" dirty="0">
                <a:ea typeface="Times New Roman"/>
                <a:cs typeface="Times New Roman"/>
                <a:sym typeface="Times New Roman"/>
              </a:rPr>
              <a:t>their mission, nature or location can directly or indirectly generate important socio-economic benefits to citizens, business and local communities </a:t>
            </a:r>
            <a:r>
              <a:rPr lang="en-US" sz="1400" dirty="0">
                <a:ea typeface="Times New Roman"/>
                <a:cs typeface="Times New Roman"/>
                <a:sym typeface="Times New Roman"/>
              </a:rPr>
              <a:t>located in their surrounding territory or in their area of influence; 	</a:t>
            </a:r>
          </a:p>
          <a:p>
            <a:pPr marL="442892" indent="-442892">
              <a:spcBef>
                <a:spcPts val="240"/>
              </a:spcBef>
              <a:buSzPts val="1200"/>
              <a:buNone/>
            </a:pPr>
            <a:r>
              <a:rPr lang="en-US" sz="1400" b="1" dirty="0">
                <a:ea typeface="Times New Roman"/>
                <a:cs typeface="Times New Roman"/>
                <a:sym typeface="Times New Roman"/>
              </a:rPr>
              <a:t>Eligible actions (Art. </a:t>
            </a:r>
            <a:r>
              <a:rPr lang="en-US" sz="1400" b="1" dirty="0" smtClean="0">
                <a:ea typeface="Times New Roman"/>
                <a:cs typeface="Times New Roman"/>
                <a:sym typeface="Times New Roman"/>
              </a:rPr>
              <a:t>9.4 (a)):</a:t>
            </a:r>
            <a:endParaRPr lang="en-US" sz="1400" b="1" dirty="0">
              <a:ea typeface="Times New Roman"/>
              <a:cs typeface="Times New Roman"/>
              <a:sym typeface="Times New Roman"/>
            </a:endParaRPr>
          </a:p>
          <a:p>
            <a:pPr marL="442892" indent="-442892">
              <a:spcBef>
                <a:spcPts val="240"/>
              </a:spcBef>
              <a:buSzPts val="1200"/>
              <a:buNone/>
            </a:pPr>
            <a:r>
              <a:rPr lang="en-US" sz="1400" dirty="0" smtClean="0">
                <a:ea typeface="Times New Roman"/>
                <a:cs typeface="Times New Roman"/>
                <a:sym typeface="Times New Roman"/>
              </a:rPr>
              <a:t>(a) 	actions </a:t>
            </a:r>
            <a:r>
              <a:rPr lang="en-US" sz="1400" dirty="0">
                <a:ea typeface="Times New Roman"/>
                <a:cs typeface="Times New Roman"/>
                <a:sym typeface="Times New Roman"/>
              </a:rPr>
              <a:t>supporting the </a:t>
            </a:r>
            <a:r>
              <a:rPr lang="en-US" sz="1400" b="1" dirty="0">
                <a:ea typeface="Times New Roman"/>
                <a:cs typeface="Times New Roman"/>
                <a:sym typeface="Times New Roman"/>
              </a:rPr>
              <a:t>deployment of</a:t>
            </a:r>
            <a:r>
              <a:rPr lang="en-US" sz="1400" dirty="0"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1400" b="1" dirty="0">
                <a:ea typeface="Times New Roman"/>
                <a:cs typeface="Times New Roman"/>
                <a:sym typeface="Times New Roman"/>
              </a:rPr>
              <a:t>access to very high-capacity networks</a:t>
            </a:r>
            <a:r>
              <a:rPr lang="en-US" sz="1400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dirty="0">
                <a:ea typeface="Times New Roman"/>
                <a:cs typeface="Times New Roman"/>
                <a:sym typeface="Times New Roman"/>
              </a:rPr>
              <a:t>including 5G systems </a:t>
            </a:r>
            <a:r>
              <a:rPr lang="en-US" sz="1400" dirty="0">
                <a:ea typeface="Times New Roman"/>
                <a:cs typeface="Times New Roman"/>
                <a:sym typeface="Times New Roman"/>
              </a:rPr>
              <a:t>capable of providing Gigabit connectivity </a:t>
            </a:r>
            <a:r>
              <a:rPr lang="en-US" sz="1400" b="1" dirty="0">
                <a:ea typeface="Times New Roman"/>
                <a:cs typeface="Times New Roman"/>
                <a:sym typeface="Times New Roman"/>
              </a:rPr>
              <a:t>in areas where socioeconomic drivers are located</a:t>
            </a:r>
            <a:r>
              <a:rPr lang="en-US" sz="1400" dirty="0"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442892" indent="-442892">
              <a:spcBef>
                <a:spcPts val="240"/>
              </a:spcBef>
              <a:buSzPts val="1200"/>
              <a:buNone/>
            </a:pPr>
            <a:r>
              <a:rPr lang="en-US" sz="1400" b="1" dirty="0" err="1">
                <a:ea typeface="Times New Roman"/>
                <a:cs typeface="Times New Roman"/>
                <a:sym typeface="Times New Roman"/>
              </a:rPr>
              <a:t>Prioritisation</a:t>
            </a:r>
            <a:r>
              <a:rPr lang="en-US" sz="1400" b="1" dirty="0">
                <a:ea typeface="Times New Roman"/>
                <a:cs typeface="Times New Roman"/>
                <a:sym typeface="Times New Roman"/>
              </a:rPr>
              <a:t> of actions (Art. 8.3</a:t>
            </a:r>
            <a:r>
              <a:rPr lang="en-US" sz="1400" b="1" dirty="0" smtClean="0">
                <a:ea typeface="Times New Roman"/>
                <a:cs typeface="Times New Roman"/>
                <a:sym typeface="Times New Roman"/>
              </a:rPr>
              <a:t>. (a)):</a:t>
            </a:r>
            <a:endParaRPr lang="en-US" sz="1400" b="1" dirty="0">
              <a:ea typeface="Times New Roman"/>
              <a:cs typeface="Times New Roman"/>
              <a:sym typeface="Times New Roman"/>
            </a:endParaRPr>
          </a:p>
          <a:p>
            <a:pPr marL="442892" indent="-442892">
              <a:spcBef>
                <a:spcPts val="240"/>
              </a:spcBef>
              <a:buSzPts val="1200"/>
              <a:buNone/>
            </a:pPr>
            <a:r>
              <a:rPr lang="en-US" sz="1400" dirty="0">
                <a:ea typeface="Times New Roman"/>
                <a:cs typeface="Times New Roman"/>
                <a:sym typeface="Times New Roman"/>
              </a:rPr>
              <a:t>(a)	actions contributing to deployment of and access to very high capacity networks, including 5G and other state-of-the-art connectivity, in </a:t>
            </a:r>
            <a:r>
              <a:rPr lang="en-US" sz="1400" b="1" dirty="0">
                <a:ea typeface="Times New Roman"/>
                <a:cs typeface="Times New Roman"/>
                <a:sym typeface="Times New Roman"/>
              </a:rPr>
              <a:t>line with EU strategic connectivity targets </a:t>
            </a:r>
            <a:r>
              <a:rPr lang="en-US" sz="1400" dirty="0">
                <a:ea typeface="Times New Roman"/>
                <a:cs typeface="Times New Roman"/>
                <a:sym typeface="Times New Roman"/>
              </a:rPr>
              <a:t>in areas where socioeconomic drivers are located shall be prioritized taking into account </a:t>
            </a:r>
            <a:r>
              <a:rPr lang="en-US" sz="1400" b="1" dirty="0">
                <a:ea typeface="Times New Roman"/>
                <a:cs typeface="Times New Roman"/>
                <a:sym typeface="Times New Roman"/>
              </a:rPr>
              <a:t>their connectivity needs </a:t>
            </a:r>
            <a:r>
              <a:rPr lang="en-US" sz="1400" dirty="0"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1400" b="1" dirty="0">
                <a:ea typeface="Times New Roman"/>
                <a:cs typeface="Times New Roman"/>
                <a:sym typeface="Times New Roman"/>
              </a:rPr>
              <a:t>the additional area coverage </a:t>
            </a:r>
            <a:r>
              <a:rPr lang="en-US" sz="1400" b="1" dirty="0" smtClean="0">
                <a:ea typeface="Times New Roman"/>
                <a:cs typeface="Times New Roman"/>
                <a:sym typeface="Times New Roman"/>
              </a:rPr>
              <a:t>generated</a:t>
            </a:r>
            <a:r>
              <a:rPr lang="en-US" sz="1400" dirty="0" smtClean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dirty="0">
                <a:ea typeface="Times New Roman"/>
                <a:cs typeface="Times New Roman"/>
                <a:sym typeface="Times New Roman"/>
              </a:rPr>
              <a:t>including households</a:t>
            </a:r>
            <a:r>
              <a:rPr lang="en-US" sz="1400" dirty="0">
                <a:ea typeface="Times New Roman"/>
                <a:cs typeface="Times New Roman"/>
                <a:sym typeface="Times New Roman"/>
              </a:rPr>
              <a:t>, in accordance with Part V of the Annex. </a:t>
            </a:r>
            <a:r>
              <a:rPr lang="en-US" sz="1400" b="1" dirty="0">
                <a:ea typeface="Times New Roman"/>
                <a:cs typeface="Times New Roman"/>
                <a:sym typeface="Times New Roman"/>
              </a:rPr>
              <a:t>Stand-alone deployments </a:t>
            </a:r>
            <a:r>
              <a:rPr lang="en-US" sz="1400" dirty="0">
                <a:ea typeface="Times New Roman"/>
                <a:cs typeface="Times New Roman"/>
                <a:sym typeface="Times New Roman"/>
              </a:rPr>
              <a:t>to socio-economic drivers can be supported except in economically disproportionate or physically impracticable cases.</a:t>
            </a:r>
          </a:p>
          <a:p>
            <a:pPr marL="0" indent="0">
              <a:spcBef>
                <a:spcPts val="480"/>
              </a:spcBef>
              <a:buSzPts val="2400"/>
              <a:buNone/>
            </a:pPr>
            <a:endParaRPr lang="en-US" dirty="0"/>
          </a:p>
          <a:p>
            <a:pPr marL="0" indent="0">
              <a:spcBef>
                <a:spcPts val="480"/>
              </a:spcBef>
              <a:buSzPts val="2400"/>
              <a:buNone/>
            </a:pPr>
            <a:endParaRPr lang="en-US" dirty="0"/>
          </a:p>
          <a:p>
            <a:pPr marL="742913" lvl="1" indent="-158743">
              <a:spcBef>
                <a:spcPts val="400"/>
              </a:spcBef>
              <a:buSzPts val="2000"/>
              <a:buNone/>
            </a:pPr>
            <a:endParaRPr lang="en-US" dirty="0"/>
          </a:p>
          <a:p>
            <a:pPr marL="0" indent="0">
              <a:spcBef>
                <a:spcPts val="480"/>
              </a:spcBef>
              <a:buSzPts val="2400"/>
              <a:buNone/>
            </a:pPr>
            <a:endParaRPr lang="en-US" dirty="0"/>
          </a:p>
        </p:txBody>
      </p:sp>
      <p:sp>
        <p:nvSpPr>
          <p:cNvPr id="7" name="Google Shape;158;p20"/>
          <p:cNvSpPr txBox="1"/>
          <p:nvPr/>
        </p:nvSpPr>
        <p:spPr>
          <a:xfrm>
            <a:off x="6918441" y="1788169"/>
            <a:ext cx="4770119" cy="2108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1200"/>
              </a:spcAft>
              <a:buClr>
                <a:srgbClr val="0F5494"/>
              </a:buClr>
              <a:buSzPts val="1600"/>
              <a:buFont typeface="Arial"/>
              <a:buNone/>
            </a:pPr>
            <a:r>
              <a:rPr lang="en-GB" sz="2000" b="1" dirty="0" smtClean="0">
                <a:ea typeface="Verdana"/>
                <a:cs typeface="Verdana"/>
                <a:sym typeface="Verdana"/>
              </a:rPr>
              <a:t>Policy objectives / KPIs:</a:t>
            </a:r>
            <a:endParaRPr sz="2000" dirty="0"/>
          </a:p>
          <a:p>
            <a:pPr marL="285750" marR="0" lvl="0" indent="-285750" algn="l" rtl="0">
              <a:spcBef>
                <a:spcPts val="600"/>
              </a:spcBef>
              <a:spcAft>
                <a:spcPts val="1200"/>
              </a:spcAft>
              <a:buClr>
                <a:srgbClr val="0F5494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0" dirty="0" smtClean="0">
                <a:ea typeface="Verdana"/>
                <a:cs typeface="Verdana"/>
                <a:sym typeface="Verdana"/>
              </a:rPr>
              <a:t>5G/Gigabit </a:t>
            </a:r>
            <a:r>
              <a:rPr lang="en-GB" sz="2000" b="0" dirty="0">
                <a:ea typeface="Verdana"/>
                <a:cs typeface="Verdana"/>
                <a:sym typeface="Verdana"/>
              </a:rPr>
              <a:t>connectivity to as many SEDs as </a:t>
            </a:r>
            <a:r>
              <a:rPr lang="en-GB" sz="2000" b="0" dirty="0" smtClean="0">
                <a:ea typeface="Verdana"/>
                <a:cs typeface="Verdana"/>
                <a:sym typeface="Verdana"/>
              </a:rPr>
              <a:t>possible</a:t>
            </a:r>
            <a:endParaRPr sz="2000" dirty="0"/>
          </a:p>
          <a:p>
            <a:pPr marL="285750" marR="0" lvl="0" indent="-285750" algn="l" rtl="0">
              <a:spcBef>
                <a:spcPts val="600"/>
              </a:spcBef>
              <a:spcAft>
                <a:spcPts val="1200"/>
              </a:spcAft>
              <a:buClr>
                <a:srgbClr val="0F5494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b="0" dirty="0">
                <a:ea typeface="Verdana"/>
                <a:cs typeface="Verdana"/>
                <a:sym typeface="Verdana"/>
              </a:rPr>
              <a:t>Maximise </a:t>
            </a:r>
            <a:r>
              <a:rPr lang="en-GB" sz="2000" b="0" dirty="0" smtClean="0">
                <a:ea typeface="Verdana"/>
                <a:cs typeface="Verdana"/>
                <a:sym typeface="Verdana"/>
              </a:rPr>
              <a:t>number of </a:t>
            </a:r>
            <a:r>
              <a:rPr lang="en-GB" sz="2000" dirty="0" smtClean="0">
                <a:ea typeface="Verdana"/>
                <a:cs typeface="Verdana"/>
                <a:sym typeface="Verdana"/>
              </a:rPr>
              <a:t>house</a:t>
            </a:r>
            <a:r>
              <a:rPr lang="en-GB" sz="2000" b="0" dirty="0" smtClean="0">
                <a:ea typeface="Verdana"/>
                <a:cs typeface="Verdana"/>
                <a:sym typeface="Verdana"/>
              </a:rPr>
              <a:t>hold </a:t>
            </a:r>
            <a:r>
              <a:rPr lang="en-GB" sz="2000" b="0" dirty="0">
                <a:ea typeface="Verdana"/>
                <a:cs typeface="Verdana"/>
                <a:sym typeface="Verdana"/>
              </a:rPr>
              <a:t>VHCN coverage </a:t>
            </a:r>
            <a:r>
              <a:rPr lang="en-GB" sz="2000" b="0" dirty="0" smtClean="0">
                <a:ea typeface="Verdana"/>
                <a:cs typeface="Verdana"/>
                <a:sym typeface="Verdana"/>
              </a:rPr>
              <a:t>per project (i.e. in areas where SEDs are supported)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1200"/>
              </a:spcAft>
              <a:buClr>
                <a:srgbClr val="0F5494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dirty="0" smtClean="0">
                <a:ea typeface="Verdana"/>
                <a:cs typeface="Verdana"/>
                <a:sym typeface="Verdana"/>
              </a:rPr>
              <a:t>Supporting 5G use cases in communities </a:t>
            </a:r>
            <a:r>
              <a:rPr lang="en-GB" sz="2000" b="0" dirty="0" smtClean="0">
                <a:ea typeface="Verdana"/>
                <a:cs typeface="Verdana"/>
                <a:sym typeface="Verdana"/>
              </a:rPr>
              <a:t>  </a:t>
            </a:r>
          </a:p>
          <a:p>
            <a:pPr marL="285750" marR="0" lvl="0" indent="-285750" algn="l" rtl="0">
              <a:spcBef>
                <a:spcPts val="40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Arial" panose="020B0604020202020204" pitchFamily="34" charset="0"/>
              <a:buChar char="•"/>
            </a:pPr>
            <a:endParaRPr sz="1800"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dirty="0">
              <a:solidFill>
                <a:srgbClr val="0F5494"/>
              </a:solidFill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Verdana"/>
              <a:buNone/>
            </a:pPr>
            <a:endParaRPr sz="2000" b="1" i="0" u="none" strike="noStrike" cap="none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49841" y="0"/>
            <a:ext cx="2042160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Work in progress </a:t>
            </a:r>
          </a:p>
        </p:txBody>
      </p:sp>
    </p:spTree>
    <p:extLst>
      <p:ext uri="{BB962C8B-B14F-4D97-AF65-F5344CB8AC3E}">
        <p14:creationId xmlns:p14="http://schemas.microsoft.com/office/powerpoint/2010/main" val="11562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9334"/>
            <a:ext cx="10515600" cy="82295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Next generation WiFi4EU &amp; </a:t>
            </a:r>
            <a:r>
              <a:rPr lang="en-GB" sz="3600" b="1" dirty="0" smtClean="0">
                <a:solidFill>
                  <a:srgbClr val="002060"/>
                </a:solidFill>
              </a:rPr>
              <a:t>5G Synergy Projects </a:t>
            </a:r>
            <a:endParaRPr lang="en-GB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2393" y="1623928"/>
            <a:ext cx="5098807" cy="3331028"/>
          </a:xfrm>
          <a:prstGeom prst="roundRect">
            <a:avLst>
              <a:gd name="adj" fmla="val 6454"/>
            </a:avLst>
          </a:prstGeom>
          <a:solidFill>
            <a:srgbClr val="B4B4B4"/>
          </a:solidFill>
          <a:ln w="38100">
            <a:solidFill>
              <a:srgbClr val="5CB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Google Shape;192;p24"/>
          <p:cNvSpPr txBox="1">
            <a:spLocks/>
          </p:cNvSpPr>
          <p:nvPr/>
        </p:nvSpPr>
        <p:spPr>
          <a:xfrm>
            <a:off x="927524" y="1976608"/>
            <a:ext cx="4715630" cy="1393189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1600"/>
              <a:buFont typeface="Arial"/>
              <a:buNone/>
            </a:pPr>
            <a:r>
              <a:rPr lang="en-US" sz="1600" b="1" dirty="0" smtClean="0"/>
              <a:t>Eligible actions (Art. 9.4 (b)):</a:t>
            </a:r>
          </a:p>
          <a:p>
            <a:pPr marL="342900" indent="-342900">
              <a:spcBef>
                <a:spcPts val="280"/>
              </a:spcBef>
              <a:buSzPts val="1400"/>
              <a:buFont typeface="Arial"/>
              <a:buAutoNum type="alphaLcParenBoth" startAt="2"/>
            </a:pPr>
            <a:r>
              <a:rPr lang="en-US" sz="1600" dirty="0" smtClean="0">
                <a:ea typeface="Times New Roman"/>
                <a:cs typeface="Times New Roman"/>
                <a:sym typeface="Times New Roman"/>
              </a:rPr>
              <a:t>actions </a:t>
            </a:r>
            <a:r>
              <a:rPr lang="en-US" sz="1600" dirty="0">
                <a:ea typeface="Times New Roman"/>
                <a:cs typeface="Times New Roman"/>
                <a:sym typeface="Times New Roman"/>
              </a:rPr>
              <a:t>supporting the provision of </a:t>
            </a:r>
            <a:r>
              <a:rPr lang="en-US" sz="1600" b="1" dirty="0">
                <a:ea typeface="Times New Roman"/>
                <a:cs typeface="Times New Roman"/>
                <a:sym typeface="Times New Roman"/>
              </a:rPr>
              <a:t>very high-quality local wireless connectivity</a:t>
            </a:r>
            <a:r>
              <a:rPr lang="en-US" sz="1600" dirty="0">
                <a:ea typeface="Times New Roman"/>
                <a:cs typeface="Times New Roman"/>
                <a:sym typeface="Times New Roman"/>
              </a:rPr>
              <a:t> in local communities that is </a:t>
            </a:r>
            <a:r>
              <a:rPr lang="en-US" sz="1600" b="1" dirty="0">
                <a:ea typeface="Times New Roman"/>
                <a:cs typeface="Times New Roman"/>
                <a:sym typeface="Times New Roman"/>
              </a:rPr>
              <a:t>free of charge </a:t>
            </a:r>
            <a:r>
              <a:rPr lang="en-US" sz="1600" dirty="0">
                <a:ea typeface="Times New Roman"/>
                <a:cs typeface="Times New Roman"/>
                <a:sym typeface="Times New Roman"/>
              </a:rPr>
              <a:t>and without discriminatory conditions</a:t>
            </a:r>
            <a:r>
              <a:rPr lang="en-US" sz="1600" dirty="0" smtClean="0"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342900" indent="-342900">
              <a:spcBef>
                <a:spcPts val="280"/>
              </a:spcBef>
              <a:buSzPts val="1400"/>
              <a:buFont typeface="Arial"/>
              <a:buAutoNum type="alphaLcParenBoth" startAt="2"/>
            </a:pPr>
            <a:endParaRPr lang="en-US" sz="1600" dirty="0"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280"/>
              </a:spcBef>
              <a:buSzPts val="1400"/>
              <a:buNone/>
            </a:pPr>
            <a:r>
              <a:rPr lang="en-US" sz="1600" b="1" dirty="0" err="1">
                <a:ea typeface="Times New Roman"/>
                <a:cs typeface="Times New Roman"/>
                <a:sym typeface="Times New Roman"/>
              </a:rPr>
              <a:t>Prioritisation</a:t>
            </a:r>
            <a:r>
              <a:rPr lang="en-US" sz="1600" b="1" dirty="0">
                <a:ea typeface="Times New Roman"/>
                <a:cs typeface="Times New Roman"/>
                <a:sym typeface="Times New Roman"/>
              </a:rPr>
              <a:t> of actions (Art. 8.3.):</a:t>
            </a:r>
          </a:p>
          <a:p>
            <a:pPr marL="342900" indent="-342900">
              <a:spcBef>
                <a:spcPts val="280"/>
              </a:spcBef>
              <a:buSzPts val="1400"/>
              <a:buFont typeface="Arial"/>
              <a:buAutoNum type="alphaLcParenBoth" startAt="2"/>
            </a:pPr>
            <a:r>
              <a:rPr lang="en-US" sz="1600" dirty="0">
                <a:ea typeface="Times New Roman"/>
                <a:cs typeface="Times New Roman"/>
                <a:sym typeface="Times New Roman"/>
              </a:rPr>
              <a:t>actions contributing to the provision </a:t>
            </a:r>
            <a:r>
              <a:rPr lang="en-US" sz="1600" b="1" dirty="0">
                <a:ea typeface="Times New Roman"/>
                <a:cs typeface="Times New Roman"/>
                <a:sym typeface="Times New Roman"/>
              </a:rPr>
              <a:t>of very high-quality local wireless connectivity in local communities</a:t>
            </a:r>
            <a:r>
              <a:rPr lang="en-US" sz="1600" dirty="0">
                <a:ea typeface="Times New Roman"/>
                <a:cs typeface="Times New Roman"/>
                <a:sym typeface="Times New Roman"/>
              </a:rPr>
              <a:t>, in accordance with Part V of the Annex;	</a:t>
            </a:r>
          </a:p>
          <a:p>
            <a:pPr marL="0" indent="0">
              <a:spcBef>
                <a:spcPts val="480"/>
              </a:spcBef>
              <a:buSzPts val="2400"/>
              <a:buFont typeface="Arial"/>
              <a:buNone/>
            </a:pPr>
            <a:endParaRPr lang="en-US" sz="1600" dirty="0" smtClean="0"/>
          </a:p>
          <a:p>
            <a:pPr marL="742950" lvl="1" indent="-158750">
              <a:spcBef>
                <a:spcPts val="400"/>
              </a:spcBef>
              <a:buSzPts val="2000"/>
              <a:buFont typeface="Verdana"/>
              <a:buNone/>
            </a:pPr>
            <a:endParaRPr lang="en-US" sz="1200" dirty="0" smtClean="0"/>
          </a:p>
          <a:p>
            <a:pPr marL="0" indent="0">
              <a:spcBef>
                <a:spcPts val="480"/>
              </a:spcBef>
              <a:buSzPts val="2400"/>
              <a:buFont typeface="Arial"/>
              <a:buNone/>
            </a:pPr>
            <a:endParaRPr lang="en-US" sz="1200" dirty="0"/>
          </a:p>
        </p:txBody>
      </p:sp>
      <p:sp>
        <p:nvSpPr>
          <p:cNvPr id="9" name="Google Shape;193;p24"/>
          <p:cNvSpPr txBox="1"/>
          <p:nvPr/>
        </p:nvSpPr>
        <p:spPr>
          <a:xfrm>
            <a:off x="6393931" y="1624331"/>
            <a:ext cx="4877071" cy="25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F5494"/>
              </a:buClr>
              <a:buSzPts val="1600"/>
            </a:pPr>
            <a:r>
              <a:rPr lang="en-GB" sz="2000" b="1" dirty="0" smtClean="0">
                <a:ea typeface="Verdana"/>
                <a:cs typeface="Verdana"/>
                <a:sym typeface="Verdana"/>
              </a:rPr>
              <a:t>Policy objectives / KPIs: </a:t>
            </a:r>
            <a:endParaRPr lang="en-GB" sz="2000" dirty="0" smtClean="0"/>
          </a:p>
          <a:p>
            <a:pPr marL="342900" lvl="0" indent="-342900">
              <a:spcBef>
                <a:spcPts val="400"/>
              </a:spcBef>
              <a:buClr>
                <a:srgbClr val="0F5494"/>
              </a:buClr>
              <a:buSzPts val="2000"/>
              <a:buFont typeface="Arial"/>
              <a:buChar char="•"/>
            </a:pPr>
            <a:r>
              <a:rPr lang="en-GB" sz="2000" b="1" dirty="0" smtClean="0">
                <a:ea typeface="Verdana"/>
                <a:cs typeface="Verdana"/>
                <a:sym typeface="Verdana"/>
              </a:rPr>
              <a:t>Option A</a:t>
            </a:r>
            <a:r>
              <a:rPr lang="en-GB" sz="2000" dirty="0" smtClean="0">
                <a:ea typeface="Verdana"/>
                <a:cs typeface="Verdana"/>
                <a:sym typeface="Verdana"/>
              </a:rPr>
              <a:t>: Increase number of public WiFi4EU networks (continuation of </a:t>
            </a:r>
            <a:r>
              <a:rPr lang="en-GB" sz="2000" b="1" dirty="0" smtClean="0">
                <a:ea typeface="Verdana"/>
                <a:cs typeface="Verdana"/>
                <a:sym typeface="Verdana"/>
              </a:rPr>
              <a:t>Wi-Fi router </a:t>
            </a:r>
            <a:r>
              <a:rPr lang="en-GB" sz="2000" dirty="0" smtClean="0">
                <a:ea typeface="Verdana"/>
                <a:cs typeface="Verdana"/>
                <a:sym typeface="Verdana"/>
              </a:rPr>
              <a:t>voucher programme) </a:t>
            </a:r>
          </a:p>
          <a:p>
            <a:pPr lvl="0" algn="ctr">
              <a:spcBef>
                <a:spcPts val="400"/>
              </a:spcBef>
              <a:buClr>
                <a:srgbClr val="0F5494"/>
              </a:buClr>
              <a:buSzPts val="2000"/>
            </a:pPr>
            <a:r>
              <a:rPr lang="en-GB" sz="2000" i="1" dirty="0">
                <a:solidFill>
                  <a:srgbClr val="FF0000"/>
                </a:solidFill>
                <a:ea typeface="Verdana"/>
                <a:cs typeface="Verdana"/>
                <a:sym typeface="Verdana"/>
              </a:rPr>
              <a:t>a</a:t>
            </a:r>
            <a:r>
              <a:rPr lang="en-GB" sz="2000" i="1" dirty="0" smtClean="0">
                <a:solidFill>
                  <a:srgbClr val="FF0000"/>
                </a:solidFill>
                <a:ea typeface="Verdana"/>
                <a:cs typeface="Verdana"/>
                <a:sym typeface="Verdana"/>
              </a:rPr>
              <a:t>nd/or </a:t>
            </a:r>
            <a:endParaRPr sz="2000" i="1" dirty="0" smtClean="0">
              <a:solidFill>
                <a:srgbClr val="FF0000"/>
              </a:solidFill>
              <a:ea typeface="Verdana"/>
              <a:cs typeface="Verdana"/>
              <a:sym typeface="Verdana"/>
            </a:endParaRPr>
          </a:p>
          <a:p>
            <a:pPr marL="342900" lvl="0" indent="-342900">
              <a:spcBef>
                <a:spcPts val="400"/>
              </a:spcBef>
              <a:buClr>
                <a:srgbClr val="0F5494"/>
              </a:buClr>
              <a:buSzPts val="2000"/>
              <a:buFont typeface="Arial"/>
              <a:buChar char="•"/>
            </a:pPr>
            <a:r>
              <a:rPr lang="en-GB" sz="2000" b="1" dirty="0" smtClean="0">
                <a:ea typeface="Verdana"/>
                <a:cs typeface="Verdana"/>
                <a:sym typeface="Verdana"/>
              </a:rPr>
              <a:t>Option B</a:t>
            </a:r>
            <a:r>
              <a:rPr lang="en-GB" sz="2000" dirty="0" smtClean="0">
                <a:ea typeface="Verdana"/>
                <a:cs typeface="Verdana"/>
                <a:sym typeface="Verdana"/>
              </a:rPr>
              <a:t>: Fund deployment </a:t>
            </a:r>
            <a:r>
              <a:rPr lang="en-GB" sz="2000" dirty="0">
                <a:ea typeface="Verdana"/>
                <a:cs typeface="Verdana"/>
                <a:sym typeface="Verdana"/>
              </a:rPr>
              <a:t>of </a:t>
            </a:r>
            <a:r>
              <a:rPr lang="en-GB" sz="2000" b="1" dirty="0" smtClean="0">
                <a:ea typeface="Verdana"/>
                <a:cs typeface="Verdana"/>
                <a:sym typeface="Verdana"/>
              </a:rPr>
              <a:t>5G “smart” cells</a:t>
            </a:r>
            <a:r>
              <a:rPr lang="en-GB" sz="2000" dirty="0" smtClean="0">
                <a:ea typeface="Verdana"/>
                <a:cs typeface="Verdana"/>
                <a:sym typeface="Verdana"/>
              </a:rPr>
              <a:t> to support 5G communities applications, but which are also capable to expand the “free of charge” WiFi4EU network in Europe  </a:t>
            </a:r>
          </a:p>
          <a:p>
            <a:pPr marL="342900" lvl="0" indent="-342900">
              <a:spcBef>
                <a:spcPts val="400"/>
              </a:spcBef>
              <a:buClr>
                <a:srgbClr val="0F5494"/>
              </a:buClr>
              <a:buSzPts val="2000"/>
              <a:buFont typeface="Arial"/>
              <a:buChar char="•"/>
            </a:pPr>
            <a:endParaRPr lang="en-GB" sz="1800" dirty="0" smtClean="0">
              <a:ea typeface="Verdana"/>
              <a:cs typeface="Verdana"/>
              <a:sym typeface="Verdana"/>
            </a:endParaRPr>
          </a:p>
          <a:p>
            <a:pPr marL="342900" lvl="0" indent="-342900">
              <a:spcBef>
                <a:spcPts val="400"/>
              </a:spcBef>
              <a:buClr>
                <a:srgbClr val="0F5494"/>
              </a:buClr>
              <a:buSzPts val="2000"/>
              <a:buFont typeface="Arial"/>
              <a:buChar char="•"/>
            </a:pPr>
            <a:endParaRPr lang="en-GB" sz="1800" dirty="0" smtClean="0">
              <a:ea typeface="Verdana"/>
              <a:cs typeface="Verdana"/>
              <a:sym typeface="Verdana"/>
            </a:endParaRPr>
          </a:p>
          <a:p>
            <a:pPr lvl="0">
              <a:spcBef>
                <a:spcPts val="400"/>
              </a:spcBef>
              <a:buClr>
                <a:srgbClr val="0F5494"/>
              </a:buClr>
              <a:buSzPts val="2000"/>
            </a:pPr>
            <a:endParaRPr lang="en-GB" sz="1800" dirty="0" smtClean="0"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Verdana"/>
              <a:buNone/>
            </a:pPr>
            <a:endParaRPr sz="2000" b="1" i="0" u="none" strike="noStrike" cap="none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50004" y="28794"/>
            <a:ext cx="1841996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b="1" dirty="0" smtClean="0">
                <a:solidFill>
                  <a:srgbClr val="FF0000"/>
                </a:solidFill>
              </a:rPr>
              <a:t>ork in progress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7761" y="538081"/>
            <a:ext cx="10515600" cy="82295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Key international and cross-border </a:t>
            </a:r>
            <a:r>
              <a:rPr lang="en-US" sz="3600" b="1" dirty="0" smtClean="0">
                <a:solidFill>
                  <a:srgbClr val="002060"/>
                </a:solidFill>
              </a:rPr>
              <a:t>HPC connectivity (2) </a:t>
            </a:r>
            <a:endParaRPr lang="en-GB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7761" y="1545144"/>
            <a:ext cx="5468239" cy="3960109"/>
          </a:xfrm>
          <a:prstGeom prst="roundRect">
            <a:avLst>
              <a:gd name="adj" fmla="val 6454"/>
            </a:avLst>
          </a:prstGeom>
          <a:solidFill>
            <a:srgbClr val="B4B4B4"/>
          </a:solidFill>
          <a:ln w="38100">
            <a:solidFill>
              <a:srgbClr val="5CB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oogle Shape;245;p30"/>
          <p:cNvSpPr txBox="1">
            <a:spLocks/>
          </p:cNvSpPr>
          <p:nvPr/>
        </p:nvSpPr>
        <p:spPr>
          <a:xfrm>
            <a:off x="727349" y="1740987"/>
            <a:ext cx="5211537" cy="3168683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80"/>
              </a:spcBef>
              <a:buSzPts val="1400"/>
              <a:buFont typeface="Arial"/>
              <a:buNone/>
            </a:pPr>
            <a:r>
              <a:rPr lang="en-US" sz="1600" b="1" dirty="0" smtClean="0"/>
              <a:t>Eligible actions (Art. 9.4(d)):</a:t>
            </a:r>
          </a:p>
          <a:p>
            <a:pPr marL="355600" lvl="0" indent="-355600">
              <a:spcBef>
                <a:spcPts val="280"/>
              </a:spcBef>
              <a:buSzPts val="1400"/>
              <a:buNone/>
            </a:pPr>
            <a:r>
              <a:rPr lang="en-US" sz="1600" dirty="0" smtClean="0"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600" dirty="0">
                <a:ea typeface="Times New Roman"/>
                <a:cs typeface="Times New Roman"/>
                <a:sym typeface="Times New Roman"/>
              </a:rPr>
              <a:t>d)	actions supporting </a:t>
            </a:r>
            <a:r>
              <a:rPr lang="en-US" sz="1600" b="1" dirty="0">
                <a:ea typeface="Times New Roman"/>
                <a:cs typeface="Times New Roman"/>
                <a:sym typeface="Times New Roman"/>
              </a:rPr>
              <a:t>deployment of new </a:t>
            </a:r>
            <a:r>
              <a:rPr lang="en-US" sz="1600" dirty="0">
                <a:ea typeface="Times New Roman"/>
                <a:cs typeface="Times New Roman"/>
                <a:sym typeface="Times New Roman"/>
              </a:rPr>
              <a:t>or </a:t>
            </a:r>
            <a:r>
              <a:rPr lang="en-US" sz="1600" b="1" dirty="0">
                <a:ea typeface="Times New Roman"/>
                <a:cs typeface="Times New Roman"/>
                <a:sym typeface="Times New Roman"/>
              </a:rPr>
              <a:t>significant upgrade of existing backbone networks </a:t>
            </a:r>
            <a:r>
              <a:rPr lang="en-US" sz="1600" dirty="0">
                <a:ea typeface="Times New Roman"/>
                <a:cs typeface="Times New Roman"/>
                <a:sym typeface="Times New Roman"/>
              </a:rPr>
              <a:t>including submarine cables, </a:t>
            </a:r>
            <a:r>
              <a:rPr lang="en-US" sz="1600" b="1" dirty="0">
                <a:ea typeface="Times New Roman"/>
                <a:cs typeface="Times New Roman"/>
                <a:sym typeface="Times New Roman"/>
              </a:rPr>
              <a:t>within and between Member States </a:t>
            </a:r>
            <a:r>
              <a:rPr lang="en-US" sz="1600" dirty="0">
                <a:ea typeface="Times New Roman"/>
                <a:cs typeface="Times New Roman"/>
                <a:sym typeface="Times New Roman"/>
              </a:rPr>
              <a:t>and between the Union and third countries;</a:t>
            </a:r>
          </a:p>
          <a:p>
            <a:pPr marL="0" lvl="0" indent="0">
              <a:lnSpc>
                <a:spcPct val="150000"/>
              </a:lnSpc>
              <a:spcBef>
                <a:spcPts val="280"/>
              </a:spcBef>
              <a:buSzPts val="1400"/>
              <a:buNone/>
            </a:pPr>
            <a:r>
              <a:rPr lang="en-US" sz="1600" b="1" dirty="0" err="1"/>
              <a:t>Prioritisation</a:t>
            </a:r>
            <a:r>
              <a:rPr lang="en-US" sz="1600" b="1" dirty="0"/>
              <a:t> of actions (Art. 8.3</a:t>
            </a:r>
            <a:r>
              <a:rPr lang="en-US" sz="1600" b="1" dirty="0" smtClean="0"/>
              <a:t>.(d)):</a:t>
            </a:r>
            <a:endParaRPr lang="en-US" sz="1600" b="1" dirty="0"/>
          </a:p>
          <a:p>
            <a:pPr marL="355600" lvl="0" indent="-355600">
              <a:spcBef>
                <a:spcPts val="280"/>
              </a:spcBef>
              <a:buSzPts val="1400"/>
              <a:buNone/>
            </a:pPr>
            <a:r>
              <a:rPr lang="en-US" sz="1600" dirty="0">
                <a:ea typeface="Times New Roman"/>
                <a:cs typeface="Times New Roman"/>
                <a:sym typeface="Times New Roman"/>
              </a:rPr>
              <a:t>(d)	projects aiming at the deployment or significant upgrade of cross-border backbone networks </a:t>
            </a:r>
            <a:r>
              <a:rPr lang="en-US" sz="1600" b="1" dirty="0">
                <a:ea typeface="Times New Roman"/>
                <a:cs typeface="Times New Roman"/>
                <a:sym typeface="Times New Roman"/>
              </a:rPr>
              <a:t>linking the Union to third countries</a:t>
            </a:r>
            <a:r>
              <a:rPr lang="en-US" sz="1600" dirty="0"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1600" b="1" dirty="0">
                <a:ea typeface="Times New Roman"/>
                <a:cs typeface="Times New Roman"/>
                <a:sym typeface="Times New Roman"/>
              </a:rPr>
              <a:t>reinforcing links between electronic communications networks within the Union territory</a:t>
            </a:r>
            <a:r>
              <a:rPr lang="en-US" sz="1600" dirty="0">
                <a:ea typeface="Times New Roman"/>
                <a:cs typeface="Times New Roman"/>
                <a:sym typeface="Times New Roman"/>
              </a:rPr>
              <a:t>, including submarine cables, shall be </a:t>
            </a:r>
            <a:r>
              <a:rPr lang="en-US" sz="1600" dirty="0" err="1">
                <a:ea typeface="Times New Roman"/>
                <a:cs typeface="Times New Roman"/>
                <a:sym typeface="Times New Roman"/>
              </a:rPr>
              <a:t>prioritised</a:t>
            </a:r>
            <a:r>
              <a:rPr lang="en-US" sz="1600" dirty="0">
                <a:ea typeface="Times New Roman"/>
                <a:cs typeface="Times New Roman"/>
                <a:sym typeface="Times New Roman"/>
              </a:rPr>
              <a:t> according to the extent to which they </a:t>
            </a:r>
            <a:r>
              <a:rPr lang="en-US" sz="1600" b="1" dirty="0">
                <a:ea typeface="Times New Roman"/>
                <a:cs typeface="Times New Roman"/>
                <a:sym typeface="Times New Roman"/>
              </a:rPr>
              <a:t>significantly contribute to the increased performance, resilience and very high capacity</a:t>
            </a:r>
            <a:r>
              <a:rPr lang="en-US" sz="1600" dirty="0">
                <a:ea typeface="Times New Roman"/>
                <a:cs typeface="Times New Roman"/>
                <a:sym typeface="Times New Roman"/>
              </a:rPr>
              <a:t> of those electronic communications networks; </a:t>
            </a:r>
            <a:endParaRPr lang="en-US" sz="1600" dirty="0"/>
          </a:p>
        </p:txBody>
      </p:sp>
      <p:sp>
        <p:nvSpPr>
          <p:cNvPr id="7" name="Google Shape;246;p30"/>
          <p:cNvSpPr txBox="1"/>
          <p:nvPr/>
        </p:nvSpPr>
        <p:spPr>
          <a:xfrm>
            <a:off x="6890994" y="1914261"/>
            <a:ext cx="4357213" cy="2162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F5494"/>
              </a:buClr>
              <a:buSzPts val="1600"/>
            </a:pPr>
            <a:r>
              <a:rPr lang="en-GB" sz="2000" b="1" dirty="0" smtClean="0">
                <a:ea typeface="Verdana"/>
                <a:cs typeface="Verdana"/>
                <a:sym typeface="Verdana"/>
              </a:rPr>
              <a:t>Policy objectives / KPIs:</a:t>
            </a:r>
            <a:endParaRPr lang="en-GB" sz="2000" dirty="0"/>
          </a:p>
          <a:p>
            <a:pPr marL="342900" lvl="0" indent="-342900">
              <a:spcBef>
                <a:spcPts val="400"/>
              </a:spcBef>
              <a:buClr>
                <a:srgbClr val="0F5494"/>
              </a:buClr>
              <a:buSzPts val="2000"/>
              <a:buFont typeface="Arial"/>
              <a:buChar char="•"/>
            </a:pPr>
            <a:r>
              <a:rPr lang="en-GB" sz="2000" dirty="0">
                <a:ea typeface="Verdana"/>
                <a:cs typeface="Verdana"/>
                <a:sym typeface="Verdana"/>
              </a:rPr>
              <a:t>Ensuring </a:t>
            </a:r>
            <a:r>
              <a:rPr lang="en-GB" sz="2000" dirty="0" smtClean="0">
                <a:ea typeface="Verdana"/>
                <a:cs typeface="Verdana"/>
                <a:sym typeface="Verdana"/>
              </a:rPr>
              <a:t>an </a:t>
            </a:r>
            <a:r>
              <a:rPr lang="en-GB" sz="2000" b="1" dirty="0" smtClean="0">
                <a:ea typeface="Verdana"/>
                <a:cs typeface="Verdana"/>
                <a:sym typeface="Verdana"/>
              </a:rPr>
              <a:t>HPC terabit backbone </a:t>
            </a:r>
            <a:r>
              <a:rPr lang="en-GB" sz="2000" dirty="0" smtClean="0">
                <a:ea typeface="Verdana"/>
                <a:cs typeface="Verdana"/>
                <a:sym typeface="Verdana"/>
              </a:rPr>
              <a:t>that reaches all MS </a:t>
            </a:r>
          </a:p>
          <a:p>
            <a:pPr marL="342900" lvl="0" indent="-342900">
              <a:spcBef>
                <a:spcPts val="400"/>
              </a:spcBef>
              <a:buClr>
                <a:srgbClr val="0F5494"/>
              </a:buClr>
              <a:buSzPts val="2000"/>
              <a:buFont typeface="Arial"/>
              <a:buChar char="•"/>
            </a:pPr>
            <a:r>
              <a:rPr lang="en-GB" sz="2000" dirty="0" smtClean="0">
                <a:ea typeface="Verdana"/>
                <a:cs typeface="Verdana"/>
                <a:sym typeface="Verdana"/>
              </a:rPr>
              <a:t>Making HPC computing power commercially available for industry</a:t>
            </a:r>
          </a:p>
          <a:p>
            <a:pPr marL="342900" lvl="0" indent="-342900">
              <a:spcBef>
                <a:spcPts val="400"/>
              </a:spcBef>
              <a:buClr>
                <a:srgbClr val="0F5494"/>
              </a:buClr>
              <a:buSzPts val="2000"/>
              <a:buFont typeface="Arial"/>
              <a:buChar char="•"/>
            </a:pPr>
            <a:r>
              <a:rPr lang="en-GB" sz="2000" dirty="0" smtClean="0">
                <a:ea typeface="Verdana"/>
                <a:cs typeface="Verdana"/>
                <a:sym typeface="Verdana"/>
              </a:rPr>
              <a:t>Increasing </a:t>
            </a:r>
            <a:r>
              <a:rPr lang="en-GB" sz="2000" b="1" dirty="0" smtClean="0">
                <a:ea typeface="Verdana"/>
                <a:cs typeface="Verdana"/>
                <a:sym typeface="Verdana"/>
              </a:rPr>
              <a:t>backbone capacity/resilience </a:t>
            </a:r>
            <a:r>
              <a:rPr lang="en-GB" sz="2000" dirty="0" smtClean="0">
                <a:ea typeface="Verdana"/>
                <a:cs typeface="Verdana"/>
                <a:sym typeface="Verdana"/>
              </a:rPr>
              <a:t>for EU islands/between MS or between the EU and external hubs </a:t>
            </a:r>
            <a:endParaRPr sz="2000" b="0" dirty="0" smtClean="0"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Verdana"/>
              <a:buNone/>
            </a:pPr>
            <a:endParaRPr sz="2000" b="1" i="0" u="none" strike="noStrike" cap="none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Arial"/>
              <a:buNone/>
            </a:pPr>
            <a:endParaRPr sz="2400" b="0" i="1" dirty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9841" y="0"/>
            <a:ext cx="2042160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Work in progress </a:t>
            </a:r>
          </a:p>
        </p:txBody>
      </p:sp>
    </p:spTree>
    <p:extLst>
      <p:ext uri="{BB962C8B-B14F-4D97-AF65-F5344CB8AC3E}">
        <p14:creationId xmlns:p14="http://schemas.microsoft.com/office/powerpoint/2010/main" val="11500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4420" y="1179095"/>
            <a:ext cx="3268980" cy="45130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1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>
              <a:spcAft>
                <a:spcPts val="600"/>
              </a:spcAft>
            </a:pP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Efficient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interconnected and multi-modal networks</a:t>
            </a:r>
          </a:p>
          <a:p>
            <a:pPr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(digital), interoperable, sustainable (e.g. alternative fuels), inclusive, accessible, safe and secure mobility</a:t>
            </a:r>
          </a:p>
          <a:p>
            <a:pPr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TEN-T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to military mobility requirements</a:t>
            </a:r>
          </a:p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667851" y="1179095"/>
            <a:ext cx="3268980" cy="45130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1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>
              <a:spcAft>
                <a:spcPts val="600"/>
              </a:spcAft>
            </a:pPr>
            <a:r>
              <a:rPr lang="en-GB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Integration </a:t>
            </a:r>
            <a:r>
              <a:rPr lang="en-GB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 efficient and competitive internal energy market</a:t>
            </a:r>
          </a:p>
          <a:p>
            <a:pPr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Interoperability </a:t>
            </a:r>
            <a:r>
              <a:rPr lang="en-GB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networks across borders &amp; sectors </a:t>
            </a:r>
          </a:p>
          <a:p>
            <a:pPr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Decarbonisation of the economy and energy efficiency</a:t>
            </a:r>
          </a:p>
          <a:p>
            <a:pPr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of supply </a:t>
            </a:r>
          </a:p>
          <a:p>
            <a:pPr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Renewables cross-border cooperation</a:t>
            </a:r>
          </a:p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261282" y="1179095"/>
            <a:ext cx="3268980" cy="45130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1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 algn="ctr">
              <a:spcAft>
                <a:spcPts val="600"/>
              </a:spcAft>
            </a:pPr>
            <a:r>
              <a:rPr lang="en-GB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of projects of common interest related to safe and secure very high capacity &amp; 5G digital networks</a:t>
            </a:r>
          </a:p>
          <a:p>
            <a:pPr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resilience and capacity of backbone networks on EU territories </a:t>
            </a:r>
          </a:p>
          <a:p>
            <a:pPr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Digitalisation of transport &amp; energy networks</a:t>
            </a:r>
          </a:p>
          <a:p>
            <a:pPr algn="ctr"/>
            <a:endParaRPr lang="en-GB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282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CEF </a:t>
            </a:r>
            <a:r>
              <a:rPr lang="fr-FR" sz="4000" b="1" dirty="0" err="1" smtClean="0">
                <a:solidFill>
                  <a:srgbClr val="002060"/>
                </a:solidFill>
                <a:latin typeface="+mn-lt"/>
              </a:rPr>
              <a:t>Specific</a:t>
            </a:r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 Objectives (Article 3)</a:t>
            </a: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99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8555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 err="1" smtClean="0">
                <a:solidFill>
                  <a:srgbClr val="002060"/>
                </a:solidFill>
                <a:latin typeface="+mn-lt"/>
              </a:rPr>
              <a:t>What</a:t>
            </a:r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4000" b="1" dirty="0" err="1" smtClean="0">
                <a:solidFill>
                  <a:srgbClr val="002060"/>
                </a:solidFill>
                <a:latin typeface="+mn-lt"/>
              </a:rPr>
              <a:t>will</a:t>
            </a:r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4000" b="1" dirty="0" err="1" smtClean="0">
                <a:solidFill>
                  <a:srgbClr val="002060"/>
                </a:solidFill>
                <a:latin typeface="+mn-lt"/>
              </a:rPr>
              <a:t>be</a:t>
            </a:r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 in the </a:t>
            </a:r>
            <a:r>
              <a:rPr lang="fr-FR" sz="4000" b="1" dirty="0" err="1" smtClean="0">
                <a:solidFill>
                  <a:srgbClr val="002060"/>
                </a:solidFill>
                <a:latin typeface="+mn-lt"/>
              </a:rPr>
              <a:t>work</a:t>
            </a:r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 programme?</a:t>
            </a: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55951"/>
            <a:ext cx="10248900" cy="490261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b="1" u="sng" dirty="0">
                <a:solidFill>
                  <a:srgbClr val="DD5247"/>
                </a:solidFill>
              </a:rPr>
              <a:t>As </a:t>
            </a:r>
            <a:r>
              <a:rPr lang="en-GB" b="1" u="sng" dirty="0" smtClean="0">
                <a:solidFill>
                  <a:srgbClr val="DD5247"/>
                </a:solidFill>
              </a:rPr>
              <a:t>usual:</a:t>
            </a:r>
            <a:endParaRPr lang="en-GB" b="1" dirty="0" smtClean="0">
              <a:solidFill>
                <a:srgbClr val="DD5247"/>
              </a:solidFill>
            </a:endParaRP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800" dirty="0" smtClean="0"/>
              <a:t>Priorities </a:t>
            </a:r>
            <a:r>
              <a:rPr lang="en-GB" sz="2800" dirty="0"/>
              <a:t>- Eligible actions – Eligible entities </a:t>
            </a:r>
            <a:endParaRPr lang="en-GB" sz="28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GB" sz="19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b="1" u="sng" dirty="0">
                <a:solidFill>
                  <a:srgbClr val="DD5247"/>
                </a:solidFill>
              </a:rPr>
              <a:t>New:</a:t>
            </a:r>
            <a:endParaRPr lang="en-GB" b="1" dirty="0">
              <a:solidFill>
                <a:srgbClr val="DD5247"/>
              </a:solidFill>
            </a:endParaRPr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600" b="1" dirty="0"/>
              <a:t>Multi-Annual Work Programmes</a:t>
            </a:r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600" b="1" dirty="0"/>
              <a:t>More flexibility to define</a:t>
            </a:r>
            <a:r>
              <a:rPr lang="en-GB" sz="2600" dirty="0"/>
              <a:t>:</a:t>
            </a:r>
          </a:p>
          <a:p>
            <a:pPr marL="1622425" lvl="1" indent="-450850">
              <a:spcBef>
                <a:spcPts val="3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GB" sz="2600" i="1" dirty="0"/>
              <a:t>Award criteria</a:t>
            </a:r>
          </a:p>
          <a:p>
            <a:pPr marL="1622425" lvl="1" indent="-450850">
              <a:spcBef>
                <a:spcPts val="3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GB" sz="2600" i="1" dirty="0"/>
              <a:t>Co-financing rates </a:t>
            </a:r>
          </a:p>
          <a:p>
            <a:pPr marL="1622425" lvl="1" indent="-450850">
              <a:spcBef>
                <a:spcPts val="3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GB" sz="2600" i="1" dirty="0"/>
              <a:t>Blending operations</a:t>
            </a:r>
          </a:p>
          <a:p>
            <a:pPr marL="1622425" lvl="1" indent="-450850">
              <a:spcBef>
                <a:spcPts val="3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GB" sz="2600" i="1" dirty="0"/>
              <a:t>Specific intervention areas for synergies</a:t>
            </a:r>
          </a:p>
          <a:p>
            <a:pPr marL="1622425" lvl="1" indent="-450850">
              <a:spcBef>
                <a:spcPts val="3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GB" sz="2600" i="1" dirty="0"/>
              <a:t>Specifications regarding eligible activities</a:t>
            </a:r>
          </a:p>
          <a:p>
            <a:pPr marL="1622425" lvl="1" indent="-450850">
              <a:spcBef>
                <a:spcPts val="3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GB" sz="2600" i="1" dirty="0"/>
              <a:t>Specifications relating to eligible entities</a:t>
            </a:r>
          </a:p>
          <a:p>
            <a:pPr marL="1622425" lvl="1" indent="-450850">
              <a:spcBef>
                <a:spcPts val="3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GB" sz="2600" i="1" dirty="0"/>
              <a:t>Approval of the applications by MS may be lifted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1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 smtClean="0">
                <a:solidFill>
                  <a:srgbClr val="002060"/>
                </a:solidFill>
                <a:latin typeface="+mn-lt"/>
              </a:rPr>
              <a:t>What</a:t>
            </a:r>
            <a:r>
              <a:rPr lang="fr-FR" sz="3600" b="1" dirty="0" smtClean="0">
                <a:solidFill>
                  <a:srgbClr val="002060"/>
                </a:solidFill>
                <a:latin typeface="+mn-lt"/>
              </a:rPr>
              <a:t> has </a:t>
            </a:r>
            <a:r>
              <a:rPr lang="fr-FR" sz="3600" b="1" dirty="0" err="1" smtClean="0">
                <a:solidFill>
                  <a:srgbClr val="002060"/>
                </a:solidFill>
                <a:latin typeface="+mn-lt"/>
              </a:rPr>
              <a:t>changed</a:t>
            </a:r>
            <a:r>
              <a:rPr lang="fr-FR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3600" b="1" dirty="0" err="1" smtClean="0">
                <a:solidFill>
                  <a:srgbClr val="002060"/>
                </a:solidFill>
                <a:latin typeface="+mn-lt"/>
              </a:rPr>
              <a:t>with</a:t>
            </a:r>
            <a:r>
              <a:rPr lang="fr-FR" sz="3600" b="1" dirty="0" smtClean="0">
                <a:solidFill>
                  <a:srgbClr val="002060"/>
                </a:solidFill>
                <a:latin typeface="+mn-lt"/>
              </a:rPr>
              <a:t> the </a:t>
            </a:r>
            <a:r>
              <a:rPr lang="fr-FR" sz="3600" b="1" dirty="0" err="1" smtClean="0">
                <a:solidFill>
                  <a:srgbClr val="002060"/>
                </a:solidFill>
                <a:latin typeface="+mn-lt"/>
              </a:rPr>
              <a:t>awarding</a:t>
            </a:r>
            <a:r>
              <a:rPr lang="fr-FR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3600" b="1" dirty="0" err="1" smtClean="0">
                <a:solidFill>
                  <a:srgbClr val="002060"/>
                </a:solidFill>
                <a:latin typeface="+mn-lt"/>
              </a:rPr>
              <a:t>process</a:t>
            </a:r>
            <a:r>
              <a:rPr lang="fr-FR" sz="3600" b="1" dirty="0" smtClean="0">
                <a:solidFill>
                  <a:srgbClr val="002060"/>
                </a:solidFill>
                <a:latin typeface="+mn-lt"/>
              </a:rPr>
              <a:t>?</a:t>
            </a:r>
            <a:endParaRPr lang="fr-FR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90688"/>
            <a:ext cx="10248900" cy="4046855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600" b="1" dirty="0"/>
              <a:t>Award criteria </a:t>
            </a:r>
            <a:r>
              <a:rPr lang="en-GB" sz="2600" dirty="0"/>
              <a:t>to be defined in the </a:t>
            </a:r>
            <a:r>
              <a:rPr lang="en-GB" sz="2600" b="1" dirty="0"/>
              <a:t>work programme </a:t>
            </a:r>
            <a:r>
              <a:rPr lang="en-GB" sz="2600" dirty="0"/>
              <a:t>and </a:t>
            </a:r>
            <a:r>
              <a:rPr lang="en-GB" sz="2600" b="1" dirty="0"/>
              <a:t>calls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To the extent applicable, they should take into account </a:t>
            </a:r>
            <a:r>
              <a:rPr lang="en-GB" sz="2600" b="1" dirty="0"/>
              <a:t>key elements defined in the Basic Act </a:t>
            </a:r>
          </a:p>
          <a:p>
            <a:pPr marL="457200" lvl="1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600" i="1" dirty="0" smtClean="0"/>
              <a:t>e.g</a:t>
            </a:r>
            <a:r>
              <a:rPr lang="en-GB" sz="2600" i="1" dirty="0"/>
              <a:t>. prioritisation of actions by their contribution to digitalisation of communities, by positive spill-overs in terms of coverage of territories surrounding the project deployment areas, by the contribution to increase the resilience and capacity of existing EU networks, etc. 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600" b="1" dirty="0" smtClean="0"/>
              <a:t>Assessment of the proposals </a:t>
            </a:r>
            <a:r>
              <a:rPr lang="en-GB" sz="2600" dirty="0" smtClean="0"/>
              <a:t>against </a:t>
            </a:r>
            <a:r>
              <a:rPr lang="en-GB" sz="2600" dirty="0"/>
              <a:t>award criteria shall take into account – where relevant: </a:t>
            </a:r>
            <a:r>
              <a:rPr lang="en-GB" sz="2600" b="1" dirty="0" smtClean="0"/>
              <a:t>resilience</a:t>
            </a:r>
            <a:r>
              <a:rPr lang="en-GB" sz="2600" dirty="0" smtClean="0"/>
              <a:t> </a:t>
            </a:r>
            <a:r>
              <a:rPr lang="en-GB" sz="2600" dirty="0"/>
              <a:t>to the adverse impacts of </a:t>
            </a:r>
            <a:r>
              <a:rPr lang="en-GB" sz="2600" b="1" dirty="0"/>
              <a:t>climate change, synergies etc.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3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20663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+mn-lt"/>
              </a:rPr>
              <a:t>Will CEF </a:t>
            </a:r>
            <a:r>
              <a:rPr lang="fr-FR" sz="3600" b="1" dirty="0" err="1" smtClean="0">
                <a:solidFill>
                  <a:srgbClr val="002060"/>
                </a:solidFill>
                <a:latin typeface="+mn-lt"/>
              </a:rPr>
              <a:t>be</a:t>
            </a:r>
            <a:r>
              <a:rPr lang="fr-FR" sz="3600" b="1" dirty="0" smtClean="0">
                <a:solidFill>
                  <a:srgbClr val="002060"/>
                </a:solidFill>
                <a:latin typeface="+mn-lt"/>
              </a:rPr>
              <a:t> open to the participation of </a:t>
            </a:r>
            <a:r>
              <a:rPr lang="fr-FR" sz="3600" b="1" dirty="0" err="1" smtClean="0">
                <a:solidFill>
                  <a:srgbClr val="002060"/>
                </a:solidFill>
                <a:latin typeface="+mn-lt"/>
              </a:rPr>
              <a:t>Third</a:t>
            </a:r>
            <a:r>
              <a:rPr lang="fr-FR" sz="3600" b="1" dirty="0" smtClean="0">
                <a:solidFill>
                  <a:srgbClr val="002060"/>
                </a:solidFill>
                <a:latin typeface="+mn-lt"/>
              </a:rPr>
              <a:t> Countries?</a:t>
            </a:r>
            <a:endParaRPr lang="fr-FR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90688"/>
            <a:ext cx="10507579" cy="4046855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Consistent approach </a:t>
            </a:r>
            <a:r>
              <a:rPr lang="en-GB" sz="2400" dirty="0"/>
              <a:t>within the next generation of funding programmes concerning the participation of </a:t>
            </a:r>
            <a:r>
              <a:rPr lang="en-GB" sz="2400" b="1" dirty="0">
                <a:solidFill>
                  <a:srgbClr val="DD5247"/>
                </a:solidFill>
              </a:rPr>
              <a:t>third countries associated to the Programme: Participation</a:t>
            </a:r>
            <a:r>
              <a:rPr lang="en-GB" sz="2400" dirty="0"/>
              <a:t> shall be covered by an </a:t>
            </a:r>
            <a:r>
              <a:rPr lang="en-GB" sz="2400" b="1" dirty="0"/>
              <a:t>agreement</a:t>
            </a:r>
            <a:r>
              <a:rPr lang="en-GB" sz="2400" dirty="0"/>
              <a:t> </a:t>
            </a:r>
            <a:r>
              <a:rPr lang="en-GB" sz="2400" b="1" dirty="0"/>
              <a:t>between the EU and the third country.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BE" sz="2400" b="1" u="sng" dirty="0"/>
              <a:t>Exception</a:t>
            </a:r>
            <a:r>
              <a:rPr lang="fr-BE" sz="2400" dirty="0"/>
              <a:t>: </a:t>
            </a:r>
            <a:r>
              <a:rPr lang="en-GB" sz="2400" i="1" dirty="0"/>
              <a:t>Legal entities established in a third country which is not associated to the Programme are exceptionally eligible </a:t>
            </a:r>
            <a:r>
              <a:rPr lang="en-GB" sz="2400" i="1" u="sng" dirty="0"/>
              <a:t>if</a:t>
            </a:r>
            <a:r>
              <a:rPr lang="en-GB" sz="2400" i="1" dirty="0"/>
              <a:t> indispensable for the achievement of the objectives of: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a given project of common interest or;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a cross-border project in the field of renewable energy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57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79" y="5013699"/>
            <a:ext cx="1539164" cy="1063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5053" y="6241130"/>
            <a:ext cx="838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2019 – Directorate-General for Communication Networks, Content and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770" y="3153496"/>
            <a:ext cx="1088858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Broadband Europe website</a:t>
            </a:r>
            <a:r>
              <a:rPr lang="en-GB" sz="2400" dirty="0"/>
              <a:t>:</a:t>
            </a:r>
          </a:p>
          <a:p>
            <a:pPr algn="ctr">
              <a:spcAft>
                <a:spcPts val="600"/>
              </a:spcAft>
            </a:pPr>
            <a:r>
              <a:rPr lang="en-GB" sz="2400" i="1" dirty="0">
                <a:solidFill>
                  <a:srgbClr val="0070C0"/>
                </a:solidFill>
              </a:rPr>
              <a:t>https://ec.europa.eu/digital-single-market/en/broadband-europe</a:t>
            </a:r>
            <a:endParaRPr lang="en-GB" sz="2400" dirty="0" smtClean="0"/>
          </a:p>
          <a:p>
            <a:pPr algn="ctr"/>
            <a:r>
              <a:rPr lang="en-GB" sz="2400" dirty="0" smtClean="0"/>
              <a:t>Digital </a:t>
            </a:r>
            <a:r>
              <a:rPr lang="en-GB" sz="2400" dirty="0"/>
              <a:t>Single Market website:</a:t>
            </a:r>
          </a:p>
          <a:p>
            <a:pPr algn="ctr">
              <a:spcAft>
                <a:spcPts val="600"/>
              </a:spcAft>
            </a:pPr>
            <a:r>
              <a:rPr lang="en-GB" sz="2400" i="1" dirty="0" smtClean="0">
                <a:solidFill>
                  <a:srgbClr val="0070C0"/>
                </a:solidFill>
              </a:rPr>
              <a:t>ec.europa.eu/digital-single-market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9550" y="301658"/>
            <a:ext cx="5222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i="1" dirty="0">
                <a:solidFill>
                  <a:schemeClr val="bg1"/>
                </a:solidFill>
              </a:rPr>
              <a:t>#CEF2digital</a:t>
            </a:r>
            <a:endParaRPr lang="en-GB" sz="4800" i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3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CEF DIGITAL 2021-2027 - €3 </a:t>
            </a:r>
            <a:r>
              <a:rPr lang="de-DE" sz="3600" b="1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billion</a:t>
            </a:r>
            <a:endParaRPr lang="en-GB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095"/>
            <a:ext cx="10515600" cy="1460043"/>
          </a:xfrm>
        </p:spPr>
        <p:txBody>
          <a:bodyPr/>
          <a:lstStyle/>
          <a:p>
            <a:r>
              <a:rPr lang="en-US" dirty="0"/>
              <a:t>Alignment with Gigabit Society Strategy objectives: supporting MS in addressing the overall funding gap (€155 </a:t>
            </a:r>
            <a:r>
              <a:rPr lang="en-US" dirty="0" err="1"/>
              <a:t>bn</a:t>
            </a:r>
            <a:r>
              <a:rPr lang="en-US" dirty="0"/>
              <a:t>) with strategic projects</a:t>
            </a:r>
          </a:p>
          <a:p>
            <a:r>
              <a:rPr lang="en-US" dirty="0"/>
              <a:t>Complementarity with Digital Europe, structural funds &amp; </a:t>
            </a:r>
            <a:r>
              <a:rPr lang="en-US" dirty="0" smtClean="0"/>
              <a:t>InvestEU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029637" y="3263326"/>
            <a:ext cx="6861071" cy="2226807"/>
            <a:chOff x="2490791" y="3263326"/>
            <a:chExt cx="6861071" cy="2226807"/>
          </a:xfrm>
        </p:grpSpPr>
        <p:sp>
          <p:nvSpPr>
            <p:cNvPr id="5" name="Rounded Rectangle 4"/>
            <p:cNvSpPr/>
            <p:nvPr/>
          </p:nvSpPr>
          <p:spPr>
            <a:xfrm>
              <a:off x="2490791" y="3263326"/>
              <a:ext cx="6861071" cy="2226807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2803157" y="3323172"/>
              <a:ext cx="6236340" cy="216080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342882" indent="-342882" defTabSz="888956">
                <a:lnSpc>
                  <a:spcPct val="90000"/>
                </a:lnSpc>
                <a:spcBef>
                  <a:spcPts val="600"/>
                </a:spcBef>
                <a:spcAft>
                  <a:spcPts val="8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Cross-border 5G automotive corridors (but also railways, inland waterways)</a:t>
              </a:r>
            </a:p>
            <a:p>
              <a:pPr marL="342882" indent="-342882" defTabSz="888956">
                <a:lnSpc>
                  <a:spcPct val="90000"/>
                </a:lnSpc>
                <a:spcBef>
                  <a:spcPts val="600"/>
                </a:spcBef>
                <a:spcAft>
                  <a:spcPts val="8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Gigabit connected hospitals, schools, business parks, public Wi-Fi &amp; coverage of surrounding areas (5G communities)</a:t>
              </a:r>
            </a:p>
            <a:p>
              <a:pPr marL="342882" indent="-342882" defTabSz="888956">
                <a:lnSpc>
                  <a:spcPct val="90000"/>
                </a:lnSpc>
                <a:spcBef>
                  <a:spcPts val="600"/>
                </a:spcBef>
                <a:spcAft>
                  <a:spcPts val="8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Key international/ cross-border connectivity</a:t>
              </a:r>
            </a:p>
          </p:txBody>
        </p:sp>
      </p:grpSp>
      <p:pic>
        <p:nvPicPr>
          <p:cNvPr id="7" name="Picture 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201" y="3804335"/>
            <a:ext cx="4021024" cy="2956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8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+mn-lt"/>
              </a:rPr>
              <a:t>Delivery </a:t>
            </a:r>
            <a:r>
              <a:rPr lang="fr-FR" sz="4000" b="1" dirty="0" err="1">
                <a:solidFill>
                  <a:srgbClr val="002060"/>
                </a:solidFill>
                <a:latin typeface="+mn-lt"/>
              </a:rPr>
              <a:t>Mechanism</a:t>
            </a: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90688"/>
            <a:ext cx="10248900" cy="4046855"/>
          </a:xfrm>
        </p:spPr>
        <p:txBody>
          <a:bodyPr>
            <a:normAutofit fontScale="92500"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E" sz="2400" dirty="0"/>
              <a:t>Stronger </a:t>
            </a:r>
            <a:r>
              <a:rPr lang="en-IE" sz="2400" b="1" dirty="0"/>
              <a:t>alignment between policy objectives</a:t>
            </a:r>
            <a:r>
              <a:rPr lang="en-IE" sz="2400" dirty="0"/>
              <a:t>, specific objectives and eligible actions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Detailed provisions to be set in </a:t>
            </a:r>
            <a:r>
              <a:rPr lang="en-GB" sz="2400" b="1" dirty="0"/>
              <a:t>work programmes</a:t>
            </a:r>
            <a:r>
              <a:rPr lang="en-GB" sz="2400" dirty="0"/>
              <a:t>, taking into account the </a:t>
            </a:r>
            <a:r>
              <a:rPr lang="en-GB" sz="2400" b="1" dirty="0"/>
              <a:t>prioritisation</a:t>
            </a:r>
            <a:r>
              <a:rPr lang="en-GB" sz="2400" dirty="0"/>
              <a:t> defined in the Regulation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E" sz="2400" dirty="0"/>
              <a:t>Close </a:t>
            </a:r>
            <a:r>
              <a:rPr lang="en-IE" sz="2400" b="1" dirty="0"/>
              <a:t>involvement of MS </a:t>
            </a:r>
            <a:r>
              <a:rPr lang="en-IE" sz="2400" dirty="0"/>
              <a:t>(agreement on [most] projects submitted, adoption of the work programmes and decision on funding to be granted in CEF Committee )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E" sz="2400" b="1" dirty="0"/>
              <a:t>Direct management </a:t>
            </a:r>
            <a:r>
              <a:rPr lang="en-IE" sz="2400" dirty="0"/>
              <a:t>by the Commission with possibility to delegate to INEA or use indirect management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E" sz="2400" b="1" dirty="0"/>
              <a:t>Technical and administrative assistance </a:t>
            </a:r>
            <a:r>
              <a:rPr lang="en-IE" sz="2400" dirty="0"/>
              <a:t>for project preparation and capacity building up to 1% of the budget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7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CEF DIGITAL 2021-2027 - Timeline</a:t>
            </a:r>
            <a:endParaRPr lang="en-GB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031966" y="2704011"/>
            <a:ext cx="10215154" cy="1789612"/>
          </a:xfrm>
          <a:prstGeom prst="notchedRightArrow">
            <a:avLst>
              <a:gd name="adj1" fmla="val 50000"/>
              <a:gd name="adj2" fmla="val 60949"/>
            </a:avLst>
          </a:prstGeom>
          <a:solidFill>
            <a:srgbClr val="B4B4B4"/>
          </a:solidFill>
          <a:ln w="28575">
            <a:solidFill>
              <a:srgbClr val="6B1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4B4B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7750" y="2832462"/>
            <a:ext cx="130629" cy="770709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B1B9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4294" y="3598817"/>
            <a:ext cx="130629" cy="770709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55274" y="2810190"/>
            <a:ext cx="130629" cy="770709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806440" y="3598816"/>
            <a:ext cx="130629" cy="770709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162799" y="2799939"/>
            <a:ext cx="130629" cy="770709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241160" y="3603171"/>
            <a:ext cx="130629" cy="770709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358034" y="2799940"/>
            <a:ext cx="130629" cy="770709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oogle Shape;115;p17"/>
          <p:cNvSpPr txBox="1"/>
          <p:nvPr/>
        </p:nvSpPr>
        <p:spPr>
          <a:xfrm>
            <a:off x="1334142" y="2033113"/>
            <a:ext cx="1851464" cy="73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64000" rIns="64000" bIns="64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Commissio</a:t>
            </a:r>
            <a:r>
              <a:rPr lang="en-GB" sz="1400" b="1" dirty="0" smtClean="0">
                <a:latin typeface="Verdana"/>
                <a:ea typeface="Verdana"/>
                <a:cs typeface="Verdana"/>
                <a:sym typeface="Verdana"/>
              </a:rPr>
              <a:t>n proposal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June 2018</a:t>
            </a:r>
            <a:endParaRPr sz="140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15;p17"/>
          <p:cNvSpPr txBox="1"/>
          <p:nvPr/>
        </p:nvSpPr>
        <p:spPr>
          <a:xfrm>
            <a:off x="2597886" y="4413644"/>
            <a:ext cx="1603443" cy="98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64000" rIns="64000" bIns="64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Political agreement </a:t>
            </a:r>
            <a:r>
              <a:rPr lang="en-GB" sz="1400" b="1" i="1" u="sng" strike="noStrike" cap="none" dirty="0" smtClean="0">
                <a:latin typeface="Verdana"/>
                <a:ea typeface="Verdana"/>
                <a:cs typeface="Verdana"/>
                <a:sym typeface="Verdana"/>
              </a:rPr>
              <a:t>with []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8 March 2019</a:t>
            </a:r>
            <a:endParaRPr sz="140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15;p17"/>
          <p:cNvSpPr txBox="1"/>
          <p:nvPr/>
        </p:nvSpPr>
        <p:spPr>
          <a:xfrm>
            <a:off x="3728257" y="1703014"/>
            <a:ext cx="1984661" cy="104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64000" rIns="64000" bIns="64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latin typeface="Verdana"/>
                <a:ea typeface="Verdana"/>
                <a:cs typeface="Verdana"/>
                <a:sym typeface="Verdana"/>
              </a:rPr>
              <a:t>Stakeholder Consultations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March/April/May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 2019</a:t>
            </a:r>
            <a:endParaRPr sz="140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15;p17"/>
          <p:cNvSpPr txBox="1"/>
          <p:nvPr/>
        </p:nvSpPr>
        <p:spPr>
          <a:xfrm>
            <a:off x="4888086" y="4413644"/>
            <a:ext cx="2097965" cy="75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64000" rIns="64000" bIns="64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Consultations in CEF Expert Group</a:t>
            </a:r>
            <a:endParaRPr lang="en-GB" sz="1400" b="1" i="1" u="sng" strike="noStrike" cap="none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June 2019</a:t>
            </a:r>
            <a:endParaRPr sz="140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15;p17"/>
          <p:cNvSpPr txBox="1"/>
          <p:nvPr/>
        </p:nvSpPr>
        <p:spPr>
          <a:xfrm>
            <a:off x="6167166" y="1598368"/>
            <a:ext cx="2121893" cy="117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64000" rIns="64000" bIns="64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latin typeface="Verdana"/>
                <a:ea typeface="Verdana"/>
                <a:cs typeface="Verdana"/>
                <a:sym typeface="Verdana"/>
              </a:rPr>
              <a:t>Consultation on Implementation Roadma</a:t>
            </a:r>
            <a:r>
              <a:rPr lang="en-GB" sz="1400" b="1" dirty="0">
                <a:latin typeface="Verdana"/>
                <a:ea typeface="Verdana"/>
                <a:cs typeface="Verdana"/>
                <a:sym typeface="Verdana"/>
              </a:rPr>
              <a:t>p</a:t>
            </a:r>
            <a:endParaRPr lang="en-GB" sz="14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June – September 2019</a:t>
            </a:r>
            <a:endParaRPr sz="140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15;p17"/>
          <p:cNvSpPr txBox="1"/>
          <p:nvPr/>
        </p:nvSpPr>
        <p:spPr>
          <a:xfrm>
            <a:off x="7456798" y="4378636"/>
            <a:ext cx="1805455" cy="80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64000" rIns="64000" bIns="64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Closing MFF negotiations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December 2019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15;p17"/>
          <p:cNvSpPr txBox="1"/>
          <p:nvPr/>
        </p:nvSpPr>
        <p:spPr>
          <a:xfrm>
            <a:off x="8371789" y="1783723"/>
            <a:ext cx="2111891" cy="95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64000" rIns="64000" bIns="64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First </a:t>
            </a:r>
            <a:r>
              <a:rPr lang="en-GB" sz="1400" b="1" dirty="0" smtClean="0">
                <a:latin typeface="Verdana"/>
                <a:ea typeface="Verdana"/>
                <a:cs typeface="Verdana"/>
                <a:sym typeface="Verdana"/>
              </a:rPr>
              <a:t>Multiannual</a:t>
            </a:r>
            <a:r>
              <a:rPr lang="en-GB" sz="1400" b="1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 Work Programme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smtClean="0">
                <a:latin typeface="Verdana"/>
                <a:ea typeface="Verdana"/>
                <a:cs typeface="Verdana"/>
                <a:sym typeface="Verdana"/>
              </a:rPr>
              <a:t>End </a:t>
            </a:r>
            <a:r>
              <a:rPr lang="en-GB" sz="1400" b="0" i="0" u="none" strike="noStrike" cap="none" dirty="0" smtClean="0">
                <a:latin typeface="Verdana"/>
                <a:ea typeface="Verdana"/>
                <a:cs typeface="Verdana"/>
                <a:sym typeface="Verdana"/>
              </a:rPr>
              <a:t>2020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959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84" y="204768"/>
            <a:ext cx="8212927" cy="1079776"/>
          </a:xfrm>
        </p:spPr>
        <p:txBody>
          <a:bodyPr>
            <a:norm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  <a:latin typeface="+mn-lt"/>
              </a:rPr>
              <a:t>5G corridors along transport paths 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2483" y="1284544"/>
            <a:ext cx="5195517" cy="1536883"/>
            <a:chOff x="65901" y="1821200"/>
            <a:chExt cx="2567540" cy="1822471"/>
          </a:xfrm>
          <a:solidFill>
            <a:schemeClr val="tx2"/>
          </a:solidFill>
        </p:grpSpPr>
        <p:sp>
          <p:nvSpPr>
            <p:cNvPr id="8" name="Rounded Rectangle 7"/>
            <p:cNvSpPr/>
            <p:nvPr/>
          </p:nvSpPr>
          <p:spPr>
            <a:xfrm>
              <a:off x="65901" y="1821200"/>
              <a:ext cx="2567540" cy="1822471"/>
            </a:xfrm>
            <a:prstGeom prst="roundRect">
              <a:avLst>
                <a:gd name="adj" fmla="val 10000"/>
              </a:avLst>
            </a:prstGeom>
            <a:solidFill>
              <a:srgbClr val="5CB3FA"/>
            </a:solidFill>
            <a:ln>
              <a:solidFill>
                <a:srgbClr val="5CB3F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138163" y="1878814"/>
              <a:ext cx="2423016" cy="1707240"/>
            </a:xfrm>
            <a:prstGeom prst="rect">
              <a:avLst/>
            </a:prstGeom>
            <a:solidFill>
              <a:srgbClr val="5CB3FA"/>
            </a:solidFill>
            <a:ln>
              <a:solidFill>
                <a:srgbClr val="5CB3F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285737" indent="-285737" defTabSz="711165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b="1" dirty="0">
                  <a:solidFill>
                    <a:schemeClr val="tx1"/>
                  </a:solidFill>
                </a:rPr>
                <a:t>Uninterrupted 5G coverage of </a:t>
              </a:r>
              <a:r>
                <a:rPr lang="en-GB" sz="1600" b="1" u="sng" dirty="0">
                  <a:solidFill>
                    <a:schemeClr val="tx1"/>
                  </a:solidFill>
                </a:rPr>
                <a:t>cross-border sections </a:t>
              </a:r>
              <a:r>
                <a:rPr lang="en-GB" sz="1600" b="1" dirty="0">
                  <a:solidFill>
                    <a:schemeClr val="tx1"/>
                  </a:solidFill>
                </a:rPr>
                <a:t>on pre-agreed (indicative) corridors</a:t>
              </a:r>
            </a:p>
            <a:p>
              <a:pPr marL="285737" indent="-285737" defTabSz="711165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5G coverage of other transport paths (rail, inland waterways)</a:t>
              </a:r>
            </a:p>
          </p:txBody>
        </p:sp>
      </p:grpSp>
      <p:sp>
        <p:nvSpPr>
          <p:cNvPr id="11" name="Rounded Rectangle 4"/>
          <p:cNvSpPr txBox="1"/>
          <p:nvPr/>
        </p:nvSpPr>
        <p:spPr>
          <a:xfrm>
            <a:off x="379630" y="3111260"/>
            <a:ext cx="4989835" cy="1008111"/>
          </a:xfrm>
          <a:prstGeom prst="rect">
            <a:avLst/>
          </a:prstGeom>
          <a:solidFill>
            <a:srgbClr val="FFFFFF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marL="179388" defTabSz="888956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404A52"/>
              </a:buClr>
            </a:pP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Strategic deployment agenda &amp; cross-sector public - private partnerships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4"/>
          <p:cNvSpPr txBox="1"/>
          <p:nvPr/>
        </p:nvSpPr>
        <p:spPr>
          <a:xfrm>
            <a:off x="366778" y="4409204"/>
            <a:ext cx="5015540" cy="889171"/>
          </a:xfrm>
          <a:prstGeom prst="rect">
            <a:avLst/>
          </a:prstGeom>
          <a:solidFill>
            <a:srgbClr val="FFFFFF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marL="179388" defTabSz="888956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404A52"/>
              </a:buClr>
            </a:pP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Complementary to Digital Europe and Horizon Europe Programmes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442" y="1030017"/>
            <a:ext cx="5780143" cy="47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661881" y="1384662"/>
            <a:ext cx="4866782" cy="4040207"/>
          </a:xfrm>
          <a:prstGeom prst="roundRect">
            <a:avLst>
              <a:gd name="adj" fmla="val 10000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29"/>
            <a:ext cx="10515600" cy="1325563"/>
          </a:xfrm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rgbClr val="002060"/>
                </a:solidFill>
              </a:rPr>
              <a:t>5G corridors along transport paths 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4"/>
          <p:cNvSpPr txBox="1"/>
          <p:nvPr/>
        </p:nvSpPr>
        <p:spPr>
          <a:xfrm>
            <a:off x="1032057" y="1488992"/>
            <a:ext cx="3673477" cy="1053841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marL="177800" defTabSz="888956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404A52"/>
              </a:buClr>
            </a:pPr>
            <a:r>
              <a:rPr lang="en-GB" sz="1400" b="1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Prospective beneficiaries: consortia </a:t>
            </a: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(5G service providers, passive and active 5G infrastructure and equipment, authorities, etc.)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4"/>
          <p:cNvSpPr txBox="1"/>
          <p:nvPr/>
        </p:nvSpPr>
        <p:spPr>
          <a:xfrm>
            <a:off x="1032057" y="2828365"/>
            <a:ext cx="3673477" cy="1040031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marL="177800" defTabSz="888956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404A52"/>
              </a:buClr>
            </a:pPr>
            <a:r>
              <a:rPr lang="en-GB" sz="1400" b="1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Focus on cross-border sections </a:t>
            </a: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of politically pre-agreed corridors (up to 50% co-funding rate, e.g. 15-18 </a:t>
            </a:r>
            <a:r>
              <a:rPr lang="en-GB" sz="1400" kern="0" dirty="0" err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mln</a:t>
            </a: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EUR projects)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4"/>
          <p:cNvSpPr txBox="1"/>
          <p:nvPr/>
        </p:nvSpPr>
        <p:spPr>
          <a:xfrm>
            <a:off x="1032057" y="4153928"/>
            <a:ext cx="3673477" cy="930339"/>
          </a:xfrm>
          <a:prstGeom prst="rect">
            <a:avLst/>
          </a:prstGeom>
          <a:solidFill>
            <a:schemeClr val="bg1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marL="177800" defTabSz="888956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404A52"/>
              </a:buClr>
            </a:pPr>
            <a:r>
              <a:rPr lang="en-GB" sz="1400" b="1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Access to roads and spectrum as pre-condition &amp; commitment to intra-MS continuation of service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4"/>
          <p:cNvSpPr txBox="1"/>
          <p:nvPr/>
        </p:nvSpPr>
        <p:spPr>
          <a:xfrm>
            <a:off x="5807168" y="1543612"/>
            <a:ext cx="4606106" cy="369165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defTabSz="888956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404A52"/>
              </a:buClr>
            </a:pPr>
            <a:r>
              <a:rPr lang="en-GB" sz="1400" b="1" kern="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Open questions:</a:t>
            </a:r>
          </a:p>
          <a:p>
            <a:pPr marL="342900" indent="-342900" defTabSz="888956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GB" sz="1600" i="1" kern="0" dirty="0" smtClean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How </a:t>
            </a:r>
            <a:r>
              <a:rPr lang="en-GB" sz="1600" i="1" kern="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to establish market failure in cross-border </a:t>
            </a:r>
            <a:r>
              <a:rPr lang="en-GB" sz="1600" i="1" kern="0" dirty="0" smtClean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sections?</a:t>
            </a:r>
          </a:p>
          <a:p>
            <a:pPr marL="342900" indent="-342900" defTabSz="888956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GB" sz="1600" i="1" kern="0" dirty="0" smtClean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Which </a:t>
            </a:r>
            <a:r>
              <a:rPr lang="en-GB" sz="1600" i="1" kern="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synergies of public policy objectives &amp; commercial goals?</a:t>
            </a:r>
          </a:p>
          <a:p>
            <a:pPr marL="342900" indent="-342900" defTabSz="888956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GB" sz="1600" i="1" kern="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What options for co-deployment/consortia: Wholesale access, multiple services on one infrastructure, slicing?</a:t>
            </a:r>
          </a:p>
          <a:p>
            <a:pPr marL="342900" indent="-342900" defTabSz="888956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GB" sz="1600" i="1" kern="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What target functionalities and implementation milestones (e.g. coverage, quality and service requirements, timeframe)?</a:t>
            </a:r>
          </a:p>
          <a:p>
            <a:pPr marL="342900" indent="-342900" defTabSz="888956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GB" sz="1600" i="1" kern="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What interest in 5G for rail and inland waterways?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49841" y="0"/>
            <a:ext cx="2042160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Work in progress </a:t>
            </a:r>
          </a:p>
        </p:txBody>
      </p:sp>
    </p:spTree>
    <p:extLst>
      <p:ext uri="{BB962C8B-B14F-4D97-AF65-F5344CB8AC3E}">
        <p14:creationId xmlns:p14="http://schemas.microsoft.com/office/powerpoint/2010/main" val="31099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38" y="29118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+mn-lt"/>
              </a:rPr>
              <a:t>Gigabit connectivity for socio-economic drivers                   &amp; coverage of surrounding households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06" y="1972601"/>
            <a:ext cx="4697035" cy="3787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4"/>
          <p:cNvSpPr txBox="1"/>
          <p:nvPr/>
        </p:nvSpPr>
        <p:spPr>
          <a:xfrm>
            <a:off x="469238" y="3411823"/>
            <a:ext cx="4218318" cy="1039676"/>
          </a:xfrm>
          <a:prstGeom prst="rect">
            <a:avLst/>
          </a:prstGeom>
          <a:solidFill>
            <a:srgbClr val="FFFFFF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30480" rIns="40640" bIns="30480" numCol="1" spcCol="1270" anchor="ctr" anchorCtr="0">
            <a:noAutofit/>
          </a:bodyPr>
          <a:lstStyle/>
          <a:p>
            <a:pPr marL="285750" indent="-106363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Boost use of online services</a:t>
            </a:r>
          </a:p>
          <a:p>
            <a:pPr marL="285750" indent="-106363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Reduce digital divides</a:t>
            </a:r>
          </a:p>
          <a:p>
            <a:pPr marL="285750" indent="-106363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Maximising the reach of private investments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4"/>
          <p:cNvSpPr txBox="1"/>
          <p:nvPr/>
        </p:nvSpPr>
        <p:spPr>
          <a:xfrm>
            <a:off x="454226" y="4702901"/>
            <a:ext cx="4233329" cy="861878"/>
          </a:xfrm>
          <a:prstGeom prst="rect">
            <a:avLst/>
          </a:prstGeom>
          <a:solidFill>
            <a:srgbClr val="FFFFFF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30480" rIns="40640" bIns="30480" numCol="1" spcCol="1270" anchor="ctr" anchorCtr="0">
            <a:noAutofit/>
          </a:bodyPr>
          <a:lstStyle/>
          <a:p>
            <a:pPr marL="285750" indent="-106363" defTabSz="889000">
              <a:lnSpc>
                <a:spcPct val="90000"/>
              </a:lnSpc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Complementarity with Digital Europe Programme</a:t>
            </a:r>
          </a:p>
          <a:p>
            <a:pPr marL="285750" indent="-106363" defTabSz="889000">
              <a:lnSpc>
                <a:spcPct val="90000"/>
              </a:lnSpc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Delineation </a:t>
            </a: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from structural funds and InvestEU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9237" y="1827058"/>
            <a:ext cx="5127999" cy="1333363"/>
          </a:xfrm>
          <a:prstGeom prst="roundRect">
            <a:avLst>
              <a:gd name="adj" fmla="val 10000"/>
            </a:avLst>
          </a:prstGeom>
          <a:solidFill>
            <a:srgbClr val="5CB3FA"/>
          </a:solidFill>
          <a:ln>
            <a:solidFill>
              <a:srgbClr val="5CB3F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4"/>
          <p:cNvSpPr txBox="1"/>
          <p:nvPr/>
        </p:nvSpPr>
        <p:spPr>
          <a:xfrm>
            <a:off x="555589" y="1851118"/>
            <a:ext cx="4940047" cy="1285245"/>
          </a:xfrm>
          <a:prstGeom prst="rect">
            <a:avLst/>
          </a:prstGeom>
          <a:solidFill>
            <a:srgbClr val="5CB3FA"/>
          </a:solidFill>
          <a:ln>
            <a:solidFill>
              <a:srgbClr val="5CB3F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marL="465137" indent="-285750" defTabSz="889000"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chemeClr val="tx1"/>
                </a:solidFill>
                <a:cs typeface="Arial" panose="020B0604020202020204" pitchFamily="34" charset="0"/>
              </a:rPr>
              <a:t>VHC (including 5G) connectivity to as many socio-economic drivers as </a:t>
            </a:r>
            <a:r>
              <a:rPr lang="en-GB" sz="1600" b="1" kern="0" dirty="0" smtClean="0">
                <a:solidFill>
                  <a:schemeClr val="tx1"/>
                </a:solidFill>
                <a:cs typeface="Arial" panose="020B0604020202020204" pitchFamily="34" charset="0"/>
              </a:rPr>
              <a:t>possible</a:t>
            </a:r>
          </a:p>
          <a:p>
            <a:pPr marL="179387" defTabSz="889000">
              <a:buClr>
                <a:srgbClr val="404A52"/>
              </a:buClr>
            </a:pPr>
            <a:endParaRPr lang="en-GB" sz="700" b="1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65137" indent="-285750" defTabSz="889000"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chemeClr val="tx1"/>
                </a:solidFill>
                <a:cs typeface="Arial" panose="020B0604020202020204" pitchFamily="34" charset="0"/>
              </a:rPr>
              <a:t>Maximising number of household coverage in the s</a:t>
            </a:r>
            <a:r>
              <a:rPr lang="en-GB" sz="1600" b="1" dirty="0" smtClean="0">
                <a:solidFill>
                  <a:schemeClr val="tx1"/>
                </a:solidFill>
              </a:rPr>
              <a:t>urrounding areas</a:t>
            </a:r>
            <a:endParaRPr lang="en-GB" sz="16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17113" y="1827058"/>
            <a:ext cx="2511572" cy="630484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700" b="1" dirty="0" smtClean="0">
                <a:solidFill>
                  <a:srgbClr val="FFFFFF"/>
                </a:solidFill>
              </a:rPr>
              <a:t>Creating 5G ready communities</a:t>
            </a:r>
            <a:endParaRPr lang="en-GB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69" y="172693"/>
            <a:ext cx="8991825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5G ready communities in Europe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71909" y="21958"/>
            <a:ext cx="1820091" cy="3699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b="1" dirty="0" smtClean="0">
                <a:solidFill>
                  <a:srgbClr val="FF0000"/>
                </a:solidFill>
              </a:rPr>
              <a:t>ork in progress 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69927" y="1337895"/>
            <a:ext cx="4248472" cy="4152980"/>
            <a:chOff x="335613" y="1218158"/>
            <a:chExt cx="2567540" cy="1822471"/>
          </a:xfrm>
          <a:solidFill>
            <a:schemeClr val="tx2"/>
          </a:solidFill>
        </p:grpSpPr>
        <p:sp>
          <p:nvSpPr>
            <p:cNvPr id="6" name="Rounded Rectangle 5"/>
            <p:cNvSpPr/>
            <p:nvPr/>
          </p:nvSpPr>
          <p:spPr>
            <a:xfrm>
              <a:off x="335613" y="1218158"/>
              <a:ext cx="2567540" cy="1822471"/>
            </a:xfrm>
            <a:prstGeom prst="roundRect">
              <a:avLst>
                <a:gd name="adj" fmla="val 10000"/>
              </a:avLst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441728" y="1354772"/>
              <a:ext cx="2423016" cy="1549242"/>
            </a:xfrm>
            <a:prstGeom prst="rect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algn="ctr" defTabSz="711200">
                <a:spcBef>
                  <a:spcPts val="600"/>
                </a:spcBef>
                <a:spcAft>
                  <a:spcPts val="600"/>
                </a:spcAft>
              </a:pPr>
              <a:endParaRPr lang="en-GB" sz="1600" b="1" dirty="0" smtClean="0">
                <a:solidFill>
                  <a:srgbClr val="993300"/>
                </a:solidFill>
              </a:endParaRPr>
            </a:p>
            <a:p>
              <a:pPr defTabSz="889000">
                <a:lnSpc>
                  <a:spcPct val="90000"/>
                </a:lnSpc>
                <a:spcBef>
                  <a:spcPts val="600"/>
                </a:spcBef>
                <a:spcAft>
                  <a:spcPts val="800"/>
                </a:spcAft>
                <a:buClr>
                  <a:srgbClr val="404A52"/>
                </a:buClr>
              </a:pPr>
              <a:r>
                <a:rPr lang="en-GB" sz="1600" b="1" kern="0" dirty="0">
                  <a:solidFill>
                    <a:schemeClr val="bg1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Open questions:</a:t>
              </a:r>
            </a:p>
            <a:p>
              <a:pPr marL="342900" indent="-342900" defTabSz="7112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GB" sz="1600" i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What is the interest in stand-alone SED calls?</a:t>
              </a:r>
            </a:p>
            <a:p>
              <a:pPr marL="342900" indent="-342900" defTabSz="7112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GB" sz="1600" i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Are there similar planned ESIF investments (or other public funding programmes), including post 2020?</a:t>
              </a:r>
            </a:p>
            <a:p>
              <a:pPr marL="342900" indent="-342900" defTabSz="7112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GB" sz="1600" i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What is the connectivity gap for (which) SEDs in MS? Vis-à-vis area coverage?</a:t>
              </a:r>
            </a:p>
            <a:p>
              <a:pPr marL="342900" indent="-342900" defTabSz="7112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GB" sz="1600" i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How will MS support building a national project pipeline for later approval of applications?</a:t>
              </a:r>
            </a:p>
            <a:p>
              <a:pPr marL="342900" indent="-342900" defTabSz="7112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GB" sz="1600" i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What 5G use cases should be considered? </a:t>
              </a:r>
            </a:p>
            <a:p>
              <a:pPr algn="ctr" defTabSz="711200">
                <a:spcBef>
                  <a:spcPts val="600"/>
                </a:spcBef>
                <a:spcAft>
                  <a:spcPts val="600"/>
                </a:spcAft>
              </a:pPr>
              <a:endParaRPr lang="en-GB" sz="1600" b="1" dirty="0">
                <a:solidFill>
                  <a:schemeClr val="bg1"/>
                </a:solidFill>
                <a:sym typeface="Wingdings" panose="05000000000000000000" pitchFamily="2" charset="2"/>
              </a:endParaRPr>
            </a:p>
          </p:txBody>
        </p:sp>
      </p:grpSp>
      <p:sp>
        <p:nvSpPr>
          <p:cNvPr id="8" name="Rounded Rectangle 4"/>
          <p:cNvSpPr txBox="1">
            <a:spLocks noGrp="1"/>
          </p:cNvSpPr>
          <p:nvPr>
            <p:ph idx="1"/>
          </p:nvPr>
        </p:nvSpPr>
        <p:spPr>
          <a:xfrm>
            <a:off x="603068" y="1536127"/>
            <a:ext cx="5131526" cy="648645"/>
          </a:xfrm>
          <a:prstGeom prst="rect">
            <a:avLst/>
          </a:prstGeom>
          <a:solidFill>
            <a:srgbClr val="FFFFFF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30480" rIns="40640" bIns="30480" numCol="1" spcCol="1270" anchor="ctr" anchorCtr="0">
            <a:noAutofit/>
          </a:bodyPr>
          <a:lstStyle/>
          <a:p>
            <a:pPr marL="85725" indent="0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  <a:buNone/>
            </a:pPr>
            <a:r>
              <a:rPr lang="en-GB" sz="1400" b="1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Prospective beneficiaries</a:t>
            </a: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 VHCN/5G network providers, public authorities, financial intermediaries for blending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4"/>
          <p:cNvSpPr txBox="1"/>
          <p:nvPr/>
        </p:nvSpPr>
        <p:spPr>
          <a:xfrm>
            <a:off x="594030" y="2387150"/>
            <a:ext cx="5149602" cy="688187"/>
          </a:xfrm>
          <a:prstGeom prst="rect">
            <a:avLst/>
          </a:prstGeom>
          <a:solidFill>
            <a:srgbClr val="FFFFFF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30480" rIns="40640" bIns="30480" numCol="1" spcCol="1270" anchor="ctr" anchorCtr="0">
            <a:noAutofit/>
          </a:bodyPr>
          <a:lstStyle/>
          <a:p>
            <a:pPr marL="85725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</a:pP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Eligibility: </a:t>
            </a:r>
            <a:r>
              <a:rPr lang="en-GB" sz="1400" b="1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non-VHCN areas/SEDs</a:t>
            </a: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subject to funding plans including planned ESIF interventions / commercial plans within the next 3 years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4"/>
          <p:cNvSpPr txBox="1"/>
          <p:nvPr/>
        </p:nvSpPr>
        <p:spPr>
          <a:xfrm>
            <a:off x="603068" y="3277715"/>
            <a:ext cx="5140565" cy="968277"/>
          </a:xfrm>
          <a:prstGeom prst="rect">
            <a:avLst/>
          </a:prstGeom>
          <a:solidFill>
            <a:srgbClr val="FFFFFF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30480" rIns="40640" bIns="30480" numCol="1" spcCol="1270" anchor="ctr" anchorCtr="0">
            <a:noAutofit/>
          </a:bodyPr>
          <a:lstStyle/>
          <a:p>
            <a:pPr marL="285750" indent="-200025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</a:pP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Selection criteria: </a:t>
            </a:r>
          </a:p>
          <a:p>
            <a:pPr marL="285750" indent="-200025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b="1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number of SEDs covered</a:t>
            </a: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endParaRPr lang="en-GB" sz="1400" kern="0" dirty="0">
              <a:solidFill>
                <a:schemeClr val="tx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00025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b="1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resource efficiency </a:t>
            </a: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(grant needed for coverage generated) +</a:t>
            </a:r>
          </a:p>
          <a:p>
            <a:pPr marL="285750" indent="-200025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b="1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deploy and operate 5G use cases 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4"/>
          <p:cNvSpPr txBox="1"/>
          <p:nvPr/>
        </p:nvSpPr>
        <p:spPr>
          <a:xfrm>
            <a:off x="594030" y="4448241"/>
            <a:ext cx="5149602" cy="807961"/>
          </a:xfrm>
          <a:prstGeom prst="rect">
            <a:avLst/>
          </a:prstGeom>
          <a:solidFill>
            <a:srgbClr val="FFFFFF"/>
          </a:solidFill>
          <a:ln w="28575">
            <a:solidFill>
              <a:srgbClr val="6B1B9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30480" rIns="40640" bIns="30480" numCol="1" spcCol="1270" anchor="ctr" anchorCtr="0">
            <a:noAutofit/>
          </a:bodyPr>
          <a:lstStyle/>
          <a:p>
            <a:pPr marL="85725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</a:pP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Project </a:t>
            </a: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size:</a:t>
            </a:r>
          </a:p>
          <a:p>
            <a:pPr marL="85725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up </a:t>
            </a: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to 20 </a:t>
            </a:r>
            <a:r>
              <a:rPr lang="en-GB" sz="1400" kern="0" dirty="0" err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mln</a:t>
            </a: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EUR for SEDs only, </a:t>
            </a:r>
          </a:p>
          <a:p>
            <a:pPr marL="85725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  <a:buFont typeface="Arial" panose="020B0604020202020204" pitchFamily="34" charset="0"/>
              <a:buChar char="•"/>
            </a:pPr>
            <a:r>
              <a:rPr lang="en-GB" sz="1400" kern="0" dirty="0" smtClean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up </a:t>
            </a: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to 60 </a:t>
            </a:r>
            <a:r>
              <a:rPr lang="en-GB" sz="1400" kern="0" dirty="0" err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mln</a:t>
            </a:r>
            <a:r>
              <a:rPr lang="en-GB" sz="1400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EUR for 5G communities, </a:t>
            </a:r>
            <a:endParaRPr lang="en-GB" sz="14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530" y="5458452"/>
            <a:ext cx="5339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400" dirty="0" smtClean="0"/>
              <a:t>Max. co-funding rate: up to 75 % for Gigabit to SEDs, 30 % for household VHCN deployments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89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1115</TotalTime>
  <Words>2592</Words>
  <Application>Microsoft Office PowerPoint</Application>
  <PresentationFormat>Widescreen</PresentationFormat>
  <Paragraphs>308</Paragraphs>
  <Slides>28</Slides>
  <Notes>0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Verdana</vt:lpstr>
      <vt:lpstr>Wingdings</vt:lpstr>
      <vt:lpstr>Thème Office</vt:lpstr>
      <vt:lpstr>CEF Digital  EU infrastructure funding  2021-2027</vt:lpstr>
      <vt:lpstr>Financial support for broadband under the next MFF </vt:lpstr>
      <vt:lpstr>CEF DIGITAL 2021-2027 - €3 billion</vt:lpstr>
      <vt:lpstr>Delivery Mechanism</vt:lpstr>
      <vt:lpstr>CEF DIGITAL 2021-2027 - Timeline</vt:lpstr>
      <vt:lpstr>5G corridors along transport paths </vt:lpstr>
      <vt:lpstr>5G corridors along transport paths </vt:lpstr>
      <vt:lpstr>Gigabit connectivity for socio-economic drivers                   &amp; coverage of surrounding households </vt:lpstr>
      <vt:lpstr>5G ready communities in Europe </vt:lpstr>
      <vt:lpstr>The WiFi4EU voucher programme</vt:lpstr>
      <vt:lpstr>Next generation WiFi4EU &amp; 5G Synergy Projects</vt:lpstr>
      <vt:lpstr>Key international and cross-border HPC connectivity </vt:lpstr>
      <vt:lpstr>Cross-border HPC connectivity </vt:lpstr>
      <vt:lpstr>Key international backbone connectivity </vt:lpstr>
      <vt:lpstr>Synergies: Transport – Energy – Digital</vt:lpstr>
      <vt:lpstr>Operational Digital Platforms</vt:lpstr>
      <vt:lpstr>PowerPoint Presentation</vt:lpstr>
      <vt:lpstr>PowerPoint Presentation</vt:lpstr>
      <vt:lpstr>Voluntary transfers of structural funds to CEF Digital</vt:lpstr>
      <vt:lpstr>5G corridors along transport paths </vt:lpstr>
      <vt:lpstr>5G ready communities in Europe </vt:lpstr>
      <vt:lpstr>Next generation WiFi4EU &amp; 5G Synergy Projects </vt:lpstr>
      <vt:lpstr>Key international and cross-border HPC connectivity (2) </vt:lpstr>
      <vt:lpstr>CEF Specific Objectives (Article 3)</vt:lpstr>
      <vt:lpstr>What will be in the work programme?</vt:lpstr>
      <vt:lpstr>What has changed with the awarding process?</vt:lpstr>
      <vt:lpstr>Will CEF be open to the participation of Third Countries?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KITSCHA Daniel (CNECT)</cp:lastModifiedBy>
  <cp:revision>103</cp:revision>
  <cp:lastPrinted>2019-05-21T08:22:37Z</cp:lastPrinted>
  <dcterms:created xsi:type="dcterms:W3CDTF">2019-01-30T08:29:12Z</dcterms:created>
  <dcterms:modified xsi:type="dcterms:W3CDTF">2019-08-28T07:34:41Z</dcterms:modified>
</cp:coreProperties>
</file>