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427" r:id="rId5"/>
    <p:sldId id="693" r:id="rId6"/>
    <p:sldId id="694" r:id="rId7"/>
    <p:sldId id="701" r:id="rId8"/>
    <p:sldId id="703" r:id="rId9"/>
    <p:sldId id="704" r:id="rId10"/>
    <p:sldId id="705" r:id="rId11"/>
    <p:sldId id="706" r:id="rId12"/>
    <p:sldId id="715" r:id="rId13"/>
    <p:sldId id="707" r:id="rId14"/>
    <p:sldId id="708" r:id="rId15"/>
    <p:sldId id="710" r:id="rId16"/>
    <p:sldId id="711" r:id="rId17"/>
    <p:sldId id="712" r:id="rId18"/>
    <p:sldId id="713" r:id="rId19"/>
    <p:sldId id="714" r:id="rId20"/>
    <p:sldId id="716" r:id="rId21"/>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id="{A4727280-23F7-5C4C-AE3E-65C254B33FA9}">
          <p14:sldIdLst>
            <p14:sldId id="427"/>
            <p14:sldId id="693"/>
            <p14:sldId id="694"/>
            <p14:sldId id="701"/>
            <p14:sldId id="703"/>
            <p14:sldId id="704"/>
            <p14:sldId id="705"/>
            <p14:sldId id="706"/>
            <p14:sldId id="715"/>
            <p14:sldId id="707"/>
            <p14:sldId id="708"/>
            <p14:sldId id="710"/>
            <p14:sldId id="711"/>
            <p14:sldId id="712"/>
            <p14:sldId id="713"/>
            <p14:sldId id="714"/>
            <p14:sldId id="7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Lösch" initials="AL" lastIdx="4" clrIdx="0">
    <p:extLst>
      <p:ext uri="{19B8F6BF-5375-455C-9EA6-DF929625EA0E}">
        <p15:presenceInfo xmlns:p15="http://schemas.microsoft.com/office/powerpoint/2012/main" userId="S-1-5-21-806724967-89699176-3063121906-12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56"/>
    <a:srgbClr val="009900"/>
    <a:srgbClr val="DDDDDD"/>
    <a:srgbClr val="EAEAEA"/>
    <a:srgbClr val="FF00FF"/>
    <a:srgbClr val="ECF5E3"/>
    <a:srgbClr val="FCFCDC"/>
    <a:srgbClr val="F75618"/>
    <a:srgbClr val="FFCB9B"/>
    <a:srgbClr val="FFF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7" autoAdjust="0"/>
    <p:restoredTop sz="86126" autoAdjust="0"/>
  </p:normalViewPr>
  <p:slideViewPr>
    <p:cSldViewPr snapToGrid="0" snapToObjects="1">
      <p:cViewPr varScale="1">
        <p:scale>
          <a:sx n="60" d="100"/>
          <a:sy n="60" d="100"/>
        </p:scale>
        <p:origin x="78" y="312"/>
      </p:cViewPr>
      <p:guideLst>
        <p:guide orient="horz" pos="2160"/>
        <p:guide pos="2880"/>
      </p:guideLst>
    </p:cSldViewPr>
  </p:slideViewPr>
  <p:notesTextViewPr>
    <p:cViewPr>
      <p:scale>
        <a:sx n="200" d="100"/>
        <a:sy n="200" d="100"/>
      </p:scale>
      <p:origin x="0" y="0"/>
    </p:cViewPr>
  </p:notesTextViewPr>
  <p:sorterViewPr>
    <p:cViewPr varScale="1">
      <p:scale>
        <a:sx n="100" d="100"/>
        <a:sy n="100" d="100"/>
      </p:scale>
      <p:origin x="0" y="0"/>
    </p:cViewPr>
  </p:sorterViewPr>
  <p:notesViewPr>
    <p:cSldViewPr snapToGrid="0" snapToObjects="1">
      <p:cViewPr>
        <p:scale>
          <a:sx n="143" d="100"/>
          <a:sy n="143" d="100"/>
        </p:scale>
        <p:origin x="82" y="-629"/>
      </p:cViewPr>
      <p:guideLst>
        <p:guide orient="horz" pos="312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4" cy="496570"/>
          </a:xfrm>
          <a:prstGeom prst="rect">
            <a:avLst/>
          </a:prstGeom>
        </p:spPr>
        <p:txBody>
          <a:bodyPr vert="horz" lIns="92108" tIns="46054" rIns="92108" bIns="46054" rtlCol="0"/>
          <a:lstStyle>
            <a:lvl1pPr algn="l">
              <a:defRPr sz="1200"/>
            </a:lvl1pPr>
          </a:lstStyle>
          <a:p>
            <a:endParaRPr lang="en-US"/>
          </a:p>
        </p:txBody>
      </p:sp>
      <p:sp>
        <p:nvSpPr>
          <p:cNvPr id="3" name="Espace réservé de la date 2"/>
          <p:cNvSpPr>
            <a:spLocks noGrp="1"/>
          </p:cNvSpPr>
          <p:nvPr>
            <p:ph type="dt" sz="quarter" idx="1"/>
          </p:nvPr>
        </p:nvSpPr>
        <p:spPr>
          <a:xfrm>
            <a:off x="3848644" y="0"/>
            <a:ext cx="2944284" cy="496570"/>
          </a:xfrm>
          <a:prstGeom prst="rect">
            <a:avLst/>
          </a:prstGeom>
        </p:spPr>
        <p:txBody>
          <a:bodyPr vert="horz" lIns="92108" tIns="46054" rIns="92108" bIns="46054" rtlCol="0"/>
          <a:lstStyle>
            <a:lvl1pPr algn="r">
              <a:defRPr sz="1200"/>
            </a:lvl1pPr>
          </a:lstStyle>
          <a:p>
            <a:fld id="{17EF4F37-0C4B-AF4A-B2DD-A9816AA7AB79}" type="datetime1">
              <a:rPr lang="en-US" smtClean="0"/>
              <a:pPr/>
              <a:t>10/26/2018</a:t>
            </a:fld>
            <a:endParaRPr lang="en-US"/>
          </a:p>
        </p:txBody>
      </p:sp>
      <p:sp>
        <p:nvSpPr>
          <p:cNvPr id="4" name="Espace réservé du pied de page 3"/>
          <p:cNvSpPr>
            <a:spLocks noGrp="1"/>
          </p:cNvSpPr>
          <p:nvPr>
            <p:ph type="ftr" sz="quarter" idx="2"/>
          </p:nvPr>
        </p:nvSpPr>
        <p:spPr>
          <a:xfrm>
            <a:off x="0" y="9433106"/>
            <a:ext cx="2944284" cy="496570"/>
          </a:xfrm>
          <a:prstGeom prst="rect">
            <a:avLst/>
          </a:prstGeom>
        </p:spPr>
        <p:txBody>
          <a:bodyPr vert="horz" lIns="92108" tIns="46054" rIns="92108" bIns="46054"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48644" y="9433106"/>
            <a:ext cx="2944284" cy="496570"/>
          </a:xfrm>
          <a:prstGeom prst="rect">
            <a:avLst/>
          </a:prstGeom>
        </p:spPr>
        <p:txBody>
          <a:bodyPr vert="horz" lIns="92108" tIns="46054" rIns="92108" bIns="46054" rtlCol="0" anchor="b"/>
          <a:lstStyle>
            <a:lvl1pPr algn="r">
              <a:defRPr sz="1200"/>
            </a:lvl1pPr>
          </a:lstStyle>
          <a:p>
            <a:fld id="{258C9278-F6E5-4A32-91E6-E19C96BACE13}" type="slidenum">
              <a:rPr lang="en-US" smtClean="0"/>
              <a:pPr/>
              <a:t>‹#›</a:t>
            </a:fld>
            <a:endParaRPr lang="en-US"/>
          </a:p>
        </p:txBody>
      </p:sp>
    </p:spTree>
    <p:extLst>
      <p:ext uri="{BB962C8B-B14F-4D97-AF65-F5344CB8AC3E}">
        <p14:creationId xmlns:p14="http://schemas.microsoft.com/office/powerpoint/2010/main" val="3213934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4" cy="496570"/>
          </a:xfrm>
          <a:prstGeom prst="rect">
            <a:avLst/>
          </a:prstGeom>
        </p:spPr>
        <p:txBody>
          <a:bodyPr vert="horz" lIns="92108" tIns="46054" rIns="92108" bIns="46054" rtlCol="0"/>
          <a:lstStyle>
            <a:lvl1pPr algn="l">
              <a:defRPr sz="1200"/>
            </a:lvl1pPr>
          </a:lstStyle>
          <a:p>
            <a:endParaRPr lang="en-US"/>
          </a:p>
        </p:txBody>
      </p:sp>
      <p:sp>
        <p:nvSpPr>
          <p:cNvPr id="3" name="Espace réservé de la date 2"/>
          <p:cNvSpPr>
            <a:spLocks noGrp="1"/>
          </p:cNvSpPr>
          <p:nvPr>
            <p:ph type="dt" idx="1"/>
          </p:nvPr>
        </p:nvSpPr>
        <p:spPr>
          <a:xfrm>
            <a:off x="3848644" y="0"/>
            <a:ext cx="2944284" cy="496570"/>
          </a:xfrm>
          <a:prstGeom prst="rect">
            <a:avLst/>
          </a:prstGeom>
        </p:spPr>
        <p:txBody>
          <a:bodyPr vert="horz" lIns="92108" tIns="46054" rIns="92108" bIns="46054" rtlCol="0"/>
          <a:lstStyle>
            <a:lvl1pPr algn="r">
              <a:defRPr sz="1200"/>
            </a:lvl1pPr>
          </a:lstStyle>
          <a:p>
            <a:fld id="{794FD678-D645-C841-A3E5-209EA68784FA}" type="datetime1">
              <a:rPr lang="en-US" smtClean="0"/>
              <a:pPr/>
              <a:t>10/26/2018</a:t>
            </a:fld>
            <a:endParaRPr lang="en-US"/>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2108" tIns="46054" rIns="92108" bIns="46054" rtlCol="0" anchor="ctr"/>
          <a:lstStyle/>
          <a:p>
            <a:endParaRPr lang="en-US"/>
          </a:p>
        </p:txBody>
      </p:sp>
      <p:sp>
        <p:nvSpPr>
          <p:cNvPr id="5" name="Espace réservé des commentaires 4"/>
          <p:cNvSpPr>
            <a:spLocks noGrp="1"/>
          </p:cNvSpPr>
          <p:nvPr>
            <p:ph type="body" sz="quarter" idx="3"/>
          </p:nvPr>
        </p:nvSpPr>
        <p:spPr>
          <a:xfrm>
            <a:off x="679450" y="4717416"/>
            <a:ext cx="5435600" cy="4469130"/>
          </a:xfrm>
          <a:prstGeom prst="rect">
            <a:avLst/>
          </a:prstGeom>
        </p:spPr>
        <p:txBody>
          <a:bodyPr vert="horz" lIns="92108" tIns="46054" rIns="92108" bIns="4605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33106"/>
            <a:ext cx="2944284" cy="496570"/>
          </a:xfrm>
          <a:prstGeom prst="rect">
            <a:avLst/>
          </a:prstGeom>
        </p:spPr>
        <p:txBody>
          <a:bodyPr vert="horz" lIns="92108" tIns="46054" rIns="92108" bIns="46054"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8644" y="9433106"/>
            <a:ext cx="2944284" cy="496570"/>
          </a:xfrm>
          <a:prstGeom prst="rect">
            <a:avLst/>
          </a:prstGeom>
        </p:spPr>
        <p:txBody>
          <a:bodyPr vert="horz" lIns="92108" tIns="46054" rIns="92108" bIns="46054" rtlCol="0" anchor="b"/>
          <a:lstStyle>
            <a:lvl1pPr algn="r">
              <a:defRPr sz="1200"/>
            </a:lvl1pPr>
          </a:lstStyle>
          <a:p>
            <a:fld id="{89C8623F-E40F-4E8C-B29D-E166728CB408}" type="slidenum">
              <a:rPr lang="en-US" smtClean="0"/>
              <a:pPr/>
              <a:t>‹#›</a:t>
            </a:fld>
            <a:endParaRPr lang="en-US"/>
          </a:p>
        </p:txBody>
      </p:sp>
    </p:spTree>
    <p:extLst>
      <p:ext uri="{BB962C8B-B14F-4D97-AF65-F5344CB8AC3E}">
        <p14:creationId xmlns:p14="http://schemas.microsoft.com/office/powerpoint/2010/main" val="3152355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1</a:t>
            </a:fld>
            <a:endParaRPr lang="en-US" dirty="0"/>
          </a:p>
        </p:txBody>
      </p:sp>
    </p:spTree>
    <p:extLst>
      <p:ext uri="{BB962C8B-B14F-4D97-AF65-F5344CB8AC3E}">
        <p14:creationId xmlns:p14="http://schemas.microsoft.com/office/powerpoint/2010/main" val="64010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ru-RU" sz="1400" dirty="0" smtClean="0"/>
          </a:p>
        </p:txBody>
      </p:sp>
      <p:sp>
        <p:nvSpPr>
          <p:cNvPr id="4" name="Foliennummernplatzhalter 3"/>
          <p:cNvSpPr>
            <a:spLocks noGrp="1"/>
          </p:cNvSpPr>
          <p:nvPr>
            <p:ph type="sldNum" sz="quarter" idx="10"/>
          </p:nvPr>
        </p:nvSpPr>
        <p:spPr/>
        <p:txBody>
          <a:bodyPr/>
          <a:lstStyle/>
          <a:p>
            <a:fld id="{89C8623F-E40F-4E8C-B29D-E166728CB408}" type="slidenum">
              <a:rPr lang="en-US" smtClean="0"/>
              <a:pPr/>
              <a:t>2</a:t>
            </a:fld>
            <a:endParaRPr lang="en-US"/>
          </a:p>
        </p:txBody>
      </p:sp>
    </p:spTree>
    <p:extLst>
      <p:ext uri="{BB962C8B-B14F-4D97-AF65-F5344CB8AC3E}">
        <p14:creationId xmlns:p14="http://schemas.microsoft.com/office/powerpoint/2010/main" val="229924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3</a:t>
            </a:fld>
            <a:endParaRPr lang="en-US"/>
          </a:p>
        </p:txBody>
      </p:sp>
    </p:spTree>
    <p:extLst>
      <p:ext uri="{BB962C8B-B14F-4D97-AF65-F5344CB8AC3E}">
        <p14:creationId xmlns:p14="http://schemas.microsoft.com/office/powerpoint/2010/main" val="64732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4</a:t>
            </a:fld>
            <a:endParaRPr lang="en-US"/>
          </a:p>
        </p:txBody>
      </p:sp>
    </p:spTree>
    <p:extLst>
      <p:ext uri="{BB962C8B-B14F-4D97-AF65-F5344CB8AC3E}">
        <p14:creationId xmlns:p14="http://schemas.microsoft.com/office/powerpoint/2010/main" val="111132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11</a:t>
            </a:fld>
            <a:endParaRPr lang="en-US"/>
          </a:p>
        </p:txBody>
      </p:sp>
    </p:spTree>
    <p:extLst>
      <p:ext uri="{BB962C8B-B14F-4D97-AF65-F5344CB8AC3E}">
        <p14:creationId xmlns:p14="http://schemas.microsoft.com/office/powerpoint/2010/main" val="250188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12</a:t>
            </a:fld>
            <a:endParaRPr lang="en-US"/>
          </a:p>
        </p:txBody>
      </p:sp>
    </p:spTree>
    <p:extLst>
      <p:ext uri="{BB962C8B-B14F-4D97-AF65-F5344CB8AC3E}">
        <p14:creationId xmlns:p14="http://schemas.microsoft.com/office/powerpoint/2010/main" val="4845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13</a:t>
            </a:fld>
            <a:endParaRPr lang="en-US"/>
          </a:p>
        </p:txBody>
      </p:sp>
    </p:spTree>
    <p:extLst>
      <p:ext uri="{BB962C8B-B14F-4D97-AF65-F5344CB8AC3E}">
        <p14:creationId xmlns:p14="http://schemas.microsoft.com/office/powerpoint/2010/main" val="45569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5" name="Titre 1"/>
          <p:cNvSpPr>
            <a:spLocks noGrp="1"/>
          </p:cNvSpPr>
          <p:nvPr>
            <p:ph type="title"/>
          </p:nvPr>
        </p:nvSpPr>
        <p:spPr>
          <a:xfrm>
            <a:off x="431799" y="1638300"/>
            <a:ext cx="8267701" cy="4013199"/>
          </a:xfrm>
        </p:spPr>
        <p:txBody>
          <a:bodyPr/>
          <a:lstStyle>
            <a:lvl1pPr algn="ctr">
              <a:defRPr sz="2400"/>
            </a:lvl1pPr>
          </a:lstStyle>
          <a:p>
            <a:r>
              <a:rPr lang="fr-FR" dirty="0"/>
              <a:t>Modifiez le style du titre</a:t>
            </a:r>
            <a:endParaRPr lang="en-US" dirty="0"/>
          </a:p>
        </p:txBody>
      </p:sp>
      <p:sp>
        <p:nvSpPr>
          <p:cNvPr id="3"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223276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336374"/>
            <a:ext cx="8255000" cy="4672217"/>
          </a:xfrm>
        </p:spPr>
        <p:txBody>
          <a:bodyPr lIns="0" r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re 1"/>
          <p:cNvSpPr>
            <a:spLocks noGrp="1"/>
          </p:cNvSpPr>
          <p:nvPr>
            <p:ph type="title"/>
          </p:nvPr>
        </p:nvSpPr>
        <p:spPr/>
        <p:txBody>
          <a:bodyPr/>
          <a:lstStyle>
            <a:lvl1pPr>
              <a:defRPr sz="2400"/>
            </a:lvl1pPr>
          </a:lstStyle>
          <a:p>
            <a:r>
              <a:rPr lang="fr-FR" dirty="0"/>
              <a:t>Modifiez le style du titre</a:t>
            </a:r>
            <a:endParaRPr lang="en-US" dirty="0"/>
          </a:p>
        </p:txBody>
      </p:sp>
      <p:sp>
        <p:nvSpPr>
          <p:cNvPr id="4"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211826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lvl1pPr>
          </a:lstStyle>
          <a:p>
            <a:r>
              <a:rPr lang="fr-FR" dirty="0"/>
              <a:t>Modifiez le style du titre</a:t>
            </a:r>
            <a:endParaRPr lang="en-US" dirty="0"/>
          </a:p>
        </p:txBody>
      </p:sp>
      <p:sp>
        <p:nvSpPr>
          <p:cNvPr id="3"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13788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Line 28"/>
          <p:cNvSpPr>
            <a:spLocks noChangeShapeType="1"/>
          </p:cNvSpPr>
          <p:nvPr userDrawn="1"/>
        </p:nvSpPr>
        <p:spPr bwMode="auto">
          <a:xfrm flipH="1">
            <a:off x="-4763" y="6249988"/>
            <a:ext cx="9144001" cy="0"/>
          </a:xfrm>
          <a:prstGeom prst="line">
            <a:avLst/>
          </a:prstGeom>
          <a:noFill/>
          <a:ln w="2857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101928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
        <p:nvSpPr>
          <p:cNvPr id="3" name="Inhaltsplatzhalter 2"/>
          <p:cNvSpPr>
            <a:spLocks noGrp="1"/>
          </p:cNvSpPr>
          <p:nvPr>
            <p:ph sz="half" idx="1"/>
          </p:nvPr>
        </p:nvSpPr>
        <p:spPr>
          <a:xfrm>
            <a:off x="304800" y="11430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Inhaltsplatzhalter 3"/>
          <p:cNvSpPr>
            <a:spLocks noGrp="1"/>
          </p:cNvSpPr>
          <p:nvPr>
            <p:ph sz="half" idx="2"/>
          </p:nvPr>
        </p:nvSpPr>
        <p:spPr>
          <a:xfrm>
            <a:off x="4648200" y="11430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6" name="Foliennummernplatzhalter 5"/>
          <p:cNvSpPr>
            <a:spLocks noGrp="1"/>
          </p:cNvSpPr>
          <p:nvPr>
            <p:ph type="sldNum" sz="quarter" idx="11"/>
          </p:nvPr>
        </p:nvSpPr>
        <p:spPr/>
        <p:txBody>
          <a:bodyPr/>
          <a:lstStyle>
            <a:lvl1pPr>
              <a:defRPr/>
            </a:lvl1pPr>
          </a:lstStyle>
          <a:p>
            <a:pPr>
              <a:defRPr/>
            </a:pPr>
            <a:fld id="{CBD3A233-0A4A-45C1-ABCF-7B88463CF5CD}" type="slidenum">
              <a:rPr lang="en-US" altLang="en-US"/>
              <a:pPr>
                <a:defRPr/>
              </a:pPr>
              <a:t>‹#›</a:t>
            </a:fld>
            <a:endParaRPr lang="en-US" altLang="en-US" b="0">
              <a:solidFill>
                <a:srgbClr val="C0C0C0"/>
              </a:solidFill>
            </a:endParaRPr>
          </a:p>
        </p:txBody>
      </p:sp>
    </p:spTree>
    <p:extLst>
      <p:ext uri="{BB962C8B-B14F-4D97-AF65-F5344CB8AC3E}">
        <p14:creationId xmlns:p14="http://schemas.microsoft.com/office/powerpoint/2010/main" val="278754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Slide Number Placeholder 2"/>
          <p:cNvSpPr>
            <a:spLocks noGrp="1"/>
          </p:cNvSpPr>
          <p:nvPr>
            <p:ph type="sldNum" sz="quarter" idx="10"/>
          </p:nvPr>
        </p:nvSpPr>
        <p:spPr/>
        <p:txBody>
          <a:body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396857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5227" y="150920"/>
            <a:ext cx="5765801" cy="837696"/>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4911" y="1328684"/>
            <a:ext cx="8217742" cy="46541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p:nvGrpSpPr>
        <p:grpSpPr>
          <a:xfrm>
            <a:off x="454911" y="1091204"/>
            <a:ext cx="8217741" cy="170143"/>
            <a:chOff x="457199" y="1434619"/>
            <a:chExt cx="8217741" cy="170143"/>
          </a:xfrm>
        </p:grpSpPr>
        <p:sp>
          <p:nvSpPr>
            <p:cNvPr id="12" name="Rectangle 11"/>
            <p:cNvSpPr/>
            <p:nvPr userDrawn="1"/>
          </p:nvSpPr>
          <p:spPr>
            <a:xfrm>
              <a:off x="457199" y="1434619"/>
              <a:ext cx="2650565" cy="17014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3" name="Rectangle 12"/>
            <p:cNvSpPr/>
            <p:nvPr userDrawn="1"/>
          </p:nvSpPr>
          <p:spPr>
            <a:xfrm>
              <a:off x="3255681" y="1434619"/>
              <a:ext cx="2616202" cy="17014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4" name="Rectangle 13"/>
            <p:cNvSpPr/>
            <p:nvPr userDrawn="1"/>
          </p:nvSpPr>
          <p:spPr>
            <a:xfrm>
              <a:off x="6043708" y="1434619"/>
              <a:ext cx="2631232" cy="170143"/>
            </a:xfrm>
            <a:prstGeom prst="rect">
              <a:avLst/>
            </a:prstGeom>
            <a:solidFill>
              <a:srgbClr val="FED9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grpSp>
      <p:pic>
        <p:nvPicPr>
          <p:cNvPr id="18" name="Picture 16" descr="europeanFlag.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44593" y="294183"/>
            <a:ext cx="835076" cy="556717"/>
          </a:xfrm>
          <a:prstGeom prst="rect">
            <a:avLst/>
          </a:prstGeom>
        </p:spPr>
      </p:pic>
      <p:pic>
        <p:nvPicPr>
          <p:cNvPr id="19" name="Picture 3" descr="Macintosh HD:Users:fenevad:Dropbox:dfki:ELRC:elrc-logo-candidate-2.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17636" y="281977"/>
            <a:ext cx="1649264" cy="533027"/>
          </a:xfrm>
          <a:prstGeom prst="rect">
            <a:avLst/>
          </a:prstGeom>
          <a:noFill/>
          <a:ln>
            <a:noFill/>
          </a:ln>
        </p:spPr>
      </p:pic>
      <p:sp>
        <p:nvSpPr>
          <p:cNvPr id="21" name="Line 28"/>
          <p:cNvSpPr>
            <a:spLocks noChangeShapeType="1"/>
          </p:cNvSpPr>
          <p:nvPr userDrawn="1"/>
        </p:nvSpPr>
        <p:spPr bwMode="auto">
          <a:xfrm flipH="1">
            <a:off x="-4763" y="6249988"/>
            <a:ext cx="9144001" cy="0"/>
          </a:xfrm>
          <a:prstGeom prst="line">
            <a:avLst/>
          </a:prstGeom>
          <a:noFill/>
          <a:ln w="2857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dirty="0"/>
          </a:p>
        </p:txBody>
      </p:sp>
    </p:spTree>
    <p:extLst>
      <p:ext uri="{BB962C8B-B14F-4D97-AF65-F5344CB8AC3E}">
        <p14:creationId xmlns:p14="http://schemas.microsoft.com/office/powerpoint/2010/main" val="3039391015"/>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70" r:id="rId3"/>
    <p:sldLayoutId id="2147483653" r:id="rId4"/>
    <p:sldLayoutId id="2147483673" r:id="rId5"/>
    <p:sldLayoutId id="2147483675" r:id="rId6"/>
  </p:sldLayoutIdLst>
  <p:hf hdr="0" ftr="0" dt="0"/>
  <p:txStyles>
    <p:titleStyle>
      <a:lvl1pPr algn="ctr" defTabSz="457200" rtl="0" eaLnBrk="1" latinLnBrk="0" hangingPunct="1">
        <a:spcBef>
          <a:spcPct val="0"/>
        </a:spcBef>
        <a:buNone/>
        <a:defRPr sz="3200" b="1" kern="1200">
          <a:solidFill>
            <a:srgbClr val="17375E"/>
          </a:solidFill>
          <a:latin typeface="Calibri Light" panose="020F0302020204030204" pitchFamily="34" charset="0"/>
          <a:ea typeface="+mj-ea"/>
          <a:cs typeface="Calibri Light" panose="020F030202020403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8148" y="954394"/>
            <a:ext cx="8267701" cy="4745696"/>
          </a:xfrm>
        </p:spPr>
        <p:txBody>
          <a:bodyPr/>
          <a:lstStyle/>
          <a:p>
            <a:r>
              <a:rPr lang="bg-BG" sz="3200" dirty="0">
                <a:solidFill>
                  <a:srgbClr val="0A49FA"/>
                </a:solidFill>
                <a:effectLst>
                  <a:outerShdw blurRad="38100" dist="38100" dir="2700000" algn="tl">
                    <a:srgbClr val="000000">
                      <a:alpha val="43137"/>
                    </a:srgbClr>
                  </a:outerShdw>
                </a:effectLst>
              </a:rPr>
              <a:t>Втори национален семинар за споделяне на езикови ресурси</a:t>
            </a:r>
            <a:br>
              <a:rPr lang="bg-BG" sz="3200" dirty="0">
                <a:solidFill>
                  <a:srgbClr val="0A49FA"/>
                </a:solidFill>
                <a:effectLst>
                  <a:outerShdw blurRad="38100" dist="38100" dir="2700000" algn="tl">
                    <a:srgbClr val="000000">
                      <a:alpha val="43137"/>
                    </a:srgbClr>
                  </a:outerShdw>
                </a:effectLst>
              </a:rPr>
            </a:br>
            <a:r>
              <a:rPr lang="en-US" sz="3200" dirty="0">
                <a:solidFill>
                  <a:srgbClr val="0A49FA"/>
                </a:solidFill>
                <a:effectLst>
                  <a:outerShdw blurRad="38100" dist="38100" dir="2700000" algn="tl">
                    <a:srgbClr val="000000">
                      <a:alpha val="43137"/>
                    </a:srgbClr>
                  </a:outerShdw>
                </a:effectLst>
              </a:rPr>
              <a:t/>
            </a:r>
            <a:br>
              <a:rPr lang="en-US" sz="3200" dirty="0">
                <a:solidFill>
                  <a:srgbClr val="0A49FA"/>
                </a:solidFill>
                <a:effectLst>
                  <a:outerShdw blurRad="38100" dist="38100" dir="2700000" algn="tl">
                    <a:srgbClr val="000000">
                      <a:alpha val="43137"/>
                    </a:srgbClr>
                  </a:outerShdw>
                </a:effectLst>
              </a:rPr>
            </a:br>
            <a:r>
              <a:rPr lang="bg-BG" sz="3200" dirty="0" smtClean="0">
                <a:solidFill>
                  <a:srgbClr val="0A49FA"/>
                </a:solidFill>
                <a:effectLst>
                  <a:outerShdw blurRad="38100" dist="38100" dir="2700000" algn="tl">
                    <a:srgbClr val="000000">
                      <a:alpha val="43137"/>
                    </a:srgbClr>
                  </a:outerShdw>
                </a:effectLst>
              </a:rPr>
              <a:t>ИДЕНТИФИЦИРАНЕ И УПРАВЛЕНИЕ НА ВАШИТЕ ДАННИ: ВЪПРОСИ И ОТГОВОРИ</a:t>
            </a:r>
            <a:r>
              <a:rPr lang="en-US" sz="3200" dirty="0">
                <a:solidFill>
                  <a:srgbClr val="0A49FA"/>
                </a:solidFill>
                <a:effectLst>
                  <a:outerShdw blurRad="38100" dist="38100" dir="2700000" algn="tl">
                    <a:srgbClr val="000000">
                      <a:alpha val="43137"/>
                    </a:srgbClr>
                  </a:outerShdw>
                </a:effectLst>
              </a:rPr>
              <a:t/>
            </a:r>
            <a:br>
              <a:rPr lang="en-US" sz="3200" dirty="0">
                <a:solidFill>
                  <a:srgbClr val="0A49FA"/>
                </a:solidFill>
                <a:effectLst>
                  <a:outerShdw blurRad="38100" dist="38100" dir="2700000" algn="tl">
                    <a:srgbClr val="000000">
                      <a:alpha val="43137"/>
                    </a:srgbClr>
                  </a:outerShdw>
                </a:effectLst>
              </a:rPr>
            </a:br>
            <a:r>
              <a:rPr lang="bg-BG" sz="3200" dirty="0" smtClean="0">
                <a:solidFill>
                  <a:srgbClr val="0A49FA"/>
                </a:solidFill>
                <a:effectLst>
                  <a:outerShdw blurRad="38100" dist="38100" dir="2700000" algn="tl">
                    <a:srgbClr val="000000">
                      <a:alpha val="43137"/>
                    </a:srgbClr>
                  </a:outerShdw>
                </a:effectLst>
              </a:rPr>
              <a:t/>
            </a:r>
            <a:br>
              <a:rPr lang="bg-BG" sz="3200" dirty="0" smtClean="0">
                <a:solidFill>
                  <a:srgbClr val="0A49FA"/>
                </a:solidFill>
                <a:effectLst>
                  <a:outerShdw blurRad="38100" dist="38100" dir="2700000" algn="tl">
                    <a:srgbClr val="000000">
                      <a:alpha val="43137"/>
                    </a:srgbClr>
                  </a:outerShdw>
                </a:effectLst>
              </a:rPr>
            </a:br>
            <a:r>
              <a:rPr lang="bg-BG" dirty="0" smtClean="0">
                <a:solidFill>
                  <a:srgbClr val="0A49FA"/>
                </a:solidFill>
                <a:effectLst>
                  <a:outerShdw blurRad="38100" dist="38100" dir="2700000" algn="tl">
                    <a:srgbClr val="000000">
                      <a:alpha val="43137"/>
                    </a:srgbClr>
                  </a:outerShdw>
                </a:effectLst>
              </a:rPr>
              <a:t>ХРИСТИНА </a:t>
            </a:r>
            <a:r>
              <a:rPr lang="bg-BG" dirty="0">
                <a:solidFill>
                  <a:srgbClr val="0A49FA"/>
                </a:solidFill>
                <a:effectLst>
                  <a:outerShdw blurRad="38100" dist="38100" dir="2700000" algn="tl">
                    <a:srgbClr val="000000">
                      <a:alpha val="43137"/>
                    </a:srgbClr>
                  </a:outerShdw>
                </a:effectLst>
              </a:rPr>
              <a:t>ДОБРЕВА</a:t>
            </a:r>
            <a:r>
              <a:rPr lang="bg-BG" dirty="0">
                <a:solidFill>
                  <a:srgbClr val="1A0670"/>
                </a:solidFill>
                <a:effectLst>
                  <a:outerShdw blurRad="38100" dist="38100" dir="2700000" algn="tl">
                    <a:srgbClr val="000000">
                      <a:alpha val="43137"/>
                    </a:srgbClr>
                  </a:outerShdw>
                </a:effectLst>
              </a:rPr>
              <a:t/>
            </a:r>
            <a:br>
              <a:rPr lang="bg-BG" dirty="0">
                <a:solidFill>
                  <a:srgbClr val="1A0670"/>
                </a:solidFill>
                <a:effectLst>
                  <a:outerShdw blurRad="38100" dist="38100" dir="2700000" algn="tl">
                    <a:srgbClr val="000000">
                      <a:alpha val="43137"/>
                    </a:srgbClr>
                  </a:outerShdw>
                </a:effectLst>
              </a:rPr>
            </a:br>
            <a:r>
              <a:rPr lang="bg-BG" sz="2000" dirty="0">
                <a:solidFill>
                  <a:srgbClr val="33C6E9"/>
                </a:solidFill>
                <a:effectLst>
                  <a:outerShdw blurRad="38100" dist="38100" dir="2700000" algn="tl">
                    <a:srgbClr val="000000">
                      <a:alpha val="43137"/>
                    </a:srgbClr>
                  </a:outerShdw>
                </a:effectLst>
              </a:rPr>
              <a:t>МИНИСТЕРСТВО НА ТРАНСПОРТА, ИНФОРМАЦИОННИТЕ ТЕХНОЛОГИИ И СЪОБЩЕНИЯТА</a:t>
            </a:r>
            <a:r>
              <a:rPr lang="en-US" sz="2000" dirty="0">
                <a:solidFill>
                  <a:srgbClr val="33C6E9"/>
                </a:solidFill>
                <a:effectLst>
                  <a:outerShdw blurRad="38100" dist="38100" dir="2700000" algn="tl">
                    <a:srgbClr val="000000">
                      <a:alpha val="43137"/>
                    </a:srgbClr>
                  </a:outerShdw>
                </a:effectLst>
              </a:rPr>
              <a:t/>
            </a:r>
            <a:br>
              <a:rPr lang="en-US" sz="2000" dirty="0">
                <a:solidFill>
                  <a:srgbClr val="33C6E9"/>
                </a:solidFill>
                <a:effectLst>
                  <a:outerShdw blurRad="38100" dist="38100" dir="2700000" algn="tl">
                    <a:srgbClr val="000000">
                      <a:alpha val="43137"/>
                    </a:srgbClr>
                  </a:outerShdw>
                </a:effectLst>
              </a:rPr>
            </a:br>
            <a:r>
              <a:rPr lang="bg-BG" sz="2000" dirty="0">
                <a:solidFill>
                  <a:srgbClr val="33C6E9"/>
                </a:solidFill>
                <a:effectLst>
                  <a:outerShdw blurRad="38100" dist="38100" dir="2700000" algn="tl">
                    <a:srgbClr val="000000">
                      <a:alpha val="43137"/>
                    </a:srgbClr>
                  </a:outerShdw>
                </a:effectLst>
              </a:rPr>
              <a:t>НАЦИОНАЛНО КОНТАКТНО ЛИЦЕ </a:t>
            </a:r>
            <a:endParaRPr lang="fr-FR" sz="2800" dirty="0">
              <a:solidFill>
                <a:srgbClr val="FF0000"/>
              </a:solidFill>
            </a:endParaRPr>
          </a:p>
        </p:txBody>
      </p:sp>
      <p:sp>
        <p:nvSpPr>
          <p:cNvPr id="5" name="Untertitel 1"/>
          <p:cNvSpPr txBox="1">
            <a:spLocks/>
          </p:cNvSpPr>
          <p:nvPr/>
        </p:nvSpPr>
        <p:spPr>
          <a:xfrm>
            <a:off x="1142999" y="4634754"/>
            <a:ext cx="6858000" cy="1490638"/>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400" b="1" dirty="0">
              <a:solidFill>
                <a:srgbClr val="002060"/>
              </a:solidFill>
            </a:endParaRPr>
          </a:p>
        </p:txBody>
      </p:sp>
      <p:sp>
        <p:nvSpPr>
          <p:cNvPr id="2" name="Slide Number Placeholder 1"/>
          <p:cNvSpPr>
            <a:spLocks noGrp="1"/>
          </p:cNvSpPr>
          <p:nvPr>
            <p:ph type="sldNum" sz="quarter" idx="4"/>
          </p:nvPr>
        </p:nvSpPr>
        <p:spPr/>
        <p:txBody>
          <a:bodyPr/>
          <a:lstStyle/>
          <a:p>
            <a:fld id="{6ED9760E-B40A-DC42-A79A-DAF468F11A76}" type="slidenum">
              <a:rPr lang="en-US" smtClean="0"/>
              <a:pPr/>
              <a:t>1</a:t>
            </a:fld>
            <a:endParaRPr lang="en-US" dirty="0"/>
          </a:p>
        </p:txBody>
      </p:sp>
      <p:pic>
        <p:nvPicPr>
          <p:cNvPr id="6" name="Picture 6"/>
          <p:cNvPicPr>
            <a:picLocks noChangeAspect="1"/>
          </p:cNvPicPr>
          <p:nvPr/>
        </p:nvPicPr>
        <p:blipFill rotWithShape="1">
          <a:blip r:embed="rId3"/>
          <a:srcRect b="42824"/>
          <a:stretch/>
        </p:blipFill>
        <p:spPr>
          <a:xfrm>
            <a:off x="0" y="5463313"/>
            <a:ext cx="9144000" cy="1387002"/>
          </a:xfrm>
          <a:prstGeom prst="rect">
            <a:avLst/>
          </a:prstGeom>
        </p:spPr>
      </p:pic>
    </p:spTree>
    <p:extLst>
      <p:ext uri="{BB962C8B-B14F-4D97-AF65-F5344CB8AC3E}">
        <p14:creationId xmlns:p14="http://schemas.microsoft.com/office/powerpoint/2010/main" val="279742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10</a:t>
            </a:fld>
            <a:endParaRPr lang="en-US" dirty="0"/>
          </a:p>
        </p:txBody>
      </p:sp>
      <p:sp>
        <p:nvSpPr>
          <p:cNvPr id="11" name="Ορθογώνιο 10"/>
          <p:cNvSpPr/>
          <p:nvPr/>
        </p:nvSpPr>
        <p:spPr>
          <a:xfrm>
            <a:off x="1944695" y="1588568"/>
            <a:ext cx="6943060" cy="1015663"/>
          </a:xfrm>
          <a:prstGeom prst="rect">
            <a:avLst/>
          </a:prstGeom>
        </p:spPr>
        <p:txBody>
          <a:bodyPr wrap="square">
            <a:spAutoFit/>
          </a:bodyPr>
          <a:lstStyle/>
          <a:p>
            <a:pPr algn="just"/>
            <a:r>
              <a:rPr lang="bg-BG" sz="2000" b="1" dirty="0" smtClean="0">
                <a:solidFill>
                  <a:srgbClr val="0070C0"/>
                </a:solidFill>
                <a:latin typeface="Calibri" panose="020F0502020204030204" pitchFamily="34" charset="0"/>
                <a:cs typeface="Calibri" panose="020F0502020204030204" pitchFamily="34" charset="0"/>
              </a:rPr>
              <a:t>Разполагам с набор от данни, които нямат СС лиценз. Мога ли да споделям терминология или езикови модели, извлечени от него?</a:t>
            </a:r>
            <a:r>
              <a:rPr lang="en-US" sz="2000" b="1" dirty="0" smtClean="0">
                <a:solidFill>
                  <a:srgbClr val="0070C0"/>
                </a:solidFill>
                <a:latin typeface="Calibri" panose="020F0502020204030204" pitchFamily="34" charset="0"/>
                <a:cs typeface="Calibri" panose="020F0502020204030204" pitchFamily="34" charset="0"/>
              </a:rPr>
              <a:t> </a:t>
            </a:r>
            <a:endParaRPr lang="en-US" sz="2000" b="1" dirty="0">
              <a:solidFill>
                <a:srgbClr val="0070C0"/>
              </a:solidFill>
              <a:latin typeface="Calibri" panose="020F0502020204030204" pitchFamily="34" charset="0"/>
              <a:cs typeface="Calibri" panose="020F0502020204030204" pitchFamily="34" charset="0"/>
            </a:endParaRPr>
          </a:p>
        </p:txBody>
      </p:sp>
      <p:sp>
        <p:nvSpPr>
          <p:cNvPr id="12" name="Ορθογώνιο 11"/>
          <p:cNvSpPr/>
          <p:nvPr/>
        </p:nvSpPr>
        <p:spPr>
          <a:xfrm>
            <a:off x="2036609" y="2656106"/>
            <a:ext cx="6943060" cy="3700244"/>
          </a:xfrm>
          <a:prstGeom prst="rect">
            <a:avLst/>
          </a:prstGeom>
        </p:spPr>
        <p:txBody>
          <a:bodyPr wrap="square">
            <a:spAutoFit/>
          </a:bodyPr>
          <a:lstStyle/>
          <a:p>
            <a:pPr algn="just">
              <a:lnSpc>
                <a:spcPct val="107000"/>
              </a:lnSpc>
              <a:spcAft>
                <a:spcPts val="800"/>
              </a:spcAft>
            </a:pPr>
            <a:r>
              <a:rPr lang="bg-BG"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Ако новият ресурс съдържа съществени части от първоначалния набор от данни (напр. дълги цитати, пълни изречения), тогава трябва да се получи лиценз от носителя на авторското право, за да може да бъде споделян. Въпреки това, ако производният ресурс не съдържа съществени части от първоначалния набор от данни (например съдържа само статистическа информация за броя на символите, типови случаи, </a:t>
            </a:r>
            <a:r>
              <a:rPr lang="bg-BG"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колокации</a:t>
            </a:r>
            <a:r>
              <a:rPr lang="bg-BG"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др.) </a:t>
            </a:r>
            <a:r>
              <a:rPr lang="bg-BG"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наборът от данни вероятно може да бъде споделян, без да се получи лиценз от собственика на първоначалния набор от данни. Това трябва да се проучва за всеки отделен случай.</a:t>
            </a:r>
            <a:endParaRPr lang="bg-BG"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751890" y="1576936"/>
            <a:ext cx="975600" cy="925200"/>
            <a:chOff x="6077866" y="2828233"/>
            <a:chExt cx="1536405" cy="1536405"/>
          </a:xfrm>
        </p:grpSpPr>
        <p:pic>
          <p:nvPicPr>
            <p:cNvPr id="10" name="Εικόνα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701095" y="3467750"/>
            <a:ext cx="976389" cy="925060"/>
            <a:chOff x="779686" y="2828233"/>
            <a:chExt cx="1536405" cy="1536405"/>
          </a:xfrm>
        </p:grpSpPr>
        <p:pic>
          <p:nvPicPr>
            <p:cNvPr id="15" name="Εικόνα 1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7" name="Titre 2"/>
          <p:cNvSpPr txBox="1">
            <a:spLocks/>
          </p:cNvSpPr>
          <p:nvPr/>
        </p:nvSpPr>
        <p:spPr>
          <a:xfrm>
            <a:off x="2304724" y="148897"/>
            <a:ext cx="5765801" cy="837696"/>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ru-RU" dirty="0" smtClean="0">
                <a:effectLst>
                  <a:outerShdw blurRad="38100" dist="38100" dir="2700000" algn="tl">
                    <a:srgbClr val="000000">
                      <a:alpha val="43137"/>
                    </a:srgbClr>
                  </a:outerShdw>
                </a:effectLst>
              </a:rPr>
              <a:t>ВЪПРОСИ И ОТГОВОРИ: АВТОРСКО ПРАВО</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21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11</a:t>
            </a:fld>
            <a:endParaRPr lang="en-US" dirty="0"/>
          </a:p>
        </p:txBody>
      </p:sp>
      <p:sp>
        <p:nvSpPr>
          <p:cNvPr id="11" name="Ορθογώνιο 10"/>
          <p:cNvSpPr/>
          <p:nvPr/>
        </p:nvSpPr>
        <p:spPr>
          <a:xfrm>
            <a:off x="1807535" y="2141631"/>
            <a:ext cx="6943060" cy="421654"/>
          </a:xfrm>
          <a:prstGeom prst="rect">
            <a:avLst/>
          </a:prstGeom>
        </p:spPr>
        <p:txBody>
          <a:bodyPr wrap="square">
            <a:spAutoFit/>
          </a:bodyPr>
          <a:lstStyle/>
          <a:p>
            <a:pPr>
              <a:lnSpc>
                <a:spcPct val="107000"/>
              </a:lnSpc>
              <a:spcAft>
                <a:spcPts val="800"/>
              </a:spcAft>
            </a:pPr>
            <a:r>
              <a:rPr lang="bg-BG"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Какво правим с набор от данни, съдържащ лични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endParaRPr lang="bg-BG"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Ορθογώνιο 11"/>
          <p:cNvSpPr/>
          <p:nvPr/>
        </p:nvSpPr>
        <p:spPr>
          <a:xfrm>
            <a:off x="1898975" y="3809781"/>
            <a:ext cx="6943060" cy="1785104"/>
          </a:xfrm>
          <a:prstGeom prst="rect">
            <a:avLst/>
          </a:prstGeom>
        </p:spPr>
        <p:txBody>
          <a:bodyPr wrap="square">
            <a:spAutoFit/>
          </a:bodyPr>
          <a:lstStyle/>
          <a:p>
            <a:pPr algn="just"/>
            <a:r>
              <a:rPr lang="bg-BG" b="1" dirty="0" smtClean="0">
                <a:solidFill>
                  <a:srgbClr val="0070C0"/>
                </a:solidFill>
              </a:rPr>
              <a:t>Не </a:t>
            </a:r>
            <a:r>
              <a:rPr lang="bg-BG" b="1" dirty="0">
                <a:solidFill>
                  <a:srgbClr val="0070C0"/>
                </a:solidFill>
              </a:rPr>
              <a:t>всички лични данни трябва да бъдат </a:t>
            </a:r>
            <a:r>
              <a:rPr lang="bg-BG" b="1" dirty="0" err="1">
                <a:solidFill>
                  <a:srgbClr val="0070C0"/>
                </a:solidFill>
              </a:rPr>
              <a:t>анонимизирани</a:t>
            </a:r>
            <a:r>
              <a:rPr lang="bg-BG" b="1" dirty="0">
                <a:solidFill>
                  <a:srgbClr val="0070C0"/>
                </a:solidFill>
              </a:rPr>
              <a:t>.  </a:t>
            </a:r>
          </a:p>
          <a:p>
            <a:pPr algn="just"/>
            <a:r>
              <a:rPr lang="bg-BG" b="1" dirty="0">
                <a:solidFill>
                  <a:srgbClr val="0070C0"/>
                </a:solidFill>
              </a:rPr>
              <a:t>Ако имате съмнения относно начина на боравене с набори от данни, съдържащи лични данни, свържете се с екипа на ELRC. ELRC предлага </a:t>
            </a:r>
            <a:r>
              <a:rPr lang="bg-BG" b="1" dirty="0" smtClean="0">
                <a:solidFill>
                  <a:srgbClr val="0070C0"/>
                </a:solidFill>
              </a:rPr>
              <a:t>правна помощ, </a:t>
            </a:r>
            <a:r>
              <a:rPr lang="bg-BG" b="1" dirty="0">
                <a:solidFill>
                  <a:srgbClr val="0070C0"/>
                </a:solidFill>
              </a:rPr>
              <a:t>както и услуга за </a:t>
            </a:r>
            <a:r>
              <a:rPr lang="bg-BG" b="1" dirty="0" err="1">
                <a:solidFill>
                  <a:srgbClr val="0070C0"/>
                </a:solidFill>
              </a:rPr>
              <a:t>анонимизиране</a:t>
            </a:r>
            <a:r>
              <a:rPr lang="bg-BG" b="1" dirty="0">
                <a:solidFill>
                  <a:srgbClr val="0070C0"/>
                </a:solidFill>
              </a:rPr>
              <a:t> на </a:t>
            </a:r>
            <a:r>
              <a:rPr lang="bg-BG" b="1" dirty="0" smtClean="0">
                <a:solidFill>
                  <a:srgbClr val="0070C0"/>
                </a:solidFill>
              </a:rPr>
              <a:t>споделените ресурси</a:t>
            </a:r>
            <a:r>
              <a:rPr lang="en-US" b="1" dirty="0" smtClean="0">
                <a:solidFill>
                  <a:srgbClr val="0070C0"/>
                </a:solidFill>
              </a:rPr>
              <a:t>.</a:t>
            </a:r>
            <a:endParaRPr lang="bg-BG" b="1" dirty="0">
              <a:solidFill>
                <a:srgbClr val="0070C0"/>
              </a:solidFill>
            </a:endParaRPr>
          </a:p>
          <a:p>
            <a:pPr algn="just"/>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831935" y="2141631"/>
            <a:ext cx="975600" cy="925200"/>
            <a:chOff x="6077866" y="2828233"/>
            <a:chExt cx="1536405" cy="1536405"/>
          </a:xfrm>
        </p:grpSpPr>
        <p:pic>
          <p:nvPicPr>
            <p:cNvPr id="10" name="Εικόνα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814071" y="3971172"/>
            <a:ext cx="976389" cy="925060"/>
            <a:chOff x="779686" y="2828233"/>
            <a:chExt cx="1536405" cy="1536405"/>
          </a:xfrm>
        </p:grpSpPr>
        <p:pic>
          <p:nvPicPr>
            <p:cNvPr id="15" name="Εικόνα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7" name="Titre 2"/>
          <p:cNvSpPr txBox="1">
            <a:spLocks/>
          </p:cNvSpPr>
          <p:nvPr/>
        </p:nvSpPr>
        <p:spPr>
          <a:xfrm>
            <a:off x="1988820" y="170372"/>
            <a:ext cx="6173145" cy="837696"/>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ru-RU" dirty="0" smtClean="0">
                <a:effectLst>
                  <a:outerShdw blurRad="38100" dist="38100" dir="2700000" algn="tl">
                    <a:srgbClr val="000000">
                      <a:alpha val="43137"/>
                    </a:srgbClr>
                  </a:outerShdw>
                </a:effectLst>
              </a:rPr>
              <a:t>ВЪПРОСИ И ОТГОВОРИ: ЗАЩИТА НА ДАННИТЕ</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12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05227" y="150920"/>
            <a:ext cx="6432933" cy="837696"/>
          </a:xfrm>
        </p:spPr>
        <p:txBody>
          <a:bodyPr/>
          <a:lstStyle/>
          <a:p>
            <a:r>
              <a:rPr lang="ru-RU" dirty="0">
                <a:effectLst>
                  <a:outerShdw blurRad="38100" dist="38100" dir="2700000" algn="tl">
                    <a:srgbClr val="000000">
                      <a:alpha val="43137"/>
                    </a:srgbClr>
                  </a:outerShdw>
                </a:effectLst>
              </a:rPr>
              <a:t>ВЪПРОСИ И ОТГОВОРИ: ЗАЩИТА НА ДАННИТЕ</a:t>
            </a:r>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12</a:t>
            </a:fld>
            <a:endParaRPr lang="en-US" dirty="0"/>
          </a:p>
        </p:txBody>
      </p:sp>
      <p:sp>
        <p:nvSpPr>
          <p:cNvPr id="11" name="Ορθογώνιο 10"/>
          <p:cNvSpPr/>
          <p:nvPr/>
        </p:nvSpPr>
        <p:spPr>
          <a:xfrm>
            <a:off x="1807535" y="1839649"/>
            <a:ext cx="6943060" cy="2339102"/>
          </a:xfrm>
          <a:prstGeom prst="rect">
            <a:avLst/>
          </a:prstGeom>
        </p:spPr>
        <p:txBody>
          <a:bodyPr wrap="square">
            <a:spAutoFit/>
          </a:bodyPr>
          <a:lstStyle/>
          <a:p>
            <a:pPr algn="just"/>
            <a:r>
              <a:rPr lang="en-US" b="1" dirty="0" err="1" smtClean="0">
                <a:solidFill>
                  <a:srgbClr val="0070C0"/>
                </a:solidFill>
              </a:rPr>
              <a:t>Имам</a:t>
            </a:r>
            <a:r>
              <a:rPr lang="en-US" b="1" dirty="0" smtClean="0">
                <a:solidFill>
                  <a:srgbClr val="0070C0"/>
                </a:solidFill>
              </a:rPr>
              <a:t> </a:t>
            </a:r>
            <a:r>
              <a:rPr lang="en-US" b="1" dirty="0" err="1">
                <a:solidFill>
                  <a:srgbClr val="0070C0"/>
                </a:solidFill>
              </a:rPr>
              <a:t>набор</a:t>
            </a:r>
            <a:r>
              <a:rPr lang="en-US" b="1" dirty="0">
                <a:solidFill>
                  <a:srgbClr val="0070C0"/>
                </a:solidFill>
              </a:rPr>
              <a:t> </a:t>
            </a:r>
            <a:r>
              <a:rPr lang="en-US" b="1" dirty="0" err="1">
                <a:solidFill>
                  <a:srgbClr val="0070C0"/>
                </a:solidFill>
              </a:rPr>
              <a:t>от</a:t>
            </a:r>
            <a:r>
              <a:rPr lang="en-US" b="1" dirty="0">
                <a:solidFill>
                  <a:srgbClr val="0070C0"/>
                </a:solidFill>
              </a:rPr>
              <a:t> </a:t>
            </a:r>
            <a:r>
              <a:rPr lang="en-US" b="1" dirty="0" err="1">
                <a:solidFill>
                  <a:srgbClr val="0070C0"/>
                </a:solidFill>
              </a:rPr>
              <a:t>публично</a:t>
            </a:r>
            <a:r>
              <a:rPr lang="en-US" b="1" dirty="0">
                <a:solidFill>
                  <a:srgbClr val="0070C0"/>
                </a:solidFill>
              </a:rPr>
              <a:t> </a:t>
            </a:r>
            <a:r>
              <a:rPr lang="en-US" b="1" dirty="0" err="1">
                <a:solidFill>
                  <a:srgbClr val="0070C0"/>
                </a:solidFill>
              </a:rPr>
              <a:t>достъпни</a:t>
            </a:r>
            <a:r>
              <a:rPr lang="en-US" b="1" dirty="0">
                <a:solidFill>
                  <a:srgbClr val="0070C0"/>
                </a:solidFill>
              </a:rPr>
              <a:t> </a:t>
            </a:r>
            <a:r>
              <a:rPr lang="en-US" b="1" dirty="0" err="1" smtClean="0">
                <a:solidFill>
                  <a:srgbClr val="0070C0"/>
                </a:solidFill>
              </a:rPr>
              <a:t>двуези</a:t>
            </a:r>
            <a:r>
              <a:rPr lang="bg-BG" b="1" dirty="0" smtClean="0">
                <a:solidFill>
                  <a:srgbClr val="0070C0"/>
                </a:solidFill>
              </a:rPr>
              <a:t>кови</a:t>
            </a:r>
            <a:r>
              <a:rPr lang="en-US" b="1" dirty="0" smtClean="0">
                <a:solidFill>
                  <a:srgbClr val="0070C0"/>
                </a:solidFill>
              </a:rPr>
              <a:t> </a:t>
            </a:r>
            <a:r>
              <a:rPr lang="en-US" b="1" dirty="0" err="1">
                <a:solidFill>
                  <a:srgbClr val="0070C0"/>
                </a:solidFill>
              </a:rPr>
              <a:t>документи</a:t>
            </a:r>
            <a:r>
              <a:rPr lang="en-US" b="1" dirty="0">
                <a:solidFill>
                  <a:srgbClr val="0070C0"/>
                </a:solidFill>
              </a:rPr>
              <a:t> </a:t>
            </a:r>
            <a:r>
              <a:rPr lang="en-US" b="1" dirty="0" err="1">
                <a:solidFill>
                  <a:srgbClr val="0070C0"/>
                </a:solidFill>
              </a:rPr>
              <a:t>от</a:t>
            </a:r>
            <a:r>
              <a:rPr lang="en-US" b="1" dirty="0">
                <a:solidFill>
                  <a:srgbClr val="0070C0"/>
                </a:solidFill>
              </a:rPr>
              <a:t> </a:t>
            </a:r>
            <a:r>
              <a:rPr lang="en-US" b="1" dirty="0" err="1">
                <a:solidFill>
                  <a:srgbClr val="0070C0"/>
                </a:solidFill>
              </a:rPr>
              <a:t>моята</a:t>
            </a:r>
            <a:r>
              <a:rPr lang="en-US" b="1" dirty="0">
                <a:solidFill>
                  <a:srgbClr val="0070C0"/>
                </a:solidFill>
              </a:rPr>
              <a:t> </a:t>
            </a:r>
            <a:r>
              <a:rPr lang="en-US" b="1" dirty="0" err="1">
                <a:solidFill>
                  <a:srgbClr val="0070C0"/>
                </a:solidFill>
              </a:rPr>
              <a:t>организация</a:t>
            </a:r>
            <a:r>
              <a:rPr lang="en-US" b="1" dirty="0">
                <a:solidFill>
                  <a:srgbClr val="0070C0"/>
                </a:solidFill>
              </a:rPr>
              <a:t> </a:t>
            </a:r>
            <a:r>
              <a:rPr lang="en-US" b="1" dirty="0" err="1">
                <a:solidFill>
                  <a:srgbClr val="0070C0"/>
                </a:solidFill>
              </a:rPr>
              <a:t>от</a:t>
            </a:r>
            <a:r>
              <a:rPr lang="en-US" b="1" dirty="0">
                <a:solidFill>
                  <a:srgbClr val="0070C0"/>
                </a:solidFill>
              </a:rPr>
              <a:t> публичния сектор, </a:t>
            </a:r>
            <a:r>
              <a:rPr lang="en-US" b="1" dirty="0" err="1">
                <a:solidFill>
                  <a:srgbClr val="0070C0"/>
                </a:solidFill>
              </a:rPr>
              <a:t>например</a:t>
            </a:r>
            <a:r>
              <a:rPr lang="en-US" b="1" dirty="0">
                <a:solidFill>
                  <a:srgbClr val="0070C0"/>
                </a:solidFill>
              </a:rPr>
              <a:t> </a:t>
            </a:r>
            <a:r>
              <a:rPr lang="en-US" b="1" dirty="0" err="1">
                <a:solidFill>
                  <a:srgbClr val="0070C0"/>
                </a:solidFill>
              </a:rPr>
              <a:t>заявяване</a:t>
            </a:r>
            <a:r>
              <a:rPr lang="en-US" b="1" dirty="0">
                <a:solidFill>
                  <a:srgbClr val="0070C0"/>
                </a:solidFill>
              </a:rPr>
              <a:t> на </a:t>
            </a:r>
            <a:r>
              <a:rPr lang="en-US" b="1" dirty="0" err="1">
                <a:solidFill>
                  <a:srgbClr val="0070C0"/>
                </a:solidFill>
              </a:rPr>
              <a:t>интерес</a:t>
            </a:r>
            <a:r>
              <a:rPr lang="en-US" b="1" dirty="0">
                <a:solidFill>
                  <a:srgbClr val="0070C0"/>
                </a:solidFill>
              </a:rPr>
              <a:t>, </a:t>
            </a:r>
            <a:r>
              <a:rPr lang="en-US" b="1" dirty="0" err="1">
                <a:solidFill>
                  <a:srgbClr val="0070C0"/>
                </a:solidFill>
              </a:rPr>
              <a:t>покани</a:t>
            </a:r>
            <a:r>
              <a:rPr lang="en-US" b="1" dirty="0">
                <a:solidFill>
                  <a:srgbClr val="0070C0"/>
                </a:solidFill>
              </a:rPr>
              <a:t> за </a:t>
            </a:r>
            <a:r>
              <a:rPr lang="en-US" b="1" dirty="0" err="1">
                <a:solidFill>
                  <a:srgbClr val="0070C0"/>
                </a:solidFill>
              </a:rPr>
              <a:t>участие</a:t>
            </a:r>
            <a:r>
              <a:rPr lang="en-US" b="1" dirty="0">
                <a:solidFill>
                  <a:srgbClr val="0070C0"/>
                </a:solidFill>
              </a:rPr>
              <a:t> в </a:t>
            </a:r>
            <a:r>
              <a:rPr lang="en-US" b="1" dirty="0" err="1">
                <a:solidFill>
                  <a:srgbClr val="0070C0"/>
                </a:solidFill>
              </a:rPr>
              <a:t>търгове</a:t>
            </a:r>
            <a:r>
              <a:rPr lang="en-US" b="1" dirty="0">
                <a:solidFill>
                  <a:srgbClr val="0070C0"/>
                </a:solidFill>
              </a:rPr>
              <a:t> и </a:t>
            </a:r>
            <a:r>
              <a:rPr lang="en-US" b="1" dirty="0" err="1">
                <a:solidFill>
                  <a:srgbClr val="0070C0"/>
                </a:solidFill>
              </a:rPr>
              <a:t>т.н</a:t>
            </a:r>
            <a:r>
              <a:rPr lang="en-US" b="1" dirty="0">
                <a:solidFill>
                  <a:srgbClr val="0070C0"/>
                </a:solidFill>
              </a:rPr>
              <a:t>. </a:t>
            </a:r>
            <a:r>
              <a:rPr lang="en-US" b="1" dirty="0" err="1">
                <a:solidFill>
                  <a:srgbClr val="0070C0"/>
                </a:solidFill>
              </a:rPr>
              <a:t>Те</a:t>
            </a:r>
            <a:r>
              <a:rPr lang="en-US" b="1" dirty="0">
                <a:solidFill>
                  <a:srgbClr val="0070C0"/>
                </a:solidFill>
              </a:rPr>
              <a:t> </a:t>
            </a:r>
            <a:r>
              <a:rPr lang="en-US" b="1" dirty="0" err="1">
                <a:solidFill>
                  <a:srgbClr val="0070C0"/>
                </a:solidFill>
              </a:rPr>
              <a:t>включват</a:t>
            </a:r>
            <a:r>
              <a:rPr lang="en-US" b="1" dirty="0">
                <a:solidFill>
                  <a:srgbClr val="0070C0"/>
                </a:solidFill>
              </a:rPr>
              <a:t> </a:t>
            </a:r>
            <a:r>
              <a:rPr lang="en-US" b="1" dirty="0" err="1">
                <a:solidFill>
                  <a:srgbClr val="0070C0"/>
                </a:solidFill>
              </a:rPr>
              <a:t>имената</a:t>
            </a:r>
            <a:r>
              <a:rPr lang="en-US" b="1" dirty="0">
                <a:solidFill>
                  <a:srgbClr val="0070C0"/>
                </a:solidFill>
              </a:rPr>
              <a:t> на </a:t>
            </a:r>
            <a:r>
              <a:rPr lang="en-US" b="1" dirty="0" err="1">
                <a:solidFill>
                  <a:srgbClr val="0070C0"/>
                </a:solidFill>
              </a:rPr>
              <a:t>лица</a:t>
            </a:r>
            <a:r>
              <a:rPr lang="en-US" b="1" dirty="0">
                <a:solidFill>
                  <a:srgbClr val="0070C0"/>
                </a:solidFill>
              </a:rPr>
              <a:t>, </a:t>
            </a:r>
            <a:r>
              <a:rPr lang="en-US" b="1" dirty="0" err="1">
                <a:solidFill>
                  <a:srgbClr val="0070C0"/>
                </a:solidFill>
              </a:rPr>
              <a:t>например</a:t>
            </a:r>
            <a:r>
              <a:rPr lang="en-US" b="1" dirty="0">
                <a:solidFill>
                  <a:srgbClr val="0070C0"/>
                </a:solidFill>
              </a:rPr>
              <a:t> </a:t>
            </a:r>
            <a:r>
              <a:rPr lang="en-US" b="1" dirty="0" err="1">
                <a:solidFill>
                  <a:srgbClr val="0070C0"/>
                </a:solidFill>
              </a:rPr>
              <a:t>имена</a:t>
            </a:r>
            <a:r>
              <a:rPr lang="en-US" b="1" dirty="0">
                <a:solidFill>
                  <a:srgbClr val="0070C0"/>
                </a:solidFill>
              </a:rPr>
              <a:t> на </a:t>
            </a:r>
            <a:r>
              <a:rPr lang="en-US" b="1" dirty="0" err="1">
                <a:solidFill>
                  <a:srgbClr val="0070C0"/>
                </a:solidFill>
              </a:rPr>
              <a:t>директори</a:t>
            </a:r>
            <a:r>
              <a:rPr lang="en-US" b="1" dirty="0">
                <a:solidFill>
                  <a:srgbClr val="0070C0"/>
                </a:solidFill>
              </a:rPr>
              <a:t>, </a:t>
            </a:r>
            <a:r>
              <a:rPr lang="en-US" b="1" dirty="0" err="1">
                <a:solidFill>
                  <a:srgbClr val="0070C0"/>
                </a:solidFill>
              </a:rPr>
              <a:t>членове</a:t>
            </a:r>
            <a:r>
              <a:rPr lang="en-US" b="1" dirty="0">
                <a:solidFill>
                  <a:srgbClr val="0070C0"/>
                </a:solidFill>
              </a:rPr>
              <a:t> на </a:t>
            </a:r>
            <a:r>
              <a:rPr lang="en-US" b="1" dirty="0" err="1">
                <a:solidFill>
                  <a:srgbClr val="0070C0"/>
                </a:solidFill>
              </a:rPr>
              <a:t>комитети</a:t>
            </a:r>
            <a:r>
              <a:rPr lang="en-US" b="1" dirty="0">
                <a:solidFill>
                  <a:srgbClr val="0070C0"/>
                </a:solidFill>
              </a:rPr>
              <a:t>. </a:t>
            </a:r>
            <a:r>
              <a:rPr lang="en-US" b="1" dirty="0" err="1">
                <a:solidFill>
                  <a:srgbClr val="0070C0"/>
                </a:solidFill>
              </a:rPr>
              <a:t>Попадат</a:t>
            </a:r>
            <a:r>
              <a:rPr lang="en-US" b="1" dirty="0">
                <a:solidFill>
                  <a:srgbClr val="0070C0"/>
                </a:solidFill>
              </a:rPr>
              <a:t> </a:t>
            </a:r>
            <a:r>
              <a:rPr lang="en-US" b="1" dirty="0" err="1">
                <a:solidFill>
                  <a:srgbClr val="0070C0"/>
                </a:solidFill>
              </a:rPr>
              <a:t>ли</a:t>
            </a:r>
            <a:r>
              <a:rPr lang="en-US" b="1" dirty="0">
                <a:solidFill>
                  <a:srgbClr val="0070C0"/>
                </a:solidFill>
              </a:rPr>
              <a:t> </a:t>
            </a:r>
            <a:r>
              <a:rPr lang="en-US" b="1" dirty="0" err="1">
                <a:solidFill>
                  <a:srgbClr val="0070C0"/>
                </a:solidFill>
              </a:rPr>
              <a:t>те</a:t>
            </a:r>
            <a:r>
              <a:rPr lang="en-US" b="1" dirty="0">
                <a:solidFill>
                  <a:srgbClr val="0070C0"/>
                </a:solidFill>
              </a:rPr>
              <a:t> в </a:t>
            </a:r>
            <a:r>
              <a:rPr lang="en-US" b="1" dirty="0" err="1">
                <a:solidFill>
                  <a:srgbClr val="0070C0"/>
                </a:solidFill>
              </a:rPr>
              <a:t>обхвата</a:t>
            </a:r>
            <a:r>
              <a:rPr lang="en-US" b="1" dirty="0">
                <a:solidFill>
                  <a:srgbClr val="0070C0"/>
                </a:solidFill>
              </a:rPr>
              <a:t> на </a:t>
            </a:r>
            <a:r>
              <a:rPr lang="en-US" b="1" dirty="0" err="1">
                <a:solidFill>
                  <a:srgbClr val="0070C0"/>
                </a:solidFill>
              </a:rPr>
              <a:t>ограниченията</a:t>
            </a:r>
            <a:r>
              <a:rPr lang="en-US" b="1" dirty="0">
                <a:solidFill>
                  <a:srgbClr val="0070C0"/>
                </a:solidFill>
              </a:rPr>
              <a:t> за </a:t>
            </a:r>
            <a:r>
              <a:rPr lang="en-US" b="1" dirty="0" err="1">
                <a:solidFill>
                  <a:srgbClr val="0070C0"/>
                </a:solidFill>
              </a:rPr>
              <a:t>лични</a:t>
            </a:r>
            <a:r>
              <a:rPr lang="en-US" b="1" dirty="0">
                <a:solidFill>
                  <a:srgbClr val="0070C0"/>
                </a:solidFill>
              </a:rPr>
              <a:t> </a:t>
            </a:r>
            <a:r>
              <a:rPr lang="en-US" b="1" dirty="0" err="1">
                <a:solidFill>
                  <a:srgbClr val="0070C0"/>
                </a:solidFill>
              </a:rPr>
              <a:t>данни</a:t>
            </a:r>
            <a:r>
              <a:rPr lang="en-US" b="1" dirty="0">
                <a:solidFill>
                  <a:srgbClr val="0070C0"/>
                </a:solidFill>
              </a:rPr>
              <a:t>? </a:t>
            </a:r>
            <a:r>
              <a:rPr lang="en-US" b="1" dirty="0" err="1">
                <a:solidFill>
                  <a:srgbClr val="0070C0"/>
                </a:solidFill>
              </a:rPr>
              <a:t>Трябва</a:t>
            </a:r>
            <a:r>
              <a:rPr lang="en-US" b="1" dirty="0">
                <a:solidFill>
                  <a:srgbClr val="0070C0"/>
                </a:solidFill>
              </a:rPr>
              <a:t> </a:t>
            </a:r>
            <a:r>
              <a:rPr lang="bg-BG" b="1" dirty="0" smtClean="0">
                <a:solidFill>
                  <a:srgbClr val="0070C0"/>
                </a:solidFill>
              </a:rPr>
              <a:t>ли </a:t>
            </a:r>
            <a:r>
              <a:rPr lang="en-US" b="1" dirty="0" err="1" smtClean="0">
                <a:solidFill>
                  <a:srgbClr val="0070C0"/>
                </a:solidFill>
              </a:rPr>
              <a:t>да</a:t>
            </a:r>
            <a:r>
              <a:rPr lang="en-US" b="1" dirty="0" smtClean="0">
                <a:solidFill>
                  <a:srgbClr val="0070C0"/>
                </a:solidFill>
              </a:rPr>
              <a:t> </a:t>
            </a:r>
            <a:r>
              <a:rPr lang="en-US" b="1" dirty="0" err="1">
                <a:solidFill>
                  <a:srgbClr val="0070C0"/>
                </a:solidFill>
              </a:rPr>
              <a:t>бъдат</a:t>
            </a:r>
            <a:r>
              <a:rPr lang="en-US" b="1" dirty="0">
                <a:solidFill>
                  <a:srgbClr val="0070C0"/>
                </a:solidFill>
              </a:rPr>
              <a:t> </a:t>
            </a:r>
            <a:r>
              <a:rPr lang="en-US" b="1" dirty="0" err="1" smtClean="0">
                <a:solidFill>
                  <a:srgbClr val="0070C0"/>
                </a:solidFill>
              </a:rPr>
              <a:t>анонимизирани</a:t>
            </a:r>
            <a:r>
              <a:rPr lang="bg-BG" b="1" dirty="0" smtClean="0">
                <a:solidFill>
                  <a:srgbClr val="0070C0"/>
                </a:solidFill>
              </a:rPr>
              <a:t>?</a:t>
            </a:r>
            <a:endParaRPr lang="bg-BG" b="1" dirty="0">
              <a:solidFill>
                <a:srgbClr val="0070C0"/>
              </a:solidFill>
            </a:endParaRPr>
          </a:p>
          <a:p>
            <a:pPr algn="just"/>
            <a:endParaRPr lang="en-US" sz="2000" dirty="0">
              <a:latin typeface="Calibri" panose="020F0502020204030204" pitchFamily="34" charset="0"/>
              <a:cs typeface="Calibri" panose="020F0502020204030204" pitchFamily="34" charset="0"/>
            </a:endParaRPr>
          </a:p>
        </p:txBody>
      </p:sp>
      <p:sp>
        <p:nvSpPr>
          <p:cNvPr id="12" name="Ορθογώνιο 11"/>
          <p:cNvSpPr/>
          <p:nvPr/>
        </p:nvSpPr>
        <p:spPr>
          <a:xfrm>
            <a:off x="1705227" y="4555166"/>
            <a:ext cx="6943060" cy="954107"/>
          </a:xfrm>
          <a:prstGeom prst="rect">
            <a:avLst/>
          </a:prstGeom>
        </p:spPr>
        <p:txBody>
          <a:bodyPr wrap="square">
            <a:spAutoFit/>
          </a:bodyPr>
          <a:lstStyle/>
          <a:p>
            <a:pPr algn="just"/>
            <a:r>
              <a:rPr lang="en-US" b="1" dirty="0" err="1" smtClean="0">
                <a:solidFill>
                  <a:srgbClr val="0070C0"/>
                </a:solidFill>
              </a:rPr>
              <a:t>Те</a:t>
            </a:r>
            <a:r>
              <a:rPr lang="en-US" b="1" dirty="0" smtClean="0">
                <a:solidFill>
                  <a:srgbClr val="0070C0"/>
                </a:solidFill>
              </a:rPr>
              <a:t> </a:t>
            </a:r>
            <a:r>
              <a:rPr lang="en-US" b="1" dirty="0" err="1">
                <a:solidFill>
                  <a:srgbClr val="0070C0"/>
                </a:solidFill>
              </a:rPr>
              <a:t>са</a:t>
            </a:r>
            <a:r>
              <a:rPr lang="en-US" b="1" dirty="0">
                <a:solidFill>
                  <a:srgbClr val="0070C0"/>
                </a:solidFill>
              </a:rPr>
              <a:t> </a:t>
            </a:r>
            <a:r>
              <a:rPr lang="en-US" b="1" dirty="0" err="1">
                <a:solidFill>
                  <a:srgbClr val="0070C0"/>
                </a:solidFill>
              </a:rPr>
              <a:t>вписани</a:t>
            </a:r>
            <a:r>
              <a:rPr lang="en-US" b="1" dirty="0">
                <a:solidFill>
                  <a:srgbClr val="0070C0"/>
                </a:solidFill>
              </a:rPr>
              <a:t> </a:t>
            </a:r>
            <a:r>
              <a:rPr lang="en-US" b="1" dirty="0" err="1">
                <a:solidFill>
                  <a:srgbClr val="0070C0"/>
                </a:solidFill>
              </a:rPr>
              <a:t>като</a:t>
            </a:r>
            <a:r>
              <a:rPr lang="en-US" b="1" dirty="0">
                <a:solidFill>
                  <a:srgbClr val="0070C0"/>
                </a:solidFill>
              </a:rPr>
              <a:t> </a:t>
            </a:r>
            <a:r>
              <a:rPr lang="en-US" b="1" dirty="0" err="1">
                <a:solidFill>
                  <a:srgbClr val="0070C0"/>
                </a:solidFill>
              </a:rPr>
              <a:t>дейности</a:t>
            </a:r>
            <a:r>
              <a:rPr lang="en-US" b="1" dirty="0">
                <a:solidFill>
                  <a:srgbClr val="0070C0"/>
                </a:solidFill>
              </a:rPr>
              <a:t> на </a:t>
            </a:r>
            <a:r>
              <a:rPr lang="bg-BG" b="1" dirty="0" smtClean="0">
                <a:solidFill>
                  <a:srgbClr val="0070C0"/>
                </a:solidFill>
              </a:rPr>
              <a:t>обществената организация</a:t>
            </a:r>
            <a:r>
              <a:rPr lang="en-US" b="1" dirty="0" smtClean="0">
                <a:solidFill>
                  <a:srgbClr val="0070C0"/>
                </a:solidFill>
              </a:rPr>
              <a:t> </a:t>
            </a:r>
            <a:r>
              <a:rPr lang="en-US" b="1" dirty="0">
                <a:solidFill>
                  <a:srgbClr val="0070C0"/>
                </a:solidFill>
              </a:rPr>
              <a:t>и </a:t>
            </a:r>
            <a:r>
              <a:rPr lang="bg-BG" b="1" dirty="0" smtClean="0">
                <a:solidFill>
                  <a:srgbClr val="0070C0"/>
                </a:solidFill>
              </a:rPr>
              <a:t>затова </a:t>
            </a:r>
            <a:r>
              <a:rPr lang="en-US" b="1" dirty="0" err="1" smtClean="0">
                <a:solidFill>
                  <a:srgbClr val="0070C0"/>
                </a:solidFill>
              </a:rPr>
              <a:t>не</a:t>
            </a:r>
            <a:r>
              <a:rPr lang="en-US" b="1" dirty="0" smtClean="0">
                <a:solidFill>
                  <a:srgbClr val="0070C0"/>
                </a:solidFill>
              </a:rPr>
              <a:t> </a:t>
            </a:r>
            <a:r>
              <a:rPr lang="bg-BG" b="1" dirty="0" smtClean="0">
                <a:solidFill>
                  <a:srgbClr val="0070C0"/>
                </a:solidFill>
              </a:rPr>
              <a:t>се разглеждат като лични данни</a:t>
            </a:r>
            <a:r>
              <a:rPr lang="en-US" b="1" dirty="0" smtClean="0">
                <a:solidFill>
                  <a:srgbClr val="0070C0"/>
                </a:solidFill>
              </a:rPr>
              <a:t>.</a:t>
            </a:r>
            <a:endParaRPr lang="bg-BG" b="1" dirty="0">
              <a:solidFill>
                <a:srgbClr val="0070C0"/>
              </a:solidFill>
            </a:endParaRPr>
          </a:p>
          <a:p>
            <a:pPr algn="just"/>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752995" y="1935891"/>
            <a:ext cx="975600" cy="925200"/>
            <a:chOff x="6077866" y="2828233"/>
            <a:chExt cx="1536405" cy="1536405"/>
          </a:xfrm>
        </p:grpSpPr>
        <p:pic>
          <p:nvPicPr>
            <p:cNvPr id="10" name="Εικόνα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728838" y="4281006"/>
            <a:ext cx="976389" cy="925060"/>
            <a:chOff x="779686" y="2828233"/>
            <a:chExt cx="1536405" cy="1536405"/>
          </a:xfrm>
        </p:grpSpPr>
        <p:pic>
          <p:nvPicPr>
            <p:cNvPr id="15" name="Εικόνα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Tree>
    <p:extLst>
      <p:ext uri="{BB962C8B-B14F-4D97-AF65-F5344CB8AC3E}">
        <p14:creationId xmlns:p14="http://schemas.microsoft.com/office/powerpoint/2010/main" val="24627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13</a:t>
            </a:fld>
            <a:endParaRPr lang="en-US" dirty="0"/>
          </a:p>
        </p:txBody>
      </p:sp>
      <p:sp>
        <p:nvSpPr>
          <p:cNvPr id="11" name="Ορθογώνιο 10"/>
          <p:cNvSpPr/>
          <p:nvPr/>
        </p:nvSpPr>
        <p:spPr>
          <a:xfrm>
            <a:off x="1807535" y="2141631"/>
            <a:ext cx="6943060" cy="1015663"/>
          </a:xfrm>
          <a:prstGeom prst="rect">
            <a:avLst/>
          </a:prstGeom>
        </p:spPr>
        <p:txBody>
          <a:bodyPr wrap="square">
            <a:spAutoFit/>
          </a:bodyPr>
          <a:lstStyle/>
          <a:p>
            <a:pPr algn="just"/>
            <a:r>
              <a:rPr lang="ru-RU" sz="2000" b="1" dirty="0" smtClean="0">
                <a:solidFill>
                  <a:srgbClr val="0070C0"/>
                </a:solidFill>
                <a:latin typeface="Calibri" panose="020F0502020204030204" pitchFamily="34" charset="0"/>
                <a:cs typeface="Calibri" panose="020F0502020204030204" pitchFamily="34" charset="0"/>
              </a:rPr>
              <a:t>Имаме </a:t>
            </a:r>
            <a:r>
              <a:rPr lang="ru-RU" sz="2000" b="1" dirty="0" err="1">
                <a:solidFill>
                  <a:srgbClr val="0070C0"/>
                </a:solidFill>
                <a:latin typeface="Calibri" panose="020F0502020204030204" pitchFamily="34" charset="0"/>
                <a:cs typeface="Calibri" panose="020F0502020204030204" pitchFamily="34" charset="0"/>
              </a:rPr>
              <a:t>данни</a:t>
            </a:r>
            <a:r>
              <a:rPr lang="ru-RU" sz="2000" b="1" dirty="0">
                <a:solidFill>
                  <a:srgbClr val="0070C0"/>
                </a:solidFill>
                <a:latin typeface="Calibri" panose="020F0502020204030204" pitchFamily="34" charset="0"/>
                <a:cs typeface="Calibri" panose="020F0502020204030204" pitchFamily="34" charset="0"/>
              </a:rPr>
              <a:t>, но </a:t>
            </a:r>
            <a:r>
              <a:rPr lang="ru-RU" sz="2000" b="1" dirty="0" err="1">
                <a:solidFill>
                  <a:srgbClr val="0070C0"/>
                </a:solidFill>
                <a:latin typeface="Calibri" panose="020F0502020204030204" pitchFamily="34" charset="0"/>
                <a:cs typeface="Calibri" panose="020F0502020204030204" pitchFamily="34" charset="0"/>
              </a:rPr>
              <a:t>ние</a:t>
            </a:r>
            <a:r>
              <a:rPr lang="ru-RU" sz="2000" b="1" dirty="0">
                <a:solidFill>
                  <a:srgbClr val="0070C0"/>
                </a:solidFill>
                <a:latin typeface="Calibri" panose="020F0502020204030204" pitchFamily="34" charset="0"/>
                <a:cs typeface="Calibri" panose="020F0502020204030204" pitchFamily="34" charset="0"/>
              </a:rPr>
              <a:t> не </a:t>
            </a:r>
            <a:r>
              <a:rPr lang="ru-RU" sz="2000" b="1" dirty="0" err="1">
                <a:solidFill>
                  <a:srgbClr val="0070C0"/>
                </a:solidFill>
                <a:latin typeface="Calibri" panose="020F0502020204030204" pitchFamily="34" charset="0"/>
                <a:cs typeface="Calibri" panose="020F0502020204030204" pitchFamily="34" charset="0"/>
              </a:rPr>
              <a:t>разполагаме</a:t>
            </a:r>
            <a:r>
              <a:rPr lang="ru-RU" sz="2000" b="1" dirty="0">
                <a:solidFill>
                  <a:srgbClr val="0070C0"/>
                </a:solidFill>
                <a:latin typeface="Calibri" panose="020F0502020204030204" pitchFamily="34" charset="0"/>
                <a:cs typeface="Calibri" panose="020F0502020204030204" pitchFamily="34" charset="0"/>
              </a:rPr>
              <a:t> с </a:t>
            </a:r>
            <a:r>
              <a:rPr lang="ru-RU" sz="2000" b="1" dirty="0" err="1">
                <a:solidFill>
                  <a:srgbClr val="0070C0"/>
                </a:solidFill>
                <a:latin typeface="Calibri" panose="020F0502020204030204" pitchFamily="34" charset="0"/>
                <a:cs typeface="Calibri" panose="020F0502020204030204" pitchFamily="34" charset="0"/>
              </a:rPr>
              <a:t>необходимите</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ресурси</a:t>
            </a:r>
            <a:r>
              <a:rPr lang="ru-RU" sz="2000" b="1" dirty="0">
                <a:solidFill>
                  <a:srgbClr val="0070C0"/>
                </a:solidFill>
                <a:latin typeface="Calibri" panose="020F0502020204030204" pitchFamily="34" charset="0"/>
                <a:cs typeface="Calibri" panose="020F0502020204030204" pitchFamily="34" charset="0"/>
              </a:rPr>
              <a:t>, за да определим </a:t>
            </a:r>
            <a:r>
              <a:rPr lang="ru-RU" sz="2000" b="1" dirty="0" err="1">
                <a:solidFill>
                  <a:srgbClr val="0070C0"/>
                </a:solidFill>
                <a:latin typeface="Calibri" panose="020F0502020204030204" pitchFamily="34" charset="0"/>
                <a:cs typeface="Calibri" panose="020F0502020204030204" pitchFamily="34" charset="0"/>
              </a:rPr>
              <a:t>тези</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които</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могат</a:t>
            </a:r>
            <a:r>
              <a:rPr lang="ru-RU" sz="2000" b="1" dirty="0">
                <a:solidFill>
                  <a:srgbClr val="0070C0"/>
                </a:solidFill>
                <a:latin typeface="Calibri" panose="020F0502020204030204" pitchFamily="34" charset="0"/>
                <a:cs typeface="Calibri" panose="020F0502020204030204" pitchFamily="34" charset="0"/>
              </a:rPr>
              <a:t> да </a:t>
            </a:r>
            <a:r>
              <a:rPr lang="ru-RU" sz="2000" b="1" dirty="0" err="1">
                <a:solidFill>
                  <a:srgbClr val="0070C0"/>
                </a:solidFill>
                <a:latin typeface="Calibri" panose="020F0502020204030204" pitchFamily="34" charset="0"/>
                <a:cs typeface="Calibri" panose="020F0502020204030204" pitchFamily="34" charset="0"/>
              </a:rPr>
              <a:t>бъдат</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споделени</a:t>
            </a:r>
            <a:r>
              <a:rPr lang="ru-RU" sz="2000" b="1" dirty="0">
                <a:solidFill>
                  <a:srgbClr val="0070C0"/>
                </a:solidFill>
                <a:latin typeface="Calibri" panose="020F0502020204030204" pitchFamily="34" charset="0"/>
                <a:cs typeface="Calibri" panose="020F0502020204030204" pitchFamily="34" charset="0"/>
              </a:rPr>
              <a:t> и не </a:t>
            </a:r>
            <a:r>
              <a:rPr lang="ru-RU" sz="2000" b="1" dirty="0" err="1">
                <a:solidFill>
                  <a:srgbClr val="0070C0"/>
                </a:solidFill>
                <a:latin typeface="Calibri" panose="020F0502020204030204" pitchFamily="34" charset="0"/>
                <a:cs typeface="Calibri" panose="020F0502020204030204" pitchFamily="34" charset="0"/>
              </a:rPr>
              <a:t>сме</a:t>
            </a:r>
            <a:r>
              <a:rPr lang="ru-RU" sz="2000" b="1" dirty="0">
                <a:solidFill>
                  <a:srgbClr val="0070C0"/>
                </a:solidFill>
                <a:latin typeface="Calibri" panose="020F0502020204030204" pitchFamily="34" charset="0"/>
                <a:cs typeface="Calibri" panose="020F0502020204030204" pitchFamily="34" charset="0"/>
              </a:rPr>
              <a:t> в </a:t>
            </a:r>
            <a:r>
              <a:rPr lang="ru-RU" sz="2000" b="1" dirty="0" err="1">
                <a:solidFill>
                  <a:srgbClr val="0070C0"/>
                </a:solidFill>
                <a:latin typeface="Calibri" panose="020F0502020204030204" pitchFamily="34" charset="0"/>
                <a:cs typeface="Calibri" panose="020F0502020204030204" pitchFamily="34" charset="0"/>
              </a:rPr>
              <a:t>състояние</a:t>
            </a:r>
            <a:r>
              <a:rPr lang="ru-RU" sz="2000" b="1" dirty="0">
                <a:solidFill>
                  <a:srgbClr val="0070C0"/>
                </a:solidFill>
                <a:latin typeface="Calibri" panose="020F0502020204030204" pitchFamily="34" charset="0"/>
                <a:cs typeface="Calibri" panose="020F0502020204030204" pitchFamily="34" charset="0"/>
              </a:rPr>
              <a:t> да </a:t>
            </a:r>
            <a:r>
              <a:rPr lang="ru-RU" sz="2000" b="1" dirty="0" err="1">
                <a:solidFill>
                  <a:srgbClr val="0070C0"/>
                </a:solidFill>
                <a:latin typeface="Calibri" panose="020F0502020204030204" pitchFamily="34" charset="0"/>
                <a:cs typeface="Calibri" panose="020F0502020204030204" pitchFamily="34" charset="0"/>
              </a:rPr>
              <a:t>ги</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обработим</a:t>
            </a:r>
            <a:r>
              <a:rPr lang="ru-RU" sz="2000" b="1" dirty="0">
                <a:solidFill>
                  <a:srgbClr val="0070C0"/>
                </a:solidFill>
                <a:latin typeface="Calibri" panose="020F0502020204030204" pitchFamily="34" charset="0"/>
                <a:cs typeface="Calibri" panose="020F0502020204030204" pitchFamily="34" charset="0"/>
              </a:rPr>
              <a:t>.</a:t>
            </a:r>
            <a:endParaRPr lang="en-US" sz="2000" b="1" dirty="0">
              <a:solidFill>
                <a:srgbClr val="0070C0"/>
              </a:solidFill>
              <a:latin typeface="Calibri" panose="020F0502020204030204" pitchFamily="34" charset="0"/>
              <a:cs typeface="Calibri" panose="020F0502020204030204" pitchFamily="34" charset="0"/>
            </a:endParaRPr>
          </a:p>
        </p:txBody>
      </p:sp>
      <p:sp>
        <p:nvSpPr>
          <p:cNvPr id="12" name="Ορθογώνιο 11"/>
          <p:cNvSpPr/>
          <p:nvPr/>
        </p:nvSpPr>
        <p:spPr>
          <a:xfrm>
            <a:off x="1807535" y="3787326"/>
            <a:ext cx="6943060" cy="2246769"/>
          </a:xfrm>
          <a:prstGeom prst="rect">
            <a:avLst/>
          </a:prstGeom>
        </p:spPr>
        <p:txBody>
          <a:bodyPr wrap="square">
            <a:spAutoFit/>
          </a:bodyPr>
          <a:lstStyle/>
          <a:p>
            <a:pPr algn="just"/>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ELRC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може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помогне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идентифицирате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съответните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набори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от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Консорциумът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предлага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 услуги за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езикова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обработка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публични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администрации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преобразуване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отстраняване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етикети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преформатиране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почистване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подравняване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валидиране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метаданни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 др.).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Предоставя</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се 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техническа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помощ</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Тези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услуги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безплатни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729627" y="2141631"/>
            <a:ext cx="975600" cy="925200"/>
            <a:chOff x="6077866" y="2828233"/>
            <a:chExt cx="1536405" cy="1536405"/>
          </a:xfrm>
        </p:grpSpPr>
        <p:pic>
          <p:nvPicPr>
            <p:cNvPr id="10" name="Εικόνα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728838" y="3930280"/>
            <a:ext cx="976389" cy="925060"/>
            <a:chOff x="779686" y="2828233"/>
            <a:chExt cx="1536405" cy="1536405"/>
          </a:xfrm>
        </p:grpSpPr>
        <p:pic>
          <p:nvPicPr>
            <p:cNvPr id="15" name="Εικόνα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7" name="Titre 2"/>
          <p:cNvSpPr>
            <a:spLocks noGrp="1"/>
          </p:cNvSpPr>
          <p:nvPr>
            <p:ph type="title"/>
          </p:nvPr>
        </p:nvSpPr>
        <p:spPr>
          <a:xfrm>
            <a:off x="1705227" y="150920"/>
            <a:ext cx="6432933" cy="837696"/>
          </a:xfrm>
        </p:spPr>
        <p:txBody>
          <a:bodyPr/>
          <a:lstStyle/>
          <a:p>
            <a:r>
              <a:rPr lang="ru-RU" dirty="0">
                <a:effectLst>
                  <a:outerShdw blurRad="38100" dist="38100" dir="2700000" algn="tl">
                    <a:srgbClr val="000000">
                      <a:alpha val="43137"/>
                    </a:srgbClr>
                  </a:outerShdw>
                </a:effectLst>
              </a:rPr>
              <a:t>ВЪПРОСИ И ОТГОВОРИ: ЗАЩИТА НА ДАННИТЕ</a:t>
            </a:r>
          </a:p>
        </p:txBody>
      </p:sp>
    </p:spTree>
    <p:extLst>
      <p:ext uri="{BB962C8B-B14F-4D97-AF65-F5344CB8AC3E}">
        <p14:creationId xmlns:p14="http://schemas.microsoft.com/office/powerpoint/2010/main" val="23463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14</a:t>
            </a:fld>
            <a:endParaRPr lang="en-US" dirty="0"/>
          </a:p>
        </p:txBody>
      </p:sp>
      <p:sp>
        <p:nvSpPr>
          <p:cNvPr id="8" name="Ορθογώνιο 7"/>
          <p:cNvSpPr/>
          <p:nvPr/>
        </p:nvSpPr>
        <p:spPr>
          <a:xfrm>
            <a:off x="1807535" y="2141631"/>
            <a:ext cx="6943060" cy="1015663"/>
          </a:xfrm>
          <a:prstGeom prst="rect">
            <a:avLst/>
          </a:prstGeom>
        </p:spPr>
        <p:txBody>
          <a:bodyPr wrap="square">
            <a:spAutoFit/>
          </a:bodyPr>
          <a:lstStyle/>
          <a:p>
            <a:pPr algn="just"/>
            <a:r>
              <a:rPr lang="ru-RU" sz="2000" b="1" dirty="0" err="1">
                <a:solidFill>
                  <a:srgbClr val="0070C0"/>
                </a:solidFill>
                <a:latin typeface="Calibri" panose="020F0502020204030204" pitchFamily="34" charset="0"/>
                <a:cs typeface="Calibri" panose="020F0502020204030204" pitchFamily="34" charset="0"/>
              </a:rPr>
              <a:t>Ние</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разполагаме</a:t>
            </a:r>
            <a:r>
              <a:rPr lang="ru-RU" sz="2000" b="1" dirty="0">
                <a:solidFill>
                  <a:srgbClr val="0070C0"/>
                </a:solidFill>
                <a:latin typeface="Calibri" panose="020F0502020204030204" pitchFamily="34" charset="0"/>
                <a:cs typeface="Calibri" panose="020F0502020204030204" pitchFamily="34" charset="0"/>
              </a:rPr>
              <a:t> с огромно количество </a:t>
            </a:r>
            <a:r>
              <a:rPr lang="ru-RU" sz="2000" b="1" dirty="0" err="1">
                <a:solidFill>
                  <a:srgbClr val="0070C0"/>
                </a:solidFill>
                <a:latin typeface="Calibri" panose="020F0502020204030204" pitchFamily="34" charset="0"/>
                <a:cs typeface="Calibri" panose="020F0502020204030204" pitchFamily="34" charset="0"/>
              </a:rPr>
              <a:t>сканирани</a:t>
            </a:r>
            <a:r>
              <a:rPr lang="ru-RU" sz="2000" b="1" dirty="0">
                <a:solidFill>
                  <a:srgbClr val="0070C0"/>
                </a:solidFill>
                <a:latin typeface="Calibri" panose="020F0502020204030204" pitchFamily="34" charset="0"/>
                <a:cs typeface="Calibri" panose="020F0502020204030204" pitchFamily="34" charset="0"/>
              </a:rPr>
              <a:t> </a:t>
            </a:r>
            <a:r>
              <a:rPr lang="ru-RU" sz="2000" b="1" dirty="0" smtClean="0">
                <a:solidFill>
                  <a:srgbClr val="0070C0"/>
                </a:solidFill>
                <a:latin typeface="Calibri" panose="020F0502020204030204" pitchFamily="34" charset="0"/>
                <a:cs typeface="Calibri" panose="020F0502020204030204" pitchFamily="34" charset="0"/>
              </a:rPr>
              <a:t>PDF </a:t>
            </a:r>
            <a:r>
              <a:rPr lang="ru-RU" sz="2000" b="1" dirty="0" err="1" smtClean="0">
                <a:solidFill>
                  <a:srgbClr val="0070C0"/>
                </a:solidFill>
                <a:latin typeface="Calibri" panose="020F0502020204030204" pitchFamily="34" charset="0"/>
                <a:cs typeface="Calibri" panose="020F0502020204030204" pitchFamily="34" charset="0"/>
              </a:rPr>
              <a:t>файлове</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a:solidFill>
                  <a:srgbClr val="0070C0"/>
                </a:solidFill>
                <a:latin typeface="Calibri" panose="020F0502020204030204" pitchFamily="34" charset="0"/>
                <a:cs typeface="Calibri" panose="020F0502020204030204" pitchFamily="34" charset="0"/>
              </a:rPr>
              <a:t>Можем ли да </a:t>
            </a:r>
            <a:r>
              <a:rPr lang="ru-RU" sz="2000" b="1" dirty="0" err="1">
                <a:solidFill>
                  <a:srgbClr val="0070C0"/>
                </a:solidFill>
                <a:latin typeface="Calibri" panose="020F0502020204030204" pitchFamily="34" charset="0"/>
                <a:cs typeface="Calibri" panose="020F0502020204030204" pitchFamily="34" charset="0"/>
              </a:rPr>
              <a:t>поискаме</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помощ</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Трябва</a:t>
            </a:r>
            <a:r>
              <a:rPr lang="ru-RU" sz="2000" b="1" dirty="0">
                <a:solidFill>
                  <a:srgbClr val="0070C0"/>
                </a:solidFill>
                <a:latin typeface="Calibri" panose="020F0502020204030204" pitchFamily="34" charset="0"/>
                <a:cs typeface="Calibri" panose="020F0502020204030204" pitchFamily="34" charset="0"/>
              </a:rPr>
              <a:t> ли да </a:t>
            </a:r>
            <a:r>
              <a:rPr lang="ru-RU" sz="2000" b="1" dirty="0" err="1" smtClean="0">
                <a:solidFill>
                  <a:srgbClr val="0070C0"/>
                </a:solidFill>
                <a:latin typeface="Calibri" panose="020F0502020204030204" pitchFamily="34" charset="0"/>
                <a:cs typeface="Calibri" panose="020F0502020204030204" pitchFamily="34" charset="0"/>
              </a:rPr>
              <a:t>първо</a:t>
            </a:r>
            <a:r>
              <a:rPr lang="ru-RU" sz="2000" b="1" dirty="0" smtClean="0">
                <a:solidFill>
                  <a:srgbClr val="0070C0"/>
                </a:solidFill>
                <a:latin typeface="Calibri" panose="020F0502020204030204" pitchFamily="34" charset="0"/>
                <a:cs typeface="Calibri" panose="020F0502020204030204" pitchFamily="34" charset="0"/>
              </a:rPr>
              <a:t> да </a:t>
            </a:r>
            <a:r>
              <a:rPr lang="ru-RU" sz="2000" b="1" dirty="0" err="1" smtClean="0">
                <a:solidFill>
                  <a:srgbClr val="0070C0"/>
                </a:solidFill>
                <a:latin typeface="Calibri" panose="020F0502020204030204" pitchFamily="34" charset="0"/>
                <a:cs typeface="Calibri" panose="020F0502020204030204" pitchFamily="34" charset="0"/>
              </a:rPr>
              <a:t>ги</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конвертираме</a:t>
            </a:r>
            <a:r>
              <a:rPr lang="ru-RU" sz="2000" b="1" dirty="0" smtClean="0">
                <a:solidFill>
                  <a:srgbClr val="0070C0"/>
                </a:solidFill>
                <a:latin typeface="Calibri" panose="020F0502020204030204" pitchFamily="34" charset="0"/>
                <a:cs typeface="Calibri" panose="020F0502020204030204" pitchFamily="34" charset="0"/>
              </a:rPr>
              <a:t> в </a:t>
            </a:r>
            <a:r>
              <a:rPr lang="ru-RU" sz="2000" b="1" dirty="0" err="1" smtClean="0">
                <a:solidFill>
                  <a:srgbClr val="0070C0"/>
                </a:solidFill>
                <a:latin typeface="Calibri" panose="020F0502020204030204" pitchFamily="34" charset="0"/>
                <a:cs typeface="Calibri" panose="020F0502020204030204" pitchFamily="34" charset="0"/>
              </a:rPr>
              <a:t>машинночетими</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формати</a:t>
            </a:r>
            <a:r>
              <a:rPr lang="ru-RU" sz="2000" b="1" dirty="0" smtClean="0">
                <a:solidFill>
                  <a:srgbClr val="0070C0"/>
                </a:solidFill>
                <a:latin typeface="Calibri" panose="020F0502020204030204" pitchFamily="34" charset="0"/>
                <a:cs typeface="Calibri" panose="020F0502020204030204" pitchFamily="34" charset="0"/>
              </a:rPr>
              <a:t>? </a:t>
            </a:r>
            <a:endParaRPr lang="en-US" sz="2000" b="1" dirty="0">
              <a:solidFill>
                <a:srgbClr val="0070C0"/>
              </a:solidFill>
              <a:latin typeface="Calibri" panose="020F0502020204030204" pitchFamily="34" charset="0"/>
              <a:cs typeface="Calibri" panose="020F0502020204030204" pitchFamily="34" charset="0"/>
            </a:endParaRPr>
          </a:p>
        </p:txBody>
      </p:sp>
      <p:sp>
        <p:nvSpPr>
          <p:cNvPr id="9" name="Ορθογώνιο 8"/>
          <p:cNvSpPr/>
          <p:nvPr/>
        </p:nvSpPr>
        <p:spPr>
          <a:xfrm>
            <a:off x="1807535" y="3649786"/>
            <a:ext cx="6943060" cy="2893100"/>
          </a:xfrm>
          <a:prstGeom prst="rect">
            <a:avLst/>
          </a:prstGeom>
        </p:spPr>
        <p:txBody>
          <a:bodyPr wrap="square">
            <a:spAutoFit/>
          </a:bodyPr>
          <a:lstStyle/>
          <a:p>
            <a:pPr algn="just"/>
            <a:r>
              <a:rPr lang="bg-BG" b="1" dirty="0" smtClean="0">
                <a:solidFill>
                  <a:srgbClr val="0070C0"/>
                </a:solidFill>
              </a:rPr>
              <a:t>Резултатите </a:t>
            </a:r>
            <a:r>
              <a:rPr lang="bg-BG" b="1" dirty="0">
                <a:solidFill>
                  <a:srgbClr val="0070C0"/>
                </a:solidFill>
              </a:rPr>
              <a:t>от </a:t>
            </a:r>
            <a:r>
              <a:rPr lang="bg-BG" b="1" dirty="0" smtClean="0">
                <a:solidFill>
                  <a:srgbClr val="0070C0"/>
                </a:solidFill>
              </a:rPr>
              <a:t>оптичното разпознаване на символите </a:t>
            </a:r>
            <a:r>
              <a:rPr lang="bg-BG" b="1" dirty="0">
                <a:solidFill>
                  <a:srgbClr val="0070C0"/>
                </a:solidFill>
              </a:rPr>
              <a:t>на сканираните </a:t>
            </a:r>
            <a:r>
              <a:rPr lang="en-US" b="1" dirty="0">
                <a:solidFill>
                  <a:srgbClr val="0070C0"/>
                </a:solidFill>
              </a:rPr>
              <a:t>PDF</a:t>
            </a:r>
            <a:r>
              <a:rPr lang="bg-BG" b="1" dirty="0" smtClean="0">
                <a:solidFill>
                  <a:srgbClr val="0070C0"/>
                </a:solidFill>
              </a:rPr>
              <a:t> </a:t>
            </a:r>
            <a:r>
              <a:rPr lang="bg-BG" b="1" dirty="0">
                <a:solidFill>
                  <a:srgbClr val="0070C0"/>
                </a:solidFill>
              </a:rPr>
              <a:t>се различават по отношение на качеството (в зависимост от езиците, качеството на хартията и др.). Някои модели могат да бъдат полезни за последваща обработка с цел получаване на </a:t>
            </a:r>
            <a:r>
              <a:rPr lang="bg-BG" b="1" dirty="0" err="1">
                <a:solidFill>
                  <a:srgbClr val="0070C0"/>
                </a:solidFill>
              </a:rPr>
              <a:t>машинночетими</a:t>
            </a:r>
            <a:r>
              <a:rPr lang="bg-BG" b="1" dirty="0">
                <a:solidFill>
                  <a:srgbClr val="0070C0"/>
                </a:solidFill>
              </a:rPr>
              <a:t> текстове, които могат да бъдат допълнително обработени от ELRC, за да се получат паралелни </a:t>
            </a:r>
            <a:r>
              <a:rPr lang="bg-BG" b="1" dirty="0" smtClean="0">
                <a:solidFill>
                  <a:srgbClr val="0070C0"/>
                </a:solidFill>
              </a:rPr>
              <a:t>корпуси. </a:t>
            </a:r>
            <a:endParaRPr lang="bg-BG" b="1" dirty="0">
              <a:solidFill>
                <a:srgbClr val="0070C0"/>
              </a:solidFill>
            </a:endParaRPr>
          </a:p>
          <a:p>
            <a:pPr algn="just"/>
            <a:r>
              <a:rPr lang="bg-BG" b="1" dirty="0" smtClean="0">
                <a:solidFill>
                  <a:srgbClr val="0070C0"/>
                </a:solidFill>
              </a:rPr>
              <a:t>ELRC </a:t>
            </a:r>
            <a:r>
              <a:rPr lang="bg-BG" b="1" dirty="0">
                <a:solidFill>
                  <a:srgbClr val="0070C0"/>
                </a:solidFill>
              </a:rPr>
              <a:t>предлага услуга за </a:t>
            </a:r>
            <a:r>
              <a:rPr lang="bg-BG" b="1" dirty="0" smtClean="0">
                <a:solidFill>
                  <a:srgbClr val="0070C0"/>
                </a:solidFill>
              </a:rPr>
              <a:t>подпомагане.</a:t>
            </a:r>
            <a:endParaRPr lang="bg-BG" b="1" dirty="0">
              <a:solidFill>
                <a:srgbClr val="0070C0"/>
              </a:solidFill>
            </a:endParaRPr>
          </a:p>
          <a:p>
            <a:pPr algn="just"/>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Ομάδα 9"/>
          <p:cNvGrpSpPr/>
          <p:nvPr/>
        </p:nvGrpSpPr>
        <p:grpSpPr>
          <a:xfrm>
            <a:off x="831935" y="2141631"/>
            <a:ext cx="975600" cy="925200"/>
            <a:chOff x="6077866" y="2828233"/>
            <a:chExt cx="1536405" cy="1536405"/>
          </a:xfrm>
        </p:grpSpPr>
        <p:pic>
          <p:nvPicPr>
            <p:cNvPr id="11" name="Εικόνα 1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2" name="Εικόνα 1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3" name="Ομάδα 12"/>
          <p:cNvGrpSpPr/>
          <p:nvPr/>
        </p:nvGrpSpPr>
        <p:grpSpPr>
          <a:xfrm>
            <a:off x="831146" y="3971172"/>
            <a:ext cx="976389" cy="925060"/>
            <a:chOff x="779686" y="2828233"/>
            <a:chExt cx="1536405" cy="1536405"/>
          </a:xfrm>
        </p:grpSpPr>
        <p:pic>
          <p:nvPicPr>
            <p:cNvPr id="14" name="Εικόνα 1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5" name="Εικόνα 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6" name="Titre 2"/>
          <p:cNvSpPr txBox="1">
            <a:spLocks/>
          </p:cNvSpPr>
          <p:nvPr/>
        </p:nvSpPr>
        <p:spPr>
          <a:xfrm>
            <a:off x="1807535" y="211770"/>
            <a:ext cx="6432933" cy="837696"/>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ru-RU" dirty="0" smtClean="0">
                <a:effectLst>
                  <a:outerShdw blurRad="38100" dist="38100" dir="2700000" algn="tl">
                    <a:srgbClr val="000000">
                      <a:alpha val="43137"/>
                    </a:srgbClr>
                  </a:outerShdw>
                </a:effectLst>
              </a:rPr>
              <a:t>ВЪПРОСИ И ОТГОВОРИ: ЗАЩИТА НА ДАННИТЕ</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4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45921" y="200330"/>
            <a:ext cx="6503670" cy="837696"/>
          </a:xfrm>
        </p:spPr>
        <p:txBody>
          <a:bodyPr/>
          <a:lstStyle/>
          <a:p>
            <a:r>
              <a:rPr lang="bg-BG" dirty="0">
                <a:effectLst>
                  <a:outerShdw blurRad="38100" dist="38100" dir="2700000" algn="tl">
                    <a:srgbClr val="000000">
                      <a:alpha val="43137"/>
                    </a:srgbClr>
                  </a:outerShdw>
                </a:effectLst>
              </a:rPr>
              <a:t>ВЪПРОСИ И ОТГОВОРИ: </a:t>
            </a:r>
            <a:r>
              <a:rPr lang="bg-BG" dirty="0" smtClean="0">
                <a:effectLst>
                  <a:outerShdw blurRad="38100" dist="38100" dir="2700000" algn="tl">
                    <a:srgbClr val="000000">
                      <a:alpha val="43137"/>
                    </a:srgbClr>
                  </a:outerShdw>
                </a:effectLst>
              </a:rPr>
              <a:t>ПРИГОДНОСТ НА ДАННИТЕ</a:t>
            </a:r>
            <a:endParaRPr lang="fr-FR"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15</a:t>
            </a:fld>
            <a:endParaRPr lang="en-US" dirty="0"/>
          </a:p>
        </p:txBody>
      </p:sp>
      <p:sp>
        <p:nvSpPr>
          <p:cNvPr id="8" name="Ορθογώνιο 7"/>
          <p:cNvSpPr/>
          <p:nvPr/>
        </p:nvSpPr>
        <p:spPr>
          <a:xfrm>
            <a:off x="1807535" y="2141631"/>
            <a:ext cx="6943060" cy="1015663"/>
          </a:xfrm>
          <a:prstGeom prst="rect">
            <a:avLst/>
          </a:prstGeom>
        </p:spPr>
        <p:txBody>
          <a:bodyPr wrap="square">
            <a:spAutoFit/>
          </a:bodyPr>
          <a:lstStyle/>
          <a:p>
            <a:pPr algn="just"/>
            <a:r>
              <a:rPr lang="ru-RU" sz="2000" b="1" dirty="0" err="1">
                <a:solidFill>
                  <a:srgbClr val="0070C0"/>
                </a:solidFill>
                <a:latin typeface="Calibri" panose="020F0502020204030204" pitchFamily="34" charset="0"/>
                <a:cs typeface="Calibri" panose="020F0502020204030204" pitchFamily="34" charset="0"/>
              </a:rPr>
              <a:t>Повечето</a:t>
            </a:r>
            <a:r>
              <a:rPr lang="ru-RU" sz="2000" b="1" dirty="0">
                <a:solidFill>
                  <a:srgbClr val="0070C0"/>
                </a:solidFill>
                <a:latin typeface="Calibri" panose="020F0502020204030204" pitchFamily="34" charset="0"/>
                <a:cs typeface="Calibri" panose="020F0502020204030204" pitchFamily="34" charset="0"/>
              </a:rPr>
              <a:t> от </a:t>
            </a:r>
            <a:r>
              <a:rPr lang="ru-RU" sz="2000" b="1" dirty="0" err="1">
                <a:solidFill>
                  <a:srgbClr val="0070C0"/>
                </a:solidFill>
                <a:latin typeface="Calibri" panose="020F0502020204030204" pitchFamily="34" charset="0"/>
                <a:cs typeface="Calibri" panose="020F0502020204030204" pitchFamily="34" charset="0"/>
              </a:rPr>
              <a:t>данните</a:t>
            </a:r>
            <a:r>
              <a:rPr lang="ru-RU" sz="2000" b="1" dirty="0">
                <a:solidFill>
                  <a:srgbClr val="0070C0"/>
                </a:solidFill>
                <a:latin typeface="Calibri" panose="020F0502020204030204" pitchFamily="34" charset="0"/>
                <a:cs typeface="Calibri" panose="020F0502020204030204" pitchFamily="34" charset="0"/>
              </a:rPr>
              <a:t> ни </a:t>
            </a:r>
            <a:r>
              <a:rPr lang="ru-RU" sz="2000" b="1" dirty="0" err="1">
                <a:solidFill>
                  <a:srgbClr val="0070C0"/>
                </a:solidFill>
                <a:latin typeface="Calibri" panose="020F0502020204030204" pitchFamily="34" charset="0"/>
                <a:cs typeface="Calibri" panose="020F0502020204030204" pitchFamily="34" charset="0"/>
              </a:rPr>
              <a:t>са</a:t>
            </a:r>
            <a:r>
              <a:rPr lang="ru-RU" sz="2000" b="1" dirty="0">
                <a:solidFill>
                  <a:srgbClr val="0070C0"/>
                </a:solidFill>
                <a:latin typeface="Calibri" panose="020F0502020204030204" pitchFamily="34" charset="0"/>
                <a:cs typeface="Calibri" panose="020F0502020204030204" pitchFamily="34" charset="0"/>
              </a:rPr>
              <a:t> цифрови (</a:t>
            </a:r>
            <a:r>
              <a:rPr lang="ru-RU" sz="2000" b="1" dirty="0" smtClean="0">
                <a:solidFill>
                  <a:srgbClr val="0070C0"/>
                </a:solidFill>
                <a:latin typeface="Calibri" panose="020F0502020204030204" pitchFamily="34" charset="0"/>
                <a:cs typeface="Calibri" panose="020F0502020204030204" pitchFamily="34" charset="0"/>
              </a:rPr>
              <a:t>например на </a:t>
            </a:r>
            <a:r>
              <a:rPr lang="ru-RU" sz="2000" b="1" dirty="0" err="1">
                <a:solidFill>
                  <a:srgbClr val="0070C0"/>
                </a:solidFill>
                <a:latin typeface="Calibri" panose="020F0502020204030204" pitchFamily="34" charset="0"/>
                <a:cs typeface="Calibri" panose="020F0502020204030204" pitchFamily="34" charset="0"/>
              </a:rPr>
              <a:t>Националната</a:t>
            </a:r>
            <a:r>
              <a:rPr lang="ru-RU" sz="2000" b="1" dirty="0">
                <a:solidFill>
                  <a:srgbClr val="0070C0"/>
                </a:solidFill>
                <a:latin typeface="Calibri" panose="020F0502020204030204" pitchFamily="34" charset="0"/>
                <a:cs typeface="Calibri" panose="020F0502020204030204" pitchFamily="34" charset="0"/>
              </a:rPr>
              <a:t> банка, Статистически институт), </a:t>
            </a:r>
            <a:r>
              <a:rPr lang="ru-RU" sz="2000" b="1" dirty="0" err="1">
                <a:solidFill>
                  <a:srgbClr val="0070C0"/>
                </a:solidFill>
                <a:latin typeface="Calibri" panose="020F0502020204030204" pitchFamily="34" charset="0"/>
                <a:cs typeface="Calibri" panose="020F0502020204030204" pitchFamily="34" charset="0"/>
              </a:rPr>
              <a:t>придружени</a:t>
            </a:r>
            <a:r>
              <a:rPr lang="ru-RU" sz="2000" b="1" dirty="0">
                <a:solidFill>
                  <a:srgbClr val="0070C0"/>
                </a:solidFill>
                <a:latin typeface="Calibri" panose="020F0502020204030204" pitchFamily="34" charset="0"/>
                <a:cs typeface="Calibri" panose="020F0502020204030204" pitchFamily="34" charset="0"/>
              </a:rPr>
              <a:t> от текст. Все </a:t>
            </a:r>
            <a:r>
              <a:rPr lang="ru-RU" sz="2000" b="1" dirty="0" err="1">
                <a:solidFill>
                  <a:srgbClr val="0070C0"/>
                </a:solidFill>
                <a:latin typeface="Calibri" panose="020F0502020204030204" pitchFamily="34" charset="0"/>
                <a:cs typeface="Calibri" panose="020F0502020204030204" pitchFamily="34" charset="0"/>
              </a:rPr>
              <a:t>още</a:t>
            </a:r>
            <a:r>
              <a:rPr lang="ru-RU" sz="2000" b="1" dirty="0">
                <a:solidFill>
                  <a:srgbClr val="0070C0"/>
                </a:solidFill>
                <a:latin typeface="Calibri" panose="020F0502020204030204" pitchFamily="34" charset="0"/>
                <a:cs typeface="Calibri" panose="020F0502020204030204" pitchFamily="34" charset="0"/>
              </a:rPr>
              <a:t> ли </a:t>
            </a:r>
            <a:r>
              <a:rPr lang="ru-RU" sz="2000" b="1" dirty="0" err="1">
                <a:solidFill>
                  <a:srgbClr val="0070C0"/>
                </a:solidFill>
                <a:latin typeface="Calibri" panose="020F0502020204030204" pitchFamily="34" charset="0"/>
                <a:cs typeface="Calibri" panose="020F0502020204030204" pitchFamily="34" charset="0"/>
              </a:rPr>
              <a:t>могат</a:t>
            </a:r>
            <a:r>
              <a:rPr lang="ru-RU" sz="2000" b="1" dirty="0">
                <a:solidFill>
                  <a:srgbClr val="0070C0"/>
                </a:solidFill>
                <a:latin typeface="Calibri" panose="020F0502020204030204" pitchFamily="34" charset="0"/>
                <a:cs typeface="Calibri" panose="020F0502020204030204" pitchFamily="34" charset="0"/>
              </a:rPr>
              <a:t> да </a:t>
            </a:r>
            <a:r>
              <a:rPr lang="ru-RU" sz="2000" b="1" dirty="0" err="1">
                <a:solidFill>
                  <a:srgbClr val="0070C0"/>
                </a:solidFill>
                <a:latin typeface="Calibri" panose="020F0502020204030204" pitchFamily="34" charset="0"/>
                <a:cs typeface="Calibri" panose="020F0502020204030204" pitchFamily="34" charset="0"/>
              </a:rPr>
              <a:t>бъдат</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полезни</a:t>
            </a:r>
            <a:r>
              <a:rPr lang="ru-RU" sz="2000" b="1" dirty="0">
                <a:solidFill>
                  <a:srgbClr val="0070C0"/>
                </a:solidFill>
                <a:latin typeface="Calibri" panose="020F0502020204030204" pitchFamily="34" charset="0"/>
                <a:cs typeface="Calibri" panose="020F0502020204030204" pitchFamily="34" charset="0"/>
              </a:rPr>
              <a:t>?</a:t>
            </a:r>
            <a:endParaRPr lang="en-US" sz="2000" b="1" dirty="0">
              <a:solidFill>
                <a:srgbClr val="0070C0"/>
              </a:solidFill>
              <a:latin typeface="Calibri" panose="020F0502020204030204" pitchFamily="34" charset="0"/>
              <a:cs typeface="Calibri" panose="020F0502020204030204" pitchFamily="34" charset="0"/>
            </a:endParaRPr>
          </a:p>
        </p:txBody>
      </p:sp>
      <p:sp>
        <p:nvSpPr>
          <p:cNvPr id="9" name="Ορθογώνιο 8"/>
          <p:cNvSpPr/>
          <p:nvPr/>
        </p:nvSpPr>
        <p:spPr>
          <a:xfrm>
            <a:off x="1807535" y="3971172"/>
            <a:ext cx="6943060" cy="1323439"/>
          </a:xfrm>
          <a:prstGeom prst="rect">
            <a:avLst/>
          </a:prstGeom>
        </p:spPr>
        <p:txBody>
          <a:bodyPr wrap="square">
            <a:spAutoFit/>
          </a:bodyPr>
          <a:lstStyle/>
          <a:p>
            <a:pPr algn="just"/>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ELRC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събира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основно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текстови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Въпреки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това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ако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Вашият</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цифров</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набор от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съдържа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текст,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това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може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е полезно,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особено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в случай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двуезиков</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или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многоезиков</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текст.</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Ομάδα 9"/>
          <p:cNvGrpSpPr/>
          <p:nvPr/>
        </p:nvGrpSpPr>
        <p:grpSpPr>
          <a:xfrm>
            <a:off x="831935" y="2141631"/>
            <a:ext cx="975600" cy="925200"/>
            <a:chOff x="6077866" y="2828233"/>
            <a:chExt cx="1536405" cy="1536405"/>
          </a:xfrm>
        </p:grpSpPr>
        <p:pic>
          <p:nvPicPr>
            <p:cNvPr id="11" name="Εικόνα 1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2" name="Εικόνα 1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3" name="Ομάδα 12"/>
          <p:cNvGrpSpPr/>
          <p:nvPr/>
        </p:nvGrpSpPr>
        <p:grpSpPr>
          <a:xfrm>
            <a:off x="831146" y="3971172"/>
            <a:ext cx="976389" cy="925060"/>
            <a:chOff x="779686" y="2828233"/>
            <a:chExt cx="1536405" cy="1536405"/>
          </a:xfrm>
        </p:grpSpPr>
        <p:pic>
          <p:nvPicPr>
            <p:cNvPr id="14" name="Εικόνα 1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5" name="Εικόνα 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Tree>
    <p:extLst>
      <p:ext uri="{BB962C8B-B14F-4D97-AF65-F5344CB8AC3E}">
        <p14:creationId xmlns:p14="http://schemas.microsoft.com/office/powerpoint/2010/main" val="32263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16</a:t>
            </a:fld>
            <a:endParaRPr lang="en-US" dirty="0"/>
          </a:p>
        </p:txBody>
      </p:sp>
      <p:sp>
        <p:nvSpPr>
          <p:cNvPr id="8" name="Ορθογώνιο 7"/>
          <p:cNvSpPr/>
          <p:nvPr/>
        </p:nvSpPr>
        <p:spPr>
          <a:xfrm>
            <a:off x="1807535" y="2141631"/>
            <a:ext cx="6943060" cy="1015663"/>
          </a:xfrm>
          <a:prstGeom prst="rect">
            <a:avLst/>
          </a:prstGeom>
        </p:spPr>
        <p:txBody>
          <a:bodyPr wrap="square">
            <a:spAutoFit/>
          </a:bodyPr>
          <a:lstStyle/>
          <a:p>
            <a:pPr algn="just"/>
            <a:r>
              <a:rPr lang="ru-RU" sz="2000" b="1" dirty="0" smtClean="0">
                <a:solidFill>
                  <a:srgbClr val="0070C0"/>
                </a:solidFill>
                <a:latin typeface="Calibri" panose="020F0502020204030204" pitchFamily="34" charset="0"/>
                <a:cs typeface="Calibri" panose="020F0502020204030204" pitchFamily="34" charset="0"/>
              </a:rPr>
              <a:t>Част </a:t>
            </a:r>
            <a:r>
              <a:rPr lang="ru-RU" sz="2000" b="1" dirty="0">
                <a:solidFill>
                  <a:srgbClr val="0070C0"/>
                </a:solidFill>
                <a:latin typeface="Calibri" panose="020F0502020204030204" pitchFamily="34" charset="0"/>
                <a:cs typeface="Calibri" panose="020F0502020204030204" pitchFamily="34" charset="0"/>
              </a:rPr>
              <a:t>от </a:t>
            </a:r>
            <a:r>
              <a:rPr lang="ru-RU" sz="2000" b="1" dirty="0" err="1">
                <a:solidFill>
                  <a:srgbClr val="0070C0"/>
                </a:solidFill>
                <a:latin typeface="Calibri" panose="020F0502020204030204" pitchFamily="34" charset="0"/>
                <a:cs typeface="Calibri" panose="020F0502020204030204" pitchFamily="34" charset="0"/>
              </a:rPr>
              <a:t>нашия</a:t>
            </a:r>
            <a:r>
              <a:rPr lang="ru-RU" sz="2000" b="1" dirty="0">
                <a:solidFill>
                  <a:srgbClr val="0070C0"/>
                </a:solidFill>
                <a:latin typeface="Calibri" panose="020F0502020204030204" pitchFamily="34" charset="0"/>
                <a:cs typeface="Calibri" panose="020F0502020204030204" pitchFamily="34" charset="0"/>
              </a:rPr>
              <a:t> национален корпус е </a:t>
            </a:r>
            <a:r>
              <a:rPr lang="ru-RU" sz="2000" b="1" dirty="0" err="1">
                <a:solidFill>
                  <a:srgbClr val="0070C0"/>
                </a:solidFill>
                <a:latin typeface="Calibri" panose="020F0502020204030204" pitchFamily="34" charset="0"/>
                <a:cs typeface="Calibri" panose="020F0502020204030204" pitchFamily="34" charset="0"/>
              </a:rPr>
              <a:t>достъпен</a:t>
            </a:r>
            <a:r>
              <a:rPr lang="ru-RU" sz="2000" b="1" dirty="0">
                <a:solidFill>
                  <a:srgbClr val="0070C0"/>
                </a:solidFill>
                <a:latin typeface="Calibri" panose="020F0502020204030204" pitchFamily="34" charset="0"/>
                <a:cs typeface="Calibri" panose="020F0502020204030204" pitchFamily="34" charset="0"/>
              </a:rPr>
              <a:t> чрез различно хранилище, например CLARIN. </a:t>
            </a:r>
            <a:r>
              <a:rPr lang="ru-RU" sz="2000" b="1" dirty="0" err="1">
                <a:solidFill>
                  <a:srgbClr val="0070C0"/>
                </a:solidFill>
                <a:latin typeface="Calibri" panose="020F0502020204030204" pitchFamily="34" charset="0"/>
                <a:cs typeface="Calibri" panose="020F0502020204030204" pitchFamily="34" charset="0"/>
              </a:rPr>
              <a:t>Трябва</a:t>
            </a:r>
            <a:r>
              <a:rPr lang="ru-RU" sz="2000" b="1" dirty="0">
                <a:solidFill>
                  <a:srgbClr val="0070C0"/>
                </a:solidFill>
                <a:latin typeface="Calibri" panose="020F0502020204030204" pitchFamily="34" charset="0"/>
                <a:cs typeface="Calibri" panose="020F0502020204030204" pitchFamily="34" charset="0"/>
              </a:rPr>
              <a:t> ли </a:t>
            </a:r>
            <a:r>
              <a:rPr lang="ru-RU" sz="2000" b="1" dirty="0" smtClean="0">
                <a:solidFill>
                  <a:srgbClr val="0070C0"/>
                </a:solidFill>
                <a:latin typeface="Calibri" panose="020F0502020204030204" pitchFamily="34" charset="0"/>
                <a:cs typeface="Calibri" panose="020F0502020204030204" pitchFamily="34" charset="0"/>
              </a:rPr>
              <a:t>да </a:t>
            </a:r>
            <a:r>
              <a:rPr lang="ru-RU" sz="2000" b="1" dirty="0" err="1" smtClean="0">
                <a:solidFill>
                  <a:srgbClr val="0070C0"/>
                </a:solidFill>
                <a:latin typeface="Calibri" panose="020F0502020204030204" pitchFamily="34" charset="0"/>
                <a:cs typeface="Calibri" panose="020F0502020204030204" pitchFamily="34" charset="0"/>
              </a:rPr>
              <a:t>го</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споделим</a:t>
            </a:r>
            <a:r>
              <a:rPr lang="ru-RU" sz="2000" b="1" dirty="0" smtClean="0">
                <a:solidFill>
                  <a:srgbClr val="0070C0"/>
                </a:solidFill>
                <a:latin typeface="Calibri" panose="020F0502020204030204" pitchFamily="34" charset="0"/>
                <a:cs typeface="Calibri" panose="020F0502020204030204" pitchFamily="34" charset="0"/>
              </a:rPr>
              <a:t> и с </a:t>
            </a:r>
            <a:r>
              <a:rPr lang="ru-RU" sz="2000" b="1" dirty="0">
                <a:solidFill>
                  <a:srgbClr val="0070C0"/>
                </a:solidFill>
                <a:latin typeface="Calibri" panose="020F0502020204030204" pitchFamily="34" charset="0"/>
                <a:cs typeface="Calibri" panose="020F0502020204030204" pitchFamily="34" charset="0"/>
              </a:rPr>
              <a:t>ELRC?</a:t>
            </a:r>
            <a:endParaRPr lang="en-US" sz="2000" b="1" dirty="0">
              <a:solidFill>
                <a:srgbClr val="0070C0"/>
              </a:solidFill>
              <a:latin typeface="Calibri" panose="020F0502020204030204" pitchFamily="34" charset="0"/>
              <a:cs typeface="Calibri" panose="020F0502020204030204" pitchFamily="34" charset="0"/>
            </a:endParaRPr>
          </a:p>
        </p:txBody>
      </p:sp>
      <p:sp>
        <p:nvSpPr>
          <p:cNvPr id="9" name="Ορθογώνιο 8"/>
          <p:cNvSpPr/>
          <p:nvPr/>
        </p:nvSpPr>
        <p:spPr>
          <a:xfrm>
            <a:off x="1807535" y="3967955"/>
            <a:ext cx="6943060" cy="1015663"/>
          </a:xfrm>
          <a:prstGeom prst="rect">
            <a:avLst/>
          </a:prstGeom>
        </p:spPr>
        <p:txBody>
          <a:bodyPr wrap="square">
            <a:spAutoFit/>
          </a:bodyPr>
          <a:lstStyle/>
          <a:p>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Само в случай че това са различни части на корпуса</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(ELRC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има достъп до наборите от данни на различни хранилища и центрове за данни</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Ομάδα 9"/>
          <p:cNvGrpSpPr/>
          <p:nvPr/>
        </p:nvGrpSpPr>
        <p:grpSpPr>
          <a:xfrm>
            <a:off x="831935" y="2141631"/>
            <a:ext cx="975600" cy="925200"/>
            <a:chOff x="6077866" y="2828233"/>
            <a:chExt cx="1536405" cy="1536405"/>
          </a:xfrm>
        </p:grpSpPr>
        <p:pic>
          <p:nvPicPr>
            <p:cNvPr id="11" name="Εικόνα 1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2" name="Εικόνα 1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3" name="Ομάδα 12"/>
          <p:cNvGrpSpPr/>
          <p:nvPr/>
        </p:nvGrpSpPr>
        <p:grpSpPr>
          <a:xfrm>
            <a:off x="831146" y="3971172"/>
            <a:ext cx="976389" cy="925060"/>
            <a:chOff x="779686" y="2828233"/>
            <a:chExt cx="1536405" cy="1536405"/>
          </a:xfrm>
        </p:grpSpPr>
        <p:pic>
          <p:nvPicPr>
            <p:cNvPr id="14" name="Εικόνα 1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5" name="Εικόνα 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6" name="Titre 2"/>
          <p:cNvSpPr>
            <a:spLocks noGrp="1"/>
          </p:cNvSpPr>
          <p:nvPr>
            <p:ph type="title"/>
          </p:nvPr>
        </p:nvSpPr>
        <p:spPr>
          <a:xfrm>
            <a:off x="1645921" y="200330"/>
            <a:ext cx="6503670" cy="837696"/>
          </a:xfrm>
        </p:spPr>
        <p:txBody>
          <a:bodyPr/>
          <a:lstStyle/>
          <a:p>
            <a:r>
              <a:rPr lang="bg-BG" dirty="0">
                <a:effectLst>
                  <a:outerShdw blurRad="38100" dist="38100" dir="2700000" algn="tl">
                    <a:srgbClr val="000000">
                      <a:alpha val="43137"/>
                    </a:srgbClr>
                  </a:outerShdw>
                </a:effectLst>
              </a:rPr>
              <a:t>ВЪПРОСИ И ОТГОВОРИ: </a:t>
            </a:r>
            <a:r>
              <a:rPr lang="bg-BG" dirty="0" smtClean="0">
                <a:effectLst>
                  <a:outerShdw blurRad="38100" dist="38100" dir="2700000" algn="tl">
                    <a:srgbClr val="000000">
                      <a:alpha val="43137"/>
                    </a:srgbClr>
                  </a:outerShdw>
                </a:effectLst>
              </a:rPr>
              <a:t>ПРИГОДНОСТ НА ДАННИТЕ</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07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ED9760E-B40A-DC42-A79A-DAF468F11A76}" type="slidenum">
              <a:rPr lang="en-US" smtClean="0"/>
              <a:pPr/>
              <a:t>17</a:t>
            </a:fld>
            <a:endParaRPr lang="en-US" dirty="0"/>
          </a:p>
        </p:txBody>
      </p:sp>
      <p:sp>
        <p:nvSpPr>
          <p:cNvPr id="5" name="Rectangle 4"/>
          <p:cNvSpPr/>
          <p:nvPr/>
        </p:nvSpPr>
        <p:spPr>
          <a:xfrm>
            <a:off x="982980" y="2705725"/>
            <a:ext cx="7406640" cy="769441"/>
          </a:xfrm>
          <a:prstGeom prst="rect">
            <a:avLst/>
          </a:prstGeom>
        </p:spPr>
        <p:txBody>
          <a:bodyPr wrap="square">
            <a:spAutoFit/>
          </a:bodyPr>
          <a:lstStyle/>
          <a:p>
            <a:pPr lvl="0" algn="ctr">
              <a:spcBef>
                <a:spcPct val="20000"/>
              </a:spcBef>
              <a:buSzPct val="120000"/>
            </a:pPr>
            <a:r>
              <a:rPr lang="bg-BG" sz="4400" b="1" dirty="0">
                <a:solidFill>
                  <a:srgbClr val="1F497D">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Благодаря за вниманието</a:t>
            </a:r>
            <a:r>
              <a:rPr lang="en-US" sz="4400" b="1" dirty="0">
                <a:solidFill>
                  <a:srgbClr val="1F497D">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1" y="5352157"/>
            <a:ext cx="9144000" cy="1505843"/>
          </a:xfrm>
          <a:prstGeom prst="rect">
            <a:avLst/>
          </a:prstGeom>
        </p:spPr>
      </p:pic>
    </p:spTree>
    <p:extLst>
      <p:ext uri="{BB962C8B-B14F-4D97-AF65-F5344CB8AC3E}">
        <p14:creationId xmlns:p14="http://schemas.microsoft.com/office/powerpoint/2010/main" val="200118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effectLst>
                  <a:outerShdw blurRad="38100" dist="38100" dir="2700000" algn="tl">
                    <a:srgbClr val="000000">
                      <a:alpha val="43137"/>
                    </a:srgbClr>
                  </a:outerShdw>
                </a:effectLst>
              </a:rPr>
              <a:t>ПЛАН ЗА УПРАВЛЕНИЕ НА ДАННИТЕ</a:t>
            </a:r>
            <a:endParaRPr lang="el-GR"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
          </p:nvPr>
        </p:nvSpPr>
        <p:spPr/>
        <p:txBody>
          <a:bodyPr/>
          <a:lstStyle/>
          <a:p>
            <a:fld id="{6ED9760E-B40A-DC42-A79A-DAF468F11A76}" type="slidenum">
              <a:rPr lang="en-US" smtClean="0"/>
              <a:pPr/>
              <a:t>2</a:t>
            </a:fld>
            <a:endParaRPr lang="en-US" dirty="0"/>
          </a:p>
        </p:txBody>
      </p:sp>
      <p:sp>
        <p:nvSpPr>
          <p:cNvPr id="4" name="Inhaltsplatzhalter 1"/>
          <p:cNvSpPr txBox="1">
            <a:spLocks/>
          </p:cNvSpPr>
          <p:nvPr/>
        </p:nvSpPr>
        <p:spPr>
          <a:xfrm>
            <a:off x="444500" y="1511300"/>
            <a:ext cx="8255000" cy="467221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400" dirty="0"/>
          </a:p>
        </p:txBody>
      </p:sp>
      <p:sp>
        <p:nvSpPr>
          <p:cNvPr id="6" name="ZoneTexte 5"/>
          <p:cNvSpPr txBox="1"/>
          <p:nvPr/>
        </p:nvSpPr>
        <p:spPr>
          <a:xfrm>
            <a:off x="0" y="1511299"/>
            <a:ext cx="4136921" cy="4154984"/>
          </a:xfrm>
          <a:prstGeom prst="rect">
            <a:avLst/>
          </a:prstGeom>
          <a:noFill/>
        </p:spPr>
        <p:txBody>
          <a:bodyPr wrap="square" rtlCol="0">
            <a:spAutoFit/>
          </a:bodyPr>
          <a:lstStyle/>
          <a:p>
            <a:pPr algn="just"/>
            <a:r>
              <a:rPr lang="ru-RU" sz="2400" dirty="0">
                <a:solidFill>
                  <a:srgbClr val="0070C0"/>
                </a:solidFill>
                <a:latin typeface="Calibri" panose="020F0502020204030204" pitchFamily="34" charset="0"/>
                <a:cs typeface="Calibri" panose="020F0502020204030204" pitchFamily="34" charset="0"/>
              </a:rPr>
              <a:t>В плана за </a:t>
            </a:r>
            <a:r>
              <a:rPr lang="ru-RU" sz="2400" dirty="0" smtClean="0">
                <a:solidFill>
                  <a:srgbClr val="0070C0"/>
                </a:solidFill>
                <a:latin typeface="Calibri" panose="020F0502020204030204" pitchFamily="34" charset="0"/>
                <a:cs typeface="Calibri" panose="020F0502020204030204" pitchFamily="34" charset="0"/>
              </a:rPr>
              <a:t>управление на </a:t>
            </a:r>
            <a:r>
              <a:rPr lang="ru-RU" sz="2400" dirty="0" err="1" smtClean="0">
                <a:solidFill>
                  <a:srgbClr val="0070C0"/>
                </a:solidFill>
                <a:latin typeface="Calibri" panose="020F0502020204030204" pitchFamily="34" charset="0"/>
                <a:cs typeface="Calibri" panose="020F0502020204030204" pitchFamily="34" charset="0"/>
              </a:rPr>
              <a:t>данните</a:t>
            </a:r>
            <a:r>
              <a:rPr lang="ru-RU" sz="2400" dirty="0" smtClean="0">
                <a:solidFill>
                  <a:srgbClr val="0070C0"/>
                </a:solidFill>
                <a:latin typeface="Calibri" panose="020F0502020204030204" pitchFamily="34" charset="0"/>
                <a:cs typeface="Calibri" panose="020F0502020204030204" pitchFamily="34" charset="0"/>
              </a:rPr>
              <a:t> </a:t>
            </a:r>
            <a:r>
              <a:rPr lang="ru-RU" sz="2400" dirty="0">
                <a:solidFill>
                  <a:srgbClr val="0070C0"/>
                </a:solidFill>
                <a:latin typeface="Calibri" panose="020F0502020204030204" pitchFamily="34" charset="0"/>
                <a:cs typeface="Calibri" panose="020F0502020204030204" pitchFamily="34" charset="0"/>
              </a:rPr>
              <a:t>се </a:t>
            </a:r>
            <a:r>
              <a:rPr lang="ru-RU" sz="2400" dirty="0" err="1">
                <a:solidFill>
                  <a:srgbClr val="0070C0"/>
                </a:solidFill>
                <a:latin typeface="Calibri" panose="020F0502020204030204" pitchFamily="34" charset="0"/>
                <a:cs typeface="Calibri" panose="020F0502020204030204" pitchFamily="34" charset="0"/>
              </a:rPr>
              <a:t>посочва</a:t>
            </a:r>
            <a:r>
              <a:rPr lang="ru-RU" sz="2400" dirty="0">
                <a:solidFill>
                  <a:srgbClr val="0070C0"/>
                </a:solidFill>
                <a:latin typeface="Calibri" panose="020F0502020204030204" pitchFamily="34" charset="0"/>
                <a:cs typeface="Calibri" panose="020F0502020204030204" pitchFamily="34" charset="0"/>
              </a:rPr>
              <a:t> как се </a:t>
            </a:r>
            <a:r>
              <a:rPr lang="ru-RU" sz="2400" dirty="0" err="1">
                <a:solidFill>
                  <a:srgbClr val="0070C0"/>
                </a:solidFill>
                <a:latin typeface="Calibri" panose="020F0502020204030204" pitchFamily="34" charset="0"/>
                <a:cs typeface="Calibri" panose="020F0502020204030204" pitchFamily="34" charset="0"/>
              </a:rPr>
              <a:t>обработват</a:t>
            </a:r>
            <a:r>
              <a:rPr lang="ru-RU" sz="2400" dirty="0">
                <a:solidFill>
                  <a:srgbClr val="0070C0"/>
                </a:solidFill>
                <a:latin typeface="Calibri" panose="020F0502020204030204" pitchFamily="34" charset="0"/>
                <a:cs typeface="Calibri" panose="020F0502020204030204" pitchFamily="34" charset="0"/>
              </a:rPr>
              <a:t> </a:t>
            </a:r>
            <a:r>
              <a:rPr lang="ru-RU" sz="2400" dirty="0" err="1">
                <a:solidFill>
                  <a:srgbClr val="0070C0"/>
                </a:solidFill>
                <a:latin typeface="Calibri" panose="020F0502020204030204" pitchFamily="34" charset="0"/>
                <a:cs typeface="Calibri" panose="020F0502020204030204" pitchFamily="34" charset="0"/>
              </a:rPr>
              <a:t>данните</a:t>
            </a:r>
            <a:r>
              <a:rPr lang="ru-RU" sz="2400" dirty="0">
                <a:solidFill>
                  <a:srgbClr val="0070C0"/>
                </a:solidFill>
                <a:latin typeface="Calibri" panose="020F0502020204030204" pitchFamily="34" charset="0"/>
                <a:cs typeface="Calibri" panose="020F0502020204030204" pitchFamily="34" charset="0"/>
              </a:rPr>
              <a:t> по </a:t>
            </a:r>
            <a:r>
              <a:rPr lang="ru-RU" sz="2400" dirty="0" err="1">
                <a:solidFill>
                  <a:srgbClr val="0070C0"/>
                </a:solidFill>
                <a:latin typeface="Calibri" panose="020F0502020204030204" pitchFamily="34" charset="0"/>
                <a:cs typeface="Calibri" panose="020F0502020204030204" pitchFamily="34" charset="0"/>
              </a:rPr>
              <a:t>време</a:t>
            </a:r>
            <a:r>
              <a:rPr lang="ru-RU" sz="2400" dirty="0">
                <a:solidFill>
                  <a:srgbClr val="0070C0"/>
                </a:solidFill>
                <a:latin typeface="Calibri" panose="020F0502020204030204" pitchFamily="34" charset="0"/>
                <a:cs typeface="Calibri" panose="020F0502020204030204" pitchFamily="34" charset="0"/>
              </a:rPr>
              <a:t> на </a:t>
            </a:r>
            <a:r>
              <a:rPr lang="ru-RU" sz="2400" dirty="0" err="1">
                <a:solidFill>
                  <a:srgbClr val="0070C0"/>
                </a:solidFill>
                <a:latin typeface="Calibri" panose="020F0502020204030204" pitchFamily="34" charset="0"/>
                <a:cs typeface="Calibri" panose="020F0502020204030204" pitchFamily="34" charset="0"/>
              </a:rPr>
              <a:t>производствения</a:t>
            </a:r>
            <a:r>
              <a:rPr lang="ru-RU" sz="2400" dirty="0">
                <a:solidFill>
                  <a:srgbClr val="0070C0"/>
                </a:solidFill>
                <a:latin typeface="Calibri" panose="020F0502020204030204" pitchFamily="34" charset="0"/>
                <a:cs typeface="Calibri" panose="020F0502020204030204" pitchFamily="34" charset="0"/>
              </a:rPr>
              <a:t> </a:t>
            </a:r>
            <a:r>
              <a:rPr lang="ru-RU" sz="2400" dirty="0" err="1">
                <a:solidFill>
                  <a:srgbClr val="0070C0"/>
                </a:solidFill>
                <a:latin typeface="Calibri" panose="020F0502020204030204" pitchFamily="34" charset="0"/>
                <a:cs typeface="Calibri" panose="020F0502020204030204" pitchFamily="34" charset="0"/>
              </a:rPr>
              <a:t>процес</a:t>
            </a:r>
            <a:r>
              <a:rPr lang="ru-RU" sz="2400" dirty="0">
                <a:solidFill>
                  <a:srgbClr val="0070C0"/>
                </a:solidFill>
                <a:latin typeface="Calibri" panose="020F0502020204030204" pitchFamily="34" charset="0"/>
                <a:cs typeface="Calibri" panose="020F0502020204030204" pitchFamily="34" charset="0"/>
              </a:rPr>
              <a:t> и след </a:t>
            </a:r>
            <a:r>
              <a:rPr lang="ru-RU" sz="2400" dirty="0" err="1">
                <a:solidFill>
                  <a:srgbClr val="0070C0"/>
                </a:solidFill>
                <a:latin typeface="Calibri" panose="020F0502020204030204" pitchFamily="34" charset="0"/>
                <a:cs typeface="Calibri" panose="020F0502020204030204" pitchFamily="34" charset="0"/>
              </a:rPr>
              <a:t>това</a:t>
            </a:r>
            <a:r>
              <a:rPr lang="ru-RU" sz="2400" dirty="0">
                <a:solidFill>
                  <a:srgbClr val="0070C0"/>
                </a:solidFill>
                <a:latin typeface="Calibri" panose="020F0502020204030204" pitchFamily="34" charset="0"/>
                <a:cs typeface="Calibri" panose="020F0502020204030204" pitchFamily="34" charset="0"/>
              </a:rPr>
              <a:t>. Той </a:t>
            </a:r>
            <a:r>
              <a:rPr lang="ru-RU" sz="2400" dirty="0" err="1">
                <a:solidFill>
                  <a:srgbClr val="0070C0"/>
                </a:solidFill>
                <a:latin typeface="Calibri" panose="020F0502020204030204" pitchFamily="34" charset="0"/>
                <a:cs typeface="Calibri" panose="020F0502020204030204" pitchFamily="34" charset="0"/>
              </a:rPr>
              <a:t>обхваща</a:t>
            </a:r>
            <a:r>
              <a:rPr lang="ru-RU" sz="2400" dirty="0">
                <a:solidFill>
                  <a:srgbClr val="0070C0"/>
                </a:solidFill>
                <a:latin typeface="Calibri" panose="020F0502020204030204" pitchFamily="34" charset="0"/>
                <a:cs typeface="Calibri" panose="020F0502020204030204" pitchFamily="34" charset="0"/>
              </a:rPr>
              <a:t> </a:t>
            </a:r>
            <a:r>
              <a:rPr lang="ru-RU" sz="2400" dirty="0" err="1">
                <a:solidFill>
                  <a:srgbClr val="0070C0"/>
                </a:solidFill>
                <a:latin typeface="Calibri" panose="020F0502020204030204" pitchFamily="34" charset="0"/>
                <a:cs typeface="Calibri" panose="020F0502020204030204" pitchFamily="34" charset="0"/>
              </a:rPr>
              <a:t>целия</a:t>
            </a:r>
            <a:r>
              <a:rPr lang="ru-RU" sz="2400" dirty="0">
                <a:solidFill>
                  <a:srgbClr val="0070C0"/>
                </a:solidFill>
                <a:latin typeface="Calibri" panose="020F0502020204030204" pitchFamily="34" charset="0"/>
                <a:cs typeface="Calibri" panose="020F0502020204030204" pitchFamily="34" charset="0"/>
              </a:rPr>
              <a:t> жизнен </a:t>
            </a:r>
            <a:r>
              <a:rPr lang="ru-RU" sz="2400" dirty="0" err="1">
                <a:solidFill>
                  <a:srgbClr val="0070C0"/>
                </a:solidFill>
                <a:latin typeface="Calibri" panose="020F0502020204030204" pitchFamily="34" charset="0"/>
                <a:cs typeface="Calibri" panose="020F0502020204030204" pitchFamily="34" charset="0"/>
              </a:rPr>
              <a:t>цикъл</a:t>
            </a:r>
            <a:r>
              <a:rPr lang="ru-RU" sz="2400" dirty="0">
                <a:solidFill>
                  <a:srgbClr val="0070C0"/>
                </a:solidFill>
                <a:latin typeface="Calibri" panose="020F0502020204030204" pitchFamily="34" charset="0"/>
                <a:cs typeface="Calibri" panose="020F0502020204030204" pitchFamily="34" charset="0"/>
              </a:rPr>
              <a:t> на </a:t>
            </a:r>
            <a:r>
              <a:rPr lang="ru-RU" sz="2400" dirty="0" err="1">
                <a:solidFill>
                  <a:srgbClr val="0070C0"/>
                </a:solidFill>
                <a:latin typeface="Calibri" panose="020F0502020204030204" pitchFamily="34" charset="0"/>
                <a:cs typeface="Calibri" panose="020F0502020204030204" pitchFamily="34" charset="0"/>
              </a:rPr>
              <a:t>данните</a:t>
            </a:r>
            <a:r>
              <a:rPr lang="ru-RU" sz="2400" dirty="0">
                <a:solidFill>
                  <a:srgbClr val="0070C0"/>
                </a:solidFill>
                <a:latin typeface="Calibri" panose="020F0502020204030204" pitchFamily="34" charset="0"/>
                <a:cs typeface="Calibri" panose="020F0502020204030204" pitchFamily="34" charset="0"/>
              </a:rPr>
              <a:t> и </a:t>
            </a:r>
            <a:r>
              <a:rPr lang="ru-RU" sz="2400" dirty="0" err="1">
                <a:solidFill>
                  <a:srgbClr val="0070C0"/>
                </a:solidFill>
                <a:latin typeface="Calibri" panose="020F0502020204030204" pitchFamily="34" charset="0"/>
                <a:cs typeface="Calibri" panose="020F0502020204030204" pitchFamily="34" charset="0"/>
              </a:rPr>
              <a:t>определя</a:t>
            </a:r>
            <a:r>
              <a:rPr lang="ru-RU" sz="2400" dirty="0">
                <a:solidFill>
                  <a:srgbClr val="0070C0"/>
                </a:solidFill>
                <a:latin typeface="Calibri" panose="020F0502020204030204" pitchFamily="34" charset="0"/>
                <a:cs typeface="Calibri" panose="020F0502020204030204" pitchFamily="34" charset="0"/>
              </a:rPr>
              <a:t> </a:t>
            </a:r>
            <a:r>
              <a:rPr lang="ru-RU" sz="2400" dirty="0" err="1" smtClean="0">
                <a:solidFill>
                  <a:srgbClr val="0070C0"/>
                </a:solidFill>
                <a:latin typeface="Calibri" panose="020F0502020204030204" pitchFamily="34" charset="0"/>
                <a:cs typeface="Calibri" panose="020F0502020204030204" pitchFamily="34" charset="0"/>
              </a:rPr>
              <a:t>политиката</a:t>
            </a:r>
            <a:r>
              <a:rPr lang="ru-RU" sz="2400" dirty="0" smtClean="0">
                <a:solidFill>
                  <a:srgbClr val="0070C0"/>
                </a:solidFill>
                <a:latin typeface="Calibri" panose="020F0502020204030204" pitchFamily="34" charset="0"/>
                <a:cs typeface="Calibri" panose="020F0502020204030204" pitchFamily="34" charset="0"/>
              </a:rPr>
              <a:t> </a:t>
            </a:r>
            <a:r>
              <a:rPr lang="ru-RU" sz="2400" dirty="0">
                <a:solidFill>
                  <a:srgbClr val="0070C0"/>
                </a:solidFill>
                <a:latin typeface="Calibri" panose="020F0502020204030204" pitchFamily="34" charset="0"/>
                <a:cs typeface="Calibri" panose="020F0502020204030204" pitchFamily="34" charset="0"/>
              </a:rPr>
              <a:t>по отношение на </a:t>
            </a:r>
            <a:r>
              <a:rPr lang="ru-RU" sz="2400" dirty="0" err="1">
                <a:solidFill>
                  <a:srgbClr val="0070C0"/>
                </a:solidFill>
                <a:latin typeface="Calibri" panose="020F0502020204030204" pitchFamily="34" charset="0"/>
                <a:cs typeface="Calibri" panose="020F0502020204030204" pitchFamily="34" charset="0"/>
              </a:rPr>
              <a:t>данните</a:t>
            </a:r>
            <a:r>
              <a:rPr lang="ru-RU" sz="2400" dirty="0">
                <a:solidFill>
                  <a:srgbClr val="0070C0"/>
                </a:solidFill>
                <a:latin typeface="Calibri" panose="020F0502020204030204" pitchFamily="34" charset="0"/>
                <a:cs typeface="Calibri" panose="020F0502020204030204" pitchFamily="34" charset="0"/>
              </a:rPr>
              <a:t> с цел </a:t>
            </a:r>
            <a:r>
              <a:rPr lang="ru-RU" sz="2400" dirty="0" err="1" smtClean="0">
                <a:solidFill>
                  <a:srgbClr val="0070C0"/>
                </a:solidFill>
                <a:latin typeface="Calibri" panose="020F0502020204030204" pitchFamily="34" charset="0"/>
                <a:cs typeface="Calibri" panose="020F0502020204030204" pitchFamily="34" charset="0"/>
              </a:rPr>
              <a:t>ефективното</a:t>
            </a:r>
            <a:r>
              <a:rPr lang="ru-RU" sz="2400" dirty="0" smtClean="0">
                <a:solidFill>
                  <a:srgbClr val="0070C0"/>
                </a:solidFill>
                <a:latin typeface="Calibri" panose="020F0502020204030204" pitchFamily="34" charset="0"/>
                <a:cs typeface="Calibri" panose="020F0502020204030204" pitchFamily="34" charset="0"/>
              </a:rPr>
              <a:t> им </a:t>
            </a:r>
            <a:r>
              <a:rPr lang="ru-RU" sz="2400" dirty="0">
                <a:solidFill>
                  <a:srgbClr val="0070C0"/>
                </a:solidFill>
                <a:latin typeface="Calibri" panose="020F0502020204030204" pitchFamily="34" charset="0"/>
                <a:cs typeface="Calibri" panose="020F0502020204030204" pitchFamily="34" charset="0"/>
              </a:rPr>
              <a:t>управление </a:t>
            </a:r>
            <a:r>
              <a:rPr lang="ru-RU" sz="2400" dirty="0" smtClean="0">
                <a:solidFill>
                  <a:srgbClr val="0070C0"/>
                </a:solidFill>
                <a:latin typeface="Calibri" panose="020F0502020204030204" pitchFamily="34" charset="0"/>
                <a:cs typeface="Calibri" panose="020F0502020204030204" pitchFamily="34" charset="0"/>
              </a:rPr>
              <a:t>и </a:t>
            </a:r>
            <a:r>
              <a:rPr lang="ru-RU" sz="2400" dirty="0" err="1">
                <a:solidFill>
                  <a:srgbClr val="0070C0"/>
                </a:solidFill>
                <a:latin typeface="Calibri" panose="020F0502020204030204" pitchFamily="34" charset="0"/>
                <a:cs typeface="Calibri" panose="020F0502020204030204" pitchFamily="34" charset="0"/>
              </a:rPr>
              <a:t>гарантиране</a:t>
            </a:r>
            <a:r>
              <a:rPr lang="ru-RU" sz="2400" dirty="0">
                <a:solidFill>
                  <a:srgbClr val="0070C0"/>
                </a:solidFill>
                <a:latin typeface="Calibri" panose="020F0502020204030204" pitchFamily="34" charset="0"/>
                <a:cs typeface="Calibri" panose="020F0502020204030204" pitchFamily="34" charset="0"/>
              </a:rPr>
              <a:t> на </a:t>
            </a:r>
            <a:r>
              <a:rPr lang="ru-RU" sz="2400" dirty="0" err="1">
                <a:solidFill>
                  <a:srgbClr val="0070C0"/>
                </a:solidFill>
                <a:latin typeface="Calibri" panose="020F0502020204030204" pitchFamily="34" charset="0"/>
                <a:cs typeface="Calibri" panose="020F0502020204030204" pitchFamily="34" charset="0"/>
              </a:rPr>
              <a:t>тяхната</a:t>
            </a:r>
            <a:r>
              <a:rPr lang="ru-RU" sz="2400" dirty="0">
                <a:solidFill>
                  <a:srgbClr val="0070C0"/>
                </a:solidFill>
                <a:latin typeface="Calibri" panose="020F0502020204030204" pitchFamily="34" charset="0"/>
                <a:cs typeface="Calibri" panose="020F0502020204030204" pitchFamily="34" charset="0"/>
              </a:rPr>
              <a:t> </a:t>
            </a:r>
            <a:r>
              <a:rPr lang="ru-RU" sz="2400" dirty="0" err="1">
                <a:solidFill>
                  <a:srgbClr val="0070C0"/>
                </a:solidFill>
                <a:latin typeface="Calibri" panose="020F0502020204030204" pitchFamily="34" charset="0"/>
                <a:cs typeface="Calibri" panose="020F0502020204030204" pitchFamily="34" charset="0"/>
              </a:rPr>
              <a:t>устойчивост</a:t>
            </a:r>
            <a:r>
              <a:rPr lang="ru-RU" sz="2400" dirty="0">
                <a:solidFill>
                  <a:srgbClr val="0070C0"/>
                </a:solidFill>
                <a:latin typeface="Calibri" panose="020F0502020204030204" pitchFamily="34" charset="0"/>
                <a:cs typeface="Calibri" panose="020F0502020204030204" pitchFamily="34" charset="0"/>
              </a:rPr>
              <a:t>.</a:t>
            </a:r>
            <a:endParaRPr lang="fr-FR" sz="2400" dirty="0">
              <a:solidFill>
                <a:srgbClr val="0070C0"/>
              </a:solidFill>
              <a:latin typeface="Calibri" panose="020F0502020204030204" pitchFamily="34" charset="0"/>
              <a:cs typeface="Calibri" panose="020F050202020403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921" y="1432112"/>
            <a:ext cx="4562579" cy="4830591"/>
          </a:xfrm>
          <a:prstGeom prst="rect">
            <a:avLst/>
          </a:prstGeom>
        </p:spPr>
      </p:pic>
    </p:spTree>
    <p:extLst>
      <p:ext uri="{BB962C8B-B14F-4D97-AF65-F5344CB8AC3E}">
        <p14:creationId xmlns:p14="http://schemas.microsoft.com/office/powerpoint/2010/main" val="81482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511300"/>
            <a:ext cx="8979668" cy="5346700"/>
          </a:xfrm>
        </p:spPr>
        <p:txBody>
          <a:bodyPr>
            <a:normAutofit fontScale="47500" lnSpcReduction="20000"/>
          </a:bodyPr>
          <a:lstStyle/>
          <a:p>
            <a:pPr marL="0" indent="0" algn="just">
              <a:buNone/>
            </a:pPr>
            <a:r>
              <a:rPr lang="ru-RU" b="1" dirty="0" smtClean="0"/>
              <a:t>         </a:t>
            </a:r>
            <a:r>
              <a:rPr lang="bg-BG" sz="3400" b="1" dirty="0" smtClean="0">
                <a:solidFill>
                  <a:srgbClr val="0070C0"/>
                </a:solidFill>
              </a:rPr>
              <a:t>Предвиждане</a:t>
            </a:r>
            <a:r>
              <a:rPr lang="ru-RU" sz="3400" b="1" dirty="0" smtClean="0">
                <a:solidFill>
                  <a:srgbClr val="0070C0"/>
                </a:solidFill>
              </a:rPr>
              <a:t> </a:t>
            </a:r>
            <a:r>
              <a:rPr lang="ru-RU" sz="3400" b="1" dirty="0">
                <a:solidFill>
                  <a:srgbClr val="0070C0"/>
                </a:solidFill>
              </a:rPr>
              <a:t>на </a:t>
            </a:r>
            <a:r>
              <a:rPr lang="ru-RU" sz="3400" b="1" dirty="0" err="1">
                <a:solidFill>
                  <a:srgbClr val="0070C0"/>
                </a:solidFill>
              </a:rPr>
              <a:t>всички</a:t>
            </a:r>
            <a:r>
              <a:rPr lang="ru-RU" sz="3400" b="1" dirty="0">
                <a:solidFill>
                  <a:srgbClr val="0070C0"/>
                </a:solidFill>
              </a:rPr>
              <a:t> </a:t>
            </a:r>
            <a:r>
              <a:rPr lang="ru-RU" sz="3400" b="1" dirty="0" err="1">
                <a:solidFill>
                  <a:srgbClr val="0070C0"/>
                </a:solidFill>
              </a:rPr>
              <a:t>потенциални</a:t>
            </a:r>
            <a:r>
              <a:rPr lang="ru-RU" sz="3400" b="1" dirty="0">
                <a:solidFill>
                  <a:srgbClr val="0070C0"/>
                </a:solidFill>
              </a:rPr>
              <a:t> </a:t>
            </a:r>
            <a:r>
              <a:rPr lang="ru-RU" sz="3400" b="1" dirty="0" err="1">
                <a:solidFill>
                  <a:srgbClr val="0070C0"/>
                </a:solidFill>
              </a:rPr>
              <a:t>правни</a:t>
            </a:r>
            <a:r>
              <a:rPr lang="ru-RU" sz="3400" b="1" dirty="0">
                <a:solidFill>
                  <a:srgbClr val="0070C0"/>
                </a:solidFill>
              </a:rPr>
              <a:t> </a:t>
            </a:r>
            <a:r>
              <a:rPr lang="ru-RU" sz="3400" b="1" dirty="0" err="1">
                <a:solidFill>
                  <a:srgbClr val="0070C0"/>
                </a:solidFill>
              </a:rPr>
              <a:t>въпроси</a:t>
            </a:r>
            <a:endParaRPr lang="ru-RU" sz="3400" b="1" dirty="0">
              <a:solidFill>
                <a:srgbClr val="0070C0"/>
              </a:solidFill>
            </a:endParaRPr>
          </a:p>
          <a:p>
            <a:pPr lvl="1" algn="just">
              <a:buFont typeface="Arial" panose="020B0604020202020204" pitchFamily="34" charset="0"/>
              <a:buChar char="•"/>
            </a:pPr>
            <a:r>
              <a:rPr lang="bg-BG" sz="3400" dirty="0" smtClean="0">
                <a:solidFill>
                  <a:srgbClr val="0070C0"/>
                </a:solidFill>
              </a:rPr>
              <a:t>Уверете се, че данните са почистени от гледна точка на правата, свързани с интелектуалната собственост;</a:t>
            </a:r>
            <a:endParaRPr lang="en-US" sz="3400" dirty="0">
              <a:solidFill>
                <a:srgbClr val="0070C0"/>
              </a:solidFill>
            </a:endParaRPr>
          </a:p>
          <a:p>
            <a:pPr lvl="1" algn="just">
              <a:buFont typeface="Arial" panose="020B0604020202020204" pitchFamily="34" charset="0"/>
              <a:buChar char="•"/>
            </a:pPr>
            <a:r>
              <a:rPr lang="bg-BG" sz="3400" b="1" noProof="0" dirty="0" smtClean="0">
                <a:solidFill>
                  <a:srgbClr val="FED956"/>
                </a:solidFill>
                <a:effectLst>
                  <a:outerShdw blurRad="38100" dist="38100" dir="2700000" algn="tl">
                    <a:srgbClr val="000000">
                      <a:alpha val="43137"/>
                    </a:srgbClr>
                  </a:outerShdw>
                </a:effectLst>
              </a:rPr>
              <a:t>Уверете се, че външните изпълнители за превод спазват Вашите права на „собственост“ </a:t>
            </a:r>
            <a:r>
              <a:rPr lang="en-US" sz="3400" b="1" noProof="0" dirty="0" smtClean="0">
                <a:solidFill>
                  <a:srgbClr val="FED956"/>
                </a:solidFill>
                <a:effectLst>
                  <a:outerShdw blurRad="38100" dist="38100" dir="2700000" algn="tl">
                    <a:srgbClr val="000000">
                      <a:alpha val="43137"/>
                    </a:srgbClr>
                  </a:outerShdw>
                </a:effectLst>
              </a:rPr>
              <a:t> </a:t>
            </a:r>
            <a:r>
              <a:rPr lang="en-US" sz="3400" b="1" dirty="0" smtClean="0">
                <a:solidFill>
                  <a:srgbClr val="FED956"/>
                </a:solidFill>
                <a:effectLst>
                  <a:outerShdw blurRad="38100" dist="38100" dir="2700000" algn="tl">
                    <a:srgbClr val="000000">
                      <a:alpha val="43137"/>
                    </a:srgbClr>
                  </a:outerShdw>
                </a:effectLst>
              </a:rPr>
              <a:t>(</a:t>
            </a:r>
            <a:r>
              <a:rPr lang="bg-BG" sz="3400" b="1" dirty="0" smtClean="0">
                <a:solidFill>
                  <a:srgbClr val="FED956"/>
                </a:solidFill>
                <a:effectLst>
                  <a:outerShdw blurRad="38100" dist="38100" dir="2700000" algn="tl">
                    <a:srgbClr val="000000">
                      <a:alpha val="43137"/>
                    </a:srgbClr>
                  </a:outerShdw>
                </a:effectLst>
              </a:rPr>
              <a:t>в </a:t>
            </a:r>
            <a:r>
              <a:rPr lang="bg-BG" sz="3400" b="1" dirty="0" err="1" smtClean="0">
                <a:solidFill>
                  <a:srgbClr val="FED956"/>
                </a:solidFill>
                <a:effectLst>
                  <a:outerShdw blurRad="38100" dist="38100" dir="2700000" algn="tl">
                    <a:srgbClr val="000000">
                      <a:alpha val="43137"/>
                    </a:srgbClr>
                  </a:outerShdw>
                </a:effectLst>
              </a:rPr>
              <a:t>т..ч</a:t>
            </a:r>
            <a:r>
              <a:rPr lang="bg-BG" sz="3400" b="1" dirty="0" smtClean="0">
                <a:solidFill>
                  <a:srgbClr val="FED956"/>
                </a:solidFill>
                <a:effectLst>
                  <a:outerShdw blurRad="38100" dist="38100" dir="2700000" algn="tl">
                    <a:srgbClr val="000000">
                      <a:alpha val="43137"/>
                    </a:srgbClr>
                  </a:outerShdw>
                </a:effectLst>
              </a:rPr>
              <a:t>.</a:t>
            </a:r>
            <a:r>
              <a:rPr lang="en-US" sz="3400" b="1" dirty="0" smtClean="0">
                <a:solidFill>
                  <a:srgbClr val="FED956"/>
                </a:solidFill>
                <a:effectLst>
                  <a:outerShdw blurRad="38100" dist="38100" dir="2700000" algn="tl">
                    <a:srgbClr val="000000">
                      <a:alpha val="43137"/>
                    </a:srgbClr>
                  </a:outerShdw>
                </a:effectLst>
              </a:rPr>
              <a:t>. </a:t>
            </a:r>
            <a:r>
              <a:rPr lang="bg-BG" sz="3400" b="1" noProof="0" dirty="0" smtClean="0">
                <a:solidFill>
                  <a:srgbClr val="FED956"/>
                </a:solidFill>
                <a:effectLst>
                  <a:outerShdw blurRad="38100" dist="38100" dir="2700000" algn="tl">
                    <a:srgbClr val="000000">
                      <a:alpha val="43137"/>
                    </a:srgbClr>
                  </a:outerShdw>
                </a:effectLst>
              </a:rPr>
              <a:t>Връзки с преводачески агенции</a:t>
            </a:r>
            <a:r>
              <a:rPr lang="en-US" sz="3400" b="1" noProof="0" dirty="0" smtClean="0">
                <a:solidFill>
                  <a:srgbClr val="FED956"/>
                </a:solidFill>
                <a:effectLst>
                  <a:outerShdw blurRad="38100" dist="38100" dir="2700000" algn="tl">
                    <a:srgbClr val="000000">
                      <a:alpha val="43137"/>
                    </a:srgbClr>
                  </a:outerShdw>
                </a:effectLst>
              </a:rPr>
              <a:t>)</a:t>
            </a:r>
            <a:r>
              <a:rPr lang="bg-BG" sz="3400" b="1" noProof="0" dirty="0" smtClean="0">
                <a:solidFill>
                  <a:srgbClr val="FED956"/>
                </a:solidFill>
                <a:effectLst>
                  <a:outerShdw blurRad="38100" dist="38100" dir="2700000" algn="tl">
                    <a:srgbClr val="000000">
                      <a:alpha val="43137"/>
                    </a:srgbClr>
                  </a:outerShdw>
                </a:effectLst>
              </a:rPr>
              <a:t>;</a:t>
            </a:r>
            <a:endParaRPr lang="en-US" sz="3400" b="1" noProof="0" dirty="0">
              <a:solidFill>
                <a:srgbClr val="FED956"/>
              </a:solidFill>
              <a:effectLst>
                <a:outerShdw blurRad="38100" dist="38100" dir="2700000" algn="tl">
                  <a:srgbClr val="000000">
                    <a:alpha val="43137"/>
                  </a:srgbClr>
                </a:outerShdw>
              </a:effectLst>
            </a:endParaRPr>
          </a:p>
          <a:p>
            <a:pPr lvl="1" algn="just">
              <a:buFont typeface="Arial" panose="020B0604020202020204" pitchFamily="34" charset="0"/>
              <a:buChar char="•"/>
            </a:pPr>
            <a:r>
              <a:rPr lang="ru-RU" sz="3400" dirty="0" err="1">
                <a:solidFill>
                  <a:srgbClr val="0070C0"/>
                </a:solidFill>
              </a:rPr>
              <a:t>Уверете</a:t>
            </a:r>
            <a:r>
              <a:rPr lang="ru-RU" sz="3400" dirty="0">
                <a:solidFill>
                  <a:srgbClr val="0070C0"/>
                </a:solidFill>
              </a:rPr>
              <a:t> се, че </a:t>
            </a:r>
            <a:r>
              <a:rPr lang="ru-RU" sz="3400" dirty="0" err="1">
                <a:solidFill>
                  <a:srgbClr val="0070C0"/>
                </a:solidFill>
              </a:rPr>
              <a:t>всички</a:t>
            </a:r>
            <a:r>
              <a:rPr lang="ru-RU" sz="3400" dirty="0">
                <a:solidFill>
                  <a:srgbClr val="0070C0"/>
                </a:solidFill>
              </a:rPr>
              <a:t> </a:t>
            </a:r>
            <a:r>
              <a:rPr lang="ru-RU" sz="3400" dirty="0" err="1">
                <a:solidFill>
                  <a:srgbClr val="0070C0"/>
                </a:solidFill>
              </a:rPr>
              <a:t>произведени</a:t>
            </a:r>
            <a:r>
              <a:rPr lang="ru-RU" sz="3400" dirty="0">
                <a:solidFill>
                  <a:srgbClr val="0070C0"/>
                </a:solidFill>
              </a:rPr>
              <a:t> </a:t>
            </a:r>
            <a:r>
              <a:rPr lang="ru-RU" sz="3400" dirty="0" err="1">
                <a:solidFill>
                  <a:srgbClr val="0070C0"/>
                </a:solidFill>
              </a:rPr>
              <a:t>междинни</a:t>
            </a:r>
            <a:r>
              <a:rPr lang="ru-RU" sz="3400" dirty="0">
                <a:solidFill>
                  <a:srgbClr val="0070C0"/>
                </a:solidFill>
              </a:rPr>
              <a:t> </a:t>
            </a:r>
            <a:r>
              <a:rPr lang="ru-RU" sz="3400" dirty="0" err="1">
                <a:solidFill>
                  <a:srgbClr val="0070C0"/>
                </a:solidFill>
              </a:rPr>
              <a:t>документи</a:t>
            </a:r>
            <a:r>
              <a:rPr lang="ru-RU" sz="3400" dirty="0">
                <a:solidFill>
                  <a:srgbClr val="0070C0"/>
                </a:solidFill>
              </a:rPr>
              <a:t> </a:t>
            </a:r>
            <a:r>
              <a:rPr lang="ru-RU" sz="3400" dirty="0" err="1">
                <a:solidFill>
                  <a:srgbClr val="0070C0"/>
                </a:solidFill>
              </a:rPr>
              <a:t>са</a:t>
            </a:r>
            <a:r>
              <a:rPr lang="ru-RU" sz="3400" dirty="0">
                <a:solidFill>
                  <a:srgbClr val="0070C0"/>
                </a:solidFill>
              </a:rPr>
              <a:t> Ви </a:t>
            </a:r>
            <a:r>
              <a:rPr lang="ru-RU" sz="3400" dirty="0" err="1">
                <a:solidFill>
                  <a:srgbClr val="0070C0"/>
                </a:solidFill>
              </a:rPr>
              <a:t>предадени</a:t>
            </a:r>
            <a:r>
              <a:rPr lang="ru-RU" sz="3400" dirty="0">
                <a:solidFill>
                  <a:srgbClr val="0070C0"/>
                </a:solidFill>
              </a:rPr>
              <a:t> и </a:t>
            </a:r>
            <a:r>
              <a:rPr lang="ru-RU" sz="3400" dirty="0" err="1">
                <a:solidFill>
                  <a:srgbClr val="0070C0"/>
                </a:solidFill>
              </a:rPr>
              <a:t>са</a:t>
            </a:r>
            <a:r>
              <a:rPr lang="ru-RU" sz="3400" dirty="0">
                <a:solidFill>
                  <a:srgbClr val="0070C0"/>
                </a:solidFill>
              </a:rPr>
              <a:t> </a:t>
            </a:r>
            <a:r>
              <a:rPr lang="ru-RU" sz="3400" dirty="0" smtClean="0">
                <a:solidFill>
                  <a:srgbClr val="0070C0"/>
                </a:solidFill>
              </a:rPr>
              <a:t>Ваша </a:t>
            </a:r>
            <a:r>
              <a:rPr lang="ru-RU" sz="3400" dirty="0" err="1">
                <a:solidFill>
                  <a:srgbClr val="0070C0"/>
                </a:solidFill>
              </a:rPr>
              <a:t>собственост</a:t>
            </a:r>
            <a:r>
              <a:rPr lang="ru-RU" sz="3400" dirty="0">
                <a:solidFill>
                  <a:srgbClr val="0070C0"/>
                </a:solidFill>
              </a:rPr>
              <a:t> (напр. </a:t>
            </a:r>
            <a:r>
              <a:rPr lang="ru-RU" sz="3400" dirty="0" err="1">
                <a:solidFill>
                  <a:srgbClr val="0070C0"/>
                </a:solidFill>
              </a:rPr>
              <a:t>преводачески</a:t>
            </a:r>
            <a:r>
              <a:rPr lang="ru-RU" sz="3400" dirty="0">
                <a:solidFill>
                  <a:srgbClr val="0070C0"/>
                </a:solidFill>
              </a:rPr>
              <a:t> </a:t>
            </a:r>
            <a:r>
              <a:rPr lang="ru-RU" sz="3400" dirty="0" err="1">
                <a:solidFill>
                  <a:srgbClr val="0070C0"/>
                </a:solidFill>
              </a:rPr>
              <a:t>памети</a:t>
            </a:r>
            <a:r>
              <a:rPr lang="ru-RU" sz="3400" dirty="0" smtClean="0">
                <a:solidFill>
                  <a:srgbClr val="0070C0"/>
                </a:solidFill>
              </a:rPr>
              <a:t>);</a:t>
            </a:r>
            <a:endParaRPr lang="ru-RU" sz="3400" dirty="0">
              <a:solidFill>
                <a:srgbClr val="0070C0"/>
              </a:solidFill>
            </a:endParaRPr>
          </a:p>
          <a:p>
            <a:pPr lvl="1" algn="just">
              <a:buFont typeface="Arial" panose="020B0604020202020204" pitchFamily="34" charset="0"/>
              <a:buChar char="•"/>
            </a:pPr>
            <a:r>
              <a:rPr lang="ru-RU" sz="3400" dirty="0" err="1">
                <a:solidFill>
                  <a:srgbClr val="0070C0"/>
                </a:solidFill>
              </a:rPr>
              <a:t>Предварително</a:t>
            </a:r>
            <a:r>
              <a:rPr lang="ru-RU" sz="3400" dirty="0">
                <a:solidFill>
                  <a:srgbClr val="0070C0"/>
                </a:solidFill>
              </a:rPr>
              <a:t> </a:t>
            </a:r>
            <a:r>
              <a:rPr lang="ru-RU" sz="3400" dirty="0" err="1">
                <a:solidFill>
                  <a:srgbClr val="0070C0"/>
                </a:solidFill>
              </a:rPr>
              <a:t>проверете</a:t>
            </a:r>
            <a:r>
              <a:rPr lang="ru-RU" sz="3400" dirty="0">
                <a:solidFill>
                  <a:srgbClr val="0070C0"/>
                </a:solidFill>
              </a:rPr>
              <a:t> </a:t>
            </a:r>
            <a:r>
              <a:rPr lang="bg-BG" sz="3400" dirty="0" smtClean="0">
                <a:solidFill>
                  <a:srgbClr val="0070C0"/>
                </a:solidFill>
              </a:rPr>
              <a:t>въпросите</a:t>
            </a:r>
            <a:r>
              <a:rPr lang="ru-RU" sz="3400" dirty="0" smtClean="0">
                <a:solidFill>
                  <a:srgbClr val="0070C0"/>
                </a:solidFill>
              </a:rPr>
              <a:t>, </a:t>
            </a:r>
            <a:r>
              <a:rPr lang="ru-RU" sz="3400" dirty="0" err="1">
                <a:solidFill>
                  <a:srgbClr val="0070C0"/>
                </a:solidFill>
              </a:rPr>
              <a:t>свързани</a:t>
            </a:r>
            <a:r>
              <a:rPr lang="ru-RU" sz="3400" dirty="0">
                <a:solidFill>
                  <a:srgbClr val="0070C0"/>
                </a:solidFill>
              </a:rPr>
              <a:t> с </a:t>
            </a:r>
            <a:r>
              <a:rPr lang="ru-RU" sz="3400" dirty="0" err="1">
                <a:solidFill>
                  <a:srgbClr val="0070C0"/>
                </a:solidFill>
              </a:rPr>
              <a:t>неприкосновеността</a:t>
            </a:r>
            <a:r>
              <a:rPr lang="ru-RU" sz="3400" dirty="0">
                <a:solidFill>
                  <a:srgbClr val="0070C0"/>
                </a:solidFill>
              </a:rPr>
              <a:t> на </a:t>
            </a:r>
            <a:r>
              <a:rPr lang="ru-RU" sz="3400" dirty="0" err="1">
                <a:solidFill>
                  <a:srgbClr val="0070C0"/>
                </a:solidFill>
              </a:rPr>
              <a:t>личните</a:t>
            </a:r>
            <a:r>
              <a:rPr lang="ru-RU" sz="3400" dirty="0">
                <a:solidFill>
                  <a:srgbClr val="0070C0"/>
                </a:solidFill>
              </a:rPr>
              <a:t> </a:t>
            </a:r>
            <a:r>
              <a:rPr lang="ru-RU" sz="3400" dirty="0" err="1">
                <a:solidFill>
                  <a:srgbClr val="0070C0"/>
                </a:solidFill>
              </a:rPr>
              <a:t>данни</a:t>
            </a:r>
            <a:r>
              <a:rPr lang="ru-RU" sz="3400" dirty="0">
                <a:solidFill>
                  <a:srgbClr val="0070C0"/>
                </a:solidFill>
              </a:rPr>
              <a:t>, и </a:t>
            </a:r>
            <a:r>
              <a:rPr lang="ru-RU" sz="3400" dirty="0" err="1">
                <a:solidFill>
                  <a:srgbClr val="0070C0"/>
                </a:solidFill>
              </a:rPr>
              <a:t>предвидете</a:t>
            </a:r>
            <a:r>
              <a:rPr lang="ru-RU" sz="3400" dirty="0">
                <a:solidFill>
                  <a:srgbClr val="0070C0"/>
                </a:solidFill>
              </a:rPr>
              <a:t> </a:t>
            </a:r>
            <a:r>
              <a:rPr lang="ru-RU" sz="3400" dirty="0" err="1">
                <a:solidFill>
                  <a:srgbClr val="0070C0"/>
                </a:solidFill>
              </a:rPr>
              <a:t>анонимизиране</a:t>
            </a:r>
            <a:r>
              <a:rPr lang="ru-RU" sz="3400" dirty="0">
                <a:solidFill>
                  <a:srgbClr val="0070C0"/>
                </a:solidFill>
              </a:rPr>
              <a:t>, </a:t>
            </a:r>
            <a:r>
              <a:rPr lang="ru-RU" sz="3400" dirty="0" err="1">
                <a:solidFill>
                  <a:srgbClr val="0070C0"/>
                </a:solidFill>
              </a:rPr>
              <a:t>ако</a:t>
            </a:r>
            <a:r>
              <a:rPr lang="ru-RU" sz="3400" dirty="0">
                <a:solidFill>
                  <a:srgbClr val="0070C0"/>
                </a:solidFill>
              </a:rPr>
              <a:t> е </a:t>
            </a:r>
            <a:r>
              <a:rPr lang="ru-RU" sz="3400" dirty="0" smtClean="0">
                <a:solidFill>
                  <a:srgbClr val="0070C0"/>
                </a:solidFill>
              </a:rPr>
              <a:t>необходимо.</a:t>
            </a:r>
            <a:endParaRPr lang="ru-RU" sz="3400" dirty="0">
              <a:solidFill>
                <a:srgbClr val="0070C0"/>
              </a:solidFill>
            </a:endParaRPr>
          </a:p>
          <a:p>
            <a:pPr marL="457200" lvl="1" indent="0" algn="just">
              <a:buNone/>
            </a:pPr>
            <a:endParaRPr lang="en-US" sz="3400" dirty="0">
              <a:solidFill>
                <a:srgbClr val="0070C0"/>
              </a:solidFill>
            </a:endParaRPr>
          </a:p>
          <a:p>
            <a:pPr marL="0" indent="0" algn="just">
              <a:buNone/>
            </a:pPr>
            <a:r>
              <a:rPr lang="ru-RU" sz="3400" b="1" dirty="0" smtClean="0">
                <a:solidFill>
                  <a:srgbClr val="0070C0"/>
                </a:solidFill>
              </a:rPr>
              <a:t>           </a:t>
            </a:r>
            <a:r>
              <a:rPr lang="ru-RU" sz="3400" b="1" dirty="0" err="1" smtClean="0">
                <a:solidFill>
                  <a:srgbClr val="0070C0"/>
                </a:solidFill>
              </a:rPr>
              <a:t>Определете</a:t>
            </a:r>
            <a:r>
              <a:rPr lang="ru-RU" sz="3400" b="1" dirty="0" smtClean="0">
                <a:solidFill>
                  <a:srgbClr val="0070C0"/>
                </a:solidFill>
              </a:rPr>
              <a:t> </a:t>
            </a:r>
            <a:r>
              <a:rPr lang="ru-RU" sz="3400" b="1" dirty="0" err="1" smtClean="0">
                <a:solidFill>
                  <a:srgbClr val="0070C0"/>
                </a:solidFill>
              </a:rPr>
              <a:t>Вашия</a:t>
            </a:r>
            <a:r>
              <a:rPr lang="ru-RU" sz="3400" b="1" dirty="0" smtClean="0">
                <a:solidFill>
                  <a:srgbClr val="0070C0"/>
                </a:solidFill>
              </a:rPr>
              <a:t> </a:t>
            </a:r>
            <a:r>
              <a:rPr lang="ru-RU" sz="3400" b="1" dirty="0">
                <a:solidFill>
                  <a:srgbClr val="0070C0"/>
                </a:solidFill>
              </a:rPr>
              <a:t>план за управление </a:t>
            </a:r>
            <a:r>
              <a:rPr lang="ru-RU" sz="3400" b="1" dirty="0" smtClean="0">
                <a:solidFill>
                  <a:srgbClr val="0070C0"/>
                </a:solidFill>
              </a:rPr>
              <a:t>на </a:t>
            </a:r>
            <a:r>
              <a:rPr lang="ru-RU" sz="3400" b="1" dirty="0" err="1" smtClean="0">
                <a:solidFill>
                  <a:srgbClr val="0070C0"/>
                </a:solidFill>
              </a:rPr>
              <a:t>данните</a:t>
            </a:r>
            <a:r>
              <a:rPr lang="ru-RU" sz="3400" b="1" dirty="0" smtClean="0">
                <a:solidFill>
                  <a:srgbClr val="0070C0"/>
                </a:solidFill>
              </a:rPr>
              <a:t> по </a:t>
            </a:r>
            <a:r>
              <a:rPr lang="ru-RU" sz="3400" b="1" dirty="0">
                <a:solidFill>
                  <a:srgbClr val="0070C0"/>
                </a:solidFill>
              </a:rPr>
              <a:t>отношение на </a:t>
            </a:r>
            <a:r>
              <a:rPr lang="ru-RU" sz="3400" b="1" dirty="0" err="1" smtClean="0">
                <a:solidFill>
                  <a:srgbClr val="0070C0"/>
                </a:solidFill>
              </a:rPr>
              <a:t>задачата</a:t>
            </a:r>
            <a:endParaRPr lang="bg-BG" sz="3400" dirty="0" smtClean="0">
              <a:solidFill>
                <a:srgbClr val="0070C0"/>
              </a:solidFill>
            </a:endParaRPr>
          </a:p>
          <a:p>
            <a:pPr marL="811213" algn="just">
              <a:buFont typeface="Arial" panose="020B0604020202020204" pitchFamily="34" charset="0"/>
              <a:buChar char="•"/>
              <a:tabLst>
                <a:tab pos="720725" algn="l"/>
              </a:tabLst>
            </a:pPr>
            <a:r>
              <a:rPr lang="bg-BG" sz="3400" dirty="0">
                <a:solidFill>
                  <a:srgbClr val="0070C0"/>
                </a:solidFill>
              </a:rPr>
              <a:t> Т</a:t>
            </a:r>
            <a:r>
              <a:rPr lang="en-US" sz="3400" dirty="0" err="1" smtClean="0">
                <a:solidFill>
                  <a:srgbClr val="0070C0"/>
                </a:solidFill>
              </a:rPr>
              <a:t>рябва</a:t>
            </a:r>
            <a:r>
              <a:rPr lang="en-US" sz="3400" dirty="0" smtClean="0">
                <a:solidFill>
                  <a:srgbClr val="0070C0"/>
                </a:solidFill>
              </a:rPr>
              <a:t> </a:t>
            </a:r>
            <a:r>
              <a:rPr lang="en-US" sz="3400" dirty="0" err="1">
                <a:solidFill>
                  <a:srgbClr val="0070C0"/>
                </a:solidFill>
              </a:rPr>
              <a:t>да</a:t>
            </a:r>
            <a:r>
              <a:rPr lang="en-US" sz="3400" dirty="0">
                <a:solidFill>
                  <a:srgbClr val="0070C0"/>
                </a:solidFill>
              </a:rPr>
              <a:t> </a:t>
            </a:r>
            <a:r>
              <a:rPr lang="en-US" sz="3400" dirty="0" err="1">
                <a:solidFill>
                  <a:srgbClr val="0070C0"/>
                </a:solidFill>
              </a:rPr>
              <a:t>се</a:t>
            </a:r>
            <a:r>
              <a:rPr lang="en-US" sz="3400" dirty="0">
                <a:solidFill>
                  <a:srgbClr val="0070C0"/>
                </a:solidFill>
              </a:rPr>
              <a:t> </a:t>
            </a:r>
            <a:r>
              <a:rPr lang="en-US" sz="3400" dirty="0" err="1">
                <a:solidFill>
                  <a:srgbClr val="0070C0"/>
                </a:solidFill>
              </a:rPr>
              <a:t>има</a:t>
            </a:r>
            <a:r>
              <a:rPr lang="en-US" sz="3400" dirty="0">
                <a:solidFill>
                  <a:srgbClr val="0070C0"/>
                </a:solidFill>
              </a:rPr>
              <a:t> </a:t>
            </a:r>
            <a:r>
              <a:rPr lang="en-US" sz="3400" dirty="0" err="1">
                <a:solidFill>
                  <a:srgbClr val="0070C0"/>
                </a:solidFill>
              </a:rPr>
              <a:t>предвид</a:t>
            </a:r>
            <a:r>
              <a:rPr lang="en-US" sz="3400" dirty="0">
                <a:solidFill>
                  <a:srgbClr val="0070C0"/>
                </a:solidFill>
              </a:rPr>
              <a:t> </a:t>
            </a:r>
            <a:r>
              <a:rPr lang="en-US" sz="3400" dirty="0" err="1">
                <a:solidFill>
                  <a:srgbClr val="0070C0"/>
                </a:solidFill>
              </a:rPr>
              <a:t>основната</a:t>
            </a:r>
            <a:r>
              <a:rPr lang="en-US" sz="3400" dirty="0">
                <a:solidFill>
                  <a:srgbClr val="0070C0"/>
                </a:solidFill>
              </a:rPr>
              <a:t> </a:t>
            </a:r>
            <a:r>
              <a:rPr lang="en-US" sz="3400" dirty="0" err="1">
                <a:solidFill>
                  <a:srgbClr val="0070C0"/>
                </a:solidFill>
              </a:rPr>
              <a:t>цел</a:t>
            </a:r>
            <a:r>
              <a:rPr lang="en-US" sz="3400" dirty="0">
                <a:solidFill>
                  <a:srgbClr val="0070C0"/>
                </a:solidFill>
              </a:rPr>
              <a:t> (</a:t>
            </a:r>
            <a:r>
              <a:rPr lang="en-US" sz="3400" dirty="0" err="1">
                <a:solidFill>
                  <a:srgbClr val="0070C0"/>
                </a:solidFill>
              </a:rPr>
              <a:t>например</a:t>
            </a:r>
            <a:r>
              <a:rPr lang="en-US" sz="3400" dirty="0">
                <a:solidFill>
                  <a:srgbClr val="0070C0"/>
                </a:solidFill>
              </a:rPr>
              <a:t> </a:t>
            </a:r>
            <a:r>
              <a:rPr lang="en-US" sz="3400" dirty="0" err="1">
                <a:solidFill>
                  <a:srgbClr val="0070C0"/>
                </a:solidFill>
              </a:rPr>
              <a:t>писане</a:t>
            </a:r>
            <a:r>
              <a:rPr lang="en-US" sz="3400" dirty="0">
                <a:solidFill>
                  <a:srgbClr val="0070C0"/>
                </a:solidFill>
              </a:rPr>
              <a:t> на </a:t>
            </a:r>
            <a:r>
              <a:rPr lang="en-US" sz="3400" dirty="0" err="1">
                <a:solidFill>
                  <a:srgbClr val="0070C0"/>
                </a:solidFill>
              </a:rPr>
              <a:t>документи</a:t>
            </a:r>
            <a:r>
              <a:rPr lang="en-US" sz="3400" dirty="0">
                <a:solidFill>
                  <a:srgbClr val="0070C0"/>
                </a:solidFill>
              </a:rPr>
              <a:t>, </a:t>
            </a:r>
            <a:r>
              <a:rPr lang="en-US" sz="3400" dirty="0" err="1">
                <a:solidFill>
                  <a:srgbClr val="0070C0"/>
                </a:solidFill>
              </a:rPr>
              <a:t>превод</a:t>
            </a:r>
            <a:r>
              <a:rPr lang="en-US" sz="3400" dirty="0">
                <a:solidFill>
                  <a:srgbClr val="0070C0"/>
                </a:solidFill>
              </a:rPr>
              <a:t> на </a:t>
            </a:r>
            <a:r>
              <a:rPr lang="bg-BG" sz="3400" dirty="0" smtClean="0">
                <a:solidFill>
                  <a:srgbClr val="0070C0"/>
                </a:solidFill>
              </a:rPr>
              <a:t>      </a:t>
            </a:r>
            <a:r>
              <a:rPr lang="en-US" sz="3400" dirty="0" err="1" smtClean="0">
                <a:solidFill>
                  <a:srgbClr val="0070C0"/>
                </a:solidFill>
              </a:rPr>
              <a:t>документи</a:t>
            </a:r>
            <a:r>
              <a:rPr lang="en-US" sz="3400" dirty="0" smtClean="0">
                <a:solidFill>
                  <a:srgbClr val="0070C0"/>
                </a:solidFill>
              </a:rPr>
              <a:t> </a:t>
            </a:r>
            <a:r>
              <a:rPr lang="en-US" sz="3400" dirty="0">
                <a:solidFill>
                  <a:srgbClr val="0070C0"/>
                </a:solidFill>
              </a:rPr>
              <a:t>и </a:t>
            </a:r>
            <a:r>
              <a:rPr lang="en-US" sz="3400" dirty="0" err="1">
                <a:solidFill>
                  <a:srgbClr val="0070C0"/>
                </a:solidFill>
              </a:rPr>
              <a:t>др</a:t>
            </a:r>
            <a:r>
              <a:rPr lang="en-US" sz="3400" dirty="0">
                <a:solidFill>
                  <a:srgbClr val="0070C0"/>
                </a:solidFill>
              </a:rPr>
              <a:t>.)</a:t>
            </a:r>
            <a:endParaRPr lang="bg-BG" sz="3400" dirty="0">
              <a:solidFill>
                <a:srgbClr val="0070C0"/>
              </a:solidFill>
            </a:endParaRPr>
          </a:p>
          <a:p>
            <a:pPr marL="0" indent="0" algn="just">
              <a:buNone/>
            </a:pPr>
            <a:r>
              <a:rPr lang="bg-BG" sz="3400" dirty="0">
                <a:solidFill>
                  <a:srgbClr val="0070C0"/>
                </a:solidFill>
              </a:rPr>
              <a:t> </a:t>
            </a:r>
            <a:r>
              <a:rPr lang="bg-BG" sz="3400" dirty="0" smtClean="0">
                <a:solidFill>
                  <a:srgbClr val="0070C0"/>
                </a:solidFill>
              </a:rPr>
              <a:t>          </a:t>
            </a:r>
            <a:r>
              <a:rPr lang="bg-BG" sz="3400" b="1" noProof="0" dirty="0" smtClean="0">
                <a:solidFill>
                  <a:srgbClr val="0070C0"/>
                </a:solidFill>
              </a:rPr>
              <a:t>План за промяна на предназначението </a:t>
            </a:r>
            <a:r>
              <a:rPr lang="en-US" sz="3400" noProof="0" dirty="0" smtClean="0">
                <a:solidFill>
                  <a:srgbClr val="0070C0"/>
                </a:solidFill>
              </a:rPr>
              <a:t>(</a:t>
            </a:r>
            <a:r>
              <a:rPr lang="bg-BG" sz="3400" noProof="0" dirty="0" smtClean="0">
                <a:solidFill>
                  <a:srgbClr val="0070C0"/>
                </a:solidFill>
              </a:rPr>
              <a:t>от документ към езиков ресурс</a:t>
            </a:r>
            <a:r>
              <a:rPr lang="en-US" sz="3400" noProof="0" dirty="0" smtClean="0">
                <a:solidFill>
                  <a:srgbClr val="0070C0"/>
                </a:solidFill>
              </a:rPr>
              <a:t>)</a:t>
            </a:r>
            <a:endParaRPr lang="en-US" sz="3400" noProof="0" dirty="0">
              <a:solidFill>
                <a:srgbClr val="0070C0"/>
              </a:solidFill>
            </a:endParaRPr>
          </a:p>
          <a:p>
            <a:pPr marL="811213" lvl="1" indent="-342900" algn="just">
              <a:buFont typeface="Arial" panose="020B0604020202020204" pitchFamily="34" charset="0"/>
              <a:buChar char="•"/>
              <a:tabLst>
                <a:tab pos="720725" algn="l"/>
              </a:tabLst>
            </a:pPr>
            <a:r>
              <a:rPr lang="bg-BG" sz="3400" dirty="0">
                <a:solidFill>
                  <a:srgbClr val="0070C0"/>
                </a:solidFill>
              </a:rPr>
              <a:t>      Поискайте данните в подходящ формат </a:t>
            </a:r>
            <a:r>
              <a:rPr lang="en-US" sz="3400" dirty="0">
                <a:solidFill>
                  <a:srgbClr val="0070C0"/>
                </a:solidFill>
              </a:rPr>
              <a:t> (</a:t>
            </a:r>
            <a:r>
              <a:rPr lang="bg-BG" sz="3400" dirty="0">
                <a:solidFill>
                  <a:srgbClr val="0070C0"/>
                </a:solidFill>
              </a:rPr>
              <a:t>не само </a:t>
            </a:r>
            <a:r>
              <a:rPr lang="en-US" sz="3400" dirty="0">
                <a:solidFill>
                  <a:srgbClr val="0070C0"/>
                </a:solidFill>
              </a:rPr>
              <a:t>PDFs</a:t>
            </a:r>
            <a:r>
              <a:rPr lang="bg-BG" sz="3400" dirty="0">
                <a:solidFill>
                  <a:srgbClr val="0070C0"/>
                </a:solidFill>
              </a:rPr>
              <a:t>, но и</a:t>
            </a:r>
            <a:r>
              <a:rPr lang="en-US" sz="3400" dirty="0">
                <a:solidFill>
                  <a:srgbClr val="0070C0"/>
                </a:solidFill>
              </a:rPr>
              <a:t> TMX/XML/)</a:t>
            </a:r>
          </a:p>
          <a:p>
            <a:pPr marL="811213" lvl="1" indent="-342900" algn="just">
              <a:buFont typeface="Arial" panose="020B0604020202020204" pitchFamily="34" charset="0"/>
              <a:buChar char="•"/>
              <a:tabLst>
                <a:tab pos="720725" algn="l"/>
              </a:tabLst>
            </a:pPr>
            <a:r>
              <a:rPr lang="ru-RU" sz="3400" dirty="0">
                <a:solidFill>
                  <a:srgbClr val="0070C0"/>
                </a:solidFill>
              </a:rPr>
              <a:t>      </a:t>
            </a:r>
            <a:r>
              <a:rPr lang="ru-RU" sz="3400" dirty="0" err="1">
                <a:solidFill>
                  <a:srgbClr val="0070C0"/>
                </a:solidFill>
              </a:rPr>
              <a:t>Уверете</a:t>
            </a:r>
            <a:r>
              <a:rPr lang="ru-RU" sz="3400" dirty="0">
                <a:solidFill>
                  <a:srgbClr val="0070C0"/>
                </a:solidFill>
              </a:rPr>
              <a:t> се, че </a:t>
            </a:r>
            <a:r>
              <a:rPr lang="ru-RU" sz="3400" dirty="0" err="1">
                <a:solidFill>
                  <a:srgbClr val="0070C0"/>
                </a:solidFill>
              </a:rPr>
              <a:t>Вашите</a:t>
            </a:r>
            <a:r>
              <a:rPr lang="ru-RU" sz="3400" dirty="0">
                <a:solidFill>
                  <a:srgbClr val="0070C0"/>
                </a:solidFill>
              </a:rPr>
              <a:t> </a:t>
            </a:r>
            <a:r>
              <a:rPr lang="ru-RU" sz="3400" dirty="0" err="1">
                <a:solidFill>
                  <a:srgbClr val="0070C0"/>
                </a:solidFill>
              </a:rPr>
              <a:t>данни</a:t>
            </a:r>
            <a:r>
              <a:rPr lang="ru-RU" sz="3400" dirty="0">
                <a:solidFill>
                  <a:srgbClr val="0070C0"/>
                </a:solidFill>
              </a:rPr>
              <a:t> Ви се предоставят на </a:t>
            </a:r>
            <a:r>
              <a:rPr lang="ru-RU" sz="3400" dirty="0" err="1">
                <a:solidFill>
                  <a:srgbClr val="0070C0"/>
                </a:solidFill>
              </a:rPr>
              <a:t>подходящи</a:t>
            </a:r>
            <a:r>
              <a:rPr lang="ru-RU" sz="3400" dirty="0">
                <a:solidFill>
                  <a:srgbClr val="0070C0"/>
                </a:solidFill>
              </a:rPr>
              <a:t> носители или чрез </a:t>
            </a:r>
            <a:r>
              <a:rPr lang="ru-RU" sz="3400" dirty="0" smtClean="0">
                <a:solidFill>
                  <a:srgbClr val="0070C0"/>
                </a:solidFill>
              </a:rPr>
              <a:t>   </a:t>
            </a:r>
            <a:r>
              <a:rPr lang="bg-BG" sz="3400" dirty="0" smtClean="0">
                <a:solidFill>
                  <a:srgbClr val="0070C0"/>
                </a:solidFill>
              </a:rPr>
              <a:t>подходящи</a:t>
            </a:r>
            <a:r>
              <a:rPr lang="ru-RU" sz="3400" dirty="0" smtClean="0">
                <a:solidFill>
                  <a:srgbClr val="0070C0"/>
                </a:solidFill>
              </a:rPr>
              <a:t> канали </a:t>
            </a:r>
            <a:endParaRPr lang="bg-BG" sz="3400" dirty="0">
              <a:solidFill>
                <a:srgbClr val="0070C0"/>
              </a:solidFill>
            </a:endParaRPr>
          </a:p>
          <a:p>
            <a:pPr lvl="1" algn="just"/>
            <a:endParaRPr lang="en-US" sz="3400" noProof="0" dirty="0">
              <a:solidFill>
                <a:srgbClr val="0070C0"/>
              </a:solidFill>
            </a:endParaRPr>
          </a:p>
          <a:p>
            <a:pPr marL="0" indent="0" algn="just">
              <a:buNone/>
            </a:pPr>
            <a:r>
              <a:rPr lang="ru-RU" sz="3400" b="1" dirty="0" smtClean="0">
                <a:solidFill>
                  <a:srgbClr val="0070C0"/>
                </a:solidFill>
              </a:rPr>
              <a:t>          Да </a:t>
            </a:r>
            <a:r>
              <a:rPr lang="ru-RU" sz="3400" b="1" dirty="0">
                <a:solidFill>
                  <a:srgbClr val="0070C0"/>
                </a:solidFill>
              </a:rPr>
              <a:t>се </a:t>
            </a:r>
            <a:r>
              <a:rPr lang="ru-RU" sz="3400" b="1" dirty="0" err="1">
                <a:solidFill>
                  <a:srgbClr val="0070C0"/>
                </a:solidFill>
              </a:rPr>
              <a:t>предвиди</a:t>
            </a:r>
            <a:r>
              <a:rPr lang="ru-RU" sz="3400" b="1" dirty="0">
                <a:solidFill>
                  <a:srgbClr val="0070C0"/>
                </a:solidFill>
              </a:rPr>
              <a:t> </a:t>
            </a:r>
            <a:r>
              <a:rPr lang="ru-RU" sz="3400" b="1" dirty="0" err="1">
                <a:solidFill>
                  <a:srgbClr val="0070C0"/>
                </a:solidFill>
              </a:rPr>
              <a:t>бъдещо</a:t>
            </a:r>
            <a:r>
              <a:rPr lang="ru-RU" sz="3400" b="1" dirty="0">
                <a:solidFill>
                  <a:srgbClr val="0070C0"/>
                </a:solidFill>
              </a:rPr>
              <a:t> </a:t>
            </a:r>
            <a:r>
              <a:rPr lang="ru-RU" sz="3400" b="1" dirty="0" err="1">
                <a:solidFill>
                  <a:srgbClr val="0070C0"/>
                </a:solidFill>
              </a:rPr>
              <a:t>публикуване</a:t>
            </a:r>
            <a:r>
              <a:rPr lang="ru-RU" sz="3400" b="1" dirty="0">
                <a:solidFill>
                  <a:srgbClr val="0070C0"/>
                </a:solidFill>
              </a:rPr>
              <a:t> и </a:t>
            </a:r>
            <a:r>
              <a:rPr lang="ru-RU" sz="3400" b="1" dirty="0" err="1">
                <a:solidFill>
                  <a:srgbClr val="0070C0"/>
                </a:solidFill>
              </a:rPr>
              <a:t>споделяне</a:t>
            </a:r>
            <a:r>
              <a:rPr lang="ru-RU" sz="3400" b="1" dirty="0">
                <a:solidFill>
                  <a:srgbClr val="0070C0"/>
                </a:solidFill>
              </a:rPr>
              <a:t> на информация от </a:t>
            </a:r>
            <a:r>
              <a:rPr lang="ru-RU" sz="3400" b="1" dirty="0" err="1">
                <a:solidFill>
                  <a:srgbClr val="0070C0"/>
                </a:solidFill>
              </a:rPr>
              <a:t>обществения</a:t>
            </a:r>
            <a:r>
              <a:rPr lang="ru-RU" sz="3400" b="1" dirty="0">
                <a:solidFill>
                  <a:srgbClr val="0070C0"/>
                </a:solidFill>
              </a:rPr>
              <a:t> </a:t>
            </a:r>
            <a:r>
              <a:rPr lang="ru-RU" sz="3400" b="1" dirty="0" smtClean="0">
                <a:solidFill>
                  <a:srgbClr val="0070C0"/>
                </a:solidFill>
              </a:rPr>
              <a:t>сектор!</a:t>
            </a:r>
            <a:endParaRPr lang="en-US" sz="3400" noProof="0" dirty="0">
              <a:solidFill>
                <a:srgbClr val="0070C0"/>
              </a:solidFill>
            </a:endParaRPr>
          </a:p>
        </p:txBody>
      </p:sp>
      <p:sp>
        <p:nvSpPr>
          <p:cNvPr id="3" name="Title 2"/>
          <p:cNvSpPr>
            <a:spLocks noGrp="1"/>
          </p:cNvSpPr>
          <p:nvPr>
            <p:ph type="title"/>
          </p:nvPr>
        </p:nvSpPr>
        <p:spPr>
          <a:xfrm>
            <a:off x="2105277" y="130390"/>
            <a:ext cx="5765801" cy="837696"/>
          </a:xfrm>
        </p:spPr>
        <p:txBody>
          <a:bodyPr/>
          <a:lstStyle/>
          <a:p>
            <a:r>
              <a:rPr lang="ru-RU" dirty="0">
                <a:effectLst>
                  <a:outerShdw blurRad="38100" dist="38100" dir="2700000" algn="tl">
                    <a:srgbClr val="000000">
                      <a:alpha val="43137"/>
                    </a:srgbClr>
                  </a:outerShdw>
                </a:effectLst>
              </a:rPr>
              <a:t>Опасения, </a:t>
            </a:r>
            <a:r>
              <a:rPr lang="ru-RU" dirty="0" err="1" smtClean="0">
                <a:effectLst>
                  <a:outerShdw blurRad="38100" dist="38100" dir="2700000" algn="tl">
                    <a:srgbClr val="000000">
                      <a:alpha val="43137"/>
                    </a:srgbClr>
                  </a:outerShdw>
                </a:effectLst>
              </a:rPr>
              <a:t>свързани</a:t>
            </a:r>
            <a:r>
              <a:rPr lang="ru-RU" dirty="0" smtClean="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със</a:t>
            </a:r>
            <a:r>
              <a:rPr lang="ru-RU" dirty="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създаването</a:t>
            </a:r>
            <a:r>
              <a:rPr lang="ru-RU" dirty="0" smtClean="0">
                <a:effectLst>
                  <a:outerShdw blurRad="38100" dist="38100" dir="2700000" algn="tl">
                    <a:srgbClr val="000000">
                      <a:alpha val="43137"/>
                    </a:srgbClr>
                  </a:outerShdw>
                </a:effectLst>
              </a:rPr>
              <a:t> на План за </a:t>
            </a:r>
            <a:r>
              <a:rPr lang="ru-RU" dirty="0">
                <a:effectLst>
                  <a:outerShdw blurRad="38100" dist="38100" dir="2700000" algn="tl">
                    <a:srgbClr val="000000">
                      <a:alpha val="43137"/>
                    </a:srgbClr>
                  </a:outerShdw>
                </a:effectLst>
              </a:rPr>
              <a:t>у</a:t>
            </a:r>
            <a:r>
              <a:rPr lang="ru-RU" dirty="0" smtClean="0">
                <a:effectLst>
                  <a:outerShdw blurRad="38100" dist="38100" dir="2700000" algn="tl">
                    <a:srgbClr val="000000">
                      <a:alpha val="43137"/>
                    </a:srgbClr>
                  </a:outerShdw>
                </a:effectLst>
              </a:rPr>
              <a:t>правление на </a:t>
            </a:r>
            <a:r>
              <a:rPr lang="ru-RU" dirty="0" err="1" smtClean="0">
                <a:effectLst>
                  <a:outerShdw blurRad="38100" dist="38100" dir="2700000" algn="tl">
                    <a:srgbClr val="000000">
                      <a:alpha val="43137"/>
                    </a:srgbClr>
                  </a:outerShdw>
                </a:effectLst>
              </a:rPr>
              <a:t>данните</a:t>
            </a:r>
            <a:endParaRPr lang="en-GB"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79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8148" y="1716191"/>
            <a:ext cx="8267701" cy="2327025"/>
          </a:xfrm>
        </p:spPr>
        <p:txBody>
          <a:bodyPr/>
          <a:lstStyle/>
          <a:p>
            <a:r>
              <a:rPr lang="bg-BG" sz="4400" dirty="0" smtClean="0"/>
              <a:t>ВЪПРОСИ</a:t>
            </a:r>
            <a:r>
              <a:rPr lang="en-US" sz="4400" dirty="0" smtClean="0"/>
              <a:t>?</a:t>
            </a:r>
            <a:endParaRPr lang="fr-FR" sz="4400" dirty="0">
              <a:solidFill>
                <a:srgbClr val="FF0000"/>
              </a:solidFill>
            </a:endParaRPr>
          </a:p>
        </p:txBody>
      </p:sp>
      <p:sp>
        <p:nvSpPr>
          <p:cNvPr id="2" name="Slide Number Placeholder 1"/>
          <p:cNvSpPr>
            <a:spLocks noGrp="1"/>
          </p:cNvSpPr>
          <p:nvPr>
            <p:ph type="sldNum" sz="quarter" idx="4"/>
          </p:nvPr>
        </p:nvSpPr>
        <p:spPr/>
        <p:txBody>
          <a:bodyPr/>
          <a:lstStyle/>
          <a:p>
            <a:fld id="{6ED9760E-B40A-DC42-A79A-DAF468F11A76}" type="slidenum">
              <a:rPr lang="en-US" smtClean="0"/>
              <a:pPr/>
              <a:t>4</a:t>
            </a:fld>
            <a:endParaRPr lang="en-US" dirty="0"/>
          </a:p>
        </p:txBody>
      </p:sp>
    </p:spTree>
    <p:extLst>
      <p:ext uri="{BB962C8B-B14F-4D97-AF65-F5344CB8AC3E}">
        <p14:creationId xmlns:p14="http://schemas.microsoft.com/office/powerpoint/2010/main" val="11486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7068" y="130390"/>
            <a:ext cx="5765801" cy="837696"/>
          </a:xfrm>
        </p:spPr>
        <p:txBody>
          <a:bodyPr/>
          <a:lstStyle/>
          <a:p>
            <a:r>
              <a:rPr lang="ru-RU" dirty="0">
                <a:effectLst>
                  <a:outerShdw blurRad="38100" dist="38100" dir="2700000" algn="tl">
                    <a:srgbClr val="000000">
                      <a:alpha val="43137"/>
                    </a:srgbClr>
                  </a:outerShdw>
                </a:effectLst>
              </a:rPr>
              <a:t>ВЪПРОСИ И ОТГОВОРИ: </a:t>
            </a:r>
            <a:r>
              <a:rPr lang="ru-RU" dirty="0" smtClean="0">
                <a:effectLst>
                  <a:outerShdw blurRad="38100" dist="38100" dir="2700000" algn="tl">
                    <a:srgbClr val="000000">
                      <a:alpha val="43137"/>
                    </a:srgbClr>
                  </a:outerShdw>
                </a:effectLst>
              </a:rPr>
              <a:t>АВТОРСКО ПРАВО</a:t>
            </a:r>
            <a:endParaRPr lang="fr-FR"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5</a:t>
            </a:fld>
            <a:endParaRPr lang="en-US" dirty="0"/>
          </a:p>
        </p:txBody>
      </p:sp>
      <p:pic>
        <p:nvPicPr>
          <p:cNvPr id="7" name="Εικόνα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648" y="2265426"/>
            <a:ext cx="1048579" cy="721919"/>
          </a:xfrm>
          <a:prstGeom prst="rect">
            <a:avLst/>
          </a:prstGeom>
          <a:noFill/>
          <a:ln>
            <a:noFill/>
          </a:ln>
        </p:spPr>
      </p:pic>
      <p:pic>
        <p:nvPicPr>
          <p:cNvPr id="9" name="Εικόνα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7465" y="4508521"/>
            <a:ext cx="846944" cy="642419"/>
          </a:xfrm>
          <a:prstGeom prst="rect">
            <a:avLst/>
          </a:prstGeom>
          <a:noFill/>
          <a:ln>
            <a:noFill/>
          </a:ln>
        </p:spPr>
      </p:pic>
      <p:sp>
        <p:nvSpPr>
          <p:cNvPr id="12" name="Ορθογώνιο 11"/>
          <p:cNvSpPr/>
          <p:nvPr/>
        </p:nvSpPr>
        <p:spPr>
          <a:xfrm>
            <a:off x="1916017" y="3922811"/>
            <a:ext cx="6587902" cy="2616101"/>
          </a:xfrm>
          <a:prstGeom prst="rect">
            <a:avLst/>
          </a:prstGeom>
        </p:spPr>
        <p:txBody>
          <a:bodyPr wrap="square">
            <a:spAutoFit/>
          </a:bodyPr>
          <a:lstStyle/>
          <a:p>
            <a:pPr algn="just"/>
            <a:r>
              <a:rPr lang="en-US" b="1" dirty="0" err="1" smtClean="0">
                <a:solidFill>
                  <a:srgbClr val="0070C0"/>
                </a:solidFill>
              </a:rPr>
              <a:t>Това</a:t>
            </a:r>
            <a:r>
              <a:rPr lang="en-US" b="1" dirty="0" smtClean="0">
                <a:solidFill>
                  <a:srgbClr val="0070C0"/>
                </a:solidFill>
              </a:rPr>
              <a:t> </a:t>
            </a:r>
            <a:r>
              <a:rPr lang="en-US" b="1" dirty="0" err="1">
                <a:solidFill>
                  <a:srgbClr val="0070C0"/>
                </a:solidFill>
              </a:rPr>
              <a:t>зависи</a:t>
            </a:r>
            <a:r>
              <a:rPr lang="en-US" b="1" dirty="0">
                <a:solidFill>
                  <a:srgbClr val="0070C0"/>
                </a:solidFill>
              </a:rPr>
              <a:t> </a:t>
            </a:r>
            <a:r>
              <a:rPr lang="en-US" b="1" dirty="0" err="1">
                <a:solidFill>
                  <a:srgbClr val="0070C0"/>
                </a:solidFill>
              </a:rPr>
              <a:t>от</a:t>
            </a:r>
            <a:r>
              <a:rPr lang="en-US" b="1" dirty="0">
                <a:solidFill>
                  <a:srgbClr val="0070C0"/>
                </a:solidFill>
              </a:rPr>
              <a:t> </a:t>
            </a:r>
            <a:r>
              <a:rPr lang="en-US" b="1" dirty="0" smtClean="0">
                <a:solidFill>
                  <a:srgbClr val="0070C0"/>
                </a:solidFill>
              </a:rPr>
              <a:t>е </a:t>
            </a:r>
            <a:r>
              <a:rPr lang="bg-BG" b="1" dirty="0" smtClean="0">
                <a:solidFill>
                  <a:srgbClr val="0070C0"/>
                </a:solidFill>
              </a:rPr>
              <a:t>заложеното в</a:t>
            </a:r>
            <a:r>
              <a:rPr lang="en-US" b="1" dirty="0" smtClean="0">
                <a:solidFill>
                  <a:srgbClr val="0070C0"/>
                </a:solidFill>
              </a:rPr>
              <a:t> </a:t>
            </a:r>
            <a:r>
              <a:rPr lang="en-US" b="1" dirty="0" err="1" smtClean="0">
                <a:solidFill>
                  <a:srgbClr val="0070C0"/>
                </a:solidFill>
              </a:rPr>
              <a:t>договор</a:t>
            </a:r>
            <a:r>
              <a:rPr lang="bg-BG" b="1" dirty="0" smtClean="0">
                <a:solidFill>
                  <a:srgbClr val="0070C0"/>
                </a:solidFill>
              </a:rPr>
              <a:t>а</a:t>
            </a:r>
            <a:r>
              <a:rPr lang="en-US" b="1" dirty="0" smtClean="0">
                <a:solidFill>
                  <a:srgbClr val="0070C0"/>
                </a:solidFill>
              </a:rPr>
              <a:t> </a:t>
            </a:r>
            <a:r>
              <a:rPr lang="en-US" b="1" dirty="0">
                <a:solidFill>
                  <a:srgbClr val="0070C0"/>
                </a:solidFill>
              </a:rPr>
              <a:t>за </a:t>
            </a:r>
            <a:r>
              <a:rPr lang="en-US" b="1" dirty="0" err="1">
                <a:solidFill>
                  <a:srgbClr val="0070C0"/>
                </a:solidFill>
              </a:rPr>
              <a:t>възлагане</a:t>
            </a:r>
            <a:r>
              <a:rPr lang="en-US" b="1" dirty="0">
                <a:solidFill>
                  <a:srgbClr val="0070C0"/>
                </a:solidFill>
              </a:rPr>
              <a:t> на </a:t>
            </a:r>
            <a:r>
              <a:rPr lang="en-US" b="1" dirty="0" err="1">
                <a:solidFill>
                  <a:srgbClr val="0070C0"/>
                </a:solidFill>
              </a:rPr>
              <a:t>дейности</a:t>
            </a:r>
            <a:r>
              <a:rPr lang="en-US" b="1" dirty="0">
                <a:solidFill>
                  <a:srgbClr val="0070C0"/>
                </a:solidFill>
              </a:rPr>
              <a:t> на </a:t>
            </a:r>
            <a:r>
              <a:rPr lang="en-US" b="1" dirty="0" err="1">
                <a:solidFill>
                  <a:srgbClr val="0070C0"/>
                </a:solidFill>
              </a:rPr>
              <a:t>външни</a:t>
            </a:r>
            <a:r>
              <a:rPr lang="en-US" b="1" dirty="0">
                <a:solidFill>
                  <a:srgbClr val="0070C0"/>
                </a:solidFill>
              </a:rPr>
              <a:t> </a:t>
            </a:r>
            <a:r>
              <a:rPr lang="en-US" b="1" dirty="0" err="1">
                <a:solidFill>
                  <a:srgbClr val="0070C0"/>
                </a:solidFill>
              </a:rPr>
              <a:t>изпълнители</a:t>
            </a:r>
            <a:r>
              <a:rPr lang="en-US" b="1" dirty="0">
                <a:solidFill>
                  <a:srgbClr val="0070C0"/>
                </a:solidFill>
              </a:rPr>
              <a:t> </a:t>
            </a:r>
            <a:r>
              <a:rPr lang="en-US" b="1" dirty="0" err="1">
                <a:solidFill>
                  <a:srgbClr val="0070C0"/>
                </a:solidFill>
              </a:rPr>
              <a:t>по</a:t>
            </a:r>
            <a:r>
              <a:rPr lang="en-US" b="1" dirty="0">
                <a:solidFill>
                  <a:srgbClr val="0070C0"/>
                </a:solidFill>
              </a:rPr>
              <a:t> </a:t>
            </a:r>
            <a:r>
              <a:rPr lang="en-US" b="1" dirty="0" err="1">
                <a:solidFill>
                  <a:srgbClr val="0070C0"/>
                </a:solidFill>
              </a:rPr>
              <a:t>отношение</a:t>
            </a:r>
            <a:r>
              <a:rPr lang="en-US" b="1" dirty="0">
                <a:solidFill>
                  <a:srgbClr val="0070C0"/>
                </a:solidFill>
              </a:rPr>
              <a:t> на </a:t>
            </a:r>
            <a:r>
              <a:rPr lang="bg-BG" b="1" dirty="0" smtClean="0">
                <a:solidFill>
                  <a:srgbClr val="0070C0"/>
                </a:solidFill>
              </a:rPr>
              <a:t>правата върху интелектуалната собственост</a:t>
            </a:r>
            <a:r>
              <a:rPr lang="en-US" b="1" dirty="0" smtClean="0">
                <a:solidFill>
                  <a:srgbClr val="0070C0"/>
                </a:solidFill>
              </a:rPr>
              <a:t>. </a:t>
            </a:r>
            <a:r>
              <a:rPr lang="en-US" b="1" dirty="0" err="1">
                <a:solidFill>
                  <a:srgbClr val="0070C0"/>
                </a:solidFill>
              </a:rPr>
              <a:t>Публичните</a:t>
            </a:r>
            <a:r>
              <a:rPr lang="en-US" b="1" dirty="0">
                <a:solidFill>
                  <a:srgbClr val="0070C0"/>
                </a:solidFill>
              </a:rPr>
              <a:t> </a:t>
            </a:r>
            <a:r>
              <a:rPr lang="bg-BG" b="1" dirty="0" smtClean="0">
                <a:solidFill>
                  <a:srgbClr val="0070C0"/>
                </a:solidFill>
              </a:rPr>
              <a:t>организации</a:t>
            </a:r>
            <a:r>
              <a:rPr lang="en-US" b="1" dirty="0" smtClean="0">
                <a:solidFill>
                  <a:srgbClr val="0070C0"/>
                </a:solidFill>
              </a:rPr>
              <a:t> </a:t>
            </a:r>
            <a:r>
              <a:rPr lang="en-US" b="1" dirty="0" err="1">
                <a:solidFill>
                  <a:srgbClr val="0070C0"/>
                </a:solidFill>
              </a:rPr>
              <a:t>следва</a:t>
            </a:r>
            <a:r>
              <a:rPr lang="en-US" b="1" dirty="0">
                <a:solidFill>
                  <a:srgbClr val="0070C0"/>
                </a:solidFill>
              </a:rPr>
              <a:t> </a:t>
            </a:r>
            <a:r>
              <a:rPr lang="en-US" b="1" dirty="0" err="1">
                <a:solidFill>
                  <a:srgbClr val="0070C0"/>
                </a:solidFill>
              </a:rPr>
              <a:t>да</a:t>
            </a:r>
            <a:r>
              <a:rPr lang="en-US" b="1" dirty="0">
                <a:solidFill>
                  <a:srgbClr val="0070C0"/>
                </a:solidFill>
              </a:rPr>
              <a:t> </a:t>
            </a:r>
            <a:r>
              <a:rPr lang="en-US" b="1" dirty="0" err="1">
                <a:solidFill>
                  <a:srgbClr val="0070C0"/>
                </a:solidFill>
              </a:rPr>
              <a:t>се</a:t>
            </a:r>
            <a:r>
              <a:rPr lang="en-US" b="1" dirty="0">
                <a:solidFill>
                  <a:srgbClr val="0070C0"/>
                </a:solidFill>
              </a:rPr>
              <a:t> </a:t>
            </a:r>
            <a:r>
              <a:rPr lang="en-US" b="1" dirty="0" err="1">
                <a:solidFill>
                  <a:srgbClr val="0070C0"/>
                </a:solidFill>
              </a:rPr>
              <a:t>уверят</a:t>
            </a:r>
            <a:r>
              <a:rPr lang="en-US" b="1" dirty="0">
                <a:solidFill>
                  <a:srgbClr val="0070C0"/>
                </a:solidFill>
              </a:rPr>
              <a:t>, </a:t>
            </a:r>
            <a:r>
              <a:rPr lang="en-US" b="1" dirty="0" err="1">
                <a:solidFill>
                  <a:srgbClr val="0070C0"/>
                </a:solidFill>
              </a:rPr>
              <a:t>че</a:t>
            </a:r>
            <a:r>
              <a:rPr lang="en-US" b="1" dirty="0">
                <a:solidFill>
                  <a:srgbClr val="0070C0"/>
                </a:solidFill>
              </a:rPr>
              <a:t> </a:t>
            </a:r>
            <a:r>
              <a:rPr lang="en-US" b="1" dirty="0" err="1">
                <a:solidFill>
                  <a:srgbClr val="0070C0"/>
                </a:solidFill>
              </a:rPr>
              <a:t>договорът</a:t>
            </a:r>
            <a:r>
              <a:rPr lang="en-US" b="1" dirty="0">
                <a:solidFill>
                  <a:srgbClr val="0070C0"/>
                </a:solidFill>
              </a:rPr>
              <a:t> за </a:t>
            </a:r>
            <a:r>
              <a:rPr lang="en-US" b="1" dirty="0" err="1">
                <a:solidFill>
                  <a:srgbClr val="0070C0"/>
                </a:solidFill>
              </a:rPr>
              <a:t>възлагане</a:t>
            </a:r>
            <a:r>
              <a:rPr lang="en-US" b="1" dirty="0">
                <a:solidFill>
                  <a:srgbClr val="0070C0"/>
                </a:solidFill>
              </a:rPr>
              <a:t> на </a:t>
            </a:r>
            <a:r>
              <a:rPr lang="en-US" b="1" dirty="0" err="1">
                <a:solidFill>
                  <a:srgbClr val="0070C0"/>
                </a:solidFill>
              </a:rPr>
              <a:t>дейности</a:t>
            </a:r>
            <a:r>
              <a:rPr lang="en-US" b="1" dirty="0">
                <a:solidFill>
                  <a:srgbClr val="0070C0"/>
                </a:solidFill>
              </a:rPr>
              <a:t> на </a:t>
            </a:r>
            <a:r>
              <a:rPr lang="en-US" b="1" dirty="0" err="1">
                <a:solidFill>
                  <a:srgbClr val="0070C0"/>
                </a:solidFill>
              </a:rPr>
              <a:t>външни</a:t>
            </a:r>
            <a:r>
              <a:rPr lang="en-US" b="1" dirty="0">
                <a:solidFill>
                  <a:srgbClr val="0070C0"/>
                </a:solidFill>
              </a:rPr>
              <a:t> </a:t>
            </a:r>
            <a:r>
              <a:rPr lang="en-US" b="1" dirty="0" err="1">
                <a:solidFill>
                  <a:srgbClr val="0070C0"/>
                </a:solidFill>
              </a:rPr>
              <a:t>изпълнители</a:t>
            </a:r>
            <a:r>
              <a:rPr lang="en-US" b="1" dirty="0">
                <a:solidFill>
                  <a:srgbClr val="0070C0"/>
                </a:solidFill>
              </a:rPr>
              <a:t> </a:t>
            </a:r>
            <a:r>
              <a:rPr lang="en-US" b="1" dirty="0" err="1">
                <a:solidFill>
                  <a:srgbClr val="0070C0"/>
                </a:solidFill>
              </a:rPr>
              <a:t>им</a:t>
            </a:r>
            <a:r>
              <a:rPr lang="en-US" b="1" dirty="0">
                <a:solidFill>
                  <a:srgbClr val="0070C0"/>
                </a:solidFill>
              </a:rPr>
              <a:t> </a:t>
            </a:r>
            <a:r>
              <a:rPr lang="en-US" b="1" dirty="0" err="1">
                <a:solidFill>
                  <a:srgbClr val="0070C0"/>
                </a:solidFill>
              </a:rPr>
              <a:t>предоставя</a:t>
            </a:r>
            <a:r>
              <a:rPr lang="en-US" b="1" dirty="0">
                <a:solidFill>
                  <a:srgbClr val="0070C0"/>
                </a:solidFill>
              </a:rPr>
              <a:t> </a:t>
            </a:r>
            <a:r>
              <a:rPr lang="en-US" b="1" dirty="0" err="1">
                <a:solidFill>
                  <a:srgbClr val="0070C0"/>
                </a:solidFill>
              </a:rPr>
              <a:t>правото</a:t>
            </a:r>
            <a:r>
              <a:rPr lang="en-US" b="1" dirty="0">
                <a:solidFill>
                  <a:srgbClr val="0070C0"/>
                </a:solidFill>
              </a:rPr>
              <a:t> </a:t>
            </a:r>
            <a:r>
              <a:rPr lang="en-US" b="1" dirty="0" err="1">
                <a:solidFill>
                  <a:srgbClr val="0070C0"/>
                </a:solidFill>
              </a:rPr>
              <a:t>свободно</a:t>
            </a:r>
            <a:r>
              <a:rPr lang="en-US" b="1" dirty="0">
                <a:solidFill>
                  <a:srgbClr val="0070C0"/>
                </a:solidFill>
              </a:rPr>
              <a:t> </a:t>
            </a:r>
            <a:r>
              <a:rPr lang="en-US" b="1" dirty="0" err="1">
                <a:solidFill>
                  <a:srgbClr val="0070C0"/>
                </a:solidFill>
              </a:rPr>
              <a:t>да</a:t>
            </a:r>
            <a:r>
              <a:rPr lang="en-US" b="1" dirty="0">
                <a:solidFill>
                  <a:srgbClr val="0070C0"/>
                </a:solidFill>
              </a:rPr>
              <a:t> </a:t>
            </a:r>
            <a:r>
              <a:rPr lang="en-US" b="1" dirty="0" err="1">
                <a:solidFill>
                  <a:srgbClr val="0070C0"/>
                </a:solidFill>
              </a:rPr>
              <a:t>използват</a:t>
            </a:r>
            <a:r>
              <a:rPr lang="en-US" b="1" dirty="0">
                <a:solidFill>
                  <a:srgbClr val="0070C0"/>
                </a:solidFill>
              </a:rPr>
              <a:t> </a:t>
            </a:r>
            <a:r>
              <a:rPr lang="en-US" b="1" dirty="0" err="1">
                <a:solidFill>
                  <a:srgbClr val="0070C0"/>
                </a:solidFill>
              </a:rPr>
              <a:t>повторно</a:t>
            </a:r>
            <a:r>
              <a:rPr lang="en-US" b="1" dirty="0">
                <a:solidFill>
                  <a:srgbClr val="0070C0"/>
                </a:solidFill>
              </a:rPr>
              <a:t> и </a:t>
            </a:r>
            <a:r>
              <a:rPr lang="en-US" b="1" dirty="0" err="1">
                <a:solidFill>
                  <a:srgbClr val="0070C0"/>
                </a:solidFill>
              </a:rPr>
              <a:t>да</a:t>
            </a:r>
            <a:r>
              <a:rPr lang="en-US" b="1" dirty="0">
                <a:solidFill>
                  <a:srgbClr val="0070C0"/>
                </a:solidFill>
              </a:rPr>
              <a:t> </a:t>
            </a:r>
            <a:r>
              <a:rPr lang="en-US" b="1" dirty="0" err="1">
                <a:solidFill>
                  <a:srgbClr val="0070C0"/>
                </a:solidFill>
              </a:rPr>
              <a:t>споделят</a:t>
            </a:r>
            <a:r>
              <a:rPr lang="en-US" b="1" dirty="0">
                <a:solidFill>
                  <a:srgbClr val="0070C0"/>
                </a:solidFill>
              </a:rPr>
              <a:t> </a:t>
            </a:r>
            <a:r>
              <a:rPr lang="en-US" b="1" dirty="0" err="1">
                <a:solidFill>
                  <a:srgbClr val="0070C0"/>
                </a:solidFill>
              </a:rPr>
              <a:t>преводачески</a:t>
            </a:r>
            <a:r>
              <a:rPr lang="en-US" b="1" dirty="0">
                <a:solidFill>
                  <a:srgbClr val="0070C0"/>
                </a:solidFill>
              </a:rPr>
              <a:t> </a:t>
            </a:r>
            <a:r>
              <a:rPr lang="en-US" b="1" dirty="0" err="1">
                <a:solidFill>
                  <a:srgbClr val="0070C0"/>
                </a:solidFill>
              </a:rPr>
              <a:t>памети</a:t>
            </a:r>
            <a:r>
              <a:rPr lang="en-US" b="1" dirty="0">
                <a:solidFill>
                  <a:srgbClr val="0070C0"/>
                </a:solidFill>
              </a:rPr>
              <a:t>.</a:t>
            </a:r>
            <a:endParaRPr lang="bg-BG" b="1" dirty="0">
              <a:solidFill>
                <a:srgbClr val="0070C0"/>
              </a:solidFill>
            </a:endParaRPr>
          </a:p>
          <a:p>
            <a:pPr algn="just"/>
            <a:endParaRPr lang="el-GR" sz="2000" dirty="0"/>
          </a:p>
        </p:txBody>
      </p:sp>
      <p:sp>
        <p:nvSpPr>
          <p:cNvPr id="18" name="Ορθογώνιο 17"/>
          <p:cNvSpPr/>
          <p:nvPr/>
        </p:nvSpPr>
        <p:spPr>
          <a:xfrm>
            <a:off x="2056278" y="2189981"/>
            <a:ext cx="6550511" cy="1631216"/>
          </a:xfrm>
          <a:prstGeom prst="rect">
            <a:avLst/>
          </a:prstGeom>
        </p:spPr>
        <p:txBody>
          <a:bodyPr wrap="square">
            <a:spAutoFit/>
          </a:bodyPr>
          <a:lstStyle/>
          <a:p>
            <a:pPr algn="just"/>
            <a:r>
              <a:rPr lang="en-US" sz="2000" b="1" dirty="0" err="1" smtClean="0">
                <a:solidFill>
                  <a:srgbClr val="0070C0"/>
                </a:solidFill>
              </a:rPr>
              <a:t>Ако</a:t>
            </a:r>
            <a:r>
              <a:rPr lang="en-US" sz="2000" b="1" dirty="0" smtClean="0">
                <a:solidFill>
                  <a:srgbClr val="0070C0"/>
                </a:solidFill>
              </a:rPr>
              <a:t> </a:t>
            </a:r>
            <a:r>
              <a:rPr lang="en-US" sz="2000" b="1" dirty="0" err="1">
                <a:solidFill>
                  <a:srgbClr val="0070C0"/>
                </a:solidFill>
              </a:rPr>
              <a:t>публична</a:t>
            </a:r>
            <a:r>
              <a:rPr lang="en-US" sz="2000" b="1" dirty="0">
                <a:solidFill>
                  <a:srgbClr val="0070C0"/>
                </a:solidFill>
              </a:rPr>
              <a:t> </a:t>
            </a:r>
            <a:r>
              <a:rPr lang="bg-BG" sz="2000" b="1" dirty="0" smtClean="0">
                <a:solidFill>
                  <a:srgbClr val="0070C0"/>
                </a:solidFill>
              </a:rPr>
              <a:t>организация</a:t>
            </a:r>
            <a:r>
              <a:rPr lang="en-US" sz="2000" b="1" dirty="0" smtClean="0">
                <a:solidFill>
                  <a:srgbClr val="0070C0"/>
                </a:solidFill>
              </a:rPr>
              <a:t> </a:t>
            </a:r>
            <a:r>
              <a:rPr lang="en-US" sz="2000" b="1" dirty="0" err="1">
                <a:solidFill>
                  <a:srgbClr val="0070C0"/>
                </a:solidFill>
              </a:rPr>
              <a:t>възлага</a:t>
            </a:r>
            <a:r>
              <a:rPr lang="en-US" sz="2000" b="1" dirty="0">
                <a:solidFill>
                  <a:srgbClr val="0070C0"/>
                </a:solidFill>
              </a:rPr>
              <a:t> </a:t>
            </a:r>
            <a:r>
              <a:rPr lang="en-US" sz="2000" b="1" dirty="0" err="1">
                <a:solidFill>
                  <a:srgbClr val="0070C0"/>
                </a:solidFill>
              </a:rPr>
              <a:t>превод</a:t>
            </a:r>
            <a:r>
              <a:rPr lang="en-US" sz="2000" b="1" dirty="0">
                <a:solidFill>
                  <a:srgbClr val="0070C0"/>
                </a:solidFill>
              </a:rPr>
              <a:t> на </a:t>
            </a:r>
            <a:r>
              <a:rPr lang="bg-BG" sz="2000" b="1" dirty="0" smtClean="0">
                <a:solidFill>
                  <a:srgbClr val="0070C0"/>
                </a:solidFill>
              </a:rPr>
              <a:t>текст,</a:t>
            </a:r>
            <a:r>
              <a:rPr lang="en-US" sz="2000" b="1" dirty="0" smtClean="0">
                <a:solidFill>
                  <a:srgbClr val="0070C0"/>
                </a:solidFill>
              </a:rPr>
              <a:t> </a:t>
            </a:r>
            <a:r>
              <a:rPr lang="en-US" sz="2000" b="1" dirty="0" err="1">
                <a:solidFill>
                  <a:srgbClr val="0070C0"/>
                </a:solidFill>
              </a:rPr>
              <a:t>който</a:t>
            </a:r>
            <a:r>
              <a:rPr lang="en-US" sz="2000" b="1" dirty="0">
                <a:solidFill>
                  <a:srgbClr val="0070C0"/>
                </a:solidFill>
              </a:rPr>
              <a:t> </a:t>
            </a:r>
            <a:r>
              <a:rPr lang="en-US" sz="2000" b="1" dirty="0" err="1">
                <a:solidFill>
                  <a:srgbClr val="0070C0"/>
                </a:solidFill>
              </a:rPr>
              <a:t>притежава</a:t>
            </a:r>
            <a:r>
              <a:rPr lang="en-US" sz="2000" b="1" dirty="0">
                <a:solidFill>
                  <a:srgbClr val="0070C0"/>
                </a:solidFill>
              </a:rPr>
              <a:t>, </a:t>
            </a:r>
            <a:r>
              <a:rPr lang="en-US" sz="2000" b="1" dirty="0" err="1">
                <a:solidFill>
                  <a:srgbClr val="0070C0"/>
                </a:solidFill>
              </a:rPr>
              <a:t>кой</a:t>
            </a:r>
            <a:r>
              <a:rPr lang="en-US" sz="2000" b="1" dirty="0">
                <a:solidFill>
                  <a:srgbClr val="0070C0"/>
                </a:solidFill>
              </a:rPr>
              <a:t> </a:t>
            </a:r>
            <a:r>
              <a:rPr lang="en-US" sz="2000" b="1" dirty="0" err="1">
                <a:solidFill>
                  <a:srgbClr val="0070C0"/>
                </a:solidFill>
              </a:rPr>
              <a:t>притежава</a:t>
            </a:r>
            <a:r>
              <a:rPr lang="en-US" sz="2000" b="1" dirty="0">
                <a:solidFill>
                  <a:srgbClr val="0070C0"/>
                </a:solidFill>
              </a:rPr>
              <a:t> </a:t>
            </a:r>
            <a:r>
              <a:rPr lang="en-US" sz="2000" b="1" dirty="0" err="1">
                <a:solidFill>
                  <a:srgbClr val="0070C0"/>
                </a:solidFill>
              </a:rPr>
              <a:t>авторските</a:t>
            </a:r>
            <a:r>
              <a:rPr lang="en-US" sz="2000" b="1" dirty="0">
                <a:solidFill>
                  <a:srgbClr val="0070C0"/>
                </a:solidFill>
              </a:rPr>
              <a:t> </a:t>
            </a:r>
            <a:r>
              <a:rPr lang="en-US" sz="2000" b="1" dirty="0" err="1">
                <a:solidFill>
                  <a:srgbClr val="0070C0"/>
                </a:solidFill>
              </a:rPr>
              <a:t>права</a:t>
            </a:r>
            <a:r>
              <a:rPr lang="en-US" sz="2000" b="1" dirty="0">
                <a:solidFill>
                  <a:srgbClr val="0070C0"/>
                </a:solidFill>
              </a:rPr>
              <a:t> </a:t>
            </a:r>
            <a:r>
              <a:rPr lang="en-US" sz="2000" b="1" dirty="0" err="1">
                <a:solidFill>
                  <a:srgbClr val="0070C0"/>
                </a:solidFill>
              </a:rPr>
              <a:t>върху</a:t>
            </a:r>
            <a:r>
              <a:rPr lang="en-US" sz="2000" b="1" dirty="0">
                <a:solidFill>
                  <a:srgbClr val="0070C0"/>
                </a:solidFill>
              </a:rPr>
              <a:t> </a:t>
            </a:r>
            <a:r>
              <a:rPr lang="en-US" sz="2000" b="1" dirty="0" err="1">
                <a:solidFill>
                  <a:srgbClr val="0070C0"/>
                </a:solidFill>
              </a:rPr>
              <a:t>преведената</a:t>
            </a:r>
            <a:r>
              <a:rPr lang="en-US" sz="2000" b="1" dirty="0">
                <a:solidFill>
                  <a:srgbClr val="0070C0"/>
                </a:solidFill>
              </a:rPr>
              <a:t> </a:t>
            </a:r>
            <a:r>
              <a:rPr lang="en-US" sz="2000" b="1" dirty="0" err="1">
                <a:solidFill>
                  <a:srgbClr val="0070C0"/>
                </a:solidFill>
              </a:rPr>
              <a:t>версия</a:t>
            </a:r>
            <a:r>
              <a:rPr lang="en-US" sz="2000" b="1" dirty="0">
                <a:solidFill>
                  <a:srgbClr val="0070C0"/>
                </a:solidFill>
              </a:rPr>
              <a:t>? </a:t>
            </a:r>
            <a:r>
              <a:rPr lang="en-US" sz="2000" b="1" dirty="0" err="1">
                <a:solidFill>
                  <a:srgbClr val="0070C0"/>
                </a:solidFill>
              </a:rPr>
              <a:t>Може</a:t>
            </a:r>
            <a:r>
              <a:rPr lang="en-US" sz="2000" b="1" dirty="0">
                <a:solidFill>
                  <a:srgbClr val="0070C0"/>
                </a:solidFill>
              </a:rPr>
              <a:t> </a:t>
            </a:r>
            <a:r>
              <a:rPr lang="en-US" sz="2000" b="1" dirty="0" err="1">
                <a:solidFill>
                  <a:srgbClr val="0070C0"/>
                </a:solidFill>
              </a:rPr>
              <a:t>ли</a:t>
            </a:r>
            <a:r>
              <a:rPr lang="en-US" sz="2000" b="1" dirty="0">
                <a:solidFill>
                  <a:srgbClr val="0070C0"/>
                </a:solidFill>
              </a:rPr>
              <a:t> </a:t>
            </a:r>
            <a:r>
              <a:rPr lang="en-US" sz="2000" b="1" dirty="0" err="1">
                <a:solidFill>
                  <a:srgbClr val="0070C0"/>
                </a:solidFill>
              </a:rPr>
              <a:t>преводът</a:t>
            </a:r>
            <a:r>
              <a:rPr lang="en-US" sz="2000" b="1" dirty="0">
                <a:solidFill>
                  <a:srgbClr val="0070C0"/>
                </a:solidFill>
              </a:rPr>
              <a:t> </a:t>
            </a:r>
            <a:r>
              <a:rPr lang="en-US" sz="2000" b="1" dirty="0" err="1">
                <a:solidFill>
                  <a:srgbClr val="0070C0"/>
                </a:solidFill>
              </a:rPr>
              <a:t>да</a:t>
            </a:r>
            <a:r>
              <a:rPr lang="en-US" sz="2000" b="1" dirty="0">
                <a:solidFill>
                  <a:srgbClr val="0070C0"/>
                </a:solidFill>
              </a:rPr>
              <a:t> </a:t>
            </a:r>
            <a:r>
              <a:rPr lang="en-US" sz="2000" b="1" dirty="0" err="1">
                <a:solidFill>
                  <a:srgbClr val="0070C0"/>
                </a:solidFill>
              </a:rPr>
              <a:t>бъде</a:t>
            </a:r>
            <a:r>
              <a:rPr lang="en-US" sz="2000" b="1" dirty="0">
                <a:solidFill>
                  <a:srgbClr val="0070C0"/>
                </a:solidFill>
              </a:rPr>
              <a:t> </a:t>
            </a:r>
            <a:r>
              <a:rPr lang="en-US" sz="2000" b="1" dirty="0" err="1">
                <a:solidFill>
                  <a:srgbClr val="0070C0"/>
                </a:solidFill>
              </a:rPr>
              <a:t>споделен</a:t>
            </a:r>
            <a:r>
              <a:rPr lang="en-US" sz="2000" b="1" dirty="0">
                <a:solidFill>
                  <a:srgbClr val="0070C0"/>
                </a:solidFill>
              </a:rPr>
              <a:t>?</a:t>
            </a:r>
            <a:endParaRPr lang="bg-BG" sz="2000" b="1" dirty="0">
              <a:solidFill>
                <a:srgbClr val="0070C0"/>
              </a:solidFill>
            </a:endParaRPr>
          </a:p>
          <a:p>
            <a:pPr algn="just"/>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7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7068" y="187540"/>
            <a:ext cx="5765801" cy="837696"/>
          </a:xfrm>
        </p:spPr>
        <p:txBody>
          <a:bodyPr/>
          <a:lstStyle/>
          <a:p>
            <a:r>
              <a:rPr lang="ru-RU" dirty="0">
                <a:effectLst>
                  <a:outerShdw blurRad="38100" dist="38100" dir="2700000" algn="tl">
                    <a:srgbClr val="000000">
                      <a:alpha val="43137"/>
                    </a:srgbClr>
                  </a:outerShdw>
                </a:effectLst>
              </a:rPr>
              <a:t>ВЪПРОСИ И ОТГОВОРИ: АВТОРСКО ПРАВО</a:t>
            </a:r>
            <a:endParaRPr lang="fr-FR" dirty="0"/>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6</a:t>
            </a:fld>
            <a:endParaRPr lang="en-US" dirty="0"/>
          </a:p>
        </p:txBody>
      </p:sp>
      <p:sp>
        <p:nvSpPr>
          <p:cNvPr id="18" name="Ορθογώνιο 17"/>
          <p:cNvSpPr/>
          <p:nvPr/>
        </p:nvSpPr>
        <p:spPr>
          <a:xfrm>
            <a:off x="2075590" y="2272442"/>
            <a:ext cx="6285140" cy="1231106"/>
          </a:xfrm>
          <a:prstGeom prst="rect">
            <a:avLst/>
          </a:prstGeom>
        </p:spPr>
        <p:txBody>
          <a:bodyPr wrap="square">
            <a:spAutoFit/>
          </a:bodyPr>
          <a:lstStyle/>
          <a:p>
            <a:pPr algn="just"/>
            <a:r>
              <a:rPr lang="en-US" b="1" dirty="0" err="1" smtClean="0">
                <a:solidFill>
                  <a:srgbClr val="0070C0"/>
                </a:solidFill>
              </a:rPr>
              <a:t>Съставих</a:t>
            </a:r>
            <a:r>
              <a:rPr lang="en-US" b="1" dirty="0" smtClean="0">
                <a:solidFill>
                  <a:srgbClr val="0070C0"/>
                </a:solidFill>
              </a:rPr>
              <a:t> </a:t>
            </a:r>
            <a:r>
              <a:rPr lang="en-US" b="1" dirty="0" err="1">
                <a:solidFill>
                  <a:srgbClr val="0070C0"/>
                </a:solidFill>
              </a:rPr>
              <a:t>корпус</a:t>
            </a:r>
            <a:r>
              <a:rPr lang="en-US" b="1" dirty="0">
                <a:solidFill>
                  <a:srgbClr val="0070C0"/>
                </a:solidFill>
              </a:rPr>
              <a:t> </a:t>
            </a:r>
            <a:r>
              <a:rPr lang="en-US" b="1" dirty="0" err="1">
                <a:solidFill>
                  <a:srgbClr val="0070C0"/>
                </a:solidFill>
              </a:rPr>
              <a:t>от</a:t>
            </a:r>
            <a:r>
              <a:rPr lang="en-US" b="1" dirty="0">
                <a:solidFill>
                  <a:srgbClr val="0070C0"/>
                </a:solidFill>
              </a:rPr>
              <a:t> </a:t>
            </a:r>
            <a:r>
              <a:rPr lang="en-US" b="1" dirty="0" err="1">
                <a:solidFill>
                  <a:srgbClr val="0070C0"/>
                </a:solidFill>
              </a:rPr>
              <a:t>литературни</a:t>
            </a:r>
            <a:r>
              <a:rPr lang="en-US" b="1" dirty="0">
                <a:solidFill>
                  <a:srgbClr val="0070C0"/>
                </a:solidFill>
              </a:rPr>
              <a:t> </a:t>
            </a:r>
            <a:r>
              <a:rPr lang="en-US" b="1" dirty="0" err="1">
                <a:solidFill>
                  <a:srgbClr val="0070C0"/>
                </a:solidFill>
              </a:rPr>
              <a:t>текстове</a:t>
            </a:r>
            <a:r>
              <a:rPr lang="en-US" b="1" dirty="0">
                <a:solidFill>
                  <a:srgbClr val="0070C0"/>
                </a:solidFill>
              </a:rPr>
              <a:t> за </a:t>
            </a:r>
            <a:r>
              <a:rPr lang="en-US" b="1" dirty="0" err="1">
                <a:solidFill>
                  <a:srgbClr val="0070C0"/>
                </a:solidFill>
              </a:rPr>
              <a:t>моята</a:t>
            </a:r>
            <a:r>
              <a:rPr lang="en-US" b="1" dirty="0">
                <a:solidFill>
                  <a:srgbClr val="0070C0"/>
                </a:solidFill>
              </a:rPr>
              <a:t> </a:t>
            </a:r>
            <a:r>
              <a:rPr lang="en-US" b="1" dirty="0" err="1">
                <a:solidFill>
                  <a:srgbClr val="0070C0"/>
                </a:solidFill>
              </a:rPr>
              <a:t>изследователска</a:t>
            </a:r>
            <a:r>
              <a:rPr lang="en-US" b="1" dirty="0">
                <a:solidFill>
                  <a:srgbClr val="0070C0"/>
                </a:solidFill>
              </a:rPr>
              <a:t> </a:t>
            </a:r>
            <a:r>
              <a:rPr lang="en-US" b="1" dirty="0" err="1">
                <a:solidFill>
                  <a:srgbClr val="0070C0"/>
                </a:solidFill>
              </a:rPr>
              <a:t>дейност</a:t>
            </a:r>
            <a:r>
              <a:rPr lang="en-US" b="1" dirty="0">
                <a:solidFill>
                  <a:srgbClr val="0070C0"/>
                </a:solidFill>
              </a:rPr>
              <a:t>. </a:t>
            </a:r>
            <a:r>
              <a:rPr lang="en-US" b="1" dirty="0" err="1">
                <a:solidFill>
                  <a:srgbClr val="0070C0"/>
                </a:solidFill>
              </a:rPr>
              <a:t>Мога</a:t>
            </a:r>
            <a:r>
              <a:rPr lang="en-US" b="1" dirty="0">
                <a:solidFill>
                  <a:srgbClr val="0070C0"/>
                </a:solidFill>
              </a:rPr>
              <a:t> </a:t>
            </a:r>
            <a:r>
              <a:rPr lang="en-US" b="1" dirty="0" err="1">
                <a:solidFill>
                  <a:srgbClr val="0070C0"/>
                </a:solidFill>
              </a:rPr>
              <a:t>ли</a:t>
            </a:r>
            <a:r>
              <a:rPr lang="en-US" b="1" dirty="0">
                <a:solidFill>
                  <a:srgbClr val="0070C0"/>
                </a:solidFill>
              </a:rPr>
              <a:t> </a:t>
            </a:r>
            <a:r>
              <a:rPr lang="en-US" b="1" dirty="0" err="1">
                <a:solidFill>
                  <a:srgbClr val="0070C0"/>
                </a:solidFill>
              </a:rPr>
              <a:t>да</a:t>
            </a:r>
            <a:r>
              <a:rPr lang="en-US" b="1" dirty="0">
                <a:solidFill>
                  <a:srgbClr val="0070C0"/>
                </a:solidFill>
              </a:rPr>
              <a:t> </a:t>
            </a:r>
            <a:r>
              <a:rPr lang="bg-BG" b="1" dirty="0" smtClean="0">
                <a:solidFill>
                  <a:srgbClr val="0070C0"/>
                </a:solidFill>
              </a:rPr>
              <a:t>го предоставя на платформата </a:t>
            </a:r>
            <a:r>
              <a:rPr lang="en-US" b="1" dirty="0" smtClean="0">
                <a:solidFill>
                  <a:srgbClr val="0070C0"/>
                </a:solidFill>
              </a:rPr>
              <a:t> </a:t>
            </a:r>
            <a:r>
              <a:rPr lang="en-US" b="1" dirty="0">
                <a:solidFill>
                  <a:srgbClr val="0070C0"/>
                </a:solidFill>
              </a:rPr>
              <a:t>ELRC?</a:t>
            </a:r>
            <a:endParaRPr lang="bg-BG" b="1" dirty="0">
              <a:solidFill>
                <a:srgbClr val="0070C0"/>
              </a:solidFill>
            </a:endParaRPr>
          </a:p>
          <a:p>
            <a:pPr algn="just"/>
            <a:endParaRPr lang="en-US" sz="2000" dirty="0">
              <a:latin typeface="Calibri" panose="020F0502020204030204" pitchFamily="34" charset="0"/>
              <a:cs typeface="Calibri" panose="020F0502020204030204" pitchFamily="34" charset="0"/>
            </a:endParaRPr>
          </a:p>
        </p:txBody>
      </p:sp>
      <p:sp>
        <p:nvSpPr>
          <p:cNvPr id="19" name="Ορθογώνιο 18"/>
          <p:cNvSpPr/>
          <p:nvPr/>
        </p:nvSpPr>
        <p:spPr>
          <a:xfrm>
            <a:off x="2075590" y="3878038"/>
            <a:ext cx="6285140" cy="2616101"/>
          </a:xfrm>
          <a:prstGeom prst="rect">
            <a:avLst/>
          </a:prstGeom>
        </p:spPr>
        <p:txBody>
          <a:bodyPr wrap="square">
            <a:spAutoFit/>
          </a:bodyPr>
          <a:lstStyle/>
          <a:p>
            <a:pPr algn="just"/>
            <a:r>
              <a:rPr lang="en-US" b="1" dirty="0" err="1" smtClean="0">
                <a:solidFill>
                  <a:srgbClr val="0070C0"/>
                </a:solidFill>
              </a:rPr>
              <a:t>Всички</a:t>
            </a:r>
            <a:r>
              <a:rPr lang="en-US" b="1" dirty="0" smtClean="0">
                <a:solidFill>
                  <a:srgbClr val="0070C0"/>
                </a:solidFill>
              </a:rPr>
              <a:t> </a:t>
            </a:r>
            <a:r>
              <a:rPr lang="en-US" b="1" dirty="0" err="1">
                <a:solidFill>
                  <a:srgbClr val="0070C0"/>
                </a:solidFill>
              </a:rPr>
              <a:t>текстове</a:t>
            </a:r>
            <a:r>
              <a:rPr lang="en-US" b="1" dirty="0">
                <a:solidFill>
                  <a:srgbClr val="0070C0"/>
                </a:solidFill>
              </a:rPr>
              <a:t>, </a:t>
            </a:r>
            <a:r>
              <a:rPr lang="en-US" b="1" dirty="0" err="1">
                <a:solidFill>
                  <a:srgbClr val="0070C0"/>
                </a:solidFill>
              </a:rPr>
              <a:t>включени</a:t>
            </a:r>
            <a:r>
              <a:rPr lang="en-US" b="1" dirty="0">
                <a:solidFill>
                  <a:srgbClr val="0070C0"/>
                </a:solidFill>
              </a:rPr>
              <a:t> в </a:t>
            </a:r>
            <a:r>
              <a:rPr lang="bg-BG" b="1" dirty="0" smtClean="0">
                <a:solidFill>
                  <a:srgbClr val="0070C0"/>
                </a:solidFill>
              </a:rPr>
              <a:t>корпуса</a:t>
            </a:r>
            <a:r>
              <a:rPr lang="en-US" b="1" dirty="0" smtClean="0">
                <a:solidFill>
                  <a:srgbClr val="0070C0"/>
                </a:solidFill>
              </a:rPr>
              <a:t>, </a:t>
            </a:r>
            <a:r>
              <a:rPr lang="en-US" b="1" dirty="0" err="1">
                <a:solidFill>
                  <a:srgbClr val="0070C0"/>
                </a:solidFill>
              </a:rPr>
              <a:t>трябва</a:t>
            </a:r>
            <a:r>
              <a:rPr lang="en-US" b="1" dirty="0">
                <a:solidFill>
                  <a:srgbClr val="0070C0"/>
                </a:solidFill>
              </a:rPr>
              <a:t> </a:t>
            </a:r>
            <a:r>
              <a:rPr lang="en-US" b="1" dirty="0" err="1">
                <a:solidFill>
                  <a:srgbClr val="0070C0"/>
                </a:solidFill>
              </a:rPr>
              <a:t>да</a:t>
            </a:r>
            <a:r>
              <a:rPr lang="en-US" b="1" dirty="0">
                <a:solidFill>
                  <a:srgbClr val="0070C0"/>
                </a:solidFill>
              </a:rPr>
              <a:t> </a:t>
            </a:r>
            <a:r>
              <a:rPr lang="en-US" b="1" dirty="0" err="1">
                <a:solidFill>
                  <a:srgbClr val="0070C0"/>
                </a:solidFill>
              </a:rPr>
              <a:t>бъдат</a:t>
            </a:r>
            <a:r>
              <a:rPr lang="en-US" b="1" dirty="0">
                <a:solidFill>
                  <a:srgbClr val="0070C0"/>
                </a:solidFill>
              </a:rPr>
              <a:t> </a:t>
            </a:r>
            <a:r>
              <a:rPr lang="en-US" b="1" dirty="0" err="1">
                <a:solidFill>
                  <a:srgbClr val="0070C0"/>
                </a:solidFill>
              </a:rPr>
              <a:t>освободени</a:t>
            </a:r>
            <a:r>
              <a:rPr lang="en-US" b="1" dirty="0">
                <a:solidFill>
                  <a:srgbClr val="0070C0"/>
                </a:solidFill>
              </a:rPr>
              <a:t> </a:t>
            </a:r>
            <a:r>
              <a:rPr lang="en-US" b="1" dirty="0" err="1">
                <a:solidFill>
                  <a:srgbClr val="0070C0"/>
                </a:solidFill>
              </a:rPr>
              <a:t>от</a:t>
            </a:r>
            <a:r>
              <a:rPr lang="en-US" b="1" dirty="0">
                <a:solidFill>
                  <a:srgbClr val="0070C0"/>
                </a:solidFill>
              </a:rPr>
              <a:t> </a:t>
            </a:r>
            <a:r>
              <a:rPr lang="bg-BG" b="1" dirty="0" smtClean="0">
                <a:solidFill>
                  <a:srgbClr val="0070C0"/>
                </a:solidFill>
              </a:rPr>
              <a:t>права върху интелектуалната собственост</a:t>
            </a:r>
            <a:r>
              <a:rPr lang="en-US" b="1" dirty="0" smtClean="0">
                <a:solidFill>
                  <a:srgbClr val="0070C0"/>
                </a:solidFill>
              </a:rPr>
              <a:t>. </a:t>
            </a:r>
            <a:r>
              <a:rPr lang="en-US" b="1" dirty="0" err="1">
                <a:solidFill>
                  <a:srgbClr val="0070C0"/>
                </a:solidFill>
              </a:rPr>
              <a:t>Някои</a:t>
            </a:r>
            <a:r>
              <a:rPr lang="en-US" b="1" dirty="0">
                <a:solidFill>
                  <a:srgbClr val="0070C0"/>
                </a:solidFill>
              </a:rPr>
              <a:t> </a:t>
            </a:r>
            <a:r>
              <a:rPr lang="en-US" b="1" dirty="0" err="1">
                <a:solidFill>
                  <a:srgbClr val="0070C0"/>
                </a:solidFill>
              </a:rPr>
              <a:t>от</a:t>
            </a:r>
            <a:r>
              <a:rPr lang="en-US" b="1" dirty="0">
                <a:solidFill>
                  <a:srgbClr val="0070C0"/>
                </a:solidFill>
              </a:rPr>
              <a:t> </a:t>
            </a:r>
            <a:r>
              <a:rPr lang="en-US" b="1" dirty="0" err="1">
                <a:solidFill>
                  <a:srgbClr val="0070C0"/>
                </a:solidFill>
              </a:rPr>
              <a:t>тях</a:t>
            </a:r>
            <a:r>
              <a:rPr lang="en-US" b="1" dirty="0">
                <a:solidFill>
                  <a:srgbClr val="0070C0"/>
                </a:solidFill>
              </a:rPr>
              <a:t>, </a:t>
            </a:r>
            <a:r>
              <a:rPr lang="en-US" b="1" dirty="0" err="1">
                <a:solidFill>
                  <a:srgbClr val="0070C0"/>
                </a:solidFill>
              </a:rPr>
              <a:t>особено</a:t>
            </a:r>
            <a:r>
              <a:rPr lang="en-US" b="1" dirty="0">
                <a:solidFill>
                  <a:srgbClr val="0070C0"/>
                </a:solidFill>
              </a:rPr>
              <a:t> </a:t>
            </a:r>
            <a:r>
              <a:rPr lang="en-US" b="1" dirty="0" err="1">
                <a:solidFill>
                  <a:srgbClr val="0070C0"/>
                </a:solidFill>
              </a:rPr>
              <a:t>стари</a:t>
            </a:r>
            <a:r>
              <a:rPr lang="en-US" b="1" dirty="0">
                <a:solidFill>
                  <a:srgbClr val="0070C0"/>
                </a:solidFill>
              </a:rPr>
              <a:t>, </a:t>
            </a:r>
            <a:r>
              <a:rPr lang="en-US" b="1" dirty="0" err="1">
                <a:solidFill>
                  <a:srgbClr val="0070C0"/>
                </a:solidFill>
              </a:rPr>
              <a:t>могат</a:t>
            </a:r>
            <a:r>
              <a:rPr lang="en-US" b="1" dirty="0">
                <a:solidFill>
                  <a:srgbClr val="0070C0"/>
                </a:solidFill>
              </a:rPr>
              <a:t> </a:t>
            </a:r>
            <a:r>
              <a:rPr lang="en-US" b="1" dirty="0" err="1">
                <a:solidFill>
                  <a:srgbClr val="0070C0"/>
                </a:solidFill>
              </a:rPr>
              <a:t>да</a:t>
            </a:r>
            <a:r>
              <a:rPr lang="en-US" b="1" dirty="0">
                <a:solidFill>
                  <a:srgbClr val="0070C0"/>
                </a:solidFill>
              </a:rPr>
              <a:t> </a:t>
            </a:r>
            <a:r>
              <a:rPr lang="en-US" b="1" dirty="0" err="1">
                <a:solidFill>
                  <a:srgbClr val="0070C0"/>
                </a:solidFill>
              </a:rPr>
              <a:t>са</a:t>
            </a:r>
            <a:r>
              <a:rPr lang="en-US" b="1" dirty="0">
                <a:solidFill>
                  <a:srgbClr val="0070C0"/>
                </a:solidFill>
              </a:rPr>
              <a:t> </a:t>
            </a:r>
            <a:r>
              <a:rPr lang="en-US" b="1" dirty="0" err="1">
                <a:solidFill>
                  <a:srgbClr val="0070C0"/>
                </a:solidFill>
              </a:rPr>
              <a:t>обществено</a:t>
            </a:r>
            <a:r>
              <a:rPr lang="en-US" b="1" dirty="0">
                <a:solidFill>
                  <a:srgbClr val="0070C0"/>
                </a:solidFill>
              </a:rPr>
              <a:t> </a:t>
            </a:r>
            <a:r>
              <a:rPr lang="en-US" b="1" dirty="0" err="1">
                <a:solidFill>
                  <a:srgbClr val="0070C0"/>
                </a:solidFill>
              </a:rPr>
              <a:t>достояние</a:t>
            </a:r>
            <a:r>
              <a:rPr lang="en-US" b="1" dirty="0">
                <a:solidFill>
                  <a:srgbClr val="0070C0"/>
                </a:solidFill>
              </a:rPr>
              <a:t> (</a:t>
            </a:r>
            <a:r>
              <a:rPr lang="en-US" b="1" dirty="0" err="1">
                <a:solidFill>
                  <a:srgbClr val="0070C0"/>
                </a:solidFill>
              </a:rPr>
              <a:t>например</a:t>
            </a:r>
            <a:r>
              <a:rPr lang="en-US" b="1" dirty="0">
                <a:solidFill>
                  <a:srgbClr val="0070C0"/>
                </a:solidFill>
              </a:rPr>
              <a:t> </a:t>
            </a:r>
            <a:r>
              <a:rPr lang="en-US" b="1" dirty="0" err="1">
                <a:solidFill>
                  <a:srgbClr val="0070C0"/>
                </a:solidFill>
              </a:rPr>
              <a:t>ако</a:t>
            </a:r>
            <a:r>
              <a:rPr lang="en-US" b="1" dirty="0">
                <a:solidFill>
                  <a:srgbClr val="0070C0"/>
                </a:solidFill>
              </a:rPr>
              <a:t> </a:t>
            </a:r>
            <a:r>
              <a:rPr lang="en-US" b="1" dirty="0" err="1">
                <a:solidFill>
                  <a:srgbClr val="0070C0"/>
                </a:solidFill>
              </a:rPr>
              <a:t>срокът</a:t>
            </a:r>
            <a:r>
              <a:rPr lang="en-US" b="1" dirty="0">
                <a:solidFill>
                  <a:srgbClr val="0070C0"/>
                </a:solidFill>
              </a:rPr>
              <a:t> на </a:t>
            </a:r>
            <a:r>
              <a:rPr lang="en-US" b="1" dirty="0" err="1">
                <a:solidFill>
                  <a:srgbClr val="0070C0"/>
                </a:solidFill>
              </a:rPr>
              <a:t>авторското</a:t>
            </a:r>
            <a:r>
              <a:rPr lang="en-US" b="1" dirty="0">
                <a:solidFill>
                  <a:srgbClr val="0070C0"/>
                </a:solidFill>
              </a:rPr>
              <a:t> </a:t>
            </a:r>
            <a:r>
              <a:rPr lang="en-US" b="1" dirty="0" err="1">
                <a:solidFill>
                  <a:srgbClr val="0070C0"/>
                </a:solidFill>
              </a:rPr>
              <a:t>право</a:t>
            </a:r>
            <a:r>
              <a:rPr lang="en-US" b="1" dirty="0">
                <a:solidFill>
                  <a:srgbClr val="0070C0"/>
                </a:solidFill>
              </a:rPr>
              <a:t> е </a:t>
            </a:r>
            <a:r>
              <a:rPr lang="en-US" b="1" dirty="0" err="1">
                <a:solidFill>
                  <a:srgbClr val="0070C0"/>
                </a:solidFill>
              </a:rPr>
              <a:t>изтекъл</a:t>
            </a:r>
            <a:r>
              <a:rPr lang="en-US" b="1" dirty="0">
                <a:solidFill>
                  <a:srgbClr val="0070C0"/>
                </a:solidFill>
              </a:rPr>
              <a:t>). За </a:t>
            </a:r>
            <a:r>
              <a:rPr lang="en-US" b="1" dirty="0" err="1">
                <a:solidFill>
                  <a:srgbClr val="0070C0"/>
                </a:solidFill>
              </a:rPr>
              <a:t>останалото</a:t>
            </a:r>
            <a:r>
              <a:rPr lang="en-US" b="1" dirty="0">
                <a:solidFill>
                  <a:srgbClr val="0070C0"/>
                </a:solidFill>
              </a:rPr>
              <a:t> </a:t>
            </a:r>
            <a:r>
              <a:rPr lang="en-US" b="1" dirty="0" err="1">
                <a:solidFill>
                  <a:srgbClr val="0070C0"/>
                </a:solidFill>
              </a:rPr>
              <a:t>трябва</a:t>
            </a:r>
            <a:r>
              <a:rPr lang="en-US" b="1" dirty="0">
                <a:solidFill>
                  <a:srgbClr val="0070C0"/>
                </a:solidFill>
              </a:rPr>
              <a:t> </a:t>
            </a:r>
            <a:r>
              <a:rPr lang="en-US" b="1" dirty="0" err="1">
                <a:solidFill>
                  <a:srgbClr val="0070C0"/>
                </a:solidFill>
              </a:rPr>
              <a:t>да</a:t>
            </a:r>
            <a:r>
              <a:rPr lang="en-US" b="1" dirty="0">
                <a:solidFill>
                  <a:srgbClr val="0070C0"/>
                </a:solidFill>
              </a:rPr>
              <a:t> </a:t>
            </a:r>
            <a:r>
              <a:rPr lang="en-US" b="1" dirty="0" err="1">
                <a:solidFill>
                  <a:srgbClr val="0070C0"/>
                </a:solidFill>
              </a:rPr>
              <a:t>се</a:t>
            </a:r>
            <a:r>
              <a:rPr lang="en-US" b="1" dirty="0">
                <a:solidFill>
                  <a:srgbClr val="0070C0"/>
                </a:solidFill>
              </a:rPr>
              <a:t> </a:t>
            </a:r>
            <a:r>
              <a:rPr lang="en-US" b="1" dirty="0" err="1">
                <a:solidFill>
                  <a:srgbClr val="0070C0"/>
                </a:solidFill>
              </a:rPr>
              <a:t>получи</a:t>
            </a:r>
            <a:r>
              <a:rPr lang="en-US" b="1" dirty="0">
                <a:solidFill>
                  <a:srgbClr val="0070C0"/>
                </a:solidFill>
              </a:rPr>
              <a:t> </a:t>
            </a:r>
            <a:r>
              <a:rPr lang="en-US" b="1" dirty="0" err="1" smtClean="0">
                <a:solidFill>
                  <a:srgbClr val="0070C0"/>
                </a:solidFill>
              </a:rPr>
              <a:t>лиценз</a:t>
            </a:r>
            <a:r>
              <a:rPr lang="en-US" b="1" dirty="0" smtClean="0">
                <a:solidFill>
                  <a:srgbClr val="0070C0"/>
                </a:solidFill>
              </a:rPr>
              <a:t> </a:t>
            </a:r>
            <a:r>
              <a:rPr lang="en-US" b="1" dirty="0" err="1">
                <a:solidFill>
                  <a:srgbClr val="0070C0"/>
                </a:solidFill>
              </a:rPr>
              <a:t>от</a:t>
            </a:r>
            <a:r>
              <a:rPr lang="en-US" b="1" dirty="0">
                <a:solidFill>
                  <a:srgbClr val="0070C0"/>
                </a:solidFill>
              </a:rPr>
              <a:t> </a:t>
            </a:r>
            <a:r>
              <a:rPr lang="en-US" b="1" dirty="0" err="1">
                <a:solidFill>
                  <a:srgbClr val="0070C0"/>
                </a:solidFill>
              </a:rPr>
              <a:t>носителите</a:t>
            </a:r>
            <a:r>
              <a:rPr lang="en-US" b="1" dirty="0">
                <a:solidFill>
                  <a:srgbClr val="0070C0"/>
                </a:solidFill>
              </a:rPr>
              <a:t> на </a:t>
            </a:r>
            <a:r>
              <a:rPr lang="en-US" b="1" dirty="0" err="1">
                <a:solidFill>
                  <a:srgbClr val="0070C0"/>
                </a:solidFill>
              </a:rPr>
              <a:t>авторското</a:t>
            </a:r>
            <a:r>
              <a:rPr lang="en-US" b="1" dirty="0">
                <a:solidFill>
                  <a:srgbClr val="0070C0"/>
                </a:solidFill>
              </a:rPr>
              <a:t> </a:t>
            </a:r>
            <a:r>
              <a:rPr lang="en-US" b="1" dirty="0" err="1">
                <a:solidFill>
                  <a:srgbClr val="0070C0"/>
                </a:solidFill>
              </a:rPr>
              <a:t>право</a:t>
            </a:r>
            <a:r>
              <a:rPr lang="en-US" b="1" dirty="0">
                <a:solidFill>
                  <a:srgbClr val="0070C0"/>
                </a:solidFill>
              </a:rPr>
              <a:t>, </a:t>
            </a:r>
            <a:r>
              <a:rPr lang="en-US" b="1" dirty="0" err="1">
                <a:solidFill>
                  <a:srgbClr val="0070C0"/>
                </a:solidFill>
              </a:rPr>
              <a:t>които</a:t>
            </a:r>
            <a:r>
              <a:rPr lang="en-US" b="1" dirty="0">
                <a:solidFill>
                  <a:srgbClr val="0070C0"/>
                </a:solidFill>
              </a:rPr>
              <a:t> </a:t>
            </a:r>
            <a:r>
              <a:rPr lang="en-US" b="1" dirty="0" err="1">
                <a:solidFill>
                  <a:srgbClr val="0070C0"/>
                </a:solidFill>
              </a:rPr>
              <a:t>дават</a:t>
            </a:r>
            <a:r>
              <a:rPr lang="en-US" b="1" dirty="0">
                <a:solidFill>
                  <a:srgbClr val="0070C0"/>
                </a:solidFill>
              </a:rPr>
              <a:t> </a:t>
            </a:r>
            <a:r>
              <a:rPr lang="en-US" b="1" dirty="0" err="1">
                <a:solidFill>
                  <a:srgbClr val="0070C0"/>
                </a:solidFill>
              </a:rPr>
              <a:t>право</a:t>
            </a:r>
            <a:r>
              <a:rPr lang="en-US" b="1" dirty="0">
                <a:solidFill>
                  <a:srgbClr val="0070C0"/>
                </a:solidFill>
              </a:rPr>
              <a:t> на </a:t>
            </a:r>
            <a:r>
              <a:rPr lang="bg-BG" b="1" dirty="0" smtClean="0">
                <a:solidFill>
                  <a:srgbClr val="0070C0"/>
                </a:solidFill>
              </a:rPr>
              <a:t>предоставяне</a:t>
            </a:r>
            <a:r>
              <a:rPr lang="en-US" b="1" dirty="0" smtClean="0">
                <a:solidFill>
                  <a:srgbClr val="0070C0"/>
                </a:solidFill>
              </a:rPr>
              <a:t> </a:t>
            </a:r>
            <a:r>
              <a:rPr lang="en-US" b="1" dirty="0">
                <a:solidFill>
                  <a:srgbClr val="0070C0"/>
                </a:solidFill>
              </a:rPr>
              <a:t>на </a:t>
            </a:r>
            <a:r>
              <a:rPr lang="en-US" b="1" dirty="0" err="1">
                <a:solidFill>
                  <a:srgbClr val="0070C0"/>
                </a:solidFill>
              </a:rPr>
              <a:t>трети</a:t>
            </a:r>
            <a:r>
              <a:rPr lang="en-US" b="1" dirty="0">
                <a:solidFill>
                  <a:srgbClr val="0070C0"/>
                </a:solidFill>
              </a:rPr>
              <a:t> </a:t>
            </a:r>
            <a:r>
              <a:rPr lang="en-US" b="1" dirty="0" err="1">
                <a:solidFill>
                  <a:srgbClr val="0070C0"/>
                </a:solidFill>
              </a:rPr>
              <a:t>страни</a:t>
            </a:r>
            <a:r>
              <a:rPr lang="en-US" b="1" dirty="0">
                <a:solidFill>
                  <a:srgbClr val="0070C0"/>
                </a:solidFill>
              </a:rPr>
              <a:t>.</a:t>
            </a:r>
            <a:endParaRPr lang="bg-BG" b="1" dirty="0">
              <a:solidFill>
                <a:srgbClr val="0070C0"/>
              </a:solidFill>
            </a:endParaRPr>
          </a:p>
          <a:p>
            <a:pPr algn="just"/>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987643" y="2272442"/>
            <a:ext cx="975600" cy="925200"/>
            <a:chOff x="6077866" y="2828233"/>
            <a:chExt cx="1536405" cy="1536405"/>
          </a:xfrm>
        </p:grpSpPr>
        <p:pic>
          <p:nvPicPr>
            <p:cNvPr id="2" name="Εικόνα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7" name="Εικόνα 6"/>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6" name="Ομάδα 5"/>
          <p:cNvGrpSpPr/>
          <p:nvPr/>
        </p:nvGrpSpPr>
        <p:grpSpPr>
          <a:xfrm>
            <a:off x="986854" y="4101983"/>
            <a:ext cx="976389" cy="925060"/>
            <a:chOff x="779686" y="2828233"/>
            <a:chExt cx="1536405" cy="1536405"/>
          </a:xfrm>
        </p:grpSpPr>
        <p:pic>
          <p:nvPicPr>
            <p:cNvPr id="10" name="Εικόνα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5" name="Εικόνα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Tree>
    <p:extLst>
      <p:ext uri="{BB962C8B-B14F-4D97-AF65-F5344CB8AC3E}">
        <p14:creationId xmlns:p14="http://schemas.microsoft.com/office/powerpoint/2010/main" val="32754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7068" y="150920"/>
            <a:ext cx="5765801" cy="837696"/>
          </a:xfrm>
        </p:spPr>
        <p:txBody>
          <a:bodyPr/>
          <a:lstStyle/>
          <a:p>
            <a:r>
              <a:rPr lang="ru-RU" dirty="0">
                <a:effectLst>
                  <a:outerShdw blurRad="38100" dist="38100" dir="2700000" algn="tl">
                    <a:srgbClr val="000000">
                      <a:alpha val="43137"/>
                    </a:srgbClr>
                  </a:outerShdw>
                </a:effectLst>
              </a:rPr>
              <a:t>ВЪПРОСИ И ОТГОВОРИ: АВТОРСКО ПРАВО</a:t>
            </a:r>
            <a:endParaRPr lang="fr-FR"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7</a:t>
            </a:fld>
            <a:endParaRPr lang="en-US" dirty="0"/>
          </a:p>
        </p:txBody>
      </p:sp>
      <p:sp>
        <p:nvSpPr>
          <p:cNvPr id="11" name="Ορθογώνιο 10"/>
          <p:cNvSpPr/>
          <p:nvPr/>
        </p:nvSpPr>
        <p:spPr>
          <a:xfrm>
            <a:off x="2147068" y="1442159"/>
            <a:ext cx="6832600" cy="1508105"/>
          </a:xfrm>
          <a:prstGeom prst="rect">
            <a:avLst/>
          </a:prstGeom>
        </p:spPr>
        <p:txBody>
          <a:bodyPr wrap="square">
            <a:spAutoFit/>
          </a:bodyPr>
          <a:lstStyle/>
          <a:p>
            <a:pPr algn="just"/>
            <a:r>
              <a:rPr lang="bg-BG" b="1" dirty="0" smtClean="0">
                <a:solidFill>
                  <a:srgbClr val="0070C0"/>
                </a:solidFill>
              </a:rPr>
              <a:t>Аз </a:t>
            </a:r>
            <a:r>
              <a:rPr lang="bg-BG" b="1" dirty="0">
                <a:solidFill>
                  <a:srgbClr val="0070C0"/>
                </a:solidFill>
              </a:rPr>
              <a:t>съм собственик на превода, но не </a:t>
            </a:r>
            <a:r>
              <a:rPr lang="bg-BG" b="1" dirty="0" smtClean="0">
                <a:solidFill>
                  <a:srgbClr val="0070C0"/>
                </a:solidFill>
              </a:rPr>
              <a:t>съм собственик </a:t>
            </a:r>
            <a:r>
              <a:rPr lang="bg-BG" b="1" dirty="0">
                <a:solidFill>
                  <a:srgbClr val="0070C0"/>
                </a:solidFill>
              </a:rPr>
              <a:t>на изходния текст (или обратно). Мога ли да споделя паралелния набор от данни? Какви стъпки трябва </a:t>
            </a:r>
            <a:r>
              <a:rPr lang="bg-BG" b="1" dirty="0" smtClean="0">
                <a:solidFill>
                  <a:srgbClr val="0070C0"/>
                </a:solidFill>
              </a:rPr>
              <a:t>да се </a:t>
            </a:r>
            <a:r>
              <a:rPr lang="bg-BG" b="1" dirty="0">
                <a:solidFill>
                  <a:srgbClr val="0070C0"/>
                </a:solidFill>
              </a:rPr>
              <a:t>предприемат?</a:t>
            </a:r>
          </a:p>
          <a:p>
            <a:pPr algn="just"/>
            <a:endParaRPr lang="en-US" sz="2000" dirty="0">
              <a:latin typeface="Calibri" panose="020F0502020204030204" pitchFamily="34" charset="0"/>
              <a:cs typeface="Calibri" panose="020F0502020204030204" pitchFamily="34" charset="0"/>
            </a:endParaRPr>
          </a:p>
        </p:txBody>
      </p:sp>
      <p:sp>
        <p:nvSpPr>
          <p:cNvPr id="12" name="Ορθογώνιο 11"/>
          <p:cNvSpPr/>
          <p:nvPr/>
        </p:nvSpPr>
        <p:spPr>
          <a:xfrm>
            <a:off x="2137171" y="2776318"/>
            <a:ext cx="6842497" cy="3477875"/>
          </a:xfrm>
          <a:prstGeom prst="rect">
            <a:avLst/>
          </a:prstGeom>
        </p:spPr>
        <p:txBody>
          <a:bodyPr wrap="square">
            <a:spAutoFit/>
          </a:bodyPr>
          <a:lstStyle/>
          <a:p>
            <a:pPr algn="just"/>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За да можете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разпространявате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паралелен</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набор от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данни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правата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върху</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интелектуалната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собственост</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следва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уредени</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както</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за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изходния</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текст,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така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 за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превода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Ако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текстът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източника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(или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преводът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е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защитен</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с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авторски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права,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трябва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бъде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получен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лиценз</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от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собственика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изходния</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текст (или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превода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за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може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да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бъде</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споделен</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с трети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страни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Следователно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първата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стъпка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е да се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свържете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със</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собственика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текста, за да разберете дали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текстът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е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разположение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в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рамките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отворен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лиценз</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или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трябва</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бъде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договорено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друго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лицензионно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споразумение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865735" y="1459418"/>
            <a:ext cx="975600" cy="925200"/>
            <a:chOff x="6077866" y="2828233"/>
            <a:chExt cx="1536405" cy="1536405"/>
          </a:xfrm>
        </p:grpSpPr>
        <p:pic>
          <p:nvPicPr>
            <p:cNvPr id="10" name="Εικόνα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855050" y="3639453"/>
            <a:ext cx="976389" cy="925060"/>
            <a:chOff x="779686" y="2828233"/>
            <a:chExt cx="1536405" cy="1536405"/>
          </a:xfrm>
        </p:grpSpPr>
        <p:pic>
          <p:nvPicPr>
            <p:cNvPr id="15" name="Εικόνα 1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Tree>
    <p:extLst>
      <p:ext uri="{BB962C8B-B14F-4D97-AF65-F5344CB8AC3E}">
        <p14:creationId xmlns:p14="http://schemas.microsoft.com/office/powerpoint/2010/main" val="21817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242437" y="164680"/>
            <a:ext cx="5765801" cy="837696"/>
          </a:xfrm>
        </p:spPr>
        <p:txBody>
          <a:bodyPr/>
          <a:lstStyle/>
          <a:p>
            <a:r>
              <a:rPr lang="ru-RU" dirty="0">
                <a:effectLst>
                  <a:outerShdw blurRad="38100" dist="38100" dir="2700000" algn="tl">
                    <a:srgbClr val="000000">
                      <a:alpha val="43137"/>
                    </a:srgbClr>
                  </a:outerShdw>
                </a:effectLst>
              </a:rPr>
              <a:t>ВЪПРОСИ И ОТГОВОРИ: АВТОРСКО ПРАВО</a:t>
            </a:r>
            <a:endParaRPr lang="fr-FR"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8</a:t>
            </a:fld>
            <a:endParaRPr lang="en-US" dirty="0"/>
          </a:p>
        </p:txBody>
      </p:sp>
      <p:sp>
        <p:nvSpPr>
          <p:cNvPr id="11" name="Ορθογώνιο 10"/>
          <p:cNvSpPr/>
          <p:nvPr/>
        </p:nvSpPr>
        <p:spPr>
          <a:xfrm>
            <a:off x="1807535" y="1379207"/>
            <a:ext cx="6943060" cy="1631216"/>
          </a:xfrm>
          <a:prstGeom prst="rect">
            <a:avLst/>
          </a:prstGeom>
        </p:spPr>
        <p:txBody>
          <a:bodyPr wrap="square">
            <a:spAutoFit/>
          </a:bodyPr>
          <a:lstStyle/>
          <a:p>
            <a:pPr algn="just"/>
            <a:r>
              <a:rPr lang="ru-RU" sz="2000" b="1" dirty="0" err="1">
                <a:solidFill>
                  <a:srgbClr val="0070C0"/>
                </a:solidFill>
                <a:latin typeface="Calibri" panose="020F0502020204030204" pitchFamily="34" charset="0"/>
                <a:cs typeface="Calibri" panose="020F0502020204030204" pitchFamily="34" charset="0"/>
              </a:rPr>
              <a:t>Съставихме</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някои</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двуезикови</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терминологични</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ресурси</a:t>
            </a:r>
            <a:r>
              <a:rPr lang="ru-RU" sz="2000" b="1" dirty="0">
                <a:solidFill>
                  <a:srgbClr val="0070C0"/>
                </a:solidFill>
                <a:latin typeface="Calibri" panose="020F0502020204030204" pitchFamily="34" charset="0"/>
                <a:cs typeface="Calibri" panose="020F0502020204030204" pitchFamily="34" charset="0"/>
              </a:rPr>
              <a:t> от </a:t>
            </a:r>
            <a:r>
              <a:rPr lang="ru-RU" sz="2000" b="1" dirty="0" err="1">
                <a:solidFill>
                  <a:srgbClr val="0070C0"/>
                </a:solidFill>
                <a:latin typeface="Calibri" panose="020F0502020204030204" pitchFamily="34" charset="0"/>
                <a:cs typeface="Calibri" panose="020F0502020204030204" pitchFamily="34" charset="0"/>
              </a:rPr>
              <a:t>съществуващ</a:t>
            </a:r>
            <a:r>
              <a:rPr lang="ru-RU" sz="2000" b="1" dirty="0">
                <a:solidFill>
                  <a:srgbClr val="0070C0"/>
                </a:solidFill>
                <a:latin typeface="Calibri" panose="020F0502020204030204" pitchFamily="34" charset="0"/>
                <a:cs typeface="Calibri" panose="020F0502020204030204" pitchFamily="34" charset="0"/>
              </a:rPr>
              <a:t> набор от </a:t>
            </a:r>
            <a:r>
              <a:rPr lang="ru-RU" sz="2000" b="1" dirty="0" err="1">
                <a:solidFill>
                  <a:srgbClr val="0070C0"/>
                </a:solidFill>
                <a:latin typeface="Calibri" panose="020F0502020204030204" pitchFamily="34" charset="0"/>
                <a:cs typeface="Calibri" panose="020F0502020204030204" pitchFamily="34" charset="0"/>
              </a:rPr>
              <a:t>данни</a:t>
            </a:r>
            <a:r>
              <a:rPr lang="ru-RU" sz="2000" b="1" dirty="0">
                <a:solidFill>
                  <a:srgbClr val="0070C0"/>
                </a:solidFill>
                <a:latin typeface="Calibri" panose="020F0502020204030204" pitchFamily="34" charset="0"/>
                <a:cs typeface="Calibri" panose="020F0502020204030204" pitchFamily="34" charset="0"/>
              </a:rPr>
              <a:t>, с </a:t>
            </a:r>
            <a:r>
              <a:rPr lang="ru-RU" sz="2000" b="1" dirty="0" err="1">
                <a:solidFill>
                  <a:srgbClr val="0070C0"/>
                </a:solidFill>
                <a:latin typeface="Calibri" panose="020F0502020204030204" pitchFamily="34" charset="0"/>
                <a:cs typeface="Calibri" panose="020F0502020204030204" pitchFamily="34" charset="0"/>
              </a:rPr>
              <a:t>който</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разполагаме</a:t>
            </a:r>
            <a:r>
              <a:rPr lang="ru-RU" sz="2000" b="1" dirty="0" smtClean="0">
                <a:solidFill>
                  <a:srgbClr val="0070C0"/>
                </a:solidFill>
                <a:latin typeface="Calibri" panose="020F0502020204030204" pitchFamily="34" charset="0"/>
                <a:cs typeface="Calibri" panose="020F0502020204030204" pitchFamily="34" charset="0"/>
              </a:rPr>
              <a:t> и </a:t>
            </a:r>
            <a:r>
              <a:rPr lang="ru-RU" sz="2000" b="1" dirty="0" err="1">
                <a:solidFill>
                  <a:srgbClr val="0070C0"/>
                </a:solidFill>
                <a:latin typeface="Calibri" panose="020F0502020204030204" pitchFamily="34" charset="0"/>
                <a:cs typeface="Calibri" panose="020F0502020204030204" pitchFamily="34" charset="0"/>
              </a:rPr>
              <a:t>други</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корпуси</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a:solidFill>
                  <a:srgbClr val="0070C0"/>
                </a:solidFill>
                <a:latin typeface="Calibri" panose="020F0502020204030204" pitchFamily="34" charset="0"/>
                <a:cs typeface="Calibri" panose="020F0502020204030204" pitchFamily="34" charset="0"/>
              </a:rPr>
              <a:t>и </a:t>
            </a:r>
            <a:r>
              <a:rPr lang="ru-RU" sz="2000" b="1" dirty="0" err="1">
                <a:solidFill>
                  <a:srgbClr val="0070C0"/>
                </a:solidFill>
                <a:latin typeface="Calibri" panose="020F0502020204030204" pitchFamily="34" charset="0"/>
                <a:cs typeface="Calibri" panose="020F0502020204030204" pitchFamily="34" charset="0"/>
              </a:rPr>
              <a:t>речници</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които</a:t>
            </a:r>
            <a:r>
              <a:rPr lang="ru-RU" sz="2000" b="1" dirty="0" smtClean="0">
                <a:solidFill>
                  <a:srgbClr val="0070C0"/>
                </a:solidFill>
                <a:latin typeface="Calibri" panose="020F0502020204030204" pitchFamily="34" charset="0"/>
                <a:cs typeface="Calibri" panose="020F0502020204030204" pitchFamily="34" charset="0"/>
              </a:rPr>
              <a:t> имаме. </a:t>
            </a:r>
            <a:r>
              <a:rPr lang="ru-RU" sz="2000" b="1" dirty="0">
                <a:solidFill>
                  <a:srgbClr val="0070C0"/>
                </a:solidFill>
                <a:latin typeface="Calibri" panose="020F0502020204030204" pitchFamily="34" charset="0"/>
                <a:cs typeface="Calibri" panose="020F0502020204030204" pitchFamily="34" charset="0"/>
              </a:rPr>
              <a:t>Не </a:t>
            </a:r>
            <a:r>
              <a:rPr lang="ru-RU" sz="2000" b="1" dirty="0" err="1">
                <a:solidFill>
                  <a:srgbClr val="0070C0"/>
                </a:solidFill>
                <a:latin typeface="Calibri" panose="020F0502020204030204" pitchFamily="34" charset="0"/>
                <a:cs typeface="Calibri" panose="020F0502020204030204" pitchFamily="34" charset="0"/>
              </a:rPr>
              <a:t>сме</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сигурни</a:t>
            </a:r>
            <a:r>
              <a:rPr lang="ru-RU" sz="2000" b="1" dirty="0">
                <a:solidFill>
                  <a:srgbClr val="0070C0"/>
                </a:solidFill>
                <a:latin typeface="Calibri" panose="020F0502020204030204" pitchFamily="34" charset="0"/>
                <a:cs typeface="Calibri" panose="020F0502020204030204" pitchFamily="34" charset="0"/>
              </a:rPr>
              <a:t> дали </a:t>
            </a:r>
            <a:r>
              <a:rPr lang="ru-RU" sz="2000" b="1" dirty="0" err="1">
                <a:solidFill>
                  <a:srgbClr val="0070C0"/>
                </a:solidFill>
                <a:latin typeface="Calibri" panose="020F0502020204030204" pitchFamily="34" charset="0"/>
                <a:cs typeface="Calibri" panose="020F0502020204030204" pitchFamily="34" charset="0"/>
              </a:rPr>
              <a:t>ние</a:t>
            </a:r>
            <a:r>
              <a:rPr lang="ru-RU" sz="2000" b="1" dirty="0">
                <a:solidFill>
                  <a:srgbClr val="0070C0"/>
                </a:solidFill>
                <a:latin typeface="Calibri" panose="020F0502020204030204" pitchFamily="34" charset="0"/>
                <a:cs typeface="Calibri" panose="020F0502020204030204" pitchFamily="34" charset="0"/>
              </a:rPr>
              <a:t> можем да </a:t>
            </a:r>
            <a:r>
              <a:rPr lang="ru-RU" sz="2000" b="1" dirty="0" err="1" smtClean="0">
                <a:solidFill>
                  <a:srgbClr val="0070C0"/>
                </a:solidFill>
                <a:latin typeface="Calibri" panose="020F0502020204030204" pitchFamily="34" charset="0"/>
                <a:cs typeface="Calibri" panose="020F0502020204030204" pitchFamily="34" charset="0"/>
              </a:rPr>
              <a:t>споделим</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новосъздадения</a:t>
            </a:r>
            <a:r>
              <a:rPr lang="ru-RU" sz="2000" b="1" dirty="0" smtClean="0">
                <a:solidFill>
                  <a:srgbClr val="0070C0"/>
                </a:solidFill>
                <a:latin typeface="Calibri" panose="020F0502020204030204" pitchFamily="34" charset="0"/>
                <a:cs typeface="Calibri" panose="020F0502020204030204" pitchFamily="34" charset="0"/>
              </a:rPr>
              <a:t> ресурс </a:t>
            </a:r>
            <a:r>
              <a:rPr lang="ru-RU" sz="2000" b="1" dirty="0">
                <a:solidFill>
                  <a:srgbClr val="0070C0"/>
                </a:solidFill>
                <a:latin typeface="Calibri" panose="020F0502020204030204" pitchFamily="34" charset="0"/>
                <a:cs typeface="Calibri" panose="020F0502020204030204" pitchFamily="34" charset="0"/>
              </a:rPr>
              <a:t>в </a:t>
            </a:r>
            <a:r>
              <a:rPr lang="ru-RU" sz="2000" b="1" dirty="0" err="1">
                <a:solidFill>
                  <a:srgbClr val="0070C0"/>
                </a:solidFill>
                <a:latin typeface="Calibri" panose="020F0502020204030204" pitchFamily="34" charset="0"/>
                <a:cs typeface="Calibri" panose="020F0502020204030204" pitchFamily="34" charset="0"/>
              </a:rPr>
              <a:t>рамките</a:t>
            </a:r>
            <a:r>
              <a:rPr lang="ru-RU" sz="2000" b="1" dirty="0">
                <a:solidFill>
                  <a:srgbClr val="0070C0"/>
                </a:solidFill>
                <a:latin typeface="Calibri" panose="020F0502020204030204" pitchFamily="34" charset="0"/>
                <a:cs typeface="Calibri" panose="020F0502020204030204" pitchFamily="34" charset="0"/>
              </a:rPr>
              <a:t> на </a:t>
            </a:r>
            <a:r>
              <a:rPr lang="ru-RU" sz="2000" b="1" dirty="0" smtClean="0">
                <a:solidFill>
                  <a:srgbClr val="0070C0"/>
                </a:solidFill>
                <a:latin typeface="Calibri" panose="020F0502020204030204" pitchFamily="34" charset="0"/>
                <a:cs typeface="Calibri" panose="020F0502020204030204" pitchFamily="34" charset="0"/>
              </a:rPr>
              <a:t>един </a:t>
            </a:r>
            <a:r>
              <a:rPr lang="ru-RU" sz="2000" b="1" dirty="0">
                <a:solidFill>
                  <a:srgbClr val="0070C0"/>
                </a:solidFill>
                <a:latin typeface="Calibri" panose="020F0502020204030204" pitchFamily="34" charset="0"/>
                <a:cs typeface="Calibri" panose="020F0502020204030204" pitchFamily="34" charset="0"/>
              </a:rPr>
              <a:t>от </a:t>
            </a:r>
            <a:r>
              <a:rPr lang="en-US" sz="2000" b="1" dirty="0" smtClean="0">
                <a:solidFill>
                  <a:srgbClr val="0070C0"/>
                </a:solidFill>
                <a:latin typeface="Calibri" panose="020F0502020204030204" pitchFamily="34" charset="0"/>
                <a:cs typeface="Calibri" panose="020F0502020204030204" pitchFamily="34" charset="0"/>
              </a:rPr>
              <a:t>CC </a:t>
            </a:r>
            <a:r>
              <a:rPr lang="ru-RU" sz="2000" b="1" dirty="0" err="1" smtClean="0">
                <a:solidFill>
                  <a:srgbClr val="0070C0"/>
                </a:solidFill>
                <a:latin typeface="Calibri" panose="020F0502020204030204" pitchFamily="34" charset="0"/>
                <a:cs typeface="Calibri" panose="020F0502020204030204" pitchFamily="34" charset="0"/>
              </a:rPr>
              <a:t>лицензите</a:t>
            </a:r>
            <a:r>
              <a:rPr lang="ru-RU" sz="2000" b="1" dirty="0" smtClean="0">
                <a:solidFill>
                  <a:srgbClr val="0070C0"/>
                </a:solidFill>
                <a:latin typeface="Calibri" panose="020F0502020204030204" pitchFamily="34" charset="0"/>
                <a:cs typeface="Calibri" panose="020F0502020204030204" pitchFamily="34" charset="0"/>
              </a:rPr>
              <a:t>.</a:t>
            </a:r>
            <a:endParaRPr lang="en-US" sz="2000" b="1" dirty="0">
              <a:solidFill>
                <a:srgbClr val="0070C0"/>
              </a:solidFill>
              <a:latin typeface="Calibri" panose="020F0502020204030204" pitchFamily="34" charset="0"/>
              <a:cs typeface="Calibri" panose="020F0502020204030204" pitchFamily="34" charset="0"/>
            </a:endParaRPr>
          </a:p>
        </p:txBody>
      </p:sp>
      <p:sp>
        <p:nvSpPr>
          <p:cNvPr id="12" name="Ορθογώνιο 11"/>
          <p:cNvSpPr/>
          <p:nvPr/>
        </p:nvSpPr>
        <p:spPr>
          <a:xfrm>
            <a:off x="1807535" y="3387254"/>
            <a:ext cx="6943060" cy="2862322"/>
          </a:xfrm>
          <a:prstGeom prst="rect">
            <a:avLst/>
          </a:prstGeom>
        </p:spPr>
        <p:txBody>
          <a:bodyPr wrap="square">
            <a:spAutoFit/>
          </a:bodyPr>
          <a:lstStyle/>
          <a:p>
            <a:pPr algn="just"/>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Ако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даден нов ресурс е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изграден</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от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няколко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вече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съществуващи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ресурси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трябва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всички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тези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ресурси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бъдат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освободени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Лицензите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следва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позволяват</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дейности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по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преразпределяне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производните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продукти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Ако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собственик</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ресурсите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вие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предоставили права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разпространение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трета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страна,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трябва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се уверите, че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споразумението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за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разпространение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позволява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да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разпространявате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ресурса чрез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допълнителен</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канал с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помощта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на CC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лицензите</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Ομάδα 7"/>
          <p:cNvGrpSpPr/>
          <p:nvPr/>
        </p:nvGrpSpPr>
        <p:grpSpPr>
          <a:xfrm>
            <a:off x="798600" y="1379207"/>
            <a:ext cx="975600" cy="925200"/>
            <a:chOff x="6077866" y="2828233"/>
            <a:chExt cx="1536405" cy="1536405"/>
          </a:xfrm>
        </p:grpSpPr>
        <p:pic>
          <p:nvPicPr>
            <p:cNvPr id="10" name="Εικόνα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797811" y="3867778"/>
            <a:ext cx="976389" cy="925060"/>
            <a:chOff x="779686" y="2828233"/>
            <a:chExt cx="1536405" cy="1536405"/>
          </a:xfrm>
        </p:grpSpPr>
        <p:pic>
          <p:nvPicPr>
            <p:cNvPr id="15" name="Εικόνα 1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Tree>
    <p:extLst>
      <p:ext uri="{BB962C8B-B14F-4D97-AF65-F5344CB8AC3E}">
        <p14:creationId xmlns:p14="http://schemas.microsoft.com/office/powerpoint/2010/main" val="10118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6ED9760E-B40A-DC42-A79A-DAF468F11A76}" type="slidenum">
              <a:rPr lang="en-US" smtClean="0"/>
              <a:pPr/>
              <a:t>9</a:t>
            </a:fld>
            <a:endParaRPr lang="en-US" dirty="0"/>
          </a:p>
        </p:txBody>
      </p:sp>
      <p:sp>
        <p:nvSpPr>
          <p:cNvPr id="11" name="Ορθογώνιο 10"/>
          <p:cNvSpPr/>
          <p:nvPr/>
        </p:nvSpPr>
        <p:spPr>
          <a:xfrm>
            <a:off x="1807535" y="1709683"/>
            <a:ext cx="6943060" cy="1015663"/>
          </a:xfrm>
          <a:prstGeom prst="rect">
            <a:avLst/>
          </a:prstGeom>
        </p:spPr>
        <p:txBody>
          <a:bodyPr wrap="square">
            <a:spAutoFit/>
          </a:bodyPr>
          <a:lstStyle/>
          <a:p>
            <a:pPr algn="just"/>
            <a:r>
              <a:rPr lang="ru-RU" sz="2000" b="1" dirty="0">
                <a:solidFill>
                  <a:srgbClr val="0070C0"/>
                </a:solidFill>
                <a:latin typeface="Calibri" panose="020F0502020204030204" pitchFamily="34" charset="0"/>
                <a:cs typeface="Calibri" panose="020F0502020204030204" pitchFamily="34" charset="0"/>
              </a:rPr>
              <a:t>Създавам корпус от </a:t>
            </a:r>
            <a:r>
              <a:rPr lang="ru-RU" sz="2000" b="1" dirty="0" err="1">
                <a:solidFill>
                  <a:srgbClr val="0070C0"/>
                </a:solidFill>
                <a:latin typeface="Calibri" panose="020F0502020204030204" pitchFamily="34" charset="0"/>
                <a:cs typeface="Calibri" panose="020F0502020204030204" pitchFamily="34" charset="0"/>
              </a:rPr>
              <a:t>текстовете</a:t>
            </a:r>
            <a:r>
              <a:rPr lang="ru-RU" sz="2000" b="1" dirty="0">
                <a:solidFill>
                  <a:srgbClr val="0070C0"/>
                </a:solidFill>
                <a:latin typeface="Calibri" panose="020F0502020204030204" pitchFamily="34" charset="0"/>
                <a:cs typeface="Calibri" panose="020F0502020204030204" pitchFamily="34" charset="0"/>
              </a:rPr>
              <a:t> </a:t>
            </a:r>
            <a:r>
              <a:rPr lang="bg-BG" sz="2000" b="1" dirty="0">
                <a:solidFill>
                  <a:srgbClr val="0070C0"/>
                </a:solidFill>
                <a:latin typeface="Calibri" panose="020F0502020204030204" pitchFamily="34" charset="0"/>
                <a:cs typeface="Calibri" panose="020F0502020204030204" pitchFamily="34" charset="0"/>
              </a:rPr>
              <a:t>в</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Уикипедия</a:t>
            </a:r>
            <a:r>
              <a:rPr lang="ru-RU" sz="2000" b="1" dirty="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Уикипедия</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a:solidFill>
                  <a:srgbClr val="0070C0"/>
                </a:solidFill>
                <a:latin typeface="Calibri" panose="020F0502020204030204" pitchFamily="34" charset="0"/>
                <a:cs typeface="Calibri" panose="020F0502020204030204" pitchFamily="34" charset="0"/>
              </a:rPr>
              <a:t>е </a:t>
            </a:r>
            <a:r>
              <a:rPr lang="ru-RU" sz="2000" b="1" dirty="0" err="1">
                <a:solidFill>
                  <a:srgbClr val="0070C0"/>
                </a:solidFill>
                <a:latin typeface="Calibri" panose="020F0502020204030204" pitchFamily="34" charset="0"/>
                <a:cs typeface="Calibri" panose="020F0502020204030204" pitchFamily="34" charset="0"/>
              </a:rPr>
              <a:t>лицензирана</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като</a:t>
            </a:r>
            <a:r>
              <a:rPr lang="ru-RU" sz="2000" b="1" dirty="0">
                <a:solidFill>
                  <a:srgbClr val="0070C0"/>
                </a:solidFill>
                <a:latin typeface="Calibri" panose="020F0502020204030204" pitchFamily="34" charset="0"/>
                <a:cs typeface="Calibri" panose="020F0502020204030204" pitchFamily="34" charset="0"/>
              </a:rPr>
              <a:t> CC-BY-SA 3.0. </a:t>
            </a:r>
            <a:r>
              <a:rPr lang="ru-RU" sz="2000" b="1" dirty="0" err="1" smtClean="0">
                <a:solidFill>
                  <a:srgbClr val="0070C0"/>
                </a:solidFill>
                <a:latin typeface="Calibri" panose="020F0502020204030204" pitchFamily="34" charset="0"/>
                <a:cs typeface="Calibri" panose="020F0502020204030204" pitchFamily="34" charset="0"/>
              </a:rPr>
              <a:t>Какъв</a:t>
            </a:r>
            <a:r>
              <a:rPr lang="ru-RU" sz="2000" b="1" dirty="0" smtClean="0">
                <a:solidFill>
                  <a:srgbClr val="0070C0"/>
                </a:solidFill>
                <a:latin typeface="Calibri" panose="020F0502020204030204" pitchFamily="34" charset="0"/>
                <a:cs typeface="Calibri" panose="020F0502020204030204" pitchFamily="34" charset="0"/>
              </a:rPr>
              <a:t> </a:t>
            </a:r>
            <a:r>
              <a:rPr lang="ru-RU" sz="2000" b="1" dirty="0" err="1" smtClean="0">
                <a:solidFill>
                  <a:srgbClr val="0070C0"/>
                </a:solidFill>
                <a:latin typeface="Calibri" panose="020F0502020204030204" pitchFamily="34" charset="0"/>
                <a:cs typeface="Calibri" panose="020F0502020204030204" pitchFamily="34" charset="0"/>
              </a:rPr>
              <a:t>следва</a:t>
            </a:r>
            <a:r>
              <a:rPr lang="ru-RU" sz="2000" b="1" dirty="0" smtClean="0">
                <a:solidFill>
                  <a:srgbClr val="0070C0"/>
                </a:solidFill>
                <a:latin typeface="Calibri" panose="020F0502020204030204" pitchFamily="34" charset="0"/>
                <a:cs typeface="Calibri" panose="020F0502020204030204" pitchFamily="34" charset="0"/>
              </a:rPr>
              <a:t> да </a:t>
            </a:r>
            <a:r>
              <a:rPr lang="ru-RU" sz="2000" b="1" dirty="0" err="1">
                <a:solidFill>
                  <a:srgbClr val="0070C0"/>
                </a:solidFill>
                <a:latin typeface="Calibri" panose="020F0502020204030204" pitchFamily="34" charset="0"/>
                <a:cs typeface="Calibri" panose="020F0502020204030204" pitchFamily="34" charset="0"/>
              </a:rPr>
              <a:t>бъде</a:t>
            </a:r>
            <a:r>
              <a:rPr lang="ru-RU" sz="2000" b="1" dirty="0">
                <a:solidFill>
                  <a:srgbClr val="0070C0"/>
                </a:solidFill>
                <a:latin typeface="Calibri" panose="020F0502020204030204" pitchFamily="34" charset="0"/>
                <a:cs typeface="Calibri" panose="020F0502020204030204" pitchFamily="34" charset="0"/>
              </a:rPr>
              <a:t> </a:t>
            </a:r>
            <a:r>
              <a:rPr lang="ru-RU" sz="2000" b="1" dirty="0" err="1">
                <a:solidFill>
                  <a:srgbClr val="0070C0"/>
                </a:solidFill>
                <a:latin typeface="Calibri" panose="020F0502020204030204" pitchFamily="34" charset="0"/>
                <a:cs typeface="Calibri" panose="020F0502020204030204" pitchFamily="34" charset="0"/>
              </a:rPr>
              <a:t>лицензът</a:t>
            </a:r>
            <a:r>
              <a:rPr lang="ru-RU" sz="2000" b="1" dirty="0">
                <a:solidFill>
                  <a:srgbClr val="0070C0"/>
                </a:solidFill>
                <a:latin typeface="Calibri" panose="020F0502020204030204" pitchFamily="34" charset="0"/>
                <a:cs typeface="Calibri" panose="020F0502020204030204" pitchFamily="34" charset="0"/>
              </a:rPr>
              <a:t> по </a:t>
            </a:r>
            <a:r>
              <a:rPr lang="ru-RU" sz="2000" b="1" dirty="0" err="1" smtClean="0">
                <a:solidFill>
                  <a:srgbClr val="0070C0"/>
                </a:solidFill>
                <a:latin typeface="Calibri" panose="020F0502020204030204" pitchFamily="34" charset="0"/>
                <a:cs typeface="Calibri" panose="020F0502020204030204" pitchFamily="34" charset="0"/>
              </a:rPr>
              <a:t>новия</a:t>
            </a:r>
            <a:r>
              <a:rPr lang="ru-RU" sz="2000" b="1" dirty="0" smtClean="0">
                <a:solidFill>
                  <a:srgbClr val="0070C0"/>
                </a:solidFill>
                <a:latin typeface="Calibri" panose="020F0502020204030204" pitchFamily="34" charset="0"/>
                <a:cs typeface="Calibri" panose="020F0502020204030204" pitchFamily="34" charset="0"/>
              </a:rPr>
              <a:t> корпус? </a:t>
            </a:r>
            <a:r>
              <a:rPr lang="ru-RU" sz="2000" b="1" dirty="0">
                <a:solidFill>
                  <a:srgbClr val="0070C0"/>
                </a:solidFill>
                <a:latin typeface="Calibri" panose="020F0502020204030204" pitchFamily="34" charset="0"/>
                <a:cs typeface="Calibri" panose="020F0502020204030204" pitchFamily="34" charset="0"/>
              </a:rPr>
              <a:t>CC v3.0 или CC v4.0?</a:t>
            </a:r>
            <a:endParaRPr lang="en-GB" sz="2000" b="1" dirty="0">
              <a:solidFill>
                <a:srgbClr val="0070C0"/>
              </a:solidFill>
              <a:latin typeface="Calibri" panose="020F0502020204030204" pitchFamily="34" charset="0"/>
              <a:cs typeface="Calibri" panose="020F0502020204030204" pitchFamily="34" charset="0"/>
            </a:endParaRPr>
          </a:p>
        </p:txBody>
      </p:sp>
      <p:sp>
        <p:nvSpPr>
          <p:cNvPr id="12" name="Ορθογώνιο 11"/>
          <p:cNvSpPr/>
          <p:nvPr/>
        </p:nvSpPr>
        <p:spPr>
          <a:xfrm>
            <a:off x="1751797" y="3636272"/>
            <a:ext cx="7054536" cy="1938992"/>
          </a:xfrm>
          <a:prstGeom prst="rect">
            <a:avLst/>
          </a:prstGeom>
        </p:spPr>
        <p:txBody>
          <a:bodyPr wrap="square">
            <a:spAutoFit/>
          </a:bodyPr>
          <a:lstStyle/>
          <a:p>
            <a:pPr algn="just"/>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Всеки</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който</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адаптира</a:t>
            </a:r>
            <a:r>
              <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текст с </a:t>
            </a:r>
            <a:r>
              <a:rPr lang="ru-RU" sz="20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лиценз</a:t>
            </a:r>
            <a:r>
              <a:rPr lang="ru-RU"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CC-BY-SA</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„признание“, споделяне на споделянето</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следва да приложи към новия ресурс лиценз, съвместим с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CC-BY-SA</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В случай на версия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BY-SA 3.0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всички следващи версии на </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BY-SA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са съвместими</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bg-BG"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следователно новия ресурс може да бъде лицензиран с</a:t>
            </a:r>
            <a:r>
              <a:rPr lang="en-US" sz="20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CC BY-SA 4.0.</a:t>
            </a:r>
          </a:p>
        </p:txBody>
      </p:sp>
      <p:grpSp>
        <p:nvGrpSpPr>
          <p:cNvPr id="8" name="Ομάδα 7"/>
          <p:cNvGrpSpPr/>
          <p:nvPr/>
        </p:nvGrpSpPr>
        <p:grpSpPr>
          <a:xfrm>
            <a:off x="720459" y="1776339"/>
            <a:ext cx="975600" cy="925200"/>
            <a:chOff x="6077866" y="2828233"/>
            <a:chExt cx="1536405" cy="1536405"/>
          </a:xfrm>
        </p:grpSpPr>
        <p:pic>
          <p:nvPicPr>
            <p:cNvPr id="10" name="Εικόνα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7866" y="2828233"/>
              <a:ext cx="1536405" cy="1536405"/>
            </a:xfrm>
            <a:prstGeom prst="rect">
              <a:avLst/>
            </a:prstGeom>
          </p:spPr>
        </p:pic>
        <p:pic>
          <p:nvPicPr>
            <p:cNvPr id="13" name="Εικόνα 1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38" t="17690" r="51881" b="33688"/>
            <a:stretch/>
          </p:blipFill>
          <p:spPr>
            <a:xfrm>
              <a:off x="6548357" y="3071320"/>
              <a:ext cx="297712" cy="468311"/>
            </a:xfrm>
            <a:prstGeom prst="rect">
              <a:avLst/>
            </a:prstGeom>
            <a:noFill/>
            <a:ln>
              <a:noFill/>
            </a:ln>
          </p:spPr>
        </p:pic>
      </p:grpSp>
      <p:grpSp>
        <p:nvGrpSpPr>
          <p:cNvPr id="14" name="Ομάδα 13"/>
          <p:cNvGrpSpPr/>
          <p:nvPr/>
        </p:nvGrpSpPr>
        <p:grpSpPr>
          <a:xfrm>
            <a:off x="728838" y="3943875"/>
            <a:ext cx="976389" cy="925060"/>
            <a:chOff x="779686" y="2828233"/>
            <a:chExt cx="1536405" cy="1536405"/>
          </a:xfrm>
        </p:grpSpPr>
        <p:pic>
          <p:nvPicPr>
            <p:cNvPr id="15" name="Εικόνα 1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9686" y="2828233"/>
              <a:ext cx="1536405" cy="1536405"/>
            </a:xfrm>
            <a:prstGeom prst="rect">
              <a:avLst/>
            </a:prstGeom>
          </p:spPr>
        </p:pic>
        <p:pic>
          <p:nvPicPr>
            <p:cNvPr id="16" name="Εικόνα 1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8080" y="3071320"/>
              <a:ext cx="457200" cy="457200"/>
            </a:xfrm>
            <a:prstGeom prst="rect">
              <a:avLst/>
            </a:prstGeom>
          </p:spPr>
        </p:pic>
      </p:grpSp>
      <p:sp>
        <p:nvSpPr>
          <p:cNvPr id="17" name="Titre 2"/>
          <p:cNvSpPr txBox="1">
            <a:spLocks/>
          </p:cNvSpPr>
          <p:nvPr/>
        </p:nvSpPr>
        <p:spPr>
          <a:xfrm>
            <a:off x="2304724" y="148897"/>
            <a:ext cx="5765801" cy="837696"/>
          </a:xfrm>
          <a:prstGeom prst="rect">
            <a:avLst/>
          </a:prstGeom>
        </p:spPr>
        <p:txBody>
          <a:bodyPr vert="horz" lIns="0" tIns="0" rIns="0" bIns="0" rtlCol="0" anchor="ctr">
            <a:noAutofit/>
          </a:bodyPr>
          <a:lstStyle>
            <a:lvl1pPr algn="ctr" defTabSz="457200" rtl="0" eaLnBrk="1" latinLnBrk="0" hangingPunct="1">
              <a:spcBef>
                <a:spcPct val="0"/>
              </a:spcBef>
              <a:buNone/>
              <a:defRPr sz="2400" b="1" kern="1200">
                <a:solidFill>
                  <a:srgbClr val="17375E"/>
                </a:solidFill>
                <a:latin typeface="Calibri Light" panose="020F0302020204030204" pitchFamily="34" charset="0"/>
                <a:ea typeface="+mj-ea"/>
                <a:cs typeface="Calibri Light" panose="020F0302020204030204" pitchFamily="34" charset="0"/>
              </a:defRPr>
            </a:lvl1pPr>
          </a:lstStyle>
          <a:p>
            <a:r>
              <a:rPr lang="ru-RU" dirty="0" smtClean="0">
                <a:effectLst>
                  <a:outerShdw blurRad="38100" dist="38100" dir="2700000" algn="tl">
                    <a:srgbClr val="000000">
                      <a:alpha val="43137"/>
                    </a:srgbClr>
                  </a:outerShdw>
                </a:effectLst>
              </a:rPr>
              <a:t>ВЪПРОСИ И ОТГОВОРИ: АВТОРСКО ПРАВО</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6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9BC52533C5D54EBF30545146F82096" ma:contentTypeVersion="4" ma:contentTypeDescription="Create a new document." ma:contentTypeScope="" ma:versionID="4526232a875621fc6607834369d2688d">
  <xsd:schema xmlns:xsd="http://www.w3.org/2001/XMLSchema" xmlns:xs="http://www.w3.org/2001/XMLSchema" xmlns:p="http://schemas.microsoft.com/office/2006/metadata/properties" xmlns:ns2="cca9231e-55e9-4272-858f-a6b14966a080" targetNamespace="http://schemas.microsoft.com/office/2006/metadata/properties" ma:root="true" ma:fieldsID="06e957dd7f00c022e0699642db96f092" ns2:_="">
    <xsd:import namespace="cca9231e-55e9-4272-858f-a6b14966a0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9231e-55e9-4272-858f-a6b14966a08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AD7F-0FF1-49B2-957E-48A6AC7E58BD}">
  <ds:schemaRefs>
    <ds:schemaRef ds:uri="http://schemas.microsoft.com/sharepoint/v3/contenttype/forms"/>
  </ds:schemaRefs>
</ds:datastoreItem>
</file>

<file path=customXml/itemProps2.xml><?xml version="1.0" encoding="utf-8"?>
<ds:datastoreItem xmlns:ds="http://schemas.openxmlformats.org/officeDocument/2006/customXml" ds:itemID="{61737B76-D3FC-43E6-8DC6-70C421F79A9B}">
  <ds:schemaRefs>
    <ds:schemaRef ds:uri="http://schemas.microsoft.com/office/2006/documentManagement/types"/>
    <ds:schemaRef ds:uri="cca9231e-55e9-4272-858f-a6b14966a080"/>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6311A19-D3F8-460E-A6C8-B655CA585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9231e-55e9-4272-858f-a6b14966a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3199</TotalTime>
  <Words>1394</Words>
  <Application>Microsoft Office PowerPoint</Application>
  <PresentationFormat>On-screen Show (4:3)</PresentationFormat>
  <Paragraphs>80</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Times New Roman</vt:lpstr>
      <vt:lpstr>Body</vt:lpstr>
      <vt:lpstr>Втори национален семинар за споделяне на езикови ресурси  ИДЕНТИФИЦИРАНЕ И УПРАВЛЕНИЕ НА ВАШИТЕ ДАННИ: ВЪПРОСИ И ОТГОВОРИ  ХРИСТИНА ДОБРЕВА МИНИСТЕРСТВО НА ТРАНСПОРТА, ИНФОРМАЦИОННИТЕ ТЕХНОЛОГИИ И СЪОБЩЕНИЯТА НАЦИОНАЛНО КОНТАКТНО ЛИЦЕ </vt:lpstr>
      <vt:lpstr>ПЛАН ЗА УПРАВЛЕНИЕ НА ДАННИТЕ</vt:lpstr>
      <vt:lpstr>Опасения, свързани със създаването на План за управление на данните</vt:lpstr>
      <vt:lpstr>ВЪПРОСИ?</vt:lpstr>
      <vt:lpstr>ВЪПРОСИ И ОТГОВОРИ: АВТОРСКО ПРАВО</vt:lpstr>
      <vt:lpstr>ВЪПРОСИ И ОТГОВОРИ: АВТОРСКО ПРАВО</vt:lpstr>
      <vt:lpstr>ВЪПРОСИ И ОТГОВОРИ: АВТОРСКО ПРАВО</vt:lpstr>
      <vt:lpstr>ВЪПРОСИ И ОТГОВОРИ: АВТОРСКО ПРАВО</vt:lpstr>
      <vt:lpstr>PowerPoint Presentation</vt:lpstr>
      <vt:lpstr>PowerPoint Presentation</vt:lpstr>
      <vt:lpstr>PowerPoint Presentation</vt:lpstr>
      <vt:lpstr>ВЪПРОСИ И ОТГОВОРИ: ЗАЩИТА НА ДАННИТЕ</vt:lpstr>
      <vt:lpstr>ВЪПРОСИ И ОТГОВОРИ: ЗАЩИТА НА ДАННИТЕ</vt:lpstr>
      <vt:lpstr>PowerPoint Presentation</vt:lpstr>
      <vt:lpstr>ВЪПРОСИ И ОТГОВОРИ: ПРИГОДНОСТ НА ДАННИТЕ</vt:lpstr>
      <vt:lpstr>ВЪПРОСИ И ОТГОВОРИ: ПРИГОДНОСТ НА ДАННИТЕ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Kalina Ivanova</cp:lastModifiedBy>
  <cp:revision>704</cp:revision>
  <cp:lastPrinted>2018-10-23T08:52:27Z</cp:lastPrinted>
  <dcterms:created xsi:type="dcterms:W3CDTF">2015-01-09T09:23:11Z</dcterms:created>
  <dcterms:modified xsi:type="dcterms:W3CDTF">2018-10-26T08:08:09Z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0x010100519BC52533C5D54EBF30545146F82096</vt:lpwstr>
  </property>
</Properties>
</file>