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7" r:id="rId3"/>
    <p:sldId id="289" r:id="rId4"/>
    <p:sldId id="290" r:id="rId5"/>
    <p:sldId id="292" r:id="rId6"/>
    <p:sldId id="294" r:id="rId7"/>
    <p:sldId id="298" r:id="rId8"/>
    <p:sldId id="297" r:id="rId9"/>
    <p:sldId id="296" r:id="rId10"/>
    <p:sldId id="300" r:id="rId11"/>
    <p:sldId id="293" r:id="rId12"/>
    <p:sldId id="279" r:id="rId13"/>
    <p:sldId id="301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5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965" autoAdjust="0"/>
  </p:normalViewPr>
  <p:slideViewPr>
    <p:cSldViewPr snapToGrid="0" showGuides="1">
      <p:cViewPr varScale="1">
        <p:scale>
          <a:sx n="81" d="100"/>
          <a:sy n="81" d="100"/>
        </p:scale>
        <p:origin x="-304" y="-120"/>
      </p:cViewPr>
      <p:guideLst>
        <p:guide orient="horz" pos="125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943BF-01E9-4361-AAE8-6E98FF4C0C10}" type="datetimeFigureOut">
              <a:rPr lang="en-GB" smtClean="0"/>
              <a:t>29/08/19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91597-790E-4F09-B633-0FD74B862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0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91597-790E-4F09-B633-0FD74B862C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7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1200" dirty="0"/>
              <a:t>M</a:t>
            </a:r>
            <a:r>
              <a:rPr lang="x-none" sz="1200" dirty="0"/>
              <a:t>e</a:t>
            </a:r>
            <a:r>
              <a:rPr lang="en-GB" sz="1200" dirty="0"/>
              <a:t>t</a:t>
            </a:r>
            <a:r>
              <a:rPr lang="x-none" sz="1200" dirty="0"/>
              <a:t> </a:t>
            </a:r>
            <a:r>
              <a:rPr lang="en-GB" sz="1200" dirty="0"/>
              <a:t>w</a:t>
            </a:r>
            <a:r>
              <a:rPr lang="x-none" sz="1200" dirty="0"/>
              <a:t>i</a:t>
            </a:r>
            <a:r>
              <a:rPr lang="en-GB" sz="1200" dirty="0"/>
              <a:t>t</a:t>
            </a:r>
            <a:r>
              <a:rPr lang="x-none" sz="1200" dirty="0"/>
              <a:t>h </a:t>
            </a:r>
            <a:r>
              <a:rPr lang="en-GB" sz="1200" dirty="0"/>
              <a:t>t</a:t>
            </a:r>
            <a:r>
              <a:rPr lang="x-none" sz="1200" dirty="0"/>
              <a:t>h</a:t>
            </a:r>
            <a:r>
              <a:rPr lang="en-GB" sz="1200" dirty="0"/>
              <a:t>r</a:t>
            </a:r>
            <a:r>
              <a:rPr lang="x-none" sz="1200" dirty="0"/>
              <a:t>e</a:t>
            </a:r>
            <a:r>
              <a:rPr lang="en-GB" sz="1200" dirty="0"/>
              <a:t>e</a:t>
            </a:r>
            <a:r>
              <a:rPr lang="x-none" sz="1200" dirty="0"/>
              <a:t> </a:t>
            </a:r>
            <a:r>
              <a:rPr lang="en-GB" sz="1200" dirty="0"/>
              <a:t>D</a:t>
            </a:r>
            <a:r>
              <a:rPr lang="x-none" sz="1200" dirty="0"/>
              <a:t>G</a:t>
            </a:r>
            <a:r>
              <a:rPr lang="en-GB" sz="1200" dirty="0"/>
              <a:t>s</a:t>
            </a:r>
            <a:r>
              <a:rPr lang="x-none" sz="1200" dirty="0"/>
              <a:t>’ </a:t>
            </a:r>
            <a:r>
              <a:rPr lang="en-GB" sz="1200" dirty="0"/>
              <a:t>C</a:t>
            </a:r>
            <a:r>
              <a:rPr lang="x-none" sz="1200" dirty="0"/>
              <a:t>o</a:t>
            </a:r>
            <a:r>
              <a:rPr lang="en-GB" sz="1200" dirty="0"/>
              <a:t>m</a:t>
            </a:r>
            <a:r>
              <a:rPr lang="x-none" sz="1200" dirty="0"/>
              <a:t>m</a:t>
            </a:r>
            <a:r>
              <a:rPr lang="en-GB" sz="1200" dirty="0"/>
              <a:t>s</a:t>
            </a:r>
            <a:r>
              <a:rPr lang="x-none" sz="1200" dirty="0"/>
              <a:t> </a:t>
            </a:r>
            <a:r>
              <a:rPr lang="en-GB" sz="1200" dirty="0"/>
              <a:t>u</a:t>
            </a:r>
            <a:r>
              <a:rPr lang="x-none" sz="1200" dirty="0"/>
              <a:t>n</a:t>
            </a:r>
            <a:r>
              <a:rPr lang="en-GB" sz="1200" dirty="0" err="1"/>
              <a:t>i</a:t>
            </a:r>
            <a:r>
              <a:rPr lang="x-none" sz="1200" dirty="0"/>
              <a:t>t</a:t>
            </a:r>
            <a:r>
              <a:rPr lang="en-GB" sz="1200" dirty="0"/>
              <a:t>s</a:t>
            </a:r>
            <a:r>
              <a:rPr lang="x-none" sz="1200" dirty="0"/>
              <a:t> </a:t>
            </a:r>
            <a:r>
              <a:rPr lang="en-GB" sz="1200" dirty="0"/>
              <a:t>individually</a:t>
            </a:r>
            <a:endParaRPr lang="x-none" sz="1200" dirty="0"/>
          </a:p>
          <a:p>
            <a:pPr marL="514350" indent="-514350">
              <a:buFont typeface="+mj-lt"/>
              <a:buAutoNum type="arabicPeriod"/>
            </a:pPr>
            <a:r>
              <a:rPr lang="x-none" sz="1200" dirty="0"/>
              <a:t>Planning meeting with all three together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91597-790E-4F09-B633-0FD74B862C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482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1200" dirty="0"/>
              <a:t>M</a:t>
            </a:r>
            <a:r>
              <a:rPr lang="x-none" sz="1200" dirty="0"/>
              <a:t>e</a:t>
            </a:r>
            <a:r>
              <a:rPr lang="en-GB" sz="1200" dirty="0"/>
              <a:t>t</a:t>
            </a:r>
            <a:r>
              <a:rPr lang="x-none" sz="1200" dirty="0"/>
              <a:t> </a:t>
            </a:r>
            <a:r>
              <a:rPr lang="en-GB" sz="1200" dirty="0"/>
              <a:t>w</a:t>
            </a:r>
            <a:r>
              <a:rPr lang="x-none" sz="1200" dirty="0"/>
              <a:t>i</a:t>
            </a:r>
            <a:r>
              <a:rPr lang="en-GB" sz="1200" dirty="0"/>
              <a:t>t</a:t>
            </a:r>
            <a:r>
              <a:rPr lang="x-none" sz="1200" dirty="0"/>
              <a:t>h </a:t>
            </a:r>
            <a:r>
              <a:rPr lang="en-GB" sz="1200" dirty="0"/>
              <a:t>t</a:t>
            </a:r>
            <a:r>
              <a:rPr lang="x-none" sz="1200" dirty="0"/>
              <a:t>h</a:t>
            </a:r>
            <a:r>
              <a:rPr lang="en-GB" sz="1200" dirty="0"/>
              <a:t>r</a:t>
            </a:r>
            <a:r>
              <a:rPr lang="x-none" sz="1200" dirty="0"/>
              <a:t>e</a:t>
            </a:r>
            <a:r>
              <a:rPr lang="en-GB" sz="1200" dirty="0"/>
              <a:t>e</a:t>
            </a:r>
            <a:r>
              <a:rPr lang="x-none" sz="1200" dirty="0"/>
              <a:t> </a:t>
            </a:r>
            <a:r>
              <a:rPr lang="en-GB" sz="1200" dirty="0"/>
              <a:t>D</a:t>
            </a:r>
            <a:r>
              <a:rPr lang="x-none" sz="1200" dirty="0"/>
              <a:t>G</a:t>
            </a:r>
            <a:r>
              <a:rPr lang="en-GB" sz="1200" dirty="0"/>
              <a:t>s</a:t>
            </a:r>
            <a:r>
              <a:rPr lang="x-none" sz="1200" dirty="0"/>
              <a:t>’ </a:t>
            </a:r>
            <a:r>
              <a:rPr lang="en-GB" sz="1200" dirty="0"/>
              <a:t>C</a:t>
            </a:r>
            <a:r>
              <a:rPr lang="x-none" sz="1200" dirty="0"/>
              <a:t>o</a:t>
            </a:r>
            <a:r>
              <a:rPr lang="en-GB" sz="1200" dirty="0"/>
              <a:t>m</a:t>
            </a:r>
            <a:r>
              <a:rPr lang="x-none" sz="1200" dirty="0"/>
              <a:t>m</a:t>
            </a:r>
            <a:r>
              <a:rPr lang="en-GB" sz="1200" dirty="0"/>
              <a:t>s</a:t>
            </a:r>
            <a:r>
              <a:rPr lang="x-none" sz="1200" dirty="0"/>
              <a:t> </a:t>
            </a:r>
            <a:r>
              <a:rPr lang="en-GB" sz="1200" dirty="0"/>
              <a:t>u</a:t>
            </a:r>
            <a:r>
              <a:rPr lang="x-none" sz="1200" dirty="0"/>
              <a:t>n</a:t>
            </a:r>
            <a:r>
              <a:rPr lang="en-GB" sz="1200" dirty="0" err="1"/>
              <a:t>i</a:t>
            </a:r>
            <a:r>
              <a:rPr lang="x-none" sz="1200" dirty="0"/>
              <a:t>t</a:t>
            </a:r>
            <a:r>
              <a:rPr lang="en-GB" sz="1200" dirty="0"/>
              <a:t>s</a:t>
            </a:r>
            <a:r>
              <a:rPr lang="x-none" sz="1200" dirty="0"/>
              <a:t> </a:t>
            </a:r>
            <a:r>
              <a:rPr lang="en-GB" sz="1200" dirty="0"/>
              <a:t>individually</a:t>
            </a:r>
            <a:endParaRPr lang="x-none" sz="1200" dirty="0"/>
          </a:p>
          <a:p>
            <a:pPr marL="514350" indent="-514350">
              <a:buFont typeface="+mj-lt"/>
              <a:buAutoNum type="arabicPeriod"/>
            </a:pPr>
            <a:r>
              <a:rPr lang="x-none" sz="1200" dirty="0"/>
              <a:t>Planning meeting with all three together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91597-790E-4F09-B633-0FD74B862C7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8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4E6168D-C94F-4929-9D4A-9FD40C31DB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8" t="22253" r="13556" b="27198"/>
          <a:stretch/>
        </p:blipFill>
        <p:spPr>
          <a:xfrm>
            <a:off x="0" y="-1"/>
            <a:ext cx="9144000" cy="5951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7145" y="1346662"/>
            <a:ext cx="4310150" cy="291144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7145" y="4350184"/>
            <a:ext cx="4310149" cy="512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E70B58-A2E8-45E5-B428-3ED1F26C6A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1" r="5337" b="20852"/>
          <a:stretch/>
        </p:blipFill>
        <p:spPr>
          <a:xfrm>
            <a:off x="656705" y="2100654"/>
            <a:ext cx="2770126" cy="1750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376E9F0-C1E9-4C14-A26D-949AF416C2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5" y="6161673"/>
            <a:ext cx="1815578" cy="4766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F255C0E-9957-4791-8545-A9DF0E62FC24}"/>
              </a:ext>
            </a:extLst>
          </p:cNvPr>
          <p:cNvSpPr txBox="1"/>
          <p:nvPr userDrawn="1"/>
        </p:nvSpPr>
        <p:spPr>
          <a:xfrm>
            <a:off x="4177145" y="6176642"/>
            <a:ext cx="431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w</a:t>
            </a:r>
            <a:r>
              <a:rPr lang="x-none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w</a:t>
            </a:r>
            <a:r>
              <a:rPr lang="en-GB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w</a:t>
            </a:r>
            <a:r>
              <a:rPr lang="x-none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.</a:t>
            </a:r>
            <a:r>
              <a:rPr lang="en-GB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b</a:t>
            </a:r>
            <a:r>
              <a:rPr lang="x-none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c</a:t>
            </a:r>
            <a:r>
              <a:rPr lang="en-GB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o</a:t>
            </a:r>
            <a:r>
              <a:rPr lang="x-none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n</a:t>
            </a:r>
            <a:r>
              <a:rPr lang="en-GB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e</a:t>
            </a:r>
            <a:r>
              <a:rPr lang="x-none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t</a:t>
            </a:r>
            <a:r>
              <a:rPr lang="en-GB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w</a:t>
            </a:r>
            <a:r>
              <a:rPr lang="x-none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r</a:t>
            </a:r>
            <a:r>
              <a:rPr lang="x-none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k.</a:t>
            </a:r>
            <a:r>
              <a:rPr lang="en-GB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e</a:t>
            </a:r>
            <a:r>
              <a:rPr lang="x-none" sz="2400" dirty="0">
                <a:solidFill>
                  <a:srgbClr val="002060"/>
                </a:solidFill>
                <a:latin typeface="EC Square Sans Pro" panose="020B05060400000200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73217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04EADA88-E3DE-4A52-AF00-2461A1DF0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1538514" cy="365125"/>
          </a:xfrm>
          <a:prstGeom prst="rect">
            <a:avLst/>
          </a:prstGeom>
        </p:spPr>
        <p:txBody>
          <a:bodyPr anchor="b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/>
              <a:t>Copyright © 2019</a:t>
            </a:r>
            <a:r>
              <a:rPr lang="x-none"/>
              <a:t> </a:t>
            </a:r>
            <a:r>
              <a:rPr lang="en-GB"/>
              <a:t>B</a:t>
            </a:r>
            <a:r>
              <a:rPr lang="x-none"/>
              <a:t>C</a:t>
            </a:r>
            <a:r>
              <a:rPr lang="en-GB"/>
              <a:t>O</a:t>
            </a:r>
            <a:r>
              <a:rPr lang="x-none"/>
              <a:t> </a:t>
            </a:r>
            <a:r>
              <a:rPr lang="en-GB"/>
              <a:t>N</a:t>
            </a:r>
            <a:r>
              <a:rPr lang="x-none"/>
              <a:t>e</a:t>
            </a:r>
            <a:r>
              <a:rPr lang="en-GB"/>
              <a:t>t</a:t>
            </a:r>
            <a:r>
              <a:rPr lang="x-none"/>
              <a:t>w</a:t>
            </a:r>
            <a:r>
              <a:rPr lang="en-GB"/>
              <a:t>o</a:t>
            </a:r>
            <a:r>
              <a:rPr lang="x-none"/>
              <a:t>r</a:t>
            </a:r>
            <a:r>
              <a:rPr lang="en-GB"/>
              <a:t>k</a:t>
            </a:r>
            <a:endParaRPr lang="x-none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A28C29BF-6996-4F5C-86C8-FDFB29742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2856" y="6492875"/>
            <a:ext cx="1161143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fld id="{9B0C44CC-CBAE-43DE-9408-8335B0B5C1C9}" type="slidenum">
              <a:rPr lang="x-none" smtClean="0"/>
              <a:pPr/>
              <a:t>‹#›</a:t>
            </a:fld>
            <a:endParaRPr lang="x-none" dirty="0"/>
          </a:p>
          <a:p>
            <a:fld id="{6BAF130E-BA09-4A3C-919C-FD5D7086D9F1}" type="datetimeFigureOut">
              <a:rPr lang="x-none" smtClean="0"/>
              <a:pPr/>
              <a:t>29/08/19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2853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750CB590-20FF-46EF-83E8-07C42080F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1538514" cy="365125"/>
          </a:xfrm>
          <a:prstGeom prst="rect">
            <a:avLst/>
          </a:prstGeom>
        </p:spPr>
        <p:txBody>
          <a:bodyPr anchor="b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/>
              <a:t>Copyright © 2019</a:t>
            </a:r>
            <a:r>
              <a:rPr lang="x-none"/>
              <a:t> </a:t>
            </a:r>
            <a:r>
              <a:rPr lang="en-GB"/>
              <a:t>B</a:t>
            </a:r>
            <a:r>
              <a:rPr lang="x-none"/>
              <a:t>C</a:t>
            </a:r>
            <a:r>
              <a:rPr lang="en-GB"/>
              <a:t>O</a:t>
            </a:r>
            <a:r>
              <a:rPr lang="x-none"/>
              <a:t> </a:t>
            </a:r>
            <a:r>
              <a:rPr lang="en-GB"/>
              <a:t>N</a:t>
            </a:r>
            <a:r>
              <a:rPr lang="x-none"/>
              <a:t>e</a:t>
            </a:r>
            <a:r>
              <a:rPr lang="en-GB"/>
              <a:t>t</a:t>
            </a:r>
            <a:r>
              <a:rPr lang="x-none"/>
              <a:t>w</a:t>
            </a:r>
            <a:r>
              <a:rPr lang="en-GB"/>
              <a:t>o</a:t>
            </a:r>
            <a:r>
              <a:rPr lang="x-none"/>
              <a:t>r</a:t>
            </a:r>
            <a:r>
              <a:rPr lang="en-GB"/>
              <a:t>k</a:t>
            </a:r>
            <a:endParaRPr lang="x-none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D4F42DA6-8BB2-46FE-8C26-0214359B4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2856" y="6492875"/>
            <a:ext cx="1161143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fld id="{9B0C44CC-CBAE-43DE-9408-8335B0B5C1C9}" type="slidenum">
              <a:rPr lang="x-none" smtClean="0"/>
              <a:pPr/>
              <a:t>‹#›</a:t>
            </a:fld>
            <a:endParaRPr lang="x-none" dirty="0"/>
          </a:p>
          <a:p>
            <a:fld id="{6BAF130E-BA09-4A3C-919C-FD5D7086D9F1}" type="datetimeFigureOut">
              <a:rPr lang="x-none" smtClean="0"/>
              <a:pPr/>
              <a:t>29/08/19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6996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717F0C0B-B0B5-4C90-BB67-5BFAB51FD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1538514" cy="365125"/>
          </a:xfrm>
          <a:prstGeom prst="rect">
            <a:avLst/>
          </a:prstGeom>
        </p:spPr>
        <p:txBody>
          <a:bodyPr anchor="b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/>
              <a:t>Copyright © 2019</a:t>
            </a:r>
            <a:r>
              <a:rPr lang="x-none"/>
              <a:t> </a:t>
            </a:r>
            <a:r>
              <a:rPr lang="en-GB"/>
              <a:t>B</a:t>
            </a:r>
            <a:r>
              <a:rPr lang="x-none"/>
              <a:t>C</a:t>
            </a:r>
            <a:r>
              <a:rPr lang="en-GB"/>
              <a:t>O</a:t>
            </a:r>
            <a:r>
              <a:rPr lang="x-none"/>
              <a:t> </a:t>
            </a:r>
            <a:r>
              <a:rPr lang="en-GB"/>
              <a:t>N</a:t>
            </a:r>
            <a:r>
              <a:rPr lang="x-none"/>
              <a:t>e</a:t>
            </a:r>
            <a:r>
              <a:rPr lang="en-GB"/>
              <a:t>t</a:t>
            </a:r>
            <a:r>
              <a:rPr lang="x-none"/>
              <a:t>w</a:t>
            </a:r>
            <a:r>
              <a:rPr lang="en-GB"/>
              <a:t>o</a:t>
            </a:r>
            <a:r>
              <a:rPr lang="x-none"/>
              <a:t>r</a:t>
            </a:r>
            <a:r>
              <a:rPr lang="en-GB"/>
              <a:t>k</a:t>
            </a:r>
            <a:endParaRPr lang="x-none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38338C10-C157-4048-AE9F-ECA19FFE2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2856" y="6492875"/>
            <a:ext cx="1161143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fld id="{9B0C44CC-CBAE-43DE-9408-8335B0B5C1C9}" type="slidenum">
              <a:rPr lang="x-none" smtClean="0"/>
              <a:pPr/>
              <a:t>‹#›</a:t>
            </a:fld>
            <a:endParaRPr lang="x-none" dirty="0"/>
          </a:p>
          <a:p>
            <a:fld id="{6BAF130E-BA09-4A3C-919C-FD5D7086D9F1}" type="datetimeFigureOut">
              <a:rPr lang="x-none" smtClean="0"/>
              <a:pPr/>
              <a:t>29/08/19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9272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028" y="889342"/>
            <a:ext cx="695755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3028" y="4230541"/>
            <a:ext cx="69575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F0850C1-44FC-4E0D-BB10-08C1C372C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1" t="9317" r="21176" b="13575"/>
          <a:stretch/>
        </p:blipFill>
        <p:spPr>
          <a:xfrm>
            <a:off x="0" y="-1"/>
            <a:ext cx="110308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9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="" xmlns:a16="http://schemas.microsoft.com/office/drawing/2014/main" id="{D5971CFA-68C9-4395-ACD1-75081F931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1538514" cy="365125"/>
          </a:xfrm>
          <a:prstGeom prst="rect">
            <a:avLst/>
          </a:prstGeom>
        </p:spPr>
        <p:txBody>
          <a:bodyPr anchor="b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/>
              <a:t>Copyright © 2019</a:t>
            </a:r>
            <a:r>
              <a:rPr lang="x-none"/>
              <a:t> </a:t>
            </a:r>
            <a:r>
              <a:rPr lang="en-GB"/>
              <a:t>B</a:t>
            </a:r>
            <a:r>
              <a:rPr lang="x-none"/>
              <a:t>C</a:t>
            </a:r>
            <a:r>
              <a:rPr lang="en-GB"/>
              <a:t>O</a:t>
            </a:r>
            <a:r>
              <a:rPr lang="x-none"/>
              <a:t> </a:t>
            </a:r>
            <a:r>
              <a:rPr lang="en-GB"/>
              <a:t>N</a:t>
            </a:r>
            <a:r>
              <a:rPr lang="x-none"/>
              <a:t>e</a:t>
            </a:r>
            <a:r>
              <a:rPr lang="en-GB"/>
              <a:t>t</a:t>
            </a:r>
            <a:r>
              <a:rPr lang="x-none"/>
              <a:t>w</a:t>
            </a:r>
            <a:r>
              <a:rPr lang="en-GB"/>
              <a:t>o</a:t>
            </a:r>
            <a:r>
              <a:rPr lang="x-none"/>
              <a:t>r</a:t>
            </a:r>
            <a:r>
              <a:rPr lang="en-GB"/>
              <a:t>k</a:t>
            </a:r>
            <a:endParaRPr lang="x-none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43606400-9982-40FC-BACE-07660C5E3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2856" y="6492875"/>
            <a:ext cx="1161143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fld id="{9B0C44CC-CBAE-43DE-9408-8335B0B5C1C9}" type="slidenum">
              <a:rPr lang="x-none" smtClean="0"/>
              <a:pPr/>
              <a:t>‹#›</a:t>
            </a:fld>
            <a:endParaRPr lang="x-none" dirty="0"/>
          </a:p>
          <a:p>
            <a:fld id="{6BAF130E-BA09-4A3C-919C-FD5D7086D9F1}" type="datetimeFigureOut">
              <a:rPr lang="x-none" smtClean="0"/>
              <a:pPr/>
              <a:t>29/08/19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6363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="" xmlns:a16="http://schemas.microsoft.com/office/drawing/2014/main" id="{C772FE68-610E-474E-A88F-CB84F4956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1538514" cy="365125"/>
          </a:xfrm>
          <a:prstGeom prst="rect">
            <a:avLst/>
          </a:prstGeom>
        </p:spPr>
        <p:txBody>
          <a:bodyPr anchor="b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/>
              <a:t>Copyright © 2019</a:t>
            </a:r>
            <a:r>
              <a:rPr lang="x-none"/>
              <a:t> </a:t>
            </a:r>
            <a:r>
              <a:rPr lang="en-GB"/>
              <a:t>B</a:t>
            </a:r>
            <a:r>
              <a:rPr lang="x-none"/>
              <a:t>C</a:t>
            </a:r>
            <a:r>
              <a:rPr lang="en-GB"/>
              <a:t>O</a:t>
            </a:r>
            <a:r>
              <a:rPr lang="x-none"/>
              <a:t> </a:t>
            </a:r>
            <a:r>
              <a:rPr lang="en-GB"/>
              <a:t>N</a:t>
            </a:r>
            <a:r>
              <a:rPr lang="x-none"/>
              <a:t>e</a:t>
            </a:r>
            <a:r>
              <a:rPr lang="en-GB"/>
              <a:t>t</a:t>
            </a:r>
            <a:r>
              <a:rPr lang="x-none"/>
              <a:t>w</a:t>
            </a:r>
            <a:r>
              <a:rPr lang="en-GB"/>
              <a:t>o</a:t>
            </a:r>
            <a:r>
              <a:rPr lang="x-none"/>
              <a:t>r</a:t>
            </a:r>
            <a:r>
              <a:rPr lang="en-GB"/>
              <a:t>k</a:t>
            </a:r>
            <a:endParaRPr lang="x-none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377B4199-E7A9-4B9F-8688-A6ECF93247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82856" y="6492875"/>
            <a:ext cx="1161143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fld id="{9B0C44CC-CBAE-43DE-9408-8335B0B5C1C9}" type="slidenum">
              <a:rPr lang="x-none" smtClean="0"/>
              <a:pPr/>
              <a:t>‹#›</a:t>
            </a:fld>
            <a:endParaRPr lang="x-none" dirty="0"/>
          </a:p>
          <a:p>
            <a:fld id="{6BAF130E-BA09-4A3C-919C-FD5D7086D9F1}" type="datetimeFigureOut">
              <a:rPr lang="x-none" smtClean="0"/>
              <a:pPr/>
              <a:t>29/08/19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3026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EAA389-D57B-4D1C-A698-B5B4E6244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1538514" cy="365125"/>
          </a:xfrm>
          <a:prstGeom prst="rect">
            <a:avLst/>
          </a:prstGeom>
        </p:spPr>
        <p:txBody>
          <a:bodyPr anchor="b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/>
              <a:t>Copyright © 2019</a:t>
            </a:r>
            <a:r>
              <a:rPr lang="x-none"/>
              <a:t> </a:t>
            </a:r>
            <a:r>
              <a:rPr lang="en-GB"/>
              <a:t>B</a:t>
            </a:r>
            <a:r>
              <a:rPr lang="x-none"/>
              <a:t>C</a:t>
            </a:r>
            <a:r>
              <a:rPr lang="en-GB"/>
              <a:t>O</a:t>
            </a:r>
            <a:r>
              <a:rPr lang="x-none"/>
              <a:t> </a:t>
            </a:r>
            <a:r>
              <a:rPr lang="en-GB"/>
              <a:t>N</a:t>
            </a:r>
            <a:r>
              <a:rPr lang="x-none"/>
              <a:t>e</a:t>
            </a:r>
            <a:r>
              <a:rPr lang="en-GB"/>
              <a:t>t</a:t>
            </a:r>
            <a:r>
              <a:rPr lang="x-none"/>
              <a:t>w</a:t>
            </a:r>
            <a:r>
              <a:rPr lang="en-GB"/>
              <a:t>o</a:t>
            </a:r>
            <a:r>
              <a:rPr lang="x-none"/>
              <a:t>r</a:t>
            </a:r>
            <a:r>
              <a:rPr lang="en-GB"/>
              <a:t>k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D396C0-98A5-44C4-AB1E-2D9F00F7A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2856" y="6492875"/>
            <a:ext cx="1161143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fld id="{9B0C44CC-CBAE-43DE-9408-8335B0B5C1C9}" type="slidenum">
              <a:rPr lang="x-none" smtClean="0"/>
              <a:pPr/>
              <a:t>‹#›</a:t>
            </a:fld>
            <a:endParaRPr lang="x-none" dirty="0"/>
          </a:p>
          <a:p>
            <a:fld id="{6BAF130E-BA09-4A3C-919C-FD5D7086D9F1}" type="datetimeFigureOut">
              <a:rPr lang="x-none" smtClean="0"/>
              <a:pPr/>
              <a:t>29/08/19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3924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="" xmlns:a16="http://schemas.microsoft.com/office/drawing/2014/main" id="{CF192416-313B-40D4-B8B2-BD14CC5DE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1538514" cy="365125"/>
          </a:xfrm>
          <a:prstGeom prst="rect">
            <a:avLst/>
          </a:prstGeom>
        </p:spPr>
        <p:txBody>
          <a:bodyPr anchor="b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/>
              <a:t>Copyright © 2019</a:t>
            </a:r>
            <a:r>
              <a:rPr lang="x-none"/>
              <a:t> </a:t>
            </a:r>
            <a:r>
              <a:rPr lang="en-GB"/>
              <a:t>B</a:t>
            </a:r>
            <a:r>
              <a:rPr lang="x-none"/>
              <a:t>C</a:t>
            </a:r>
            <a:r>
              <a:rPr lang="en-GB"/>
              <a:t>O</a:t>
            </a:r>
            <a:r>
              <a:rPr lang="x-none"/>
              <a:t> </a:t>
            </a:r>
            <a:r>
              <a:rPr lang="en-GB"/>
              <a:t>N</a:t>
            </a:r>
            <a:r>
              <a:rPr lang="x-none"/>
              <a:t>e</a:t>
            </a:r>
            <a:r>
              <a:rPr lang="en-GB"/>
              <a:t>t</a:t>
            </a:r>
            <a:r>
              <a:rPr lang="x-none"/>
              <a:t>w</a:t>
            </a:r>
            <a:r>
              <a:rPr lang="en-GB"/>
              <a:t>o</a:t>
            </a:r>
            <a:r>
              <a:rPr lang="x-none"/>
              <a:t>r</a:t>
            </a:r>
            <a:r>
              <a:rPr lang="en-GB"/>
              <a:t>k</a:t>
            </a:r>
            <a:endParaRPr lang="x-non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7435ED94-A834-4BF0-9989-BEDD45FA1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2856" y="6492875"/>
            <a:ext cx="1161143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fld id="{9B0C44CC-CBAE-43DE-9408-8335B0B5C1C9}" type="slidenum">
              <a:rPr lang="x-none" smtClean="0"/>
              <a:pPr/>
              <a:t>‹#›</a:t>
            </a:fld>
            <a:endParaRPr lang="x-none" dirty="0"/>
          </a:p>
          <a:p>
            <a:fld id="{6BAF130E-BA09-4A3C-919C-FD5D7086D9F1}" type="datetimeFigureOut">
              <a:rPr lang="x-none" smtClean="0"/>
              <a:pPr/>
              <a:t>29/08/19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3011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3851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2019</a:t>
            </a:r>
            <a:r>
              <a:rPr lang="x-none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GB">
                <a:solidFill>
                  <a:prstClr val="black">
                    <a:tint val="75000"/>
                  </a:prstClr>
                </a:solidFill>
              </a:rPr>
              <a:t>B</a:t>
            </a:r>
            <a:r>
              <a:rPr lang="x-none">
                <a:solidFill>
                  <a:prstClr val="black">
                    <a:tint val="75000"/>
                  </a:prstClr>
                </a:solidFill>
              </a:rPr>
              <a:t>C</a:t>
            </a:r>
            <a:r>
              <a:rPr lang="en-GB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x-none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GB">
                <a:solidFill>
                  <a:prstClr val="black">
                    <a:tint val="75000"/>
                  </a:prstClr>
                </a:solidFill>
              </a:rPr>
              <a:t>N</a:t>
            </a:r>
            <a:r>
              <a:rPr lang="x-none">
                <a:solidFill>
                  <a:prstClr val="black">
                    <a:tint val="75000"/>
                  </a:prstClr>
                </a:solidFill>
              </a:rPr>
              <a:t>e</a:t>
            </a:r>
            <a:r>
              <a:rPr lang="en-GB">
                <a:solidFill>
                  <a:prstClr val="black">
                    <a:tint val="75000"/>
                  </a:prstClr>
                </a:solidFill>
              </a:rPr>
              <a:t>t</a:t>
            </a:r>
            <a:r>
              <a:rPr lang="x-none">
                <a:solidFill>
                  <a:prstClr val="black">
                    <a:tint val="75000"/>
                  </a:prstClr>
                </a:solidFill>
              </a:rPr>
              <a:t>w</a:t>
            </a:r>
            <a:r>
              <a:rPr lang="en-GB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x-none">
                <a:solidFill>
                  <a:prstClr val="black">
                    <a:tint val="75000"/>
                  </a:prstClr>
                </a:solidFill>
              </a:rPr>
              <a:t>r</a:t>
            </a:r>
            <a:r>
              <a:rPr lang="en-GB">
                <a:solidFill>
                  <a:prstClr val="black">
                    <a:tint val="75000"/>
                  </a:prstClr>
                </a:solidFill>
              </a:rPr>
              <a:t>k</a:t>
            </a:r>
            <a:endParaRPr lang="x-non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2856" y="6492875"/>
            <a:ext cx="1161143" cy="365125"/>
          </a:xfrm>
          <a:prstGeom prst="rect">
            <a:avLst/>
          </a:prstGeom>
        </p:spPr>
        <p:txBody>
          <a:bodyPr/>
          <a:lstStyle/>
          <a:p>
            <a:fld id="{9B0C44CC-CBAE-43DE-9408-8335B0B5C1C9}" type="slidenum">
              <a:rPr lang="x-none" smtClean="0"/>
              <a:pPr/>
              <a:t>‹#›</a:t>
            </a:fld>
            <a:endParaRPr lang="x-none" dirty="0"/>
          </a:p>
          <a:p>
            <a:fld id="{6BAF130E-BA09-4A3C-919C-FD5D7086D9F1}" type="datetimeFigureOut">
              <a:rPr lang="x-none" smtClean="0"/>
              <a:pPr/>
              <a:t>29/08/19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9028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E4288B-472E-462C-9CDE-EBB03A571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1" t="10093" r="19594" b="12799"/>
          <a:stretch/>
        </p:blipFill>
        <p:spPr>
          <a:xfrm>
            <a:off x="0" y="-1"/>
            <a:ext cx="388739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6" y="5478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5676" y="2695801"/>
            <a:ext cx="2136038" cy="224884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1222" y="1523206"/>
            <a:ext cx="38873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="" xmlns:a16="http://schemas.microsoft.com/office/drawing/2014/main" id="{5C7AC8F1-0F11-4B40-BB84-DD1D951B0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1538514" cy="365125"/>
          </a:xfrm>
          <a:prstGeom prst="rect">
            <a:avLst/>
          </a:prstGeom>
        </p:spPr>
        <p:txBody>
          <a:bodyPr anchor="b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/>
              <a:t>Copyright © 2019</a:t>
            </a:r>
            <a:r>
              <a:rPr lang="x-none"/>
              <a:t> </a:t>
            </a:r>
            <a:r>
              <a:rPr lang="en-GB"/>
              <a:t>B</a:t>
            </a:r>
            <a:r>
              <a:rPr lang="x-none"/>
              <a:t>C</a:t>
            </a:r>
            <a:r>
              <a:rPr lang="en-GB"/>
              <a:t>O</a:t>
            </a:r>
            <a:r>
              <a:rPr lang="x-none"/>
              <a:t> </a:t>
            </a:r>
            <a:r>
              <a:rPr lang="en-GB"/>
              <a:t>N</a:t>
            </a:r>
            <a:r>
              <a:rPr lang="x-none"/>
              <a:t>e</a:t>
            </a:r>
            <a:r>
              <a:rPr lang="en-GB"/>
              <a:t>t</a:t>
            </a:r>
            <a:r>
              <a:rPr lang="x-none"/>
              <a:t>w</a:t>
            </a:r>
            <a:r>
              <a:rPr lang="en-GB"/>
              <a:t>o</a:t>
            </a:r>
            <a:r>
              <a:rPr lang="x-none"/>
              <a:t>r</a:t>
            </a:r>
            <a:r>
              <a:rPr lang="en-GB"/>
              <a:t>k</a:t>
            </a:r>
            <a:endParaRPr lang="x-none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0B0963F1-8AA9-4A9C-9192-9EFD574B9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2856" y="6492875"/>
            <a:ext cx="1161143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fld id="{9B0C44CC-CBAE-43DE-9408-8335B0B5C1C9}" type="slidenum">
              <a:rPr lang="x-none" smtClean="0"/>
              <a:pPr/>
              <a:t>‹#›</a:t>
            </a:fld>
            <a:endParaRPr lang="x-none" dirty="0"/>
          </a:p>
          <a:p>
            <a:fld id="{6BAF130E-BA09-4A3C-919C-FD5D7086D9F1}" type="datetimeFigureOut">
              <a:rPr lang="x-none" smtClean="0"/>
              <a:pPr/>
              <a:t>29/08/19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1078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0089E991-A1DB-4B02-9616-1B93C06B8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1538514" cy="365125"/>
          </a:xfrm>
          <a:prstGeom prst="rect">
            <a:avLst/>
          </a:prstGeom>
        </p:spPr>
        <p:txBody>
          <a:bodyPr anchor="b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/>
              <a:t>Copyright © 2019</a:t>
            </a:r>
            <a:r>
              <a:rPr lang="x-none"/>
              <a:t> </a:t>
            </a:r>
            <a:r>
              <a:rPr lang="en-GB"/>
              <a:t>B</a:t>
            </a:r>
            <a:r>
              <a:rPr lang="x-none"/>
              <a:t>C</a:t>
            </a:r>
            <a:r>
              <a:rPr lang="en-GB"/>
              <a:t>O</a:t>
            </a:r>
            <a:r>
              <a:rPr lang="x-none"/>
              <a:t> </a:t>
            </a:r>
            <a:r>
              <a:rPr lang="en-GB"/>
              <a:t>N</a:t>
            </a:r>
            <a:r>
              <a:rPr lang="x-none"/>
              <a:t>e</a:t>
            </a:r>
            <a:r>
              <a:rPr lang="en-GB"/>
              <a:t>t</a:t>
            </a:r>
            <a:r>
              <a:rPr lang="x-none"/>
              <a:t>w</a:t>
            </a:r>
            <a:r>
              <a:rPr lang="en-GB"/>
              <a:t>o</a:t>
            </a:r>
            <a:r>
              <a:rPr lang="x-none"/>
              <a:t>r</a:t>
            </a:r>
            <a:r>
              <a:rPr lang="en-GB"/>
              <a:t>k</a:t>
            </a:r>
            <a:endParaRPr lang="x-none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60606A9B-B0B3-4B4E-9B14-2A5CC318C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2856" y="6492875"/>
            <a:ext cx="1161143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fld id="{9B0C44CC-CBAE-43DE-9408-8335B0B5C1C9}" type="slidenum">
              <a:rPr lang="x-none" smtClean="0"/>
              <a:pPr/>
              <a:t>‹#›</a:t>
            </a:fld>
            <a:endParaRPr lang="x-none" dirty="0"/>
          </a:p>
          <a:p>
            <a:fld id="{6BAF130E-BA09-4A3C-919C-FD5D7086D9F1}" type="datetimeFigureOut">
              <a:rPr lang="x-none" smtClean="0"/>
              <a:pPr/>
              <a:t>29/08/19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1138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EC Square Sans Pro" panose="020B0506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2060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ec.europa.eu/digital-single-market/en/news/european-funding-broadband" TargetMode="External"/><Relationship Id="rId5" Type="http://schemas.openxmlformats.org/officeDocument/2006/relationships/image" Target="../media/image7.png"/><Relationship Id="rId6" Type="http://schemas.openxmlformats.org/officeDocument/2006/relationships/hyperlink" Target="https://ec.europa.eu/digital-single-market/en/news/how-set-broadband-competence-office" TargetMode="External"/><Relationship Id="rId7" Type="http://schemas.openxmlformats.org/officeDocument/2006/relationships/image" Target="../media/image8.jpeg"/><Relationship Id="rId8" Type="http://schemas.openxmlformats.org/officeDocument/2006/relationships/hyperlink" Target="https://ec.europa.eu/digital-single-market/en/reports-and-studies/76136/76135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ec.europa.eu/digital-single-market/en/news/technical-assistance-broadban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ec.europa.eu/information_society/newsroom/image/document/2019-25/eu-broadband-funding_western-balkans_58EC27CC-F0A1-3A06-23E223ABE3B4C8EC_60281.pdf" TargetMode="Externa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ec.europa.eu/digital-single-market/en/newsletters" TargetMode="Externa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roadbandeurope.eu" TargetMode="External"/><Relationship Id="rId4" Type="http://schemas.openxmlformats.org/officeDocument/2006/relationships/hyperlink" Target="https://ec.europa.eu/futurium/en/bconetwork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digital-single-market/en/news/european-broadband-awards-archive" TargetMode="External"/><Relationship Id="rId4" Type="http://schemas.openxmlformats.org/officeDocument/2006/relationships/hyperlink" Target="https://www.youtube.com/playlist?list=PLyMUk47rPuqq76B2nX2SoqMCf5lPgn_Ay" TargetMode="External"/><Relationship Id="rId5" Type="http://schemas.openxmlformats.org/officeDocument/2006/relationships/hyperlink" Target="https://ec.europa.eu/digital-single-market/en/policies/broadband-europe" TargetMode="External"/><Relationship Id="rId6" Type="http://schemas.openxmlformats.org/officeDocument/2006/relationships/hyperlink" Target="https://ec.europa.eu/newsroom/dae/subscription-quick-generic-form-fullpage.cfm?service_id=178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ec.europa.eu/digital-single-market/en/broadband-good-practic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info@broadbandeurope.e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europa.eu/regions-and-cities/programme/sessions/335_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ABABB8-8951-403E-A8B1-8942E7030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BCO Bulgaria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2610AD-94BA-4FE3-9086-3CC030E778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4 September 2019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7622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/>
            <a:extLst>
              <a:ext uri="{FF2B5EF4-FFF2-40B4-BE49-F238E27FC236}">
                <a16:creationId xmlns:a16="http://schemas.microsoft.com/office/drawing/2014/main" xmlns="" id="{4E5C2916-021F-4814-B55A-5C9D68AA3E26}"/>
              </a:ext>
            </a:extLst>
          </p:cNvPr>
          <p:cNvPicPr/>
          <p:nvPr/>
        </p:nvPicPr>
        <p:blipFill rotWithShape="1">
          <a:blip r:embed="rId3"/>
          <a:srcRect l="53556" t="61284" r="35816" b="13656"/>
          <a:stretch/>
        </p:blipFill>
        <p:spPr bwMode="auto">
          <a:xfrm>
            <a:off x="6205817" y="3007187"/>
            <a:ext cx="1599971" cy="2122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xmlns="" id="{42B9C00A-C4E1-450C-93DB-153D95DDC032}"/>
              </a:ext>
            </a:extLst>
          </p:cNvPr>
          <p:cNvPicPr/>
          <p:nvPr/>
        </p:nvPicPr>
        <p:blipFill rotWithShape="1">
          <a:blip r:embed="rId5"/>
          <a:srcRect l="53556" t="30835" r="35599" b="44117"/>
          <a:stretch/>
        </p:blipFill>
        <p:spPr bwMode="auto">
          <a:xfrm>
            <a:off x="4142462" y="2993862"/>
            <a:ext cx="1645197" cy="2137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4" name="Picture 10" descr="Brochure cover featuring a background of modern architectural elements overlaid with coloured digital lines and lens flares. Over these is a map of the EU and the brochure title: &quot;How to set up a Broadband Competence Office&quot;">
            <a:hlinkClick r:id="rId6"/>
            <a:extLst>
              <a:ext uri="{FF2B5EF4-FFF2-40B4-BE49-F238E27FC236}">
                <a16:creationId xmlns:a16="http://schemas.microsoft.com/office/drawing/2014/main" xmlns="" id="{CE5D352B-362D-4427-B89E-03647EBDA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55" y="2944680"/>
            <a:ext cx="1544893" cy="21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2404" y="780065"/>
            <a:ext cx="2288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Brochures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859797" y="1603605"/>
            <a:ext cx="5156021" cy="100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599"/>
              </a:spcAft>
              <a:buFont typeface="Wingdings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series of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publications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supporting broadband roll-out in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  <a:p>
            <a:pPr marL="285750" lvl="1" indent="-285750">
              <a:spcAft>
                <a:spcPts val="599"/>
              </a:spcAft>
              <a:buFont typeface="Wingdings" charset="2"/>
              <a:buChar char="Ø"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6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BD0CA3-1E1F-41D5-B364-A2C2F2C18134}"/>
              </a:ext>
            </a:extLst>
          </p:cNvPr>
          <p:cNvSpPr txBox="1"/>
          <p:nvPr/>
        </p:nvSpPr>
        <p:spPr>
          <a:xfrm>
            <a:off x="1421308" y="408192"/>
            <a:ext cx="7601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EC Square Sans Pro" panose="020B0506040000020004" pitchFamily="34" charset="0"/>
              </a:rPr>
              <a:t>A brochure on </a:t>
            </a:r>
            <a:r>
              <a:rPr lang="en-US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European funding for broadband in the Western Balkans</a:t>
            </a:r>
            <a:endParaRPr lang="en-GB" sz="36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8594" y="2389752"/>
            <a:ext cx="2661171" cy="3216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599"/>
              </a:spcAft>
              <a:buFont typeface="Wingdings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brochure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offers an overview of the main sources of funding and targets public administrations and private promoters involved in the development of digital connectivity in the region 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Aft>
                <a:spcPts val="599"/>
              </a:spcAft>
              <a:buFont typeface="Wingdings" charset="2"/>
              <a:buChar char="Ø"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6904" y="5384376"/>
            <a:ext cx="5156021" cy="723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599"/>
              </a:spcAft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Aft>
                <a:spcPts val="599"/>
              </a:spcAft>
              <a:buFont typeface="Wingdings" charset="2"/>
              <a:buChar char="Ø"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Screen Shot 2019-08-29 at 15.08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07" y="1857312"/>
            <a:ext cx="2847554" cy="40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2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864BDC4-68EF-4E6C-8C56-E5384D13F1E3}"/>
              </a:ext>
            </a:extLst>
          </p:cNvPr>
          <p:cNvSpPr/>
          <p:nvPr/>
        </p:nvSpPr>
        <p:spPr>
          <a:xfrm>
            <a:off x="1468848" y="612844"/>
            <a:ext cx="705258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Website: </a:t>
            </a:r>
            <a:endParaRPr lang="en-US" sz="3600" dirty="0" smtClean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en-US" sz="2800" u="sng" dirty="0" err="1" smtClean="0">
                <a:solidFill>
                  <a:schemeClr val="accent1"/>
                </a:solidFill>
                <a:latin typeface="Arial"/>
                <a:cs typeface="Arial"/>
              </a:rPr>
              <a:t>www.bconetwork.eu</a:t>
            </a:r>
            <a:r>
              <a:rPr lang="en-US" sz="3600" u="sng" dirty="0" smtClean="0">
                <a:solidFill>
                  <a:schemeClr val="accent1"/>
                </a:solidFill>
                <a:latin typeface="EC Square Sans Pro" panose="020B0506040000020004" pitchFamily="34" charset="0"/>
              </a:rPr>
              <a:t> </a:t>
            </a:r>
          </a:p>
          <a:p>
            <a:pPr algn="ctr"/>
            <a:endParaRPr lang="en-US" sz="36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EC Square Sans Pro" panose="020B0506040000020004" pitchFamily="34" charset="0"/>
              </a:rPr>
              <a:t>BCO </a:t>
            </a:r>
            <a:r>
              <a:rPr lang="en-US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Network </a:t>
            </a:r>
            <a:r>
              <a:rPr lang="en-US" sz="3600" dirty="0" smtClean="0">
                <a:solidFill>
                  <a:srgbClr val="002060"/>
                </a:solidFill>
                <a:latin typeface="EC Square Sans Pro" panose="020B0506040000020004" pitchFamily="34" charset="0"/>
              </a:rPr>
              <a:t>forum (</a:t>
            </a:r>
            <a:r>
              <a:rPr lang="en-US" sz="3600" dirty="0" err="1" smtClean="0">
                <a:solidFill>
                  <a:srgbClr val="002060"/>
                </a:solidFill>
                <a:latin typeface="EC Square Sans Pro" panose="020B0506040000020004" pitchFamily="34" charset="0"/>
              </a:rPr>
              <a:t>Futurium</a:t>
            </a:r>
            <a:r>
              <a:rPr lang="en-US" sz="3600" dirty="0" smtClean="0">
                <a:solidFill>
                  <a:srgbClr val="002060"/>
                </a:solidFill>
                <a:latin typeface="EC Square Sans Pro" panose="020B0506040000020004" pitchFamily="34" charset="0"/>
              </a:rPr>
              <a:t>): </a:t>
            </a:r>
            <a:r>
              <a:rPr lang="en-US" sz="2800" u="sng" dirty="0" err="1" smtClean="0">
                <a:solidFill>
                  <a:srgbClr val="4472C4"/>
                </a:solidFill>
                <a:latin typeface="Arial"/>
                <a:cs typeface="Arial"/>
              </a:rPr>
              <a:t>www.forum.bconetwork.eu</a:t>
            </a:r>
            <a:endParaRPr lang="en-GB" u="sng" dirty="0">
              <a:solidFill>
                <a:srgbClr val="4472C4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14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864BDC4-68EF-4E6C-8C56-E5384D13F1E3}"/>
              </a:ext>
            </a:extLst>
          </p:cNvPr>
          <p:cNvSpPr/>
          <p:nvPr/>
        </p:nvSpPr>
        <p:spPr>
          <a:xfrm>
            <a:off x="2038097" y="612844"/>
            <a:ext cx="64833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EC Square Sans Pro" panose="020B0506040000020004" pitchFamily="34" charset="0"/>
              </a:rPr>
              <a:t>Newsletters</a:t>
            </a:r>
            <a:r>
              <a:rPr lang="en-US" sz="3600" dirty="0" smtClean="0">
                <a:solidFill>
                  <a:srgbClr val="002060"/>
                </a:solidFill>
                <a:latin typeface="EC Square Sans Pro" panose="020B0506040000020004" pitchFamily="34" charset="0"/>
              </a:rPr>
              <a:t>: </a:t>
            </a:r>
            <a:endParaRPr lang="en-US" sz="3600" dirty="0" smtClean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Subscribe here: </a:t>
            </a:r>
          </a:p>
          <a:p>
            <a:r>
              <a:rPr lang="en-GB" dirty="0" smtClean="0">
                <a:latin typeface="Arial"/>
                <a:cs typeface="Arial"/>
                <a:hlinkClick r:id="rId2"/>
              </a:rPr>
              <a:t>https</a:t>
            </a:r>
            <a:r>
              <a:rPr lang="en-GB" dirty="0">
                <a:latin typeface="Arial"/>
                <a:cs typeface="Arial"/>
                <a:hlinkClick r:id="rId2"/>
              </a:rPr>
              <a:t>://ec.europa.eu/digital-single-market/en/newsletters</a:t>
            </a:r>
            <a:endParaRPr lang="en-GB" dirty="0">
              <a:latin typeface="Arial"/>
              <a:cs typeface="Arial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Screen Shot 2019-08-29 at 15.23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85" y="2501801"/>
            <a:ext cx="3778024" cy="36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45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2145" y="4267460"/>
            <a:ext cx="4255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EC Square Sans Pro" panose="020B0506040000020004" pitchFamily="34" charset="0"/>
              </a:rPr>
              <a:t>Contacts: </a:t>
            </a:r>
          </a:p>
          <a:p>
            <a:endParaRPr lang="en-GB" dirty="0"/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+32 (0) 2 282 09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info@broadbandeurope.eu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81450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8105F6B-3D65-4FA8-B748-42717481C8B1}"/>
              </a:ext>
            </a:extLst>
          </p:cNvPr>
          <p:cNvSpPr/>
          <p:nvPr/>
        </p:nvSpPr>
        <p:spPr>
          <a:xfrm>
            <a:off x="4356600" y="343936"/>
            <a:ext cx="420744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B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Th</a:t>
            </a:r>
            <a:r>
              <a:rPr lang="x-non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e Connectivity </a:t>
            </a:r>
          </a:p>
          <a:p>
            <a:pPr marL="0" lvl="1"/>
            <a:r>
              <a:rPr lang="x-non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Objectives</a:t>
            </a:r>
          </a:p>
          <a:p>
            <a:pPr marL="0" lvl="1">
              <a:spcAft>
                <a:spcPts val="599"/>
              </a:spcAft>
            </a:pPr>
            <a:endParaRPr lang="x-none" b="1" dirty="0">
              <a:solidFill>
                <a:srgbClr val="5291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599"/>
              </a:spcAft>
            </a:pP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DSM targets for 2020:</a:t>
            </a:r>
          </a:p>
          <a:p>
            <a:pPr marL="457188" lvl="1" indent="-342900">
              <a:spcAft>
                <a:spcPts val="599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Mbps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or more for all citizens </a:t>
            </a:r>
          </a:p>
          <a:p>
            <a:pPr marL="457188" lvl="1" indent="-342900">
              <a:spcAft>
                <a:spcPts val="599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Mbps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more by 50% of households</a:t>
            </a:r>
          </a:p>
          <a:p>
            <a:pPr marL="685727" lvl="1" indent="-342863">
              <a:spcAft>
                <a:spcPts val="599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599"/>
              </a:spcAft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Gigabit Society targets for 2025:</a:t>
            </a:r>
          </a:p>
          <a:p>
            <a:pPr marL="457188" lvl="1" indent="-342900">
              <a:spcAft>
                <a:spcPts val="599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Gbps for all schools, transport hubs and main providers of public services and digitally intensive enterprises</a:t>
            </a:r>
          </a:p>
          <a:p>
            <a:pPr marL="457188" lvl="1" indent="-342900">
              <a:spcAft>
                <a:spcPts val="599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Mbps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upgraded to </a:t>
            </a:r>
            <a:r>
              <a:rPr lang="x-none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x-none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Gbps for all European households</a:t>
            </a:r>
          </a:p>
          <a:p>
            <a:pPr marL="457188" lvl="1" indent="-342900">
              <a:spcAft>
                <a:spcPts val="599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 wireless broadband coverage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80BD4FB-A211-408D-AFC6-4915B1215DCE}"/>
              </a:ext>
            </a:extLst>
          </p:cNvPr>
          <p:cNvSpPr/>
          <p:nvPr/>
        </p:nvSpPr>
        <p:spPr>
          <a:xfrm>
            <a:off x="-262240" y="2946077"/>
            <a:ext cx="4248149" cy="175431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failure 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business case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some areas.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needed 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selective basis.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83AEE56-CD81-4AC2-819D-57883250DFE8}"/>
              </a:ext>
            </a:extLst>
          </p:cNvPr>
          <p:cNvSpPr/>
          <p:nvPr/>
        </p:nvSpPr>
        <p:spPr>
          <a:xfrm>
            <a:off x="-262241" y="971193"/>
            <a:ext cx="4248150" cy="9233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76% EU citizens 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 connected</a:t>
            </a:r>
            <a:r>
              <a:rPr lang="x-non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only 40% in rural areas</a:t>
            </a:r>
            <a:r>
              <a:rPr lang="x-non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9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B06079-5AF6-4CCF-9C9A-4DC6F6B54F71}"/>
              </a:ext>
            </a:extLst>
          </p:cNvPr>
          <p:cNvSpPr/>
          <p:nvPr/>
        </p:nvSpPr>
        <p:spPr>
          <a:xfrm>
            <a:off x="4270443" y="441211"/>
            <a:ext cx="4207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B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T</a:t>
            </a:r>
            <a:r>
              <a:rPr lang="x-non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h</a:t>
            </a:r>
            <a:r>
              <a:rPr lang="en-GB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e</a:t>
            </a:r>
            <a:r>
              <a:rPr lang="x-non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 </a:t>
            </a:r>
            <a:r>
              <a:rPr lang="en-GB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B</a:t>
            </a:r>
            <a:r>
              <a:rPr lang="x-non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C</a:t>
            </a:r>
            <a:r>
              <a:rPr lang="en-GB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O</a:t>
            </a:r>
            <a:r>
              <a:rPr lang="x-non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 </a:t>
            </a:r>
            <a:endParaRPr lang="en-GB" sz="36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pPr marL="0" lvl="1"/>
            <a:r>
              <a:rPr lang="en-GB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I</a:t>
            </a:r>
            <a:r>
              <a:rPr lang="x-non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n</a:t>
            </a:r>
            <a:r>
              <a:rPr lang="en-GB" sz="3600" dirty="0" err="1">
                <a:solidFill>
                  <a:srgbClr val="002060"/>
                </a:solidFill>
                <a:latin typeface="EC Square Sans Pro" panose="020B0506040000020004" pitchFamily="34" charset="0"/>
              </a:rPr>
              <a:t>i</a:t>
            </a:r>
            <a:r>
              <a:rPr lang="x-non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t</a:t>
            </a:r>
            <a:r>
              <a:rPr lang="en-GB" sz="3600" dirty="0" err="1">
                <a:solidFill>
                  <a:srgbClr val="002060"/>
                </a:solidFill>
                <a:latin typeface="EC Square Sans Pro" panose="020B0506040000020004" pitchFamily="34" charset="0"/>
              </a:rPr>
              <a:t>ia</a:t>
            </a:r>
            <a:r>
              <a:rPr lang="x-non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t</a:t>
            </a:r>
            <a:r>
              <a:rPr lang="en-GB" sz="3600" dirty="0" err="1">
                <a:solidFill>
                  <a:srgbClr val="002060"/>
                </a:solidFill>
                <a:latin typeface="EC Square Sans Pro" panose="020B0506040000020004" pitchFamily="34" charset="0"/>
              </a:rPr>
              <a:t>i</a:t>
            </a:r>
            <a:r>
              <a:rPr lang="x-non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ve</a:t>
            </a:r>
          </a:p>
          <a:p>
            <a:pPr marL="342864" lvl="1">
              <a:spcAft>
                <a:spcPts val="599"/>
              </a:spcAft>
            </a:pPr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599"/>
              </a:spcAf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Commission called </a:t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Member States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a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of Broadband Competence Offices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address these issues.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Indeed some of the hurdles seem recurrent:</a:t>
            </a:r>
          </a:p>
          <a:p>
            <a:pPr marL="457188" lvl="1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</a:p>
          <a:p>
            <a:pPr marL="457188" lvl="1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  <a:p>
            <a:pPr marL="457188" lvl="1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Image result for REGULATORY">
            <a:extLst>
              <a:ext uri="{FF2B5EF4-FFF2-40B4-BE49-F238E27FC236}">
                <a16:creationId xmlns="" xmlns:a16="http://schemas.microsoft.com/office/drawing/2014/main" id="{955CD077-8C20-4A80-8CE7-42C67E012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756"/>
            <a:ext cx="4005314" cy="400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4DC05ED-4767-4E8E-86F1-CC904A2C99F2}"/>
              </a:ext>
            </a:extLst>
          </p:cNvPr>
          <p:cNvSpPr/>
          <p:nvPr/>
        </p:nvSpPr>
        <p:spPr>
          <a:xfrm>
            <a:off x="4182893" y="373119"/>
            <a:ext cx="420744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B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T</a:t>
            </a:r>
            <a:r>
              <a:rPr lang="x-non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h</a:t>
            </a:r>
            <a:r>
              <a:rPr lang="en-GB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e</a:t>
            </a:r>
            <a:r>
              <a:rPr lang="x-non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 </a:t>
            </a:r>
            <a:r>
              <a:rPr lang="en-GB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B</a:t>
            </a:r>
            <a:r>
              <a:rPr lang="x-non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C</a:t>
            </a:r>
            <a:r>
              <a:rPr lang="en-GB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O</a:t>
            </a:r>
            <a:r>
              <a:rPr lang="x-non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 </a:t>
            </a:r>
            <a:endParaRPr lang="en-GB" sz="36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pPr marL="0" lvl="1"/>
            <a:r>
              <a:rPr lang="x-none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Network</a:t>
            </a:r>
          </a:p>
          <a:p>
            <a:pPr marL="114288" lvl="1">
              <a:buClr>
                <a:srgbClr val="002060"/>
              </a:buClr>
            </a:pPr>
            <a:endParaRPr lang="x-none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Member States Network to:</a:t>
            </a:r>
          </a:p>
          <a:p>
            <a:endParaRPr lang="en-US" sz="2000" dirty="0">
              <a:solidFill>
                <a:srgbClr val="44546A">
                  <a:lumMod val="50000"/>
                </a:srgbClr>
              </a:solidFill>
              <a:latin typeface="Calibri Light" panose="020F0302020204030204"/>
            </a:endParaRPr>
          </a:p>
          <a:p>
            <a:pPr marL="457188" lvl="1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good practices</a:t>
            </a:r>
          </a:p>
          <a:p>
            <a:pPr marL="457188" lvl="1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from each other</a:t>
            </a:r>
          </a:p>
          <a:p>
            <a:pPr marL="457188" lvl="1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common tools and resources</a:t>
            </a:r>
          </a:p>
          <a:p>
            <a:pPr marL="457188" lvl="1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competence</a:t>
            </a:r>
          </a:p>
          <a:p>
            <a:endParaRPr lang="en-US" sz="2000" dirty="0">
              <a:solidFill>
                <a:srgbClr val="44546A">
                  <a:lumMod val="50000"/>
                </a:srgbClr>
              </a:solidFill>
              <a:latin typeface="Calibri Light" panose="020F0302020204030204"/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</a:t>
            </a:r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5619D7F-8B39-4FBA-A4CE-7D7697200241}"/>
              </a:ext>
            </a:extLst>
          </p:cNvPr>
          <p:cNvSpPr/>
          <p:nvPr/>
        </p:nvSpPr>
        <p:spPr>
          <a:xfrm>
            <a:off x="4572000" y="5180451"/>
            <a:ext cx="3967846" cy="9551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Accelerate uptake </a:t>
            </a:r>
            <a:endParaRPr lang="x-none" dirty="0"/>
          </a:p>
          <a:p>
            <a:pPr algn="ctr"/>
            <a:r>
              <a:rPr lang="en-US" dirty="0"/>
              <a:t>of public funds for </a:t>
            </a:r>
            <a:r>
              <a:rPr lang="x-none" dirty="0"/>
              <a:t>broadband</a:t>
            </a:r>
            <a:endParaRPr lang="en-GB" dirty="0"/>
          </a:p>
        </p:txBody>
      </p:sp>
      <p:pic>
        <p:nvPicPr>
          <p:cNvPr id="12" name="Picture 4" descr="Image result for mapa EU">
            <a:extLst>
              <a:ext uri="{FF2B5EF4-FFF2-40B4-BE49-F238E27FC236}">
                <a16:creationId xmlns="" xmlns:a16="http://schemas.microsoft.com/office/drawing/2014/main" id="{ABB006E4-2A44-4AF8-AD52-39D99DF6B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472C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6" b="100000" l="0" r="70565">
                        <a14:foregroundMark x1="34274" y1="85327" x2="34274" y2="85327"/>
                        <a14:foregroundMark x1="34677" y1="78781" x2="34677" y2="78781"/>
                        <a14:foregroundMark x1="22984" y1="83973" x2="22984" y2="83973"/>
                        <a14:foregroundMark x1="25403" y1="84199" x2="25403" y2="84199"/>
                        <a14:foregroundMark x1="20161" y1="85779" x2="20161" y2="85779"/>
                        <a14:foregroundMark x1="25202" y1="31603" x2="25202" y2="31603"/>
                        <a14:foregroundMark x1="28226" y1="29797" x2="28226" y2="29797"/>
                        <a14:foregroundMark x1="23589" y1="22573" x2="23589" y2="22573"/>
                        <a14:foregroundMark x1="19960" y1="32957" x2="19960" y2="32957"/>
                        <a14:foregroundMark x1="65121" y1="98420" x2="65121" y2="98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1932" r="29203"/>
          <a:stretch/>
        </p:blipFill>
        <p:spPr bwMode="auto">
          <a:xfrm>
            <a:off x="165371" y="1177046"/>
            <a:ext cx="3356043" cy="413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86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BD0CA3-1E1F-41D5-B364-A2C2F2C18134}"/>
              </a:ext>
            </a:extLst>
          </p:cNvPr>
          <p:cNvSpPr txBox="1"/>
          <p:nvPr/>
        </p:nvSpPr>
        <p:spPr>
          <a:xfrm>
            <a:off x="1687857" y="729392"/>
            <a:ext cx="318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EC Square Sans Pro" panose="020B0506040000020004" pitchFamily="34" charset="0"/>
              </a:rPr>
              <a:t>Objectives: </a:t>
            </a:r>
            <a:endParaRPr lang="en-GB" sz="36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7119" y="11641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8353" y="20409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14507" y="1694314"/>
            <a:ext cx="5110588" cy="3723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599"/>
              </a:spcAft>
              <a:buFont typeface="Wingdings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Reinforcing the BCO Network’s membership and identity; increasing BCOs’ ownership of the Network</a:t>
            </a:r>
          </a:p>
          <a:p>
            <a:pPr marL="285750" lvl="1" indent="-285750">
              <a:spcAft>
                <a:spcPts val="599"/>
              </a:spcAft>
              <a:buFont typeface="Wingdings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potential measures to enhance BCOs’ technical and coordination capacity</a:t>
            </a:r>
          </a:p>
          <a:p>
            <a:pPr marL="285750" lvl="1" indent="-285750">
              <a:spcAft>
                <a:spcPts val="599"/>
              </a:spcAft>
              <a:buFont typeface="Wingdings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the creations of BCOs at regional level</a:t>
            </a:r>
          </a:p>
          <a:p>
            <a:pPr marL="285750" lvl="1" indent="-285750">
              <a:spcAft>
                <a:spcPts val="599"/>
              </a:spcAft>
              <a:buFont typeface="Wingdings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Disseminating knowledge, including the exchange of good practices </a:t>
            </a:r>
          </a:p>
          <a:p>
            <a:pPr marL="285750" lvl="1" indent="-285750">
              <a:spcAft>
                <a:spcPts val="599"/>
              </a:spcAft>
              <a:buFont typeface="Wingdings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potential multipliers involved in the implementation of broadband plans in Europe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9902" y="11943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3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BD0CA3-1E1F-41D5-B364-A2C2F2C18134}"/>
              </a:ext>
            </a:extLst>
          </p:cNvPr>
          <p:cNvSpPr txBox="1"/>
          <p:nvPr/>
        </p:nvSpPr>
        <p:spPr>
          <a:xfrm>
            <a:off x="1763458" y="865456"/>
            <a:ext cx="646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Thematic priorities for 2020: </a:t>
            </a:r>
            <a:endParaRPr lang="en-GB" sz="36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7119" y="11641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8353" y="20409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1001" y="1694313"/>
            <a:ext cx="5156021" cy="19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599"/>
              </a:spcAft>
              <a:buFont typeface="Wingdings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</a:t>
            </a:r>
          </a:p>
          <a:p>
            <a:pPr marL="285750" lvl="1" indent="-285750">
              <a:spcAft>
                <a:spcPts val="599"/>
              </a:spcAft>
              <a:buFont typeface="Wingdings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 </a:t>
            </a:r>
          </a:p>
          <a:p>
            <a:pPr marL="285750" lvl="1" indent="-285750">
              <a:spcAft>
                <a:spcPts val="599"/>
              </a:spcAft>
              <a:buFont typeface="Wingdings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models in rural areas,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up on the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under the “Rural Broadband Action Plan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lvl="1" indent="-285750">
              <a:spcAft>
                <a:spcPts val="599"/>
              </a:spcAft>
              <a:buFont typeface="Wingdings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financing for broadband in the future MFF 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9902" y="11943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0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BD0CA3-1E1F-41D5-B364-A2C2F2C18134}"/>
              </a:ext>
            </a:extLst>
          </p:cNvPr>
          <p:cNvSpPr txBox="1"/>
          <p:nvPr/>
        </p:nvSpPr>
        <p:spPr>
          <a:xfrm>
            <a:off x="1733217" y="699157"/>
            <a:ext cx="70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EC Square Sans Pro" panose="020B0506040000020004" pitchFamily="34" charset="0"/>
              </a:rPr>
              <a:t>Good practices</a:t>
            </a:r>
            <a:endParaRPr lang="en-GB" sz="36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7119" y="11641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8353" y="20409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56016" y="1497777"/>
            <a:ext cx="6339185" cy="2846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599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Check-out:</a:t>
            </a:r>
          </a:p>
          <a:p>
            <a:pPr marL="285750" lvl="1" indent="-285750">
              <a:spcAft>
                <a:spcPts val="599"/>
              </a:spcAft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database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good practices in broadband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  <a:p>
            <a:pPr marL="285750" lvl="1" indent="-285750">
              <a:spcAft>
                <a:spcPts val="599"/>
              </a:spcAft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European Broadband Awards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archive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Aft>
                <a:spcPts val="599"/>
              </a:spcAft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BCO Network video interview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series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practices in broadband projects </a:t>
            </a:r>
          </a:p>
          <a:p>
            <a:pPr marL="285750" lvl="1" indent="-285750">
              <a:spcAft>
                <a:spcPts val="599"/>
              </a:spcAft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Broadband Europe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portal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newsletter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Aft>
                <a:spcPts val="599"/>
              </a:spcAft>
              <a:buFont typeface="Arial"/>
              <a:buChar char="•"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Aft>
                <a:spcPts val="599"/>
              </a:spcAft>
              <a:buFontTx/>
              <a:buChar char="-"/>
            </a:pPr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9902" y="11943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8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BD0CA3-1E1F-41D5-B364-A2C2F2C18134}"/>
              </a:ext>
            </a:extLst>
          </p:cNvPr>
          <p:cNvSpPr txBox="1"/>
          <p:nvPr/>
        </p:nvSpPr>
        <p:spPr>
          <a:xfrm>
            <a:off x="1738834" y="804983"/>
            <a:ext cx="6507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EC Square Sans Pro" panose="020B0506040000020004" pitchFamily="34" charset="0"/>
              </a:rPr>
              <a:t>Good practices in your country? </a:t>
            </a:r>
            <a:endParaRPr lang="en-GB" sz="36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7119" y="11641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8353" y="20409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11286" y="2229115"/>
            <a:ext cx="6121613" cy="1554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599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to propose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project to be included as a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database? 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spcAft>
                <a:spcPts val="599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 by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on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broadbandeurope.eu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propose a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to be included in the database of good practices in broadband projects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9902" y="11943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8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BD0CA3-1E1F-41D5-B364-A2C2F2C18134}"/>
              </a:ext>
            </a:extLst>
          </p:cNvPr>
          <p:cNvSpPr txBox="1"/>
          <p:nvPr/>
        </p:nvSpPr>
        <p:spPr>
          <a:xfrm>
            <a:off x="1340089" y="200255"/>
            <a:ext cx="762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EC Square Sans Pro" panose="020B0506040000020004" pitchFamily="34" charset="0"/>
              </a:rPr>
              <a:t>Upcoming events in </a:t>
            </a:r>
            <a:r>
              <a:rPr lang="en-GB" sz="3600" dirty="0" smtClean="0">
                <a:solidFill>
                  <a:srgbClr val="002060"/>
                </a:solidFill>
                <a:latin typeface="EC Square Sans Pro" panose="020B0506040000020004" pitchFamily="34" charset="0"/>
              </a:rPr>
              <a:t>2019</a:t>
            </a:r>
            <a:r>
              <a:rPr lang="en-US" sz="3600" dirty="0" smtClean="0"/>
              <a:t>:</a:t>
            </a:r>
            <a:r>
              <a:rPr lang="en-GB" sz="3600" dirty="0" smtClean="0">
                <a:solidFill>
                  <a:srgbClr val="002060"/>
                </a:solidFill>
                <a:latin typeface="EC Square Sans Pro" panose="020B0506040000020004" pitchFamily="34" charset="0"/>
              </a:rPr>
              <a:t> </a:t>
            </a:r>
            <a:endParaRPr lang="en-GB" sz="36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7119" y="11641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8353" y="20409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9902" y="11943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1068" y="3174824"/>
            <a:ext cx="75147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Ensuring Future Dynamic Rural Areas</a:t>
            </a:r>
            <a:r>
              <a:rPr lang="en-US" dirty="0">
                <a:solidFill>
                  <a:schemeClr val="accent4"/>
                </a:solidFill>
              </a:rPr>
              <a:t>	</a:t>
            </a:r>
          </a:p>
          <a:p>
            <a:pPr algn="ctr"/>
            <a:r>
              <a:rPr lang="en-US" b="1" dirty="0">
                <a:solidFill>
                  <a:srgbClr val="000090"/>
                </a:solidFill>
              </a:rPr>
              <a:t>8 October 2019</a:t>
            </a:r>
            <a:r>
              <a:rPr lang="en-US" dirty="0">
                <a:solidFill>
                  <a:srgbClr val="000090"/>
                </a:solidFill>
              </a:rPr>
              <a:t>, Brussels</a:t>
            </a:r>
          </a:p>
          <a:p>
            <a:pPr algn="ctr"/>
            <a:r>
              <a:rPr lang="is-IS" dirty="0">
                <a:solidFill>
                  <a:srgbClr val="000090"/>
                </a:solidFill>
              </a:rPr>
              <a:t>14:30-16:00	</a:t>
            </a:r>
            <a:endParaRPr lang="en-US" dirty="0"/>
          </a:p>
          <a:p>
            <a:r>
              <a:rPr lang="en-US" b="1" dirty="0"/>
              <a:t>How to register?</a:t>
            </a:r>
            <a:endParaRPr lang="en-US" dirty="0"/>
          </a:p>
          <a:p>
            <a:r>
              <a:rPr lang="en-US" dirty="0"/>
              <a:t>1.   Go to the </a:t>
            </a:r>
            <a:r>
              <a:rPr lang="en-US" u="sng" dirty="0">
                <a:hlinkClick r:id="rId2"/>
              </a:rPr>
              <a:t>session page </a:t>
            </a:r>
          </a:p>
          <a:p>
            <a:r>
              <a:rPr lang="en-US" dirty="0"/>
              <a:t>2.   Click log in (using your EU Login details)</a:t>
            </a:r>
          </a:p>
          <a:p>
            <a:r>
              <a:rPr lang="en-US" dirty="0"/>
              <a:t>3.   If requested, complete your profile</a:t>
            </a:r>
          </a:p>
          <a:p>
            <a:r>
              <a:rPr lang="en-US" dirty="0"/>
              <a:t>4.   Once your profile is complete, click on the now-activated “Add session” button</a:t>
            </a:r>
          </a:p>
          <a:p>
            <a:r>
              <a:rPr lang="en-US" dirty="0"/>
              <a:t>5.   Your registration will be confirmed by email within a week	</a:t>
            </a:r>
          </a:p>
          <a:p>
            <a:r>
              <a:rPr lang="en-US" b="1" dirty="0"/>
              <a:t> 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5947" y="969252"/>
            <a:ext cx="7464585" cy="163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599"/>
              </a:spcAft>
              <a:buFont typeface="Wingdings" charset="2"/>
              <a:buChar char="Ø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BCO Network Annual Conference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26 September in Brussels</a:t>
            </a:r>
          </a:p>
          <a:p>
            <a:pPr marL="285750" lvl="1" indent="-285750">
              <a:spcAft>
                <a:spcPts val="599"/>
              </a:spcAft>
              <a:buFont typeface="Wingdings" charset="2"/>
              <a:buChar char="Ø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Dynamic Rural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European Week of Regions and Cities on 8 October in Brussels</a:t>
            </a:r>
          </a:p>
          <a:p>
            <a:pPr marL="285750" lvl="1" indent="-285750">
              <a:spcAft>
                <a:spcPts val="599"/>
              </a:spcAft>
              <a:buFont typeface="Wingdings" charset="2"/>
              <a:buChar char="Ø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and Investment Models for Rural Areas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22-23 October in Brussels</a:t>
            </a:r>
          </a:p>
        </p:txBody>
      </p:sp>
    </p:spTree>
    <p:extLst>
      <p:ext uri="{BB962C8B-B14F-4D97-AF65-F5344CB8AC3E}">
        <p14:creationId xmlns:p14="http://schemas.microsoft.com/office/powerpoint/2010/main" val="2395829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436</Words>
  <Application>Microsoft Macintosh PowerPoint</Application>
  <PresentationFormat>On-screen Show (4:3)</PresentationFormat>
  <Paragraphs>100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BCO Bulgaria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Ashya Lane-Spollen</dc:creator>
  <cp:lastModifiedBy>Marija Dabrisiute</cp:lastModifiedBy>
  <cp:revision>30</cp:revision>
  <dcterms:created xsi:type="dcterms:W3CDTF">2019-02-06T16:13:24Z</dcterms:created>
  <dcterms:modified xsi:type="dcterms:W3CDTF">2019-08-29T13:26:32Z</dcterms:modified>
</cp:coreProperties>
</file>