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699" r:id="rId5"/>
    <p:sldId id="685" r:id="rId6"/>
    <p:sldId id="668" r:id="rId7"/>
    <p:sldId id="691" r:id="rId8"/>
    <p:sldId id="701" r:id="rId9"/>
    <p:sldId id="688" r:id="rId10"/>
    <p:sldId id="689" r:id="rId11"/>
    <p:sldId id="630" r:id="rId12"/>
    <p:sldId id="631" r:id="rId13"/>
    <p:sldId id="632" r:id="rId14"/>
    <p:sldId id="633" r:id="rId15"/>
    <p:sldId id="696" r:id="rId16"/>
    <p:sldId id="647" r:id="rId17"/>
    <p:sldId id="671" r:id="rId18"/>
    <p:sldId id="672" r:id="rId19"/>
    <p:sldId id="673" r:id="rId20"/>
    <p:sldId id="674" r:id="rId21"/>
    <p:sldId id="648" r:id="rId22"/>
    <p:sldId id="702" r:id="rId23"/>
    <p:sldId id="653" r:id="rId24"/>
    <p:sldId id="654" r:id="rId25"/>
    <p:sldId id="656" r:id="rId26"/>
    <p:sldId id="381" r:id="rId27"/>
    <p:sldId id="687" r:id="rId28"/>
    <p:sldId id="678" r:id="rId29"/>
  </p:sldIdLst>
  <p:sldSz cx="9144000" cy="6858000" type="screen4x3"/>
  <p:notesSz cx="67945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08D81657-3CA5-C642-A807-B5D539F428C1}">
          <p14:sldIdLst>
            <p14:sldId id="699"/>
          </p14:sldIdLst>
        </p14:section>
        <p14:section name="Intro to PSI" id="{3906CB38-60D1-46C2-B1EC-8B349DEDC8D5}">
          <p14:sldIdLst>
            <p14:sldId id="685"/>
            <p14:sldId id="668"/>
            <p14:sldId id="691"/>
            <p14:sldId id="701"/>
          </p14:sldIdLst>
        </p14:section>
        <p14:section name="PSI and IPR -- structure of rights" id="{D1E5FD48-DB6C-401E-AB33-E9B3B37DE256}">
          <p14:sldIdLst>
            <p14:sldId id="688"/>
            <p14:sldId id="689"/>
            <p14:sldId id="630"/>
            <p14:sldId id="631"/>
            <p14:sldId id="632"/>
            <p14:sldId id="633"/>
          </p14:sldIdLst>
        </p14:section>
        <p14:section name="Open Data Portal (National ??)" id="{64CA3215-7AB3-40EA-9507-198AACBFFCC8}">
          <p14:sldIdLst>
            <p14:sldId id="696"/>
          </p14:sldIdLst>
        </p14:section>
        <p14:section name="What's for ???????" id="{35759FA9-1339-4987-AC4A-785C70B56270}">
          <p14:sldIdLst>
            <p14:sldId id="647"/>
            <p14:sldId id="671"/>
            <p14:sldId id="672"/>
            <p14:sldId id="673"/>
            <p14:sldId id="674"/>
            <p14:sldId id="648"/>
          </p14:sldIdLst>
        </p14:section>
        <p14:section name="Example of ELRC licences/resources" id="{BA4FDAB4-9A91-4E35-828F-3724F5E9445D}">
          <p14:sldIdLst>
            <p14:sldId id="702"/>
            <p14:sldId id="653"/>
            <p14:sldId id="654"/>
            <p14:sldId id="656"/>
            <p14:sldId id="381"/>
            <p14:sldId id="687"/>
            <p14:sldId id="6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9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ritxell" initials="MFB" lastIdx="2" clrIdx="0">
    <p:extLst>
      <p:ext uri="{19B8F6BF-5375-455C-9EA6-DF929625EA0E}">
        <p15:presenceInfo xmlns:p15="http://schemas.microsoft.com/office/powerpoint/2012/main" userId="Meritxell" providerId="None"/>
      </p:ext>
    </p:extLst>
  </p:cmAuthor>
  <p:cmAuthor id="2" name="Jeneta Rogova" initials="JR" lastIdx="1" clrIdx="1">
    <p:extLst>
      <p:ext uri="{19B8F6BF-5375-455C-9EA6-DF929625EA0E}">
        <p15:presenceInfo xmlns:p15="http://schemas.microsoft.com/office/powerpoint/2012/main" userId="S-1-5-21-1317688871-344346550-1734353810-152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hiddenSlides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ED956"/>
    <a:srgbClr val="009900"/>
    <a:srgbClr val="DDDDDD"/>
    <a:srgbClr val="EAEAEA"/>
    <a:srgbClr val="ECF5E3"/>
    <a:srgbClr val="FCFCDC"/>
    <a:srgbClr val="F75618"/>
    <a:srgbClr val="FFCB9B"/>
    <a:srgbClr val="FFF6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87" autoAdjust="0"/>
    <p:restoredTop sz="53883" autoAdjust="0"/>
  </p:normalViewPr>
  <p:slideViewPr>
    <p:cSldViewPr snapToGrid="0">
      <p:cViewPr varScale="1">
        <p:scale>
          <a:sx n="44" d="100"/>
          <a:sy n="44" d="100"/>
        </p:scale>
        <p:origin x="77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89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4638" y="894"/>
      </p:cViewPr>
      <p:guideLst>
        <p:guide orient="horz" pos="3129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4" cy="496570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8644" y="0"/>
            <a:ext cx="2944284" cy="496570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17EF4F37-0C4B-AF4A-B2DD-A9816AA7AB79}" type="datetime1">
              <a:rPr lang="en-US" smtClean="0"/>
              <a:pPr/>
              <a:t>10/26/2018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4" cy="496570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8644" y="9433107"/>
            <a:ext cx="2944284" cy="496570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258C9278-F6E5-4A32-91E6-E19C96BACE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4" cy="496570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8644" y="0"/>
            <a:ext cx="2944284" cy="496570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794FD678-D645-C841-A3E5-209EA68784FA}" type="datetime1">
              <a:rPr lang="en-US" smtClean="0"/>
              <a:pPr/>
              <a:t>10/26/2018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17" tIns="46058" rIns="92117" bIns="46058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1" y="4717416"/>
            <a:ext cx="5435600" cy="4469130"/>
          </a:xfrm>
          <a:prstGeom prst="rect">
            <a:avLst/>
          </a:prstGeom>
        </p:spPr>
        <p:txBody>
          <a:bodyPr vert="horz" lIns="92117" tIns="46058" rIns="92117" bIns="46058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4" cy="496570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8644" y="9433107"/>
            <a:ext cx="2944284" cy="496570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89C8623F-E40F-4E8C-B29D-E166728CB4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8623F-E40F-4E8C-B29D-E166728CB40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5808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bg-BG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8623F-E40F-4E8C-B29D-E166728CB40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7269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8623F-E40F-4E8C-B29D-E166728CB40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7398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g-BG" sz="1200" dirty="0" smtClean="0"/>
          </a:p>
          <a:p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8623F-E40F-4E8C-B29D-E166728CB40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965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8623F-E40F-4E8C-B29D-E166728CB40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6978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8623F-E40F-4E8C-B29D-E166728CB40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9408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8623F-E40F-4E8C-B29D-E166728CB40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4225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8623F-E40F-4E8C-B29D-E166728CB40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8690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8623F-E40F-4E8C-B29D-E166728CB40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375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8623F-E40F-4E8C-B29D-E166728CB40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6507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8623F-E40F-4E8C-B29D-E166728CB40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158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8623F-E40F-4E8C-B29D-E166728CB40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7438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8623F-E40F-4E8C-B29D-E166728CB40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0270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8623F-E40F-4E8C-B29D-E166728CB40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849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b="0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8623F-E40F-4E8C-B29D-E166728CB40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387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8623F-E40F-4E8C-B29D-E166728CB40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988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8623F-E40F-4E8C-B29D-E166728CB40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83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167">
              <a:defRPr/>
            </a:pPr>
            <a:endParaRPr lang="bg-BG" baseline="0" dirty="0" smtClean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8623F-E40F-4E8C-B29D-E166728CB40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393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8623F-E40F-4E8C-B29D-E166728CB40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7190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8623F-E40F-4E8C-B29D-E166728CB40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5829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8623F-E40F-4E8C-B29D-E166728CB40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968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31799" y="1638300"/>
            <a:ext cx="8267701" cy="4013199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84606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9760E-B40A-DC42-A79A-DAF468F11A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761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1330820"/>
            <a:ext cx="8255000" cy="4672217"/>
          </a:xfrm>
        </p:spPr>
        <p:txBody>
          <a:bodyPr lIns="0" rIns="0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84606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9760E-B40A-DC42-A79A-DAF468F11A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269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84606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9760E-B40A-DC42-A79A-DAF468F11A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874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80193" y="150321"/>
            <a:ext cx="5765801" cy="83881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4911" y="1327972"/>
            <a:ext cx="8217742" cy="46541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454911" y="1091204"/>
            <a:ext cx="8217741" cy="170143"/>
            <a:chOff x="457199" y="1434619"/>
            <a:chExt cx="8217741" cy="170143"/>
          </a:xfrm>
        </p:grpSpPr>
        <p:sp>
          <p:nvSpPr>
            <p:cNvPr id="12" name="Rectangle 11"/>
            <p:cNvSpPr/>
            <p:nvPr userDrawn="1"/>
          </p:nvSpPr>
          <p:spPr>
            <a:xfrm>
              <a:off x="457199" y="1434619"/>
              <a:ext cx="2650565" cy="170143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/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3255681" y="1434619"/>
              <a:ext cx="2616202" cy="17014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/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043708" y="1434619"/>
              <a:ext cx="2631232" cy="170143"/>
            </a:xfrm>
            <a:prstGeom prst="rect">
              <a:avLst/>
            </a:prstGeom>
            <a:solidFill>
              <a:srgbClr val="FED95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/>
              </a:endParaRPr>
            </a:p>
          </p:txBody>
        </p:sp>
      </p:grpSp>
      <p:pic>
        <p:nvPicPr>
          <p:cNvPr id="18" name="Picture 16" descr="europeanFlag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52" y="448858"/>
            <a:ext cx="770400" cy="513600"/>
          </a:xfrm>
          <a:prstGeom prst="rect">
            <a:avLst/>
          </a:prstGeom>
        </p:spPr>
      </p:pic>
      <p:pic>
        <p:nvPicPr>
          <p:cNvPr id="19" name="Picture 3" descr="Macintosh HD:Users:fenevad:Dropbox:dfki:ELRC:elrc-logo-candidate-2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36" y="448858"/>
            <a:ext cx="1486877" cy="54764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>
            <a:spLocks noChangeArrowheads="1"/>
          </p:cNvSpPr>
          <p:nvPr userDrawn="1"/>
        </p:nvSpPr>
        <p:spPr bwMode="auto">
          <a:xfrm>
            <a:off x="454911" y="6409420"/>
            <a:ext cx="6391158" cy="23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3025" tIns="36512" rIns="73025" bIns="36512">
            <a:spAutoFit/>
          </a:bodyPr>
          <a:lstStyle>
            <a:lvl1pPr marL="228600" indent="-228600" defTabSz="585788" eaLnBrk="0" hangingPunct="0"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585788" eaLnBrk="0" hangingPunct="0"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585788" eaLnBrk="0" hangingPunct="0"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585788" eaLnBrk="0" hangingPunct="0"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585788" eaLnBrk="0" hangingPunct="0"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  <a:defRPr/>
            </a:pPr>
            <a:r>
              <a:rPr lang="bg-BG" altLang="en-US" sz="1200" b="1" noProof="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Национален семинар за споделяне на езикови ресурси (ELRC) България,</a:t>
            </a:r>
            <a:r>
              <a:rPr lang="bg-BG" altLang="en-US" sz="1200" b="1" baseline="0" noProof="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24 октомври 2018 г.</a:t>
            </a:r>
            <a:endParaRPr lang="bg-BG" altLang="en-US" sz="1200" b="1" noProof="0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1" name="Line 28"/>
          <p:cNvSpPr>
            <a:spLocks noChangeShapeType="1"/>
          </p:cNvSpPr>
          <p:nvPr userDrawn="1"/>
        </p:nvSpPr>
        <p:spPr bwMode="auto">
          <a:xfrm flipH="1">
            <a:off x="-4763" y="6249988"/>
            <a:ext cx="9144001" cy="0"/>
          </a:xfrm>
          <a:prstGeom prst="line">
            <a:avLst/>
          </a:prstGeom>
          <a:noFill/>
          <a:ln w="2857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84606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9760E-B40A-DC42-A79A-DAF468F11A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391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0" r:id="rId2"/>
    <p:sldLayoutId id="2147483670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1800" b="1" kern="1200">
          <a:solidFill>
            <a:srgbClr val="17375E"/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31799" y="1380118"/>
            <a:ext cx="8267701" cy="3884194"/>
          </a:xfrm>
        </p:spPr>
        <p:txBody>
          <a:bodyPr/>
          <a:lstStyle/>
          <a:p>
            <a:r>
              <a:rPr lang="ru-RU" dirty="0"/>
              <a:t>Национален семинар за </a:t>
            </a:r>
            <a:r>
              <a:rPr lang="bg-BG" dirty="0" smtClean="0"/>
              <a:t>споделяне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bg-BG" dirty="0" smtClean="0"/>
              <a:t>езикови</a:t>
            </a:r>
            <a:r>
              <a:rPr lang="ru-RU" dirty="0" smtClean="0"/>
              <a:t> </a:t>
            </a:r>
            <a:r>
              <a:rPr lang="bg-BG" dirty="0" smtClean="0"/>
              <a:t>ресурси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en-US" dirty="0"/>
              <a:t>ELRC</a:t>
            </a:r>
            <a:r>
              <a:rPr lang="bg-BG" dirty="0"/>
              <a:t>)</a:t>
            </a:r>
            <a:r>
              <a:rPr lang="en-US" dirty="0"/>
              <a:t> </a:t>
            </a:r>
            <a:r>
              <a:rPr lang="bg-BG" dirty="0"/>
              <a:t>България</a:t>
            </a:r>
            <a:r>
              <a:rPr lang="bg-BG" sz="2700" dirty="0" smtClean="0">
                <a:solidFill>
                  <a:schemeClr val="tx1"/>
                </a:solidFill>
              </a:rPr>
              <a:t/>
            </a:r>
            <a:br>
              <a:rPr lang="bg-BG" sz="2700" dirty="0" smtClean="0">
                <a:solidFill>
                  <a:schemeClr val="tx1"/>
                </a:solidFill>
              </a:rPr>
            </a:br>
            <a:r>
              <a:rPr lang="en-US" sz="2700" dirty="0">
                <a:solidFill>
                  <a:schemeClr val="tx1"/>
                </a:solidFill>
              </a:rPr>
              <a:t/>
            </a:r>
            <a:br>
              <a:rPr lang="en-US" sz="2700" dirty="0">
                <a:solidFill>
                  <a:schemeClr val="tx1"/>
                </a:solidFill>
              </a:rPr>
            </a:br>
            <a:r>
              <a:rPr lang="de-DE" sz="2700" dirty="0"/>
              <a:t/>
            </a:r>
            <a:br>
              <a:rPr lang="de-DE" sz="2700" dirty="0"/>
            </a:br>
            <a:r>
              <a:rPr lang="bg-BG" sz="3600" dirty="0" smtClean="0"/>
              <a:t>Правна рамка на споделянето на езикови ресурси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bg-BG" dirty="0" smtClean="0"/>
              <a:t>Женета Рогова</a:t>
            </a:r>
            <a:r>
              <a:rPr lang="en-US" dirty="0"/>
              <a:t/>
            </a:r>
            <a:br>
              <a:rPr lang="en-US" dirty="0"/>
            </a:br>
            <a:r>
              <a:rPr lang="bg-BG" sz="2000" dirty="0" smtClean="0"/>
              <a:t>Министерство на транспорта, информационните технологии и съобщенията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D9760E-B40A-DC42-A79A-DAF468F11A76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 rotWithShape="1">
          <a:blip r:embed="rId3"/>
          <a:srcRect b="42824"/>
          <a:stretch/>
        </p:blipFill>
        <p:spPr>
          <a:xfrm>
            <a:off x="0" y="5463313"/>
            <a:ext cx="9144000" cy="138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62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Етапи на подготвянето на информацията за повторно използване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D9760E-B40A-DC42-A79A-DAF468F11A76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060704" y="3617976"/>
            <a:ext cx="5330952" cy="737616"/>
            <a:chOff x="1048512" y="3249168"/>
            <a:chExt cx="5330952" cy="737616"/>
          </a:xfrm>
        </p:grpSpPr>
        <p:sp>
          <p:nvSpPr>
            <p:cNvPr id="5" name="Oval 4"/>
            <p:cNvSpPr/>
            <p:nvPr/>
          </p:nvSpPr>
          <p:spPr>
            <a:xfrm>
              <a:off x="1048512" y="3304032"/>
              <a:ext cx="731520" cy="682752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/>
            <p:cNvSpPr/>
            <p:nvPr/>
          </p:nvSpPr>
          <p:spPr>
            <a:xfrm>
              <a:off x="4114800" y="3249168"/>
              <a:ext cx="731520" cy="682752"/>
            </a:xfrm>
            <a:prstGeom prst="ellipse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2581656" y="3291840"/>
              <a:ext cx="731520" cy="682752"/>
            </a:xfrm>
            <a:prstGeom prst="ellipse">
              <a:avLst/>
            </a:prstGeom>
            <a:solidFill>
              <a:srgbClr val="7030A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5647944" y="3291840"/>
              <a:ext cx="731520" cy="682752"/>
            </a:xfrm>
            <a:prstGeom prst="ellipse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54743" y="1743457"/>
            <a:ext cx="39043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 smtClean="0">
                <a:latin typeface="Calibri" panose="020F0502020204030204" pitchFamily="34" charset="0"/>
                <a:cs typeface="Calibri" panose="020F0502020204030204" pitchFamily="34" charset="0"/>
              </a:rPr>
              <a:t>Уверете се, че няма авторски права на трети лица, че материалите са обществено достояние, или че са налице необходимите разрешения за използването на авторските права. 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Elbow Connector 12"/>
          <p:cNvCxnSpPr>
            <a:stCxn id="2" idx="3"/>
            <a:endCxn id="6" idx="0"/>
          </p:cNvCxnSpPr>
          <p:nvPr/>
        </p:nvCxnSpPr>
        <p:spPr>
          <a:xfrm flipH="1">
            <a:off x="4492752" y="2482121"/>
            <a:ext cx="166334" cy="1135855"/>
          </a:xfrm>
          <a:prstGeom prst="bentConnector4">
            <a:avLst>
              <a:gd name="adj1" fmla="val -137434"/>
              <a:gd name="adj2" fmla="val 82516"/>
            </a:avLst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013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Етапи на подготвянето на </a:t>
            </a:r>
            <a:r>
              <a:rPr lang="bg-BG" dirty="0" smtClean="0"/>
              <a:t>информацията</a:t>
            </a:r>
            <a:r>
              <a:rPr lang="ru-RU" dirty="0" smtClean="0"/>
              <a:t> </a:t>
            </a:r>
            <a:r>
              <a:rPr lang="ru-RU" dirty="0"/>
              <a:t>за повторно </a:t>
            </a:r>
            <a:r>
              <a:rPr lang="bg-BG" dirty="0" smtClean="0"/>
              <a:t>използване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D9760E-B40A-DC42-A79A-DAF468F11A76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060704" y="3617976"/>
            <a:ext cx="5330952" cy="737616"/>
            <a:chOff x="1048512" y="3249168"/>
            <a:chExt cx="5330952" cy="737616"/>
          </a:xfrm>
        </p:grpSpPr>
        <p:sp>
          <p:nvSpPr>
            <p:cNvPr id="5" name="Oval 4"/>
            <p:cNvSpPr/>
            <p:nvPr/>
          </p:nvSpPr>
          <p:spPr>
            <a:xfrm>
              <a:off x="1048512" y="3304032"/>
              <a:ext cx="731520" cy="682752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/>
            <p:cNvSpPr/>
            <p:nvPr/>
          </p:nvSpPr>
          <p:spPr>
            <a:xfrm>
              <a:off x="4114800" y="3249168"/>
              <a:ext cx="731520" cy="682752"/>
            </a:xfrm>
            <a:prstGeom prst="ellipse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2581656" y="3291840"/>
              <a:ext cx="731520" cy="682752"/>
            </a:xfrm>
            <a:prstGeom prst="ellipse">
              <a:avLst/>
            </a:prstGeom>
            <a:solidFill>
              <a:srgbClr val="7030A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5647944" y="3291840"/>
              <a:ext cx="731520" cy="682752"/>
            </a:xfrm>
            <a:prstGeom prst="ellipse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328928" y="1743456"/>
            <a:ext cx="37063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 dirty="0" smtClean="0">
                <a:latin typeface="Calibri" panose="020F0502020204030204" pitchFamily="34" charset="0"/>
                <a:cs typeface="Calibri" panose="020F0502020204030204" pitchFamily="34" charset="0"/>
              </a:rPr>
              <a:t>Следвайте националните правила – ЗДОИ и Наредба за стандартните условия за повторното използване на информация от обществения сектор и за нейното публикуване в отворен формат.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Elbow Connector 12"/>
          <p:cNvCxnSpPr>
            <a:stCxn id="2" idx="3"/>
            <a:endCxn id="8" idx="0"/>
          </p:cNvCxnSpPr>
          <p:nvPr/>
        </p:nvCxnSpPr>
        <p:spPr>
          <a:xfrm>
            <a:off x="5035296" y="2620619"/>
            <a:ext cx="990600" cy="1040029"/>
          </a:xfrm>
          <a:prstGeom prst="bentConnector2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436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44499" y="1330820"/>
            <a:ext cx="8399353" cy="467221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bg-BG" sz="2600" dirty="0" smtClean="0"/>
              <a:t>Информацията може да се предоставя и безусловно. Презумпция за безусловност.</a:t>
            </a:r>
          </a:p>
          <a:p>
            <a:pPr>
              <a:spcBef>
                <a:spcPts val="0"/>
              </a:spcBef>
            </a:pPr>
            <a:r>
              <a:rPr lang="bg-BG" sz="2600" dirty="0" smtClean="0"/>
              <a:t>Винаги допустими условия: посочване на автора и посочване на промените.</a:t>
            </a:r>
          </a:p>
          <a:p>
            <a:pPr>
              <a:spcBef>
                <a:spcPts val="0"/>
              </a:spcBef>
            </a:pPr>
            <a:r>
              <a:rPr lang="bg-BG" sz="2600" dirty="0" smtClean="0"/>
              <a:t>Основни стандартни условия: Без защитени права (СС0) и Признание (</a:t>
            </a:r>
            <a:r>
              <a:rPr lang="fr-FR" sz="2600" dirty="0"/>
              <a:t>CC BY</a:t>
            </a:r>
            <a:r>
              <a:rPr lang="bg-BG" sz="2600" dirty="0" smtClean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2600" dirty="0" smtClean="0"/>
              <a:t>Други стандартни условия.</a:t>
            </a:r>
            <a:endParaRPr lang="bg-BG" sz="2600" dirty="0"/>
          </a:p>
          <a:p>
            <a:pPr>
              <a:spcBef>
                <a:spcPts val="0"/>
              </a:spcBef>
            </a:pPr>
            <a:endParaRPr lang="bg-BG" sz="2600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Условията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D9760E-B40A-DC42-A79A-DAF468F11A7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3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solidFill>
                  <a:schemeClr val="tx1"/>
                </a:solidFill>
              </a:rPr>
              <a:t>Двоен подход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D9760E-B40A-DC42-A79A-DAF468F11A7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700012" y="2001787"/>
            <a:ext cx="6027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bg-BG" dirty="0" smtClean="0">
                <a:latin typeface="Calibri" panose="020F0502020204030204" pitchFamily="34" charset="0"/>
                <a:cs typeface="Calibri" panose="020F0502020204030204" pitchFamily="34" charset="0"/>
              </a:rPr>
              <a:t>(Почти) винаги в двойна роля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700012" y="2505933"/>
            <a:ext cx="1738648" cy="1262129"/>
          </a:xfrm>
          <a:prstGeom prst="rightArrow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Предоставящ ресурси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 rot="10800000" flipV="1">
            <a:off x="5924282" y="2570327"/>
            <a:ext cx="1803042" cy="1197735"/>
          </a:xfrm>
          <a:prstGeom prst="rightArrow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>
                <a:latin typeface="Calibri" panose="020F0502020204030204" pitchFamily="34" charset="0"/>
                <a:cs typeface="Calibri" panose="020F0502020204030204" pitchFamily="34" charset="0"/>
              </a:rPr>
              <a:t>Получаващ ресурси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9437" y="4166479"/>
            <a:ext cx="6027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bg-BG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Давам права.</a:t>
            </a: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&lt;= </a:t>
            </a:r>
            <a:r>
              <a:rPr lang="bg-BG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Получавам права.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26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Двоен подход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D9760E-B40A-DC42-A79A-DAF468F11A7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700012" y="2001787"/>
            <a:ext cx="6027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bg-BG" dirty="0" smtClean="0">
                <a:latin typeface="Calibri" panose="020F0502020204030204" pitchFamily="34" charset="0"/>
                <a:cs typeface="Calibri" panose="020F0502020204030204" pitchFamily="34" charset="0"/>
              </a:rPr>
              <a:t>Роля на предоставящия ресурсите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700012" y="2505933"/>
            <a:ext cx="1738648" cy="1262129"/>
          </a:xfrm>
          <a:prstGeom prst="rightArrow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Предоставящ ресурси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9437" y="4166479"/>
            <a:ext cx="6027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bg-BG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Давам права.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39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bg-BG" dirty="0" smtClean="0"/>
              <a:t>Прилагайте правилата </a:t>
            </a:r>
            <a:r>
              <a:rPr lang="bg-BG" smtClean="0"/>
              <a:t>за повторно използване </a:t>
            </a:r>
            <a:r>
              <a:rPr lang="bg-BG" dirty="0" smtClean="0"/>
              <a:t>на информацията.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bg-BG" dirty="0" smtClean="0"/>
              <a:t>Спазвайте Общия</a:t>
            </a:r>
            <a:r>
              <a:rPr lang="ru-RU" dirty="0" smtClean="0"/>
              <a:t> </a:t>
            </a:r>
            <a:r>
              <a:rPr lang="ru-RU" dirty="0"/>
              <a:t>регламент </a:t>
            </a:r>
            <a:r>
              <a:rPr lang="bg-BG" dirty="0" smtClean="0"/>
              <a:t>относно защитата на данните </a:t>
            </a:r>
            <a:r>
              <a:rPr lang="en-US" dirty="0" smtClean="0"/>
              <a:t>(</a:t>
            </a:r>
            <a:r>
              <a:rPr lang="en-US" dirty="0"/>
              <a:t>GDPR) </a:t>
            </a:r>
            <a:r>
              <a:rPr lang="en-US" dirty="0" smtClean="0"/>
              <a:t>(</a:t>
            </a:r>
            <a:r>
              <a:rPr lang="bg-BG" dirty="0" smtClean="0"/>
              <a:t>Регламент</a:t>
            </a:r>
            <a:r>
              <a:rPr lang="en-US" dirty="0" smtClean="0"/>
              <a:t> (</a:t>
            </a:r>
            <a:r>
              <a:rPr lang="bg-BG" dirty="0" smtClean="0"/>
              <a:t>ЕС</a:t>
            </a:r>
            <a:r>
              <a:rPr lang="en-US" dirty="0" smtClean="0"/>
              <a:t>) </a:t>
            </a:r>
            <a:r>
              <a:rPr lang="en-US" dirty="0"/>
              <a:t>2016/679</a:t>
            </a:r>
            <a:r>
              <a:rPr lang="en-US" dirty="0" smtClean="0"/>
              <a:t>)</a:t>
            </a:r>
            <a:r>
              <a:rPr lang="bg-BG" dirty="0" smtClean="0"/>
              <a:t>.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bg-BG" dirty="0" smtClean="0"/>
              <a:t>Избягвайте личните данни.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bg-BG" dirty="0" smtClean="0"/>
              <a:t>Винаги търсете правното основание.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Няколко съвета</a:t>
            </a:r>
            <a:r>
              <a:rPr lang="en-GB" dirty="0" smtClean="0"/>
              <a:t> </a:t>
            </a:r>
            <a:r>
              <a:rPr lang="bg-BG" dirty="0" smtClean="0"/>
              <a:t>за адаптиране на информацията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D9760E-B40A-DC42-A79A-DAF468F11A7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98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Отношения с изпълнителите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D9760E-B40A-DC42-A79A-DAF468F11A7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03914" y="1411253"/>
            <a:ext cx="851835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bg-BG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Когато сте възложили езиковата работа по данните на други лица, например преводачи:</a:t>
            </a:r>
            <a:endParaRPr lang="en-US" sz="2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bg-BG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Погрижете се да запазите правата за свободно повторно използване на преводите и възможността да ги предоставяте на други лица (преводите са обект на авторско право, и ако не придобиете съответните авторски права от преводача, повторното използване може да се окаже невъзможно).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bg-BG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Предмет (резултати) на договора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buFont typeface="Arial" charset="0"/>
              <a:buChar char="•"/>
            </a:pPr>
            <a:r>
              <a:rPr lang="bg-BG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преведени документи в необходимия ви формат </a:t>
            </a:r>
            <a:r>
              <a:rPr lang="fr-FR" sz="2200" dirty="0">
                <a:latin typeface="Calibri" panose="020F0502020204030204" pitchFamily="34" charset="0"/>
                <a:cs typeface="Calibri" panose="020F0502020204030204" pitchFamily="34" charset="0"/>
              </a:rPr>
              <a:t>.doc, .</a:t>
            </a:r>
            <a:r>
              <a:rPr lang="fr-FR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pdf</a:t>
            </a:r>
            <a:r>
              <a:rPr lang="bg-BG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и др.;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buFont typeface="Arial" charset="0"/>
              <a:buChar char="•"/>
            </a:pPr>
            <a:r>
              <a:rPr lang="bg-BG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преводаческата памет във формати, които могат да се ползват повторно 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bg-BG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напр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TMX);</a:t>
            </a:r>
          </a:p>
          <a:p>
            <a:pPr marL="1200150" lvl="2" indent="-285750">
              <a:buFont typeface="Arial" charset="0"/>
              <a:buChar char="•"/>
            </a:pPr>
            <a:r>
              <a:rPr lang="bg-BG" sz="2200" dirty="0">
                <a:latin typeface="Calibri" panose="020F0502020204030204" pitchFamily="34" charset="0"/>
                <a:cs typeface="Calibri" panose="020F0502020204030204" pitchFamily="34" charset="0"/>
              </a:rPr>
              <a:t>т</a:t>
            </a:r>
            <a:r>
              <a:rPr lang="bg-BG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ерминологични данни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34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Двоен подход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D9760E-B40A-DC42-A79A-DAF468F11A7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700012" y="2001787"/>
            <a:ext cx="6027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bg-BG" dirty="0" smtClean="0">
                <a:latin typeface="Calibri" panose="020F0502020204030204" pitchFamily="34" charset="0"/>
                <a:cs typeface="Calibri" panose="020F0502020204030204" pitchFamily="34" charset="0"/>
              </a:rPr>
              <a:t>Ако се нуждаем от повторно използване на някои съществуващи езикови ресурси: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 rot="10800000" flipV="1">
            <a:off x="5924282" y="2570327"/>
            <a:ext cx="1803042" cy="1197735"/>
          </a:xfrm>
          <a:prstGeom prst="rightArrow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>
                <a:latin typeface="Calibri" panose="020F0502020204030204" pitchFamily="34" charset="0"/>
                <a:cs typeface="Calibri" panose="020F0502020204030204" pitchFamily="34" charset="0"/>
              </a:rPr>
              <a:t>Получаващ ресурси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9437" y="4166479"/>
            <a:ext cx="6027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bg-BG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Получавам права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31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solidFill>
                  <a:schemeClr val="tx1"/>
                </a:solidFill>
              </a:rPr>
              <a:t>Няколко съвета за използването на информация </a:t>
            </a:r>
            <a:r>
              <a:rPr lang="en-GB" dirty="0" smtClean="0">
                <a:solidFill>
                  <a:schemeClr val="tx1"/>
                </a:solidFill>
              </a:rPr>
              <a:t>(</a:t>
            </a:r>
            <a:r>
              <a:rPr lang="bg-BG" dirty="0" smtClean="0">
                <a:solidFill>
                  <a:schemeClr val="tx1"/>
                </a:solidFill>
              </a:rPr>
              <a:t>авторски права</a:t>
            </a:r>
            <a:r>
              <a:rPr lang="en-GB" dirty="0" smtClean="0">
                <a:solidFill>
                  <a:schemeClr val="tx1"/>
                </a:solidFill>
              </a:rPr>
              <a:t>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D9760E-B40A-DC42-A79A-DAF468F11A7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23296" y="1367805"/>
            <a:ext cx="828947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bg-BG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Първо проверете в хранилището на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ELRC</a:t>
            </a:r>
            <a:r>
              <a:rPr lang="bg-BG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742950" lvl="1" indent="-285750" algn="just">
              <a:buFont typeface="Arial" charset="0"/>
              <a:buChar char="•"/>
            </a:pPr>
            <a:r>
              <a:rPr lang="bg-BG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Много административни органи от други държави членки споделят данни, подобни на нашите, които могат да са ни от полза.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charset="0"/>
              <a:buChar char="•"/>
            </a:pPr>
            <a:r>
              <a:rPr lang="bg-BG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Проверете в други хранилища на ресурси, които могат да разполага с полезни изчистени ресурси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ELRA, METASHARE, </a:t>
            </a:r>
            <a:r>
              <a:rPr lang="bg-BG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и др.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bg-BG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bg-BG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Избягвайте ресурси от интернет, които не съдържат информация чии са правата.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charset="0"/>
              <a:buChar char="•"/>
            </a:pPr>
            <a:r>
              <a:rPr lang="bg-BG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Обърнете се към службата на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ELRC </a:t>
            </a:r>
            <a:r>
              <a:rPr lang="bg-BG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за правна помощ, ако се нуждаете от изчистване на специфични ресурси, във връзка с авторските права.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charset="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59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Обозначенията</a:t>
            </a:r>
            <a:endParaRPr lang="bg-B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D9760E-B40A-DC42-A79A-DAF468F11A76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030" y="1345883"/>
            <a:ext cx="7431314" cy="43891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45030" y="5921829"/>
            <a:ext cx="7431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Carbonaro. </a:t>
            </a:r>
            <a:r>
              <a:rPr lang="bg-BG" sz="1400" dirty="0" smtClean="0"/>
              <a:t>											</a:t>
            </a:r>
            <a:r>
              <a:rPr lang="fr-FR" sz="1400" dirty="0" smtClean="0"/>
              <a:t>CC </a:t>
            </a:r>
            <a:r>
              <a:rPr lang="fr-FR" sz="1400" dirty="0"/>
              <a:t>BY-SA </a:t>
            </a:r>
            <a:r>
              <a:rPr lang="fr-FR" sz="1400" dirty="0" smtClean="0"/>
              <a:t>4.0</a:t>
            </a:r>
            <a:endParaRPr lang="bg-BG" sz="1400" dirty="0"/>
          </a:p>
        </p:txBody>
      </p:sp>
    </p:spTree>
    <p:extLst>
      <p:ext uri="{BB962C8B-B14F-4D97-AF65-F5344CB8AC3E}">
        <p14:creationId xmlns:p14="http://schemas.microsoft.com/office/powerpoint/2010/main" val="37155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72273" y="1335501"/>
            <a:ext cx="8807396" cy="4620131"/>
          </a:xfrm>
        </p:spPr>
        <p:txBody>
          <a:bodyPr vert="horz" lIns="0" tIns="45720" rIns="0" bIns="4572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bg-BG" dirty="0" smtClean="0"/>
              <a:t>Директивата за повторната употреба на информацията</a:t>
            </a:r>
            <a:endParaRPr lang="bg-BG" dirty="0"/>
          </a:p>
          <a:p>
            <a:pPr>
              <a:lnSpc>
                <a:spcPct val="150000"/>
              </a:lnSpc>
            </a:pPr>
            <a:r>
              <a:rPr lang="bg-BG" altLang="fr-FR" dirty="0" smtClean="0"/>
              <a:t>Разяснения по правната рамка</a:t>
            </a:r>
            <a:endParaRPr lang="en-US" altLang="fr-FR" dirty="0"/>
          </a:p>
          <a:p>
            <a:pPr algn="just">
              <a:lnSpc>
                <a:spcPct val="150000"/>
              </a:lnSpc>
            </a:pPr>
            <a:r>
              <a:rPr lang="bg-BG" dirty="0" smtClean="0"/>
              <a:t>Няколко</a:t>
            </a:r>
            <a:r>
              <a:rPr lang="en-US" dirty="0" smtClean="0"/>
              <a:t> </a:t>
            </a:r>
            <a:r>
              <a:rPr lang="bg-BG" dirty="0" smtClean="0"/>
              <a:t>съвета за адаптиране на информацията</a:t>
            </a:r>
            <a:r>
              <a:rPr lang="en-US" dirty="0" smtClean="0"/>
              <a:t> </a:t>
            </a:r>
            <a:endParaRPr lang="en-US" dirty="0"/>
          </a:p>
          <a:p>
            <a:pPr algn="just">
              <a:lnSpc>
                <a:spcPct val="150000"/>
              </a:lnSpc>
            </a:pPr>
            <a:r>
              <a:rPr lang="bg-BG" dirty="0" smtClean="0"/>
              <a:t>Примери от опита на</a:t>
            </a:r>
            <a:r>
              <a:rPr lang="en-US" dirty="0" smtClean="0"/>
              <a:t> ELRC</a:t>
            </a:r>
            <a:endParaRPr lang="en-US" dirty="0"/>
          </a:p>
          <a:p>
            <a:pPr marL="0" indent="0" algn="just">
              <a:lnSpc>
                <a:spcPct val="150000"/>
              </a:lnSpc>
              <a:buNone/>
            </a:pPr>
            <a:endParaRPr lang="en-US" sz="30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Преглед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D9760E-B40A-DC42-A79A-DAF468F11A7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95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Няколко примера за ресурси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ELRC </a:t>
            </a:r>
            <a:r>
              <a:rPr lang="bg-BG" dirty="0" smtClean="0"/>
              <a:t>и условията за ползването им</a:t>
            </a:r>
            <a:r>
              <a:rPr lang="en-GB" dirty="0" smtClean="0"/>
              <a:t> </a:t>
            </a:r>
            <a:r>
              <a:rPr lang="en-GB" dirty="0"/>
              <a:t>(I)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D9760E-B40A-DC42-A79A-DAF468F11A76}" type="slidenum">
              <a:rPr lang="en-GB" smtClean="0"/>
              <a:pPr/>
              <a:t>20</a:t>
            </a:fld>
            <a:endParaRPr lang="en-GB"/>
          </a:p>
        </p:txBody>
      </p:sp>
      <p:pic>
        <p:nvPicPr>
          <p:cNvPr id="8" name="Espace réservé du contenu 7"/>
          <p:cNvPicPr>
            <a:picLocks noGrp="1"/>
          </p:cNvPicPr>
          <p:nvPr>
            <p:ph idx="1"/>
          </p:nvPr>
        </p:nvPicPr>
        <p:blipFill rotWithShape="1">
          <a:blip r:embed="rId2"/>
          <a:srcRect l="40371" t="48528" r="20563" b="35774"/>
          <a:stretch/>
        </p:blipFill>
        <p:spPr bwMode="auto">
          <a:xfrm>
            <a:off x="330377" y="1324291"/>
            <a:ext cx="6515692" cy="14537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330377" y="2674212"/>
            <a:ext cx="826208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Описание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bg-BG" sz="2000" dirty="0">
                <a:latin typeface="Calibri" panose="020F0502020204030204" pitchFamily="34" charset="0"/>
                <a:cs typeface="Calibri" panose="020F0502020204030204" pitchFamily="34" charset="0"/>
              </a:rPr>
              <a:t>г</a:t>
            </a:r>
            <a: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ръцки закон за ратификация на Международната конвенция относно корупцията. Национален план за борба с корупцията (Генерален секретариат по прозрачност и човешки права)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bg-BG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Размер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173,536 </a:t>
            </a:r>
            <a: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думи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GB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bg-BG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Предоставящ ресурса и носител на авторски права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Министерство на правосъдието, прозрачността и човешките права на Гърция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bg-BG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Лиценз (условия)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: CC-BY</a:t>
            </a:r>
            <a:r>
              <a:rPr lang="bg-BG" dirty="0" smtClean="0">
                <a:latin typeface="Calibri" panose="020F0502020204030204" pitchFamily="34" charset="0"/>
                <a:cs typeface="Calibri" panose="020F0502020204030204" pitchFamily="34" charset="0"/>
              </a:rPr>
              <a:t>   	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g-BG" dirty="0" smtClean="0">
                <a:latin typeface="Calibri" panose="020F0502020204030204" pitchFamily="34" charset="0"/>
                <a:cs typeface="Calibri" panose="020F0502020204030204" pitchFamily="34" charset="0"/>
              </a:rPr>
              <a:t>Свободно ползване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bg-BG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(Признание)    			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bg-BG" dirty="0" smtClean="0">
                <a:latin typeface="Calibri" panose="020F0502020204030204" pitchFamily="34" charset="0"/>
                <a:cs typeface="Calibri" panose="020F0502020204030204" pitchFamily="34" charset="0"/>
              </a:rPr>
              <a:t>Необходимо е да се укаже носителят на правата 						(министерството).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50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Няколко</a:t>
            </a:r>
            <a:r>
              <a:rPr lang="ru-RU" dirty="0" smtClean="0"/>
              <a:t> </a:t>
            </a:r>
            <a:r>
              <a:rPr lang="ru-RU" dirty="0"/>
              <a:t>примера за </a:t>
            </a:r>
            <a:r>
              <a:rPr lang="bg-BG" dirty="0" smtClean="0"/>
              <a:t>ресурси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ELRC и </a:t>
            </a:r>
            <a:r>
              <a:rPr lang="bg-BG" dirty="0" smtClean="0"/>
              <a:t>условията</a:t>
            </a:r>
            <a:r>
              <a:rPr lang="ru-RU" dirty="0" smtClean="0"/>
              <a:t> </a:t>
            </a:r>
            <a:r>
              <a:rPr lang="ru-RU" dirty="0"/>
              <a:t>за </a:t>
            </a:r>
            <a:r>
              <a:rPr lang="bg-BG" dirty="0" smtClean="0"/>
              <a:t>ползването</a:t>
            </a:r>
            <a:r>
              <a:rPr lang="ru-RU" dirty="0" smtClean="0"/>
              <a:t> </a:t>
            </a:r>
            <a:r>
              <a:rPr lang="ru-RU" dirty="0"/>
              <a:t>им </a:t>
            </a:r>
            <a:r>
              <a:rPr lang="en-GB" dirty="0" smtClean="0"/>
              <a:t>(</a:t>
            </a:r>
            <a:r>
              <a:rPr lang="en-GB" dirty="0"/>
              <a:t>II)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D9760E-B40A-DC42-A79A-DAF468F11A7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436522" y="2368142"/>
            <a:ext cx="803274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Описание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терминологична база данни от 729 езикови статии на английски език и преводът им на български език. Терминологичните ресурси са събрани основно от български езикови ресурси.</a:t>
            </a:r>
            <a:endParaRPr lang="en-US" sz="2000" dirty="0">
              <a:solidFill>
                <a:srgbClr val="FF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bg-BG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Размер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729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езикови статии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GB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bg-BG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Предоставящ</a:t>
            </a:r>
            <a: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ресурса и </a:t>
            </a:r>
            <a:r>
              <a:rPr lang="bg-BG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носител</a:t>
            </a:r>
            <a: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на </a:t>
            </a:r>
            <a:r>
              <a:rPr lang="bg-BG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авторски</a:t>
            </a:r>
            <a: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права: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Института по </a:t>
            </a:r>
            <a: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български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език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(ИБЛ) на </a:t>
            </a:r>
            <a: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Българската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академия на </a:t>
            </a:r>
            <a: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науките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(БАН)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bg-BG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Лиценз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CC-BY-NC </a:t>
            </a:r>
            <a: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Свободно ползване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.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algn="just"/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(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Признание,     			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Необходимо е да се </a:t>
            </a:r>
            <a: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укаже авторът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.</a:t>
            </a:r>
          </a:p>
          <a:p>
            <a:pPr algn="just"/>
            <a: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некомерсиално)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		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Само за некомерсиална употреба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69" y="1581952"/>
            <a:ext cx="8255000" cy="78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17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Няколко</a:t>
            </a:r>
            <a:r>
              <a:rPr lang="ru-RU" dirty="0" smtClean="0"/>
              <a:t> </a:t>
            </a:r>
            <a:r>
              <a:rPr lang="ru-RU" dirty="0"/>
              <a:t>примера за </a:t>
            </a:r>
            <a:r>
              <a:rPr lang="bg-BG" dirty="0" smtClean="0"/>
              <a:t>ресурси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ELRC и </a:t>
            </a:r>
            <a:r>
              <a:rPr lang="bg-BG" dirty="0" smtClean="0"/>
              <a:t>условията</a:t>
            </a:r>
            <a:r>
              <a:rPr lang="ru-RU" dirty="0" smtClean="0"/>
              <a:t> </a:t>
            </a:r>
            <a:r>
              <a:rPr lang="ru-RU" dirty="0"/>
              <a:t>за </a:t>
            </a:r>
            <a:r>
              <a:rPr lang="bg-BG" dirty="0" smtClean="0"/>
              <a:t>ползването</a:t>
            </a:r>
            <a:r>
              <a:rPr lang="ru-RU" dirty="0" smtClean="0"/>
              <a:t> </a:t>
            </a:r>
            <a:r>
              <a:rPr lang="ru-RU" dirty="0"/>
              <a:t>им </a:t>
            </a:r>
            <a:r>
              <a:rPr lang="en-GB" dirty="0" smtClean="0"/>
              <a:t>(I</a:t>
            </a:r>
            <a:r>
              <a:rPr lang="en-US" dirty="0" smtClean="0"/>
              <a:t>II</a:t>
            </a:r>
            <a:r>
              <a:rPr lang="en-GB" dirty="0" smtClean="0"/>
              <a:t>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D9760E-B40A-DC42-A79A-DAF468F11A7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ZoneTexte 5"/>
          <p:cNvSpPr txBox="1"/>
          <p:nvPr/>
        </p:nvSpPr>
        <p:spPr>
          <a:xfrm>
            <a:off x="444499" y="2847676"/>
            <a:ext cx="824665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Описание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17 </a:t>
            </a:r>
            <a: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многоезични медицински бази данни обхващащи анатомия, интегрирана грижа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bg-BG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lang="bg-BG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атохистология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хронични болести и физиотерапия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bg-BG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Размер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~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16,000 </a:t>
            </a:r>
            <a: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термина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bg-BG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Носител на авторските права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TERMCAT, </a:t>
            </a:r>
            <a: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Терминологичен център на каталунския език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r>
              <a:rPr lang="bg-BG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Лиценз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CC-BY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-ND </a:t>
            </a:r>
            <a: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ru-RU" sz="2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bg-BG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Свободно ползване</a:t>
            </a:r>
            <a: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.</a:t>
            </a:r>
          </a:p>
          <a:p>
            <a:pPr lvl="0" algn="just"/>
            <a: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(Признание,     			 Необходимо е да се </a:t>
            </a:r>
            <a:r>
              <a:rPr lang="bg-BG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укаже</a:t>
            </a:r>
            <a: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bg-BG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авторът</a:t>
            </a:r>
            <a: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.</a:t>
            </a:r>
          </a:p>
          <a:p>
            <a:pPr lvl="0" algn="just"/>
            <a:r>
              <a:rPr lang="bg-BG" sz="2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Без производни)</a:t>
            </a:r>
            <a:r>
              <a:rPr lang="en-GB" sz="2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bg-BG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		</a:t>
            </a: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bg-BG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bg-BG" sz="2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Не могат да се правят промени без 									разрешението на 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TERMCAT</a:t>
            </a:r>
            <a: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.</a:t>
            </a:r>
            <a:endParaRPr lang="en-GB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en-GB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Image 9"/>
          <p:cNvPicPr/>
          <p:nvPr/>
        </p:nvPicPr>
        <p:blipFill rotWithShape="1">
          <a:blip r:embed="rId2"/>
          <a:srcRect l="37712" t="57338" r="11729" b="27857"/>
          <a:stretch/>
        </p:blipFill>
        <p:spPr bwMode="auto">
          <a:xfrm>
            <a:off x="444499" y="1562644"/>
            <a:ext cx="6182724" cy="12763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6130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Въпроси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D9760E-B40A-DC42-A79A-DAF468F11A7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74655" y="5343618"/>
            <a:ext cx="37353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err="1">
                <a:solidFill>
                  <a:schemeClr val="bg1">
                    <a:lumMod val="50000"/>
                  </a:schemeClr>
                </a:solidFill>
                <a:latin typeface="+mj-lt"/>
                <a:cs typeface="Calibri" panose="020F0502020204030204" pitchFamily="34" charset="0"/>
              </a:rPr>
              <a:t>Webforum</a:t>
            </a:r>
            <a:r>
              <a:rPr lang="en-US" sz="1200">
                <a:latin typeface="+mj-lt"/>
                <a:cs typeface="Calibri" panose="020F0502020204030204" pitchFamily="34" charset="0"/>
              </a:rPr>
              <a:t>:                </a:t>
            </a:r>
            <a:r>
              <a:rPr lang="en-US" sz="900">
                <a:solidFill>
                  <a:schemeClr val="accent5"/>
                </a:solidFill>
                <a:latin typeface="+mj-lt"/>
                <a:cs typeface="Times New Roman" panose="02020603050405020304" pitchFamily="18" charset="0"/>
              </a:rPr>
              <a:t>http://helpdesk.lr-coordination.eu/overview/</a:t>
            </a:r>
            <a:endParaRPr lang="en-US" sz="1400">
              <a:solidFill>
                <a:schemeClr val="accent5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9" name="Picture 4"/>
          <p:cNvPicPr>
            <a:picLocks noChangeAspect="1"/>
          </p:cNvPicPr>
          <p:nvPr/>
        </p:nvPicPr>
        <p:blipFill rotWithShape="1">
          <a:blip r:embed="rId3"/>
          <a:srcRect b="5183"/>
          <a:stretch/>
        </p:blipFill>
        <p:spPr>
          <a:xfrm>
            <a:off x="374655" y="3227295"/>
            <a:ext cx="4852642" cy="2116323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/>
          </p:cNvPicPr>
          <p:nvPr/>
        </p:nvPicPr>
        <p:blipFill rotWithShape="1">
          <a:blip r:embed="rId4"/>
          <a:srcRect t="7922"/>
          <a:stretch/>
        </p:blipFill>
        <p:spPr>
          <a:xfrm>
            <a:off x="374655" y="1225457"/>
            <a:ext cx="8247185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08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Въпроси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Espace réservé du contenu 4"/>
          <p:cNvSpPr>
            <a:spLocks noGrp="1"/>
          </p:cNvSpPr>
          <p:nvPr>
            <p:ph type="subTitle" idx="4294967295"/>
          </p:nvPr>
        </p:nvSpPr>
        <p:spPr>
          <a:xfrm>
            <a:off x="1234093" y="3673147"/>
            <a:ext cx="6858000" cy="16557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g-BG" b="1" dirty="0" smtClean="0">
                <a:solidFill>
                  <a:schemeClr val="accent5">
                    <a:lumMod val="75000"/>
                  </a:schemeClr>
                </a:solidFill>
              </a:rPr>
              <a:t>Попитайте правните експерти по време на кафе-паузата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!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D9760E-B40A-DC42-A79A-DAF468F11A76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136" y="2835233"/>
            <a:ext cx="837914" cy="83791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pic>
      <p:sp>
        <p:nvSpPr>
          <p:cNvPr id="6" name="Rectangle 5"/>
          <p:cNvSpPr/>
          <p:nvPr/>
        </p:nvSpPr>
        <p:spPr>
          <a:xfrm>
            <a:off x="0" y="6393323"/>
            <a:ext cx="3175819" cy="2911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ELRC Workshop, Ireland, 13.10.2017</a:t>
            </a:r>
            <a:endParaRPr lang="fr-FR" sz="1200" b="1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84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1927" y="2725997"/>
            <a:ext cx="5765801" cy="838816"/>
          </a:xfrm>
        </p:spPr>
        <p:txBody>
          <a:bodyPr/>
          <a:lstStyle/>
          <a:p>
            <a:r>
              <a:rPr lang="bg-BG" dirty="0" smtClean="0"/>
              <a:t>Благодаря за вниманието</a:t>
            </a:r>
            <a:r>
              <a:rPr lang="en-US" dirty="0" smtClean="0"/>
              <a:t>! 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D9760E-B40A-DC42-A79A-DAF468F11A76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 rotWithShape="1">
          <a:blip r:embed="rId2"/>
          <a:srcRect b="42824"/>
          <a:stretch/>
        </p:blipFill>
        <p:spPr>
          <a:xfrm>
            <a:off x="0" y="5474071"/>
            <a:ext cx="9144000" cy="138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14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72273" y="1421562"/>
            <a:ext cx="8807396" cy="4832655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bg-BG" sz="2600" dirty="0" smtClean="0"/>
              <a:t>Директивата за повторната употреба на информацията в обществения сектор е </a:t>
            </a:r>
            <a:r>
              <a:rPr lang="bg-BG" sz="2600" b="1" dirty="0" smtClean="0"/>
              <a:t>хармонизирана правна рамка</a:t>
            </a:r>
            <a:r>
              <a:rPr lang="bg-BG" sz="2600" dirty="0" smtClean="0"/>
              <a:t> за повторното използване на </a:t>
            </a:r>
            <a:r>
              <a:rPr lang="bg-BG" sz="2600" b="1" dirty="0" smtClean="0"/>
              <a:t>документите, притежавани от органите в обществения сектор </a:t>
            </a:r>
            <a:r>
              <a:rPr lang="bg-BG" sz="2600" dirty="0" smtClean="0"/>
              <a:t>(информация от обществения сектор)</a:t>
            </a:r>
            <a:r>
              <a:rPr lang="en-US" sz="2600" dirty="0" smtClean="0"/>
              <a:t>.  </a:t>
            </a:r>
            <a:endParaRPr lang="en-US" sz="2600" dirty="0"/>
          </a:p>
          <a:p>
            <a:pPr>
              <a:lnSpc>
                <a:spcPct val="150000"/>
              </a:lnSpc>
            </a:pPr>
            <a:r>
              <a:rPr lang="bg-BG" sz="2600" dirty="0" smtClean="0"/>
              <a:t>Директивата обхваща </a:t>
            </a:r>
            <a:r>
              <a:rPr lang="bg-BG" sz="2600" b="1" u="sng" dirty="0" smtClean="0"/>
              <a:t>писани текстове</a:t>
            </a:r>
            <a:r>
              <a:rPr lang="bg-BG" sz="2600" dirty="0" smtClean="0"/>
              <a:t>, бази данни, аудиовизуални записи и др.; не се прилага в образованието, науката, културата, радио- и телевизионното разпространение.</a:t>
            </a:r>
            <a:endParaRPr lang="en-US" sz="2600" b="1" u="sng" dirty="0"/>
          </a:p>
          <a:p>
            <a:pPr>
              <a:lnSpc>
                <a:spcPct val="150000"/>
              </a:lnSpc>
            </a:pPr>
            <a:r>
              <a:rPr lang="bg-BG" sz="2600" dirty="0" smtClean="0"/>
              <a:t>Директива 2003/98/ЕО (</a:t>
            </a:r>
            <a:r>
              <a:rPr lang="fr-FR" sz="2600" dirty="0" smtClean="0"/>
              <a:t>PSI</a:t>
            </a:r>
            <a:r>
              <a:rPr lang="bg-BG" sz="2600" dirty="0" smtClean="0"/>
              <a:t>), изменена с Директива 2013/37/ЕС; срок на транспониране: 18 юли 2015 г.</a:t>
            </a:r>
            <a:endParaRPr lang="en-US" sz="2600" dirty="0"/>
          </a:p>
          <a:p>
            <a:pPr>
              <a:lnSpc>
                <a:spcPct val="150000"/>
              </a:lnSpc>
            </a:pPr>
            <a:endParaRPr lang="en-US" sz="2600" dirty="0"/>
          </a:p>
          <a:p>
            <a:pPr>
              <a:lnSpc>
                <a:spcPct val="150000"/>
              </a:lnSpc>
            </a:pPr>
            <a:endParaRPr lang="en-US" sz="26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Европейското право в областта на повторното използване на информация от обществения сектор </a:t>
            </a:r>
            <a:r>
              <a:rPr lang="en-US" dirty="0" smtClean="0"/>
              <a:t>(PSI</a:t>
            </a:r>
            <a:r>
              <a:rPr lang="en-US" dirty="0"/>
              <a:t>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D9760E-B40A-DC42-A79A-DAF468F11A7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31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 lnSpcReduction="10000"/>
          </a:bodyPr>
          <a:lstStyle/>
          <a:p>
            <a:r>
              <a:rPr lang="bg-BG" sz="2400" dirty="0" smtClean="0">
                <a:solidFill>
                  <a:srgbClr val="002060"/>
                </a:solidFill>
              </a:rPr>
              <a:t>Законът за достъп до обществена информация</a:t>
            </a:r>
            <a:r>
              <a:rPr lang="bg-BG" sz="2400" dirty="0" smtClean="0"/>
              <a:t>.</a:t>
            </a:r>
          </a:p>
          <a:p>
            <a:r>
              <a:rPr lang="bg-BG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Кой? </a:t>
            </a:r>
            <a:r>
              <a:rPr lang="bg-BG" sz="2400" dirty="0">
                <a:solidFill>
                  <a:srgbClr val="FFC000"/>
                </a:solidFill>
              </a:rPr>
              <a:t>О</a:t>
            </a:r>
            <a:r>
              <a:rPr lang="bg-BG" sz="2400" dirty="0" smtClean="0">
                <a:solidFill>
                  <a:srgbClr val="FFC000"/>
                </a:solidFill>
              </a:rPr>
              <a:t>рганизация от обществения сектор.</a:t>
            </a:r>
          </a:p>
          <a:p>
            <a:r>
              <a:rPr lang="bg-BG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Каква информация? </a:t>
            </a:r>
            <a:r>
              <a:rPr lang="bg-BG" sz="2400" dirty="0" smtClean="0">
                <a:solidFill>
                  <a:srgbClr val="FFC000"/>
                </a:solidFill>
              </a:rPr>
              <a:t>Всяка информация, за която няма изрично предвидено изключение/ограничение.</a:t>
            </a:r>
            <a:endParaRPr lang="bg-BG" sz="2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bg-BG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Тайните и ограниченията. </a:t>
            </a:r>
            <a:r>
              <a:rPr lang="bg-BG" sz="2400" dirty="0" smtClean="0">
                <a:solidFill>
                  <a:srgbClr val="FFC000"/>
                </a:solidFill>
              </a:rPr>
              <a:t>Чувствителна информация. Информация, съдържаща авторски права. Лични данни.</a:t>
            </a:r>
            <a:endParaRPr lang="bg-BG" sz="2400" dirty="0">
              <a:solidFill>
                <a:srgbClr val="FFC000"/>
              </a:solidFill>
            </a:endParaRPr>
          </a:p>
          <a:p>
            <a:r>
              <a:rPr lang="bg-BG" sz="2400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Незасегнатите от тайни и ограничения части се предоставят за повторно използване</a:t>
            </a:r>
            <a:r>
              <a:rPr lang="bg-BG" sz="2400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  <a:p>
            <a:r>
              <a:rPr lang="bg-BG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При какви условия? </a:t>
            </a:r>
            <a:r>
              <a:rPr lang="bg-BG" sz="2400" dirty="0">
                <a:solidFill>
                  <a:srgbClr val="FFC000"/>
                </a:solidFill>
              </a:rPr>
              <a:t>Във формата и на език, на който е събрана или създадена. </a:t>
            </a:r>
            <a:r>
              <a:rPr lang="bg-BG" sz="2400" dirty="0" smtClean="0">
                <a:solidFill>
                  <a:srgbClr val="FFC000"/>
                </a:solidFill>
              </a:rPr>
              <a:t>Стандартни </a:t>
            </a:r>
            <a:r>
              <a:rPr lang="bg-BG" sz="2400" dirty="0">
                <a:solidFill>
                  <a:srgbClr val="FFC000"/>
                </a:solidFill>
              </a:rPr>
              <a:t>условия, установени в </a:t>
            </a:r>
            <a:r>
              <a:rPr lang="bg-BG" sz="2400" dirty="0" smtClean="0">
                <a:solidFill>
                  <a:srgbClr val="FFC000"/>
                </a:solidFill>
              </a:rPr>
              <a:t>нар</a:t>
            </a:r>
            <a:r>
              <a:rPr lang="bg-BG" sz="2400" dirty="0">
                <a:solidFill>
                  <a:srgbClr val="FFC000"/>
                </a:solidFill>
              </a:rPr>
              <a:t>едбата</a:t>
            </a:r>
            <a:r>
              <a:rPr lang="bg-BG" sz="2400" dirty="0" smtClean="0">
                <a:solidFill>
                  <a:srgbClr val="FFC000"/>
                </a:solidFill>
              </a:rPr>
              <a:t>. </a:t>
            </a:r>
          </a:p>
          <a:p>
            <a:r>
              <a:rPr lang="bg-BG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 </a:t>
            </a:r>
            <a:r>
              <a:rPr lang="bg-BG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какъв ред</a:t>
            </a:r>
            <a:r>
              <a:rPr lang="bg-BG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? 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000" dirty="0" smtClean="0"/>
              <a:t>Транспониране на Директивата за повторна употреба на информацията в обществения сектор в България</a:t>
            </a:r>
            <a:r>
              <a:rPr lang="en-US" dirty="0"/>
              <a:t/>
            </a:r>
            <a:br>
              <a:rPr lang="en-US" dirty="0"/>
            </a:b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D9760E-B40A-DC42-A79A-DAF468F11A7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46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46686" y="1688516"/>
            <a:ext cx="8077900" cy="421270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Процедурата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D9760E-B40A-DC42-A79A-DAF468F11A76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270" y="1834820"/>
            <a:ext cx="1707028" cy="17436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4298" y="2530597"/>
            <a:ext cx="819838" cy="3520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2033" y="1825604"/>
            <a:ext cx="1908213" cy="17009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3818" y="2530597"/>
            <a:ext cx="810838" cy="3657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4472" y="1859204"/>
            <a:ext cx="1609408" cy="16948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2985" y="3432129"/>
            <a:ext cx="3523793" cy="24203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11992" y="3432129"/>
            <a:ext cx="3249450" cy="240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64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llipse 23"/>
          <p:cNvSpPr/>
          <p:nvPr/>
        </p:nvSpPr>
        <p:spPr>
          <a:xfrm>
            <a:off x="2559205" y="1745388"/>
            <a:ext cx="4201023" cy="397698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785506" y="141779"/>
            <a:ext cx="5572988" cy="807546"/>
          </a:xfrm>
        </p:spPr>
        <p:txBody>
          <a:bodyPr/>
          <a:lstStyle/>
          <a:p>
            <a:r>
              <a:rPr lang="bg-BG" altLang="fr-FR" dirty="0" smtClean="0">
                <a:latin typeface="Helvetica" panose="020B0604020202020204" pitchFamily="34" charset="0"/>
              </a:rPr>
              <a:t>Структура на правната рамка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D9760E-B40A-DC42-A79A-DAF468F11A7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5" name="ZoneTexte 24"/>
          <p:cNvSpPr txBox="1"/>
          <p:nvPr/>
        </p:nvSpPr>
        <p:spPr>
          <a:xfrm>
            <a:off x="3917611" y="3118679"/>
            <a:ext cx="15989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 smtClean="0">
                <a:solidFill>
                  <a:schemeClr val="bg1"/>
                </a:solidFill>
              </a:rPr>
              <a:t>Документи, притежавани от обществения сектор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15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785506" y="141779"/>
            <a:ext cx="5572988" cy="807546"/>
          </a:xfrm>
        </p:spPr>
        <p:txBody>
          <a:bodyPr/>
          <a:lstStyle/>
          <a:p>
            <a:r>
              <a:rPr lang="bg-BG" altLang="fr-FR" dirty="0">
                <a:latin typeface="Helvetica" panose="020B0604020202020204" pitchFamily="34" charset="0"/>
              </a:rPr>
              <a:t>Структура на правната рамка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D9760E-B40A-DC42-A79A-DAF468F11A7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Secteurs 7"/>
          <p:cNvSpPr/>
          <p:nvPr/>
        </p:nvSpPr>
        <p:spPr>
          <a:xfrm>
            <a:off x="2559205" y="1745389"/>
            <a:ext cx="4424516" cy="3893575"/>
          </a:xfrm>
          <a:prstGeom prst="pie">
            <a:avLst>
              <a:gd name="adj1" fmla="val 4071616"/>
              <a:gd name="adj2" fmla="val 16200000"/>
            </a:avLst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983832" y="3230511"/>
            <a:ext cx="16739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>
                <a:solidFill>
                  <a:schemeClr val="bg1"/>
                </a:solidFill>
              </a:rPr>
              <a:t>Информация от обществения сектор</a:t>
            </a:r>
            <a:endParaRPr lang="fr-FR" dirty="0">
              <a:solidFill>
                <a:schemeClr val="bg1"/>
              </a:solidFill>
            </a:endParaRPr>
          </a:p>
        </p:txBody>
      </p:sp>
      <p:grpSp>
        <p:nvGrpSpPr>
          <p:cNvPr id="21" name="Groupe 20"/>
          <p:cNvGrpSpPr/>
          <p:nvPr/>
        </p:nvGrpSpPr>
        <p:grpSpPr>
          <a:xfrm>
            <a:off x="2598104" y="1848813"/>
            <a:ext cx="4353082" cy="3875928"/>
            <a:chOff x="2598104" y="1848813"/>
            <a:chExt cx="4353082" cy="3875928"/>
          </a:xfrm>
        </p:grpSpPr>
        <p:sp>
          <p:nvSpPr>
            <p:cNvPr id="12" name="Secteurs 11"/>
            <p:cNvSpPr/>
            <p:nvPr/>
          </p:nvSpPr>
          <p:spPr>
            <a:xfrm rot="2107982">
              <a:off x="2598104" y="1848813"/>
              <a:ext cx="4353082" cy="3875928"/>
            </a:xfrm>
            <a:prstGeom prst="pie">
              <a:avLst>
                <a:gd name="adj1" fmla="val 14115657"/>
                <a:gd name="adj2" fmla="val 17231018"/>
              </a:avLst>
            </a:prstGeom>
            <a:solidFill>
              <a:srgbClr val="7030A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4936394" y="2309967"/>
              <a:ext cx="14158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dirty="0" smtClean="0">
                  <a:solidFill>
                    <a:schemeClr val="bg1"/>
                  </a:solidFill>
                </a:rPr>
                <a:t>Лични данни</a:t>
              </a:r>
              <a:endParaRPr lang="fr-FR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2820759" y="1606684"/>
            <a:ext cx="3880739" cy="4357780"/>
            <a:chOff x="2820759" y="1606684"/>
            <a:chExt cx="3880739" cy="4357780"/>
          </a:xfrm>
        </p:grpSpPr>
        <p:sp>
          <p:nvSpPr>
            <p:cNvPr id="13" name="Secteurs 12"/>
            <p:cNvSpPr/>
            <p:nvPr/>
          </p:nvSpPr>
          <p:spPr>
            <a:xfrm rot="5224775">
              <a:off x="2557341" y="1870102"/>
              <a:ext cx="4357780" cy="3830944"/>
            </a:xfrm>
            <a:prstGeom prst="pie">
              <a:avLst>
                <a:gd name="adj1" fmla="val 14115657"/>
                <a:gd name="adj2" fmla="val 17231018"/>
              </a:avLst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5285652" y="3423789"/>
              <a:ext cx="14158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dirty="0" smtClean="0">
                  <a:solidFill>
                    <a:schemeClr val="bg1"/>
                  </a:solidFill>
                </a:rPr>
                <a:t>Авторски права</a:t>
              </a:r>
              <a:endParaRPr lang="fr-FR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2545413" y="1900217"/>
            <a:ext cx="4355426" cy="3795314"/>
            <a:chOff x="2545413" y="1900217"/>
            <a:chExt cx="4355426" cy="3795314"/>
          </a:xfrm>
        </p:grpSpPr>
        <p:sp>
          <p:nvSpPr>
            <p:cNvPr id="14" name="Secteurs 13"/>
            <p:cNvSpPr/>
            <p:nvPr/>
          </p:nvSpPr>
          <p:spPr>
            <a:xfrm rot="8347340">
              <a:off x="2545413" y="1900217"/>
              <a:ext cx="4355426" cy="3795314"/>
            </a:xfrm>
            <a:prstGeom prst="pie">
              <a:avLst>
                <a:gd name="adj1" fmla="val 14115657"/>
                <a:gd name="adj2" fmla="val 17231018"/>
              </a:avLst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5010442" y="4208725"/>
              <a:ext cx="17497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1600" dirty="0" smtClean="0">
                  <a:solidFill>
                    <a:schemeClr val="bg1"/>
                  </a:solidFill>
                </a:rPr>
                <a:t>Чувствителна информация</a:t>
              </a:r>
              <a:endParaRPr lang="fr-FR" sz="1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191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Етапи на подготвянето на информацията за повторно използване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D9760E-B40A-DC42-A79A-DAF468F11A7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867637" y="1752882"/>
            <a:ext cx="21749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>
                <a:latin typeface="Calibri" panose="020F0502020204030204" pitchFamily="34" charset="0"/>
                <a:cs typeface="Calibri" panose="020F0502020204030204" pitchFamily="34" charset="0"/>
              </a:rPr>
              <a:t>Изключете конфиденциалната информация.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Elbow Connector 12"/>
          <p:cNvCxnSpPr>
            <a:stCxn id="2" idx="1"/>
            <a:endCxn id="14" idx="0"/>
          </p:cNvCxnSpPr>
          <p:nvPr/>
        </p:nvCxnSpPr>
        <p:spPr>
          <a:xfrm rot="10800000" flipV="1">
            <a:off x="1426465" y="2214546"/>
            <a:ext cx="441173" cy="1458293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9"/>
          <p:cNvGrpSpPr/>
          <p:nvPr/>
        </p:nvGrpSpPr>
        <p:grpSpPr>
          <a:xfrm>
            <a:off x="1060704" y="3617976"/>
            <a:ext cx="5330952" cy="737616"/>
            <a:chOff x="1048512" y="3249168"/>
            <a:chExt cx="5330952" cy="737616"/>
          </a:xfrm>
        </p:grpSpPr>
        <p:sp>
          <p:nvSpPr>
            <p:cNvPr id="14" name="Oval 4"/>
            <p:cNvSpPr/>
            <p:nvPr/>
          </p:nvSpPr>
          <p:spPr>
            <a:xfrm>
              <a:off x="1048512" y="3304032"/>
              <a:ext cx="731520" cy="682752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5"/>
            <p:cNvSpPr/>
            <p:nvPr/>
          </p:nvSpPr>
          <p:spPr>
            <a:xfrm>
              <a:off x="4114800" y="3249168"/>
              <a:ext cx="731520" cy="682752"/>
            </a:xfrm>
            <a:prstGeom prst="ellipse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6"/>
            <p:cNvSpPr/>
            <p:nvPr/>
          </p:nvSpPr>
          <p:spPr>
            <a:xfrm>
              <a:off x="2581656" y="3291840"/>
              <a:ext cx="731520" cy="682752"/>
            </a:xfrm>
            <a:prstGeom prst="ellipse">
              <a:avLst/>
            </a:prstGeom>
            <a:solidFill>
              <a:srgbClr val="7030A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7"/>
            <p:cNvSpPr/>
            <p:nvPr/>
          </p:nvSpPr>
          <p:spPr>
            <a:xfrm>
              <a:off x="5647944" y="3291840"/>
              <a:ext cx="731520" cy="682752"/>
            </a:xfrm>
            <a:prstGeom prst="ellipse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813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Етапи на </a:t>
            </a:r>
            <a:r>
              <a:rPr lang="bg-BG" dirty="0" smtClean="0"/>
              <a:t>подготвянето на информацията за повторно използване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D9760E-B40A-DC42-A79A-DAF468F11A76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060704" y="3617976"/>
            <a:ext cx="5330952" cy="737616"/>
            <a:chOff x="1048512" y="3249168"/>
            <a:chExt cx="5330952" cy="737616"/>
          </a:xfrm>
        </p:grpSpPr>
        <p:sp>
          <p:nvSpPr>
            <p:cNvPr id="5" name="Oval 4"/>
            <p:cNvSpPr/>
            <p:nvPr/>
          </p:nvSpPr>
          <p:spPr>
            <a:xfrm>
              <a:off x="1048512" y="3304032"/>
              <a:ext cx="731520" cy="682752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/>
            <p:cNvSpPr/>
            <p:nvPr/>
          </p:nvSpPr>
          <p:spPr>
            <a:xfrm>
              <a:off x="4114800" y="3249168"/>
              <a:ext cx="731520" cy="682752"/>
            </a:xfrm>
            <a:prstGeom prst="ellipse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2581656" y="3291840"/>
              <a:ext cx="731520" cy="682752"/>
            </a:xfrm>
            <a:prstGeom prst="ellipse">
              <a:avLst/>
            </a:prstGeom>
            <a:solidFill>
              <a:srgbClr val="7030A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5647944" y="3291840"/>
              <a:ext cx="731520" cy="682752"/>
            </a:xfrm>
            <a:prstGeom prst="ellipse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792224" y="1743456"/>
            <a:ext cx="32430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>
                <a:latin typeface="Calibri" panose="020F0502020204030204" pitchFamily="34" charset="0"/>
                <a:cs typeface="Calibri" panose="020F0502020204030204" pitchFamily="34" charset="0"/>
              </a:rPr>
              <a:t>Получете предварително информирано съгласие, намерете правното основание, </a:t>
            </a:r>
            <a:r>
              <a:rPr lang="bg-BG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анонимизирате</a:t>
            </a:r>
            <a:r>
              <a:rPr lang="bg-BG" dirty="0" smtClean="0">
                <a:latin typeface="Calibri" panose="020F0502020204030204" pitchFamily="34" charset="0"/>
                <a:cs typeface="Calibri" panose="020F0502020204030204" pitchFamily="34" charset="0"/>
              </a:rPr>
              <a:t> или изключете личните данни.</a:t>
            </a:r>
          </a:p>
        </p:txBody>
      </p:sp>
      <p:cxnSp>
        <p:nvCxnSpPr>
          <p:cNvPr id="13" name="Elbow Connector 12"/>
          <p:cNvCxnSpPr>
            <a:stCxn id="2" idx="1"/>
            <a:endCxn id="7" idx="0"/>
          </p:cNvCxnSpPr>
          <p:nvPr/>
        </p:nvCxnSpPr>
        <p:spPr>
          <a:xfrm rot="10800000" flipH="1" flipV="1">
            <a:off x="1792224" y="2482120"/>
            <a:ext cx="1167384" cy="1178528"/>
          </a:xfrm>
          <a:prstGeom prst="bentConnector4">
            <a:avLst>
              <a:gd name="adj1" fmla="val -19582"/>
              <a:gd name="adj2" fmla="val 81338"/>
            </a:avLst>
          </a:prstGeom>
          <a:ln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79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d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9BC52533C5D54EBF30545146F82096" ma:contentTypeVersion="4" ma:contentTypeDescription="Create a new document." ma:contentTypeScope="" ma:versionID="4526232a875621fc6607834369d2688d">
  <xsd:schema xmlns:xsd="http://www.w3.org/2001/XMLSchema" xmlns:xs="http://www.w3.org/2001/XMLSchema" xmlns:p="http://schemas.microsoft.com/office/2006/metadata/properties" xmlns:ns2="cca9231e-55e9-4272-858f-a6b14966a080" targetNamespace="http://schemas.microsoft.com/office/2006/metadata/properties" ma:root="true" ma:fieldsID="06e957dd7f00c022e0699642db96f092" ns2:_="">
    <xsd:import namespace="cca9231e-55e9-4272-858f-a6b14966a0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a9231e-55e9-4272-858f-a6b14966a0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4FE214-0DC1-4064-BED7-6EAD282DF67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4A799A1-B381-4C12-AF56-D78064A15558}">
  <ds:schemaRefs>
    <ds:schemaRef ds:uri="http://purl.org/dc/elements/1.1/"/>
    <ds:schemaRef ds:uri="cca9231e-55e9-4272-858f-a6b14966a080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AEDB16D-B3F9-47F8-A0BD-2D488F338D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a9231e-55e9-4272-858f-a6b14966a0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8042</TotalTime>
  <Words>939</Words>
  <Application>Microsoft Office PowerPoint</Application>
  <PresentationFormat>On-screen Show (4:3)</PresentationFormat>
  <Paragraphs>150</Paragraphs>
  <Slides>25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Helvetica</vt:lpstr>
      <vt:lpstr>Times New Roman</vt:lpstr>
      <vt:lpstr>Wingdings</vt:lpstr>
      <vt:lpstr>Body</vt:lpstr>
      <vt:lpstr>Национален семинар за споделяне на езикови ресурси (ELRC) България   Правна рамка на споделянето на езикови ресурси  Женета Рогова Министерство на транспорта, информационните технологии и съобщенията</vt:lpstr>
      <vt:lpstr>Преглед</vt:lpstr>
      <vt:lpstr>Европейското право в областта на повторното използване на информация от обществения сектор (PSI)</vt:lpstr>
      <vt:lpstr>Транспониране на Директивата за повторна употреба на информацията в обществения сектор в България </vt:lpstr>
      <vt:lpstr>Процедурата</vt:lpstr>
      <vt:lpstr>Структура на правната рамка</vt:lpstr>
      <vt:lpstr>Структура на правната рамка</vt:lpstr>
      <vt:lpstr>Етапи на подготвянето на информацията за повторно използване</vt:lpstr>
      <vt:lpstr>Етапи на подготвянето на информацията за повторно използване</vt:lpstr>
      <vt:lpstr>Етапи на подготвянето на информацията за повторно използване</vt:lpstr>
      <vt:lpstr>Етапи на подготвянето на информацията за повторно използване</vt:lpstr>
      <vt:lpstr>Условията</vt:lpstr>
      <vt:lpstr>Двоен подход</vt:lpstr>
      <vt:lpstr>Двоен подход</vt:lpstr>
      <vt:lpstr>Няколко съвета за адаптиране на информацията</vt:lpstr>
      <vt:lpstr>Отношения с изпълнителите</vt:lpstr>
      <vt:lpstr>Двоен подход</vt:lpstr>
      <vt:lpstr>Няколко съвета за използването на информация (авторски права)</vt:lpstr>
      <vt:lpstr>Обозначенията</vt:lpstr>
      <vt:lpstr>Няколко примера за ресурси ELRC и условията за ползването им (I)</vt:lpstr>
      <vt:lpstr>Няколко примера за ресурси ELRC и условията за ползването им (II)</vt:lpstr>
      <vt:lpstr>Няколко примера за ресурси ELRC и условията за ползването им (III)</vt:lpstr>
      <vt:lpstr>Въпроси?</vt:lpstr>
      <vt:lpstr>Въпроси?</vt:lpstr>
      <vt:lpstr>Благодаря за вниманието!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ELRC Workshop in &lt;country&gt;  Legal Framework for Contributing Data  First Name Last Name Affiliation</dc:title>
  <dc:creator>Hristina Dobreva</dc:creator>
  <cp:lastModifiedBy>Kalina Ivanova</cp:lastModifiedBy>
  <cp:revision>113</cp:revision>
  <cp:lastPrinted>2018-10-09T07:27:56Z</cp:lastPrinted>
  <dcterms:modified xsi:type="dcterms:W3CDTF">2018-10-26T08:03:19Z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0x010100519BC52533C5D54EBF30545146F82096</vt:lpwstr>
  </property>
</Properties>
</file>