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</p:sldMasterIdLst>
  <p:notesMasterIdLst>
    <p:notesMasterId r:id="rId45"/>
  </p:notesMasterIdLst>
  <p:sldIdLst>
    <p:sldId id="300" r:id="rId6"/>
    <p:sldId id="258" r:id="rId7"/>
    <p:sldId id="259" r:id="rId8"/>
    <p:sldId id="343" r:id="rId9"/>
    <p:sldId id="260" r:id="rId10"/>
    <p:sldId id="304" r:id="rId11"/>
    <p:sldId id="305" r:id="rId12"/>
    <p:sldId id="322" r:id="rId13"/>
    <p:sldId id="306" r:id="rId14"/>
    <p:sldId id="308" r:id="rId15"/>
    <p:sldId id="309" r:id="rId16"/>
    <p:sldId id="310" r:id="rId17"/>
    <p:sldId id="313" r:id="rId18"/>
    <p:sldId id="323" r:id="rId19"/>
    <p:sldId id="324" r:id="rId20"/>
    <p:sldId id="328" r:id="rId21"/>
    <p:sldId id="326" r:id="rId22"/>
    <p:sldId id="329" r:id="rId23"/>
    <p:sldId id="330" r:id="rId24"/>
    <p:sldId id="327" r:id="rId25"/>
    <p:sldId id="314" r:id="rId26"/>
    <p:sldId id="332" r:id="rId27"/>
    <p:sldId id="336" r:id="rId28"/>
    <p:sldId id="319" r:id="rId29"/>
    <p:sldId id="335" r:id="rId30"/>
    <p:sldId id="337" r:id="rId31"/>
    <p:sldId id="338" r:id="rId32"/>
    <p:sldId id="334" r:id="rId33"/>
    <p:sldId id="341" r:id="rId34"/>
    <p:sldId id="340" r:id="rId35"/>
    <p:sldId id="342" r:id="rId36"/>
    <p:sldId id="344" r:id="rId37"/>
    <p:sldId id="347" r:id="rId38"/>
    <p:sldId id="346" r:id="rId39"/>
    <p:sldId id="345" r:id="rId40"/>
    <p:sldId id="348" r:id="rId41"/>
    <p:sldId id="349" r:id="rId42"/>
    <p:sldId id="301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Giagkou" initials="MG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56" autoAdjust="0"/>
    <p:restoredTop sz="78784" autoAdjust="0"/>
  </p:normalViewPr>
  <p:slideViewPr>
    <p:cSldViewPr snapToGrid="0" showGuides="1">
      <p:cViewPr varScale="1">
        <p:scale>
          <a:sx n="77" d="100"/>
          <a:sy n="77" d="100"/>
        </p:scale>
        <p:origin x="181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2B0DB-23DD-430D-98B4-E3E8E374F5C2}" type="datetimeFigureOut">
              <a:rPr lang="lv-LV" smtClean="0"/>
              <a:t>26.10.2018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9F32A-7879-468D-AA86-C395D63C1E2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114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92869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99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33439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9701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8400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30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2804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32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891278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35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184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36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1845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37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1845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4074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85225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0821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505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35802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8740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15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061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9F32A-7879-468D-AA86-C395D63C1E2B}" type="slidenum">
              <a:rPr lang="lv-LV" smtClean="0"/>
              <a:t>16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25177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33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4EF49-67C6-4D10-8536-9F8CACB4826D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52A807-7BC1-4CC0-B337-E29FF8976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77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A0AD-2627-4BC6-89C3-0526F505D8AE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52A807-7BC1-4CC0-B337-E29FF8976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5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31799" y="1638300"/>
            <a:ext cx="8267701" cy="4013199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57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Macintosh HD:Users:fenevad:Dropbox:dfki:ELRC:elrc-logo-candidate-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6" y="286416"/>
            <a:ext cx="1649264" cy="5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6" descr="european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93" y="253848"/>
            <a:ext cx="835076" cy="556717"/>
          </a:xfrm>
          <a:prstGeom prst="rect">
            <a:avLst/>
          </a:prstGeom>
        </p:spPr>
      </p:pic>
      <p:grpSp>
        <p:nvGrpSpPr>
          <p:cNvPr id="6" name="Group 3"/>
          <p:cNvGrpSpPr/>
          <p:nvPr userDrawn="1"/>
        </p:nvGrpSpPr>
        <p:grpSpPr>
          <a:xfrm>
            <a:off x="454912" y="1023440"/>
            <a:ext cx="8217741" cy="170143"/>
            <a:chOff x="457199" y="1434619"/>
            <a:chExt cx="8217741" cy="170143"/>
          </a:xfrm>
        </p:grpSpPr>
        <p:sp>
          <p:nvSpPr>
            <p:cNvPr id="7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4500" y="1317873"/>
            <a:ext cx="8255000" cy="4672217"/>
          </a:xfrm>
        </p:spPr>
        <p:txBody>
          <a:bodyPr lIns="0" rIns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Macintosh HD:Users:fenevad:Dropbox:dfki:ELRC:elrc-logo-candidate-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6" y="286416"/>
            <a:ext cx="1649264" cy="524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6" descr="european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93" y="253848"/>
            <a:ext cx="835076" cy="556717"/>
          </a:xfrm>
          <a:prstGeom prst="rect">
            <a:avLst/>
          </a:prstGeom>
        </p:spPr>
      </p:pic>
      <p:grpSp>
        <p:nvGrpSpPr>
          <p:cNvPr id="6" name="Group 3"/>
          <p:cNvGrpSpPr/>
          <p:nvPr userDrawn="1"/>
        </p:nvGrpSpPr>
        <p:grpSpPr>
          <a:xfrm>
            <a:off x="454912" y="1023440"/>
            <a:ext cx="8217741" cy="170143"/>
            <a:chOff x="457199" y="1434619"/>
            <a:chExt cx="8217741" cy="170143"/>
          </a:xfrm>
        </p:grpSpPr>
        <p:sp>
          <p:nvSpPr>
            <p:cNvPr id="7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4500" y="1317873"/>
            <a:ext cx="8255000" cy="4672217"/>
          </a:xfrm>
        </p:spPr>
        <p:txBody>
          <a:bodyPr lIns="0" rIns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492821" y="6409420"/>
            <a:ext cx="4670780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ELRC+ </a:t>
            </a:r>
            <a:r>
              <a:rPr lang="fr-F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Workshop</a:t>
            </a:r>
            <a:r>
              <a:rPr lang="bg-BG" altLang="en-US" sz="12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en-US" sz="12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 Sofia (Bulgaria)</a:t>
            </a:r>
            <a:r>
              <a:rPr lang="fr-F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, 24.10.2018</a:t>
            </a:r>
            <a:endParaRPr lang="en-US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31799" y="1638300"/>
            <a:ext cx="8267701" cy="4013199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54912" y="1023440"/>
            <a:ext cx="8217741" cy="170143"/>
            <a:chOff x="457199" y="1434619"/>
            <a:chExt cx="8217741" cy="170143"/>
          </a:xfrm>
        </p:grpSpPr>
        <p:sp>
          <p:nvSpPr>
            <p:cNvPr id="6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7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8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92821" y="6409420"/>
            <a:ext cx="4670780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ELRC+ Workshop, [Country], [Date]</a:t>
            </a:r>
            <a:endParaRPr lang="en-US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317873"/>
            <a:ext cx="8255000" cy="4672217"/>
          </a:xfrm>
        </p:spPr>
        <p:txBody>
          <a:bodyPr lIns="0" rIns="0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709" y="1361027"/>
            <a:ext cx="8477572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709" y="4589464"/>
            <a:ext cx="847757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52A807-7BC1-4CC0-B337-E29FF8976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92821" y="6409420"/>
            <a:ext cx="4670780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ELRC+ </a:t>
            </a:r>
            <a:r>
              <a:rPr lang="fr-F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Workshop</a:t>
            </a:r>
            <a:r>
              <a:rPr lang="bg-BG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</a:t>
            </a:r>
            <a:r>
              <a:rPr lang="en-US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 Sofia (Bulgaria</a:t>
            </a:r>
            <a:r>
              <a:rPr lang="fr-F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), 24.10.2018</a:t>
            </a:r>
            <a:endParaRPr lang="en-US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6" name="Group 3"/>
          <p:cNvGrpSpPr/>
          <p:nvPr userDrawn="1"/>
        </p:nvGrpSpPr>
        <p:grpSpPr>
          <a:xfrm>
            <a:off x="379709" y="4323362"/>
            <a:ext cx="8477572" cy="210171"/>
            <a:chOff x="457199" y="1434619"/>
            <a:chExt cx="8217741" cy="170143"/>
          </a:xfrm>
        </p:grpSpPr>
        <p:sp>
          <p:nvSpPr>
            <p:cNvPr id="9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1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A233-0A4A-45C1-ABCF-7B88463CF5CD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C0C0C0"/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457199" y="1434619"/>
            <a:ext cx="8217741" cy="170143"/>
            <a:chOff x="457199" y="1434619"/>
            <a:chExt cx="8217741" cy="170143"/>
          </a:xfrm>
        </p:grpSpPr>
        <p:sp>
          <p:nvSpPr>
            <p:cNvPr id="8" name="Rectangle 7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492821" y="6409420"/>
            <a:ext cx="4670780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altLang="en-US" sz="12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ELRC+ Workshop, [Country], [Date]</a:t>
            </a:r>
            <a:endParaRPr lang="en-US" altLang="en-US" sz="1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Line 28"/>
          <p:cNvSpPr>
            <a:spLocks noChangeShapeType="1"/>
          </p:cNvSpPr>
          <p:nvPr userDrawn="1"/>
        </p:nvSpPr>
        <p:spPr bwMode="auto">
          <a:xfrm flipH="1" flipV="1">
            <a:off x="-5160" y="6249988"/>
            <a:ext cx="9149159" cy="20926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 sz="1800"/>
          </a:p>
        </p:txBody>
      </p:sp>
      <p:pic>
        <p:nvPicPr>
          <p:cNvPr id="15" name="Picture 3" descr="Macintosh HD:Users:fenevad:Dropbox:dfki:ELRC:elrc-logo-candidate-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53" y="68578"/>
            <a:ext cx="1620628" cy="59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6" descr="europeanFlag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71" y="104957"/>
            <a:ext cx="835076" cy="556717"/>
          </a:xfrm>
          <a:prstGeom prst="rect">
            <a:avLst/>
          </a:prstGeom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2A807-7BC1-4CC0-B337-E29FF8976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9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52A807-7BC1-4CC0-B337-E29FF8976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492821" y="6409420"/>
            <a:ext cx="4670780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ELRC+ Workshop, [Country], [Date]</a:t>
            </a:r>
            <a:endParaRPr lang="en-US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3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7D32-2DF6-41B8-94DA-EF034B860E56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52A807-7BC1-4CC0-B337-E29FF8976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4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21535-11E8-4CCB-892B-47ACF1729639}" type="datetime1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52A807-7BC1-4CC0-B337-E29FF8976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9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BF-BBE1-438A-BC69-19CE9F65F420}" type="datetime1">
              <a:rPr lang="en-US" smtClean="0"/>
              <a:t>10/26/2018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1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A12B3-0874-45CF-92CE-A99EBAB843DF}" type="datetime1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0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EDE6-09F7-4733-8775-73E980956818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52A807-7BC1-4CC0-B337-E29FF8976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2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C36CF-AA0D-47A3-A746-EA67EF403CC9}" type="datetime1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252A807-7BC1-4CC0-B337-E29FF8976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09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20A86-883F-499E-BEC7-8F9301B9D5D4}" type="datetime1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1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0782" y="112798"/>
            <a:ext cx="5765801" cy="8388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11" y="1305861"/>
            <a:ext cx="8217742" cy="4654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Line 28"/>
          <p:cNvSpPr>
            <a:spLocks noChangeShapeType="1"/>
          </p:cNvSpPr>
          <p:nvPr userDrawn="1"/>
        </p:nvSpPr>
        <p:spPr bwMode="auto">
          <a:xfrm flipH="1">
            <a:off x="-4763" y="6249988"/>
            <a:ext cx="9144001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07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4" r:id="rId2"/>
    <p:sldLayoutId id="2147483686" r:id="rId3"/>
    <p:sldLayoutId id="2147483687" r:id="rId4"/>
    <p:sldLayoutId id="2147483693" r:id="rId5"/>
    <p:sldLayoutId id="2147483690" r:id="rId6"/>
    <p:sldLayoutId id="2147483691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17375E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uropeandataportal.eu/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index.okfn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opendatamonitor.eu/" TargetMode="External"/><Relationship Id="rId4" Type="http://schemas.openxmlformats.org/officeDocument/2006/relationships/hyperlink" Target="http://www.epsiplatform.eu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"/>
          <p:cNvSpPr txBox="1">
            <a:spLocks/>
          </p:cNvSpPr>
          <p:nvPr/>
        </p:nvSpPr>
        <p:spPr>
          <a:xfrm>
            <a:off x="354953" y="1030288"/>
            <a:ext cx="8503530" cy="49950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7375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ELRC Workshop in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&lt;Bulgaria&gt;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kumimoji="0" lang="bg-B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Национални инициативи за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отворени  данни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/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kumimoji="0" lang="bg-BG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Рени Борисова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/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</a:br>
            <a:r>
              <a:rPr kumimoji="0" lang="bg-BG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Държавна агенция „Електронно управление“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30" name="Picture 4" descr="Image result for Connecting Europe Faci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06"/>
          <a:stretch/>
        </p:blipFill>
        <p:spPr bwMode="auto">
          <a:xfrm>
            <a:off x="1" y="5369835"/>
            <a:ext cx="9144000" cy="148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911" y="197657"/>
            <a:ext cx="3177614" cy="6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82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2.2. НСУПИИОСНПОФ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100" i="1" dirty="0" smtClean="0"/>
              <a:t>С </a:t>
            </a:r>
            <a:r>
              <a:rPr lang="ru-RU" sz="3100" i="1" dirty="0"/>
              <a:t>тази наредба се определят:</a:t>
            </a:r>
          </a:p>
          <a:p>
            <a:pPr lvl="1"/>
            <a:r>
              <a:rPr lang="ru-RU" sz="2500" i="1" dirty="0"/>
              <a:t>1. изискванията за създаването и поддържането на обществена информация в отворен формат;</a:t>
            </a:r>
          </a:p>
          <a:p>
            <a:pPr lvl="1"/>
            <a:r>
              <a:rPr lang="ru-RU" sz="2500" i="1" dirty="0"/>
              <a:t>2. редът и начинът за публикуване на информацията по т. 1 на Портала за отворени данни по чл. 15г, ал. 1 от Закона за достъп до обществена информация, наричан по-нататък "Портала за отворени данни";</a:t>
            </a:r>
          </a:p>
          <a:p>
            <a:pPr lvl="1"/>
            <a:r>
              <a:rPr lang="ru-RU" sz="2500" i="1" dirty="0"/>
              <a:t>3. стандартните условия за повторно използване на информация от обществения сектор</a:t>
            </a:r>
            <a:r>
              <a:rPr lang="ru-RU" sz="2500" i="1" dirty="0" smtClean="0"/>
              <a:t>.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ru-RU" sz="3100" i="1" dirty="0" smtClean="0"/>
              <a:t>Организациите </a:t>
            </a:r>
            <a:r>
              <a:rPr lang="ru-RU" sz="3100" i="1" dirty="0"/>
              <a:t>от обществения сектор поетапно публикуват на Портала за отворени данни информационните масиви и ресурси, които поддържат, достъпът до които е </a:t>
            </a:r>
            <a:r>
              <a:rPr lang="ru-RU" sz="3100" b="1" i="1" dirty="0"/>
              <a:t>свободен, в отворен машинночетим формат, позволяващ повторно използване, заедно със съответните метаданни</a:t>
            </a:r>
            <a:r>
              <a:rPr lang="ru-RU" sz="3100" i="1" dirty="0"/>
              <a:t>.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ru-RU" sz="3100" i="1" dirty="0"/>
              <a:t>(2) Извън случаите по ал. 1 организациите от обществения сектор предоставят на заявителя за повторно използване информация </a:t>
            </a:r>
            <a:r>
              <a:rPr lang="ru-RU" sz="3100" b="1" i="1" dirty="0"/>
              <a:t>във формат и на език, на който тя е събрана</a:t>
            </a:r>
            <a:r>
              <a:rPr lang="ru-RU" sz="3100" i="1" dirty="0"/>
              <a:t>, съответно - създадена, или в друг формат - по преценка на организацията от обществения сектор.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ru-RU" sz="3100" i="1" dirty="0"/>
              <a:t>(3) Организациите от обществения сектор осигуряват условия за улеснено търсене на информацията, включително, при </a:t>
            </a:r>
            <a:r>
              <a:rPr lang="ru-RU" sz="3100" b="1" i="1" dirty="0"/>
              <a:t>възможност - за многоезично търсене на </a:t>
            </a:r>
            <a:r>
              <a:rPr lang="ru-RU" sz="3100" b="1" i="1" dirty="0" smtClean="0"/>
              <a:t>документи</a:t>
            </a:r>
          </a:p>
          <a:p>
            <a:pPr marL="357188" lvl="1" indent="-357188">
              <a:buFont typeface="Arial" panose="020B0604020202020204" pitchFamily="34" charset="0"/>
              <a:buChar char="•"/>
            </a:pPr>
            <a:r>
              <a:rPr lang="ru-RU" sz="3100" i="1" dirty="0"/>
              <a:t>Когато е възможно, данните са достъпни като </a:t>
            </a:r>
            <a:r>
              <a:rPr lang="ru-RU" sz="3100" b="1" i="1" dirty="0"/>
              <a:t>обобщени записи на данни (масиви от данни), както и чрез приложно-програмни интерфейси (API), </a:t>
            </a:r>
            <a:r>
              <a:rPr lang="ru-RU" sz="3100" i="1" dirty="0"/>
              <a:t>за да се улесни автоматичната им обработка</a:t>
            </a:r>
            <a:r>
              <a:rPr lang="ru-RU" sz="3100" i="1" dirty="0" smtClean="0"/>
              <a:t>.</a:t>
            </a:r>
            <a:endParaRPr lang="ru-RU" sz="3100" i="1" dirty="0"/>
          </a:p>
        </p:txBody>
      </p:sp>
    </p:spTree>
    <p:extLst>
      <p:ext uri="{BB962C8B-B14F-4D97-AF65-F5344CB8AC3E}">
        <p14:creationId xmlns:p14="http://schemas.microsoft.com/office/powerpoint/2010/main" val="420004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2.3. ЗЕУ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/>
              <a:t>Закон за </a:t>
            </a:r>
            <a:r>
              <a:rPr lang="ru-RU" i="1" dirty="0" smtClean="0"/>
              <a:t>електронно управление</a:t>
            </a:r>
          </a:p>
          <a:p>
            <a:pPr lvl="1"/>
            <a:r>
              <a:rPr lang="ru-RU" i="1" dirty="0"/>
              <a:t>Чл. 7в, ал. 1е) Председателят на агенцията провежда държавната политика в областта на информацията от обществения сектор в машинночетим отворен формат;</a:t>
            </a:r>
          </a:p>
          <a:p>
            <a:pPr lvl="1"/>
            <a:r>
              <a:rPr lang="ru-RU" i="1" dirty="0"/>
              <a:t>Чл. 7в, ал. 2, т.19 издава методически указания и подпомага администрациите в дефинирането на структурата и съдържанието на наборите от данни за публикуване в портала за отворени данни по Закона за достъп до обществена информация</a:t>
            </a:r>
            <a:r>
              <a:rPr lang="ru-RU" i="1" dirty="0" smtClean="0"/>
              <a:t>;</a:t>
            </a:r>
          </a:p>
          <a:p>
            <a:pPr lvl="1"/>
            <a:r>
              <a:rPr lang="ru-RU" i="1" dirty="0"/>
              <a:t>Чл. 58а, т. 2 При изготвяне на технически и функционални задания за провеждане на обществени поръчки за разработка, надграждане или внедряване на информационни системи или електронни услуги административните органи задължително включват в заданията изискване за </a:t>
            </a:r>
            <a:r>
              <a:rPr lang="ru-RU" b="1" i="1" dirty="0"/>
              <a:t>реализиране на автоматизирани интерфейси</a:t>
            </a:r>
            <a:r>
              <a:rPr lang="ru-RU" i="1" dirty="0"/>
              <a:t> за осигуряване на свободен публичен </a:t>
            </a:r>
            <a:r>
              <a:rPr lang="ru-RU" i="1" dirty="0" smtClean="0"/>
              <a:t>достъп.</a:t>
            </a:r>
          </a:p>
          <a:p>
            <a:pPr lvl="1"/>
            <a:endParaRPr lang="en-US" i="1" noProof="0" dirty="0"/>
          </a:p>
        </p:txBody>
      </p:sp>
    </p:spTree>
    <p:extLst>
      <p:ext uri="{BB962C8B-B14F-4D97-AF65-F5344CB8AC3E}">
        <p14:creationId xmlns:p14="http://schemas.microsoft.com/office/powerpoint/2010/main" val="218572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2.4. НОИИСПЕАУ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smtClean="0"/>
              <a:t>Наредба за </a:t>
            </a:r>
            <a:r>
              <a:rPr lang="ru-RU" i="1" dirty="0"/>
              <a:t>общите изисквания към информационните системи, регистрите и електронните административни </a:t>
            </a:r>
            <a:r>
              <a:rPr lang="ru-RU" i="1" dirty="0" smtClean="0"/>
              <a:t>услуги – Отворени данни</a:t>
            </a:r>
          </a:p>
          <a:p>
            <a:pPr lvl="1"/>
            <a:r>
              <a:rPr lang="ru-RU" i="1" dirty="0" smtClean="0"/>
              <a:t>Регистрите </a:t>
            </a:r>
            <a:r>
              <a:rPr lang="ru-RU" i="1" dirty="0"/>
              <a:t>и базите данни поддържат публични, свободни и безплатни интерфейси за свързани отворени данни по реда на Закона за достъп до обществена информация.</a:t>
            </a:r>
          </a:p>
          <a:p>
            <a:pPr lvl="1"/>
            <a:r>
              <a:rPr lang="ru-RU" i="1" dirty="0" smtClean="0"/>
              <a:t>Данните са </a:t>
            </a:r>
            <a:r>
              <a:rPr lang="ru-RU" i="1" dirty="0"/>
              <a:t>с максимална степен на детайлност и съдържат уникалния идентификатор на всеки запис при спазване на изискванията на относимото законодателство за защита на личните данни.</a:t>
            </a:r>
          </a:p>
          <a:p>
            <a:pPr lvl="1"/>
            <a:r>
              <a:rPr lang="ru-RU" i="1" dirty="0" smtClean="0"/>
              <a:t>При </a:t>
            </a:r>
            <a:r>
              <a:rPr lang="ru-RU" i="1" dirty="0"/>
              <a:t>публикуването на отворени данни личните данни и друга защитена информация в публичните регистри се анонимизират, а частта от информацията, която не може да се използва повторно, съгласно чл. 41б, ал. 1 от </a:t>
            </a:r>
            <a:r>
              <a:rPr lang="ru-RU" i="1" dirty="0" smtClean="0"/>
              <a:t>ЗДОИ, </a:t>
            </a:r>
            <a:r>
              <a:rPr lang="ru-RU" i="1" dirty="0"/>
              <a:t>не се </a:t>
            </a:r>
            <a:r>
              <a:rPr lang="ru-RU" i="1" dirty="0" smtClean="0"/>
              <a:t>публикува.</a:t>
            </a:r>
            <a:endParaRPr lang="ru-RU" i="1" dirty="0"/>
          </a:p>
          <a:p>
            <a:pPr lvl="1"/>
            <a:endParaRPr lang="en-US" i="1" noProof="0" dirty="0"/>
          </a:p>
        </p:txBody>
      </p:sp>
    </p:spTree>
    <p:extLst>
      <p:ext uri="{BB962C8B-B14F-4D97-AF65-F5344CB8AC3E}">
        <p14:creationId xmlns:p14="http://schemas.microsoft.com/office/powerpoint/2010/main" val="1279214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Инициативи за отворени данни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i="1" noProof="0" dirty="0" smtClean="0"/>
              <a:t>България</a:t>
            </a:r>
            <a:endParaRPr lang="en-US" i="1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252A807-7BC1-4CC0-B337-E29FF89763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5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3</a:t>
            </a:r>
            <a:r>
              <a:rPr lang="bg-BG" dirty="0" smtClean="0"/>
              <a:t>. Инициативи за ОД на: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14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3</a:t>
            </a:r>
            <a:r>
              <a:rPr lang="bg-BG" dirty="0" smtClean="0"/>
              <a:t>.1. </a:t>
            </a:r>
            <a:r>
              <a:rPr lang="ru-RU" dirty="0" smtClean="0"/>
              <a:t>Администрация на Министерския съвет;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3.2. Министерство на транспорта, информационните технологии и съобщенията;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3</a:t>
            </a:r>
            <a:r>
              <a:rPr lang="ru-RU" dirty="0" smtClean="0"/>
              <a:t>.3. Институт по публична администрация;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3</a:t>
            </a:r>
            <a:r>
              <a:rPr lang="ru-RU" dirty="0" smtClean="0"/>
              <a:t>.4. Държавна агенция «Електронно управление».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5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3.1. </a:t>
            </a:r>
            <a:r>
              <a:rPr lang="bg-BG" dirty="0" smtClean="0"/>
              <a:t>АМС -</a:t>
            </a:r>
            <a:r>
              <a:rPr lang="ru-RU" smtClean="0"/>
              <a:t>Съществуващ ПОД (1/3)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15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3972" y="1317625"/>
            <a:ext cx="6835696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03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3.1. АМС - </a:t>
            </a:r>
            <a:r>
              <a:rPr lang="ru-RU" dirty="0" smtClean="0"/>
              <a:t>Нов ПОД (2/3)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16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318" y="1317625"/>
            <a:ext cx="7828156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7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3.1. АМС – Инициатива ПОУ (3/3)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17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5259" y="1317625"/>
            <a:ext cx="7750097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32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3.2. МТИТС – Преглед на ДОД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18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922" y="1317625"/>
            <a:ext cx="7571678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06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3.</a:t>
            </a:r>
            <a:r>
              <a:rPr lang="bg-BG" dirty="0"/>
              <a:t>3</a:t>
            </a:r>
            <a:r>
              <a:rPr lang="bg-BG" dirty="0" smtClean="0"/>
              <a:t>. ИПА - Обучения за ОД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19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От Института по публична администрация за периода </a:t>
            </a:r>
            <a:r>
              <a:rPr lang="bg-BG" dirty="0"/>
              <a:t>юни 2017 – юни 2018 г. са </a:t>
            </a:r>
            <a:r>
              <a:rPr lang="bg-BG" dirty="0" smtClean="0"/>
              <a:t>проведени:</a:t>
            </a:r>
          </a:p>
          <a:p>
            <a:pPr lvl="1"/>
            <a:r>
              <a:rPr lang="bg-BG" dirty="0" smtClean="0"/>
              <a:t>12 </a:t>
            </a:r>
            <a:r>
              <a:rPr lang="bg-BG" dirty="0"/>
              <a:t>обучения на </a:t>
            </a:r>
            <a:r>
              <a:rPr lang="bg-BG" dirty="0" smtClean="0"/>
              <a:t>тема </a:t>
            </a:r>
            <a:r>
              <a:rPr lang="bg-BG" dirty="0"/>
              <a:t>„Отворени данни в управлението</a:t>
            </a:r>
            <a:r>
              <a:rPr lang="bg-BG" dirty="0" smtClean="0"/>
              <a:t>“;</a:t>
            </a:r>
          </a:p>
          <a:p>
            <a:pPr lvl="1"/>
            <a:r>
              <a:rPr lang="bg-BG" dirty="0"/>
              <a:t>5 Обучения по </a:t>
            </a:r>
            <a:r>
              <a:rPr lang="bg-BG" dirty="0" smtClean="0"/>
              <a:t>тема </a:t>
            </a:r>
            <a:r>
              <a:rPr lang="bg-BG" dirty="0"/>
              <a:t>„Анализ и визуализация на бази данни</a:t>
            </a:r>
            <a:r>
              <a:rPr lang="bg-BG" dirty="0" smtClean="0"/>
              <a:t>“;</a:t>
            </a:r>
          </a:p>
          <a:p>
            <a:pPr lvl="1"/>
            <a:r>
              <a:rPr lang="bg-BG" dirty="0" smtClean="0"/>
              <a:t>2 </a:t>
            </a:r>
            <a:r>
              <a:rPr lang="bg-BG" dirty="0"/>
              <a:t>Обучения по </a:t>
            </a:r>
            <a:r>
              <a:rPr lang="bg-BG" dirty="0" smtClean="0"/>
              <a:t>тема „Управление </a:t>
            </a:r>
            <a:r>
              <a:rPr lang="bg-BG" dirty="0"/>
              <a:t>на информационните ресурси и </a:t>
            </a:r>
            <a:r>
              <a:rPr lang="bg-BG" dirty="0" err="1"/>
              <a:t>кибер</a:t>
            </a:r>
            <a:r>
              <a:rPr lang="bg-BG" dirty="0"/>
              <a:t> устойчивост в публичния </a:t>
            </a:r>
            <a:r>
              <a:rPr lang="bg-BG" dirty="0" smtClean="0"/>
              <a:t>сектор“ </a:t>
            </a:r>
            <a:r>
              <a:rPr lang="bg-BG" dirty="0"/>
              <a:t>(за ИТ лидери) Модул „Развитие на ИТ за е-управление</a:t>
            </a:r>
            <a:r>
              <a:rPr lang="bg-BG" dirty="0" smtClean="0"/>
              <a:t>“;</a:t>
            </a:r>
          </a:p>
          <a:p>
            <a:pPr lvl="1"/>
            <a:r>
              <a:rPr lang="bg-BG" dirty="0"/>
              <a:t>Открита е и програма за следдипломна квалификация по оценка на </a:t>
            </a:r>
            <a:r>
              <a:rPr lang="bg-BG" dirty="0" smtClean="0"/>
              <a:t>въздействието</a:t>
            </a:r>
            <a:r>
              <a:rPr lang="ru-RU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372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 dirty="0" smtClean="0"/>
              <a:t>Съдържание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dirty="0" smtClean="0"/>
              <a:t>1. Правна рамка на отворените данни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 smtClean="0"/>
              <a:t>2. Правомощия на Държавна агенция „Електронно управление“</a:t>
            </a:r>
          </a:p>
          <a:p>
            <a:pPr>
              <a:buFont typeface="Wingdings" panose="05000000000000000000" pitchFamily="2" charset="2"/>
              <a:buChar char="v"/>
            </a:pPr>
            <a:endParaRPr lang="bg-B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 smtClean="0"/>
              <a:t>3. Инициативи за отворени данни</a:t>
            </a:r>
          </a:p>
          <a:p>
            <a:pPr>
              <a:buFont typeface="Wingdings" panose="05000000000000000000" pitchFamily="2" charset="2"/>
              <a:buChar char="v"/>
            </a:pPr>
            <a:endParaRPr lang="bg-BG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 smtClean="0"/>
              <a:t>4. Измервания за отворени данни</a:t>
            </a:r>
          </a:p>
          <a:p>
            <a:pPr>
              <a:buFont typeface="Wingdings" panose="05000000000000000000" pitchFamily="2" charset="2"/>
              <a:buChar char="v"/>
            </a:pPr>
            <a:endParaRPr lang="bg-BG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 smtClean="0"/>
              <a:t>5. Европейски портали за отворени данни</a:t>
            </a:r>
          </a:p>
        </p:txBody>
      </p:sp>
    </p:spTree>
    <p:extLst>
      <p:ext uri="{BB962C8B-B14F-4D97-AF65-F5344CB8AC3E}">
        <p14:creationId xmlns:p14="http://schemas.microsoft.com/office/powerpoint/2010/main" val="3637182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3.4. </a:t>
            </a:r>
            <a:r>
              <a:rPr lang="ru-RU" dirty="0" smtClean="0"/>
              <a:t>Инициативи на ДАЕУ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Извършване на ежегоден годишен отчет към ЕК с публикуване на резултатите на </a:t>
            </a:r>
            <a:r>
              <a:rPr lang="en-US" i="1" dirty="0">
                <a:hlinkClick r:id="rId3"/>
              </a:rPr>
              <a:t>https://</a:t>
            </a:r>
            <a:r>
              <a:rPr lang="en-US" i="1" dirty="0" smtClean="0">
                <a:hlinkClick r:id="rId3"/>
              </a:rPr>
              <a:t>www.europeandataportal.eu/en</a:t>
            </a:r>
            <a:r>
              <a:rPr lang="bg-BG" i="1" dirty="0" smtClean="0"/>
              <a:t>;</a:t>
            </a:r>
          </a:p>
          <a:p>
            <a:r>
              <a:rPr lang="bg-BG" i="1" dirty="0" smtClean="0"/>
              <a:t>Ежегодно събиране и обработване </a:t>
            </a:r>
            <a:r>
              <a:rPr lang="bg-BG" i="1" dirty="0"/>
              <a:t>на предложенията с нови набори от данни </a:t>
            </a:r>
            <a:r>
              <a:rPr lang="bg-BG" i="1" dirty="0" smtClean="0"/>
              <a:t>от администрациите и изготвяне на Списък с набори от данни за публикуване </a:t>
            </a:r>
            <a:r>
              <a:rPr lang="bg-BG" i="1" smtClean="0"/>
              <a:t>през съответната година;</a:t>
            </a:r>
            <a:endParaRPr lang="bg-BG" i="1" dirty="0" smtClean="0"/>
          </a:p>
          <a:p>
            <a:r>
              <a:rPr lang="bg-BG" i="1" dirty="0" smtClean="0"/>
              <a:t>Изготвяне на доклади за напредъка по публикуваните набори от данни на ПОД;</a:t>
            </a:r>
            <a:endParaRPr lang="bg-BG" i="1" dirty="0"/>
          </a:p>
          <a:p>
            <a:r>
              <a:rPr lang="bg-BG" i="1" dirty="0" smtClean="0"/>
              <a:t>И</a:t>
            </a:r>
            <a:r>
              <a:rPr lang="ru-RU" i="1" dirty="0" smtClean="0"/>
              <a:t>здаване </a:t>
            </a:r>
            <a:r>
              <a:rPr lang="ru-RU" i="1" dirty="0"/>
              <a:t>методически указания и </a:t>
            </a:r>
            <a:r>
              <a:rPr lang="ru-RU" i="1" dirty="0" smtClean="0"/>
              <a:t>подпомагане </a:t>
            </a:r>
            <a:r>
              <a:rPr lang="ru-RU" i="1" dirty="0"/>
              <a:t>администрациите в дефинирането на структурата и съдържанието на наборите от данни за публикуване в </a:t>
            </a:r>
            <a:r>
              <a:rPr lang="ru-RU" i="1" dirty="0" smtClean="0"/>
              <a:t>ПОД по ЗДОИ.</a:t>
            </a:r>
            <a:endParaRPr lang="ru-RU" i="1" dirty="0"/>
          </a:p>
          <a:p>
            <a:pPr lvl="1"/>
            <a:endParaRPr lang="en-US" i="1" noProof="0" dirty="0"/>
          </a:p>
        </p:txBody>
      </p:sp>
    </p:spTree>
    <p:extLst>
      <p:ext uri="{BB962C8B-B14F-4D97-AF65-F5344CB8AC3E}">
        <p14:creationId xmlns:p14="http://schemas.microsoft.com/office/powerpoint/2010/main" val="630896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Измервания за </a:t>
            </a:r>
            <a:r>
              <a:rPr lang="bg-BG" dirty="0"/>
              <a:t>отворени </a:t>
            </a:r>
            <a:r>
              <a:rPr lang="bg-BG" dirty="0" smtClean="0"/>
              <a:t>данни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i="1" noProof="0" dirty="0" smtClean="0"/>
              <a:t>България</a:t>
            </a:r>
            <a:endParaRPr lang="en-US" i="1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252A807-7BC1-4CC0-B337-E29FF89763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67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 dirty="0" smtClean="0"/>
              <a:t>4. </a:t>
            </a:r>
            <a:r>
              <a:rPr lang="bg-BG" dirty="0"/>
              <a:t>Резултати за </a:t>
            </a:r>
            <a:r>
              <a:rPr lang="bg-BG" dirty="0" smtClean="0"/>
              <a:t>ОД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dirty="0" smtClean="0"/>
              <a:t>4.1. </a:t>
            </a:r>
            <a:r>
              <a:rPr lang="bg-BG" dirty="0"/>
              <a:t>Зрялост на отворените </a:t>
            </a:r>
            <a:r>
              <a:rPr lang="bg-BG" dirty="0" smtClean="0"/>
              <a:t>данни</a:t>
            </a:r>
            <a:r>
              <a:rPr lang="en-US" dirty="0" smtClean="0"/>
              <a:t> </a:t>
            </a:r>
            <a:r>
              <a:rPr lang="bg-BG" dirty="0" smtClean="0"/>
              <a:t>в Европа (</a:t>
            </a:r>
            <a:r>
              <a:rPr lang="en-US" dirty="0" smtClean="0"/>
              <a:t>Open Data Maturity in Europe)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dirty="0" smtClean="0"/>
              <a:t>4.2. Индекс Цифрова Икономика и общество </a:t>
            </a:r>
            <a:r>
              <a:rPr lang="en-US" dirty="0" smtClean="0"/>
              <a:t>(Digital </a:t>
            </a:r>
            <a:r>
              <a:rPr lang="en-US" dirty="0"/>
              <a:t>Economy &amp; </a:t>
            </a:r>
            <a:r>
              <a:rPr lang="en-US" dirty="0" smtClean="0"/>
              <a:t>Society Index, DESI)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4.3. </a:t>
            </a:r>
            <a:r>
              <a:rPr lang="bg-BG" dirty="0"/>
              <a:t>Б</a:t>
            </a:r>
            <a:r>
              <a:rPr lang="bg-BG" dirty="0" smtClean="0"/>
              <a:t>арометър за отворени данни (</a:t>
            </a:r>
            <a:r>
              <a:rPr lang="en-US" dirty="0" smtClean="0"/>
              <a:t>Open Data Barometer)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4.4. </a:t>
            </a:r>
            <a:r>
              <a:rPr lang="bg-BG" dirty="0" smtClean="0"/>
              <a:t>Други класации</a:t>
            </a:r>
          </a:p>
        </p:txBody>
      </p:sp>
    </p:spTree>
    <p:extLst>
      <p:ext uri="{BB962C8B-B14F-4D97-AF65-F5344CB8AC3E}">
        <p14:creationId xmlns:p14="http://schemas.microsoft.com/office/powerpoint/2010/main" val="474737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4.1. </a:t>
            </a:r>
            <a:r>
              <a:rPr lang="bg-BG" dirty="0" smtClean="0"/>
              <a:t>Зрялост на отворените</a:t>
            </a:r>
            <a:br>
              <a:rPr lang="bg-BG" dirty="0" smtClean="0"/>
            </a:br>
            <a:r>
              <a:rPr lang="bg-BG" dirty="0" smtClean="0"/>
              <a:t> данни </a:t>
            </a:r>
            <a:r>
              <a:rPr lang="en-US" dirty="0" smtClean="0"/>
              <a:t>(1/5)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23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0833" y="5929680"/>
            <a:ext cx="80623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https://www.europeandataportal.eu/sites/default/files/edp_landscaping_insight_report_n3_2017.pdf</a:t>
            </a:r>
            <a:endParaRPr lang="bg-BG" sz="8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998" y="1491030"/>
            <a:ext cx="7620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8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4.1. Зрялост на отворените</a:t>
            </a:r>
            <a:br>
              <a:rPr lang="bg-BG" dirty="0"/>
            </a:br>
            <a:r>
              <a:rPr lang="bg-BG" dirty="0"/>
              <a:t> данни </a:t>
            </a:r>
            <a:r>
              <a:rPr lang="en-US" dirty="0" smtClean="0"/>
              <a:t>(2/5)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24</a:t>
            </a:fld>
            <a:endParaRPr lang="en-US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56" y="1496126"/>
            <a:ext cx="7660887" cy="44335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40833" y="5929680"/>
            <a:ext cx="80623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https://www.europeandataportal.eu/sites/default/files/edp_landscaping_insight_report_n3_2017.pdf</a:t>
            </a:r>
            <a:endParaRPr lang="bg-BG" sz="8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1" y="1248937"/>
            <a:ext cx="7917366" cy="4680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54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g-BG" dirty="0"/>
              <a:t>4.1. Зрялост на отворените</a:t>
            </a:r>
            <a:br>
              <a:rPr lang="bg-BG" dirty="0"/>
            </a:br>
            <a:r>
              <a:rPr lang="bg-BG" dirty="0"/>
              <a:t> данни </a:t>
            </a:r>
            <a:r>
              <a:rPr lang="en-US" dirty="0" smtClean="0"/>
              <a:t>(3/5)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25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0833" y="5929680"/>
            <a:ext cx="80623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https://www.europeandataportal.eu/sites/default/files/edp_landscaping_insight_report_n3_2017.pdf</a:t>
            </a:r>
            <a:endParaRPr lang="bg-BG" sz="800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8" y="1527718"/>
            <a:ext cx="7850457" cy="4190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0962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4.1. Зрялост на отворените</a:t>
            </a:r>
            <a:br>
              <a:rPr lang="bg-BG" dirty="0"/>
            </a:br>
            <a:r>
              <a:rPr lang="bg-BG" dirty="0"/>
              <a:t> данни </a:t>
            </a:r>
            <a:r>
              <a:rPr lang="en-US" dirty="0" smtClean="0"/>
              <a:t>(4/5)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26</a:t>
            </a:fld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8" y="1338146"/>
            <a:ext cx="8062332" cy="43803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540833" y="5929680"/>
            <a:ext cx="80623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https://www.europeandataportal.eu/sites/default/files/edp_landscaping_insight_report_n3_2017.pdf</a:t>
            </a:r>
            <a:endParaRPr lang="bg-BG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190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4.1. Зрялост на отворените</a:t>
            </a:r>
            <a:br>
              <a:rPr lang="bg-BG" dirty="0"/>
            </a:br>
            <a:r>
              <a:rPr lang="bg-BG" dirty="0"/>
              <a:t> данни </a:t>
            </a:r>
            <a:r>
              <a:rPr lang="en-US" dirty="0" smtClean="0"/>
              <a:t>(5/5)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27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0833" y="5929680"/>
            <a:ext cx="80623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https://www.europeandataportal.eu/sites/default/files/edp_landscaping_insight_report_n3_2017.pdf</a:t>
            </a:r>
            <a:endParaRPr lang="bg-BG" sz="8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53" y="1317625"/>
            <a:ext cx="5006894" cy="46720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812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4.</a:t>
            </a:r>
            <a:r>
              <a:rPr lang="en-US" dirty="0" smtClean="0"/>
              <a:t>2</a:t>
            </a:r>
            <a:r>
              <a:rPr lang="bg-BG" dirty="0" smtClean="0"/>
              <a:t>. </a:t>
            </a:r>
            <a:r>
              <a:rPr lang="bg-BG" dirty="0"/>
              <a:t>Индекс Цифрова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Икономика </a:t>
            </a:r>
            <a:r>
              <a:rPr lang="bg-BG" dirty="0"/>
              <a:t>и </a:t>
            </a:r>
            <a:r>
              <a:rPr lang="bg-BG" dirty="0" smtClean="0"/>
              <a:t>общество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28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458992"/>
            <a:ext cx="8255000" cy="43892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40833" y="5929680"/>
            <a:ext cx="8062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https://digital-agenda-data.eu/charts/desi-components#chart={%22indicator%22:%22DESI_5A5_OPENDATA%22,%22breakdown-group%22:%22total%22,%22unit-measure%22:%22od_score%22,%22time-period%22:%222018%22}</a:t>
            </a:r>
            <a:endParaRPr lang="bg-BG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56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4.3. </a:t>
            </a:r>
            <a:r>
              <a:rPr lang="bg-BG" dirty="0"/>
              <a:t>Барометър за </a:t>
            </a:r>
            <a:r>
              <a:rPr lang="en-US" dirty="0"/>
              <a:t/>
            </a:r>
            <a:br>
              <a:rPr lang="en-US" dirty="0"/>
            </a:br>
            <a:r>
              <a:rPr lang="bg-BG" dirty="0"/>
              <a:t>отворени данни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29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0833" y="5929680"/>
            <a:ext cx="80623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https://opendatabarometer.org/4thedition/?_year=2016&amp;indicator=ODB</a:t>
            </a:r>
            <a:endParaRPr lang="bg-BG" sz="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642" y="1365389"/>
            <a:ext cx="6601522" cy="4564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2" y="1211797"/>
            <a:ext cx="1780246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0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Правна </a:t>
            </a:r>
            <a:r>
              <a:rPr lang="bg-BG" dirty="0"/>
              <a:t>рамка на отворените данни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Повторно използване на информацията от обществения сектор в отворен машинно-четим формат  </a:t>
            </a:r>
            <a:endParaRPr lang="ru-RU" i="1" dirty="0"/>
          </a:p>
          <a:p>
            <a:r>
              <a:rPr lang="bg-BG" i="1" noProof="0" dirty="0" smtClean="0"/>
              <a:t>България</a:t>
            </a:r>
            <a:endParaRPr lang="en-US" i="1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252A807-7BC1-4CC0-B337-E29FF89763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13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4.</a:t>
            </a:r>
            <a:r>
              <a:rPr lang="en-US" dirty="0" smtClean="0"/>
              <a:t>4</a:t>
            </a:r>
            <a:r>
              <a:rPr lang="bg-BG" dirty="0" smtClean="0"/>
              <a:t>. Други класации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30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r>
              <a:rPr lang="bg-BG" dirty="0" smtClean="0"/>
              <a:t>Глобален </a:t>
            </a:r>
            <a:r>
              <a:rPr lang="bg-BG" dirty="0"/>
              <a:t>отворен </a:t>
            </a:r>
            <a:r>
              <a:rPr lang="bg-BG" dirty="0" smtClean="0"/>
              <a:t>индекс</a:t>
            </a:r>
          </a:p>
          <a:p>
            <a:pPr marL="0" lvl="0" indent="0">
              <a:buNone/>
            </a:pPr>
            <a:r>
              <a:rPr lang="en-US" dirty="0">
                <a:hlinkClick r:id="rId3"/>
              </a:rPr>
              <a:t>http://index.okfn.org</a:t>
            </a:r>
            <a:r>
              <a:rPr lang="en-US" dirty="0" smtClean="0">
                <a:hlinkClick r:id="rId3"/>
              </a:rPr>
              <a:t>/</a:t>
            </a:r>
            <a:r>
              <a:rPr lang="bg-BG" dirty="0" smtClean="0"/>
              <a:t> </a:t>
            </a:r>
            <a:endParaRPr lang="en-US" dirty="0" smtClean="0"/>
          </a:p>
          <a:p>
            <a:pPr marL="0" lvl="0" indent="0">
              <a:buNone/>
            </a:pPr>
            <a:endParaRPr lang="bg-BG" dirty="0" smtClean="0"/>
          </a:p>
          <a:p>
            <a:pPr lvl="0"/>
            <a:r>
              <a:rPr lang="bg-BG" dirty="0" smtClean="0"/>
              <a:t>Индекс </a:t>
            </a:r>
            <a:r>
              <a:rPr lang="bg-BG" dirty="0"/>
              <a:t>за развитие на публичния сектор в </a:t>
            </a:r>
            <a:r>
              <a:rPr lang="bg-BG" dirty="0" smtClean="0"/>
              <a:t>ЕС</a:t>
            </a:r>
          </a:p>
          <a:p>
            <a:pPr marL="0" lvl="0" indent="0">
              <a:buNone/>
            </a:pPr>
            <a:r>
              <a:rPr lang="en-US" dirty="0">
                <a:hlinkClick r:id="rId4"/>
              </a:rPr>
              <a:t>http://www.epsiplatform.eu</a:t>
            </a:r>
            <a:r>
              <a:rPr lang="en-US" dirty="0" smtClean="0">
                <a:hlinkClick r:id="rId4"/>
              </a:rPr>
              <a:t>/</a:t>
            </a:r>
            <a:r>
              <a:rPr lang="bg-BG" dirty="0" smtClean="0"/>
              <a:t> </a:t>
            </a:r>
            <a:endParaRPr lang="en-US" dirty="0" smtClean="0"/>
          </a:p>
          <a:p>
            <a:pPr marL="0" lvl="0" indent="0">
              <a:buNone/>
            </a:pPr>
            <a:endParaRPr lang="bg-BG" dirty="0" smtClean="0"/>
          </a:p>
          <a:p>
            <a:pPr lvl="0"/>
            <a:r>
              <a:rPr lang="bg-BG" dirty="0" smtClean="0"/>
              <a:t>Платформа </a:t>
            </a:r>
            <a:r>
              <a:rPr lang="bg-BG" dirty="0"/>
              <a:t>Монитор на Отворени данни на </a:t>
            </a:r>
            <a:r>
              <a:rPr lang="bg-BG" dirty="0" smtClean="0"/>
              <a:t>ЕС</a:t>
            </a:r>
          </a:p>
          <a:p>
            <a:pPr marL="0" lvl="0" indent="0">
              <a:buNone/>
            </a:pPr>
            <a:r>
              <a:rPr lang="en-US" dirty="0">
                <a:hlinkClick r:id="rId5"/>
              </a:rPr>
              <a:t>http://www.opendatamonitor.eu</a:t>
            </a:r>
            <a:r>
              <a:rPr lang="en-US" dirty="0" smtClean="0">
                <a:hlinkClick r:id="rId5"/>
              </a:rPr>
              <a:t>/</a:t>
            </a:r>
            <a:r>
              <a:rPr lang="bg-BG" dirty="0" smtClean="0"/>
              <a:t> </a:t>
            </a:r>
          </a:p>
          <a:p>
            <a:pPr marL="0" indent="0">
              <a:buNone/>
            </a:pP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48065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Европейски портали за данни</a:t>
            </a:r>
            <a:endParaRPr lang="bg-B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i="1" noProof="0" dirty="0" smtClean="0"/>
              <a:t>България</a:t>
            </a:r>
            <a:endParaRPr lang="en-US" i="1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252A807-7BC1-4CC0-B337-E29FF89763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1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5</a:t>
            </a:r>
            <a:r>
              <a:rPr lang="bg-BG" noProof="0" dirty="0" smtClean="0"/>
              <a:t>. Европейски портали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bg-BG" sz="4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g-BG" sz="4000" dirty="0"/>
              <a:t>5</a:t>
            </a:r>
            <a:r>
              <a:rPr lang="bg-BG" sz="4000" dirty="0" smtClean="0"/>
              <a:t>.1. </a:t>
            </a:r>
            <a:r>
              <a:rPr lang="bg-BG" sz="4000" dirty="0"/>
              <a:t>Портал за отворени данни на ЕС (</a:t>
            </a:r>
            <a:r>
              <a:rPr lang="en-US" sz="4000" dirty="0"/>
              <a:t>EU Open Data Portal)</a:t>
            </a:r>
            <a:endParaRPr lang="bg-BG" sz="4000" dirty="0"/>
          </a:p>
          <a:p>
            <a:pPr>
              <a:buFont typeface="Wingdings" panose="05000000000000000000" pitchFamily="2" charset="2"/>
              <a:buChar char="v"/>
            </a:pPr>
            <a:endParaRPr lang="bg-BG" sz="4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g-BG" sz="4000" dirty="0"/>
              <a:t>5</a:t>
            </a:r>
            <a:r>
              <a:rPr lang="bg-BG" sz="4000" dirty="0" smtClean="0"/>
              <a:t>.2.</a:t>
            </a:r>
            <a:r>
              <a:rPr lang="en-US" sz="4000" dirty="0" smtClean="0"/>
              <a:t> </a:t>
            </a:r>
            <a:r>
              <a:rPr lang="bg-BG" sz="4000" dirty="0"/>
              <a:t>Европейски портал за данни (</a:t>
            </a:r>
            <a:r>
              <a:rPr lang="en-US" sz="4000" dirty="0"/>
              <a:t>European Data Portal</a:t>
            </a:r>
            <a:r>
              <a:rPr lang="bg-BG" sz="4000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endParaRPr lang="bg-BG" sz="4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g-BG" sz="4000" dirty="0" smtClean="0"/>
              <a:t>5.3. </a:t>
            </a:r>
            <a:r>
              <a:rPr lang="bg-BG" sz="4000" dirty="0"/>
              <a:t>Ресурси с постоянни URI </a:t>
            </a:r>
            <a:r>
              <a:rPr lang="en-US" sz="4000" dirty="0" smtClean="0"/>
              <a:t>(persistent URI)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4000" dirty="0"/>
          </a:p>
          <a:p>
            <a:pPr>
              <a:buFont typeface="Wingdings" panose="05000000000000000000" pitchFamily="2" charset="2"/>
              <a:buChar char="v"/>
            </a:pPr>
            <a:r>
              <a:rPr lang="bg-BG" sz="4000" dirty="0" smtClean="0"/>
              <a:t>5.4. Уеб архивът на ЕС (</a:t>
            </a:r>
            <a:r>
              <a:rPr lang="en-US" sz="4000" dirty="0" smtClean="0"/>
              <a:t>EU Web Achieve)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21813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5. Европейски портали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768" y="1317625"/>
            <a:ext cx="6094463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266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5.1. </a:t>
            </a:r>
            <a:r>
              <a:rPr lang="bg-BG" dirty="0"/>
              <a:t>Портал за отворени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данни </a:t>
            </a:r>
            <a:r>
              <a:rPr lang="bg-BG" dirty="0"/>
              <a:t>на ЕС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34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0833" y="5929680"/>
            <a:ext cx="80623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https://data.europa.eu/euodp/data/</a:t>
            </a:r>
            <a:endParaRPr lang="bg-BG" sz="8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483" y="1247725"/>
            <a:ext cx="6668429" cy="47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08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bg-BG" dirty="0" smtClean="0"/>
              <a:t>.</a:t>
            </a:r>
            <a:r>
              <a:rPr lang="en-US" dirty="0"/>
              <a:t>2</a:t>
            </a:r>
            <a:r>
              <a:rPr lang="bg-BG" dirty="0" smtClean="0"/>
              <a:t>. </a:t>
            </a:r>
            <a:r>
              <a:rPr lang="bg-BG" dirty="0"/>
              <a:t>Европейски портал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bg-BG" dirty="0" smtClean="0"/>
              <a:t>за </a:t>
            </a:r>
            <a:r>
              <a:rPr lang="bg-BG" dirty="0"/>
              <a:t>данни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35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833" y="5929680"/>
            <a:ext cx="80623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https://www.europeandataportal.eu/en/homepage</a:t>
            </a:r>
            <a:endParaRPr lang="bg-BG" sz="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1737" y="1317625"/>
            <a:ext cx="7404409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621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bg-BG" dirty="0" smtClean="0"/>
              <a:t>.</a:t>
            </a:r>
            <a:r>
              <a:rPr lang="en-US" dirty="0" smtClean="0"/>
              <a:t>3</a:t>
            </a:r>
            <a:r>
              <a:rPr lang="bg-BG" dirty="0" smtClean="0"/>
              <a:t>. </a:t>
            </a:r>
            <a:r>
              <a:rPr lang="bg-BG" dirty="0"/>
              <a:t>Ресурси с постоянни URI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833" y="5929680"/>
            <a:ext cx="80623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http://data.europa.eu/URI.html</a:t>
            </a:r>
            <a:endParaRPr lang="bg-BG" sz="800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25" y="1317625"/>
            <a:ext cx="4546549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15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bg-BG" dirty="0" smtClean="0"/>
              <a:t>.</a:t>
            </a:r>
            <a:r>
              <a:rPr lang="en-US" dirty="0"/>
              <a:t>4</a:t>
            </a:r>
            <a:r>
              <a:rPr lang="bg-BG" dirty="0" smtClean="0"/>
              <a:t>. </a:t>
            </a:r>
            <a:r>
              <a:rPr lang="bg-BG" dirty="0"/>
              <a:t>Уеб архивът на ЕС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833" y="5929680"/>
            <a:ext cx="806233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http://collections.internetmemory.org/haeu/</a:t>
            </a:r>
            <a:endParaRPr lang="bg-BG" sz="800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760853"/>
            <a:ext cx="8255000" cy="378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749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00957" y="1684133"/>
            <a:ext cx="8255000" cy="4672217"/>
          </a:xfrm>
        </p:spPr>
        <p:txBody>
          <a:bodyPr>
            <a:noAutofit/>
          </a:bodyPr>
          <a:lstStyle/>
          <a:p>
            <a:pPr marL="844083" lvl="2" indent="0">
              <a:buSzPct val="120000"/>
              <a:buNone/>
            </a:pPr>
            <a:endParaRPr lang="en-US" sz="2954" dirty="0"/>
          </a:p>
          <a:p>
            <a:pPr lvl="1">
              <a:buSzPct val="120000"/>
            </a:pPr>
            <a:endParaRPr lang="en-US" sz="3692" dirty="0"/>
          </a:p>
          <a:p>
            <a:pPr marL="0" indent="0" algn="ctr">
              <a:buSzPct val="120000"/>
              <a:buNone/>
            </a:pPr>
            <a:r>
              <a:rPr lang="bg-BG" sz="6000" b="1" dirty="0" smtClean="0">
                <a:solidFill>
                  <a:srgbClr val="17375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Въпроси</a:t>
            </a:r>
            <a:r>
              <a:rPr lang="en-US" sz="6000" b="1" dirty="0" smtClean="0">
                <a:solidFill>
                  <a:srgbClr val="17375E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?</a:t>
            </a:r>
            <a:endParaRPr lang="en-US" sz="6000" b="1" dirty="0">
              <a:solidFill>
                <a:srgbClr val="17375E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27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8148" y="1716191"/>
            <a:ext cx="8267701" cy="2327025"/>
          </a:xfrm>
        </p:spPr>
        <p:txBody>
          <a:bodyPr/>
          <a:lstStyle/>
          <a:p>
            <a:r>
              <a:rPr lang="bg-BG" sz="4400" dirty="0" smtClean="0"/>
              <a:t>Рени Борисова</a:t>
            </a:r>
            <a:endParaRPr lang="fr-FR" sz="4400" dirty="0">
              <a:solidFill>
                <a:srgbClr val="FF0000"/>
              </a:solidFill>
            </a:endParaRPr>
          </a:p>
        </p:txBody>
      </p:sp>
      <p:sp>
        <p:nvSpPr>
          <p:cNvPr id="5" name="Untertitel 1"/>
          <p:cNvSpPr txBox="1">
            <a:spLocks/>
          </p:cNvSpPr>
          <p:nvPr/>
        </p:nvSpPr>
        <p:spPr>
          <a:xfrm>
            <a:off x="1142999" y="3319272"/>
            <a:ext cx="6858000" cy="280611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Email: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rborisova@e-gov.bg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://www.e-gov.bg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/>
          <a:srcRect b="42824"/>
          <a:stretch/>
        </p:blipFill>
        <p:spPr>
          <a:xfrm>
            <a:off x="0" y="5477601"/>
            <a:ext cx="9144000" cy="1387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250" y="358767"/>
            <a:ext cx="3177614" cy="6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3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0" dirty="0" smtClean="0"/>
              <a:t>1. Правна рамка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bg-BG" sz="4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g-BG" sz="4000" dirty="0" smtClean="0"/>
              <a:t>1.1. Европейска рамка</a:t>
            </a:r>
          </a:p>
          <a:p>
            <a:pPr>
              <a:buFont typeface="Wingdings" panose="05000000000000000000" pitchFamily="2" charset="2"/>
              <a:buChar char="v"/>
            </a:pPr>
            <a:endParaRPr lang="bg-BG" sz="4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bg-BG" sz="4000" dirty="0" smtClean="0"/>
              <a:t>1.2.Национална рамка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12222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1.1. Европейска рамка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i="1" dirty="0" smtClean="0"/>
              <a:t>Директива </a:t>
            </a:r>
            <a:r>
              <a:rPr lang="ru-RU" i="1" dirty="0"/>
              <a:t>2003/98/ЕO на Европейския парламент и на Съвета от 17 ноември 2003 година относно повторната употреба на информацията в обществения сектор;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i="1" dirty="0"/>
              <a:t>Директива 2013/37/ЕС на Европейския парламент и на Съвета от 26 юни 2013 година за изменение на Директива 2003/98/ЕО относно повторната употреба на информацията в обществения сектор;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i="1" dirty="0" smtClean="0"/>
              <a:t>Преглед на Директива 2013/37/ЕС и подготовка </a:t>
            </a:r>
            <a:r>
              <a:rPr lang="ru-RU" i="1" dirty="0"/>
              <a:t>на нова Директива за отворени </a:t>
            </a:r>
            <a:r>
              <a:rPr lang="ru-RU" i="1" dirty="0" smtClean="0"/>
              <a:t>данни.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0676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1.2. Национална рамка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i="1" noProof="0" dirty="0" smtClean="0"/>
              <a:t>Закон за достъп до обществена информация;</a:t>
            </a:r>
          </a:p>
          <a:p>
            <a:pPr lvl="1"/>
            <a:r>
              <a:rPr lang="ru-RU" i="1" dirty="0" smtClean="0"/>
              <a:t>Наредба </a:t>
            </a:r>
            <a:r>
              <a:rPr lang="ru-RU" i="1" dirty="0"/>
              <a:t>за стандартните условия за повторно използване на информацията от обществения сектор и за нейното публикуване в отворен </a:t>
            </a:r>
            <a:r>
              <a:rPr lang="ru-RU" i="1" dirty="0" smtClean="0"/>
              <a:t>формат;</a:t>
            </a:r>
          </a:p>
          <a:p>
            <a:pPr lvl="1"/>
            <a:r>
              <a:rPr lang="ru-RU" i="1" dirty="0" smtClean="0"/>
              <a:t>Списъци </a:t>
            </a:r>
            <a:r>
              <a:rPr lang="ru-RU" i="1" dirty="0"/>
              <a:t>с набори от данни по приоритетни области, които се публикуват в отворен формат приети с РМС № 103 от 2015 г., РМС № 214 от 2016 г., </a:t>
            </a:r>
            <a:r>
              <a:rPr lang="ru-RU" i="1" dirty="0" smtClean="0"/>
              <a:t>РМС </a:t>
            </a:r>
            <a:r>
              <a:rPr lang="bg-BG" i="1" dirty="0" smtClean="0"/>
              <a:t>№ № 897 от 2016 г. </a:t>
            </a:r>
            <a:r>
              <a:rPr lang="ru-RU" i="1" dirty="0" smtClean="0"/>
              <a:t>и </a:t>
            </a:r>
            <a:r>
              <a:rPr lang="ru-RU" i="1" dirty="0"/>
              <a:t>РМС № 436 от 2017 </a:t>
            </a:r>
            <a:r>
              <a:rPr lang="ru-RU" i="1" dirty="0" smtClean="0"/>
              <a:t>г.</a:t>
            </a:r>
          </a:p>
          <a:p>
            <a:r>
              <a:rPr lang="bg-BG" i="1" dirty="0" smtClean="0"/>
              <a:t>Закон за електронно управление;</a:t>
            </a:r>
            <a:endParaRPr lang="bg-BG" i="1" dirty="0"/>
          </a:p>
          <a:p>
            <a:pPr lvl="1"/>
            <a:r>
              <a:rPr lang="ru-RU" i="1" dirty="0" smtClean="0"/>
              <a:t>Наредба </a:t>
            </a:r>
            <a:r>
              <a:rPr lang="ru-RU" i="1" dirty="0"/>
              <a:t>за общите изисквания към информационните системи, регистрите и електронните административни </a:t>
            </a:r>
            <a:r>
              <a:rPr lang="ru-RU" i="1" dirty="0" smtClean="0"/>
              <a:t>услуги.</a:t>
            </a:r>
          </a:p>
          <a:p>
            <a:pPr lvl="1"/>
            <a:endParaRPr lang="ru-RU" i="1" dirty="0" smtClean="0"/>
          </a:p>
          <a:p>
            <a:pPr lvl="1"/>
            <a:endParaRPr lang="ru-RU" i="1" dirty="0" smtClean="0"/>
          </a:p>
          <a:p>
            <a:pPr lvl="1"/>
            <a:endParaRPr lang="en-US" i="1" noProof="0" dirty="0"/>
          </a:p>
        </p:txBody>
      </p:sp>
    </p:spTree>
    <p:extLst>
      <p:ext uri="{BB962C8B-B14F-4D97-AF65-F5344CB8AC3E}">
        <p14:creationId xmlns:p14="http://schemas.microsoft.com/office/powerpoint/2010/main" val="88702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Правомощия на Държавна агенция „Електронно управление“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i="1" noProof="0" dirty="0" smtClean="0"/>
              <a:t>България</a:t>
            </a:r>
            <a:endParaRPr lang="en-US" i="1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5252A807-7BC1-4CC0-B337-E29FF89763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2. Правомощия </a:t>
            </a:r>
            <a:r>
              <a:rPr lang="bg-BG" dirty="0"/>
              <a:t>на ДАЕУ</a:t>
            </a:r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g-BG" dirty="0" smtClean="0"/>
              <a:t>2.1. </a:t>
            </a:r>
            <a:r>
              <a:rPr lang="ru-RU" dirty="0"/>
              <a:t>Закон за достъп до обществена информация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2.2. Наредба </a:t>
            </a:r>
            <a:r>
              <a:rPr lang="ru-RU" dirty="0"/>
              <a:t>за стандартните условия за повторно използване на информацията от обществения сектор и за нейното публикуване в отворен формат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2.3. Закон </a:t>
            </a:r>
            <a:r>
              <a:rPr lang="ru-RU" dirty="0"/>
              <a:t>за електронно управление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2.4. Наредба </a:t>
            </a:r>
            <a:r>
              <a:rPr lang="ru-RU" dirty="0"/>
              <a:t>за общите изисквания към информационните системи, регистрите и електронните административни услуги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90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2.1. ЗДОИ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52A807-7BC1-4CC0-B337-E29FF8976399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1" indent="-654050">
              <a:buFont typeface="Arial" panose="020B0604020202020204" pitchFamily="34" charset="0"/>
              <a:buChar char="•"/>
            </a:pPr>
            <a:r>
              <a:rPr lang="ru-RU" sz="3700" i="1" dirty="0">
                <a:solidFill>
                  <a:prstClr val="black"/>
                </a:solidFill>
              </a:rPr>
              <a:t>Всяка организация от обществения сектор ежегодно планира поетапното публикуване в интернет в отворен формат на информационните масиви и </a:t>
            </a:r>
            <a:r>
              <a:rPr lang="ru-RU" sz="3700" i="1" dirty="0" smtClean="0">
                <a:solidFill>
                  <a:prstClr val="black"/>
                </a:solidFill>
              </a:rPr>
              <a:t>ресурси;</a:t>
            </a:r>
            <a:endParaRPr lang="ru-RU" sz="3700" i="1" dirty="0">
              <a:solidFill>
                <a:prstClr val="black"/>
              </a:solidFill>
            </a:endParaRPr>
          </a:p>
          <a:p>
            <a:pPr lvl="1" indent="-654050">
              <a:buFont typeface="Arial" panose="020B0604020202020204" pitchFamily="34" charset="0"/>
              <a:buChar char="•"/>
            </a:pPr>
            <a:r>
              <a:rPr lang="ru-RU" sz="3700" i="1" dirty="0">
                <a:solidFill>
                  <a:prstClr val="black"/>
                </a:solidFill>
              </a:rPr>
              <a:t>Министерският съвет ежегодно по предложение на председателя на Държавна агенция "Електронно управление" приема списък с набори от </a:t>
            </a:r>
            <a:r>
              <a:rPr lang="ru-RU" sz="3700" i="1" dirty="0" smtClean="0">
                <a:solidFill>
                  <a:prstClr val="black"/>
                </a:solidFill>
              </a:rPr>
              <a:t>данни;</a:t>
            </a:r>
          </a:p>
          <a:p>
            <a:pPr lvl="1" indent="-654050">
              <a:buFont typeface="Arial" panose="020B0604020202020204" pitchFamily="34" charset="0"/>
              <a:buChar char="•"/>
            </a:pPr>
            <a:r>
              <a:rPr lang="ru-RU" sz="3700" i="1" dirty="0"/>
              <a:t>Държавната агенция "Електронно управление" създава и поддържа портал за отворени </a:t>
            </a:r>
            <a:r>
              <a:rPr lang="ru-RU" sz="3700" i="1" dirty="0" smtClean="0"/>
              <a:t>данни;</a:t>
            </a:r>
          </a:p>
          <a:p>
            <a:pPr lvl="1" indent="-654050">
              <a:buFont typeface="Arial" panose="020B0604020202020204" pitchFamily="34" charset="0"/>
              <a:buChar char="•"/>
            </a:pPr>
            <a:r>
              <a:rPr lang="ru-RU" sz="3700" i="1" dirty="0"/>
              <a:t>Редът и начинът за публикуване на информацията по ал. 2 се определят с наредба, приета от Министерския </a:t>
            </a:r>
            <a:r>
              <a:rPr lang="ru-RU" sz="3700" i="1" dirty="0" smtClean="0"/>
              <a:t>съвет;</a:t>
            </a:r>
            <a:endParaRPr lang="ru-RU" sz="3700" i="1" dirty="0" smtClean="0">
              <a:solidFill>
                <a:prstClr val="black"/>
              </a:solidFill>
            </a:endParaRPr>
          </a:p>
          <a:p>
            <a:pPr lvl="1" indent="-654050">
              <a:buFont typeface="Arial" panose="020B0604020202020204" pitchFamily="34" charset="0"/>
              <a:buChar char="•"/>
            </a:pPr>
            <a:r>
              <a:rPr lang="ru-RU" sz="3700" i="1" dirty="0"/>
              <a:t>ДАЕУ изготвя на всеки три години обобщен доклад относно наличието на информация за повторно използване, предоставяна от организациите от обществения сектор</a:t>
            </a:r>
          </a:p>
          <a:p>
            <a:pPr lvl="1" indent="-654050">
              <a:buFont typeface="Arial" panose="020B0604020202020204" pitchFamily="34" charset="0"/>
              <a:buChar char="•"/>
            </a:pPr>
            <a:endParaRPr lang="ru-RU" sz="2800" i="1" dirty="0">
              <a:solidFill>
                <a:prstClr val="black"/>
              </a:solidFill>
            </a:endParaRPr>
          </a:p>
          <a:p>
            <a:pPr lvl="1"/>
            <a:endParaRPr lang="en-US" i="1" noProof="0" dirty="0"/>
          </a:p>
        </p:txBody>
      </p:sp>
    </p:spTree>
    <p:extLst>
      <p:ext uri="{BB962C8B-B14F-4D97-AF65-F5344CB8AC3E}">
        <p14:creationId xmlns:p14="http://schemas.microsoft.com/office/powerpoint/2010/main" val="28364577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BC52533C5D54EBF30545146F82096" ma:contentTypeVersion="4" ma:contentTypeDescription="Create a new document." ma:contentTypeScope="" ma:versionID="4526232a875621fc6607834369d2688d">
  <xsd:schema xmlns:xsd="http://www.w3.org/2001/XMLSchema" xmlns:xs="http://www.w3.org/2001/XMLSchema" xmlns:p="http://schemas.microsoft.com/office/2006/metadata/properties" xmlns:ns2="cca9231e-55e9-4272-858f-a6b14966a080" targetNamespace="http://schemas.microsoft.com/office/2006/metadata/properties" ma:root="true" ma:fieldsID="06e957dd7f00c022e0699642db96f092" ns2:_="">
    <xsd:import namespace="cca9231e-55e9-4272-858f-a6b14966a0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9231e-55e9-4272-858f-a6b14966a0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E2CB3-D453-41C9-A5C9-F607FF29A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9231e-55e9-4272-858f-a6b14966a0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BDB4BA-261D-45A1-8517-47CD243823EB}">
  <ds:schemaRefs>
    <ds:schemaRef ds:uri="http://purl.org/dc/elements/1.1/"/>
    <ds:schemaRef ds:uri="cca9231e-55e9-4272-858f-a6b14966a080"/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FAC175D-5BE8-4AE9-9AAB-FF22B0D3FD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695</TotalTime>
  <Words>1395</Words>
  <Application>Microsoft Office PowerPoint</Application>
  <PresentationFormat>On-screen Show (4:3)</PresentationFormat>
  <Paragraphs>211</Paragraphs>
  <Slides>39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Helvetica</vt:lpstr>
      <vt:lpstr>Wingdings</vt:lpstr>
      <vt:lpstr>1_Office Theme</vt:lpstr>
      <vt:lpstr>Body</vt:lpstr>
      <vt:lpstr>PowerPoint Presentation</vt:lpstr>
      <vt:lpstr>Съдържание</vt:lpstr>
      <vt:lpstr>Правна рамка на отворените данни</vt:lpstr>
      <vt:lpstr>1. Правна рамка</vt:lpstr>
      <vt:lpstr>1.1. Европейска рамка</vt:lpstr>
      <vt:lpstr>1.2. Национална рамка</vt:lpstr>
      <vt:lpstr>Правомощия на Държавна агенция „Електронно управление“</vt:lpstr>
      <vt:lpstr>2. Правомощия на ДАЕУ</vt:lpstr>
      <vt:lpstr>2.1. ЗДОИ</vt:lpstr>
      <vt:lpstr>2.2. НСУПИИОСНПОФ</vt:lpstr>
      <vt:lpstr>2.3. ЗЕУ</vt:lpstr>
      <vt:lpstr>2.4. НОИИСПЕАУ</vt:lpstr>
      <vt:lpstr>Инициативи за отворени данни</vt:lpstr>
      <vt:lpstr>3. Инициативи за ОД на:</vt:lpstr>
      <vt:lpstr>3.1. АМС -Съществуващ ПОД (1/3)</vt:lpstr>
      <vt:lpstr>3.1. АМС - Нов ПОД (2/3)</vt:lpstr>
      <vt:lpstr>3.1. АМС – Инициатива ПОУ (3/3)</vt:lpstr>
      <vt:lpstr>3.2. МТИТС – Преглед на ДОД</vt:lpstr>
      <vt:lpstr>3.3. ИПА - Обучения за ОД</vt:lpstr>
      <vt:lpstr>3.4. Инициативи на ДАЕУ</vt:lpstr>
      <vt:lpstr>Измервания за отворени данни</vt:lpstr>
      <vt:lpstr>4. Резултати за ОД</vt:lpstr>
      <vt:lpstr>4.1. Зрялост на отворените  данни (1/5)</vt:lpstr>
      <vt:lpstr>4.1. Зрялост на отворените  данни (2/5)</vt:lpstr>
      <vt:lpstr>4.1. Зрялост на отворените  данни (3/5)</vt:lpstr>
      <vt:lpstr>4.1. Зрялост на отворените  данни (4/5)</vt:lpstr>
      <vt:lpstr>4.1. Зрялост на отворените  данни (5/5)</vt:lpstr>
      <vt:lpstr>4.2. Индекс Цифрова  Икономика и общество</vt:lpstr>
      <vt:lpstr>4.3. Барометър за  отворени данни</vt:lpstr>
      <vt:lpstr>4.4. Други класации</vt:lpstr>
      <vt:lpstr>Европейски портали за данни</vt:lpstr>
      <vt:lpstr>5. Европейски портали</vt:lpstr>
      <vt:lpstr>5. Европейски портали</vt:lpstr>
      <vt:lpstr>5.1. Портал за отворени  данни на ЕС</vt:lpstr>
      <vt:lpstr>5.2. Европейски портал  за данни </vt:lpstr>
      <vt:lpstr>5.3. Ресурси с постоянни URI </vt:lpstr>
      <vt:lpstr>5.4. Уеб архивът на ЕС </vt:lpstr>
      <vt:lpstr>PowerPoint Presentation</vt:lpstr>
      <vt:lpstr>Рени Борисова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ELRC-DATA SMART 2015/1091 Tools and Resources for CEF Automated Translation Lot 3</dc:title>
  <dc:creator>Rihards Kalniņš</dc:creator>
  <cp:lastModifiedBy>Hristina Dobreva</cp:lastModifiedBy>
  <cp:revision>140</cp:revision>
  <dcterms:created xsi:type="dcterms:W3CDTF">2017-06-06T13:12:58Z</dcterms:created>
  <dcterms:modified xsi:type="dcterms:W3CDTF">2018-10-26T12:21:28Z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0x010100519BC52533C5D54EBF30545146F82096</vt:lpwstr>
  </property>
</Properties>
</file>