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88" r:id="rId2"/>
    <p:sldMasterId id="2147483700" r:id="rId3"/>
    <p:sldMasterId id="2147483712" r:id="rId4"/>
  </p:sldMasterIdLst>
  <p:notesMasterIdLst>
    <p:notesMasterId r:id="rId39"/>
  </p:notesMasterIdLst>
  <p:handoutMasterIdLst>
    <p:handoutMasterId r:id="rId40"/>
  </p:handoutMasterIdLst>
  <p:sldIdLst>
    <p:sldId id="879" r:id="rId5"/>
    <p:sldId id="907" r:id="rId6"/>
    <p:sldId id="880" r:id="rId7"/>
    <p:sldId id="913" r:id="rId8"/>
    <p:sldId id="914" r:id="rId9"/>
    <p:sldId id="911" r:id="rId10"/>
    <p:sldId id="881" r:id="rId11"/>
    <p:sldId id="882" r:id="rId12"/>
    <p:sldId id="883" r:id="rId13"/>
    <p:sldId id="910" r:id="rId14"/>
    <p:sldId id="885" r:id="rId15"/>
    <p:sldId id="924" r:id="rId16"/>
    <p:sldId id="887" r:id="rId17"/>
    <p:sldId id="888" r:id="rId18"/>
    <p:sldId id="889" r:id="rId19"/>
    <p:sldId id="890" r:id="rId20"/>
    <p:sldId id="891" r:id="rId21"/>
    <p:sldId id="877" r:id="rId22"/>
    <p:sldId id="875" r:id="rId23"/>
    <p:sldId id="900" r:id="rId24"/>
    <p:sldId id="919" r:id="rId25"/>
    <p:sldId id="920" r:id="rId26"/>
    <p:sldId id="921" r:id="rId27"/>
    <p:sldId id="909" r:id="rId28"/>
    <p:sldId id="925" r:id="rId29"/>
    <p:sldId id="926" r:id="rId30"/>
    <p:sldId id="927" r:id="rId31"/>
    <p:sldId id="873" r:id="rId32"/>
    <p:sldId id="895" r:id="rId33"/>
    <p:sldId id="876" r:id="rId34"/>
    <p:sldId id="903" r:id="rId35"/>
    <p:sldId id="912" r:id="rId36"/>
    <p:sldId id="908" r:id="rId37"/>
    <p:sldId id="918" r:id="rId38"/>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9" id="{431EEA8F-5353-E348-A8A5-A7A5207EECB5}">
          <p14:sldIdLst>
            <p14:sldId id="879"/>
            <p14:sldId id="907"/>
            <p14:sldId id="880"/>
            <p14:sldId id="913"/>
            <p14:sldId id="914"/>
            <p14:sldId id="911"/>
            <p14:sldId id="881"/>
            <p14:sldId id="882"/>
            <p14:sldId id="883"/>
            <p14:sldId id="910"/>
            <p14:sldId id="885"/>
            <p14:sldId id="924"/>
            <p14:sldId id="887"/>
            <p14:sldId id="888"/>
            <p14:sldId id="889"/>
            <p14:sldId id="890"/>
            <p14:sldId id="891"/>
            <p14:sldId id="877"/>
            <p14:sldId id="875"/>
            <p14:sldId id="900"/>
            <p14:sldId id="919"/>
            <p14:sldId id="920"/>
            <p14:sldId id="921"/>
            <p14:sldId id="909"/>
            <p14:sldId id="925"/>
            <p14:sldId id="926"/>
            <p14:sldId id="927"/>
            <p14:sldId id="873"/>
            <p14:sldId id="895"/>
            <p14:sldId id="876"/>
            <p14:sldId id="903"/>
            <p14:sldId id="912"/>
            <p14:sldId id="908"/>
            <p14:sldId id="918"/>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61" userDrawn="1">
          <p15:clr>
            <a:srgbClr val="A4A3A4"/>
          </p15:clr>
        </p15:guide>
        <p15:guide id="3" orient="horz" pos="3128">
          <p15:clr>
            <a:srgbClr val="A4A3A4"/>
          </p15:clr>
        </p15:guide>
        <p15:guide id="4"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TI Markus (DGT)" initials="F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17375E"/>
    <a:srgbClr val="4BACC6"/>
    <a:srgbClr val="FED956"/>
    <a:srgbClr val="8EB4E3"/>
    <a:srgbClr val="EAEAEA"/>
    <a:srgbClr val="009900"/>
    <a:srgbClr val="DDDDDD"/>
    <a:srgbClr val="FF00FF"/>
    <a:srgbClr val="ECF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Μεσαίο στυλ 3 - Έμφαση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7927" autoAdjust="0"/>
  </p:normalViewPr>
  <p:slideViewPr>
    <p:cSldViewPr snapToGrid="0" snapToObjects="1">
      <p:cViewPr varScale="1">
        <p:scale>
          <a:sx n="60" d="100"/>
          <a:sy n="60" d="100"/>
        </p:scale>
        <p:origin x="72" y="348"/>
      </p:cViewPr>
      <p:guideLst>
        <p:guide orient="horz" pos="2160"/>
        <p:guide pos="312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p:cViewPr>
        <p:scale>
          <a:sx n="143" d="100"/>
          <a:sy n="143" d="100"/>
        </p:scale>
        <p:origin x="2682" y="102"/>
      </p:cViewPr>
      <p:guideLst>
        <p:guide orient="horz" pos="3156"/>
        <p:guide pos="2161"/>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3"/>
            <a:ext cx="2945660" cy="496331"/>
          </a:xfrm>
          <a:prstGeom prst="rect">
            <a:avLst/>
          </a:prstGeom>
        </p:spPr>
        <p:txBody>
          <a:bodyPr vert="horz" lIns="92086" tIns="46042" rIns="92086" bIns="46042" rtlCol="0"/>
          <a:lstStyle>
            <a:lvl1pPr algn="l">
              <a:defRPr sz="1200"/>
            </a:lvl1pPr>
          </a:lstStyle>
          <a:p>
            <a:endParaRPr lang="en-US"/>
          </a:p>
        </p:txBody>
      </p:sp>
      <p:sp>
        <p:nvSpPr>
          <p:cNvPr id="3" name="Espace réservé de la date 2"/>
          <p:cNvSpPr>
            <a:spLocks noGrp="1"/>
          </p:cNvSpPr>
          <p:nvPr>
            <p:ph type="dt" sz="quarter" idx="1"/>
          </p:nvPr>
        </p:nvSpPr>
        <p:spPr>
          <a:xfrm>
            <a:off x="3850443" y="3"/>
            <a:ext cx="2945660" cy="496331"/>
          </a:xfrm>
          <a:prstGeom prst="rect">
            <a:avLst/>
          </a:prstGeom>
        </p:spPr>
        <p:txBody>
          <a:bodyPr vert="horz" lIns="92086" tIns="46042" rIns="92086" bIns="46042" rtlCol="0"/>
          <a:lstStyle>
            <a:lvl1pPr algn="r">
              <a:defRPr sz="1200"/>
            </a:lvl1pPr>
          </a:lstStyle>
          <a:p>
            <a:fld id="{17EF4F37-0C4B-AF4A-B2DD-A9816AA7AB79}" type="datetime1">
              <a:rPr lang="en-US" smtClean="0"/>
              <a:pPr/>
              <a:t>10/26/2018</a:t>
            </a:fld>
            <a:endParaRPr lang="en-US"/>
          </a:p>
        </p:txBody>
      </p:sp>
      <p:sp>
        <p:nvSpPr>
          <p:cNvPr id="4" name="Espace réservé du pied de page 3"/>
          <p:cNvSpPr>
            <a:spLocks noGrp="1"/>
          </p:cNvSpPr>
          <p:nvPr>
            <p:ph type="ftr" sz="quarter" idx="2"/>
          </p:nvPr>
        </p:nvSpPr>
        <p:spPr>
          <a:xfrm>
            <a:off x="3" y="9428584"/>
            <a:ext cx="2945660" cy="496331"/>
          </a:xfrm>
          <a:prstGeom prst="rect">
            <a:avLst/>
          </a:prstGeom>
        </p:spPr>
        <p:txBody>
          <a:bodyPr vert="horz" lIns="92086" tIns="46042" rIns="92086" bIns="46042"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4"/>
            <a:ext cx="2945660" cy="496331"/>
          </a:xfrm>
          <a:prstGeom prst="rect">
            <a:avLst/>
          </a:prstGeom>
        </p:spPr>
        <p:txBody>
          <a:bodyPr vert="horz" lIns="92086" tIns="46042" rIns="92086" bIns="46042" rtlCol="0" anchor="b"/>
          <a:lstStyle>
            <a:lvl1pPr algn="r">
              <a:defRPr sz="1200"/>
            </a:lvl1pPr>
          </a:lstStyle>
          <a:p>
            <a:fld id="{258C9278-F6E5-4A32-91E6-E19C96BACE13}" type="slidenum">
              <a:rPr lang="en-US" smtClean="0"/>
              <a:pPr/>
              <a:t>‹#›</a:t>
            </a:fld>
            <a:endParaRPr lang="en-US"/>
          </a:p>
        </p:txBody>
      </p:sp>
    </p:spTree>
    <p:extLst>
      <p:ext uri="{BB962C8B-B14F-4D97-AF65-F5344CB8AC3E}">
        <p14:creationId xmlns:p14="http://schemas.microsoft.com/office/powerpoint/2010/main" val="3213934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3"/>
            <a:ext cx="2945660" cy="496331"/>
          </a:xfrm>
          <a:prstGeom prst="rect">
            <a:avLst/>
          </a:prstGeom>
        </p:spPr>
        <p:txBody>
          <a:bodyPr vert="horz" lIns="92086" tIns="46042" rIns="92086" bIns="46042" rtlCol="0"/>
          <a:lstStyle>
            <a:lvl1pPr algn="l">
              <a:defRPr sz="1200"/>
            </a:lvl1pPr>
          </a:lstStyle>
          <a:p>
            <a:endParaRPr lang="en-US"/>
          </a:p>
        </p:txBody>
      </p:sp>
      <p:sp>
        <p:nvSpPr>
          <p:cNvPr id="3" name="Espace réservé de la date 2"/>
          <p:cNvSpPr>
            <a:spLocks noGrp="1"/>
          </p:cNvSpPr>
          <p:nvPr>
            <p:ph type="dt" idx="1"/>
          </p:nvPr>
        </p:nvSpPr>
        <p:spPr>
          <a:xfrm>
            <a:off x="3850443" y="3"/>
            <a:ext cx="2945660" cy="496331"/>
          </a:xfrm>
          <a:prstGeom prst="rect">
            <a:avLst/>
          </a:prstGeom>
        </p:spPr>
        <p:txBody>
          <a:bodyPr vert="horz" lIns="92086" tIns="46042" rIns="92086" bIns="46042" rtlCol="0"/>
          <a:lstStyle>
            <a:lvl1pPr algn="r">
              <a:defRPr sz="1200"/>
            </a:lvl1pPr>
          </a:lstStyle>
          <a:p>
            <a:fld id="{794FD678-D645-C841-A3E5-209EA68784FA}" type="datetime1">
              <a:rPr lang="en-US" smtClean="0"/>
              <a:pPr/>
              <a:t>10/26/2018</a:t>
            </a:fld>
            <a:endParaRPr lang="en-US"/>
          </a:p>
        </p:txBody>
      </p:sp>
      <p:sp>
        <p:nvSpPr>
          <p:cNvPr id="4" name="Espace réservé de l'image des diapositives 3"/>
          <p:cNvSpPr>
            <a:spLocks noGrp="1" noRot="1" noChangeAspect="1"/>
          </p:cNvSpPr>
          <p:nvPr>
            <p:ph type="sldImg" idx="2"/>
          </p:nvPr>
        </p:nvSpPr>
        <p:spPr>
          <a:xfrm>
            <a:off x="709613" y="744538"/>
            <a:ext cx="5378450" cy="3724275"/>
          </a:xfrm>
          <a:prstGeom prst="rect">
            <a:avLst/>
          </a:prstGeom>
          <a:noFill/>
          <a:ln w="12700">
            <a:solidFill>
              <a:prstClr val="black"/>
            </a:solidFill>
          </a:ln>
        </p:spPr>
        <p:txBody>
          <a:bodyPr vert="horz" lIns="92086" tIns="46042" rIns="92086" bIns="46042" rtlCol="0" anchor="ctr"/>
          <a:lstStyle/>
          <a:p>
            <a:endParaRPr lang="en-US"/>
          </a:p>
        </p:txBody>
      </p:sp>
      <p:sp>
        <p:nvSpPr>
          <p:cNvPr id="5" name="Espace réservé des commentaires 4"/>
          <p:cNvSpPr>
            <a:spLocks noGrp="1"/>
          </p:cNvSpPr>
          <p:nvPr>
            <p:ph type="body" sz="quarter" idx="3"/>
          </p:nvPr>
        </p:nvSpPr>
        <p:spPr>
          <a:xfrm>
            <a:off x="679768" y="4715156"/>
            <a:ext cx="5438140" cy="4466987"/>
          </a:xfrm>
          <a:prstGeom prst="rect">
            <a:avLst/>
          </a:prstGeom>
        </p:spPr>
        <p:txBody>
          <a:bodyPr vert="horz" lIns="92086" tIns="46042" rIns="92086" bIns="46042"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3" y="9428584"/>
            <a:ext cx="2945660" cy="496331"/>
          </a:xfrm>
          <a:prstGeom prst="rect">
            <a:avLst/>
          </a:prstGeom>
        </p:spPr>
        <p:txBody>
          <a:bodyPr vert="horz" lIns="92086" tIns="46042" rIns="92086" bIns="46042"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4"/>
            <a:ext cx="2945660" cy="496331"/>
          </a:xfrm>
          <a:prstGeom prst="rect">
            <a:avLst/>
          </a:prstGeom>
        </p:spPr>
        <p:txBody>
          <a:bodyPr vert="horz" lIns="92086" tIns="46042" rIns="92086" bIns="46042" rtlCol="0" anchor="b"/>
          <a:lstStyle>
            <a:lvl1pPr algn="r">
              <a:defRPr sz="1200"/>
            </a:lvl1pPr>
          </a:lstStyle>
          <a:p>
            <a:fld id="{89C8623F-E40F-4E8C-B29D-E166728CB408}" type="slidenum">
              <a:rPr lang="en-US" smtClean="0"/>
              <a:pPr/>
              <a:t>‹#›</a:t>
            </a:fld>
            <a:endParaRPr lang="en-US"/>
          </a:p>
        </p:txBody>
      </p:sp>
    </p:spTree>
    <p:extLst>
      <p:ext uri="{BB962C8B-B14F-4D97-AF65-F5344CB8AC3E}">
        <p14:creationId xmlns:p14="http://schemas.microsoft.com/office/powerpoint/2010/main" val="31523554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fr-FR"/>
          </a:p>
        </p:txBody>
      </p:sp>
    </p:spTree>
    <p:extLst>
      <p:ext uri="{BB962C8B-B14F-4D97-AF65-F5344CB8AC3E}">
        <p14:creationId xmlns:p14="http://schemas.microsoft.com/office/powerpoint/2010/main" val="99572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709613" y="744538"/>
            <a:ext cx="5378450" cy="3724275"/>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9C8623F-E40F-4E8C-B29D-E166728CB408}" type="slidenum">
              <a:rPr lang="en-US" smtClean="0"/>
              <a:pPr/>
              <a:t>16</a:t>
            </a:fld>
            <a:endParaRPr lang="en-US"/>
          </a:p>
        </p:txBody>
      </p:sp>
    </p:spTree>
    <p:extLst>
      <p:ext uri="{BB962C8B-B14F-4D97-AF65-F5344CB8AC3E}">
        <p14:creationId xmlns:p14="http://schemas.microsoft.com/office/powerpoint/2010/main" val="424491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709613" y="744538"/>
            <a:ext cx="5378450" cy="3724275"/>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9C8623F-E40F-4E8C-B29D-E166728CB408}" type="slidenum">
              <a:rPr lang="en-US" smtClean="0"/>
              <a:pPr/>
              <a:t>17</a:t>
            </a:fld>
            <a:endParaRPr lang="en-US"/>
          </a:p>
        </p:txBody>
      </p:sp>
    </p:spTree>
    <p:extLst>
      <p:ext uri="{BB962C8B-B14F-4D97-AF65-F5344CB8AC3E}">
        <p14:creationId xmlns:p14="http://schemas.microsoft.com/office/powerpoint/2010/main" val="298754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8623F-E40F-4E8C-B29D-E166728CB408}" type="slidenum">
              <a:rPr lang="en-US" smtClean="0"/>
              <a:pPr/>
              <a:t>18</a:t>
            </a:fld>
            <a:endParaRPr lang="en-US"/>
          </a:p>
        </p:txBody>
      </p:sp>
    </p:spTree>
    <p:extLst>
      <p:ext uri="{BB962C8B-B14F-4D97-AF65-F5344CB8AC3E}">
        <p14:creationId xmlns:p14="http://schemas.microsoft.com/office/powerpoint/2010/main" val="39324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8623F-E40F-4E8C-B29D-E166728CB408}" type="slidenum">
              <a:rPr lang="en-US" smtClean="0"/>
              <a:pPr/>
              <a:t>20</a:t>
            </a:fld>
            <a:endParaRPr lang="en-US"/>
          </a:p>
        </p:txBody>
      </p:sp>
    </p:spTree>
    <p:extLst>
      <p:ext uri="{BB962C8B-B14F-4D97-AF65-F5344CB8AC3E}">
        <p14:creationId xmlns:p14="http://schemas.microsoft.com/office/powerpoint/2010/main" val="197375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B3E7672-54F3-4B01-A136-2A037B7954AB}" type="slidenum">
              <a:rPr lang="en-GB" smtClean="0"/>
              <a:pPr>
                <a:defRPr/>
              </a:pPr>
              <a:t>22</a:t>
            </a:fld>
            <a:endParaRPr lang="en-GB"/>
          </a:p>
        </p:txBody>
      </p:sp>
    </p:spTree>
    <p:extLst>
      <p:ext uri="{BB962C8B-B14F-4D97-AF65-F5344CB8AC3E}">
        <p14:creationId xmlns:p14="http://schemas.microsoft.com/office/powerpoint/2010/main" val="1803313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B3E7672-54F3-4B01-A136-2A037B7954AB}" type="slidenum">
              <a:rPr lang="en-GB" smtClean="0"/>
              <a:pPr>
                <a:defRPr/>
              </a:pPr>
              <a:t>23</a:t>
            </a:fld>
            <a:endParaRPr lang="en-GB"/>
          </a:p>
        </p:txBody>
      </p:sp>
    </p:spTree>
    <p:extLst>
      <p:ext uri="{BB962C8B-B14F-4D97-AF65-F5344CB8AC3E}">
        <p14:creationId xmlns:p14="http://schemas.microsoft.com/office/powerpoint/2010/main" val="905645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8623F-E40F-4E8C-B29D-E166728CB408}" type="slidenum">
              <a:rPr lang="en-US" smtClean="0"/>
              <a:pPr/>
              <a:t>24</a:t>
            </a:fld>
            <a:endParaRPr lang="en-US"/>
          </a:p>
        </p:txBody>
      </p:sp>
    </p:spTree>
    <p:extLst>
      <p:ext uri="{BB962C8B-B14F-4D97-AF65-F5344CB8AC3E}">
        <p14:creationId xmlns:p14="http://schemas.microsoft.com/office/powerpoint/2010/main" val="24245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8623F-E40F-4E8C-B29D-E166728CB408}" type="slidenum">
              <a:rPr lang="en-US" smtClean="0"/>
              <a:pPr/>
              <a:t>25</a:t>
            </a:fld>
            <a:endParaRPr lang="en-US"/>
          </a:p>
        </p:txBody>
      </p:sp>
    </p:spTree>
    <p:extLst>
      <p:ext uri="{BB962C8B-B14F-4D97-AF65-F5344CB8AC3E}">
        <p14:creationId xmlns:p14="http://schemas.microsoft.com/office/powerpoint/2010/main" val="2424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8623F-E40F-4E8C-B29D-E166728CB408}" type="slidenum">
              <a:rPr lang="en-US" smtClean="0"/>
              <a:pPr/>
              <a:t>26</a:t>
            </a:fld>
            <a:endParaRPr lang="en-US"/>
          </a:p>
        </p:txBody>
      </p:sp>
    </p:spTree>
    <p:extLst>
      <p:ext uri="{BB962C8B-B14F-4D97-AF65-F5344CB8AC3E}">
        <p14:creationId xmlns:p14="http://schemas.microsoft.com/office/powerpoint/2010/main" val="24245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9C8623F-E40F-4E8C-B29D-E166728CB408}" type="slidenum">
              <a:rPr lang="en-US" smtClean="0"/>
              <a:pPr/>
              <a:t>27</a:t>
            </a:fld>
            <a:endParaRPr lang="en-US"/>
          </a:p>
        </p:txBody>
      </p:sp>
    </p:spTree>
    <p:extLst>
      <p:ext uri="{BB962C8B-B14F-4D97-AF65-F5344CB8AC3E}">
        <p14:creationId xmlns:p14="http://schemas.microsoft.com/office/powerpoint/2010/main" val="2424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8623F-E40F-4E8C-B29D-E166728CB408}" type="slidenum">
              <a:rPr lang="en-US" smtClean="0"/>
              <a:pPr/>
              <a:t>2</a:t>
            </a:fld>
            <a:endParaRPr lang="en-US"/>
          </a:p>
        </p:txBody>
      </p:sp>
    </p:spTree>
    <p:extLst>
      <p:ext uri="{BB962C8B-B14F-4D97-AF65-F5344CB8AC3E}">
        <p14:creationId xmlns:p14="http://schemas.microsoft.com/office/powerpoint/2010/main" val="1415166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8623F-E40F-4E8C-B29D-E166728CB408}" type="slidenum">
              <a:rPr lang="en-US" smtClean="0"/>
              <a:pPr/>
              <a:t>28</a:t>
            </a:fld>
            <a:endParaRPr lang="en-US"/>
          </a:p>
        </p:txBody>
      </p:sp>
    </p:spTree>
    <p:extLst>
      <p:ext uri="{BB962C8B-B14F-4D97-AF65-F5344CB8AC3E}">
        <p14:creationId xmlns:p14="http://schemas.microsoft.com/office/powerpoint/2010/main" val="4069786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709613" y="744538"/>
            <a:ext cx="5378450" cy="3724275"/>
          </a:xfrm>
        </p:spPr>
      </p:sp>
      <p:sp>
        <p:nvSpPr>
          <p:cNvPr id="3" name="Θέση σημειώσεων 2"/>
          <p:cNvSpPr>
            <a:spLocks noGrp="1"/>
          </p:cNvSpPr>
          <p:nvPr>
            <p:ph type="body" idx="1"/>
          </p:nvPr>
        </p:nvSpPr>
        <p:spPr/>
        <p:txBody>
          <a:bodyPr/>
          <a:lstStyle/>
          <a:p>
            <a:pPr marL="0" indent="0">
              <a:buNone/>
            </a:pPr>
            <a:endParaRPr lang="el-GR" dirty="0"/>
          </a:p>
        </p:txBody>
      </p:sp>
      <p:sp>
        <p:nvSpPr>
          <p:cNvPr id="4" name="Θέση αριθμού διαφάνειας 3"/>
          <p:cNvSpPr>
            <a:spLocks noGrp="1"/>
          </p:cNvSpPr>
          <p:nvPr>
            <p:ph type="sldNum" sz="quarter" idx="10"/>
          </p:nvPr>
        </p:nvSpPr>
        <p:spPr/>
        <p:txBody>
          <a:bodyPr/>
          <a:lstStyle/>
          <a:p>
            <a:fld id="{89C8623F-E40F-4E8C-B29D-E166728CB408}" type="slidenum">
              <a:rPr lang="en-US" smtClean="0"/>
              <a:pPr/>
              <a:t>29</a:t>
            </a:fld>
            <a:endParaRPr lang="en-US"/>
          </a:p>
        </p:txBody>
      </p:sp>
    </p:spTree>
    <p:extLst>
      <p:ext uri="{BB962C8B-B14F-4D97-AF65-F5344CB8AC3E}">
        <p14:creationId xmlns:p14="http://schemas.microsoft.com/office/powerpoint/2010/main" val="4187079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89C8623F-E40F-4E8C-B29D-E166728CB408}" type="slidenum">
              <a:rPr lang="en-US" smtClean="0"/>
              <a:pPr/>
              <a:t>32</a:t>
            </a:fld>
            <a:endParaRPr lang="en-US"/>
          </a:p>
        </p:txBody>
      </p:sp>
    </p:spTree>
    <p:extLst>
      <p:ext uri="{BB962C8B-B14F-4D97-AF65-F5344CB8AC3E}">
        <p14:creationId xmlns:p14="http://schemas.microsoft.com/office/powerpoint/2010/main" val="393244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8623F-E40F-4E8C-B29D-E166728CB408}" type="slidenum">
              <a:rPr lang="en-US" smtClean="0"/>
              <a:pPr/>
              <a:t>3</a:t>
            </a:fld>
            <a:endParaRPr lang="en-US"/>
          </a:p>
        </p:txBody>
      </p:sp>
    </p:spTree>
    <p:extLst>
      <p:ext uri="{BB962C8B-B14F-4D97-AF65-F5344CB8AC3E}">
        <p14:creationId xmlns:p14="http://schemas.microsoft.com/office/powerpoint/2010/main" val="258229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8623F-E40F-4E8C-B29D-E166728CB40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2879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8623F-E40F-4E8C-B29D-E166728CB408}" type="slidenum">
              <a:rPr lang="en-US" smtClean="0"/>
              <a:pPr/>
              <a:t>11</a:t>
            </a:fld>
            <a:endParaRPr lang="en-US"/>
          </a:p>
        </p:txBody>
      </p:sp>
    </p:spTree>
    <p:extLst>
      <p:ext uri="{BB962C8B-B14F-4D97-AF65-F5344CB8AC3E}">
        <p14:creationId xmlns:p14="http://schemas.microsoft.com/office/powerpoint/2010/main" val="282879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8623F-E40F-4E8C-B29D-E166728CB408}" type="slidenum">
              <a:rPr lang="en-US" smtClean="0"/>
              <a:pPr/>
              <a:t>12</a:t>
            </a:fld>
            <a:endParaRPr lang="en-US"/>
          </a:p>
        </p:txBody>
      </p:sp>
    </p:spTree>
    <p:extLst>
      <p:ext uri="{BB962C8B-B14F-4D97-AF65-F5344CB8AC3E}">
        <p14:creationId xmlns:p14="http://schemas.microsoft.com/office/powerpoint/2010/main" val="48195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709613" y="744538"/>
            <a:ext cx="5378450" cy="3724275"/>
          </a:xfrm>
        </p:spPr>
      </p:sp>
      <p:sp>
        <p:nvSpPr>
          <p:cNvPr id="3" name="Θέση σημειώσεων 2"/>
          <p:cNvSpPr>
            <a:spLocks noGrp="1"/>
          </p:cNvSpPr>
          <p:nvPr>
            <p:ph type="body" idx="1"/>
          </p:nvPr>
        </p:nvSpPr>
        <p:spPr/>
        <p:txBody>
          <a:bodyPr/>
          <a:lstStyle/>
          <a:p>
            <a:pPr>
              <a:buSzPct val="120000"/>
            </a:pPr>
            <a:endParaRPr lang="en-US" sz="2000" dirty="0">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89C8623F-E40F-4E8C-B29D-E166728CB408}" type="slidenum">
              <a:rPr lang="en-US" smtClean="0"/>
              <a:pPr/>
              <a:t>13</a:t>
            </a:fld>
            <a:endParaRPr lang="en-US"/>
          </a:p>
        </p:txBody>
      </p:sp>
    </p:spTree>
    <p:extLst>
      <p:ext uri="{BB962C8B-B14F-4D97-AF65-F5344CB8AC3E}">
        <p14:creationId xmlns:p14="http://schemas.microsoft.com/office/powerpoint/2010/main" val="377042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709613" y="744538"/>
            <a:ext cx="5378450" cy="3724275"/>
          </a:xfrm>
        </p:spPr>
      </p:sp>
      <p:sp>
        <p:nvSpPr>
          <p:cNvPr id="3" name="Θέση σημειώσεων 2"/>
          <p:cNvSpPr>
            <a:spLocks noGrp="1"/>
          </p:cNvSpPr>
          <p:nvPr>
            <p:ph type="body" idx="1"/>
          </p:nvPr>
        </p:nvSpPr>
        <p:spPr/>
        <p:txBody>
          <a:bodyPr/>
          <a:lstStyle/>
          <a:p>
            <a:pPr>
              <a:buSzPct val="120000"/>
            </a:pPr>
            <a:endParaRPr lang="en-US" sz="2000" dirty="0">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89C8623F-E40F-4E8C-B29D-E166728CB408}" type="slidenum">
              <a:rPr lang="en-US" smtClean="0"/>
              <a:pPr/>
              <a:t>14</a:t>
            </a:fld>
            <a:endParaRPr lang="en-US"/>
          </a:p>
        </p:txBody>
      </p:sp>
    </p:spTree>
    <p:extLst>
      <p:ext uri="{BB962C8B-B14F-4D97-AF65-F5344CB8AC3E}">
        <p14:creationId xmlns:p14="http://schemas.microsoft.com/office/powerpoint/2010/main" val="79766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709613" y="744538"/>
            <a:ext cx="5378450" cy="3724275"/>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9C8623F-E40F-4E8C-B29D-E166728CB408}" type="slidenum">
              <a:rPr lang="en-US" smtClean="0"/>
              <a:pPr/>
              <a:t>15</a:t>
            </a:fld>
            <a:endParaRPr lang="en-US"/>
          </a:p>
        </p:txBody>
      </p:sp>
    </p:spTree>
    <p:extLst>
      <p:ext uri="{BB962C8B-B14F-4D97-AF65-F5344CB8AC3E}">
        <p14:creationId xmlns:p14="http://schemas.microsoft.com/office/powerpoint/2010/main" val="157166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546" y="1511306"/>
            <a:ext cx="8942917" cy="4672217"/>
          </a:xfrm>
        </p:spPr>
        <p:txBody>
          <a:bodyPr lIns="0" rIns="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re 1"/>
          <p:cNvSpPr>
            <a:spLocks noGrp="1"/>
          </p:cNvSpPr>
          <p:nvPr>
            <p:ph type="title"/>
          </p:nvPr>
        </p:nvSpPr>
        <p:spPr/>
        <p:txBody>
          <a:bodyPr/>
          <a:lstStyle>
            <a:lvl1pPr>
              <a:defRPr sz="2400"/>
            </a:lvl1pPr>
          </a:lstStyle>
          <a:p>
            <a:r>
              <a:rPr lang="fr-FR" dirty="0" smtClean="0"/>
              <a:t>Modifiez le style du titre</a:t>
            </a:r>
            <a:endParaRPr lang="en-US" dirty="0"/>
          </a:p>
        </p:txBody>
      </p:sp>
      <p:sp>
        <p:nvSpPr>
          <p:cNvPr id="4" name="Slide Number Placeholder 4"/>
          <p:cNvSpPr>
            <a:spLocks noGrp="1"/>
          </p:cNvSpPr>
          <p:nvPr>
            <p:ph type="sldNum" sz="quarter" idx="4"/>
          </p:nvPr>
        </p:nvSpPr>
        <p:spPr>
          <a:xfrm>
            <a:off x="7416575"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9760E-B40A-DC42-A79A-DAF468F11A76}" type="slidenum">
              <a:rPr lang="en-US" smtClean="0"/>
              <a:pPr/>
              <a:t>‹#›</a:t>
            </a:fld>
            <a:endParaRPr lang="en-US" dirty="0"/>
          </a:p>
        </p:txBody>
      </p:sp>
    </p:spTree>
    <p:extLst>
      <p:ext uri="{BB962C8B-B14F-4D97-AF65-F5344CB8AC3E}">
        <p14:creationId xmlns:p14="http://schemas.microsoft.com/office/powerpoint/2010/main" val="21182692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3AD3DF7-19D9-4388-96A1-7191E9AF2AD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115318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D0A971-95B4-4294-AAAD-2606B0B8C69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955283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ED5A6CE-BB52-4071-B45A-6D9454D3D9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583989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ADB4DD-3F44-46F3-A1C3-23390769E62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97906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27460A-DE2D-45FF-BF91-FD559B771F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479200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759CAA-9213-48BB-822D-31408E438C2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241905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377" y="1339850"/>
            <a:ext cx="2244328"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28229" y="1339850"/>
            <a:ext cx="6573044"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B06C38-B268-40B0-91F2-FDAC2A78B51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600197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945556"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a:defRPr/>
            </a:pPr>
            <a:endParaRPr lang="en-US">
              <a:solidFill>
                <a:srgbClr val="FFFFFF"/>
              </a:solidFill>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444" y="258767"/>
            <a:ext cx="1556411"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328716" y="2565405"/>
            <a:ext cx="5460338"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62120" y="3716343"/>
            <a:ext cx="9243880"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69E5293C-9DAD-4EA6-AD60-E1E791DBCACD}"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622800" y="6659563"/>
            <a:ext cx="662120"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34486900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205067-7944-4387-92F7-98D8E89B30D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909764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F533F3-91AE-46B2-92C4-02085D8E70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08708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lvl1pPr>
          </a:lstStyle>
          <a:p>
            <a:r>
              <a:rPr lang="fr-FR" dirty="0" smtClean="0"/>
              <a:t>Modifiez le style du titre</a:t>
            </a:r>
            <a:endParaRPr lang="en-US" dirty="0"/>
          </a:p>
        </p:txBody>
      </p:sp>
      <p:sp>
        <p:nvSpPr>
          <p:cNvPr id="3" name="Slide Number Placeholder 4"/>
          <p:cNvSpPr>
            <a:spLocks noGrp="1"/>
          </p:cNvSpPr>
          <p:nvPr>
            <p:ph type="sldNum" sz="quarter" idx="4"/>
          </p:nvPr>
        </p:nvSpPr>
        <p:spPr>
          <a:xfrm>
            <a:off x="7416575"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9760E-B40A-DC42-A79A-DAF468F11A76}" type="slidenum">
              <a:rPr lang="en-US" smtClean="0"/>
              <a:pPr/>
              <a:t>‹#›</a:t>
            </a:fld>
            <a:endParaRPr lang="en-US" dirty="0"/>
          </a:p>
        </p:txBody>
      </p:sp>
    </p:spTree>
    <p:extLst>
      <p:ext uri="{BB962C8B-B14F-4D97-AF65-F5344CB8AC3E}">
        <p14:creationId xmlns:p14="http://schemas.microsoft.com/office/powerpoint/2010/main" val="13788742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2492380"/>
            <a:ext cx="43751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2492380"/>
            <a:ext cx="43751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9CE7C9-4116-4881-83AC-A1B0F723A2E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59121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C55BA4-B5C0-4E13-9C85-B997044E1F0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371811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C696E43-6E76-4FD3-A542-F7D4046E197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490550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A4E16F0-AC0B-43E6-BFB4-7668328A24B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344089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175CEF-98CE-4893-A7AE-3143E09FCAB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008820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D63542-7BC7-42B4-BDA8-4547BDA6F39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8499727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89B4F8-BC1D-4CE6-95CE-A48D9FD6A91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11933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375" y="1339850"/>
            <a:ext cx="2244328"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28229" y="1339850"/>
            <a:ext cx="6573044"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1E6977-C310-40AC-8E2B-D6D5CAD395D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065129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945556"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a:defRPr/>
            </a:pPr>
            <a:endParaRPr lang="en-US">
              <a:solidFill>
                <a:srgbClr val="FFFFFF"/>
              </a:solidFill>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442" y="258764"/>
            <a:ext cx="1556411"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328716" y="2565401"/>
            <a:ext cx="5460338"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62120" y="3716339"/>
            <a:ext cx="9243880"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806B9EFE-0002-4618-896A-01EECDE081DF}"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622800" y="6659563"/>
            <a:ext cx="662120"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13820021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0DBF3D-5BE9-4C88-B02B-697DB2C3915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434079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208739" y="6418953"/>
            <a:ext cx="4670780" cy="46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025" tIns="36512" rIns="73025" bIns="36512">
            <a:spAutoFit/>
          </a:bodyPr>
          <a:lstStyle>
            <a:lvl1pPr marL="228600" indent="-228600" defTabSz="585788" eaLnBrk="0" hangingPunct="0">
              <a:defRPr sz="1400">
                <a:solidFill>
                  <a:srgbClr val="FF00FF"/>
                </a:solidFill>
                <a:latin typeface="Times New Roman" pitchFamily="18" charset="0"/>
                <a:cs typeface="Arial" pitchFamily="34" charset="0"/>
              </a:defRPr>
            </a:lvl1pPr>
            <a:lvl2pPr marL="742950" indent="-285750" defTabSz="585788" eaLnBrk="0" hangingPunct="0">
              <a:defRPr sz="1400">
                <a:solidFill>
                  <a:srgbClr val="FF00FF"/>
                </a:solidFill>
                <a:latin typeface="Times New Roman" pitchFamily="18" charset="0"/>
                <a:cs typeface="Arial" pitchFamily="34" charset="0"/>
              </a:defRPr>
            </a:lvl2pPr>
            <a:lvl3pPr marL="1143000" indent="-228600" defTabSz="585788" eaLnBrk="0" hangingPunct="0">
              <a:defRPr sz="1400">
                <a:solidFill>
                  <a:srgbClr val="FF00FF"/>
                </a:solidFill>
                <a:latin typeface="Times New Roman" pitchFamily="18" charset="0"/>
                <a:cs typeface="Arial" pitchFamily="34" charset="0"/>
              </a:defRPr>
            </a:lvl3pPr>
            <a:lvl4pPr marL="1600200" indent="-228600" defTabSz="585788" eaLnBrk="0" hangingPunct="0">
              <a:defRPr sz="1400">
                <a:solidFill>
                  <a:srgbClr val="FF00FF"/>
                </a:solidFill>
                <a:latin typeface="Times New Roman" pitchFamily="18" charset="0"/>
                <a:cs typeface="Arial" pitchFamily="34" charset="0"/>
              </a:defRPr>
            </a:lvl4pPr>
            <a:lvl5pPr marL="2057400" indent="-228600" defTabSz="585788" eaLnBrk="0" hangingPunct="0">
              <a:defRPr sz="1400">
                <a:solidFill>
                  <a:srgbClr val="FF00FF"/>
                </a:solidFill>
                <a:latin typeface="Times New Roman" pitchFamily="18" charset="0"/>
                <a:cs typeface="Arial" pitchFamily="34" charset="0"/>
              </a:defRPr>
            </a:lvl5pPr>
            <a:lvl6pPr marL="2514600" indent="-228600" defTabSz="585788" eaLnBrk="0" fontAlgn="base" hangingPunct="0">
              <a:spcBef>
                <a:spcPct val="0"/>
              </a:spcBef>
              <a:spcAft>
                <a:spcPct val="0"/>
              </a:spcAft>
              <a:defRPr sz="1400">
                <a:solidFill>
                  <a:srgbClr val="FF00FF"/>
                </a:solidFill>
                <a:latin typeface="Times New Roman" pitchFamily="18" charset="0"/>
                <a:cs typeface="Arial" pitchFamily="34" charset="0"/>
              </a:defRPr>
            </a:lvl6pPr>
            <a:lvl7pPr marL="2971800" indent="-228600" defTabSz="585788" eaLnBrk="0" fontAlgn="base" hangingPunct="0">
              <a:spcBef>
                <a:spcPct val="0"/>
              </a:spcBef>
              <a:spcAft>
                <a:spcPct val="0"/>
              </a:spcAft>
              <a:defRPr sz="1400">
                <a:solidFill>
                  <a:srgbClr val="FF00FF"/>
                </a:solidFill>
                <a:latin typeface="Times New Roman" pitchFamily="18" charset="0"/>
                <a:cs typeface="Arial" pitchFamily="34" charset="0"/>
              </a:defRPr>
            </a:lvl7pPr>
            <a:lvl8pPr marL="3429000" indent="-228600" defTabSz="585788" eaLnBrk="0" fontAlgn="base" hangingPunct="0">
              <a:spcBef>
                <a:spcPct val="0"/>
              </a:spcBef>
              <a:spcAft>
                <a:spcPct val="0"/>
              </a:spcAft>
              <a:defRPr sz="1400">
                <a:solidFill>
                  <a:srgbClr val="FF00FF"/>
                </a:solidFill>
                <a:latin typeface="Times New Roman" pitchFamily="18" charset="0"/>
                <a:cs typeface="Arial" pitchFamily="34" charset="0"/>
              </a:defRPr>
            </a:lvl8pPr>
            <a:lvl9pPr marL="3886200" indent="-228600" defTabSz="585788" eaLnBrk="0" fontAlgn="base" hangingPunct="0">
              <a:spcBef>
                <a:spcPct val="0"/>
              </a:spcBef>
              <a:spcAft>
                <a:spcPct val="0"/>
              </a:spcAft>
              <a:defRPr sz="1400">
                <a:solidFill>
                  <a:srgbClr val="FF00FF"/>
                </a:solidFill>
                <a:latin typeface="Times New Roman" pitchFamily="18" charset="0"/>
                <a:cs typeface="Arial" pitchFamily="34" charset="0"/>
              </a:defRPr>
            </a:lvl9pPr>
          </a:lstStyle>
          <a:p>
            <a:pPr>
              <a:lnSpc>
                <a:spcPct val="90000"/>
              </a:lnSpc>
              <a:spcBef>
                <a:spcPct val="30000"/>
              </a:spcBef>
              <a:defRPr/>
            </a:pPr>
            <a:r>
              <a:rPr lang="en-GB" altLang="en-US" sz="1200" b="1" smtClean="0">
                <a:solidFill>
                  <a:schemeClr val="tx2">
                    <a:lumMod val="50000"/>
                  </a:schemeClr>
                </a:solidFill>
                <a:latin typeface="Calibri" pitchFamily="34" charset="0"/>
              </a:rPr>
              <a:t>ELRC Workshop, Slovenia, 24 April 2018</a:t>
            </a:r>
          </a:p>
          <a:p>
            <a:pPr>
              <a:lnSpc>
                <a:spcPct val="90000"/>
              </a:lnSpc>
              <a:spcBef>
                <a:spcPct val="30000"/>
              </a:spcBef>
              <a:defRPr/>
            </a:pPr>
            <a:endParaRPr lang="en-US" altLang="en-US" sz="1200" b="1" dirty="0">
              <a:solidFill>
                <a:schemeClr val="tx2">
                  <a:lumMod val="50000"/>
                </a:schemeClr>
              </a:solidFill>
              <a:latin typeface="Calibri" pitchFamily="34" charset="0"/>
            </a:endParaRPr>
          </a:p>
        </p:txBody>
      </p:sp>
      <p:sp>
        <p:nvSpPr>
          <p:cNvPr id="8" name="Line 28"/>
          <p:cNvSpPr>
            <a:spLocks noChangeShapeType="1"/>
          </p:cNvSpPr>
          <p:nvPr userDrawn="1"/>
        </p:nvSpPr>
        <p:spPr bwMode="auto">
          <a:xfrm flipH="1">
            <a:off x="-5155" y="6249988"/>
            <a:ext cx="9906001" cy="0"/>
          </a:xfrm>
          <a:prstGeom prst="line">
            <a:avLst/>
          </a:prstGeom>
          <a:noFill/>
          <a:ln w="2857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p>
        </p:txBody>
      </p:sp>
      <p:sp>
        <p:nvSpPr>
          <p:cNvPr id="5" name="Slide Number Placeholder 4"/>
          <p:cNvSpPr>
            <a:spLocks noGrp="1"/>
          </p:cNvSpPr>
          <p:nvPr>
            <p:ph type="sldNum" sz="quarter" idx="4"/>
          </p:nvPr>
        </p:nvSpPr>
        <p:spPr>
          <a:xfrm>
            <a:off x="7416575"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9760E-B40A-DC42-A79A-DAF468F11A76}" type="slidenum">
              <a:rPr lang="en-US" smtClean="0"/>
              <a:pPr/>
              <a:t>‹#›</a:t>
            </a:fld>
            <a:endParaRPr lang="en-US" dirty="0"/>
          </a:p>
        </p:txBody>
      </p:sp>
    </p:spTree>
    <p:extLst>
      <p:ext uri="{BB962C8B-B14F-4D97-AF65-F5344CB8AC3E}">
        <p14:creationId xmlns:p14="http://schemas.microsoft.com/office/powerpoint/2010/main" val="101928461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52CB1C-7A16-4065-9A14-7B1ABEFDFA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995593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2492376"/>
            <a:ext cx="43751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2492376"/>
            <a:ext cx="43751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FD86F47-B48F-4557-A5B9-16B7B759B7D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848493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8562761-B49E-4152-8827-8EA84C5A281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3100125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2F66F44-C6CD-44E8-BABD-597CEB85303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8821651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1EEDAD1-AD64-4D3F-B243-23B043D9800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454253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0748C3-E129-4B4E-85F0-4546F0C5D57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503494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684296-DE4E-49AB-88D0-69596E46DE5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9600479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B7959B-0D87-45C9-90B8-B02A1B7833E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4877898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373" y="1339850"/>
            <a:ext cx="2244328"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28229" y="1339850"/>
            <a:ext cx="6573044"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A54BAA-A3AC-4511-BE5B-2D5E2C67301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92690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en-US"/>
          </a:p>
        </p:txBody>
      </p:sp>
      <p:sp>
        <p:nvSpPr>
          <p:cNvPr id="3" name="Inhaltsplatzhalter 2"/>
          <p:cNvSpPr>
            <a:spLocks noGrp="1"/>
          </p:cNvSpPr>
          <p:nvPr>
            <p:ph sz="half" idx="1"/>
          </p:nvPr>
        </p:nvSpPr>
        <p:spPr>
          <a:xfrm>
            <a:off x="330200" y="1143000"/>
            <a:ext cx="45402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
        <p:nvSpPr>
          <p:cNvPr id="4" name="Inhaltsplatzhalter 3"/>
          <p:cNvSpPr>
            <a:spLocks noGrp="1"/>
          </p:cNvSpPr>
          <p:nvPr>
            <p:ph sz="half" idx="2"/>
          </p:nvPr>
        </p:nvSpPr>
        <p:spPr>
          <a:xfrm>
            <a:off x="5035550" y="1143000"/>
            <a:ext cx="45402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
        <p:nvSpPr>
          <p:cNvPr id="6" name="Foliennummernplatzhalter 5"/>
          <p:cNvSpPr>
            <a:spLocks noGrp="1"/>
          </p:cNvSpPr>
          <p:nvPr>
            <p:ph type="sldNum" sz="quarter" idx="11"/>
          </p:nvPr>
        </p:nvSpPr>
        <p:spPr/>
        <p:txBody>
          <a:bodyPr/>
          <a:lstStyle>
            <a:lvl1pPr>
              <a:defRPr/>
            </a:lvl1pPr>
          </a:lstStyle>
          <a:p>
            <a:pPr>
              <a:defRPr/>
            </a:pPr>
            <a:fld id="{CBD3A233-0A4A-45C1-ABCF-7B88463CF5CD}" type="slidenum">
              <a:rPr lang="en-US" altLang="en-US"/>
              <a:pPr>
                <a:defRPr/>
              </a:pPr>
              <a:t>‹#›</a:t>
            </a:fld>
            <a:endParaRPr lang="en-US" altLang="en-US" b="0">
              <a:solidFill>
                <a:srgbClr val="C0C0C0"/>
              </a:solidFill>
            </a:endParaRPr>
          </a:p>
        </p:txBody>
      </p:sp>
    </p:spTree>
    <p:extLst>
      <p:ext uri="{BB962C8B-B14F-4D97-AF65-F5344CB8AC3E}">
        <p14:creationId xmlns:p14="http://schemas.microsoft.com/office/powerpoint/2010/main" val="2787541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l-GR" dirty="0"/>
          </a:p>
        </p:txBody>
      </p:sp>
      <p:sp>
        <p:nvSpPr>
          <p:cNvPr id="3" name="Slide Number Placeholder 2"/>
          <p:cNvSpPr>
            <a:spLocks noGrp="1"/>
          </p:cNvSpPr>
          <p:nvPr>
            <p:ph type="sldNum" sz="quarter" idx="10"/>
          </p:nvPr>
        </p:nvSpPr>
        <p:spPr/>
        <p:txBody>
          <a:bodyPr/>
          <a:lstStyle/>
          <a:p>
            <a:fld id="{6ED9760E-B40A-DC42-A79A-DAF468F11A76}" type="slidenum">
              <a:rPr lang="en-US" smtClean="0"/>
              <a:pPr/>
              <a:t>‹#›</a:t>
            </a:fld>
            <a:endParaRPr lang="en-US" dirty="0"/>
          </a:p>
        </p:txBody>
      </p:sp>
    </p:spTree>
    <p:extLst>
      <p:ext uri="{BB962C8B-B14F-4D97-AF65-F5344CB8AC3E}">
        <p14:creationId xmlns:p14="http://schemas.microsoft.com/office/powerpoint/2010/main" val="39685715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981075"/>
            <a:ext cx="9945556"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fontAlgn="base">
              <a:spcBef>
                <a:spcPct val="0"/>
              </a:spcBef>
              <a:spcAft>
                <a:spcPct val="0"/>
              </a:spcAft>
            </a:pPr>
            <a:endParaRPr lang="en-US">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446" y="258771"/>
            <a:ext cx="1556411"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328716" y="2565409"/>
            <a:ext cx="5460338" cy="790575"/>
          </a:xfrm>
        </p:spPr>
        <p:txBody>
          <a:bodyPr/>
          <a:lstStyle>
            <a:lvl1pPr marL="3175">
              <a:defRPr sz="7600">
                <a:solidFill>
                  <a:srgbClr val="FFD624"/>
                </a:solidFill>
              </a:defRPr>
            </a:lvl1pPr>
          </a:lstStyle>
          <a:p>
            <a:pPr lvl="0"/>
            <a:r>
              <a:rPr lang="en-US" noProof="0" smtClean="0"/>
              <a:t>Click to edit Master title style</a:t>
            </a:r>
            <a:endParaRPr lang="en-GB" noProof="0" smtClean="0"/>
          </a:p>
        </p:txBody>
      </p:sp>
      <p:sp>
        <p:nvSpPr>
          <p:cNvPr id="3077" name="Rectangle 5"/>
          <p:cNvSpPr>
            <a:spLocks noGrp="1" noChangeArrowheads="1"/>
          </p:cNvSpPr>
          <p:nvPr>
            <p:ph type="subTitle" idx="1"/>
          </p:nvPr>
        </p:nvSpPr>
        <p:spPr>
          <a:xfrm>
            <a:off x="662120" y="3716347"/>
            <a:ext cx="9243880" cy="1728787"/>
          </a:xfrm>
        </p:spPr>
        <p:txBody>
          <a:bodyPr/>
          <a:lstStyle>
            <a:lvl1pPr marL="0" indent="0">
              <a:buFontTx/>
              <a:buNone/>
              <a:defRPr sz="3000" b="1" i="0">
                <a:solidFill>
                  <a:schemeClr val="bg1"/>
                </a:solidFill>
              </a:defRPr>
            </a:lvl1pPr>
          </a:lstStyle>
          <a:p>
            <a:pPr lvl="0"/>
            <a:r>
              <a:rPr lang="en-US" noProof="0" smtClean="0"/>
              <a:t>Click to edit Master subtitle style</a:t>
            </a:r>
            <a:endParaRPr lang="en-GB" noProof="0" smtClean="0"/>
          </a:p>
        </p:txBody>
      </p:sp>
      <p:pic>
        <p:nvPicPr>
          <p:cNvPr id="10" name="Picture 3" descr="Macintosh HD:Users:fenevad:Dropbox:dfki:ELRC:elrc-logo-candidate-2.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9525" y="63571"/>
            <a:ext cx="2465426" cy="902264"/>
          </a:xfrm>
          <a:prstGeom prst="rect">
            <a:avLst/>
          </a:prstGeom>
          <a:solidFill>
            <a:schemeClr val="bg1">
              <a:alpha val="75000"/>
            </a:schemeClr>
          </a:solidFill>
          <a:ln>
            <a:noFill/>
          </a:ln>
        </p:spPr>
      </p:pic>
      <p:sp>
        <p:nvSpPr>
          <p:cNvPr id="12" name="Rectangle 11"/>
          <p:cNvSpPr>
            <a:spLocks noChangeArrowheads="1"/>
          </p:cNvSpPr>
          <p:nvPr userDrawn="1"/>
        </p:nvSpPr>
        <p:spPr bwMode="auto">
          <a:xfrm>
            <a:off x="149525" y="6409420"/>
            <a:ext cx="4670780" cy="23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025" tIns="36512" rIns="73025" bIns="36512">
            <a:spAutoFit/>
          </a:bodyPr>
          <a:lstStyle>
            <a:lvl1pPr marL="228600" indent="-228600" defTabSz="585788" eaLnBrk="0" hangingPunct="0">
              <a:defRPr sz="1400">
                <a:solidFill>
                  <a:srgbClr val="FF00FF"/>
                </a:solidFill>
                <a:latin typeface="Times New Roman" pitchFamily="18" charset="0"/>
                <a:cs typeface="Arial" pitchFamily="34" charset="0"/>
              </a:defRPr>
            </a:lvl1pPr>
            <a:lvl2pPr marL="742950" indent="-285750" defTabSz="585788" eaLnBrk="0" hangingPunct="0">
              <a:defRPr sz="1400">
                <a:solidFill>
                  <a:srgbClr val="FF00FF"/>
                </a:solidFill>
                <a:latin typeface="Times New Roman" pitchFamily="18" charset="0"/>
                <a:cs typeface="Arial" pitchFamily="34" charset="0"/>
              </a:defRPr>
            </a:lvl2pPr>
            <a:lvl3pPr marL="1143000" indent="-228600" defTabSz="585788" eaLnBrk="0" hangingPunct="0">
              <a:defRPr sz="1400">
                <a:solidFill>
                  <a:srgbClr val="FF00FF"/>
                </a:solidFill>
                <a:latin typeface="Times New Roman" pitchFamily="18" charset="0"/>
                <a:cs typeface="Arial" pitchFamily="34" charset="0"/>
              </a:defRPr>
            </a:lvl3pPr>
            <a:lvl4pPr marL="1600200" indent="-228600" defTabSz="585788" eaLnBrk="0" hangingPunct="0">
              <a:defRPr sz="1400">
                <a:solidFill>
                  <a:srgbClr val="FF00FF"/>
                </a:solidFill>
                <a:latin typeface="Times New Roman" pitchFamily="18" charset="0"/>
                <a:cs typeface="Arial" pitchFamily="34" charset="0"/>
              </a:defRPr>
            </a:lvl4pPr>
            <a:lvl5pPr marL="2057400" indent="-228600" defTabSz="585788" eaLnBrk="0" hangingPunct="0">
              <a:defRPr sz="1400">
                <a:solidFill>
                  <a:srgbClr val="FF00FF"/>
                </a:solidFill>
                <a:latin typeface="Times New Roman" pitchFamily="18" charset="0"/>
                <a:cs typeface="Arial" pitchFamily="34" charset="0"/>
              </a:defRPr>
            </a:lvl5pPr>
            <a:lvl6pPr marL="2514600" indent="-228600" defTabSz="585788" eaLnBrk="0" fontAlgn="base" hangingPunct="0">
              <a:spcBef>
                <a:spcPct val="0"/>
              </a:spcBef>
              <a:spcAft>
                <a:spcPct val="0"/>
              </a:spcAft>
              <a:defRPr sz="1400">
                <a:solidFill>
                  <a:srgbClr val="FF00FF"/>
                </a:solidFill>
                <a:latin typeface="Times New Roman" pitchFamily="18" charset="0"/>
                <a:cs typeface="Arial" pitchFamily="34" charset="0"/>
              </a:defRPr>
            </a:lvl6pPr>
            <a:lvl7pPr marL="2971800" indent="-228600" defTabSz="585788" eaLnBrk="0" fontAlgn="base" hangingPunct="0">
              <a:spcBef>
                <a:spcPct val="0"/>
              </a:spcBef>
              <a:spcAft>
                <a:spcPct val="0"/>
              </a:spcAft>
              <a:defRPr sz="1400">
                <a:solidFill>
                  <a:srgbClr val="FF00FF"/>
                </a:solidFill>
                <a:latin typeface="Times New Roman" pitchFamily="18" charset="0"/>
                <a:cs typeface="Arial" pitchFamily="34" charset="0"/>
              </a:defRPr>
            </a:lvl7pPr>
            <a:lvl8pPr marL="3429000" indent="-228600" defTabSz="585788" eaLnBrk="0" fontAlgn="base" hangingPunct="0">
              <a:spcBef>
                <a:spcPct val="0"/>
              </a:spcBef>
              <a:spcAft>
                <a:spcPct val="0"/>
              </a:spcAft>
              <a:defRPr sz="1400">
                <a:solidFill>
                  <a:srgbClr val="FF00FF"/>
                </a:solidFill>
                <a:latin typeface="Times New Roman" pitchFamily="18" charset="0"/>
                <a:cs typeface="Arial" pitchFamily="34" charset="0"/>
              </a:defRPr>
            </a:lvl8pPr>
            <a:lvl9pPr marL="3886200" indent="-228600" defTabSz="585788" eaLnBrk="0" fontAlgn="base" hangingPunct="0">
              <a:spcBef>
                <a:spcPct val="0"/>
              </a:spcBef>
              <a:spcAft>
                <a:spcPct val="0"/>
              </a:spcAft>
              <a:defRPr sz="1400">
                <a:solidFill>
                  <a:srgbClr val="FF00FF"/>
                </a:solidFill>
                <a:latin typeface="Times New Roman" pitchFamily="18" charset="0"/>
                <a:cs typeface="Arial" pitchFamily="34" charset="0"/>
              </a:defRPr>
            </a:lvl9pPr>
          </a:lstStyle>
          <a:p>
            <a:pPr>
              <a:lnSpc>
                <a:spcPct val="90000"/>
              </a:lnSpc>
              <a:spcBef>
                <a:spcPct val="30000"/>
              </a:spcBef>
              <a:defRPr/>
            </a:pPr>
            <a:r>
              <a:rPr lang="fr-FR" altLang="en-US" sz="1200" b="1" dirty="0" smtClean="0">
                <a:solidFill>
                  <a:schemeClr val="bg1"/>
                </a:solidFill>
                <a:latin typeface="Calibri" pitchFamily="34" charset="0"/>
              </a:rPr>
              <a:t>ELRC Workshop</a:t>
            </a:r>
            <a:r>
              <a:rPr lang="fr-FR" altLang="en-US" sz="1200" b="1" smtClean="0">
                <a:solidFill>
                  <a:schemeClr val="bg1"/>
                </a:solidFill>
                <a:latin typeface="Calibri" pitchFamily="34" charset="0"/>
              </a:rPr>
              <a:t>, Bulgaria, 24 October 2018</a:t>
            </a:r>
            <a:endParaRPr lang="en-US" altLang="en-US" sz="1200" b="1" dirty="0">
              <a:solidFill>
                <a:schemeClr val="bg1"/>
              </a:solidFill>
              <a:latin typeface="Calibri" pitchFamily="34" charset="0"/>
            </a:endParaRPr>
          </a:p>
        </p:txBody>
      </p:sp>
    </p:spTree>
    <p:extLst>
      <p:ext uri="{BB962C8B-B14F-4D97-AF65-F5344CB8AC3E}">
        <p14:creationId xmlns:p14="http://schemas.microsoft.com/office/powerpoint/2010/main" val="20745845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466065-CD0A-49DF-8579-1D6DD03CFB7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984149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9"/>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DBADB1-E153-42B0-B8C8-5BF6F44816D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876852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2492384"/>
            <a:ext cx="43751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2492384"/>
            <a:ext cx="43751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A46B5D-FD06-4432-8396-75840026478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20430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7081" y="129083"/>
            <a:ext cx="6246284" cy="838816"/>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92820" y="1524003"/>
            <a:ext cx="8902554" cy="46541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p:nvGrpSpPr>
        <p:grpSpPr>
          <a:xfrm>
            <a:off x="492825" y="1162237"/>
            <a:ext cx="8902553" cy="170143"/>
            <a:chOff x="457199" y="1434619"/>
            <a:chExt cx="8217741" cy="170143"/>
          </a:xfrm>
        </p:grpSpPr>
        <p:sp>
          <p:nvSpPr>
            <p:cNvPr id="12" name="Rectangle 11"/>
            <p:cNvSpPr/>
            <p:nvPr userDrawn="1"/>
          </p:nvSpPr>
          <p:spPr>
            <a:xfrm>
              <a:off x="457199" y="1434619"/>
              <a:ext cx="2650565" cy="17014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Helvetica"/>
              </a:endParaRPr>
            </a:p>
          </p:txBody>
        </p:sp>
        <p:sp>
          <p:nvSpPr>
            <p:cNvPr id="13" name="Rectangle 12"/>
            <p:cNvSpPr/>
            <p:nvPr userDrawn="1"/>
          </p:nvSpPr>
          <p:spPr>
            <a:xfrm>
              <a:off x="3255681" y="1434619"/>
              <a:ext cx="2616202" cy="170143"/>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Helvetica"/>
              </a:endParaRPr>
            </a:p>
          </p:txBody>
        </p:sp>
        <p:sp>
          <p:nvSpPr>
            <p:cNvPr id="14" name="Rectangle 13"/>
            <p:cNvSpPr/>
            <p:nvPr userDrawn="1"/>
          </p:nvSpPr>
          <p:spPr>
            <a:xfrm>
              <a:off x="6043708" y="1434619"/>
              <a:ext cx="2631232" cy="170143"/>
            </a:xfrm>
            <a:prstGeom prst="rect">
              <a:avLst/>
            </a:prstGeom>
            <a:solidFill>
              <a:srgbClr val="FED9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Helvetica"/>
              </a:endParaRPr>
            </a:p>
          </p:txBody>
        </p:sp>
      </p:grpSp>
      <p:pic>
        <p:nvPicPr>
          <p:cNvPr id="19" name="Picture 3" descr="Macintosh HD:Users:fenevad:Dropbox:dfki:ELRC:elrc-logo-candidate-2.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9525" y="248208"/>
            <a:ext cx="1620628" cy="593096"/>
          </a:xfrm>
          <a:prstGeom prst="rect">
            <a:avLst/>
          </a:prstGeom>
          <a:noFill/>
          <a:ln>
            <a:noFill/>
          </a:ln>
        </p:spPr>
      </p:pic>
      <p:sp>
        <p:nvSpPr>
          <p:cNvPr id="20" name="Rectangle 19"/>
          <p:cNvSpPr>
            <a:spLocks noChangeArrowheads="1"/>
          </p:cNvSpPr>
          <p:nvPr userDrawn="1"/>
        </p:nvSpPr>
        <p:spPr bwMode="auto">
          <a:xfrm>
            <a:off x="270843" y="6472413"/>
            <a:ext cx="4670780" cy="46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025" tIns="36512" rIns="73025" bIns="36512">
            <a:spAutoFit/>
          </a:bodyPr>
          <a:lstStyle>
            <a:lvl1pPr marL="228600" indent="-228600" defTabSz="585788" eaLnBrk="0" hangingPunct="0">
              <a:defRPr sz="1400">
                <a:solidFill>
                  <a:srgbClr val="FF00FF"/>
                </a:solidFill>
                <a:latin typeface="Times New Roman" pitchFamily="18" charset="0"/>
                <a:cs typeface="Arial" pitchFamily="34" charset="0"/>
              </a:defRPr>
            </a:lvl1pPr>
            <a:lvl2pPr marL="742950" indent="-285750" defTabSz="585788" eaLnBrk="0" hangingPunct="0">
              <a:defRPr sz="1400">
                <a:solidFill>
                  <a:srgbClr val="FF00FF"/>
                </a:solidFill>
                <a:latin typeface="Times New Roman" pitchFamily="18" charset="0"/>
                <a:cs typeface="Arial" pitchFamily="34" charset="0"/>
              </a:defRPr>
            </a:lvl2pPr>
            <a:lvl3pPr marL="1143000" indent="-228600" defTabSz="585788" eaLnBrk="0" hangingPunct="0">
              <a:defRPr sz="1400">
                <a:solidFill>
                  <a:srgbClr val="FF00FF"/>
                </a:solidFill>
                <a:latin typeface="Times New Roman" pitchFamily="18" charset="0"/>
                <a:cs typeface="Arial" pitchFamily="34" charset="0"/>
              </a:defRPr>
            </a:lvl3pPr>
            <a:lvl4pPr marL="1600200" indent="-228600" defTabSz="585788" eaLnBrk="0" hangingPunct="0">
              <a:defRPr sz="1400">
                <a:solidFill>
                  <a:srgbClr val="FF00FF"/>
                </a:solidFill>
                <a:latin typeface="Times New Roman" pitchFamily="18" charset="0"/>
                <a:cs typeface="Arial" pitchFamily="34" charset="0"/>
              </a:defRPr>
            </a:lvl4pPr>
            <a:lvl5pPr marL="2057400" indent="-228600" defTabSz="585788" eaLnBrk="0" hangingPunct="0">
              <a:defRPr sz="1400">
                <a:solidFill>
                  <a:srgbClr val="FF00FF"/>
                </a:solidFill>
                <a:latin typeface="Times New Roman" pitchFamily="18" charset="0"/>
                <a:cs typeface="Arial" pitchFamily="34" charset="0"/>
              </a:defRPr>
            </a:lvl5pPr>
            <a:lvl6pPr marL="2514600" indent="-228600" defTabSz="585788" eaLnBrk="0" fontAlgn="base" hangingPunct="0">
              <a:spcBef>
                <a:spcPct val="0"/>
              </a:spcBef>
              <a:spcAft>
                <a:spcPct val="0"/>
              </a:spcAft>
              <a:defRPr sz="1400">
                <a:solidFill>
                  <a:srgbClr val="FF00FF"/>
                </a:solidFill>
                <a:latin typeface="Times New Roman" pitchFamily="18" charset="0"/>
                <a:cs typeface="Arial" pitchFamily="34" charset="0"/>
              </a:defRPr>
            </a:lvl6pPr>
            <a:lvl7pPr marL="2971800" indent="-228600" defTabSz="585788" eaLnBrk="0" fontAlgn="base" hangingPunct="0">
              <a:spcBef>
                <a:spcPct val="0"/>
              </a:spcBef>
              <a:spcAft>
                <a:spcPct val="0"/>
              </a:spcAft>
              <a:defRPr sz="1400">
                <a:solidFill>
                  <a:srgbClr val="FF00FF"/>
                </a:solidFill>
                <a:latin typeface="Times New Roman" pitchFamily="18" charset="0"/>
                <a:cs typeface="Arial" pitchFamily="34" charset="0"/>
              </a:defRPr>
            </a:lvl7pPr>
            <a:lvl8pPr marL="3429000" indent="-228600" defTabSz="585788" eaLnBrk="0" fontAlgn="base" hangingPunct="0">
              <a:spcBef>
                <a:spcPct val="0"/>
              </a:spcBef>
              <a:spcAft>
                <a:spcPct val="0"/>
              </a:spcAft>
              <a:defRPr sz="1400">
                <a:solidFill>
                  <a:srgbClr val="FF00FF"/>
                </a:solidFill>
                <a:latin typeface="Times New Roman" pitchFamily="18" charset="0"/>
                <a:cs typeface="Arial" pitchFamily="34" charset="0"/>
              </a:defRPr>
            </a:lvl8pPr>
            <a:lvl9pPr marL="3886200" indent="-228600" defTabSz="585788" eaLnBrk="0" fontAlgn="base" hangingPunct="0">
              <a:spcBef>
                <a:spcPct val="0"/>
              </a:spcBef>
              <a:spcAft>
                <a:spcPct val="0"/>
              </a:spcAft>
              <a:defRPr sz="1400">
                <a:solidFill>
                  <a:srgbClr val="FF00FF"/>
                </a:solidFill>
                <a:latin typeface="Times New Roman" pitchFamily="18" charset="0"/>
                <a:cs typeface="Arial" pitchFamily="34" charset="0"/>
              </a:defRPr>
            </a:lvl9pPr>
          </a:lstStyle>
          <a:p>
            <a:pPr>
              <a:lnSpc>
                <a:spcPct val="90000"/>
              </a:lnSpc>
              <a:spcBef>
                <a:spcPct val="30000"/>
              </a:spcBef>
              <a:defRPr/>
            </a:pPr>
            <a:r>
              <a:rPr lang="en-GB" altLang="en-US" sz="1200" b="1" smtClean="0">
                <a:solidFill>
                  <a:schemeClr val="tx2">
                    <a:lumMod val="50000"/>
                  </a:schemeClr>
                </a:solidFill>
                <a:latin typeface="Calibri" pitchFamily="34" charset="0"/>
              </a:rPr>
              <a:t>ELRC Workshop, Bulgaria, 24 October 2018</a:t>
            </a:r>
          </a:p>
          <a:p>
            <a:pPr>
              <a:lnSpc>
                <a:spcPct val="90000"/>
              </a:lnSpc>
              <a:spcBef>
                <a:spcPct val="30000"/>
              </a:spcBef>
              <a:defRPr/>
            </a:pPr>
            <a:endParaRPr lang="en-US" altLang="en-US" sz="1200" b="1" dirty="0">
              <a:solidFill>
                <a:schemeClr val="tx2">
                  <a:lumMod val="50000"/>
                </a:schemeClr>
              </a:solidFill>
              <a:latin typeface="Calibri" pitchFamily="34" charset="0"/>
            </a:endParaRPr>
          </a:p>
        </p:txBody>
      </p:sp>
      <p:sp>
        <p:nvSpPr>
          <p:cNvPr id="21" name="Line 28"/>
          <p:cNvSpPr>
            <a:spLocks noChangeShapeType="1"/>
          </p:cNvSpPr>
          <p:nvPr userDrawn="1"/>
        </p:nvSpPr>
        <p:spPr bwMode="auto">
          <a:xfrm flipH="1">
            <a:off x="-5155" y="6249988"/>
            <a:ext cx="9906001" cy="0"/>
          </a:xfrm>
          <a:prstGeom prst="line">
            <a:avLst/>
          </a:prstGeom>
          <a:noFill/>
          <a:ln w="2857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p>
        </p:txBody>
      </p:sp>
      <p:sp>
        <p:nvSpPr>
          <p:cNvPr id="5" name="Slide Number Placeholder 4"/>
          <p:cNvSpPr>
            <a:spLocks noGrp="1"/>
          </p:cNvSpPr>
          <p:nvPr>
            <p:ph type="sldNum" sz="quarter" idx="4"/>
          </p:nvPr>
        </p:nvSpPr>
        <p:spPr>
          <a:xfrm>
            <a:off x="7416575" y="6356359"/>
            <a:ext cx="2311400" cy="365125"/>
          </a:xfrm>
          <a:prstGeom prst="rect">
            <a:avLst/>
          </a:prstGeom>
        </p:spPr>
        <p:txBody>
          <a:bodyPr vert="horz" lIns="91440" tIns="45720" rIns="91440" bIns="45720" rtlCol="0" anchor="ctr"/>
          <a:lstStyle>
            <a:lvl1pPr algn="r">
              <a:defRPr sz="1200">
                <a:solidFill>
                  <a:schemeClr val="accent1">
                    <a:lumMod val="50000"/>
                  </a:schemeClr>
                </a:solidFill>
                <a:latin typeface="Calibri" panose="020F0502020204030204" pitchFamily="34" charset="0"/>
                <a:cs typeface="Calibri" panose="020F0502020204030204" pitchFamily="34" charset="0"/>
              </a:defRPr>
            </a:lvl1pPr>
          </a:lstStyle>
          <a:p>
            <a:fld id="{94C7C424-272F-4E22-8CDF-B5B0041008A8}" type="slidenum">
              <a:rPr lang="en-US" smtClean="0"/>
              <a:pPr/>
              <a:t>‹#›</a:t>
            </a:fld>
            <a:endParaRPr lang="en-US" dirty="0"/>
          </a:p>
        </p:txBody>
      </p:sp>
      <p:pic>
        <p:nvPicPr>
          <p:cNvPr id="1026" name="Picture 2" descr="http://lr-coordination.eu/sites/default/files/logo_en.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092556" y="236266"/>
            <a:ext cx="1920674" cy="61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91015"/>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53" r:id="rId3"/>
    <p:sldLayoutId id="2147483673" r:id="rId4"/>
    <p:sldLayoutId id="2147483675" r:id="rId5"/>
  </p:sldLayoutIdLst>
  <p:timing>
    <p:tnLst>
      <p:par>
        <p:cTn id="1" dur="indefinite" restart="never" nodeType="tmRoot"/>
      </p:par>
    </p:tnLst>
  </p:timing>
  <p:hf hdr="0" ftr="0" dt="0"/>
  <p:txStyles>
    <p:titleStyle>
      <a:lvl1pPr algn="ctr" defTabSz="457200" rtl="0" eaLnBrk="1" latinLnBrk="0" hangingPunct="1">
        <a:spcBef>
          <a:spcPct val="0"/>
        </a:spcBef>
        <a:buNone/>
        <a:defRPr sz="2400" b="1" kern="1200">
          <a:solidFill>
            <a:srgbClr val="17375E"/>
          </a:solidFill>
          <a:latin typeface="Calibri Light" panose="020F0302020204030204" pitchFamily="34" charset="0"/>
          <a:ea typeface="+mj-ea"/>
          <a:cs typeface="Calibri Light" panose="020F030202020403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1339850"/>
            <a:ext cx="8915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95300" y="2492384"/>
            <a:ext cx="89154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defTabSz="914400"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defTabSz="914400"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defTabSz="914400" fontAlgn="base">
              <a:spcBef>
                <a:spcPct val="0"/>
              </a:spcBef>
              <a:spcAft>
                <a:spcPct val="0"/>
              </a:spcAft>
              <a:defRPr/>
            </a:pPr>
            <a:fld id="{777AF585-78DF-44FC-9B82-68BE6ABE731D}" type="slidenum">
              <a:rPr lang="en-GB">
                <a:solidFill>
                  <a:srgbClr val="000000"/>
                </a:solidFill>
              </a:rPr>
              <a:pPr defTabSz="914400" fontAlgn="base">
                <a:spcBef>
                  <a:spcPct val="0"/>
                </a:spcBef>
                <a:spcAft>
                  <a:spcPct val="0"/>
                </a:spcAft>
                <a:defRPr/>
              </a:pPr>
              <a:t>‹#›</a:t>
            </a:fld>
            <a:endParaRPr lang="en-GB">
              <a:solidFill>
                <a:srgbClr val="000000"/>
              </a:solidFill>
            </a:endParaRPr>
          </a:p>
        </p:txBody>
      </p:sp>
      <p:sp>
        <p:nvSpPr>
          <p:cNvPr id="15" name="Rectangle 14"/>
          <p:cNvSpPr/>
          <p:nvPr/>
        </p:nvSpPr>
        <p:spPr>
          <a:xfrm>
            <a:off x="0" y="0"/>
            <a:ext cx="9906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4617646" y="6659572"/>
            <a:ext cx="662119"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1033" name="Picture 17" descr="LOGO CE_Vertical_EN_NEG_quadri_H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87446" y="258772"/>
            <a:ext cx="1556411"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264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1339850"/>
            <a:ext cx="8915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95300" y="2492380"/>
            <a:ext cx="89154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defTabSz="914400"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defTabSz="914400"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defTabSz="914400" fontAlgn="base">
              <a:spcBef>
                <a:spcPct val="0"/>
              </a:spcBef>
              <a:spcAft>
                <a:spcPct val="0"/>
              </a:spcAft>
            </a:pPr>
            <a:fld id="{221815A6-4DCC-47FA-82AD-016B21963744}" type="slidenum">
              <a:rPr lang="en-GB" altLang="en-US">
                <a:solidFill>
                  <a:srgbClr val="000000"/>
                </a:solidFill>
              </a:rPr>
              <a:pPr defTabSz="914400" fontAlgn="base">
                <a:spcBef>
                  <a:spcPct val="0"/>
                </a:spcBef>
                <a:spcAft>
                  <a:spcPct val="0"/>
                </a:spcAft>
              </a:pPr>
              <a:t>‹#›</a:t>
            </a:fld>
            <a:endParaRPr lang="en-GB" altLang="en-US">
              <a:solidFill>
                <a:srgbClr val="000000"/>
              </a:solidFill>
            </a:endParaRPr>
          </a:p>
        </p:txBody>
      </p:sp>
      <p:sp>
        <p:nvSpPr>
          <p:cNvPr id="15" name="Rectangle 14"/>
          <p:cNvSpPr/>
          <p:nvPr/>
        </p:nvSpPr>
        <p:spPr>
          <a:xfrm>
            <a:off x="0" y="0"/>
            <a:ext cx="9906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4617644" y="6659568"/>
            <a:ext cx="662119"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87444" y="258768"/>
            <a:ext cx="1556411"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7027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1339850"/>
            <a:ext cx="8915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95300" y="2492376"/>
            <a:ext cx="89154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defTabSz="914400"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defTabSz="914400"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defTabSz="914400" fontAlgn="base">
              <a:spcBef>
                <a:spcPct val="0"/>
              </a:spcBef>
              <a:spcAft>
                <a:spcPct val="0"/>
              </a:spcAft>
            </a:pPr>
            <a:fld id="{6F0F90BB-14AA-44D4-AAEF-2D908B73B373}" type="slidenum">
              <a:rPr lang="en-GB" altLang="en-US">
                <a:solidFill>
                  <a:srgbClr val="000000"/>
                </a:solidFill>
              </a:rPr>
              <a:pPr defTabSz="914400" fontAlgn="base">
                <a:spcBef>
                  <a:spcPct val="0"/>
                </a:spcBef>
                <a:spcAft>
                  <a:spcPct val="0"/>
                </a:spcAft>
              </a:pPr>
              <a:t>‹#›</a:t>
            </a:fld>
            <a:endParaRPr lang="en-GB" altLang="en-US">
              <a:solidFill>
                <a:srgbClr val="000000"/>
              </a:solidFill>
            </a:endParaRPr>
          </a:p>
        </p:txBody>
      </p:sp>
      <p:sp>
        <p:nvSpPr>
          <p:cNvPr id="15" name="Rectangle 14"/>
          <p:cNvSpPr/>
          <p:nvPr/>
        </p:nvSpPr>
        <p:spPr>
          <a:xfrm>
            <a:off x="0" y="0"/>
            <a:ext cx="9906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4617642" y="6659564"/>
            <a:ext cx="662119"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87442" y="258764"/>
            <a:ext cx="1556411"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2396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CEF-AT@ec.europa.eu"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0" y="2276883"/>
            <a:ext cx="9789054" cy="790575"/>
          </a:xfrm>
        </p:spPr>
        <p:txBody>
          <a:bodyPr/>
          <a:lstStyle/>
          <a:p>
            <a:pPr indent="0" algn="ctr" eaLnBrk="1" hangingPunct="1"/>
            <a:r>
              <a:rPr lang="fr-BE" sz="3200" dirty="0" smtClean="0"/>
              <a:t/>
            </a:r>
            <a:br>
              <a:rPr lang="fr-BE" sz="3200" dirty="0" smtClean="0"/>
            </a:br>
            <a:r>
              <a:rPr lang="fr-BE" sz="3200" smtClean="0"/>
              <a:t/>
            </a:r>
            <a:br>
              <a:rPr lang="fr-BE" sz="3200" smtClean="0"/>
            </a:br>
            <a:r>
              <a:rPr lang="en-GB" sz="3200"/>
              <a:t>The CEF eTranslation platform @ work </a:t>
            </a:r>
            <a:endParaRPr lang="en-GB" sz="2400" dirty="0" smtClean="0"/>
          </a:p>
        </p:txBody>
      </p:sp>
      <p:sp>
        <p:nvSpPr>
          <p:cNvPr id="4" name="Rectangle 6"/>
          <p:cNvSpPr txBox="1">
            <a:spLocks noChangeArrowheads="1"/>
          </p:cNvSpPr>
          <p:nvPr/>
        </p:nvSpPr>
        <p:spPr bwMode="auto">
          <a:xfrm>
            <a:off x="5109235" y="4509120"/>
            <a:ext cx="5538401"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eaLnBrk="1" hangingPunct="1">
              <a:spcBef>
                <a:spcPct val="20000"/>
              </a:spcBef>
              <a:buClr>
                <a:schemeClr val="bg1"/>
              </a:buClr>
              <a:buFontTx/>
              <a:buNone/>
              <a:defRPr sz="2000" b="0" i="0">
                <a:solidFill>
                  <a:schemeClr val="bg1"/>
                </a:solidFill>
                <a:latin typeface="+mn-lt"/>
              </a:defRPr>
            </a:lvl1pPr>
            <a:lvl2pPr marL="742950" indent="-285750" eaLnBrk="0" hangingPunct="0">
              <a:spcBef>
                <a:spcPct val="20000"/>
              </a:spcBef>
              <a:buClr>
                <a:srgbClr val="009FBA"/>
              </a:buClr>
              <a:buChar char="•"/>
              <a:defRPr sz="2000" b="1">
                <a:latin typeface="+mn-lt"/>
              </a:defRPr>
            </a:lvl2pPr>
            <a:lvl3pPr marL="1143000" indent="-228600" eaLnBrk="0" hangingPunct="0">
              <a:spcBef>
                <a:spcPct val="20000"/>
              </a:spcBef>
              <a:defRPr sz="1400">
                <a:latin typeface="+mn-lt"/>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l" defTabSz="914400" fontAlgn="base">
              <a:spcAft>
                <a:spcPct val="0"/>
              </a:spcAft>
              <a:buClr>
                <a:srgbClr val="FFFFFF"/>
              </a:buClr>
            </a:pPr>
            <a:r>
              <a:rPr lang="en-GB" smtClean="0">
                <a:solidFill>
                  <a:srgbClr val="FFFFFF"/>
                </a:solidFill>
              </a:rPr>
              <a:t>Markus Foti</a:t>
            </a:r>
            <a:endParaRPr lang="en-GB">
              <a:solidFill>
                <a:srgbClr val="FFFFFF"/>
              </a:solidFill>
            </a:endParaRPr>
          </a:p>
          <a:p>
            <a:pPr algn="l" defTabSz="914400" fontAlgn="base">
              <a:spcAft>
                <a:spcPct val="0"/>
              </a:spcAft>
              <a:buClr>
                <a:srgbClr val="FFFFFF"/>
              </a:buClr>
            </a:pPr>
            <a:r>
              <a:rPr lang="en-GB" smtClean="0">
                <a:solidFill>
                  <a:srgbClr val="FFFFFF"/>
                </a:solidFill>
              </a:rPr>
              <a:t>eTranslation Programme Manager</a:t>
            </a:r>
          </a:p>
          <a:p>
            <a:pPr algn="l" defTabSz="914400" fontAlgn="base">
              <a:spcAft>
                <a:spcPct val="0"/>
              </a:spcAft>
              <a:buClr>
                <a:srgbClr val="FFFFFF"/>
              </a:buClr>
            </a:pPr>
            <a:r>
              <a:rPr lang="en-GB" smtClean="0">
                <a:solidFill>
                  <a:srgbClr val="FFFFFF"/>
                </a:solidFill>
              </a:rPr>
              <a:t>DGT R.3</a:t>
            </a:r>
            <a:endParaRPr lang="fr-BE" sz="1800" dirty="0">
              <a:solidFill>
                <a:srgbClr val="FFFFFF"/>
              </a:solidFill>
            </a:endParaRPr>
          </a:p>
        </p:txBody>
      </p:sp>
    </p:spTree>
    <p:extLst>
      <p:ext uri="{BB962C8B-B14F-4D97-AF65-F5344CB8AC3E}">
        <p14:creationId xmlns:p14="http://schemas.microsoft.com/office/powerpoint/2010/main" val="2288970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501231" y="1636820"/>
            <a:ext cx="8915400"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defTabSz="914400">
              <a:buClr>
                <a:srgbClr val="FFFFFF"/>
              </a:buClr>
              <a:buFontTx/>
              <a:buNone/>
              <a:defRPr/>
            </a:pPr>
            <a:r>
              <a:rPr lang="en-GB" sz="3200" b="1" i="0" kern="0" smtClean="0">
                <a:latin typeface="Calibri" panose="020F0502020204030204" pitchFamily="34" charset="0"/>
              </a:rPr>
              <a:t>eTranslation protects your privacy</a:t>
            </a:r>
          </a:p>
          <a:p>
            <a:pPr marL="0" indent="0" defTabSz="914400">
              <a:buClr>
                <a:srgbClr val="FFFFFF"/>
              </a:buClr>
              <a:buFontTx/>
              <a:buNone/>
              <a:defRPr/>
            </a:pPr>
            <a:endParaRPr lang="en-GB" sz="3200" b="1" i="0" kern="0" smtClean="0">
              <a:latin typeface="Calibri" panose="020F0502020204030204" pitchFamily="34" charset="0"/>
            </a:endParaRPr>
          </a:p>
          <a:p>
            <a:pPr marL="857250" lvl="1" indent="-457200"/>
            <a:r>
              <a:rPr lang="en-GB" sz="2800" smtClean="0">
                <a:latin typeface="Calibri" panose="020F0502020204030204" pitchFamily="34" charset="0"/>
              </a:rPr>
              <a:t>All documents </a:t>
            </a:r>
            <a:r>
              <a:rPr lang="en-GB" sz="2800">
                <a:latin typeface="Calibri" panose="020F0502020204030204" pitchFamily="34" charset="0"/>
              </a:rPr>
              <a:t>deleted after 24 hours or after delivery (on demand</a:t>
            </a:r>
            <a:r>
              <a:rPr lang="en-GB" sz="2800" smtClean="0">
                <a:latin typeface="Calibri" panose="020F0502020204030204" pitchFamily="34" charset="0"/>
              </a:rPr>
              <a:t>)</a:t>
            </a:r>
          </a:p>
          <a:p>
            <a:pPr marL="857250" lvl="1" indent="-457200"/>
            <a:r>
              <a:rPr lang="en-GB" sz="2800" smtClean="0">
                <a:latin typeface="Calibri" panose="020F0502020204030204" pitchFamily="34" charset="0"/>
              </a:rPr>
              <a:t>IPR </a:t>
            </a:r>
            <a:r>
              <a:rPr lang="en-GB" sz="2800">
                <a:latin typeface="Calibri" panose="020F0502020204030204" pitchFamily="34" charset="0"/>
              </a:rPr>
              <a:t>rights </a:t>
            </a:r>
            <a:r>
              <a:rPr lang="en-GB" sz="2800" smtClean="0">
                <a:latin typeface="Calibri" panose="020F0502020204030204" pitchFamily="34" charset="0"/>
              </a:rPr>
              <a:t>transferred</a:t>
            </a:r>
            <a:br>
              <a:rPr lang="en-GB" sz="2800" smtClean="0">
                <a:latin typeface="Calibri" panose="020F0502020204030204" pitchFamily="34" charset="0"/>
              </a:rPr>
            </a:br>
            <a:r>
              <a:rPr lang="en-GB" sz="2800" smtClean="0">
                <a:latin typeface="Calibri" panose="020F0502020204030204" pitchFamily="34" charset="0"/>
              </a:rPr>
              <a:t>(</a:t>
            </a:r>
            <a:r>
              <a:rPr lang="en-GB" sz="2800">
                <a:latin typeface="Calibri" panose="020F0502020204030204" pitchFamily="34" charset="0"/>
              </a:rPr>
              <a:t>Your translation belongs to YOU!)</a:t>
            </a:r>
          </a:p>
          <a:p>
            <a:pPr marL="0" indent="0" defTabSz="914400">
              <a:buClr>
                <a:srgbClr val="FFFFFF"/>
              </a:buClr>
              <a:buFontTx/>
              <a:buNone/>
              <a:defRPr/>
            </a:pPr>
            <a:endParaRPr lang="en-GB" sz="3200" b="1" i="0" kern="0">
              <a:latin typeface="Calibri" panose="020F0502020204030204" pitchFamily="34" charset="0"/>
            </a:endParaRPr>
          </a:p>
          <a:p>
            <a:pPr marL="0" indent="0" defTabSz="914400">
              <a:buClr>
                <a:srgbClr val="FFFFFF"/>
              </a:buClr>
              <a:buFontTx/>
              <a:buNone/>
              <a:defRPr/>
            </a:pPr>
            <a:endParaRPr lang="en-GB" sz="3200" b="1" i="0" kern="0">
              <a:latin typeface="Calibri" panose="020F0502020204030204" pitchFamily="34" charset="0"/>
            </a:endParaRPr>
          </a:p>
        </p:txBody>
      </p:sp>
    </p:spTree>
    <p:extLst>
      <p:ext uri="{BB962C8B-B14F-4D97-AF65-F5344CB8AC3E}">
        <p14:creationId xmlns:p14="http://schemas.microsoft.com/office/powerpoint/2010/main" val="39186387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82944" y="1636820"/>
            <a:ext cx="8915400"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en-GB" sz="3200" b="1" i="0" u="none" strike="noStrike" kern="0" cap="none" spc="0" normalizeH="0" baseline="0" noProof="0" smtClean="0">
                <a:ln>
                  <a:noFill/>
                </a:ln>
                <a:solidFill>
                  <a:srgbClr val="0F5494"/>
                </a:solidFill>
                <a:effectLst/>
                <a:uLnTx/>
                <a:uFillTx/>
                <a:latin typeface="Verdana"/>
                <a:ea typeface="+mn-ea"/>
                <a:cs typeface="+mn-cs"/>
              </a:rPr>
              <a:t>No one</a:t>
            </a:r>
          </a:p>
          <a:p>
            <a:pPr marL="0" marR="0" lvl="0" indent="0" algn="ctr" defTabSz="914400" rtl="0" eaLnBrk="1" fontAlgn="base" latinLnBrk="0" hangingPunct="1">
              <a:lnSpc>
                <a:spcPct val="100000"/>
              </a:lnSpc>
              <a:spcBef>
                <a:spcPct val="20000"/>
              </a:spcBef>
              <a:spcAft>
                <a:spcPct val="0"/>
              </a:spcAft>
              <a:buClr>
                <a:srgbClr val="FFFFFF"/>
              </a:buClr>
              <a:buSzTx/>
              <a:buFontTx/>
              <a:buNone/>
              <a:tabLst/>
              <a:defRPr/>
            </a:pPr>
            <a:r>
              <a:rPr kumimoji="0" lang="en-GB" sz="9600" b="0" i="0" u="none" strike="noStrike" kern="0" cap="none" spc="0" normalizeH="0" baseline="0" noProof="0" smtClean="0">
                <a:ln>
                  <a:noFill/>
                </a:ln>
                <a:solidFill>
                  <a:srgbClr val="0F5494"/>
                </a:solidFill>
                <a:effectLst/>
                <a:uLnTx/>
                <a:uFillTx/>
                <a:latin typeface="Constantia" pitchFamily="18" charset="0"/>
                <a:ea typeface="+mn-ea"/>
                <a:cs typeface="+mn-cs"/>
              </a:rPr>
              <a:t>looking</a:t>
            </a:r>
          </a:p>
          <a:p>
            <a:pPr marL="1143000" marR="0" lvl="2" indent="-228600" algn="l" defTabSz="914400" rtl="0" eaLnBrk="1" fontAlgn="base" latinLnBrk="0" hangingPunct="1">
              <a:lnSpc>
                <a:spcPct val="100000"/>
              </a:lnSpc>
              <a:spcBef>
                <a:spcPct val="20000"/>
              </a:spcBef>
              <a:spcAft>
                <a:spcPct val="0"/>
              </a:spcAft>
              <a:buClrTx/>
              <a:buSzTx/>
              <a:buFontTx/>
              <a:buNone/>
              <a:tabLst/>
              <a:defRPr/>
            </a:pPr>
            <a:endParaRPr kumimoji="0" lang="en-GB" sz="2400" b="0" i="0" u="none" strike="noStrike" kern="0" cap="none" spc="0" normalizeH="0" baseline="0" noProof="0" smtClean="0">
              <a:ln>
                <a:noFill/>
              </a:ln>
              <a:solidFill>
                <a:srgbClr val="0F5494"/>
              </a:solidFill>
              <a:effectLst/>
              <a:uLnTx/>
              <a:uFillTx/>
              <a:latin typeface="Constantia" pitchFamily="18" charset="0"/>
            </a:endParaRPr>
          </a:p>
          <a:p>
            <a:pPr marL="1143000" marR="0" lvl="2" indent="-228600" algn="l"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kern="0" cap="none" spc="0" normalizeH="0" baseline="0" noProof="0" smtClean="0">
                <a:ln>
                  <a:noFill/>
                </a:ln>
                <a:solidFill>
                  <a:srgbClr val="0F5494"/>
                </a:solidFill>
                <a:effectLst/>
                <a:uLnTx/>
                <a:uFillTx/>
                <a:latin typeface="Constantia" pitchFamily="18" charset="0"/>
              </a:rPr>
              <a:t>			</a:t>
            </a:r>
            <a:r>
              <a:rPr kumimoji="0" lang="en-GB" sz="3200" b="1" i="0" u="none" strike="noStrike" kern="0" cap="none" spc="0" normalizeH="0" baseline="0" noProof="0" smtClean="0">
                <a:ln>
                  <a:noFill/>
                </a:ln>
                <a:solidFill>
                  <a:srgbClr val="0F5494"/>
                </a:solidFill>
                <a:effectLst/>
                <a:uLnTx/>
                <a:uFillTx/>
                <a:latin typeface="Verdana"/>
              </a:rPr>
              <a:t>at your translations!</a:t>
            </a:r>
            <a:endParaRPr kumimoji="0" lang="en-GB" sz="3200" b="1" i="0" u="none" strike="noStrike" kern="0" cap="none" spc="0" normalizeH="0" baseline="0" noProof="0">
              <a:ln>
                <a:noFill/>
              </a:ln>
              <a:solidFill>
                <a:srgbClr val="0F5494"/>
              </a:solidFill>
              <a:effectLst/>
              <a:uLnTx/>
              <a:uFillTx/>
              <a:latin typeface="Verdana"/>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233" y="2951589"/>
            <a:ext cx="1482165" cy="76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236" y="2951589"/>
            <a:ext cx="1482164" cy="76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037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using </a:t>
            </a:r>
            <a:r>
              <a:rPr lang="en-GB" dirty="0" err="1" smtClean="0"/>
              <a:t>eTranslation</a:t>
            </a:r>
            <a:r>
              <a:rPr lang="en-GB" dirty="0" smtClean="0"/>
              <a:t>: DSIs</a:t>
            </a:r>
            <a:endParaRPr lang="en-GB" dirty="0"/>
          </a:p>
        </p:txBody>
      </p:sp>
      <p:sp>
        <p:nvSpPr>
          <p:cNvPr id="3" name="Slide Number Placeholder 2"/>
          <p:cNvSpPr>
            <a:spLocks noGrp="1"/>
          </p:cNvSpPr>
          <p:nvPr>
            <p:ph type="sldNum" sz="quarter" idx="10"/>
          </p:nvPr>
        </p:nvSpPr>
        <p:spPr/>
        <p:txBody>
          <a:bodyPr/>
          <a:lstStyle/>
          <a:p>
            <a:fld id="{6ED9760E-B40A-DC42-A79A-DAF468F11A76}" type="slidenum">
              <a:rPr lang="en-US" smtClean="0"/>
              <a:pPr/>
              <a:t>12</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473" y="1517275"/>
            <a:ext cx="1016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311" y="1549025"/>
            <a:ext cx="1003300" cy="443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52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Machine-to-machine </a:t>
            </a:r>
            <a:r>
              <a:rPr lang="en-US" dirty="0" smtClean="0"/>
              <a:t>services</a:t>
            </a:r>
            <a:br>
              <a:rPr lang="en-US" dirty="0" smtClean="0"/>
            </a:br>
            <a:r>
              <a:rPr lang="en-US" dirty="0" err="1" smtClean="0"/>
              <a:t>eTranslation</a:t>
            </a:r>
            <a:r>
              <a:rPr lang="en-US" dirty="0" smtClean="0"/>
              <a:t> on the N-Lex portal</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13</a:t>
            </a:fld>
            <a:endParaRPr lang="en-US" dirty="0"/>
          </a:p>
        </p:txBody>
      </p:sp>
      <p:sp>
        <p:nvSpPr>
          <p:cNvPr id="5" name="Θέση περιεχομένου 4"/>
          <p:cNvSpPr>
            <a:spLocks noGrp="1"/>
          </p:cNvSpPr>
          <p:nvPr>
            <p:ph idx="1"/>
          </p:nvPr>
        </p:nvSpPr>
        <p:spPr/>
        <p:txBody>
          <a:bodyPr/>
          <a:lstStyle/>
          <a:p>
            <a:endParaRPr lang="el-GR"/>
          </a:p>
        </p:txBody>
      </p:sp>
      <p:pic>
        <p:nvPicPr>
          <p:cNvPr id="6" name="Εικόνα 5"/>
          <p:cNvPicPr>
            <a:picLocks noChangeAspect="1"/>
          </p:cNvPicPr>
          <p:nvPr/>
        </p:nvPicPr>
        <p:blipFill rotWithShape="1">
          <a:blip r:embed="rId3"/>
          <a:srcRect l="11634" t="10969" r="12596" b="24986"/>
          <a:stretch/>
        </p:blipFill>
        <p:spPr>
          <a:xfrm>
            <a:off x="481544" y="1338473"/>
            <a:ext cx="8894351" cy="4228955"/>
          </a:xfrm>
          <a:prstGeom prst="rect">
            <a:avLst/>
          </a:prstGeom>
        </p:spPr>
      </p:pic>
    </p:spTree>
    <p:extLst>
      <p:ext uri="{BB962C8B-B14F-4D97-AF65-F5344CB8AC3E}">
        <p14:creationId xmlns:p14="http://schemas.microsoft.com/office/powerpoint/2010/main" val="1727892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Machine-to-machine </a:t>
            </a:r>
            <a:r>
              <a:rPr lang="en-US" dirty="0" smtClean="0"/>
              <a:t>service</a:t>
            </a:r>
            <a:br>
              <a:rPr lang="en-US" dirty="0" smtClean="0"/>
            </a:br>
            <a:r>
              <a:rPr lang="en-US" dirty="0" err="1" smtClean="0"/>
              <a:t>eTranslation</a:t>
            </a:r>
            <a:r>
              <a:rPr lang="en-US" dirty="0" smtClean="0"/>
              <a:t> on the N-Lex portal</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14</a:t>
            </a:fld>
            <a:endParaRPr lang="en-US" dirty="0"/>
          </a:p>
        </p:txBody>
      </p:sp>
      <p:pic>
        <p:nvPicPr>
          <p:cNvPr id="2" name="Εικόνα 1"/>
          <p:cNvPicPr>
            <a:picLocks noChangeAspect="1"/>
          </p:cNvPicPr>
          <p:nvPr/>
        </p:nvPicPr>
        <p:blipFill rotWithShape="1">
          <a:blip r:embed="rId3"/>
          <a:srcRect l="11506" t="10285" r="12340" b="30456"/>
          <a:stretch/>
        </p:blipFill>
        <p:spPr>
          <a:xfrm>
            <a:off x="1718529" y="1384579"/>
            <a:ext cx="6427852" cy="2813538"/>
          </a:xfrm>
          <a:prstGeom prst="rect">
            <a:avLst/>
          </a:prstGeom>
        </p:spPr>
      </p:pic>
      <p:sp>
        <p:nvSpPr>
          <p:cNvPr id="7" name="Έλλειψη 6"/>
          <p:cNvSpPr/>
          <p:nvPr/>
        </p:nvSpPr>
        <p:spPr>
          <a:xfrm>
            <a:off x="7485666" y="3216479"/>
            <a:ext cx="310896" cy="292608"/>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9" name="Έλλειψη 8"/>
          <p:cNvSpPr/>
          <p:nvPr/>
        </p:nvSpPr>
        <p:spPr>
          <a:xfrm>
            <a:off x="3490924" y="3509087"/>
            <a:ext cx="1351617" cy="88353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grpSp>
        <p:nvGrpSpPr>
          <p:cNvPr id="14" name="Ομάδα 13"/>
          <p:cNvGrpSpPr/>
          <p:nvPr/>
        </p:nvGrpSpPr>
        <p:grpSpPr>
          <a:xfrm>
            <a:off x="136935" y="4392627"/>
            <a:ext cx="9591040" cy="1431711"/>
            <a:chOff x="136935" y="4392621"/>
            <a:chExt cx="9591040" cy="1431711"/>
          </a:xfrm>
        </p:grpSpPr>
        <p:pic>
          <p:nvPicPr>
            <p:cNvPr id="10" name="Εικόνα 9"/>
            <p:cNvPicPr>
              <a:picLocks noChangeAspect="1"/>
            </p:cNvPicPr>
            <p:nvPr/>
          </p:nvPicPr>
          <p:blipFill rotWithShape="1">
            <a:blip r:embed="rId4"/>
            <a:srcRect l="32083" t="47976" r="15473" b="43136"/>
            <a:stretch/>
          </p:blipFill>
          <p:spPr>
            <a:xfrm>
              <a:off x="136935" y="4909932"/>
              <a:ext cx="9591040" cy="914400"/>
            </a:xfrm>
            <a:prstGeom prst="rect">
              <a:avLst/>
            </a:prstGeom>
          </p:spPr>
        </p:pic>
        <p:cxnSp>
          <p:nvCxnSpPr>
            <p:cNvPr id="13" name="Γωνιακή σύνδεση 12"/>
            <p:cNvCxnSpPr>
              <a:stCxn id="9" idx="4"/>
            </p:cNvCxnSpPr>
            <p:nvPr/>
          </p:nvCxnSpPr>
          <p:spPr>
            <a:xfrm rot="5400000">
              <a:off x="2699798" y="3887384"/>
              <a:ext cx="961699" cy="1972173"/>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532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Machine-to-machine service</a:t>
            </a:r>
            <a:br>
              <a:rPr lang="en-US" dirty="0"/>
            </a:br>
            <a:r>
              <a:rPr lang="en-US" dirty="0" err="1"/>
              <a:t>eTranslation</a:t>
            </a:r>
            <a:r>
              <a:rPr lang="en-US" dirty="0"/>
              <a:t> on the </a:t>
            </a:r>
            <a:r>
              <a:rPr lang="en-US" dirty="0" smtClean="0"/>
              <a:t>European Data Portal</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15</a:t>
            </a:fld>
            <a:endParaRPr lang="en-US" dirty="0"/>
          </a:p>
        </p:txBody>
      </p:sp>
      <p:pic>
        <p:nvPicPr>
          <p:cNvPr id="9" name="Εικόνα 8"/>
          <p:cNvPicPr>
            <a:picLocks noChangeAspect="1"/>
          </p:cNvPicPr>
          <p:nvPr/>
        </p:nvPicPr>
        <p:blipFill rotWithShape="1">
          <a:blip r:embed="rId3"/>
          <a:srcRect l="20353" t="10285" r="21570" b="5157"/>
          <a:stretch/>
        </p:blipFill>
        <p:spPr>
          <a:xfrm>
            <a:off x="1937077" y="1202565"/>
            <a:ext cx="6006366" cy="4919120"/>
          </a:xfrm>
          <a:prstGeom prst="rect">
            <a:avLst/>
          </a:prstGeom>
        </p:spPr>
      </p:pic>
    </p:spTree>
    <p:extLst>
      <p:ext uri="{BB962C8B-B14F-4D97-AF65-F5344CB8AC3E}">
        <p14:creationId xmlns:p14="http://schemas.microsoft.com/office/powerpoint/2010/main" val="2118180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Machine-to-machine service</a:t>
            </a:r>
            <a:br>
              <a:rPr lang="en-US" dirty="0"/>
            </a:br>
            <a:r>
              <a:rPr lang="en-US" dirty="0" err="1"/>
              <a:t>eTranslation</a:t>
            </a:r>
            <a:r>
              <a:rPr lang="en-US" dirty="0"/>
              <a:t> on the </a:t>
            </a:r>
            <a:r>
              <a:rPr lang="en-US" dirty="0" smtClean="0"/>
              <a:t>European Data Portal</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16</a:t>
            </a:fld>
            <a:endParaRPr lang="en-US" dirty="0"/>
          </a:p>
        </p:txBody>
      </p:sp>
      <p:pic>
        <p:nvPicPr>
          <p:cNvPr id="7" name="Εικόνα 6"/>
          <p:cNvPicPr>
            <a:picLocks noChangeAspect="1"/>
          </p:cNvPicPr>
          <p:nvPr/>
        </p:nvPicPr>
        <p:blipFill rotWithShape="1">
          <a:blip r:embed="rId3"/>
          <a:srcRect l="17750" t="11333" r="18584" b="4519"/>
          <a:stretch/>
        </p:blipFill>
        <p:spPr>
          <a:xfrm>
            <a:off x="1739401" y="1193245"/>
            <a:ext cx="6641635" cy="4937760"/>
          </a:xfrm>
          <a:prstGeom prst="rect">
            <a:avLst/>
          </a:prstGeom>
        </p:spPr>
      </p:pic>
      <p:sp>
        <p:nvSpPr>
          <p:cNvPr id="2" name="Έλλειψη 1"/>
          <p:cNvSpPr/>
          <p:nvPr/>
        </p:nvSpPr>
        <p:spPr>
          <a:xfrm>
            <a:off x="3530281" y="1193251"/>
            <a:ext cx="1585732" cy="461935"/>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32936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Machine-to-machine service</a:t>
            </a:r>
            <a:br>
              <a:rPr lang="en-US" dirty="0"/>
            </a:br>
            <a:r>
              <a:rPr lang="en-US" dirty="0" err="1"/>
              <a:t>eTranslation</a:t>
            </a:r>
            <a:r>
              <a:rPr lang="en-US" dirty="0"/>
              <a:t> on the </a:t>
            </a:r>
            <a:r>
              <a:rPr lang="en-US" dirty="0" smtClean="0"/>
              <a:t>European Data Portal</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17</a:t>
            </a:fld>
            <a:endParaRPr lang="en-US" dirty="0"/>
          </a:p>
        </p:txBody>
      </p:sp>
      <p:pic>
        <p:nvPicPr>
          <p:cNvPr id="6" name="Εικόνα 5"/>
          <p:cNvPicPr>
            <a:picLocks noChangeAspect="1"/>
          </p:cNvPicPr>
          <p:nvPr/>
        </p:nvPicPr>
        <p:blipFill rotWithShape="1">
          <a:blip r:embed="rId3"/>
          <a:srcRect l="20416" t="10444" r="21750" b="5111"/>
          <a:stretch/>
        </p:blipFill>
        <p:spPr>
          <a:xfrm>
            <a:off x="2119773" y="1247065"/>
            <a:ext cx="5880892" cy="4830127"/>
          </a:xfrm>
          <a:prstGeom prst="rect">
            <a:avLst/>
          </a:prstGeom>
        </p:spPr>
      </p:pic>
      <p:sp>
        <p:nvSpPr>
          <p:cNvPr id="2" name="Έλλειψη 1"/>
          <p:cNvSpPr/>
          <p:nvPr/>
        </p:nvSpPr>
        <p:spPr>
          <a:xfrm>
            <a:off x="6860425" y="1145895"/>
            <a:ext cx="1184859" cy="2291786"/>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8" name="Στρογγυλεμένο ορθογώνιο 7"/>
          <p:cNvSpPr/>
          <p:nvPr/>
        </p:nvSpPr>
        <p:spPr>
          <a:xfrm>
            <a:off x="3646025" y="3078866"/>
            <a:ext cx="2789499" cy="474562"/>
          </a:xfrm>
          <a:prstGeom prst="roundRect">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59413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81546" y="2045970"/>
            <a:ext cx="8942917" cy="4137553"/>
          </a:xfrm>
        </p:spPr>
        <p:txBody>
          <a:bodyPr>
            <a:noAutofit/>
          </a:bodyPr>
          <a:lstStyle/>
          <a:p>
            <a:pPr>
              <a:buSzPct val="120000"/>
            </a:pPr>
            <a:r>
              <a:rPr lang="en-US" sz="2400" dirty="0" smtClean="0"/>
              <a:t>Open to DSIs and public </a:t>
            </a:r>
            <a:r>
              <a:rPr lang="en-US" sz="2400" smtClean="0"/>
              <a:t>administrations </a:t>
            </a:r>
          </a:p>
          <a:p>
            <a:pPr>
              <a:buSzPct val="120000"/>
            </a:pPr>
            <a:endParaRPr lang="en-US" sz="2400" smtClean="0">
              <a:solidFill>
                <a:srgbClr val="FF0000"/>
              </a:solidFill>
            </a:endParaRPr>
          </a:p>
          <a:p>
            <a:pPr lvl="1">
              <a:buSzPct val="120000"/>
            </a:pPr>
            <a:r>
              <a:rPr lang="en-US" sz="2000" smtClean="0"/>
              <a:t>Contact </a:t>
            </a:r>
            <a:r>
              <a:rPr lang="en-US" sz="2000" smtClean="0">
                <a:hlinkClick r:id="rId3"/>
              </a:rPr>
              <a:t>CEF-AT@ec.europa.eu</a:t>
            </a:r>
            <a:r>
              <a:rPr lang="en-US" sz="2000" smtClean="0"/>
              <a:t> with your request and use case</a:t>
            </a:r>
          </a:p>
          <a:p>
            <a:pPr lvl="1">
              <a:buSzPct val="120000"/>
            </a:pPr>
            <a:r>
              <a:rPr lang="en-US" sz="2000" smtClean="0"/>
              <a:t>We </a:t>
            </a:r>
            <a:r>
              <a:rPr lang="en-US" sz="2000" dirty="0" smtClean="0"/>
              <a:t>will provide the technical documentation on how to connect</a:t>
            </a:r>
          </a:p>
          <a:p>
            <a:pPr lvl="2">
              <a:buSzPct val="120000"/>
            </a:pPr>
            <a:r>
              <a:rPr lang="en-US" sz="1600" dirty="0" smtClean="0"/>
              <a:t>SOAP request or </a:t>
            </a:r>
            <a:r>
              <a:rPr lang="en-US" sz="1600" dirty="0" err="1" smtClean="0"/>
              <a:t>RESTful</a:t>
            </a:r>
            <a:r>
              <a:rPr lang="en-US" sz="1600" dirty="0" smtClean="0"/>
              <a:t> interface</a:t>
            </a:r>
          </a:p>
          <a:p>
            <a:pPr lvl="1">
              <a:buSzPct val="120000"/>
            </a:pPr>
            <a:r>
              <a:rPr lang="en-US" sz="2000" dirty="0" smtClean="0"/>
              <a:t>Contact us for credentials</a:t>
            </a:r>
          </a:p>
          <a:p>
            <a:pPr lvl="1">
              <a:buSzPct val="120000"/>
            </a:pPr>
            <a:r>
              <a:rPr lang="en-US" sz="2000" dirty="0" smtClean="0"/>
              <a:t>Adapt your service to multilingual use!</a:t>
            </a:r>
          </a:p>
          <a:p>
            <a:pPr>
              <a:buSzPct val="120000"/>
            </a:pPr>
            <a:endParaRPr lang="en-US" sz="1600" dirty="0" smtClean="0"/>
          </a:p>
          <a:p>
            <a:pPr lvl="1">
              <a:buSzPct val="120000"/>
            </a:pPr>
            <a:endParaRPr lang="en-US" sz="2000" dirty="0"/>
          </a:p>
          <a:p>
            <a:pPr>
              <a:buSzPct val="120000"/>
            </a:pPr>
            <a:endParaRPr lang="en-US" sz="2400" dirty="0"/>
          </a:p>
        </p:txBody>
      </p:sp>
      <p:sp>
        <p:nvSpPr>
          <p:cNvPr id="3" name="Τίτλος 2"/>
          <p:cNvSpPr>
            <a:spLocks noGrp="1"/>
          </p:cNvSpPr>
          <p:nvPr>
            <p:ph type="title"/>
          </p:nvPr>
        </p:nvSpPr>
        <p:spPr/>
        <p:txBody>
          <a:bodyPr/>
          <a:lstStyle/>
          <a:p>
            <a:r>
              <a:rPr lang="en-US" smtClean="0"/>
              <a:t>How to Connect to eTranslation</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18</a:t>
            </a:fld>
            <a:endParaRPr lang="en-US" dirty="0"/>
          </a:p>
        </p:txBody>
      </p:sp>
    </p:spTree>
    <p:extLst>
      <p:ext uri="{BB962C8B-B14F-4D97-AF65-F5344CB8AC3E}">
        <p14:creationId xmlns:p14="http://schemas.microsoft.com/office/powerpoint/2010/main" val="1974914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81546" y="1954530"/>
            <a:ext cx="8942917" cy="4228993"/>
          </a:xfrm>
        </p:spPr>
        <p:txBody>
          <a:bodyPr>
            <a:noAutofit/>
          </a:bodyPr>
          <a:lstStyle/>
          <a:p>
            <a:pPr>
              <a:buSzPct val="120000"/>
            </a:pPr>
            <a:r>
              <a:rPr lang="en-US" sz="2400" dirty="0" smtClean="0"/>
              <a:t>Statistical </a:t>
            </a:r>
            <a:r>
              <a:rPr lang="en-US" sz="2400" smtClean="0"/>
              <a:t>Machine Translation</a:t>
            </a:r>
          </a:p>
          <a:p>
            <a:pPr>
              <a:buSzPct val="120000"/>
            </a:pPr>
            <a:endParaRPr lang="en-US" sz="2400" dirty="0" smtClean="0"/>
          </a:p>
          <a:p>
            <a:pPr lvl="1">
              <a:buSzPct val="120000"/>
            </a:pPr>
            <a:r>
              <a:rPr lang="en-GB" sz="2000" smtClean="0"/>
              <a:t>MT@EC </a:t>
            </a:r>
            <a:r>
              <a:rPr lang="en-GB" sz="2000"/>
              <a:t>built only on "EU translations" (</a:t>
            </a:r>
            <a:r>
              <a:rPr lang="en-GB" sz="2000" smtClean="0"/>
              <a:t>Euramis database)</a:t>
            </a:r>
            <a:endParaRPr lang="en-GB" sz="2000"/>
          </a:p>
          <a:p>
            <a:pPr lvl="1">
              <a:buSzPct val="120000"/>
            </a:pPr>
            <a:r>
              <a:rPr lang="en-GB" sz="2000" smtClean="0"/>
              <a:t>Covers </a:t>
            </a:r>
            <a:r>
              <a:rPr lang="en-GB" sz="2000"/>
              <a:t>all 24 </a:t>
            </a:r>
            <a:r>
              <a:rPr lang="en-GB" sz="2000" smtClean="0"/>
              <a:t>languages</a:t>
            </a:r>
            <a:endParaRPr lang="en-GB" sz="2000"/>
          </a:p>
          <a:p>
            <a:pPr lvl="1">
              <a:buSzPct val="120000"/>
            </a:pPr>
            <a:r>
              <a:rPr lang="en-GB" sz="2000"/>
              <a:t>Euramis (and MT@EC) </a:t>
            </a:r>
            <a:r>
              <a:rPr lang="en-GB" sz="2000" smtClean="0"/>
              <a:t>cover </a:t>
            </a:r>
            <a:r>
              <a:rPr lang="en-GB" sz="2000"/>
              <a:t>EU policies, subjects and language but limited everyday language </a:t>
            </a:r>
          </a:p>
          <a:p>
            <a:pPr lvl="1">
              <a:buSzPct val="120000"/>
            </a:pPr>
            <a:r>
              <a:rPr lang="en-US" sz="2000" smtClean="0"/>
              <a:t>Moses-based engines</a:t>
            </a:r>
          </a:p>
          <a:p>
            <a:pPr lvl="1">
              <a:buSzPct val="120000"/>
            </a:pPr>
            <a:r>
              <a:rPr lang="en-US" sz="2000" smtClean="0"/>
              <a:t>Performs </a:t>
            </a:r>
            <a:r>
              <a:rPr lang="en-US" sz="2000" dirty="0" smtClean="0"/>
              <a:t>best when trained on </a:t>
            </a:r>
            <a:r>
              <a:rPr lang="en-US" sz="2000" b="1" dirty="0" smtClean="0"/>
              <a:t>large volumes </a:t>
            </a:r>
            <a:r>
              <a:rPr lang="en-US" sz="2000" dirty="0" smtClean="0"/>
              <a:t>of text pairs (source-translated) in </a:t>
            </a:r>
            <a:r>
              <a:rPr lang="en-US" sz="2000" b="1" dirty="0" smtClean="0"/>
              <a:t>specific domains</a:t>
            </a:r>
          </a:p>
          <a:p>
            <a:pPr>
              <a:buSzPct val="120000"/>
            </a:pPr>
            <a:endParaRPr lang="en-US" sz="1600" dirty="0" smtClean="0"/>
          </a:p>
          <a:p>
            <a:pPr lvl="1">
              <a:buSzPct val="120000"/>
            </a:pPr>
            <a:endParaRPr lang="en-US" sz="2000" dirty="0"/>
          </a:p>
          <a:p>
            <a:pPr>
              <a:buSzPct val="120000"/>
            </a:pPr>
            <a:endParaRPr lang="en-US" sz="2400" dirty="0"/>
          </a:p>
        </p:txBody>
      </p:sp>
      <p:sp>
        <p:nvSpPr>
          <p:cNvPr id="3" name="Τίτλος 2"/>
          <p:cNvSpPr>
            <a:spLocks noGrp="1"/>
          </p:cNvSpPr>
          <p:nvPr>
            <p:ph type="title"/>
          </p:nvPr>
        </p:nvSpPr>
        <p:spPr/>
        <p:txBody>
          <a:bodyPr/>
          <a:lstStyle/>
          <a:p>
            <a:r>
              <a:rPr lang="en-US" dirty="0" smtClean="0"/>
              <a:t>Behind the scenes: how it works</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19</a:t>
            </a:fld>
            <a:endParaRPr lang="en-US" dirty="0"/>
          </a:p>
        </p:txBody>
      </p:sp>
    </p:spTree>
    <p:extLst>
      <p:ext uri="{BB962C8B-B14F-4D97-AF65-F5344CB8AC3E}">
        <p14:creationId xmlns:p14="http://schemas.microsoft.com/office/powerpoint/2010/main" val="1284968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12988" y="1583491"/>
            <a:ext cx="8764828" cy="4571987"/>
            <a:chOff x="512988" y="1583485"/>
            <a:chExt cx="8764827" cy="4571987"/>
          </a:xfrm>
        </p:grpSpPr>
        <p:sp>
          <p:nvSpPr>
            <p:cNvPr id="6" name="Oval 5"/>
            <p:cNvSpPr/>
            <p:nvPr/>
          </p:nvSpPr>
          <p:spPr>
            <a:xfrm>
              <a:off x="512988" y="1583485"/>
              <a:ext cx="8764827" cy="4571987"/>
            </a:xfrm>
            <a:prstGeom prst="ellipse">
              <a:avLst/>
            </a:prstGeom>
            <a:gradFill flip="none" rotWithShape="1">
              <a:gsLst>
                <a:gs pos="0">
                  <a:schemeClr val="tx2">
                    <a:lumMod val="40000"/>
                    <a:lumOff val="60000"/>
                  </a:schemeClr>
                </a:gs>
                <a:gs pos="47000">
                  <a:schemeClr val="accent1">
                    <a:lumMod val="20000"/>
                    <a:lumOff val="80000"/>
                    <a:alpha val="40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6491730" y="2739488"/>
              <a:ext cx="2698595" cy="2246769"/>
            </a:xfrm>
            <a:prstGeom prst="rect">
              <a:avLst/>
            </a:prstGeom>
            <a:noFill/>
          </p:spPr>
          <p:txBody>
            <a:bodyPr wrap="square" rtlCol="0">
              <a:spAutoFit/>
            </a:bodyPr>
            <a:lstStyle/>
            <a:p>
              <a:pPr marL="285750" indent="-285750">
                <a:buSzPct val="120000"/>
                <a:buFont typeface="Arial" panose="020B0604020202020204" pitchFamily="34" charset="0"/>
                <a:buChar char="•"/>
              </a:pPr>
              <a:r>
                <a:rPr lang="en-US" sz="2000" smtClean="0">
                  <a:solidFill>
                    <a:schemeClr val="accent1">
                      <a:lumMod val="50000"/>
                    </a:schemeClr>
                  </a:solidFill>
                  <a:latin typeface="Calibri" panose="020F0502020204030204" pitchFamily="34" charset="0"/>
                </a:rPr>
                <a:t>More NLPs (transliteration, named entity recognition…)</a:t>
              </a:r>
            </a:p>
            <a:p>
              <a:pPr marL="285750" indent="-285750">
                <a:buSzPct val="120000"/>
                <a:buFont typeface="Arial" panose="020B0604020202020204" pitchFamily="34" charset="0"/>
                <a:buChar char="•"/>
              </a:pPr>
              <a:r>
                <a:rPr lang="en-US" sz="2000" smtClean="0">
                  <a:solidFill>
                    <a:schemeClr val="accent1">
                      <a:lumMod val="50000"/>
                    </a:schemeClr>
                  </a:solidFill>
                  <a:latin typeface="Calibri" panose="020F0502020204030204" pitchFamily="34" charset="0"/>
                </a:rPr>
                <a:t>Generic services</a:t>
              </a:r>
            </a:p>
            <a:p>
              <a:pPr marL="285750" indent="-285750">
                <a:buSzPct val="120000"/>
                <a:buFont typeface="Arial" panose="020B0604020202020204" pitchFamily="34" charset="0"/>
                <a:buChar char="•"/>
              </a:pPr>
              <a:r>
                <a:rPr lang="en-US" sz="2000" smtClean="0">
                  <a:solidFill>
                    <a:schemeClr val="accent1">
                      <a:lumMod val="50000"/>
                    </a:schemeClr>
                  </a:solidFill>
                  <a:latin typeface="Calibri" panose="020F0502020204030204" pitchFamily="34" charset="0"/>
                </a:rPr>
                <a:t>Projects (ELRC, market research)</a:t>
              </a:r>
              <a:endParaRPr lang="en-GB" sz="2400">
                <a:solidFill>
                  <a:schemeClr val="accent1">
                    <a:lumMod val="50000"/>
                  </a:schemeClr>
                </a:solidFill>
                <a:latin typeface="Calibri" panose="020F0502020204030204" pitchFamily="34" charset="0"/>
              </a:endParaRPr>
            </a:p>
          </p:txBody>
        </p:sp>
        <p:sp>
          <p:nvSpPr>
            <p:cNvPr id="11" name="TextBox 10"/>
            <p:cNvSpPr txBox="1"/>
            <p:nvPr/>
          </p:nvSpPr>
          <p:spPr>
            <a:xfrm>
              <a:off x="6214896" y="2085302"/>
              <a:ext cx="1724759" cy="646331"/>
            </a:xfrm>
            <a:prstGeom prst="rect">
              <a:avLst/>
            </a:prstGeom>
            <a:noFill/>
          </p:spPr>
          <p:txBody>
            <a:bodyPr wrap="square" rtlCol="0">
              <a:spAutoFit/>
            </a:bodyPr>
            <a:lstStyle/>
            <a:p>
              <a:pPr>
                <a:buSzPct val="120000"/>
              </a:pPr>
              <a:r>
                <a:rPr lang="en-US" sz="3600" b="1" smtClean="0">
                  <a:solidFill>
                    <a:schemeClr val="accent1">
                      <a:lumMod val="50000"/>
                    </a:schemeClr>
                  </a:solidFill>
                  <a:latin typeface="Calibri" panose="020F0502020204030204" pitchFamily="34" charset="0"/>
                </a:rPr>
                <a:t>CEF.AT</a:t>
              </a:r>
              <a:endParaRPr lang="en-GB" sz="2800">
                <a:solidFill>
                  <a:schemeClr val="accent1">
                    <a:lumMod val="50000"/>
                  </a:schemeClr>
                </a:solidFill>
                <a:latin typeface="Calibri" panose="020F0502020204030204" pitchFamily="34" charset="0"/>
              </a:endParaRPr>
            </a:p>
          </p:txBody>
        </p:sp>
      </p:grpSp>
      <p:sp>
        <p:nvSpPr>
          <p:cNvPr id="2" name="Title 1"/>
          <p:cNvSpPr>
            <a:spLocks noGrp="1"/>
          </p:cNvSpPr>
          <p:nvPr>
            <p:ph type="title"/>
          </p:nvPr>
        </p:nvSpPr>
        <p:spPr/>
        <p:txBody>
          <a:bodyPr/>
          <a:lstStyle/>
          <a:p>
            <a:r>
              <a:rPr lang="en-US"/>
              <a:t>eTranslation platform at a glance</a:t>
            </a:r>
            <a:endParaRPr lang="en-GB"/>
          </a:p>
        </p:txBody>
      </p:sp>
      <p:sp>
        <p:nvSpPr>
          <p:cNvPr id="3" name="Slide Number Placeholder 2"/>
          <p:cNvSpPr>
            <a:spLocks noGrp="1"/>
          </p:cNvSpPr>
          <p:nvPr>
            <p:ph type="sldNum" sz="quarter" idx="4"/>
          </p:nvPr>
        </p:nvSpPr>
        <p:spPr/>
        <p:txBody>
          <a:bodyPr/>
          <a:lstStyle/>
          <a:p>
            <a:fld id="{6ED9760E-B40A-DC42-A79A-DAF468F11A76}" type="slidenum">
              <a:rPr lang="en-US" smtClean="0"/>
              <a:pPr/>
              <a:t>2</a:t>
            </a:fld>
            <a:endParaRPr lang="en-US" dirty="0"/>
          </a:p>
        </p:txBody>
      </p:sp>
      <p:grpSp>
        <p:nvGrpSpPr>
          <p:cNvPr id="13" name="Group 12"/>
          <p:cNvGrpSpPr/>
          <p:nvPr/>
        </p:nvGrpSpPr>
        <p:grpSpPr>
          <a:xfrm>
            <a:off x="512989" y="1895712"/>
            <a:ext cx="6088534" cy="3836021"/>
            <a:chOff x="512988" y="1895706"/>
            <a:chExt cx="6088534" cy="3836021"/>
          </a:xfrm>
        </p:grpSpPr>
        <p:sp>
          <p:nvSpPr>
            <p:cNvPr id="5" name="Oval 4"/>
            <p:cNvSpPr/>
            <p:nvPr/>
          </p:nvSpPr>
          <p:spPr>
            <a:xfrm>
              <a:off x="512988" y="1895706"/>
              <a:ext cx="6088534" cy="3836021"/>
            </a:xfrm>
            <a:prstGeom prst="ellipse">
              <a:avLst/>
            </a:prstGeom>
            <a:gradFill flip="none" rotWithShape="1">
              <a:gsLst>
                <a:gs pos="0">
                  <a:schemeClr val="accent1">
                    <a:lumMod val="75000"/>
                  </a:schemeClr>
                </a:gs>
                <a:gs pos="63000">
                  <a:schemeClr val="accent1">
                    <a:lumMod val="20000"/>
                    <a:lumOff val="80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3546084" y="2739488"/>
              <a:ext cx="2698595" cy="2246769"/>
            </a:xfrm>
            <a:prstGeom prst="rect">
              <a:avLst/>
            </a:prstGeom>
            <a:noFill/>
          </p:spPr>
          <p:txBody>
            <a:bodyPr wrap="square" rtlCol="0">
              <a:spAutoFit/>
            </a:bodyPr>
            <a:lstStyle/>
            <a:p>
              <a:pPr marL="285750" indent="-285750">
                <a:buSzPct val="120000"/>
                <a:buFont typeface="Arial" panose="020B0604020202020204" pitchFamily="34" charset="0"/>
                <a:buChar char="•"/>
              </a:pPr>
              <a:r>
                <a:rPr lang="en-US" sz="1600" smtClean="0">
                  <a:solidFill>
                    <a:schemeClr val="accent1">
                      <a:lumMod val="50000"/>
                    </a:schemeClr>
                  </a:solidFill>
                  <a:latin typeface="Calibri" panose="020F0502020204030204" pitchFamily="34" charset="0"/>
                </a:rPr>
                <a:t>L</a:t>
              </a:r>
              <a:r>
                <a:rPr lang="en-US" sz="2000" smtClean="0">
                  <a:solidFill>
                    <a:schemeClr val="accent1">
                      <a:lumMod val="50000"/>
                    </a:schemeClr>
                  </a:solidFill>
                  <a:latin typeface="Calibri" panose="020F0502020204030204" pitchFamily="34" charset="0"/>
                </a:rPr>
                <a:t>aunched July 2017 (webservice for snippets), Nov. 2017 (web page for documents)</a:t>
              </a:r>
            </a:p>
            <a:p>
              <a:pPr marL="285750" indent="-285750">
                <a:buSzPct val="120000"/>
                <a:buFont typeface="Arial" panose="020B0604020202020204" pitchFamily="34" charset="0"/>
                <a:buChar char="•"/>
              </a:pPr>
              <a:r>
                <a:rPr lang="en-US" sz="2000" smtClean="0">
                  <a:solidFill>
                    <a:schemeClr val="accent1">
                      <a:lumMod val="50000"/>
                    </a:schemeClr>
                  </a:solidFill>
                  <a:latin typeface="Calibri" panose="020F0502020204030204" pitchFamily="34" charset="0"/>
                </a:rPr>
                <a:t>Cloud based</a:t>
              </a:r>
            </a:p>
            <a:p>
              <a:pPr marL="285750" indent="-285750">
                <a:buSzPct val="120000"/>
                <a:buFont typeface="Arial" panose="020B0604020202020204" pitchFamily="34" charset="0"/>
                <a:buChar char="•"/>
              </a:pPr>
              <a:r>
                <a:rPr lang="en-US" sz="2000" smtClean="0">
                  <a:solidFill>
                    <a:schemeClr val="accent1">
                      <a:lumMod val="50000"/>
                    </a:schemeClr>
                  </a:solidFill>
                  <a:latin typeface="Calibri" panose="020F0502020204030204" pitchFamily="34" charset="0"/>
                </a:rPr>
                <a:t>Neural engines</a:t>
              </a:r>
              <a:endParaRPr lang="en-GB" sz="2400">
                <a:solidFill>
                  <a:schemeClr val="accent1">
                    <a:lumMod val="50000"/>
                  </a:schemeClr>
                </a:solidFill>
                <a:latin typeface="Calibri" panose="020F0502020204030204" pitchFamily="34" charset="0"/>
              </a:endParaRPr>
            </a:p>
          </p:txBody>
        </p:sp>
        <p:sp>
          <p:nvSpPr>
            <p:cNvPr id="9" name="TextBox 8"/>
            <p:cNvSpPr txBox="1"/>
            <p:nvPr/>
          </p:nvSpPr>
          <p:spPr>
            <a:xfrm>
              <a:off x="2784102" y="2044412"/>
              <a:ext cx="2698595" cy="646331"/>
            </a:xfrm>
            <a:prstGeom prst="rect">
              <a:avLst/>
            </a:prstGeom>
            <a:noFill/>
          </p:spPr>
          <p:txBody>
            <a:bodyPr wrap="square" rtlCol="0">
              <a:spAutoFit/>
            </a:bodyPr>
            <a:lstStyle/>
            <a:p>
              <a:pPr>
                <a:buSzPct val="120000"/>
              </a:pPr>
              <a:r>
                <a:rPr lang="en-US" sz="3600" b="1" smtClean="0">
                  <a:solidFill>
                    <a:schemeClr val="accent1">
                      <a:lumMod val="50000"/>
                    </a:schemeClr>
                  </a:solidFill>
                  <a:latin typeface="Calibri" panose="020F0502020204030204" pitchFamily="34" charset="0"/>
                </a:rPr>
                <a:t>eTranslation</a:t>
              </a:r>
              <a:endParaRPr lang="en-GB" sz="2400">
                <a:solidFill>
                  <a:schemeClr val="accent1">
                    <a:lumMod val="50000"/>
                  </a:schemeClr>
                </a:solidFill>
                <a:latin typeface="Calibri" panose="020F0502020204030204" pitchFamily="34" charset="0"/>
              </a:endParaRPr>
            </a:p>
          </p:txBody>
        </p:sp>
      </p:grpSp>
      <p:grpSp>
        <p:nvGrpSpPr>
          <p:cNvPr id="12" name="Group 11"/>
          <p:cNvGrpSpPr/>
          <p:nvPr/>
        </p:nvGrpSpPr>
        <p:grpSpPr>
          <a:xfrm>
            <a:off x="512991" y="2542484"/>
            <a:ext cx="3044267" cy="2542477"/>
            <a:chOff x="512987" y="2542478"/>
            <a:chExt cx="3044267" cy="2542477"/>
          </a:xfrm>
        </p:grpSpPr>
        <p:sp>
          <p:nvSpPr>
            <p:cNvPr id="4" name="Oval 3"/>
            <p:cNvSpPr/>
            <p:nvPr/>
          </p:nvSpPr>
          <p:spPr>
            <a:xfrm>
              <a:off x="512987" y="2542478"/>
              <a:ext cx="3044267" cy="2542477"/>
            </a:xfrm>
            <a:prstGeom prst="ellipse">
              <a:avLst/>
            </a:prstGeom>
            <a:gradFill flip="none" rotWithShape="1">
              <a:gsLst>
                <a:gs pos="0">
                  <a:schemeClr val="accent1">
                    <a:lumMod val="50000"/>
                  </a:schemeClr>
                </a:gs>
                <a:gs pos="40000">
                  <a:schemeClr val="tx2">
                    <a:lumMod val="60000"/>
                    <a:lumOff val="40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981307" y="2810108"/>
              <a:ext cx="2141034" cy="2185214"/>
            </a:xfrm>
            <a:prstGeom prst="rect">
              <a:avLst/>
            </a:prstGeom>
            <a:noFill/>
          </p:spPr>
          <p:txBody>
            <a:bodyPr wrap="square" rtlCol="0">
              <a:spAutoFit/>
            </a:bodyPr>
            <a:lstStyle/>
            <a:p>
              <a:pPr>
                <a:buSzPct val="120000"/>
              </a:pPr>
              <a:r>
                <a:rPr lang="en-US" sz="3600" b="1" smtClean="0">
                  <a:solidFill>
                    <a:schemeClr val="bg1"/>
                  </a:solidFill>
                  <a:latin typeface="Calibri" panose="020F0502020204030204" pitchFamily="34" charset="0"/>
                </a:rPr>
                <a:t>MT@EC</a:t>
              </a:r>
              <a:endParaRPr lang="en-US" sz="2000" b="1" smtClean="0">
                <a:solidFill>
                  <a:schemeClr val="bg1"/>
                </a:solidFill>
                <a:latin typeface="Calibri" panose="020F0502020204030204" pitchFamily="34" charset="0"/>
              </a:endParaRPr>
            </a:p>
            <a:p>
              <a:pPr marL="285750" indent="-285750">
                <a:buSzPct val="120000"/>
                <a:buFont typeface="Arial" panose="020B0604020202020204" pitchFamily="34" charset="0"/>
                <a:buChar char="•"/>
              </a:pPr>
              <a:r>
                <a:rPr lang="en-US" sz="1600" smtClean="0">
                  <a:solidFill>
                    <a:schemeClr val="bg1"/>
                  </a:solidFill>
                  <a:latin typeface="Calibri" panose="020F0502020204030204" pitchFamily="34" charset="0"/>
                </a:rPr>
                <a:t>L</a:t>
              </a:r>
              <a:r>
                <a:rPr lang="en-US" sz="2000" smtClean="0">
                  <a:solidFill>
                    <a:schemeClr val="bg1"/>
                  </a:solidFill>
                  <a:latin typeface="Calibri" panose="020F0502020204030204" pitchFamily="34" charset="0"/>
                </a:rPr>
                <a:t>aunched June 2013</a:t>
              </a:r>
            </a:p>
            <a:p>
              <a:pPr marL="285750" indent="-285750">
                <a:buSzPct val="120000"/>
                <a:buFont typeface="Arial" panose="020B0604020202020204" pitchFamily="34" charset="0"/>
                <a:buChar char="•"/>
              </a:pPr>
              <a:r>
                <a:rPr lang="en-US" sz="2000" smtClean="0">
                  <a:solidFill>
                    <a:schemeClr val="bg1"/>
                  </a:solidFill>
                  <a:latin typeface="Calibri" panose="020F0502020204030204" pitchFamily="34" charset="0"/>
                </a:rPr>
                <a:t>Legalese</a:t>
              </a:r>
            </a:p>
            <a:p>
              <a:pPr marL="285750" indent="-285750">
                <a:buSzPct val="120000"/>
                <a:buFont typeface="Arial" panose="020B0604020202020204" pitchFamily="34" charset="0"/>
                <a:buChar char="•"/>
              </a:pPr>
              <a:r>
                <a:rPr lang="en-US" sz="2000" smtClean="0">
                  <a:solidFill>
                    <a:schemeClr val="bg1"/>
                  </a:solidFill>
                  <a:latin typeface="Calibri" panose="020F0502020204030204" pitchFamily="34" charset="0"/>
                </a:rPr>
                <a:t>Statistical (Moses)</a:t>
              </a:r>
              <a:endParaRPr lang="en-GB" sz="2400">
                <a:solidFill>
                  <a:schemeClr val="bg1"/>
                </a:solidFill>
                <a:latin typeface="Calibri" panose="020F0502020204030204" pitchFamily="34" charset="0"/>
              </a:endParaRPr>
            </a:p>
          </p:txBody>
        </p:sp>
      </p:grpSp>
    </p:spTree>
    <p:extLst>
      <p:ext uri="{BB962C8B-B14F-4D97-AF65-F5344CB8AC3E}">
        <p14:creationId xmlns:p14="http://schemas.microsoft.com/office/powerpoint/2010/main" val="21189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lnSpcReduction="10000"/>
          </a:bodyPr>
          <a:lstStyle/>
          <a:p>
            <a:pPr marL="0" indent="0">
              <a:buClr>
                <a:schemeClr val="accent2"/>
              </a:buClr>
              <a:buNone/>
            </a:pPr>
            <a:r>
              <a:rPr lang="en-US" dirty="0"/>
              <a:t>What is NMT?</a:t>
            </a:r>
          </a:p>
          <a:p>
            <a:pPr lvl="1">
              <a:buClr>
                <a:schemeClr val="accent2"/>
              </a:buClr>
            </a:pPr>
            <a:r>
              <a:rPr lang="en-US" sz="2000" smtClean="0"/>
              <a:t>Machine learning: artificial neural networks trained </a:t>
            </a:r>
            <a:r>
              <a:rPr lang="en-US" sz="2000" dirty="0" smtClean="0"/>
              <a:t>on </a:t>
            </a:r>
            <a:r>
              <a:rPr lang="en-US" sz="2000" smtClean="0"/>
              <a:t>existing translations</a:t>
            </a:r>
            <a:endParaRPr lang="en-US" sz="2000" dirty="0" smtClean="0"/>
          </a:p>
          <a:p>
            <a:pPr lvl="1">
              <a:buClr>
                <a:schemeClr val="accent2"/>
              </a:buClr>
            </a:pPr>
            <a:r>
              <a:rPr lang="en-US" sz="2000"/>
              <a:t>The </a:t>
            </a:r>
            <a:r>
              <a:rPr lang="en-US" sz="2000" smtClean="0"/>
              <a:t>computer devises </a:t>
            </a:r>
            <a:r>
              <a:rPr lang="en-US" sz="2000"/>
              <a:t>its own rules </a:t>
            </a:r>
            <a:r>
              <a:rPr lang="en-US" sz="2000" smtClean="0"/>
              <a:t>on how </a:t>
            </a:r>
            <a:r>
              <a:rPr lang="en-US" sz="2000"/>
              <a:t>to </a:t>
            </a:r>
            <a:r>
              <a:rPr lang="en-US" sz="2000" smtClean="0"/>
              <a:t>translate</a:t>
            </a:r>
            <a:endParaRPr lang="en-US" sz="2000" dirty="0" smtClean="0"/>
          </a:p>
          <a:p>
            <a:pPr lvl="1">
              <a:buClr>
                <a:schemeClr val="accent2"/>
              </a:buClr>
            </a:pPr>
            <a:r>
              <a:rPr lang="en-GB" sz="2000" dirty="0"/>
              <a:t>Radical departure from the phrase-based </a:t>
            </a:r>
            <a:r>
              <a:rPr lang="en-GB" sz="2000"/>
              <a:t>SMT </a:t>
            </a:r>
            <a:r>
              <a:rPr lang="en-GB" sz="2000" smtClean="0"/>
              <a:t>approaches</a:t>
            </a:r>
            <a:endParaRPr lang="en-GB" sz="2000" dirty="0" smtClean="0"/>
          </a:p>
          <a:p>
            <a:pPr marL="0" indent="0">
              <a:buClr>
                <a:schemeClr val="accent2"/>
              </a:buClr>
              <a:buNone/>
            </a:pPr>
            <a:endParaRPr lang="en-US" smtClean="0"/>
          </a:p>
          <a:p>
            <a:pPr marL="0" indent="0">
              <a:buClr>
                <a:schemeClr val="accent2"/>
              </a:buClr>
              <a:buNone/>
            </a:pPr>
            <a:r>
              <a:rPr lang="en-US" smtClean="0"/>
              <a:t>Why </a:t>
            </a:r>
            <a:r>
              <a:rPr lang="en-US" dirty="0"/>
              <a:t>is it important?</a:t>
            </a:r>
          </a:p>
          <a:p>
            <a:pPr lvl="1">
              <a:buClr>
                <a:schemeClr val="accent2"/>
              </a:buClr>
            </a:pPr>
            <a:r>
              <a:rPr lang="en-GB" sz="2000" smtClean="0"/>
              <a:t>Translations read better: more </a:t>
            </a:r>
            <a:r>
              <a:rPr lang="en-GB" sz="2000" dirty="0"/>
              <a:t>fluent </a:t>
            </a:r>
            <a:r>
              <a:rPr lang="en-GB" sz="2000"/>
              <a:t>and </a:t>
            </a:r>
            <a:r>
              <a:rPr lang="en-GB" sz="2000" smtClean="0"/>
              <a:t>grammatical</a:t>
            </a:r>
          </a:p>
          <a:p>
            <a:pPr lvl="1">
              <a:buClr>
                <a:schemeClr val="accent2"/>
              </a:buClr>
            </a:pPr>
            <a:r>
              <a:rPr lang="en-GB" sz="2000" smtClean="0"/>
              <a:t>Better able to fill in gaps in data used for training training</a:t>
            </a:r>
            <a:endParaRPr lang="en-US" sz="2000" i="0" dirty="0" smtClean="0"/>
          </a:p>
          <a:p>
            <a:pPr lvl="1">
              <a:buClr>
                <a:schemeClr val="accent2"/>
              </a:buClr>
            </a:pPr>
            <a:r>
              <a:rPr lang="en-GB" sz="2000" smtClean="0"/>
              <a:t>Better </a:t>
            </a:r>
            <a:r>
              <a:rPr lang="en-GB" sz="2000"/>
              <a:t>for </a:t>
            </a:r>
            <a:r>
              <a:rPr lang="en-GB" sz="2000" smtClean="0"/>
              <a:t>highly </a:t>
            </a:r>
            <a:r>
              <a:rPr lang="en-GB" sz="2000" dirty="0"/>
              <a:t>inflected languages </a:t>
            </a:r>
            <a:r>
              <a:rPr lang="en-GB" sz="2000" dirty="0" smtClean="0"/>
              <a:t>(e.g</a:t>
            </a:r>
            <a:r>
              <a:rPr lang="en-GB" sz="2000" smtClean="0"/>
              <a:t>. German, Hungarian)</a:t>
            </a:r>
            <a:endParaRPr lang="en-GB" sz="2000" dirty="0" smtClean="0"/>
          </a:p>
          <a:p>
            <a:pPr lvl="1">
              <a:buClr>
                <a:schemeClr val="accent2"/>
              </a:buClr>
            </a:pPr>
            <a:endParaRPr lang="en-GB" sz="1600" smtClean="0"/>
          </a:p>
          <a:p>
            <a:pPr marL="0" indent="0">
              <a:buClr>
                <a:schemeClr val="accent2"/>
              </a:buClr>
              <a:buNone/>
            </a:pPr>
            <a:r>
              <a:rPr lang="en-GB"/>
              <a:t>This is where the field is </a:t>
            </a:r>
            <a:r>
              <a:rPr lang="en-GB" smtClean="0"/>
              <a:t>headed</a:t>
            </a:r>
            <a:endParaRPr lang="en-GB"/>
          </a:p>
          <a:p>
            <a:pPr lvl="1">
              <a:buClr>
                <a:schemeClr val="accent2"/>
              </a:buClr>
            </a:pPr>
            <a:r>
              <a:rPr lang="en-GB" sz="2000" smtClean="0"/>
              <a:t>Will SMT become obsolete?</a:t>
            </a:r>
          </a:p>
        </p:txBody>
      </p:sp>
      <p:sp>
        <p:nvSpPr>
          <p:cNvPr id="4" name="Title 3"/>
          <p:cNvSpPr>
            <a:spLocks noGrp="1"/>
          </p:cNvSpPr>
          <p:nvPr>
            <p:ph type="title"/>
          </p:nvPr>
        </p:nvSpPr>
        <p:spPr/>
        <p:txBody>
          <a:bodyPr/>
          <a:lstStyle/>
          <a:p>
            <a:r>
              <a:rPr lang="en-US" sz="2600" dirty="0"/>
              <a:t>Neural Machine Translation (NMT)</a:t>
            </a:r>
            <a:endParaRPr lang="en-GB" sz="2600" dirty="0"/>
          </a:p>
        </p:txBody>
      </p:sp>
      <p:sp>
        <p:nvSpPr>
          <p:cNvPr id="2" name="Slide Number Placeholder 1"/>
          <p:cNvSpPr>
            <a:spLocks noGrp="1"/>
          </p:cNvSpPr>
          <p:nvPr>
            <p:ph type="sldNum" sz="quarter" idx="4"/>
          </p:nvPr>
        </p:nvSpPr>
        <p:spPr>
          <a:prstGeom prst="rect">
            <a:avLst/>
          </a:prstGeom>
        </p:spPr>
        <p:txBody>
          <a:bodyPr/>
          <a:lstStyle/>
          <a:p>
            <a:pPr>
              <a:defRPr/>
            </a:pPr>
            <a:fld id="{2ED5A6CE-BB52-4071-B45A-6D9454D3D9CE}" type="slidenum">
              <a:rPr lang="en-GB" smtClean="0"/>
              <a:pPr>
                <a:defRPr/>
              </a:pPr>
              <a:t>20</a:t>
            </a:fld>
            <a:endParaRPr lang="en-GB"/>
          </a:p>
        </p:txBody>
      </p:sp>
    </p:spTree>
    <p:extLst>
      <p:ext uri="{BB962C8B-B14F-4D97-AF65-F5344CB8AC3E}">
        <p14:creationId xmlns:p14="http://schemas.microsoft.com/office/powerpoint/2010/main" val="21302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8497" y="1196753"/>
            <a:ext cx="8915400" cy="936625"/>
          </a:xfrm>
        </p:spPr>
        <p:txBody>
          <a:bodyPr/>
          <a:lstStyle/>
          <a:p>
            <a:pPr algn="ctr"/>
            <a:r>
              <a:rPr lang="en-US" altLang="en-US" sz="2800" smtClean="0"/>
              <a:t>Neural Machine Translation Engines</a:t>
            </a:r>
            <a:endParaRPr lang="en-US" altLang="en-US" sz="2800"/>
          </a:p>
        </p:txBody>
      </p:sp>
      <p:sp>
        <p:nvSpPr>
          <p:cNvPr id="83971" name="Rectangle 3"/>
          <p:cNvSpPr>
            <a:spLocks noGrp="1" noChangeArrowheads="1"/>
          </p:cNvSpPr>
          <p:nvPr>
            <p:ph idx="1"/>
          </p:nvPr>
        </p:nvSpPr>
        <p:spPr>
          <a:xfrm>
            <a:off x="506506" y="2564905"/>
            <a:ext cx="8915400" cy="792089"/>
          </a:xfrm>
        </p:spPr>
        <p:txBody>
          <a:bodyPr/>
          <a:lstStyle/>
          <a:p>
            <a:r>
              <a:rPr lang="en-US" altLang="en-US" smtClean="0"/>
              <a:t>EN into:</a:t>
            </a:r>
            <a:endParaRPr lang="en-US" altLang="en-US"/>
          </a:p>
          <a:p>
            <a:endParaRPr lang="en-US" altLang="en-US" smtClean="0"/>
          </a:p>
        </p:txBody>
      </p:sp>
      <p:graphicFrame>
        <p:nvGraphicFramePr>
          <p:cNvPr id="2" name="Table 1"/>
          <p:cNvGraphicFramePr>
            <a:graphicFrameLocks noGrp="1"/>
          </p:cNvGraphicFramePr>
          <p:nvPr>
            <p:extLst>
              <p:ext uri="{D42A27DB-BD31-4B8C-83A1-F6EECF244321}">
                <p14:modId xmlns:p14="http://schemas.microsoft.com/office/powerpoint/2010/main" val="1436864983"/>
              </p:ext>
            </p:extLst>
          </p:nvPr>
        </p:nvGraphicFramePr>
        <p:xfrm>
          <a:off x="1598628" y="3212976"/>
          <a:ext cx="6603993" cy="1112520"/>
        </p:xfrm>
        <a:graphic>
          <a:graphicData uri="http://schemas.openxmlformats.org/drawingml/2006/table">
            <a:tbl>
              <a:tblPr firstRow="1" bandRow="1">
                <a:tableStyleId>{69CF1AB2-1976-4502-BF36-3FF5EA218861}</a:tableStyleId>
              </a:tblPr>
              <a:tblGrid>
                <a:gridCol w="733777">
                  <a:extLst>
                    <a:ext uri="{9D8B030D-6E8A-4147-A177-3AD203B41FA5}">
                      <a16:colId xmlns:a16="http://schemas.microsoft.com/office/drawing/2014/main" val="20000"/>
                    </a:ext>
                  </a:extLst>
                </a:gridCol>
                <a:gridCol w="733777">
                  <a:extLst>
                    <a:ext uri="{9D8B030D-6E8A-4147-A177-3AD203B41FA5}">
                      <a16:colId xmlns:a16="http://schemas.microsoft.com/office/drawing/2014/main" val="20001"/>
                    </a:ext>
                  </a:extLst>
                </a:gridCol>
                <a:gridCol w="733777">
                  <a:extLst>
                    <a:ext uri="{9D8B030D-6E8A-4147-A177-3AD203B41FA5}">
                      <a16:colId xmlns:a16="http://schemas.microsoft.com/office/drawing/2014/main" val="20002"/>
                    </a:ext>
                  </a:extLst>
                </a:gridCol>
                <a:gridCol w="733777">
                  <a:extLst>
                    <a:ext uri="{9D8B030D-6E8A-4147-A177-3AD203B41FA5}">
                      <a16:colId xmlns:a16="http://schemas.microsoft.com/office/drawing/2014/main" val="20003"/>
                    </a:ext>
                  </a:extLst>
                </a:gridCol>
                <a:gridCol w="733777">
                  <a:extLst>
                    <a:ext uri="{9D8B030D-6E8A-4147-A177-3AD203B41FA5}">
                      <a16:colId xmlns:a16="http://schemas.microsoft.com/office/drawing/2014/main" val="20004"/>
                    </a:ext>
                  </a:extLst>
                </a:gridCol>
                <a:gridCol w="733777">
                  <a:extLst>
                    <a:ext uri="{9D8B030D-6E8A-4147-A177-3AD203B41FA5}">
                      <a16:colId xmlns:a16="http://schemas.microsoft.com/office/drawing/2014/main" val="20005"/>
                    </a:ext>
                  </a:extLst>
                </a:gridCol>
                <a:gridCol w="733777">
                  <a:extLst>
                    <a:ext uri="{9D8B030D-6E8A-4147-A177-3AD203B41FA5}">
                      <a16:colId xmlns:a16="http://schemas.microsoft.com/office/drawing/2014/main" val="20006"/>
                    </a:ext>
                  </a:extLst>
                </a:gridCol>
                <a:gridCol w="733777">
                  <a:extLst>
                    <a:ext uri="{9D8B030D-6E8A-4147-A177-3AD203B41FA5}">
                      <a16:colId xmlns:a16="http://schemas.microsoft.com/office/drawing/2014/main" val="20007"/>
                    </a:ext>
                  </a:extLst>
                </a:gridCol>
                <a:gridCol w="733777">
                  <a:extLst>
                    <a:ext uri="{9D8B030D-6E8A-4147-A177-3AD203B41FA5}">
                      <a16:colId xmlns:a16="http://schemas.microsoft.com/office/drawing/2014/main" val="20008"/>
                    </a:ext>
                  </a:extLst>
                </a:gridCol>
              </a:tblGrid>
              <a:tr h="370840">
                <a:tc>
                  <a:txBody>
                    <a:bodyPr/>
                    <a:lstStyle/>
                    <a:p>
                      <a:pPr algn="ctr"/>
                      <a:r>
                        <a:rPr lang="en-GB" smtClean="0">
                          <a:solidFill>
                            <a:srgbClr val="002060"/>
                          </a:solidFill>
                        </a:rPr>
                        <a:t>BG</a:t>
                      </a:r>
                      <a:endParaRPr lang="en-GB">
                        <a:solidFill>
                          <a:srgbClr val="002060"/>
                        </a:solidFill>
                      </a:endParaRPr>
                    </a:p>
                  </a:txBody>
                  <a:tcPr marL="99060" marR="99060"/>
                </a:tc>
                <a:tc>
                  <a:txBody>
                    <a:bodyPr/>
                    <a:lstStyle/>
                    <a:p>
                      <a:pPr algn="ctr"/>
                      <a:r>
                        <a:rPr lang="en-GB" smtClean="0">
                          <a:solidFill>
                            <a:srgbClr val="002060"/>
                          </a:solidFill>
                        </a:rPr>
                        <a:t>CS</a:t>
                      </a:r>
                      <a:endParaRPr lang="en-GB">
                        <a:solidFill>
                          <a:srgbClr val="002060"/>
                        </a:solidFill>
                      </a:endParaRPr>
                    </a:p>
                  </a:txBody>
                  <a:tcPr marL="99060" marR="99060"/>
                </a:tc>
                <a:tc>
                  <a:txBody>
                    <a:bodyPr/>
                    <a:lstStyle/>
                    <a:p>
                      <a:pPr algn="ctr"/>
                      <a:r>
                        <a:rPr lang="en-GB" smtClean="0">
                          <a:solidFill>
                            <a:srgbClr val="002060"/>
                          </a:solidFill>
                        </a:rPr>
                        <a:t>DA</a:t>
                      </a:r>
                      <a:endParaRPr lang="en-GB">
                        <a:solidFill>
                          <a:srgbClr val="002060"/>
                        </a:solidFill>
                      </a:endParaRPr>
                    </a:p>
                  </a:txBody>
                  <a:tcPr marL="99060" marR="99060"/>
                </a:tc>
                <a:tc>
                  <a:txBody>
                    <a:bodyPr/>
                    <a:lstStyle/>
                    <a:p>
                      <a:pPr algn="ctr"/>
                      <a:r>
                        <a:rPr lang="en-GB" smtClean="0">
                          <a:solidFill>
                            <a:srgbClr val="002060"/>
                          </a:solidFill>
                        </a:rPr>
                        <a:t>DE</a:t>
                      </a:r>
                      <a:endParaRPr lang="en-GB">
                        <a:solidFill>
                          <a:srgbClr val="002060"/>
                        </a:solidFill>
                      </a:endParaRPr>
                    </a:p>
                  </a:txBody>
                  <a:tcPr marL="99060" marR="99060"/>
                </a:tc>
                <a:tc>
                  <a:txBody>
                    <a:bodyPr/>
                    <a:lstStyle/>
                    <a:p>
                      <a:pPr algn="ctr"/>
                      <a:r>
                        <a:rPr lang="en-GB" smtClean="0">
                          <a:solidFill>
                            <a:srgbClr val="002060"/>
                          </a:solidFill>
                        </a:rPr>
                        <a:t>EL</a:t>
                      </a:r>
                      <a:endParaRPr lang="en-GB">
                        <a:solidFill>
                          <a:srgbClr val="002060"/>
                        </a:solidFill>
                      </a:endParaRPr>
                    </a:p>
                  </a:txBody>
                  <a:tcPr marL="99060" marR="99060"/>
                </a:tc>
                <a:tc>
                  <a:txBody>
                    <a:bodyPr/>
                    <a:lstStyle/>
                    <a:p>
                      <a:pPr algn="ctr"/>
                      <a:r>
                        <a:rPr lang="en-GB" smtClean="0">
                          <a:solidFill>
                            <a:srgbClr val="002060"/>
                          </a:solidFill>
                        </a:rPr>
                        <a:t>ES</a:t>
                      </a:r>
                      <a:endParaRPr lang="en-GB">
                        <a:solidFill>
                          <a:srgbClr val="002060"/>
                        </a:solidFill>
                      </a:endParaRPr>
                    </a:p>
                  </a:txBody>
                  <a:tcPr marL="99060" marR="99060"/>
                </a:tc>
                <a:tc>
                  <a:txBody>
                    <a:bodyPr/>
                    <a:lstStyle/>
                    <a:p>
                      <a:pPr algn="ctr"/>
                      <a:r>
                        <a:rPr lang="en-GB" smtClean="0">
                          <a:solidFill>
                            <a:srgbClr val="002060"/>
                          </a:solidFill>
                        </a:rPr>
                        <a:t>ET</a:t>
                      </a:r>
                      <a:endParaRPr lang="en-GB">
                        <a:solidFill>
                          <a:srgbClr val="002060"/>
                        </a:solidFill>
                      </a:endParaRPr>
                    </a:p>
                  </a:txBody>
                  <a:tcPr marL="99060" marR="99060"/>
                </a:tc>
                <a:tc>
                  <a:txBody>
                    <a:bodyPr/>
                    <a:lstStyle/>
                    <a:p>
                      <a:pPr algn="ctr"/>
                      <a:r>
                        <a:rPr lang="en-GB" smtClean="0">
                          <a:solidFill>
                            <a:srgbClr val="002060"/>
                          </a:solidFill>
                        </a:rPr>
                        <a:t>FI</a:t>
                      </a:r>
                      <a:endParaRPr lang="en-GB">
                        <a:solidFill>
                          <a:srgbClr val="002060"/>
                        </a:solidFill>
                      </a:endParaRPr>
                    </a:p>
                  </a:txBody>
                  <a:tcPr marL="99060" marR="99060"/>
                </a:tc>
                <a:tc>
                  <a:txBody>
                    <a:bodyPr/>
                    <a:lstStyle/>
                    <a:p>
                      <a:pPr algn="ctr"/>
                      <a:r>
                        <a:rPr lang="en-GB" smtClean="0">
                          <a:solidFill>
                            <a:srgbClr val="002060"/>
                          </a:solidFill>
                        </a:rPr>
                        <a:t>FR</a:t>
                      </a:r>
                      <a:endParaRPr lang="en-GB">
                        <a:solidFill>
                          <a:srgbClr val="002060"/>
                        </a:solidFill>
                      </a:endParaRPr>
                    </a:p>
                  </a:txBody>
                  <a:tcPr marL="99060" marR="99060"/>
                </a:tc>
                <a:extLst>
                  <a:ext uri="{0D108BD9-81ED-4DB2-BD59-A6C34878D82A}">
                    <a16:rowId xmlns:a16="http://schemas.microsoft.com/office/drawing/2014/main" val="10000"/>
                  </a:ext>
                </a:extLst>
              </a:tr>
              <a:tr h="370840">
                <a:tc>
                  <a:txBody>
                    <a:bodyPr/>
                    <a:lstStyle/>
                    <a:p>
                      <a:pPr algn="ctr"/>
                      <a:r>
                        <a:rPr lang="en-GB" b="1" smtClean="0">
                          <a:solidFill>
                            <a:srgbClr val="002060"/>
                          </a:solidFill>
                        </a:rPr>
                        <a:t>GA</a:t>
                      </a:r>
                      <a:endParaRPr lang="en-GB" b="1">
                        <a:solidFill>
                          <a:srgbClr val="002060"/>
                        </a:solidFill>
                      </a:endParaRPr>
                    </a:p>
                  </a:txBody>
                  <a:tcPr marL="99060" marR="99060"/>
                </a:tc>
                <a:tc>
                  <a:txBody>
                    <a:bodyPr/>
                    <a:lstStyle/>
                    <a:p>
                      <a:pPr algn="ctr"/>
                      <a:r>
                        <a:rPr lang="en-GB" b="1" smtClean="0">
                          <a:solidFill>
                            <a:srgbClr val="002060"/>
                          </a:solidFill>
                        </a:rPr>
                        <a:t>HR</a:t>
                      </a:r>
                      <a:endParaRPr lang="en-GB" b="1">
                        <a:solidFill>
                          <a:srgbClr val="002060"/>
                        </a:solidFill>
                      </a:endParaRPr>
                    </a:p>
                  </a:txBody>
                  <a:tcPr marL="99060" marR="99060"/>
                </a:tc>
                <a:tc>
                  <a:txBody>
                    <a:bodyPr/>
                    <a:lstStyle/>
                    <a:p>
                      <a:pPr algn="ctr"/>
                      <a:r>
                        <a:rPr lang="en-GB" b="1" smtClean="0">
                          <a:solidFill>
                            <a:srgbClr val="002060"/>
                          </a:solidFill>
                        </a:rPr>
                        <a:t>HU</a:t>
                      </a:r>
                      <a:endParaRPr lang="en-GB" b="1">
                        <a:solidFill>
                          <a:srgbClr val="002060"/>
                        </a:solidFill>
                      </a:endParaRPr>
                    </a:p>
                  </a:txBody>
                  <a:tcPr marL="99060" marR="99060"/>
                </a:tc>
                <a:tc>
                  <a:txBody>
                    <a:bodyPr/>
                    <a:lstStyle/>
                    <a:p>
                      <a:pPr algn="ctr"/>
                      <a:r>
                        <a:rPr lang="en-GB" b="1" smtClean="0">
                          <a:solidFill>
                            <a:srgbClr val="002060"/>
                          </a:solidFill>
                        </a:rPr>
                        <a:t>IS</a:t>
                      </a:r>
                      <a:endParaRPr lang="en-GB" b="1">
                        <a:solidFill>
                          <a:srgbClr val="002060"/>
                        </a:solidFill>
                      </a:endParaRPr>
                    </a:p>
                  </a:txBody>
                  <a:tcPr marL="99060" marR="99060"/>
                </a:tc>
                <a:tc>
                  <a:txBody>
                    <a:bodyPr/>
                    <a:lstStyle/>
                    <a:p>
                      <a:pPr algn="ctr"/>
                      <a:r>
                        <a:rPr lang="en-GB" b="1" smtClean="0">
                          <a:solidFill>
                            <a:srgbClr val="002060"/>
                          </a:solidFill>
                        </a:rPr>
                        <a:t>IT</a:t>
                      </a:r>
                      <a:endParaRPr lang="en-GB" b="1">
                        <a:solidFill>
                          <a:srgbClr val="002060"/>
                        </a:solidFill>
                      </a:endParaRPr>
                    </a:p>
                  </a:txBody>
                  <a:tcPr marL="99060" marR="99060"/>
                </a:tc>
                <a:tc>
                  <a:txBody>
                    <a:bodyPr/>
                    <a:lstStyle/>
                    <a:p>
                      <a:pPr algn="ctr"/>
                      <a:r>
                        <a:rPr lang="en-GB" b="1" smtClean="0">
                          <a:solidFill>
                            <a:srgbClr val="002060"/>
                          </a:solidFill>
                        </a:rPr>
                        <a:t>LT</a:t>
                      </a:r>
                      <a:endParaRPr lang="en-GB" b="1">
                        <a:solidFill>
                          <a:srgbClr val="002060"/>
                        </a:solidFill>
                      </a:endParaRPr>
                    </a:p>
                  </a:txBody>
                  <a:tcPr marL="99060" marR="99060"/>
                </a:tc>
                <a:tc>
                  <a:txBody>
                    <a:bodyPr/>
                    <a:lstStyle/>
                    <a:p>
                      <a:pPr algn="ctr"/>
                      <a:r>
                        <a:rPr lang="en-GB" b="1" smtClean="0">
                          <a:solidFill>
                            <a:srgbClr val="002060"/>
                          </a:solidFill>
                        </a:rPr>
                        <a:t>LV</a:t>
                      </a:r>
                      <a:endParaRPr lang="en-GB" b="1">
                        <a:solidFill>
                          <a:srgbClr val="002060"/>
                        </a:solidFill>
                      </a:endParaRPr>
                    </a:p>
                  </a:txBody>
                  <a:tcPr marL="99060" marR="99060"/>
                </a:tc>
                <a:tc>
                  <a:txBody>
                    <a:bodyPr/>
                    <a:lstStyle/>
                    <a:p>
                      <a:pPr algn="ctr"/>
                      <a:r>
                        <a:rPr lang="en-GB" b="1" smtClean="0">
                          <a:solidFill>
                            <a:srgbClr val="002060"/>
                          </a:solidFill>
                        </a:rPr>
                        <a:t>MT</a:t>
                      </a:r>
                      <a:endParaRPr lang="en-GB" b="1">
                        <a:solidFill>
                          <a:srgbClr val="002060"/>
                        </a:solidFill>
                      </a:endParaRPr>
                    </a:p>
                  </a:txBody>
                  <a:tcPr marL="99060" marR="99060"/>
                </a:tc>
                <a:tc>
                  <a:txBody>
                    <a:bodyPr/>
                    <a:lstStyle/>
                    <a:p>
                      <a:pPr algn="ctr"/>
                      <a:r>
                        <a:rPr lang="en-GB" b="1" smtClean="0">
                          <a:solidFill>
                            <a:srgbClr val="002060"/>
                          </a:solidFill>
                        </a:rPr>
                        <a:t>NB</a:t>
                      </a:r>
                      <a:endParaRPr lang="en-GB" b="1">
                        <a:solidFill>
                          <a:srgbClr val="002060"/>
                        </a:solidFill>
                      </a:endParaRPr>
                    </a:p>
                  </a:txBody>
                  <a:tcPr marL="99060" marR="99060"/>
                </a:tc>
                <a:extLst>
                  <a:ext uri="{0D108BD9-81ED-4DB2-BD59-A6C34878D82A}">
                    <a16:rowId xmlns:a16="http://schemas.microsoft.com/office/drawing/2014/main" val="10001"/>
                  </a:ext>
                </a:extLst>
              </a:tr>
              <a:tr h="370840">
                <a:tc>
                  <a:txBody>
                    <a:bodyPr/>
                    <a:lstStyle/>
                    <a:p>
                      <a:pPr algn="ctr"/>
                      <a:r>
                        <a:rPr lang="en-GB" b="1" smtClean="0">
                          <a:solidFill>
                            <a:srgbClr val="002060"/>
                          </a:solidFill>
                        </a:rPr>
                        <a:t>NL</a:t>
                      </a:r>
                      <a:endParaRPr lang="en-GB" b="1">
                        <a:solidFill>
                          <a:srgbClr val="002060"/>
                        </a:solidFill>
                      </a:endParaRPr>
                    </a:p>
                  </a:txBody>
                  <a:tcPr marL="99060" marR="99060"/>
                </a:tc>
                <a:tc>
                  <a:txBody>
                    <a:bodyPr/>
                    <a:lstStyle/>
                    <a:p>
                      <a:pPr algn="ctr"/>
                      <a:r>
                        <a:rPr lang="en-GB" b="1" smtClean="0">
                          <a:solidFill>
                            <a:srgbClr val="002060"/>
                          </a:solidFill>
                        </a:rPr>
                        <a:t>PL</a:t>
                      </a:r>
                      <a:endParaRPr lang="en-GB" b="1">
                        <a:solidFill>
                          <a:srgbClr val="002060"/>
                        </a:solidFill>
                      </a:endParaRPr>
                    </a:p>
                  </a:txBody>
                  <a:tcPr marL="99060" marR="99060"/>
                </a:tc>
                <a:tc>
                  <a:txBody>
                    <a:bodyPr/>
                    <a:lstStyle/>
                    <a:p>
                      <a:pPr algn="ctr"/>
                      <a:r>
                        <a:rPr lang="en-GB" b="1" smtClean="0">
                          <a:solidFill>
                            <a:srgbClr val="002060"/>
                          </a:solidFill>
                        </a:rPr>
                        <a:t>PT</a:t>
                      </a:r>
                      <a:endParaRPr lang="en-GB" b="1">
                        <a:solidFill>
                          <a:srgbClr val="002060"/>
                        </a:solidFill>
                      </a:endParaRPr>
                    </a:p>
                  </a:txBody>
                  <a:tcPr marL="99060" marR="99060"/>
                </a:tc>
                <a:tc>
                  <a:txBody>
                    <a:bodyPr/>
                    <a:lstStyle/>
                    <a:p>
                      <a:pPr algn="ctr"/>
                      <a:r>
                        <a:rPr lang="en-GB" b="1" smtClean="0">
                          <a:solidFill>
                            <a:srgbClr val="002060"/>
                          </a:solidFill>
                        </a:rPr>
                        <a:t>RO</a:t>
                      </a:r>
                      <a:endParaRPr lang="en-GB" b="1">
                        <a:solidFill>
                          <a:srgbClr val="002060"/>
                        </a:solidFill>
                      </a:endParaRPr>
                    </a:p>
                  </a:txBody>
                  <a:tcPr marL="99060" marR="99060"/>
                </a:tc>
                <a:tc>
                  <a:txBody>
                    <a:bodyPr/>
                    <a:lstStyle/>
                    <a:p>
                      <a:pPr algn="ctr"/>
                      <a:r>
                        <a:rPr lang="en-GB" b="1" smtClean="0">
                          <a:solidFill>
                            <a:srgbClr val="002060"/>
                          </a:solidFill>
                        </a:rPr>
                        <a:t>SK</a:t>
                      </a:r>
                      <a:endParaRPr lang="en-GB" b="1">
                        <a:solidFill>
                          <a:srgbClr val="002060"/>
                        </a:solidFill>
                      </a:endParaRPr>
                    </a:p>
                  </a:txBody>
                  <a:tcPr marL="99060" marR="99060"/>
                </a:tc>
                <a:tc>
                  <a:txBody>
                    <a:bodyPr/>
                    <a:lstStyle/>
                    <a:p>
                      <a:pPr algn="ctr"/>
                      <a:r>
                        <a:rPr lang="en-GB" b="1" smtClean="0">
                          <a:solidFill>
                            <a:srgbClr val="002060"/>
                          </a:solidFill>
                        </a:rPr>
                        <a:t>SL</a:t>
                      </a:r>
                      <a:endParaRPr lang="en-GB" b="1">
                        <a:solidFill>
                          <a:srgbClr val="002060"/>
                        </a:solidFill>
                      </a:endParaRPr>
                    </a:p>
                  </a:txBody>
                  <a:tcPr marL="99060" marR="99060"/>
                </a:tc>
                <a:tc>
                  <a:txBody>
                    <a:bodyPr/>
                    <a:lstStyle/>
                    <a:p>
                      <a:pPr algn="ctr"/>
                      <a:r>
                        <a:rPr lang="en-GB" b="1" smtClean="0">
                          <a:solidFill>
                            <a:srgbClr val="002060"/>
                          </a:solidFill>
                        </a:rPr>
                        <a:t>SV</a:t>
                      </a:r>
                      <a:endParaRPr lang="en-GB" b="1">
                        <a:solidFill>
                          <a:srgbClr val="002060"/>
                        </a:solidFill>
                      </a:endParaRPr>
                    </a:p>
                  </a:txBody>
                  <a:tcPr marL="99060" marR="99060"/>
                </a:tc>
                <a:tc>
                  <a:txBody>
                    <a:bodyPr/>
                    <a:lstStyle/>
                    <a:p>
                      <a:pPr algn="ctr"/>
                      <a:endParaRPr lang="en-GB" b="1">
                        <a:solidFill>
                          <a:srgbClr val="002060"/>
                        </a:solidFill>
                      </a:endParaRPr>
                    </a:p>
                  </a:txBody>
                  <a:tcPr marL="99060" marR="99060"/>
                </a:tc>
                <a:tc>
                  <a:txBody>
                    <a:bodyPr/>
                    <a:lstStyle/>
                    <a:p>
                      <a:pPr algn="ctr"/>
                      <a:endParaRPr lang="en-GB" b="1">
                        <a:solidFill>
                          <a:srgbClr val="002060"/>
                        </a:solidFill>
                      </a:endParaRPr>
                    </a:p>
                  </a:txBody>
                  <a:tcPr marL="99060" marR="9906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89664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8497" y="1196753"/>
            <a:ext cx="8915400" cy="936625"/>
          </a:xfrm>
        </p:spPr>
        <p:txBody>
          <a:bodyPr/>
          <a:lstStyle/>
          <a:p>
            <a:pPr algn="ctr"/>
            <a:r>
              <a:rPr lang="en-US" altLang="en-US" sz="2800" smtClean="0"/>
              <a:t>Neural Machine Translation Engines</a:t>
            </a:r>
            <a:endParaRPr lang="en-US" altLang="en-US" sz="2800"/>
          </a:p>
        </p:txBody>
      </p:sp>
      <p:sp>
        <p:nvSpPr>
          <p:cNvPr id="83971" name="Rectangle 3"/>
          <p:cNvSpPr>
            <a:spLocks noGrp="1" noChangeArrowheads="1"/>
          </p:cNvSpPr>
          <p:nvPr>
            <p:ph idx="1"/>
          </p:nvPr>
        </p:nvSpPr>
        <p:spPr>
          <a:xfrm>
            <a:off x="506506" y="2564905"/>
            <a:ext cx="8915400" cy="792089"/>
          </a:xfrm>
        </p:spPr>
        <p:txBody>
          <a:bodyPr/>
          <a:lstStyle/>
          <a:p>
            <a:r>
              <a:rPr lang="en-US" altLang="en-US" smtClean="0"/>
              <a:t>EN into:</a:t>
            </a:r>
            <a:endParaRPr lang="en-US" altLang="en-US"/>
          </a:p>
          <a:p>
            <a:endParaRPr lang="en-US" altLang="en-US" smtClean="0"/>
          </a:p>
        </p:txBody>
      </p:sp>
      <p:graphicFrame>
        <p:nvGraphicFramePr>
          <p:cNvPr id="2" name="Table 1"/>
          <p:cNvGraphicFramePr>
            <a:graphicFrameLocks noGrp="1"/>
          </p:cNvGraphicFramePr>
          <p:nvPr>
            <p:extLst>
              <p:ext uri="{D42A27DB-BD31-4B8C-83A1-F6EECF244321}">
                <p14:modId xmlns:p14="http://schemas.microsoft.com/office/powerpoint/2010/main" val="3277724922"/>
              </p:ext>
            </p:extLst>
          </p:nvPr>
        </p:nvGraphicFramePr>
        <p:xfrm>
          <a:off x="1598628" y="3212976"/>
          <a:ext cx="6603993" cy="1112520"/>
        </p:xfrm>
        <a:graphic>
          <a:graphicData uri="http://schemas.openxmlformats.org/drawingml/2006/table">
            <a:tbl>
              <a:tblPr firstRow="1" bandRow="1">
                <a:tableStyleId>{69CF1AB2-1976-4502-BF36-3FF5EA218861}</a:tableStyleId>
              </a:tblPr>
              <a:tblGrid>
                <a:gridCol w="733777">
                  <a:extLst>
                    <a:ext uri="{9D8B030D-6E8A-4147-A177-3AD203B41FA5}">
                      <a16:colId xmlns:a16="http://schemas.microsoft.com/office/drawing/2014/main" val="20000"/>
                    </a:ext>
                  </a:extLst>
                </a:gridCol>
                <a:gridCol w="733777">
                  <a:extLst>
                    <a:ext uri="{9D8B030D-6E8A-4147-A177-3AD203B41FA5}">
                      <a16:colId xmlns:a16="http://schemas.microsoft.com/office/drawing/2014/main" val="20001"/>
                    </a:ext>
                  </a:extLst>
                </a:gridCol>
                <a:gridCol w="733777">
                  <a:extLst>
                    <a:ext uri="{9D8B030D-6E8A-4147-A177-3AD203B41FA5}">
                      <a16:colId xmlns:a16="http://schemas.microsoft.com/office/drawing/2014/main" val="20002"/>
                    </a:ext>
                  </a:extLst>
                </a:gridCol>
                <a:gridCol w="733777">
                  <a:extLst>
                    <a:ext uri="{9D8B030D-6E8A-4147-A177-3AD203B41FA5}">
                      <a16:colId xmlns:a16="http://schemas.microsoft.com/office/drawing/2014/main" val="20003"/>
                    </a:ext>
                  </a:extLst>
                </a:gridCol>
                <a:gridCol w="733777">
                  <a:extLst>
                    <a:ext uri="{9D8B030D-6E8A-4147-A177-3AD203B41FA5}">
                      <a16:colId xmlns:a16="http://schemas.microsoft.com/office/drawing/2014/main" val="20004"/>
                    </a:ext>
                  </a:extLst>
                </a:gridCol>
                <a:gridCol w="733777">
                  <a:extLst>
                    <a:ext uri="{9D8B030D-6E8A-4147-A177-3AD203B41FA5}">
                      <a16:colId xmlns:a16="http://schemas.microsoft.com/office/drawing/2014/main" val="20005"/>
                    </a:ext>
                  </a:extLst>
                </a:gridCol>
                <a:gridCol w="733777">
                  <a:extLst>
                    <a:ext uri="{9D8B030D-6E8A-4147-A177-3AD203B41FA5}">
                      <a16:colId xmlns:a16="http://schemas.microsoft.com/office/drawing/2014/main" val="20006"/>
                    </a:ext>
                  </a:extLst>
                </a:gridCol>
                <a:gridCol w="733777">
                  <a:extLst>
                    <a:ext uri="{9D8B030D-6E8A-4147-A177-3AD203B41FA5}">
                      <a16:colId xmlns:a16="http://schemas.microsoft.com/office/drawing/2014/main" val="20007"/>
                    </a:ext>
                  </a:extLst>
                </a:gridCol>
                <a:gridCol w="733777">
                  <a:extLst>
                    <a:ext uri="{9D8B030D-6E8A-4147-A177-3AD203B41FA5}">
                      <a16:colId xmlns:a16="http://schemas.microsoft.com/office/drawing/2014/main" val="20008"/>
                    </a:ext>
                  </a:extLst>
                </a:gridCol>
              </a:tblGrid>
              <a:tr h="370840">
                <a:tc>
                  <a:txBody>
                    <a:bodyPr/>
                    <a:lstStyle/>
                    <a:p>
                      <a:pPr algn="ctr"/>
                      <a:r>
                        <a:rPr lang="en-GB" smtClean="0">
                          <a:solidFill>
                            <a:srgbClr val="FF0000"/>
                          </a:solidFill>
                        </a:rPr>
                        <a:t>BG</a:t>
                      </a:r>
                      <a:endParaRPr lang="en-GB">
                        <a:solidFill>
                          <a:srgbClr val="FF0000"/>
                        </a:solidFill>
                      </a:endParaRPr>
                    </a:p>
                  </a:txBody>
                  <a:tcPr marL="99060" marR="99060"/>
                </a:tc>
                <a:tc>
                  <a:txBody>
                    <a:bodyPr/>
                    <a:lstStyle/>
                    <a:p>
                      <a:pPr algn="ctr"/>
                      <a:r>
                        <a:rPr lang="en-GB" smtClean="0">
                          <a:solidFill>
                            <a:srgbClr val="FF0000"/>
                          </a:solidFill>
                        </a:rPr>
                        <a:t>CS</a:t>
                      </a:r>
                      <a:endParaRPr lang="en-GB">
                        <a:solidFill>
                          <a:srgbClr val="FF0000"/>
                        </a:solidFill>
                      </a:endParaRPr>
                    </a:p>
                  </a:txBody>
                  <a:tcPr marL="99060" marR="99060"/>
                </a:tc>
                <a:tc>
                  <a:txBody>
                    <a:bodyPr/>
                    <a:lstStyle/>
                    <a:p>
                      <a:pPr algn="ctr"/>
                      <a:r>
                        <a:rPr lang="en-GB" smtClean="0"/>
                        <a:t>DA</a:t>
                      </a:r>
                      <a:endParaRPr lang="en-GB"/>
                    </a:p>
                  </a:txBody>
                  <a:tcPr marL="99060" marR="99060"/>
                </a:tc>
                <a:tc>
                  <a:txBody>
                    <a:bodyPr/>
                    <a:lstStyle/>
                    <a:p>
                      <a:pPr algn="ctr"/>
                      <a:r>
                        <a:rPr lang="en-GB" smtClean="0">
                          <a:solidFill>
                            <a:srgbClr val="FF0000"/>
                          </a:solidFill>
                        </a:rPr>
                        <a:t>DE</a:t>
                      </a:r>
                      <a:endParaRPr lang="en-GB">
                        <a:solidFill>
                          <a:srgbClr val="FF0000"/>
                        </a:solidFill>
                      </a:endParaRPr>
                    </a:p>
                  </a:txBody>
                  <a:tcPr marL="99060" marR="99060"/>
                </a:tc>
                <a:tc>
                  <a:txBody>
                    <a:bodyPr/>
                    <a:lstStyle/>
                    <a:p>
                      <a:pPr algn="ctr"/>
                      <a:r>
                        <a:rPr lang="en-GB" smtClean="0"/>
                        <a:t>EL</a:t>
                      </a:r>
                      <a:endParaRPr lang="en-GB"/>
                    </a:p>
                  </a:txBody>
                  <a:tcPr marL="99060" marR="99060"/>
                </a:tc>
                <a:tc>
                  <a:txBody>
                    <a:bodyPr/>
                    <a:lstStyle/>
                    <a:p>
                      <a:pPr algn="ctr"/>
                      <a:r>
                        <a:rPr lang="en-GB" smtClean="0"/>
                        <a:t>ES</a:t>
                      </a:r>
                      <a:endParaRPr lang="en-GB"/>
                    </a:p>
                  </a:txBody>
                  <a:tcPr marL="99060" marR="99060"/>
                </a:tc>
                <a:tc>
                  <a:txBody>
                    <a:bodyPr/>
                    <a:lstStyle/>
                    <a:p>
                      <a:pPr algn="ctr"/>
                      <a:r>
                        <a:rPr lang="en-GB" smtClean="0">
                          <a:solidFill>
                            <a:srgbClr val="FF0000"/>
                          </a:solidFill>
                        </a:rPr>
                        <a:t>ET</a:t>
                      </a:r>
                      <a:endParaRPr lang="en-GB">
                        <a:solidFill>
                          <a:srgbClr val="FF0000"/>
                        </a:solidFill>
                      </a:endParaRPr>
                    </a:p>
                  </a:txBody>
                  <a:tcPr marL="99060" marR="99060"/>
                </a:tc>
                <a:tc>
                  <a:txBody>
                    <a:bodyPr/>
                    <a:lstStyle/>
                    <a:p>
                      <a:pPr algn="ctr"/>
                      <a:r>
                        <a:rPr lang="en-GB" smtClean="0">
                          <a:solidFill>
                            <a:srgbClr val="FF0000"/>
                          </a:solidFill>
                        </a:rPr>
                        <a:t>FI</a:t>
                      </a:r>
                      <a:endParaRPr lang="en-GB">
                        <a:solidFill>
                          <a:srgbClr val="FF0000"/>
                        </a:solidFill>
                      </a:endParaRPr>
                    </a:p>
                  </a:txBody>
                  <a:tcPr marL="99060" marR="99060"/>
                </a:tc>
                <a:tc>
                  <a:txBody>
                    <a:bodyPr/>
                    <a:lstStyle/>
                    <a:p>
                      <a:pPr algn="ctr"/>
                      <a:r>
                        <a:rPr lang="en-GB" smtClean="0"/>
                        <a:t>FR</a:t>
                      </a:r>
                      <a:endParaRPr lang="en-GB"/>
                    </a:p>
                  </a:txBody>
                  <a:tcPr marL="99060" marR="99060"/>
                </a:tc>
                <a:extLst>
                  <a:ext uri="{0D108BD9-81ED-4DB2-BD59-A6C34878D82A}">
                    <a16:rowId xmlns:a16="http://schemas.microsoft.com/office/drawing/2014/main" val="10000"/>
                  </a:ext>
                </a:extLst>
              </a:tr>
              <a:tr h="370840">
                <a:tc>
                  <a:txBody>
                    <a:bodyPr/>
                    <a:lstStyle/>
                    <a:p>
                      <a:pPr algn="ctr"/>
                      <a:r>
                        <a:rPr lang="en-GB" b="1" smtClean="0">
                          <a:solidFill>
                            <a:srgbClr val="FF0000"/>
                          </a:solidFill>
                        </a:rPr>
                        <a:t>GA</a:t>
                      </a:r>
                      <a:endParaRPr lang="en-GB" b="1">
                        <a:solidFill>
                          <a:srgbClr val="FF0000"/>
                        </a:solidFill>
                      </a:endParaRPr>
                    </a:p>
                  </a:txBody>
                  <a:tcPr marL="99060" marR="99060"/>
                </a:tc>
                <a:tc>
                  <a:txBody>
                    <a:bodyPr/>
                    <a:lstStyle/>
                    <a:p>
                      <a:pPr algn="ctr"/>
                      <a:r>
                        <a:rPr lang="en-GB" b="1" smtClean="0">
                          <a:solidFill>
                            <a:srgbClr val="FF0000"/>
                          </a:solidFill>
                        </a:rPr>
                        <a:t>HR</a:t>
                      </a:r>
                      <a:endParaRPr lang="en-GB" b="1">
                        <a:solidFill>
                          <a:srgbClr val="FF0000"/>
                        </a:solidFill>
                      </a:endParaRPr>
                    </a:p>
                  </a:txBody>
                  <a:tcPr marL="99060" marR="99060"/>
                </a:tc>
                <a:tc>
                  <a:txBody>
                    <a:bodyPr/>
                    <a:lstStyle/>
                    <a:p>
                      <a:pPr algn="ctr"/>
                      <a:r>
                        <a:rPr lang="en-GB" b="1" smtClean="0">
                          <a:solidFill>
                            <a:srgbClr val="FF0000"/>
                          </a:solidFill>
                        </a:rPr>
                        <a:t>HU</a:t>
                      </a:r>
                      <a:endParaRPr lang="en-GB" b="1">
                        <a:solidFill>
                          <a:srgbClr val="FF0000"/>
                        </a:solidFill>
                      </a:endParaRPr>
                    </a:p>
                  </a:txBody>
                  <a:tcPr marL="99060" marR="99060"/>
                </a:tc>
                <a:tc>
                  <a:txBody>
                    <a:bodyPr/>
                    <a:lstStyle/>
                    <a:p>
                      <a:pPr algn="ctr"/>
                      <a:r>
                        <a:rPr lang="en-GB" b="1" smtClean="0"/>
                        <a:t>IS</a:t>
                      </a:r>
                      <a:endParaRPr lang="en-GB" b="1"/>
                    </a:p>
                  </a:txBody>
                  <a:tcPr marL="99060" marR="99060"/>
                </a:tc>
                <a:tc>
                  <a:txBody>
                    <a:bodyPr/>
                    <a:lstStyle/>
                    <a:p>
                      <a:pPr algn="ctr"/>
                      <a:r>
                        <a:rPr lang="en-GB" b="1" smtClean="0"/>
                        <a:t>IT</a:t>
                      </a:r>
                      <a:endParaRPr lang="en-GB" b="1"/>
                    </a:p>
                  </a:txBody>
                  <a:tcPr marL="99060" marR="99060"/>
                </a:tc>
                <a:tc>
                  <a:txBody>
                    <a:bodyPr/>
                    <a:lstStyle/>
                    <a:p>
                      <a:pPr algn="ctr"/>
                      <a:r>
                        <a:rPr lang="en-GB" b="1" smtClean="0">
                          <a:solidFill>
                            <a:srgbClr val="FF0000"/>
                          </a:solidFill>
                        </a:rPr>
                        <a:t>LT</a:t>
                      </a:r>
                      <a:endParaRPr lang="en-GB" b="1">
                        <a:solidFill>
                          <a:srgbClr val="FF0000"/>
                        </a:solidFill>
                      </a:endParaRPr>
                    </a:p>
                  </a:txBody>
                  <a:tcPr marL="99060" marR="99060"/>
                </a:tc>
                <a:tc>
                  <a:txBody>
                    <a:bodyPr/>
                    <a:lstStyle/>
                    <a:p>
                      <a:pPr algn="ctr"/>
                      <a:r>
                        <a:rPr lang="en-GB" b="1" smtClean="0">
                          <a:solidFill>
                            <a:srgbClr val="FF0000"/>
                          </a:solidFill>
                        </a:rPr>
                        <a:t>LV</a:t>
                      </a:r>
                      <a:endParaRPr lang="en-GB" b="1">
                        <a:solidFill>
                          <a:srgbClr val="FF0000"/>
                        </a:solidFill>
                      </a:endParaRPr>
                    </a:p>
                  </a:txBody>
                  <a:tcPr marL="99060" marR="99060"/>
                </a:tc>
                <a:tc>
                  <a:txBody>
                    <a:bodyPr/>
                    <a:lstStyle/>
                    <a:p>
                      <a:pPr algn="ctr"/>
                      <a:r>
                        <a:rPr lang="en-GB" b="1" smtClean="0"/>
                        <a:t>MT</a:t>
                      </a:r>
                      <a:endParaRPr lang="en-GB" b="1"/>
                    </a:p>
                  </a:txBody>
                  <a:tcPr marL="99060" marR="99060"/>
                </a:tc>
                <a:tc>
                  <a:txBody>
                    <a:bodyPr/>
                    <a:lstStyle/>
                    <a:p>
                      <a:pPr algn="ctr"/>
                      <a:r>
                        <a:rPr lang="en-GB" b="1" smtClean="0"/>
                        <a:t>NB</a:t>
                      </a:r>
                      <a:endParaRPr lang="en-GB" b="1"/>
                    </a:p>
                  </a:txBody>
                  <a:tcPr marL="99060" marR="99060"/>
                </a:tc>
                <a:extLst>
                  <a:ext uri="{0D108BD9-81ED-4DB2-BD59-A6C34878D82A}">
                    <a16:rowId xmlns:a16="http://schemas.microsoft.com/office/drawing/2014/main" val="10001"/>
                  </a:ext>
                </a:extLst>
              </a:tr>
              <a:tr h="370840">
                <a:tc>
                  <a:txBody>
                    <a:bodyPr/>
                    <a:lstStyle/>
                    <a:p>
                      <a:pPr algn="ctr"/>
                      <a:r>
                        <a:rPr lang="en-GB" b="1" smtClean="0"/>
                        <a:t>NL</a:t>
                      </a:r>
                      <a:endParaRPr lang="en-GB" b="1"/>
                    </a:p>
                  </a:txBody>
                  <a:tcPr marL="99060" marR="99060"/>
                </a:tc>
                <a:tc>
                  <a:txBody>
                    <a:bodyPr/>
                    <a:lstStyle/>
                    <a:p>
                      <a:pPr algn="ctr"/>
                      <a:r>
                        <a:rPr lang="en-GB" b="1" smtClean="0">
                          <a:solidFill>
                            <a:srgbClr val="FF0000"/>
                          </a:solidFill>
                        </a:rPr>
                        <a:t>PL</a:t>
                      </a:r>
                      <a:endParaRPr lang="en-GB" b="1">
                        <a:solidFill>
                          <a:srgbClr val="FF0000"/>
                        </a:solidFill>
                      </a:endParaRPr>
                    </a:p>
                  </a:txBody>
                  <a:tcPr marL="99060" marR="99060"/>
                </a:tc>
                <a:tc>
                  <a:txBody>
                    <a:bodyPr/>
                    <a:lstStyle/>
                    <a:p>
                      <a:pPr algn="ctr"/>
                      <a:r>
                        <a:rPr lang="en-GB" b="1" smtClean="0"/>
                        <a:t>PT</a:t>
                      </a:r>
                      <a:endParaRPr lang="en-GB" b="1"/>
                    </a:p>
                  </a:txBody>
                  <a:tcPr marL="99060" marR="99060"/>
                </a:tc>
                <a:tc>
                  <a:txBody>
                    <a:bodyPr/>
                    <a:lstStyle/>
                    <a:p>
                      <a:pPr algn="ctr"/>
                      <a:r>
                        <a:rPr lang="en-GB" b="1" smtClean="0"/>
                        <a:t>RO</a:t>
                      </a:r>
                      <a:endParaRPr lang="en-GB" b="1"/>
                    </a:p>
                  </a:txBody>
                  <a:tcPr marL="99060" marR="99060"/>
                </a:tc>
                <a:tc>
                  <a:txBody>
                    <a:bodyPr/>
                    <a:lstStyle/>
                    <a:p>
                      <a:pPr algn="ctr"/>
                      <a:r>
                        <a:rPr lang="en-GB" b="1" smtClean="0">
                          <a:solidFill>
                            <a:srgbClr val="FF0000"/>
                          </a:solidFill>
                        </a:rPr>
                        <a:t>SK</a:t>
                      </a:r>
                      <a:endParaRPr lang="en-GB" b="1">
                        <a:solidFill>
                          <a:srgbClr val="FF0000"/>
                        </a:solidFill>
                      </a:endParaRPr>
                    </a:p>
                  </a:txBody>
                  <a:tcPr marL="99060" marR="99060"/>
                </a:tc>
                <a:tc>
                  <a:txBody>
                    <a:bodyPr/>
                    <a:lstStyle/>
                    <a:p>
                      <a:pPr algn="ctr"/>
                      <a:r>
                        <a:rPr lang="en-GB" b="1" smtClean="0">
                          <a:solidFill>
                            <a:srgbClr val="FF0000"/>
                          </a:solidFill>
                        </a:rPr>
                        <a:t>SL</a:t>
                      </a:r>
                      <a:endParaRPr lang="en-GB" b="1">
                        <a:solidFill>
                          <a:srgbClr val="FF0000"/>
                        </a:solidFill>
                      </a:endParaRPr>
                    </a:p>
                  </a:txBody>
                  <a:tcPr marL="99060" marR="99060"/>
                </a:tc>
                <a:tc>
                  <a:txBody>
                    <a:bodyPr/>
                    <a:lstStyle/>
                    <a:p>
                      <a:pPr algn="ctr"/>
                      <a:r>
                        <a:rPr lang="en-GB" b="1" smtClean="0"/>
                        <a:t>SV</a:t>
                      </a:r>
                      <a:endParaRPr lang="en-GB" b="1"/>
                    </a:p>
                  </a:txBody>
                  <a:tcPr marL="99060" marR="99060"/>
                </a:tc>
                <a:tc>
                  <a:txBody>
                    <a:bodyPr/>
                    <a:lstStyle/>
                    <a:p>
                      <a:pPr algn="ctr"/>
                      <a:endParaRPr lang="en-GB" b="1"/>
                    </a:p>
                  </a:txBody>
                  <a:tcPr marL="99060" marR="99060"/>
                </a:tc>
                <a:tc>
                  <a:txBody>
                    <a:bodyPr/>
                    <a:lstStyle/>
                    <a:p>
                      <a:pPr algn="ctr"/>
                      <a:endParaRPr lang="en-GB" b="1"/>
                    </a:p>
                  </a:txBody>
                  <a:tcPr marL="99060" marR="9906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60633484"/>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8497" y="1196753"/>
            <a:ext cx="8915400" cy="936625"/>
          </a:xfrm>
        </p:spPr>
        <p:txBody>
          <a:bodyPr/>
          <a:lstStyle/>
          <a:p>
            <a:pPr algn="ctr"/>
            <a:r>
              <a:rPr lang="en-US" altLang="en-US" sz="2800" smtClean="0"/>
              <a:t>Neural Machine Translation Engines</a:t>
            </a:r>
            <a:endParaRPr lang="en-US" altLang="en-US" sz="2800"/>
          </a:p>
        </p:txBody>
      </p:sp>
      <p:sp>
        <p:nvSpPr>
          <p:cNvPr id="83971" name="Rectangle 3"/>
          <p:cNvSpPr>
            <a:spLocks noGrp="1" noChangeArrowheads="1"/>
          </p:cNvSpPr>
          <p:nvPr>
            <p:ph idx="1"/>
          </p:nvPr>
        </p:nvSpPr>
        <p:spPr>
          <a:xfrm>
            <a:off x="506506" y="2564905"/>
            <a:ext cx="8915400" cy="792089"/>
          </a:xfrm>
        </p:spPr>
        <p:txBody>
          <a:bodyPr/>
          <a:lstStyle/>
          <a:p>
            <a:r>
              <a:rPr lang="en-US" altLang="en-US" smtClean="0"/>
              <a:t>EN into:</a:t>
            </a:r>
            <a:endParaRPr lang="en-US" altLang="en-US"/>
          </a:p>
          <a:p>
            <a:endParaRPr lang="en-US" altLang="en-US" smtClean="0"/>
          </a:p>
        </p:txBody>
      </p:sp>
      <p:graphicFrame>
        <p:nvGraphicFramePr>
          <p:cNvPr id="2" name="Table 1"/>
          <p:cNvGraphicFramePr>
            <a:graphicFrameLocks noGrp="1"/>
          </p:cNvGraphicFramePr>
          <p:nvPr>
            <p:extLst>
              <p:ext uri="{D42A27DB-BD31-4B8C-83A1-F6EECF244321}">
                <p14:modId xmlns:p14="http://schemas.microsoft.com/office/powerpoint/2010/main" val="2231423058"/>
              </p:ext>
            </p:extLst>
          </p:nvPr>
        </p:nvGraphicFramePr>
        <p:xfrm>
          <a:off x="1598628" y="3212976"/>
          <a:ext cx="6603993" cy="1112520"/>
        </p:xfrm>
        <a:graphic>
          <a:graphicData uri="http://schemas.openxmlformats.org/drawingml/2006/table">
            <a:tbl>
              <a:tblPr firstRow="1" bandRow="1">
                <a:tableStyleId>{69CF1AB2-1976-4502-BF36-3FF5EA218861}</a:tableStyleId>
              </a:tblPr>
              <a:tblGrid>
                <a:gridCol w="733777">
                  <a:extLst>
                    <a:ext uri="{9D8B030D-6E8A-4147-A177-3AD203B41FA5}">
                      <a16:colId xmlns:a16="http://schemas.microsoft.com/office/drawing/2014/main" val="20000"/>
                    </a:ext>
                  </a:extLst>
                </a:gridCol>
                <a:gridCol w="733777">
                  <a:extLst>
                    <a:ext uri="{9D8B030D-6E8A-4147-A177-3AD203B41FA5}">
                      <a16:colId xmlns:a16="http://schemas.microsoft.com/office/drawing/2014/main" val="20001"/>
                    </a:ext>
                  </a:extLst>
                </a:gridCol>
                <a:gridCol w="733777">
                  <a:extLst>
                    <a:ext uri="{9D8B030D-6E8A-4147-A177-3AD203B41FA5}">
                      <a16:colId xmlns:a16="http://schemas.microsoft.com/office/drawing/2014/main" val="20002"/>
                    </a:ext>
                  </a:extLst>
                </a:gridCol>
                <a:gridCol w="733777">
                  <a:extLst>
                    <a:ext uri="{9D8B030D-6E8A-4147-A177-3AD203B41FA5}">
                      <a16:colId xmlns:a16="http://schemas.microsoft.com/office/drawing/2014/main" val="20003"/>
                    </a:ext>
                  </a:extLst>
                </a:gridCol>
                <a:gridCol w="733777">
                  <a:extLst>
                    <a:ext uri="{9D8B030D-6E8A-4147-A177-3AD203B41FA5}">
                      <a16:colId xmlns:a16="http://schemas.microsoft.com/office/drawing/2014/main" val="20004"/>
                    </a:ext>
                  </a:extLst>
                </a:gridCol>
                <a:gridCol w="733777">
                  <a:extLst>
                    <a:ext uri="{9D8B030D-6E8A-4147-A177-3AD203B41FA5}">
                      <a16:colId xmlns:a16="http://schemas.microsoft.com/office/drawing/2014/main" val="20005"/>
                    </a:ext>
                  </a:extLst>
                </a:gridCol>
                <a:gridCol w="733777">
                  <a:extLst>
                    <a:ext uri="{9D8B030D-6E8A-4147-A177-3AD203B41FA5}">
                      <a16:colId xmlns:a16="http://schemas.microsoft.com/office/drawing/2014/main" val="20006"/>
                    </a:ext>
                  </a:extLst>
                </a:gridCol>
                <a:gridCol w="733777">
                  <a:extLst>
                    <a:ext uri="{9D8B030D-6E8A-4147-A177-3AD203B41FA5}">
                      <a16:colId xmlns:a16="http://schemas.microsoft.com/office/drawing/2014/main" val="20007"/>
                    </a:ext>
                  </a:extLst>
                </a:gridCol>
                <a:gridCol w="733777">
                  <a:extLst>
                    <a:ext uri="{9D8B030D-6E8A-4147-A177-3AD203B41FA5}">
                      <a16:colId xmlns:a16="http://schemas.microsoft.com/office/drawing/2014/main" val="20008"/>
                    </a:ext>
                  </a:extLst>
                </a:gridCol>
              </a:tblGrid>
              <a:tr h="370840">
                <a:tc>
                  <a:txBody>
                    <a:bodyPr/>
                    <a:lstStyle/>
                    <a:p>
                      <a:pPr algn="ctr"/>
                      <a:r>
                        <a:rPr lang="en-GB" smtClean="0">
                          <a:solidFill>
                            <a:srgbClr val="FF0000"/>
                          </a:solidFill>
                        </a:rPr>
                        <a:t>BG</a:t>
                      </a:r>
                      <a:endParaRPr lang="en-GB">
                        <a:solidFill>
                          <a:srgbClr val="FF0000"/>
                        </a:solidFill>
                      </a:endParaRPr>
                    </a:p>
                  </a:txBody>
                  <a:tcPr marL="99060" marR="99060"/>
                </a:tc>
                <a:tc>
                  <a:txBody>
                    <a:bodyPr/>
                    <a:lstStyle/>
                    <a:p>
                      <a:pPr algn="ctr"/>
                      <a:r>
                        <a:rPr lang="en-GB" smtClean="0">
                          <a:solidFill>
                            <a:srgbClr val="FF0000"/>
                          </a:solidFill>
                        </a:rPr>
                        <a:t>CS</a:t>
                      </a:r>
                      <a:endParaRPr lang="en-GB">
                        <a:solidFill>
                          <a:srgbClr val="FF0000"/>
                        </a:solidFill>
                      </a:endParaRPr>
                    </a:p>
                  </a:txBody>
                  <a:tcPr marL="99060" marR="99060"/>
                </a:tc>
                <a:tc>
                  <a:txBody>
                    <a:bodyPr/>
                    <a:lstStyle/>
                    <a:p>
                      <a:pPr algn="ctr"/>
                      <a:r>
                        <a:rPr lang="en-GB" smtClean="0">
                          <a:solidFill>
                            <a:srgbClr val="FF0000"/>
                          </a:solidFill>
                        </a:rPr>
                        <a:t>DA</a:t>
                      </a:r>
                      <a:endParaRPr lang="en-GB">
                        <a:solidFill>
                          <a:srgbClr val="FF0000"/>
                        </a:solidFill>
                      </a:endParaRPr>
                    </a:p>
                  </a:txBody>
                  <a:tcPr marL="99060" marR="99060"/>
                </a:tc>
                <a:tc>
                  <a:txBody>
                    <a:bodyPr/>
                    <a:lstStyle/>
                    <a:p>
                      <a:pPr algn="ctr"/>
                      <a:r>
                        <a:rPr lang="en-GB" smtClean="0">
                          <a:solidFill>
                            <a:srgbClr val="FF0000"/>
                          </a:solidFill>
                        </a:rPr>
                        <a:t>DE</a:t>
                      </a:r>
                      <a:endParaRPr lang="en-GB">
                        <a:solidFill>
                          <a:srgbClr val="FF0000"/>
                        </a:solidFill>
                      </a:endParaRPr>
                    </a:p>
                  </a:txBody>
                  <a:tcPr marL="99060" marR="99060"/>
                </a:tc>
                <a:tc>
                  <a:txBody>
                    <a:bodyPr/>
                    <a:lstStyle/>
                    <a:p>
                      <a:pPr algn="ctr"/>
                      <a:r>
                        <a:rPr lang="en-GB" smtClean="0">
                          <a:solidFill>
                            <a:srgbClr val="FF0000"/>
                          </a:solidFill>
                        </a:rPr>
                        <a:t>EL</a:t>
                      </a:r>
                      <a:endParaRPr lang="en-GB">
                        <a:solidFill>
                          <a:srgbClr val="FF0000"/>
                        </a:solidFill>
                      </a:endParaRPr>
                    </a:p>
                  </a:txBody>
                  <a:tcPr marL="99060" marR="99060"/>
                </a:tc>
                <a:tc>
                  <a:txBody>
                    <a:bodyPr/>
                    <a:lstStyle/>
                    <a:p>
                      <a:pPr algn="ctr"/>
                      <a:r>
                        <a:rPr lang="en-GB" smtClean="0">
                          <a:solidFill>
                            <a:srgbClr val="FF0000"/>
                          </a:solidFill>
                        </a:rPr>
                        <a:t>ES</a:t>
                      </a:r>
                      <a:endParaRPr lang="en-GB">
                        <a:solidFill>
                          <a:srgbClr val="FF0000"/>
                        </a:solidFill>
                      </a:endParaRPr>
                    </a:p>
                  </a:txBody>
                  <a:tcPr marL="99060" marR="99060"/>
                </a:tc>
                <a:tc>
                  <a:txBody>
                    <a:bodyPr/>
                    <a:lstStyle/>
                    <a:p>
                      <a:pPr algn="ctr"/>
                      <a:r>
                        <a:rPr lang="en-GB" smtClean="0">
                          <a:solidFill>
                            <a:srgbClr val="FF0000"/>
                          </a:solidFill>
                        </a:rPr>
                        <a:t>ET</a:t>
                      </a:r>
                      <a:endParaRPr lang="en-GB">
                        <a:solidFill>
                          <a:srgbClr val="FF0000"/>
                        </a:solidFill>
                      </a:endParaRPr>
                    </a:p>
                  </a:txBody>
                  <a:tcPr marL="99060" marR="99060"/>
                </a:tc>
                <a:tc>
                  <a:txBody>
                    <a:bodyPr/>
                    <a:lstStyle/>
                    <a:p>
                      <a:pPr algn="ctr"/>
                      <a:r>
                        <a:rPr lang="en-GB" smtClean="0">
                          <a:solidFill>
                            <a:srgbClr val="FF0000"/>
                          </a:solidFill>
                        </a:rPr>
                        <a:t>FI</a:t>
                      </a:r>
                      <a:endParaRPr lang="en-GB">
                        <a:solidFill>
                          <a:srgbClr val="FF0000"/>
                        </a:solidFill>
                      </a:endParaRPr>
                    </a:p>
                  </a:txBody>
                  <a:tcPr marL="99060" marR="99060"/>
                </a:tc>
                <a:tc>
                  <a:txBody>
                    <a:bodyPr/>
                    <a:lstStyle/>
                    <a:p>
                      <a:pPr algn="ctr"/>
                      <a:r>
                        <a:rPr lang="en-GB" smtClean="0">
                          <a:solidFill>
                            <a:srgbClr val="FF0000"/>
                          </a:solidFill>
                        </a:rPr>
                        <a:t>FR</a:t>
                      </a:r>
                      <a:endParaRPr lang="en-GB">
                        <a:solidFill>
                          <a:srgbClr val="FF0000"/>
                        </a:solidFill>
                      </a:endParaRPr>
                    </a:p>
                  </a:txBody>
                  <a:tcPr marL="99060" marR="99060"/>
                </a:tc>
                <a:extLst>
                  <a:ext uri="{0D108BD9-81ED-4DB2-BD59-A6C34878D82A}">
                    <a16:rowId xmlns:a16="http://schemas.microsoft.com/office/drawing/2014/main" val="10000"/>
                  </a:ext>
                </a:extLst>
              </a:tr>
              <a:tr h="370840">
                <a:tc>
                  <a:txBody>
                    <a:bodyPr/>
                    <a:lstStyle/>
                    <a:p>
                      <a:pPr algn="ctr"/>
                      <a:r>
                        <a:rPr lang="en-GB" b="1" smtClean="0">
                          <a:solidFill>
                            <a:srgbClr val="FF0000"/>
                          </a:solidFill>
                        </a:rPr>
                        <a:t>GA</a:t>
                      </a:r>
                      <a:endParaRPr lang="en-GB" b="1">
                        <a:solidFill>
                          <a:srgbClr val="FF0000"/>
                        </a:solidFill>
                      </a:endParaRPr>
                    </a:p>
                  </a:txBody>
                  <a:tcPr marL="99060" marR="99060"/>
                </a:tc>
                <a:tc>
                  <a:txBody>
                    <a:bodyPr/>
                    <a:lstStyle/>
                    <a:p>
                      <a:pPr algn="ctr"/>
                      <a:r>
                        <a:rPr lang="en-GB" b="1" smtClean="0">
                          <a:solidFill>
                            <a:srgbClr val="FF0000"/>
                          </a:solidFill>
                        </a:rPr>
                        <a:t>HR</a:t>
                      </a:r>
                      <a:endParaRPr lang="en-GB" b="1">
                        <a:solidFill>
                          <a:srgbClr val="FF0000"/>
                        </a:solidFill>
                      </a:endParaRPr>
                    </a:p>
                  </a:txBody>
                  <a:tcPr marL="99060" marR="99060"/>
                </a:tc>
                <a:tc>
                  <a:txBody>
                    <a:bodyPr/>
                    <a:lstStyle/>
                    <a:p>
                      <a:pPr algn="ctr"/>
                      <a:r>
                        <a:rPr lang="en-GB" b="1" smtClean="0">
                          <a:solidFill>
                            <a:srgbClr val="FF0000"/>
                          </a:solidFill>
                        </a:rPr>
                        <a:t>HU</a:t>
                      </a:r>
                      <a:endParaRPr lang="en-GB" b="1">
                        <a:solidFill>
                          <a:srgbClr val="FF0000"/>
                        </a:solidFill>
                      </a:endParaRPr>
                    </a:p>
                  </a:txBody>
                  <a:tcPr marL="99060" marR="99060"/>
                </a:tc>
                <a:tc>
                  <a:txBody>
                    <a:bodyPr/>
                    <a:lstStyle/>
                    <a:p>
                      <a:pPr algn="ctr"/>
                      <a:r>
                        <a:rPr lang="en-GB" b="1" smtClean="0">
                          <a:solidFill>
                            <a:srgbClr val="FF0000"/>
                          </a:solidFill>
                        </a:rPr>
                        <a:t>IS</a:t>
                      </a:r>
                      <a:endParaRPr lang="en-GB" b="1">
                        <a:solidFill>
                          <a:srgbClr val="FF0000"/>
                        </a:solidFill>
                      </a:endParaRPr>
                    </a:p>
                  </a:txBody>
                  <a:tcPr marL="99060" marR="99060"/>
                </a:tc>
                <a:tc>
                  <a:txBody>
                    <a:bodyPr/>
                    <a:lstStyle/>
                    <a:p>
                      <a:pPr algn="ctr"/>
                      <a:r>
                        <a:rPr lang="en-GB" b="1" smtClean="0">
                          <a:solidFill>
                            <a:srgbClr val="FF0000"/>
                          </a:solidFill>
                        </a:rPr>
                        <a:t>IT</a:t>
                      </a:r>
                      <a:endParaRPr lang="en-GB" b="1">
                        <a:solidFill>
                          <a:srgbClr val="FF0000"/>
                        </a:solidFill>
                      </a:endParaRPr>
                    </a:p>
                  </a:txBody>
                  <a:tcPr marL="99060" marR="99060"/>
                </a:tc>
                <a:tc>
                  <a:txBody>
                    <a:bodyPr/>
                    <a:lstStyle/>
                    <a:p>
                      <a:pPr algn="ctr"/>
                      <a:r>
                        <a:rPr lang="en-GB" b="1" smtClean="0">
                          <a:solidFill>
                            <a:srgbClr val="FF0000"/>
                          </a:solidFill>
                        </a:rPr>
                        <a:t>LT</a:t>
                      </a:r>
                      <a:endParaRPr lang="en-GB" b="1">
                        <a:solidFill>
                          <a:srgbClr val="FF0000"/>
                        </a:solidFill>
                      </a:endParaRPr>
                    </a:p>
                  </a:txBody>
                  <a:tcPr marL="99060" marR="99060"/>
                </a:tc>
                <a:tc>
                  <a:txBody>
                    <a:bodyPr/>
                    <a:lstStyle/>
                    <a:p>
                      <a:pPr algn="ctr"/>
                      <a:r>
                        <a:rPr lang="en-GB" b="1" smtClean="0">
                          <a:solidFill>
                            <a:srgbClr val="FF0000"/>
                          </a:solidFill>
                        </a:rPr>
                        <a:t>LV</a:t>
                      </a:r>
                      <a:endParaRPr lang="en-GB" b="1">
                        <a:solidFill>
                          <a:srgbClr val="FF0000"/>
                        </a:solidFill>
                      </a:endParaRPr>
                    </a:p>
                  </a:txBody>
                  <a:tcPr marL="99060" marR="99060"/>
                </a:tc>
                <a:tc>
                  <a:txBody>
                    <a:bodyPr/>
                    <a:lstStyle/>
                    <a:p>
                      <a:pPr algn="ctr"/>
                      <a:r>
                        <a:rPr lang="en-GB" b="1" smtClean="0">
                          <a:solidFill>
                            <a:srgbClr val="FF0000"/>
                          </a:solidFill>
                        </a:rPr>
                        <a:t>MT</a:t>
                      </a:r>
                      <a:endParaRPr lang="en-GB" b="1">
                        <a:solidFill>
                          <a:srgbClr val="FF0000"/>
                        </a:solidFill>
                      </a:endParaRPr>
                    </a:p>
                  </a:txBody>
                  <a:tcPr marL="99060" marR="99060"/>
                </a:tc>
                <a:tc>
                  <a:txBody>
                    <a:bodyPr/>
                    <a:lstStyle/>
                    <a:p>
                      <a:pPr algn="ctr"/>
                      <a:r>
                        <a:rPr lang="en-GB" b="1" smtClean="0">
                          <a:solidFill>
                            <a:srgbClr val="FF0000"/>
                          </a:solidFill>
                        </a:rPr>
                        <a:t>NB</a:t>
                      </a:r>
                      <a:endParaRPr lang="en-GB" b="1">
                        <a:solidFill>
                          <a:srgbClr val="FF0000"/>
                        </a:solidFill>
                      </a:endParaRPr>
                    </a:p>
                  </a:txBody>
                  <a:tcPr marL="99060" marR="99060"/>
                </a:tc>
                <a:extLst>
                  <a:ext uri="{0D108BD9-81ED-4DB2-BD59-A6C34878D82A}">
                    <a16:rowId xmlns:a16="http://schemas.microsoft.com/office/drawing/2014/main" val="10001"/>
                  </a:ext>
                </a:extLst>
              </a:tr>
              <a:tr h="370840">
                <a:tc>
                  <a:txBody>
                    <a:bodyPr/>
                    <a:lstStyle/>
                    <a:p>
                      <a:pPr algn="ctr"/>
                      <a:r>
                        <a:rPr lang="en-GB" b="1" smtClean="0">
                          <a:solidFill>
                            <a:srgbClr val="FF0000"/>
                          </a:solidFill>
                        </a:rPr>
                        <a:t>NL</a:t>
                      </a:r>
                      <a:endParaRPr lang="en-GB" b="1">
                        <a:solidFill>
                          <a:srgbClr val="FF0000"/>
                        </a:solidFill>
                      </a:endParaRPr>
                    </a:p>
                  </a:txBody>
                  <a:tcPr marL="99060" marR="99060"/>
                </a:tc>
                <a:tc>
                  <a:txBody>
                    <a:bodyPr/>
                    <a:lstStyle/>
                    <a:p>
                      <a:pPr algn="ctr"/>
                      <a:r>
                        <a:rPr lang="en-GB" b="1" smtClean="0">
                          <a:solidFill>
                            <a:srgbClr val="FF0000"/>
                          </a:solidFill>
                        </a:rPr>
                        <a:t>PL</a:t>
                      </a:r>
                      <a:endParaRPr lang="en-GB" b="1">
                        <a:solidFill>
                          <a:srgbClr val="FF0000"/>
                        </a:solidFill>
                      </a:endParaRPr>
                    </a:p>
                  </a:txBody>
                  <a:tcPr marL="99060" marR="99060"/>
                </a:tc>
                <a:tc>
                  <a:txBody>
                    <a:bodyPr/>
                    <a:lstStyle/>
                    <a:p>
                      <a:pPr algn="ctr"/>
                      <a:r>
                        <a:rPr lang="en-GB" b="1" smtClean="0">
                          <a:solidFill>
                            <a:srgbClr val="FF0000"/>
                          </a:solidFill>
                        </a:rPr>
                        <a:t>PT</a:t>
                      </a:r>
                      <a:endParaRPr lang="en-GB" b="1">
                        <a:solidFill>
                          <a:srgbClr val="FF0000"/>
                        </a:solidFill>
                      </a:endParaRPr>
                    </a:p>
                  </a:txBody>
                  <a:tcPr marL="99060" marR="99060"/>
                </a:tc>
                <a:tc>
                  <a:txBody>
                    <a:bodyPr/>
                    <a:lstStyle/>
                    <a:p>
                      <a:pPr algn="ctr"/>
                      <a:r>
                        <a:rPr lang="en-GB" b="1" smtClean="0">
                          <a:solidFill>
                            <a:srgbClr val="FF0000"/>
                          </a:solidFill>
                        </a:rPr>
                        <a:t>RO</a:t>
                      </a:r>
                      <a:endParaRPr lang="en-GB" b="1">
                        <a:solidFill>
                          <a:srgbClr val="FF0000"/>
                        </a:solidFill>
                      </a:endParaRPr>
                    </a:p>
                  </a:txBody>
                  <a:tcPr marL="99060" marR="99060"/>
                </a:tc>
                <a:tc>
                  <a:txBody>
                    <a:bodyPr/>
                    <a:lstStyle/>
                    <a:p>
                      <a:pPr algn="ctr"/>
                      <a:r>
                        <a:rPr lang="en-GB" b="1" smtClean="0">
                          <a:solidFill>
                            <a:srgbClr val="FF0000"/>
                          </a:solidFill>
                        </a:rPr>
                        <a:t>SK</a:t>
                      </a:r>
                      <a:endParaRPr lang="en-GB" b="1">
                        <a:solidFill>
                          <a:srgbClr val="FF0000"/>
                        </a:solidFill>
                      </a:endParaRPr>
                    </a:p>
                  </a:txBody>
                  <a:tcPr marL="99060" marR="99060"/>
                </a:tc>
                <a:tc>
                  <a:txBody>
                    <a:bodyPr/>
                    <a:lstStyle/>
                    <a:p>
                      <a:pPr algn="ctr"/>
                      <a:r>
                        <a:rPr lang="en-GB" b="1" smtClean="0">
                          <a:solidFill>
                            <a:srgbClr val="FF0000"/>
                          </a:solidFill>
                        </a:rPr>
                        <a:t>SL</a:t>
                      </a:r>
                      <a:endParaRPr lang="en-GB" b="1">
                        <a:solidFill>
                          <a:srgbClr val="FF0000"/>
                        </a:solidFill>
                      </a:endParaRPr>
                    </a:p>
                  </a:txBody>
                  <a:tcPr marL="99060" marR="99060"/>
                </a:tc>
                <a:tc>
                  <a:txBody>
                    <a:bodyPr/>
                    <a:lstStyle/>
                    <a:p>
                      <a:pPr algn="ctr"/>
                      <a:r>
                        <a:rPr lang="en-GB" b="1" smtClean="0">
                          <a:solidFill>
                            <a:srgbClr val="FF0000"/>
                          </a:solidFill>
                        </a:rPr>
                        <a:t>SV</a:t>
                      </a:r>
                      <a:endParaRPr lang="en-GB" b="1">
                        <a:solidFill>
                          <a:srgbClr val="FF0000"/>
                        </a:solidFill>
                      </a:endParaRPr>
                    </a:p>
                  </a:txBody>
                  <a:tcPr marL="99060" marR="99060"/>
                </a:tc>
                <a:tc>
                  <a:txBody>
                    <a:bodyPr/>
                    <a:lstStyle/>
                    <a:p>
                      <a:pPr algn="ctr"/>
                      <a:endParaRPr lang="en-GB" b="1">
                        <a:solidFill>
                          <a:srgbClr val="FF0000"/>
                        </a:solidFill>
                      </a:endParaRPr>
                    </a:p>
                  </a:txBody>
                  <a:tcPr marL="99060" marR="99060"/>
                </a:tc>
                <a:tc>
                  <a:txBody>
                    <a:bodyPr/>
                    <a:lstStyle/>
                    <a:p>
                      <a:pPr algn="ctr"/>
                      <a:endParaRPr lang="en-GB" b="1">
                        <a:solidFill>
                          <a:srgbClr val="FF0000"/>
                        </a:solidFill>
                      </a:endParaRPr>
                    </a:p>
                  </a:txBody>
                  <a:tcPr marL="99060" marR="99060"/>
                </a:tc>
                <a:extLst>
                  <a:ext uri="{0D108BD9-81ED-4DB2-BD59-A6C34878D82A}">
                    <a16:rowId xmlns:a16="http://schemas.microsoft.com/office/drawing/2014/main" val="10002"/>
                  </a:ext>
                </a:extLst>
              </a:tr>
            </a:tbl>
          </a:graphicData>
        </a:graphic>
      </p:graphicFrame>
      <p:sp>
        <p:nvSpPr>
          <p:cNvPr id="5" name="Rectangle 3"/>
          <p:cNvSpPr txBox="1">
            <a:spLocks noChangeArrowheads="1"/>
          </p:cNvSpPr>
          <p:nvPr/>
        </p:nvSpPr>
        <p:spPr bwMode="auto">
          <a:xfrm>
            <a:off x="671606" y="5013176"/>
            <a:ext cx="8103819" cy="79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ctr"/>
            <a:r>
              <a:rPr lang="en-US" altLang="en-US" b="1" kern="0" smtClean="0"/>
              <a:t>24 June 2018</a:t>
            </a:r>
          </a:p>
          <a:p>
            <a:endParaRPr lang="en-US" altLang="en-US" kern="0" smtClean="0"/>
          </a:p>
        </p:txBody>
      </p:sp>
    </p:spTree>
    <p:extLst>
      <p:ext uri="{BB962C8B-B14F-4D97-AF65-F5344CB8AC3E}">
        <p14:creationId xmlns:p14="http://schemas.microsoft.com/office/powerpoint/2010/main" val="58550146"/>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9"/>
          <p:cNvSpPr/>
          <p:nvPr/>
        </p:nvSpPr>
        <p:spPr>
          <a:xfrm>
            <a:off x="4627981" y="5281125"/>
            <a:ext cx="1268961" cy="402772"/>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9" name="Freeform 8"/>
          <p:cNvSpPr/>
          <p:nvPr/>
        </p:nvSpPr>
        <p:spPr>
          <a:xfrm>
            <a:off x="4833257" y="5610809"/>
            <a:ext cx="1814804" cy="42609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Freeform 7"/>
          <p:cNvSpPr/>
          <p:nvPr/>
        </p:nvSpPr>
        <p:spPr>
          <a:xfrm>
            <a:off x="6881326" y="5001207"/>
            <a:ext cx="2943809" cy="335903"/>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7" name="Freeform 6"/>
          <p:cNvSpPr/>
          <p:nvPr/>
        </p:nvSpPr>
        <p:spPr>
          <a:xfrm>
            <a:off x="4276470" y="3517640"/>
            <a:ext cx="3663881" cy="326572"/>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6" name="Freeform 5"/>
          <p:cNvSpPr/>
          <p:nvPr/>
        </p:nvSpPr>
        <p:spPr>
          <a:xfrm>
            <a:off x="-251927" y="3228391"/>
            <a:ext cx="8892073" cy="289250"/>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37081" y="-239413"/>
            <a:ext cx="6246284" cy="838816"/>
          </a:xfrm>
        </p:spPr>
        <p:txBody>
          <a:bodyPr/>
          <a:lstStyle/>
          <a:p>
            <a:r>
              <a:rPr lang="en-GB" smtClean="0"/>
              <a:t>SMT vs NMT  </a:t>
            </a:r>
            <a:endParaRPr lang="en-GB" dirty="0"/>
          </a:p>
        </p:txBody>
      </p:sp>
      <p:sp>
        <p:nvSpPr>
          <p:cNvPr id="3" name="Slide Number Placeholder 2"/>
          <p:cNvSpPr>
            <a:spLocks noGrp="1"/>
          </p:cNvSpPr>
          <p:nvPr>
            <p:ph type="sldNum" sz="quarter" idx="4"/>
          </p:nvPr>
        </p:nvSpPr>
        <p:spPr/>
        <p:txBody>
          <a:bodyPr/>
          <a:lstStyle/>
          <a:p>
            <a:fld id="{6ED9760E-B40A-DC42-A79A-DAF468F11A76}" type="slidenum">
              <a:rPr lang="en-US" smtClean="0"/>
              <a:pPr/>
              <a:t>24</a:t>
            </a:fld>
            <a:endParaRPr lang="en-US" dirty="0"/>
          </a:p>
        </p:txBody>
      </p:sp>
      <p:sp>
        <p:nvSpPr>
          <p:cNvPr id="5" name="Rectangle 4"/>
          <p:cNvSpPr/>
          <p:nvPr/>
        </p:nvSpPr>
        <p:spPr>
          <a:xfrm>
            <a:off x="0" y="416243"/>
            <a:ext cx="10024110" cy="6555641"/>
          </a:xfrm>
          <a:prstGeom prst="rect">
            <a:avLst/>
          </a:prstGeom>
        </p:spPr>
        <p:txBody>
          <a:bodyPr wrap="square">
            <a:spAutoFit/>
          </a:bodyPr>
          <a:lstStyle/>
          <a:p>
            <a:r>
              <a:rPr lang="en-GB" sz="2000" i="1" dirty="0"/>
              <a:t>Original </a:t>
            </a:r>
            <a:r>
              <a:rPr lang="en-GB" sz="2000" i="1"/>
              <a:t>Text (http://europa.eu/rapid/press-release_IP-18-5709_en.htm):</a:t>
            </a:r>
            <a:endParaRPr lang="en-GB" sz="2000" i="1" dirty="0"/>
          </a:p>
          <a:p>
            <a:r>
              <a:rPr lang="en-GB" sz="2000" b="1" smtClean="0"/>
              <a:t>Starting </a:t>
            </a:r>
            <a:r>
              <a:rPr lang="en-GB" sz="2000" b="1"/>
              <a:t>in 1980, the European Union gradually adopted legislation putting an end to the diverging schedules of the national clock changes. In 2018 however, the purpose of clock changes has become much less relevant, with studies suggesting that energy savings are now marginal and citizens increasingly complaining about negative health impacts.</a:t>
            </a:r>
            <a:endParaRPr lang="en-GB" sz="2000" b="1" dirty="0"/>
          </a:p>
          <a:p>
            <a:endParaRPr lang="en-GB" sz="2000" dirty="0" smtClean="0"/>
          </a:p>
          <a:p>
            <a:r>
              <a:rPr lang="en-GB" sz="2000" i="1" dirty="0" smtClean="0"/>
              <a:t>MT@EC (SMT):</a:t>
            </a:r>
            <a:endParaRPr lang="en-GB" sz="2000" b="1" i="1" dirty="0"/>
          </a:p>
          <a:p>
            <a:r>
              <a:rPr lang="ru-RU" sz="2000" b="1"/>
              <a:t>От 1980 г. насам Европейският съюз постепенно приетото законодателство, водещо до различни графици на национално часовите промени. През 2018 г. обаче целта на часовите промени има все по-малко уместно, с проучвания, които показват, че икономиите на енергия са незначителни и гражданите все по-често се оплакват от отрицателно въздействие върху здравето им</a:t>
            </a:r>
            <a:r>
              <a:rPr lang="ru-RU" sz="2000" b="1" smtClean="0"/>
              <a:t>.</a:t>
            </a:r>
            <a:endParaRPr lang="en-GB" sz="2000" b="1" smtClean="0"/>
          </a:p>
          <a:p>
            <a:endParaRPr lang="en-GB" sz="2000" dirty="0"/>
          </a:p>
          <a:p>
            <a:r>
              <a:rPr lang="en-GB" sz="2000" i="1" dirty="0" err="1" smtClean="0"/>
              <a:t>eTranslation</a:t>
            </a:r>
            <a:r>
              <a:rPr lang="en-GB" sz="2000" i="1" dirty="0" smtClean="0"/>
              <a:t> (NMT):</a:t>
            </a:r>
          </a:p>
          <a:p>
            <a:r>
              <a:rPr lang="ru-RU" sz="2000" b="1"/>
              <a:t>От 1980 г. насам Европейският съюз постепенно прие законодателни актове, с които се слага край на различните списъци с промените в националния часовник. През 2018 г. обаче целта на часовниците получи много по-малко значение, като проучванията сочат, че икономиите на енергия сега са незначителни и гражданите все повече се оплакват от отрицателните последици за здравето.</a:t>
            </a:r>
            <a:endParaRPr lang="en-GB" sz="2000" b="1" dirty="0"/>
          </a:p>
        </p:txBody>
      </p:sp>
    </p:spTree>
    <p:extLst>
      <p:ext uri="{BB962C8B-B14F-4D97-AF65-F5344CB8AC3E}">
        <p14:creationId xmlns:p14="http://schemas.microsoft.com/office/powerpoint/2010/main" val="66048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reeform 16"/>
          <p:cNvSpPr/>
          <p:nvPr/>
        </p:nvSpPr>
        <p:spPr>
          <a:xfrm>
            <a:off x="5388428" y="5962263"/>
            <a:ext cx="4635682" cy="39406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6" name="Freeform 15"/>
          <p:cNvSpPr/>
          <p:nvPr/>
        </p:nvSpPr>
        <p:spPr>
          <a:xfrm>
            <a:off x="1315616" y="6001763"/>
            <a:ext cx="4422711" cy="35456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 name="Freeform 12"/>
          <p:cNvSpPr/>
          <p:nvPr/>
        </p:nvSpPr>
        <p:spPr>
          <a:xfrm>
            <a:off x="2719872" y="5682352"/>
            <a:ext cx="1287625" cy="373215"/>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solidFill>
            <a:schemeClr val="accent2">
              <a:lumMod val="40000"/>
              <a:lumOff val="6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5" name="Freeform 14"/>
          <p:cNvSpPr/>
          <p:nvPr/>
        </p:nvSpPr>
        <p:spPr>
          <a:xfrm>
            <a:off x="6111552" y="5015202"/>
            <a:ext cx="1511558" cy="363895"/>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4" name="Freeform 13"/>
          <p:cNvSpPr/>
          <p:nvPr/>
        </p:nvSpPr>
        <p:spPr>
          <a:xfrm>
            <a:off x="0" y="4973215"/>
            <a:ext cx="1175657" cy="447871"/>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2" name="Freeform 11"/>
          <p:cNvSpPr/>
          <p:nvPr/>
        </p:nvSpPr>
        <p:spPr>
          <a:xfrm>
            <a:off x="0" y="4124129"/>
            <a:ext cx="1604867" cy="419879"/>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 name="Freeform 10"/>
          <p:cNvSpPr/>
          <p:nvPr/>
        </p:nvSpPr>
        <p:spPr>
          <a:xfrm>
            <a:off x="6111552" y="3825550"/>
            <a:ext cx="3912558" cy="382555"/>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0" name="Freeform 9"/>
          <p:cNvSpPr/>
          <p:nvPr/>
        </p:nvSpPr>
        <p:spPr>
          <a:xfrm>
            <a:off x="2458616" y="3825551"/>
            <a:ext cx="3988837" cy="382554"/>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Freeform 7"/>
          <p:cNvSpPr/>
          <p:nvPr/>
        </p:nvSpPr>
        <p:spPr>
          <a:xfrm>
            <a:off x="8938727" y="3207551"/>
            <a:ext cx="789248" cy="355291"/>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9" name="Freeform 8"/>
          <p:cNvSpPr/>
          <p:nvPr/>
        </p:nvSpPr>
        <p:spPr>
          <a:xfrm>
            <a:off x="0" y="3480318"/>
            <a:ext cx="2967134" cy="41987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7" name="Freeform 6"/>
          <p:cNvSpPr/>
          <p:nvPr/>
        </p:nvSpPr>
        <p:spPr>
          <a:xfrm>
            <a:off x="1604867" y="3207553"/>
            <a:ext cx="1362267" cy="355289"/>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6" name="Freeform 5"/>
          <p:cNvSpPr/>
          <p:nvPr/>
        </p:nvSpPr>
        <p:spPr>
          <a:xfrm>
            <a:off x="2220686" y="2603242"/>
            <a:ext cx="3517641" cy="335904"/>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37081" y="-239413"/>
            <a:ext cx="6246284" cy="838816"/>
          </a:xfrm>
        </p:spPr>
        <p:txBody>
          <a:bodyPr/>
          <a:lstStyle/>
          <a:p>
            <a:r>
              <a:rPr lang="en-GB" smtClean="0"/>
              <a:t>SMT vs NMT  </a:t>
            </a:r>
            <a:endParaRPr lang="en-GB" dirty="0"/>
          </a:p>
        </p:txBody>
      </p:sp>
      <p:sp>
        <p:nvSpPr>
          <p:cNvPr id="3" name="Slide Number Placeholder 2"/>
          <p:cNvSpPr>
            <a:spLocks noGrp="1"/>
          </p:cNvSpPr>
          <p:nvPr>
            <p:ph type="sldNum" sz="quarter" idx="4"/>
          </p:nvPr>
        </p:nvSpPr>
        <p:spPr/>
        <p:txBody>
          <a:bodyPr/>
          <a:lstStyle/>
          <a:p>
            <a:fld id="{6ED9760E-B40A-DC42-A79A-DAF468F11A76}" type="slidenum">
              <a:rPr lang="en-US" smtClean="0"/>
              <a:pPr/>
              <a:t>25</a:t>
            </a:fld>
            <a:endParaRPr lang="en-US" dirty="0"/>
          </a:p>
        </p:txBody>
      </p:sp>
      <p:sp>
        <p:nvSpPr>
          <p:cNvPr id="5" name="Rectangle 4"/>
          <p:cNvSpPr/>
          <p:nvPr/>
        </p:nvSpPr>
        <p:spPr>
          <a:xfrm>
            <a:off x="0" y="416243"/>
            <a:ext cx="10024110" cy="5940088"/>
          </a:xfrm>
          <a:prstGeom prst="rect">
            <a:avLst/>
          </a:prstGeom>
        </p:spPr>
        <p:txBody>
          <a:bodyPr wrap="square">
            <a:spAutoFit/>
          </a:bodyPr>
          <a:lstStyle/>
          <a:p>
            <a:r>
              <a:rPr lang="en-GB" sz="2000" i="1" dirty="0"/>
              <a:t>Original </a:t>
            </a:r>
            <a:r>
              <a:rPr lang="en-GB" sz="2000" i="1"/>
              <a:t>Text (https://www.ft.com/content/0727cf8e-d6cc-11e7-ae3e-563c04c5339a):</a:t>
            </a:r>
            <a:endParaRPr lang="en-GB" sz="2000" i="1" dirty="0"/>
          </a:p>
          <a:p>
            <a:r>
              <a:rPr lang="en-GB" sz="2000" b="1"/>
              <a:t>Visitor surge helps Bulgaria’s festivals to flourish</a:t>
            </a:r>
          </a:p>
          <a:p>
            <a:r>
              <a:rPr lang="en-GB" sz="2000" b="1"/>
              <a:t>Bulgaria, with its diverse natural landscapes and historical sites going back to the Thracians, is starting to sell itself as a place for culture and scenery, shedding a reputation as a venue for Black Sea pub crawls.</a:t>
            </a:r>
          </a:p>
          <a:p>
            <a:endParaRPr lang="en-GB" sz="2000" dirty="0" smtClean="0"/>
          </a:p>
          <a:p>
            <a:r>
              <a:rPr lang="en-GB" sz="2000" i="1" dirty="0" smtClean="0"/>
              <a:t>MT@EC (SMT):</a:t>
            </a:r>
            <a:endParaRPr lang="en-GB" sz="2000" b="1" i="1" dirty="0"/>
          </a:p>
          <a:p>
            <a:r>
              <a:rPr lang="ru-RU" sz="2000" b="1"/>
              <a:t>Нарастването на посетителите на България  помага фестивалите процъфтяват </a:t>
            </a:r>
          </a:p>
          <a:p>
            <a:r>
              <a:rPr lang="ru-RU" sz="2000" b="1"/>
              <a:t>България, с неговите  разнообразни природни и исторически обекти чрез връщане към траките , започва да продава само по себе си  като място за култура и пейзажи, хвърля репутация като място за Черно море експониране на барове .</a:t>
            </a:r>
          </a:p>
          <a:p>
            <a:endParaRPr lang="en-GB" sz="2000" dirty="0"/>
          </a:p>
          <a:p>
            <a:r>
              <a:rPr lang="en-GB" sz="2000" i="1" dirty="0" err="1" smtClean="0"/>
              <a:t>eTranslation</a:t>
            </a:r>
            <a:r>
              <a:rPr lang="en-GB" sz="2000" i="1" dirty="0" smtClean="0"/>
              <a:t> (NMT):</a:t>
            </a:r>
          </a:p>
          <a:p>
            <a:r>
              <a:rPr lang="ru-RU" sz="2000" b="1"/>
              <a:t>Скокът  на посетителите помага на българските празници  да процъфтяват </a:t>
            </a:r>
          </a:p>
          <a:p>
            <a:r>
              <a:rPr lang="ru-RU" sz="2000" b="1"/>
              <a:t>България, с разнообразния си природен ландшафт и исторически обекти, които се връщат  на Thracians , започва да се продава като място за култура и декори , което свързва репутацията като място на виадукти на Черно </a:t>
            </a:r>
            <a:r>
              <a:rPr lang="ru-RU" sz="2000" b="1" smtClean="0"/>
              <a:t>море.</a:t>
            </a:r>
            <a:endParaRPr lang="en-GB" sz="2000" b="1" dirty="0"/>
          </a:p>
        </p:txBody>
      </p:sp>
    </p:spTree>
    <p:extLst>
      <p:ext uri="{BB962C8B-B14F-4D97-AF65-F5344CB8AC3E}">
        <p14:creationId xmlns:p14="http://schemas.microsoft.com/office/powerpoint/2010/main" val="386157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fade">
                                      <p:cBhvr>
                                        <p:cTn id="50" dur="500"/>
                                        <p:tgtEl>
                                          <p:spTgt spid="5">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Effect transition="in" filter="fade">
                                      <p:cBhvr>
                                        <p:cTn id="53" dur="500"/>
                                        <p:tgtEl>
                                          <p:spTgt spid="5">
                                            <p:txEl>
                                              <p:pRg st="9" end="9"/>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10" end="10"/>
                                            </p:txEl>
                                          </p:spTgt>
                                        </p:tgtEl>
                                        <p:attrNameLst>
                                          <p:attrName>style.visibility</p:attrName>
                                        </p:attrNameLst>
                                      </p:cBhvr>
                                      <p:to>
                                        <p:strVal val="visible"/>
                                      </p:to>
                                    </p:set>
                                    <p:animEffect transition="in" filter="fade">
                                      <p:cBhvr>
                                        <p:cTn id="56" dur="500"/>
                                        <p:tgtEl>
                                          <p:spTgt spid="5">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3" grpId="0" animBg="1"/>
      <p:bldP spid="15" grpId="0" animBg="1"/>
      <p:bldP spid="14" grpId="0" animBg="1"/>
      <p:bldP spid="12" grpId="0" animBg="1"/>
      <p:bldP spid="11" grpId="0" animBg="1"/>
      <p:bldP spid="10" grpId="0" animBg="1"/>
      <p:bldP spid="8" grpId="0" animBg="1"/>
      <p:bldP spid="9" grpId="0" animBg="1"/>
      <p:bldP spid="7"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reeform 16"/>
          <p:cNvSpPr/>
          <p:nvPr/>
        </p:nvSpPr>
        <p:spPr>
          <a:xfrm>
            <a:off x="2043404" y="6475336"/>
            <a:ext cx="2213687"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6" name="Freeform 15"/>
          <p:cNvSpPr/>
          <p:nvPr/>
        </p:nvSpPr>
        <p:spPr>
          <a:xfrm>
            <a:off x="-66872" y="6461581"/>
            <a:ext cx="1914335"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5" name="Freeform 14"/>
          <p:cNvSpPr/>
          <p:nvPr/>
        </p:nvSpPr>
        <p:spPr>
          <a:xfrm>
            <a:off x="6882138" y="6167293"/>
            <a:ext cx="1702026"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4" name="Freeform 13"/>
          <p:cNvSpPr/>
          <p:nvPr/>
        </p:nvSpPr>
        <p:spPr>
          <a:xfrm>
            <a:off x="1491342" y="5559509"/>
            <a:ext cx="1825690"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 name="Freeform 12"/>
          <p:cNvSpPr/>
          <p:nvPr/>
        </p:nvSpPr>
        <p:spPr>
          <a:xfrm>
            <a:off x="1421361" y="4976331"/>
            <a:ext cx="4475585"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2" name="Freeform 11"/>
          <p:cNvSpPr/>
          <p:nvPr/>
        </p:nvSpPr>
        <p:spPr>
          <a:xfrm>
            <a:off x="4912567" y="3763352"/>
            <a:ext cx="3540968"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 name="Freeform 10"/>
          <p:cNvSpPr/>
          <p:nvPr/>
        </p:nvSpPr>
        <p:spPr>
          <a:xfrm>
            <a:off x="5012055" y="3416358"/>
            <a:ext cx="1628191"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0" name="Freeform 9"/>
          <p:cNvSpPr/>
          <p:nvPr/>
        </p:nvSpPr>
        <p:spPr>
          <a:xfrm>
            <a:off x="-270588" y="3385462"/>
            <a:ext cx="5349551"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9" name="Freeform 8"/>
          <p:cNvSpPr/>
          <p:nvPr/>
        </p:nvSpPr>
        <p:spPr>
          <a:xfrm>
            <a:off x="6550089" y="3097768"/>
            <a:ext cx="2976466"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Freeform 7"/>
          <p:cNvSpPr/>
          <p:nvPr/>
        </p:nvSpPr>
        <p:spPr>
          <a:xfrm>
            <a:off x="3442997" y="2845839"/>
            <a:ext cx="2957803" cy="29857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7" name="Freeform 6"/>
          <p:cNvSpPr/>
          <p:nvPr/>
        </p:nvSpPr>
        <p:spPr>
          <a:xfrm>
            <a:off x="5523724" y="2453953"/>
            <a:ext cx="1184988" cy="391886"/>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6" name="Freeform 5"/>
          <p:cNvSpPr/>
          <p:nvPr/>
        </p:nvSpPr>
        <p:spPr>
          <a:xfrm>
            <a:off x="1847463" y="2453951"/>
            <a:ext cx="1987420" cy="410547"/>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37081" y="-239413"/>
            <a:ext cx="6246284" cy="838816"/>
          </a:xfrm>
        </p:spPr>
        <p:txBody>
          <a:bodyPr/>
          <a:lstStyle/>
          <a:p>
            <a:r>
              <a:rPr lang="en-GB" smtClean="0"/>
              <a:t>SMT vs NMT  </a:t>
            </a:r>
            <a:endParaRPr lang="en-GB" dirty="0"/>
          </a:p>
        </p:txBody>
      </p:sp>
      <p:sp>
        <p:nvSpPr>
          <p:cNvPr id="3" name="Slide Number Placeholder 2"/>
          <p:cNvSpPr>
            <a:spLocks noGrp="1"/>
          </p:cNvSpPr>
          <p:nvPr>
            <p:ph type="sldNum" sz="quarter" idx="4"/>
          </p:nvPr>
        </p:nvSpPr>
        <p:spPr/>
        <p:txBody>
          <a:bodyPr/>
          <a:lstStyle/>
          <a:p>
            <a:fld id="{6ED9760E-B40A-DC42-A79A-DAF468F11A76}" type="slidenum">
              <a:rPr lang="en-US" smtClean="0"/>
              <a:pPr/>
              <a:t>26</a:t>
            </a:fld>
            <a:endParaRPr lang="en-US" dirty="0"/>
          </a:p>
        </p:txBody>
      </p:sp>
      <p:sp>
        <p:nvSpPr>
          <p:cNvPr id="5" name="Rectangle 4"/>
          <p:cNvSpPr/>
          <p:nvPr/>
        </p:nvSpPr>
        <p:spPr>
          <a:xfrm>
            <a:off x="0" y="416243"/>
            <a:ext cx="10024110" cy="6432530"/>
          </a:xfrm>
          <a:prstGeom prst="rect">
            <a:avLst/>
          </a:prstGeom>
        </p:spPr>
        <p:txBody>
          <a:bodyPr wrap="square">
            <a:spAutoFit/>
          </a:bodyPr>
          <a:lstStyle/>
          <a:p>
            <a:r>
              <a:rPr lang="en-GB" sz="2000" i="1" dirty="0"/>
              <a:t>Original </a:t>
            </a:r>
            <a:r>
              <a:rPr lang="en-GB" sz="2000" i="1"/>
              <a:t>Text (</a:t>
            </a:r>
            <a:r>
              <a:rPr lang="en-GB" i="1"/>
              <a:t>https://www.thebrokebackpacker.com/bulgarian-food-15-dishes-bucket-list/</a:t>
            </a:r>
            <a:r>
              <a:rPr lang="en-GB" sz="2000" i="1"/>
              <a:t>):</a:t>
            </a:r>
            <a:endParaRPr lang="en-GB" sz="2000" i="1" dirty="0"/>
          </a:p>
          <a:p>
            <a:r>
              <a:rPr lang="en-GB" b="1"/>
              <a:t>If you ever venture on a Bulgarian holiday, remember a few things: Bulgarians love to catch up with family, welcome visitors, feed them, and talk to them about their lives and culture. A big part of this bonding happens over meals. Bulgarian food, traditional drinks and Bulgarian cheese all compliment the splendid hospitality and surroundings.</a:t>
            </a:r>
            <a:endParaRPr lang="en-GB" b="1" smtClean="0"/>
          </a:p>
          <a:p>
            <a:endParaRPr lang="en-GB" sz="2000" i="1" smtClean="0"/>
          </a:p>
          <a:p>
            <a:r>
              <a:rPr lang="en-GB" sz="2000" i="1" smtClean="0"/>
              <a:t>MT@EC </a:t>
            </a:r>
            <a:r>
              <a:rPr lang="en-GB" sz="2000" i="1" dirty="0" smtClean="0"/>
              <a:t>(SMT):</a:t>
            </a:r>
            <a:endParaRPr lang="en-GB" sz="2000" b="1" i="1" dirty="0"/>
          </a:p>
          <a:p>
            <a:r>
              <a:rPr lang="ru-RU" sz="2000" b="1"/>
              <a:t>Ако някога сте предприятие  на български празник , не забравяйте няколко неща: Българите обичат да настигнат семейства  посрещат посетители ще ги  и си поговори  с тях относно своя живот и култура. Голяма част от това свързване се осъществява във храна . Българска , традиционните напитки и българските сирена всички допълват чудесния гостоприемство  и </a:t>
            </a:r>
            <a:r>
              <a:rPr lang="ru-RU" sz="2000" b="1" smtClean="0"/>
              <a:t>околностите.</a:t>
            </a:r>
            <a:endParaRPr lang="en-GB" sz="2000" b="1" smtClean="0"/>
          </a:p>
          <a:p>
            <a:endParaRPr lang="en-GB" sz="2000" dirty="0"/>
          </a:p>
          <a:p>
            <a:r>
              <a:rPr lang="en-GB" sz="2000" i="1" dirty="0" err="1" smtClean="0"/>
              <a:t>eTranslation</a:t>
            </a:r>
            <a:r>
              <a:rPr lang="en-GB" sz="2000" i="1" dirty="0" smtClean="0"/>
              <a:t> (NMT):</a:t>
            </a:r>
          </a:p>
          <a:p>
            <a:r>
              <a:rPr lang="ru-RU" sz="2000" b="1"/>
              <a:t>Ако някога го правите на български празник , си спомняме за няколко неща : Българите обичат да догонват членовете на семейството , да приемат посетители, да се хранят  с тях и да говорят с тях за живота и културата си. Голяма част от това свързване се проявява върху храната.  Българската храна, традиционните напитки и българското сирене се считат за изостаналост  и гостоприемство  и среда около </a:t>
            </a:r>
            <a:r>
              <a:rPr lang="ru-RU" sz="2000" b="1" smtClean="0"/>
              <a:t>тях.</a:t>
            </a:r>
            <a:endParaRPr lang="en-GB" sz="2000" b="1" dirty="0"/>
          </a:p>
        </p:txBody>
      </p:sp>
    </p:spTree>
    <p:extLst>
      <p:ext uri="{BB962C8B-B14F-4D97-AF65-F5344CB8AC3E}">
        <p14:creationId xmlns:p14="http://schemas.microsoft.com/office/powerpoint/2010/main" val="261647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500"/>
                                        <p:tgtEl>
                                          <p:spTgt spid="5">
                                            <p:txEl>
                                              <p:pRg st="6" end="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5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10" grpId="0" animBg="1"/>
      <p:bldP spid="9" grpId="0" animBg="1"/>
      <p:bldP spid="8" grpId="0" animBg="1"/>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reeform 17"/>
          <p:cNvSpPr/>
          <p:nvPr/>
        </p:nvSpPr>
        <p:spPr>
          <a:xfrm>
            <a:off x="8183366" y="6246363"/>
            <a:ext cx="1840744"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0" name="Freeform 9"/>
          <p:cNvSpPr/>
          <p:nvPr/>
        </p:nvSpPr>
        <p:spPr>
          <a:xfrm>
            <a:off x="0" y="6223277"/>
            <a:ext cx="2428992"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2" name="Freeform 11"/>
          <p:cNvSpPr/>
          <p:nvPr/>
        </p:nvSpPr>
        <p:spPr>
          <a:xfrm>
            <a:off x="-1" y="5049444"/>
            <a:ext cx="2035053"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9" name="Freeform 8"/>
          <p:cNvSpPr/>
          <p:nvPr/>
        </p:nvSpPr>
        <p:spPr>
          <a:xfrm>
            <a:off x="8396290" y="4721295"/>
            <a:ext cx="1488233" cy="27058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Freeform 7"/>
          <p:cNvSpPr/>
          <p:nvPr/>
        </p:nvSpPr>
        <p:spPr>
          <a:xfrm>
            <a:off x="0" y="1996757"/>
            <a:ext cx="2259565" cy="298578"/>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7" name="Freeform 6"/>
          <p:cNvSpPr/>
          <p:nvPr/>
        </p:nvSpPr>
        <p:spPr>
          <a:xfrm>
            <a:off x="8542987" y="1632860"/>
            <a:ext cx="1184988" cy="391886"/>
          </a:xfrm>
          <a:custGeom>
            <a:avLst/>
            <a:gdLst>
              <a:gd name="connsiteX0" fmla="*/ 55983 w 2118049"/>
              <a:gd name="connsiteY0" fmla="*/ 111968 h 541176"/>
              <a:gd name="connsiteX1" fmla="*/ 121298 w 2118049"/>
              <a:gd name="connsiteY1" fmla="*/ 503853 h 541176"/>
              <a:gd name="connsiteX2" fmla="*/ 485192 w 2118049"/>
              <a:gd name="connsiteY2" fmla="*/ 457200 h 541176"/>
              <a:gd name="connsiteX3" fmla="*/ 849085 w 2118049"/>
              <a:gd name="connsiteY3" fmla="*/ 466531 h 541176"/>
              <a:gd name="connsiteX4" fmla="*/ 1268963 w 2118049"/>
              <a:gd name="connsiteY4" fmla="*/ 475862 h 541176"/>
              <a:gd name="connsiteX5" fmla="*/ 1492898 w 2118049"/>
              <a:gd name="connsiteY5" fmla="*/ 503853 h 541176"/>
              <a:gd name="connsiteX6" fmla="*/ 1651518 w 2118049"/>
              <a:gd name="connsiteY6" fmla="*/ 503853 h 541176"/>
              <a:gd name="connsiteX7" fmla="*/ 2118049 w 2118049"/>
              <a:gd name="connsiteY7" fmla="*/ 541176 h 541176"/>
              <a:gd name="connsiteX8" fmla="*/ 2024743 w 2118049"/>
              <a:gd name="connsiteY8" fmla="*/ 223935 h 541176"/>
              <a:gd name="connsiteX9" fmla="*/ 1922106 w 2118049"/>
              <a:gd name="connsiteY9" fmla="*/ 46653 h 541176"/>
              <a:gd name="connsiteX10" fmla="*/ 1698171 w 2118049"/>
              <a:gd name="connsiteY10" fmla="*/ 9331 h 541176"/>
              <a:gd name="connsiteX11" fmla="*/ 1408922 w 2118049"/>
              <a:gd name="connsiteY11" fmla="*/ 46653 h 541176"/>
              <a:gd name="connsiteX12" fmla="*/ 1194318 w 2118049"/>
              <a:gd name="connsiteY12" fmla="*/ 18662 h 541176"/>
              <a:gd name="connsiteX13" fmla="*/ 867747 w 2118049"/>
              <a:gd name="connsiteY13" fmla="*/ 0 h 541176"/>
              <a:gd name="connsiteX14" fmla="*/ 335902 w 2118049"/>
              <a:gd name="connsiteY14" fmla="*/ 0 h 541176"/>
              <a:gd name="connsiteX15" fmla="*/ 121298 w 2118049"/>
              <a:gd name="connsiteY15" fmla="*/ 27992 h 541176"/>
              <a:gd name="connsiteX16" fmla="*/ 0 w 2118049"/>
              <a:gd name="connsiteY16" fmla="*/ 37323 h 541176"/>
              <a:gd name="connsiteX17" fmla="*/ 55983 w 2118049"/>
              <a:gd name="connsiteY17" fmla="*/ 111968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541176">
                <a:moveTo>
                  <a:pt x="55983" y="111968"/>
                </a:moveTo>
                <a:lnTo>
                  <a:pt x="121298" y="503853"/>
                </a:lnTo>
                <a:lnTo>
                  <a:pt x="485192" y="457200"/>
                </a:lnTo>
                <a:lnTo>
                  <a:pt x="849085" y="466531"/>
                </a:lnTo>
                <a:lnTo>
                  <a:pt x="1268963" y="475862"/>
                </a:lnTo>
                <a:lnTo>
                  <a:pt x="1492898" y="503853"/>
                </a:lnTo>
                <a:lnTo>
                  <a:pt x="1651518" y="503853"/>
                </a:lnTo>
                <a:lnTo>
                  <a:pt x="2118049" y="541176"/>
                </a:lnTo>
                <a:lnTo>
                  <a:pt x="2024743" y="223935"/>
                </a:lnTo>
                <a:lnTo>
                  <a:pt x="1922106" y="46653"/>
                </a:lnTo>
                <a:lnTo>
                  <a:pt x="1698171" y="9331"/>
                </a:lnTo>
                <a:lnTo>
                  <a:pt x="1408922" y="46653"/>
                </a:lnTo>
                <a:lnTo>
                  <a:pt x="1194318" y="18662"/>
                </a:lnTo>
                <a:lnTo>
                  <a:pt x="867747" y="0"/>
                </a:lnTo>
                <a:lnTo>
                  <a:pt x="335902" y="0"/>
                </a:lnTo>
                <a:lnTo>
                  <a:pt x="121298" y="27992"/>
                </a:lnTo>
                <a:lnTo>
                  <a:pt x="0" y="37323"/>
                </a:lnTo>
                <a:lnTo>
                  <a:pt x="55983" y="111968"/>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37081" y="-239413"/>
            <a:ext cx="6246284" cy="838816"/>
          </a:xfrm>
        </p:spPr>
        <p:txBody>
          <a:bodyPr/>
          <a:lstStyle/>
          <a:p>
            <a:r>
              <a:rPr lang="en-GB" smtClean="0"/>
              <a:t>SMT vs NMT  </a:t>
            </a:r>
            <a:endParaRPr lang="en-GB" dirty="0"/>
          </a:p>
        </p:txBody>
      </p:sp>
      <p:sp>
        <p:nvSpPr>
          <p:cNvPr id="5" name="Rectangle 4"/>
          <p:cNvSpPr/>
          <p:nvPr/>
        </p:nvSpPr>
        <p:spPr>
          <a:xfrm>
            <a:off x="0" y="416243"/>
            <a:ext cx="10024110" cy="6494085"/>
          </a:xfrm>
          <a:prstGeom prst="rect">
            <a:avLst/>
          </a:prstGeom>
        </p:spPr>
        <p:txBody>
          <a:bodyPr wrap="square">
            <a:spAutoFit/>
          </a:bodyPr>
          <a:lstStyle/>
          <a:p>
            <a:r>
              <a:rPr lang="en-GB" sz="2000" i="1" dirty="0"/>
              <a:t>Original </a:t>
            </a:r>
            <a:r>
              <a:rPr lang="en-GB" sz="2000" i="1"/>
              <a:t>Text (</a:t>
            </a:r>
            <a:r>
              <a:rPr lang="en-GB" i="1"/>
              <a:t>https://www.thebrokebackpacker.com/bulgarian-food-15-dishes-bucket-list/</a:t>
            </a:r>
            <a:r>
              <a:rPr lang="en-GB" sz="2000" i="1"/>
              <a:t>):</a:t>
            </a:r>
            <a:endParaRPr lang="en-GB" sz="2000" i="1" dirty="0"/>
          </a:p>
          <a:p>
            <a:r>
              <a:rPr lang="en-GB" b="1" smtClean="0"/>
              <a:t>Bulgarian </a:t>
            </a:r>
            <a:r>
              <a:rPr lang="en-GB" b="1"/>
              <a:t>food, traditional drinks and Bulgarian cheese all compl</a:t>
            </a:r>
            <a:r>
              <a:rPr lang="en-GB" b="1">
                <a:solidFill>
                  <a:srgbClr val="FF0000"/>
                </a:solidFill>
              </a:rPr>
              <a:t>i</a:t>
            </a:r>
            <a:r>
              <a:rPr lang="en-GB" b="1"/>
              <a:t>ment the splendid hospitality and surroundings.</a:t>
            </a:r>
            <a:endParaRPr lang="en-GB" b="1" smtClean="0"/>
          </a:p>
          <a:p>
            <a:endParaRPr lang="en-GB" sz="2000" dirty="0"/>
          </a:p>
          <a:p>
            <a:r>
              <a:rPr lang="ru-RU" sz="2000" b="1" smtClean="0"/>
              <a:t>Българската </a:t>
            </a:r>
            <a:r>
              <a:rPr lang="ru-RU" sz="2000" b="1"/>
              <a:t>храна, традиционните напитки и българското сирене се считат за изостаналост  и гостоприемство  и среда около </a:t>
            </a:r>
            <a:r>
              <a:rPr lang="ru-RU" sz="2000" b="1" smtClean="0"/>
              <a:t>тях.</a:t>
            </a:r>
            <a:endParaRPr lang="en-GB" sz="2000" b="1" smtClean="0"/>
          </a:p>
          <a:p>
            <a:endParaRPr lang="en-GB" sz="2000" b="1"/>
          </a:p>
          <a:p>
            <a:r>
              <a:rPr lang="en-GB" sz="2000" b="1" smtClean="0"/>
              <a:t>BUT:</a:t>
            </a:r>
          </a:p>
          <a:p>
            <a:r>
              <a:rPr lang="en-GB" sz="2000" i="1"/>
              <a:t>Original Text:</a:t>
            </a:r>
          </a:p>
          <a:p>
            <a:r>
              <a:rPr lang="en-GB" sz="2000" b="1"/>
              <a:t>Bulgarian food, traditional drinks and Bulgarian cheese all </a:t>
            </a:r>
            <a:r>
              <a:rPr lang="en-GB" sz="2000" b="1" smtClean="0"/>
              <a:t>compl</a:t>
            </a:r>
            <a:r>
              <a:rPr lang="en-GB" sz="2000" b="1" smtClean="0">
                <a:solidFill>
                  <a:srgbClr val="FF0000"/>
                </a:solidFill>
              </a:rPr>
              <a:t>e</a:t>
            </a:r>
            <a:r>
              <a:rPr lang="en-GB" sz="2000" b="1" smtClean="0"/>
              <a:t>ment </a:t>
            </a:r>
            <a:r>
              <a:rPr lang="en-GB" sz="2000" b="1"/>
              <a:t>the splendid hospitality and surroundings.</a:t>
            </a:r>
          </a:p>
          <a:p>
            <a:endParaRPr lang="en-GB" sz="2000" b="1" smtClean="0"/>
          </a:p>
          <a:p>
            <a:r>
              <a:rPr lang="en-GB" sz="2000" i="1" smtClean="0"/>
              <a:t>Becomes:</a:t>
            </a:r>
            <a:endParaRPr lang="en-GB" sz="2000" i="1"/>
          </a:p>
          <a:p>
            <a:endParaRPr lang="en-GB" sz="2000" b="1"/>
          </a:p>
          <a:p>
            <a:r>
              <a:rPr lang="ru-RU" sz="2000" b="1"/>
              <a:t>Българската храна, традиционните напитки и българското сирене допълват разнасяне на храна, гостоприемство и околна </a:t>
            </a:r>
            <a:r>
              <a:rPr lang="ru-RU" sz="2000" b="1" smtClean="0"/>
              <a:t>среда</a:t>
            </a:r>
            <a:endParaRPr lang="en-GB" sz="2000" b="1" smtClean="0"/>
          </a:p>
          <a:p>
            <a:endParaRPr lang="en-GB" sz="2000" b="1"/>
          </a:p>
          <a:p>
            <a:r>
              <a:rPr lang="en-GB" sz="2000" i="1" smtClean="0"/>
              <a:t>And today:</a:t>
            </a:r>
          </a:p>
          <a:p>
            <a:endParaRPr lang="en-GB" sz="2000" i="1" smtClean="0"/>
          </a:p>
          <a:p>
            <a:r>
              <a:rPr lang="ru-RU" sz="2000" b="1"/>
              <a:t>В България храни, традиционни напитки и българско сирене са допълнение към гостоприемството и околностите.</a:t>
            </a:r>
            <a:endParaRPr lang="en-GB" sz="2000" b="1" i="1" dirty="0"/>
          </a:p>
        </p:txBody>
      </p:sp>
    </p:spTree>
    <p:extLst>
      <p:ext uri="{BB962C8B-B14F-4D97-AF65-F5344CB8AC3E}">
        <p14:creationId xmlns:p14="http://schemas.microsoft.com/office/powerpoint/2010/main" val="127059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fade">
                                      <p:cBhvr>
                                        <p:cTn id="37" dur="500"/>
                                        <p:tgtEl>
                                          <p:spTgt spid="5">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3" end="13"/>
                                            </p:txEl>
                                          </p:spTgt>
                                        </p:tgtEl>
                                        <p:attrNameLst>
                                          <p:attrName>style.visibility</p:attrName>
                                        </p:attrNameLst>
                                      </p:cBhvr>
                                      <p:to>
                                        <p:strVal val="visible"/>
                                      </p:to>
                                    </p:set>
                                    <p:animEffect transition="in" filter="fade">
                                      <p:cBhvr>
                                        <p:cTn id="52" dur="500"/>
                                        <p:tgtEl>
                                          <p:spTgt spid="5">
                                            <p:txEl>
                                              <p:pRg st="13" end="1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animEffect transition="in" filter="fade">
                                      <p:cBhvr>
                                        <p:cTn id="55" dur="500"/>
                                        <p:tgtEl>
                                          <p:spTgt spid="5">
                                            <p:txEl>
                                              <p:pRg st="15" end="1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12" grpId="0" animBg="1"/>
      <p:bldP spid="9" grpId="0" animBg="1"/>
      <p:bldP spid="8"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Autofit/>
          </a:bodyPr>
          <a:lstStyle/>
          <a:p>
            <a:pPr marL="0" indent="0">
              <a:buSzPct val="120000"/>
              <a:buNone/>
            </a:pPr>
            <a:r>
              <a:rPr lang="en-US" sz="2400" dirty="0" smtClean="0"/>
              <a:t>The adapted vs. non-adapted scenario, i.e.</a:t>
            </a:r>
          </a:p>
          <a:p>
            <a:pPr marL="457200" indent="-457200">
              <a:buSzPct val="120000"/>
              <a:buAutoNum type="alphaLcParenR"/>
            </a:pPr>
            <a:r>
              <a:rPr lang="en-US" sz="2400" dirty="0" smtClean="0"/>
              <a:t>General domain vs. EU legislation domain</a:t>
            </a:r>
          </a:p>
          <a:p>
            <a:pPr marL="0" indent="0">
              <a:buSzPct val="120000"/>
              <a:buNone/>
            </a:pPr>
            <a:r>
              <a:rPr lang="en-US" sz="2400" dirty="0" smtClean="0"/>
              <a:t>For as many CEF languages as possible we would need to come up with </a:t>
            </a:r>
          </a:p>
          <a:p>
            <a:pPr lvl="1">
              <a:buSzPct val="120000"/>
            </a:pPr>
            <a:r>
              <a:rPr lang="en-US" sz="2000" dirty="0" smtClean="0"/>
              <a:t>a text in the general domain, e.g. a news article, and</a:t>
            </a:r>
          </a:p>
          <a:p>
            <a:pPr lvl="1">
              <a:buSzPct val="120000"/>
            </a:pPr>
            <a:r>
              <a:rPr lang="en-US" sz="2000" dirty="0" smtClean="0"/>
              <a:t>an in-domain text, e.g. legislation</a:t>
            </a:r>
          </a:p>
          <a:p>
            <a:pPr marL="0" indent="0">
              <a:buSzPct val="120000"/>
              <a:buNone/>
            </a:pPr>
            <a:r>
              <a:rPr lang="en-US" sz="2400" dirty="0" smtClean="0"/>
              <a:t>Show the MT@EC-generated English equivalent for each text   </a:t>
            </a:r>
          </a:p>
          <a:p>
            <a:pPr marL="0" indent="0">
              <a:buSzPct val="120000"/>
              <a:buNone/>
            </a:pPr>
            <a:endParaRPr lang="en-US" sz="2400" dirty="0" smtClean="0"/>
          </a:p>
          <a:p>
            <a:pPr marL="0" indent="0">
              <a:buSzPct val="120000"/>
              <a:buNone/>
            </a:pPr>
            <a:r>
              <a:rPr lang="en-US" sz="2400" dirty="0" smtClean="0"/>
              <a:t>b) General domain vs. DSI-specific domain: for which languages are such engines available?  </a:t>
            </a:r>
          </a:p>
          <a:p>
            <a:pPr marL="0" indent="0">
              <a:buSzPct val="120000"/>
              <a:buNone/>
            </a:pPr>
            <a:r>
              <a:rPr lang="en-US" sz="1800" i="1" dirty="0"/>
              <a:t>(if there is no domain adapted engine for the &lt;country’s language-EN&gt; pair, you/we may opt to show adapted and non-adapted engines in another language pair, leading to a call for data for the country’s </a:t>
            </a:r>
            <a:r>
              <a:rPr lang="en-US" sz="1800" i="1"/>
              <a:t>language</a:t>
            </a:r>
            <a:r>
              <a:rPr lang="en-US" sz="1800" i="1" smtClean="0"/>
              <a:t>)</a:t>
            </a:r>
            <a:endParaRPr lang="en-US" sz="2400" dirty="0" smtClean="0"/>
          </a:p>
          <a:p>
            <a:pPr>
              <a:buSzPct val="120000"/>
            </a:pPr>
            <a:endParaRPr lang="en-US" sz="2400" dirty="0"/>
          </a:p>
        </p:txBody>
      </p:sp>
      <p:sp>
        <p:nvSpPr>
          <p:cNvPr id="3" name="Τίτλος 2"/>
          <p:cNvSpPr>
            <a:spLocks noGrp="1"/>
          </p:cNvSpPr>
          <p:nvPr>
            <p:ph type="title"/>
          </p:nvPr>
        </p:nvSpPr>
        <p:spPr/>
        <p:txBody>
          <a:bodyPr/>
          <a:lstStyle/>
          <a:p>
            <a:r>
              <a:rPr lang="en-US" dirty="0" smtClean="0"/>
              <a:t>Live (?) Demo</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28</a:t>
            </a:fld>
            <a:endParaRPr lang="en-US" dirty="0"/>
          </a:p>
        </p:txBody>
      </p:sp>
    </p:spTree>
    <p:extLst>
      <p:ext uri="{BB962C8B-B14F-4D97-AF65-F5344CB8AC3E}">
        <p14:creationId xmlns:p14="http://schemas.microsoft.com/office/powerpoint/2010/main" val="74713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smtClean="0"/>
              <a:t>eTranslation </a:t>
            </a:r>
            <a:r>
              <a:rPr lang="en-US" dirty="0" smtClean="0"/>
              <a:t/>
            </a:r>
            <a:br>
              <a:rPr lang="en-US" dirty="0" smtClean="0"/>
            </a:br>
            <a:r>
              <a:rPr lang="en-US" dirty="0" smtClean="0"/>
              <a:t>EU Legislation</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29</a:t>
            </a:fld>
            <a:endParaRPr lang="en-US" dirty="0"/>
          </a:p>
        </p:txBody>
      </p:sp>
      <p:sp>
        <p:nvSpPr>
          <p:cNvPr id="7" name="TextBox 6"/>
          <p:cNvSpPr txBox="1"/>
          <p:nvPr/>
        </p:nvSpPr>
        <p:spPr>
          <a:xfrm>
            <a:off x="195818" y="1370812"/>
            <a:ext cx="4676172" cy="4955203"/>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Source: EN</a:t>
            </a:r>
          </a:p>
          <a:p>
            <a:r>
              <a:rPr lang="en-US" sz="2000" dirty="0">
                <a:latin typeface="Calibri" panose="020F0502020204030204" pitchFamily="34" charset="0"/>
                <a:cs typeface="Calibri" panose="020F0502020204030204" pitchFamily="34" charset="0"/>
              </a:rPr>
              <a:t>THE EUROPEAN COMMISSION,</a:t>
            </a:r>
          </a:p>
          <a:p>
            <a:r>
              <a:rPr lang="en-US" sz="2000" dirty="0">
                <a:latin typeface="Calibri" panose="020F0502020204030204" pitchFamily="34" charset="0"/>
                <a:cs typeface="Calibri" panose="020F0502020204030204" pitchFamily="34" charset="0"/>
              </a:rPr>
              <a:t>Having regard to the Treaty on the Functioning of the European Union,</a:t>
            </a:r>
          </a:p>
          <a:p>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HAS </a:t>
            </a:r>
            <a:r>
              <a:rPr lang="en-US" sz="2000" dirty="0">
                <a:latin typeface="Calibri" panose="020F0502020204030204" pitchFamily="34" charset="0"/>
                <a:cs typeface="Calibri" panose="020F0502020204030204" pitchFamily="34" charset="0"/>
              </a:rPr>
              <a:t>ADOPTED THIS DECISION:</a:t>
            </a:r>
          </a:p>
          <a:p>
            <a:r>
              <a:rPr lang="en-US" sz="2000" dirty="0">
                <a:latin typeface="Calibri" panose="020F0502020204030204" pitchFamily="34" charset="0"/>
                <a:cs typeface="Calibri" panose="020F0502020204030204" pitchFamily="34" charset="0"/>
              </a:rPr>
              <a:t>Article 1</a:t>
            </a:r>
          </a:p>
          <a:p>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total sum of greenhouse gas emissions covered by Decision No 406/2009/EC for each Member State for the year 2014 arising from the corrected inventory data upon completion of the comprehensive review referred to in Article 19(1) of Regulation (EU) No 525/2013 is set out in the Annex to this Decision</a:t>
            </a:r>
            <a:r>
              <a:rPr lang="en-US" sz="2000" dirty="0" smtClean="0">
                <a:latin typeface="Calibri" panose="020F0502020204030204" pitchFamily="34" charset="0"/>
                <a:cs typeface="Calibri" panose="020F0502020204030204" pitchFamily="34" charset="0"/>
              </a:rPr>
              <a:t>.</a:t>
            </a:r>
          </a:p>
          <a:p>
            <a:endParaRPr lang="el-GR" dirty="0">
              <a:latin typeface="Calibri" panose="020F0502020204030204" pitchFamily="34" charset="0"/>
              <a:cs typeface="Calibri" panose="020F0502020204030204" pitchFamily="34" charset="0"/>
            </a:endParaRPr>
          </a:p>
        </p:txBody>
      </p:sp>
      <p:sp>
        <p:nvSpPr>
          <p:cNvPr id="8" name="TextBox 7"/>
          <p:cNvSpPr txBox="1"/>
          <p:nvPr/>
        </p:nvSpPr>
        <p:spPr>
          <a:xfrm>
            <a:off x="5167712" y="1365648"/>
            <a:ext cx="4738287" cy="5293757"/>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Target</a:t>
            </a:r>
            <a:r>
              <a:rPr lang="en-US" b="1" smtClean="0">
                <a:latin typeface="Calibri" panose="020F0502020204030204" pitchFamily="34" charset="0"/>
                <a:cs typeface="Calibri" panose="020F0502020204030204" pitchFamily="34" charset="0"/>
              </a:rPr>
              <a:t>: BG</a:t>
            </a:r>
            <a:endParaRPr lang="en-US" b="1" dirty="0" smtClean="0">
              <a:latin typeface="Calibri" panose="020F0502020204030204" pitchFamily="34" charset="0"/>
              <a:cs typeface="Calibri" panose="020F0502020204030204" pitchFamily="34" charset="0"/>
            </a:endParaRPr>
          </a:p>
          <a:p>
            <a:r>
              <a:rPr lang="ru-RU" sz="2000">
                <a:latin typeface="Calibri" panose="020F0502020204030204" pitchFamily="34" charset="0"/>
                <a:cs typeface="Calibri" panose="020F0502020204030204" pitchFamily="34" charset="0"/>
              </a:rPr>
              <a:t>ЕВРОПЕЙСКАТА КОМИСИЯ,</a:t>
            </a:r>
          </a:p>
          <a:p>
            <a:r>
              <a:rPr lang="ru-RU" sz="2000">
                <a:latin typeface="Calibri" panose="020F0502020204030204" pitchFamily="34" charset="0"/>
                <a:cs typeface="Calibri" panose="020F0502020204030204" pitchFamily="34" charset="0"/>
              </a:rPr>
              <a:t>Като взе предвид Договора за функционирането на Европейския съюз,</a:t>
            </a:r>
          </a:p>
          <a:p>
            <a:r>
              <a:rPr lang="ru-RU" sz="2000">
                <a:latin typeface="Calibri" panose="020F0502020204030204" pitchFamily="34" charset="0"/>
                <a:cs typeface="Calibri" panose="020F0502020204030204" pitchFamily="34" charset="0"/>
              </a:rPr>
              <a:t>[...]</a:t>
            </a:r>
          </a:p>
          <a:p>
            <a:r>
              <a:rPr lang="ru-RU" sz="2000">
                <a:latin typeface="Calibri" panose="020F0502020204030204" pitchFamily="34" charset="0"/>
                <a:cs typeface="Calibri" panose="020F0502020204030204" pitchFamily="34" charset="0"/>
              </a:rPr>
              <a:t>ПРИЕ НАСТОЯЩОТО РЕШЕНИЕ: </a:t>
            </a:r>
          </a:p>
          <a:p>
            <a:r>
              <a:rPr lang="ru-RU" sz="2000">
                <a:latin typeface="Calibri" panose="020F0502020204030204" pitchFamily="34" charset="0"/>
                <a:cs typeface="Calibri" panose="020F0502020204030204" pitchFamily="34" charset="0"/>
              </a:rPr>
              <a:t>Член 1 </a:t>
            </a:r>
          </a:p>
          <a:p>
            <a:r>
              <a:rPr lang="ru-RU" sz="2000">
                <a:latin typeface="Calibri" panose="020F0502020204030204" pitchFamily="34" charset="0"/>
                <a:cs typeface="Calibri" panose="020F0502020204030204" pitchFamily="34" charset="0"/>
              </a:rPr>
              <a:t>Общият сбор на емисиите на парникови газове във всяка държава членка през 2014 г., попадащи в приложното поле на Решение № 406/2009/ЕО, който е получен въз основа на коригираните данни от инвентаризацията след завършването на цялостния преглед по член 19, параграф 1 от Регламент (ЕС) № 525/2013, е посочен в приложението към настоящото решение.</a:t>
            </a:r>
            <a:endParaRPr lang="it-IT" sz="2000" smtClean="0">
              <a:latin typeface="Calibri" panose="020F0502020204030204" pitchFamily="34" charset="0"/>
              <a:cs typeface="Calibri" panose="020F0502020204030204" pitchFamily="34" charset="0"/>
            </a:endParaRPr>
          </a:p>
        </p:txBody>
      </p:sp>
      <p:cxnSp>
        <p:nvCxnSpPr>
          <p:cNvPr id="10" name="Ευθεία γραμμή σύνδεσης 9"/>
          <p:cNvCxnSpPr/>
          <p:nvPr/>
        </p:nvCxnSpPr>
        <p:spPr>
          <a:xfrm>
            <a:off x="5028810" y="1203761"/>
            <a:ext cx="0" cy="50400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2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81546" y="1347883"/>
            <a:ext cx="8942917" cy="4672217"/>
          </a:xfrm>
        </p:spPr>
        <p:txBody>
          <a:bodyPr>
            <a:noAutofit/>
          </a:bodyPr>
          <a:lstStyle/>
          <a:p>
            <a:pPr>
              <a:buSzPct val="120000"/>
            </a:pPr>
            <a:r>
              <a:rPr lang="en-US" sz="2400" smtClean="0"/>
              <a:t>Available for:</a:t>
            </a:r>
            <a:endParaRPr lang="en-US" sz="2400" dirty="0" smtClean="0"/>
          </a:p>
          <a:p>
            <a:pPr lvl="1">
              <a:buSzPct val="120000"/>
            </a:pPr>
            <a:r>
              <a:rPr lang="en-US" sz="2000" smtClean="0"/>
              <a:t>individuals (submit documents through a web page)</a:t>
            </a:r>
            <a:endParaRPr lang="en-US" sz="2000" dirty="0" smtClean="0"/>
          </a:p>
          <a:p>
            <a:pPr lvl="1">
              <a:buSzPct val="120000"/>
            </a:pPr>
            <a:r>
              <a:rPr lang="en-US" sz="2000" smtClean="0"/>
              <a:t>machine-to-machine use</a:t>
            </a:r>
            <a:endParaRPr lang="en-US" sz="2000" dirty="0" smtClean="0"/>
          </a:p>
          <a:p>
            <a:pPr>
              <a:buSzPct val="120000"/>
            </a:pPr>
            <a:r>
              <a:rPr lang="en-US" sz="2400" dirty="0" smtClean="0"/>
              <a:t>Users:</a:t>
            </a:r>
          </a:p>
          <a:p>
            <a:pPr lvl="1">
              <a:buSzPct val="120000"/>
            </a:pPr>
            <a:r>
              <a:rPr lang="en-US" sz="2000" smtClean="0"/>
              <a:t>Digital Service Infrastructures (EESSI, ODR, Open Data Portal, Europeana, etc.)</a:t>
            </a:r>
          </a:p>
          <a:p>
            <a:pPr lvl="1">
              <a:buSzPct val="120000"/>
            </a:pPr>
            <a:r>
              <a:rPr lang="en-US" sz="2000" smtClean="0"/>
              <a:t>System suppliers (EURLex, N-Lex, Internal Market Information system…) </a:t>
            </a:r>
            <a:endParaRPr lang="en-US" sz="2000" dirty="0" smtClean="0"/>
          </a:p>
          <a:p>
            <a:pPr lvl="1">
              <a:buSzPct val="120000"/>
            </a:pPr>
            <a:r>
              <a:rPr lang="en-US" sz="2000" smtClean="0"/>
              <a:t>Individuals in public </a:t>
            </a:r>
            <a:r>
              <a:rPr lang="en-US" sz="2000" dirty="0" smtClean="0"/>
              <a:t>administrations</a:t>
            </a:r>
          </a:p>
          <a:p>
            <a:pPr>
              <a:buSzPct val="120000"/>
            </a:pPr>
            <a:r>
              <a:rPr lang="en-US" sz="2400" dirty="0" smtClean="0"/>
              <a:t>Benefits:</a:t>
            </a:r>
          </a:p>
          <a:p>
            <a:pPr lvl="1">
              <a:buSzPct val="120000"/>
            </a:pPr>
            <a:r>
              <a:rPr lang="en-US" sz="2000" dirty="0" smtClean="0"/>
              <a:t>Increase speed and productivity</a:t>
            </a:r>
          </a:p>
          <a:p>
            <a:pPr lvl="1">
              <a:buSzPct val="120000"/>
            </a:pPr>
            <a:r>
              <a:rPr lang="en-US" sz="2000" smtClean="0"/>
              <a:t>Reduce costs</a:t>
            </a:r>
            <a:endParaRPr lang="en-US" sz="2000" dirty="0" smtClean="0"/>
          </a:p>
          <a:p>
            <a:pPr lvl="1">
              <a:buSzPct val="120000"/>
            </a:pPr>
            <a:r>
              <a:rPr lang="en-US" sz="2000" dirty="0" smtClean="0"/>
              <a:t>Facilitate information exchange</a:t>
            </a:r>
            <a:endParaRPr lang="en-US" sz="2000" dirty="0"/>
          </a:p>
        </p:txBody>
      </p:sp>
      <p:sp>
        <p:nvSpPr>
          <p:cNvPr id="3" name="Τίτλος 2"/>
          <p:cNvSpPr>
            <a:spLocks noGrp="1"/>
          </p:cNvSpPr>
          <p:nvPr>
            <p:ph type="title"/>
          </p:nvPr>
        </p:nvSpPr>
        <p:spPr/>
        <p:txBody>
          <a:bodyPr/>
          <a:lstStyle/>
          <a:p>
            <a:r>
              <a:rPr lang="en-US" dirty="0" err="1" smtClean="0"/>
              <a:t>eTranslation</a:t>
            </a:r>
            <a:r>
              <a:rPr lang="en-US" dirty="0" smtClean="0"/>
              <a:t> platform at a glance</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3</a:t>
            </a:fld>
            <a:endParaRPr lang="en-US" dirty="0"/>
          </a:p>
        </p:txBody>
      </p:sp>
    </p:spTree>
    <p:extLst>
      <p:ext uri="{BB962C8B-B14F-4D97-AF65-F5344CB8AC3E}">
        <p14:creationId xmlns:p14="http://schemas.microsoft.com/office/powerpoint/2010/main" val="310998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fr-FR" smtClean="0"/>
          </a:p>
          <a:p>
            <a:endParaRPr lang="fr-FR"/>
          </a:p>
          <a:p>
            <a:r>
              <a:rPr lang="fr-FR" smtClean="0"/>
              <a:t>More </a:t>
            </a:r>
            <a:r>
              <a:rPr lang="fr-FR"/>
              <a:t>data for all languages</a:t>
            </a:r>
          </a:p>
          <a:p>
            <a:r>
              <a:rPr lang="en-US" smtClean="0"/>
              <a:t>Better </a:t>
            </a:r>
            <a:r>
              <a:rPr lang="en-US" dirty="0"/>
              <a:t>lexical coverage for all languages</a:t>
            </a:r>
          </a:p>
          <a:p>
            <a:r>
              <a:rPr lang="fr-FR"/>
              <a:t>Machine translation adapted to your domain/subject matter</a:t>
            </a:r>
          </a:p>
          <a:p>
            <a:endParaRPr lang="fr-FR"/>
          </a:p>
          <a:p>
            <a:pPr marL="0" indent="0">
              <a:buNone/>
            </a:pPr>
            <a:endParaRPr lang="fr-FR" dirty="0"/>
          </a:p>
        </p:txBody>
      </p:sp>
      <p:sp>
        <p:nvSpPr>
          <p:cNvPr id="3" name="Τίτλος 2"/>
          <p:cNvSpPr>
            <a:spLocks noGrp="1"/>
          </p:cNvSpPr>
          <p:nvPr>
            <p:ph type="title"/>
          </p:nvPr>
        </p:nvSpPr>
        <p:spPr/>
        <p:txBody>
          <a:bodyPr/>
          <a:lstStyle/>
          <a:p>
            <a:r>
              <a:rPr lang="en-US" dirty="0"/>
              <a:t>Language resources: the key to </a:t>
            </a:r>
            <a:r>
              <a:rPr lang="en-US" dirty="0" smtClean="0"/>
              <a:t>success</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30</a:t>
            </a:fld>
            <a:endParaRPr lang="en-US" dirty="0"/>
          </a:p>
        </p:txBody>
      </p:sp>
    </p:spTree>
    <p:extLst>
      <p:ext uri="{BB962C8B-B14F-4D97-AF65-F5344CB8AC3E}">
        <p14:creationId xmlns:p14="http://schemas.microsoft.com/office/powerpoint/2010/main" val="4217021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marL="0" indent="0">
              <a:buNone/>
            </a:pPr>
            <a:r>
              <a:rPr lang="fr-FR" smtClean="0"/>
              <a:t>Requested by users such as EDP, e-Justice, Europeana, EESSI, ODR…</a:t>
            </a:r>
          </a:p>
          <a:p>
            <a:r>
              <a:rPr lang="fr-FR" smtClean="0"/>
              <a:t>Speed</a:t>
            </a:r>
          </a:p>
          <a:p>
            <a:r>
              <a:rPr lang="en-US"/>
              <a:t>Transliteration</a:t>
            </a:r>
          </a:p>
          <a:p>
            <a:r>
              <a:rPr lang="en-US"/>
              <a:t>More formats (PDF output, JSON) </a:t>
            </a:r>
            <a:endParaRPr lang="en-US" smtClean="0"/>
          </a:p>
          <a:p>
            <a:r>
              <a:rPr lang="en-US"/>
              <a:t>Named-entity recognition</a:t>
            </a:r>
          </a:p>
          <a:p>
            <a:r>
              <a:rPr lang="en-US" smtClean="0"/>
              <a:t>New </a:t>
            </a:r>
            <a:r>
              <a:rPr lang="en-US"/>
              <a:t>languages (AR, RU, TK, ZH)</a:t>
            </a:r>
          </a:p>
          <a:p>
            <a:endParaRPr lang="en-US" smtClean="0"/>
          </a:p>
          <a:p>
            <a:endParaRPr lang="en-US" dirty="0"/>
          </a:p>
          <a:p>
            <a:endParaRPr lang="fr-FR" smtClean="0"/>
          </a:p>
          <a:p>
            <a:endParaRPr lang="fr-FR"/>
          </a:p>
          <a:p>
            <a:pPr marL="0" indent="0">
              <a:buNone/>
            </a:pPr>
            <a:endParaRPr lang="fr-FR" dirty="0"/>
          </a:p>
        </p:txBody>
      </p:sp>
      <p:sp>
        <p:nvSpPr>
          <p:cNvPr id="3" name="Τίτλος 2"/>
          <p:cNvSpPr>
            <a:spLocks noGrp="1"/>
          </p:cNvSpPr>
          <p:nvPr>
            <p:ph type="title"/>
          </p:nvPr>
        </p:nvSpPr>
        <p:spPr/>
        <p:txBody>
          <a:bodyPr/>
          <a:lstStyle/>
          <a:p>
            <a:r>
              <a:rPr lang="en-US" smtClean="0"/>
              <a:t>Future Improvements</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31</a:t>
            </a:fld>
            <a:endParaRPr lang="en-US" dirty="0"/>
          </a:p>
        </p:txBody>
      </p:sp>
    </p:spTree>
    <p:extLst>
      <p:ext uri="{BB962C8B-B14F-4D97-AF65-F5344CB8AC3E}">
        <p14:creationId xmlns:p14="http://schemas.microsoft.com/office/powerpoint/2010/main" val="1280194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81546" y="2194560"/>
            <a:ext cx="8942917" cy="3988963"/>
          </a:xfrm>
        </p:spPr>
        <p:txBody>
          <a:bodyPr>
            <a:noAutofit/>
          </a:bodyPr>
          <a:lstStyle/>
          <a:p>
            <a:pPr>
              <a:buSzPct val="120000"/>
            </a:pPr>
            <a:r>
              <a:rPr lang="en-US" sz="2400" smtClean="0"/>
              <a:t>Reliable and trustworthy translation for EU and National Public Administrations</a:t>
            </a:r>
            <a:endParaRPr lang="en-US" sz="2400" dirty="0" smtClean="0"/>
          </a:p>
          <a:p>
            <a:pPr>
              <a:buSzPct val="120000"/>
            </a:pPr>
            <a:r>
              <a:rPr lang="en-US" sz="2400"/>
              <a:t>Support for languages with fewer speakers</a:t>
            </a:r>
          </a:p>
          <a:p>
            <a:pPr>
              <a:buSzPct val="120000"/>
            </a:pPr>
            <a:r>
              <a:rPr lang="en-US" sz="2400" smtClean="0"/>
              <a:t>Opportunities </a:t>
            </a:r>
            <a:r>
              <a:rPr lang="en-US" sz="2400" dirty="0" smtClean="0"/>
              <a:t>for private </a:t>
            </a:r>
            <a:r>
              <a:rPr lang="en-US" sz="2400" smtClean="0"/>
              <a:t>sector</a:t>
            </a:r>
            <a:r>
              <a:rPr lang="en-US" sz="2400"/>
              <a:t>, through </a:t>
            </a:r>
            <a:r>
              <a:rPr lang="en-US" sz="2400" smtClean="0"/>
              <a:t>grants and generic services</a:t>
            </a:r>
            <a:endParaRPr lang="en-US" sz="2400" dirty="0" smtClean="0"/>
          </a:p>
          <a:p>
            <a:pPr>
              <a:buSzPct val="120000"/>
            </a:pPr>
            <a:r>
              <a:rPr lang="en-US" sz="2400" smtClean="0"/>
              <a:t>A higher profile for language technologies, thus fostering </a:t>
            </a:r>
            <a:r>
              <a:rPr lang="en-US" sz="2400" dirty="0" smtClean="0"/>
              <a:t>demand</a:t>
            </a:r>
          </a:p>
          <a:p>
            <a:pPr>
              <a:buSzPct val="120000"/>
            </a:pPr>
            <a:r>
              <a:rPr lang="en-US" sz="2400" smtClean="0"/>
              <a:t>Public availability of data collected by ELRC</a:t>
            </a:r>
            <a:endParaRPr lang="en-US" sz="1600" dirty="0" smtClean="0"/>
          </a:p>
          <a:p>
            <a:pPr lvl="1">
              <a:buSzPct val="120000"/>
            </a:pPr>
            <a:endParaRPr lang="en-US" sz="2000" dirty="0"/>
          </a:p>
          <a:p>
            <a:pPr>
              <a:buSzPct val="120000"/>
            </a:pPr>
            <a:endParaRPr lang="en-US" sz="2400" dirty="0"/>
          </a:p>
        </p:txBody>
      </p:sp>
      <p:sp>
        <p:nvSpPr>
          <p:cNvPr id="3" name="Τίτλος 2"/>
          <p:cNvSpPr>
            <a:spLocks noGrp="1"/>
          </p:cNvSpPr>
          <p:nvPr>
            <p:ph type="title"/>
          </p:nvPr>
        </p:nvSpPr>
        <p:spPr/>
        <p:txBody>
          <a:bodyPr/>
          <a:lstStyle/>
          <a:p>
            <a:r>
              <a:rPr lang="en-GB" smtClean="0"/>
              <a:t>CEF.AT brings…</a:t>
            </a:r>
            <a:endParaRPr lang="el-GR" dirty="0"/>
          </a:p>
        </p:txBody>
      </p:sp>
      <p:sp>
        <p:nvSpPr>
          <p:cNvPr id="4" name="Θέση αριθμού διαφάνειας 3"/>
          <p:cNvSpPr>
            <a:spLocks noGrp="1"/>
          </p:cNvSpPr>
          <p:nvPr>
            <p:ph type="sldNum" sz="quarter" idx="4"/>
          </p:nvPr>
        </p:nvSpPr>
        <p:spPr/>
        <p:txBody>
          <a:bodyPr/>
          <a:lstStyle/>
          <a:p>
            <a:fld id="{6ED9760E-B40A-DC42-A79A-DAF468F11A76}" type="slidenum">
              <a:rPr lang="en-US" smtClean="0"/>
              <a:pPr/>
              <a:t>32</a:t>
            </a:fld>
            <a:endParaRPr lang="en-US" dirty="0"/>
          </a:p>
        </p:txBody>
      </p:sp>
    </p:spTree>
    <p:extLst>
      <p:ext uri="{BB962C8B-B14F-4D97-AF65-F5344CB8AC3E}">
        <p14:creationId xmlns:p14="http://schemas.microsoft.com/office/powerpoint/2010/main" val="193534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13" b="-4513"/>
          <a:stretch/>
        </p:blipFill>
        <p:spPr bwMode="auto">
          <a:xfrm>
            <a:off x="1544593" y="1464322"/>
            <a:ext cx="6737624" cy="489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endParaRPr lang="en-GB" smtClean="0"/>
          </a:p>
          <a:p>
            <a:endParaRPr lang="en-GB" smtClean="0"/>
          </a:p>
          <a:p>
            <a:endParaRPr lang="en-GB"/>
          </a:p>
        </p:txBody>
      </p:sp>
      <p:sp>
        <p:nvSpPr>
          <p:cNvPr id="2" name="Title 1"/>
          <p:cNvSpPr>
            <a:spLocks noGrp="1"/>
          </p:cNvSpPr>
          <p:nvPr>
            <p:ph type="title"/>
          </p:nvPr>
        </p:nvSpPr>
        <p:spPr/>
        <p:txBody>
          <a:bodyPr/>
          <a:lstStyle/>
          <a:p>
            <a:pPr algn="ctr"/>
            <a:r>
              <a:rPr lang="en-GB" sz="3600" smtClean="0"/>
              <a:t>Solve </a:t>
            </a:r>
            <a:r>
              <a:rPr lang="en-GB" sz="3600" dirty="0" smtClean="0"/>
              <a:t>your language problems!</a:t>
            </a:r>
            <a:endParaRPr lang="en-GB" sz="3600" dirty="0"/>
          </a:p>
        </p:txBody>
      </p:sp>
    </p:spTree>
    <p:extLst>
      <p:ext uri="{BB962C8B-B14F-4D97-AF65-F5344CB8AC3E}">
        <p14:creationId xmlns:p14="http://schemas.microsoft.com/office/powerpoint/2010/main" val="7823072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1"/>
            <a:ext cx="9906000" cy="6858000"/>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a:defRPr/>
            </a:pPr>
            <a:endParaRPr lang="en-US">
              <a:solidFill>
                <a:srgbClr val="FFFFFF"/>
              </a:solidFill>
            </a:endParaRPr>
          </a:p>
        </p:txBody>
      </p:sp>
      <p:sp>
        <p:nvSpPr>
          <p:cNvPr id="71" name="Rectangle 70"/>
          <p:cNvSpPr/>
          <p:nvPr/>
        </p:nvSpPr>
        <p:spPr bwMode="auto">
          <a:xfrm rot="19215754">
            <a:off x="-1582472" y="1124228"/>
            <a:ext cx="13088051" cy="3374400"/>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175" defTabSz="914400" fontAlgn="base">
              <a:spcBef>
                <a:spcPct val="0"/>
              </a:spcBef>
              <a:spcAft>
                <a:spcPct val="0"/>
              </a:spcAft>
            </a:pPr>
            <a:endParaRPr lang="en-GB" sz="1200" smtClean="0">
              <a:solidFill>
                <a:srgbClr val="0F5494"/>
              </a:solidFill>
            </a:endParaRPr>
          </a:p>
        </p:txBody>
      </p:sp>
      <p:sp>
        <p:nvSpPr>
          <p:cNvPr id="70" name="Rectangle 69"/>
          <p:cNvSpPr/>
          <p:nvPr/>
        </p:nvSpPr>
        <p:spPr bwMode="auto">
          <a:xfrm>
            <a:off x="0" y="692696"/>
            <a:ext cx="990600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defTabSz="914400" fontAlgn="base">
              <a:spcBef>
                <a:spcPct val="0"/>
              </a:spcBef>
              <a:spcAft>
                <a:spcPct val="0"/>
              </a:spcAft>
            </a:pPr>
            <a:endParaRPr lang="en-GB" sz="1200" smtClean="0">
              <a:solidFill>
                <a:srgbClr val="0F5494"/>
              </a:solidFill>
            </a:endParaRPr>
          </a:p>
        </p:txBody>
      </p:sp>
      <p:sp>
        <p:nvSpPr>
          <p:cNvPr id="72" name="Rectangle 2"/>
          <p:cNvSpPr>
            <a:spLocks noGrp="1" noChangeArrowheads="1"/>
          </p:cNvSpPr>
          <p:nvPr>
            <p:ph type="title"/>
          </p:nvPr>
        </p:nvSpPr>
        <p:spPr>
          <a:xfrm>
            <a:off x="5044440" y="4686300"/>
            <a:ext cx="4264709" cy="1983060"/>
          </a:xfrm>
        </p:spPr>
        <p:txBody>
          <a:bodyPr/>
          <a:lstStyle/>
          <a:p>
            <a:pPr algn="ctr"/>
            <a:r>
              <a:rPr lang="en-US" altLang="en-US" smtClean="0">
                <a:solidFill>
                  <a:schemeClr val="bg1"/>
                </a:solidFill>
              </a:rPr>
              <a:t>Thank you!</a:t>
            </a:r>
            <a:endParaRPr lang="en-US" altLang="en-US">
              <a:solidFill>
                <a:schemeClr val="bg1"/>
              </a:solidFill>
            </a:endParaRPr>
          </a:p>
        </p:txBody>
      </p:sp>
      <p:pic>
        <p:nvPicPr>
          <p:cNvPr id="890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197871">
            <a:off x="-1533089" y="1160187"/>
            <a:ext cx="13457760" cy="277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5391542" y="4686300"/>
            <a:ext cx="3615298" cy="1975440"/>
          </a:xfrm>
          <a:prstGeom prst="rect">
            <a:avLst/>
          </a:prstGeom>
          <a:solidFill>
            <a:srgbClr val="0F5494"/>
          </a:solidFill>
          <a:ln>
            <a:noFill/>
          </a:ln>
          <a:effectLs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defTabSz="914400"/>
            <a:r>
              <a:rPr lang="sr-Cyrl-ME" kern="0">
                <a:solidFill>
                  <a:schemeClr val="bg1"/>
                </a:solidFill>
              </a:rPr>
              <a:t>Благодаря ти</a:t>
            </a:r>
            <a:r>
              <a:rPr lang="en-GB" kern="0" smtClean="0">
                <a:solidFill>
                  <a:schemeClr val="bg1"/>
                </a:solidFill>
              </a:rPr>
              <a:t>!</a:t>
            </a:r>
            <a:endParaRPr lang="en-US" altLang="en-US" kern="0">
              <a:solidFill>
                <a:schemeClr val="bg1"/>
              </a:solidFill>
            </a:endParaRPr>
          </a:p>
        </p:txBody>
      </p:sp>
    </p:spTree>
    <p:extLst>
      <p:ext uri="{BB962C8B-B14F-4D97-AF65-F5344CB8AC3E}">
        <p14:creationId xmlns:p14="http://schemas.microsoft.com/office/powerpoint/2010/main" val="4395436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90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892429"/>
            <a:ext cx="10004344" cy="462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79357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5" y="1006075"/>
            <a:ext cx="9969897" cy="426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379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7" y="2420888"/>
            <a:ext cx="3080790" cy="2017018"/>
          </a:xfrm>
        </p:spPr>
        <p:txBody>
          <a:bodyPr/>
          <a:lstStyle/>
          <a:p>
            <a:r>
              <a:rPr lang="en-GB" sz="2400" smtClean="0"/>
              <a:t>Submit your document…</a:t>
            </a:r>
            <a:endParaRPr lang="en-GB" sz="240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794" y="1916832"/>
            <a:ext cx="6608514" cy="4678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310321"/>
      </p:ext>
    </p:extLst>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341" y="1844824"/>
            <a:ext cx="6280679" cy="45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rot="20210618">
            <a:off x="4690446" y="4143050"/>
            <a:ext cx="5826978" cy="3165381"/>
          </a:xfrm>
          <a:prstGeom prst="ellipse">
            <a:avLst/>
          </a:prstGeom>
          <a:solidFill>
            <a:srgbClr val="FFFFCC"/>
          </a:solidFill>
          <a:ln w="203200" cap="sq" cmpd="sng" algn="ctr">
            <a:solidFill>
              <a:schemeClr val="tx1">
                <a:lumMod val="65000"/>
                <a:lumOff val="35000"/>
              </a:schemeClr>
            </a:solidFill>
            <a:prstDash val="dashDot"/>
            <a:bevel/>
            <a:headEnd type="none" w="med" len="med"/>
            <a:tailEnd type="none" w="med" len="med"/>
          </a:ln>
          <a:effectLst/>
          <a:scene3d>
            <a:camera prst="orthographicFront"/>
            <a:lightRig rig="threePt" dir="t"/>
          </a:scene3d>
          <a:sp3d>
            <a:bevelT w="127000" h="114300" prst="slope"/>
            <a:bevelB w="25400" h="101600"/>
          </a:sp3d>
          <a:extLst/>
        </p:spPr>
        <p:txBody>
          <a:bodyPr vert="horz" wrap="square" lIns="91440" tIns="45720" rIns="91440" bIns="45720" numCol="1" rtlCol="0" anchor="ctr" anchorCtr="0" compatLnSpc="1">
            <a:prstTxWarp prst="textNoShape">
              <a:avLst/>
            </a:prstTxWarp>
            <a:sp3d extrusionH="57150">
              <a:bevelT w="82550" h="38100" prst="coolSlant"/>
            </a:sp3d>
          </a:bodyPr>
          <a:lstStyle/>
          <a:p>
            <a:pPr marL="3175" algn="ctr" defTabSz="914400" fontAlgn="base">
              <a:spcBef>
                <a:spcPct val="0"/>
              </a:spcBef>
              <a:spcAft>
                <a:spcPct val="0"/>
              </a:spcAft>
            </a:pPr>
            <a:r>
              <a:rPr lang="en-GB" sz="4400" b="1" smtClean="0">
                <a:solidFill>
                  <a:srgbClr val="002060"/>
                </a:solidFill>
              </a:rPr>
              <a:t>Keeps your formatting!</a:t>
            </a:r>
            <a:endParaRPr lang="en-GB" sz="4400" b="1" smtClean="0">
              <a:solidFill>
                <a:srgbClr val="000000"/>
              </a:solidFill>
            </a:endParaRPr>
          </a:p>
        </p:txBody>
      </p:sp>
      <p:sp>
        <p:nvSpPr>
          <p:cNvPr id="7" name="Title 1"/>
          <p:cNvSpPr txBox="1">
            <a:spLocks/>
          </p:cNvSpPr>
          <p:nvPr/>
        </p:nvSpPr>
        <p:spPr>
          <a:xfrm>
            <a:off x="-12848" y="2492896"/>
            <a:ext cx="3058198" cy="1945010"/>
          </a:xfrm>
          <a:prstGeom prst="rect">
            <a:avLst/>
          </a:prstGeom>
        </p:spPr>
        <p:txBody>
          <a:bodyPr vert="horz" lIns="0" tIns="0" rIns="0" bIns="0" rtlCol="0" anchor="ctr">
            <a:noAutofit/>
          </a:bodyPr>
          <a:lstStyle>
            <a:lvl1pPr algn="ctr" defTabSz="457200" rtl="0" eaLnBrk="1" latinLnBrk="0" hangingPunct="1">
              <a:spcBef>
                <a:spcPct val="0"/>
              </a:spcBef>
              <a:buNone/>
              <a:defRPr sz="2400" b="1" kern="1200">
                <a:solidFill>
                  <a:srgbClr val="17375E"/>
                </a:solidFill>
                <a:latin typeface="Calibri Light" panose="020F0302020204030204" pitchFamily="34" charset="0"/>
                <a:ea typeface="+mj-ea"/>
                <a:cs typeface="Calibri Light" panose="020F0302020204030204" pitchFamily="34" charset="0"/>
              </a:defRPr>
            </a:lvl1pPr>
          </a:lstStyle>
          <a:p>
            <a:r>
              <a:rPr lang="en-GB" sz="2800" smtClean="0"/>
              <a:t>Get your translation back by e-mail.</a:t>
            </a:r>
            <a:endParaRPr lang="en-GB" sz="2800"/>
          </a:p>
        </p:txBody>
      </p:sp>
    </p:spTree>
    <p:extLst>
      <p:ext uri="{BB962C8B-B14F-4D97-AF65-F5344CB8AC3E}">
        <p14:creationId xmlns:p14="http://schemas.microsoft.com/office/powerpoint/2010/main" val="4117634867"/>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childTnLst>
                                </p:cTn>
                              </p:par>
                              <p:par>
                                <p:cTn id="8" presetID="6" presetClass="emph" presetSubtype="0" fill="hold" grpId="1" nodeType="withEffect">
                                  <p:stCondLst>
                                    <p:cond delay="1000"/>
                                  </p:stCondLst>
                                  <p:childTnLst>
                                    <p:animScale>
                                      <p:cBhvr>
                                        <p:cTn id="9" dur="250" fill="hold"/>
                                        <p:tgtEl>
                                          <p:spTgt spid="4"/>
                                        </p:tgtEl>
                                      </p:cBhvr>
                                      <p:by x="40000" y="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552"/>
          <a:stretch/>
        </p:blipFill>
        <p:spPr bwMode="auto">
          <a:xfrm>
            <a:off x="5421052" y="1023689"/>
            <a:ext cx="3027934" cy="2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251"/>
          <a:stretch/>
        </p:blipFill>
        <p:spPr bwMode="auto">
          <a:xfrm>
            <a:off x="5506714" y="1399407"/>
            <a:ext cx="2991612" cy="2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552"/>
          <a:stretch/>
        </p:blipFill>
        <p:spPr bwMode="auto">
          <a:xfrm>
            <a:off x="5590056" y="1784496"/>
            <a:ext cx="2998216" cy="2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149"/>
          <a:stretch/>
        </p:blipFill>
        <p:spPr bwMode="auto">
          <a:xfrm>
            <a:off x="5676539" y="2132856"/>
            <a:ext cx="2994914" cy="2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8252"/>
          <a:stretch/>
        </p:blipFill>
        <p:spPr bwMode="auto">
          <a:xfrm>
            <a:off x="5787166" y="2487121"/>
            <a:ext cx="2994914" cy="2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8051"/>
          <a:stretch/>
        </p:blipFill>
        <p:spPr bwMode="auto">
          <a:xfrm>
            <a:off x="5967113" y="2837836"/>
            <a:ext cx="2988310" cy="2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5778"/>
          <a:stretch/>
        </p:blipFill>
        <p:spPr bwMode="auto">
          <a:xfrm>
            <a:off x="6117902" y="3147612"/>
            <a:ext cx="2998216" cy="2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149"/>
          <a:stretch/>
        </p:blipFill>
        <p:spPr bwMode="auto">
          <a:xfrm>
            <a:off x="6435165" y="3501008"/>
            <a:ext cx="2985008" cy="2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 b="4272"/>
          <a:stretch/>
        </p:blipFill>
        <p:spPr bwMode="auto">
          <a:xfrm>
            <a:off x="6806774" y="3878422"/>
            <a:ext cx="2991612" cy="2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9184" y="2615026"/>
            <a:ext cx="3008122" cy="252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triped Right Arrow 3"/>
          <p:cNvSpPr/>
          <p:nvPr/>
        </p:nvSpPr>
        <p:spPr bwMode="auto">
          <a:xfrm>
            <a:off x="3782872" y="3212976"/>
            <a:ext cx="1716191" cy="1008112"/>
          </a:xfrm>
          <a:prstGeom prst="stripedRightArrow">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3175" defTabSz="914400" fontAlgn="base">
              <a:spcBef>
                <a:spcPct val="0"/>
              </a:spcBef>
              <a:spcAft>
                <a:spcPct val="0"/>
              </a:spcAft>
            </a:pPr>
            <a:endParaRPr lang="en-GB" sz="7600" b="1" smtClean="0">
              <a:solidFill>
                <a:srgbClr val="FFD624"/>
              </a:solidFill>
            </a:endParaRPr>
          </a:p>
        </p:txBody>
      </p:sp>
      <p:sp>
        <p:nvSpPr>
          <p:cNvPr id="5" name="Striped Right Arrow 4"/>
          <p:cNvSpPr/>
          <p:nvPr/>
        </p:nvSpPr>
        <p:spPr bwMode="auto">
          <a:xfrm>
            <a:off x="4172913" y="3140968"/>
            <a:ext cx="1638182" cy="1008112"/>
          </a:xfrm>
          <a:prstGeom prst="striped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defTabSz="914400" fontAlgn="base">
              <a:spcBef>
                <a:spcPct val="0"/>
              </a:spcBef>
              <a:spcAft>
                <a:spcPct val="0"/>
              </a:spcAft>
            </a:pPr>
            <a:endParaRPr lang="en-GB" sz="7600" b="1" smtClean="0">
              <a:solidFill>
                <a:srgbClr val="FFD624"/>
              </a:solidFill>
            </a:endParaRPr>
          </a:p>
        </p:txBody>
      </p:sp>
      <p:sp>
        <p:nvSpPr>
          <p:cNvPr id="19" name="Title 1"/>
          <p:cNvSpPr txBox="1">
            <a:spLocks/>
          </p:cNvSpPr>
          <p:nvPr/>
        </p:nvSpPr>
        <p:spPr bwMode="auto">
          <a:xfrm>
            <a:off x="6117902" y="5156428"/>
            <a:ext cx="389461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defTabSz="914400"/>
            <a:r>
              <a:rPr lang="en-GB" sz="2800">
                <a:solidFill>
                  <a:srgbClr val="17375E"/>
                </a:solidFill>
                <a:latin typeface="Calibri Light" panose="020F0302020204030204" pitchFamily="34" charset="0"/>
                <a:cs typeface="Calibri Light" panose="020F0302020204030204" pitchFamily="34" charset="0"/>
              </a:rPr>
              <a:t>All 24 EU languages</a:t>
            </a:r>
          </a:p>
        </p:txBody>
      </p:sp>
      <p:sp>
        <p:nvSpPr>
          <p:cNvPr id="16" name="Title 1"/>
          <p:cNvSpPr txBox="1">
            <a:spLocks/>
          </p:cNvSpPr>
          <p:nvPr/>
        </p:nvSpPr>
        <p:spPr>
          <a:xfrm>
            <a:off x="507344" y="1420524"/>
            <a:ext cx="5303756" cy="936625"/>
          </a:xfrm>
          <a:prstGeom prst="rect">
            <a:avLst/>
          </a:prstGeom>
        </p:spPr>
        <p:txBody>
          <a:bodyPr vert="horz" lIns="0" tIns="0" rIns="0" bIns="0" rtlCol="0" anchor="ctr">
            <a:noAutofit/>
          </a:bodyPr>
          <a:lstStyle>
            <a:lvl1pPr algn="ctr" defTabSz="457200" rtl="0" eaLnBrk="1" latinLnBrk="0" hangingPunct="1">
              <a:spcBef>
                <a:spcPct val="0"/>
              </a:spcBef>
              <a:buNone/>
              <a:defRPr sz="2400" b="1" kern="1200">
                <a:solidFill>
                  <a:srgbClr val="17375E"/>
                </a:solidFill>
                <a:latin typeface="Calibri Light" panose="020F0302020204030204" pitchFamily="34" charset="0"/>
                <a:ea typeface="+mj-ea"/>
                <a:cs typeface="Calibri Light" panose="020F0302020204030204" pitchFamily="34" charset="0"/>
              </a:defRPr>
            </a:lvl1pPr>
          </a:lstStyle>
          <a:p>
            <a:r>
              <a:rPr lang="en-GB" sz="2800" smtClean="0"/>
              <a:t>One original,</a:t>
            </a:r>
            <a:br>
              <a:rPr lang="en-GB" sz="2800" smtClean="0"/>
            </a:br>
            <a:r>
              <a:rPr lang="en-GB" sz="2800" smtClean="0"/>
              <a:t>many translations…</a:t>
            </a:r>
            <a:endParaRPr lang="en-GB"/>
          </a:p>
        </p:txBody>
      </p:sp>
    </p:spTree>
    <p:extLst>
      <p:ext uri="{BB962C8B-B14F-4D97-AF65-F5344CB8AC3E}">
        <p14:creationId xmlns:p14="http://schemas.microsoft.com/office/powerpoint/2010/main" val="35548825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2051"/>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2052"/>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500"/>
                                  </p:stCondLst>
                                  <p:childTnLst>
                                    <p:set>
                                      <p:cBhvr>
                                        <p:cTn id="16" dur="1" fill="hold">
                                          <p:stCondLst>
                                            <p:cond delay="0"/>
                                          </p:stCondLst>
                                        </p:cTn>
                                        <p:tgtEl>
                                          <p:spTgt spid="2053"/>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250"/>
                                  </p:stCondLst>
                                  <p:childTnLst>
                                    <p:set>
                                      <p:cBhvr>
                                        <p:cTn id="19" dur="1" fill="hold">
                                          <p:stCondLst>
                                            <p:cond delay="0"/>
                                          </p:stCondLst>
                                        </p:cTn>
                                        <p:tgtEl>
                                          <p:spTgt spid="2054"/>
                                        </p:tgtEl>
                                        <p:attrNameLst>
                                          <p:attrName>style.visibility</p:attrName>
                                        </p:attrNameLst>
                                      </p:cBhvr>
                                      <p:to>
                                        <p:strVal val="visible"/>
                                      </p:to>
                                    </p:set>
                                  </p:childTnLst>
                                </p:cTn>
                              </p:par>
                            </p:childTnLst>
                          </p:cTn>
                        </p:par>
                        <p:par>
                          <p:cTn id="20" fill="hold">
                            <p:stCondLst>
                              <p:cond delay="2250"/>
                            </p:stCondLst>
                            <p:childTnLst>
                              <p:par>
                                <p:cTn id="21" presetID="1" presetClass="entr" presetSubtype="0" fill="hold" nodeType="afterEffect">
                                  <p:stCondLst>
                                    <p:cond delay="250"/>
                                  </p:stCondLst>
                                  <p:childTnLst>
                                    <p:set>
                                      <p:cBhvr>
                                        <p:cTn id="22" dur="1" fill="hold">
                                          <p:stCondLst>
                                            <p:cond delay="0"/>
                                          </p:stCondLst>
                                        </p:cTn>
                                        <p:tgtEl>
                                          <p:spTgt spid="2055"/>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nodeType="afterEffect">
                                  <p:stCondLst>
                                    <p:cond delay="250"/>
                                  </p:stCondLst>
                                  <p:childTnLst>
                                    <p:set>
                                      <p:cBhvr>
                                        <p:cTn id="25" dur="1" fill="hold">
                                          <p:stCondLst>
                                            <p:cond delay="0"/>
                                          </p:stCondLst>
                                        </p:cTn>
                                        <p:tgtEl>
                                          <p:spTgt spid="2056"/>
                                        </p:tgtEl>
                                        <p:attrNameLst>
                                          <p:attrName>style.visibility</p:attrName>
                                        </p:attrNameLst>
                                      </p:cBhvr>
                                      <p:to>
                                        <p:strVal val="visible"/>
                                      </p:to>
                                    </p:set>
                                  </p:childTnLst>
                                </p:cTn>
                              </p:par>
                            </p:childTnLst>
                          </p:cTn>
                        </p:par>
                        <p:par>
                          <p:cTn id="26" fill="hold">
                            <p:stCondLst>
                              <p:cond delay="2750"/>
                            </p:stCondLst>
                            <p:childTnLst>
                              <p:par>
                                <p:cTn id="27" presetID="1" presetClass="entr" presetSubtype="0" fill="hold" nodeType="afterEffect">
                                  <p:stCondLst>
                                    <p:cond delay="250"/>
                                  </p:stCondLst>
                                  <p:childTnLst>
                                    <p:set>
                                      <p:cBhvr>
                                        <p:cTn id="28" dur="1" fill="hold">
                                          <p:stCondLst>
                                            <p:cond delay="0"/>
                                          </p:stCondLst>
                                        </p:cTn>
                                        <p:tgtEl>
                                          <p:spTgt spid="2057"/>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nodeType="afterEffect">
                                  <p:stCondLst>
                                    <p:cond delay="250"/>
                                  </p:stCondLst>
                                  <p:childTnLst>
                                    <p:set>
                                      <p:cBhvr>
                                        <p:cTn id="31" dur="1" fill="hold">
                                          <p:stCondLst>
                                            <p:cond delay="0"/>
                                          </p:stCondLst>
                                        </p:cTn>
                                        <p:tgtEl>
                                          <p:spTgt spid="2058"/>
                                        </p:tgtEl>
                                        <p:attrNameLst>
                                          <p:attrName>style.visibility</p:attrName>
                                        </p:attrNameLst>
                                      </p:cBhvr>
                                      <p:to>
                                        <p:strVal val="visible"/>
                                      </p:to>
                                    </p:set>
                                  </p:childTnLst>
                                </p:cTn>
                              </p:par>
                            </p:childTnLst>
                          </p:cTn>
                        </p:par>
                        <p:par>
                          <p:cTn id="32" fill="hold">
                            <p:stCondLst>
                              <p:cond delay="3250"/>
                            </p:stCondLst>
                            <p:childTnLst>
                              <p:par>
                                <p:cTn id="33" presetID="1" presetClass="entr" presetSubtype="0" fill="hold" nodeType="afterEffect">
                                  <p:stCondLst>
                                    <p:cond delay="250"/>
                                  </p:stCondLst>
                                  <p:childTnLst>
                                    <p:set>
                                      <p:cBhvr>
                                        <p:cTn id="34" dur="1" fill="hold">
                                          <p:stCondLst>
                                            <p:cond delay="0"/>
                                          </p:stCondLst>
                                        </p:cTn>
                                        <p:tgtEl>
                                          <p:spTgt spid="2059"/>
                                        </p:tgtEl>
                                        <p:attrNameLst>
                                          <p:attrName>style.visibility</p:attrName>
                                        </p:attrNameLst>
                                      </p:cBhvr>
                                      <p:to>
                                        <p:strVal val="visible"/>
                                      </p:to>
                                    </p:se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493" y="1976597"/>
            <a:ext cx="332676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97" y="2564904"/>
            <a:ext cx="3339148" cy="3051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300" y="3140968"/>
            <a:ext cx="3339148" cy="306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triped Right Arrow 8"/>
          <p:cNvSpPr/>
          <p:nvPr/>
        </p:nvSpPr>
        <p:spPr bwMode="auto">
          <a:xfrm>
            <a:off x="3938887" y="3140968"/>
            <a:ext cx="1638182" cy="1008112"/>
          </a:xfrm>
          <a:prstGeom prst="stripedRightArrow">
            <a:avLst/>
          </a:prstGeom>
          <a:solidFill>
            <a:schemeClr val="accent6">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3175" defTabSz="914400" fontAlgn="base">
              <a:spcBef>
                <a:spcPct val="0"/>
              </a:spcBef>
              <a:spcAft>
                <a:spcPct val="0"/>
              </a:spcAft>
            </a:pPr>
            <a:endParaRPr lang="en-GB" sz="7600" b="1" smtClean="0">
              <a:solidFill>
                <a:srgbClr val="FFD624"/>
              </a:solidFill>
            </a:endParaRPr>
          </a:p>
        </p:txBody>
      </p:sp>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5078" y="1976597"/>
            <a:ext cx="33432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3836" y="2561906"/>
            <a:ext cx="3359785" cy="2945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9107" y="3140968"/>
            <a:ext cx="3347403" cy="292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507339" y="1123957"/>
            <a:ext cx="8915400" cy="936625"/>
          </a:xfrm>
        </p:spPr>
        <p:txBody>
          <a:bodyPr/>
          <a:lstStyle/>
          <a:p>
            <a:r>
              <a:rPr lang="en-GB" smtClean="0"/>
              <a:t>Many documents at once…</a:t>
            </a:r>
            <a:endParaRPr lang="en-GB"/>
          </a:p>
        </p:txBody>
      </p:sp>
    </p:spTree>
    <p:extLst>
      <p:ext uri="{BB962C8B-B14F-4D97-AF65-F5344CB8AC3E}">
        <p14:creationId xmlns:p14="http://schemas.microsoft.com/office/powerpoint/2010/main" val="26120938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2055"/>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1000"/>
                                  </p:stCondLst>
                                  <p:childTnLst>
                                    <p:set>
                                      <p:cBhvr>
                                        <p:cTn id="13" dur="1" fill="hold">
                                          <p:stCondLst>
                                            <p:cond delay="0"/>
                                          </p:stCondLst>
                                        </p:cTn>
                                        <p:tgtEl>
                                          <p:spTgt spid="2057"/>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nodeType="afterEffect">
                                  <p:stCondLst>
                                    <p:cond delay="1000"/>
                                  </p:stCondLst>
                                  <p:childTnLst>
                                    <p:set>
                                      <p:cBhvr>
                                        <p:cTn id="16"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22062</TotalTime>
  <Words>1602</Words>
  <Application>Microsoft Office PowerPoint</Application>
  <PresentationFormat>A4 Paper (210x297 mm)</PresentationFormat>
  <Paragraphs>300</Paragraphs>
  <Slides>34</Slides>
  <Notes>22</Notes>
  <HiddenSlides>2</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34</vt:i4>
      </vt:variant>
    </vt:vector>
  </HeadingPairs>
  <TitlesOfParts>
    <vt:vector size="44" baseType="lpstr">
      <vt:lpstr>Arial</vt:lpstr>
      <vt:lpstr>Calibri</vt:lpstr>
      <vt:lpstr>Calibri Light</vt:lpstr>
      <vt:lpstr>Constantia</vt:lpstr>
      <vt:lpstr>Helvetica</vt:lpstr>
      <vt:lpstr>Verdana</vt:lpstr>
      <vt:lpstr>Body</vt:lpstr>
      <vt:lpstr>Blank</vt:lpstr>
      <vt:lpstr>1_Blank</vt:lpstr>
      <vt:lpstr>2_Blank</vt:lpstr>
      <vt:lpstr>  The CEF eTranslation platform @ work </vt:lpstr>
      <vt:lpstr>eTranslation platform at a glance</vt:lpstr>
      <vt:lpstr>eTranslation platform at a glance</vt:lpstr>
      <vt:lpstr>PowerPoint Presentation</vt:lpstr>
      <vt:lpstr>PowerPoint Presentation</vt:lpstr>
      <vt:lpstr>Submit your document…</vt:lpstr>
      <vt:lpstr>PowerPoint Presentation</vt:lpstr>
      <vt:lpstr>PowerPoint Presentation</vt:lpstr>
      <vt:lpstr>Many documents at once…</vt:lpstr>
      <vt:lpstr>PowerPoint Presentation</vt:lpstr>
      <vt:lpstr>PowerPoint Presentation</vt:lpstr>
      <vt:lpstr>Who is using eTranslation: DSIs</vt:lpstr>
      <vt:lpstr>Machine-to-machine services eTranslation on the N-Lex portal</vt:lpstr>
      <vt:lpstr>Machine-to-machine service eTranslation on the N-Lex portal</vt:lpstr>
      <vt:lpstr>Machine-to-machine service eTranslation on the European Data Portal</vt:lpstr>
      <vt:lpstr>Machine-to-machine service eTranslation on the European Data Portal</vt:lpstr>
      <vt:lpstr>Machine-to-machine service eTranslation on the European Data Portal</vt:lpstr>
      <vt:lpstr>How to Connect to eTranslation</vt:lpstr>
      <vt:lpstr>Behind the scenes: how it works</vt:lpstr>
      <vt:lpstr>Neural Machine Translation (NMT)</vt:lpstr>
      <vt:lpstr>Neural Machine Translation Engines</vt:lpstr>
      <vt:lpstr>Neural Machine Translation Engines</vt:lpstr>
      <vt:lpstr>Neural Machine Translation Engines</vt:lpstr>
      <vt:lpstr>SMT vs NMT  </vt:lpstr>
      <vt:lpstr>SMT vs NMT  </vt:lpstr>
      <vt:lpstr>SMT vs NMT  </vt:lpstr>
      <vt:lpstr>SMT vs NMT  </vt:lpstr>
      <vt:lpstr>Live (?) Demo</vt:lpstr>
      <vt:lpstr>eTranslation  EU Legislation</vt:lpstr>
      <vt:lpstr>Language resources: the key to success</vt:lpstr>
      <vt:lpstr>Future Improvements</vt:lpstr>
      <vt:lpstr>CEF.AT brings…</vt:lpstr>
      <vt:lpstr>Solve your language problems!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 Lommel</dc:creator>
  <cp:lastModifiedBy>Kalina Ivanova</cp:lastModifiedBy>
  <cp:revision>728</cp:revision>
  <cp:lastPrinted>2017-03-15T12:38:49Z</cp:lastPrinted>
  <dcterms:created xsi:type="dcterms:W3CDTF">2015-01-09T09:23:11Z</dcterms:created>
  <dcterms:modified xsi:type="dcterms:W3CDTF">2018-10-26T07:59:46Z</dcterms:modified>
</cp:coreProperties>
</file>