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1" r:id="rId7"/>
    <p:sldId id="258" r:id="rId8"/>
    <p:sldId id="262" r:id="rId9"/>
    <p:sldId id="259" r:id="rId10"/>
    <p:sldId id="263" r:id="rId11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52" d="100"/>
          <a:sy n="52" d="100"/>
        </p:scale>
        <p:origin x="108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572" y="0"/>
            <a:ext cx="5033428" cy="45479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INEA/CEF/ICT/A2016/1331795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sp>
        <p:nvSpPr>
          <p:cNvPr id="10" name="TextBox 9"/>
          <p:cNvSpPr txBox="1"/>
          <p:nvPr userDrawn="1"/>
        </p:nvSpPr>
        <p:spPr>
          <a:xfrm>
            <a:off x="6588087" y="5445089"/>
            <a:ext cx="40799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Project</a:t>
            </a:r>
            <a:r>
              <a:rPr lang="lv-LV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GB" sz="1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eTranslation</a:t>
            </a:r>
            <a:r>
              <a:rPr lang="en-GB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4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TermBank</a:t>
            </a:r>
            <a:r>
              <a:rPr lang="en-GB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lv-LV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x-non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Agreement number: INEA/CEF/ICT/A2016/1331795</a:t>
            </a:r>
            <a:br>
              <a:rPr lang="x-non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x-none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Action No: 2016-EU-IA-0122</a:t>
            </a:r>
            <a:endParaRPr lang="lv-LV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685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821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111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64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1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390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12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29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691" y="61004"/>
            <a:ext cx="4391247" cy="221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76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319AF-A27B-41CF-B811-30BE8843BCFC}" type="datetimeFigureOut">
              <a:rPr lang="lv-LV" smtClean="0"/>
              <a:t>26.10.2018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lv-LV" dirty="0" err="1">
                <a:solidFill>
                  <a:schemeClr val="tx1"/>
                </a:solidFill>
              </a:rPr>
              <a:t>Project</a:t>
            </a:r>
            <a:r>
              <a:rPr lang="lv-LV" dirty="0">
                <a:solidFill>
                  <a:schemeClr val="tx1"/>
                </a:solidFill>
              </a:rPr>
              <a:t>: </a:t>
            </a:r>
            <a:r>
              <a:rPr lang="en-GB" dirty="0" err="1">
                <a:solidFill>
                  <a:schemeClr val="tx1"/>
                </a:solidFill>
              </a:rPr>
              <a:t>eTranslation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TermBank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lv-LV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x-none" dirty="0">
                <a:solidFill>
                  <a:schemeClr val="tx1"/>
                </a:solidFill>
              </a:rPr>
              <a:t>Agreement number: INEA/CEF/ICT/A2016/1298002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7590-ED07-49A0-9A53-3C63F830174E}" type="slidenum">
              <a:rPr lang="lv-LV" smtClean="0"/>
              <a:t>‹#›</a:t>
            </a:fld>
            <a:endParaRPr lang="lv-LV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0581"/>
            <a:ext cx="4038600" cy="563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585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bglocalize/dic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rmer.bg/files/0/glossary_bg.pdf" TargetMode="External"/><Relationship Id="rId2" Type="http://schemas.openxmlformats.org/officeDocument/2006/relationships/hyperlink" Target="http://mathdict.chitanka.info/e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dicine.bg/medicinski-rechnik/" TargetMode="External"/><Relationship Id="rId5" Type="http://schemas.openxmlformats.org/officeDocument/2006/relationships/hyperlink" Target="http://www.eneffect.bg/ee-infocenters/Library/EE_Glossary.pdf" TargetMode="External"/><Relationship Id="rId4" Type="http://schemas.openxmlformats.org/officeDocument/2006/relationships/hyperlink" Target="http://www.eulaw.egov.bg/DocumentDisplay.aspx?ID=183969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sers.otenet.gr/~vamvakos/" TargetMode="External"/><Relationship Id="rId13" Type="http://schemas.openxmlformats.org/officeDocument/2006/relationships/hyperlink" Target="https://www.kik-info.com/spravochnik/schetovoden-rechnik-en.php" TargetMode="External"/><Relationship Id="rId3" Type="http://schemas.openxmlformats.org/officeDocument/2006/relationships/hyperlink" Target="http://cio.bg/dictionary" TargetMode="External"/><Relationship Id="rId7" Type="http://schemas.openxmlformats.org/officeDocument/2006/relationships/hyperlink" Target="http://www.rechnik-bg.com/index_fr.php" TargetMode="External"/><Relationship Id="rId12" Type="http://schemas.openxmlformats.org/officeDocument/2006/relationships/hyperlink" Target="http://webdesign-and-seo.net/seo-terminologichen-rechnik/" TargetMode="External"/><Relationship Id="rId2" Type="http://schemas.openxmlformats.org/officeDocument/2006/relationships/hyperlink" Target="http://www.puls.bg/reference/dictionary/" TargetMode="External"/><Relationship Id="rId16" Type="http://schemas.openxmlformats.org/officeDocument/2006/relationships/hyperlink" Target="http://dictionary.fashion.bg/index.php?engl=a%2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rodict.com/dictionary/abortifacient-160" TargetMode="External"/><Relationship Id="rId11" Type="http://schemas.openxmlformats.org/officeDocument/2006/relationships/hyperlink" Target="https://printguide.info/dictionary" TargetMode="External"/><Relationship Id="rId5" Type="http://schemas.openxmlformats.org/officeDocument/2006/relationships/hyperlink" Target="http://www.juen.bg/batr.htm" TargetMode="External"/><Relationship Id="rId15" Type="http://schemas.openxmlformats.org/officeDocument/2006/relationships/hyperlink" Target="http://www.arsmedica.bg/category/medrechnik" TargetMode="External"/><Relationship Id="rId10" Type="http://schemas.openxmlformats.org/officeDocument/2006/relationships/hyperlink" Target="http://www.pravoslavieto.com/rechnik/index.htm#%D0%B0" TargetMode="External"/><Relationship Id="rId4" Type="http://schemas.openxmlformats.org/officeDocument/2006/relationships/hyperlink" Target="http://www.bgjourney.com/Architecture/gloss/gloss.html" TargetMode="External"/><Relationship Id="rId9" Type="http://schemas.openxmlformats.org/officeDocument/2006/relationships/hyperlink" Target="https://www.investor.bg/dictionary/index/%D0%91/1/" TargetMode="External"/><Relationship Id="rId14" Type="http://schemas.openxmlformats.org/officeDocument/2006/relationships/hyperlink" Target="http://dictionary.asphodel-works.com/index.php?lang=b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eTranslation Termbank – terminology resources for eTranslation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/>
              <a:t>Andraž Repar</a:t>
            </a:r>
            <a:endParaRPr lang="en-US"/>
          </a:p>
          <a:p>
            <a:r>
              <a:rPr lang="en-US"/>
              <a:t>JSI Institute, Slovenia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80953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eTTB?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/>
              <a:t>A CEF project aimed at collecting </a:t>
            </a:r>
            <a:r>
              <a:rPr lang="en-US" b="1"/>
              <a:t>terminological resources (TR)</a:t>
            </a:r>
            <a:r>
              <a:rPr lang="en-US"/>
              <a:t> for eTranslation</a:t>
            </a:r>
          </a:p>
          <a:p>
            <a:pPr lvl="1"/>
            <a:r>
              <a:rPr lang="en-US"/>
              <a:t>What is a terminological resource?</a:t>
            </a:r>
          </a:p>
          <a:p>
            <a:pPr lvl="2"/>
            <a:r>
              <a:rPr lang="en-US"/>
              <a:t>Monolingual or multilingual glossaries, termlists, dictionaries etc.</a:t>
            </a:r>
          </a:p>
          <a:p>
            <a:pPr lvl="1"/>
            <a:r>
              <a:rPr lang="en-US"/>
              <a:t>But what about ELRC?</a:t>
            </a:r>
          </a:p>
          <a:p>
            <a:pPr lvl="2"/>
            <a:r>
              <a:rPr lang="en-US"/>
              <a:t>A CEF project aimed at collecting </a:t>
            </a:r>
            <a:r>
              <a:rPr lang="en-US" b="1"/>
              <a:t>language resources (LR)</a:t>
            </a:r>
            <a:r>
              <a:rPr lang="en-US"/>
              <a:t> for eTranslation</a:t>
            </a:r>
          </a:p>
          <a:p>
            <a:pPr lvl="1"/>
            <a:r>
              <a:rPr lang="en-US"/>
              <a:t>But aren’t TRs also LRs?</a:t>
            </a:r>
          </a:p>
          <a:p>
            <a:pPr lvl="2"/>
            <a:r>
              <a:rPr lang="en-US"/>
              <a:t>Yes</a:t>
            </a:r>
          </a:p>
          <a:p>
            <a:pPr lvl="1"/>
            <a:r>
              <a:rPr lang="en-US"/>
              <a:t>Confused?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4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A09A9-1177-3D45-A51A-AA05FF11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Who are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A44AA-4335-2445-91C1-9427268AA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Researcher from the Jozef Stefan Institute from Slovenia</a:t>
            </a:r>
          </a:p>
          <a:p>
            <a:r>
              <a:rPr lang="en-US"/>
              <a:t>What are you doing in Bulgaria?</a:t>
            </a:r>
          </a:p>
          <a:p>
            <a:pPr lvl="1"/>
            <a:r>
              <a:rPr lang="en-US"/>
              <a:t>The eTTB consortium consists of 8 members, each of them responsible for several languages</a:t>
            </a:r>
          </a:p>
          <a:p>
            <a:pPr lvl="2"/>
            <a:r>
              <a:rPr lang="en-US"/>
              <a:t>We cover Slovenian, Croatian and </a:t>
            </a:r>
            <a:r>
              <a:rPr lang="en-US" b="1"/>
              <a:t>Bulgarian</a:t>
            </a:r>
          </a:p>
          <a:p>
            <a:r>
              <a:rPr lang="en-US"/>
              <a:t>Why should we give our resources to you and not ELRC?</a:t>
            </a:r>
          </a:p>
          <a:p>
            <a:pPr lvl="2"/>
            <a:endParaRPr lang="en-US"/>
          </a:p>
          <a:p>
            <a:pPr lvl="1"/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71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569FA-2C1F-4E21-A183-6685FAEA0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Bulgarian TRs so far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9A0CB-0BBD-4B8D-BCA5-0651C5235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We have collected the following BG resources</a:t>
            </a:r>
          </a:p>
          <a:p>
            <a:pPr lvl="1"/>
            <a:r>
              <a:rPr lang="en-US"/>
              <a:t>KBE Dictionary/Slovored.com</a:t>
            </a:r>
          </a:p>
          <a:p>
            <a:pPr lvl="1"/>
            <a:r>
              <a:rPr lang="en-US" b="0" i="0">
                <a:solidFill>
                  <a:srgbClr val="000000"/>
                </a:solidFill>
                <a:effectLst/>
                <a:latin typeface="Roboto"/>
                <a:hlinkClick r:id="rId2"/>
              </a:rPr>
              <a:t>https://sites.google.com/site/bglocalize/dict</a:t>
            </a:r>
            <a:r>
              <a:rPr lang="en-US" b="0" i="0">
                <a:solidFill>
                  <a:srgbClr val="000000"/>
                </a:solidFill>
                <a:effectLst/>
                <a:latin typeface="Roboto"/>
              </a:rPr>
              <a:t> (author M. </a:t>
            </a:r>
            <a:r>
              <a:rPr lang="en-US">
                <a:solidFill>
                  <a:srgbClr val="000000"/>
                </a:solidFill>
                <a:latin typeface="Roboto"/>
              </a:rPr>
              <a:t>Balabanov)</a:t>
            </a:r>
          </a:p>
          <a:p>
            <a:pPr lvl="1"/>
            <a:r>
              <a:rPr lang="en-US">
                <a:solidFill>
                  <a:srgbClr val="000000"/>
                </a:solidFill>
                <a:latin typeface="Roboto"/>
              </a:rPr>
              <a:t>EU Structural Funds (eufunds.bg)</a:t>
            </a:r>
          </a:p>
          <a:p>
            <a:pPr lvl="2"/>
            <a:r>
              <a:rPr lang="en-US">
                <a:solidFill>
                  <a:srgbClr val="000000"/>
                </a:solidFill>
                <a:latin typeface="Roboto"/>
              </a:rPr>
              <a:t>English-Bulgarian glossary</a:t>
            </a:r>
          </a:p>
          <a:p>
            <a:pPr lvl="2"/>
            <a:r>
              <a:rPr lang="en-US">
                <a:solidFill>
                  <a:srgbClr val="000000"/>
                </a:solidFill>
                <a:latin typeface="Roboto"/>
              </a:rPr>
              <a:t>List of abbreviations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7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E6C95-E512-8348-9A19-E592F9B9E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Bulgarian TRs so far – A call for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D7DF-854D-9148-8322-CFF10F0F5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Math Dictionary</a:t>
            </a:r>
          </a:p>
          <a:p>
            <a:pPr lvl="1"/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2"/>
              </a:rPr>
              <a:t>http://mathdict.chitanka.info/en/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/>
              <a:t>Fermer (National Network for Agriculture)</a:t>
            </a:r>
          </a:p>
          <a:p>
            <a:pPr lvl="1"/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https://www.fermer.bg/files/0/glossary_bg.pdf</a:t>
            </a:r>
            <a:endParaRPr lang="en-US"/>
          </a:p>
          <a:p>
            <a:r>
              <a:rPr lang="en-US"/>
              <a:t>EU Law website</a:t>
            </a:r>
          </a:p>
          <a:p>
            <a:pPr lvl="1"/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http://www.eulaw.egov.bg/DocumentDisplay.aspx?ID=183969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/>
              <a:t>Centre for Energy Efficiency</a:t>
            </a:r>
          </a:p>
          <a:p>
            <a:pPr lvl="1"/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http://www.eneffect.bg/ee-infocenters/Library/EE_Glossary.pdf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/>
              <a:t>Medical Dictionary (supported by the Central Medical Library?)</a:t>
            </a:r>
          </a:p>
          <a:p>
            <a:pPr lvl="1"/>
            <a:r>
              <a:rPr lang="en-US" sz="1800" b="0" i="0" u="sng">
                <a:solidFill>
                  <a:srgbClr val="1155CC"/>
                </a:solidFill>
                <a:effectLst/>
                <a:latin typeface="Lato"/>
                <a:hlinkClick r:id="rId6"/>
              </a:rPr>
              <a:t>http://www.medicine.bg/medicinski-rechnik/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9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B572D-21CB-4328-AAF3-359698F00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Continued: A call for help 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F9548-E58A-4289-9297-3588E8BC0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/>
              <a:t>Private collections/websites</a:t>
            </a:r>
          </a:p>
          <a:p>
            <a:r>
              <a:rPr lang="en-US" sz="1800" b="0" i="0" u="sng">
                <a:solidFill>
                  <a:srgbClr val="1155CC"/>
                </a:solidFill>
                <a:effectLst/>
                <a:latin typeface="Lato"/>
                <a:hlinkClick r:id="rId2"/>
              </a:rPr>
              <a:t>http://www.puls.bg/reference/dictionary/</a:t>
            </a:r>
            <a:endParaRPr lang="en-US" sz="1800" b="0" i="0" u="sng">
              <a:solidFill>
                <a:srgbClr val="1155CC"/>
              </a:solidFill>
              <a:effectLst/>
              <a:latin typeface="Lato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http://cio.bg/dictionary</a:t>
            </a:r>
            <a:endParaRPr lang="en-US" sz="1800" u="sng">
              <a:solidFill>
                <a:srgbClr val="1155CC"/>
              </a:solidFill>
              <a:latin typeface="Lato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4"/>
              </a:rPr>
              <a:t>http://www.bgjourney.com/Architecture/gloss/gloss.html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5"/>
              </a:rPr>
              <a:t>http://www.juen.bg/batr.htm</a:t>
            </a:r>
            <a:endParaRPr lang="en-US" sz="1800" u="sng">
              <a:solidFill>
                <a:srgbClr val="1155CC"/>
              </a:solidFill>
              <a:latin typeface="Arial" panose="020B0604020202020204" pitchFamily="34" charset="0"/>
            </a:endParaRPr>
          </a:p>
          <a:p>
            <a:r>
              <a:rPr lang="en-US" sz="1800" b="0" i="0" u="sng">
                <a:solidFill>
                  <a:srgbClr val="1155CC"/>
                </a:solidFill>
                <a:effectLst/>
                <a:latin typeface="Lato"/>
                <a:hlinkClick r:id="rId6"/>
              </a:rPr>
              <a:t>http://www.eurodict.com/dictionary/abortifacient-160</a:t>
            </a:r>
            <a:endParaRPr lang="en-US" sz="1800" b="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b="0" i="0" u="sng">
                <a:solidFill>
                  <a:srgbClr val="1155CC"/>
                </a:solidFill>
                <a:effectLst/>
                <a:latin typeface="Lato"/>
                <a:hlinkClick r:id="rId7"/>
              </a:rPr>
              <a:t>http://www.rechnik-bg.com/index_fr.php</a:t>
            </a:r>
            <a:endParaRPr lang="en-US" sz="1800" b="0" i="0" u="sng">
              <a:solidFill>
                <a:srgbClr val="1155CC"/>
              </a:solidFill>
              <a:effectLst/>
              <a:latin typeface="Lato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8"/>
              </a:rPr>
              <a:t>http://users.otenet.gr/~vamvakos/</a:t>
            </a:r>
            <a:endParaRPr lang="en-US" sz="1800" u="sng">
              <a:solidFill>
                <a:srgbClr val="1155CC"/>
              </a:solidFill>
              <a:latin typeface="Lato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9"/>
              </a:rPr>
              <a:t>https://www.investor.bg/dictionary/index/%D0%91/1/</a:t>
            </a:r>
            <a:endParaRPr lang="en-US" sz="1800" i="0" u="sng">
              <a:solidFill>
                <a:srgbClr val="1155CC"/>
              </a:solidFill>
              <a:effectLst/>
              <a:latin typeface="Lato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10"/>
              </a:rPr>
              <a:t>http://www.pravoslavieto.com/rechnik/index.htm#%D0%B0</a:t>
            </a:r>
            <a:endParaRPr lang="en-US" sz="1800" u="sng">
              <a:solidFill>
                <a:srgbClr val="1155CC"/>
              </a:solidFill>
              <a:latin typeface="Lato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11"/>
              </a:rPr>
              <a:t>https://printguide.info/dictionary</a:t>
            </a:r>
            <a:endParaRPr lang="en-US" sz="1800" i="0" u="sng">
              <a:solidFill>
                <a:srgbClr val="1155CC"/>
              </a:solidFill>
              <a:effectLst/>
              <a:latin typeface="Lato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12"/>
              </a:rPr>
              <a:t>http://webdesign-and-seo.net/seo-terminologichen-rechnik/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13"/>
              </a:rPr>
              <a:t>https://www.kik-info.com/spravochnik/schetovoden-rechnik-en.php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14"/>
              </a:rPr>
              <a:t>http://dictionary.asphodel-works.com/index.php?lang=bg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15"/>
              </a:rPr>
              <a:t>http://www.arsmedica.bg/category/medrechnik</a:t>
            </a:r>
            <a:endParaRPr lang="en-US" sz="1800" i="0" u="sng">
              <a:solidFill>
                <a:srgbClr val="1155CC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800" i="0" u="sng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16"/>
              </a:rPr>
              <a:t>http://dictionary.fashion.bg/index.php?engl=a%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79428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143B-5B6A-644C-A1D8-562579814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66B75-902E-9E46-AD47-3A040AD75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sz="3200"/>
              <a:t>Email: andraz.repar@cjvt.si</a:t>
            </a:r>
            <a:endParaRPr lang="en-US" sz="3200"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US" sz="3200">
                <a:sym typeface="Wingdings" pitchFamily="2" charset="2"/>
              </a:rPr>
              <a:t>Thank you!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162441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186A435F1BB14F9C3AE1035CE0A506" ma:contentTypeVersion="3" ma:contentTypeDescription="Create a new document." ma:contentTypeScope="" ma:versionID="6a3067c6edd8f8800d42901906690906">
  <xsd:schema xmlns:xsd="http://www.w3.org/2001/XMLSchema" xmlns:xs="http://www.w3.org/2001/XMLSchema" xmlns:p="http://schemas.microsoft.com/office/2006/metadata/properties" xmlns:ns2="2185c4c3-870c-4b2c-bd99-2c8332c088da" targetNamespace="http://schemas.microsoft.com/office/2006/metadata/properties" ma:root="true" ma:fieldsID="8a17cf0f4e8a3744ff20332578f9422c" ns2:_="">
    <xsd:import namespace="2185c4c3-870c-4b2c-bd99-2c8332c088da"/>
    <xsd:element name="properties">
      <xsd:complexType>
        <xsd:sequence>
          <xsd:element name="documentManagement">
            <xsd:complexType>
              <xsd:all>
                <xsd:element ref="ns2:Category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85c4c3-870c-4b2c-bd99-2c8332c088da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default="Template" ma:format="Dropdown" ma:internalName="Category">
      <xsd:simpleType>
        <xsd:restriction base="dms:Choice">
          <xsd:enumeration value="Template"/>
          <xsd:enumeration value="Meeting Riga @ 03.10.2017"/>
          <xsd:enumeration value="IPR Webinar. 25.10.2017"/>
        </xsd:restriction>
      </xsd:simpleType>
    </xsd:element>
    <xsd:element name="MediaServiceMetadata" ma:index="9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2185c4c3-870c-4b2c-bd99-2c8332c088da">Meeting Riga @ 03.10.2017.</Category>
  </documentManagement>
</p:properties>
</file>

<file path=customXml/itemProps1.xml><?xml version="1.0" encoding="utf-8"?>
<ds:datastoreItem xmlns:ds="http://schemas.openxmlformats.org/officeDocument/2006/customXml" ds:itemID="{061E461E-F2F4-468F-86C4-AF413A93CE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F86AE8-D998-4EAD-9CE9-A9C6260D9C5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185c4c3-870c-4b2c-bd99-2c8332c088d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31CCF6-B33C-49D7-AE37-0427E78020DC}">
  <ds:schemaRefs>
    <ds:schemaRef ds:uri="http://schemas.microsoft.com/office/2006/metadata/properties"/>
    <ds:schemaRef ds:uri="http://www.w3.org/2000/xmlns/"/>
    <ds:schemaRef ds:uri="2185c4c3-870c-4b2c-bd99-2c8332c088da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280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Lato</vt:lpstr>
      <vt:lpstr>Roboto</vt:lpstr>
      <vt:lpstr>Wingdings</vt:lpstr>
      <vt:lpstr>Office Theme</vt:lpstr>
      <vt:lpstr>eTranslation Termbank – terminology resources for eTranslation</vt:lpstr>
      <vt:lpstr>What is eTTB?</vt:lpstr>
      <vt:lpstr>Who are you</vt:lpstr>
      <vt:lpstr>Bulgarian TRs so far</vt:lpstr>
      <vt:lpstr>Bulgarian TRs so far – A call for help</vt:lpstr>
      <vt:lpstr>Continued: A call for help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Artūrs Vasiļevskis</dc:creator>
  <cp:lastModifiedBy>Kalina Ivanova</cp:lastModifiedBy>
  <cp:revision>68</cp:revision>
  <dcterms:created xsi:type="dcterms:W3CDTF">2017-09-18T10:13:06Z</dcterms:created>
  <dcterms:modified xsi:type="dcterms:W3CDTF">2018-10-26T08:10:55Z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0x0101001A186A435F1BB14F9C3AE1035CE0A506</vt:lpwstr>
  </property>
</Properties>
</file>