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9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8" r:id="rId1"/>
  </p:sldMasterIdLst>
  <p:notesMasterIdLst>
    <p:notesMasterId r:id="rId13"/>
  </p:notesMasterIdLst>
  <p:handoutMasterIdLst>
    <p:handoutMasterId r:id="rId14"/>
  </p:handoutMasterIdLst>
  <p:sldIdLst>
    <p:sldId id="279" r:id="rId2"/>
    <p:sldId id="260" r:id="rId3"/>
    <p:sldId id="287" r:id="rId4"/>
    <p:sldId id="262" r:id="rId5"/>
    <p:sldId id="281" r:id="rId6"/>
    <p:sldId id="283" r:id="rId7"/>
    <p:sldId id="285" r:id="rId8"/>
    <p:sldId id="286" r:id="rId9"/>
    <p:sldId id="288" r:id="rId10"/>
    <p:sldId id="289" r:id="rId11"/>
    <p:sldId id="284" r:id="rId12"/>
  </p:sldIdLst>
  <p:sldSz cx="9144000" cy="6858000" type="screen4x3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DC40381-5A32-43B2-9660-1FE7FB71827E}">
          <p14:sldIdLst>
            <p14:sldId id="279"/>
            <p14:sldId id="260"/>
            <p14:sldId id="287"/>
            <p14:sldId id="262"/>
            <p14:sldId id="281"/>
            <p14:sldId id="283"/>
            <p14:sldId id="285"/>
            <p14:sldId id="286"/>
            <p14:sldId id="288"/>
            <p14:sldId id="289"/>
            <p14:sldId id="28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Zlatina Nikolova" initials="ZN" lastIdx="0" clrIdx="0">
    <p:extLst>
      <p:ext uri="{19B8F6BF-5375-455C-9EA6-DF929625EA0E}">
        <p15:presenceInfo xmlns:p15="http://schemas.microsoft.com/office/powerpoint/2012/main" userId="S-1-5-21-1317688871-344346550-1734353810-908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5098C0"/>
    <a:srgbClr val="FF9D0D"/>
    <a:srgbClr val="C3D5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375" autoAdjust="0"/>
    <p:restoredTop sz="59686" autoAdjust="0"/>
  </p:normalViewPr>
  <p:slideViewPr>
    <p:cSldViewPr snapToGrid="0">
      <p:cViewPr varScale="1">
        <p:scale>
          <a:sx n="127" d="100"/>
          <a:sy n="127" d="100"/>
        </p:scale>
        <p:origin x="1613" y="1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ayna\Desktop\Book1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image" Target="../media/image5.png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oleObject" Target="file:///D:\2016\&#1071;&#1085;&#1080;\&#1050;&#1086;&#1087;&#1080;&#1077;%20&#1085;&#1072;%20Book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546542239635847E-2"/>
          <c:y val="1.8377889201998079E-2"/>
          <c:w val="0.86401533196640312"/>
          <c:h val="0.98162190959157503"/>
        </c:manualLayout>
      </c:layout>
      <c:doughnutChart>
        <c:varyColors val="1"/>
        <c:ser>
          <c:idx val="1"/>
          <c:order val="0"/>
          <c:tx>
            <c:strRef>
              <c:f>Sheet1!$A$5</c:f>
              <c:strCache>
                <c:ptCount val="1"/>
                <c:pt idx="0">
                  <c:v>EU 28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noFill/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D18-447D-8C60-97277AF694AA}"/>
              </c:ext>
            </c:extLst>
          </c:dPt>
          <c:dPt>
            <c:idx val="1"/>
            <c:bubble3D val="0"/>
            <c:spPr>
              <a:solidFill>
                <a:schemeClr val="accent3">
                  <a:alpha val="80000"/>
                </a:schemeClr>
              </a:solidFill>
              <a:ln w="15875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D18-447D-8C60-97277AF694AA}"/>
              </c:ext>
            </c:extLst>
          </c:dPt>
          <c:val>
            <c:numRef>
              <c:f>(Sheet1!$B$7,Sheet1!$B$5)</c:f>
              <c:numCache>
                <c:formatCode>0%</c:formatCode>
                <c:ptCount val="2"/>
                <c:pt idx="0">
                  <c:v>0.62</c:v>
                </c:pt>
                <c:pt idx="1">
                  <c:v>0.38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D18-447D-8C60-97277AF694AA}"/>
            </c:ext>
          </c:extLst>
        </c:ser>
        <c:ser>
          <c:idx val="0"/>
          <c:order val="1"/>
          <c:tx>
            <c:strRef>
              <c:f>Sheet1!$A$4</c:f>
              <c:strCache>
                <c:ptCount val="1"/>
                <c:pt idx="0">
                  <c:v>BG</c:v>
                </c:pt>
              </c:strCache>
            </c:strRef>
          </c:tx>
          <c:spPr>
            <a:ln w="12700"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1">
                  <a:lumMod val="20000"/>
                  <a:lumOff val="80000"/>
                  <a:alpha val="50000"/>
                </a:schemeClr>
              </a:solidFill>
              <a:ln w="1270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6-ED18-447D-8C60-97277AF694AA}"/>
              </c:ext>
            </c:extLst>
          </c:dPt>
          <c:dPt>
            <c:idx val="1"/>
            <c:bubble3D val="0"/>
            <c:spPr>
              <a:solidFill>
                <a:schemeClr val="accent1">
                  <a:alpha val="80000"/>
                </a:schemeClr>
              </a:solidFill>
              <a:ln w="1270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8-ED18-447D-8C60-97277AF694AA}"/>
              </c:ext>
            </c:extLst>
          </c:dPt>
          <c:val>
            <c:numRef>
              <c:f>(Sheet1!$B$6,Sheet1!$B$4)</c:f>
              <c:numCache>
                <c:formatCode>0%</c:formatCode>
                <c:ptCount val="2"/>
                <c:pt idx="0">
                  <c:v>0.29000000000000004</c:v>
                </c:pt>
                <c:pt idx="1">
                  <c:v>0.71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ED18-447D-8C60-97277AF694A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31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bg-BG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242837837621979"/>
          <c:y val="9.1037619718226954E-3"/>
          <c:w val="0.88757162162378023"/>
          <c:h val="0.91086725166944094"/>
        </c:manualLayout>
      </c:layout>
      <c:barChart>
        <c:barDir val="bar"/>
        <c:grouping val="clustered"/>
        <c:varyColors val="0"/>
        <c:ser>
          <c:idx val="1"/>
          <c:order val="0"/>
          <c:tx>
            <c:strRef>
              <c:f>Sheet1!$A$4</c:f>
              <c:strCache>
                <c:ptCount val="1"/>
                <c:pt idx="0">
                  <c:v>BG</c:v>
                </c:pt>
              </c:strCache>
            </c:strRef>
          </c:tx>
          <c:spPr>
            <a:blipFill>
              <a:blip xmlns:r="http://schemas.openxmlformats.org/officeDocument/2006/relationships" r:embed="rId1"/>
              <a:stretch>
                <a:fillRect/>
              </a:stretch>
            </a:blipFill>
            <a:ln w="12700"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blipFill>
                <a:blip xmlns:r="http://schemas.openxmlformats.org/officeDocument/2006/relationships" r:embed="rId2"/>
                <a:stretch>
                  <a:fillRect/>
                </a:stretch>
              </a:blipFill>
              <a:ln w="1270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3043-4C52-8E5A-BC1363B4DFD0}"/>
              </c:ext>
            </c:extLst>
          </c:dPt>
          <c:dPt>
            <c:idx val="1"/>
            <c:invertIfNegative val="0"/>
            <c:bubble3D val="0"/>
            <c:spPr>
              <a:blipFill>
                <a:blip xmlns:r="http://schemas.openxmlformats.org/officeDocument/2006/relationships" r:embed="rId3"/>
                <a:stretch>
                  <a:fillRect/>
                </a:stretch>
              </a:blipFill>
              <a:ln w="1270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3043-4C52-8E5A-BC1363B4DFD0}"/>
              </c:ext>
            </c:extLst>
          </c:dPt>
          <c:dPt>
            <c:idx val="2"/>
            <c:invertIfNegative val="0"/>
            <c:bubble3D val="0"/>
            <c:spPr>
              <a:blipFill>
                <a:blip xmlns:r="http://schemas.openxmlformats.org/officeDocument/2006/relationships" r:embed="rId4"/>
                <a:stretch>
                  <a:fillRect/>
                </a:stretch>
              </a:blipFill>
              <a:ln w="1270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3043-4C52-8E5A-BC1363B4DFD0}"/>
              </c:ext>
            </c:extLst>
          </c:dPt>
          <c:dLbls>
            <c:dLbl>
              <c:idx val="0"/>
              <c:layout>
                <c:manualLayout>
                  <c:x val="-5.0716176303805073E-2"/>
                  <c:y val="0"/>
                </c:manualLayout>
              </c:layout>
              <c:spPr/>
              <c:txPr>
                <a:bodyPr/>
                <a:lstStyle/>
                <a:p>
                  <a:pPr>
                    <a:defRPr sz="1400">
                      <a:solidFill>
                        <a:schemeClr val="bg1"/>
                      </a:solidFill>
                    </a:defRPr>
                  </a:pPr>
                  <a:endParaRPr lang="bg-BG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3043-4C52-8E5A-BC1363B4DFD0}"/>
                </c:ext>
              </c:extLst>
            </c:dLbl>
            <c:dLbl>
              <c:idx val="1"/>
              <c:layout>
                <c:manualLayout>
                  <c:x val="-0.10143235260761015"/>
                  <c:y val="0"/>
                </c:manualLayout>
              </c:layout>
              <c:spPr/>
              <c:txPr>
                <a:bodyPr/>
                <a:lstStyle/>
                <a:p>
                  <a:pPr>
                    <a:defRPr sz="1400">
                      <a:solidFill>
                        <a:schemeClr val="bg1"/>
                      </a:solidFill>
                    </a:defRPr>
                  </a:pPr>
                  <a:endParaRPr lang="bg-BG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3043-4C52-8E5A-BC1363B4DFD0}"/>
                </c:ext>
              </c:extLst>
            </c:dLbl>
            <c:dLbl>
              <c:idx val="2"/>
              <c:layout>
                <c:manualLayout>
                  <c:x val="-7.607426445570737E-3"/>
                  <c:y val="6.615297484766348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3043-4C52-8E5A-BC1363B4DFD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/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Sheet1!$C$3:$E$3</c:f>
              <c:strCache>
                <c:ptCount val="3"/>
                <c:pt idx="0">
                  <c:v>≥ 10 Mbps</c:v>
                </c:pt>
                <c:pt idx="1">
                  <c:v>≥ 30 Mbps</c:v>
                </c:pt>
                <c:pt idx="2">
                  <c:v>≥ 100 Mbps</c:v>
                </c:pt>
              </c:strCache>
            </c:strRef>
          </c:cat>
          <c:val>
            <c:numRef>
              <c:f>Sheet1!$C$4:$E$4</c:f>
              <c:numCache>
                <c:formatCode>0%</c:formatCode>
                <c:ptCount val="3"/>
                <c:pt idx="0">
                  <c:v>0.96</c:v>
                </c:pt>
                <c:pt idx="1">
                  <c:v>0.53</c:v>
                </c:pt>
                <c:pt idx="2">
                  <c:v>0.06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043-4C52-8E5A-BC1363B4DFD0}"/>
            </c:ext>
          </c:extLst>
        </c:ser>
        <c:ser>
          <c:idx val="0"/>
          <c:order val="1"/>
          <c:tx>
            <c:strRef>
              <c:f>Sheet1!$A$5</c:f>
              <c:strCache>
                <c:ptCount val="1"/>
                <c:pt idx="0">
                  <c:v>EU 28</c:v>
                </c:pt>
              </c:strCache>
            </c:strRef>
          </c:tx>
          <c:spPr>
            <a:blipFill>
              <a:blip xmlns:r="http://schemas.openxmlformats.org/officeDocument/2006/relationships" r:embed="rId5"/>
              <a:stretch>
                <a:fillRect/>
              </a:stretch>
            </a:blipFill>
            <a:ln w="15875"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blipFill>
                <a:blip xmlns:r="http://schemas.openxmlformats.org/officeDocument/2006/relationships" r:embed="rId6"/>
                <a:stretch>
                  <a:fillRect/>
                </a:stretch>
              </a:blipFill>
              <a:ln w="158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8-3043-4C52-8E5A-BC1363B4DFD0}"/>
              </c:ext>
            </c:extLst>
          </c:dPt>
          <c:dPt>
            <c:idx val="1"/>
            <c:invertIfNegative val="0"/>
            <c:bubble3D val="0"/>
            <c:spPr>
              <a:blipFill>
                <a:blip xmlns:r="http://schemas.openxmlformats.org/officeDocument/2006/relationships" r:embed="rId7"/>
                <a:stretch>
                  <a:fillRect/>
                </a:stretch>
              </a:blipFill>
              <a:ln w="158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A-3043-4C52-8E5A-BC1363B4DFD0}"/>
              </c:ext>
            </c:extLst>
          </c:dPt>
          <c:dPt>
            <c:idx val="2"/>
            <c:invertIfNegative val="0"/>
            <c:bubble3D val="0"/>
            <c:spPr>
              <a:blipFill>
                <a:blip xmlns:r="http://schemas.openxmlformats.org/officeDocument/2006/relationships" r:embed="rId8"/>
                <a:stretch>
                  <a:fillRect/>
                </a:stretch>
              </a:blipFill>
              <a:ln w="158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C-3043-4C52-8E5A-BC1363B4DFD0}"/>
              </c:ext>
            </c:extLst>
          </c:dPt>
          <c:dLbls>
            <c:dLbl>
              <c:idx val="0"/>
              <c:layout>
                <c:manualLayout>
                  <c:x val="-0.10903977905318091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8-3043-4C52-8E5A-BC1363B4DFD0}"/>
                </c:ext>
              </c:extLst>
            </c:dLbl>
            <c:dLbl>
              <c:idx val="1"/>
              <c:layout>
                <c:manualLayout>
                  <c:x val="-0.11157558786837116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A-3043-4C52-8E5A-BC1363B4DFD0}"/>
                </c:ext>
              </c:extLst>
            </c:dLbl>
            <c:dLbl>
              <c:idx val="2"/>
              <c:layout>
                <c:manualLayout>
                  <c:x val="-2.5358088151902535E-3"/>
                  <c:y val="-1.20278136086660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C-3043-4C52-8E5A-BC1363B4DFD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/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Sheet1!$C$3:$E$3</c:f>
              <c:strCache>
                <c:ptCount val="3"/>
                <c:pt idx="0">
                  <c:v>≥ 10 Mbps</c:v>
                </c:pt>
                <c:pt idx="1">
                  <c:v>≥ 30 Mbps</c:v>
                </c:pt>
                <c:pt idx="2">
                  <c:v>≥ 100 Mbps</c:v>
                </c:pt>
              </c:strCache>
            </c:strRef>
          </c:cat>
          <c:val>
            <c:numRef>
              <c:f>Sheet1!$C$5:$E$5</c:f>
              <c:numCache>
                <c:formatCode>0%</c:formatCode>
                <c:ptCount val="3"/>
                <c:pt idx="0">
                  <c:v>0.79</c:v>
                </c:pt>
                <c:pt idx="1">
                  <c:v>0.34</c:v>
                </c:pt>
                <c:pt idx="2">
                  <c:v>0.14000000000000001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3043-4C52-8E5A-BC1363B4DFD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9"/>
        <c:overlap val="72"/>
        <c:axId val="1043405184"/>
        <c:axId val="1043401920"/>
      </c:barChart>
      <c:valAx>
        <c:axId val="1043401920"/>
        <c:scaling>
          <c:orientation val="minMax"/>
          <c:max val="1"/>
        </c:scaling>
        <c:delete val="1"/>
        <c:axPos val="b"/>
        <c:numFmt formatCode="0%" sourceLinked="1"/>
        <c:majorTickMark val="out"/>
        <c:minorTickMark val="none"/>
        <c:tickLblPos val="nextTo"/>
        <c:crossAx val="1043405184"/>
        <c:crosses val="autoZero"/>
        <c:crossBetween val="between"/>
      </c:valAx>
      <c:dateAx>
        <c:axId val="104340518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bg1">
                <a:lumMod val="50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bg-BG"/>
          </a:p>
        </c:txPr>
        <c:crossAx val="1043401920"/>
        <c:crosses val="autoZero"/>
        <c:auto val="0"/>
        <c:lblOffset val="100"/>
        <c:baseTimeUnit val="days"/>
      </c:date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5242119824354303"/>
          <c:y val="2.4692452406172301E-2"/>
          <c:w val="0.19730749018023014"/>
          <c:h val="0.15904349382792571"/>
        </c:manualLayout>
      </c:layout>
      <c:overlay val="0"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bg-BG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200"/>
      </a:pPr>
      <a:endParaRPr lang="bg-BG"/>
    </a:p>
  </c:txPr>
  <c:externalData r:id="rId9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image" Target="../media/image15.pn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g"/><Relationship Id="rId1" Type="http://schemas.openxmlformats.org/officeDocument/2006/relationships/image" Target="../media/image18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image" Target="../media/image15.pn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g"/><Relationship Id="rId1" Type="http://schemas.openxmlformats.org/officeDocument/2006/relationships/image" Target="../media/image1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626E807-2788-42EA-A52B-094E3417E5F3}" type="doc">
      <dgm:prSet loTypeId="urn:microsoft.com/office/officeart/2005/8/layout/gear1" loCatId="cycle" qsTypeId="urn:microsoft.com/office/officeart/2005/8/quickstyle/simple1" qsCatId="simple" csTypeId="urn:microsoft.com/office/officeart/2005/8/colors/accent1_2" csCatId="accent1" phldr="1"/>
      <dgm:spPr/>
    </dgm:pt>
    <dgm:pt modelId="{9ECAD448-8EFE-4500-90B1-4F9C3DAE5944}">
      <dgm:prSet phldrT="[Text]"/>
      <dgm:spPr/>
      <dgm:t>
        <a:bodyPr/>
        <a:lstStyle/>
        <a:p>
          <a:r>
            <a:rPr lang="bg-BG" dirty="0" smtClean="0"/>
            <a:t>Изключително висок брой на предприятията, заявили намерение да предоставят достъп до интернет</a:t>
          </a:r>
          <a:r>
            <a:rPr lang="en-US" dirty="0" smtClean="0"/>
            <a:t> – </a:t>
          </a:r>
          <a:r>
            <a:rPr lang="bg-BG" dirty="0" smtClean="0"/>
            <a:t>над 900</a:t>
          </a:r>
          <a:endParaRPr lang="en-US" dirty="0"/>
        </a:p>
      </dgm:t>
    </dgm:pt>
    <dgm:pt modelId="{6D8CCAA5-2F2A-48C8-A4C4-2BC606865B73}" type="parTrans" cxnId="{C4806296-8583-4239-88B6-3E7447A15958}">
      <dgm:prSet/>
      <dgm:spPr/>
      <dgm:t>
        <a:bodyPr/>
        <a:lstStyle/>
        <a:p>
          <a:endParaRPr lang="en-US"/>
        </a:p>
      </dgm:t>
    </dgm:pt>
    <dgm:pt modelId="{DE12A520-93F0-4918-8501-7184C218B0B7}" type="sibTrans" cxnId="{C4806296-8583-4239-88B6-3E7447A15958}">
      <dgm:prSet/>
      <dgm:spPr/>
      <dgm:t>
        <a:bodyPr/>
        <a:lstStyle/>
        <a:p>
          <a:endParaRPr lang="en-US"/>
        </a:p>
      </dgm:t>
    </dgm:pt>
    <dgm:pt modelId="{7B34685B-9753-4D58-981D-E954B600CAAD}">
      <dgm:prSet phldrT="[Text]"/>
      <dgm:spPr/>
      <dgm:t>
        <a:bodyPr/>
        <a:lstStyle/>
        <a:p>
          <a:r>
            <a:rPr lang="bg-BG" dirty="0" smtClean="0"/>
            <a:t>Преобладаваща част от абонатите ползват оптични мрежи</a:t>
          </a:r>
          <a:endParaRPr lang="en-US" dirty="0"/>
        </a:p>
      </dgm:t>
    </dgm:pt>
    <dgm:pt modelId="{394D8429-8A69-496D-B80A-A2952DAF654F}" type="parTrans" cxnId="{61967780-9AA2-4AFA-B06A-46349EF358D7}">
      <dgm:prSet/>
      <dgm:spPr/>
      <dgm:t>
        <a:bodyPr/>
        <a:lstStyle/>
        <a:p>
          <a:endParaRPr lang="en-US"/>
        </a:p>
      </dgm:t>
    </dgm:pt>
    <dgm:pt modelId="{6442048B-81DD-42B8-A2EF-7A794ED75123}" type="sibTrans" cxnId="{61967780-9AA2-4AFA-B06A-46349EF358D7}">
      <dgm:prSet/>
      <dgm:spPr/>
      <dgm:t>
        <a:bodyPr/>
        <a:lstStyle/>
        <a:p>
          <a:endParaRPr lang="en-US"/>
        </a:p>
      </dgm:t>
    </dgm:pt>
    <dgm:pt modelId="{CB277CD5-3346-4CC6-B047-65363BB344D3}">
      <dgm:prSet phldrT="[Text]"/>
      <dgm:spPr/>
      <dgm:t>
        <a:bodyPr/>
        <a:lstStyle/>
        <a:p>
          <a:r>
            <a:rPr lang="bg-BG" dirty="0" smtClean="0"/>
            <a:t>Ръст в абонатите на високи скорости</a:t>
          </a:r>
          <a:endParaRPr lang="en-US" dirty="0"/>
        </a:p>
      </dgm:t>
    </dgm:pt>
    <dgm:pt modelId="{0CBC93E3-3455-401B-9671-1F5FA98E5E9F}" type="parTrans" cxnId="{80CB3D2B-2D98-4141-AD24-034F5AF54A07}">
      <dgm:prSet/>
      <dgm:spPr/>
      <dgm:t>
        <a:bodyPr/>
        <a:lstStyle/>
        <a:p>
          <a:endParaRPr lang="en-US"/>
        </a:p>
      </dgm:t>
    </dgm:pt>
    <dgm:pt modelId="{BEC047A8-EFFB-46AB-9380-3A554FBEEE95}" type="sibTrans" cxnId="{80CB3D2B-2D98-4141-AD24-034F5AF54A07}">
      <dgm:prSet/>
      <dgm:spPr/>
      <dgm:t>
        <a:bodyPr/>
        <a:lstStyle/>
        <a:p>
          <a:endParaRPr lang="en-US"/>
        </a:p>
      </dgm:t>
    </dgm:pt>
    <dgm:pt modelId="{BC45F166-36D0-46E5-9FB2-0B6155C6CE4C}" type="pres">
      <dgm:prSet presAssocID="{B626E807-2788-42EA-A52B-094E3417E5F3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0D4B2F78-F82A-410A-8002-E1A6B2810A6A}" type="pres">
      <dgm:prSet presAssocID="{9ECAD448-8EFE-4500-90B1-4F9C3DAE5944}" presName="gear1" presStyleLbl="node1" presStyleIdx="0" presStyleCnt="3" custAng="0" custScaleX="144909" custScaleY="115708" custLinFactNeighborX="23401" custLinFactNeighborY="-1584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5D5272-0698-4553-AFC6-6347EF911B10}" type="pres">
      <dgm:prSet presAssocID="{9ECAD448-8EFE-4500-90B1-4F9C3DAE5944}" presName="gear1srcNode" presStyleLbl="node1" presStyleIdx="0" presStyleCnt="3"/>
      <dgm:spPr/>
      <dgm:t>
        <a:bodyPr/>
        <a:lstStyle/>
        <a:p>
          <a:endParaRPr lang="en-US"/>
        </a:p>
      </dgm:t>
    </dgm:pt>
    <dgm:pt modelId="{8C5BD72D-2749-4BE9-8D7B-2F0900060794}" type="pres">
      <dgm:prSet presAssocID="{9ECAD448-8EFE-4500-90B1-4F9C3DAE5944}" presName="gear1dstNode" presStyleLbl="node1" presStyleIdx="0" presStyleCnt="3"/>
      <dgm:spPr/>
      <dgm:t>
        <a:bodyPr/>
        <a:lstStyle/>
        <a:p>
          <a:endParaRPr lang="en-US"/>
        </a:p>
      </dgm:t>
    </dgm:pt>
    <dgm:pt modelId="{ED8A82B6-2BF0-4218-A522-1E18903A3E5B}" type="pres">
      <dgm:prSet presAssocID="{7B34685B-9753-4D58-981D-E954B600CAAD}" presName="gear2" presStyleLbl="node1" presStyleIdx="1" presStyleCnt="3" custScaleX="175198" custScaleY="175798" custLinFactNeighborX="-22803" custLinFactNeighborY="941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78985E9-02AA-4E23-8E84-CA058B4E38AF}" type="pres">
      <dgm:prSet presAssocID="{7B34685B-9753-4D58-981D-E954B600CAAD}" presName="gear2srcNode" presStyleLbl="node1" presStyleIdx="1" presStyleCnt="3"/>
      <dgm:spPr/>
      <dgm:t>
        <a:bodyPr/>
        <a:lstStyle/>
        <a:p>
          <a:endParaRPr lang="en-US"/>
        </a:p>
      </dgm:t>
    </dgm:pt>
    <dgm:pt modelId="{35CDE860-E3C2-4333-BBA9-B17858C02B13}" type="pres">
      <dgm:prSet presAssocID="{7B34685B-9753-4D58-981D-E954B600CAAD}" presName="gear2dstNode" presStyleLbl="node1" presStyleIdx="1" presStyleCnt="3"/>
      <dgm:spPr/>
      <dgm:t>
        <a:bodyPr/>
        <a:lstStyle/>
        <a:p>
          <a:endParaRPr lang="en-US"/>
        </a:p>
      </dgm:t>
    </dgm:pt>
    <dgm:pt modelId="{7E757301-1613-4287-9BF7-732876C738E2}" type="pres">
      <dgm:prSet presAssocID="{CB277CD5-3346-4CC6-B047-65363BB344D3}" presName="gear3" presStyleLbl="node1" presStyleIdx="2" presStyleCnt="3" custAng="1340120" custScaleX="165738" custScaleY="138840" custLinFactNeighborX="10265" custLinFactNeighborY="-18949"/>
      <dgm:spPr/>
      <dgm:t>
        <a:bodyPr/>
        <a:lstStyle/>
        <a:p>
          <a:endParaRPr lang="en-US"/>
        </a:p>
      </dgm:t>
    </dgm:pt>
    <dgm:pt modelId="{5A42ABB4-B3CB-4A6D-80A6-639D1682D348}" type="pres">
      <dgm:prSet presAssocID="{CB277CD5-3346-4CC6-B047-65363BB344D3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F0F2BE5-770B-410E-93A7-07B04C554A4E}" type="pres">
      <dgm:prSet presAssocID="{CB277CD5-3346-4CC6-B047-65363BB344D3}" presName="gear3srcNode" presStyleLbl="node1" presStyleIdx="2" presStyleCnt="3"/>
      <dgm:spPr/>
      <dgm:t>
        <a:bodyPr/>
        <a:lstStyle/>
        <a:p>
          <a:endParaRPr lang="en-US"/>
        </a:p>
      </dgm:t>
    </dgm:pt>
    <dgm:pt modelId="{9D9F8901-79B0-4309-96B4-91ACD9A9CC2B}" type="pres">
      <dgm:prSet presAssocID="{CB277CD5-3346-4CC6-B047-65363BB344D3}" presName="gear3dstNode" presStyleLbl="node1" presStyleIdx="2" presStyleCnt="3"/>
      <dgm:spPr/>
      <dgm:t>
        <a:bodyPr/>
        <a:lstStyle/>
        <a:p>
          <a:endParaRPr lang="en-US"/>
        </a:p>
      </dgm:t>
    </dgm:pt>
    <dgm:pt modelId="{E9FD1483-3A98-4054-A5EB-30391648FE58}" type="pres">
      <dgm:prSet presAssocID="{DE12A520-93F0-4918-8501-7184C218B0B7}" presName="connector1" presStyleLbl="sibTrans2D1" presStyleIdx="0" presStyleCnt="3" custLinFactNeighborX="14063" custLinFactNeighborY="-24470"/>
      <dgm:spPr/>
      <dgm:t>
        <a:bodyPr/>
        <a:lstStyle/>
        <a:p>
          <a:endParaRPr lang="en-US"/>
        </a:p>
      </dgm:t>
    </dgm:pt>
    <dgm:pt modelId="{C179C109-C7D7-4CCD-9583-EA899B6D4AB6}" type="pres">
      <dgm:prSet presAssocID="{6442048B-81DD-42B8-A2EF-7A794ED75123}" presName="connector2" presStyleLbl="sibTrans2D1" presStyleIdx="1" presStyleCnt="3" custLinFactNeighborX="-4446" custLinFactNeighborY="-7409"/>
      <dgm:spPr/>
      <dgm:t>
        <a:bodyPr/>
        <a:lstStyle/>
        <a:p>
          <a:endParaRPr lang="en-US"/>
        </a:p>
      </dgm:t>
    </dgm:pt>
    <dgm:pt modelId="{D8775D78-B44A-4A6F-93C2-8A3BC837135C}" type="pres">
      <dgm:prSet presAssocID="{BEC047A8-EFFB-46AB-9380-3A554FBEEE95}" presName="connector3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1ADCDCCA-4E01-41EE-8602-44D1882BBFC5}" type="presOf" srcId="{7B34685B-9753-4D58-981D-E954B600CAAD}" destId="{C78985E9-02AA-4E23-8E84-CA058B4E38AF}" srcOrd="1" destOrd="0" presId="urn:microsoft.com/office/officeart/2005/8/layout/gear1"/>
    <dgm:cxn modelId="{BC32D76C-F3F3-45C4-9CC1-BEDBEDFB6A49}" type="presOf" srcId="{CB277CD5-3346-4CC6-B047-65363BB344D3}" destId="{8F0F2BE5-770B-410E-93A7-07B04C554A4E}" srcOrd="2" destOrd="0" presId="urn:microsoft.com/office/officeart/2005/8/layout/gear1"/>
    <dgm:cxn modelId="{80CB3D2B-2D98-4141-AD24-034F5AF54A07}" srcId="{B626E807-2788-42EA-A52B-094E3417E5F3}" destId="{CB277CD5-3346-4CC6-B047-65363BB344D3}" srcOrd="2" destOrd="0" parTransId="{0CBC93E3-3455-401B-9671-1F5FA98E5E9F}" sibTransId="{BEC047A8-EFFB-46AB-9380-3A554FBEEE95}"/>
    <dgm:cxn modelId="{AABDE24F-E947-4A0C-87B3-9EFF526198EE}" type="presOf" srcId="{BEC047A8-EFFB-46AB-9380-3A554FBEEE95}" destId="{D8775D78-B44A-4A6F-93C2-8A3BC837135C}" srcOrd="0" destOrd="0" presId="urn:microsoft.com/office/officeart/2005/8/layout/gear1"/>
    <dgm:cxn modelId="{6BDE3C3A-6607-4646-A39D-862B528293AD}" type="presOf" srcId="{6442048B-81DD-42B8-A2EF-7A794ED75123}" destId="{C179C109-C7D7-4CCD-9583-EA899B6D4AB6}" srcOrd="0" destOrd="0" presId="urn:microsoft.com/office/officeart/2005/8/layout/gear1"/>
    <dgm:cxn modelId="{61967780-9AA2-4AFA-B06A-46349EF358D7}" srcId="{B626E807-2788-42EA-A52B-094E3417E5F3}" destId="{7B34685B-9753-4D58-981D-E954B600CAAD}" srcOrd="1" destOrd="0" parTransId="{394D8429-8A69-496D-B80A-A2952DAF654F}" sibTransId="{6442048B-81DD-42B8-A2EF-7A794ED75123}"/>
    <dgm:cxn modelId="{0D8E161A-603B-4514-A9F5-4EF784FB7305}" type="presOf" srcId="{CB277CD5-3346-4CC6-B047-65363BB344D3}" destId="{5A42ABB4-B3CB-4A6D-80A6-639D1682D348}" srcOrd="1" destOrd="0" presId="urn:microsoft.com/office/officeart/2005/8/layout/gear1"/>
    <dgm:cxn modelId="{C4806296-8583-4239-88B6-3E7447A15958}" srcId="{B626E807-2788-42EA-A52B-094E3417E5F3}" destId="{9ECAD448-8EFE-4500-90B1-4F9C3DAE5944}" srcOrd="0" destOrd="0" parTransId="{6D8CCAA5-2F2A-48C8-A4C4-2BC606865B73}" sibTransId="{DE12A520-93F0-4918-8501-7184C218B0B7}"/>
    <dgm:cxn modelId="{A450F5A6-9103-4114-9215-D94CFA6766BE}" type="presOf" srcId="{9ECAD448-8EFE-4500-90B1-4F9C3DAE5944}" destId="{8C5BD72D-2749-4BE9-8D7B-2F0900060794}" srcOrd="2" destOrd="0" presId="urn:microsoft.com/office/officeart/2005/8/layout/gear1"/>
    <dgm:cxn modelId="{B1D99734-8FA1-4F73-8581-317D80B73638}" type="presOf" srcId="{9ECAD448-8EFE-4500-90B1-4F9C3DAE5944}" destId="{0D4B2F78-F82A-410A-8002-E1A6B2810A6A}" srcOrd="0" destOrd="0" presId="urn:microsoft.com/office/officeart/2005/8/layout/gear1"/>
    <dgm:cxn modelId="{F186CB90-B182-46BB-A12C-6E41703AC354}" type="presOf" srcId="{7B34685B-9753-4D58-981D-E954B600CAAD}" destId="{35CDE860-E3C2-4333-BBA9-B17858C02B13}" srcOrd="2" destOrd="0" presId="urn:microsoft.com/office/officeart/2005/8/layout/gear1"/>
    <dgm:cxn modelId="{F79442FB-97A5-4C0E-BA68-0CA363692686}" type="presOf" srcId="{7B34685B-9753-4D58-981D-E954B600CAAD}" destId="{ED8A82B6-2BF0-4218-A522-1E18903A3E5B}" srcOrd="0" destOrd="0" presId="urn:microsoft.com/office/officeart/2005/8/layout/gear1"/>
    <dgm:cxn modelId="{E5357B5B-7CDC-4537-B9C1-2599C3E90189}" type="presOf" srcId="{B626E807-2788-42EA-A52B-094E3417E5F3}" destId="{BC45F166-36D0-46E5-9FB2-0B6155C6CE4C}" srcOrd="0" destOrd="0" presId="urn:microsoft.com/office/officeart/2005/8/layout/gear1"/>
    <dgm:cxn modelId="{ADDDDD49-AFEF-463E-BA46-B6AFB8BF9F95}" type="presOf" srcId="{DE12A520-93F0-4918-8501-7184C218B0B7}" destId="{E9FD1483-3A98-4054-A5EB-30391648FE58}" srcOrd="0" destOrd="0" presId="urn:microsoft.com/office/officeart/2005/8/layout/gear1"/>
    <dgm:cxn modelId="{6F14253A-0947-438E-86EF-4B15156770F0}" type="presOf" srcId="{CB277CD5-3346-4CC6-B047-65363BB344D3}" destId="{9D9F8901-79B0-4309-96B4-91ACD9A9CC2B}" srcOrd="3" destOrd="0" presId="urn:microsoft.com/office/officeart/2005/8/layout/gear1"/>
    <dgm:cxn modelId="{4E4FCB14-1246-4771-B6AE-6EE55BDE9F88}" type="presOf" srcId="{9ECAD448-8EFE-4500-90B1-4F9C3DAE5944}" destId="{545D5272-0698-4553-AFC6-6347EF911B10}" srcOrd="1" destOrd="0" presId="urn:microsoft.com/office/officeart/2005/8/layout/gear1"/>
    <dgm:cxn modelId="{E9B003D7-AEA5-42B7-9826-D7CC8362BE9A}" type="presOf" srcId="{CB277CD5-3346-4CC6-B047-65363BB344D3}" destId="{7E757301-1613-4287-9BF7-732876C738E2}" srcOrd="0" destOrd="0" presId="urn:microsoft.com/office/officeart/2005/8/layout/gear1"/>
    <dgm:cxn modelId="{74DA990E-EC43-458E-A7EC-2B58874233F3}" type="presParOf" srcId="{BC45F166-36D0-46E5-9FB2-0B6155C6CE4C}" destId="{0D4B2F78-F82A-410A-8002-E1A6B2810A6A}" srcOrd="0" destOrd="0" presId="urn:microsoft.com/office/officeart/2005/8/layout/gear1"/>
    <dgm:cxn modelId="{EB76388A-F077-4A47-AAD0-885030A02147}" type="presParOf" srcId="{BC45F166-36D0-46E5-9FB2-0B6155C6CE4C}" destId="{545D5272-0698-4553-AFC6-6347EF911B10}" srcOrd="1" destOrd="0" presId="urn:microsoft.com/office/officeart/2005/8/layout/gear1"/>
    <dgm:cxn modelId="{AC108896-12B0-4733-B703-A1132F84C4FB}" type="presParOf" srcId="{BC45F166-36D0-46E5-9FB2-0B6155C6CE4C}" destId="{8C5BD72D-2749-4BE9-8D7B-2F0900060794}" srcOrd="2" destOrd="0" presId="urn:microsoft.com/office/officeart/2005/8/layout/gear1"/>
    <dgm:cxn modelId="{C03CC415-5F51-4C51-B1ED-34E51E8CA5C0}" type="presParOf" srcId="{BC45F166-36D0-46E5-9FB2-0B6155C6CE4C}" destId="{ED8A82B6-2BF0-4218-A522-1E18903A3E5B}" srcOrd="3" destOrd="0" presId="urn:microsoft.com/office/officeart/2005/8/layout/gear1"/>
    <dgm:cxn modelId="{7C44B94F-2F69-4E98-90BF-F7BCE9B53BC0}" type="presParOf" srcId="{BC45F166-36D0-46E5-9FB2-0B6155C6CE4C}" destId="{C78985E9-02AA-4E23-8E84-CA058B4E38AF}" srcOrd="4" destOrd="0" presId="urn:microsoft.com/office/officeart/2005/8/layout/gear1"/>
    <dgm:cxn modelId="{9DDD3732-3672-498F-BC42-8ED7C55A00C4}" type="presParOf" srcId="{BC45F166-36D0-46E5-9FB2-0B6155C6CE4C}" destId="{35CDE860-E3C2-4333-BBA9-B17858C02B13}" srcOrd="5" destOrd="0" presId="urn:microsoft.com/office/officeart/2005/8/layout/gear1"/>
    <dgm:cxn modelId="{0A97E47E-FB1F-4B4D-86CA-9AB858A5B658}" type="presParOf" srcId="{BC45F166-36D0-46E5-9FB2-0B6155C6CE4C}" destId="{7E757301-1613-4287-9BF7-732876C738E2}" srcOrd="6" destOrd="0" presId="urn:microsoft.com/office/officeart/2005/8/layout/gear1"/>
    <dgm:cxn modelId="{8C5C1171-BF3D-4DFC-A50F-8CCCCD7E089D}" type="presParOf" srcId="{BC45F166-36D0-46E5-9FB2-0B6155C6CE4C}" destId="{5A42ABB4-B3CB-4A6D-80A6-639D1682D348}" srcOrd="7" destOrd="0" presId="urn:microsoft.com/office/officeart/2005/8/layout/gear1"/>
    <dgm:cxn modelId="{81CD6E31-6674-4B31-926C-7FEE972E3F5D}" type="presParOf" srcId="{BC45F166-36D0-46E5-9FB2-0B6155C6CE4C}" destId="{8F0F2BE5-770B-410E-93A7-07B04C554A4E}" srcOrd="8" destOrd="0" presId="urn:microsoft.com/office/officeart/2005/8/layout/gear1"/>
    <dgm:cxn modelId="{9E36D5D5-9E5C-43A7-9814-C7FEB5C8F181}" type="presParOf" srcId="{BC45F166-36D0-46E5-9FB2-0B6155C6CE4C}" destId="{9D9F8901-79B0-4309-96B4-91ACD9A9CC2B}" srcOrd="9" destOrd="0" presId="urn:microsoft.com/office/officeart/2005/8/layout/gear1"/>
    <dgm:cxn modelId="{2842E851-6883-4D21-B2D5-3244592A6E60}" type="presParOf" srcId="{BC45F166-36D0-46E5-9FB2-0B6155C6CE4C}" destId="{E9FD1483-3A98-4054-A5EB-30391648FE58}" srcOrd="10" destOrd="0" presId="urn:microsoft.com/office/officeart/2005/8/layout/gear1"/>
    <dgm:cxn modelId="{A668980B-4D0D-4234-B258-13AF813C8CE7}" type="presParOf" srcId="{BC45F166-36D0-46E5-9FB2-0B6155C6CE4C}" destId="{C179C109-C7D7-4CCD-9583-EA899B6D4AB6}" srcOrd="11" destOrd="0" presId="urn:microsoft.com/office/officeart/2005/8/layout/gear1"/>
    <dgm:cxn modelId="{73A86BCF-298A-4DE7-A708-3FCF83A86C49}" type="presParOf" srcId="{BC45F166-36D0-46E5-9FB2-0B6155C6CE4C}" destId="{D8775D78-B44A-4A6F-93C2-8A3BC837135C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DDB0350-A421-47E0-A500-827A7AA0027B}" type="doc">
      <dgm:prSet loTypeId="urn:microsoft.com/office/officeart/2005/8/layout/hList7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136C11A-79F6-4F56-A508-423E1FE49A54}">
      <dgm:prSet phldrT="[Text]" custT="1"/>
      <dgm:spPr/>
      <dgm:t>
        <a:bodyPr/>
        <a:lstStyle/>
        <a:p>
          <a:r>
            <a:rPr lang="bg-BG" sz="2000" dirty="0" smtClean="0"/>
            <a:t>Осигурено финансиране от ОП „Добро управление“</a:t>
          </a:r>
          <a:endParaRPr lang="en-US" sz="2000" dirty="0"/>
        </a:p>
      </dgm:t>
    </dgm:pt>
    <dgm:pt modelId="{0D52C6EF-141C-4310-9951-7D452E73670D}" type="parTrans" cxnId="{3EC234C9-C560-4F83-B5E9-0E3C33E6FA26}">
      <dgm:prSet/>
      <dgm:spPr/>
      <dgm:t>
        <a:bodyPr/>
        <a:lstStyle/>
        <a:p>
          <a:endParaRPr lang="en-US"/>
        </a:p>
      </dgm:t>
    </dgm:pt>
    <dgm:pt modelId="{090DD562-C1BD-4733-A46B-6B928E0616FB}" type="sibTrans" cxnId="{3EC234C9-C560-4F83-B5E9-0E3C33E6FA26}">
      <dgm:prSet/>
      <dgm:spPr/>
      <dgm:t>
        <a:bodyPr/>
        <a:lstStyle/>
        <a:p>
          <a:endParaRPr lang="en-US"/>
        </a:p>
      </dgm:t>
    </dgm:pt>
    <dgm:pt modelId="{4D6B20F6-FAA4-416A-BD7D-EE984AE9D42D}">
      <dgm:prSet phldrT="[Text]" custT="1"/>
      <dgm:spPr/>
      <dgm:t>
        <a:bodyPr/>
        <a:lstStyle/>
        <a:p>
          <a:r>
            <a:rPr lang="ru-RU" sz="2000" dirty="0" smtClean="0"/>
            <a:t>ЕИТ ще предоставя система от базови слоеве</a:t>
          </a:r>
          <a:endParaRPr lang="en-US" sz="2000" dirty="0"/>
        </a:p>
      </dgm:t>
    </dgm:pt>
    <dgm:pt modelId="{1D1924E7-8000-4C3C-B0D3-2655D7E93647}" type="parTrans" cxnId="{D89A7FB5-A552-4DE1-B62D-260B65DA2D71}">
      <dgm:prSet/>
      <dgm:spPr/>
      <dgm:t>
        <a:bodyPr/>
        <a:lstStyle/>
        <a:p>
          <a:endParaRPr lang="en-US"/>
        </a:p>
      </dgm:t>
    </dgm:pt>
    <dgm:pt modelId="{E71AA16B-C08E-45B7-AB91-E3BE15ECD8C2}" type="sibTrans" cxnId="{D89A7FB5-A552-4DE1-B62D-260B65DA2D71}">
      <dgm:prSet/>
      <dgm:spPr/>
      <dgm:t>
        <a:bodyPr/>
        <a:lstStyle/>
        <a:p>
          <a:endParaRPr lang="en-US"/>
        </a:p>
      </dgm:t>
    </dgm:pt>
    <dgm:pt modelId="{EEDCBAF2-EDF9-494D-8F84-97549A4E5016}">
      <dgm:prSet phldrT="[Text]" custT="1"/>
      <dgm:spPr/>
      <dgm:t>
        <a:bodyPr/>
        <a:lstStyle/>
        <a:p>
          <a:r>
            <a:rPr lang="ru-RU" sz="1800" dirty="0" smtClean="0"/>
            <a:t>Съобразяване с разпоредбите на Наредбата за общите изисквания към информационните системи, регистрите и електронните административни услуги </a:t>
          </a:r>
          <a:endParaRPr lang="en-US" sz="1800" dirty="0"/>
        </a:p>
      </dgm:t>
    </dgm:pt>
    <dgm:pt modelId="{56886E3D-C4CA-4B4E-8A10-759BEFA164BD}" type="parTrans" cxnId="{C609C68D-7421-4DD5-AEE9-FDAFBEC63EF8}">
      <dgm:prSet/>
      <dgm:spPr/>
      <dgm:t>
        <a:bodyPr/>
        <a:lstStyle/>
        <a:p>
          <a:endParaRPr lang="en-US"/>
        </a:p>
      </dgm:t>
    </dgm:pt>
    <dgm:pt modelId="{EC7AA582-AD90-47CA-8A3F-101F924BF93D}" type="sibTrans" cxnId="{C609C68D-7421-4DD5-AEE9-FDAFBEC63EF8}">
      <dgm:prSet/>
      <dgm:spPr/>
      <dgm:t>
        <a:bodyPr/>
        <a:lstStyle/>
        <a:p>
          <a:endParaRPr lang="en-US"/>
        </a:p>
      </dgm:t>
    </dgm:pt>
    <dgm:pt modelId="{191067CD-EA85-460D-97FE-C24B7C32693E}" type="pres">
      <dgm:prSet presAssocID="{3DDB0350-A421-47E0-A500-827A7AA0027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0C7369E-EECA-449E-AD9C-E19C311EB29E}" type="pres">
      <dgm:prSet presAssocID="{3DDB0350-A421-47E0-A500-827A7AA0027B}" presName="fgShape" presStyleLbl="fgShp" presStyleIdx="0" presStyleCnt="1"/>
      <dgm:spPr/>
    </dgm:pt>
    <dgm:pt modelId="{2EF34BD2-3950-4FF1-A46D-35E3A51B0B91}" type="pres">
      <dgm:prSet presAssocID="{3DDB0350-A421-47E0-A500-827A7AA0027B}" presName="linComp" presStyleCnt="0"/>
      <dgm:spPr/>
    </dgm:pt>
    <dgm:pt modelId="{9E79E05B-DE72-438D-A567-45BA1BE9D1CD}" type="pres">
      <dgm:prSet presAssocID="{7136C11A-79F6-4F56-A508-423E1FE49A54}" presName="compNode" presStyleCnt="0"/>
      <dgm:spPr/>
    </dgm:pt>
    <dgm:pt modelId="{082631F4-862B-481E-9B12-6C40E0B5CD42}" type="pres">
      <dgm:prSet presAssocID="{7136C11A-79F6-4F56-A508-423E1FE49A54}" presName="bkgdShape" presStyleLbl="node1" presStyleIdx="0" presStyleCnt="3"/>
      <dgm:spPr/>
      <dgm:t>
        <a:bodyPr/>
        <a:lstStyle/>
        <a:p>
          <a:endParaRPr lang="en-US"/>
        </a:p>
      </dgm:t>
    </dgm:pt>
    <dgm:pt modelId="{DB64BDF9-A158-4331-BDD7-4D9F4165CF0F}" type="pres">
      <dgm:prSet presAssocID="{7136C11A-79F6-4F56-A508-423E1FE49A54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F8C394-C9A0-46CA-BB3D-5F014C9D6A0B}" type="pres">
      <dgm:prSet presAssocID="{7136C11A-79F6-4F56-A508-423E1FE49A54}" presName="invisiNode" presStyleLbl="node1" presStyleIdx="0" presStyleCnt="3"/>
      <dgm:spPr/>
    </dgm:pt>
    <dgm:pt modelId="{41550A2A-0DBE-439F-8E48-96D23B2A2DB3}" type="pres">
      <dgm:prSet presAssocID="{7136C11A-79F6-4F56-A508-423E1FE49A54}" presName="imagNode" presStyleLbl="fgImgPlace1" presStyleIdx="0" presStyleCnt="3" custLinFactNeighborY="-4974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43F82151-A86C-41BD-B429-3694C2589A29}" type="pres">
      <dgm:prSet presAssocID="{090DD562-C1BD-4733-A46B-6B928E0616FB}" presName="sibTrans" presStyleLbl="sibTrans2D1" presStyleIdx="0" presStyleCnt="0"/>
      <dgm:spPr/>
      <dgm:t>
        <a:bodyPr/>
        <a:lstStyle/>
        <a:p>
          <a:endParaRPr lang="en-US"/>
        </a:p>
      </dgm:t>
    </dgm:pt>
    <dgm:pt modelId="{979E795E-5094-46CE-B942-363C7ED2185F}" type="pres">
      <dgm:prSet presAssocID="{4D6B20F6-FAA4-416A-BD7D-EE984AE9D42D}" presName="compNode" presStyleCnt="0"/>
      <dgm:spPr/>
    </dgm:pt>
    <dgm:pt modelId="{312ED230-DE3B-4498-BFD9-1DC77C38D241}" type="pres">
      <dgm:prSet presAssocID="{4D6B20F6-FAA4-416A-BD7D-EE984AE9D42D}" presName="bkgdShape" presStyleLbl="node1" presStyleIdx="1" presStyleCnt="3"/>
      <dgm:spPr/>
      <dgm:t>
        <a:bodyPr/>
        <a:lstStyle/>
        <a:p>
          <a:endParaRPr lang="en-US"/>
        </a:p>
      </dgm:t>
    </dgm:pt>
    <dgm:pt modelId="{A71BCB63-3AAE-429A-8C3C-E0AA6BA5F78A}" type="pres">
      <dgm:prSet presAssocID="{4D6B20F6-FAA4-416A-BD7D-EE984AE9D42D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62CDCCC-88F4-483F-94D4-A76BB58CD5EB}" type="pres">
      <dgm:prSet presAssocID="{4D6B20F6-FAA4-416A-BD7D-EE984AE9D42D}" presName="invisiNode" presStyleLbl="node1" presStyleIdx="1" presStyleCnt="3"/>
      <dgm:spPr/>
    </dgm:pt>
    <dgm:pt modelId="{971D3567-D851-40D3-A2FD-36A11464247C}" type="pres">
      <dgm:prSet presAssocID="{4D6B20F6-FAA4-416A-BD7D-EE984AE9D42D}" presName="imagNode" presStyleLbl="fgImgPlace1" presStyleIdx="1" presStyleCnt="3" custLinFactNeighborY="-8704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</dgm:pt>
    <dgm:pt modelId="{5BFBA3BE-2247-468A-B11D-8AF9B999B16D}" type="pres">
      <dgm:prSet presAssocID="{E71AA16B-C08E-45B7-AB91-E3BE15ECD8C2}" presName="sibTrans" presStyleLbl="sibTrans2D1" presStyleIdx="0" presStyleCnt="0"/>
      <dgm:spPr/>
      <dgm:t>
        <a:bodyPr/>
        <a:lstStyle/>
        <a:p>
          <a:endParaRPr lang="en-US"/>
        </a:p>
      </dgm:t>
    </dgm:pt>
    <dgm:pt modelId="{9E5DC1C0-ADF3-4F2C-99A6-EA427353CD80}" type="pres">
      <dgm:prSet presAssocID="{EEDCBAF2-EDF9-494D-8F84-97549A4E5016}" presName="compNode" presStyleCnt="0"/>
      <dgm:spPr/>
    </dgm:pt>
    <dgm:pt modelId="{BCFF8CC0-AB78-46C9-9E1C-ED5539DF097C}" type="pres">
      <dgm:prSet presAssocID="{EEDCBAF2-EDF9-494D-8F84-97549A4E5016}" presName="bkgdShape" presStyleLbl="node1" presStyleIdx="2" presStyleCnt="3"/>
      <dgm:spPr/>
      <dgm:t>
        <a:bodyPr/>
        <a:lstStyle/>
        <a:p>
          <a:endParaRPr lang="en-US"/>
        </a:p>
      </dgm:t>
    </dgm:pt>
    <dgm:pt modelId="{DBBEBE22-3571-4AA3-A5F7-3FC4A7B67630}" type="pres">
      <dgm:prSet presAssocID="{EEDCBAF2-EDF9-494D-8F84-97549A4E5016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402E45-3B07-4ADD-91C8-E070D75A3796}" type="pres">
      <dgm:prSet presAssocID="{EEDCBAF2-EDF9-494D-8F84-97549A4E5016}" presName="invisiNode" presStyleLbl="node1" presStyleIdx="2" presStyleCnt="3"/>
      <dgm:spPr/>
    </dgm:pt>
    <dgm:pt modelId="{055BD572-1280-4D72-85A0-A67A642859C3}" type="pres">
      <dgm:prSet presAssocID="{EEDCBAF2-EDF9-494D-8F84-97549A4E5016}" presName="imagNode" presStyleLbl="fgImgPlace1" presStyleIdx="2" presStyleCnt="3" custLinFactNeighborX="844" custLinFactNeighborY="-870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2000" r="-22000"/>
          </a:stretch>
        </a:blipFill>
      </dgm:spPr>
    </dgm:pt>
  </dgm:ptLst>
  <dgm:cxnLst>
    <dgm:cxn modelId="{C609C68D-7421-4DD5-AEE9-FDAFBEC63EF8}" srcId="{3DDB0350-A421-47E0-A500-827A7AA0027B}" destId="{EEDCBAF2-EDF9-494D-8F84-97549A4E5016}" srcOrd="2" destOrd="0" parTransId="{56886E3D-C4CA-4B4E-8A10-759BEFA164BD}" sibTransId="{EC7AA582-AD90-47CA-8A3F-101F924BF93D}"/>
    <dgm:cxn modelId="{64C75382-8DC8-40B3-BF29-062318DC3CB8}" type="presOf" srcId="{7136C11A-79F6-4F56-A508-423E1FE49A54}" destId="{DB64BDF9-A158-4331-BDD7-4D9F4165CF0F}" srcOrd="1" destOrd="0" presId="urn:microsoft.com/office/officeart/2005/8/layout/hList7"/>
    <dgm:cxn modelId="{54F1365A-8A1A-4EAA-B45D-5D948B7B5347}" type="presOf" srcId="{4D6B20F6-FAA4-416A-BD7D-EE984AE9D42D}" destId="{312ED230-DE3B-4498-BFD9-1DC77C38D241}" srcOrd="0" destOrd="0" presId="urn:microsoft.com/office/officeart/2005/8/layout/hList7"/>
    <dgm:cxn modelId="{D89A7FB5-A552-4DE1-B62D-260B65DA2D71}" srcId="{3DDB0350-A421-47E0-A500-827A7AA0027B}" destId="{4D6B20F6-FAA4-416A-BD7D-EE984AE9D42D}" srcOrd="1" destOrd="0" parTransId="{1D1924E7-8000-4C3C-B0D3-2655D7E93647}" sibTransId="{E71AA16B-C08E-45B7-AB91-E3BE15ECD8C2}"/>
    <dgm:cxn modelId="{13CC66CC-3FBF-4F1F-944B-2438BEF7E9DF}" type="presOf" srcId="{E71AA16B-C08E-45B7-AB91-E3BE15ECD8C2}" destId="{5BFBA3BE-2247-468A-B11D-8AF9B999B16D}" srcOrd="0" destOrd="0" presId="urn:microsoft.com/office/officeart/2005/8/layout/hList7"/>
    <dgm:cxn modelId="{5D844928-14BC-432D-AB60-AFED0EFB6E5F}" type="presOf" srcId="{090DD562-C1BD-4733-A46B-6B928E0616FB}" destId="{43F82151-A86C-41BD-B429-3694C2589A29}" srcOrd="0" destOrd="0" presId="urn:microsoft.com/office/officeart/2005/8/layout/hList7"/>
    <dgm:cxn modelId="{551F6F1B-D82D-472D-A834-8A8E629794BD}" type="presOf" srcId="{EEDCBAF2-EDF9-494D-8F84-97549A4E5016}" destId="{DBBEBE22-3571-4AA3-A5F7-3FC4A7B67630}" srcOrd="1" destOrd="0" presId="urn:microsoft.com/office/officeart/2005/8/layout/hList7"/>
    <dgm:cxn modelId="{547C9B7E-F50F-4097-B009-8C0CCF41FDC6}" type="presOf" srcId="{EEDCBAF2-EDF9-494D-8F84-97549A4E5016}" destId="{BCFF8CC0-AB78-46C9-9E1C-ED5539DF097C}" srcOrd="0" destOrd="0" presId="urn:microsoft.com/office/officeart/2005/8/layout/hList7"/>
    <dgm:cxn modelId="{F6CF9355-48C9-4827-AF86-8AF068C7A407}" type="presOf" srcId="{4D6B20F6-FAA4-416A-BD7D-EE984AE9D42D}" destId="{A71BCB63-3AAE-429A-8C3C-E0AA6BA5F78A}" srcOrd="1" destOrd="0" presId="urn:microsoft.com/office/officeart/2005/8/layout/hList7"/>
    <dgm:cxn modelId="{373C2FC6-7355-47C7-8451-52051F95C895}" type="presOf" srcId="{3DDB0350-A421-47E0-A500-827A7AA0027B}" destId="{191067CD-EA85-460D-97FE-C24B7C32693E}" srcOrd="0" destOrd="0" presId="urn:microsoft.com/office/officeart/2005/8/layout/hList7"/>
    <dgm:cxn modelId="{3EC234C9-C560-4F83-B5E9-0E3C33E6FA26}" srcId="{3DDB0350-A421-47E0-A500-827A7AA0027B}" destId="{7136C11A-79F6-4F56-A508-423E1FE49A54}" srcOrd="0" destOrd="0" parTransId="{0D52C6EF-141C-4310-9951-7D452E73670D}" sibTransId="{090DD562-C1BD-4733-A46B-6B928E0616FB}"/>
    <dgm:cxn modelId="{571692A3-9AF8-4324-8666-FD18C46095E2}" type="presOf" srcId="{7136C11A-79F6-4F56-A508-423E1FE49A54}" destId="{082631F4-862B-481E-9B12-6C40E0B5CD42}" srcOrd="0" destOrd="0" presId="urn:microsoft.com/office/officeart/2005/8/layout/hList7"/>
    <dgm:cxn modelId="{5DB7BBB0-D709-4EEF-A643-6E50D368F8AC}" type="presParOf" srcId="{191067CD-EA85-460D-97FE-C24B7C32693E}" destId="{E0C7369E-EECA-449E-AD9C-E19C311EB29E}" srcOrd="0" destOrd="0" presId="urn:microsoft.com/office/officeart/2005/8/layout/hList7"/>
    <dgm:cxn modelId="{DA8D0FD4-509C-4BF7-A480-A9F88B98DF42}" type="presParOf" srcId="{191067CD-EA85-460D-97FE-C24B7C32693E}" destId="{2EF34BD2-3950-4FF1-A46D-35E3A51B0B91}" srcOrd="1" destOrd="0" presId="urn:microsoft.com/office/officeart/2005/8/layout/hList7"/>
    <dgm:cxn modelId="{9052A301-D55E-4931-B371-4414940D9205}" type="presParOf" srcId="{2EF34BD2-3950-4FF1-A46D-35E3A51B0B91}" destId="{9E79E05B-DE72-438D-A567-45BA1BE9D1CD}" srcOrd="0" destOrd="0" presId="urn:microsoft.com/office/officeart/2005/8/layout/hList7"/>
    <dgm:cxn modelId="{021861F0-142A-4AB1-8748-BE3D36393035}" type="presParOf" srcId="{9E79E05B-DE72-438D-A567-45BA1BE9D1CD}" destId="{082631F4-862B-481E-9B12-6C40E0B5CD42}" srcOrd="0" destOrd="0" presId="urn:microsoft.com/office/officeart/2005/8/layout/hList7"/>
    <dgm:cxn modelId="{F851C817-67DC-41AE-94E0-0BBC8A0D4438}" type="presParOf" srcId="{9E79E05B-DE72-438D-A567-45BA1BE9D1CD}" destId="{DB64BDF9-A158-4331-BDD7-4D9F4165CF0F}" srcOrd="1" destOrd="0" presId="urn:microsoft.com/office/officeart/2005/8/layout/hList7"/>
    <dgm:cxn modelId="{B5A54A90-F4E7-4661-8698-440F3C2A6588}" type="presParOf" srcId="{9E79E05B-DE72-438D-A567-45BA1BE9D1CD}" destId="{7CF8C394-C9A0-46CA-BB3D-5F014C9D6A0B}" srcOrd="2" destOrd="0" presId="urn:microsoft.com/office/officeart/2005/8/layout/hList7"/>
    <dgm:cxn modelId="{19EAC767-2297-4629-8469-E86E9B109FBB}" type="presParOf" srcId="{9E79E05B-DE72-438D-A567-45BA1BE9D1CD}" destId="{41550A2A-0DBE-439F-8E48-96D23B2A2DB3}" srcOrd="3" destOrd="0" presId="urn:microsoft.com/office/officeart/2005/8/layout/hList7"/>
    <dgm:cxn modelId="{F28D5D35-834B-4D8E-A2E7-5A0558E9212D}" type="presParOf" srcId="{2EF34BD2-3950-4FF1-A46D-35E3A51B0B91}" destId="{43F82151-A86C-41BD-B429-3694C2589A29}" srcOrd="1" destOrd="0" presId="urn:microsoft.com/office/officeart/2005/8/layout/hList7"/>
    <dgm:cxn modelId="{8CBCF2A5-E3A1-46A9-BCAB-E44E4647C520}" type="presParOf" srcId="{2EF34BD2-3950-4FF1-A46D-35E3A51B0B91}" destId="{979E795E-5094-46CE-B942-363C7ED2185F}" srcOrd="2" destOrd="0" presId="urn:microsoft.com/office/officeart/2005/8/layout/hList7"/>
    <dgm:cxn modelId="{94234331-36BF-4610-AD4A-73FA6D6EB0B8}" type="presParOf" srcId="{979E795E-5094-46CE-B942-363C7ED2185F}" destId="{312ED230-DE3B-4498-BFD9-1DC77C38D241}" srcOrd="0" destOrd="0" presId="urn:microsoft.com/office/officeart/2005/8/layout/hList7"/>
    <dgm:cxn modelId="{BD877D5A-7A43-4457-82A7-DB98A9DA149B}" type="presParOf" srcId="{979E795E-5094-46CE-B942-363C7ED2185F}" destId="{A71BCB63-3AAE-429A-8C3C-E0AA6BA5F78A}" srcOrd="1" destOrd="0" presId="urn:microsoft.com/office/officeart/2005/8/layout/hList7"/>
    <dgm:cxn modelId="{0302B65B-001A-4627-880F-2CDEF8BB3C26}" type="presParOf" srcId="{979E795E-5094-46CE-B942-363C7ED2185F}" destId="{762CDCCC-88F4-483F-94D4-A76BB58CD5EB}" srcOrd="2" destOrd="0" presId="urn:microsoft.com/office/officeart/2005/8/layout/hList7"/>
    <dgm:cxn modelId="{95EE5D0C-C96B-494F-9BA2-9BBFB91A8535}" type="presParOf" srcId="{979E795E-5094-46CE-B942-363C7ED2185F}" destId="{971D3567-D851-40D3-A2FD-36A11464247C}" srcOrd="3" destOrd="0" presId="urn:microsoft.com/office/officeart/2005/8/layout/hList7"/>
    <dgm:cxn modelId="{C46A607C-FCC2-46D8-B9DE-406D3E2DB1D5}" type="presParOf" srcId="{2EF34BD2-3950-4FF1-A46D-35E3A51B0B91}" destId="{5BFBA3BE-2247-468A-B11D-8AF9B999B16D}" srcOrd="3" destOrd="0" presId="urn:microsoft.com/office/officeart/2005/8/layout/hList7"/>
    <dgm:cxn modelId="{D7659222-79E9-458A-B600-B925F35FDFF0}" type="presParOf" srcId="{2EF34BD2-3950-4FF1-A46D-35E3A51B0B91}" destId="{9E5DC1C0-ADF3-4F2C-99A6-EA427353CD80}" srcOrd="4" destOrd="0" presId="urn:microsoft.com/office/officeart/2005/8/layout/hList7"/>
    <dgm:cxn modelId="{B434D5F4-56F9-4664-B17E-54E27000EF9B}" type="presParOf" srcId="{9E5DC1C0-ADF3-4F2C-99A6-EA427353CD80}" destId="{BCFF8CC0-AB78-46C9-9E1C-ED5539DF097C}" srcOrd="0" destOrd="0" presId="urn:microsoft.com/office/officeart/2005/8/layout/hList7"/>
    <dgm:cxn modelId="{B478B0FE-77CB-43C9-BFC9-83C0B1ACC8B2}" type="presParOf" srcId="{9E5DC1C0-ADF3-4F2C-99A6-EA427353CD80}" destId="{DBBEBE22-3571-4AA3-A5F7-3FC4A7B67630}" srcOrd="1" destOrd="0" presId="urn:microsoft.com/office/officeart/2005/8/layout/hList7"/>
    <dgm:cxn modelId="{A5B3B4EB-89DA-4990-ACE3-9AAE948F2849}" type="presParOf" srcId="{9E5DC1C0-ADF3-4F2C-99A6-EA427353CD80}" destId="{CD402E45-3B07-4ADD-91C8-E070D75A3796}" srcOrd="2" destOrd="0" presId="urn:microsoft.com/office/officeart/2005/8/layout/hList7"/>
    <dgm:cxn modelId="{4BF05E97-7A5F-4FBF-B830-C96ADFE17E1F}" type="presParOf" srcId="{9E5DC1C0-ADF3-4F2C-99A6-EA427353CD80}" destId="{055BD572-1280-4D72-85A0-A67A642859C3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ECA9664-7B39-4CF4-BAFF-C1C3DE14C81B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B9F3219C-3E53-4AAB-83B6-0F3FDB303042}">
      <dgm:prSet phldrT="[Text]"/>
      <dgm:spPr/>
      <dgm:t>
        <a:bodyPr/>
        <a:lstStyle/>
        <a:p>
          <a:pPr algn="r"/>
          <a:r>
            <a:rPr lang="ru-RU" dirty="0" smtClean="0"/>
            <a:t>         ЕИТ ще предоставя достъп до всички налични образци на документи </a:t>
          </a:r>
          <a:endParaRPr lang="en-US" dirty="0"/>
        </a:p>
      </dgm:t>
    </dgm:pt>
    <dgm:pt modelId="{1E55316B-6AC3-4F89-B837-2BDC83FF6C2E}" type="parTrans" cxnId="{AE0693D3-08CA-47EB-8FC7-74306BB98545}">
      <dgm:prSet/>
      <dgm:spPr/>
      <dgm:t>
        <a:bodyPr/>
        <a:lstStyle/>
        <a:p>
          <a:endParaRPr lang="en-US"/>
        </a:p>
      </dgm:t>
    </dgm:pt>
    <dgm:pt modelId="{00F29BBB-86CD-42FB-B3B1-D59900399E83}" type="sibTrans" cxnId="{AE0693D3-08CA-47EB-8FC7-74306BB98545}">
      <dgm:prSet/>
      <dgm:spPr/>
      <dgm:t>
        <a:bodyPr/>
        <a:lstStyle/>
        <a:p>
          <a:endParaRPr lang="en-US"/>
        </a:p>
      </dgm:t>
    </dgm:pt>
    <dgm:pt modelId="{B11488F9-07D9-477B-87BC-DBCE3DE9CA46}">
      <dgm:prSet/>
      <dgm:spPr/>
      <dgm:t>
        <a:bodyPr/>
        <a:lstStyle/>
        <a:p>
          <a:pPr algn="r"/>
          <a:r>
            <a:rPr lang="ru-RU" dirty="0" smtClean="0"/>
            <a:t>      Разработване и внедряване на пет е-</a:t>
          </a:r>
          <a:r>
            <a:rPr lang="ru-RU" dirty="0" err="1" smtClean="0"/>
            <a:t>административни</a:t>
          </a:r>
          <a:r>
            <a:rPr lang="ru-RU" dirty="0" smtClean="0"/>
            <a:t> услуги</a:t>
          </a:r>
          <a:endParaRPr lang="ru-RU" dirty="0"/>
        </a:p>
      </dgm:t>
    </dgm:pt>
    <dgm:pt modelId="{918A9371-B1A7-4228-8A96-16DDE9307FB7}" type="parTrans" cxnId="{2F907256-07AA-4814-B1EA-9FD39CDDF3B9}">
      <dgm:prSet/>
      <dgm:spPr/>
      <dgm:t>
        <a:bodyPr/>
        <a:lstStyle/>
        <a:p>
          <a:endParaRPr lang="en-US"/>
        </a:p>
      </dgm:t>
    </dgm:pt>
    <dgm:pt modelId="{5F838F5E-FE8F-468D-B1E9-42B8C0D79836}" type="sibTrans" cxnId="{2F907256-07AA-4814-B1EA-9FD39CDDF3B9}">
      <dgm:prSet/>
      <dgm:spPr/>
      <dgm:t>
        <a:bodyPr/>
        <a:lstStyle/>
        <a:p>
          <a:endParaRPr lang="en-US"/>
        </a:p>
      </dgm:t>
    </dgm:pt>
    <dgm:pt modelId="{4BF560B9-4DEC-4901-8F97-6DB7A3FC9226}">
      <dgm:prSet/>
      <dgm:spPr/>
      <dgm:t>
        <a:bodyPr/>
        <a:lstStyle/>
        <a:p>
          <a:pPr algn="r"/>
          <a:r>
            <a:rPr lang="ru-RU" dirty="0" smtClean="0"/>
            <a:t>Разработване и внедряване на публични електронни регистри</a:t>
          </a:r>
          <a:endParaRPr lang="en-US" dirty="0"/>
        </a:p>
      </dgm:t>
    </dgm:pt>
    <dgm:pt modelId="{4368F988-5628-436C-9ADD-B6ABAB0A53B4}" type="parTrans" cxnId="{2FF80DE5-3E79-4298-9102-4945F4A34670}">
      <dgm:prSet/>
      <dgm:spPr/>
      <dgm:t>
        <a:bodyPr/>
        <a:lstStyle/>
        <a:p>
          <a:endParaRPr lang="en-US"/>
        </a:p>
      </dgm:t>
    </dgm:pt>
    <dgm:pt modelId="{968978C8-80C1-4542-9D31-6B2F71EE3202}" type="sibTrans" cxnId="{2FF80DE5-3E79-4298-9102-4945F4A34670}">
      <dgm:prSet/>
      <dgm:spPr/>
      <dgm:t>
        <a:bodyPr/>
        <a:lstStyle/>
        <a:p>
          <a:endParaRPr lang="en-US"/>
        </a:p>
      </dgm:t>
    </dgm:pt>
    <dgm:pt modelId="{C0158F0D-BEA4-42A1-8C12-6E1C392A56A5}" type="pres">
      <dgm:prSet presAssocID="{7ECA9664-7B39-4CF4-BAFF-C1C3DE14C81B}" presName="linearFlow" presStyleCnt="0">
        <dgm:presLayoutVars>
          <dgm:dir/>
          <dgm:resizeHandles val="exact"/>
        </dgm:presLayoutVars>
      </dgm:prSet>
      <dgm:spPr/>
    </dgm:pt>
    <dgm:pt modelId="{C6669203-707C-4168-9500-B487123ECB92}" type="pres">
      <dgm:prSet presAssocID="{4BF560B9-4DEC-4901-8F97-6DB7A3FC9226}" presName="composite" presStyleCnt="0"/>
      <dgm:spPr/>
    </dgm:pt>
    <dgm:pt modelId="{3CFAC9B6-9829-4412-99BC-F6CF7716D724}" type="pres">
      <dgm:prSet presAssocID="{4BF560B9-4DEC-4901-8F97-6DB7A3FC9226}" presName="imgShp" presStyleLbl="fgImgPlace1" presStyleIdx="0" presStyleCnt="3" custScaleX="174329" custScaleY="180787" custLinFactNeighborY="367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4000" r="-44000"/>
          </a:stretch>
        </a:blipFill>
      </dgm:spPr>
    </dgm:pt>
    <dgm:pt modelId="{C3279C1F-33C7-4552-B0B4-6116491F1BF0}" type="pres">
      <dgm:prSet presAssocID="{4BF560B9-4DEC-4901-8F97-6DB7A3FC9226}" presName="txShp" presStyleLbl="node1" presStyleIdx="0" presStyleCnt="3" custScaleX="118392" custScaleY="14233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06ABD80-EE1B-4CE7-A894-EE082569FD76}" type="pres">
      <dgm:prSet presAssocID="{968978C8-80C1-4542-9D31-6B2F71EE3202}" presName="spacing" presStyleCnt="0"/>
      <dgm:spPr/>
    </dgm:pt>
    <dgm:pt modelId="{074B8CBF-06FA-4C7C-AFF1-2486CA4393D9}" type="pres">
      <dgm:prSet presAssocID="{B11488F9-07D9-477B-87BC-DBCE3DE9CA46}" presName="composite" presStyleCnt="0"/>
      <dgm:spPr/>
    </dgm:pt>
    <dgm:pt modelId="{E3D791F9-822F-4E0A-B73A-E3EDA5802755}" type="pres">
      <dgm:prSet presAssocID="{B11488F9-07D9-477B-87BC-DBCE3DE9CA46}" presName="imgShp" presStyleLbl="fgImgPlace1" presStyleIdx="1" presStyleCnt="3" custScaleX="161746" custScaleY="165833" custLinFactNeighborX="734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</dgm:pt>
    <dgm:pt modelId="{89BA707C-2B8D-4333-B7F6-ADFB62820098}" type="pres">
      <dgm:prSet presAssocID="{B11488F9-07D9-477B-87BC-DBCE3DE9CA46}" presName="txShp" presStyleLbl="node1" presStyleIdx="1" presStyleCnt="3" custScaleX="123109" custScaleY="16324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AE36F7-EF66-4462-A862-38FC9CB5C850}" type="pres">
      <dgm:prSet presAssocID="{5F838F5E-FE8F-468D-B1E9-42B8C0D79836}" presName="spacing" presStyleCnt="0"/>
      <dgm:spPr/>
    </dgm:pt>
    <dgm:pt modelId="{61EC5271-DF45-4E93-908F-28A38EFB64EC}" type="pres">
      <dgm:prSet presAssocID="{B9F3219C-3E53-4AAB-83B6-0F3FDB303042}" presName="composite" presStyleCnt="0"/>
      <dgm:spPr/>
    </dgm:pt>
    <dgm:pt modelId="{10F451AB-4829-477C-B90B-7E73CB446619}" type="pres">
      <dgm:prSet presAssocID="{B9F3219C-3E53-4AAB-83B6-0F3FDB303042}" presName="imgShp" presStyleLbl="fgImgPlace1" presStyleIdx="2" presStyleCnt="3" custScaleX="172388" custScaleY="17333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6000" r="-26000"/>
          </a:stretch>
        </a:blipFill>
      </dgm:spPr>
      <dgm:t>
        <a:bodyPr/>
        <a:lstStyle/>
        <a:p>
          <a:endParaRPr lang="en-US"/>
        </a:p>
      </dgm:t>
    </dgm:pt>
    <dgm:pt modelId="{76DF801D-CF66-4882-BBD1-656F1920F36F}" type="pres">
      <dgm:prSet presAssocID="{B9F3219C-3E53-4AAB-83B6-0F3FDB303042}" presName="txShp" presStyleLbl="node1" presStyleIdx="2" presStyleCnt="3" custScaleX="114098" custScaleY="15706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E0693D3-08CA-47EB-8FC7-74306BB98545}" srcId="{7ECA9664-7B39-4CF4-BAFF-C1C3DE14C81B}" destId="{B9F3219C-3E53-4AAB-83B6-0F3FDB303042}" srcOrd="2" destOrd="0" parTransId="{1E55316B-6AC3-4F89-B837-2BDC83FF6C2E}" sibTransId="{00F29BBB-86CD-42FB-B3B1-D59900399E83}"/>
    <dgm:cxn modelId="{A00CA934-DB23-417F-B3ED-635E42595F2D}" type="presOf" srcId="{7ECA9664-7B39-4CF4-BAFF-C1C3DE14C81B}" destId="{C0158F0D-BEA4-42A1-8C12-6E1C392A56A5}" srcOrd="0" destOrd="0" presId="urn:microsoft.com/office/officeart/2005/8/layout/vList3"/>
    <dgm:cxn modelId="{2B360A73-555D-4C1E-A0B6-F42196216B81}" type="presOf" srcId="{B9F3219C-3E53-4AAB-83B6-0F3FDB303042}" destId="{76DF801D-CF66-4882-BBD1-656F1920F36F}" srcOrd="0" destOrd="0" presId="urn:microsoft.com/office/officeart/2005/8/layout/vList3"/>
    <dgm:cxn modelId="{A7A2D1C6-547D-44AB-A999-3C9B54088B25}" type="presOf" srcId="{4BF560B9-4DEC-4901-8F97-6DB7A3FC9226}" destId="{C3279C1F-33C7-4552-B0B4-6116491F1BF0}" srcOrd="0" destOrd="0" presId="urn:microsoft.com/office/officeart/2005/8/layout/vList3"/>
    <dgm:cxn modelId="{05AE41F6-FC28-4B22-AB24-F2A3630CE5F8}" type="presOf" srcId="{B11488F9-07D9-477B-87BC-DBCE3DE9CA46}" destId="{89BA707C-2B8D-4333-B7F6-ADFB62820098}" srcOrd="0" destOrd="0" presId="urn:microsoft.com/office/officeart/2005/8/layout/vList3"/>
    <dgm:cxn modelId="{2F907256-07AA-4814-B1EA-9FD39CDDF3B9}" srcId="{7ECA9664-7B39-4CF4-BAFF-C1C3DE14C81B}" destId="{B11488F9-07D9-477B-87BC-DBCE3DE9CA46}" srcOrd="1" destOrd="0" parTransId="{918A9371-B1A7-4228-8A96-16DDE9307FB7}" sibTransId="{5F838F5E-FE8F-468D-B1E9-42B8C0D79836}"/>
    <dgm:cxn modelId="{2FF80DE5-3E79-4298-9102-4945F4A34670}" srcId="{7ECA9664-7B39-4CF4-BAFF-C1C3DE14C81B}" destId="{4BF560B9-4DEC-4901-8F97-6DB7A3FC9226}" srcOrd="0" destOrd="0" parTransId="{4368F988-5628-436C-9ADD-B6ABAB0A53B4}" sibTransId="{968978C8-80C1-4542-9D31-6B2F71EE3202}"/>
    <dgm:cxn modelId="{4DDE7B0B-3D9F-4753-BB2C-4C147A25A76D}" type="presParOf" srcId="{C0158F0D-BEA4-42A1-8C12-6E1C392A56A5}" destId="{C6669203-707C-4168-9500-B487123ECB92}" srcOrd="0" destOrd="0" presId="urn:microsoft.com/office/officeart/2005/8/layout/vList3"/>
    <dgm:cxn modelId="{8A4870E8-A1FC-4F46-95C8-B8EB8B687E02}" type="presParOf" srcId="{C6669203-707C-4168-9500-B487123ECB92}" destId="{3CFAC9B6-9829-4412-99BC-F6CF7716D724}" srcOrd="0" destOrd="0" presId="urn:microsoft.com/office/officeart/2005/8/layout/vList3"/>
    <dgm:cxn modelId="{34984E31-BF1E-4E84-A083-F7B972AC0401}" type="presParOf" srcId="{C6669203-707C-4168-9500-B487123ECB92}" destId="{C3279C1F-33C7-4552-B0B4-6116491F1BF0}" srcOrd="1" destOrd="0" presId="urn:microsoft.com/office/officeart/2005/8/layout/vList3"/>
    <dgm:cxn modelId="{F7155B36-1984-4F77-A928-AB945DA1FD5B}" type="presParOf" srcId="{C0158F0D-BEA4-42A1-8C12-6E1C392A56A5}" destId="{906ABD80-EE1B-4CE7-A894-EE082569FD76}" srcOrd="1" destOrd="0" presId="urn:microsoft.com/office/officeart/2005/8/layout/vList3"/>
    <dgm:cxn modelId="{8FEE2E75-EDA0-4846-915F-08654E0929A6}" type="presParOf" srcId="{C0158F0D-BEA4-42A1-8C12-6E1C392A56A5}" destId="{074B8CBF-06FA-4C7C-AFF1-2486CA4393D9}" srcOrd="2" destOrd="0" presId="urn:microsoft.com/office/officeart/2005/8/layout/vList3"/>
    <dgm:cxn modelId="{7157EF7A-61A9-49E9-A3C1-1AAF4D95A977}" type="presParOf" srcId="{074B8CBF-06FA-4C7C-AFF1-2486CA4393D9}" destId="{E3D791F9-822F-4E0A-B73A-E3EDA5802755}" srcOrd="0" destOrd="0" presId="urn:microsoft.com/office/officeart/2005/8/layout/vList3"/>
    <dgm:cxn modelId="{E78AAA63-3079-4B2F-8B76-D35FD8509943}" type="presParOf" srcId="{074B8CBF-06FA-4C7C-AFF1-2486CA4393D9}" destId="{89BA707C-2B8D-4333-B7F6-ADFB62820098}" srcOrd="1" destOrd="0" presId="urn:microsoft.com/office/officeart/2005/8/layout/vList3"/>
    <dgm:cxn modelId="{E40C7EBA-6622-46D4-A13A-D7C7F771A734}" type="presParOf" srcId="{C0158F0D-BEA4-42A1-8C12-6E1C392A56A5}" destId="{05AE36F7-EF66-4462-A862-38FC9CB5C850}" srcOrd="3" destOrd="0" presId="urn:microsoft.com/office/officeart/2005/8/layout/vList3"/>
    <dgm:cxn modelId="{2D03D534-3C05-449D-B442-299CD1C8A0B5}" type="presParOf" srcId="{C0158F0D-BEA4-42A1-8C12-6E1C392A56A5}" destId="{61EC5271-DF45-4E93-908F-28A38EFB64EC}" srcOrd="4" destOrd="0" presId="urn:microsoft.com/office/officeart/2005/8/layout/vList3"/>
    <dgm:cxn modelId="{E078B98B-A526-4B68-A7F6-FD9951A52F65}" type="presParOf" srcId="{61EC5271-DF45-4E93-908F-28A38EFB64EC}" destId="{10F451AB-4829-477C-B90B-7E73CB446619}" srcOrd="0" destOrd="0" presId="urn:microsoft.com/office/officeart/2005/8/layout/vList3"/>
    <dgm:cxn modelId="{318B137A-D1C5-4B71-953C-2221C0A67798}" type="presParOf" srcId="{61EC5271-DF45-4E93-908F-28A38EFB64EC}" destId="{76DF801D-CF66-4882-BBD1-656F1920F36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4B2F78-F82A-410A-8002-E1A6B2810A6A}">
      <dsp:nvSpPr>
        <dsp:cNvPr id="0" name=""/>
        <dsp:cNvSpPr/>
      </dsp:nvSpPr>
      <dsp:spPr>
        <a:xfrm>
          <a:off x="4010440" y="1788489"/>
          <a:ext cx="4135419" cy="3302079"/>
        </a:xfrm>
        <a:prstGeom prst="gear9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700" kern="1200" dirty="0" smtClean="0"/>
            <a:t>Изключително висок брой на предприятията, заявили намерение да предоставят достъп до интернет</a:t>
          </a:r>
          <a:r>
            <a:rPr lang="en-US" sz="1700" kern="1200" dirty="0" smtClean="0"/>
            <a:t> – </a:t>
          </a:r>
          <a:r>
            <a:rPr lang="bg-BG" sz="1700" kern="1200" dirty="0" smtClean="0"/>
            <a:t>над 900</a:t>
          </a:r>
          <a:endParaRPr lang="en-US" sz="1700" kern="1200" dirty="0"/>
        </a:p>
      </dsp:txBody>
      <dsp:txXfrm>
        <a:off x="4779560" y="2561985"/>
        <a:ext cx="2597179" cy="1697337"/>
      </dsp:txXfrm>
    </dsp:sp>
    <dsp:sp modelId="{ED8A82B6-2BF0-4218-A522-1E18903A3E5B}">
      <dsp:nvSpPr>
        <dsp:cNvPr id="0" name=""/>
        <dsp:cNvSpPr/>
      </dsp:nvSpPr>
      <dsp:spPr>
        <a:xfrm>
          <a:off x="1069394" y="1198896"/>
          <a:ext cx="3636223" cy="3648676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700" kern="1200" dirty="0" smtClean="0"/>
            <a:t>Преобладаваща част от абонатите ползват оптични мрежи</a:t>
          </a:r>
          <a:endParaRPr lang="en-US" sz="1700" kern="1200" dirty="0"/>
        </a:p>
      </dsp:txBody>
      <dsp:txXfrm>
        <a:off x="1984824" y="2121696"/>
        <a:ext cx="1805363" cy="1803076"/>
      </dsp:txXfrm>
    </dsp:sp>
    <dsp:sp modelId="{7E757301-1613-4287-9BF7-732876C738E2}">
      <dsp:nvSpPr>
        <dsp:cNvPr id="0" name=""/>
        <dsp:cNvSpPr/>
      </dsp:nvSpPr>
      <dsp:spPr>
        <a:xfrm rot="440120">
          <a:off x="2972665" y="63471"/>
          <a:ext cx="3570593" cy="2623184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700" kern="1200" dirty="0" smtClean="0"/>
            <a:t>Ръст в абонатите на високи скорости</a:t>
          </a:r>
          <a:endParaRPr lang="en-US" sz="1700" kern="1200" dirty="0"/>
        </a:p>
      </dsp:txBody>
      <dsp:txXfrm rot="900000">
        <a:off x="3811994" y="582619"/>
        <a:ext cx="1891935" cy="1584888"/>
      </dsp:txXfrm>
    </dsp:sp>
    <dsp:sp modelId="{E9FD1483-3A98-4054-A5EB-30391648FE58}">
      <dsp:nvSpPr>
        <dsp:cNvPr id="0" name=""/>
        <dsp:cNvSpPr/>
      </dsp:nvSpPr>
      <dsp:spPr>
        <a:xfrm>
          <a:off x="4288765" y="1133882"/>
          <a:ext cx="3652869" cy="3652869"/>
        </a:xfrm>
        <a:prstGeom prst="circularArrow">
          <a:avLst>
            <a:gd name="adj1" fmla="val 4688"/>
            <a:gd name="adj2" fmla="val 299029"/>
            <a:gd name="adj3" fmla="val 2535708"/>
            <a:gd name="adj4" fmla="val 15819804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79C109-C7D7-4CCD-9583-EA899B6D4AB6}">
      <dsp:nvSpPr>
        <dsp:cNvPr id="0" name=""/>
        <dsp:cNvSpPr/>
      </dsp:nvSpPr>
      <dsp:spPr>
        <a:xfrm>
          <a:off x="1837469" y="1130029"/>
          <a:ext cx="2654037" cy="2654037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775D78-B44A-4A6F-93C2-8A3BC837135C}">
      <dsp:nvSpPr>
        <dsp:cNvPr id="0" name=""/>
        <dsp:cNvSpPr/>
      </dsp:nvSpPr>
      <dsp:spPr>
        <a:xfrm>
          <a:off x="3015138" y="-91410"/>
          <a:ext cx="2861587" cy="2861587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2631F4-862B-481E-9B12-6C40E0B5CD42}">
      <dsp:nvSpPr>
        <dsp:cNvPr id="0" name=""/>
        <dsp:cNvSpPr/>
      </dsp:nvSpPr>
      <dsp:spPr>
        <a:xfrm>
          <a:off x="1645" y="0"/>
          <a:ext cx="2560748" cy="496270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2000" kern="1200" dirty="0" smtClean="0"/>
            <a:t>Осигурено финансиране от ОП „Добро управление“</a:t>
          </a:r>
          <a:endParaRPr lang="en-US" sz="2000" kern="1200" dirty="0"/>
        </a:p>
      </dsp:txBody>
      <dsp:txXfrm>
        <a:off x="1645" y="1985081"/>
        <a:ext cx="2560748" cy="1985081"/>
      </dsp:txXfrm>
    </dsp:sp>
    <dsp:sp modelId="{41550A2A-0DBE-439F-8E48-96D23B2A2DB3}">
      <dsp:nvSpPr>
        <dsp:cNvPr id="0" name=""/>
        <dsp:cNvSpPr/>
      </dsp:nvSpPr>
      <dsp:spPr>
        <a:xfrm>
          <a:off x="455730" y="215562"/>
          <a:ext cx="1652580" cy="1652580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12ED230-DE3B-4498-BFD9-1DC77C38D241}">
      <dsp:nvSpPr>
        <dsp:cNvPr id="0" name=""/>
        <dsp:cNvSpPr/>
      </dsp:nvSpPr>
      <dsp:spPr>
        <a:xfrm>
          <a:off x="2639216" y="0"/>
          <a:ext cx="2560748" cy="496270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ЕИТ ще предоставя система от базови слоеве</a:t>
          </a:r>
          <a:endParaRPr lang="en-US" sz="2000" kern="1200" dirty="0"/>
        </a:p>
      </dsp:txBody>
      <dsp:txXfrm>
        <a:off x="2639216" y="1985081"/>
        <a:ext cx="2560748" cy="1985081"/>
      </dsp:txXfrm>
    </dsp:sp>
    <dsp:sp modelId="{971D3567-D851-40D3-A2FD-36A11464247C}">
      <dsp:nvSpPr>
        <dsp:cNvPr id="0" name=""/>
        <dsp:cNvSpPr/>
      </dsp:nvSpPr>
      <dsp:spPr>
        <a:xfrm>
          <a:off x="3093300" y="153921"/>
          <a:ext cx="1652580" cy="1652580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CFF8CC0-AB78-46C9-9E1C-ED5539DF097C}">
      <dsp:nvSpPr>
        <dsp:cNvPr id="0" name=""/>
        <dsp:cNvSpPr/>
      </dsp:nvSpPr>
      <dsp:spPr>
        <a:xfrm>
          <a:off x="5276787" y="0"/>
          <a:ext cx="2560748" cy="496270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Съобразяване с разпоредбите на Наредбата за общите изисквания към информационните системи, регистрите и електронните административни услуги </a:t>
          </a:r>
          <a:endParaRPr lang="en-US" sz="1800" kern="1200" dirty="0"/>
        </a:p>
      </dsp:txBody>
      <dsp:txXfrm>
        <a:off x="5276787" y="1985081"/>
        <a:ext cx="2560748" cy="1985081"/>
      </dsp:txXfrm>
    </dsp:sp>
    <dsp:sp modelId="{055BD572-1280-4D72-85A0-A67A642859C3}">
      <dsp:nvSpPr>
        <dsp:cNvPr id="0" name=""/>
        <dsp:cNvSpPr/>
      </dsp:nvSpPr>
      <dsp:spPr>
        <a:xfrm>
          <a:off x="5744819" y="153921"/>
          <a:ext cx="1652580" cy="1652580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2000" r="-22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0C7369E-EECA-449E-AD9C-E19C311EB29E}">
      <dsp:nvSpPr>
        <dsp:cNvPr id="0" name=""/>
        <dsp:cNvSpPr/>
      </dsp:nvSpPr>
      <dsp:spPr>
        <a:xfrm>
          <a:off x="313567" y="3970162"/>
          <a:ext cx="7212047" cy="744405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279C1F-33C7-4552-B0B4-6116491F1BF0}">
      <dsp:nvSpPr>
        <dsp:cNvPr id="0" name=""/>
        <dsp:cNvSpPr/>
      </dsp:nvSpPr>
      <dsp:spPr>
        <a:xfrm rot="10800000">
          <a:off x="960675" y="170683"/>
          <a:ext cx="5977706" cy="1258653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9939" tIns="102870" rIns="192024" bIns="102870" numCol="1" spcCol="1270" anchor="ctr" anchorCtr="0">
          <a:noAutofit/>
        </a:bodyPr>
        <a:lstStyle/>
        <a:p>
          <a:pPr lvl="0" algn="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Разработване и внедряване на публични електронни регистри</a:t>
          </a:r>
          <a:endParaRPr lang="en-US" sz="2700" kern="1200" dirty="0"/>
        </a:p>
      </dsp:txBody>
      <dsp:txXfrm rot="10800000">
        <a:off x="1275338" y="170683"/>
        <a:ext cx="5663043" cy="1258653"/>
      </dsp:txXfrm>
    </dsp:sp>
    <dsp:sp modelId="{3CFAC9B6-9829-4412-99BC-F6CF7716D724}">
      <dsp:nvSpPr>
        <dsp:cNvPr id="0" name=""/>
        <dsp:cNvSpPr/>
      </dsp:nvSpPr>
      <dsp:spPr>
        <a:xfrm>
          <a:off x="654218" y="33148"/>
          <a:ext cx="1541540" cy="1598647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4000" r="-44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9BA707C-2B8D-4333-B7F6-ADFB62820098}">
      <dsp:nvSpPr>
        <dsp:cNvPr id="0" name=""/>
        <dsp:cNvSpPr/>
      </dsp:nvSpPr>
      <dsp:spPr>
        <a:xfrm rot="10800000">
          <a:off x="754235" y="1874737"/>
          <a:ext cx="6215871" cy="1443528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9939" tIns="99060" rIns="184912" bIns="99060" numCol="1" spcCol="1270" anchor="ctr" anchorCtr="0">
          <a:noAutofit/>
        </a:bodyPr>
        <a:lstStyle/>
        <a:p>
          <a:pPr lvl="0" algn="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      Разработване и внедряване на пет е-</a:t>
          </a:r>
          <a:r>
            <a:rPr lang="ru-RU" sz="2600" kern="1200" dirty="0" err="1" smtClean="0"/>
            <a:t>административни</a:t>
          </a:r>
          <a:r>
            <a:rPr lang="ru-RU" sz="2600" kern="1200" dirty="0" smtClean="0"/>
            <a:t> услуги</a:t>
          </a:r>
          <a:endParaRPr lang="ru-RU" sz="2600" kern="1200" dirty="0"/>
        </a:p>
      </dsp:txBody>
      <dsp:txXfrm rot="10800000">
        <a:off x="1115117" y="1874737"/>
        <a:ext cx="5854989" cy="1443528"/>
      </dsp:txXfrm>
    </dsp:sp>
    <dsp:sp modelId="{E3D791F9-822F-4E0A-B73A-E3EDA5802755}">
      <dsp:nvSpPr>
        <dsp:cNvPr id="0" name=""/>
        <dsp:cNvSpPr/>
      </dsp:nvSpPr>
      <dsp:spPr>
        <a:xfrm>
          <a:off x="687426" y="1863295"/>
          <a:ext cx="1430273" cy="1466413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DF801D-CF66-4882-BBD1-656F1920F36F}">
      <dsp:nvSpPr>
        <dsp:cNvPr id="0" name=""/>
        <dsp:cNvSpPr/>
      </dsp:nvSpPr>
      <dsp:spPr>
        <a:xfrm rot="10800000">
          <a:off x="1118990" y="3665587"/>
          <a:ext cx="5760898" cy="1388898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9939" tIns="99060" rIns="184912" bIns="99060" numCol="1" spcCol="1270" anchor="ctr" anchorCtr="0">
          <a:noAutofit/>
        </a:bodyPr>
        <a:lstStyle/>
        <a:p>
          <a:pPr lvl="0" algn="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         ЕИТ ще предоставя достъп до всички налични образци на документи </a:t>
          </a:r>
          <a:endParaRPr lang="en-US" sz="2600" kern="1200" dirty="0"/>
        </a:p>
      </dsp:txBody>
      <dsp:txXfrm rot="10800000">
        <a:off x="1466214" y="3665587"/>
        <a:ext cx="5413674" cy="1388898"/>
      </dsp:txXfrm>
    </dsp:sp>
    <dsp:sp modelId="{10F451AB-4829-477C-B90B-7E73CB446619}">
      <dsp:nvSpPr>
        <dsp:cNvPr id="0" name=""/>
        <dsp:cNvSpPr/>
      </dsp:nvSpPr>
      <dsp:spPr>
        <a:xfrm>
          <a:off x="712711" y="3593669"/>
          <a:ext cx="1524377" cy="1532733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6000" r="-26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5F8B0A-E83B-4E8A-ADED-FE98BBDBECB5}" type="datetimeFigureOut">
              <a:rPr lang="bg-BG" smtClean="0"/>
              <a:t>23.8.2017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ru-RU" smtClean="0"/>
              <a:t>„Изграждане на ГИС базирана електронна платформа „Единна информационна точка“ </a:t>
            </a:r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DFACD7-7DA8-457B-92D1-94C4657095D8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31426149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DB71C1-B0BB-4DBE-8B5A-171C703A27B4}" type="datetimeFigureOut">
              <a:rPr lang="bg-BG" smtClean="0"/>
              <a:t>23.8.2017 г.</a:t>
            </a:fld>
            <a:endParaRPr lang="bg-BG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ru-RU" smtClean="0"/>
              <a:t>„Изграждане на ГИС базирана електронна платформа „Единна информационна точка“ </a:t>
            </a:r>
            <a:endParaRPr lang="bg-BG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1A09D9-ED88-4665-AF35-2671ADBE7933}" type="slidenum">
              <a:rPr lang="bg-BG" smtClean="0"/>
              <a:t>‹#›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015067778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ru-RU" smtClean="0"/>
              <a:t>„Изграждане на ГИС базирана електронна платформа „Единна информационна точка“ </a:t>
            </a:r>
            <a:endParaRPr lang="bg-BG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F1A09D9-ED88-4665-AF35-2671ADBE7933}" type="slidenum">
              <a:rPr lang="bg-BG" smtClean="0"/>
              <a:t>1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6805869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ru-RU" smtClean="0"/>
              <a:t>„Изграждане на ГИС базирана електронна платформа „Единна информационна точка“ </a:t>
            </a:r>
            <a:endParaRPr lang="bg-BG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F1A09D9-ED88-4665-AF35-2671ADBE7933}" type="slidenum">
              <a:rPr lang="bg-BG" smtClean="0"/>
              <a:t>2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613132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ru-RU" smtClean="0"/>
              <a:t>„Изграждане на ГИС базирана електронна платформа „Единна информационна точка“ </a:t>
            </a:r>
            <a:endParaRPr lang="bg-BG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F1A09D9-ED88-4665-AF35-2671ADBE7933}" type="slidenum">
              <a:rPr lang="bg-BG" smtClean="0"/>
              <a:t>3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5914639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ru-RU" smtClean="0"/>
              <a:t>„Изграждане на ГИС базирана електронна платформа „Единна информационна точка“ </a:t>
            </a:r>
            <a:endParaRPr lang="bg-BG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F1A09D9-ED88-4665-AF35-2671ADBE7933}" type="slidenum">
              <a:rPr lang="bg-BG" smtClean="0"/>
              <a:t>4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4119698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ru-RU" smtClean="0"/>
              <a:t>„Изграждане на ГИС базирана електронна платформа „Единна информационна точка“ </a:t>
            </a:r>
            <a:endParaRPr lang="bg-BG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F1A09D9-ED88-4665-AF35-2671ADBE7933}" type="slidenum">
              <a:rPr lang="bg-BG" smtClean="0"/>
              <a:t>5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4224744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ru-RU" smtClean="0"/>
              <a:t>„Изграждане на ГИС базирана електронна платформа „Единна информационна точка“ </a:t>
            </a:r>
            <a:endParaRPr lang="bg-BG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F1A09D9-ED88-4665-AF35-2671ADBE7933}" type="slidenum">
              <a:rPr lang="bg-BG" smtClean="0"/>
              <a:t>6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9047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ru-RU" smtClean="0"/>
              <a:t>„Изграждане на ГИС базирана електронна платформа „Единна информационна точка“ </a:t>
            </a:r>
            <a:endParaRPr lang="bg-BG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F1A09D9-ED88-4665-AF35-2671ADBE7933}" type="slidenum">
              <a:rPr lang="bg-BG" smtClean="0"/>
              <a:t>7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6448155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ru-RU" smtClean="0"/>
              <a:t>„Изграждане на ГИС базирана електронна платформа „Единна информационна точка“ </a:t>
            </a:r>
            <a:endParaRPr lang="bg-BG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F1A09D9-ED88-4665-AF35-2671ADBE7933}" type="slidenum">
              <a:rPr lang="bg-BG" smtClean="0"/>
              <a:t>9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4248671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ru-RU" smtClean="0"/>
              <a:t>„Изграждане на ГИС базирана електронна платформа „Единна информационна точка“ </a:t>
            </a:r>
            <a:endParaRPr lang="bg-BG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F1A09D9-ED88-4665-AF35-2671ADBE7933}" type="slidenum">
              <a:rPr lang="bg-BG" smtClean="0"/>
              <a:t>10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7960338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„Изграждане на ГИС базирана електронна платформа „Единна информационна точка“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4749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„Изграждане на ГИС базирана електронна платформа „Единна информационна точка“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9519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„Изграждане на ГИС базирана електронна платформа „Единна информационна точка“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4120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72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400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" y="14785"/>
            <a:ext cx="4571999" cy="612000"/>
          </a:xfrm>
          <a:noFill/>
        </p:spPr>
        <p:txBody>
          <a:bodyPr lIns="288000" anchor="b">
            <a:normAutofit/>
          </a:bodyPr>
          <a:lstStyle>
            <a:lvl1pPr algn="l">
              <a:defRPr sz="20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cxnSp>
        <p:nvCxnSpPr>
          <p:cNvPr id="3" name="Straight Connector 2"/>
          <p:cNvCxnSpPr>
            <a:stCxn id="4" idx="2"/>
          </p:cNvCxnSpPr>
          <p:nvPr/>
        </p:nvCxnSpPr>
        <p:spPr>
          <a:xfrm>
            <a:off x="4572000" y="720000"/>
            <a:ext cx="0" cy="6138000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endCxn id="4" idx="2"/>
          </p:cNvCxnSpPr>
          <p:nvPr/>
        </p:nvCxnSpPr>
        <p:spPr>
          <a:xfrm>
            <a:off x="4563036" y="0"/>
            <a:ext cx="8965" cy="720000"/>
          </a:xfrm>
          <a:prstGeom prst="line">
            <a:avLst/>
          </a:prstGeom>
          <a:ln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8"/>
          <p:cNvSpPr txBox="1"/>
          <p:nvPr/>
        </p:nvSpPr>
        <p:spPr>
          <a:xfrm>
            <a:off x="8585853" y="0"/>
            <a:ext cx="540000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90000"/>
              </a:lnSpc>
            </a:pPr>
            <a:fld id="{82774BDF-06A4-4A8B-8237-83F430CCC154}" type="slidenum">
              <a:rPr lang="en-US" sz="1600" baseline="0" smtClean="0">
                <a:solidFill>
                  <a:schemeClr val="bg1"/>
                </a:solidFill>
                <a:latin typeface="+mj-lt"/>
              </a:rPr>
              <a:pPr algn="r">
                <a:lnSpc>
                  <a:spcPct val="90000"/>
                </a:lnSpc>
              </a:pPr>
              <a:t>‹#›</a:t>
            </a:fld>
            <a:endParaRPr lang="bg-BG" sz="180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8738410" y="0"/>
            <a:ext cx="0" cy="4020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0339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720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400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idx="1"/>
          </p:nvPr>
        </p:nvSpPr>
        <p:spPr>
          <a:xfrm>
            <a:off x="205370" y="1219200"/>
            <a:ext cx="8252833" cy="51054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2300">
                <a:solidFill>
                  <a:schemeClr val="tx2"/>
                </a:solidFill>
              </a:defRPr>
            </a:lvl1pPr>
            <a:lvl2pPr marL="51574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3149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472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629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7873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09448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102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259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1" y="24313"/>
            <a:ext cx="8153400" cy="594815"/>
          </a:xfrm>
          <a:noFill/>
        </p:spPr>
        <p:txBody>
          <a:bodyPr lIns="288000" anchor="b">
            <a:normAutofit/>
          </a:bodyPr>
          <a:lstStyle>
            <a:lvl1pPr algn="l">
              <a:defRPr sz="28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9" name="TextBox 18"/>
          <p:cNvSpPr txBox="1"/>
          <p:nvPr/>
        </p:nvSpPr>
        <p:spPr>
          <a:xfrm>
            <a:off x="8343900" y="378368"/>
            <a:ext cx="540000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90000"/>
              </a:lnSpc>
            </a:pPr>
            <a:fld id="{82774BDF-06A4-4A8B-8237-83F430CCC154}" type="slidenum">
              <a:rPr lang="en-US" sz="1600" baseline="0" smtClean="0">
                <a:solidFill>
                  <a:schemeClr val="bg1"/>
                </a:solidFill>
                <a:latin typeface="+mj-lt"/>
              </a:rPr>
              <a:pPr algn="r">
                <a:lnSpc>
                  <a:spcPct val="90000"/>
                </a:lnSpc>
              </a:pPr>
              <a:t>‹#›</a:t>
            </a:fld>
            <a:endParaRPr lang="bg-BG" sz="160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8343900" y="304800"/>
            <a:ext cx="0" cy="4020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7127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72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400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idx="1"/>
          </p:nvPr>
        </p:nvSpPr>
        <p:spPr>
          <a:xfrm>
            <a:off x="205370" y="1219200"/>
            <a:ext cx="8252833" cy="51054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2300">
                <a:solidFill>
                  <a:schemeClr val="tx2"/>
                </a:solidFill>
              </a:defRPr>
            </a:lvl1pPr>
            <a:lvl2pPr marL="51574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3149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472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629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7873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09448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102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259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1" y="24313"/>
            <a:ext cx="8153400" cy="594815"/>
          </a:xfrm>
          <a:noFill/>
        </p:spPr>
        <p:txBody>
          <a:bodyPr lIns="288000" anchor="b">
            <a:normAutofit/>
          </a:bodyPr>
          <a:lstStyle>
            <a:lvl1pPr algn="l">
              <a:defRPr sz="28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9" name="TextBox 18"/>
          <p:cNvSpPr txBox="1"/>
          <p:nvPr/>
        </p:nvSpPr>
        <p:spPr>
          <a:xfrm>
            <a:off x="8343900" y="378368"/>
            <a:ext cx="540000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90000"/>
              </a:lnSpc>
            </a:pPr>
            <a:fld id="{82774BDF-06A4-4A8B-8237-83F430CCC154}" type="slidenum">
              <a:rPr lang="en-US" sz="1600" baseline="0" smtClean="0">
                <a:solidFill>
                  <a:schemeClr val="bg1"/>
                </a:solidFill>
                <a:latin typeface="+mj-lt"/>
              </a:rPr>
              <a:pPr algn="r">
                <a:lnSpc>
                  <a:spcPct val="90000"/>
                </a:lnSpc>
              </a:pPr>
              <a:t>‹#›</a:t>
            </a:fld>
            <a:endParaRPr lang="bg-BG" sz="160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8343900" y="304800"/>
            <a:ext cx="0" cy="4020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0841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90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400" dirty="0"/>
          </a:p>
        </p:txBody>
      </p:sp>
      <p:sp>
        <p:nvSpPr>
          <p:cNvPr id="18" name="TextBox 18"/>
          <p:cNvSpPr txBox="1"/>
          <p:nvPr/>
        </p:nvSpPr>
        <p:spPr>
          <a:xfrm>
            <a:off x="8576888" y="0"/>
            <a:ext cx="540000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90000"/>
              </a:lnSpc>
            </a:pPr>
            <a:fld id="{82774BDF-06A4-4A8B-8237-83F430CCC154}" type="slidenum">
              <a:rPr lang="en-US" sz="1600" baseline="0" smtClean="0">
                <a:solidFill>
                  <a:schemeClr val="bg1"/>
                </a:solidFill>
                <a:latin typeface="+mj-lt"/>
              </a:rPr>
              <a:pPr algn="r">
                <a:lnSpc>
                  <a:spcPct val="90000"/>
                </a:lnSpc>
              </a:pPr>
              <a:t>‹#›</a:t>
            </a:fld>
            <a:endParaRPr lang="bg-BG" sz="1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1" y="14784"/>
            <a:ext cx="8153400" cy="885215"/>
          </a:xfrm>
          <a:noFill/>
        </p:spPr>
        <p:txBody>
          <a:bodyPr lIns="288000" anchor="b">
            <a:normAutofit/>
          </a:bodyPr>
          <a:lstStyle>
            <a:lvl1pPr algn="l">
              <a:defRPr sz="28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8738410" y="0"/>
            <a:ext cx="0" cy="4020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6189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„Изграждане на ГИС базирана електронна платформа „Единна информационна точка“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5656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3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„Изграждане на ГИС базирана електронна платформа „Единна информационна точка“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35040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„Изграждане на ГИС базирана електронна платформа „Единна информационна точка“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54832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5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535115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„Изграждане на ГИС базирана електронна платформа „Единна информационна точка“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11088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„Изграждане на ГИС базирана електронна платформа „Единна информационна точка“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6438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„Изграждане на ГИС базирана електронна платформа „Единна информационна точка“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29138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„Изграждане на ГИС базирана електронна платформа „Единна информационна точка“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03031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2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40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„Изграждане на ГИС базирана електронна платформа „Единна информационна точка“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3490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3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dirty="0" smtClean="0"/>
              <a:t>„</a:t>
            </a:r>
            <a:r>
              <a:rPr lang="ru-RU" dirty="0" err="1" smtClean="0"/>
              <a:t>Изграждане</a:t>
            </a:r>
            <a:r>
              <a:rPr lang="ru-RU" dirty="0" smtClean="0"/>
              <a:t> на ГИС </a:t>
            </a:r>
            <a:r>
              <a:rPr lang="ru-RU" dirty="0" err="1" smtClean="0"/>
              <a:t>базирана</a:t>
            </a:r>
            <a:r>
              <a:rPr lang="ru-RU" dirty="0" smtClean="0"/>
              <a:t> </a:t>
            </a:r>
            <a:r>
              <a:rPr lang="ru-RU" dirty="0" err="1" smtClean="0"/>
              <a:t>електронна</a:t>
            </a:r>
            <a:r>
              <a:rPr lang="ru-RU" dirty="0" smtClean="0"/>
              <a:t> платформа „</a:t>
            </a:r>
            <a:r>
              <a:rPr lang="ru-RU" dirty="0" err="1" smtClean="0"/>
              <a:t>Единна</a:t>
            </a:r>
            <a:r>
              <a:rPr lang="ru-RU" dirty="0" smtClean="0"/>
              <a:t> </a:t>
            </a:r>
            <a:r>
              <a:rPr lang="ru-RU" dirty="0" err="1" smtClean="0"/>
              <a:t>информационна</a:t>
            </a:r>
            <a:r>
              <a:rPr lang="ru-RU" dirty="0" smtClean="0"/>
              <a:t> точка“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0954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bg/url?sa=i&amp;rct=j&amp;q=&amp;esrc=s&amp;source=images&amp;cd=&amp;ved=0ahUKEwjc_K_V_rvQAhWFExoKHY_lBfYQjRwIBw&amp;url=http://pictures11.ru/piktogramma-wifi.html&amp;psig=AFQjCNEjVybJvQkMnK2J7iq42w-l-LE4eA&amp;ust=1479890605686476" TargetMode="Externa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Relationship Id="rId4" Type="http://schemas.openxmlformats.org/officeDocument/2006/relationships/chart" Target="../charts/char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6" descr="Резултат с изображение за wi fi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936043" y="-191156"/>
            <a:ext cx="3406788" cy="3406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10"/>
          <p:cNvSpPr/>
          <p:nvPr/>
        </p:nvSpPr>
        <p:spPr>
          <a:xfrm>
            <a:off x="0" y="0"/>
            <a:ext cx="6026088" cy="6858000"/>
          </a:xfrm>
          <a:prstGeom prst="rect">
            <a:avLst/>
          </a:prstGeom>
          <a:solidFill>
            <a:schemeClr val="accent1">
              <a:alpha val="84000"/>
            </a:schemeClr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0" tIns="1692000" anchor="t" anchorCtr="0"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895350"/>
            <a:r>
              <a:rPr lang="bg-BG" altLang="bg-BG" sz="4000" spc="1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</a:rPr>
              <a:t>ЕДИННА ИНФОРМАЦИОННА ТОЧКА  </a:t>
            </a:r>
            <a:endParaRPr lang="en-GB" altLang="bg-BG" sz="4000" spc="100" dirty="0" smtClean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libri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026088" y="6286872"/>
            <a:ext cx="3117912" cy="419472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lang="bg-BG" altLang="bg-BG" sz="1600" dirty="0" smtClean="0">
                <a:latin typeface="Calibri" pitchFamily="34" charset="0"/>
              </a:rPr>
              <a:t>София</a:t>
            </a:r>
            <a:r>
              <a:rPr lang="en-US" altLang="bg-BG" sz="1600" dirty="0" smtClean="0">
                <a:latin typeface="Calibri" pitchFamily="34" charset="0"/>
              </a:rPr>
              <a:t>, </a:t>
            </a:r>
            <a:r>
              <a:rPr lang="bg-BG" altLang="bg-BG" sz="1600" dirty="0" smtClean="0">
                <a:latin typeface="Calibri" pitchFamily="34" charset="0"/>
              </a:rPr>
              <a:t>22 август</a:t>
            </a:r>
            <a:r>
              <a:rPr lang="en-GB" altLang="bg-BG" sz="1600" dirty="0" smtClean="0">
                <a:latin typeface="Calibri" pitchFamily="34" charset="0"/>
              </a:rPr>
              <a:t> 2017</a:t>
            </a:r>
            <a:endParaRPr lang="bg-BG" altLang="bg-BG" sz="1600" dirty="0">
              <a:latin typeface="Calibri" pitchFamily="34" charset="0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5611530" y="2360631"/>
            <a:ext cx="3340224" cy="77902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36000" tIns="0" rIns="36000" bIns="0">
            <a:spAutoFit/>
          </a:bodyPr>
          <a:lstStyle/>
          <a:p>
            <a:pPr algn="ctr"/>
            <a:r>
              <a:rPr lang="en-GB" altLang="bg-BG" sz="3600" dirty="0">
                <a:solidFill>
                  <a:schemeClr val="accent1"/>
                </a:solidFill>
                <a:latin typeface="+mj-lt"/>
              </a:rPr>
              <a:t>   </a:t>
            </a:r>
            <a:r>
              <a:rPr lang="bg-BG" altLang="bg-BG" sz="36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БЪЛГАРИЯ</a:t>
            </a:r>
            <a:endParaRPr lang="en-GB" altLang="bg-BG" sz="36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5713556" y="2451511"/>
            <a:ext cx="576000" cy="576000"/>
          </a:xfrm>
          <a:prstGeom prst="ellipse">
            <a:avLst/>
          </a:prstGeom>
          <a:gradFill>
            <a:gsLst>
              <a:gs pos="0">
                <a:schemeClr val="accent1">
                  <a:satMod val="103000"/>
                  <a:lumMod val="102000"/>
                  <a:tint val="94000"/>
                </a:schemeClr>
              </a:gs>
              <a:gs pos="50000">
                <a:schemeClr val="accent1">
                  <a:lumMod val="75000"/>
                </a:schemeClr>
              </a:gs>
              <a:gs pos="100000">
                <a:schemeClr val="accent1">
                  <a:lumMod val="50000"/>
                </a:schemeClr>
              </a:gs>
            </a:gsLst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28663" y="0"/>
            <a:ext cx="1079086" cy="119492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27078" y="-83127"/>
            <a:ext cx="1329043" cy="10973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4255" y="3747881"/>
            <a:ext cx="5657578" cy="749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528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Единна информационна точка</a:t>
            </a: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46967589"/>
              </p:ext>
            </p:extLst>
          </p:nvPr>
        </p:nvGraphicFramePr>
        <p:xfrm>
          <a:off x="914400" y="1386726"/>
          <a:ext cx="7592601" cy="51270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87613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№ BG05SFOP001-1.002-0022-C01</a:t>
            </a:r>
            <a:endParaRPr lang="bg-BG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775880" y="1914414"/>
            <a:ext cx="7187611" cy="2457930"/>
          </a:xfrm>
          <a:prstGeom prst="rect">
            <a:avLst/>
          </a:prstGeom>
          <a:noFill/>
        </p:spPr>
        <p:txBody>
          <a:bodyPr vert="horz" lIns="28800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1088" y="1703862"/>
            <a:ext cx="6225309" cy="3950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4020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Широколентов достъп в България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55181" y="1266766"/>
            <a:ext cx="3143112" cy="4997556"/>
          </a:xfrm>
        </p:spPr>
        <p:txBody>
          <a:bodyPr vert="horz" lIns="91440" tIns="45720" rIns="91440" bIns="45720" rtlCol="0">
            <a:noAutofit/>
          </a:bodyPr>
          <a:lstStyle/>
          <a:p>
            <a:pPr marL="285750" indent="-285750">
              <a:spcBef>
                <a:spcPts val="0"/>
              </a:spcBef>
              <a:spcAft>
                <a:spcPts val="1800"/>
              </a:spcAft>
              <a:buClr>
                <a:schemeClr val="accent1"/>
              </a:buClr>
              <a:buFont typeface="Wingdings" pitchFamily="2" charset="2"/>
              <a:buChar char="§"/>
            </a:pPr>
            <a:r>
              <a:rPr lang="bg-BG" sz="2200" dirty="0" smtClean="0"/>
              <a:t>Висок дял на високоскоростния интернет</a:t>
            </a:r>
            <a:r>
              <a:rPr lang="en-GB" sz="2200" dirty="0" smtClean="0"/>
              <a:t> </a:t>
            </a:r>
            <a:r>
              <a:rPr lang="en-GB" sz="2200" dirty="0"/>
              <a:t>– </a:t>
            </a:r>
            <a:r>
              <a:rPr lang="bg-BG" sz="2200" dirty="0" smtClean="0"/>
              <a:t>над</a:t>
            </a:r>
            <a:r>
              <a:rPr lang="en-GB" sz="2200" dirty="0" smtClean="0"/>
              <a:t> 7</a:t>
            </a:r>
            <a:r>
              <a:rPr lang="bg-BG" sz="2200" dirty="0" smtClean="0"/>
              <a:t>5</a:t>
            </a:r>
            <a:r>
              <a:rPr lang="en-GB" sz="2200" dirty="0" smtClean="0"/>
              <a:t> </a:t>
            </a:r>
            <a:r>
              <a:rPr lang="en-GB" sz="2200" dirty="0"/>
              <a:t>% </a:t>
            </a:r>
            <a:r>
              <a:rPr lang="bg-BG" sz="2200" dirty="0" smtClean="0"/>
              <a:t>от абонаментите</a:t>
            </a:r>
            <a:endParaRPr lang="en-GB" sz="2200" dirty="0"/>
          </a:p>
          <a:p>
            <a:pPr marL="285750" indent="-285750">
              <a:spcBef>
                <a:spcPts val="0"/>
              </a:spcBef>
              <a:spcAft>
                <a:spcPts val="1800"/>
              </a:spcAft>
              <a:buClr>
                <a:schemeClr val="accent1"/>
              </a:buClr>
              <a:buFont typeface="Wingdings" pitchFamily="2" charset="2"/>
              <a:buChar char="§"/>
            </a:pPr>
            <a:r>
              <a:rPr lang="bg-BG" sz="2200" dirty="0" smtClean="0"/>
              <a:t>Небалансирано разпространение </a:t>
            </a:r>
            <a:r>
              <a:rPr lang="en-GB" sz="2200" dirty="0" smtClean="0"/>
              <a:t>– </a:t>
            </a:r>
            <a:r>
              <a:rPr lang="en-GB" sz="2200" dirty="0"/>
              <a:t>95% </a:t>
            </a:r>
            <a:r>
              <a:rPr lang="bg-BG" sz="2200" dirty="0" smtClean="0"/>
              <a:t>от домакинствата в големите градове и само</a:t>
            </a:r>
            <a:r>
              <a:rPr lang="bg-BG" sz="2200" dirty="0"/>
              <a:t> </a:t>
            </a:r>
            <a:r>
              <a:rPr lang="en-GB" sz="2200" dirty="0" smtClean="0"/>
              <a:t>60</a:t>
            </a:r>
            <a:r>
              <a:rPr lang="en-GB" sz="2200" dirty="0"/>
              <a:t>% </a:t>
            </a:r>
            <a:r>
              <a:rPr lang="bg-BG" sz="2200" dirty="0" smtClean="0"/>
              <a:t>в селски райони</a:t>
            </a:r>
            <a:endParaRPr lang="en-GB" sz="2200" dirty="0"/>
          </a:p>
          <a:p>
            <a:pPr marL="285750" indent="-285750">
              <a:spcBef>
                <a:spcPts val="0"/>
              </a:spcBef>
              <a:spcAft>
                <a:spcPts val="1800"/>
              </a:spcAft>
              <a:buClr>
                <a:schemeClr val="accent1"/>
              </a:buClr>
              <a:buFont typeface="Wingdings" pitchFamily="2" charset="2"/>
              <a:buChar char="§"/>
            </a:pPr>
            <a:r>
              <a:rPr lang="bg-BG" sz="2200" dirty="0" smtClean="0"/>
              <a:t>Ясно изразено цифрово разделение</a:t>
            </a:r>
            <a:endParaRPr lang="en-GB" sz="2200" dirty="0"/>
          </a:p>
          <a:p>
            <a:pPr marL="285750" indent="-285750">
              <a:spcBef>
                <a:spcPts val="0"/>
              </a:spcBef>
              <a:spcAft>
                <a:spcPts val="1800"/>
              </a:spcAft>
              <a:buClr>
                <a:schemeClr val="accent1"/>
              </a:buClr>
              <a:buFont typeface="Wingdings" pitchFamily="2" charset="2"/>
              <a:buChar char="§"/>
            </a:pPr>
            <a:endParaRPr lang="en-GB" sz="2200" dirty="0"/>
          </a:p>
          <a:p>
            <a:pPr marL="285750" indent="-285750">
              <a:spcBef>
                <a:spcPts val="0"/>
              </a:spcBef>
              <a:spcAft>
                <a:spcPts val="1800"/>
              </a:spcAft>
              <a:buClr>
                <a:schemeClr val="accent1"/>
              </a:buClr>
              <a:buFont typeface="Wingdings" pitchFamily="2" charset="2"/>
              <a:buChar char="§"/>
            </a:pPr>
            <a:endParaRPr lang="en-GB" sz="2200" dirty="0"/>
          </a:p>
        </p:txBody>
      </p:sp>
      <p:sp>
        <p:nvSpPr>
          <p:cNvPr id="19" name="TextBox 18"/>
          <p:cNvSpPr txBox="1"/>
          <p:nvPr/>
        </p:nvSpPr>
        <p:spPr>
          <a:xfrm>
            <a:off x="6427445" y="3055881"/>
            <a:ext cx="2408211" cy="761207"/>
          </a:xfrm>
          <a:prstGeom prst="rect">
            <a:avLst/>
          </a:prstGeom>
        </p:spPr>
        <p:txBody>
          <a:bodyPr wrap="square" rtlCol="0"/>
          <a:lstStyle>
            <a:defPPr>
              <a:defRPr lang="en-US"/>
            </a:defPPr>
            <a:lvl1pPr indent="0" algn="r">
              <a:defRPr sz="1000">
                <a:cs typeface="Times New Roman" pitchFamily="18" charset="0"/>
              </a:defRPr>
            </a:lvl1pPr>
            <a:lvl2pPr indent="0">
              <a:defRPr sz="1100"/>
            </a:lvl2pPr>
            <a:lvl3pPr indent="0">
              <a:defRPr sz="1100"/>
            </a:lvl3pPr>
            <a:lvl4pPr indent="0">
              <a:defRPr sz="1100"/>
            </a:lvl4pPr>
            <a:lvl5pPr indent="0">
              <a:defRPr sz="1100"/>
            </a:lvl5pPr>
            <a:lvl6pPr indent="0">
              <a:defRPr sz="1100"/>
            </a:lvl6pPr>
            <a:lvl7pPr indent="0">
              <a:defRPr sz="1100"/>
            </a:lvl7pPr>
            <a:lvl8pPr indent="0">
              <a:defRPr sz="1100"/>
            </a:lvl8pPr>
            <a:lvl9pPr indent="0">
              <a:defRPr sz="1100"/>
            </a:lvl9pPr>
          </a:lstStyle>
          <a:p>
            <a:pPr algn="l"/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3788115" y="3864751"/>
            <a:ext cx="5156600" cy="307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>
              <a:defRPr lang="en-US"/>
            </a:defPPr>
            <a:lvl1pPr indent="0" defTabSz="914400">
              <a:spcBef>
                <a:spcPct val="20000"/>
              </a:spcBef>
              <a:buFont typeface="Arial" panose="020B0604020202020204" pitchFamily="34" charset="0"/>
              <a:buNone/>
              <a:defRPr sz="1400" b="1">
                <a:solidFill>
                  <a:schemeClr val="accent1"/>
                </a:solidFill>
              </a:defRPr>
            </a:lvl1pPr>
            <a:lvl2pPr marL="742950" indent="-285750" defTabSz="914400">
              <a:spcBef>
                <a:spcPct val="20000"/>
              </a:spcBef>
              <a:buFont typeface="Arial" panose="020B0604020202020204" pitchFamily="34" charset="0"/>
              <a:buChar char="–"/>
              <a:defRPr sz="2800"/>
            </a:lvl2pPr>
            <a:lvl3pPr marL="1143000" indent="-228600" defTabSz="914400">
              <a:spcBef>
                <a:spcPct val="20000"/>
              </a:spcBef>
              <a:buFont typeface="Arial" panose="020B0604020202020204" pitchFamily="34" charset="0"/>
              <a:buChar char="•"/>
              <a:defRPr sz="2400"/>
            </a:lvl3pPr>
            <a:lvl4pPr marL="1600200" indent="-228600" defTabSz="914400">
              <a:spcBef>
                <a:spcPct val="20000"/>
              </a:spcBef>
              <a:buFont typeface="Arial" panose="020B0604020202020204" pitchFamily="34" charset="0"/>
              <a:buChar char="–"/>
              <a:defRPr sz="2000"/>
            </a:lvl4pPr>
            <a:lvl5pPr marL="2057400" indent="-228600" defTabSz="914400">
              <a:spcBef>
                <a:spcPct val="20000"/>
              </a:spcBef>
              <a:buFont typeface="Arial" panose="020B0604020202020204" pitchFamily="34" charset="0"/>
              <a:buChar char="»"/>
              <a:defRPr sz="2000"/>
            </a:lvl5pPr>
            <a:lvl6pPr marL="2514600" indent="-228600" defTabSz="9144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6pPr>
            <a:lvl7pPr marL="2971800" indent="-228600" defTabSz="9144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7pPr>
            <a:lvl8pPr marL="3429000" indent="-228600" defTabSz="9144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8pPr>
            <a:lvl9pPr marL="3886200" indent="-228600" defTabSz="9144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9pPr>
          </a:lstStyle>
          <a:p>
            <a:r>
              <a:rPr lang="bg-BG" dirty="0" smtClean="0"/>
              <a:t>Скорости за даунлоуд</a:t>
            </a:r>
            <a:endParaRPr lang="en-US" dirty="0"/>
          </a:p>
        </p:txBody>
      </p:sp>
      <p:graphicFrame>
        <p:nvGraphicFramePr>
          <p:cNvPr id="42" name="Chart 4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77677703"/>
              </p:ext>
            </p:extLst>
          </p:nvPr>
        </p:nvGraphicFramePr>
        <p:xfrm>
          <a:off x="3862682" y="1826512"/>
          <a:ext cx="2195674" cy="18845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44" name="Elbow Connector 43"/>
          <p:cNvCxnSpPr/>
          <p:nvPr/>
        </p:nvCxnSpPr>
        <p:spPr>
          <a:xfrm flipV="1">
            <a:off x="4753313" y="1721826"/>
            <a:ext cx="847314" cy="300091"/>
          </a:xfrm>
          <a:prstGeom prst="bentConnector3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head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/>
          <p:cNvCxnSpPr/>
          <p:nvPr/>
        </p:nvCxnSpPr>
        <p:spPr>
          <a:xfrm flipV="1">
            <a:off x="4753313" y="2217503"/>
            <a:ext cx="1302109" cy="193766"/>
          </a:xfrm>
          <a:prstGeom prst="bentConnector3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head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5600627" y="1573466"/>
            <a:ext cx="909590" cy="541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dirty="0" smtClean="0">
                <a:cs typeface="Times New Roman" pitchFamily="18" charset="0"/>
              </a:rPr>
              <a:t>7</a:t>
            </a:r>
            <a:r>
              <a:rPr lang="bg-BG" dirty="0" smtClean="0">
                <a:cs typeface="Times New Roman" pitchFamily="18" charset="0"/>
              </a:rPr>
              <a:t>5</a:t>
            </a:r>
            <a:r>
              <a:rPr lang="en-US" dirty="0" smtClean="0">
                <a:cs typeface="Times New Roman" pitchFamily="18" charset="0"/>
              </a:rPr>
              <a:t>% </a:t>
            </a:r>
          </a:p>
          <a:p>
            <a:pPr>
              <a:lnSpc>
                <a:spcPct val="80000"/>
              </a:lnSpc>
            </a:pPr>
            <a:r>
              <a:rPr lang="en-US" dirty="0" smtClean="0">
                <a:cs typeface="Times New Roman" pitchFamily="18" charset="0"/>
              </a:rPr>
              <a:t>BG</a:t>
            </a:r>
            <a:endParaRPr lang="en-US" dirty="0">
              <a:cs typeface="Times New Roman" pitchFamily="18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013475" y="2075260"/>
            <a:ext cx="1299413" cy="541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dirty="0">
                <a:cs typeface="Times New Roman" pitchFamily="18" charset="0"/>
              </a:rPr>
              <a:t>38% </a:t>
            </a:r>
          </a:p>
          <a:p>
            <a:pPr>
              <a:lnSpc>
                <a:spcPct val="80000"/>
              </a:lnSpc>
            </a:pPr>
            <a:r>
              <a:rPr lang="en-US" dirty="0">
                <a:cs typeface="Times New Roman" pitchFamily="18" charset="0"/>
              </a:rPr>
              <a:t>EU 28</a:t>
            </a:r>
          </a:p>
        </p:txBody>
      </p:sp>
      <p:sp>
        <p:nvSpPr>
          <p:cNvPr id="53" name="TextBox 1"/>
          <p:cNvSpPr txBox="1"/>
          <p:nvPr/>
        </p:nvSpPr>
        <p:spPr>
          <a:xfrm>
            <a:off x="5409638" y="6295141"/>
            <a:ext cx="3426018" cy="334154"/>
          </a:xfrm>
          <a:prstGeom prst="rect">
            <a:avLst/>
          </a:prstGeom>
        </p:spPr>
        <p:txBody>
          <a:bodyPr wrap="square" rtlCol="0"/>
          <a:lstStyle>
            <a:defPPr>
              <a:defRPr lang="en-US"/>
            </a:defPPr>
            <a:lvl1pPr indent="0" algn="r">
              <a:defRPr sz="1000">
                <a:cs typeface="Times New Roman" pitchFamily="18" charset="0"/>
              </a:defRPr>
            </a:lvl1pPr>
            <a:lvl2pPr indent="0">
              <a:defRPr sz="1100"/>
            </a:lvl2pPr>
            <a:lvl3pPr indent="0">
              <a:defRPr sz="1100"/>
            </a:lvl3pPr>
            <a:lvl4pPr indent="0">
              <a:defRPr sz="1100"/>
            </a:lvl4pPr>
            <a:lvl5pPr indent="0">
              <a:defRPr sz="1100"/>
            </a:lvl5pPr>
            <a:lvl6pPr indent="0">
              <a:defRPr sz="1100"/>
            </a:lvl6pPr>
            <a:lvl7pPr indent="0">
              <a:defRPr sz="1100"/>
            </a:lvl7pPr>
            <a:lvl8pPr indent="0">
              <a:defRPr sz="1100"/>
            </a:lvl8pPr>
            <a:lvl9pPr indent="0">
              <a:defRPr sz="1100"/>
            </a:lvl9pPr>
          </a:lstStyle>
          <a:p>
            <a:endParaRPr lang="en-GB" dirty="0"/>
          </a:p>
        </p:txBody>
      </p:sp>
      <p:sp>
        <p:nvSpPr>
          <p:cNvPr id="18" name="Text Placeholder 4"/>
          <p:cNvSpPr txBox="1">
            <a:spLocks/>
          </p:cNvSpPr>
          <p:nvPr/>
        </p:nvSpPr>
        <p:spPr>
          <a:xfrm>
            <a:off x="3788115" y="1202262"/>
            <a:ext cx="3960812" cy="3603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bg-BG" sz="1400" b="1" dirty="0" smtClean="0">
                <a:solidFill>
                  <a:schemeClr val="accent1"/>
                </a:solidFill>
              </a:rPr>
              <a:t>Дял на абонаментите за високоскоростен интернет</a:t>
            </a:r>
            <a:endParaRPr lang="en-US" sz="1400" b="1" dirty="0">
              <a:solidFill>
                <a:schemeClr val="accent1"/>
              </a:solidFill>
            </a:endParaRPr>
          </a:p>
        </p:txBody>
      </p:sp>
      <p:graphicFrame>
        <p:nvGraphicFramePr>
          <p:cNvPr id="21" name="Chart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2353587"/>
              </p:ext>
            </p:extLst>
          </p:nvPr>
        </p:nvGraphicFramePr>
        <p:xfrm>
          <a:off x="3859619" y="4183369"/>
          <a:ext cx="5008264" cy="21117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394091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>
                <a:solidFill>
                  <a:prstClr val="white"/>
                </a:solidFill>
              </a:rPr>
              <a:t>Развитие на пазара</a:t>
            </a:r>
            <a:endParaRPr lang="bg-BG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4261538731"/>
              </p:ext>
            </p:extLst>
          </p:nvPr>
        </p:nvGraphicFramePr>
        <p:xfrm>
          <a:off x="-92467" y="1396999"/>
          <a:ext cx="9020710" cy="51887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178153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g-BG" dirty="0" smtClean="0"/>
              <a:t>Картографиране на широколентова инфраструктура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53" r="26279" b="13679"/>
          <a:stretch/>
        </p:blipFill>
        <p:spPr>
          <a:xfrm>
            <a:off x="2922742" y="1222744"/>
            <a:ext cx="6221258" cy="461197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type="body" idx="4294967295"/>
          </p:nvPr>
        </p:nvSpPr>
        <p:spPr>
          <a:xfrm>
            <a:off x="234419" y="1244009"/>
            <a:ext cx="2700000" cy="5507665"/>
          </a:xfrm>
          <a:noFill/>
        </p:spPr>
        <p:txBody>
          <a:bodyPr vert="horz" lIns="91440" tIns="45720" rIns="91440" bIns="45720" rtlCol="0">
            <a:noAutofit/>
          </a:bodyPr>
          <a:lstStyle/>
          <a:p>
            <a:pPr marL="285750" indent="-28575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Wingdings" pitchFamily="2" charset="2"/>
              <a:buChar char="§"/>
            </a:pPr>
            <a:endParaRPr lang="en-GB" sz="2000" dirty="0" smtClean="0"/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Wingdings" pitchFamily="2" charset="2"/>
              <a:buChar char="§"/>
            </a:pPr>
            <a:r>
              <a:rPr lang="bg-BG" sz="2000" dirty="0" smtClean="0"/>
              <a:t>Част от Националния план за широколентова инфраструктура от следващо поколение</a:t>
            </a:r>
            <a:endParaRPr lang="en-GB" sz="2000" dirty="0"/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Wingdings" pitchFamily="2" charset="2"/>
              <a:buChar char="§"/>
            </a:pPr>
            <a:r>
              <a:rPr lang="bg-BG" sz="2000" dirty="0" smtClean="0"/>
              <a:t>Пътна карта с ясни цели и финансиране</a:t>
            </a:r>
            <a:endParaRPr lang="en-GB" sz="2000" dirty="0" smtClean="0"/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Wingdings" pitchFamily="2" charset="2"/>
              <a:buChar char="§"/>
            </a:pPr>
            <a:r>
              <a:rPr lang="bg-BG" sz="2000" dirty="0" smtClean="0"/>
              <a:t>Регулярно картографиране като част от Пътната карта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652365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Събиране и обработка на данни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50943" y="1133440"/>
            <a:ext cx="8913394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defTabSz="914400">
              <a:spcBef>
                <a:spcPct val="20000"/>
              </a:spcBef>
              <a:spcAft>
                <a:spcPts val="1200"/>
              </a:spcAft>
              <a:buClr>
                <a:srgbClr val="418AB3"/>
              </a:buClr>
              <a:buFont typeface="Wingdings" pitchFamily="2" charset="2"/>
              <a:buChar char="§"/>
            </a:pPr>
            <a:r>
              <a:rPr lang="bg-BG" sz="2000" dirty="0" smtClean="0"/>
              <a:t>Географски обхват</a:t>
            </a:r>
            <a:endParaRPr lang="en-GB" sz="2000" dirty="0"/>
          </a:p>
          <a:p>
            <a:pPr marL="342900" indent="-3429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bg-BG" sz="2000" dirty="0" smtClean="0"/>
              <a:t>Национален</a:t>
            </a:r>
            <a:endParaRPr lang="en-US" sz="2000" dirty="0"/>
          </a:p>
          <a:p>
            <a:pPr marL="342900" indent="-3429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bg-BG" sz="2000" dirty="0" smtClean="0"/>
              <a:t>Райони на планиране </a:t>
            </a:r>
            <a:r>
              <a:rPr lang="en-US" sz="2000" dirty="0" smtClean="0"/>
              <a:t>– </a:t>
            </a:r>
            <a:r>
              <a:rPr lang="en-US" sz="2000" dirty="0"/>
              <a:t>6 (NUTS-2)</a:t>
            </a:r>
          </a:p>
          <a:p>
            <a:pPr marL="342900" indent="-3429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bg-BG" sz="2000" dirty="0" smtClean="0"/>
              <a:t>Общини</a:t>
            </a:r>
            <a:r>
              <a:rPr lang="en-US" sz="2000" dirty="0" smtClean="0"/>
              <a:t> </a:t>
            </a:r>
            <a:r>
              <a:rPr lang="en-US" sz="2000" dirty="0"/>
              <a:t>– 265 (NUTS-3) </a:t>
            </a:r>
          </a:p>
          <a:p>
            <a:endParaRPr lang="en-US" sz="2000" dirty="0"/>
          </a:p>
          <a:p>
            <a:pPr marL="285750" lvl="0" indent="-285750" defTabSz="914400">
              <a:spcBef>
                <a:spcPct val="20000"/>
              </a:spcBef>
              <a:spcAft>
                <a:spcPts val="1200"/>
              </a:spcAft>
              <a:buClr>
                <a:srgbClr val="418AB3"/>
              </a:buClr>
              <a:buFont typeface="Wingdings" pitchFamily="2" charset="2"/>
              <a:buChar char="§"/>
            </a:pPr>
            <a:r>
              <a:rPr lang="bg-BG" sz="2000" dirty="0" smtClean="0"/>
              <a:t>Скорости</a:t>
            </a:r>
            <a:endParaRPr lang="en-US" sz="2000" dirty="0"/>
          </a:p>
          <a:p>
            <a:pPr marL="342900" indent="-3429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000" dirty="0" smtClean="0"/>
              <a:t>2 </a:t>
            </a:r>
            <a:r>
              <a:rPr lang="en-US" sz="2000" dirty="0"/>
              <a:t>Mbps, 10 Mbps, 30 Mbps, </a:t>
            </a:r>
            <a:endParaRPr lang="bg-BG" sz="2000" dirty="0" smtClean="0"/>
          </a:p>
          <a:p>
            <a:pPr>
              <a:buClr>
                <a:schemeClr val="accent1">
                  <a:lumMod val="75000"/>
                </a:schemeClr>
              </a:buClr>
            </a:pPr>
            <a:r>
              <a:rPr lang="en-US" sz="2000" dirty="0" smtClean="0"/>
              <a:t>100 </a:t>
            </a:r>
            <a:r>
              <a:rPr lang="en-US" sz="2000" dirty="0"/>
              <a:t>Mbps</a:t>
            </a:r>
            <a:r>
              <a:rPr lang="en-US" sz="2000" dirty="0" smtClean="0"/>
              <a:t> </a:t>
            </a:r>
            <a:endParaRPr lang="en-US" sz="2000" dirty="0"/>
          </a:p>
          <a:p>
            <a:endParaRPr lang="en-US" sz="2000" dirty="0"/>
          </a:p>
          <a:p>
            <a:pPr marL="285750" lvl="0" indent="-285750" defTabSz="914400">
              <a:spcBef>
                <a:spcPct val="20000"/>
              </a:spcBef>
              <a:spcAft>
                <a:spcPts val="1200"/>
              </a:spcAft>
              <a:buClr>
                <a:srgbClr val="418AB3"/>
              </a:buClr>
              <a:buFont typeface="Wingdings" pitchFamily="2" charset="2"/>
              <a:buChar char="§"/>
            </a:pPr>
            <a:r>
              <a:rPr lang="bg-BG" sz="2000" dirty="0" smtClean="0"/>
              <a:t>Мобилни и фиксирани:</a:t>
            </a:r>
            <a:r>
              <a:rPr lang="en-US" sz="2000" dirty="0" smtClean="0"/>
              <a:t> </a:t>
            </a:r>
            <a:endParaRPr lang="bg-BG" sz="2000" dirty="0"/>
          </a:p>
          <a:p>
            <a:pPr marL="342900" indent="-3429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000" dirty="0" err="1"/>
              <a:t>xDSL</a:t>
            </a:r>
            <a:r>
              <a:rPr lang="en-US" sz="2000" dirty="0"/>
              <a:t>, ADSL, FTTH</a:t>
            </a:r>
            <a:r>
              <a:rPr lang="bg-BG" sz="2000" dirty="0"/>
              <a:t>, </a:t>
            </a:r>
            <a:r>
              <a:rPr lang="en-US" sz="2000" dirty="0"/>
              <a:t>LTE</a:t>
            </a:r>
          </a:p>
          <a:p>
            <a:endParaRPr lang="en-US" sz="2000" dirty="0"/>
          </a:p>
          <a:p>
            <a:pPr marL="285750" lvl="0" indent="-285750" defTabSz="914400">
              <a:spcBef>
                <a:spcPct val="20000"/>
              </a:spcBef>
              <a:spcAft>
                <a:spcPts val="1200"/>
              </a:spcAft>
              <a:buClr>
                <a:srgbClr val="418AB3"/>
              </a:buClr>
              <a:buFont typeface="Wingdings" pitchFamily="2" charset="2"/>
              <a:buChar char="§"/>
            </a:pPr>
            <a:r>
              <a:rPr lang="bg-BG" sz="2000" dirty="0" smtClean="0"/>
              <a:t>Достъп до информация</a:t>
            </a:r>
            <a:endParaRPr lang="en-US" sz="2000" dirty="0"/>
          </a:p>
          <a:p>
            <a:pPr marL="342900" indent="-3429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bg-BG" sz="2000" dirty="0" smtClean="0"/>
              <a:t>Европейска комисия</a:t>
            </a:r>
          </a:p>
          <a:p>
            <a:pPr marL="342900" indent="-3429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bg-BG" sz="2000" dirty="0" smtClean="0"/>
              <a:t>Административни цели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7964" y="1394692"/>
            <a:ext cx="4806373" cy="4147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4797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g-BG" dirty="0" smtClean="0">
                <a:solidFill>
                  <a:prstClr val="white"/>
                </a:solidFill>
              </a:rPr>
              <a:t>Законодателни промени – цели и предизвикателства</a:t>
            </a:r>
            <a:endParaRPr lang="bg-BG" dirty="0"/>
          </a:p>
        </p:txBody>
      </p:sp>
      <p:sp>
        <p:nvSpPr>
          <p:cNvPr id="3" name="Rectangle 2"/>
          <p:cNvSpPr/>
          <p:nvPr/>
        </p:nvSpPr>
        <p:spPr>
          <a:xfrm>
            <a:off x="711201" y="1130300"/>
            <a:ext cx="7795490" cy="5927777"/>
          </a:xfrm>
          <a:prstGeom prst="rect">
            <a:avLst/>
          </a:prstGeom>
          <a:effectLst>
            <a:softEdge rad="31750"/>
          </a:effectLst>
        </p:spPr>
        <p:txBody>
          <a:bodyPr wrap="square">
            <a:spAutoFit/>
          </a:bodyPr>
          <a:lstStyle/>
          <a:p>
            <a:pPr marL="285750" lvl="0" indent="-285750" defTabSz="914400">
              <a:spcBef>
                <a:spcPct val="20000"/>
              </a:spcBef>
              <a:spcAft>
                <a:spcPts val="1200"/>
              </a:spcAft>
              <a:buClr>
                <a:srgbClr val="418AB3"/>
              </a:buClr>
              <a:buFont typeface="Wingdings" pitchFamily="2" charset="2"/>
              <a:buChar char="§"/>
            </a:pPr>
            <a:r>
              <a:rPr lang="ru-RU" sz="2200" dirty="0">
                <a:solidFill>
                  <a:srgbClr val="000000"/>
                </a:solidFill>
              </a:rPr>
              <a:t>Директива 2014/61 на Европейския парламент и на Съвета относно мерките за намаляване на разходите за разгръщане на високоскоростни електронни съобщителни </a:t>
            </a:r>
            <a:r>
              <a:rPr lang="ru-RU" sz="2200" dirty="0" smtClean="0">
                <a:solidFill>
                  <a:srgbClr val="000000"/>
                </a:solidFill>
              </a:rPr>
              <a:t>мрежи</a:t>
            </a:r>
          </a:p>
          <a:p>
            <a:pPr marL="285750" lvl="0" indent="-285750" defTabSz="914400">
              <a:spcBef>
                <a:spcPct val="20000"/>
              </a:spcBef>
              <a:spcAft>
                <a:spcPts val="1200"/>
              </a:spcAft>
              <a:buClr>
                <a:srgbClr val="418AB3"/>
              </a:buClr>
              <a:buFont typeface="Wingdings" pitchFamily="2" charset="2"/>
              <a:buChar char="§"/>
            </a:pPr>
            <a:r>
              <a:rPr lang="ru-RU" sz="2200" dirty="0" smtClean="0">
                <a:solidFill>
                  <a:srgbClr val="000000"/>
                </a:solidFill>
              </a:rPr>
              <a:t>Проект </a:t>
            </a:r>
            <a:r>
              <a:rPr lang="ru-RU" sz="2200" dirty="0">
                <a:solidFill>
                  <a:srgbClr val="000000"/>
                </a:solidFill>
              </a:rPr>
              <a:t>на Закон за електронните съобщителни мрежи и физическа </a:t>
            </a:r>
            <a:r>
              <a:rPr lang="ru-RU" sz="2200" dirty="0" smtClean="0">
                <a:solidFill>
                  <a:srgbClr val="000000"/>
                </a:solidFill>
              </a:rPr>
              <a:t>инфраструктура</a:t>
            </a:r>
          </a:p>
          <a:p>
            <a:pPr marL="285750" lvl="0" indent="-285750" defTabSz="914400">
              <a:spcBef>
                <a:spcPct val="20000"/>
              </a:spcBef>
              <a:spcAft>
                <a:spcPts val="1200"/>
              </a:spcAft>
              <a:buClr>
                <a:srgbClr val="418AB3"/>
              </a:buClr>
              <a:buFont typeface="Wingdings" pitchFamily="2" charset="2"/>
              <a:buChar char="§"/>
            </a:pPr>
            <a:r>
              <a:rPr lang="bg-BG" sz="2200" dirty="0" smtClean="0">
                <a:solidFill>
                  <a:srgbClr val="000000"/>
                </a:solidFill>
              </a:rPr>
              <a:t>Високоскоростни широколентови мрежи </a:t>
            </a:r>
            <a:r>
              <a:rPr lang="en-US" sz="2200" dirty="0" smtClean="0">
                <a:solidFill>
                  <a:srgbClr val="000000"/>
                </a:solidFill>
              </a:rPr>
              <a:t>= </a:t>
            </a:r>
            <a:r>
              <a:rPr lang="en-US" sz="2200" dirty="0">
                <a:solidFill>
                  <a:srgbClr val="000000"/>
                </a:solidFill>
              </a:rPr>
              <a:t>30 Mbps </a:t>
            </a:r>
            <a:r>
              <a:rPr lang="bg-BG" sz="2200" dirty="0" smtClean="0">
                <a:solidFill>
                  <a:srgbClr val="000000"/>
                </a:solidFill>
              </a:rPr>
              <a:t>и повече</a:t>
            </a:r>
            <a:endParaRPr lang="en-US" sz="2200" dirty="0">
              <a:solidFill>
                <a:srgbClr val="000000"/>
              </a:solidFill>
            </a:endParaRPr>
          </a:p>
          <a:p>
            <a:pPr marL="285750" lvl="0" indent="-285750" defTabSz="914400">
              <a:spcBef>
                <a:spcPct val="20000"/>
              </a:spcBef>
              <a:spcAft>
                <a:spcPts val="1200"/>
              </a:spcAft>
              <a:buClr>
                <a:srgbClr val="418AB3"/>
              </a:buClr>
              <a:buFont typeface="Wingdings" pitchFamily="2" charset="2"/>
              <a:buChar char="§"/>
            </a:pPr>
            <a:r>
              <a:rPr lang="bg-BG" sz="2200" dirty="0" smtClean="0">
                <a:solidFill>
                  <a:srgbClr val="000000"/>
                </a:solidFill>
              </a:rPr>
              <a:t>Цели</a:t>
            </a:r>
            <a:r>
              <a:rPr lang="en-US" sz="2200" dirty="0" smtClean="0">
                <a:solidFill>
                  <a:srgbClr val="000000"/>
                </a:solidFill>
              </a:rPr>
              <a:t>:</a:t>
            </a:r>
            <a:endParaRPr lang="en-US" sz="2200" dirty="0">
              <a:solidFill>
                <a:srgbClr val="000000"/>
              </a:solidFill>
            </a:endParaRPr>
          </a:p>
          <a:p>
            <a:pPr marL="342900" lvl="0" indent="-342900" defTabSz="914400">
              <a:spcBef>
                <a:spcPct val="20000"/>
              </a:spcBef>
              <a:spcAft>
                <a:spcPts val="1200"/>
              </a:spcAft>
              <a:buClr>
                <a:srgbClr val="418AB3"/>
              </a:buClr>
              <a:buFont typeface="Arial" panose="020B0604020202020204" pitchFamily="34" charset="0"/>
              <a:buChar char="•"/>
            </a:pPr>
            <a:r>
              <a:rPr lang="bg-BG" sz="2200" dirty="0" smtClean="0">
                <a:solidFill>
                  <a:srgbClr val="000000"/>
                </a:solidFill>
              </a:rPr>
              <a:t>По-лесно постигане на целите на европейско ниво</a:t>
            </a:r>
            <a:endParaRPr lang="en-US" sz="2200" dirty="0">
              <a:solidFill>
                <a:srgbClr val="000000"/>
              </a:solidFill>
            </a:endParaRPr>
          </a:p>
          <a:p>
            <a:pPr marL="342900" lvl="0" indent="-342900" defTabSz="914400">
              <a:spcBef>
                <a:spcPct val="20000"/>
              </a:spcBef>
              <a:spcAft>
                <a:spcPts val="1200"/>
              </a:spcAft>
              <a:buClr>
                <a:srgbClr val="418AB3"/>
              </a:buClr>
              <a:buFont typeface="Arial" panose="020B0604020202020204" pitchFamily="34" charset="0"/>
              <a:buChar char="•"/>
            </a:pPr>
            <a:r>
              <a:rPr lang="bg-BG" sz="2200" dirty="0" smtClean="0">
                <a:solidFill>
                  <a:srgbClr val="000000"/>
                </a:solidFill>
              </a:rPr>
              <a:t>Значително по-ниски разходи за разполагане на мрежи</a:t>
            </a:r>
            <a:endParaRPr lang="en-US" sz="2200" dirty="0">
              <a:solidFill>
                <a:srgbClr val="000000"/>
              </a:solidFill>
            </a:endParaRPr>
          </a:p>
          <a:p>
            <a:pPr marL="342900" lvl="0" indent="-342900" defTabSz="914400">
              <a:spcBef>
                <a:spcPct val="20000"/>
              </a:spcBef>
              <a:spcAft>
                <a:spcPts val="1200"/>
              </a:spcAft>
              <a:buClr>
                <a:srgbClr val="418AB3"/>
              </a:buClr>
              <a:buFont typeface="Arial" panose="020B0604020202020204" pitchFamily="34" charset="0"/>
              <a:buChar char="•"/>
            </a:pPr>
            <a:r>
              <a:rPr lang="bg-BG" sz="2200" dirty="0" smtClean="0">
                <a:solidFill>
                  <a:srgbClr val="000000"/>
                </a:solidFill>
              </a:rPr>
              <a:t>По-малко „разкопаване“</a:t>
            </a:r>
            <a:endParaRPr lang="en-US" sz="2200" dirty="0">
              <a:solidFill>
                <a:srgbClr val="000000"/>
              </a:solidFill>
            </a:endParaRPr>
          </a:p>
          <a:p>
            <a:pPr marL="342900" lvl="0" indent="-342900" defTabSz="914400">
              <a:spcBef>
                <a:spcPct val="20000"/>
              </a:spcBef>
              <a:spcAft>
                <a:spcPts val="1200"/>
              </a:spcAft>
              <a:buClr>
                <a:srgbClr val="418AB3"/>
              </a:buClr>
              <a:buFont typeface="Arial" panose="020B0604020202020204" pitchFamily="34" charset="0"/>
              <a:buChar char="•"/>
            </a:pPr>
            <a:r>
              <a:rPr lang="bg-BG" sz="2200" dirty="0" smtClean="0">
                <a:solidFill>
                  <a:srgbClr val="000000"/>
                </a:solidFill>
              </a:rPr>
              <a:t>Постигане на синергия между секторите</a:t>
            </a:r>
            <a:endParaRPr lang="en-US" sz="2200" dirty="0" smtClean="0">
              <a:solidFill>
                <a:srgbClr val="000000"/>
              </a:solidFill>
            </a:endParaRPr>
          </a:p>
          <a:p>
            <a:pPr marL="285750" lvl="0" indent="-285750" defTabSz="914400">
              <a:spcBef>
                <a:spcPct val="20000"/>
              </a:spcBef>
              <a:spcAft>
                <a:spcPts val="1200"/>
              </a:spcAft>
              <a:buClr>
                <a:srgbClr val="418AB3"/>
              </a:buClr>
              <a:buFont typeface="Wingdings" pitchFamily="2" charset="2"/>
              <a:buChar char="§"/>
            </a:pPr>
            <a:endParaRPr lang="en-GB" sz="2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5061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153400" cy="885215"/>
          </a:xfrm>
        </p:spPr>
        <p:txBody>
          <a:bodyPr>
            <a:normAutofit/>
          </a:bodyPr>
          <a:lstStyle/>
          <a:p>
            <a:r>
              <a:rPr lang="bg-BG" sz="2400" dirty="0" smtClean="0"/>
              <a:t>Достъп до информация за физическа инфраструктура</a:t>
            </a:r>
            <a:endParaRPr lang="bg-BG" sz="2400" dirty="0"/>
          </a:p>
        </p:txBody>
      </p:sp>
      <p:sp>
        <p:nvSpPr>
          <p:cNvPr id="3" name="Rectangle 2"/>
          <p:cNvSpPr/>
          <p:nvPr/>
        </p:nvSpPr>
        <p:spPr>
          <a:xfrm>
            <a:off x="845127" y="1263372"/>
            <a:ext cx="7707745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bg-BG" sz="2200" dirty="0"/>
              <a:t>Достъп до съществуваща физическа инфраструктура</a:t>
            </a:r>
            <a:endParaRPr lang="en-US" sz="2200" dirty="0"/>
          </a:p>
          <a:p>
            <a:r>
              <a:rPr lang="bg-BG" sz="2200" dirty="0"/>
              <a:t>Мрежови оператори</a:t>
            </a:r>
            <a:r>
              <a:rPr lang="en-US" sz="2200" dirty="0"/>
              <a:t>:</a:t>
            </a:r>
          </a:p>
          <a:p>
            <a:pPr marL="342900" indent="-3429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bg-BG" sz="2200" dirty="0"/>
              <a:t>електричество</a:t>
            </a:r>
            <a:endParaRPr lang="en-US" sz="2200" dirty="0"/>
          </a:p>
          <a:p>
            <a:pPr marL="342900" indent="-3429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bg-BG" sz="2200" dirty="0"/>
              <a:t>вода</a:t>
            </a:r>
            <a:endParaRPr lang="en-US" sz="2200" dirty="0"/>
          </a:p>
          <a:p>
            <a:pPr marL="342900" indent="-34290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bg-BG" sz="2200" dirty="0"/>
              <a:t>транспорт</a:t>
            </a:r>
            <a:endParaRPr lang="en-US" sz="2200" dirty="0"/>
          </a:p>
          <a:p>
            <a:r>
              <a:rPr lang="bg-BG" sz="2200" dirty="0" smtClean="0"/>
              <a:t>Всички други доставчици на услуги и оператори на инфраструктура, изградена с публични средства</a:t>
            </a:r>
            <a:endParaRPr lang="en-US" sz="22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9944329"/>
              </p:ext>
            </p:extLst>
          </p:nvPr>
        </p:nvGraphicFramePr>
        <p:xfrm>
          <a:off x="534257" y="3842535"/>
          <a:ext cx="8322068" cy="29272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3747">
                  <a:extLst>
                    <a:ext uri="{9D8B030D-6E8A-4147-A177-3AD203B41FA5}">
                      <a16:colId xmlns:a16="http://schemas.microsoft.com/office/drawing/2014/main" val="3021445013"/>
                    </a:ext>
                  </a:extLst>
                </a:gridCol>
                <a:gridCol w="5558321">
                  <a:extLst>
                    <a:ext uri="{9D8B030D-6E8A-4147-A177-3AD203B41FA5}">
                      <a16:colId xmlns:a16="http://schemas.microsoft.com/office/drawing/2014/main" val="2568352950"/>
                    </a:ext>
                  </a:extLst>
                </a:gridCol>
              </a:tblGrid>
              <a:tr h="915612">
                <a:tc>
                  <a:txBody>
                    <a:bodyPr/>
                    <a:lstStyle/>
                    <a:p>
                      <a:r>
                        <a:rPr lang="bg-BG" sz="2400" dirty="0" smtClean="0"/>
                        <a:t>Права</a:t>
                      </a:r>
                      <a:endParaRPr lang="bg-BG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g-BG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Задължения</a:t>
                      </a:r>
                      <a:endParaRPr lang="bg-BG" sz="2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8844261"/>
                  </a:ext>
                </a:extLst>
              </a:tr>
              <a:tr h="1735017">
                <a:tc>
                  <a:txBody>
                    <a:bodyPr/>
                    <a:lstStyle/>
                    <a:p>
                      <a:r>
                        <a:rPr lang="bg-BG" dirty="0" smtClean="0"/>
                        <a:t>…..да предоставят достъп до своята инфраструктура при ясни и пропорционални условия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bg-BG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……право на обоснован отказ</a:t>
                      </a:r>
                    </a:p>
                    <a:p>
                      <a:endParaRPr lang="bg-B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g-BG" dirty="0" smtClean="0"/>
                        <a:t>….да отговорят на всяко разумно искане за достъп до собствената им инфраструктура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55062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0459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z="2400" dirty="0">
                <a:solidFill>
                  <a:prstClr val="white"/>
                </a:solidFill>
              </a:rPr>
              <a:t>Достъп до информация за физическа инфраструктура</a:t>
            </a:r>
            <a:endParaRPr lang="bg-BG" dirty="0"/>
          </a:p>
        </p:txBody>
      </p:sp>
      <p:sp>
        <p:nvSpPr>
          <p:cNvPr id="3" name="Rectangle 2"/>
          <p:cNvSpPr/>
          <p:nvPr/>
        </p:nvSpPr>
        <p:spPr>
          <a:xfrm>
            <a:off x="636998" y="1232900"/>
            <a:ext cx="803439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Clr>
                <a:srgbClr val="418AB3">
                  <a:lumMod val="75000"/>
                </a:srgbClr>
              </a:buClr>
              <a:buFont typeface="Wingdings" panose="05000000000000000000" pitchFamily="2" charset="2"/>
              <a:buChar char="§"/>
            </a:pPr>
            <a:r>
              <a:rPr lang="bg-BG" sz="2200" dirty="0">
                <a:solidFill>
                  <a:srgbClr val="000000"/>
                </a:solidFill>
              </a:rPr>
              <a:t>Достъп до </a:t>
            </a:r>
            <a:r>
              <a:rPr lang="bg-BG" sz="2200" dirty="0" smtClean="0">
                <a:solidFill>
                  <a:srgbClr val="000000"/>
                </a:solidFill>
              </a:rPr>
              <a:t>минимална информация за съществуващи мрежи, както и за планирани и текущи дейности по строителство, разполагане и монтаж</a:t>
            </a:r>
            <a:endParaRPr lang="en-US" sz="2200" dirty="0">
              <a:solidFill>
                <a:srgbClr val="000000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002501"/>
              </p:ext>
            </p:extLst>
          </p:nvPr>
        </p:nvGraphicFramePr>
        <p:xfrm>
          <a:off x="565080" y="2445248"/>
          <a:ext cx="8209050" cy="40433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6350">
                  <a:extLst>
                    <a:ext uri="{9D8B030D-6E8A-4147-A177-3AD203B41FA5}">
                      <a16:colId xmlns:a16="http://schemas.microsoft.com/office/drawing/2014/main" val="2531205247"/>
                    </a:ext>
                  </a:extLst>
                </a:gridCol>
                <a:gridCol w="2736350">
                  <a:extLst>
                    <a:ext uri="{9D8B030D-6E8A-4147-A177-3AD203B41FA5}">
                      <a16:colId xmlns:a16="http://schemas.microsoft.com/office/drawing/2014/main" val="1357742236"/>
                    </a:ext>
                  </a:extLst>
                </a:gridCol>
                <a:gridCol w="2736350">
                  <a:extLst>
                    <a:ext uri="{9D8B030D-6E8A-4147-A177-3AD203B41FA5}">
                      <a16:colId xmlns:a16="http://schemas.microsoft.com/office/drawing/2014/main" val="1601486976"/>
                    </a:ext>
                  </a:extLst>
                </a:gridCol>
              </a:tblGrid>
              <a:tr h="934362">
                <a:tc>
                  <a:txBody>
                    <a:bodyPr/>
                    <a:lstStyle/>
                    <a:p>
                      <a:r>
                        <a:rPr lang="bg-BG" sz="2400" dirty="0" smtClean="0"/>
                        <a:t>Минимална информация</a:t>
                      </a:r>
                      <a:endParaRPr lang="bg-BG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g-BG" sz="2400" dirty="0" smtClean="0"/>
                        <a:t>Как</a:t>
                      </a:r>
                      <a:endParaRPr lang="bg-BG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g-BG" sz="2400" dirty="0" smtClean="0"/>
                        <a:t>Задължения</a:t>
                      </a:r>
                      <a:endParaRPr lang="bg-BG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9090381"/>
                  </a:ext>
                </a:extLst>
              </a:tr>
              <a:tr h="3021189">
                <a:tc>
                  <a:txBody>
                    <a:bodyPr/>
                    <a:lstStyle/>
                    <a:p>
                      <a:pPr marL="285750" indent="-285750">
                        <a:buClr>
                          <a:schemeClr val="accent1">
                            <a:lumMod val="75000"/>
                          </a:schemeClr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bg-BG" dirty="0" smtClean="0"/>
                        <a:t>Местоположение и/или трасе на съществуващата инфраструктура</a:t>
                      </a:r>
                    </a:p>
                    <a:p>
                      <a:pPr marL="285750" indent="-285750">
                        <a:buClr>
                          <a:schemeClr val="accent1">
                            <a:lumMod val="75000"/>
                          </a:schemeClr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bg-BG" dirty="0" smtClean="0"/>
                        <a:t>Вид на инфраструктурата</a:t>
                      </a:r>
                      <a:r>
                        <a:rPr lang="bg-BG" baseline="0" dirty="0" smtClean="0"/>
                        <a:t> и начин на ползване</a:t>
                      </a:r>
                    </a:p>
                    <a:p>
                      <a:pPr marL="285750" indent="-285750">
                        <a:buClr>
                          <a:schemeClr val="accent1">
                            <a:lumMod val="75000"/>
                          </a:schemeClr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bg-BG" baseline="0" dirty="0" smtClean="0"/>
                        <a:t>Контакти на мрежовия оператор, който стопанисва инфраструктурата</a:t>
                      </a:r>
                      <a:endParaRPr lang="bg-B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g-BG" dirty="0" smtClean="0"/>
                        <a:t>Чрез Единната информационна точка</a:t>
                      </a:r>
                      <a:endParaRPr lang="bg-B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g-BG" dirty="0" smtClean="0"/>
                        <a:t>Органите от обществения сектор, които разполагат с информация за инфраструктура предоставят достъп до нея чрез ЕИТ</a:t>
                      </a:r>
                      <a:endParaRPr lang="bg-BG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1630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7793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Единна информационна точка</a:t>
            </a:r>
            <a:endParaRPr lang="bg-BG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728730803"/>
              </p:ext>
            </p:extLst>
          </p:nvPr>
        </p:nvGraphicFramePr>
        <p:xfrm>
          <a:off x="667820" y="1396999"/>
          <a:ext cx="7839182" cy="49627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957539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нкети">
  <a:themeElements>
    <a:clrScheme name="Marquee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BG_MIP_Nov_2016_Review_F_last_Z</Template>
  <TotalTime>2503</TotalTime>
  <Words>571</Words>
  <Application>Microsoft Office PowerPoint</Application>
  <PresentationFormat>On-screen Show (4:3)</PresentationFormat>
  <Paragraphs>102</Paragraphs>
  <Slides>11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Cambria</vt:lpstr>
      <vt:lpstr>Times New Roman</vt:lpstr>
      <vt:lpstr>Wingdings</vt:lpstr>
      <vt:lpstr>анкети</vt:lpstr>
      <vt:lpstr>PowerPoint Presentation</vt:lpstr>
      <vt:lpstr>Широколентов достъп в България</vt:lpstr>
      <vt:lpstr>Развитие на пазара</vt:lpstr>
      <vt:lpstr>Картографиране на широколентова инфраструктура</vt:lpstr>
      <vt:lpstr>Събиране и обработка на данни</vt:lpstr>
      <vt:lpstr>Законодателни промени – цели и предизвикателства</vt:lpstr>
      <vt:lpstr>Достъп до информация за физическа инфраструктура</vt:lpstr>
      <vt:lpstr>Достъп до информация за физическа инфраструктура</vt:lpstr>
      <vt:lpstr>Единна информационна точка</vt:lpstr>
      <vt:lpstr>Единна информационна точка</vt:lpstr>
      <vt:lpstr>№ BG05SFOP001-1.002-0022-C01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BROADBAND POLICY IN BULGARIA</dc:title>
  <dc:creator>Zlatina Nikolova</dc:creator>
  <cp:lastModifiedBy>Zlatina Nikolova</cp:lastModifiedBy>
  <cp:revision>218</cp:revision>
  <cp:lastPrinted>2017-08-22T05:43:34Z</cp:lastPrinted>
  <dcterms:created xsi:type="dcterms:W3CDTF">2016-04-08T08:25:19Z</dcterms:created>
  <dcterms:modified xsi:type="dcterms:W3CDTF">2017-08-23T07:20:27Z</dcterms:modified>
</cp:coreProperties>
</file>