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2" r:id="rId3"/>
    <p:sldId id="275" r:id="rId4"/>
    <p:sldId id="274" r:id="rId5"/>
    <p:sldId id="287" r:id="rId6"/>
    <p:sldId id="276" r:id="rId7"/>
    <p:sldId id="310" r:id="rId8"/>
    <p:sldId id="288" r:id="rId9"/>
    <p:sldId id="289" r:id="rId10"/>
    <p:sldId id="306" r:id="rId11"/>
    <p:sldId id="308" r:id="rId12"/>
    <p:sldId id="297" r:id="rId13"/>
    <p:sldId id="296" r:id="rId14"/>
    <p:sldId id="304" r:id="rId15"/>
    <p:sldId id="305" r:id="rId16"/>
    <p:sldId id="309" r:id="rId17"/>
    <p:sldId id="263" r:id="rId18"/>
    <p:sldId id="311" r:id="rId19"/>
    <p:sldId id="264" r:id="rId20"/>
  </p:sldIdLst>
  <p:sldSz cx="12192000" cy="6858000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49C8"/>
    <a:srgbClr val="1937CB"/>
    <a:srgbClr val="160CD8"/>
    <a:srgbClr val="2433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1" autoAdjust="0"/>
    <p:restoredTop sz="86430" autoAdjust="0"/>
  </p:normalViewPr>
  <p:slideViewPr>
    <p:cSldViewPr snapToGrid="0" showGuides="1">
      <p:cViewPr varScale="1">
        <p:scale>
          <a:sx n="59" d="100"/>
          <a:sy n="59" d="100"/>
        </p:scale>
        <p:origin x="212" y="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060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3AFE63-D350-429D-B988-92CFCA91A84E}" type="datetimeFigureOut">
              <a:rPr lang="bg-BG" smtClean="0"/>
              <a:t>21.8.2017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EBDD1-7C1E-44A7-9FAE-17CD71DCD93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0099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EBDD1-7C1E-44A7-9FAE-17CD71DCD931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08854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EBDD1-7C1E-44A7-9FAE-17CD71DCD931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62444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EBDD1-7C1E-44A7-9FAE-17CD71DCD931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96011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EBDD1-7C1E-44A7-9FAE-17CD71DCD931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23586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EBDD1-7C1E-44A7-9FAE-17CD71DCD931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4576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EBDD1-7C1E-44A7-9FAE-17CD71DCD931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61068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EBDD1-7C1E-44A7-9FAE-17CD71DCD931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07671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 оператори на електронни съобщителни мрежи, по-специално за нови участници, е възможно да се окаже значително по-ефикасно да използват вече съществуващите физически инфраструктури, включително тези на други комунални услуги, за да разгърнат електронни съобщителни мрежи, особено в райони, в които няма подходяща електронна съобщителна мрежа или в които изграждането на нова физическа инфраструктура може да не е икономически възможно. 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EBDD1-7C1E-44A7-9FAE-17CD71DCD931}" type="slidenum">
              <a:rPr lang="bg-BG" smtClean="0"/>
              <a:t>17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430437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bg-BG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Голяма част от тези разходи могат да бъдат отдадени на недостатъци в процеса на разгръщане, свързани с използването на съществуващата пасивна инфраструктура (като например канали, </a:t>
            </a:r>
            <a:r>
              <a:rPr lang="bg-BG" sz="12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кабелопроводи</a:t>
            </a:r>
            <a:r>
              <a:rPr lang="bg-BG" sz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шахти, разпределителни кутии, стълбове, мачти, антенни съоръжения, кули и други поддържащи конструкции), затруднения, свързани с координирането на строежи, тромави административни процедури за издаване на разрешения, както и затруднения във връзка с разгръщането на мрежите в самите сгради, което води до значителни финансови пречки, особено в селските райони.</a:t>
            </a:r>
            <a:endParaRPr lang="bg-BG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EBDD1-7C1E-44A7-9FAE-17CD71DCD931}" type="slidenum">
              <a:rPr lang="bg-BG" smtClean="0"/>
              <a:t>18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09863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Постигането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на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целите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на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Програмата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в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областта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на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цифровите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технологии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н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а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Европа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(DAE)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за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широколентовия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достъп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,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високоскоростн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ата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и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свръх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-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високоскоростн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ата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интернет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инфраструктура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поставя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огромни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инвестиц</a:t>
            </a:r>
            <a:r>
              <a:rPr lang="bg-BG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онни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предизвикателств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а пред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изграждането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на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свързан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единен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цифров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пазар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.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Комисията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предвижда, че за по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стигането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на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скорост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от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30 Mbps 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със 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100 %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покритие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е нужна инвестиция от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около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50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млрд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. EUR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, като за да се достигне скорост от 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100 Mbps 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с 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50 %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проникване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тази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цифра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трябва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да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се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умножи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четири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или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пет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пъти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(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около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250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млрд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. EUR)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.</a:t>
            </a:r>
            <a:endParaRPr lang="bg-BG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EBDD1-7C1E-44A7-9FAE-17CD71DCD931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0236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EBDD1-7C1E-44A7-9FAE-17CD71DCD931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11304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В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този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контекст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на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съвместни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усилия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за инвестиране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във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високоскоростни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цифрови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мрежи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картографиране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то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на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широколентовата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инфраструктура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е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ключов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фактор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за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успех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а на създателите на политики, които планират къде да бъде извършена публична намеса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по-специално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по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отношение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на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използването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на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полезни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взаимодействия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в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областта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на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гражданското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строителство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съвместни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те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инвестиции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и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повторно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то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използване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на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съществуващата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инфраструктура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.</a:t>
            </a:r>
            <a:endParaRPr lang="bg-BG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EBDD1-7C1E-44A7-9FAE-17CD71DCD931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66416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EBDD1-7C1E-44A7-9FAE-17CD71DCD931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29123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EBDD1-7C1E-44A7-9FAE-17CD71DCD931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7314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EBDD1-7C1E-44A7-9FAE-17CD71DCD931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56590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EBDD1-7C1E-44A7-9FAE-17CD71DCD931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39528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EBDD1-7C1E-44A7-9FAE-17CD71DCD931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5843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0240-BB47-4D4C-9EA9-AC30F624FC28}" type="datetime1">
              <a:rPr lang="bg-BG" smtClean="0"/>
              <a:t>21.8.2017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Изграждане на ГИС </a:t>
            </a:r>
            <a:r>
              <a:rPr lang="ru-RU" dirty="0" err="1" smtClean="0"/>
              <a:t>базирана</a:t>
            </a:r>
            <a:r>
              <a:rPr lang="ru-RU" dirty="0" smtClean="0"/>
              <a:t> </a:t>
            </a:r>
            <a:r>
              <a:rPr lang="ru-RU" dirty="0" err="1" smtClean="0"/>
              <a:t>електронна</a:t>
            </a:r>
            <a:r>
              <a:rPr lang="ru-RU" dirty="0" smtClean="0"/>
              <a:t> платформа „</a:t>
            </a:r>
            <a:r>
              <a:rPr lang="ru-RU" dirty="0" err="1" smtClean="0"/>
              <a:t>Единна</a:t>
            </a:r>
            <a:r>
              <a:rPr lang="ru-RU" dirty="0" smtClean="0"/>
              <a:t> </a:t>
            </a:r>
            <a:r>
              <a:rPr lang="ru-RU" dirty="0" err="1" smtClean="0"/>
              <a:t>информационна</a:t>
            </a:r>
            <a:r>
              <a:rPr lang="ru-RU" dirty="0" smtClean="0"/>
              <a:t> точка“</a:t>
            </a:r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2726-22C7-4222-9996-570DD20AD2A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01320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1BF2-5389-4607-A8B5-41DFE0B9A1B3}" type="datetime1">
              <a:rPr lang="bg-BG" smtClean="0"/>
              <a:t>21.8.2017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Изграждане на ГИС </a:t>
            </a:r>
            <a:r>
              <a:rPr lang="ru-RU" dirty="0" err="1" smtClean="0"/>
              <a:t>базирана</a:t>
            </a:r>
            <a:r>
              <a:rPr lang="ru-RU" dirty="0" smtClean="0"/>
              <a:t> </a:t>
            </a:r>
            <a:r>
              <a:rPr lang="ru-RU" dirty="0" err="1" smtClean="0"/>
              <a:t>електронна</a:t>
            </a:r>
            <a:r>
              <a:rPr lang="ru-RU" dirty="0" smtClean="0"/>
              <a:t> платформа „</a:t>
            </a:r>
            <a:r>
              <a:rPr lang="ru-RU" dirty="0" err="1" smtClean="0"/>
              <a:t>Единна</a:t>
            </a:r>
            <a:r>
              <a:rPr lang="ru-RU" dirty="0" smtClean="0"/>
              <a:t> </a:t>
            </a:r>
            <a:r>
              <a:rPr lang="ru-RU" dirty="0" err="1" smtClean="0"/>
              <a:t>информационна</a:t>
            </a:r>
            <a:r>
              <a:rPr lang="ru-RU" dirty="0" smtClean="0"/>
              <a:t> точка“</a:t>
            </a:r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2726-22C7-4222-9996-570DD20AD2A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70371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9D39B-ED7B-421D-840D-80C572E3BF21}" type="datetime1">
              <a:rPr lang="bg-BG" smtClean="0"/>
              <a:t>21.8.2017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Изграждане на ГИС </a:t>
            </a:r>
            <a:r>
              <a:rPr lang="ru-RU" dirty="0" err="1" smtClean="0"/>
              <a:t>базирана</a:t>
            </a:r>
            <a:r>
              <a:rPr lang="ru-RU" dirty="0" smtClean="0"/>
              <a:t> </a:t>
            </a:r>
            <a:r>
              <a:rPr lang="ru-RU" dirty="0" err="1" smtClean="0"/>
              <a:t>електронна</a:t>
            </a:r>
            <a:r>
              <a:rPr lang="ru-RU" dirty="0" smtClean="0"/>
              <a:t> платформа „</a:t>
            </a:r>
            <a:r>
              <a:rPr lang="ru-RU" dirty="0" err="1" smtClean="0"/>
              <a:t>Единна</a:t>
            </a:r>
            <a:r>
              <a:rPr lang="ru-RU" dirty="0" smtClean="0"/>
              <a:t> </a:t>
            </a:r>
            <a:r>
              <a:rPr lang="ru-RU" dirty="0" err="1" smtClean="0"/>
              <a:t>информационна</a:t>
            </a:r>
            <a:r>
              <a:rPr lang="ru-RU" dirty="0" smtClean="0"/>
              <a:t> точка“</a:t>
            </a:r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2726-22C7-4222-9996-570DD20AD2A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98647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3712E-6DCB-4C6A-BA33-2B6268F76F7E}" type="datetime1">
              <a:rPr lang="bg-BG" smtClean="0"/>
              <a:t>21.8.2017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Изграждане на ГИС </a:t>
            </a:r>
            <a:r>
              <a:rPr lang="ru-RU" dirty="0" err="1" smtClean="0"/>
              <a:t>базирана</a:t>
            </a:r>
            <a:r>
              <a:rPr lang="ru-RU" dirty="0" smtClean="0"/>
              <a:t> </a:t>
            </a:r>
            <a:r>
              <a:rPr lang="ru-RU" dirty="0" err="1" smtClean="0"/>
              <a:t>електронна</a:t>
            </a:r>
            <a:r>
              <a:rPr lang="ru-RU" dirty="0" smtClean="0"/>
              <a:t> платформа „</a:t>
            </a:r>
            <a:r>
              <a:rPr lang="ru-RU" dirty="0" err="1" smtClean="0"/>
              <a:t>Единна</a:t>
            </a:r>
            <a:r>
              <a:rPr lang="ru-RU" dirty="0" smtClean="0"/>
              <a:t> </a:t>
            </a:r>
            <a:r>
              <a:rPr lang="ru-RU" dirty="0" err="1" smtClean="0"/>
              <a:t>информационна</a:t>
            </a:r>
            <a:r>
              <a:rPr lang="ru-RU" dirty="0" smtClean="0"/>
              <a:t> точка“</a:t>
            </a:r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2726-22C7-4222-9996-570DD20AD2A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45031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D0AE-5E9E-4365-B59E-373D67F1871E}" type="datetime1">
              <a:rPr lang="bg-BG" smtClean="0"/>
              <a:t>21.8.2017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Изграждане на ГИС </a:t>
            </a:r>
            <a:r>
              <a:rPr lang="ru-RU" dirty="0" err="1" smtClean="0"/>
              <a:t>базирана</a:t>
            </a:r>
            <a:r>
              <a:rPr lang="ru-RU" dirty="0" smtClean="0"/>
              <a:t> </a:t>
            </a:r>
            <a:r>
              <a:rPr lang="ru-RU" dirty="0" err="1" smtClean="0"/>
              <a:t>електронна</a:t>
            </a:r>
            <a:r>
              <a:rPr lang="ru-RU" dirty="0" smtClean="0"/>
              <a:t> платформа „</a:t>
            </a:r>
            <a:r>
              <a:rPr lang="ru-RU" dirty="0" err="1" smtClean="0"/>
              <a:t>Единна</a:t>
            </a:r>
            <a:r>
              <a:rPr lang="ru-RU" dirty="0" smtClean="0"/>
              <a:t> </a:t>
            </a:r>
            <a:r>
              <a:rPr lang="ru-RU" dirty="0" err="1" smtClean="0"/>
              <a:t>информационна</a:t>
            </a:r>
            <a:r>
              <a:rPr lang="ru-RU" dirty="0" smtClean="0"/>
              <a:t> точка“</a:t>
            </a:r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2726-22C7-4222-9996-570DD20AD2A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21778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D851-3DE7-42F3-B2F8-424BB9A9B4AC}" type="datetime1">
              <a:rPr lang="bg-BG" smtClean="0"/>
              <a:t>21.8.2017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Изграждане на ГИС </a:t>
            </a:r>
            <a:r>
              <a:rPr lang="ru-RU" dirty="0" err="1" smtClean="0"/>
              <a:t>базирана</a:t>
            </a:r>
            <a:r>
              <a:rPr lang="ru-RU" dirty="0" smtClean="0"/>
              <a:t> </a:t>
            </a:r>
            <a:r>
              <a:rPr lang="ru-RU" dirty="0" err="1" smtClean="0"/>
              <a:t>електронна</a:t>
            </a:r>
            <a:r>
              <a:rPr lang="ru-RU" dirty="0" smtClean="0"/>
              <a:t> платформа „</a:t>
            </a:r>
            <a:r>
              <a:rPr lang="ru-RU" dirty="0" err="1" smtClean="0"/>
              <a:t>Единна</a:t>
            </a:r>
            <a:r>
              <a:rPr lang="ru-RU" dirty="0" smtClean="0"/>
              <a:t> </a:t>
            </a:r>
            <a:r>
              <a:rPr lang="ru-RU" dirty="0" err="1" smtClean="0"/>
              <a:t>информационна</a:t>
            </a:r>
            <a:r>
              <a:rPr lang="ru-RU" dirty="0" smtClean="0"/>
              <a:t> точка“</a:t>
            </a:r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2726-22C7-4222-9996-570DD20AD2A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89795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FB442-6BE1-4F54-BC3B-05E7F65CFAF5}" type="datetime1">
              <a:rPr lang="bg-BG" smtClean="0"/>
              <a:t>21.8.2017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Изграждане на ГИС </a:t>
            </a:r>
            <a:r>
              <a:rPr lang="ru-RU" dirty="0" err="1" smtClean="0"/>
              <a:t>базирана</a:t>
            </a:r>
            <a:r>
              <a:rPr lang="ru-RU" dirty="0" smtClean="0"/>
              <a:t> </a:t>
            </a:r>
            <a:r>
              <a:rPr lang="ru-RU" dirty="0" err="1" smtClean="0"/>
              <a:t>електронна</a:t>
            </a:r>
            <a:r>
              <a:rPr lang="ru-RU" dirty="0" smtClean="0"/>
              <a:t> платформа „</a:t>
            </a:r>
            <a:r>
              <a:rPr lang="ru-RU" dirty="0" err="1" smtClean="0"/>
              <a:t>Единна</a:t>
            </a:r>
            <a:r>
              <a:rPr lang="ru-RU" dirty="0" smtClean="0"/>
              <a:t> </a:t>
            </a:r>
            <a:r>
              <a:rPr lang="ru-RU" dirty="0" err="1" smtClean="0"/>
              <a:t>информационна</a:t>
            </a:r>
            <a:r>
              <a:rPr lang="ru-RU" dirty="0" smtClean="0"/>
              <a:t> точка“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2726-22C7-4222-9996-570DD20AD2A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02099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FE07-6ADF-4F00-AF39-AE74C7DD48FD}" type="datetime1">
              <a:rPr lang="bg-BG" smtClean="0"/>
              <a:t>21.8.2017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Изграждане на ГИС </a:t>
            </a:r>
            <a:r>
              <a:rPr lang="ru-RU" dirty="0" err="1" smtClean="0"/>
              <a:t>базирана</a:t>
            </a:r>
            <a:r>
              <a:rPr lang="ru-RU" dirty="0" smtClean="0"/>
              <a:t> </a:t>
            </a:r>
            <a:r>
              <a:rPr lang="ru-RU" dirty="0" err="1" smtClean="0"/>
              <a:t>електронна</a:t>
            </a:r>
            <a:r>
              <a:rPr lang="ru-RU" dirty="0" smtClean="0"/>
              <a:t> платформа „</a:t>
            </a:r>
            <a:r>
              <a:rPr lang="ru-RU" dirty="0" err="1" smtClean="0"/>
              <a:t>Единна</a:t>
            </a:r>
            <a:r>
              <a:rPr lang="ru-RU" dirty="0" smtClean="0"/>
              <a:t> </a:t>
            </a:r>
            <a:r>
              <a:rPr lang="ru-RU" dirty="0" err="1" smtClean="0"/>
              <a:t>информационна</a:t>
            </a:r>
            <a:r>
              <a:rPr lang="ru-RU" dirty="0" smtClean="0"/>
              <a:t> точка“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2726-22C7-4222-9996-570DD20AD2A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1851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2B27-7239-4D74-BFCC-25BF4314C1D3}" type="datetime1">
              <a:rPr lang="bg-BG" smtClean="0"/>
              <a:t>21.8.2017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Изграждане на ГИС </a:t>
            </a:r>
            <a:r>
              <a:rPr lang="ru-RU" dirty="0" err="1" smtClean="0"/>
              <a:t>базирана</a:t>
            </a:r>
            <a:r>
              <a:rPr lang="ru-RU" dirty="0" smtClean="0"/>
              <a:t> </a:t>
            </a:r>
            <a:r>
              <a:rPr lang="ru-RU" dirty="0" err="1" smtClean="0"/>
              <a:t>електронна</a:t>
            </a:r>
            <a:r>
              <a:rPr lang="ru-RU" dirty="0" smtClean="0"/>
              <a:t> платформа „</a:t>
            </a:r>
            <a:r>
              <a:rPr lang="ru-RU" dirty="0" err="1" smtClean="0"/>
              <a:t>Единна</a:t>
            </a:r>
            <a:r>
              <a:rPr lang="ru-RU" dirty="0" smtClean="0"/>
              <a:t> </a:t>
            </a:r>
            <a:r>
              <a:rPr lang="ru-RU" dirty="0" err="1" smtClean="0"/>
              <a:t>информационна</a:t>
            </a:r>
            <a:r>
              <a:rPr lang="ru-RU" dirty="0" smtClean="0"/>
              <a:t> точка“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2726-22C7-4222-9996-570DD20AD2A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36645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231D-3DE9-4408-B034-EA45837E7CE4}" type="datetime1">
              <a:rPr lang="bg-BG" smtClean="0"/>
              <a:t>21.8.2017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Изграждане на ГИС </a:t>
            </a:r>
            <a:r>
              <a:rPr lang="ru-RU" dirty="0" err="1" smtClean="0"/>
              <a:t>базирана</a:t>
            </a:r>
            <a:r>
              <a:rPr lang="ru-RU" dirty="0" smtClean="0"/>
              <a:t> </a:t>
            </a:r>
            <a:r>
              <a:rPr lang="ru-RU" dirty="0" err="1" smtClean="0"/>
              <a:t>електронна</a:t>
            </a:r>
            <a:r>
              <a:rPr lang="ru-RU" dirty="0" smtClean="0"/>
              <a:t> платформа „</a:t>
            </a:r>
            <a:r>
              <a:rPr lang="ru-RU" dirty="0" err="1" smtClean="0"/>
              <a:t>Единна</a:t>
            </a:r>
            <a:r>
              <a:rPr lang="ru-RU" dirty="0" smtClean="0"/>
              <a:t> </a:t>
            </a:r>
            <a:r>
              <a:rPr lang="ru-RU" dirty="0" err="1" smtClean="0"/>
              <a:t>информационна</a:t>
            </a:r>
            <a:r>
              <a:rPr lang="ru-RU" dirty="0" smtClean="0"/>
              <a:t> точка“</a:t>
            </a:r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2726-22C7-4222-9996-570DD20AD2A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90788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E5C32-F598-4FE1-B229-42B6BAB54B1B}" type="datetime1">
              <a:rPr lang="bg-BG" smtClean="0"/>
              <a:t>21.8.2017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Изграждане на ГИС </a:t>
            </a:r>
            <a:r>
              <a:rPr lang="ru-RU" dirty="0" err="1" smtClean="0"/>
              <a:t>базирана</a:t>
            </a:r>
            <a:r>
              <a:rPr lang="ru-RU" dirty="0" smtClean="0"/>
              <a:t> </a:t>
            </a:r>
            <a:r>
              <a:rPr lang="ru-RU" dirty="0" err="1" smtClean="0"/>
              <a:t>електронна</a:t>
            </a:r>
            <a:r>
              <a:rPr lang="ru-RU" dirty="0" smtClean="0"/>
              <a:t> платформа „</a:t>
            </a:r>
            <a:r>
              <a:rPr lang="ru-RU" dirty="0" err="1" smtClean="0"/>
              <a:t>Единна</a:t>
            </a:r>
            <a:r>
              <a:rPr lang="ru-RU" dirty="0" smtClean="0"/>
              <a:t> </a:t>
            </a:r>
            <a:r>
              <a:rPr lang="ru-RU" dirty="0" err="1" smtClean="0"/>
              <a:t>информационна</a:t>
            </a:r>
            <a:r>
              <a:rPr lang="ru-RU" dirty="0" smtClean="0"/>
              <a:t> точка“</a:t>
            </a:r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2726-22C7-4222-9996-570DD20AD2A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7840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919F2-5C15-483A-95DD-23F72F805BE1}" type="datetime1">
              <a:rPr lang="bg-BG" smtClean="0"/>
              <a:t>21.8.2017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Изграждане на ГИС </a:t>
            </a:r>
            <a:r>
              <a:rPr lang="ru-RU" dirty="0" err="1" smtClean="0"/>
              <a:t>базирана</a:t>
            </a:r>
            <a:r>
              <a:rPr lang="ru-RU" dirty="0" smtClean="0"/>
              <a:t> </a:t>
            </a:r>
            <a:r>
              <a:rPr lang="ru-RU" dirty="0" err="1" smtClean="0"/>
              <a:t>електронна</a:t>
            </a:r>
            <a:r>
              <a:rPr lang="ru-RU" dirty="0" smtClean="0"/>
              <a:t> платформа „</a:t>
            </a:r>
            <a:r>
              <a:rPr lang="ru-RU" dirty="0" err="1" smtClean="0"/>
              <a:t>Единна</a:t>
            </a:r>
            <a:r>
              <a:rPr lang="ru-RU" dirty="0" smtClean="0"/>
              <a:t> </a:t>
            </a:r>
            <a:r>
              <a:rPr lang="ru-RU" dirty="0" err="1" smtClean="0"/>
              <a:t>информационна</a:t>
            </a:r>
            <a:r>
              <a:rPr lang="ru-RU" dirty="0" smtClean="0"/>
              <a:t> точка“</a:t>
            </a:r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22726-22C7-4222-9996-570DD20AD2A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8218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850877" y="2690932"/>
            <a:ext cx="10889672" cy="2027075"/>
          </a:xfrm>
        </p:spPr>
        <p:txBody>
          <a:bodyPr>
            <a:normAutofit/>
          </a:bodyPr>
          <a:lstStyle/>
          <a:p>
            <a:r>
              <a:rPr lang="bg-BG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ПОЛИТИКА ЗА РАЗВИТИЕ НА</a:t>
            </a:r>
            <a:br>
              <a:rPr lang="bg-BG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ШИРОКОЛЕНТОВИЯ ДОСТЪП В БЪЛГАРИЯ</a:t>
            </a:r>
            <a:endParaRPr lang="en-GB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181466" y="286859"/>
            <a:ext cx="9829067" cy="975884"/>
          </a:xfrm>
        </p:spPr>
        <p:txBody>
          <a:bodyPr>
            <a:noAutofit/>
          </a:bodyPr>
          <a:lstStyle/>
          <a:p>
            <a:r>
              <a:rPr lang="bg-BG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Министерство на транспорта, информационните технологии и съобщенията</a:t>
            </a:r>
            <a:endParaRPr lang="en-GB" sz="2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48343" y="1262743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37457" y="6286299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48343" y="6356350"/>
            <a:ext cx="11506200" cy="365125"/>
          </a:xfrm>
        </p:spPr>
        <p:txBody>
          <a:bodyPr/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Изграждане на ГИС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базирана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електронна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платформа „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Единна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информационна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точка“</a:t>
            </a:r>
            <a:endParaRPr lang="bg-BG" sz="2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8" y="-1"/>
            <a:ext cx="1078317" cy="11926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387" y="-51020"/>
            <a:ext cx="1326613" cy="109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10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62050" y="2010802"/>
            <a:ext cx="10889672" cy="3527439"/>
          </a:xfrm>
        </p:spPr>
        <p:txBody>
          <a:bodyPr>
            <a:normAutofit fontScale="90000"/>
          </a:bodyPr>
          <a:lstStyle/>
          <a:p>
            <a:pPr lvl="0" algn="l">
              <a:spcAft>
                <a:spcPts val="0"/>
              </a:spcAft>
            </a:pP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 </a:t>
            </a:r>
            <a:r>
              <a:rPr lang="bg-BG" sz="3600" b="1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  <a:t/>
            </a:r>
            <a:br>
              <a:rPr lang="bg-BG" sz="3600" b="1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</a:br>
            <a:endParaRPr lang="bg-BG" sz="2400" b="1" dirty="0">
              <a:solidFill>
                <a:schemeClr val="accent1">
                  <a:lumMod val="50000"/>
                </a:schemeClr>
              </a:solidFill>
              <a:effectLst/>
              <a:latin typeface="Courier New" panose="02070309020205020404" pitchFamily="49" charset="0"/>
              <a:ea typeface="Courier New" panose="02070309020205020404" pitchFamily="49" charset="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805681" y="367645"/>
            <a:ext cx="9128393" cy="556182"/>
          </a:xfrm>
        </p:spPr>
        <p:txBody>
          <a:bodyPr>
            <a:noAutofit/>
          </a:bodyPr>
          <a:lstStyle/>
          <a:p>
            <a:r>
              <a:rPr lang="bg-BG" sz="2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Използване на Интернет</a:t>
            </a:r>
            <a:endParaRPr lang="en-GB" sz="2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48343" y="1262743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37457" y="6286299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48343" y="6356350"/>
            <a:ext cx="11506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Изграждане на ГИС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базирана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електронна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платформа „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Единна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информационна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точка“</a:t>
            </a:r>
            <a:endParaRPr kumimoji="0" lang="bg-BG" sz="2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8" y="-1"/>
            <a:ext cx="1078317" cy="11926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387" y="-51020"/>
            <a:ext cx="1326613" cy="10983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3871" y="1332795"/>
            <a:ext cx="8690776" cy="4883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53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805681" y="84082"/>
            <a:ext cx="9128393" cy="1098911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Относителен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дял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лицата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редовно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използвали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интерне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всеки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ден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или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поне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веднъж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седмично), по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възраст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през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 година </a:t>
            </a:r>
            <a:endParaRPr lang="en-GB" sz="2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48343" y="1262743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37457" y="6286299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48343" y="6356350"/>
            <a:ext cx="11506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Изграждане на ГИС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базирана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електронна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платформа „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Единна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информационна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точка“</a:t>
            </a:r>
            <a:endParaRPr kumimoji="0" lang="bg-BG" sz="2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8" y="-1"/>
            <a:ext cx="1078317" cy="11926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387" y="-51020"/>
            <a:ext cx="1326613" cy="10983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5338" y="1342493"/>
            <a:ext cx="7945821" cy="4873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56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904568" y="1408143"/>
            <a:ext cx="10710763" cy="4006632"/>
          </a:xfrm>
        </p:spPr>
        <p:txBody>
          <a:bodyPr>
            <a:normAutofit fontScale="90000"/>
          </a:bodyPr>
          <a:lstStyle/>
          <a:p>
            <a:pPr lvl="0" algn="l" defTabSz="4572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30ACEC">
                  <a:lumMod val="75000"/>
                </a:srgbClr>
              </a:buClr>
              <a:buSzPct val="145000"/>
              <a:defRPr/>
            </a:pP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2700" b="1" dirty="0" smtClean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Ускорено разгръщане </a:t>
            </a:r>
            <a:r>
              <a:rPr lang="bg-BG" sz="2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bg-BG" sz="2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широколентовото покритие в страната в съответствие с европейските документи и целите в Националния </a:t>
            </a:r>
            <a:r>
              <a:rPr lang="en-US" sz="2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NGA </a:t>
            </a:r>
            <a:r>
              <a:rPr lang="bg-BG" sz="2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</a:t>
            </a:r>
            <a:r>
              <a:rPr lang="bg-BG" sz="2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цел достигане равнището на водещите страни в Европейския съюз; </a:t>
            </a:r>
            <a:br>
              <a:rPr lang="bg-BG" sz="2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2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Преодоляване на дисбаланса в използването на </a:t>
            </a:r>
            <a:r>
              <a:rPr lang="bg-BG" sz="2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широколентов  достъп до интернет</a:t>
            </a:r>
            <a:r>
              <a:rPr lang="en-GB" sz="2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bg-BG" sz="2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между </a:t>
            </a:r>
            <a:r>
              <a:rPr lang="bg-BG" sz="2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населението </a:t>
            </a:r>
            <a:r>
              <a:rPr lang="bg-BG" sz="2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градовете и отдалечените </a:t>
            </a:r>
            <a:r>
              <a:rPr lang="bg-BG" sz="2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слабо-населени селските </a:t>
            </a:r>
            <a:r>
              <a:rPr lang="bg-BG" sz="2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райони.</a:t>
            </a:r>
            <a:r>
              <a:rPr lang="en-GB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bg-BG" sz="2700" b="1" dirty="0">
              <a:solidFill>
                <a:srgbClr val="002060"/>
              </a:solidFill>
              <a:effectLst/>
              <a:latin typeface="Courier New" panose="02070309020205020404" pitchFamily="49" charset="0"/>
              <a:ea typeface="Courier New" panose="02070309020205020404" pitchFamily="49" charset="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805681" y="367645"/>
            <a:ext cx="9128393" cy="556182"/>
          </a:xfrm>
        </p:spPr>
        <p:txBody>
          <a:bodyPr>
            <a:noAutofit/>
          </a:bodyPr>
          <a:lstStyle/>
          <a:p>
            <a:r>
              <a:rPr lang="bg-BG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Широколентов достъп в България </a:t>
            </a:r>
            <a:endParaRPr lang="en-GB" sz="2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48343" y="1262743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37457" y="6286299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48343" y="6356350"/>
            <a:ext cx="11506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Изграждане на ГИС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базирана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електронна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платформа „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Единна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информационна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точка“</a:t>
            </a:r>
            <a:endParaRPr kumimoji="0" lang="bg-BG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8" y="-1"/>
            <a:ext cx="1078317" cy="11926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387" y="-51020"/>
            <a:ext cx="1326613" cy="109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34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231473" y="1945648"/>
            <a:ext cx="10079257" cy="3226842"/>
          </a:xfrm>
        </p:spPr>
        <p:txBody>
          <a:bodyPr>
            <a:noAutofit/>
          </a:bodyPr>
          <a:lstStyle/>
          <a:p>
            <a:pPr lv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02060"/>
              </a:buClr>
              <a:buSzPct val="100000"/>
              <a:defRPr/>
            </a:pP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Задава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цели за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широколентов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достъп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които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съответстват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на DAE: 100%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покритие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с 30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Mbps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до 2020 г. и 50% за 100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Mbps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;</a:t>
            </a:r>
            <a:b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Определя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шест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инвестиционни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приоритетни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области,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които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отразяват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нейната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широколентова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целева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структура и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предвиждат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различни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мерки за "бели", "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сиви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" и "черни области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;</a:t>
            </a:r>
            <a:b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Подробности за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необходимите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инвестиции в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различни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области.</a:t>
            </a:r>
            <a:endParaRPr lang="en-US" sz="2400" b="1" dirty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805681" y="367645"/>
            <a:ext cx="9128393" cy="556182"/>
          </a:xfrm>
        </p:spPr>
        <p:txBody>
          <a:bodyPr>
            <a:noAutofit/>
          </a:bodyPr>
          <a:lstStyle/>
          <a:p>
            <a:pPr lvl="0"/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Национален план (NGA) за </a:t>
            </a:r>
            <a:r>
              <a:rPr lang="ru-RU" sz="2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широколентов</a:t>
            </a: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достъп</a:t>
            </a: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от </a:t>
            </a:r>
            <a:r>
              <a:rPr lang="ru-RU" sz="2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следващо</a:t>
            </a: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поколение</a:t>
            </a:r>
            <a:endParaRPr lang="en-GB" sz="2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48343" y="1262743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37457" y="6286299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48343" y="6356350"/>
            <a:ext cx="11506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Изграждане на ГИС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базирана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електронна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платформа „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Единна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информационна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точка“</a:t>
            </a:r>
            <a:endParaRPr kumimoji="0" lang="bg-BG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8" y="-1"/>
            <a:ext cx="1078317" cy="11926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387" y="-51020"/>
            <a:ext cx="1326613" cy="109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3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80164" y="6360777"/>
            <a:ext cx="1151708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Изграждане на ГИС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базирана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електронна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платформа „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Единна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информационна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точка“</a:t>
            </a:r>
            <a:endParaRPr kumimoji="0" lang="bg-BG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174091" y="385738"/>
            <a:ext cx="9615096" cy="769279"/>
          </a:xfrm>
        </p:spPr>
        <p:txBody>
          <a:bodyPr>
            <a:noAutofit/>
          </a:bodyPr>
          <a:lstStyle/>
          <a:p>
            <a:r>
              <a:rPr lang="ru-RU" sz="2200" b="1" dirty="0" err="1">
                <a:ln w="3175" cmpd="sng"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Пътна</a:t>
            </a:r>
            <a:r>
              <a:rPr lang="ru-RU" sz="2200" b="1" dirty="0">
                <a:ln w="3175" cmpd="sng"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карта за </a:t>
            </a:r>
            <a:r>
              <a:rPr lang="ru-RU" sz="2200" b="1" dirty="0" err="1" smtClean="0">
                <a:ln w="3175" cmpd="sng"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изпълнение</a:t>
            </a:r>
            <a:r>
              <a:rPr lang="ru-RU" sz="2200" b="1" dirty="0" smtClean="0">
                <a:ln w="3175" cmpd="sng"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ru-RU" sz="2200" b="1" dirty="0">
                <a:ln w="3175" cmpd="sng"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на </a:t>
            </a:r>
            <a:r>
              <a:rPr lang="en-US" sz="2200" b="1" dirty="0">
                <a:ln w="3175" cmpd="sng"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NGA</a:t>
            </a:r>
            <a:r>
              <a:rPr lang="ru-RU" sz="2200" b="1" dirty="0">
                <a:ln w="3175" cmpd="sng"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план</a:t>
            </a:r>
            <a:r>
              <a:rPr lang="bg-BG" sz="2200" b="1" dirty="0">
                <a:ln w="3175" cmpd="sng"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а</a:t>
            </a:r>
            <a:endParaRPr lang="en-GB" sz="2200" b="1" dirty="0">
              <a:ln w="3175" cmpd="sng"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48343" y="1262743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46897" y="2257304"/>
            <a:ext cx="11191009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bg-BG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Пътна карта за ефективно изпълнение на Националния план за широколентов достъп;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bg-BG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Съдържа необходимите мерки и действия за цялостното изпълнение на препоръките на ЕК във връзка с предварителните условия за достъп до Европейски фондове;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bg-BG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Формулирани ясни цели с фиксиран времеви диапазон за тяхното изпълнение.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8" y="-1"/>
            <a:ext cx="1078317" cy="11926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387" y="-51020"/>
            <a:ext cx="1326613" cy="10983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387" y="-1"/>
            <a:ext cx="1326613" cy="10983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7787" y="152399"/>
            <a:ext cx="1326613" cy="10983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98" y="6213140"/>
            <a:ext cx="11559018" cy="7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51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805681" y="367645"/>
            <a:ext cx="9128393" cy="556182"/>
          </a:xfrm>
        </p:spPr>
        <p:txBody>
          <a:bodyPr>
            <a:noAutofit/>
          </a:bodyPr>
          <a:lstStyle/>
          <a:p>
            <a:pPr lvl="0"/>
            <a:r>
              <a:rPr lang="bg-BG" sz="2200" b="1" dirty="0">
                <a:ln w="3175" cmpd="sng">
                  <a:noFill/>
                </a:ln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Мерки </a:t>
            </a:r>
            <a:endParaRPr lang="en-GB" sz="2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48343" y="1262743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37457" y="6286299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48343" y="6356350"/>
            <a:ext cx="11506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Изграждане на ГИС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базирана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електронна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платформа „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Единна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информационна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точка“</a:t>
            </a:r>
            <a:endParaRPr kumimoji="0" lang="bg-BG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8" y="-1"/>
            <a:ext cx="1078317" cy="11926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387" y="-51020"/>
            <a:ext cx="1326613" cy="10983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9895" y="1287138"/>
            <a:ext cx="9992210" cy="4974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97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330248" y="2373107"/>
            <a:ext cx="10079257" cy="3226842"/>
          </a:xfrm>
        </p:spPr>
        <p:txBody>
          <a:bodyPr>
            <a:noAutofit/>
          </a:bodyPr>
          <a:lstStyle/>
          <a:p>
            <a:pPr lv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02060"/>
              </a:buClr>
              <a:buSzPct val="100000"/>
              <a:defRPr/>
            </a:pPr>
            <a:r>
              <a:rPr lang="ru-RU" sz="24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Въвеждане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в </a:t>
            </a:r>
            <a:r>
              <a:rPr lang="ru-RU" sz="24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националното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законодателствона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разпоредбите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на Директива 2014/61/ЕС за </a:t>
            </a:r>
            <a:r>
              <a:rPr lang="ru-RU" sz="24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намаляване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на </a:t>
            </a:r>
            <a:r>
              <a:rPr lang="ru-RU" sz="24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разходите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за </a:t>
            </a:r>
            <a:r>
              <a:rPr lang="ru-RU" sz="24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бързо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разгръщане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на </a:t>
            </a:r>
            <a:r>
              <a:rPr lang="ru-RU" sz="24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електронни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съобщителни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мрежи;</a:t>
            </a:r>
            <a:b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24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Осъвременяване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на </a:t>
            </a:r>
            <a:r>
              <a:rPr lang="ru-RU" sz="24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нормативните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актове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с </a:t>
            </a:r>
            <a:r>
              <a:rPr lang="ru-RU" sz="24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които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се определят </a:t>
            </a:r>
            <a:r>
              <a:rPr lang="ru-RU" sz="24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изисквания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към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разгръщане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на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електронни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съобщителни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мрежи и </a:t>
            </a:r>
            <a:r>
              <a:rPr lang="ru-RU" sz="24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изграждане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4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прилежащата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им инфраструктура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en-US" sz="2400" b="1" dirty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805681" y="367645"/>
            <a:ext cx="9128393" cy="556182"/>
          </a:xfrm>
        </p:spPr>
        <p:txBody>
          <a:bodyPr>
            <a:noAutofit/>
          </a:bodyPr>
          <a:lstStyle/>
          <a:p>
            <a:pPr lvl="0"/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Мерки за </a:t>
            </a:r>
            <a:r>
              <a:rPr lang="ru-RU" sz="2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насърчаване</a:t>
            </a:r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инвестиционния</a:t>
            </a:r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процес</a:t>
            </a:r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2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редуциране</a:t>
            </a:r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инвестиционните</a:t>
            </a:r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разходи</a:t>
            </a:r>
            <a:endParaRPr lang="en-GB" sz="2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48343" y="1262743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37457" y="6286299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48343" y="6356350"/>
            <a:ext cx="11506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Изграждане на ГИС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базирана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електронна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платформа „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Единна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информационна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точка“</a:t>
            </a:r>
            <a:endParaRPr kumimoji="0" lang="bg-BG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8" y="-1"/>
            <a:ext cx="1078317" cy="11926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387" y="-51020"/>
            <a:ext cx="1326613" cy="109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85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67591" y="6356350"/>
            <a:ext cx="11397838" cy="365125"/>
          </a:xfrm>
        </p:spPr>
        <p:txBody>
          <a:bodyPr/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Изграждане на ГИС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базирана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електронна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платформа „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Единна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информационна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точка“</a:t>
            </a:r>
            <a:endParaRPr lang="bg-BG" sz="2000" b="1" dirty="0">
              <a:solidFill>
                <a:srgbClr val="002060"/>
              </a:solidFill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736994" y="349857"/>
            <a:ext cx="8736745" cy="637630"/>
          </a:xfrm>
        </p:spPr>
        <p:txBody>
          <a:bodyPr>
            <a:noAutofit/>
          </a:bodyPr>
          <a:lstStyle/>
          <a:p>
            <a:r>
              <a:rPr lang="bg-BG" sz="2200" b="1" dirty="0" smtClean="0">
                <a:ln w="3175" cmpd="sng">
                  <a:noFill/>
                </a:ln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Единна информационна точка</a:t>
            </a:r>
            <a:endParaRPr lang="en-GB" sz="2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48343" y="1262743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153886" y="768785"/>
            <a:ext cx="9631878" cy="1117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45720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endParaRPr lang="en-GB" sz="28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defTabSz="45720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endParaRPr lang="en-GB" sz="2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53886" y="1406415"/>
            <a:ext cx="10045056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45720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endParaRPr lang="en-GB" sz="28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defTabSz="457200">
              <a:spcBef>
                <a:spcPts val="1200"/>
              </a:spcBef>
              <a:spcAft>
                <a:spcPts val="12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Приемане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изцяло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нова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правна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рамка,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насочена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към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опростяване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правилата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инвестиционния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процес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намаляване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разходите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изграждане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инфраструктура за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електронни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съобщения</a:t>
            </a:r>
            <a:r>
              <a:rPr lang="en-US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defTabSz="457200">
              <a:spcBef>
                <a:spcPts val="1200"/>
              </a:spcBef>
              <a:spcAft>
                <a:spcPts val="12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Достъп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 минимален набор от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данни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съществуващата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инфраструктура на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физическата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мрежа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defTabSz="457200">
              <a:spcBef>
                <a:spcPts val="1200"/>
              </a:spcBef>
              <a:spcAft>
                <a:spcPts val="12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Координация на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строителните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работи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физическата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инфраструктура</a:t>
            </a:r>
            <a:r>
              <a:rPr lang="en-US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8" y="-1"/>
            <a:ext cx="1078317" cy="11926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387" y="-51020"/>
            <a:ext cx="1326613" cy="10983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905" y="6249719"/>
            <a:ext cx="11559018" cy="7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30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67591" y="6356350"/>
            <a:ext cx="11397838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Изграждане на ГИС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базирана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електронна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платформа „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Единна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информационна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точка“</a:t>
            </a:r>
            <a:endParaRPr kumimoji="0" lang="bg-BG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736994" y="349857"/>
            <a:ext cx="8736745" cy="637630"/>
          </a:xfrm>
        </p:spPr>
        <p:txBody>
          <a:bodyPr>
            <a:noAutofit/>
          </a:bodyPr>
          <a:lstStyle/>
          <a:p>
            <a:r>
              <a:rPr lang="bg-BG" sz="2200" b="1" dirty="0" smtClean="0">
                <a:ln w="3175" cmpd="sng">
                  <a:noFill/>
                </a:ln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Единна информационна точка</a:t>
            </a:r>
            <a:endParaRPr lang="en-GB" sz="2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11282" y="1100667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153886" y="768785"/>
            <a:ext cx="9631878" cy="1117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12722" y="1406415"/>
            <a:ext cx="10668001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defTabSz="457200">
              <a:spcBef>
                <a:spcPts val="1200"/>
              </a:spcBef>
              <a:spcAft>
                <a:spcPts val="12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sz="22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Съществуваща</a:t>
            </a:r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физическа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инфраструктура</a:t>
            </a:r>
          </a:p>
          <a:p>
            <a:pPr marL="457200" lvl="0" indent="-457200" defTabSz="457200">
              <a:spcBef>
                <a:spcPts val="1200"/>
              </a:spcBef>
              <a:spcAft>
                <a:spcPts val="12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sz="22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Планирани</a:t>
            </a:r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/ или </a:t>
            </a: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текущи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дейности</a:t>
            </a:r>
            <a:endParaRPr lang="ru-RU" sz="2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defTabSz="457200">
              <a:spcBef>
                <a:spcPts val="1200"/>
              </a:spcBef>
              <a:spcAft>
                <a:spcPts val="12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Процедурите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разпоредбите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регулиращи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дейностите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необходими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разполагането</a:t>
            </a:r>
            <a:endParaRPr lang="ru-RU" sz="2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defTabSz="457200">
              <a:spcBef>
                <a:spcPts val="1200"/>
              </a:spcBef>
              <a:spcAft>
                <a:spcPts val="12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Примерни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документи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получаване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разрешения и </a:t>
            </a: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други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актове</a:t>
            </a:r>
            <a:endParaRPr lang="ru-RU" sz="2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defTabSz="457200">
              <a:spcBef>
                <a:spcPts val="1200"/>
              </a:spcBef>
              <a:spcAft>
                <a:spcPts val="12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Критериите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крайните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срокове</a:t>
            </a:r>
            <a:endParaRPr lang="ru-RU" sz="2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defTabSz="457200">
              <a:spcBef>
                <a:spcPts val="1200"/>
              </a:spcBef>
              <a:spcAft>
                <a:spcPts val="12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Данни за контакт за </a:t>
            </a: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всички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компетентни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административни</a:t>
            </a:r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</a:t>
            </a:r>
            <a:endParaRPr lang="ru-RU" sz="2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defTabSz="457200">
              <a:spcBef>
                <a:spcPts val="1200"/>
              </a:spcBef>
              <a:spcAft>
                <a:spcPts val="12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sz="22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Обявления</a:t>
            </a:r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извършване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процедури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предоставяне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достъ</a:t>
            </a:r>
            <a:r>
              <a:rPr lang="ru-RU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8" y="-1"/>
            <a:ext cx="1078317" cy="11926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387" y="-51020"/>
            <a:ext cx="1326613" cy="10983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905" y="6249719"/>
            <a:ext cx="11559018" cy="7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19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48343" y="6356350"/>
            <a:ext cx="11517086" cy="365125"/>
          </a:xfrm>
        </p:spPr>
        <p:txBody>
          <a:bodyPr/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Изграждане на ГИС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базирана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електронна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платформа „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Единна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информационна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точка“</a:t>
            </a:r>
            <a:endParaRPr lang="bg-BG" sz="2000" b="1" dirty="0">
              <a:solidFill>
                <a:srgbClr val="002060"/>
              </a:solidFill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170668" y="218208"/>
            <a:ext cx="9615096" cy="769279"/>
          </a:xfrm>
        </p:spPr>
        <p:txBody>
          <a:bodyPr>
            <a:noAutofit/>
          </a:bodyPr>
          <a:lstStyle/>
          <a:p>
            <a:pPr lvl="0"/>
            <a:r>
              <a:rPr lang="bg-BG" sz="2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Министерство на транспорта, информационните технологии и съобщенията</a:t>
            </a:r>
            <a:endParaRPr lang="en-GB" sz="2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48343" y="1262743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153886" y="768785"/>
            <a:ext cx="9631878" cy="1117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45720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endParaRPr lang="en-GB" sz="28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defTabSz="45720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endParaRPr lang="en-GB" sz="2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24969" y="849833"/>
            <a:ext cx="9048770" cy="1117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45720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endParaRPr lang="en-GB" sz="28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defTabSz="45720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endParaRPr lang="en-GB" sz="2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19645" y="2260988"/>
            <a:ext cx="9466119" cy="138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</a:pPr>
            <a:endParaRPr lang="en-US" sz="36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45720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</a:pPr>
            <a:r>
              <a:rPr lang="bg-BG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Благодаря за вниманието!</a:t>
            </a:r>
            <a:endParaRPr lang="en-GB" sz="3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8" y="-1"/>
            <a:ext cx="1078317" cy="11926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387" y="-51020"/>
            <a:ext cx="1326613" cy="10983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444310" y="6274052"/>
            <a:ext cx="11559018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5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736994" y="374573"/>
            <a:ext cx="9128393" cy="640606"/>
          </a:xfrm>
        </p:spPr>
        <p:txBody>
          <a:bodyPr>
            <a:noAutofit/>
          </a:bodyPr>
          <a:lstStyle/>
          <a:p>
            <a:r>
              <a:rPr lang="bg-BG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Политика и регулации в рамките на Европейската комисия</a:t>
            </a:r>
            <a:endParaRPr lang="en-GB" sz="2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48343" y="1262743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37457" y="6286299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48343" y="6356350"/>
            <a:ext cx="11506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Изграждане на ГИС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базирана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електронна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платформа „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Единна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информационна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точка“</a:t>
            </a:r>
            <a:endParaRPr kumimoji="0" lang="bg-BG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8" y="-1"/>
            <a:ext cx="1078317" cy="11926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387" y="-51020"/>
            <a:ext cx="1326613" cy="109831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06076" y="1619282"/>
            <a:ext cx="1020162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Цифрова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Европа;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Европейска стратегия за Единен </a:t>
            </a:r>
            <a:r>
              <a:rPr lang="ru-RU" sz="20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цифров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пазар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Свързан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континент: единен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телекомуникационен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пазар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растеж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работни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места;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Препоръка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достъп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от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следващо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поколение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политика в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областта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радиочестотния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спектър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Директива за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намаляване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разходите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Насоки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държавната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помощ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широколентов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достъп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Директива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INSPIRE (2007/2/ЕО): Инфраструктура за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пространствена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US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информация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0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Европейската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общност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15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736994" y="348792"/>
            <a:ext cx="9128393" cy="721472"/>
          </a:xfrm>
        </p:spPr>
        <p:txBody>
          <a:bodyPr>
            <a:noAutofit/>
          </a:bodyPr>
          <a:lstStyle/>
          <a:p>
            <a:r>
              <a:rPr lang="bg-BG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Финансови </a:t>
            </a:r>
            <a:r>
              <a:rPr lang="bg-BG" sz="2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инструмети</a:t>
            </a:r>
            <a:endParaRPr lang="en-GB" sz="2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48343" y="1262743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37457" y="6286299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48343" y="6356350"/>
            <a:ext cx="11506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Изграждане на ГИС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базирана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електронна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платформа „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Единна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информационна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точка“</a:t>
            </a:r>
            <a:endParaRPr kumimoji="0" lang="bg-BG" sz="2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8" y="-1"/>
            <a:ext cx="1078317" cy="11926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387" y="-51020"/>
            <a:ext cx="1326613" cy="109831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91045" y="2193720"/>
            <a:ext cx="10333447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bg-BG" sz="24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Европейския план за инвестиции, подкрепен от Фонд за стратегически инвестиции (ЕФСИ</a:t>
            </a:r>
            <a:r>
              <a:rPr lang="bg-BG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);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bg-BG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Европейските </a:t>
            </a:r>
            <a:r>
              <a:rPr lang="bg-BG" sz="24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структурни и инвестиционни фондове (ЕСИФ) за периода 2014—2020 г</a:t>
            </a:r>
            <a:r>
              <a:rPr lang="bg-BG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.;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bg-BG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Механизмът </a:t>
            </a:r>
            <a:r>
              <a:rPr lang="bg-BG" sz="24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 свързване на </a:t>
            </a:r>
            <a:r>
              <a:rPr lang="bg-BG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Европа;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bg-BG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Инициативата </a:t>
            </a:r>
            <a:r>
              <a:rPr lang="bg-BG" sz="24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„Свързани общности“. 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43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62050" y="2010802"/>
            <a:ext cx="10889672" cy="3527439"/>
          </a:xfrm>
        </p:spPr>
        <p:txBody>
          <a:bodyPr>
            <a:normAutofit fontScale="90000"/>
          </a:bodyPr>
          <a:lstStyle/>
          <a:p>
            <a:pPr lvl="0" algn="l">
              <a:spcAft>
                <a:spcPts val="0"/>
              </a:spcAft>
            </a:pP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endParaRPr lang="bg-BG" sz="2400" b="1" dirty="0">
              <a:solidFill>
                <a:schemeClr val="accent1">
                  <a:lumMod val="50000"/>
                </a:schemeClr>
              </a:solidFill>
              <a:effectLst/>
              <a:latin typeface="Courier New" panose="02070309020205020404" pitchFamily="49" charset="0"/>
              <a:ea typeface="Courier New" panose="02070309020205020404" pitchFamily="49" charset="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805681" y="367645"/>
            <a:ext cx="9128393" cy="556182"/>
          </a:xfrm>
        </p:spPr>
        <p:txBody>
          <a:bodyPr>
            <a:noAutofit/>
          </a:bodyPr>
          <a:lstStyle/>
          <a:p>
            <a:r>
              <a:rPr lang="bg-BG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Насоки</a:t>
            </a:r>
            <a:endParaRPr lang="en-GB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48343" y="1262743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37457" y="6286299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48343" y="6356350"/>
            <a:ext cx="11506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Изграждане на ГИС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базирана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електронна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платформа „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Единна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информационна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точка“</a:t>
            </a:r>
            <a:endParaRPr kumimoji="0" lang="bg-BG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8" y="-1"/>
            <a:ext cx="1078317" cy="11926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387" y="-51020"/>
            <a:ext cx="1326613" cy="109831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81349" y="2347608"/>
            <a:ext cx="10670373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ts val="1200"/>
              </a:spcBef>
              <a:spcAft>
                <a:spcPts val="1200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Уебсайтът </a:t>
            </a:r>
            <a:r>
              <a:rPr lang="en-US" sz="2400" b="1" i="1" dirty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Broadband Europe</a:t>
            </a:r>
            <a:r>
              <a:rPr lang="bg-BG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+mj-cs"/>
              </a:rPr>
              <a:t>;</a:t>
            </a:r>
          </a:p>
          <a:p>
            <a:pPr marL="457200" indent="-457200">
              <a:spcBef>
                <a:spcPts val="1200"/>
              </a:spcBef>
              <a:spcAft>
                <a:spcPts val="1200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Ръководството</a:t>
            </a:r>
            <a:r>
              <a:rPr lang="en-US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на ЕК </a:t>
            </a:r>
            <a:r>
              <a:rPr lang="en-US" sz="2400" b="1" dirty="0" err="1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за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инвестиции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 в </a:t>
            </a:r>
            <a:r>
              <a:rPr lang="en-US" sz="2400" b="1" dirty="0" err="1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широколентови</a:t>
            </a:r>
            <a:r>
              <a:rPr lang="bg-BG" sz="2400" b="1" dirty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мрежи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 с </a:t>
            </a:r>
            <a:r>
              <a:rPr lang="en-US" sz="24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висока</a:t>
            </a:r>
            <a:r>
              <a:rPr lang="bg-BG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скорост</a:t>
            </a:r>
            <a:r>
              <a:rPr lang="bg-BG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;</a:t>
            </a:r>
          </a:p>
          <a:p>
            <a:pPr marL="457200" indent="-457200">
              <a:spcBef>
                <a:spcPts val="1200"/>
              </a:spcBef>
              <a:spcAft>
                <a:spcPts val="1200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bg-BG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Обяснения </a:t>
            </a:r>
            <a:r>
              <a:rPr lang="bg-BG" sz="2400" b="1" dirty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по </a:t>
            </a:r>
            <a:r>
              <a:rPr lang="en-US" sz="2400" b="1" dirty="0" err="1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Наръчник</a:t>
            </a:r>
            <a:r>
              <a:rPr lang="bg-BG" sz="2400" b="1" dirty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а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 </a:t>
            </a:r>
            <a:r>
              <a:rPr lang="bg-BG" sz="2400" b="1" dirty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с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правилата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за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 </a:t>
            </a:r>
            <a:r>
              <a:rPr lang="bg-BG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прилагане на </a:t>
            </a:r>
            <a:r>
              <a:rPr lang="en-US" sz="24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държавна</a:t>
            </a:r>
            <a:r>
              <a:rPr lang="en-US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помощ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в</a:t>
            </a:r>
            <a:r>
              <a:rPr lang="bg-BG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областта</a:t>
            </a:r>
            <a:r>
              <a:rPr lang="en-US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на </a:t>
            </a:r>
            <a:r>
              <a:rPr lang="en-US" sz="2400" b="1" dirty="0" err="1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широколентовия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достъп</a:t>
            </a:r>
            <a:r>
              <a:rPr lang="bg-BG" sz="2400" b="1" dirty="0">
                <a:solidFill>
                  <a:srgbClr val="002060"/>
                </a:solidFill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.</a:t>
            </a:r>
            <a:r>
              <a:rPr 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+mj-cs"/>
              </a:rPr>
              <a:t> </a:t>
            </a:r>
            <a:r>
              <a:rPr lang="bg-BG" sz="2400" b="1" dirty="0">
                <a:solidFill>
                  <a:srgbClr val="002060"/>
                </a:solidFill>
                <a:latin typeface="Courier New" panose="02070309020205020404" pitchFamily="49" charset="0"/>
                <a:ea typeface="Courier New" panose="02070309020205020404" pitchFamily="49" charset="0"/>
                <a:cs typeface="+mj-cs"/>
              </a:rPr>
              <a:t/>
            </a:r>
            <a:br>
              <a:rPr lang="bg-BG" sz="2400" b="1" dirty="0">
                <a:solidFill>
                  <a:srgbClr val="002060"/>
                </a:solidFill>
                <a:latin typeface="Courier New" panose="02070309020205020404" pitchFamily="49" charset="0"/>
                <a:ea typeface="Courier New" panose="02070309020205020404" pitchFamily="49" charset="0"/>
                <a:cs typeface="+mj-cs"/>
              </a:rPr>
            </a:br>
            <a:endParaRPr 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5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097691" y="1478195"/>
            <a:ext cx="10018389" cy="4336024"/>
          </a:xfrm>
        </p:spPr>
        <p:txBody>
          <a:bodyPr>
            <a:norm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defRPr/>
            </a:pPr>
            <a:r>
              <a:rPr lang="bg-BG" sz="22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Основната </a:t>
            </a:r>
            <a:r>
              <a:rPr lang="bg-BG" sz="22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цел на програмата е да се извлекат устойчиви икономически и социални ползи от цифров единен пазар, основан на високоскоростен и </a:t>
            </a:r>
            <a:r>
              <a:rPr lang="bg-BG" sz="22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свръх</a:t>
            </a:r>
            <a:r>
              <a:rPr lang="en-US" sz="22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</a:t>
            </a:r>
            <a:r>
              <a:rPr lang="bg-BG" sz="22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високоскоростен </a:t>
            </a:r>
            <a:r>
              <a:rPr lang="bg-BG" sz="22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интернет и оперативно съвместими приложения с възможност за интернет достъп за всички в Европа до 2013, достъп за всички с много по-високи скорости </a:t>
            </a:r>
            <a:r>
              <a:rPr lang="bg-BG" sz="2200" b="1" kern="0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(30 </a:t>
            </a:r>
            <a:r>
              <a:rPr lang="bg-BG" sz="2200" b="1" kern="0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Mbps</a:t>
            </a:r>
            <a:r>
              <a:rPr lang="bg-BG" sz="2200" b="1" kern="0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или повече</a:t>
            </a:r>
            <a:r>
              <a:rPr lang="bg-BG" sz="2200" b="1" kern="0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  <a:r>
              <a:rPr lang="en-US" sz="2200" b="1" kern="0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bg-BG" sz="2200" b="1" kern="0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 </a:t>
            </a:r>
            <a:r>
              <a:rPr lang="bg-BG" sz="2200" b="1" kern="0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възможност за 50% </a:t>
            </a:r>
            <a:r>
              <a:rPr lang="bg-BG" sz="2200" b="1" kern="0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или </a:t>
            </a:r>
            <a:r>
              <a:rPr lang="bg-BG" sz="2200" b="1" kern="0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повече от домакинствата в Европа да потребяват интернет със скорости по-високи от 100 </a:t>
            </a:r>
            <a:r>
              <a:rPr lang="bg-BG" sz="2200" b="1" kern="0" dirty="0" err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Mbps</a:t>
            </a:r>
            <a:r>
              <a:rPr lang="bg-BG" sz="2200" b="1" kern="0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до 2020 год.  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805681" y="367645"/>
            <a:ext cx="9128393" cy="556182"/>
          </a:xfrm>
        </p:spPr>
        <p:txBody>
          <a:bodyPr>
            <a:noAutofit/>
          </a:bodyPr>
          <a:lstStyle/>
          <a:p>
            <a:r>
              <a:rPr lang="bg-BG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 в областта на цифровите технологии за Европа</a:t>
            </a:r>
            <a:endParaRPr lang="en-GB" sz="2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48343" y="1262743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37457" y="6286299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48343" y="6356350"/>
            <a:ext cx="11506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Изграждане на ГИС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базирана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електронна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платформа „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Единна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информационна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точка“</a:t>
            </a:r>
            <a:endParaRPr kumimoji="0" lang="bg-BG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8" y="-1"/>
            <a:ext cx="1078317" cy="11926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387" y="-51020"/>
            <a:ext cx="1326613" cy="109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78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62050" y="2010802"/>
            <a:ext cx="10889672" cy="3527439"/>
          </a:xfrm>
        </p:spPr>
        <p:txBody>
          <a:bodyPr>
            <a:normAutofit fontScale="90000"/>
          </a:bodyPr>
          <a:lstStyle/>
          <a:p>
            <a:pPr lvl="0" algn="l">
              <a:spcAft>
                <a:spcPts val="0"/>
              </a:spcAft>
            </a:pP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 </a:t>
            </a:r>
            <a:r>
              <a:rPr lang="bg-BG" sz="3600" b="1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  <a:t/>
            </a:r>
            <a:br>
              <a:rPr lang="bg-BG" sz="3600" b="1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</a:br>
            <a:endParaRPr lang="bg-BG" sz="2400" b="1" dirty="0">
              <a:solidFill>
                <a:schemeClr val="accent1">
                  <a:lumMod val="50000"/>
                </a:schemeClr>
              </a:solidFill>
              <a:effectLst/>
              <a:latin typeface="Courier New" panose="02070309020205020404" pitchFamily="49" charset="0"/>
              <a:ea typeface="Courier New" panose="02070309020205020404" pitchFamily="49" charset="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805681" y="367645"/>
            <a:ext cx="9128393" cy="556182"/>
          </a:xfrm>
        </p:spPr>
        <p:txBody>
          <a:bodyPr>
            <a:noAutofit/>
          </a:bodyPr>
          <a:lstStyle/>
          <a:p>
            <a:r>
              <a:rPr lang="bg-BG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Широколентова свързаност в България</a:t>
            </a:r>
            <a:endParaRPr lang="en-GB" sz="2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48343" y="1262743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37457" y="6286299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48343" y="6356350"/>
            <a:ext cx="11506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Изграждане на ГИС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базирана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електронна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платформа „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Единна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информационна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точка“</a:t>
            </a:r>
            <a:endParaRPr kumimoji="0" lang="bg-BG" sz="2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8" y="-1"/>
            <a:ext cx="1078317" cy="11926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387" y="-51020"/>
            <a:ext cx="1326613" cy="10983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1478" y="1332794"/>
            <a:ext cx="9104244" cy="488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12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805681" y="252248"/>
            <a:ext cx="9128393" cy="1250731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Относителен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дял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домакинствата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достъп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 интернет и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широколентов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достъп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 интернет </a:t>
            </a:r>
            <a:endParaRPr lang="en-GB" sz="2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48343" y="1262743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37457" y="6286299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48343" y="6356350"/>
            <a:ext cx="11506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Изграждане на ГИС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базирана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електронна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платформа „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Единна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информационна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точка“</a:t>
            </a:r>
            <a:endParaRPr kumimoji="0" lang="bg-BG" sz="2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8" y="-1"/>
            <a:ext cx="1078317" cy="11926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387" y="-51020"/>
            <a:ext cx="1326613" cy="10983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3393" y="1342491"/>
            <a:ext cx="8418786" cy="487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8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62050" y="2010802"/>
            <a:ext cx="10889672" cy="3527439"/>
          </a:xfrm>
        </p:spPr>
        <p:txBody>
          <a:bodyPr>
            <a:normAutofit fontScale="90000"/>
          </a:bodyPr>
          <a:lstStyle/>
          <a:p>
            <a:pPr lvl="0" algn="l">
              <a:spcAft>
                <a:spcPts val="0"/>
              </a:spcAft>
            </a:pP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 </a:t>
            </a:r>
            <a:r>
              <a:rPr lang="bg-BG" sz="3600" b="1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  <a:t/>
            </a:r>
            <a:br>
              <a:rPr lang="bg-BG" sz="3600" b="1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</a:br>
            <a:endParaRPr lang="bg-BG" sz="2400" b="1" dirty="0">
              <a:solidFill>
                <a:schemeClr val="accent1">
                  <a:lumMod val="50000"/>
                </a:schemeClr>
              </a:solidFill>
              <a:effectLst/>
              <a:latin typeface="Courier New" panose="02070309020205020404" pitchFamily="49" charset="0"/>
              <a:ea typeface="Courier New" panose="02070309020205020404" pitchFamily="49" charset="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805681" y="367645"/>
            <a:ext cx="9128393" cy="556182"/>
          </a:xfrm>
        </p:spPr>
        <p:txBody>
          <a:bodyPr>
            <a:noAutofit/>
          </a:bodyPr>
          <a:lstStyle/>
          <a:p>
            <a:r>
              <a:rPr lang="bg-BG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Покритие в зависимост от скоростта</a:t>
            </a:r>
            <a:endParaRPr lang="en-GB" sz="2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48343" y="1262743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37457" y="6286299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48343" y="6356350"/>
            <a:ext cx="11506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Изграждане на ГИС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базирана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електронна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платформа „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Единна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информационна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точка“</a:t>
            </a:r>
            <a:endParaRPr kumimoji="0" lang="bg-BG" sz="2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8" y="-1"/>
            <a:ext cx="1078317" cy="11926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387" y="-51020"/>
            <a:ext cx="1326613" cy="10983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7367" y="1332794"/>
            <a:ext cx="8681544" cy="488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64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62050" y="1531608"/>
            <a:ext cx="10889672" cy="4207040"/>
          </a:xfrm>
        </p:spPr>
        <p:txBody>
          <a:bodyPr>
            <a:normAutofit fontScale="90000"/>
          </a:bodyPr>
          <a:lstStyle/>
          <a:p>
            <a:pPr lvl="0" algn="l">
              <a:spcAft>
                <a:spcPts val="0"/>
              </a:spcAft>
            </a:pP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bg-BG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/>
            </a:r>
            <a:br>
              <a:rPr lang="bg-BG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</a:b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 </a:t>
            </a:r>
            <a:r>
              <a:rPr lang="bg-BG" sz="3600" b="1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  <a:t/>
            </a:r>
            <a:br>
              <a:rPr lang="bg-BG" sz="3600" b="1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</a:br>
            <a:endParaRPr lang="bg-BG" sz="2400" b="1" dirty="0">
              <a:solidFill>
                <a:schemeClr val="accent1">
                  <a:lumMod val="50000"/>
                </a:schemeClr>
              </a:solidFill>
              <a:effectLst/>
              <a:latin typeface="Courier New" panose="02070309020205020404" pitchFamily="49" charset="0"/>
              <a:ea typeface="Courier New" panose="02070309020205020404" pitchFamily="49" charset="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805681" y="367645"/>
            <a:ext cx="9128393" cy="556182"/>
          </a:xfrm>
        </p:spPr>
        <p:txBody>
          <a:bodyPr>
            <a:noAutofit/>
          </a:bodyPr>
          <a:lstStyle/>
          <a:p>
            <a:r>
              <a:rPr lang="bg-BG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„бели“, „сиви“ и „черни“ зони за прилагане на държавна помощ</a:t>
            </a:r>
            <a:endParaRPr lang="en-GB" sz="2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48343" y="1262743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37457" y="6286299"/>
            <a:ext cx="11517086" cy="0"/>
          </a:xfrm>
          <a:prstGeom prst="line">
            <a:avLst/>
          </a:prstGeom>
          <a:ln w="730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48343" y="6356350"/>
            <a:ext cx="11506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Изграждане на ГИС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базирана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електронна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платформа „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Единна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информационна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точка“</a:t>
            </a:r>
            <a:endParaRPr kumimoji="0" lang="bg-BG" sz="2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8" y="-1"/>
            <a:ext cx="1078317" cy="11926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387" y="-51020"/>
            <a:ext cx="1326613" cy="10983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9585" y="1353696"/>
            <a:ext cx="8872829" cy="4862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33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2348</TotalTime>
  <Words>1108</Words>
  <Application>Microsoft Office PowerPoint</Application>
  <PresentationFormat>Widescreen</PresentationFormat>
  <Paragraphs>102</Paragraphs>
  <Slides>19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Courier New</vt:lpstr>
      <vt:lpstr>Times New Roman</vt:lpstr>
      <vt:lpstr>Office Theme</vt:lpstr>
      <vt:lpstr>ПОЛИТИКА ЗА РАЗВИТИЕ НА  ШИРОКОЛЕНТОВИЯ ДОСТЪП В БЪЛГАРИЯ</vt:lpstr>
      <vt:lpstr>PowerPoint Presentation</vt:lpstr>
      <vt:lpstr>PowerPoint Presentation</vt:lpstr>
      <vt:lpstr>          </vt:lpstr>
      <vt:lpstr>Основната цел на програмата е да се извлекат устойчиви икономически и социални ползи от цифров единен пазар, основан на високоскоростен и свръх-високоскоростен интернет и оперативно съвместими приложения с възможност за интернет достъп за всички в Европа до 2013, достъп за всички с много по-високи скорости (30 Mbps или повече) и възможност за 50% или повече от домакинствата в Европа да потребяват интернет със скорости по-високи от 100 Mbps до 2020 год.  </vt:lpstr>
      <vt:lpstr>            </vt:lpstr>
      <vt:lpstr>PowerPoint Presentation</vt:lpstr>
      <vt:lpstr>             </vt:lpstr>
      <vt:lpstr>             </vt:lpstr>
      <vt:lpstr>            </vt:lpstr>
      <vt:lpstr>PowerPoint Presentation</vt:lpstr>
      <vt:lpstr>         Ускорено разгръщане на широколентовото покритие в страната в съответствие с европейските документи и целите в Националния NGA план с цел достигане равнището на водещите страни в Европейския съюз;   Преодоляване на дисбаланса в използването на широколентов  достъп до интернет между населението в градовете и отдалечените и слабо-населени селските райони. </vt:lpstr>
      <vt:lpstr>Задава цели за широколентов достъп, които съответстват на DAE: 100% покритие с 30 Mbps до 2020 г. и 50% за 100 Mbps;  Определя шест инвестиционни приоритетни области, които отразяват нейната широколентова целева структура и предвиждат различни мерки за "бели", "сиви" и "черни области;  Подробности за необходимите инвестиции в различни области.</vt:lpstr>
      <vt:lpstr>PowerPoint Presentation</vt:lpstr>
      <vt:lpstr>PowerPoint Presentation</vt:lpstr>
      <vt:lpstr>Въвеждане в националното законодателствона разпоредбите на Директива 2014/61/ЕС за намаляване на разходите за бързо разгръщане на електронни съобщителни мрежи;   Осъвременяване на нормативните актове, с които се определят изисквания към разгръщане на електронни съобщителни мрежи и изграждане на прилежащата им инфраструктура  </vt:lpstr>
      <vt:lpstr>PowerPoint Presentation</vt:lpstr>
      <vt:lpstr>PowerPoint Presentation</vt:lpstr>
      <vt:lpstr>PowerPoint Presentation</vt:lpstr>
    </vt:vector>
  </TitlesOfParts>
  <Company>MTITC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BROADBAND POLICY IN BULGARIA</dc:title>
  <dc:creator>Valeri Borissov</dc:creator>
  <cp:lastModifiedBy>Hristo Hristov</cp:lastModifiedBy>
  <cp:revision>105</cp:revision>
  <dcterms:created xsi:type="dcterms:W3CDTF">2016-04-15T07:40:14Z</dcterms:created>
  <dcterms:modified xsi:type="dcterms:W3CDTF">2017-08-21T20:41:05Z</dcterms:modified>
</cp:coreProperties>
</file>