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6.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7.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8.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1" r:id="rId1"/>
    <p:sldMasterId id="2147483706" r:id="rId2"/>
    <p:sldMasterId id="2147483711" r:id="rId3"/>
    <p:sldMasterId id="2147483713" r:id="rId4"/>
    <p:sldMasterId id="2147483680" r:id="rId5"/>
    <p:sldMasterId id="2147483726" r:id="rId6"/>
    <p:sldMasterId id="2147483736" r:id="rId7"/>
    <p:sldMasterId id="2147483744" r:id="rId8"/>
    <p:sldMasterId id="2147483757" r:id="rId9"/>
  </p:sldMasterIdLst>
  <p:notesMasterIdLst>
    <p:notesMasterId r:id="rId51"/>
  </p:notesMasterIdLst>
  <p:handoutMasterIdLst>
    <p:handoutMasterId r:id="rId52"/>
  </p:handoutMasterIdLst>
  <p:sldIdLst>
    <p:sldId id="388" r:id="rId10"/>
    <p:sldId id="390" r:id="rId11"/>
    <p:sldId id="350" r:id="rId12"/>
    <p:sldId id="342" r:id="rId13"/>
    <p:sldId id="343" r:id="rId14"/>
    <p:sldId id="344" r:id="rId15"/>
    <p:sldId id="427" r:id="rId16"/>
    <p:sldId id="437" r:id="rId17"/>
    <p:sldId id="438" r:id="rId18"/>
    <p:sldId id="439" r:id="rId19"/>
    <p:sldId id="440" r:id="rId20"/>
    <p:sldId id="441" r:id="rId21"/>
    <p:sldId id="442" r:id="rId22"/>
    <p:sldId id="443" r:id="rId23"/>
    <p:sldId id="444" r:id="rId24"/>
    <p:sldId id="445" r:id="rId25"/>
    <p:sldId id="428" r:id="rId26"/>
    <p:sldId id="446" r:id="rId27"/>
    <p:sldId id="447" r:id="rId28"/>
    <p:sldId id="448" r:id="rId29"/>
    <p:sldId id="449" r:id="rId30"/>
    <p:sldId id="450" r:id="rId31"/>
    <p:sldId id="429" r:id="rId32"/>
    <p:sldId id="451" r:id="rId33"/>
    <p:sldId id="452" r:id="rId34"/>
    <p:sldId id="453" r:id="rId35"/>
    <p:sldId id="454" r:id="rId36"/>
    <p:sldId id="455" r:id="rId37"/>
    <p:sldId id="456" r:id="rId38"/>
    <p:sldId id="457" r:id="rId39"/>
    <p:sldId id="430" r:id="rId40"/>
    <p:sldId id="348" r:id="rId41"/>
    <p:sldId id="335" r:id="rId42"/>
    <p:sldId id="351" r:id="rId43"/>
    <p:sldId id="431" r:id="rId44"/>
    <p:sldId id="432" r:id="rId45"/>
    <p:sldId id="435" r:id="rId46"/>
    <p:sldId id="424" r:id="rId47"/>
    <p:sldId id="422" r:id="rId48"/>
    <p:sldId id="426" r:id="rId49"/>
    <p:sldId id="436" r:id="rId5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iana Drajeva ( Mtel )" initials="BD(M)" lastIdx="28" clrIdx="0">
    <p:extLst>
      <p:ext uri="{19B8F6BF-5375-455C-9EA6-DF929625EA0E}">
        <p15:presenceInfo xmlns:p15="http://schemas.microsoft.com/office/powerpoint/2012/main" userId="S-1-5-21-55593644-25394217-2025350087-51930" providerId="AD"/>
      </p:ext>
    </p:extLst>
  </p:cmAuthor>
  <p:cmAuthor id="2" name="Aleksandra E. Dimitrova ( Mtel )" initials="AED(M)" lastIdx="1" clrIdx="1">
    <p:extLst>
      <p:ext uri="{19B8F6BF-5375-455C-9EA6-DF929625EA0E}">
        <p15:presenceInfo xmlns:p15="http://schemas.microsoft.com/office/powerpoint/2012/main" userId="S-1-5-21-55593644-25394217-2025350087-941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ADAD"/>
    <a:srgbClr val="CD202C"/>
    <a:srgbClr val="E87276"/>
    <a:srgbClr val="AB7942"/>
    <a:srgbClr val="0095A2"/>
    <a:srgbClr val="9D1719"/>
    <a:srgbClr val="00ACE7"/>
    <a:srgbClr val="EEA42B"/>
    <a:srgbClr val="A52B8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85" autoAdjust="0"/>
    <p:restoredTop sz="94678"/>
  </p:normalViewPr>
  <p:slideViewPr>
    <p:cSldViewPr snapToGrid="0" snapToObjects="1">
      <p:cViewPr varScale="1">
        <p:scale>
          <a:sx n="120" d="100"/>
          <a:sy n="120" d="100"/>
        </p:scale>
        <p:origin x="1099" y="7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48" d="100"/>
          <a:sy n="148" d="100"/>
        </p:scale>
        <p:origin x="5456"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163E424-B907-0844-B3A5-076BF9658472}" type="datetimeFigureOut">
              <a:rPr lang="en-US" smtClean="0"/>
              <a:t>8/23/2017</a:t>
            </a:fld>
            <a:endParaRPr lang="en-US"/>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2ABAA63-AC29-7F45-A571-DC64FAC8A3C4}" type="slidenum">
              <a:rPr lang="en-US" smtClean="0"/>
              <a:t>‹#›</a:t>
            </a:fld>
            <a:endParaRPr lang="en-US"/>
          </a:p>
        </p:txBody>
      </p:sp>
    </p:spTree>
    <p:extLst>
      <p:ext uri="{BB962C8B-B14F-4D97-AF65-F5344CB8AC3E}">
        <p14:creationId xmlns:p14="http://schemas.microsoft.com/office/powerpoint/2010/main" val="520084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560E75A-A449-614C-9F77-302ABC5F0C73}" type="datetimeFigureOut">
              <a:rPr lang="en-US" smtClean="0"/>
              <a:t>8/23/2017</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7D997FE-0D37-A04A-A672-EA6E469263B7}" type="slidenum">
              <a:rPr lang="en-US" smtClean="0"/>
              <a:t>‹#›</a:t>
            </a:fld>
            <a:endParaRPr lang="en-US"/>
          </a:p>
        </p:txBody>
      </p:sp>
    </p:spTree>
    <p:extLst>
      <p:ext uri="{BB962C8B-B14F-4D97-AF65-F5344CB8AC3E}">
        <p14:creationId xmlns:p14="http://schemas.microsoft.com/office/powerpoint/2010/main" val="187954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2</a:t>
            </a:fld>
            <a:endParaRPr lang="en-US" altLang="zh-CN" dirty="0">
              <a:latin typeface="Arial" panose="020B0604020202020204" pitchFamily="34" charset="0"/>
            </a:endParaRPr>
          </a:p>
        </p:txBody>
      </p:sp>
    </p:spTree>
    <p:extLst>
      <p:ext uri="{BB962C8B-B14F-4D97-AF65-F5344CB8AC3E}">
        <p14:creationId xmlns:p14="http://schemas.microsoft.com/office/powerpoint/2010/main" val="2221660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ED193DA0-B4EF-407A-8616-072297D2E343}" type="slidenum">
              <a:rPr lang="en-US" smtClean="0">
                <a:solidFill>
                  <a:srgbClr val="000000"/>
                </a:solidFill>
              </a:rPr>
              <a:pPr>
                <a:defRPr/>
              </a:pPr>
              <a:t>16</a:t>
            </a:fld>
            <a:endParaRPr lang="en-US">
              <a:solidFill>
                <a:srgbClr val="000000"/>
              </a:solidFill>
            </a:endParaRPr>
          </a:p>
        </p:txBody>
      </p:sp>
    </p:spTree>
    <p:extLst>
      <p:ext uri="{BB962C8B-B14F-4D97-AF65-F5344CB8AC3E}">
        <p14:creationId xmlns:p14="http://schemas.microsoft.com/office/powerpoint/2010/main" val="942344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17</a:t>
            </a:fld>
            <a:endParaRPr lang="en-US" altLang="zh-CN" dirty="0">
              <a:latin typeface="Arial" panose="020B0604020202020204" pitchFamily="34" charset="0"/>
            </a:endParaRPr>
          </a:p>
        </p:txBody>
      </p:sp>
    </p:spTree>
    <p:extLst>
      <p:ext uri="{BB962C8B-B14F-4D97-AF65-F5344CB8AC3E}">
        <p14:creationId xmlns:p14="http://schemas.microsoft.com/office/powerpoint/2010/main" val="3578005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23</a:t>
            </a:fld>
            <a:endParaRPr lang="en-US" altLang="zh-CN" dirty="0">
              <a:latin typeface="Arial" panose="020B0604020202020204" pitchFamily="34" charset="0"/>
            </a:endParaRPr>
          </a:p>
        </p:txBody>
      </p:sp>
    </p:spTree>
    <p:extLst>
      <p:ext uri="{BB962C8B-B14F-4D97-AF65-F5344CB8AC3E}">
        <p14:creationId xmlns:p14="http://schemas.microsoft.com/office/powerpoint/2010/main" val="1885383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926C76EE-B453-4B5B-B1C6-99DCA27BB82B}" type="slidenum">
              <a:rPr lang="zh-CN" altLang="en-US" smtClean="0">
                <a:solidFill>
                  <a:prstClr val="black"/>
                </a:solidFill>
                <a:latin typeface="Arial" panose="020B0604020202020204" pitchFamily="34" charset="0"/>
              </a:rPr>
              <a:pPr>
                <a:defRPr/>
              </a:pPr>
              <a:t>29</a:t>
            </a:fld>
            <a:endParaRPr lang="zh-CN" altLang="en-US" dirty="0">
              <a:solidFill>
                <a:prstClr val="black"/>
              </a:solidFill>
              <a:latin typeface="Arial" panose="020B0604020202020204" pitchFamily="34" charset="0"/>
            </a:endParaRPr>
          </a:p>
        </p:txBody>
      </p:sp>
    </p:spTree>
    <p:extLst>
      <p:ext uri="{BB962C8B-B14F-4D97-AF65-F5344CB8AC3E}">
        <p14:creationId xmlns:p14="http://schemas.microsoft.com/office/powerpoint/2010/main" val="298787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926C76EE-B453-4B5B-B1C6-99DCA27BB82B}" type="slidenum">
              <a:rPr lang="zh-CN" altLang="en-US" smtClean="0">
                <a:solidFill>
                  <a:prstClr val="black"/>
                </a:solidFill>
                <a:latin typeface="Arial" panose="020B0604020202020204" pitchFamily="34" charset="0"/>
              </a:rPr>
              <a:pPr>
                <a:defRPr/>
              </a:pPr>
              <a:t>30</a:t>
            </a:fld>
            <a:endParaRPr lang="zh-CN" altLang="en-US" dirty="0">
              <a:solidFill>
                <a:prstClr val="black"/>
              </a:solidFill>
              <a:latin typeface="Arial" panose="020B0604020202020204" pitchFamily="34" charset="0"/>
            </a:endParaRPr>
          </a:p>
        </p:txBody>
      </p:sp>
    </p:spTree>
    <p:extLst>
      <p:ext uri="{BB962C8B-B14F-4D97-AF65-F5344CB8AC3E}">
        <p14:creationId xmlns:p14="http://schemas.microsoft.com/office/powerpoint/2010/main" val="1092437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31</a:t>
            </a:fld>
            <a:endParaRPr lang="en-US" altLang="zh-CN" dirty="0">
              <a:latin typeface="Arial" panose="020B0604020202020204" pitchFamily="34" charset="0"/>
            </a:endParaRPr>
          </a:p>
        </p:txBody>
      </p:sp>
    </p:spTree>
    <p:extLst>
      <p:ext uri="{BB962C8B-B14F-4D97-AF65-F5344CB8AC3E}">
        <p14:creationId xmlns:p14="http://schemas.microsoft.com/office/powerpoint/2010/main" val="1501979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Точка присъствие</a:t>
            </a:r>
            <a:r>
              <a:rPr lang="ru-RU" dirty="0" smtClean="0"/>
              <a:t> (</a:t>
            </a:r>
            <a:r>
              <a:rPr lang="ru-RU" b="1" dirty="0" smtClean="0"/>
              <a:t>POP — Point of presence</a:t>
            </a:r>
            <a:r>
              <a:rPr lang="ru-RU" dirty="0" smtClean="0"/>
              <a:t>) — място с разположено оборудоване на оператора, в което може да се присъединяват</a:t>
            </a:r>
            <a:r>
              <a:rPr lang="ru-RU" baseline="0" dirty="0" smtClean="0"/>
              <a:t> клиенти</a:t>
            </a:r>
            <a:r>
              <a:rPr lang="ru-RU" dirty="0" smtClean="0"/>
              <a:t>. Обикновено</a:t>
            </a:r>
            <a:r>
              <a:rPr lang="ru-RU" baseline="0" dirty="0" smtClean="0"/>
              <a:t> в дейта център или възел, възможно и отделна еденица комуникационно оборудване, </a:t>
            </a:r>
            <a:r>
              <a:rPr lang="ru-RU" dirty="0" smtClean="0"/>
              <a:t>изнесено</a:t>
            </a:r>
            <a:r>
              <a:rPr lang="ru-RU" baseline="0" dirty="0" smtClean="0"/>
              <a:t> в близост до място с концентрация на потенциални клиенти</a:t>
            </a:r>
            <a:endParaRPr lang="bg-BG" dirty="0"/>
          </a:p>
        </p:txBody>
      </p:sp>
      <p:sp>
        <p:nvSpPr>
          <p:cNvPr id="4" name="Slide Number Placeholder 3"/>
          <p:cNvSpPr>
            <a:spLocks noGrp="1"/>
          </p:cNvSpPr>
          <p:nvPr>
            <p:ph type="sldNum" sz="quarter" idx="10"/>
          </p:nvPr>
        </p:nvSpPr>
        <p:spPr/>
        <p:txBody>
          <a:bodyPr/>
          <a:lstStyle/>
          <a:p>
            <a:fld id="{D3447D03-BDCB-4A47-83DC-9F1D1E8CAF0C}" type="slidenum">
              <a:rPr lang="bg-BG" smtClean="0"/>
              <a:pPr/>
              <a:t>32</a:t>
            </a:fld>
            <a:endParaRPr lang="bg-BG"/>
          </a:p>
        </p:txBody>
      </p:sp>
    </p:spTree>
    <p:extLst>
      <p:ext uri="{BB962C8B-B14F-4D97-AF65-F5344CB8AC3E}">
        <p14:creationId xmlns:p14="http://schemas.microsoft.com/office/powerpoint/2010/main" val="2092253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D7D997FE-0D37-A04A-A672-EA6E469263B7}"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4130886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D7D997FE-0D37-A04A-A672-EA6E469263B7}"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391491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35</a:t>
            </a:fld>
            <a:endParaRPr lang="en-US" altLang="zh-CN" dirty="0">
              <a:latin typeface="Arial" panose="020B0604020202020204" pitchFamily="34" charset="0"/>
            </a:endParaRPr>
          </a:p>
        </p:txBody>
      </p:sp>
    </p:spTree>
    <p:extLst>
      <p:ext uri="{BB962C8B-B14F-4D97-AF65-F5344CB8AC3E}">
        <p14:creationId xmlns:p14="http://schemas.microsoft.com/office/powerpoint/2010/main" val="2734639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latin typeface="Arial" panose="020B0604020202020204" pitchFamily="34" charset="0"/>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latin typeface="Arial" panose="020B0604020202020204" pitchFamily="34" charset="0"/>
              </a:rPr>
              <a:pPr/>
              <a:t>7</a:t>
            </a:fld>
            <a:endParaRPr lang="en-US" altLang="zh-CN" dirty="0">
              <a:latin typeface="Arial" panose="020B0604020202020204" pitchFamily="34" charset="0"/>
            </a:endParaRPr>
          </a:p>
        </p:txBody>
      </p:sp>
    </p:spTree>
    <p:extLst>
      <p:ext uri="{BB962C8B-B14F-4D97-AF65-F5344CB8AC3E}">
        <p14:creationId xmlns:p14="http://schemas.microsoft.com/office/powerpoint/2010/main" val="407196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D3447D03-BDCB-4A47-83DC-9F1D1E8CAF0C}" type="slidenum">
              <a:rPr lang="bg-BG" smtClean="0"/>
              <a:pPr/>
              <a:t>36</a:t>
            </a:fld>
            <a:endParaRPr lang="bg-BG"/>
          </a:p>
        </p:txBody>
      </p:sp>
    </p:spTree>
    <p:extLst>
      <p:ext uri="{BB962C8B-B14F-4D97-AF65-F5344CB8AC3E}">
        <p14:creationId xmlns:p14="http://schemas.microsoft.com/office/powerpoint/2010/main" val="3681981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835A7E2F-5583-4A0D-90AF-D8792A7DE49B}" type="slidenum">
              <a:rPr lang="en-US" smtClean="0"/>
              <a:t>37</a:t>
            </a:fld>
            <a:endParaRPr lang="en-US"/>
          </a:p>
        </p:txBody>
      </p:sp>
    </p:spTree>
    <p:extLst>
      <p:ext uri="{BB962C8B-B14F-4D97-AF65-F5344CB8AC3E}">
        <p14:creationId xmlns:p14="http://schemas.microsoft.com/office/powerpoint/2010/main" val="428839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D7D997FE-0D37-A04A-A672-EA6E469263B7}" type="slidenum">
              <a:rPr lang="en-US" smtClean="0"/>
              <a:t>40</a:t>
            </a:fld>
            <a:endParaRPr lang="en-US"/>
          </a:p>
        </p:txBody>
      </p:sp>
    </p:spTree>
    <p:extLst>
      <p:ext uri="{BB962C8B-B14F-4D97-AF65-F5344CB8AC3E}">
        <p14:creationId xmlns:p14="http://schemas.microsoft.com/office/powerpoint/2010/main" val="2314796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kern="1200" dirty="0" smtClean="0">
                <a:solidFill>
                  <a:schemeClr val="tx1"/>
                </a:solidFill>
                <a:effectLst/>
                <a:latin typeface="+mn-lt"/>
                <a:ea typeface="+mn-ea"/>
                <a:cs typeface="+mn-cs"/>
              </a:rPr>
              <a:t>Key Messages:</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Huawei is a leading global ICT solutions provider. During the past two decades, Huawei has seized the opportunities made possible by China's reform and opening up policies as well as the fast-growing global ICT industry. We advocate customer centricity, dedication, and continuous innovation based on customer needs. This approach has earned us the respect and trust of our customers, and led to Huawei's robust growth. Starting out as a Shenzhen-based private company with an initial capitalization of CNY21,000, Huawei has grown into a Fortune 500 company with annual sales of over CNY500 billion. (In 2016, Huawei ranked 129th on the Fortune Global 500 list.) Our telecom network equipment, IT products and solutions, and smart devices are used in more than 170 countries and regions.</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We remain focused on our strategy and continuously invest in the research and development of telecom infrastructure networks, cloud, and smart devices. Through innovation based on both customer needs and cutting-edge technologies, we are able to stay at the forefront of the industry and shape its future direction. We invest over 10% of our annual revenue in R&amp;D. More than 45% of our 180,000 employees engage in innovation and R&amp;D. We have established 15 R&amp;D centers and built 36 joint innovation centers with customers.</a:t>
            </a:r>
            <a:endParaRPr lang="en-US" altLang="zh-CN" sz="1200" dirty="0" smtClean="0">
              <a:latin typeface="Arial" pitchFamily="34" charset="0"/>
              <a:cs typeface="Arial" pitchFamily="34" charset="0"/>
            </a:endParaRPr>
          </a:p>
          <a:p>
            <a:r>
              <a:rPr lang="en-US" altLang="zh-CN" sz="1200" dirty="0" smtClean="0">
                <a:latin typeface="Arial" pitchFamily="34" charset="0"/>
                <a:cs typeface="Arial" pitchFamily="34" charset="0"/>
              </a:rPr>
              <a:t>**********************************</a:t>
            </a:r>
          </a:p>
          <a:p>
            <a:r>
              <a:rPr lang="en-US" altLang="zh-CN" sz="1200" dirty="0" smtClean="0">
                <a:latin typeface="Arial" pitchFamily="34" charset="0"/>
                <a:cs typeface="Arial" pitchFamily="34" charset="0"/>
              </a:rPr>
              <a:t>Slide Owner: Wang</a:t>
            </a:r>
            <a:r>
              <a:rPr lang="en-US" altLang="zh-CN" sz="1200" baseline="0" dirty="0" smtClean="0">
                <a:latin typeface="Arial" pitchFamily="34" charset="0"/>
                <a:cs typeface="Arial" pitchFamily="34" charset="0"/>
              </a:rPr>
              <a:t> Jie</a:t>
            </a:r>
            <a:r>
              <a:rPr lang="en-US" altLang="zh-CN" sz="1200" dirty="0" smtClean="0">
                <a:latin typeface="Arial" pitchFamily="34" charset="0"/>
                <a:cs typeface="Arial" pitchFamily="34" charset="0"/>
              </a:rPr>
              <a:t> (00286887), Corporate Marketing Dept</a:t>
            </a:r>
          </a:p>
          <a:p>
            <a:r>
              <a:rPr lang="en-US" altLang="zh-CN" sz="1200" dirty="0" smtClean="0">
                <a:latin typeface="Arial" pitchFamily="34" charset="0"/>
                <a:cs typeface="Arial" pitchFamily="34" charset="0"/>
              </a:rPr>
              <a:t>Latest update: Jan, 2017</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Arial" pitchFamily="34" charset="0"/>
                <a:cs typeface="Arial" pitchFamily="34" charset="0"/>
              </a:rPr>
              <a:t>Recommended target audience: governments,</a:t>
            </a:r>
            <a:r>
              <a:rPr lang="en-US" altLang="zh-CN" sz="1200" baseline="0" dirty="0" smtClean="0">
                <a:latin typeface="Arial" pitchFamily="34" charset="0"/>
                <a:cs typeface="Arial" pitchFamily="34" charset="0"/>
              </a:rPr>
              <a:t> media, partners and customers not very familiar with Huawei</a:t>
            </a:r>
            <a:endParaRPr lang="en-US" altLang="zh-CN" sz="1200" dirty="0" smtClean="0">
              <a:latin typeface="Arial" pitchFamily="34" charset="0"/>
              <a:cs typeface="Arial" pitchFamily="34" charset="0"/>
            </a:endParaRPr>
          </a:p>
          <a:p>
            <a:r>
              <a:rPr lang="en-US" altLang="zh-CN" sz="1200" baseline="0" dirty="0" smtClean="0">
                <a:latin typeface="Arial" pitchFamily="34" charset="0"/>
                <a:cs typeface="Arial" pitchFamily="34" charset="0"/>
              </a:rPr>
              <a:t> </a:t>
            </a:r>
            <a:endParaRPr lang="en-US" altLang="zh-CN" sz="1200" dirty="0" smtClean="0">
              <a:latin typeface="Arial" pitchFamily="34" charset="0"/>
              <a:cs typeface="Arial" pitchFamily="34" charset="0"/>
            </a:endParaRPr>
          </a:p>
          <a:p>
            <a:r>
              <a:rPr lang="en-US" altLang="zh-CN" sz="1200" dirty="0" smtClean="0">
                <a:latin typeface="Arial" pitchFamily="34" charset="0"/>
                <a:cs typeface="Arial" pitchFamily="34" charset="0"/>
              </a:rPr>
              <a:t>**********************************</a:t>
            </a:r>
          </a:p>
          <a:p>
            <a:endParaRPr lang="zh-CN" altLang="en-US" dirty="0"/>
          </a:p>
        </p:txBody>
      </p:sp>
      <p:sp>
        <p:nvSpPr>
          <p:cNvPr id="4" name="灯片编号占位符 3"/>
          <p:cNvSpPr>
            <a:spLocks noGrp="1"/>
          </p:cNvSpPr>
          <p:nvPr>
            <p:ph type="sldNum" sz="quarter" idx="10"/>
          </p:nvPr>
        </p:nvSpPr>
        <p:spPr/>
        <p:txBody>
          <a:bodyPr/>
          <a:lstStyle/>
          <a:p>
            <a:fld id="{57C0B611-1101-40A6-888E-2D0621EBE96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33717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1" kern="1200" dirty="0" smtClean="0">
                <a:solidFill>
                  <a:schemeClr val="tx1"/>
                </a:solidFill>
                <a:effectLst/>
                <a:latin typeface="Arial" pitchFamily="34" charset="0"/>
                <a:ea typeface="宋体" pitchFamily="2" charset="-122"/>
                <a:cs typeface="Arial" pitchFamily="34" charset="0"/>
              </a:rPr>
              <a:t>Key</a:t>
            </a:r>
            <a:r>
              <a:rPr lang="en-US" altLang="zh-CN" sz="1200" b="1" kern="1200" baseline="0" dirty="0" smtClean="0">
                <a:solidFill>
                  <a:schemeClr val="tx1"/>
                </a:solidFill>
                <a:effectLst/>
                <a:latin typeface="Arial" pitchFamily="34" charset="0"/>
                <a:ea typeface="宋体" pitchFamily="2" charset="-122"/>
                <a:cs typeface="Arial" pitchFamily="34" charset="0"/>
              </a:rPr>
              <a:t> Messages:</a:t>
            </a:r>
            <a:r>
              <a:rPr lang="en-US" altLang="zh-CN" sz="1200" b="1" dirty="0" smtClean="0">
                <a:latin typeface="Arial" pitchFamily="34" charset="0"/>
                <a:cs typeface="Arial" pitchFamily="34" charset="0"/>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dirty="0" smtClean="0">
                <a:solidFill>
                  <a:prstClr val="black"/>
                </a:solidFill>
                <a:latin typeface="华文细黑" pitchFamily="2" charset="-122"/>
                <a:ea typeface="华文细黑" pitchFamily="2" charset="-122"/>
              </a:rPr>
              <a:t>Focusing</a:t>
            </a:r>
            <a:r>
              <a:rPr lang="en-US" altLang="zh-CN" sz="1200" baseline="0" dirty="0" smtClean="0">
                <a:solidFill>
                  <a:prstClr val="black"/>
                </a:solidFill>
                <a:latin typeface="华文细黑" pitchFamily="2" charset="-122"/>
                <a:ea typeface="华文细黑" pitchFamily="2" charset="-122"/>
              </a:rPr>
              <a:t> on information transmission, storage and distribution, Huawei provides end-to-end innovative ICT solutions and products for carriers, enterprises and consumers. In the age of ICT convergence, this “front shop, back factory" model ensures synergy advantages of solutions while providing flexible and differentiated services based on different requirements of our customer groups. </a:t>
            </a:r>
            <a:endParaRPr lang="en-US" altLang="zh-CN" sz="1200" dirty="0" smtClean="0">
              <a:solidFill>
                <a:prstClr val="black"/>
              </a:solidFill>
              <a:latin typeface="华文细黑" pitchFamily="2" charset="-122"/>
              <a:ea typeface="华文细黑" pitchFamily="2" charset="-122"/>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sz="1200" dirty="0" smtClean="0">
              <a:latin typeface="Arial" pitchFamily="34" charset="0"/>
              <a:cs typeface="Arial" pitchFamily="34" charset="0"/>
            </a:endParaRPr>
          </a:p>
          <a:p>
            <a:r>
              <a:rPr lang="en-US" altLang="zh-CN" sz="1200" dirty="0" smtClean="0">
                <a:latin typeface="Arial" pitchFamily="34" charset="0"/>
                <a:cs typeface="Arial" pitchFamily="34" charset="0"/>
              </a:rPr>
              <a:t>**********************************</a:t>
            </a:r>
          </a:p>
          <a:p>
            <a:r>
              <a:rPr lang="en-US" altLang="zh-CN" sz="1200" dirty="0" smtClean="0">
                <a:latin typeface="Arial" pitchFamily="34" charset="0"/>
                <a:cs typeface="Arial" pitchFamily="34" charset="0"/>
              </a:rPr>
              <a:t>Slide Owner: Wang</a:t>
            </a:r>
            <a:r>
              <a:rPr lang="en-US" altLang="zh-CN" sz="1200" baseline="0" dirty="0" smtClean="0">
                <a:latin typeface="Arial" pitchFamily="34" charset="0"/>
                <a:cs typeface="Arial" pitchFamily="34" charset="0"/>
              </a:rPr>
              <a:t> Jie</a:t>
            </a:r>
            <a:r>
              <a:rPr lang="en-US" altLang="zh-CN" sz="1200" dirty="0" smtClean="0">
                <a:latin typeface="Arial" pitchFamily="34" charset="0"/>
                <a:cs typeface="Arial" pitchFamily="34" charset="0"/>
              </a:rPr>
              <a:t> (00057737), Corporate Branding &amp; Communications Dept, Global Marketing Dept</a:t>
            </a:r>
          </a:p>
          <a:p>
            <a:r>
              <a:rPr lang="en-US" altLang="zh-CN" sz="1200" dirty="0" smtClean="0">
                <a:latin typeface="Arial" pitchFamily="34" charset="0"/>
                <a:cs typeface="Arial" pitchFamily="34" charset="0"/>
              </a:rPr>
              <a:t>Latest update: May, 2015</a:t>
            </a:r>
          </a:p>
          <a:p>
            <a:r>
              <a:rPr lang="en-US" altLang="zh-CN" sz="1200" dirty="0" smtClean="0">
                <a:latin typeface="Arial" pitchFamily="34" charset="0"/>
                <a:cs typeface="Arial" pitchFamily="34" charset="0"/>
              </a:rPr>
              <a:t>**********************************</a:t>
            </a:r>
          </a:p>
          <a:p>
            <a:r>
              <a:rPr lang="en-US" altLang="zh-CN" sz="1200" b="1" dirty="0" smtClean="0">
                <a:latin typeface="Arial" pitchFamily="34" charset="0"/>
                <a:cs typeface="Arial" pitchFamily="34" charset="0"/>
              </a:rPr>
              <a:t>More information:</a:t>
            </a:r>
            <a:r>
              <a:rPr lang="en-US" altLang="zh-CN" sz="1200" b="1" baseline="0" dirty="0" smtClean="0">
                <a:latin typeface="Arial" pitchFamily="34" charset="0"/>
                <a:cs typeface="Arial" pitchFamily="34" charset="0"/>
              </a:rPr>
              <a:t> </a:t>
            </a:r>
            <a:endParaRPr lang="zh-CN" altLang="en-US" dirty="0" smtClean="0"/>
          </a:p>
          <a:p>
            <a:endParaRPr lang="en-US" altLang="zh-CN" dirty="0" smtClean="0"/>
          </a:p>
          <a:p>
            <a:pPr marL="174625" indent="-174625" defTabSz="1217882" fontAlgn="auto">
              <a:spcBef>
                <a:spcPts val="0"/>
              </a:spcBef>
              <a:spcAft>
                <a:spcPts val="300"/>
              </a:spcAft>
              <a:buClr>
                <a:srgbClr val="990000"/>
              </a:buClr>
              <a:buSzPct val="60000"/>
              <a:buNone/>
              <a:defRPr/>
            </a:pPr>
            <a:r>
              <a:rPr lang="zh-CN" altLang="en-US" sz="1200" b="0" dirty="0" smtClean="0">
                <a:solidFill>
                  <a:schemeClr val="tx1">
                    <a:lumMod val="75000"/>
                    <a:lumOff val="25000"/>
                  </a:schemeClr>
                </a:solidFill>
                <a:latin typeface="微软雅黑" pitchFamily="34" charset="-122"/>
                <a:ea typeface="微软雅黑" pitchFamily="34" charset="-122"/>
                <a:cs typeface="Arial" pitchFamily="34" charset="0"/>
              </a:rPr>
              <a:t>智能手机</a:t>
            </a:r>
          </a:p>
          <a:p>
            <a:pPr marL="174625" indent="-174625" defTabSz="1217882" fontAlgn="auto">
              <a:spcBef>
                <a:spcPts val="0"/>
              </a:spcBef>
              <a:spcAft>
                <a:spcPts val="300"/>
              </a:spcAft>
              <a:buClr>
                <a:srgbClr val="990000"/>
              </a:buClr>
              <a:buSzPct val="60000"/>
              <a:buNone/>
              <a:defRPr/>
            </a:pPr>
            <a:r>
              <a:rPr lang="en-US" altLang="zh-CN" sz="1200" b="0" dirty="0" smtClean="0">
                <a:solidFill>
                  <a:schemeClr val="tx1">
                    <a:lumMod val="75000"/>
                    <a:lumOff val="25000"/>
                  </a:schemeClr>
                </a:solidFill>
                <a:latin typeface="微软雅黑" pitchFamily="34" charset="-122"/>
                <a:ea typeface="微软雅黑" pitchFamily="34" charset="-122"/>
                <a:cs typeface="Arial" pitchFamily="34" charset="0"/>
              </a:rPr>
              <a:t>MBB</a:t>
            </a:r>
            <a:r>
              <a:rPr lang="zh-CN" altLang="en-US" sz="1200" b="0" dirty="0" smtClean="0">
                <a:solidFill>
                  <a:schemeClr val="tx1">
                    <a:lumMod val="75000"/>
                    <a:lumOff val="25000"/>
                  </a:schemeClr>
                </a:solidFill>
                <a:latin typeface="微软雅黑" pitchFamily="34" charset="-122"/>
                <a:ea typeface="微软雅黑" pitchFamily="34" charset="-122"/>
                <a:cs typeface="Arial" pitchFamily="34" charset="0"/>
              </a:rPr>
              <a:t>终端</a:t>
            </a:r>
            <a:r>
              <a:rPr lang="en-US" altLang="zh-CN" sz="1200" b="0" dirty="0" smtClean="0">
                <a:solidFill>
                  <a:schemeClr val="tx1">
                    <a:lumMod val="75000"/>
                    <a:lumOff val="25000"/>
                  </a:schemeClr>
                </a:solidFill>
                <a:latin typeface="微软雅黑" pitchFamily="34" charset="-122"/>
                <a:ea typeface="微软雅黑" pitchFamily="34" charset="-122"/>
                <a:cs typeface="Arial" pitchFamily="34" charset="0"/>
              </a:rPr>
              <a:t>&amp;</a:t>
            </a:r>
            <a:r>
              <a:rPr lang="zh-CN" altLang="en-US" sz="1200" b="0" dirty="0" smtClean="0">
                <a:solidFill>
                  <a:schemeClr val="tx1">
                    <a:lumMod val="75000"/>
                    <a:lumOff val="25000"/>
                  </a:schemeClr>
                </a:solidFill>
                <a:latin typeface="微软雅黑" pitchFamily="34" charset="-122"/>
                <a:ea typeface="微软雅黑" pitchFamily="34" charset="-122"/>
                <a:cs typeface="Arial" pitchFamily="34" charset="0"/>
              </a:rPr>
              <a:t>家庭终端</a:t>
            </a:r>
            <a:endParaRPr lang="en-US" altLang="zh-CN" sz="1200" b="0" dirty="0" smtClean="0">
              <a:solidFill>
                <a:schemeClr val="tx1">
                  <a:lumMod val="75000"/>
                  <a:lumOff val="25000"/>
                </a:schemeClr>
              </a:solidFill>
              <a:latin typeface="微软雅黑" pitchFamily="34" charset="-122"/>
              <a:ea typeface="微软雅黑" pitchFamily="34" charset="-122"/>
              <a:cs typeface="Arial" pitchFamily="34" charset="0"/>
            </a:endParaRPr>
          </a:p>
          <a:p>
            <a:pPr>
              <a:buNone/>
            </a:pPr>
            <a:r>
              <a:rPr lang="zh-CN" altLang="zh-CN" sz="1200" b="0" dirty="0" smtClean="0">
                <a:solidFill>
                  <a:schemeClr val="tx1">
                    <a:lumMod val="75000"/>
                    <a:lumOff val="25000"/>
                  </a:schemeClr>
                </a:solidFill>
                <a:latin typeface="微软雅黑" pitchFamily="34" charset="-122"/>
                <a:ea typeface="微软雅黑" pitchFamily="34" charset="-122"/>
                <a:cs typeface="Arial" pitchFamily="34" charset="0"/>
              </a:rPr>
              <a:t>可穿戴式终端</a:t>
            </a:r>
          </a:p>
          <a:p>
            <a:pPr>
              <a:buNone/>
            </a:pPr>
            <a:r>
              <a:rPr lang="zh-CN" altLang="zh-CN" sz="1200" b="0" dirty="0" smtClean="0">
                <a:solidFill>
                  <a:schemeClr val="tx1">
                    <a:lumMod val="75000"/>
                    <a:lumOff val="25000"/>
                  </a:schemeClr>
                </a:solidFill>
                <a:latin typeface="微软雅黑" pitchFamily="34" charset="-122"/>
                <a:ea typeface="微软雅黑" pitchFamily="34" charset="-122"/>
                <a:cs typeface="Arial" pitchFamily="34" charset="0"/>
              </a:rPr>
              <a:t>车载终端</a:t>
            </a:r>
            <a:endParaRPr lang="zh-CN" altLang="en-US" sz="1200" b="0" dirty="0" smtClean="0">
              <a:solidFill>
                <a:schemeClr val="tx1">
                  <a:lumMod val="75000"/>
                  <a:lumOff val="25000"/>
                </a:schemeClr>
              </a:solidFill>
              <a:latin typeface="微软雅黑" pitchFamily="34" charset="-122"/>
              <a:ea typeface="微软雅黑" pitchFamily="34" charset="-122"/>
              <a:cs typeface="Arial" pitchFamily="34" charset="0"/>
            </a:endParaRPr>
          </a:p>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9</a:t>
            </a:fld>
            <a:endParaRPr lang="en-US" altLang="zh-CN" dirty="0">
              <a:solidFill>
                <a:prstClr val="black"/>
              </a:solidFill>
            </a:endParaRPr>
          </a:p>
        </p:txBody>
      </p:sp>
    </p:spTree>
    <p:extLst>
      <p:ext uri="{BB962C8B-B14F-4D97-AF65-F5344CB8AC3E}">
        <p14:creationId xmlns:p14="http://schemas.microsoft.com/office/powerpoint/2010/main" val="2793055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USD to CNY</a:t>
            </a:r>
            <a:r>
              <a:rPr lang="zh-CN" altLang="en-US" smtClean="0"/>
              <a:t>期末汇率 </a:t>
            </a:r>
            <a:endParaRPr lang="en-US" altLang="zh-CN" smtClean="0"/>
          </a:p>
          <a:p>
            <a:r>
              <a:rPr lang="en-US" altLang="zh-CN" smtClean="0"/>
              <a:t>2007 2008 2009 2010 2011 2012 2013 2014 2015 2016 </a:t>
            </a:r>
          </a:p>
          <a:p>
            <a:r>
              <a:rPr lang="en-US" altLang="zh-CN" smtClean="0"/>
              <a:t>7.35215</a:t>
            </a:r>
            <a:r>
              <a:rPr lang="zh-CN" altLang="en-US" smtClean="0"/>
              <a:t> </a:t>
            </a:r>
            <a:r>
              <a:rPr lang="en-US" altLang="zh-CN" smtClean="0"/>
              <a:t>6.8351</a:t>
            </a:r>
            <a:r>
              <a:rPr lang="zh-CN" altLang="en-US" smtClean="0"/>
              <a:t> </a:t>
            </a:r>
            <a:r>
              <a:rPr lang="en-US" altLang="zh-CN" smtClean="0"/>
              <a:t>6.827</a:t>
            </a:r>
            <a:r>
              <a:rPr lang="zh-CN" altLang="en-US" smtClean="0"/>
              <a:t> </a:t>
            </a:r>
            <a:r>
              <a:rPr lang="en-US" altLang="zh-CN" smtClean="0"/>
              <a:t>6.6378</a:t>
            </a:r>
            <a:r>
              <a:rPr lang="zh-CN" altLang="en-US" smtClean="0"/>
              <a:t> </a:t>
            </a:r>
            <a:r>
              <a:rPr lang="en-US" altLang="zh-CN" smtClean="0"/>
              <a:t>6.332</a:t>
            </a:r>
            <a:r>
              <a:rPr lang="zh-CN" altLang="en-US" smtClean="0"/>
              <a:t> </a:t>
            </a:r>
            <a:r>
              <a:rPr lang="en-US" altLang="zh-CN" smtClean="0"/>
              <a:t>6.2249</a:t>
            </a:r>
            <a:r>
              <a:rPr lang="zh-CN" altLang="en-US" smtClean="0"/>
              <a:t> </a:t>
            </a:r>
            <a:r>
              <a:rPr lang="en-US" altLang="zh-CN" smtClean="0"/>
              <a:t>6.07545</a:t>
            </a:r>
            <a:r>
              <a:rPr lang="zh-CN" altLang="en-US" smtClean="0"/>
              <a:t> </a:t>
            </a:r>
            <a:r>
              <a:rPr lang="en-US" altLang="zh-CN" smtClean="0"/>
              <a:t>6.17055</a:t>
            </a:r>
            <a:r>
              <a:rPr lang="zh-CN" altLang="en-US" smtClean="0"/>
              <a:t> </a:t>
            </a:r>
            <a:r>
              <a:rPr lang="en-US" altLang="zh-CN" smtClean="0"/>
              <a:t>6.444</a:t>
            </a:r>
            <a:r>
              <a:rPr lang="zh-CN" altLang="en-US" smtClean="0"/>
              <a:t> </a:t>
            </a:r>
            <a:r>
              <a:rPr lang="en-US" altLang="zh-CN" smtClean="0"/>
              <a:t>6.9448</a:t>
            </a:r>
            <a:r>
              <a:rPr lang="zh-CN" altLang="en-US" smtClean="0"/>
              <a:t> </a:t>
            </a:r>
          </a:p>
        </p:txBody>
      </p:sp>
      <p:sp>
        <p:nvSpPr>
          <p:cNvPr id="44036" name="灯片编号占位符 3"/>
          <p:cNvSpPr>
            <a:spLocks noGrp="1"/>
          </p:cNvSpPr>
          <p:nvPr>
            <p:ph type="sldNum" sz="quarter" idx="5"/>
          </p:nvPr>
        </p:nvSpPr>
        <p:spPr bwMode="auto">
          <a:noFill/>
          <a:ln>
            <a:miter lim="800000"/>
            <a:headEnd/>
            <a:tailEnd/>
          </a:ln>
        </p:spPr>
        <p:txBody>
          <a:bodyPr/>
          <a:lstStyle/>
          <a:p>
            <a:fld id="{4CA8F4E7-77F4-4E27-B3ED-3950338D0636}" type="slidenum">
              <a:rPr lang="en-US" altLang="zh-CN">
                <a:solidFill>
                  <a:prstClr val="black"/>
                </a:solidFill>
              </a:rPr>
              <a:pPr/>
              <a:t>10</a:t>
            </a:fld>
            <a:endParaRPr lang="en-US" altLang="zh-CN">
              <a:solidFill>
                <a:prstClr val="black"/>
              </a:solidFill>
            </a:endParaRPr>
          </a:p>
        </p:txBody>
      </p:sp>
    </p:spTree>
    <p:extLst>
      <p:ext uri="{BB962C8B-B14F-4D97-AF65-F5344CB8AC3E}">
        <p14:creationId xmlns:p14="http://schemas.microsoft.com/office/powerpoint/2010/main" val="324724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r>
              <a:rPr lang="en-US" altLang="zh-CN" sz="1100" dirty="0" smtClean="0">
                <a:solidFill>
                  <a:srgbClr val="000000"/>
                </a:solidFill>
                <a:latin typeface="Times New Roman" pitchFamily="18" charset="0"/>
              </a:rPr>
              <a:t>Successful global enterprises must be able to leverage capabilities from around the world. Huawei needs to integrate the best resources worldwide and achieve win-win outcomes with other players across the global industry chain.</a:t>
            </a:r>
            <a:endParaRPr lang="zh-CN" altLang="zh-CN" sz="1100" dirty="0" smtClean="0">
              <a:latin typeface="宋体" pitchFamily="2" charset="-122"/>
            </a:endParaRPr>
          </a:p>
          <a:p>
            <a:pPr eaLnBrk="1" hangingPunct="1">
              <a:lnSpc>
                <a:spcPct val="80000"/>
              </a:lnSpc>
              <a:spcBef>
                <a:spcPct val="0"/>
              </a:spcBef>
            </a:pPr>
            <a:r>
              <a:rPr lang="en-US" altLang="zh-CN" sz="1100" dirty="0" smtClean="0"/>
              <a:t>6 supply centers</a:t>
            </a:r>
            <a:r>
              <a:rPr lang="zh-CN" altLang="zh-CN" sz="1100" dirty="0" smtClean="0"/>
              <a:t>：</a:t>
            </a:r>
            <a:r>
              <a:rPr lang="en-US" altLang="zh-CN" sz="1100" dirty="0" smtClean="0"/>
              <a:t>Brazil, Mexico, Dubai, Europe</a:t>
            </a:r>
            <a:r>
              <a:rPr lang="zh-CN" altLang="en-US" sz="1100" dirty="0" smtClean="0"/>
              <a:t> </a:t>
            </a:r>
            <a:r>
              <a:rPr lang="en-US" altLang="zh-CN" sz="1100" dirty="0" smtClean="0"/>
              <a:t>(Hungary/Netherlands), India, China </a:t>
            </a:r>
            <a:endParaRPr lang="zh-CN" altLang="zh-CN" sz="1100" dirty="0" smtClean="0"/>
          </a:p>
          <a:p>
            <a:pPr eaLnBrk="1" hangingPunct="1">
              <a:lnSpc>
                <a:spcPct val="80000"/>
              </a:lnSpc>
              <a:spcBef>
                <a:spcPct val="0"/>
              </a:spcBef>
            </a:pPr>
            <a:r>
              <a:rPr lang="en-US" altLang="zh-CN" sz="1100" dirty="0" smtClean="0"/>
              <a:t>16 R&amp;D centers</a:t>
            </a:r>
            <a:r>
              <a:rPr lang="zh-CN" altLang="zh-CN" sz="1100" dirty="0" smtClean="0"/>
              <a:t>：</a:t>
            </a:r>
            <a:r>
              <a:rPr lang="en-US" altLang="zh-CN" sz="1100" dirty="0" smtClean="0"/>
              <a:t>Sweden R&amp;D Center</a:t>
            </a:r>
            <a:r>
              <a:rPr lang="zh-CN" altLang="en-US" sz="1100" dirty="0" smtClean="0"/>
              <a:t> </a:t>
            </a:r>
            <a:r>
              <a:rPr lang="en-US" altLang="zh-CN" sz="1100" dirty="0" smtClean="0"/>
              <a:t>(Sweden (Stockholm, Gothenburg, Lund)), Europe R&amp;D Center</a:t>
            </a:r>
            <a:r>
              <a:rPr lang="zh-CN" altLang="en-US" sz="1100" dirty="0" smtClean="0"/>
              <a:t> </a:t>
            </a:r>
            <a:r>
              <a:rPr lang="en-US" altLang="zh-CN" sz="1100" dirty="0" smtClean="0"/>
              <a:t>(Germany (Munich, Nuremburg, Berlin),France (Paris, Nice),Belgium</a:t>
            </a:r>
            <a:r>
              <a:rPr lang="zh-CN" altLang="en-US" sz="1100" dirty="0" smtClean="0"/>
              <a:t> </a:t>
            </a:r>
            <a:r>
              <a:rPr lang="en-US" altLang="zh-CN" sz="1100" dirty="0" smtClean="0"/>
              <a:t>(Brussels, Ghent, </a:t>
            </a:r>
            <a:r>
              <a:rPr lang="en-US" altLang="zh-CN" sz="1100" dirty="0" err="1" smtClean="0"/>
              <a:t>Loven</a:t>
            </a:r>
            <a:r>
              <a:rPr lang="en-US" altLang="zh-CN" sz="1100" dirty="0" smtClean="0"/>
              <a:t>),UK (Ipswich),Italy</a:t>
            </a:r>
            <a:r>
              <a:rPr lang="zh-CN" altLang="en-US" sz="1100" dirty="0" smtClean="0"/>
              <a:t> </a:t>
            </a:r>
            <a:r>
              <a:rPr lang="en-US" altLang="zh-CN" sz="1100" dirty="0" smtClean="0"/>
              <a:t>(Milan),Finland</a:t>
            </a:r>
            <a:r>
              <a:rPr lang="zh-CN" altLang="en-US" sz="1100" dirty="0" smtClean="0"/>
              <a:t> </a:t>
            </a:r>
            <a:r>
              <a:rPr lang="en-US" altLang="zh-CN" sz="1100" dirty="0" smtClean="0"/>
              <a:t>(Helsinki), Ireland</a:t>
            </a:r>
            <a:r>
              <a:rPr lang="zh-CN" altLang="en-US" sz="1100" dirty="0" smtClean="0"/>
              <a:t> </a:t>
            </a:r>
            <a:r>
              <a:rPr lang="en-US" altLang="zh-CN" sz="1100" dirty="0" smtClean="0"/>
              <a:t>(Cork), Netherlands</a:t>
            </a:r>
            <a:r>
              <a:rPr lang="zh-CN" altLang="en-US" sz="1100" dirty="0" smtClean="0"/>
              <a:t> </a:t>
            </a:r>
            <a:r>
              <a:rPr lang="en-US" altLang="zh-CN" sz="1100" dirty="0" smtClean="0"/>
              <a:t>(Amsterdam)), Russia R&amp;D Center</a:t>
            </a:r>
            <a:r>
              <a:rPr lang="zh-CN" altLang="en-US" sz="1100" dirty="0" smtClean="0"/>
              <a:t> </a:t>
            </a:r>
            <a:r>
              <a:rPr lang="en-US" altLang="zh-CN" sz="1100" dirty="0" smtClean="0"/>
              <a:t>(Moscow), US R&amp;D Center, Canada R&amp;D Center Ottawa), India R&amp;D Center</a:t>
            </a:r>
            <a:r>
              <a:rPr lang="zh-CN" altLang="en-US" sz="1100" dirty="0" smtClean="0"/>
              <a:t> </a:t>
            </a:r>
            <a:r>
              <a:rPr lang="en-US" altLang="zh-CN" sz="1100" dirty="0" smtClean="0"/>
              <a:t>(Bangalore), Turkey R&amp;D Center, Japan R&amp;D Center, Beijing, Shanghai, Nanjing, Xian, Chengdu, Wuhan, Hangzhou, Suzhou </a:t>
            </a:r>
            <a:endParaRPr lang="zh-CN" altLang="zh-CN" sz="1100" dirty="0" smtClean="0"/>
          </a:p>
          <a:p>
            <a:pPr eaLnBrk="1" hangingPunct="1">
              <a:lnSpc>
                <a:spcPct val="80000"/>
              </a:lnSpc>
              <a:spcBef>
                <a:spcPct val="0"/>
              </a:spcBef>
            </a:pPr>
            <a:r>
              <a:rPr lang="en-US" altLang="zh-CN" sz="1100" dirty="0" smtClean="0"/>
              <a:t>36 shared service centers (including 6 supply centers)</a:t>
            </a:r>
            <a:r>
              <a:rPr lang="zh-CN" altLang="zh-CN" sz="1100" dirty="0" smtClean="0"/>
              <a:t>：</a:t>
            </a:r>
            <a:r>
              <a:rPr lang="en-US" altLang="zh-CN" sz="1100" dirty="0" smtClean="0"/>
              <a:t>Argentina accounting shared service center, Brazil accounting shared service center, Romania accounting shared service center, Malaysia accounting shared service center, Mauritius accounting shared service center, Shenzhen accounting shared service center, Argentina billing shared service center, Brazil billing shared service center, Romania billing shared service center, Malaysia billing shared service center, Mauritius billing shared service center, Malaysia HR shared service center, Malaysia bidding shared service center, Uzbekistan bidding shared service center, Brazil supply center procurement qualification </a:t>
            </a:r>
            <a:r>
              <a:rPr lang="en-US" altLang="zh-CN" sz="1100" dirty="0" err="1" smtClean="0"/>
              <a:t>dept</a:t>
            </a:r>
            <a:r>
              <a:rPr lang="en-US" altLang="zh-CN" sz="1100" dirty="0" smtClean="0"/>
              <a:t>, Mexico supply center procurement qualification </a:t>
            </a:r>
            <a:r>
              <a:rPr lang="en-US" altLang="zh-CN" sz="1100" dirty="0" err="1" smtClean="0"/>
              <a:t>dept</a:t>
            </a:r>
            <a:r>
              <a:rPr lang="en-US" altLang="zh-CN" sz="1100" dirty="0" smtClean="0"/>
              <a:t>, Europe supply center procurement qualification </a:t>
            </a:r>
            <a:r>
              <a:rPr lang="en-US" altLang="zh-CN" sz="1100" dirty="0" err="1" smtClean="0"/>
              <a:t>dept</a:t>
            </a:r>
            <a:r>
              <a:rPr lang="en-US" altLang="zh-CN" sz="1100" dirty="0" smtClean="0"/>
              <a:t>, India supply center procurement qualification </a:t>
            </a:r>
            <a:r>
              <a:rPr lang="en-US" altLang="zh-CN" sz="1100" dirty="0" err="1" smtClean="0"/>
              <a:t>dept</a:t>
            </a:r>
            <a:r>
              <a:rPr lang="en-US" altLang="zh-CN" sz="1100" dirty="0" smtClean="0"/>
              <a:t>, Romania GNOC, India GNOC, Egypt GSRC, Malaysia GSRC, Europe GSRC, India GSRC, China GSRC, Malaysia GTC, Egypt Arabic TAC, Romania GTAC, Romania English TAC, Malaysia TAC, Mexico GTAC, Mexico Spanish TAC</a:t>
            </a:r>
            <a:endParaRPr lang="zh-CN" altLang="zh-CN" sz="1100" dirty="0" smtClean="0"/>
          </a:p>
          <a:p>
            <a:pPr eaLnBrk="1" hangingPunct="1">
              <a:lnSpc>
                <a:spcPct val="80000"/>
              </a:lnSpc>
              <a:spcBef>
                <a:spcPct val="0"/>
              </a:spcBef>
            </a:pPr>
            <a:r>
              <a:rPr lang="en-US" altLang="zh-CN" sz="1100" dirty="0" smtClean="0"/>
              <a:t>45 training centers</a:t>
            </a:r>
            <a:r>
              <a:rPr lang="zh-CN" altLang="zh-CN" sz="1100" dirty="0" smtClean="0"/>
              <a:t>：</a:t>
            </a:r>
          </a:p>
          <a:p>
            <a:pPr eaLnBrk="1" hangingPunct="1">
              <a:lnSpc>
                <a:spcPct val="80000"/>
              </a:lnSpc>
              <a:spcBef>
                <a:spcPct val="0"/>
              </a:spcBef>
            </a:pPr>
            <a:r>
              <a:rPr lang="en-US" altLang="zh-CN" sz="1100" dirty="0" smtClean="0"/>
              <a:t>Built by Huawei</a:t>
            </a:r>
            <a:r>
              <a:rPr lang="zh-CN" altLang="zh-CN" sz="1100" dirty="0" smtClean="0"/>
              <a:t>：</a:t>
            </a:r>
            <a:r>
              <a:rPr lang="en-US" altLang="zh-CN" sz="1100" dirty="0" smtClean="0"/>
              <a:t>Malaysia, Thailand, Japan, India, Indonesia, Bahrain, Russia, Turkey, Czech Poland Germany UK, France Netherlands Italy (2)</a:t>
            </a:r>
            <a:r>
              <a:rPr lang="zh-CN" altLang="zh-CN" sz="1100" dirty="0" smtClean="0"/>
              <a:t> </a:t>
            </a:r>
            <a:r>
              <a:rPr lang="en-US" altLang="zh-CN" sz="1100" dirty="0" smtClean="0"/>
              <a:t>Spain </a:t>
            </a:r>
            <a:endParaRPr lang="zh-CN" altLang="zh-CN" sz="1100" dirty="0" smtClean="0"/>
          </a:p>
          <a:p>
            <a:pPr eaLnBrk="1" hangingPunct="1">
              <a:lnSpc>
                <a:spcPct val="80000"/>
              </a:lnSpc>
              <a:spcBef>
                <a:spcPct val="0"/>
              </a:spcBef>
            </a:pPr>
            <a:r>
              <a:rPr lang="en-US" altLang="zh-CN" sz="1100" dirty="0" smtClean="0"/>
              <a:t>Egypt, Saudi Arabia, Morocco, Nigeria, Kenya, South Africa, Brazil, Venezuela, Mexico, US, Shenzhen</a:t>
            </a:r>
            <a:r>
              <a:rPr lang="zh-CN" altLang="zh-CN" sz="1100" dirty="0" smtClean="0"/>
              <a:t>；</a:t>
            </a:r>
          </a:p>
          <a:p>
            <a:pPr eaLnBrk="1" hangingPunct="1">
              <a:lnSpc>
                <a:spcPct val="80000"/>
              </a:lnSpc>
              <a:spcBef>
                <a:spcPct val="0"/>
              </a:spcBef>
            </a:pPr>
            <a:r>
              <a:rPr lang="en-US" altLang="zh-CN" sz="1100" dirty="0" smtClean="0"/>
              <a:t>Built by Huawei and customers</a:t>
            </a:r>
            <a:r>
              <a:rPr lang="zh-CN" altLang="zh-CN" sz="1100" dirty="0" smtClean="0"/>
              <a:t>：</a:t>
            </a:r>
            <a:r>
              <a:rPr lang="en-US" altLang="zh-CN" sz="1100" dirty="0" smtClean="0"/>
              <a:t>Turkey, Malaysia (4), Indonesia, Germany UK</a:t>
            </a:r>
            <a:r>
              <a:rPr lang="zh-CN" altLang="en-US" sz="1100" dirty="0" smtClean="0"/>
              <a:t> </a:t>
            </a:r>
            <a:r>
              <a:rPr lang="en-US" altLang="zh-CN" sz="1100" dirty="0" smtClean="0"/>
              <a:t>(3)</a:t>
            </a:r>
            <a:r>
              <a:rPr lang="zh-CN" altLang="zh-CN" sz="1100" dirty="0" smtClean="0"/>
              <a:t> </a:t>
            </a:r>
            <a:r>
              <a:rPr lang="en-US" altLang="zh-CN" sz="1100" dirty="0" smtClean="0"/>
              <a:t>Italy Spain Czech, Canada, Hangzhou, Kunming, Nanjing </a:t>
            </a:r>
            <a:endParaRPr lang="zh-CN" altLang="zh-CN" sz="1100" dirty="0" smtClean="0"/>
          </a:p>
          <a:p>
            <a:pPr eaLnBrk="1" hangingPunct="1">
              <a:lnSpc>
                <a:spcPct val="80000"/>
              </a:lnSpc>
              <a:spcBef>
                <a:spcPct val="0"/>
              </a:spcBef>
            </a:pPr>
            <a:r>
              <a:rPr lang="en-US" altLang="zh-CN" sz="1100" dirty="0" smtClean="0"/>
              <a:t>A lot of Technical support centers</a:t>
            </a:r>
            <a:endParaRPr lang="zh-CN" altLang="zh-CN" sz="1100" dirty="0" smtClean="0"/>
          </a:p>
          <a:p>
            <a:pPr eaLnBrk="1" hangingPunct="1">
              <a:lnSpc>
                <a:spcPct val="80000"/>
              </a:lnSpc>
              <a:spcBef>
                <a:spcPct val="0"/>
              </a:spcBef>
            </a:pPr>
            <a:endParaRPr lang="en-US" altLang="zh-CN" sz="1100" dirty="0" smtClean="0"/>
          </a:p>
          <a:p>
            <a:pPr eaLnBrk="1" hangingPunct="1">
              <a:lnSpc>
                <a:spcPct val="80000"/>
              </a:lnSpc>
              <a:spcBef>
                <a:spcPct val="0"/>
              </a:spcBef>
            </a:pPr>
            <a:endParaRPr lang="en-US" altLang="zh-CN" sz="1100" dirty="0" smtClean="0"/>
          </a:p>
          <a:p>
            <a:pPr eaLnBrk="1" hangingPunct="1">
              <a:lnSpc>
                <a:spcPct val="80000"/>
              </a:lnSpc>
              <a:spcBef>
                <a:spcPct val="0"/>
              </a:spcBef>
            </a:pPr>
            <a:endParaRPr lang="zh-CN" altLang="en-US" sz="1100" dirty="0" smtClean="0"/>
          </a:p>
        </p:txBody>
      </p:sp>
      <p:sp>
        <p:nvSpPr>
          <p:cNvPr id="25604" name="灯片编号占位符 3"/>
          <p:cNvSpPr>
            <a:spLocks noGrp="1"/>
          </p:cNvSpPr>
          <p:nvPr>
            <p:ph type="sldNum" sz="quarter" idx="5"/>
          </p:nvPr>
        </p:nvSpPr>
        <p:spPr bwMode="auto">
          <a:noFill/>
          <a:ln>
            <a:miter lim="800000"/>
            <a:headEnd/>
            <a:tailEnd/>
          </a:ln>
        </p:spPr>
        <p:txBody>
          <a:bodyPr/>
          <a:lstStyle/>
          <a:p>
            <a:fld id="{27323D6C-F417-439B-A3F0-BDBAEFECBEA7}" type="slidenum">
              <a:rPr lang="zh-CN" altLang="en-US" smtClean="0">
                <a:solidFill>
                  <a:srgbClr val="000000"/>
                </a:solidFill>
              </a:rPr>
              <a:pPr/>
              <a:t>11</a:t>
            </a:fld>
            <a:endParaRPr lang="zh-CN" altLang="en-US" smtClean="0">
              <a:solidFill>
                <a:srgbClr val="000000"/>
              </a:solidFill>
            </a:endParaRPr>
          </a:p>
        </p:txBody>
      </p:sp>
    </p:spTree>
    <p:extLst>
      <p:ext uri="{BB962C8B-B14F-4D97-AF65-F5344CB8AC3E}">
        <p14:creationId xmlns:p14="http://schemas.microsoft.com/office/powerpoint/2010/main" val="3169113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altLang="zh-CN" sz="1200" dirty="0" smtClean="0">
                <a:latin typeface="Arial" pitchFamily="34" charset="0"/>
                <a:cs typeface="Arial" pitchFamily="34" charset="0"/>
              </a:rPr>
              <a:t>30.8%</a:t>
            </a:r>
            <a:r>
              <a:rPr lang="en-GB" altLang="zh-CN" sz="1200" baseline="0" dirty="0" smtClean="0">
                <a:latin typeface="Arial" pitchFamily="34" charset="0"/>
                <a:cs typeface="Arial" pitchFamily="34" charset="0"/>
              </a:rPr>
              <a:t> increase in revenue </a:t>
            </a:r>
            <a:r>
              <a:rPr lang="en-GB" altLang="zh-CN" sz="1200" baseline="0" dirty="0" err="1" smtClean="0">
                <a:latin typeface="Arial" pitchFamily="34" charset="0"/>
                <a:cs typeface="Arial" pitchFamily="34" charset="0"/>
              </a:rPr>
              <a:t>YoY</a:t>
            </a:r>
            <a:r>
              <a:rPr lang="en-GB" altLang="zh-CN" sz="1200" baseline="0" dirty="0" smtClean="0">
                <a:latin typeface="Arial" pitchFamily="34" charset="0"/>
                <a:cs typeface="Arial" pitchFamily="34" charset="0"/>
              </a:rPr>
              <a:t>, CAGR for the last 5 years is 13.4%.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altLang="zh-CN" sz="1200" baseline="0" dirty="0" smtClean="0">
              <a:latin typeface="Arial" pitchFamily="34" charset="0"/>
              <a:cs typeface="Arial"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GB" altLang="zh-CN" sz="1200" baseline="0" dirty="0" smtClean="0">
                <a:latin typeface="Arial" pitchFamily="34" charset="0"/>
                <a:cs typeface="Arial" pitchFamily="34" charset="0"/>
              </a:rPr>
              <a:t>Revenue for H1 of 2016 reached USD 36.8M, 40% </a:t>
            </a:r>
            <a:r>
              <a:rPr lang="en-GB" altLang="zh-CN" sz="1200" baseline="0" dirty="0" err="1" smtClean="0">
                <a:latin typeface="Arial" pitchFamily="34" charset="0"/>
                <a:cs typeface="Arial" pitchFamily="34" charset="0"/>
              </a:rPr>
              <a:t>YoY</a:t>
            </a:r>
            <a:r>
              <a:rPr lang="en-GB" altLang="zh-CN" sz="1200" baseline="0" dirty="0" smtClean="0">
                <a:latin typeface="Arial" pitchFamily="34" charset="0"/>
                <a:cs typeface="Arial" pitchFamily="34" charset="0"/>
              </a:rPr>
              <a:t> and 12% operating margin</a:t>
            </a:r>
            <a:endParaRPr lang="zh-CN" altLang="en-US" sz="1200" dirty="0" smtClean="0">
              <a:latin typeface="Arial" pitchFamily="34" charset="0"/>
              <a:cs typeface="Arial" pitchFamily="34" charset="0"/>
            </a:endParaRPr>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srgbClr val="000000"/>
                </a:solidFill>
              </a:rPr>
              <a:pPr/>
              <a:t>12</a:t>
            </a:fld>
            <a:endParaRPr lang="en-US" altLang="zh-CN">
              <a:solidFill>
                <a:srgbClr val="000000"/>
              </a:solidFill>
            </a:endParaRPr>
          </a:p>
        </p:txBody>
      </p:sp>
    </p:spTree>
    <p:extLst>
      <p:ext uri="{BB962C8B-B14F-4D97-AF65-F5344CB8AC3E}">
        <p14:creationId xmlns:p14="http://schemas.microsoft.com/office/powerpoint/2010/main" val="1813793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Two RHQ –Dusseldorf and Warsaw, 45 subsidiaries </a:t>
            </a:r>
            <a:endParaRPr lang="bg-BG" dirty="0"/>
          </a:p>
        </p:txBody>
      </p:sp>
      <p:sp>
        <p:nvSpPr>
          <p:cNvPr id="4" name="Slide Number Placeholder 3"/>
          <p:cNvSpPr>
            <a:spLocks noGrp="1"/>
          </p:cNvSpPr>
          <p:nvPr>
            <p:ph type="sldNum" sz="quarter" idx="10"/>
          </p:nvPr>
        </p:nvSpPr>
        <p:spPr/>
        <p:txBody>
          <a:bodyPr/>
          <a:lstStyle/>
          <a:p>
            <a:pPr>
              <a:defRPr/>
            </a:pPr>
            <a:fld id="{ED193DA0-B4EF-407A-8616-072297D2E343}"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val="1413386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zh-CN" sz="1200" dirty="0" smtClean="0"/>
              <a:t>18 R&amp;D sites</a:t>
            </a:r>
            <a:r>
              <a:rPr lang="zh-CN" altLang="zh-CN" sz="1200" dirty="0" smtClean="0"/>
              <a:t>：</a:t>
            </a:r>
            <a:r>
              <a:rPr lang="en-US" altLang="zh-CN" sz="1200" dirty="0" smtClean="0"/>
              <a:t>Sweden R&amp;D Center</a:t>
            </a:r>
            <a:r>
              <a:rPr lang="zh-CN" altLang="en-US" sz="1200" dirty="0" smtClean="0"/>
              <a:t> </a:t>
            </a:r>
            <a:r>
              <a:rPr lang="en-US" altLang="zh-CN" sz="1200" dirty="0" smtClean="0"/>
              <a:t>(Sweden (Stockholm, Gothenburg, Lund)), Europe R&amp;D Center</a:t>
            </a:r>
            <a:r>
              <a:rPr lang="zh-CN" altLang="en-US" sz="1200" dirty="0" smtClean="0"/>
              <a:t> </a:t>
            </a:r>
            <a:r>
              <a:rPr lang="en-US" altLang="zh-CN" sz="1200" dirty="0" smtClean="0"/>
              <a:t>(Germany (Munich, Nuremburg, Berlin),France (Paris, Nice),Belgium</a:t>
            </a:r>
            <a:r>
              <a:rPr lang="zh-CN" altLang="en-US" sz="1200" dirty="0" smtClean="0"/>
              <a:t> </a:t>
            </a:r>
            <a:r>
              <a:rPr lang="en-US" altLang="zh-CN" sz="1200" dirty="0" smtClean="0"/>
              <a:t>(Brussels, Ghent, </a:t>
            </a:r>
            <a:r>
              <a:rPr lang="en-US" altLang="zh-CN" sz="1200" dirty="0" err="1" smtClean="0"/>
              <a:t>Loven</a:t>
            </a:r>
            <a:r>
              <a:rPr lang="en-US" altLang="zh-CN" sz="1200" dirty="0" smtClean="0"/>
              <a:t>),UK (Ipswich),Italy</a:t>
            </a:r>
            <a:r>
              <a:rPr lang="zh-CN" altLang="en-US" sz="1200" dirty="0" smtClean="0"/>
              <a:t> </a:t>
            </a:r>
            <a:r>
              <a:rPr lang="en-US" altLang="zh-CN" sz="1200" dirty="0" smtClean="0"/>
              <a:t>(Milan),Finland</a:t>
            </a:r>
            <a:r>
              <a:rPr lang="zh-CN" altLang="en-US" sz="1200" dirty="0" smtClean="0"/>
              <a:t> </a:t>
            </a:r>
            <a:r>
              <a:rPr lang="en-US" altLang="zh-CN" sz="1200" dirty="0" smtClean="0"/>
              <a:t>(Helsinki), Ireland</a:t>
            </a:r>
            <a:r>
              <a:rPr lang="zh-CN" altLang="en-US" sz="1200" dirty="0" smtClean="0"/>
              <a:t> </a:t>
            </a:r>
            <a:r>
              <a:rPr lang="en-US" altLang="zh-CN" sz="1200" dirty="0" smtClean="0"/>
              <a:t>(Cork), Netherlands</a:t>
            </a:r>
            <a:r>
              <a:rPr lang="zh-CN" altLang="en-US" sz="1200" dirty="0" smtClean="0"/>
              <a:t> </a:t>
            </a:r>
            <a:r>
              <a:rPr lang="en-US" altLang="zh-CN" sz="1200" dirty="0" smtClean="0"/>
              <a:t>(Amsterdam)), </a:t>
            </a:r>
            <a:endParaRPr lang="en-US" dirty="0" smtClean="0">
              <a:ea typeface="宋体" pitchFamily="2" charset="-122"/>
            </a:endParaRPr>
          </a:p>
        </p:txBody>
      </p:sp>
      <p:sp>
        <p:nvSpPr>
          <p:cNvPr id="28676" name="Slide Number Placeholder 3"/>
          <p:cNvSpPr>
            <a:spLocks noGrp="1"/>
          </p:cNvSpPr>
          <p:nvPr>
            <p:ph type="sldNum" sz="quarter" idx="5"/>
          </p:nvPr>
        </p:nvSpPr>
        <p:spPr bwMode="auto">
          <a:noFill/>
          <a:ln>
            <a:miter lim="800000"/>
            <a:headEnd/>
            <a:tailEnd/>
          </a:ln>
        </p:spPr>
        <p:txBody>
          <a:bodyPr/>
          <a:lstStyle/>
          <a:p>
            <a:fld id="{B5DAA501-E613-42A2-9C9B-59C72F6B4BDD}" type="slidenum">
              <a:rPr lang="en-US" altLang="zh-CN" smtClean="0">
                <a:solidFill>
                  <a:srgbClr val="000000"/>
                </a:solidFill>
              </a:rPr>
              <a:pPr/>
              <a:t>14</a:t>
            </a:fld>
            <a:endParaRPr lang="en-US" altLang="zh-CN" smtClean="0">
              <a:solidFill>
                <a:srgbClr val="000000"/>
              </a:solidFill>
            </a:endParaRPr>
          </a:p>
        </p:txBody>
      </p:sp>
    </p:spTree>
    <p:extLst>
      <p:ext uri="{BB962C8B-B14F-4D97-AF65-F5344CB8AC3E}">
        <p14:creationId xmlns:p14="http://schemas.microsoft.com/office/powerpoint/2010/main" val="698872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7.png"/><Relationship Id="rId4" Type="http://schemas.openxmlformats.org/officeDocument/2006/relationships/image" Target="../media/image6.jpe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png"/><Relationship Id="rId1" Type="http://schemas.openxmlformats.org/officeDocument/2006/relationships/slideMaster" Target="../slideMasters/slideMaster8.xml"/><Relationship Id="rId4"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Title Slide 1">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rgbClr val="CD202C"/>
                </a:solidFill>
                <a:latin typeface="Verdana" charset="0"/>
                <a:ea typeface="Verdana" charset="0"/>
                <a:cs typeface="Verdana" charset="0"/>
              </a:defRPr>
            </a:lvl1pPr>
          </a:lstStyle>
          <a:p>
            <a:r>
              <a:rPr lang="en-US" dirty="0" smtClean="0"/>
              <a:t>Presentation title in 2 lines</a:t>
            </a:r>
            <a:endParaRPr lang="en-US" dirty="0"/>
          </a:p>
        </p:txBody>
      </p:sp>
      <p:sp>
        <p:nvSpPr>
          <p:cNvPr id="22"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rgbClr val="CD202C"/>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[confidential]</a:t>
            </a:r>
            <a:endParaRPr lang="en-US" dirty="0"/>
          </a:p>
        </p:txBody>
      </p:sp>
    </p:spTree>
    <p:extLst>
      <p:ext uri="{BB962C8B-B14F-4D97-AF65-F5344CB8AC3E}">
        <p14:creationId xmlns:p14="http://schemas.microsoft.com/office/powerpoint/2010/main" val="159030933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Red Thank You Slide 1">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baseline="0">
                <a:solidFill>
                  <a:schemeClr val="bg1"/>
                </a:solidFill>
                <a:latin typeface="Verdana" charset="0"/>
                <a:ea typeface="Verdana" charset="0"/>
                <a:cs typeface="Verdana" charset="0"/>
              </a:defRPr>
            </a:lvl1pPr>
          </a:lstStyle>
          <a:p>
            <a:r>
              <a:rPr lang="en-US" dirty="0" smtClean="0"/>
              <a:t>Thank you!</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Your name</a:t>
            </a:r>
            <a:endParaRPr lang="en-US" dirty="0"/>
          </a:p>
        </p:txBody>
      </p:sp>
    </p:spTree>
    <p:extLst>
      <p:ext uri="{BB962C8B-B14F-4D97-AF65-F5344CB8AC3E}">
        <p14:creationId xmlns:p14="http://schemas.microsoft.com/office/powerpoint/2010/main" val="3114379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Red Thank You Slide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Thank you!</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Your name</a:t>
            </a:r>
            <a:endParaRPr lang="en-US" dirty="0"/>
          </a:p>
        </p:txBody>
      </p:sp>
    </p:spTree>
    <p:extLst>
      <p:ext uri="{BB962C8B-B14F-4D97-AF65-F5344CB8AC3E}">
        <p14:creationId xmlns:p14="http://schemas.microsoft.com/office/powerpoint/2010/main" val="154102946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White Section Slide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3400">
                <a:solidFill>
                  <a:srgbClr val="CD202C"/>
                </a:solidFill>
                <a:latin typeface="Verdana" charset="0"/>
                <a:ea typeface="Verdana" charset="0"/>
                <a:cs typeface="Verdana" charset="0"/>
              </a:defRPr>
            </a:lvl1pPr>
          </a:lstStyle>
          <a:p>
            <a:r>
              <a:rPr lang="en-US" dirty="0" smtClean="0"/>
              <a:t>Section title</a:t>
            </a:r>
            <a:endParaRPr lang="en-US" dirty="0"/>
          </a:p>
        </p:txBody>
      </p:sp>
    </p:spTree>
    <p:extLst>
      <p:ext uri="{BB962C8B-B14F-4D97-AF65-F5344CB8AC3E}">
        <p14:creationId xmlns:p14="http://schemas.microsoft.com/office/powerpoint/2010/main" val="18175838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hite Section Slide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7" name="Title 1"/>
          <p:cNvSpPr>
            <a:spLocks noGrp="1"/>
          </p:cNvSpPr>
          <p:nvPr>
            <p:ph type="ctrTitle" hasCustomPrompt="1"/>
          </p:nvPr>
        </p:nvSpPr>
        <p:spPr>
          <a:xfrm>
            <a:off x="546364" y="1906961"/>
            <a:ext cx="5545137" cy="1238317"/>
          </a:xfrm>
          <a:prstGeom prst="rect">
            <a:avLst/>
          </a:prstGeom>
        </p:spPr>
        <p:txBody>
          <a:bodyPr lIns="0" tIns="0" rIns="90000" bIns="46800" anchor="t">
            <a:noAutofit/>
          </a:bodyPr>
          <a:lstStyle>
            <a:lvl1pPr algn="l">
              <a:defRPr sz="3400">
                <a:solidFill>
                  <a:srgbClr val="CD202C"/>
                </a:solidFill>
                <a:latin typeface="Verdana" charset="0"/>
                <a:ea typeface="Verdana" charset="0"/>
                <a:cs typeface="Verdana" charset="0"/>
              </a:defRPr>
            </a:lvl1pPr>
          </a:lstStyle>
          <a:p>
            <a:r>
              <a:rPr lang="en-US" dirty="0" smtClean="0"/>
              <a:t>Section title</a:t>
            </a:r>
            <a:endParaRPr lang="en-US" dirty="0"/>
          </a:p>
        </p:txBody>
      </p:sp>
      <p:sp>
        <p:nvSpPr>
          <p:cNvPr id="8" name="Subtitle 2"/>
          <p:cNvSpPr>
            <a:spLocks noGrp="1"/>
          </p:cNvSpPr>
          <p:nvPr>
            <p:ph type="subTitle" idx="1" hasCustomPrompt="1"/>
          </p:nvPr>
        </p:nvSpPr>
        <p:spPr>
          <a:xfrm>
            <a:off x="550863" y="3337639"/>
            <a:ext cx="5545137" cy="471205"/>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rgbClr val="CD202C"/>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a:t>
            </a:r>
            <a:endParaRPr lang="en-US" dirty="0"/>
          </a:p>
        </p:txBody>
      </p:sp>
    </p:spTree>
    <p:extLst>
      <p:ext uri="{BB962C8B-B14F-4D97-AF65-F5344CB8AC3E}">
        <p14:creationId xmlns:p14="http://schemas.microsoft.com/office/powerpoint/2010/main" val="1628203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Red Title Slide 1">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Section title</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a:t>
            </a:r>
            <a:endParaRPr lang="en-US" dirty="0"/>
          </a:p>
        </p:txBody>
      </p:sp>
    </p:spTree>
    <p:extLst>
      <p:ext uri="{BB962C8B-B14F-4D97-AF65-F5344CB8AC3E}">
        <p14:creationId xmlns:p14="http://schemas.microsoft.com/office/powerpoint/2010/main" val="56271969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Red Title Slide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Section title</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a:t>
            </a:r>
            <a:endParaRPr lang="en-US" dirty="0"/>
          </a:p>
        </p:txBody>
      </p:sp>
    </p:spTree>
    <p:extLst>
      <p:ext uri="{BB962C8B-B14F-4D97-AF65-F5344CB8AC3E}">
        <p14:creationId xmlns:p14="http://schemas.microsoft.com/office/powerpoint/2010/main" val="135352406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Agenda</a:t>
            </a:r>
            <a:endParaRPr lang="en-US" dirty="0"/>
          </a:p>
        </p:txBody>
      </p:sp>
      <p:sp>
        <p:nvSpPr>
          <p:cNvPr id="6" name="Subtitle 2"/>
          <p:cNvSpPr>
            <a:spLocks noGrp="1"/>
          </p:cNvSpPr>
          <p:nvPr>
            <p:ph type="subTitle" idx="1" hasCustomPrompt="1"/>
          </p:nvPr>
        </p:nvSpPr>
        <p:spPr>
          <a:xfrm>
            <a:off x="550863" y="2279649"/>
            <a:ext cx="8322204" cy="3833283"/>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
                <a:srgbClr val="A51140"/>
              </a:buClr>
              <a:buSzPct val="70000"/>
              <a:buFont typeface="+mj-lt"/>
              <a:buAutoNum type="arabicPeriod"/>
              <a:tabLst/>
              <a:defRPr sz="21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Section title one</a:t>
            </a:r>
          </a:p>
          <a:p>
            <a:r>
              <a:rPr lang="en-US" dirty="0" smtClean="0"/>
              <a:t>Section title two</a:t>
            </a:r>
          </a:p>
          <a:p>
            <a:r>
              <a:rPr lang="en-US" dirty="0" smtClean="0"/>
              <a:t>Section title three</a:t>
            </a:r>
          </a:p>
          <a:p>
            <a:r>
              <a:rPr lang="en-US" dirty="0" smtClean="0"/>
              <a:t>Section title 4</a:t>
            </a:r>
          </a:p>
          <a:p>
            <a:r>
              <a:rPr lang="en-US" dirty="0" smtClean="0"/>
              <a:t>Section title  5</a:t>
            </a:r>
          </a:p>
          <a:p>
            <a:r>
              <a:rPr lang="is-IS" dirty="0" smtClean="0"/>
              <a:t>…</a:t>
            </a:r>
            <a:endParaRPr lang="en-US" dirty="0"/>
          </a:p>
        </p:txBody>
      </p:sp>
    </p:spTree>
    <p:extLst>
      <p:ext uri="{BB962C8B-B14F-4D97-AF65-F5344CB8AC3E}">
        <p14:creationId xmlns:p14="http://schemas.microsoft.com/office/powerpoint/2010/main" val="1462981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mpty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3167460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dirty="0" smtClean="0">
                <a:solidFill>
                  <a:srgbClr val="CD202C"/>
                </a:solidFill>
              </a:rPr>
              <a:t>[Confidential] </a:t>
            </a:r>
            <a:fld id="{19C4343F-F9D1-3B4A-B46F-6AD070842D6C}" type="slidenum">
              <a:rPr lang="en-US" smtClean="0"/>
              <a:pPr algn="r"/>
              <a:t>‹#›</a:t>
            </a:fld>
            <a:endParaRPr lang="en-US" dirty="0"/>
          </a:p>
        </p:txBody>
      </p:sp>
      <p:sp>
        <p:nvSpPr>
          <p:cNvPr id="7" name="Content Placeholder 4"/>
          <p:cNvSpPr>
            <a:spLocks noGrp="1"/>
          </p:cNvSpPr>
          <p:nvPr>
            <p:ph idx="1" hasCustomPrompt="1"/>
          </p:nvPr>
        </p:nvSpPr>
        <p:spPr>
          <a:xfrm>
            <a:off x="550800" y="2278800"/>
            <a:ext cx="8322268" cy="3929976"/>
          </a:xfrm>
          <a:prstGeom prst="rect">
            <a:avLst/>
          </a:prstGeom>
        </p:spPr>
        <p:txBody>
          <a:bodyPr/>
          <a:lstStyle>
            <a:lvl1pPr marL="0" indent="0">
              <a:buClr>
                <a:srgbClr val="A51140"/>
              </a:buClr>
              <a:buSzPct val="70000"/>
              <a:buNone/>
              <a:defRPr sz="2100"/>
            </a:lvl1pPr>
          </a:lstStyle>
          <a:p>
            <a:r>
              <a:rPr lang="en-US" dirty="0" smtClean="0"/>
              <a:t>Insert text here</a:t>
            </a:r>
            <a:endParaRPr lang="en-US" dirty="0"/>
          </a:p>
        </p:txBody>
      </p:sp>
      <p:sp>
        <p:nvSpPr>
          <p:cNvPr id="8"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21109921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userDrawn="1">
          <p15:clr>
            <a:srgbClr val="FBAE40"/>
          </p15:clr>
        </p15:guide>
        <p15:guide id="9" pos="3840" userDrawn="1">
          <p15:clr>
            <a:srgbClr val="FBAE40"/>
          </p15:clr>
        </p15:guide>
        <p15:guide id="10" orient="horz" pos="346" userDrawn="1">
          <p15:clr>
            <a:srgbClr val="FBAE40"/>
          </p15:clr>
        </p15:guide>
        <p15:guide id="11" pos="347" userDrawn="1">
          <p15:clr>
            <a:srgbClr val="FBAE40"/>
          </p15:clr>
        </p15:guide>
        <p15:guide id="12" pos="7333" userDrawn="1">
          <p15:clr>
            <a:srgbClr val="FBAE40"/>
          </p15:clr>
        </p15:guide>
        <p15:guide id="13" orient="horz" pos="3974" userDrawn="1">
          <p15:clr>
            <a:srgbClr val="FBAE40"/>
          </p15:clr>
        </p15:guide>
        <p15:guide id="14" orient="horz" pos="143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Bigge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799" y="363600"/>
            <a:ext cx="8322267" cy="5269104"/>
          </a:xfrm>
          <a:prstGeom prst="rect">
            <a:avLst/>
          </a:prstGeom>
        </p:spPr>
        <p:txBody>
          <a:bodyPr/>
          <a:lstStyle>
            <a:lvl1pPr algn="l" defTabSz="914400" rtl="0" eaLnBrk="1" latinLnBrk="0" hangingPunct="1">
              <a:lnSpc>
                <a:spcPct val="90000"/>
              </a:lnSpc>
              <a:spcBef>
                <a:spcPct val="0"/>
              </a:spcBef>
              <a:buNone/>
              <a:defRPr lang="en-US" sz="4600" kern="1200" dirty="0">
                <a:solidFill>
                  <a:srgbClr val="CD202C"/>
                </a:solidFill>
                <a:latin typeface="Verdana" charset="0"/>
                <a:ea typeface="Verdana" charset="0"/>
                <a:cs typeface="Verdana" charset="0"/>
              </a:defRPr>
            </a:lvl1pPr>
          </a:lstStyle>
          <a:p>
            <a:r>
              <a:rPr lang="en-US" dirty="0" smtClean="0"/>
              <a:t>Insert bigger text here.</a:t>
            </a:r>
            <a:br>
              <a:rPr lang="en-US" dirty="0" smtClean="0"/>
            </a:br>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a:t>
            </a:r>
            <a:endParaRPr lang="en-US" dirty="0"/>
          </a:p>
        </p:txBody>
      </p:sp>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Tree>
    <p:extLst>
      <p:ext uri="{BB962C8B-B14F-4D97-AF65-F5344CB8AC3E}">
        <p14:creationId xmlns:p14="http://schemas.microsoft.com/office/powerpoint/2010/main" val="6550253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hite Title Slide 2">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duotone>
              <a:prstClr val="black"/>
              <a:schemeClr val="accent3">
                <a:tint val="45000"/>
                <a:satMod val="400000"/>
              </a:schemeClr>
            </a:duotone>
            <a:alphaModFix amt="44000"/>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13" name="TextBox 12"/>
          <p:cNvSpPr txBox="1"/>
          <p:nvPr userDrawn="1"/>
        </p:nvSpPr>
        <p:spPr>
          <a:xfrm>
            <a:off x="1260389" y="4926227"/>
            <a:ext cx="914400" cy="914400"/>
          </a:xfrm>
          <a:prstGeom prst="rect">
            <a:avLst/>
          </a:prstGeom>
        </p:spPr>
        <p:txBody>
          <a:bodyPr wrap="none" lIns="0" tIns="0" rIns="0" bIns="0" rtlCol="0" anchor="t">
            <a:noAutofit/>
          </a:bodyPr>
          <a:lstStyle/>
          <a:p>
            <a:endParaRPr lang="en-US" sz="4600" dirty="0" smtClean="0"/>
          </a:p>
        </p:txBody>
      </p:sp>
      <p:sp>
        <p:nvSpPr>
          <p:cNvPr id="10"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rgbClr val="CD202C"/>
                </a:solidFill>
                <a:latin typeface="Verdana" charset="0"/>
                <a:ea typeface="Verdana" charset="0"/>
                <a:cs typeface="Verdana" charset="0"/>
              </a:defRPr>
            </a:lvl1pPr>
          </a:lstStyle>
          <a:p>
            <a:r>
              <a:rPr lang="en-US" dirty="0" smtClean="0"/>
              <a:t>Presentation title in 2 lines</a:t>
            </a:r>
            <a:endParaRPr lang="en-US" dirty="0"/>
          </a:p>
        </p:txBody>
      </p:sp>
      <p:sp>
        <p:nvSpPr>
          <p:cNvPr id="11"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rgbClr val="CD202C"/>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[confidential]</a:t>
            </a:r>
            <a:endParaRPr lang="en-US" dirty="0"/>
          </a:p>
        </p:txBody>
      </p:sp>
    </p:spTree>
    <p:extLst>
      <p:ext uri="{BB962C8B-B14F-4D97-AF65-F5344CB8AC3E}">
        <p14:creationId xmlns:p14="http://schemas.microsoft.com/office/powerpoint/2010/main" val="193213583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Report slide, 3 column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Report Slide Title</a:t>
            </a:r>
            <a:endParaRPr lang="en-US" dirty="0"/>
          </a:p>
        </p:txBody>
      </p:sp>
      <p:sp>
        <p:nvSpPr>
          <p:cNvPr id="7" name="Subtitle 2"/>
          <p:cNvSpPr>
            <a:spLocks noGrp="1"/>
          </p:cNvSpPr>
          <p:nvPr>
            <p:ph type="subTitle" idx="1" hasCustomPrompt="1"/>
          </p:nvPr>
        </p:nvSpPr>
        <p:spPr>
          <a:xfrm>
            <a:off x="550863" y="2279649"/>
            <a:ext cx="11089744" cy="3833283"/>
          </a:xfrm>
          <a:prstGeom prst="rect">
            <a:avLst/>
          </a:prstGeom>
        </p:spPr>
        <p:txBody>
          <a:bodyPr numCol="3" spcCol="180000">
            <a:noAutofit/>
          </a:bodyPr>
          <a:lstStyle>
            <a:lvl1pPr marL="0" indent="0" algn="l">
              <a:buNone/>
              <a:defRPr sz="12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a:t>
            </a:r>
            <a:r>
              <a:rPr lang="en-US" dirty="0" err="1" smtClean="0"/>
              <a:t>hete</a:t>
            </a:r>
            <a:endParaRPr lang="en-US" dirty="0" smtClean="0"/>
          </a:p>
          <a:p>
            <a:r>
              <a:rPr lang="en-US" dirty="0" smtClean="0"/>
              <a:t>3 columns</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endParaRPr lang="en-US" dirty="0"/>
          </a:p>
        </p:txBody>
      </p:sp>
    </p:spTree>
    <p:extLst>
      <p:ext uri="{BB962C8B-B14F-4D97-AF65-F5344CB8AC3E}">
        <p14:creationId xmlns:p14="http://schemas.microsoft.com/office/powerpoint/2010/main" val="100944594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Bullets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457200" indent="-457200" algn="l">
              <a:buClr>
                <a:srgbClr val="A51140"/>
              </a:buClr>
              <a:buSzPct val="70000"/>
              <a:buFont typeface="Arial" charset="0"/>
              <a:buChar char="•"/>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Bullet one</a:t>
            </a:r>
          </a:p>
          <a:p>
            <a:r>
              <a:rPr lang="en-US" dirty="0" smtClean="0"/>
              <a:t>Bullet 2</a:t>
            </a:r>
          </a:p>
          <a:p>
            <a:r>
              <a:rPr lang="en-US" dirty="0" smtClean="0"/>
              <a:t>Bullet 3</a:t>
            </a:r>
          </a:p>
          <a:p>
            <a:r>
              <a:rPr lang="en-US" dirty="0" smtClean="0"/>
              <a:t>Bullet 4</a:t>
            </a:r>
          </a:p>
          <a:p>
            <a:r>
              <a:rPr lang="en-US" dirty="0" smtClean="0"/>
              <a:t>Bullet 5</a:t>
            </a:r>
          </a:p>
          <a:p>
            <a:r>
              <a:rPr lang="is-IS" dirty="0" smtClean="0"/>
              <a:t>…</a:t>
            </a:r>
            <a:endParaRPr lang="en-US" dirty="0" smtClean="0"/>
          </a:p>
        </p:txBody>
      </p:sp>
      <p:sp>
        <p:nvSpPr>
          <p:cNvPr id="10" name="Text Placeholder 8"/>
          <p:cNvSpPr>
            <a:spLocks noGrp="1"/>
          </p:cNvSpPr>
          <p:nvPr>
            <p:ph type="body" sz="quarter" idx="12" hasCustomPrompt="1"/>
          </p:nvPr>
        </p:nvSpPr>
        <p:spPr>
          <a:xfrm>
            <a:off x="6236209" y="2279649"/>
            <a:ext cx="5404397" cy="3833283"/>
          </a:xfrm>
          <a:prstGeom prst="rect">
            <a:avLst/>
          </a:prstGeom>
        </p:spPr>
        <p:txBody>
          <a:bodyPr/>
          <a:lstStyle>
            <a:lvl1pPr marL="0" indent="0">
              <a:buNone/>
              <a:defRPr sz="2100"/>
            </a:lvl1pPr>
          </a:lstStyle>
          <a:p>
            <a:r>
              <a:rPr lang="en-US" dirty="0" smtClean="0"/>
              <a:t>Insert text here</a:t>
            </a:r>
            <a:endParaRPr lang="en-US" dirty="0"/>
          </a:p>
        </p:txBody>
      </p:sp>
    </p:spTree>
    <p:extLst>
      <p:ext uri="{BB962C8B-B14F-4D97-AF65-F5344CB8AC3E}">
        <p14:creationId xmlns:p14="http://schemas.microsoft.com/office/powerpoint/2010/main" val="637203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Bullets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7" name="Content Placeholder 2"/>
          <p:cNvSpPr>
            <a:spLocks noGrp="1"/>
          </p:cNvSpPr>
          <p:nvPr>
            <p:ph idx="1"/>
          </p:nvPr>
        </p:nvSpPr>
        <p:spPr>
          <a:xfrm>
            <a:off x="550799" y="2278800"/>
            <a:ext cx="11089807" cy="3929976"/>
          </a:xfrm>
          <a:prstGeom prst="rect">
            <a:avLst/>
          </a:prstGeom>
        </p:spPr>
        <p:txBody>
          <a:bodyPr/>
          <a:lstStyle>
            <a:lvl1pPr>
              <a:buClr>
                <a:srgbClr val="A51140"/>
              </a:buClr>
              <a:buSzPct val="70000"/>
              <a:defRPr sz="2100"/>
            </a:lvl1pPr>
            <a:lvl2pPr>
              <a:buClr>
                <a:srgbClr val="A51140"/>
              </a:buClr>
              <a:buSzPct val="70000"/>
              <a:defRPr sz="1800"/>
            </a:lvl2pPr>
            <a:lvl3pPr>
              <a:buClr>
                <a:srgbClr val="A51140"/>
              </a:buClr>
              <a:buSzPct val="70000"/>
              <a:defRPr sz="1500"/>
            </a:lvl3pPr>
            <a:lvl4pPr>
              <a:buClr>
                <a:srgbClr val="A51140"/>
              </a:buClr>
              <a:buSzPct val="70000"/>
              <a:defRPr sz="1500"/>
            </a:lvl4pPr>
            <a:lvl5pPr>
              <a:buClr>
                <a:srgbClr val="A51140"/>
              </a:buClr>
              <a:buSzPct val="70000"/>
              <a:defRPr sz="1500"/>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6"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16256644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Numbered list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Numbered list Long title 2 lines Long title 2 lines</a:t>
            </a:r>
            <a:endParaRPr lang="en-US" dirty="0"/>
          </a:p>
        </p:txBody>
      </p:sp>
      <p:sp>
        <p:nvSpPr>
          <p:cNvPr id="6" name="Subtitle 2"/>
          <p:cNvSpPr>
            <a:spLocks noGrp="1"/>
          </p:cNvSpPr>
          <p:nvPr>
            <p:ph type="subTitle" idx="1" hasCustomPrompt="1"/>
          </p:nvPr>
        </p:nvSpPr>
        <p:spPr>
          <a:xfrm>
            <a:off x="550863" y="2279649"/>
            <a:ext cx="5347017" cy="3833283"/>
          </a:xfrm>
          <a:prstGeom prst="rect">
            <a:avLst/>
          </a:prstGeom>
        </p:spPr>
        <p:txBody>
          <a:bodyPr>
            <a:noAutofit/>
          </a:bodyPr>
          <a:lstStyle>
            <a:lvl1pPr marL="457200" indent="-457200" algn="l">
              <a:buClr>
                <a:srgbClr val="A51140"/>
              </a:buClr>
              <a:buSzPct val="70000"/>
              <a:buFont typeface="+mj-lt"/>
              <a:buAutoNum type="arabicPeriod"/>
              <a:defRPr sz="21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Title one</a:t>
            </a:r>
          </a:p>
          <a:p>
            <a:r>
              <a:rPr lang="en-US" dirty="0" smtClean="0"/>
              <a:t>Title two</a:t>
            </a:r>
          </a:p>
          <a:p>
            <a:r>
              <a:rPr lang="en-US" dirty="0" smtClean="0"/>
              <a:t>Title three</a:t>
            </a:r>
          </a:p>
          <a:p>
            <a:r>
              <a:rPr lang="en-US" dirty="0" smtClean="0"/>
              <a:t>Title 4</a:t>
            </a:r>
          </a:p>
          <a:p>
            <a:r>
              <a:rPr lang="en-US" dirty="0" smtClean="0"/>
              <a:t>Title 5</a:t>
            </a:r>
          </a:p>
          <a:p>
            <a:r>
              <a:rPr lang="is-IS" dirty="0" smtClean="0"/>
              <a:t>…</a:t>
            </a:r>
            <a:endParaRPr lang="en-US" dirty="0"/>
          </a:p>
        </p:txBody>
      </p:sp>
      <p:sp>
        <p:nvSpPr>
          <p:cNvPr id="9" name="Text Placeholder 8"/>
          <p:cNvSpPr>
            <a:spLocks noGrp="1"/>
          </p:cNvSpPr>
          <p:nvPr>
            <p:ph type="body" sz="quarter" idx="12" hasCustomPrompt="1"/>
          </p:nvPr>
        </p:nvSpPr>
        <p:spPr>
          <a:xfrm>
            <a:off x="6236209" y="2279649"/>
            <a:ext cx="5404397" cy="3833283"/>
          </a:xfrm>
          <a:prstGeom prst="rect">
            <a:avLst/>
          </a:prstGeom>
        </p:spPr>
        <p:txBody>
          <a:bodyPr/>
          <a:lstStyle>
            <a:lvl1pPr marL="0" indent="0">
              <a:buNone/>
              <a:defRPr sz="2100"/>
            </a:lvl1pPr>
          </a:lstStyle>
          <a:p>
            <a:r>
              <a:rPr lang="en-US" dirty="0" smtClean="0"/>
              <a:t>Insert text here</a:t>
            </a:r>
            <a:endParaRPr lang="en-US" dirty="0"/>
          </a:p>
        </p:txBody>
      </p:sp>
    </p:spTree>
    <p:extLst>
      <p:ext uri="{BB962C8B-B14F-4D97-AF65-F5344CB8AC3E}">
        <p14:creationId xmlns:p14="http://schemas.microsoft.com/office/powerpoint/2010/main" val="211940751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Number List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7" name="Content Placeholder 2"/>
          <p:cNvSpPr>
            <a:spLocks noGrp="1"/>
          </p:cNvSpPr>
          <p:nvPr>
            <p:ph idx="1" hasCustomPrompt="1"/>
          </p:nvPr>
        </p:nvSpPr>
        <p:spPr>
          <a:xfrm>
            <a:off x="550799" y="2278800"/>
            <a:ext cx="11089807" cy="3929976"/>
          </a:xfrm>
          <a:prstGeom prst="rect">
            <a:avLst/>
          </a:prstGeom>
        </p:spPr>
        <p:txBody>
          <a:bodyPr/>
          <a:lstStyle>
            <a:lvl1pPr marL="514350" indent="-514350">
              <a:buClr>
                <a:srgbClr val="A51140"/>
              </a:buClr>
              <a:buSzPct val="70000"/>
              <a:buFont typeface="+mj-lt"/>
              <a:buAutoNum type="arabicPeriod"/>
              <a:defRPr sz="2100" baseline="0"/>
            </a:lvl1pPr>
            <a:lvl2pPr marL="914400" indent="-457200">
              <a:buClr>
                <a:srgbClr val="A51140"/>
              </a:buClr>
              <a:buSzPct val="70000"/>
              <a:buFont typeface="+mj-lt"/>
              <a:buAutoNum type="arabicPeriod"/>
              <a:defRPr sz="1800"/>
            </a:lvl2pPr>
            <a:lvl3pPr marL="1371600" indent="-457200">
              <a:buClr>
                <a:srgbClr val="A51140"/>
              </a:buClr>
              <a:buSzPct val="70000"/>
              <a:buFont typeface="+mj-lt"/>
              <a:buAutoNum type="arabicPeriod"/>
              <a:defRPr sz="1500"/>
            </a:lvl3pPr>
            <a:lvl4pPr marL="1714500" indent="-342900">
              <a:buClr>
                <a:srgbClr val="A51140"/>
              </a:buClr>
              <a:buSzPct val="70000"/>
              <a:buFont typeface="+mj-lt"/>
              <a:buAutoNum type="arabicPeriod"/>
              <a:defRPr/>
            </a:lvl4pPr>
            <a:lvl5pPr marL="2171700" indent="-342900">
              <a:buClr>
                <a:srgbClr val="A51140"/>
              </a:buClr>
              <a:buSzPct val="70000"/>
              <a:buFont typeface="+mj-lt"/>
              <a:buAutoNum type="arabicPeriod"/>
              <a:defRPr/>
            </a:lvl5pPr>
          </a:lstStyle>
          <a:p>
            <a:pPr lvl="0"/>
            <a:r>
              <a:rPr lang="en-US" dirty="0" smtClean="0"/>
              <a:t>First Level</a:t>
            </a:r>
          </a:p>
          <a:p>
            <a:pPr lvl="1"/>
            <a:r>
              <a:rPr lang="en-US" dirty="0" smtClean="0"/>
              <a:t>Second level</a:t>
            </a:r>
          </a:p>
          <a:p>
            <a:pPr lvl="2"/>
            <a:r>
              <a:rPr lang="en-US" dirty="0" smtClean="0"/>
              <a:t>Third level</a:t>
            </a:r>
            <a:endParaRPr lang="en-US" dirty="0"/>
          </a:p>
        </p:txBody>
      </p:sp>
      <p:sp>
        <p:nvSpPr>
          <p:cNvPr id="6"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5989749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ext+pictur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0" indent="0" algn="l">
              <a:buClr>
                <a:srgbClr val="A51140"/>
              </a:buClr>
              <a:buSzPct val="70000"/>
              <a:buFont typeface="Arial" charset="0"/>
              <a:buNone/>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here</a:t>
            </a:r>
            <a:endParaRPr lang="en-US" dirty="0"/>
          </a:p>
        </p:txBody>
      </p:sp>
      <p:sp>
        <p:nvSpPr>
          <p:cNvPr id="9" name="Picture Placeholder 2"/>
          <p:cNvSpPr>
            <a:spLocks noGrp="1"/>
          </p:cNvSpPr>
          <p:nvPr>
            <p:ph type="pic" idx="12"/>
          </p:nvPr>
        </p:nvSpPr>
        <p:spPr>
          <a:xfrm>
            <a:off x="6236207" y="2279649"/>
            <a:ext cx="5404399"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Tree>
    <p:extLst>
      <p:ext uri="{BB962C8B-B14F-4D97-AF65-F5344CB8AC3E}">
        <p14:creationId xmlns:p14="http://schemas.microsoft.com/office/powerpoint/2010/main" val="10090171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xt+2 picture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pPr/>
              <a:t>сряда, 23 август 2017 г.</a:t>
            </a:fld>
            <a:endParaRPr lang="en-US" dirty="0"/>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pPr algn="r"/>
              <a:t>‹#›</a:t>
            </a:fld>
            <a:endParaRPr lang="en-US" dirty="0"/>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0" indent="0" algn="l">
              <a:buClr>
                <a:srgbClr val="A51140"/>
              </a:buClr>
              <a:buSzPct val="70000"/>
              <a:buFont typeface="Arial" charset="0"/>
              <a:buNone/>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here</a:t>
            </a:r>
            <a:endParaRPr lang="en-US" dirty="0"/>
          </a:p>
        </p:txBody>
      </p:sp>
      <p:sp>
        <p:nvSpPr>
          <p:cNvPr id="9" name="Picture Placeholder 2"/>
          <p:cNvSpPr>
            <a:spLocks noGrp="1"/>
          </p:cNvSpPr>
          <p:nvPr>
            <p:ph type="pic" idx="12"/>
          </p:nvPr>
        </p:nvSpPr>
        <p:spPr>
          <a:xfrm>
            <a:off x="6236208" y="2279649"/>
            <a:ext cx="2551176"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7" name="Picture Placeholder 2"/>
          <p:cNvSpPr>
            <a:spLocks noGrp="1"/>
          </p:cNvSpPr>
          <p:nvPr>
            <p:ph type="pic" idx="13"/>
          </p:nvPr>
        </p:nvSpPr>
        <p:spPr>
          <a:xfrm>
            <a:off x="8942832" y="2279649"/>
            <a:ext cx="2697774"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Tree>
    <p:extLst>
      <p:ext uri="{BB962C8B-B14F-4D97-AF65-F5344CB8AC3E}">
        <p14:creationId xmlns:p14="http://schemas.microsoft.com/office/powerpoint/2010/main" val="11166133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885949"/>
            <a:ext cx="10363200" cy="628651"/>
          </a:xfrm>
        </p:spPr>
        <p:txBody>
          <a:bodyPr anchor="t">
            <a:normAutofit/>
          </a:bodyPr>
          <a:lstStyle>
            <a:lvl1pPr algn="l">
              <a:defRPr sz="4267">
                <a:solidFill>
                  <a:schemeClr val="tx1"/>
                </a:solidFill>
                <a:latin typeface="Verdana" panose="020B060403050404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04800" y="3124200"/>
            <a:ext cx="8534400" cy="457200"/>
          </a:xfrm>
        </p:spPr>
        <p:txBody>
          <a:bodyPr>
            <a:normAutofit/>
          </a:bodyPr>
          <a:lstStyle>
            <a:lvl1pPr marL="0" indent="0" algn="l">
              <a:buNone/>
              <a:defRPr sz="2133">
                <a:solidFill>
                  <a:schemeClr val="tx1"/>
                </a:solidFill>
                <a:latin typeface="Verdana" panose="020B060403050404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DFC1577D-D6D7-47C7-963F-40C78186E4FE}" type="datetimeFigureOut">
              <a:rPr lang="bg-BG" smtClean="0"/>
              <a:t>23.8.2017 г.</a:t>
            </a:fld>
            <a:endParaRPr lang="bg-BG"/>
          </a:p>
        </p:txBody>
      </p:sp>
      <p:sp>
        <p:nvSpPr>
          <p:cNvPr id="6" name="Slide Number Placeholder 5"/>
          <p:cNvSpPr>
            <a:spLocks noGrp="1"/>
          </p:cNvSpPr>
          <p:nvPr>
            <p:ph type="sldNum" sz="quarter" idx="12"/>
          </p:nvPr>
        </p:nvSpPr>
        <p:spPr/>
        <p:txBody>
          <a:bodyPr/>
          <a:lstStyle/>
          <a:p>
            <a:fld id="{882BB898-0A1D-4139-B299-57B4A7496642}" type="slidenum">
              <a:rPr lang="bg-BG" smtClean="0"/>
              <a:t>‹#›</a:t>
            </a:fld>
            <a:endParaRPr lang="bg-BG"/>
          </a:p>
        </p:txBody>
      </p:sp>
    </p:spTree>
    <p:extLst>
      <p:ext uri="{BB962C8B-B14F-4D97-AF65-F5344CB8AC3E}">
        <p14:creationId xmlns:p14="http://schemas.microsoft.com/office/powerpoint/2010/main" val="23517437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Title and Content_confitential">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988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AT" dirty="0"/>
          </a:p>
        </p:txBody>
      </p:sp>
      <p:sp>
        <p:nvSpPr>
          <p:cNvPr id="3" name="Inhaltsplatzhalter 2"/>
          <p:cNvSpPr>
            <a:spLocks noGrp="1"/>
          </p:cNvSpPr>
          <p:nvPr>
            <p:ph idx="1"/>
          </p:nvPr>
        </p:nvSpPr>
        <p:spPr/>
        <p:txBody>
          <a:bodyPr/>
          <a:lstStyle/>
          <a:p>
            <a:pPr lvl="0"/>
            <a:r>
              <a:rPr lang="en-GB" noProof="0" smtClean="0"/>
              <a:t>Textmasterformate durch Klicken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endParaRPr lang="en-GB" noProof="0"/>
          </a:p>
        </p:txBody>
      </p:sp>
      <p:sp>
        <p:nvSpPr>
          <p:cNvPr id="4" name="Slide Number Placeholder 5"/>
          <p:cNvSpPr>
            <a:spLocks noGrp="1"/>
          </p:cNvSpPr>
          <p:nvPr>
            <p:ph type="sldNum" sz="quarter" idx="10"/>
          </p:nvPr>
        </p:nvSpPr>
        <p:spPr>
          <a:ln/>
        </p:spPr>
        <p:txBody>
          <a:bodyPr/>
          <a:lstStyle>
            <a:lvl1pPr>
              <a:defRPr/>
            </a:lvl1pPr>
          </a:lstStyle>
          <a:p>
            <a:pPr>
              <a:defRPr/>
            </a:pPr>
            <a:fld id="{764DE3DB-52BA-49C3-AE21-B42D8E2C95CA}" type="slidenum">
              <a:rPr lang="en-GB"/>
              <a:pPr>
                <a:defRPr/>
              </a:pPr>
              <a:t>‹#›</a:t>
            </a:fld>
            <a:endParaRPr lang="en-GB"/>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80827C"/>
                </a:solidFill>
              </a:rPr>
              <a:t>Title of Presentation,  XXX XXX, 2010</a:t>
            </a:r>
            <a:endParaRPr lang="en-GB">
              <a:solidFill>
                <a:srgbClr val="80827C"/>
              </a:solidFill>
            </a:endParaRPr>
          </a:p>
        </p:txBody>
      </p:sp>
    </p:spTree>
    <p:extLst>
      <p:ext uri="{BB962C8B-B14F-4D97-AF65-F5344CB8AC3E}">
        <p14:creationId xmlns:p14="http://schemas.microsoft.com/office/powerpoint/2010/main" val="33188414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White Title Slide 1">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rgbClr val="CD202C"/>
                </a:solidFill>
                <a:latin typeface="Verdana" charset="0"/>
                <a:ea typeface="Verdana" charset="0"/>
                <a:cs typeface="Verdana" charset="0"/>
              </a:defRPr>
            </a:lvl1pPr>
          </a:lstStyle>
          <a:p>
            <a:r>
              <a:rPr lang="en-US" dirty="0" smtClean="0"/>
              <a:t>Thank you!</a:t>
            </a:r>
            <a:endParaRPr lang="en-US" dirty="0"/>
          </a:p>
        </p:txBody>
      </p:sp>
      <p:sp>
        <p:nvSpPr>
          <p:cNvPr id="22"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rgbClr val="CD202C"/>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Your name</a:t>
            </a:r>
            <a:endParaRPr lang="en-US" dirty="0"/>
          </a:p>
        </p:txBody>
      </p:sp>
    </p:spTree>
    <p:extLst>
      <p:ext uri="{BB962C8B-B14F-4D97-AF65-F5344CB8AC3E}">
        <p14:creationId xmlns:p14="http://schemas.microsoft.com/office/powerpoint/2010/main" val="7824579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able+Text 1">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
        <p:nvSpPr>
          <p:cNvPr id="5" name="Text Placeholder 4"/>
          <p:cNvSpPr>
            <a:spLocks noGrp="1"/>
          </p:cNvSpPr>
          <p:nvPr>
            <p:ph type="body" sz="quarter" idx="13" hasCustomPrompt="1"/>
          </p:nvPr>
        </p:nvSpPr>
        <p:spPr>
          <a:xfrm>
            <a:off x="8873065" y="2278800"/>
            <a:ext cx="2767539" cy="3929976"/>
          </a:xfrm>
          <a:prstGeom prst="rect">
            <a:avLst/>
          </a:prstGeom>
        </p:spPr>
        <p:txBody>
          <a:bodyPr/>
          <a:lstStyle>
            <a:lvl1pPr marL="0" indent="0">
              <a:buNone/>
              <a:defRPr sz="2100" baseline="0"/>
            </a:lvl1pPr>
          </a:lstStyle>
          <a:p>
            <a:r>
              <a:rPr lang="en-US" dirty="0" smtClean="0"/>
              <a:t>Insert Text Here</a:t>
            </a:r>
            <a:endParaRPr lang="en-US" dirty="0"/>
          </a:p>
        </p:txBody>
      </p:sp>
      <p:sp>
        <p:nvSpPr>
          <p:cNvPr id="8" name="Table Placeholder 7"/>
          <p:cNvSpPr>
            <a:spLocks noGrp="1"/>
          </p:cNvSpPr>
          <p:nvPr>
            <p:ph type="tbl" sz="quarter" idx="14" hasCustomPrompt="1"/>
          </p:nvPr>
        </p:nvSpPr>
        <p:spPr>
          <a:xfrm>
            <a:off x="550863" y="2278800"/>
            <a:ext cx="8210550" cy="3930650"/>
          </a:xfrm>
          <a:prstGeom prst="rect">
            <a:avLst/>
          </a:prstGeom>
        </p:spPr>
        <p:txBody>
          <a:bodyPr/>
          <a:lstStyle>
            <a:lvl1pPr marL="0" indent="0">
              <a:buNone/>
              <a:defRPr sz="2100"/>
            </a:lvl1pPr>
          </a:lstStyle>
          <a:p>
            <a:r>
              <a:rPr lang="en-US" dirty="0" smtClean="0"/>
              <a:t>Insert table here</a:t>
            </a:r>
            <a:endParaRPr lang="en-US" dirty="0"/>
          </a:p>
        </p:txBody>
      </p:sp>
      <p:sp>
        <p:nvSpPr>
          <p:cNvPr id="10"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19251383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able+Text 2">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
        <p:nvSpPr>
          <p:cNvPr id="5" name="Text Placeholder 4"/>
          <p:cNvSpPr>
            <a:spLocks noGrp="1"/>
          </p:cNvSpPr>
          <p:nvPr>
            <p:ph type="body" sz="quarter" idx="13" hasCustomPrompt="1"/>
          </p:nvPr>
        </p:nvSpPr>
        <p:spPr>
          <a:xfrm>
            <a:off x="550800" y="5393803"/>
            <a:ext cx="11089807" cy="810227"/>
          </a:xfrm>
          <a:prstGeom prst="rect">
            <a:avLst/>
          </a:prstGeom>
        </p:spPr>
        <p:txBody>
          <a:bodyPr/>
          <a:lstStyle>
            <a:lvl1pPr marL="0" indent="0">
              <a:buNone/>
              <a:defRPr sz="2100" baseline="0"/>
            </a:lvl1pPr>
          </a:lstStyle>
          <a:p>
            <a:r>
              <a:rPr lang="en-US" dirty="0" smtClean="0"/>
              <a:t>Insert Text Here</a:t>
            </a:r>
            <a:endParaRPr lang="en-US" dirty="0"/>
          </a:p>
        </p:txBody>
      </p:sp>
      <p:sp>
        <p:nvSpPr>
          <p:cNvPr id="7"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
        <p:nvSpPr>
          <p:cNvPr id="8" name="Table Placeholder 7"/>
          <p:cNvSpPr>
            <a:spLocks noGrp="1"/>
          </p:cNvSpPr>
          <p:nvPr>
            <p:ph type="tbl" sz="quarter" idx="14"/>
          </p:nvPr>
        </p:nvSpPr>
        <p:spPr>
          <a:xfrm>
            <a:off x="550800" y="2278800"/>
            <a:ext cx="11090338" cy="3010308"/>
          </a:xfrm>
          <a:prstGeom prst="rect">
            <a:avLst/>
          </a:prstGeom>
        </p:spPr>
        <p:txBody>
          <a:bodyPr/>
          <a:lstStyle>
            <a:lvl1pPr marL="0" indent="0">
              <a:buNone/>
              <a:defRPr sz="2100"/>
            </a:lvl1pPr>
          </a:lstStyle>
          <a:p>
            <a:endParaRPr lang="en-US"/>
          </a:p>
        </p:txBody>
      </p:sp>
    </p:spTree>
    <p:extLst>
      <p:ext uri="{BB962C8B-B14F-4D97-AF65-F5344CB8AC3E}">
        <p14:creationId xmlns:p14="http://schemas.microsoft.com/office/powerpoint/2010/main" val="1488687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4 Tables">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
        <p:nvSpPr>
          <p:cNvPr id="10"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
        <p:nvSpPr>
          <p:cNvPr id="5" name="Table Placeholder 4"/>
          <p:cNvSpPr>
            <a:spLocks noGrp="1"/>
          </p:cNvSpPr>
          <p:nvPr>
            <p:ph type="tbl" sz="quarter" idx="18" hasCustomPrompt="1"/>
          </p:nvPr>
        </p:nvSpPr>
        <p:spPr>
          <a:xfrm>
            <a:off x="550801" y="1666754"/>
            <a:ext cx="5545200" cy="2222621"/>
          </a:xfrm>
          <a:prstGeom prst="rect">
            <a:avLst/>
          </a:prstGeom>
        </p:spPr>
        <p:txBody>
          <a:bodyPr/>
          <a:lstStyle>
            <a:lvl1pPr marL="0" indent="0">
              <a:buNone/>
              <a:defRPr sz="2100"/>
            </a:lvl1pPr>
          </a:lstStyle>
          <a:p>
            <a:r>
              <a:rPr lang="en-US" dirty="0" smtClean="0"/>
              <a:t>Table 1</a:t>
            </a:r>
            <a:endParaRPr lang="en-US" dirty="0"/>
          </a:p>
        </p:txBody>
      </p:sp>
      <p:sp>
        <p:nvSpPr>
          <p:cNvPr id="13" name="Table Placeholder 4"/>
          <p:cNvSpPr>
            <a:spLocks noGrp="1"/>
          </p:cNvSpPr>
          <p:nvPr>
            <p:ph type="tbl" sz="quarter" idx="19" hasCustomPrompt="1"/>
          </p:nvPr>
        </p:nvSpPr>
        <p:spPr>
          <a:xfrm>
            <a:off x="6192456" y="1666754"/>
            <a:ext cx="5545200" cy="2222621"/>
          </a:xfrm>
          <a:prstGeom prst="rect">
            <a:avLst/>
          </a:prstGeom>
        </p:spPr>
        <p:txBody>
          <a:bodyPr/>
          <a:lstStyle>
            <a:lvl1pPr marL="0" indent="0">
              <a:buNone/>
              <a:defRPr sz="2100"/>
            </a:lvl1pPr>
          </a:lstStyle>
          <a:p>
            <a:r>
              <a:rPr lang="en-US" dirty="0" smtClean="0"/>
              <a:t>Table 2</a:t>
            </a:r>
            <a:endParaRPr lang="en-US" dirty="0"/>
          </a:p>
        </p:txBody>
      </p:sp>
      <p:sp>
        <p:nvSpPr>
          <p:cNvPr id="14" name="Table Placeholder 4"/>
          <p:cNvSpPr>
            <a:spLocks noGrp="1"/>
          </p:cNvSpPr>
          <p:nvPr>
            <p:ph type="tbl" sz="quarter" idx="20" hasCustomPrompt="1"/>
          </p:nvPr>
        </p:nvSpPr>
        <p:spPr>
          <a:xfrm>
            <a:off x="550801" y="3986383"/>
            <a:ext cx="5545200" cy="2222621"/>
          </a:xfrm>
          <a:prstGeom prst="rect">
            <a:avLst/>
          </a:prstGeom>
        </p:spPr>
        <p:txBody>
          <a:bodyPr/>
          <a:lstStyle>
            <a:lvl1pPr marL="0" indent="0">
              <a:buNone/>
              <a:defRPr sz="2100"/>
            </a:lvl1pPr>
          </a:lstStyle>
          <a:p>
            <a:r>
              <a:rPr lang="en-US" dirty="0" smtClean="0"/>
              <a:t>Table 3</a:t>
            </a:r>
            <a:endParaRPr lang="en-US" dirty="0"/>
          </a:p>
        </p:txBody>
      </p:sp>
      <p:sp>
        <p:nvSpPr>
          <p:cNvPr id="15" name="Table Placeholder 4"/>
          <p:cNvSpPr>
            <a:spLocks noGrp="1"/>
          </p:cNvSpPr>
          <p:nvPr>
            <p:ph type="tbl" sz="quarter" idx="21" hasCustomPrompt="1"/>
          </p:nvPr>
        </p:nvSpPr>
        <p:spPr>
          <a:xfrm>
            <a:off x="6192456" y="3986383"/>
            <a:ext cx="5545200" cy="2222621"/>
          </a:xfrm>
          <a:prstGeom prst="rect">
            <a:avLst/>
          </a:prstGeom>
        </p:spPr>
        <p:txBody>
          <a:bodyPr/>
          <a:lstStyle>
            <a:lvl1pPr marL="0" indent="0">
              <a:buNone/>
              <a:defRPr sz="2100"/>
            </a:lvl1pPr>
          </a:lstStyle>
          <a:p>
            <a:r>
              <a:rPr lang="en-US" dirty="0" smtClean="0"/>
              <a:t>Table 4</a:t>
            </a:r>
            <a:endParaRPr lang="en-US" dirty="0"/>
          </a:p>
        </p:txBody>
      </p:sp>
    </p:spTree>
    <p:extLst>
      <p:ext uri="{BB962C8B-B14F-4D97-AF65-F5344CB8AC3E}">
        <p14:creationId xmlns:p14="http://schemas.microsoft.com/office/powerpoint/2010/main" val="14752927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hart+Text 1">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8873065" y="2278800"/>
            <a:ext cx="2767539" cy="3929976"/>
          </a:xfrm>
          <a:prstGeom prst="rect">
            <a:avLst/>
          </a:prstGeom>
        </p:spPr>
        <p:txBody>
          <a:bodyPr/>
          <a:lstStyle>
            <a:lvl1pPr marL="0" indent="0">
              <a:buNone/>
              <a:defRPr sz="2100" baseline="0"/>
            </a:lvl1pPr>
          </a:lstStyle>
          <a:p>
            <a:r>
              <a:rPr lang="en-US" dirty="0" smtClean="0"/>
              <a:t>Insert Text Here</a:t>
            </a:r>
            <a:endParaRPr lang="en-US" dirty="0"/>
          </a:p>
        </p:txBody>
      </p:sp>
      <p:sp>
        <p:nvSpPr>
          <p:cNvPr id="12" name="Chart Placeholder 11"/>
          <p:cNvSpPr>
            <a:spLocks noGrp="1"/>
          </p:cNvSpPr>
          <p:nvPr>
            <p:ph type="chart" sz="quarter" idx="14" hasCustomPrompt="1"/>
          </p:nvPr>
        </p:nvSpPr>
        <p:spPr>
          <a:xfrm>
            <a:off x="550800" y="2278799"/>
            <a:ext cx="8153361" cy="3929913"/>
          </a:xfrm>
          <a:prstGeom prst="rect">
            <a:avLst/>
          </a:prstGeom>
        </p:spPr>
        <p:txBody>
          <a:bodyPr/>
          <a:lstStyle>
            <a:lvl1pPr marL="0" indent="0">
              <a:buNone/>
              <a:defRPr sz="2100"/>
            </a:lvl1pPr>
          </a:lstStyle>
          <a:p>
            <a:r>
              <a:rPr lang="en-US" dirty="0" smtClean="0"/>
              <a:t>Insert chart here</a:t>
            </a:r>
            <a:endParaRPr lang="en-US" dirty="0"/>
          </a:p>
        </p:txBody>
      </p:sp>
      <p:sp>
        <p:nvSpPr>
          <p:cNvPr id="7"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
        <p:nvSpPr>
          <p:cNvPr id="8"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9"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Tree>
    <p:extLst>
      <p:ext uri="{BB962C8B-B14F-4D97-AF65-F5344CB8AC3E}">
        <p14:creationId xmlns:p14="http://schemas.microsoft.com/office/powerpoint/2010/main" val="20495603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hart+Text 2">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
        <p:nvSpPr>
          <p:cNvPr id="5" name="Text Placeholder 4"/>
          <p:cNvSpPr>
            <a:spLocks noGrp="1"/>
          </p:cNvSpPr>
          <p:nvPr>
            <p:ph type="body" sz="quarter" idx="13" hasCustomPrompt="1"/>
          </p:nvPr>
        </p:nvSpPr>
        <p:spPr>
          <a:xfrm>
            <a:off x="550800" y="5393803"/>
            <a:ext cx="11089807" cy="810227"/>
          </a:xfrm>
          <a:prstGeom prst="rect">
            <a:avLst/>
          </a:prstGeom>
        </p:spPr>
        <p:txBody>
          <a:bodyPr/>
          <a:lstStyle>
            <a:lvl1pPr marL="0" indent="0">
              <a:buNone/>
              <a:defRPr sz="2100" baseline="0"/>
            </a:lvl1pPr>
          </a:lstStyle>
          <a:p>
            <a:r>
              <a:rPr lang="en-US" dirty="0" smtClean="0"/>
              <a:t>Insert Text Here</a:t>
            </a:r>
            <a:endParaRPr lang="en-US" dirty="0"/>
          </a:p>
        </p:txBody>
      </p:sp>
      <p:sp>
        <p:nvSpPr>
          <p:cNvPr id="12" name="Chart Placeholder 11"/>
          <p:cNvSpPr>
            <a:spLocks noGrp="1"/>
          </p:cNvSpPr>
          <p:nvPr>
            <p:ph type="chart" sz="quarter" idx="14" hasCustomPrompt="1"/>
          </p:nvPr>
        </p:nvSpPr>
        <p:spPr>
          <a:xfrm>
            <a:off x="550800" y="2278800"/>
            <a:ext cx="11089807" cy="3010308"/>
          </a:xfrm>
          <a:prstGeom prst="rect">
            <a:avLst/>
          </a:prstGeom>
        </p:spPr>
        <p:txBody>
          <a:bodyPr/>
          <a:lstStyle>
            <a:lvl1pPr marL="0" indent="0">
              <a:buNone/>
              <a:defRPr sz="2100"/>
            </a:lvl1pPr>
          </a:lstStyle>
          <a:p>
            <a:r>
              <a:rPr lang="en-US" dirty="0" smtClean="0"/>
              <a:t>Insert chart here</a:t>
            </a:r>
            <a:endParaRPr lang="en-US" dirty="0"/>
          </a:p>
        </p:txBody>
      </p:sp>
      <p:sp>
        <p:nvSpPr>
          <p:cNvPr id="7"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10694102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4 Charts">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pPr/>
              <a:t>сряда, 23 август 2017 г.</a:t>
            </a:fld>
            <a:endParaRPr lang="en-US" dirty="0"/>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19C4343F-F9D1-3B4A-B46F-6AD070842D6C}" type="slidenum">
              <a:rPr lang="en-US" smtClean="0"/>
              <a:pPr algn="r"/>
              <a:t>‹#›</a:t>
            </a:fld>
            <a:endParaRPr lang="en-US" dirty="0"/>
          </a:p>
        </p:txBody>
      </p:sp>
      <p:sp>
        <p:nvSpPr>
          <p:cNvPr id="12" name="Chart Placeholder 11"/>
          <p:cNvSpPr>
            <a:spLocks noGrp="1"/>
          </p:cNvSpPr>
          <p:nvPr>
            <p:ph type="chart" sz="quarter" idx="14" hasCustomPrompt="1"/>
          </p:nvPr>
        </p:nvSpPr>
        <p:spPr>
          <a:xfrm>
            <a:off x="550800" y="1666754"/>
            <a:ext cx="5545137" cy="2222340"/>
          </a:xfrm>
          <a:prstGeom prst="rect">
            <a:avLst/>
          </a:prstGeom>
        </p:spPr>
        <p:txBody>
          <a:bodyPr/>
          <a:lstStyle>
            <a:lvl1pPr marL="0" indent="0">
              <a:buNone/>
              <a:defRPr sz="2100"/>
            </a:lvl1pPr>
          </a:lstStyle>
          <a:p>
            <a:r>
              <a:rPr lang="en-US" dirty="0" smtClean="0"/>
              <a:t>Insert chart here</a:t>
            </a:r>
            <a:endParaRPr lang="en-US" dirty="0"/>
          </a:p>
        </p:txBody>
      </p:sp>
      <p:sp>
        <p:nvSpPr>
          <p:cNvPr id="7" name="Chart Placeholder 11"/>
          <p:cNvSpPr>
            <a:spLocks noGrp="1"/>
          </p:cNvSpPr>
          <p:nvPr>
            <p:ph type="chart" sz="quarter" idx="15" hasCustomPrompt="1"/>
          </p:nvPr>
        </p:nvSpPr>
        <p:spPr>
          <a:xfrm>
            <a:off x="550800" y="3986383"/>
            <a:ext cx="5545137" cy="2222340"/>
          </a:xfrm>
          <a:prstGeom prst="rect">
            <a:avLst/>
          </a:prstGeom>
        </p:spPr>
        <p:txBody>
          <a:bodyPr/>
          <a:lstStyle>
            <a:lvl1pPr marL="0" indent="0">
              <a:buNone/>
              <a:defRPr sz="2100"/>
            </a:lvl1pPr>
          </a:lstStyle>
          <a:p>
            <a:r>
              <a:rPr lang="en-US" dirty="0" smtClean="0"/>
              <a:t>Insert chart here</a:t>
            </a:r>
            <a:endParaRPr lang="en-US" dirty="0"/>
          </a:p>
        </p:txBody>
      </p:sp>
      <p:sp>
        <p:nvSpPr>
          <p:cNvPr id="8" name="Chart Placeholder 11"/>
          <p:cNvSpPr>
            <a:spLocks noGrp="1"/>
          </p:cNvSpPr>
          <p:nvPr>
            <p:ph type="chart" sz="quarter" idx="16" hasCustomPrompt="1"/>
          </p:nvPr>
        </p:nvSpPr>
        <p:spPr>
          <a:xfrm>
            <a:off x="6192456" y="1666754"/>
            <a:ext cx="5444230" cy="2222340"/>
          </a:xfrm>
          <a:prstGeom prst="rect">
            <a:avLst/>
          </a:prstGeom>
        </p:spPr>
        <p:txBody>
          <a:bodyPr/>
          <a:lstStyle>
            <a:lvl1pPr marL="0" indent="0">
              <a:buNone/>
              <a:defRPr sz="2100"/>
            </a:lvl1pPr>
          </a:lstStyle>
          <a:p>
            <a:r>
              <a:rPr lang="en-US" dirty="0" smtClean="0"/>
              <a:t>Insert chart here</a:t>
            </a:r>
            <a:endParaRPr lang="en-US" dirty="0"/>
          </a:p>
        </p:txBody>
      </p:sp>
      <p:sp>
        <p:nvSpPr>
          <p:cNvPr id="9" name="Chart Placeholder 11"/>
          <p:cNvSpPr>
            <a:spLocks noGrp="1"/>
          </p:cNvSpPr>
          <p:nvPr>
            <p:ph type="chart" sz="quarter" idx="17" hasCustomPrompt="1"/>
          </p:nvPr>
        </p:nvSpPr>
        <p:spPr>
          <a:xfrm>
            <a:off x="6192456" y="3986383"/>
            <a:ext cx="5444230" cy="2222340"/>
          </a:xfrm>
          <a:prstGeom prst="rect">
            <a:avLst/>
          </a:prstGeom>
        </p:spPr>
        <p:txBody>
          <a:bodyPr/>
          <a:lstStyle>
            <a:lvl1pPr marL="0" indent="0">
              <a:buNone/>
              <a:defRPr sz="2100"/>
            </a:lvl1pPr>
          </a:lstStyle>
          <a:p>
            <a:r>
              <a:rPr lang="en-US" dirty="0" smtClean="0"/>
              <a:t>Insert chart here</a:t>
            </a:r>
            <a:endParaRPr lang="en-US" dirty="0"/>
          </a:p>
        </p:txBody>
      </p:sp>
      <p:sp>
        <p:nvSpPr>
          <p:cNvPr id="10"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1540231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8" orient="horz" pos="2160">
          <p15:clr>
            <a:srgbClr val="FBAE40"/>
          </p15:clr>
        </p15:guide>
        <p15:guide id="9" pos="3840">
          <p15:clr>
            <a:srgbClr val="FBAE40"/>
          </p15:clr>
        </p15:guide>
        <p15:guide id="10" orient="horz" pos="346">
          <p15:clr>
            <a:srgbClr val="FBAE40"/>
          </p15:clr>
        </p15:guide>
        <p15:guide id="11" pos="347">
          <p15:clr>
            <a:srgbClr val="FBAE40"/>
          </p15:clr>
        </p15:guide>
        <p15:guide id="12" pos="7333">
          <p15:clr>
            <a:srgbClr val="FBAE40"/>
          </p15:clr>
        </p15:guide>
        <p15:guide id="13" orient="horz" pos="3974">
          <p15:clr>
            <a:srgbClr val="FBAE40"/>
          </p15:clr>
        </p15:guide>
        <p15:guide id="14"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Agenda</a:t>
            </a:r>
            <a:endParaRPr lang="en-US" dirty="0"/>
          </a:p>
        </p:txBody>
      </p:sp>
      <p:sp>
        <p:nvSpPr>
          <p:cNvPr id="6" name="Subtitle 2"/>
          <p:cNvSpPr>
            <a:spLocks noGrp="1"/>
          </p:cNvSpPr>
          <p:nvPr>
            <p:ph type="subTitle" idx="1" hasCustomPrompt="1"/>
          </p:nvPr>
        </p:nvSpPr>
        <p:spPr>
          <a:xfrm>
            <a:off x="550863" y="2279649"/>
            <a:ext cx="8322204" cy="3833283"/>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
                <a:srgbClr val="A51140"/>
              </a:buClr>
              <a:buSzPct val="70000"/>
              <a:buFont typeface="+mj-lt"/>
              <a:buAutoNum type="arabicPeriod"/>
              <a:tabLst/>
              <a:defRPr sz="21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Section title one</a:t>
            </a:r>
          </a:p>
          <a:p>
            <a:r>
              <a:rPr lang="en-US" dirty="0" smtClean="0"/>
              <a:t>Section title two</a:t>
            </a:r>
          </a:p>
          <a:p>
            <a:r>
              <a:rPr lang="en-US" dirty="0" smtClean="0"/>
              <a:t>Section title three</a:t>
            </a:r>
          </a:p>
          <a:p>
            <a:r>
              <a:rPr lang="en-US" dirty="0" smtClean="0"/>
              <a:t>Section title 4</a:t>
            </a:r>
          </a:p>
          <a:p>
            <a:r>
              <a:rPr lang="en-US" dirty="0" smtClean="0"/>
              <a:t>Section title  5</a:t>
            </a:r>
          </a:p>
          <a:p>
            <a:r>
              <a:rPr lang="is-IS" dirty="0" smtClean="0"/>
              <a:t>…</a:t>
            </a:r>
            <a:endParaRPr lang="en-US" dirty="0"/>
          </a:p>
        </p:txBody>
      </p:sp>
    </p:spTree>
    <p:extLst>
      <p:ext uri="{BB962C8B-B14F-4D97-AF65-F5344CB8AC3E}">
        <p14:creationId xmlns:p14="http://schemas.microsoft.com/office/powerpoint/2010/main" val="155592019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Empty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40414819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A026F1BF-8FDA-934E-A3A3-FAE4FEEBAA82}" type="datetime2">
              <a:rPr lang="bg-BG" smtClean="0">
                <a:solidFill>
                  <a:srgbClr val="000000"/>
                </a:solidFill>
              </a:rPr>
              <a:pPr/>
              <a:t>сряда, 23 август 2017 г.</a:t>
            </a:fld>
            <a:endParaRPr lang="en-US" dirty="0">
              <a:solidFill>
                <a:srgbClr val="000000"/>
              </a:solidFill>
            </a:endParaRPr>
          </a:p>
        </p:txBody>
      </p:sp>
      <p:sp>
        <p:nvSpPr>
          <p:cNvPr id="6" name="Slide Number Placeholder 5"/>
          <p:cNvSpPr>
            <a:spLocks noGrp="1"/>
          </p:cNvSpPr>
          <p:nvPr>
            <p:ph type="sldNum" sz="quarter" idx="12"/>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dirty="0" smtClean="0">
                <a:solidFill>
                  <a:srgbClr val="CD202C"/>
                </a:solidFill>
              </a:rPr>
              <a:t>[Confidential] </a:t>
            </a:r>
            <a:fld id="{19C4343F-F9D1-3B4A-B46F-6AD070842D6C}" type="slidenum">
              <a:rPr lang="en-US" smtClean="0">
                <a:solidFill>
                  <a:srgbClr val="000000"/>
                </a:solidFill>
              </a:rPr>
              <a:pPr algn="r"/>
              <a:t>‹#›</a:t>
            </a:fld>
            <a:endParaRPr lang="en-US" dirty="0">
              <a:solidFill>
                <a:srgbClr val="000000"/>
              </a:solidFill>
            </a:endParaRPr>
          </a:p>
        </p:txBody>
      </p:sp>
      <p:sp>
        <p:nvSpPr>
          <p:cNvPr id="7" name="Content Placeholder 4"/>
          <p:cNvSpPr>
            <a:spLocks noGrp="1"/>
          </p:cNvSpPr>
          <p:nvPr>
            <p:ph idx="1" hasCustomPrompt="1"/>
          </p:nvPr>
        </p:nvSpPr>
        <p:spPr>
          <a:xfrm>
            <a:off x="550800" y="2278800"/>
            <a:ext cx="8322268" cy="3929976"/>
          </a:xfrm>
          <a:prstGeom prst="rect">
            <a:avLst/>
          </a:prstGeom>
        </p:spPr>
        <p:txBody>
          <a:bodyPr/>
          <a:lstStyle>
            <a:lvl1pPr marL="0" indent="0">
              <a:buClr>
                <a:srgbClr val="A51140"/>
              </a:buClr>
              <a:buSzPct val="70000"/>
              <a:buNone/>
              <a:defRPr sz="2100"/>
            </a:lvl1pPr>
          </a:lstStyle>
          <a:p>
            <a:r>
              <a:rPr lang="en-US" dirty="0" smtClean="0"/>
              <a:t>Insert text here</a:t>
            </a:r>
            <a:endParaRPr lang="en-US" dirty="0"/>
          </a:p>
        </p:txBody>
      </p:sp>
      <p:sp>
        <p:nvSpPr>
          <p:cNvPr id="8"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9304818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346">
          <p15:clr>
            <a:srgbClr val="FBAE40"/>
          </p15:clr>
        </p15:guide>
        <p15:guide id="4" pos="347">
          <p15:clr>
            <a:srgbClr val="FBAE40"/>
          </p15:clr>
        </p15:guide>
        <p15:guide id="5" pos="7333">
          <p15:clr>
            <a:srgbClr val="FBAE40"/>
          </p15:clr>
        </p15:guide>
        <p15:guide id="6" orient="horz" pos="3974">
          <p15:clr>
            <a:srgbClr val="FBAE40"/>
          </p15:clr>
        </p15:guide>
        <p15:guide id="7"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Bigge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799" y="363600"/>
            <a:ext cx="8322267" cy="5269104"/>
          </a:xfrm>
          <a:prstGeom prst="rect">
            <a:avLst/>
          </a:prstGeom>
        </p:spPr>
        <p:txBody>
          <a:bodyPr/>
          <a:lstStyle>
            <a:lvl1pPr algn="l" defTabSz="914400" rtl="0" eaLnBrk="1" latinLnBrk="0" hangingPunct="1">
              <a:lnSpc>
                <a:spcPct val="90000"/>
              </a:lnSpc>
              <a:spcBef>
                <a:spcPct val="0"/>
              </a:spcBef>
              <a:buNone/>
              <a:defRPr lang="en-US" sz="4600" kern="1200" dirty="0">
                <a:solidFill>
                  <a:srgbClr val="CD202C"/>
                </a:solidFill>
                <a:latin typeface="Verdana" charset="0"/>
                <a:ea typeface="Verdana" charset="0"/>
                <a:cs typeface="Verdana" charset="0"/>
              </a:defRPr>
            </a:lvl1pPr>
          </a:lstStyle>
          <a:p>
            <a:r>
              <a:rPr lang="en-US" dirty="0" smtClean="0"/>
              <a:t>Insert bigger text here.</a:t>
            </a:r>
            <a:br>
              <a:rPr lang="en-US" dirty="0" smtClean="0"/>
            </a:br>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a:t>
            </a:r>
            <a:endParaRPr lang="en-US" dirty="0"/>
          </a:p>
        </p:txBody>
      </p:sp>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Tree>
    <p:extLst>
      <p:ext uri="{BB962C8B-B14F-4D97-AF65-F5344CB8AC3E}">
        <p14:creationId xmlns:p14="http://schemas.microsoft.com/office/powerpoint/2010/main" val="181382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White Title Slide 2">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duotone>
              <a:prstClr val="black"/>
              <a:schemeClr val="accent3">
                <a:tint val="45000"/>
                <a:satMod val="400000"/>
              </a:schemeClr>
            </a:duotone>
            <a:alphaModFix amt="44000"/>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13" name="TextBox 12"/>
          <p:cNvSpPr txBox="1"/>
          <p:nvPr userDrawn="1"/>
        </p:nvSpPr>
        <p:spPr>
          <a:xfrm>
            <a:off x="1260389" y="4926227"/>
            <a:ext cx="914400" cy="914400"/>
          </a:xfrm>
          <a:prstGeom prst="rect">
            <a:avLst/>
          </a:prstGeom>
        </p:spPr>
        <p:txBody>
          <a:bodyPr wrap="none" lIns="0" tIns="0" rIns="0" bIns="0" rtlCol="0" anchor="t">
            <a:noAutofit/>
          </a:bodyPr>
          <a:lstStyle/>
          <a:p>
            <a:endParaRPr lang="en-US" sz="4600" dirty="0" smtClean="0"/>
          </a:p>
        </p:txBody>
      </p:sp>
      <p:sp>
        <p:nvSpPr>
          <p:cNvPr id="10"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rgbClr val="CD202C"/>
                </a:solidFill>
                <a:latin typeface="Verdana" charset="0"/>
                <a:ea typeface="Verdana" charset="0"/>
                <a:cs typeface="Verdana" charset="0"/>
              </a:defRPr>
            </a:lvl1pPr>
          </a:lstStyle>
          <a:p>
            <a:r>
              <a:rPr lang="en-US" dirty="0" smtClean="0"/>
              <a:t>Thank you!</a:t>
            </a:r>
            <a:endParaRPr lang="en-US" dirty="0"/>
          </a:p>
        </p:txBody>
      </p:sp>
      <p:sp>
        <p:nvSpPr>
          <p:cNvPr id="11"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rgbClr val="CD202C"/>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Your name</a:t>
            </a:r>
            <a:endParaRPr lang="en-US" dirty="0"/>
          </a:p>
        </p:txBody>
      </p:sp>
    </p:spTree>
    <p:extLst>
      <p:ext uri="{BB962C8B-B14F-4D97-AF65-F5344CB8AC3E}">
        <p14:creationId xmlns:p14="http://schemas.microsoft.com/office/powerpoint/2010/main" val="102989602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Report slide, 3 column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Report Slide Title</a:t>
            </a:r>
            <a:endParaRPr lang="en-US" dirty="0"/>
          </a:p>
        </p:txBody>
      </p:sp>
      <p:sp>
        <p:nvSpPr>
          <p:cNvPr id="7" name="Subtitle 2"/>
          <p:cNvSpPr>
            <a:spLocks noGrp="1"/>
          </p:cNvSpPr>
          <p:nvPr>
            <p:ph type="subTitle" idx="1" hasCustomPrompt="1"/>
          </p:nvPr>
        </p:nvSpPr>
        <p:spPr>
          <a:xfrm>
            <a:off x="550863" y="2279649"/>
            <a:ext cx="11089744" cy="3833283"/>
          </a:xfrm>
          <a:prstGeom prst="rect">
            <a:avLst/>
          </a:prstGeom>
        </p:spPr>
        <p:txBody>
          <a:bodyPr numCol="3" spcCol="180000">
            <a:noAutofit/>
          </a:bodyPr>
          <a:lstStyle>
            <a:lvl1pPr marL="0" indent="0" algn="l">
              <a:buNone/>
              <a:defRPr sz="12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a:t>
            </a:r>
            <a:r>
              <a:rPr lang="en-US" dirty="0" err="1" smtClean="0"/>
              <a:t>hete</a:t>
            </a:r>
            <a:endParaRPr lang="en-US" dirty="0" smtClean="0"/>
          </a:p>
          <a:p>
            <a:r>
              <a:rPr lang="en-US" dirty="0" smtClean="0"/>
              <a:t>3 columns</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p>
          <a:p>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a:t>
            </a:r>
            <a:r>
              <a:rPr lang="en-US" dirty="0" err="1" smtClean="0"/>
              <a:t>veniam</a:t>
            </a:r>
            <a:r>
              <a:rPr lang="en-US" dirty="0" smtClean="0"/>
              <a:t>, </a:t>
            </a:r>
            <a:r>
              <a:rPr lang="en-US" dirty="0" err="1" smtClean="0"/>
              <a:t>quis</a:t>
            </a:r>
            <a:r>
              <a:rPr lang="en-US" dirty="0" smtClean="0"/>
              <a:t> </a:t>
            </a:r>
            <a:r>
              <a:rPr lang="en-US" dirty="0" err="1" smtClean="0"/>
              <a:t>nostrud</a:t>
            </a:r>
            <a:r>
              <a:rPr lang="en-US" dirty="0" smtClean="0"/>
              <a:t> exercitation </a:t>
            </a:r>
            <a:r>
              <a:rPr lang="en-US" dirty="0" err="1" smtClean="0"/>
              <a:t>ullamco</a:t>
            </a:r>
            <a:r>
              <a:rPr lang="en-US" dirty="0" smtClean="0"/>
              <a:t> </a:t>
            </a:r>
            <a:r>
              <a:rPr lang="en-US" dirty="0" err="1" smtClean="0"/>
              <a:t>laboris</a:t>
            </a:r>
            <a:r>
              <a:rPr lang="en-US" dirty="0" smtClean="0"/>
              <a:t> nisi </a:t>
            </a:r>
            <a:r>
              <a:rPr lang="en-US" dirty="0" err="1" smtClean="0"/>
              <a:t>ut</a:t>
            </a:r>
            <a:r>
              <a:rPr lang="en-US" dirty="0" smtClean="0"/>
              <a:t> </a:t>
            </a:r>
            <a:r>
              <a:rPr lang="en-US" dirty="0" err="1" smtClean="0"/>
              <a:t>aliquip</a:t>
            </a:r>
            <a:r>
              <a:rPr lang="en-US" dirty="0" smtClean="0"/>
              <a:t> ex </a:t>
            </a:r>
            <a:r>
              <a:rPr lang="en-US" dirty="0" err="1" smtClean="0"/>
              <a:t>ea</a:t>
            </a:r>
            <a:r>
              <a:rPr lang="en-US" dirty="0" smtClean="0"/>
              <a:t> </a:t>
            </a:r>
            <a:r>
              <a:rPr lang="en-US" dirty="0" err="1" smtClean="0"/>
              <a:t>commodo</a:t>
            </a:r>
            <a:r>
              <a:rPr lang="en-US" dirty="0" smtClean="0"/>
              <a:t> </a:t>
            </a:r>
            <a:r>
              <a:rPr lang="en-US" dirty="0" err="1" smtClean="0"/>
              <a:t>consequat</a:t>
            </a:r>
            <a:r>
              <a:rPr lang="en-US" dirty="0" smtClean="0"/>
              <a:t>. </a:t>
            </a:r>
            <a:r>
              <a:rPr lang="en-US" dirty="0" err="1" smtClean="0"/>
              <a:t>Duis</a:t>
            </a:r>
            <a:r>
              <a:rPr lang="en-US" dirty="0" smtClean="0"/>
              <a:t> </a:t>
            </a:r>
            <a:r>
              <a:rPr lang="en-US" dirty="0" err="1" smtClean="0"/>
              <a:t>aute</a:t>
            </a:r>
            <a:r>
              <a:rPr lang="en-US" dirty="0" smtClean="0"/>
              <a:t> </a:t>
            </a:r>
            <a:r>
              <a:rPr lang="en-US" dirty="0" err="1" smtClean="0"/>
              <a:t>irure</a:t>
            </a:r>
            <a:r>
              <a:rPr lang="en-US" dirty="0" smtClean="0"/>
              <a:t> dolor in </a:t>
            </a:r>
            <a:r>
              <a:rPr lang="en-US" dirty="0" err="1" smtClean="0"/>
              <a:t>reprehenderit</a:t>
            </a:r>
            <a:r>
              <a:rPr lang="en-US" dirty="0" smtClean="0"/>
              <a:t> in </a:t>
            </a:r>
            <a:r>
              <a:rPr lang="en-US" dirty="0" err="1" smtClean="0"/>
              <a:t>voluptate</a:t>
            </a:r>
            <a:r>
              <a:rPr lang="en-US" dirty="0" smtClean="0"/>
              <a:t> </a:t>
            </a:r>
            <a:r>
              <a:rPr lang="en-US" dirty="0" err="1" smtClean="0"/>
              <a:t>velit</a:t>
            </a:r>
            <a:r>
              <a:rPr lang="en-US" dirty="0" smtClean="0"/>
              <a:t> </a:t>
            </a:r>
            <a:r>
              <a:rPr lang="en-US" dirty="0" err="1" smtClean="0"/>
              <a:t>esse</a:t>
            </a:r>
            <a:r>
              <a:rPr lang="en-US" dirty="0" smtClean="0"/>
              <a:t> </a:t>
            </a:r>
            <a:r>
              <a:rPr lang="en-US" dirty="0" err="1" smtClean="0"/>
              <a:t>cillum</a:t>
            </a:r>
            <a:r>
              <a:rPr lang="en-US" dirty="0" smtClean="0"/>
              <a:t> </a:t>
            </a:r>
            <a:r>
              <a:rPr lang="en-US" dirty="0" err="1" smtClean="0"/>
              <a:t>dolore</a:t>
            </a:r>
            <a:r>
              <a:rPr lang="en-US" dirty="0" smtClean="0"/>
              <a:t> </a:t>
            </a:r>
            <a:r>
              <a:rPr lang="en-US" dirty="0" err="1" smtClean="0"/>
              <a:t>eu</a:t>
            </a:r>
            <a:r>
              <a:rPr lang="en-US" dirty="0" smtClean="0"/>
              <a:t> </a:t>
            </a:r>
            <a:r>
              <a:rPr lang="en-US" dirty="0" err="1" smtClean="0"/>
              <a:t>fugiat</a:t>
            </a:r>
            <a:r>
              <a:rPr lang="en-US" dirty="0" smtClean="0"/>
              <a:t> </a:t>
            </a:r>
            <a:r>
              <a:rPr lang="en-US" dirty="0" err="1" smtClean="0"/>
              <a:t>nulla</a:t>
            </a:r>
            <a:r>
              <a:rPr lang="en-US" dirty="0" smtClean="0"/>
              <a:t> </a:t>
            </a:r>
            <a:r>
              <a:rPr lang="en-US" dirty="0" err="1" smtClean="0"/>
              <a:t>pariatur</a:t>
            </a:r>
            <a:r>
              <a:rPr lang="en-US" dirty="0" smtClean="0"/>
              <a:t>. </a:t>
            </a:r>
            <a:r>
              <a:rPr lang="en-US" dirty="0" err="1" smtClean="0"/>
              <a:t>Excepteur</a:t>
            </a:r>
            <a:r>
              <a:rPr lang="en-US" dirty="0" smtClean="0"/>
              <a:t> </a:t>
            </a:r>
            <a:r>
              <a:rPr lang="en-US" dirty="0" err="1" smtClean="0"/>
              <a:t>sint</a:t>
            </a:r>
            <a:r>
              <a:rPr lang="en-US" dirty="0" smtClean="0"/>
              <a:t> </a:t>
            </a:r>
            <a:r>
              <a:rPr lang="en-US" dirty="0" err="1" smtClean="0"/>
              <a:t>occaecat</a:t>
            </a:r>
            <a:r>
              <a:rPr lang="en-US" dirty="0" smtClean="0"/>
              <a:t> </a:t>
            </a:r>
            <a:r>
              <a:rPr lang="en-US" dirty="0" err="1" smtClean="0"/>
              <a:t>cupidatat</a:t>
            </a:r>
            <a:r>
              <a:rPr lang="en-US" dirty="0" smtClean="0"/>
              <a:t> non </a:t>
            </a:r>
            <a:r>
              <a:rPr lang="en-US" dirty="0" err="1" smtClean="0"/>
              <a:t>proident</a:t>
            </a:r>
            <a:r>
              <a:rPr lang="en-US" dirty="0" smtClean="0"/>
              <a:t>, </a:t>
            </a:r>
            <a:r>
              <a:rPr lang="en-US" dirty="0" err="1" smtClean="0"/>
              <a:t>sunt</a:t>
            </a:r>
            <a:r>
              <a:rPr lang="en-US" dirty="0" smtClean="0"/>
              <a:t> in culpa qui </a:t>
            </a:r>
            <a:r>
              <a:rPr lang="en-US" dirty="0" err="1" smtClean="0"/>
              <a:t>officia</a:t>
            </a:r>
            <a:r>
              <a:rPr lang="en-US" dirty="0" smtClean="0"/>
              <a:t> </a:t>
            </a:r>
            <a:r>
              <a:rPr lang="en-US" dirty="0" err="1" smtClean="0"/>
              <a:t>deserunt</a:t>
            </a:r>
            <a:r>
              <a:rPr lang="en-US" dirty="0" smtClean="0"/>
              <a:t> </a:t>
            </a:r>
            <a:r>
              <a:rPr lang="en-US" dirty="0" err="1" smtClean="0"/>
              <a:t>mollit</a:t>
            </a:r>
            <a:r>
              <a:rPr lang="en-US" dirty="0" smtClean="0"/>
              <a:t> </a:t>
            </a:r>
            <a:r>
              <a:rPr lang="en-US" dirty="0" err="1" smtClean="0"/>
              <a:t>anim</a:t>
            </a:r>
            <a:r>
              <a:rPr lang="en-US" dirty="0" smtClean="0"/>
              <a:t> id </a:t>
            </a:r>
            <a:r>
              <a:rPr lang="en-US" dirty="0" err="1" smtClean="0"/>
              <a:t>est</a:t>
            </a:r>
            <a:r>
              <a:rPr lang="en-US" dirty="0" smtClean="0"/>
              <a:t> </a:t>
            </a:r>
            <a:r>
              <a:rPr lang="en-US" dirty="0" err="1" smtClean="0"/>
              <a:t>laborum</a:t>
            </a:r>
            <a:r>
              <a:rPr lang="en-US" dirty="0" smtClean="0"/>
              <a:t>.</a:t>
            </a:r>
            <a:endParaRPr lang="en-US" dirty="0"/>
          </a:p>
        </p:txBody>
      </p:sp>
    </p:spTree>
    <p:extLst>
      <p:ext uri="{BB962C8B-B14F-4D97-AF65-F5344CB8AC3E}">
        <p14:creationId xmlns:p14="http://schemas.microsoft.com/office/powerpoint/2010/main" val="84691662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Bullets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457200" indent="-457200" algn="l">
              <a:buClr>
                <a:srgbClr val="A51140"/>
              </a:buClr>
              <a:buSzPct val="70000"/>
              <a:buFont typeface="Arial" charset="0"/>
              <a:buChar char="•"/>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Bullet one</a:t>
            </a:r>
          </a:p>
          <a:p>
            <a:r>
              <a:rPr lang="en-US" dirty="0" smtClean="0"/>
              <a:t>Bullet 2</a:t>
            </a:r>
          </a:p>
          <a:p>
            <a:r>
              <a:rPr lang="en-US" dirty="0" smtClean="0"/>
              <a:t>Bullet 3</a:t>
            </a:r>
          </a:p>
          <a:p>
            <a:r>
              <a:rPr lang="en-US" dirty="0" smtClean="0"/>
              <a:t>Bullet 4</a:t>
            </a:r>
          </a:p>
          <a:p>
            <a:r>
              <a:rPr lang="en-US" dirty="0" smtClean="0"/>
              <a:t>Bullet 5</a:t>
            </a:r>
          </a:p>
          <a:p>
            <a:r>
              <a:rPr lang="is-IS" dirty="0" smtClean="0"/>
              <a:t>…</a:t>
            </a:r>
            <a:endParaRPr lang="en-US" dirty="0" smtClean="0"/>
          </a:p>
        </p:txBody>
      </p:sp>
      <p:sp>
        <p:nvSpPr>
          <p:cNvPr id="10" name="Text Placeholder 8"/>
          <p:cNvSpPr>
            <a:spLocks noGrp="1"/>
          </p:cNvSpPr>
          <p:nvPr>
            <p:ph type="body" sz="quarter" idx="12" hasCustomPrompt="1"/>
          </p:nvPr>
        </p:nvSpPr>
        <p:spPr>
          <a:xfrm>
            <a:off x="6236209" y="2279649"/>
            <a:ext cx="5404397" cy="3833283"/>
          </a:xfrm>
          <a:prstGeom prst="rect">
            <a:avLst/>
          </a:prstGeom>
        </p:spPr>
        <p:txBody>
          <a:bodyPr/>
          <a:lstStyle>
            <a:lvl1pPr marL="0" indent="0">
              <a:buNone/>
              <a:defRPr sz="2100"/>
            </a:lvl1pPr>
          </a:lstStyle>
          <a:p>
            <a:r>
              <a:rPr lang="en-US" dirty="0" smtClean="0"/>
              <a:t>Insert text here</a:t>
            </a:r>
            <a:endParaRPr lang="en-US" dirty="0"/>
          </a:p>
        </p:txBody>
      </p:sp>
    </p:spTree>
    <p:extLst>
      <p:ext uri="{BB962C8B-B14F-4D97-AF65-F5344CB8AC3E}">
        <p14:creationId xmlns:p14="http://schemas.microsoft.com/office/powerpoint/2010/main" val="270683922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Bullets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7" name="Content Placeholder 2"/>
          <p:cNvSpPr>
            <a:spLocks noGrp="1"/>
          </p:cNvSpPr>
          <p:nvPr>
            <p:ph idx="1"/>
          </p:nvPr>
        </p:nvSpPr>
        <p:spPr>
          <a:xfrm>
            <a:off x="550799" y="2278800"/>
            <a:ext cx="11089807" cy="3929976"/>
          </a:xfrm>
          <a:prstGeom prst="rect">
            <a:avLst/>
          </a:prstGeom>
        </p:spPr>
        <p:txBody>
          <a:bodyPr/>
          <a:lstStyle>
            <a:lvl1pPr>
              <a:buClr>
                <a:srgbClr val="A51140"/>
              </a:buClr>
              <a:buSzPct val="70000"/>
              <a:defRPr sz="2100"/>
            </a:lvl1pPr>
            <a:lvl2pPr>
              <a:buClr>
                <a:srgbClr val="A51140"/>
              </a:buClr>
              <a:buSzPct val="70000"/>
              <a:defRPr sz="1800"/>
            </a:lvl2pPr>
            <a:lvl3pPr>
              <a:buClr>
                <a:srgbClr val="A51140"/>
              </a:buClr>
              <a:buSzPct val="70000"/>
              <a:defRPr sz="1500"/>
            </a:lvl3pPr>
            <a:lvl4pPr>
              <a:buClr>
                <a:srgbClr val="A51140"/>
              </a:buClr>
              <a:buSzPct val="70000"/>
              <a:defRPr sz="1500"/>
            </a:lvl4pPr>
            <a:lvl5pPr>
              <a:buClr>
                <a:srgbClr val="A51140"/>
              </a:buClr>
              <a:buSzPct val="70000"/>
              <a:defRPr sz="1500"/>
            </a:lvl5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6"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14126748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Numbered list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Numbered list Long title 2 lines Long title 2 lines</a:t>
            </a:r>
            <a:endParaRPr lang="en-US" dirty="0"/>
          </a:p>
        </p:txBody>
      </p:sp>
      <p:sp>
        <p:nvSpPr>
          <p:cNvPr id="6" name="Subtitle 2"/>
          <p:cNvSpPr>
            <a:spLocks noGrp="1"/>
          </p:cNvSpPr>
          <p:nvPr>
            <p:ph type="subTitle" idx="1" hasCustomPrompt="1"/>
          </p:nvPr>
        </p:nvSpPr>
        <p:spPr>
          <a:xfrm>
            <a:off x="550863" y="2279649"/>
            <a:ext cx="5347017" cy="3833283"/>
          </a:xfrm>
          <a:prstGeom prst="rect">
            <a:avLst/>
          </a:prstGeom>
        </p:spPr>
        <p:txBody>
          <a:bodyPr>
            <a:noAutofit/>
          </a:bodyPr>
          <a:lstStyle>
            <a:lvl1pPr marL="457200" indent="-457200" algn="l">
              <a:buClr>
                <a:srgbClr val="A51140"/>
              </a:buClr>
              <a:buSzPct val="70000"/>
              <a:buFont typeface="+mj-lt"/>
              <a:buAutoNum type="arabicPeriod"/>
              <a:defRPr sz="210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Title one</a:t>
            </a:r>
          </a:p>
          <a:p>
            <a:r>
              <a:rPr lang="en-US" dirty="0" smtClean="0"/>
              <a:t>Title two</a:t>
            </a:r>
          </a:p>
          <a:p>
            <a:r>
              <a:rPr lang="en-US" dirty="0" smtClean="0"/>
              <a:t>Title three</a:t>
            </a:r>
          </a:p>
          <a:p>
            <a:r>
              <a:rPr lang="en-US" dirty="0" smtClean="0"/>
              <a:t>Title 4</a:t>
            </a:r>
          </a:p>
          <a:p>
            <a:r>
              <a:rPr lang="en-US" dirty="0" smtClean="0"/>
              <a:t>Title 5</a:t>
            </a:r>
          </a:p>
          <a:p>
            <a:r>
              <a:rPr lang="is-IS" dirty="0" smtClean="0"/>
              <a:t>…</a:t>
            </a:r>
            <a:endParaRPr lang="en-US" dirty="0"/>
          </a:p>
        </p:txBody>
      </p:sp>
      <p:sp>
        <p:nvSpPr>
          <p:cNvPr id="9" name="Text Placeholder 8"/>
          <p:cNvSpPr>
            <a:spLocks noGrp="1"/>
          </p:cNvSpPr>
          <p:nvPr>
            <p:ph type="body" sz="quarter" idx="12" hasCustomPrompt="1"/>
          </p:nvPr>
        </p:nvSpPr>
        <p:spPr>
          <a:xfrm>
            <a:off x="6236209" y="2279649"/>
            <a:ext cx="5404397" cy="3833283"/>
          </a:xfrm>
          <a:prstGeom prst="rect">
            <a:avLst/>
          </a:prstGeom>
        </p:spPr>
        <p:txBody>
          <a:bodyPr/>
          <a:lstStyle>
            <a:lvl1pPr marL="0" indent="0">
              <a:buNone/>
              <a:defRPr sz="2100"/>
            </a:lvl1pPr>
          </a:lstStyle>
          <a:p>
            <a:r>
              <a:rPr lang="en-US" dirty="0" smtClean="0"/>
              <a:t>Insert text here</a:t>
            </a:r>
            <a:endParaRPr lang="en-US" dirty="0"/>
          </a:p>
        </p:txBody>
      </p:sp>
    </p:spTree>
    <p:extLst>
      <p:ext uri="{BB962C8B-B14F-4D97-AF65-F5344CB8AC3E}">
        <p14:creationId xmlns:p14="http://schemas.microsoft.com/office/powerpoint/2010/main" val="308487332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Number List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7" name="Content Placeholder 2"/>
          <p:cNvSpPr>
            <a:spLocks noGrp="1"/>
          </p:cNvSpPr>
          <p:nvPr>
            <p:ph idx="1" hasCustomPrompt="1"/>
          </p:nvPr>
        </p:nvSpPr>
        <p:spPr>
          <a:xfrm>
            <a:off x="550799" y="2278800"/>
            <a:ext cx="11089807" cy="3929976"/>
          </a:xfrm>
          <a:prstGeom prst="rect">
            <a:avLst/>
          </a:prstGeom>
        </p:spPr>
        <p:txBody>
          <a:bodyPr/>
          <a:lstStyle>
            <a:lvl1pPr marL="514350" indent="-514350">
              <a:buClr>
                <a:srgbClr val="A51140"/>
              </a:buClr>
              <a:buSzPct val="70000"/>
              <a:buFont typeface="+mj-lt"/>
              <a:buAutoNum type="arabicPeriod"/>
              <a:defRPr sz="2100" baseline="0"/>
            </a:lvl1pPr>
            <a:lvl2pPr marL="914400" indent="-457200">
              <a:buClr>
                <a:srgbClr val="A51140"/>
              </a:buClr>
              <a:buSzPct val="70000"/>
              <a:buFont typeface="+mj-lt"/>
              <a:buAutoNum type="arabicPeriod"/>
              <a:defRPr sz="1800"/>
            </a:lvl2pPr>
            <a:lvl3pPr marL="1371600" indent="-457200">
              <a:buClr>
                <a:srgbClr val="A51140"/>
              </a:buClr>
              <a:buSzPct val="70000"/>
              <a:buFont typeface="+mj-lt"/>
              <a:buAutoNum type="arabicPeriod"/>
              <a:defRPr sz="1500"/>
            </a:lvl3pPr>
            <a:lvl4pPr marL="1714500" indent="-342900">
              <a:buClr>
                <a:srgbClr val="A51140"/>
              </a:buClr>
              <a:buSzPct val="70000"/>
              <a:buFont typeface="+mj-lt"/>
              <a:buAutoNum type="arabicPeriod"/>
              <a:defRPr/>
            </a:lvl4pPr>
            <a:lvl5pPr marL="2171700" indent="-342900">
              <a:buClr>
                <a:srgbClr val="A51140"/>
              </a:buClr>
              <a:buSzPct val="70000"/>
              <a:buFont typeface="+mj-lt"/>
              <a:buAutoNum type="arabicPeriod"/>
              <a:defRPr/>
            </a:lvl5pPr>
          </a:lstStyle>
          <a:p>
            <a:pPr lvl="0"/>
            <a:r>
              <a:rPr lang="en-US" dirty="0" smtClean="0"/>
              <a:t>First Level</a:t>
            </a:r>
          </a:p>
          <a:p>
            <a:pPr lvl="1"/>
            <a:r>
              <a:rPr lang="en-US" dirty="0" smtClean="0"/>
              <a:t>Second level</a:t>
            </a:r>
          </a:p>
          <a:p>
            <a:pPr lvl="2"/>
            <a:r>
              <a:rPr lang="en-US" dirty="0" smtClean="0"/>
              <a:t>Third level</a:t>
            </a:r>
            <a:endParaRPr lang="en-US" dirty="0"/>
          </a:p>
        </p:txBody>
      </p:sp>
      <p:sp>
        <p:nvSpPr>
          <p:cNvPr id="6" name="Title 1"/>
          <p:cNvSpPr>
            <a:spLocks noGrp="1"/>
          </p:cNvSpPr>
          <p:nvPr>
            <p:ph type="ctrTitle" hasCustomPrompt="1"/>
          </p:nvPr>
        </p:nvSpPr>
        <p:spPr>
          <a:xfrm>
            <a:off x="550800" y="543297"/>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Insert Title Here</a:t>
            </a:r>
            <a:br>
              <a:rPr lang="en-US" dirty="0" smtClean="0"/>
            </a:br>
            <a:r>
              <a:rPr lang="en-US" dirty="0" smtClean="0"/>
              <a:t>2 lines</a:t>
            </a:r>
            <a:endParaRPr lang="en-US" dirty="0"/>
          </a:p>
        </p:txBody>
      </p:sp>
    </p:spTree>
    <p:extLst>
      <p:ext uri="{BB962C8B-B14F-4D97-AF65-F5344CB8AC3E}">
        <p14:creationId xmlns:p14="http://schemas.microsoft.com/office/powerpoint/2010/main" val="376618487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ext+pictur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0" indent="0" algn="l">
              <a:buClr>
                <a:srgbClr val="A51140"/>
              </a:buClr>
              <a:buSzPct val="70000"/>
              <a:buFont typeface="Arial" charset="0"/>
              <a:buNone/>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here</a:t>
            </a:r>
            <a:endParaRPr lang="en-US" dirty="0"/>
          </a:p>
        </p:txBody>
      </p:sp>
      <p:sp>
        <p:nvSpPr>
          <p:cNvPr id="9" name="Picture Placeholder 2"/>
          <p:cNvSpPr>
            <a:spLocks noGrp="1"/>
          </p:cNvSpPr>
          <p:nvPr>
            <p:ph type="pic" idx="12"/>
          </p:nvPr>
        </p:nvSpPr>
        <p:spPr>
          <a:xfrm>
            <a:off x="6236207" y="2279649"/>
            <a:ext cx="5404399"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Tree>
    <p:extLst>
      <p:ext uri="{BB962C8B-B14F-4D97-AF65-F5344CB8AC3E}">
        <p14:creationId xmlns:p14="http://schemas.microsoft.com/office/powerpoint/2010/main" val="398949195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ext+2 picture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825776-456C-AB49-B760-1240E4ACBF32}" type="datetime2">
              <a:rPr lang="bg-BG" smtClean="0">
                <a:solidFill>
                  <a:srgbClr val="000000"/>
                </a:solidFill>
              </a:rPr>
              <a:pPr/>
              <a:t>сряда, 23 август 2017 г.</a:t>
            </a:fld>
            <a:endParaRPr lang="en-US" dirty="0">
              <a:solidFill>
                <a:srgbClr val="000000"/>
              </a:solidFill>
            </a:endParaRPr>
          </a:p>
        </p:txBody>
      </p:sp>
      <p:sp>
        <p:nvSpPr>
          <p:cNvPr id="4" name="Slide Number Placeholder 3"/>
          <p:cNvSpPr>
            <a:spLocks noGrp="1"/>
          </p:cNvSpPr>
          <p:nvPr>
            <p:ph type="sldNum" sz="quarter" idx="11"/>
          </p:nvPr>
        </p:nvSpPr>
        <p:spPr/>
        <p:txBody>
          <a:body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dirty="0">
              <a:solidFill>
                <a:srgbClr val="000000"/>
              </a:solidFill>
            </a:endParaRPr>
          </a:p>
        </p:txBody>
      </p:sp>
      <p:sp>
        <p:nvSpPr>
          <p:cNvPr id="5" name="Title 1"/>
          <p:cNvSpPr>
            <a:spLocks noGrp="1"/>
          </p:cNvSpPr>
          <p:nvPr>
            <p:ph type="ctrTitle" hasCustomPrompt="1"/>
          </p:nvPr>
        </p:nvSpPr>
        <p:spPr>
          <a:xfrm>
            <a:off x="550863" y="561181"/>
            <a:ext cx="5545137" cy="1005152"/>
          </a:xfrm>
          <a:prstGeom prst="rect">
            <a:avLst/>
          </a:prstGeom>
        </p:spPr>
        <p:txBody>
          <a:bodyPr anchor="t">
            <a:noAutofit/>
          </a:bodyPr>
          <a:lstStyle>
            <a:lvl1pPr algn="l">
              <a:defRPr sz="3000">
                <a:solidFill>
                  <a:srgbClr val="CD202C"/>
                </a:solidFill>
                <a:latin typeface="Verdana" charset="0"/>
                <a:ea typeface="Verdana" charset="0"/>
                <a:cs typeface="Verdana" charset="0"/>
              </a:defRPr>
            </a:lvl1pPr>
          </a:lstStyle>
          <a:p>
            <a:r>
              <a:rPr lang="en-US" dirty="0" smtClean="0"/>
              <a:t>Bullets Long title 2 lines Long title 2 lines</a:t>
            </a:r>
            <a:endParaRPr lang="en-US" dirty="0"/>
          </a:p>
        </p:txBody>
      </p:sp>
      <p:sp>
        <p:nvSpPr>
          <p:cNvPr id="6" name="Subtitle 2"/>
          <p:cNvSpPr>
            <a:spLocks noGrp="1"/>
          </p:cNvSpPr>
          <p:nvPr>
            <p:ph type="subTitle" idx="1" hasCustomPrompt="1"/>
          </p:nvPr>
        </p:nvSpPr>
        <p:spPr>
          <a:xfrm>
            <a:off x="550863" y="2279649"/>
            <a:ext cx="5429313" cy="3833283"/>
          </a:xfrm>
          <a:prstGeom prst="rect">
            <a:avLst/>
          </a:prstGeom>
        </p:spPr>
        <p:txBody>
          <a:bodyPr>
            <a:noAutofit/>
          </a:bodyPr>
          <a:lstStyle>
            <a:lvl1pPr marL="0" indent="0" algn="l">
              <a:buClr>
                <a:srgbClr val="A51140"/>
              </a:buClr>
              <a:buSzPct val="70000"/>
              <a:buFont typeface="Arial" charset="0"/>
              <a:buNone/>
              <a:defRPr sz="2100" baseline="0">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Insert text here</a:t>
            </a:r>
            <a:endParaRPr lang="en-US" dirty="0"/>
          </a:p>
        </p:txBody>
      </p:sp>
      <p:sp>
        <p:nvSpPr>
          <p:cNvPr id="9" name="Picture Placeholder 2"/>
          <p:cNvSpPr>
            <a:spLocks noGrp="1"/>
          </p:cNvSpPr>
          <p:nvPr>
            <p:ph type="pic" idx="12"/>
          </p:nvPr>
        </p:nvSpPr>
        <p:spPr>
          <a:xfrm>
            <a:off x="6236208" y="2279649"/>
            <a:ext cx="2551176"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7" name="Picture Placeholder 2"/>
          <p:cNvSpPr>
            <a:spLocks noGrp="1"/>
          </p:cNvSpPr>
          <p:nvPr>
            <p:ph type="pic" idx="13"/>
          </p:nvPr>
        </p:nvSpPr>
        <p:spPr>
          <a:xfrm>
            <a:off x="8942832" y="2279649"/>
            <a:ext cx="2697774" cy="3833283"/>
          </a:xfrm>
          <a:prstGeom prst="rect">
            <a:avLst/>
          </a:prstGeom>
        </p:spPr>
        <p:txBody>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Tree>
    <p:extLst>
      <p:ext uri="{BB962C8B-B14F-4D97-AF65-F5344CB8AC3E}">
        <p14:creationId xmlns:p14="http://schemas.microsoft.com/office/powerpoint/2010/main" val="28781280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cSld name="Title and Content_white">
    <p:spTree>
      <p:nvGrpSpPr>
        <p:cNvPr id="1" name=""/>
        <p:cNvGrpSpPr/>
        <p:nvPr/>
      </p:nvGrpSpPr>
      <p:grpSpPr>
        <a:xfrm>
          <a:off x="0" y="0"/>
          <a:ext cx="0" cy="0"/>
          <a:chOff x="0" y="0"/>
          <a:chExt cx="0" cy="0"/>
        </a:xfrm>
      </p:grpSpPr>
      <p:sp>
        <p:nvSpPr>
          <p:cNvPr id="8" name="Title 1"/>
          <p:cNvSpPr>
            <a:spLocks noGrp="1"/>
          </p:cNvSpPr>
          <p:nvPr>
            <p:ph type="title"/>
          </p:nvPr>
        </p:nvSpPr>
        <p:spPr>
          <a:xfrm>
            <a:off x="304800" y="762000"/>
            <a:ext cx="10972800" cy="1143000"/>
          </a:xfrm>
          <a:prstGeom prst="rect">
            <a:avLst/>
          </a:prstGeom>
        </p:spPr>
        <p:txBody>
          <a:bodyPr anchor="b">
            <a:normAutofit/>
          </a:bodyPr>
          <a:lstStyle>
            <a:lvl1pPr algn="l">
              <a:defRPr sz="4000">
                <a:solidFill>
                  <a:srgbClr val="C00000"/>
                </a:solidFill>
                <a:latin typeface="Verdana" panose="020B0604030504040204" pitchFamily="34" charset="0"/>
              </a:defRPr>
            </a:lvl1pPr>
          </a:lstStyle>
          <a:p>
            <a:r>
              <a:rPr lang="en-US" dirty="0" smtClean="0"/>
              <a:t>Click to edit Master title style</a:t>
            </a:r>
            <a:endParaRPr lang="en-US" dirty="0"/>
          </a:p>
        </p:txBody>
      </p:sp>
      <p:sp>
        <p:nvSpPr>
          <p:cNvPr id="9" name="Content Placeholder 2"/>
          <p:cNvSpPr>
            <a:spLocks noGrp="1"/>
          </p:cNvSpPr>
          <p:nvPr>
            <p:ph idx="1"/>
          </p:nvPr>
        </p:nvSpPr>
        <p:spPr>
          <a:xfrm>
            <a:off x="304800" y="2103437"/>
            <a:ext cx="10972800" cy="3535363"/>
          </a:xfrm>
          <a:prstGeom prst="rect">
            <a:avLst/>
          </a:prstGeom>
        </p:spPr>
        <p:txBody>
          <a:bodyPr>
            <a:normAutofit/>
          </a:bodyPr>
          <a:lstStyle>
            <a:lvl1pPr>
              <a:buNone/>
              <a:defRPr sz="2133">
                <a:latin typeface="Verdana" panose="020B0604030504040204" pitchFamily="34" charset="0"/>
              </a:defRPr>
            </a:lvl1pPr>
            <a:lvl2pPr>
              <a:defRPr sz="2133">
                <a:latin typeface="Verdana" panose="020B0604030504040204" pitchFamily="34" charset="0"/>
              </a:defRPr>
            </a:lvl2pPr>
            <a:lvl3pPr>
              <a:defRPr sz="2133">
                <a:latin typeface="Verdana" panose="020B0604030504040204" pitchFamily="34" charset="0"/>
              </a:defRPr>
            </a:lvl3pPr>
            <a:lvl4pPr>
              <a:defRPr sz="2133">
                <a:latin typeface="Verdana" panose="020B0604030504040204" pitchFamily="34" charset="0"/>
              </a:defRPr>
            </a:lvl4pPr>
            <a:lvl5pPr>
              <a:defRPr sz="2133">
                <a:latin typeface="Verdana" panose="020B060403050404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Date Placeholder 3"/>
          <p:cNvSpPr>
            <a:spLocks noGrp="1"/>
          </p:cNvSpPr>
          <p:nvPr>
            <p:ph type="dt" sz="half" idx="10"/>
          </p:nvPr>
        </p:nvSpPr>
        <p:spPr>
          <a:xfrm>
            <a:off x="406400" y="6356352"/>
            <a:ext cx="2844800" cy="365125"/>
          </a:xfrm>
        </p:spPr>
        <p:txBody>
          <a:bodyPr/>
          <a:lstStyle/>
          <a:p>
            <a:fld id="{DFC1577D-D6D7-47C7-963F-40C78186E4FE}" type="datetimeFigureOut">
              <a:rPr lang="bg-BG" smtClean="0">
                <a:solidFill>
                  <a:srgbClr val="000000"/>
                </a:solidFill>
              </a:rPr>
              <a:pPr/>
              <a:t>23.8.2017 г.</a:t>
            </a:fld>
            <a:endParaRPr lang="bg-BG">
              <a:solidFill>
                <a:srgbClr val="000000"/>
              </a:solidFill>
            </a:endParaRPr>
          </a:p>
        </p:txBody>
      </p:sp>
      <p:sp>
        <p:nvSpPr>
          <p:cNvPr id="11" name="Slide Number Placeholder 5"/>
          <p:cNvSpPr>
            <a:spLocks noGrp="1"/>
          </p:cNvSpPr>
          <p:nvPr>
            <p:ph type="sldNum" sz="quarter" idx="12"/>
          </p:nvPr>
        </p:nvSpPr>
        <p:spPr>
          <a:xfrm>
            <a:off x="3657600" y="6324600"/>
            <a:ext cx="2844800" cy="365125"/>
          </a:xfrm>
        </p:spPr>
        <p:txBody>
          <a:bodyPr/>
          <a:lstStyle/>
          <a:p>
            <a:fld id="{882BB898-0A1D-4139-B299-57B4A7496642}" type="slidenum">
              <a:rPr lang="bg-BG" smtClean="0">
                <a:solidFill>
                  <a:srgbClr val="000000"/>
                </a:solidFill>
              </a:rPr>
              <a:pPr/>
              <a:t>‹#›</a:t>
            </a:fld>
            <a:endParaRPr lang="bg-BG">
              <a:solidFill>
                <a:srgbClr val="000000"/>
              </a:solidFill>
            </a:endParaRPr>
          </a:p>
        </p:txBody>
      </p:sp>
    </p:spTree>
    <p:extLst>
      <p:ext uri="{BB962C8B-B14F-4D97-AF65-F5344CB8AC3E}">
        <p14:creationId xmlns:p14="http://schemas.microsoft.com/office/powerpoint/2010/main" val="1229178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6533" y="369035"/>
            <a:ext cx="10176934" cy="745784"/>
          </a:xfrm>
          <a:prstGeom prst="rect">
            <a:avLst/>
          </a:prstGeom>
        </p:spPr>
        <p:txBody>
          <a:bodyPr lIns="121944" tIns="60972" rIns="121944" bIns="60972" anchor="ctr"/>
          <a:lstStyle>
            <a:lvl1pPr>
              <a:defRPr sz="3199">
                <a:solidFill>
                  <a:srgbClr val="C00000"/>
                </a:solidFill>
                <a:latin typeface="Arial" pitchFamily="34" charset="0"/>
                <a:ea typeface="微软雅黑" pitchFamily="34" charset="-122"/>
                <a:cs typeface="Arial" pitchFamily="34" charset="0"/>
              </a:defRPr>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93299" y="6226476"/>
            <a:ext cx="2178353" cy="512595"/>
          </a:xfrm>
          <a:prstGeom prst="rect">
            <a:avLst/>
          </a:prstGeom>
        </p:spPr>
      </p:pic>
      <p:pic>
        <p:nvPicPr>
          <p:cNvPr id="4" name="Picture 2" descr="Резултат с изображение за mtel logo"/>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 y="6156696"/>
            <a:ext cx="1473200" cy="58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23973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D7861E-D393-452B-AEBE-5B5CB0FFE8C2}"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072E6B-21D0-4A8C-8928-E80A5B88B7F7}" type="slidenum">
              <a:rPr lang="en-US" smtClean="0"/>
              <a:t>‹#›</a:t>
            </a:fld>
            <a:endParaRPr lang="en-US"/>
          </a:p>
        </p:txBody>
      </p:sp>
    </p:spTree>
    <p:extLst>
      <p:ext uri="{BB962C8B-B14F-4D97-AF65-F5344CB8AC3E}">
        <p14:creationId xmlns:p14="http://schemas.microsoft.com/office/powerpoint/2010/main" val="1438995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885949"/>
            <a:ext cx="10363200" cy="628651"/>
          </a:xfrm>
        </p:spPr>
        <p:txBody>
          <a:bodyPr anchor="t">
            <a:normAutofit/>
          </a:bodyPr>
          <a:lstStyle>
            <a:lvl1pPr algn="l">
              <a:defRPr sz="4267">
                <a:solidFill>
                  <a:schemeClr val="tx1"/>
                </a:solidFill>
                <a:latin typeface="Verdana" panose="020B060403050404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04800" y="3124200"/>
            <a:ext cx="8534400" cy="457200"/>
          </a:xfrm>
        </p:spPr>
        <p:txBody>
          <a:bodyPr>
            <a:normAutofit/>
          </a:bodyPr>
          <a:lstStyle>
            <a:lvl1pPr marL="0" indent="0" algn="l">
              <a:buNone/>
              <a:defRPr sz="2133">
                <a:solidFill>
                  <a:schemeClr val="tx1"/>
                </a:solidFill>
                <a:latin typeface="Verdana" panose="020B060403050404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DFC1577D-D6D7-47C7-963F-40C78186E4FE}" type="datetimeFigureOut">
              <a:rPr lang="bg-BG" smtClean="0"/>
              <a:t>23.8.2017 г.</a:t>
            </a:fld>
            <a:endParaRPr lang="bg-BG"/>
          </a:p>
        </p:txBody>
      </p:sp>
      <p:sp>
        <p:nvSpPr>
          <p:cNvPr id="6" name="Slide Number Placeholder 5"/>
          <p:cNvSpPr>
            <a:spLocks noGrp="1"/>
          </p:cNvSpPr>
          <p:nvPr>
            <p:ph type="sldNum" sz="quarter" idx="12"/>
          </p:nvPr>
        </p:nvSpPr>
        <p:spPr/>
        <p:txBody>
          <a:bodyPr/>
          <a:lstStyle/>
          <a:p>
            <a:fld id="{882BB898-0A1D-4139-B299-57B4A7496642}" type="slidenum">
              <a:rPr lang="bg-BG" smtClean="0"/>
              <a:t>‹#›</a:t>
            </a:fld>
            <a:endParaRPr lang="bg-BG"/>
          </a:p>
        </p:txBody>
      </p:sp>
    </p:spTree>
    <p:extLst>
      <p:ext uri="{BB962C8B-B14F-4D97-AF65-F5344CB8AC3E}">
        <p14:creationId xmlns:p14="http://schemas.microsoft.com/office/powerpoint/2010/main" val="33034610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D7861E-D393-452B-AEBE-5B5CB0FFE8C2}" type="datetimeFigureOut">
              <a:rPr lang="en-US" smtClean="0"/>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072E6B-21D0-4A8C-8928-E80A5B88B7F7}" type="slidenum">
              <a:rPr lang="en-US" smtClean="0"/>
              <a:t>‹#›</a:t>
            </a:fld>
            <a:endParaRPr lang="en-US"/>
          </a:p>
        </p:txBody>
      </p:sp>
    </p:spTree>
    <p:extLst>
      <p:ext uri="{BB962C8B-B14F-4D97-AF65-F5344CB8AC3E}">
        <p14:creationId xmlns:p14="http://schemas.microsoft.com/office/powerpoint/2010/main" val="31639593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标题与副标题">
    <p:spTree>
      <p:nvGrpSpPr>
        <p:cNvPr id="1" name=""/>
        <p:cNvGrpSpPr/>
        <p:nvPr/>
      </p:nvGrpSpPr>
      <p:grpSpPr>
        <a:xfrm>
          <a:off x="0" y="0"/>
          <a:ext cx="0" cy="0"/>
          <a:chOff x="0" y="0"/>
          <a:chExt cx="0" cy="0"/>
        </a:xfrm>
      </p:grpSpPr>
      <p:sp>
        <p:nvSpPr>
          <p:cNvPr id="2" name="矩形 4"/>
          <p:cNvSpPr/>
          <p:nvPr userDrawn="1"/>
        </p:nvSpPr>
        <p:spPr>
          <a:xfrm>
            <a:off x="1589" y="6350"/>
            <a:ext cx="12190414" cy="6851650"/>
          </a:xfrm>
          <a:prstGeom prst="rect">
            <a:avLst/>
          </a:prstGeom>
          <a:blipFill dpi="0" rotWithShape="1">
            <a:blip r:embed="rId2" cstate="screen">
              <a:duotone>
                <a:prstClr val="black"/>
                <a:schemeClr val="accent4">
                  <a:tint val="45000"/>
                  <a:satMod val="400000"/>
                </a:schemeClr>
              </a:duotone>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buFont typeface="Wingdings" pitchFamily="2" charset="2"/>
              <a:buChar char="n"/>
              <a:defRPr/>
            </a:pPr>
            <a:endParaRPr lang="zh-CN" altLang="en-US" sz="1799">
              <a:solidFill>
                <a:srgbClr val="FFFFFF"/>
              </a:solidFill>
            </a:endParaRPr>
          </a:p>
        </p:txBody>
      </p:sp>
      <p:pic>
        <p:nvPicPr>
          <p:cNvPr id="3"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179574" y="6386513"/>
            <a:ext cx="1295063" cy="307975"/>
          </a:xfrm>
          <a:prstGeom prst="rect">
            <a:avLst/>
          </a:prstGeom>
          <a:noFill/>
          <a:ln w="9525">
            <a:noFill/>
            <a:miter lim="800000"/>
            <a:headEnd/>
            <a:tailEnd/>
          </a:ln>
        </p:spPr>
      </p:pic>
      <p:sp>
        <p:nvSpPr>
          <p:cNvPr id="4" name="Text Box 5"/>
          <p:cNvSpPr txBox="1">
            <a:spLocks noChangeArrowheads="1"/>
          </p:cNvSpPr>
          <p:nvPr userDrawn="1"/>
        </p:nvSpPr>
        <p:spPr bwMode="auto">
          <a:xfrm>
            <a:off x="4681909" y="6478588"/>
            <a:ext cx="2639326" cy="215900"/>
          </a:xfrm>
          <a:prstGeom prst="rect">
            <a:avLst/>
          </a:prstGeom>
          <a:noFill/>
          <a:ln>
            <a:noFill/>
          </a:ln>
          <a:extLst/>
        </p:spPr>
        <p:txBody>
          <a:bodyPr wrap="none" lIns="0" tIns="0" bIns="0">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en-US" altLang="zh-CN" sz="1400" b="0" smtClean="0">
                <a:solidFill>
                  <a:srgbClr val="595959"/>
                </a:solidFill>
                <a:latin typeface="FrutigerNext LT Light" pitchFamily="34" charset="0"/>
                <a:ea typeface="MS PGothic" panose="020B0600070205080204" pitchFamily="34" charset="-128"/>
              </a:rPr>
              <a:t>HUAWEI TECHNOLOGIES CO., LTD.</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93299" y="6226476"/>
            <a:ext cx="2178353" cy="512595"/>
          </a:xfrm>
          <a:prstGeom prst="rect">
            <a:avLst/>
          </a:prstGeom>
        </p:spPr>
      </p:pic>
      <p:pic>
        <p:nvPicPr>
          <p:cNvPr id="6" name="Picture 2" descr="Резултат с изображение за mtel logo"/>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 y="6156696"/>
            <a:ext cx="1473200" cy="58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19330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空白">
    <p:spTree>
      <p:nvGrpSpPr>
        <p:cNvPr id="1" name=""/>
        <p:cNvGrpSpPr/>
        <p:nvPr/>
      </p:nvGrpSpPr>
      <p:grpSpPr>
        <a:xfrm>
          <a:off x="0" y="0"/>
          <a:ext cx="0" cy="0"/>
          <a:chOff x="0" y="0"/>
          <a:chExt cx="0" cy="0"/>
        </a:xfrm>
      </p:grpSpPr>
      <p:sp>
        <p:nvSpPr>
          <p:cNvPr id="4" name="Title 3"/>
          <p:cNvSpPr>
            <a:spLocks noGrp="1"/>
          </p:cNvSpPr>
          <p:nvPr>
            <p:ph type="title"/>
          </p:nvPr>
        </p:nvSpPr>
        <p:spPr>
          <a:xfrm>
            <a:off x="1007536" y="2263350"/>
            <a:ext cx="7584017" cy="1415438"/>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10030440"/>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AT" dirty="0"/>
          </a:p>
        </p:txBody>
      </p:sp>
      <p:sp>
        <p:nvSpPr>
          <p:cNvPr id="3" name="Inhaltsplatzhalter 2"/>
          <p:cNvSpPr>
            <a:spLocks noGrp="1"/>
          </p:cNvSpPr>
          <p:nvPr>
            <p:ph idx="1"/>
          </p:nvPr>
        </p:nvSpPr>
        <p:spPr/>
        <p:txBody>
          <a:bodyPr/>
          <a:lstStyle/>
          <a:p>
            <a:pPr lvl="0"/>
            <a:r>
              <a:rPr lang="en-GB" noProof="0" smtClean="0"/>
              <a:t>Textmasterformate durch Klicken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endParaRPr lang="en-GB" noProof="0"/>
          </a:p>
        </p:txBody>
      </p:sp>
      <p:sp>
        <p:nvSpPr>
          <p:cNvPr id="4" name="Slide Number Placeholder 5"/>
          <p:cNvSpPr>
            <a:spLocks noGrp="1"/>
          </p:cNvSpPr>
          <p:nvPr>
            <p:ph type="sldNum" sz="quarter" idx="10"/>
          </p:nvPr>
        </p:nvSpPr>
        <p:spPr>
          <a:ln/>
        </p:spPr>
        <p:txBody>
          <a:bodyPr/>
          <a:lstStyle>
            <a:lvl1pPr>
              <a:defRPr/>
            </a:lvl1pPr>
          </a:lstStyle>
          <a:p>
            <a:pPr>
              <a:defRPr/>
            </a:pPr>
            <a:fld id="{764DE3DB-52BA-49C3-AE21-B42D8E2C95CA}" type="slidenum">
              <a:rPr lang="en-GB"/>
              <a:pPr>
                <a:defRPr/>
              </a:pPr>
              <a:t>‹#›</a:t>
            </a:fld>
            <a:endParaRPr lang="en-GB"/>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80827C"/>
                </a:solidFill>
              </a:rPr>
              <a:t>Title of Presentation,  XXX XXX, 2010</a:t>
            </a:r>
            <a:endParaRPr lang="en-GB">
              <a:solidFill>
                <a:srgbClr val="80827C"/>
              </a:solidFill>
            </a:endParaRPr>
          </a:p>
        </p:txBody>
      </p:sp>
    </p:spTree>
    <p:extLst>
      <p:ext uri="{BB962C8B-B14F-4D97-AF65-F5344CB8AC3E}">
        <p14:creationId xmlns:p14="http://schemas.microsoft.com/office/powerpoint/2010/main" val="4082671777"/>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849" y="170347"/>
            <a:ext cx="11230845" cy="935887"/>
          </a:xfrm>
          <a:prstGeom prst="rect">
            <a:avLst/>
          </a:prstGeom>
        </p:spPr>
        <p:txBody>
          <a:bodyPr>
            <a:noAutofit/>
          </a:bodyPr>
          <a:lstStyle>
            <a:lvl1pPr marL="0" marR="0" indent="0" algn="l" defTabSz="1219078" rtl="0" eaLnBrk="1" fontAlgn="auto" latinLnBrk="0" hangingPunct="1">
              <a:lnSpc>
                <a:spcPct val="100000"/>
              </a:lnSpc>
              <a:spcBef>
                <a:spcPct val="0"/>
              </a:spcBef>
              <a:spcAft>
                <a:spcPts val="0"/>
              </a:spcAft>
              <a:buClrTx/>
              <a:buSzTx/>
              <a:buFontTx/>
              <a:buNone/>
              <a:tabLst/>
              <a:defRPr sz="3199" b="0">
                <a:solidFill>
                  <a:schemeClr val="tx1">
                    <a:lumMod val="75000"/>
                    <a:lumOff val="25000"/>
                  </a:schemeClr>
                </a:solidFill>
                <a:latin typeface="+mj-ea"/>
                <a:ea typeface="+mj-ea"/>
              </a:defRPr>
            </a:lvl1pPr>
          </a:lstStyle>
          <a:p>
            <a:endParaRPr lang="en-US" altLang="zh-CN" dirty="0" smtClean="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93299" y="6226476"/>
            <a:ext cx="2178353" cy="512595"/>
          </a:xfrm>
          <a:prstGeom prst="rect">
            <a:avLst/>
          </a:prstGeom>
        </p:spPr>
      </p:pic>
      <p:pic>
        <p:nvPicPr>
          <p:cNvPr id="4" name="Picture 2" descr="Резултат с изображение за mtel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6156696"/>
            <a:ext cx="1473200" cy="58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30829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93299" y="6226476"/>
            <a:ext cx="2178353" cy="512595"/>
          </a:xfrm>
          <a:prstGeom prst="rect">
            <a:avLst/>
          </a:prstGeom>
        </p:spPr>
      </p:pic>
      <p:pic>
        <p:nvPicPr>
          <p:cNvPr id="3" name="Picture 2" descr="Резултат с изображение за mtel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6156696"/>
            <a:ext cx="1473200" cy="58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0542047"/>
      </p:ext>
    </p:extLst>
  </p:cSld>
  <p:clrMapOvr>
    <a:masterClrMapping/>
  </p:clrMapOvr>
  <p:transition spd="slow"/>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标题，文本与内容">
    <p:spTree>
      <p:nvGrpSpPr>
        <p:cNvPr id="1" name=""/>
        <p:cNvGrpSpPr/>
        <p:nvPr/>
      </p:nvGrpSpPr>
      <p:grpSpPr>
        <a:xfrm>
          <a:off x="0" y="0"/>
          <a:ext cx="0" cy="0"/>
          <a:chOff x="0" y="0"/>
          <a:chExt cx="0" cy="0"/>
        </a:xfrm>
      </p:grpSpPr>
      <p:pic>
        <p:nvPicPr>
          <p:cNvPr id="3" name="Picture 9" descr="8"/>
          <p:cNvPicPr>
            <a:picLocks noChangeAspect="1" noChangeArrowheads="1"/>
          </p:cNvPicPr>
          <p:nvPr userDrawn="1"/>
        </p:nvPicPr>
        <p:blipFill>
          <a:blip r:embed="rId2" cstate="print"/>
          <a:srcRect/>
          <a:stretch>
            <a:fillRect/>
          </a:stretch>
        </p:blipFill>
        <p:spPr bwMode="auto">
          <a:xfrm>
            <a:off x="10450970" y="6386515"/>
            <a:ext cx="1309346" cy="312737"/>
          </a:xfrm>
          <a:prstGeom prst="rect">
            <a:avLst/>
          </a:prstGeom>
          <a:noFill/>
          <a:ln w="9525">
            <a:noFill/>
            <a:miter lim="800000"/>
            <a:headEnd/>
            <a:tailEnd/>
          </a:ln>
        </p:spPr>
      </p:pic>
      <p:sp>
        <p:nvSpPr>
          <p:cNvPr id="2" name="标题 1"/>
          <p:cNvSpPr>
            <a:spLocks noGrp="1"/>
          </p:cNvSpPr>
          <p:nvPr>
            <p:ph type="title"/>
          </p:nvPr>
        </p:nvSpPr>
        <p:spPr>
          <a:xfrm>
            <a:off x="823700" y="341787"/>
            <a:ext cx="10844563" cy="553998"/>
          </a:xfrm>
          <a:prstGeom prst="rect">
            <a:avLst/>
          </a:prstGeom>
        </p:spPr>
        <p:txBody>
          <a:bodyPr tIns="0" rIns="0" bIns="0"/>
          <a:lstStyle>
            <a:lvl1pPr>
              <a:defRPr lang="zh-CN" altLang="en-US" sz="3599" b="0" kern="1200" dirty="0">
                <a:solidFill>
                  <a:schemeClr val="tx1">
                    <a:lumMod val="75000"/>
                    <a:lumOff val="25000"/>
                  </a:schemeClr>
                </a:solidFill>
                <a:latin typeface="Arial" pitchFamily="34" charset="0"/>
                <a:ea typeface="微软雅黑" pitchFamily="34" charset="-122"/>
                <a:cs typeface="Arial" pitchFamily="34" charset="0"/>
              </a:defRPr>
            </a:lvl1pPr>
          </a:lstStyle>
          <a:p>
            <a:pPr lvl="0"/>
            <a:r>
              <a:rPr lang="zh-CN" altLang="en-US" dirty="0" smtClean="0"/>
              <a:t>单击此处编辑母版标题样式</a:t>
            </a:r>
            <a:endParaRPr lang="zh-CN" alt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3299" y="6226476"/>
            <a:ext cx="2178353" cy="512595"/>
          </a:xfrm>
          <a:prstGeom prst="rect">
            <a:avLst/>
          </a:prstGeom>
        </p:spPr>
      </p:pic>
      <p:pic>
        <p:nvPicPr>
          <p:cNvPr id="5" name="Picture 2" descr="Резултат с изображение за mtel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 y="6156696"/>
            <a:ext cx="1473200" cy="58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7690"/>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Red Title Slide 1">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Section title</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a:t>
            </a:r>
            <a:endParaRPr lang="en-US" dirty="0"/>
          </a:p>
        </p:txBody>
      </p:sp>
    </p:spTree>
    <p:extLst>
      <p:ext uri="{BB962C8B-B14F-4D97-AF65-F5344CB8AC3E}">
        <p14:creationId xmlns:p14="http://schemas.microsoft.com/office/powerpoint/2010/main" val="379940588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Red Title Slide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Section title</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a:t>
            </a:r>
            <a:endParaRPr lang="en-US" dirty="0"/>
          </a:p>
        </p:txBody>
      </p:sp>
    </p:spTree>
    <p:extLst>
      <p:ext uri="{BB962C8B-B14F-4D97-AF65-F5344CB8AC3E}">
        <p14:creationId xmlns:p14="http://schemas.microsoft.com/office/powerpoint/2010/main" val="354190593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chemeClr val="bg1"/>
                </a:solidFill>
                <a:latin typeface="Verdana" charset="0"/>
                <a:ea typeface="Verdana" charset="0"/>
                <a:cs typeface="Verdana" charset="0"/>
              </a:defRPr>
            </a:lvl1pPr>
          </a:lstStyle>
          <a:p>
            <a:r>
              <a:rPr lang="en-US" dirty="0" smtClean="0"/>
              <a:t>Agenda</a:t>
            </a:r>
            <a:endParaRPr lang="en-US" dirty="0"/>
          </a:p>
        </p:txBody>
      </p:sp>
      <p:sp>
        <p:nvSpPr>
          <p:cNvPr id="5" name="Subtitle 2"/>
          <p:cNvSpPr>
            <a:spLocks noGrp="1"/>
          </p:cNvSpPr>
          <p:nvPr>
            <p:ph type="subTitle" idx="1" hasCustomPrompt="1"/>
          </p:nvPr>
        </p:nvSpPr>
        <p:spPr>
          <a:xfrm>
            <a:off x="550863" y="2279649"/>
            <a:ext cx="8322204" cy="3833283"/>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
                <a:schemeClr val="bg1"/>
              </a:buClr>
              <a:buSzPct val="70000"/>
              <a:buFont typeface="+mj-lt"/>
              <a:buAutoNum type="arabicPeriod"/>
              <a:tabLst/>
              <a:defRPr sz="210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Section title one</a:t>
            </a:r>
          </a:p>
          <a:p>
            <a:r>
              <a:rPr lang="en-US" dirty="0" smtClean="0"/>
              <a:t>Section title two</a:t>
            </a:r>
          </a:p>
          <a:p>
            <a:r>
              <a:rPr lang="en-US" dirty="0" smtClean="0"/>
              <a:t>Section title three</a:t>
            </a:r>
          </a:p>
          <a:p>
            <a:r>
              <a:rPr lang="en-US" dirty="0" smtClean="0"/>
              <a:t>Section title 4</a:t>
            </a:r>
          </a:p>
          <a:p>
            <a:r>
              <a:rPr lang="en-US" dirty="0" smtClean="0"/>
              <a:t>Section title 5</a:t>
            </a:r>
          </a:p>
          <a:p>
            <a:r>
              <a:rPr lang="is-IS" dirty="0" smtClean="0"/>
              <a:t>…</a:t>
            </a:r>
            <a:endParaRPr lang="en-US" dirty="0"/>
          </a:p>
        </p:txBody>
      </p:sp>
    </p:spTree>
    <p:extLst>
      <p:ext uri="{BB962C8B-B14F-4D97-AF65-F5344CB8AC3E}">
        <p14:creationId xmlns:p14="http://schemas.microsoft.com/office/powerpoint/2010/main" val="28515655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Title and Content_white">
    <p:spTree>
      <p:nvGrpSpPr>
        <p:cNvPr id="1" name=""/>
        <p:cNvGrpSpPr/>
        <p:nvPr/>
      </p:nvGrpSpPr>
      <p:grpSpPr>
        <a:xfrm>
          <a:off x="0" y="0"/>
          <a:ext cx="0" cy="0"/>
          <a:chOff x="0" y="0"/>
          <a:chExt cx="0" cy="0"/>
        </a:xfrm>
      </p:grpSpPr>
      <p:sp>
        <p:nvSpPr>
          <p:cNvPr id="8" name="Title 1"/>
          <p:cNvSpPr>
            <a:spLocks noGrp="1"/>
          </p:cNvSpPr>
          <p:nvPr>
            <p:ph type="title"/>
          </p:nvPr>
        </p:nvSpPr>
        <p:spPr>
          <a:xfrm>
            <a:off x="304800" y="762000"/>
            <a:ext cx="10972800" cy="1143000"/>
          </a:xfrm>
        </p:spPr>
        <p:txBody>
          <a:bodyPr anchor="b">
            <a:normAutofit/>
          </a:bodyPr>
          <a:lstStyle>
            <a:lvl1pPr algn="l">
              <a:defRPr sz="4000">
                <a:solidFill>
                  <a:srgbClr val="C00000"/>
                </a:solidFill>
                <a:latin typeface="Verdana" panose="020B0604030504040204" pitchFamily="34" charset="0"/>
              </a:defRPr>
            </a:lvl1pPr>
          </a:lstStyle>
          <a:p>
            <a:r>
              <a:rPr lang="en-US" dirty="0" smtClean="0"/>
              <a:t>Click to edit Master title style</a:t>
            </a:r>
            <a:endParaRPr lang="en-US" dirty="0"/>
          </a:p>
        </p:txBody>
      </p:sp>
      <p:sp>
        <p:nvSpPr>
          <p:cNvPr id="9" name="Content Placeholder 2"/>
          <p:cNvSpPr>
            <a:spLocks noGrp="1"/>
          </p:cNvSpPr>
          <p:nvPr>
            <p:ph idx="1"/>
          </p:nvPr>
        </p:nvSpPr>
        <p:spPr>
          <a:xfrm>
            <a:off x="304800" y="2103437"/>
            <a:ext cx="10972800" cy="3535363"/>
          </a:xfrm>
        </p:spPr>
        <p:txBody>
          <a:bodyPr>
            <a:normAutofit/>
          </a:bodyPr>
          <a:lstStyle>
            <a:lvl1pPr>
              <a:buNone/>
              <a:defRPr sz="2133">
                <a:latin typeface="Verdana" panose="020B0604030504040204" pitchFamily="34" charset="0"/>
              </a:defRPr>
            </a:lvl1pPr>
            <a:lvl2pPr>
              <a:defRPr sz="2133">
                <a:latin typeface="Verdana" panose="020B0604030504040204" pitchFamily="34" charset="0"/>
              </a:defRPr>
            </a:lvl2pPr>
            <a:lvl3pPr>
              <a:defRPr sz="2133">
                <a:latin typeface="Verdana" panose="020B0604030504040204" pitchFamily="34" charset="0"/>
              </a:defRPr>
            </a:lvl3pPr>
            <a:lvl4pPr>
              <a:defRPr sz="2133">
                <a:latin typeface="Verdana" panose="020B0604030504040204" pitchFamily="34" charset="0"/>
              </a:defRPr>
            </a:lvl4pPr>
            <a:lvl5pPr>
              <a:defRPr sz="2133">
                <a:latin typeface="Verdana" panose="020B060403050404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Date Placeholder 3"/>
          <p:cNvSpPr>
            <a:spLocks noGrp="1"/>
          </p:cNvSpPr>
          <p:nvPr>
            <p:ph type="dt" sz="half" idx="10"/>
          </p:nvPr>
        </p:nvSpPr>
        <p:spPr>
          <a:xfrm>
            <a:off x="406400" y="6356352"/>
            <a:ext cx="2844800" cy="365125"/>
          </a:xfrm>
        </p:spPr>
        <p:txBody>
          <a:bodyPr/>
          <a:lstStyle/>
          <a:p>
            <a:fld id="{DFC1577D-D6D7-47C7-963F-40C78186E4FE}" type="datetimeFigureOut">
              <a:rPr lang="bg-BG" smtClean="0"/>
              <a:t>23.8.2017 г.</a:t>
            </a:fld>
            <a:endParaRPr lang="bg-BG"/>
          </a:p>
        </p:txBody>
      </p:sp>
      <p:sp>
        <p:nvSpPr>
          <p:cNvPr id="11" name="Slide Number Placeholder 5"/>
          <p:cNvSpPr>
            <a:spLocks noGrp="1"/>
          </p:cNvSpPr>
          <p:nvPr>
            <p:ph type="sldNum" sz="quarter" idx="12"/>
          </p:nvPr>
        </p:nvSpPr>
        <p:spPr>
          <a:xfrm>
            <a:off x="3657600" y="6324600"/>
            <a:ext cx="2844800" cy="365125"/>
          </a:xfrm>
        </p:spPr>
        <p:txBody>
          <a:bodyPr/>
          <a:lstStyle/>
          <a:p>
            <a:fld id="{882BB898-0A1D-4139-B299-57B4A7496642}" type="slidenum">
              <a:rPr lang="bg-BG" smtClean="0"/>
              <a:t>‹#›</a:t>
            </a:fld>
            <a:endParaRPr lang="bg-BG"/>
          </a:p>
        </p:txBody>
      </p:sp>
    </p:spTree>
    <p:extLst>
      <p:ext uri="{BB962C8B-B14F-4D97-AF65-F5344CB8AC3E}">
        <p14:creationId xmlns:p14="http://schemas.microsoft.com/office/powerpoint/2010/main" val="30197735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_Agend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4" name="Title 1"/>
          <p:cNvSpPr>
            <a:spLocks noGrp="1"/>
          </p:cNvSpPr>
          <p:nvPr>
            <p:ph type="ctrTitle" hasCustomPrompt="1"/>
          </p:nvPr>
        </p:nvSpPr>
        <p:spPr>
          <a:xfrm>
            <a:off x="550800" y="561181"/>
            <a:ext cx="5545137" cy="1005152"/>
          </a:xfrm>
          <a:prstGeom prst="rect">
            <a:avLst/>
          </a:prstGeom>
        </p:spPr>
        <p:txBody>
          <a:bodyPr anchor="t">
            <a:noAutofit/>
          </a:bodyPr>
          <a:lstStyle>
            <a:lvl1pPr algn="l">
              <a:defRPr sz="3000">
                <a:solidFill>
                  <a:schemeClr val="bg1"/>
                </a:solidFill>
                <a:latin typeface="Verdana" charset="0"/>
                <a:ea typeface="Verdana" charset="0"/>
                <a:cs typeface="Verdana" charset="0"/>
              </a:defRPr>
            </a:lvl1pPr>
          </a:lstStyle>
          <a:p>
            <a:r>
              <a:rPr lang="en-US" dirty="0" smtClean="0"/>
              <a:t>Agenda</a:t>
            </a:r>
            <a:endParaRPr lang="en-US" dirty="0"/>
          </a:p>
        </p:txBody>
      </p:sp>
      <p:sp>
        <p:nvSpPr>
          <p:cNvPr id="5" name="Subtitle 2"/>
          <p:cNvSpPr>
            <a:spLocks noGrp="1"/>
          </p:cNvSpPr>
          <p:nvPr>
            <p:ph type="subTitle" idx="1" hasCustomPrompt="1"/>
          </p:nvPr>
        </p:nvSpPr>
        <p:spPr>
          <a:xfrm>
            <a:off x="550863" y="2279649"/>
            <a:ext cx="8322204" cy="3833283"/>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
                <a:schemeClr val="bg1"/>
              </a:buClr>
              <a:buSzPct val="70000"/>
              <a:buFont typeface="+mj-lt"/>
              <a:buAutoNum type="arabicPeriod"/>
              <a:tabLst/>
              <a:defRPr sz="210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Section title one</a:t>
            </a:r>
          </a:p>
          <a:p>
            <a:r>
              <a:rPr lang="en-US" dirty="0" smtClean="0"/>
              <a:t>Section title two</a:t>
            </a:r>
          </a:p>
          <a:p>
            <a:r>
              <a:rPr lang="en-US" dirty="0" smtClean="0"/>
              <a:t>Section title three</a:t>
            </a:r>
          </a:p>
          <a:p>
            <a:r>
              <a:rPr lang="en-US" dirty="0" smtClean="0"/>
              <a:t>Section title 4</a:t>
            </a:r>
          </a:p>
          <a:p>
            <a:r>
              <a:rPr lang="en-US" dirty="0" smtClean="0"/>
              <a:t>Section title 5</a:t>
            </a:r>
          </a:p>
          <a:p>
            <a:r>
              <a:rPr lang="is-IS" dirty="0" smtClean="0"/>
              <a:t>…</a:t>
            </a:r>
            <a:endParaRPr lang="en-US" dirty="0"/>
          </a:p>
        </p:txBody>
      </p:sp>
    </p:spTree>
    <p:extLst>
      <p:ext uri="{BB962C8B-B14F-4D97-AF65-F5344CB8AC3E}">
        <p14:creationId xmlns:p14="http://schemas.microsoft.com/office/powerpoint/2010/main" val="941228648"/>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_Agenda">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550799" y="363600"/>
            <a:ext cx="8322267" cy="5269104"/>
          </a:xfrm>
          <a:prstGeom prst="rect">
            <a:avLst/>
          </a:prstGeom>
        </p:spPr>
        <p:txBody>
          <a:bodyPr/>
          <a:lstStyle>
            <a:lvl1pPr algn="l" defTabSz="914400" rtl="0" eaLnBrk="1" latinLnBrk="0" hangingPunct="1">
              <a:lnSpc>
                <a:spcPct val="90000"/>
              </a:lnSpc>
              <a:spcBef>
                <a:spcPct val="0"/>
              </a:spcBef>
              <a:buNone/>
              <a:defRPr lang="en-US" sz="4600" kern="1200" dirty="0">
                <a:solidFill>
                  <a:schemeClr val="bg1"/>
                </a:solidFill>
                <a:latin typeface="Verdana" charset="0"/>
                <a:ea typeface="Verdana" charset="0"/>
                <a:cs typeface="Verdana" charset="0"/>
              </a:defRPr>
            </a:lvl1pPr>
          </a:lstStyle>
          <a:p>
            <a:r>
              <a:rPr lang="en-US" dirty="0" smtClean="0"/>
              <a:t>Insert bigger text here.</a:t>
            </a:r>
            <a:br>
              <a:rPr lang="en-US" dirty="0" smtClean="0"/>
            </a:br>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a:t>
            </a:r>
            <a:endParaRPr lang="en-US" dirty="0"/>
          </a:p>
        </p:txBody>
      </p:sp>
    </p:spTree>
    <p:extLst>
      <p:ext uri="{BB962C8B-B14F-4D97-AF65-F5344CB8AC3E}">
        <p14:creationId xmlns:p14="http://schemas.microsoft.com/office/powerpoint/2010/main" val="97800963"/>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3_Agenda">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6" name="Title 1"/>
          <p:cNvSpPr>
            <a:spLocks noGrp="1"/>
          </p:cNvSpPr>
          <p:nvPr>
            <p:ph type="title" hasCustomPrompt="1"/>
          </p:nvPr>
        </p:nvSpPr>
        <p:spPr>
          <a:xfrm>
            <a:off x="550799" y="363600"/>
            <a:ext cx="8322267" cy="5269104"/>
          </a:xfrm>
          <a:prstGeom prst="rect">
            <a:avLst/>
          </a:prstGeom>
        </p:spPr>
        <p:txBody>
          <a:bodyPr/>
          <a:lstStyle>
            <a:lvl1pPr algn="l" defTabSz="914400" rtl="0" eaLnBrk="1" latinLnBrk="0" hangingPunct="1">
              <a:lnSpc>
                <a:spcPct val="90000"/>
              </a:lnSpc>
              <a:spcBef>
                <a:spcPct val="0"/>
              </a:spcBef>
              <a:buNone/>
              <a:defRPr lang="en-US" sz="4600" kern="1200" dirty="0">
                <a:solidFill>
                  <a:schemeClr val="bg1"/>
                </a:solidFill>
                <a:latin typeface="Verdana" charset="0"/>
                <a:ea typeface="Verdana" charset="0"/>
                <a:cs typeface="Verdana" charset="0"/>
              </a:defRPr>
            </a:lvl1pPr>
          </a:lstStyle>
          <a:p>
            <a:r>
              <a:rPr lang="en-US" dirty="0" smtClean="0"/>
              <a:t>Insert bigger text here.</a:t>
            </a:r>
            <a:br>
              <a:rPr lang="en-US" dirty="0" smtClean="0"/>
            </a:br>
            <a:r>
              <a:rPr lang="en-US" dirty="0" smtClean="0"/>
              <a:t>Lorem ipsum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sed</a:t>
            </a:r>
            <a:r>
              <a:rPr lang="en-US" dirty="0" smtClean="0"/>
              <a:t> do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labore</a:t>
            </a:r>
            <a:r>
              <a:rPr lang="en-US" dirty="0" smtClean="0"/>
              <a:t> et </a:t>
            </a:r>
            <a:r>
              <a:rPr lang="en-US" dirty="0" err="1" smtClean="0"/>
              <a:t>dolore</a:t>
            </a:r>
            <a:r>
              <a:rPr lang="en-US" dirty="0" smtClean="0"/>
              <a:t> magna </a:t>
            </a:r>
            <a:r>
              <a:rPr lang="en-US" dirty="0" err="1" smtClean="0"/>
              <a:t>aliqua</a:t>
            </a:r>
            <a:r>
              <a:rPr lang="en-US" dirty="0" smtClean="0"/>
              <a:t>.</a:t>
            </a:r>
            <a:endParaRPr lang="en-US" dirty="0"/>
          </a:p>
        </p:txBody>
      </p:sp>
    </p:spTree>
    <p:extLst>
      <p:ext uri="{BB962C8B-B14F-4D97-AF65-F5344CB8AC3E}">
        <p14:creationId xmlns:p14="http://schemas.microsoft.com/office/powerpoint/2010/main" val="21510602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and Content_confitential">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888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ed Title Slide 1">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Presentation title in 2 lines</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[confidential]</a:t>
            </a:r>
            <a:endParaRPr lang="en-US" dirty="0"/>
          </a:p>
        </p:txBody>
      </p:sp>
    </p:spTree>
    <p:extLst>
      <p:ext uri="{BB962C8B-B14F-4D97-AF65-F5344CB8AC3E}">
        <p14:creationId xmlns:p14="http://schemas.microsoft.com/office/powerpoint/2010/main" val="18694921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Red Title Slide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133600" y="1344578"/>
            <a:ext cx="10058400" cy="5513422"/>
          </a:xfrm>
          <a:prstGeom prst="rect">
            <a:avLst/>
          </a:prstGeom>
        </p:spPr>
      </p:pic>
      <p:sp>
        <p:nvSpPr>
          <p:cNvPr id="7" name="Title 1"/>
          <p:cNvSpPr>
            <a:spLocks noGrp="1"/>
          </p:cNvSpPr>
          <p:nvPr>
            <p:ph type="ctrTitle" hasCustomPrompt="1"/>
          </p:nvPr>
        </p:nvSpPr>
        <p:spPr>
          <a:xfrm>
            <a:off x="546364" y="2913958"/>
            <a:ext cx="5545137" cy="1238317"/>
          </a:xfrm>
          <a:prstGeom prst="rect">
            <a:avLst/>
          </a:prstGeom>
        </p:spPr>
        <p:txBody>
          <a:bodyPr lIns="0" tIns="0" rIns="90000" bIns="46800" anchor="t">
            <a:noAutofit/>
          </a:bodyPr>
          <a:lstStyle>
            <a:lvl1pPr algn="l">
              <a:defRPr sz="4600">
                <a:solidFill>
                  <a:schemeClr val="bg1"/>
                </a:solidFill>
                <a:latin typeface="Verdana" charset="0"/>
                <a:ea typeface="Verdana" charset="0"/>
                <a:cs typeface="Verdana" charset="0"/>
              </a:defRPr>
            </a:lvl1pPr>
          </a:lstStyle>
          <a:p>
            <a:r>
              <a:rPr lang="en-US" dirty="0" smtClean="0"/>
              <a:t>Presentation title in 2 lines</a:t>
            </a:r>
            <a:endParaRPr lang="en-US" dirty="0"/>
          </a:p>
        </p:txBody>
      </p:sp>
      <p:sp>
        <p:nvSpPr>
          <p:cNvPr id="8" name="Subtitle 2"/>
          <p:cNvSpPr>
            <a:spLocks noGrp="1"/>
          </p:cNvSpPr>
          <p:nvPr>
            <p:ph type="subTitle" idx="1" hasCustomPrompt="1"/>
          </p:nvPr>
        </p:nvSpPr>
        <p:spPr>
          <a:xfrm>
            <a:off x="550863" y="4366054"/>
            <a:ext cx="5545137" cy="428368"/>
          </a:xfrm>
          <a:prstGeom prst="rect">
            <a:avLst/>
          </a:prstGeom>
        </p:spPr>
        <p:txBody>
          <a:bodyPr lIns="0" tIns="0" rIns="90000" bIns="46800" anchor="ctr">
            <a:noAutofit/>
          </a:bodyPr>
          <a:lstStyle>
            <a:lvl1pPr marL="0" indent="0" algn="l">
              <a:buClr>
                <a:srgbClr val="A51140"/>
              </a:buClr>
              <a:buSzPct val="70000"/>
              <a:buFont typeface="Arial" charset="0"/>
              <a:buNone/>
              <a:defRPr sz="2100" baseline="0">
                <a:solidFill>
                  <a:schemeClr val="bg1"/>
                </a:solidFill>
                <a:latin typeface="Verdana" charset="0"/>
                <a:ea typeface="Verdana" charset="0"/>
                <a:cs typeface="Verdana"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[confidential]</a:t>
            </a:r>
            <a:endParaRPr lang="en-US" dirty="0"/>
          </a:p>
        </p:txBody>
      </p:sp>
    </p:spTree>
    <p:extLst>
      <p:ext uri="{BB962C8B-B14F-4D97-AF65-F5344CB8AC3E}">
        <p14:creationId xmlns:p14="http://schemas.microsoft.com/office/powerpoint/2010/main" val="20313657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emf"/><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3.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5.emf"/><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5.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5.emf"/><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5.em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image" Target="../media/image5.emf"/><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59.xml"/><Relationship Id="rId7" Type="http://schemas.openxmlformats.org/officeDocument/2006/relationships/theme" Target="../theme/theme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8251" y="-69890"/>
            <a:ext cx="2931413" cy="2223831"/>
          </a:xfrm>
          <a:prstGeom prst="rect">
            <a:avLst/>
          </a:prstGeom>
        </p:spPr>
      </p:pic>
      <p:sp>
        <p:nvSpPr>
          <p:cNvPr id="16" name="Date Placeholder 2"/>
          <p:cNvSpPr txBox="1">
            <a:spLocks/>
          </p:cNvSpPr>
          <p:nvPr userDrawn="1"/>
        </p:nvSpPr>
        <p:spPr>
          <a:xfrm>
            <a:off x="550863" y="4825107"/>
            <a:ext cx="2768070" cy="255059"/>
          </a:xfrm>
          <a:prstGeom prst="rect">
            <a:avLst/>
          </a:prstGeom>
        </p:spPr>
        <p:txBody>
          <a:bodyPr lIns="0" rIns="90000"/>
          <a:lstStyle>
            <a:defPPr>
              <a:defRPr lang="en-US"/>
            </a:defPPr>
            <a:lvl1pPr marL="0" algn="l" defTabSz="914400" rtl="0" eaLnBrk="1" latinLnBrk="0" hangingPunct="1">
              <a:defRPr sz="1800" kern="1200">
                <a:solidFill>
                  <a:srgbClr val="CD202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4825776-456C-AB49-B760-1240E4ACBF32}" type="datetime2">
              <a:rPr lang="bg-BG" sz="1000" smtClean="0">
                <a:latin typeface="Verdana" charset="0"/>
                <a:ea typeface="Verdana" charset="0"/>
                <a:cs typeface="Verdana" charset="0"/>
              </a:rPr>
              <a:pPr/>
              <a:t>сряда, 23 август 2017 г.</a:t>
            </a:fld>
            <a:endParaRPr lang="en-US" sz="1000" dirty="0">
              <a:latin typeface="Verdana" charset="0"/>
              <a:ea typeface="Verdana" charset="0"/>
              <a:cs typeface="Verdana" charset="0"/>
            </a:endParaRPr>
          </a:p>
        </p:txBody>
      </p:sp>
    </p:spTree>
    <p:extLst>
      <p:ext uri="{BB962C8B-B14F-4D97-AF65-F5344CB8AC3E}">
        <p14:creationId xmlns:p14="http://schemas.microsoft.com/office/powerpoint/2010/main" val="20030668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19" r:id="rId3"/>
    <p:sldLayoutId id="2147483720" r:id="rId4"/>
    <p:sldLayoutId id="2147483764" r:id="rId5"/>
    <p:sldLayoutId id="2147483765" r:id="rId6"/>
    <p:sldLayoutId id="2147483769"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screen">
            <a:lum/>
            <a:extLst>
              <a:ext uri="{28A0092B-C50C-407E-A947-70E740481C1C}">
                <a14:useLocalDpi xmlns:a14="http://schemas.microsoft.com/office/drawing/2010/main"/>
              </a:ext>
            </a:extLst>
          </a:blip>
          <a:srcRect/>
          <a:stretch>
            <a:fillRect l="-1000" r="-1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8251" y="-69890"/>
            <a:ext cx="2931413" cy="2223831"/>
          </a:xfrm>
          <a:prstGeom prst="rect">
            <a:avLst/>
          </a:prstGeom>
        </p:spPr>
      </p:pic>
      <p:sp>
        <p:nvSpPr>
          <p:cNvPr id="8" name="Date Placeholder 2"/>
          <p:cNvSpPr txBox="1">
            <a:spLocks/>
          </p:cNvSpPr>
          <p:nvPr userDrawn="1"/>
        </p:nvSpPr>
        <p:spPr>
          <a:xfrm>
            <a:off x="550863" y="4825107"/>
            <a:ext cx="2768070" cy="255059"/>
          </a:xfrm>
          <a:prstGeom prst="rect">
            <a:avLst/>
          </a:prstGeom>
        </p:spPr>
        <p:txBody>
          <a:bodyPr lIns="0" rIns="90000"/>
          <a:lstStyle>
            <a:defPPr>
              <a:defRPr lang="en-US"/>
            </a:defPPr>
            <a:lvl1pPr marL="0" algn="l" defTabSz="914400" rtl="0" eaLnBrk="1" latinLnBrk="0" hangingPunct="1">
              <a:defRPr sz="1800" kern="1200">
                <a:solidFill>
                  <a:srgbClr val="CD202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4825776-456C-AB49-B760-1240E4ACBF32}" type="datetime2">
              <a:rPr lang="bg-BG" sz="1000" smtClean="0">
                <a:solidFill>
                  <a:schemeClr val="bg1"/>
                </a:solidFill>
                <a:latin typeface="Verdana" charset="0"/>
                <a:ea typeface="Verdana" charset="0"/>
                <a:cs typeface="Verdana" charset="0"/>
              </a:rPr>
              <a:pPr/>
              <a:t>сряда, 23 август 2017 г.</a:t>
            </a:fld>
            <a:endParaRPr lang="en-US" sz="1000"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42984436"/>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7" r:id="rId3"/>
    <p:sldLayoutId id="214748371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94825776-456C-AB49-B760-1240E4ACBF32}" type="datetime2">
              <a:rPr lang="bg-BG" smtClean="0"/>
              <a:pPr/>
              <a:t>сряда, 23 август 2017 г.</a:t>
            </a:fld>
            <a:endParaRPr lang="en-US"/>
          </a:p>
        </p:txBody>
      </p:sp>
      <p:sp>
        <p:nvSpPr>
          <p:cNvPr id="15" name="Slide Number Placeholder 5"/>
          <p:cNvSpPr>
            <a:spLocks noGrp="1"/>
          </p:cNvSpPr>
          <p:nvPr>
            <p:ph type="sldNum" sz="quarter" idx="4"/>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2C17ED2D-8B00-BB4D-A3BB-CBD28E1A4135}" type="slidenum">
              <a:rPr lang="en-US" smtClean="0"/>
              <a:pPr algn="r"/>
              <a:t>‹#›</a:t>
            </a:fld>
            <a:endParaRPr lang="en-US"/>
          </a:p>
        </p:txBody>
      </p:sp>
      <p:pic>
        <p:nvPicPr>
          <p:cNvPr id="2" name="Picture 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639"/>
            <a:ext cx="7429500" cy="5600700"/>
          </a:xfrm>
          <a:prstGeom prst="rect">
            <a:avLst/>
          </a:prstGeom>
        </p:spPr>
      </p:pic>
    </p:spTree>
    <p:extLst>
      <p:ext uri="{BB962C8B-B14F-4D97-AF65-F5344CB8AC3E}">
        <p14:creationId xmlns:p14="http://schemas.microsoft.com/office/powerpoint/2010/main" val="635348283"/>
      </p:ext>
    </p:extLst>
  </p:cSld>
  <p:clrMap bg1="lt1" tx1="dk1" bg2="lt2" tx2="dk2" accent1="accent1" accent2="accent2" accent3="accent3" accent4="accent4" accent5="accent5" accent6="accent6" hlink="hlink" folHlink="folHlink"/>
  <p:sldLayoutIdLst>
    <p:sldLayoutId id="2147483712" r:id="rId1"/>
    <p:sldLayoutId id="2147483716" r:id="rId2"/>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screen">
            <a:lum/>
            <a:extLst>
              <a:ext uri="{28A0092B-C50C-407E-A947-70E740481C1C}">
                <a14:useLocalDpi xmlns:a14="http://schemas.microsoft.com/office/drawing/2010/main"/>
              </a:ext>
            </a:extLst>
          </a:blip>
          <a:srcRect/>
          <a:stretch>
            <a:fillRect l="-1000" r="-1000"/>
          </a:stretch>
        </a:blipFill>
        <a:effectLst/>
      </p:bgPr>
    </p:bg>
    <p:spTree>
      <p:nvGrpSpPr>
        <p:cNvPr id="1" name=""/>
        <p:cNvGrpSpPr/>
        <p:nvPr/>
      </p:nvGrpSpPr>
      <p:grpSpPr>
        <a:xfrm>
          <a:off x="0" y="0"/>
          <a:ext cx="0" cy="0"/>
          <a:chOff x="0" y="0"/>
          <a:chExt cx="0" cy="0"/>
        </a:xfrm>
      </p:grpSpPr>
      <p:sp>
        <p:nvSpPr>
          <p:cNvPr id="8" name="Date Placeholder 2"/>
          <p:cNvSpPr txBox="1">
            <a:spLocks/>
          </p:cNvSpPr>
          <p:nvPr userDrawn="1"/>
        </p:nvSpPr>
        <p:spPr>
          <a:xfrm>
            <a:off x="550863" y="6307200"/>
            <a:ext cx="2768070" cy="255059"/>
          </a:xfrm>
          <a:prstGeom prst="rect">
            <a:avLst/>
          </a:prstGeom>
        </p:spPr>
        <p:txBody>
          <a:bodyPr lIns="0" rIns="90000"/>
          <a:lstStyle>
            <a:defPPr>
              <a:defRPr lang="en-US"/>
            </a:defPPr>
            <a:lvl1pPr marL="0" algn="l" defTabSz="914400" rtl="0" eaLnBrk="1" latinLnBrk="0" hangingPunct="1">
              <a:defRPr sz="1800" kern="1200">
                <a:solidFill>
                  <a:srgbClr val="CD202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4825776-456C-AB49-B760-1240E4ACBF32}" type="datetime2">
              <a:rPr lang="bg-BG" sz="1000" smtClean="0">
                <a:solidFill>
                  <a:schemeClr val="bg1"/>
                </a:solidFill>
                <a:latin typeface="Verdana" charset="0"/>
                <a:ea typeface="Verdana" charset="0"/>
                <a:cs typeface="Verdana" charset="0"/>
              </a:rPr>
              <a:pPr/>
              <a:t>сряда, 23 август 2017 г.</a:t>
            </a:fld>
            <a:endParaRPr lang="en-US" sz="1000"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10971468"/>
      </p:ext>
    </p:extLst>
  </p:cSld>
  <p:clrMap bg1="lt1" tx1="dk1" bg2="lt2" tx2="dk2" accent1="accent1" accent2="accent2" accent3="accent3" accent4="accent4" accent5="accent5" accent6="accent6" hlink="hlink" folHlink="folHlink"/>
  <p:sldLayoutIdLst>
    <p:sldLayoutId id="2147483714" r:id="rId1"/>
    <p:sldLayoutId id="214748371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94825776-456C-AB49-B760-1240E4ACBF32}" type="datetime2">
              <a:rPr lang="bg-BG" smtClean="0"/>
              <a:pPr/>
              <a:t>сряда, 23 август 2017 г.</a:t>
            </a:fld>
            <a:endParaRPr lang="en-US"/>
          </a:p>
        </p:txBody>
      </p:sp>
      <p:sp>
        <p:nvSpPr>
          <p:cNvPr id="15" name="Slide Number Placeholder 5"/>
          <p:cNvSpPr>
            <a:spLocks noGrp="1"/>
          </p:cNvSpPr>
          <p:nvPr>
            <p:ph type="sldNum" sz="quarter" idx="4"/>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2C17ED2D-8B00-BB4D-A3BB-CBD28E1A4135}" type="slidenum">
              <a:rPr lang="en-US" smtClean="0"/>
              <a:pPr algn="r"/>
              <a:t>‹#›</a:t>
            </a:fld>
            <a:endParaRPr lang="en-US"/>
          </a:p>
        </p:txBody>
      </p:sp>
      <p:pic>
        <p:nvPicPr>
          <p:cNvPr id="16" name="Picture 15"/>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326664" y="639"/>
            <a:ext cx="1865336" cy="1121085"/>
          </a:xfrm>
          <a:prstGeom prst="rect">
            <a:avLst/>
          </a:prstGeom>
        </p:spPr>
      </p:pic>
    </p:spTree>
    <p:extLst>
      <p:ext uri="{BB962C8B-B14F-4D97-AF65-F5344CB8AC3E}">
        <p14:creationId xmlns:p14="http://schemas.microsoft.com/office/powerpoint/2010/main" val="518256677"/>
      </p:ext>
    </p:extLst>
  </p:cSld>
  <p:clrMap bg1="lt1" tx1="dk1" bg2="lt2" tx2="dk2" accent1="accent1" accent2="accent2" accent3="accent3" accent4="accent4" accent5="accent5" accent6="accent6" hlink="hlink" folHlink="folHlink"/>
  <p:sldLayoutIdLst>
    <p:sldLayoutId id="2147483681" r:id="rId1"/>
    <p:sldLayoutId id="2147483724" r:id="rId2"/>
    <p:sldLayoutId id="2147483682" r:id="rId3"/>
    <p:sldLayoutId id="2147483686" r:id="rId4"/>
    <p:sldLayoutId id="2147483687" r:id="rId5"/>
    <p:sldLayoutId id="2147483688" r:id="rId6"/>
    <p:sldLayoutId id="2147483685" r:id="rId7"/>
    <p:sldLayoutId id="2147483689" r:id="rId8"/>
    <p:sldLayoutId id="2147483725" r:id="rId9"/>
    <p:sldLayoutId id="2147483698" r:id="rId10"/>
    <p:sldLayoutId id="2147483699" r:id="rId11"/>
    <p:sldLayoutId id="2147483767" r:id="rId12"/>
    <p:sldLayoutId id="2147483770" r:id="rId13"/>
    <p:sldLayoutId id="2147483771" r:id="rId14"/>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94825776-456C-AB49-B760-1240E4ACBF32}" type="datetime2">
              <a:rPr lang="bg-BG" smtClean="0"/>
              <a:pPr/>
              <a:t>сряда, 23 август 2017 г.</a:t>
            </a:fld>
            <a:endParaRPr lang="en-US"/>
          </a:p>
        </p:txBody>
      </p:sp>
      <p:sp>
        <p:nvSpPr>
          <p:cNvPr id="15" name="Slide Number Placeholder 5"/>
          <p:cNvSpPr>
            <a:spLocks noGrp="1"/>
          </p:cNvSpPr>
          <p:nvPr>
            <p:ph type="sldNum" sz="quarter" idx="4"/>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2C17ED2D-8B00-BB4D-A3BB-CBD28E1A4135}" type="slidenum">
              <a:rPr lang="en-US" smtClean="0"/>
              <a:pPr algn="r"/>
              <a:t>‹#›</a:t>
            </a:fld>
            <a:endParaRPr lang="en-US"/>
          </a:p>
        </p:txBody>
      </p:sp>
      <p:pic>
        <p:nvPicPr>
          <p:cNvPr id="16" name="Picture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326664" y="639"/>
            <a:ext cx="1865336" cy="1121085"/>
          </a:xfrm>
          <a:prstGeom prst="rect">
            <a:avLst/>
          </a:prstGeom>
        </p:spPr>
      </p:pic>
    </p:spTree>
    <p:extLst>
      <p:ext uri="{BB962C8B-B14F-4D97-AF65-F5344CB8AC3E}">
        <p14:creationId xmlns:p14="http://schemas.microsoft.com/office/powerpoint/2010/main" val="143988822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94825776-456C-AB49-B760-1240E4ACBF32}" type="datetime2">
              <a:rPr lang="bg-BG" smtClean="0"/>
              <a:pPr/>
              <a:t>сряда, 23 август 2017 г.</a:t>
            </a:fld>
            <a:endParaRPr lang="en-US"/>
          </a:p>
        </p:txBody>
      </p:sp>
      <p:sp>
        <p:nvSpPr>
          <p:cNvPr id="15" name="Slide Number Placeholder 5"/>
          <p:cNvSpPr>
            <a:spLocks noGrp="1"/>
          </p:cNvSpPr>
          <p:nvPr>
            <p:ph type="sldNum" sz="quarter" idx="4"/>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2C17ED2D-8B00-BB4D-A3BB-CBD28E1A4135}" type="slidenum">
              <a:rPr lang="en-US" smtClean="0"/>
              <a:pPr algn="r"/>
              <a:t>‹#›</a:t>
            </a:fld>
            <a:endParaRPr lang="en-US"/>
          </a:p>
        </p:txBody>
      </p:sp>
      <p:pic>
        <p:nvPicPr>
          <p:cNvPr id="16" name="Picture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326664" y="639"/>
            <a:ext cx="1865336" cy="1121085"/>
          </a:xfrm>
          <a:prstGeom prst="rect">
            <a:avLst/>
          </a:prstGeom>
        </p:spPr>
      </p:pic>
    </p:spTree>
    <p:extLst>
      <p:ext uri="{BB962C8B-B14F-4D97-AF65-F5344CB8AC3E}">
        <p14:creationId xmlns:p14="http://schemas.microsoft.com/office/powerpoint/2010/main" val="1016152124"/>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550863" y="6308725"/>
            <a:ext cx="2768070" cy="255059"/>
          </a:xfrm>
          <a:prstGeom prst="rect">
            <a:avLst/>
          </a:prstGeom>
        </p:spPr>
        <p:txBody>
          <a:bodyPr anchor="t"/>
          <a:lstStyle>
            <a:lvl1pPr algn="l">
              <a:defRPr sz="1000">
                <a:solidFill>
                  <a:schemeClr val="tx1"/>
                </a:solidFill>
                <a:latin typeface="Verdana" charset="0"/>
                <a:ea typeface="Verdana" charset="0"/>
                <a:cs typeface="Verdana" charset="0"/>
              </a:defRPr>
            </a:lvl1pPr>
          </a:lstStyle>
          <a:p>
            <a:fld id="{94825776-456C-AB49-B760-1240E4ACBF32}" type="datetime2">
              <a:rPr lang="bg-BG" smtClean="0">
                <a:solidFill>
                  <a:srgbClr val="000000"/>
                </a:solidFill>
              </a:rPr>
              <a:pPr/>
              <a:t>сряда, 23 август 2017 г.</a:t>
            </a:fld>
            <a:endParaRPr lang="en-US">
              <a:solidFill>
                <a:srgbClr val="000000"/>
              </a:solidFill>
            </a:endParaRPr>
          </a:p>
        </p:txBody>
      </p:sp>
      <p:sp>
        <p:nvSpPr>
          <p:cNvPr id="15" name="Slide Number Placeholder 5"/>
          <p:cNvSpPr>
            <a:spLocks noGrp="1"/>
          </p:cNvSpPr>
          <p:nvPr>
            <p:ph type="sldNum" sz="quarter" idx="4"/>
          </p:nvPr>
        </p:nvSpPr>
        <p:spPr>
          <a:xfrm>
            <a:off x="8873067" y="6306608"/>
            <a:ext cx="2767540" cy="255059"/>
          </a:xfrm>
          <a:prstGeom prst="rect">
            <a:avLst/>
          </a:prstGeom>
        </p:spPr>
        <p:txBody>
          <a:bodyPr anchor="t"/>
          <a:lstStyle>
            <a:lvl1pPr>
              <a:defRPr sz="1000">
                <a:solidFill>
                  <a:schemeClr val="tx1"/>
                </a:solidFill>
                <a:latin typeface="Verdana" charset="0"/>
                <a:ea typeface="Verdana" charset="0"/>
                <a:cs typeface="Verdana" charset="0"/>
              </a:defRPr>
            </a:lvl1pPr>
          </a:lstStyle>
          <a:p>
            <a:pPr algn="r"/>
            <a:r>
              <a:rPr lang="en-US" smtClean="0">
                <a:solidFill>
                  <a:srgbClr val="CD202C"/>
                </a:solidFill>
              </a:rPr>
              <a:t>[Confidential] </a:t>
            </a:r>
            <a:fld id="{2C17ED2D-8B00-BB4D-A3BB-CBD28E1A4135}" type="slidenum">
              <a:rPr lang="en-US" smtClean="0">
                <a:solidFill>
                  <a:srgbClr val="000000"/>
                </a:solidFill>
              </a:rPr>
              <a:pPr algn="r"/>
              <a:t>‹#›</a:t>
            </a:fld>
            <a:endParaRPr lang="en-US">
              <a:solidFill>
                <a:srgbClr val="000000"/>
              </a:solidFill>
            </a:endParaRPr>
          </a:p>
        </p:txBody>
      </p:sp>
      <p:pic>
        <p:nvPicPr>
          <p:cNvPr id="16" name="Picture 15"/>
          <p:cNvPicPr>
            <a:picLocks noChangeAspect="1"/>
          </p:cNvPicPr>
          <p:nvPr/>
        </p:nvPicPr>
        <p:blipFill>
          <a:blip r:embed="rId23">
            <a:extLst>
              <a:ext uri="{28A0092B-C50C-407E-A947-70E740481C1C}">
                <a14:useLocalDpi xmlns:a14="http://schemas.microsoft.com/office/drawing/2010/main"/>
              </a:ext>
            </a:extLst>
          </a:blip>
          <a:stretch>
            <a:fillRect/>
          </a:stretch>
        </p:blipFill>
        <p:spPr>
          <a:xfrm>
            <a:off x="10326664" y="639"/>
            <a:ext cx="1865336" cy="1121085"/>
          </a:xfrm>
          <a:prstGeom prst="rect">
            <a:avLst/>
          </a:prstGeom>
        </p:spPr>
      </p:pic>
    </p:spTree>
    <p:extLst>
      <p:ext uri="{BB962C8B-B14F-4D97-AF65-F5344CB8AC3E}">
        <p14:creationId xmlns:p14="http://schemas.microsoft.com/office/powerpoint/2010/main" val="204855843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73" r:id="rId13"/>
    <p:sldLayoutId id="2147483774" r:id="rId14"/>
    <p:sldLayoutId id="2147483779" r:id="rId15"/>
    <p:sldLayoutId id="2147483780" r:id="rId16"/>
    <p:sldLayoutId id="2147483781" r:id="rId17"/>
    <p:sldLayoutId id="2147483782" r:id="rId18"/>
    <p:sldLayoutId id="2147483783" r:id="rId19"/>
    <p:sldLayoutId id="2147483784" r:id="rId20"/>
    <p:sldLayoutId id="2147483785" r:id="rId21"/>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screen">
            <a:lum/>
            <a:extLst>
              <a:ext uri="{28A0092B-C50C-407E-A947-70E740481C1C}">
                <a14:useLocalDpi xmlns:a14="http://schemas.microsoft.com/office/drawing/2010/main"/>
              </a:ext>
            </a:extLst>
          </a:blip>
          <a:srcRect/>
          <a:stretch>
            <a:fillRect l="-1000" r="-1000"/>
          </a:stretch>
        </a:blipFill>
        <a:effectLst/>
      </p:bgPr>
    </p:bg>
    <p:spTree>
      <p:nvGrpSpPr>
        <p:cNvPr id="1" name=""/>
        <p:cNvGrpSpPr/>
        <p:nvPr/>
      </p:nvGrpSpPr>
      <p:grpSpPr>
        <a:xfrm>
          <a:off x="0" y="0"/>
          <a:ext cx="0" cy="0"/>
          <a:chOff x="0" y="0"/>
          <a:chExt cx="0" cy="0"/>
        </a:xfrm>
      </p:grpSpPr>
      <p:sp>
        <p:nvSpPr>
          <p:cNvPr id="8" name="Date Placeholder 2"/>
          <p:cNvSpPr txBox="1">
            <a:spLocks/>
          </p:cNvSpPr>
          <p:nvPr userDrawn="1"/>
        </p:nvSpPr>
        <p:spPr>
          <a:xfrm>
            <a:off x="550863" y="6307200"/>
            <a:ext cx="2768070" cy="255059"/>
          </a:xfrm>
          <a:prstGeom prst="rect">
            <a:avLst/>
          </a:prstGeom>
        </p:spPr>
        <p:txBody>
          <a:bodyPr lIns="0" rIns="90000"/>
          <a:lstStyle>
            <a:defPPr>
              <a:defRPr lang="en-US"/>
            </a:defPPr>
            <a:lvl1pPr marL="0" algn="l" defTabSz="914400" rtl="0" eaLnBrk="1" latinLnBrk="0" hangingPunct="1">
              <a:defRPr sz="1800" kern="1200">
                <a:solidFill>
                  <a:srgbClr val="CD202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4825776-456C-AB49-B760-1240E4ACBF32}" type="datetime2">
              <a:rPr lang="bg-BG" sz="1000" smtClean="0">
                <a:solidFill>
                  <a:prstClr val="white"/>
                </a:solidFill>
                <a:latin typeface="Verdana" charset="0"/>
                <a:ea typeface="Verdana" charset="0"/>
                <a:cs typeface="Verdana" charset="0"/>
              </a:rPr>
              <a:pPr/>
              <a:t>сряда, 23 август 2017 г.</a:t>
            </a:fld>
            <a:endParaRPr lang="en-US" sz="1000" dirty="0">
              <a:solidFill>
                <a:prstClr val="white"/>
              </a:solidFill>
              <a:latin typeface="Verdana" charset="0"/>
              <a:ea typeface="Verdana" charset="0"/>
              <a:cs typeface="Verdana" charset="0"/>
            </a:endParaRPr>
          </a:p>
        </p:txBody>
      </p:sp>
    </p:spTree>
    <p:extLst>
      <p:ext uri="{BB962C8B-B14F-4D97-AF65-F5344CB8AC3E}">
        <p14:creationId xmlns:p14="http://schemas.microsoft.com/office/powerpoint/2010/main" val="2735739792"/>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56.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51.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56.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50.xml"/><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8.xml"/><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8.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48.xml"/><Relationship Id="rId5" Type="http://schemas.openxmlformats.org/officeDocument/2006/relationships/image" Target="../media/image60.jpeg"/><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4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jpeg"/><Relationship Id="rId7" Type="http://schemas.openxmlformats.org/officeDocument/2006/relationships/image" Target="../media/image70.png"/><Relationship Id="rId2" Type="http://schemas.openxmlformats.org/officeDocument/2006/relationships/image" Target="../media/image66.jpeg"/><Relationship Id="rId1" Type="http://schemas.openxmlformats.org/officeDocument/2006/relationships/slideLayout" Target="../slideLayouts/slideLayout48.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3.png"/><Relationship Id="rId10" Type="http://schemas.openxmlformats.org/officeDocument/2006/relationships/image" Target="../media/image73.png"/><Relationship Id="rId4" Type="http://schemas.openxmlformats.org/officeDocument/2006/relationships/image" Target="../media/image68.png"/><Relationship Id="rId9" Type="http://schemas.openxmlformats.org/officeDocument/2006/relationships/image" Target="../media/image72.png"/></Relationships>
</file>

<file path=ppt/slides/_rels/slide2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jpeg"/><Relationship Id="rId7" Type="http://schemas.openxmlformats.org/officeDocument/2006/relationships/image" Target="../media/image80.png"/><Relationship Id="rId2" Type="http://schemas.openxmlformats.org/officeDocument/2006/relationships/image" Target="../media/image75.jpeg"/><Relationship Id="rId1" Type="http://schemas.openxmlformats.org/officeDocument/2006/relationships/slideLayout" Target="../slideLayouts/slideLayout4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jpe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50.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jpeg"/><Relationship Id="rId9" Type="http://schemas.openxmlformats.org/officeDocument/2006/relationships/image" Target="../media/image88.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5.xml"/><Relationship Id="rId1" Type="http://schemas.openxmlformats.org/officeDocument/2006/relationships/themeOverride" Target="../theme/themeOverride1.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14.xml"/><Relationship Id="rId1" Type="http://schemas.openxmlformats.org/officeDocument/2006/relationships/slideLayout" Target="../slideLayouts/slideLayout50.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2.png"/><Relationship Id="rId10" Type="http://schemas.openxmlformats.org/officeDocument/2006/relationships/image" Target="../media/image99.png"/><Relationship Id="rId4" Type="http://schemas.openxmlformats.org/officeDocument/2006/relationships/image" Target="../media/image94.png"/><Relationship Id="rId9" Type="http://schemas.openxmlformats.org/officeDocument/2006/relationships/image" Target="../media/image98.png"/></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17.png"/><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notesSlide" Target="../notesSlides/notesSlide17.xml"/><Relationship Id="rId1" Type="http://schemas.openxmlformats.org/officeDocument/2006/relationships/slideLayout" Target="../slideLayouts/slideLayout47.xml"/><Relationship Id="rId5" Type="http://schemas.openxmlformats.org/officeDocument/2006/relationships/image" Target="../media/image17.png"/><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8.xml"/><Relationship Id="rId1" Type="http://schemas.openxmlformats.org/officeDocument/2006/relationships/slideLayout" Target="../slideLayouts/slideLayout38.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04.jpeg"/></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53.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49.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5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3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slideLayout" Target="../slideLayouts/slideLayout27.xml"/><Relationship Id="rId1" Type="http://schemas.openxmlformats.org/officeDocument/2006/relationships/themeOverride" Target="../theme/themeOverride2.xml"/><Relationship Id="rId6" Type="http://schemas.openxmlformats.org/officeDocument/2006/relationships/image" Target="../media/image16.jpeg"/><Relationship Id="rId5" Type="http://schemas.openxmlformats.org/officeDocument/2006/relationships/image" Target="../media/image22.png"/><Relationship Id="rId4" Type="http://schemas.openxmlformats.org/officeDocument/2006/relationships/image" Target="../media/image21.jpeg"/></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61.xml"/><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13.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8.xml"/><Relationship Id="rId7" Type="http://schemas.openxmlformats.org/officeDocument/2006/relationships/image" Target="../media/image16.jpeg"/><Relationship Id="rId2" Type="http://schemas.openxmlformats.org/officeDocument/2006/relationships/vmlDrawing" Target="../drawings/vmlDrawing1.vml"/><Relationship Id="rId1" Type="http://schemas.openxmlformats.org/officeDocument/2006/relationships/themeOverride" Target="../theme/themeOverride3.xml"/><Relationship Id="rId6" Type="http://schemas.openxmlformats.org/officeDocument/2006/relationships/image" Target="../media/image24.png"/><Relationship Id="rId5" Type="http://schemas.openxmlformats.org/officeDocument/2006/relationships/image" Target="../media/image2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8.xml"/><Relationship Id="rId1" Type="http://schemas.openxmlformats.org/officeDocument/2006/relationships/themeOverride" Target="../theme/themeOverride4.xml"/><Relationship Id="rId5" Type="http://schemas.openxmlformats.org/officeDocument/2006/relationships/image" Target="../media/image17.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5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54.xml"/><Relationship Id="rId6" Type="http://schemas.openxmlformats.org/officeDocument/2006/relationships/image" Target="../media/image28.png"/><Relationship Id="rId5" Type="http://schemas.microsoft.com/office/2007/relationships/hdphoto" Target="../media/hdphoto1.wdp"/><Relationship Id="rId4" Type="http://schemas.openxmlformats.org/officeDocument/2006/relationships/image" Target="../media/image27.png"/><Relationship Id="rId9" Type="http://schemas.openxmlformats.org/officeDocument/2006/relationships/image" Target="../media/image3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bg-BG"/>
          </a:p>
        </p:txBody>
      </p:sp>
      <p:sp>
        <p:nvSpPr>
          <p:cNvPr id="3" name="Subtitle 2"/>
          <p:cNvSpPr>
            <a:spLocks noGrp="1"/>
          </p:cNvSpPr>
          <p:nvPr>
            <p:ph type="subTitle" idx="1"/>
          </p:nvPr>
        </p:nvSpPr>
        <p:spPr/>
        <p:txBody>
          <a:bodyPr/>
          <a:lstStyle/>
          <a:p>
            <a:endParaRPr lang="bg-BG"/>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l="12138" t="16157" r="10891" b="34952"/>
          <a:stretch/>
        </p:blipFill>
        <p:spPr>
          <a:xfrm>
            <a:off x="0" y="2503715"/>
            <a:ext cx="12186476" cy="4354285"/>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1829" y="3205907"/>
            <a:ext cx="3614056" cy="850434"/>
          </a:xfrm>
          <a:prstGeom prst="rect">
            <a:avLst/>
          </a:prstGeom>
        </p:spPr>
      </p:pic>
      <p:pic>
        <p:nvPicPr>
          <p:cNvPr id="3074"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0932" y="2971812"/>
            <a:ext cx="2719011" cy="107486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93321" y="779777"/>
            <a:ext cx="10205358" cy="707886"/>
          </a:xfrm>
          <a:prstGeom prst="rect">
            <a:avLst/>
          </a:prstGeom>
        </p:spPr>
        <p:txBody>
          <a:bodyPr wrap="none">
            <a:spAutoFit/>
          </a:bodyPr>
          <a:lstStyle/>
          <a:p>
            <a:r>
              <a:rPr lang="en-US" sz="4000" b="1" dirty="0">
                <a:solidFill>
                  <a:srgbClr val="C00000"/>
                </a:solidFill>
                <a:latin typeface="EC Square Sans Pro Medium"/>
              </a:rPr>
              <a:t>WIFI4EU – </a:t>
            </a:r>
            <a:r>
              <a:rPr lang="en-US" sz="4000" b="1" i="1" dirty="0">
                <a:solidFill>
                  <a:srgbClr val="C00000"/>
                </a:solidFill>
                <a:latin typeface="EC Square Sans Pro Medium,Italic"/>
              </a:rPr>
              <a:t>FREE Wi-Fi FOR EUROPEANS</a:t>
            </a:r>
            <a:endParaRPr lang="bg-BG" sz="4000" b="1" dirty="0">
              <a:solidFill>
                <a:srgbClr val="C00000"/>
              </a:solidFill>
            </a:endParaRPr>
          </a:p>
        </p:txBody>
      </p:sp>
    </p:spTree>
    <p:extLst>
      <p:ext uri="{BB962C8B-B14F-4D97-AF65-F5344CB8AC3E}">
        <p14:creationId xmlns:p14="http://schemas.microsoft.com/office/powerpoint/2010/main" val="18266033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580740" y="2375176"/>
            <a:ext cx="3494765" cy="1310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defRPr/>
            </a:pPr>
            <a:endParaRPr lang="zh-CN" altLang="en-US" sz="1799">
              <a:solidFill>
                <a:prstClr val="black">
                  <a:lumMod val="75000"/>
                  <a:lumOff val="25000"/>
                </a:prstClr>
              </a:solidFill>
              <a:cs typeface="Arial" pitchFamily="34" charset="0"/>
            </a:endParaRPr>
          </a:p>
        </p:txBody>
      </p:sp>
      <p:sp>
        <p:nvSpPr>
          <p:cNvPr id="52" name="矩形 51"/>
          <p:cNvSpPr/>
          <p:nvPr/>
        </p:nvSpPr>
        <p:spPr>
          <a:xfrm>
            <a:off x="1580740" y="3776574"/>
            <a:ext cx="3494765" cy="1310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defRPr/>
            </a:pPr>
            <a:endParaRPr lang="zh-CN" altLang="en-US" sz="1799">
              <a:solidFill>
                <a:prstClr val="black">
                  <a:lumMod val="75000"/>
                  <a:lumOff val="25000"/>
                </a:prstClr>
              </a:solidFill>
              <a:cs typeface="Arial" pitchFamily="34" charset="0"/>
            </a:endParaRPr>
          </a:p>
        </p:txBody>
      </p:sp>
      <p:sp>
        <p:nvSpPr>
          <p:cNvPr id="53" name="矩形 52"/>
          <p:cNvSpPr/>
          <p:nvPr/>
        </p:nvSpPr>
        <p:spPr>
          <a:xfrm>
            <a:off x="1580740" y="5174797"/>
            <a:ext cx="3494765" cy="1310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defRPr/>
            </a:pPr>
            <a:endParaRPr lang="zh-CN" altLang="en-US" sz="1799">
              <a:solidFill>
                <a:prstClr val="black">
                  <a:lumMod val="75000"/>
                  <a:lumOff val="25000"/>
                </a:prstClr>
              </a:solidFill>
              <a:cs typeface="Arial" pitchFamily="34" charset="0"/>
            </a:endParaRPr>
          </a:p>
        </p:txBody>
      </p:sp>
      <p:sp>
        <p:nvSpPr>
          <p:cNvPr id="39" name="矩形 38"/>
          <p:cNvSpPr/>
          <p:nvPr/>
        </p:nvSpPr>
        <p:spPr>
          <a:xfrm>
            <a:off x="390425" y="2376764"/>
            <a:ext cx="1323630" cy="1323630"/>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sp>
        <p:nvSpPr>
          <p:cNvPr id="40" name="矩形 39"/>
          <p:cNvSpPr/>
          <p:nvPr/>
        </p:nvSpPr>
        <p:spPr>
          <a:xfrm>
            <a:off x="403122" y="3776574"/>
            <a:ext cx="1310934" cy="1310934"/>
          </a:xfrm>
          <a:prstGeom prst="rect">
            <a:avLst/>
          </a:prstGeom>
          <a:solidFill>
            <a:srgbClr val="50C8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sp>
        <p:nvSpPr>
          <p:cNvPr id="41" name="矩形 40"/>
          <p:cNvSpPr/>
          <p:nvPr/>
        </p:nvSpPr>
        <p:spPr>
          <a:xfrm>
            <a:off x="1580740" y="975365"/>
            <a:ext cx="3494765" cy="1310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defRPr/>
            </a:pPr>
            <a:endParaRPr lang="zh-CN" altLang="en-US" sz="1799">
              <a:solidFill>
                <a:prstClr val="black">
                  <a:lumMod val="75000"/>
                  <a:lumOff val="25000"/>
                </a:prstClr>
              </a:solidFill>
              <a:cs typeface="Arial" pitchFamily="34" charset="0"/>
            </a:endParaRPr>
          </a:p>
        </p:txBody>
      </p:sp>
      <p:sp>
        <p:nvSpPr>
          <p:cNvPr id="32776" name="Rectangle 41"/>
          <p:cNvSpPr>
            <a:spLocks/>
          </p:cNvSpPr>
          <p:nvPr/>
        </p:nvSpPr>
        <p:spPr bwMode="auto">
          <a:xfrm>
            <a:off x="115858" y="194519"/>
            <a:ext cx="12191999" cy="449146"/>
          </a:xfrm>
          <a:prstGeom prst="rect">
            <a:avLst/>
          </a:prstGeom>
          <a:noFill/>
          <a:ln w="9525">
            <a:noFill/>
            <a:miter lim="800000"/>
            <a:headEnd/>
            <a:tailEnd/>
          </a:ln>
        </p:spPr>
        <p:txBody>
          <a:bodyPr lIns="0" tIns="0" rIns="54168" bIns="0"/>
          <a:lstStyle/>
          <a:p>
            <a:pPr fontAlgn="base">
              <a:spcBef>
                <a:spcPct val="0"/>
              </a:spcBef>
              <a:spcAft>
                <a:spcPct val="0"/>
              </a:spcAft>
            </a:pPr>
            <a:r>
              <a:rPr lang="ru-RU" altLang="zh-CN" sz="2800" u="sng" dirty="0">
                <a:solidFill>
                  <a:srgbClr val="000000">
                    <a:lumMod val="85000"/>
                    <a:lumOff val="15000"/>
                  </a:srgbClr>
                </a:solidFill>
                <a:latin typeface="Calibri" pitchFamily="34" charset="0"/>
                <a:ea typeface="+mj-ea"/>
                <a:cs typeface="Calibri" pitchFamily="34" charset="0"/>
              </a:rPr>
              <a:t>Дългосрочни инвестиции в иновации за технологични постижения</a:t>
            </a:r>
            <a:endParaRPr lang="zh-CN" altLang="en-US" sz="2800" u="sng" dirty="0">
              <a:solidFill>
                <a:srgbClr val="000000">
                  <a:lumMod val="85000"/>
                  <a:lumOff val="15000"/>
                </a:srgbClr>
              </a:solidFill>
              <a:latin typeface="Calibri" pitchFamily="34" charset="0"/>
              <a:ea typeface="+mj-ea"/>
              <a:cs typeface="Calibri" pitchFamily="34" charset="0"/>
            </a:endParaRPr>
          </a:p>
        </p:txBody>
      </p:sp>
      <p:sp>
        <p:nvSpPr>
          <p:cNvPr id="35" name="Rectangle 38"/>
          <p:cNvSpPr>
            <a:spLocks/>
          </p:cNvSpPr>
          <p:nvPr/>
        </p:nvSpPr>
        <p:spPr bwMode="auto">
          <a:xfrm>
            <a:off x="1790234" y="1094518"/>
            <a:ext cx="3467785" cy="1029897"/>
          </a:xfrm>
          <a:prstGeom prst="rect">
            <a:avLst/>
          </a:prstGeom>
          <a:noFill/>
          <a:ln w="12700" cap="flat">
            <a:noFill/>
            <a:miter lim="800000"/>
            <a:headEnd type="none" w="med" len="med"/>
            <a:tailEnd type="none" w="med" len="med"/>
          </a:ln>
        </p:spPr>
        <p:txBody>
          <a:bodyPr lIns="0" tIns="0" rIns="54168" bIns="0" anchor="ctr"/>
          <a:lstStyle/>
          <a:p>
            <a:pPr marL="180921" indent="-180921" eaLnBrk="0" fontAlgn="base" hangingPunct="0">
              <a:spcAft>
                <a:spcPct val="0"/>
              </a:spcAft>
              <a:buClr>
                <a:prstClr val="black">
                  <a:lumMod val="50000"/>
                  <a:lumOff val="50000"/>
                </a:prstClr>
              </a:buClr>
              <a:buSzPct val="70000"/>
              <a:buFont typeface="Wingdings" pitchFamily="2" charset="2"/>
              <a:buChar char="l"/>
              <a:defRPr/>
            </a:pPr>
            <a:r>
              <a:rPr lang="ru-RU"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Инвестира 14,6% от годишните приходи в научноизследователска и развойна дейност, което прави </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Huawei</a:t>
            </a:r>
            <a:r>
              <a:rPr lang="ru-RU"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по-конкурентоспособна,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движейки</a:t>
            </a:r>
            <a:r>
              <a:rPr lang="ru-RU"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индустрията напред и стимулирайки технологичния напредък.</a:t>
            </a:r>
            <a:endPar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endParaRPr>
          </a:p>
        </p:txBody>
      </p:sp>
      <p:sp>
        <p:nvSpPr>
          <p:cNvPr id="36" name="矩形 35"/>
          <p:cNvSpPr/>
          <p:nvPr/>
        </p:nvSpPr>
        <p:spPr>
          <a:xfrm>
            <a:off x="1831498" y="2541146"/>
            <a:ext cx="3180522" cy="861550"/>
          </a:xfrm>
          <a:prstGeom prst="rect">
            <a:avLst/>
          </a:prstGeom>
        </p:spPr>
        <p:txBody>
          <a:bodyPr anchor="ctr">
            <a:spAutoFit/>
          </a:bodyPr>
          <a:lstStyle/>
          <a:p>
            <a:pPr marL="180921" indent="-180921" eaLnBrk="0" fontAlgn="base" hangingPunct="0">
              <a:spcAft>
                <a:spcPct val="0"/>
              </a:spcAft>
              <a:buClr>
                <a:prstClr val="black">
                  <a:lumMod val="50000"/>
                  <a:lumOff val="50000"/>
                </a:prstClr>
              </a:buClr>
              <a:buSzPct val="70000"/>
              <a:buFont typeface="Wingdings" pitchFamily="2" charset="2"/>
              <a:buChar char="l"/>
              <a:defRPr/>
            </a:pP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Тоталната инвестиция в</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R&amp;D: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повече от </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en-US" altLang="zh-CN" sz="1799" b="1" dirty="0">
                <a:solidFill>
                  <a:srgbClr val="C00000"/>
                </a:solidFill>
                <a:latin typeface="Arial" pitchFamily="34" charset="0"/>
                <a:ea typeface="微软雅黑" pitchFamily="34" charset="-122"/>
                <a:cs typeface="Arial" pitchFamily="34" charset="0"/>
                <a:sym typeface="Calibri" pitchFamily="34" charset="0"/>
              </a:rPr>
              <a:t>CNY310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милиарда</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или</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en-US" altLang="zh-CN" sz="1799" b="1" dirty="0">
                <a:solidFill>
                  <a:srgbClr val="C00000"/>
                </a:solidFill>
                <a:latin typeface="Arial" pitchFamily="34" charset="0"/>
                <a:ea typeface="微软雅黑" pitchFamily="34" charset="-122"/>
                <a:cs typeface="Arial" pitchFamily="34" charset="0"/>
                <a:sym typeface="Calibri" pitchFamily="34" charset="0"/>
              </a:rPr>
              <a:t>US$44.6</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милиарда</a:t>
            </a:r>
            <a:endPar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endParaRPr>
          </a:p>
        </p:txBody>
      </p:sp>
      <p:sp>
        <p:nvSpPr>
          <p:cNvPr id="37" name="矩形 36"/>
          <p:cNvSpPr/>
          <p:nvPr/>
        </p:nvSpPr>
        <p:spPr>
          <a:xfrm>
            <a:off x="1831499" y="4122271"/>
            <a:ext cx="3163064" cy="584623"/>
          </a:xfrm>
          <a:prstGeom prst="rect">
            <a:avLst/>
          </a:prstGeom>
        </p:spPr>
        <p:txBody>
          <a:bodyPr anchor="ctr">
            <a:spAutoFit/>
          </a:bodyPr>
          <a:lstStyle/>
          <a:p>
            <a:pPr marL="180921" indent="-180921" eaLnBrk="0" fontAlgn="base" hangingPunct="0">
              <a:spcAft>
                <a:spcPct val="0"/>
              </a:spcAft>
              <a:buClr>
                <a:prstClr val="black">
                  <a:lumMod val="50000"/>
                  <a:lumOff val="50000"/>
                </a:prstClr>
              </a:buClr>
              <a:buSzPct val="70000"/>
              <a:buFont typeface="Wingdings" pitchFamily="2" charset="2"/>
              <a:buChar char="l"/>
              <a:defRPr/>
            </a:pP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Годишни</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R&amp;D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инвестиции в бъдеще</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en-US" altLang="zh-CN" sz="1799" b="1" dirty="0">
                <a:solidFill>
                  <a:srgbClr val="C00000"/>
                </a:solidFill>
                <a:latin typeface="Arial" pitchFamily="34" charset="0"/>
                <a:ea typeface="微软雅黑" pitchFamily="34" charset="-122"/>
                <a:cs typeface="Arial" pitchFamily="34" charset="0"/>
                <a:sym typeface="Calibri" pitchFamily="34" charset="0"/>
              </a:rPr>
              <a:t>US$10–20</a:t>
            </a:r>
            <a:r>
              <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 </a:t>
            </a:r>
            <a:r>
              <a:rPr lang="bg-BG"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милиарда</a:t>
            </a:r>
            <a:endPar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endParaRPr>
          </a:p>
        </p:txBody>
      </p:sp>
      <p:sp>
        <p:nvSpPr>
          <p:cNvPr id="44" name="矩形 43"/>
          <p:cNvSpPr/>
          <p:nvPr/>
        </p:nvSpPr>
        <p:spPr>
          <a:xfrm>
            <a:off x="5258021" y="946796"/>
            <a:ext cx="6307207" cy="5449046"/>
          </a:xfrm>
          <a:prstGeom prst="rect">
            <a:avLst/>
          </a:prstGeom>
          <a:solidFill>
            <a:schemeClr val="bg1">
              <a:lumMod val="95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Clr>
                <a:srgbClr val="CC9900"/>
              </a:buClr>
              <a:defRPr/>
            </a:pPr>
            <a:endParaRPr lang="zh-CN" altLang="en-US" sz="1799">
              <a:solidFill>
                <a:prstClr val="black">
                  <a:lumMod val="75000"/>
                  <a:lumOff val="25000"/>
                </a:prstClr>
              </a:solidFill>
              <a:cs typeface="Arial" pitchFamily="34" charset="0"/>
            </a:endParaRPr>
          </a:p>
        </p:txBody>
      </p:sp>
      <p:sp>
        <p:nvSpPr>
          <p:cNvPr id="32781" name="Freeform 16"/>
          <p:cNvSpPr>
            <a:spLocks noEditPoints="1"/>
          </p:cNvSpPr>
          <p:nvPr/>
        </p:nvSpPr>
        <p:spPr bwMode="auto">
          <a:xfrm>
            <a:off x="634835" y="2686243"/>
            <a:ext cx="768150" cy="768150"/>
          </a:xfrm>
          <a:custGeom>
            <a:avLst/>
            <a:gdLst>
              <a:gd name="T0" fmla="*/ 2147483647 w 205"/>
              <a:gd name="T1" fmla="*/ 2147483647 h 205"/>
              <a:gd name="T2" fmla="*/ 2147483647 w 205"/>
              <a:gd name="T3" fmla="*/ 2147483647 h 205"/>
              <a:gd name="T4" fmla="*/ 2147483647 w 205"/>
              <a:gd name="T5" fmla="*/ 2147483647 h 205"/>
              <a:gd name="T6" fmla="*/ 2147483647 w 205"/>
              <a:gd name="T7" fmla="*/ 2147483647 h 205"/>
              <a:gd name="T8" fmla="*/ 2147483647 w 205"/>
              <a:gd name="T9" fmla="*/ 2147483647 h 205"/>
              <a:gd name="T10" fmla="*/ 2147483647 w 205"/>
              <a:gd name="T11" fmla="*/ 2147483647 h 205"/>
              <a:gd name="T12" fmla="*/ 2147483647 w 205"/>
              <a:gd name="T13" fmla="*/ 2147483647 h 205"/>
              <a:gd name="T14" fmla="*/ 2147483647 w 205"/>
              <a:gd name="T15" fmla="*/ 2147483647 h 205"/>
              <a:gd name="T16" fmla="*/ 2147483647 w 205"/>
              <a:gd name="T17" fmla="*/ 2147483647 h 205"/>
              <a:gd name="T18" fmla="*/ 2147483647 w 205"/>
              <a:gd name="T19" fmla="*/ 2147483647 h 205"/>
              <a:gd name="T20" fmla="*/ 2147483647 w 205"/>
              <a:gd name="T21" fmla="*/ 2147483647 h 205"/>
              <a:gd name="T22" fmla="*/ 2147483647 w 205"/>
              <a:gd name="T23" fmla="*/ 2147483647 h 205"/>
              <a:gd name="T24" fmla="*/ 2147483647 w 205"/>
              <a:gd name="T25" fmla="*/ 2147483647 h 205"/>
              <a:gd name="T26" fmla="*/ 2147483647 w 205"/>
              <a:gd name="T27" fmla="*/ 2147483647 h 205"/>
              <a:gd name="T28" fmla="*/ 2147483647 w 205"/>
              <a:gd name="T29" fmla="*/ 2147483647 h 205"/>
              <a:gd name="T30" fmla="*/ 2147483647 w 205"/>
              <a:gd name="T31" fmla="*/ 2147483647 h 205"/>
              <a:gd name="T32" fmla="*/ 2147483647 w 205"/>
              <a:gd name="T33" fmla="*/ 2147483647 h 205"/>
              <a:gd name="T34" fmla="*/ 2147483647 w 205"/>
              <a:gd name="T35" fmla="*/ 2147483647 h 205"/>
              <a:gd name="T36" fmla="*/ 2147483647 w 205"/>
              <a:gd name="T37" fmla="*/ 2147483647 h 205"/>
              <a:gd name="T38" fmla="*/ 2147483647 w 205"/>
              <a:gd name="T39" fmla="*/ 2147483647 h 205"/>
              <a:gd name="T40" fmla="*/ 2147483647 w 205"/>
              <a:gd name="T41" fmla="*/ 2147483647 h 205"/>
              <a:gd name="T42" fmla="*/ 2147483647 w 205"/>
              <a:gd name="T43" fmla="*/ 2147483647 h 205"/>
              <a:gd name="T44" fmla="*/ 2147483647 w 205"/>
              <a:gd name="T45" fmla="*/ 2147483647 h 205"/>
              <a:gd name="T46" fmla="*/ 2147483647 w 205"/>
              <a:gd name="T47" fmla="*/ 2147483647 h 205"/>
              <a:gd name="T48" fmla="*/ 2147483647 w 205"/>
              <a:gd name="T49" fmla="*/ 2147483647 h 205"/>
              <a:gd name="T50" fmla="*/ 2147483647 w 205"/>
              <a:gd name="T51" fmla="*/ 0 h 205"/>
              <a:gd name="T52" fmla="*/ 0 w 205"/>
              <a:gd name="T53" fmla="*/ 2147483647 h 205"/>
              <a:gd name="T54" fmla="*/ 0 w 205"/>
              <a:gd name="T55" fmla="*/ 2147483647 h 205"/>
              <a:gd name="T56" fmla="*/ 0 w 205"/>
              <a:gd name="T57" fmla="*/ 2147483647 h 205"/>
              <a:gd name="T58" fmla="*/ 2147483647 w 205"/>
              <a:gd name="T59" fmla="*/ 2147483647 h 205"/>
              <a:gd name="T60" fmla="*/ 2147483647 w 205"/>
              <a:gd name="T61" fmla="*/ 2147483647 h 205"/>
              <a:gd name="T62" fmla="*/ 2147483647 w 205"/>
              <a:gd name="T63" fmla="*/ 2147483647 h 205"/>
              <a:gd name="T64" fmla="*/ 2147483647 w 205"/>
              <a:gd name="T65" fmla="*/ 2147483647 h 205"/>
              <a:gd name="T66" fmla="*/ 2147483647 w 205"/>
              <a:gd name="T67" fmla="*/ 2147483647 h 205"/>
              <a:gd name="T68" fmla="*/ 2147483647 w 205"/>
              <a:gd name="T69" fmla="*/ 2147483647 h 205"/>
              <a:gd name="T70" fmla="*/ 2147483647 w 205"/>
              <a:gd name="T71" fmla="*/ 2147483647 h 205"/>
              <a:gd name="T72" fmla="*/ 2147483647 w 205"/>
              <a:gd name="T73" fmla="*/ 2147483647 h 205"/>
              <a:gd name="T74" fmla="*/ 2147483647 w 205"/>
              <a:gd name="T75" fmla="*/ 2147483647 h 205"/>
              <a:gd name="T76" fmla="*/ 2147483647 w 205"/>
              <a:gd name="T77" fmla="*/ 2147483647 h 205"/>
              <a:gd name="T78" fmla="*/ 2147483647 w 205"/>
              <a:gd name="T79" fmla="*/ 2147483647 h 205"/>
              <a:gd name="T80" fmla="*/ 2147483647 w 205"/>
              <a:gd name="T81" fmla="*/ 2147483647 h 205"/>
              <a:gd name="T82" fmla="*/ 2147483647 w 205"/>
              <a:gd name="T83" fmla="*/ 2147483647 h 205"/>
              <a:gd name="T84" fmla="*/ 2147483647 w 205"/>
              <a:gd name="T85" fmla="*/ 2147483647 h 205"/>
              <a:gd name="T86" fmla="*/ 2147483647 w 205"/>
              <a:gd name="T87" fmla="*/ 2147483647 h 2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5"/>
              <a:gd name="T133" fmla="*/ 0 h 205"/>
              <a:gd name="T134" fmla="*/ 205 w 205"/>
              <a:gd name="T135" fmla="*/ 205 h 2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5" h="205">
                <a:moveTo>
                  <a:pt x="21" y="164"/>
                </a:moveTo>
                <a:cubicBezTo>
                  <a:pt x="68" y="95"/>
                  <a:pt x="68" y="95"/>
                  <a:pt x="68" y="95"/>
                </a:cubicBezTo>
                <a:cubicBezTo>
                  <a:pt x="71" y="91"/>
                  <a:pt x="76" y="90"/>
                  <a:pt x="80" y="93"/>
                </a:cubicBezTo>
                <a:cubicBezTo>
                  <a:pt x="81" y="93"/>
                  <a:pt x="81" y="94"/>
                  <a:pt x="82" y="95"/>
                </a:cubicBezTo>
                <a:cubicBezTo>
                  <a:pt x="91" y="108"/>
                  <a:pt x="91" y="108"/>
                  <a:pt x="91" y="108"/>
                </a:cubicBezTo>
                <a:cubicBezTo>
                  <a:pt x="122" y="61"/>
                  <a:pt x="122" y="61"/>
                  <a:pt x="122" y="61"/>
                </a:cubicBezTo>
                <a:cubicBezTo>
                  <a:pt x="125" y="57"/>
                  <a:pt x="130" y="56"/>
                  <a:pt x="134" y="59"/>
                </a:cubicBezTo>
                <a:cubicBezTo>
                  <a:pt x="135" y="59"/>
                  <a:pt x="135" y="60"/>
                  <a:pt x="136" y="61"/>
                </a:cubicBezTo>
                <a:cubicBezTo>
                  <a:pt x="145" y="75"/>
                  <a:pt x="145" y="75"/>
                  <a:pt x="145" y="75"/>
                </a:cubicBezTo>
                <a:cubicBezTo>
                  <a:pt x="182" y="21"/>
                  <a:pt x="182" y="21"/>
                  <a:pt x="182" y="21"/>
                </a:cubicBezTo>
                <a:cubicBezTo>
                  <a:pt x="184" y="17"/>
                  <a:pt x="190" y="16"/>
                  <a:pt x="193" y="19"/>
                </a:cubicBezTo>
                <a:cubicBezTo>
                  <a:pt x="196" y="20"/>
                  <a:pt x="197" y="23"/>
                  <a:pt x="197" y="26"/>
                </a:cubicBezTo>
                <a:cubicBezTo>
                  <a:pt x="197" y="169"/>
                  <a:pt x="197" y="169"/>
                  <a:pt x="197" y="169"/>
                </a:cubicBezTo>
                <a:cubicBezTo>
                  <a:pt x="197" y="174"/>
                  <a:pt x="193" y="177"/>
                  <a:pt x="189" y="177"/>
                </a:cubicBezTo>
                <a:cubicBezTo>
                  <a:pt x="188" y="177"/>
                  <a:pt x="188" y="177"/>
                  <a:pt x="188" y="177"/>
                </a:cubicBezTo>
                <a:cubicBezTo>
                  <a:pt x="28" y="177"/>
                  <a:pt x="28" y="177"/>
                  <a:pt x="28" y="177"/>
                </a:cubicBezTo>
                <a:cubicBezTo>
                  <a:pt x="23" y="177"/>
                  <a:pt x="20" y="174"/>
                  <a:pt x="20" y="169"/>
                </a:cubicBezTo>
                <a:cubicBezTo>
                  <a:pt x="20" y="167"/>
                  <a:pt x="20" y="165"/>
                  <a:pt x="21" y="164"/>
                </a:cubicBezTo>
                <a:close/>
                <a:moveTo>
                  <a:pt x="5" y="205"/>
                </a:moveTo>
                <a:cubicBezTo>
                  <a:pt x="5" y="205"/>
                  <a:pt x="5" y="205"/>
                  <a:pt x="5" y="205"/>
                </a:cubicBezTo>
                <a:cubicBezTo>
                  <a:pt x="201" y="205"/>
                  <a:pt x="201" y="205"/>
                  <a:pt x="201" y="205"/>
                </a:cubicBezTo>
                <a:cubicBezTo>
                  <a:pt x="203" y="205"/>
                  <a:pt x="205" y="203"/>
                  <a:pt x="205" y="200"/>
                </a:cubicBezTo>
                <a:cubicBezTo>
                  <a:pt x="205" y="198"/>
                  <a:pt x="203" y="196"/>
                  <a:pt x="201" y="196"/>
                </a:cubicBezTo>
                <a:cubicBezTo>
                  <a:pt x="9" y="196"/>
                  <a:pt x="9" y="196"/>
                  <a:pt x="9" y="196"/>
                </a:cubicBezTo>
                <a:cubicBezTo>
                  <a:pt x="9" y="5"/>
                  <a:pt x="9" y="5"/>
                  <a:pt x="9" y="5"/>
                </a:cubicBezTo>
                <a:cubicBezTo>
                  <a:pt x="9" y="2"/>
                  <a:pt x="7" y="0"/>
                  <a:pt x="5" y="0"/>
                </a:cubicBezTo>
                <a:cubicBezTo>
                  <a:pt x="2" y="0"/>
                  <a:pt x="0" y="2"/>
                  <a:pt x="0" y="5"/>
                </a:cubicBezTo>
                <a:cubicBezTo>
                  <a:pt x="0" y="200"/>
                  <a:pt x="0" y="200"/>
                  <a:pt x="0" y="200"/>
                </a:cubicBezTo>
                <a:cubicBezTo>
                  <a:pt x="0" y="200"/>
                  <a:pt x="0" y="200"/>
                  <a:pt x="0" y="200"/>
                </a:cubicBezTo>
                <a:cubicBezTo>
                  <a:pt x="0" y="203"/>
                  <a:pt x="2" y="205"/>
                  <a:pt x="5" y="205"/>
                </a:cubicBezTo>
                <a:cubicBezTo>
                  <a:pt x="5" y="205"/>
                  <a:pt x="5" y="205"/>
                  <a:pt x="5" y="205"/>
                </a:cubicBezTo>
                <a:close/>
                <a:moveTo>
                  <a:pt x="75" y="114"/>
                </a:moveTo>
                <a:cubicBezTo>
                  <a:pt x="75" y="114"/>
                  <a:pt x="75" y="114"/>
                  <a:pt x="75" y="114"/>
                </a:cubicBezTo>
                <a:cubicBezTo>
                  <a:pt x="43" y="161"/>
                  <a:pt x="43" y="161"/>
                  <a:pt x="43" y="161"/>
                </a:cubicBezTo>
                <a:cubicBezTo>
                  <a:pt x="181" y="161"/>
                  <a:pt x="181" y="161"/>
                  <a:pt x="181" y="161"/>
                </a:cubicBezTo>
                <a:cubicBezTo>
                  <a:pt x="181" y="52"/>
                  <a:pt x="181" y="52"/>
                  <a:pt x="181" y="52"/>
                </a:cubicBezTo>
                <a:cubicBezTo>
                  <a:pt x="152" y="94"/>
                  <a:pt x="152" y="94"/>
                  <a:pt x="152" y="94"/>
                </a:cubicBezTo>
                <a:cubicBezTo>
                  <a:pt x="152" y="95"/>
                  <a:pt x="151" y="96"/>
                  <a:pt x="150" y="96"/>
                </a:cubicBezTo>
                <a:cubicBezTo>
                  <a:pt x="146" y="99"/>
                  <a:pt x="141" y="98"/>
                  <a:pt x="139" y="94"/>
                </a:cubicBezTo>
                <a:cubicBezTo>
                  <a:pt x="129" y="80"/>
                  <a:pt x="129" y="80"/>
                  <a:pt x="129" y="80"/>
                </a:cubicBezTo>
                <a:cubicBezTo>
                  <a:pt x="97" y="126"/>
                  <a:pt x="97" y="126"/>
                  <a:pt x="97" y="126"/>
                </a:cubicBezTo>
                <a:cubicBezTo>
                  <a:pt x="97" y="127"/>
                  <a:pt x="96" y="128"/>
                  <a:pt x="95" y="129"/>
                </a:cubicBezTo>
                <a:cubicBezTo>
                  <a:pt x="92" y="131"/>
                  <a:pt x="86" y="130"/>
                  <a:pt x="84" y="126"/>
                </a:cubicBezTo>
                <a:cubicBezTo>
                  <a:pt x="75" y="114"/>
                  <a:pt x="75" y="114"/>
                  <a:pt x="75" y="114"/>
                </a:cubicBez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grpSp>
        <p:nvGrpSpPr>
          <p:cNvPr id="2" name="组合 1"/>
          <p:cNvGrpSpPr>
            <a:grpSpLocks/>
          </p:cNvGrpSpPr>
          <p:nvPr/>
        </p:nvGrpSpPr>
        <p:grpSpPr bwMode="auto">
          <a:xfrm>
            <a:off x="488825" y="1192797"/>
            <a:ext cx="885594" cy="885594"/>
            <a:chOff x="1133475" y="1409700"/>
            <a:chExt cx="885825" cy="885825"/>
          </a:xfrm>
        </p:grpSpPr>
        <p:sp>
          <p:nvSpPr>
            <p:cNvPr id="90" name="椭圆 89"/>
            <p:cNvSpPr/>
            <p:nvPr/>
          </p:nvSpPr>
          <p:spPr>
            <a:xfrm>
              <a:off x="1143000" y="140970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sp>
          <p:nvSpPr>
            <p:cNvPr id="92" name="弧形 91"/>
            <p:cNvSpPr/>
            <p:nvPr/>
          </p:nvSpPr>
          <p:spPr>
            <a:xfrm>
              <a:off x="1133475" y="1414462"/>
              <a:ext cx="881063" cy="881063"/>
            </a:xfrm>
            <a:prstGeom prst="arc">
              <a:avLst>
                <a:gd name="adj1" fmla="val 16200000"/>
                <a:gd name="adj2" fmla="val 18528312"/>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zh-CN" altLang="en-US" sz="1799">
                <a:solidFill>
                  <a:prstClr val="black"/>
                </a:solidFill>
              </a:endParaRPr>
            </a:p>
          </p:txBody>
        </p:sp>
        <p:sp>
          <p:nvSpPr>
            <p:cNvPr id="32830" name="矩形 92"/>
            <p:cNvSpPr>
              <a:spLocks noChangeArrowheads="1"/>
            </p:cNvSpPr>
            <p:nvPr/>
          </p:nvSpPr>
          <p:spPr bwMode="auto">
            <a:xfrm>
              <a:off x="1500188" y="1425575"/>
              <a:ext cx="369887" cy="230188"/>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900">
                  <a:solidFill>
                    <a:srgbClr val="15B0E8"/>
                  </a:solidFill>
                  <a:latin typeface="Impact" pitchFamily="34" charset="0"/>
                  <a:ea typeface="微软雅黑" pitchFamily="34" charset="-122"/>
                  <a:cs typeface="Arial" pitchFamily="34" charset="0"/>
                  <a:sym typeface="Calibri" pitchFamily="34" charset="0"/>
                </a:rPr>
                <a:t>10%</a:t>
              </a:r>
              <a:endParaRPr lang="zh-CN" altLang="en-US" sz="900">
                <a:solidFill>
                  <a:srgbClr val="15B0E8"/>
                </a:solidFill>
                <a:latin typeface="Calibri" pitchFamily="34" charset="0"/>
                <a:ea typeface="微软雅黑" pitchFamily="34" charset="-122"/>
                <a:cs typeface="Arial" pitchFamily="34" charset="0"/>
              </a:endParaRPr>
            </a:p>
          </p:txBody>
        </p:sp>
      </p:grpSp>
      <p:sp>
        <p:nvSpPr>
          <p:cNvPr id="55" name="矩形 54"/>
          <p:cNvSpPr/>
          <p:nvPr/>
        </p:nvSpPr>
        <p:spPr>
          <a:xfrm>
            <a:off x="403122" y="5163688"/>
            <a:ext cx="1310934" cy="1310934"/>
          </a:xfrm>
          <a:prstGeom prst="rect">
            <a:avLst/>
          </a:prstGeom>
          <a:solidFill>
            <a:schemeClr val="accent5">
              <a:lumMod val="40000"/>
              <a:lumOff val="60000"/>
              <a:alpha val="3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sp>
        <p:nvSpPr>
          <p:cNvPr id="56" name="矩形 55"/>
          <p:cNvSpPr/>
          <p:nvPr/>
        </p:nvSpPr>
        <p:spPr>
          <a:xfrm>
            <a:off x="1831499" y="5226595"/>
            <a:ext cx="3163064" cy="1169247"/>
          </a:xfrm>
          <a:prstGeom prst="rect">
            <a:avLst/>
          </a:prstGeom>
        </p:spPr>
        <p:txBody>
          <a:bodyPr anchor="ctr">
            <a:spAutoFit/>
          </a:bodyPr>
          <a:lstStyle/>
          <a:p>
            <a:pPr marL="180921" indent="-180921" eaLnBrk="0" fontAlgn="base" hangingPunct="0">
              <a:spcAft>
                <a:spcPct val="0"/>
              </a:spcAft>
              <a:buClr>
                <a:prstClr val="black">
                  <a:lumMod val="50000"/>
                  <a:lumOff val="50000"/>
                </a:prstClr>
              </a:buClr>
              <a:buSzPct val="70000"/>
              <a:buFont typeface="Wingdings" pitchFamily="2" charset="2"/>
              <a:buChar char="l"/>
              <a:defRPr/>
            </a:pPr>
            <a:r>
              <a:rPr lang="ru-RU"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rPr>
              <a:t>Увеличаване на инвестициите в основни научни изследвания, изследване на технологичната архитектура на бъдещия интелигентен свят.</a:t>
            </a:r>
            <a:endParaRPr lang="en-US" altLang="zh-CN" sz="1400" dirty="0">
              <a:solidFill>
                <a:prstClr val="black">
                  <a:lumMod val="75000"/>
                  <a:lumOff val="25000"/>
                </a:prstClr>
              </a:solidFill>
              <a:latin typeface="Arial" pitchFamily="34" charset="0"/>
              <a:ea typeface="微软雅黑" pitchFamily="34" charset="-122"/>
              <a:cs typeface="Arial" pitchFamily="34" charset="0"/>
              <a:sym typeface="Calibri" pitchFamily="34" charset="0"/>
            </a:endParaRPr>
          </a:p>
        </p:txBody>
      </p:sp>
      <p:sp>
        <p:nvSpPr>
          <p:cNvPr id="32785" name="Freeform 6"/>
          <p:cNvSpPr>
            <a:spLocks noEditPoints="1"/>
          </p:cNvSpPr>
          <p:nvPr/>
        </p:nvSpPr>
        <p:spPr bwMode="auto">
          <a:xfrm>
            <a:off x="607857" y="5409686"/>
            <a:ext cx="860201" cy="803066"/>
          </a:xfrm>
          <a:custGeom>
            <a:avLst/>
            <a:gdLst>
              <a:gd name="T0" fmla="*/ 2147483647 w 542"/>
              <a:gd name="T1" fmla="*/ 2147483647 h 506"/>
              <a:gd name="T2" fmla="*/ 2147483647 w 542"/>
              <a:gd name="T3" fmla="*/ 2147483647 h 506"/>
              <a:gd name="T4" fmla="*/ 2147483647 w 542"/>
              <a:gd name="T5" fmla="*/ 2147483647 h 506"/>
              <a:gd name="T6" fmla="*/ 2147483647 w 542"/>
              <a:gd name="T7" fmla="*/ 2147483647 h 506"/>
              <a:gd name="T8" fmla="*/ 2147483647 w 542"/>
              <a:gd name="T9" fmla="*/ 2147483647 h 506"/>
              <a:gd name="T10" fmla="*/ 2147483647 w 542"/>
              <a:gd name="T11" fmla="*/ 2147483647 h 506"/>
              <a:gd name="T12" fmla="*/ 2147483647 w 542"/>
              <a:gd name="T13" fmla="*/ 2147483647 h 506"/>
              <a:gd name="T14" fmla="*/ 2147483647 w 542"/>
              <a:gd name="T15" fmla="*/ 2147483647 h 506"/>
              <a:gd name="T16" fmla="*/ 2147483647 w 542"/>
              <a:gd name="T17" fmla="*/ 2147483647 h 506"/>
              <a:gd name="T18" fmla="*/ 2147483647 w 542"/>
              <a:gd name="T19" fmla="*/ 2147483647 h 506"/>
              <a:gd name="T20" fmla="*/ 2147483647 w 542"/>
              <a:gd name="T21" fmla="*/ 2147483647 h 506"/>
              <a:gd name="T22" fmla="*/ 2147483647 w 542"/>
              <a:gd name="T23" fmla="*/ 2147483647 h 506"/>
              <a:gd name="T24" fmla="*/ 2147483647 w 542"/>
              <a:gd name="T25" fmla="*/ 2147483647 h 506"/>
              <a:gd name="T26" fmla="*/ 2147483647 w 542"/>
              <a:gd name="T27" fmla="*/ 2147483647 h 506"/>
              <a:gd name="T28" fmla="*/ 2147483647 w 542"/>
              <a:gd name="T29" fmla="*/ 2147483647 h 506"/>
              <a:gd name="T30" fmla="*/ 2147483647 w 542"/>
              <a:gd name="T31" fmla="*/ 2147483647 h 506"/>
              <a:gd name="T32" fmla="*/ 2147483647 w 542"/>
              <a:gd name="T33" fmla="*/ 2147483647 h 506"/>
              <a:gd name="T34" fmla="*/ 2147483647 w 542"/>
              <a:gd name="T35" fmla="*/ 2147483647 h 506"/>
              <a:gd name="T36" fmla="*/ 2147483647 w 542"/>
              <a:gd name="T37" fmla="*/ 2147483647 h 506"/>
              <a:gd name="T38" fmla="*/ 2147483647 w 542"/>
              <a:gd name="T39" fmla="*/ 2147483647 h 506"/>
              <a:gd name="T40" fmla="*/ 2147483647 w 542"/>
              <a:gd name="T41" fmla="*/ 2147483647 h 506"/>
              <a:gd name="T42" fmla="*/ 2147483647 w 542"/>
              <a:gd name="T43" fmla="*/ 2147483647 h 506"/>
              <a:gd name="T44" fmla="*/ 2147483647 w 542"/>
              <a:gd name="T45" fmla="*/ 2147483647 h 506"/>
              <a:gd name="T46" fmla="*/ 2147483647 w 542"/>
              <a:gd name="T47" fmla="*/ 2147483647 h 506"/>
              <a:gd name="T48" fmla="*/ 2147483647 w 542"/>
              <a:gd name="T49" fmla="*/ 2147483647 h 506"/>
              <a:gd name="T50" fmla="*/ 2147483647 w 542"/>
              <a:gd name="T51" fmla="*/ 2147483647 h 506"/>
              <a:gd name="T52" fmla="*/ 2147483647 w 542"/>
              <a:gd name="T53" fmla="*/ 2147483647 h 506"/>
              <a:gd name="T54" fmla="*/ 2147483647 w 542"/>
              <a:gd name="T55" fmla="*/ 2147483647 h 506"/>
              <a:gd name="T56" fmla="*/ 2147483647 w 542"/>
              <a:gd name="T57" fmla="*/ 2147483647 h 506"/>
              <a:gd name="T58" fmla="*/ 2147483647 w 542"/>
              <a:gd name="T59" fmla="*/ 2147483647 h 506"/>
              <a:gd name="T60" fmla="*/ 2147483647 w 542"/>
              <a:gd name="T61" fmla="*/ 2147483647 h 506"/>
              <a:gd name="T62" fmla="*/ 2147483647 w 542"/>
              <a:gd name="T63" fmla="*/ 2147483647 h 506"/>
              <a:gd name="T64" fmla="*/ 2147483647 w 542"/>
              <a:gd name="T65" fmla="*/ 2147483647 h 506"/>
              <a:gd name="T66" fmla="*/ 2147483647 w 542"/>
              <a:gd name="T67" fmla="*/ 2147483647 h 506"/>
              <a:gd name="T68" fmla="*/ 2147483647 w 542"/>
              <a:gd name="T69" fmla="*/ 2147483647 h 506"/>
              <a:gd name="T70" fmla="*/ 2147483647 w 542"/>
              <a:gd name="T71" fmla="*/ 2147483647 h 506"/>
              <a:gd name="T72" fmla="*/ 2147483647 w 542"/>
              <a:gd name="T73" fmla="*/ 2147483647 h 506"/>
              <a:gd name="T74" fmla="*/ 2147483647 w 542"/>
              <a:gd name="T75" fmla="*/ 2147483647 h 506"/>
              <a:gd name="T76" fmla="*/ 2147483647 w 542"/>
              <a:gd name="T77" fmla="*/ 2147483647 h 506"/>
              <a:gd name="T78" fmla="*/ 2147483647 w 542"/>
              <a:gd name="T79" fmla="*/ 2147483647 h 506"/>
              <a:gd name="T80" fmla="*/ 2147483647 w 542"/>
              <a:gd name="T81" fmla="*/ 2147483647 h 506"/>
              <a:gd name="T82" fmla="*/ 2147483647 w 542"/>
              <a:gd name="T83" fmla="*/ 2147483647 h 506"/>
              <a:gd name="T84" fmla="*/ 2147483647 w 542"/>
              <a:gd name="T85" fmla="*/ 2147483647 h 506"/>
              <a:gd name="T86" fmla="*/ 2147483647 w 542"/>
              <a:gd name="T87" fmla="*/ 2147483647 h 5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2"/>
              <a:gd name="T133" fmla="*/ 0 h 506"/>
              <a:gd name="T134" fmla="*/ 542 w 542"/>
              <a:gd name="T135" fmla="*/ 506 h 5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2" h="506">
                <a:moveTo>
                  <a:pt x="459" y="163"/>
                </a:moveTo>
                <a:cubicBezTo>
                  <a:pt x="453" y="161"/>
                  <a:pt x="446" y="158"/>
                  <a:pt x="440" y="156"/>
                </a:cubicBezTo>
                <a:cubicBezTo>
                  <a:pt x="441" y="149"/>
                  <a:pt x="442" y="142"/>
                  <a:pt x="443" y="135"/>
                </a:cubicBezTo>
                <a:cubicBezTo>
                  <a:pt x="450" y="80"/>
                  <a:pt x="438" y="37"/>
                  <a:pt x="408" y="19"/>
                </a:cubicBezTo>
                <a:cubicBezTo>
                  <a:pt x="407" y="18"/>
                  <a:pt x="407" y="18"/>
                  <a:pt x="407" y="18"/>
                </a:cubicBezTo>
                <a:cubicBezTo>
                  <a:pt x="376" y="0"/>
                  <a:pt x="332" y="12"/>
                  <a:pt x="287" y="45"/>
                </a:cubicBezTo>
                <a:cubicBezTo>
                  <a:pt x="282" y="49"/>
                  <a:pt x="277" y="54"/>
                  <a:pt x="271" y="58"/>
                </a:cubicBezTo>
                <a:cubicBezTo>
                  <a:pt x="266" y="54"/>
                  <a:pt x="260" y="49"/>
                  <a:pt x="255" y="45"/>
                </a:cubicBezTo>
                <a:cubicBezTo>
                  <a:pt x="211" y="12"/>
                  <a:pt x="168" y="0"/>
                  <a:pt x="137" y="18"/>
                </a:cubicBezTo>
                <a:cubicBezTo>
                  <a:pt x="136" y="18"/>
                  <a:pt x="136" y="18"/>
                  <a:pt x="136" y="18"/>
                </a:cubicBezTo>
                <a:cubicBezTo>
                  <a:pt x="104" y="36"/>
                  <a:pt x="93" y="80"/>
                  <a:pt x="100" y="135"/>
                </a:cubicBezTo>
                <a:cubicBezTo>
                  <a:pt x="100" y="142"/>
                  <a:pt x="101" y="149"/>
                  <a:pt x="103" y="156"/>
                </a:cubicBezTo>
                <a:cubicBezTo>
                  <a:pt x="96" y="158"/>
                  <a:pt x="90" y="161"/>
                  <a:pt x="83" y="163"/>
                </a:cubicBezTo>
                <a:cubicBezTo>
                  <a:pt x="32" y="185"/>
                  <a:pt x="0" y="217"/>
                  <a:pt x="0" y="253"/>
                </a:cubicBezTo>
                <a:cubicBezTo>
                  <a:pt x="0" y="289"/>
                  <a:pt x="32" y="321"/>
                  <a:pt x="83" y="343"/>
                </a:cubicBezTo>
                <a:cubicBezTo>
                  <a:pt x="90" y="345"/>
                  <a:pt x="96" y="348"/>
                  <a:pt x="103" y="350"/>
                </a:cubicBezTo>
                <a:cubicBezTo>
                  <a:pt x="101" y="357"/>
                  <a:pt x="100" y="364"/>
                  <a:pt x="100" y="371"/>
                </a:cubicBezTo>
                <a:cubicBezTo>
                  <a:pt x="93" y="426"/>
                  <a:pt x="104" y="470"/>
                  <a:pt x="136" y="488"/>
                </a:cubicBezTo>
                <a:cubicBezTo>
                  <a:pt x="167" y="506"/>
                  <a:pt x="210" y="494"/>
                  <a:pt x="255" y="460"/>
                </a:cubicBezTo>
                <a:cubicBezTo>
                  <a:pt x="260" y="456"/>
                  <a:pt x="266" y="452"/>
                  <a:pt x="271" y="448"/>
                </a:cubicBezTo>
                <a:cubicBezTo>
                  <a:pt x="277" y="452"/>
                  <a:pt x="282" y="456"/>
                  <a:pt x="287" y="460"/>
                </a:cubicBezTo>
                <a:cubicBezTo>
                  <a:pt x="332" y="494"/>
                  <a:pt x="376" y="506"/>
                  <a:pt x="407" y="488"/>
                </a:cubicBezTo>
                <a:cubicBezTo>
                  <a:pt x="407" y="488"/>
                  <a:pt x="407" y="488"/>
                  <a:pt x="407" y="488"/>
                </a:cubicBezTo>
                <a:cubicBezTo>
                  <a:pt x="438" y="470"/>
                  <a:pt x="450" y="426"/>
                  <a:pt x="443" y="371"/>
                </a:cubicBezTo>
                <a:cubicBezTo>
                  <a:pt x="442" y="364"/>
                  <a:pt x="441" y="357"/>
                  <a:pt x="440" y="350"/>
                </a:cubicBezTo>
                <a:cubicBezTo>
                  <a:pt x="446" y="348"/>
                  <a:pt x="453" y="345"/>
                  <a:pt x="459" y="343"/>
                </a:cubicBezTo>
                <a:cubicBezTo>
                  <a:pt x="511" y="321"/>
                  <a:pt x="542" y="289"/>
                  <a:pt x="542" y="253"/>
                </a:cubicBezTo>
                <a:cubicBezTo>
                  <a:pt x="542" y="217"/>
                  <a:pt x="511" y="185"/>
                  <a:pt x="459" y="163"/>
                </a:cubicBezTo>
                <a:close/>
                <a:moveTo>
                  <a:pt x="303" y="66"/>
                </a:moveTo>
                <a:cubicBezTo>
                  <a:pt x="303" y="66"/>
                  <a:pt x="303" y="66"/>
                  <a:pt x="303" y="66"/>
                </a:cubicBezTo>
                <a:cubicBezTo>
                  <a:pt x="339" y="39"/>
                  <a:pt x="373" y="28"/>
                  <a:pt x="394" y="40"/>
                </a:cubicBezTo>
                <a:cubicBezTo>
                  <a:pt x="394" y="41"/>
                  <a:pt x="394" y="41"/>
                  <a:pt x="394" y="41"/>
                </a:cubicBezTo>
                <a:cubicBezTo>
                  <a:pt x="416" y="53"/>
                  <a:pt x="423" y="87"/>
                  <a:pt x="417" y="132"/>
                </a:cubicBezTo>
                <a:cubicBezTo>
                  <a:pt x="417" y="137"/>
                  <a:pt x="416" y="143"/>
                  <a:pt x="415" y="148"/>
                </a:cubicBezTo>
                <a:cubicBezTo>
                  <a:pt x="392" y="142"/>
                  <a:pt x="367" y="137"/>
                  <a:pt x="340" y="134"/>
                </a:cubicBezTo>
                <a:cubicBezTo>
                  <a:pt x="324" y="112"/>
                  <a:pt x="307" y="93"/>
                  <a:pt x="291" y="76"/>
                </a:cubicBezTo>
                <a:cubicBezTo>
                  <a:pt x="294" y="73"/>
                  <a:pt x="299" y="69"/>
                  <a:pt x="303" y="66"/>
                </a:cubicBezTo>
                <a:close/>
                <a:moveTo>
                  <a:pt x="164" y="314"/>
                </a:moveTo>
                <a:cubicBezTo>
                  <a:pt x="164" y="314"/>
                  <a:pt x="164" y="314"/>
                  <a:pt x="164" y="314"/>
                </a:cubicBezTo>
                <a:cubicBezTo>
                  <a:pt x="164" y="315"/>
                  <a:pt x="164" y="315"/>
                  <a:pt x="164" y="315"/>
                </a:cubicBezTo>
                <a:cubicBezTo>
                  <a:pt x="170" y="325"/>
                  <a:pt x="176" y="334"/>
                  <a:pt x="182" y="344"/>
                </a:cubicBezTo>
                <a:cubicBezTo>
                  <a:pt x="165" y="341"/>
                  <a:pt x="148" y="337"/>
                  <a:pt x="133" y="333"/>
                </a:cubicBezTo>
                <a:cubicBezTo>
                  <a:pt x="137" y="317"/>
                  <a:pt x="142" y="301"/>
                  <a:pt x="148" y="285"/>
                </a:cubicBezTo>
                <a:cubicBezTo>
                  <a:pt x="153" y="294"/>
                  <a:pt x="159" y="304"/>
                  <a:pt x="164" y="314"/>
                </a:cubicBezTo>
                <a:close/>
                <a:moveTo>
                  <a:pt x="133" y="173"/>
                </a:moveTo>
                <a:cubicBezTo>
                  <a:pt x="133" y="173"/>
                  <a:pt x="133" y="173"/>
                  <a:pt x="133" y="173"/>
                </a:cubicBezTo>
                <a:cubicBezTo>
                  <a:pt x="148" y="169"/>
                  <a:pt x="165" y="165"/>
                  <a:pt x="182" y="162"/>
                </a:cubicBezTo>
                <a:cubicBezTo>
                  <a:pt x="176" y="172"/>
                  <a:pt x="170" y="181"/>
                  <a:pt x="164" y="191"/>
                </a:cubicBezTo>
                <a:cubicBezTo>
                  <a:pt x="159" y="201"/>
                  <a:pt x="153" y="211"/>
                  <a:pt x="148" y="221"/>
                </a:cubicBezTo>
                <a:cubicBezTo>
                  <a:pt x="142" y="205"/>
                  <a:pt x="137" y="188"/>
                  <a:pt x="133" y="173"/>
                </a:cubicBezTo>
                <a:close/>
                <a:moveTo>
                  <a:pt x="162" y="253"/>
                </a:moveTo>
                <a:cubicBezTo>
                  <a:pt x="162" y="253"/>
                  <a:pt x="162" y="253"/>
                  <a:pt x="162" y="253"/>
                </a:cubicBezTo>
                <a:cubicBezTo>
                  <a:pt x="169" y="237"/>
                  <a:pt x="177" y="221"/>
                  <a:pt x="187" y="204"/>
                </a:cubicBezTo>
                <a:cubicBezTo>
                  <a:pt x="196" y="188"/>
                  <a:pt x="206" y="173"/>
                  <a:pt x="216" y="158"/>
                </a:cubicBezTo>
                <a:cubicBezTo>
                  <a:pt x="234" y="156"/>
                  <a:pt x="252" y="155"/>
                  <a:pt x="271" y="155"/>
                </a:cubicBezTo>
                <a:cubicBezTo>
                  <a:pt x="290" y="155"/>
                  <a:pt x="309" y="156"/>
                  <a:pt x="326" y="158"/>
                </a:cubicBezTo>
                <a:cubicBezTo>
                  <a:pt x="336" y="173"/>
                  <a:pt x="346" y="188"/>
                  <a:pt x="356" y="204"/>
                </a:cubicBezTo>
                <a:cubicBezTo>
                  <a:pt x="356" y="205"/>
                  <a:pt x="356" y="205"/>
                  <a:pt x="356" y="205"/>
                </a:cubicBezTo>
                <a:cubicBezTo>
                  <a:pt x="365" y="221"/>
                  <a:pt x="374" y="237"/>
                  <a:pt x="381" y="253"/>
                </a:cubicBezTo>
                <a:cubicBezTo>
                  <a:pt x="373" y="269"/>
                  <a:pt x="365" y="285"/>
                  <a:pt x="356" y="302"/>
                </a:cubicBezTo>
                <a:cubicBezTo>
                  <a:pt x="355" y="302"/>
                  <a:pt x="355" y="302"/>
                  <a:pt x="355" y="302"/>
                </a:cubicBezTo>
                <a:cubicBezTo>
                  <a:pt x="346" y="318"/>
                  <a:pt x="336" y="334"/>
                  <a:pt x="326" y="348"/>
                </a:cubicBezTo>
                <a:cubicBezTo>
                  <a:pt x="309" y="349"/>
                  <a:pt x="290" y="351"/>
                  <a:pt x="271" y="351"/>
                </a:cubicBezTo>
                <a:cubicBezTo>
                  <a:pt x="252" y="351"/>
                  <a:pt x="234" y="349"/>
                  <a:pt x="216" y="348"/>
                </a:cubicBezTo>
                <a:cubicBezTo>
                  <a:pt x="206" y="333"/>
                  <a:pt x="196" y="318"/>
                  <a:pt x="187" y="302"/>
                </a:cubicBezTo>
                <a:cubicBezTo>
                  <a:pt x="186" y="301"/>
                  <a:pt x="186" y="301"/>
                  <a:pt x="186" y="301"/>
                </a:cubicBezTo>
                <a:cubicBezTo>
                  <a:pt x="177" y="285"/>
                  <a:pt x="169" y="269"/>
                  <a:pt x="162" y="253"/>
                </a:cubicBezTo>
                <a:close/>
                <a:moveTo>
                  <a:pt x="377" y="315"/>
                </a:moveTo>
                <a:cubicBezTo>
                  <a:pt x="377" y="315"/>
                  <a:pt x="377" y="315"/>
                  <a:pt x="377" y="315"/>
                </a:cubicBezTo>
                <a:cubicBezTo>
                  <a:pt x="378" y="315"/>
                  <a:pt x="378" y="315"/>
                  <a:pt x="378" y="315"/>
                </a:cubicBezTo>
                <a:cubicBezTo>
                  <a:pt x="384" y="305"/>
                  <a:pt x="389" y="294"/>
                  <a:pt x="394" y="285"/>
                </a:cubicBezTo>
                <a:cubicBezTo>
                  <a:pt x="401" y="301"/>
                  <a:pt x="406" y="317"/>
                  <a:pt x="409" y="333"/>
                </a:cubicBezTo>
                <a:cubicBezTo>
                  <a:pt x="394" y="337"/>
                  <a:pt x="378" y="341"/>
                  <a:pt x="360" y="344"/>
                </a:cubicBezTo>
                <a:cubicBezTo>
                  <a:pt x="366" y="335"/>
                  <a:pt x="372" y="325"/>
                  <a:pt x="377" y="315"/>
                </a:cubicBezTo>
                <a:close/>
                <a:moveTo>
                  <a:pt x="378" y="192"/>
                </a:moveTo>
                <a:cubicBezTo>
                  <a:pt x="378" y="192"/>
                  <a:pt x="378" y="192"/>
                  <a:pt x="378" y="192"/>
                </a:cubicBezTo>
                <a:cubicBezTo>
                  <a:pt x="378" y="191"/>
                  <a:pt x="378" y="191"/>
                  <a:pt x="378" y="191"/>
                </a:cubicBezTo>
                <a:cubicBezTo>
                  <a:pt x="372" y="181"/>
                  <a:pt x="366" y="172"/>
                  <a:pt x="360" y="162"/>
                </a:cubicBezTo>
                <a:cubicBezTo>
                  <a:pt x="378" y="165"/>
                  <a:pt x="394" y="169"/>
                  <a:pt x="409" y="173"/>
                </a:cubicBezTo>
                <a:cubicBezTo>
                  <a:pt x="406" y="188"/>
                  <a:pt x="401" y="205"/>
                  <a:pt x="394" y="221"/>
                </a:cubicBezTo>
                <a:cubicBezTo>
                  <a:pt x="389" y="212"/>
                  <a:pt x="384" y="202"/>
                  <a:pt x="378" y="192"/>
                </a:cubicBezTo>
                <a:close/>
                <a:moveTo>
                  <a:pt x="271" y="93"/>
                </a:moveTo>
                <a:cubicBezTo>
                  <a:pt x="271" y="93"/>
                  <a:pt x="271" y="93"/>
                  <a:pt x="271" y="93"/>
                </a:cubicBezTo>
                <a:cubicBezTo>
                  <a:pt x="283" y="104"/>
                  <a:pt x="294" y="117"/>
                  <a:pt x="305" y="131"/>
                </a:cubicBezTo>
                <a:cubicBezTo>
                  <a:pt x="294" y="130"/>
                  <a:pt x="283" y="130"/>
                  <a:pt x="271" y="130"/>
                </a:cubicBezTo>
                <a:cubicBezTo>
                  <a:pt x="260" y="130"/>
                  <a:pt x="248" y="130"/>
                  <a:pt x="237" y="131"/>
                </a:cubicBezTo>
                <a:cubicBezTo>
                  <a:pt x="249" y="117"/>
                  <a:pt x="260" y="104"/>
                  <a:pt x="271" y="93"/>
                </a:cubicBezTo>
                <a:close/>
                <a:moveTo>
                  <a:pt x="148" y="40"/>
                </a:moveTo>
                <a:cubicBezTo>
                  <a:pt x="148" y="40"/>
                  <a:pt x="148" y="40"/>
                  <a:pt x="148" y="40"/>
                </a:cubicBezTo>
                <a:cubicBezTo>
                  <a:pt x="149" y="40"/>
                  <a:pt x="149" y="40"/>
                  <a:pt x="149" y="40"/>
                </a:cubicBezTo>
                <a:cubicBezTo>
                  <a:pt x="171" y="28"/>
                  <a:pt x="204" y="39"/>
                  <a:pt x="240" y="66"/>
                </a:cubicBezTo>
                <a:cubicBezTo>
                  <a:pt x="244" y="69"/>
                  <a:pt x="248" y="73"/>
                  <a:pt x="252" y="76"/>
                </a:cubicBezTo>
                <a:cubicBezTo>
                  <a:pt x="235" y="93"/>
                  <a:pt x="218" y="112"/>
                  <a:pt x="202" y="134"/>
                </a:cubicBezTo>
                <a:cubicBezTo>
                  <a:pt x="175" y="137"/>
                  <a:pt x="150" y="142"/>
                  <a:pt x="127" y="148"/>
                </a:cubicBezTo>
                <a:cubicBezTo>
                  <a:pt x="126" y="143"/>
                  <a:pt x="126" y="137"/>
                  <a:pt x="125" y="132"/>
                </a:cubicBezTo>
                <a:cubicBezTo>
                  <a:pt x="120" y="87"/>
                  <a:pt x="127" y="53"/>
                  <a:pt x="148" y="40"/>
                </a:cubicBezTo>
                <a:close/>
                <a:moveTo>
                  <a:pt x="108" y="325"/>
                </a:moveTo>
                <a:cubicBezTo>
                  <a:pt x="108" y="325"/>
                  <a:pt x="108" y="325"/>
                  <a:pt x="108" y="325"/>
                </a:cubicBezTo>
                <a:cubicBezTo>
                  <a:pt x="103" y="323"/>
                  <a:pt x="98" y="321"/>
                  <a:pt x="94" y="319"/>
                </a:cubicBezTo>
                <a:cubicBezTo>
                  <a:pt x="52" y="301"/>
                  <a:pt x="26" y="278"/>
                  <a:pt x="26" y="253"/>
                </a:cubicBezTo>
                <a:cubicBezTo>
                  <a:pt x="26" y="228"/>
                  <a:pt x="52" y="205"/>
                  <a:pt x="94" y="187"/>
                </a:cubicBezTo>
                <a:cubicBezTo>
                  <a:pt x="98" y="185"/>
                  <a:pt x="104" y="183"/>
                  <a:pt x="108" y="181"/>
                </a:cubicBezTo>
                <a:cubicBezTo>
                  <a:pt x="115" y="204"/>
                  <a:pt x="123" y="228"/>
                  <a:pt x="134" y="253"/>
                </a:cubicBezTo>
                <a:cubicBezTo>
                  <a:pt x="123" y="278"/>
                  <a:pt x="115" y="302"/>
                  <a:pt x="108" y="325"/>
                </a:cubicBezTo>
                <a:close/>
                <a:moveTo>
                  <a:pt x="240" y="440"/>
                </a:moveTo>
                <a:cubicBezTo>
                  <a:pt x="240" y="440"/>
                  <a:pt x="240" y="440"/>
                  <a:pt x="240" y="440"/>
                </a:cubicBezTo>
                <a:cubicBezTo>
                  <a:pt x="204" y="467"/>
                  <a:pt x="170" y="478"/>
                  <a:pt x="148" y="466"/>
                </a:cubicBezTo>
                <a:cubicBezTo>
                  <a:pt x="127" y="453"/>
                  <a:pt x="120" y="419"/>
                  <a:pt x="125" y="374"/>
                </a:cubicBezTo>
                <a:cubicBezTo>
                  <a:pt x="126" y="369"/>
                  <a:pt x="126" y="363"/>
                  <a:pt x="127" y="358"/>
                </a:cubicBezTo>
                <a:cubicBezTo>
                  <a:pt x="150" y="364"/>
                  <a:pt x="175" y="369"/>
                  <a:pt x="202" y="372"/>
                </a:cubicBezTo>
                <a:cubicBezTo>
                  <a:pt x="218" y="394"/>
                  <a:pt x="235" y="414"/>
                  <a:pt x="252" y="430"/>
                </a:cubicBezTo>
                <a:cubicBezTo>
                  <a:pt x="248" y="433"/>
                  <a:pt x="244" y="437"/>
                  <a:pt x="240" y="440"/>
                </a:cubicBezTo>
                <a:close/>
                <a:moveTo>
                  <a:pt x="271" y="413"/>
                </a:moveTo>
                <a:cubicBezTo>
                  <a:pt x="271" y="413"/>
                  <a:pt x="271" y="413"/>
                  <a:pt x="271" y="413"/>
                </a:cubicBezTo>
                <a:cubicBezTo>
                  <a:pt x="260" y="402"/>
                  <a:pt x="249" y="389"/>
                  <a:pt x="237" y="375"/>
                </a:cubicBezTo>
                <a:cubicBezTo>
                  <a:pt x="248" y="376"/>
                  <a:pt x="260" y="376"/>
                  <a:pt x="271" y="376"/>
                </a:cubicBezTo>
                <a:cubicBezTo>
                  <a:pt x="283" y="376"/>
                  <a:pt x="294" y="376"/>
                  <a:pt x="305" y="375"/>
                </a:cubicBezTo>
                <a:cubicBezTo>
                  <a:pt x="294" y="389"/>
                  <a:pt x="283" y="402"/>
                  <a:pt x="271" y="413"/>
                </a:cubicBezTo>
                <a:close/>
                <a:moveTo>
                  <a:pt x="394" y="466"/>
                </a:moveTo>
                <a:cubicBezTo>
                  <a:pt x="394" y="466"/>
                  <a:pt x="394" y="466"/>
                  <a:pt x="394" y="466"/>
                </a:cubicBezTo>
                <a:cubicBezTo>
                  <a:pt x="373" y="478"/>
                  <a:pt x="339" y="467"/>
                  <a:pt x="303" y="440"/>
                </a:cubicBezTo>
                <a:cubicBezTo>
                  <a:pt x="299" y="437"/>
                  <a:pt x="294" y="433"/>
                  <a:pt x="291" y="430"/>
                </a:cubicBezTo>
                <a:cubicBezTo>
                  <a:pt x="307" y="414"/>
                  <a:pt x="324" y="394"/>
                  <a:pt x="340" y="372"/>
                </a:cubicBezTo>
                <a:cubicBezTo>
                  <a:pt x="367" y="369"/>
                  <a:pt x="392" y="364"/>
                  <a:pt x="415" y="358"/>
                </a:cubicBezTo>
                <a:cubicBezTo>
                  <a:pt x="416" y="363"/>
                  <a:pt x="417" y="369"/>
                  <a:pt x="417" y="374"/>
                </a:cubicBezTo>
                <a:cubicBezTo>
                  <a:pt x="423" y="419"/>
                  <a:pt x="416" y="453"/>
                  <a:pt x="394" y="466"/>
                </a:cubicBezTo>
                <a:close/>
                <a:moveTo>
                  <a:pt x="449" y="319"/>
                </a:moveTo>
                <a:cubicBezTo>
                  <a:pt x="449" y="319"/>
                  <a:pt x="449" y="319"/>
                  <a:pt x="449" y="319"/>
                </a:cubicBezTo>
                <a:cubicBezTo>
                  <a:pt x="444" y="321"/>
                  <a:pt x="439" y="323"/>
                  <a:pt x="434" y="325"/>
                </a:cubicBezTo>
                <a:cubicBezTo>
                  <a:pt x="428" y="302"/>
                  <a:pt x="420" y="278"/>
                  <a:pt x="409" y="253"/>
                </a:cubicBezTo>
                <a:cubicBezTo>
                  <a:pt x="420" y="228"/>
                  <a:pt x="428" y="204"/>
                  <a:pt x="434" y="181"/>
                </a:cubicBezTo>
                <a:cubicBezTo>
                  <a:pt x="439" y="183"/>
                  <a:pt x="444" y="185"/>
                  <a:pt x="449" y="187"/>
                </a:cubicBezTo>
                <a:cubicBezTo>
                  <a:pt x="491" y="205"/>
                  <a:pt x="517" y="228"/>
                  <a:pt x="517" y="253"/>
                </a:cubicBezTo>
                <a:cubicBezTo>
                  <a:pt x="517" y="278"/>
                  <a:pt x="491" y="301"/>
                  <a:pt x="449" y="319"/>
                </a:cubicBez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sp>
        <p:nvSpPr>
          <p:cNvPr id="32786" name="TextBox 6"/>
          <p:cNvSpPr txBox="1">
            <a:spLocks noChangeArrowheads="1"/>
          </p:cNvSpPr>
          <p:nvPr/>
        </p:nvSpPr>
        <p:spPr bwMode="auto">
          <a:xfrm>
            <a:off x="6005537" y="1321350"/>
            <a:ext cx="996690" cy="169819"/>
          </a:xfrm>
          <a:prstGeom prst="rect">
            <a:avLst/>
          </a:prstGeom>
          <a:noFill/>
          <a:ln w="9525">
            <a:noFill/>
            <a:miter lim="800000"/>
            <a:headEnd/>
            <a:tailEnd/>
          </a:ln>
        </p:spPr>
        <p:txBody>
          <a:bodyPr lIns="0" tIns="0" rIns="0" bIns="0">
            <a:spAutoFit/>
          </a:bodyPr>
          <a:lstStyle/>
          <a:p>
            <a:pPr eaLnBrk="0" fontAlgn="ctr" hangingPunct="0">
              <a:spcBef>
                <a:spcPct val="0"/>
              </a:spcBef>
              <a:spcAft>
                <a:spcPct val="0"/>
              </a:spcAft>
              <a:buSzPct val="100000"/>
            </a:pPr>
            <a:r>
              <a:rPr lang="en-US" altLang="zh-CN" sz="1100">
                <a:solidFill>
                  <a:srgbClr val="000000"/>
                </a:solidFill>
                <a:latin typeface="Arial" pitchFamily="34" charset="0"/>
                <a:ea typeface="微软雅黑" pitchFamily="34" charset="-122"/>
                <a:cs typeface="Arial" pitchFamily="34" charset="0"/>
                <a:sym typeface="Calibri" pitchFamily="34" charset="0"/>
              </a:rPr>
              <a:t>USD Billion</a:t>
            </a:r>
            <a:endParaRPr lang="zh-CN" altLang="en-US" sz="1100">
              <a:solidFill>
                <a:srgbClr val="000000"/>
              </a:solidFill>
              <a:latin typeface="Arial" pitchFamily="34" charset="0"/>
              <a:ea typeface="微软雅黑" pitchFamily="34" charset="-122"/>
              <a:cs typeface="Arial" pitchFamily="34" charset="0"/>
              <a:sym typeface="Calibri" pitchFamily="34" charset="0"/>
            </a:endParaRPr>
          </a:p>
        </p:txBody>
      </p:sp>
      <p:sp>
        <p:nvSpPr>
          <p:cNvPr id="59" name="圆角矩形 2"/>
          <p:cNvSpPr>
            <a:spLocks noChangeArrowheads="1"/>
          </p:cNvSpPr>
          <p:nvPr/>
        </p:nvSpPr>
        <p:spPr bwMode="auto">
          <a:xfrm>
            <a:off x="9071788" y="3798793"/>
            <a:ext cx="217431" cy="1785472"/>
          </a:xfrm>
          <a:prstGeom prst="roundRect">
            <a:avLst>
              <a:gd name="adj" fmla="val 50000"/>
            </a:avLst>
          </a:prstGeom>
          <a:solidFill>
            <a:schemeClr val="bg1">
              <a:lumMod val="75000"/>
            </a:schemeClr>
          </a:solidFill>
          <a:ln>
            <a:noFill/>
          </a:ln>
          <a:effec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a:solidFill>
                <a:prstClr val="black"/>
              </a:solidFill>
              <a:latin typeface="Arial" pitchFamily="34" charset="0"/>
              <a:ea typeface="宋体" charset="-122"/>
              <a:cs typeface="Arial" pitchFamily="34" charset="0"/>
            </a:endParaRPr>
          </a:p>
        </p:txBody>
      </p:sp>
      <p:sp>
        <p:nvSpPr>
          <p:cNvPr id="60" name="圆角矩形 59"/>
          <p:cNvSpPr/>
          <p:nvPr/>
        </p:nvSpPr>
        <p:spPr bwMode="auto">
          <a:xfrm>
            <a:off x="8470283" y="3963850"/>
            <a:ext cx="215844" cy="1620415"/>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61" name="圆角矩形 60"/>
          <p:cNvSpPr/>
          <p:nvPr/>
        </p:nvSpPr>
        <p:spPr bwMode="auto">
          <a:xfrm>
            <a:off x="7867191" y="4305073"/>
            <a:ext cx="217430" cy="1279192"/>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62" name="圆角矩形 61"/>
          <p:cNvSpPr/>
          <p:nvPr/>
        </p:nvSpPr>
        <p:spPr bwMode="auto">
          <a:xfrm>
            <a:off x="7265683" y="4625664"/>
            <a:ext cx="215844" cy="958600"/>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63" name="圆角矩形 62"/>
          <p:cNvSpPr/>
          <p:nvPr/>
        </p:nvSpPr>
        <p:spPr bwMode="auto">
          <a:xfrm>
            <a:off x="6662591" y="4808180"/>
            <a:ext cx="217431" cy="776085"/>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64" name="圆角矩形 63"/>
          <p:cNvSpPr/>
          <p:nvPr/>
        </p:nvSpPr>
        <p:spPr bwMode="auto">
          <a:xfrm>
            <a:off x="6061085" y="4987519"/>
            <a:ext cx="215844" cy="596745"/>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65" name="圆角矩形 64"/>
          <p:cNvSpPr/>
          <p:nvPr/>
        </p:nvSpPr>
        <p:spPr bwMode="auto">
          <a:xfrm>
            <a:off x="5488146" y="5104965"/>
            <a:ext cx="217431" cy="479300"/>
          </a:xfrm>
          <a:prstGeom prst="roundRect">
            <a:avLst>
              <a:gd name="adj" fmla="val 50000"/>
            </a:avLst>
          </a:prstGeom>
          <a:solidFill>
            <a:schemeClr val="bg1">
              <a:lumMod val="75000"/>
            </a:schemeClr>
          </a:solidFill>
          <a:ln>
            <a:noFill/>
          </a:ln>
          <a:effectLst/>
          <a:ex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dirty="0">
              <a:solidFill>
                <a:prstClr val="black"/>
              </a:solidFill>
              <a:latin typeface="Arial" pitchFamily="34" charset="0"/>
              <a:ea typeface="宋体" charset="-122"/>
              <a:cs typeface="Arial" pitchFamily="34" charset="0"/>
            </a:endParaRPr>
          </a:p>
        </p:txBody>
      </p:sp>
      <p:sp>
        <p:nvSpPr>
          <p:cNvPr id="32794" name="矩形 22"/>
          <p:cNvSpPr>
            <a:spLocks noChangeArrowheads="1"/>
          </p:cNvSpPr>
          <p:nvPr/>
        </p:nvSpPr>
        <p:spPr bwMode="auto">
          <a:xfrm>
            <a:off x="5324677" y="4855793"/>
            <a:ext cx="584048" cy="33804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1.16</a:t>
            </a:r>
            <a:endParaRPr lang="zh-CN" altLang="en-US" sz="1600">
              <a:solidFill>
                <a:srgbClr val="000000"/>
              </a:solidFill>
              <a:latin typeface="Arial" pitchFamily="34" charset="0"/>
              <a:ea typeface="宋体" pitchFamily="2" charset="-122"/>
              <a:cs typeface="Arial" pitchFamily="34" charset="0"/>
            </a:endParaRPr>
          </a:p>
        </p:txBody>
      </p:sp>
      <p:sp>
        <p:nvSpPr>
          <p:cNvPr id="32795" name="矩形 23"/>
          <p:cNvSpPr>
            <a:spLocks noChangeArrowheads="1"/>
          </p:cNvSpPr>
          <p:nvPr/>
        </p:nvSpPr>
        <p:spPr bwMode="auto">
          <a:xfrm>
            <a:off x="5919834" y="4738349"/>
            <a:ext cx="584048" cy="33804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600">
                <a:solidFill>
                  <a:srgbClr val="000000"/>
                </a:solidFill>
                <a:latin typeface="Arial" pitchFamily="34" charset="0"/>
                <a:ea typeface="宋体" pitchFamily="2" charset="-122"/>
                <a:cs typeface="Arial" pitchFamily="34" charset="0"/>
              </a:rPr>
              <a:t>1.64</a:t>
            </a:r>
            <a:endParaRPr lang="zh-CN" altLang="en-US" sz="1600">
              <a:solidFill>
                <a:srgbClr val="000000"/>
              </a:solidFill>
              <a:latin typeface="Arial" pitchFamily="34" charset="0"/>
              <a:ea typeface="宋体" pitchFamily="2" charset="-122"/>
              <a:cs typeface="Arial" pitchFamily="34" charset="0"/>
            </a:endParaRPr>
          </a:p>
        </p:txBody>
      </p:sp>
      <p:sp>
        <p:nvSpPr>
          <p:cNvPr id="32796" name="矩形 25"/>
          <p:cNvSpPr>
            <a:spLocks noChangeArrowheads="1"/>
          </p:cNvSpPr>
          <p:nvPr/>
        </p:nvSpPr>
        <p:spPr bwMode="auto">
          <a:xfrm>
            <a:off x="6522927" y="4535201"/>
            <a:ext cx="528500" cy="33804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600">
                <a:solidFill>
                  <a:srgbClr val="000000"/>
                </a:solidFill>
                <a:latin typeface="Arial" pitchFamily="34" charset="0"/>
                <a:ea typeface="宋体" pitchFamily="2" charset="-122"/>
                <a:cs typeface="Arial" pitchFamily="34" charset="0"/>
              </a:rPr>
              <a:t>2. 1</a:t>
            </a:r>
            <a:endParaRPr lang="zh-CN" altLang="en-US" sz="1600">
              <a:solidFill>
                <a:srgbClr val="000000"/>
              </a:solidFill>
              <a:latin typeface="Arial" pitchFamily="34" charset="0"/>
              <a:ea typeface="宋体" pitchFamily="2" charset="-122"/>
              <a:cs typeface="Arial" pitchFamily="34" charset="0"/>
            </a:endParaRPr>
          </a:p>
        </p:txBody>
      </p:sp>
      <p:sp>
        <p:nvSpPr>
          <p:cNvPr id="32797" name="矩形 26"/>
          <p:cNvSpPr>
            <a:spLocks noChangeArrowheads="1"/>
          </p:cNvSpPr>
          <p:nvPr/>
        </p:nvSpPr>
        <p:spPr bwMode="auto">
          <a:xfrm>
            <a:off x="7127609" y="4366970"/>
            <a:ext cx="642770" cy="33804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2. 67</a:t>
            </a:r>
            <a:endParaRPr lang="zh-CN" altLang="en-US" sz="1600">
              <a:solidFill>
                <a:srgbClr val="000000"/>
              </a:solidFill>
              <a:latin typeface="Arial" pitchFamily="34" charset="0"/>
              <a:ea typeface="宋体" pitchFamily="2" charset="-122"/>
              <a:cs typeface="Arial" pitchFamily="34" charset="0"/>
            </a:endParaRPr>
          </a:p>
        </p:txBody>
      </p:sp>
      <p:sp>
        <p:nvSpPr>
          <p:cNvPr id="32798" name="矩形 27"/>
          <p:cNvSpPr>
            <a:spLocks noChangeArrowheads="1"/>
          </p:cNvSpPr>
          <p:nvPr/>
        </p:nvSpPr>
        <p:spPr bwMode="auto">
          <a:xfrm>
            <a:off x="7716416" y="4032093"/>
            <a:ext cx="584048" cy="338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600">
                <a:solidFill>
                  <a:srgbClr val="000000"/>
                </a:solidFill>
                <a:latin typeface="Arial" pitchFamily="34" charset="0"/>
                <a:ea typeface="宋体" pitchFamily="2" charset="-122"/>
                <a:cs typeface="Arial" pitchFamily="34" charset="0"/>
              </a:rPr>
              <a:t>3.74</a:t>
            </a:r>
            <a:endParaRPr lang="zh-CN" altLang="en-US" sz="1600">
              <a:solidFill>
                <a:srgbClr val="000000"/>
              </a:solidFill>
              <a:latin typeface="Arial" pitchFamily="34" charset="0"/>
              <a:ea typeface="宋体" pitchFamily="2" charset="-122"/>
              <a:cs typeface="Arial" pitchFamily="34" charset="0"/>
            </a:endParaRPr>
          </a:p>
        </p:txBody>
      </p:sp>
      <p:sp>
        <p:nvSpPr>
          <p:cNvPr id="32799" name="矩形 28"/>
          <p:cNvSpPr>
            <a:spLocks noChangeArrowheads="1"/>
          </p:cNvSpPr>
          <p:nvPr/>
        </p:nvSpPr>
        <p:spPr bwMode="auto">
          <a:xfrm>
            <a:off x="8321098" y="3682934"/>
            <a:ext cx="642770" cy="338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4. 77</a:t>
            </a:r>
            <a:endParaRPr lang="zh-CN" altLang="en-US" sz="1600">
              <a:solidFill>
                <a:srgbClr val="000000"/>
              </a:solidFill>
              <a:latin typeface="Arial" pitchFamily="34" charset="0"/>
              <a:ea typeface="宋体" pitchFamily="2" charset="-122"/>
              <a:cs typeface="Arial" pitchFamily="34" charset="0"/>
            </a:endParaRPr>
          </a:p>
        </p:txBody>
      </p:sp>
      <p:sp>
        <p:nvSpPr>
          <p:cNvPr id="32800" name="矩形 29"/>
          <p:cNvSpPr>
            <a:spLocks noChangeArrowheads="1"/>
          </p:cNvSpPr>
          <p:nvPr/>
        </p:nvSpPr>
        <p:spPr bwMode="auto">
          <a:xfrm>
            <a:off x="8933713" y="3498832"/>
            <a:ext cx="642770" cy="338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5. 20</a:t>
            </a:r>
            <a:endParaRPr lang="zh-CN" altLang="en-US" sz="1600">
              <a:solidFill>
                <a:srgbClr val="000000"/>
              </a:solidFill>
              <a:latin typeface="Arial" pitchFamily="34" charset="0"/>
              <a:ea typeface="宋体" pitchFamily="2" charset="-122"/>
              <a:cs typeface="Arial" pitchFamily="34" charset="0"/>
            </a:endParaRPr>
          </a:p>
        </p:txBody>
      </p:sp>
      <p:sp>
        <p:nvSpPr>
          <p:cNvPr id="32801" name="矩形 33"/>
          <p:cNvSpPr>
            <a:spLocks noChangeArrowheads="1"/>
          </p:cNvSpPr>
          <p:nvPr/>
        </p:nvSpPr>
        <p:spPr bwMode="auto">
          <a:xfrm>
            <a:off x="5405619"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2007</a:t>
            </a:r>
            <a:endParaRPr lang="zh-CN" altLang="en-US" sz="1100">
              <a:solidFill>
                <a:srgbClr val="404040"/>
              </a:solidFill>
              <a:latin typeface="Arial" pitchFamily="34" charset="0"/>
              <a:ea typeface="宋体" pitchFamily="2" charset="-122"/>
              <a:cs typeface="Arial" pitchFamily="34" charset="0"/>
            </a:endParaRPr>
          </a:p>
        </p:txBody>
      </p:sp>
      <p:sp>
        <p:nvSpPr>
          <p:cNvPr id="32802" name="矩形 34"/>
          <p:cNvSpPr>
            <a:spLocks noChangeArrowheads="1"/>
          </p:cNvSpPr>
          <p:nvPr/>
        </p:nvSpPr>
        <p:spPr bwMode="auto">
          <a:xfrm>
            <a:off x="6008712"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2008</a:t>
            </a:r>
            <a:endParaRPr lang="zh-CN" altLang="en-US" sz="1100">
              <a:solidFill>
                <a:srgbClr val="404040"/>
              </a:solidFill>
              <a:latin typeface="Arial" pitchFamily="34" charset="0"/>
              <a:ea typeface="宋体" pitchFamily="2" charset="-122"/>
              <a:cs typeface="Arial" pitchFamily="34" charset="0"/>
            </a:endParaRPr>
          </a:p>
        </p:txBody>
      </p:sp>
      <p:sp>
        <p:nvSpPr>
          <p:cNvPr id="32803" name="矩形 35"/>
          <p:cNvSpPr>
            <a:spLocks noChangeArrowheads="1"/>
          </p:cNvSpPr>
          <p:nvPr/>
        </p:nvSpPr>
        <p:spPr bwMode="auto">
          <a:xfrm>
            <a:off x="6611805"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2009</a:t>
            </a:r>
            <a:endParaRPr lang="zh-CN" altLang="en-US" sz="1100">
              <a:solidFill>
                <a:srgbClr val="404040"/>
              </a:solidFill>
              <a:latin typeface="Arial" pitchFamily="34" charset="0"/>
              <a:ea typeface="宋体" pitchFamily="2" charset="-122"/>
              <a:cs typeface="Arial" pitchFamily="34" charset="0"/>
            </a:endParaRPr>
          </a:p>
        </p:txBody>
      </p:sp>
      <p:sp>
        <p:nvSpPr>
          <p:cNvPr id="32804" name="矩形 36"/>
          <p:cNvSpPr>
            <a:spLocks noChangeArrowheads="1"/>
          </p:cNvSpPr>
          <p:nvPr/>
        </p:nvSpPr>
        <p:spPr bwMode="auto">
          <a:xfrm>
            <a:off x="7214898"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2010</a:t>
            </a:r>
            <a:endParaRPr lang="zh-CN" altLang="en-US" sz="1100">
              <a:solidFill>
                <a:srgbClr val="404040"/>
              </a:solidFill>
              <a:latin typeface="Arial" pitchFamily="34" charset="0"/>
              <a:ea typeface="宋体" pitchFamily="2" charset="-122"/>
              <a:cs typeface="Arial" pitchFamily="34" charset="0"/>
            </a:endParaRPr>
          </a:p>
        </p:txBody>
      </p:sp>
      <p:sp>
        <p:nvSpPr>
          <p:cNvPr id="32805" name="矩形 37"/>
          <p:cNvSpPr>
            <a:spLocks noChangeArrowheads="1"/>
          </p:cNvSpPr>
          <p:nvPr/>
        </p:nvSpPr>
        <p:spPr bwMode="auto">
          <a:xfrm>
            <a:off x="7817991"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2011</a:t>
            </a:r>
            <a:endParaRPr lang="zh-CN" altLang="en-US" sz="1100">
              <a:solidFill>
                <a:srgbClr val="404040"/>
              </a:solidFill>
              <a:latin typeface="Arial" pitchFamily="34" charset="0"/>
              <a:ea typeface="宋体" pitchFamily="2" charset="-122"/>
              <a:cs typeface="Arial" pitchFamily="34" charset="0"/>
            </a:endParaRPr>
          </a:p>
        </p:txBody>
      </p:sp>
      <p:sp>
        <p:nvSpPr>
          <p:cNvPr id="32806" name="矩形 38"/>
          <p:cNvSpPr>
            <a:spLocks noChangeArrowheads="1"/>
          </p:cNvSpPr>
          <p:nvPr/>
        </p:nvSpPr>
        <p:spPr bwMode="auto">
          <a:xfrm>
            <a:off x="8414736"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2012</a:t>
            </a:r>
            <a:endParaRPr lang="zh-CN" altLang="en-US" sz="1100">
              <a:solidFill>
                <a:srgbClr val="404040"/>
              </a:solidFill>
              <a:latin typeface="Arial" pitchFamily="34" charset="0"/>
              <a:ea typeface="宋体" pitchFamily="2" charset="-122"/>
              <a:cs typeface="Arial" pitchFamily="34" charset="0"/>
            </a:endParaRPr>
          </a:p>
        </p:txBody>
      </p:sp>
      <p:sp>
        <p:nvSpPr>
          <p:cNvPr id="32807" name="矩形 39"/>
          <p:cNvSpPr>
            <a:spLocks noChangeArrowheads="1"/>
          </p:cNvSpPr>
          <p:nvPr/>
        </p:nvSpPr>
        <p:spPr bwMode="auto">
          <a:xfrm>
            <a:off x="9017829"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2013</a:t>
            </a:r>
            <a:endParaRPr lang="zh-CN" altLang="en-US" sz="1100">
              <a:solidFill>
                <a:srgbClr val="404040"/>
              </a:solidFill>
              <a:latin typeface="Arial" pitchFamily="34" charset="0"/>
              <a:ea typeface="宋体" pitchFamily="2" charset="-122"/>
              <a:cs typeface="Arial" pitchFamily="34" charset="0"/>
            </a:endParaRPr>
          </a:p>
        </p:txBody>
      </p:sp>
      <p:cxnSp>
        <p:nvCxnSpPr>
          <p:cNvPr id="80" name="直接连接符 79"/>
          <p:cNvCxnSpPr/>
          <p:nvPr/>
        </p:nvCxnSpPr>
        <p:spPr bwMode="auto">
          <a:xfrm>
            <a:off x="5324678" y="5538240"/>
            <a:ext cx="5759537" cy="46025"/>
          </a:xfrm>
          <a:prstGeom prst="line">
            <a:avLst/>
          </a:prstGeom>
          <a:noFill/>
          <a:ln w="9525" cap="flat" cmpd="sng" algn="ctr">
            <a:solidFill>
              <a:schemeClr val="bg1">
                <a:lumMod val="65000"/>
              </a:schemeClr>
            </a:solidFill>
            <a:prstDash val="solid"/>
            <a:round/>
            <a:headEnd type="none" w="med" len="med"/>
            <a:tailEnd type="none" w="med" len="med"/>
          </a:ln>
          <a:effectLst/>
          <a:extLst/>
        </p:spPr>
      </p:cxnSp>
      <p:sp>
        <p:nvSpPr>
          <p:cNvPr id="29738" name="圆角矩形 2"/>
          <p:cNvSpPr>
            <a:spLocks noChangeArrowheads="1"/>
          </p:cNvSpPr>
          <p:nvPr/>
        </p:nvSpPr>
        <p:spPr bwMode="auto">
          <a:xfrm>
            <a:off x="10350980" y="2802103"/>
            <a:ext cx="215844" cy="2777402"/>
          </a:xfrm>
          <a:prstGeom prst="roundRect">
            <a:avLst>
              <a:gd name="adj" fmla="val 50000"/>
            </a:avLst>
          </a:prstGeom>
          <a:solidFill>
            <a:schemeClr val="bg1">
              <a:lumMod val="75000"/>
            </a:schemeClr>
          </a:solidFill>
          <a:ln w="9525">
            <a:noFill/>
            <a:round/>
            <a:headEnd/>
            <a:tailEnd/>
          </a:ln>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a:solidFill>
                <a:prstClr val="black"/>
              </a:solidFill>
              <a:latin typeface="Arial" pitchFamily="34" charset="0"/>
              <a:ea typeface="宋体" pitchFamily="2" charset="-122"/>
              <a:cs typeface="Arial" pitchFamily="34" charset="0"/>
            </a:endParaRPr>
          </a:p>
        </p:txBody>
      </p:sp>
      <p:sp>
        <p:nvSpPr>
          <p:cNvPr id="32810" name="矩形 29"/>
          <p:cNvSpPr>
            <a:spLocks noChangeArrowheads="1"/>
          </p:cNvSpPr>
          <p:nvPr/>
        </p:nvSpPr>
        <p:spPr bwMode="auto">
          <a:xfrm>
            <a:off x="10224013" y="2530709"/>
            <a:ext cx="584048" cy="338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600">
                <a:solidFill>
                  <a:srgbClr val="000000"/>
                </a:solidFill>
                <a:latin typeface="Arial" pitchFamily="34" charset="0"/>
                <a:ea typeface="宋体" pitchFamily="2" charset="-122"/>
                <a:cs typeface="Arial" pitchFamily="34" charset="0"/>
              </a:rPr>
              <a:t>9.25</a:t>
            </a:r>
            <a:endParaRPr lang="zh-CN" altLang="en-US" sz="1600">
              <a:solidFill>
                <a:srgbClr val="000000"/>
              </a:solidFill>
              <a:latin typeface="Arial" pitchFamily="34" charset="0"/>
              <a:ea typeface="宋体" pitchFamily="2" charset="-122"/>
              <a:cs typeface="Arial" pitchFamily="34" charset="0"/>
            </a:endParaRPr>
          </a:p>
        </p:txBody>
      </p:sp>
      <p:sp>
        <p:nvSpPr>
          <p:cNvPr id="83" name="圆角矩形 2"/>
          <p:cNvSpPr>
            <a:spLocks noChangeArrowheads="1"/>
          </p:cNvSpPr>
          <p:nvPr/>
        </p:nvSpPr>
        <p:spPr bwMode="auto">
          <a:xfrm>
            <a:off x="9684404" y="3443286"/>
            <a:ext cx="217431" cy="2140979"/>
          </a:xfrm>
          <a:prstGeom prst="roundRect">
            <a:avLst>
              <a:gd name="adj" fmla="val 50000"/>
            </a:avLst>
          </a:prstGeom>
          <a:solidFill>
            <a:schemeClr val="bg1">
              <a:lumMod val="75000"/>
            </a:schemeClr>
          </a:solidFill>
          <a:ln>
            <a:noFill/>
          </a:ln>
          <a:effectLst/>
        </p:spPr>
        <p:txBody>
          <a:bodyPr/>
          <a:lstStyle/>
          <a:p>
            <a:pPr eaLnBrk="0" fontAlgn="base" hangingPunct="0">
              <a:spcBef>
                <a:spcPct val="0"/>
              </a:spcBef>
              <a:spcAft>
                <a:spcPct val="0"/>
              </a:spcAft>
              <a:buClr>
                <a:srgbClr val="CC9900"/>
              </a:buClr>
              <a:buFont typeface="Wingdings" pitchFamily="2" charset="2"/>
              <a:buChar char="n"/>
              <a:defRPr/>
            </a:pPr>
            <a:endParaRPr lang="zh-CN" altLang="en-US" sz="1600">
              <a:solidFill>
                <a:prstClr val="black"/>
              </a:solidFill>
              <a:latin typeface="Arial" pitchFamily="34" charset="0"/>
              <a:ea typeface="宋体" charset="-122"/>
              <a:cs typeface="Arial" pitchFamily="34" charset="0"/>
            </a:endParaRPr>
          </a:p>
        </p:txBody>
      </p:sp>
      <p:sp>
        <p:nvSpPr>
          <p:cNvPr id="32812" name="矩形 29"/>
          <p:cNvSpPr>
            <a:spLocks noChangeArrowheads="1"/>
          </p:cNvSpPr>
          <p:nvPr/>
        </p:nvSpPr>
        <p:spPr bwMode="auto">
          <a:xfrm>
            <a:off x="9565374" y="3141739"/>
            <a:ext cx="642770" cy="339637"/>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6. 61</a:t>
            </a:r>
            <a:endParaRPr lang="zh-CN" altLang="en-US" sz="1600">
              <a:solidFill>
                <a:srgbClr val="000000"/>
              </a:solidFill>
              <a:latin typeface="Arial" pitchFamily="34" charset="0"/>
              <a:ea typeface="宋体" pitchFamily="2" charset="-122"/>
              <a:cs typeface="Arial" pitchFamily="34" charset="0"/>
            </a:endParaRPr>
          </a:p>
        </p:txBody>
      </p:sp>
      <p:sp>
        <p:nvSpPr>
          <p:cNvPr id="32813" name="矩形 39"/>
          <p:cNvSpPr>
            <a:spLocks noChangeArrowheads="1"/>
          </p:cNvSpPr>
          <p:nvPr/>
        </p:nvSpPr>
        <p:spPr bwMode="auto">
          <a:xfrm>
            <a:off x="9655838" y="5614420"/>
            <a:ext cx="498345" cy="26186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2014</a:t>
            </a:r>
            <a:endParaRPr lang="zh-CN" altLang="en-US" sz="1100">
              <a:solidFill>
                <a:srgbClr val="404040"/>
              </a:solidFill>
              <a:latin typeface="Arial" pitchFamily="34" charset="0"/>
              <a:ea typeface="宋体" pitchFamily="2" charset="-122"/>
              <a:cs typeface="Arial" pitchFamily="34" charset="0"/>
            </a:endParaRPr>
          </a:p>
        </p:txBody>
      </p:sp>
      <p:sp>
        <p:nvSpPr>
          <p:cNvPr id="32814" name="矩形 39"/>
          <p:cNvSpPr>
            <a:spLocks noChangeArrowheads="1"/>
          </p:cNvSpPr>
          <p:nvPr/>
        </p:nvSpPr>
        <p:spPr bwMode="auto">
          <a:xfrm>
            <a:off x="10312891" y="5622354"/>
            <a:ext cx="498345" cy="26187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2015</a:t>
            </a:r>
            <a:endParaRPr lang="zh-CN" altLang="en-US" sz="1100">
              <a:solidFill>
                <a:srgbClr val="404040"/>
              </a:solidFill>
              <a:latin typeface="Arial" pitchFamily="34" charset="0"/>
              <a:ea typeface="宋体" pitchFamily="2" charset="-122"/>
              <a:cs typeface="Arial" pitchFamily="34" charset="0"/>
            </a:endParaRPr>
          </a:p>
        </p:txBody>
      </p:sp>
      <p:sp>
        <p:nvSpPr>
          <p:cNvPr id="32815" name="圆角矩形 2"/>
          <p:cNvSpPr>
            <a:spLocks noChangeArrowheads="1"/>
          </p:cNvSpPr>
          <p:nvPr/>
        </p:nvSpPr>
        <p:spPr bwMode="auto">
          <a:xfrm>
            <a:off x="11020731" y="2419613"/>
            <a:ext cx="217431" cy="3144019"/>
          </a:xfrm>
          <a:prstGeom prst="roundRect">
            <a:avLst>
              <a:gd name="adj" fmla="val 50000"/>
            </a:avLst>
          </a:prstGeom>
          <a:solidFill>
            <a:srgbClr val="FF0000"/>
          </a:solidFill>
          <a:ln w="9525">
            <a:noFill/>
            <a:round/>
            <a:headEnd/>
            <a:tailEnd/>
          </a:ln>
        </p:spPr>
        <p:txBody>
          <a:bodyPr/>
          <a:lstStyle/>
          <a:p>
            <a:pPr eaLnBrk="0" fontAlgn="base" hangingPunct="0">
              <a:spcBef>
                <a:spcPct val="0"/>
              </a:spcBef>
              <a:spcAft>
                <a:spcPct val="0"/>
              </a:spcAft>
              <a:buClr>
                <a:srgbClr val="CC9900"/>
              </a:buClr>
              <a:buFont typeface="Wingdings" pitchFamily="2" charset="2"/>
              <a:buChar char="n"/>
            </a:pPr>
            <a:endParaRPr lang="zh-CN" altLang="en-US" sz="1600">
              <a:solidFill>
                <a:prstClr val="black"/>
              </a:solidFill>
              <a:latin typeface="Arial" pitchFamily="34" charset="0"/>
              <a:ea typeface="宋体" pitchFamily="2" charset="-122"/>
              <a:cs typeface="Arial" pitchFamily="34" charset="0"/>
            </a:endParaRPr>
          </a:p>
        </p:txBody>
      </p:sp>
      <p:sp>
        <p:nvSpPr>
          <p:cNvPr id="32816" name="矩形 29"/>
          <p:cNvSpPr>
            <a:spLocks noChangeArrowheads="1"/>
          </p:cNvSpPr>
          <p:nvPr/>
        </p:nvSpPr>
        <p:spPr bwMode="auto">
          <a:xfrm>
            <a:off x="10879482" y="2132352"/>
            <a:ext cx="568177" cy="338049"/>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zh-CN" sz="1600">
                <a:solidFill>
                  <a:srgbClr val="000000"/>
                </a:solidFill>
                <a:latin typeface="Arial" pitchFamily="34" charset="0"/>
                <a:ea typeface="宋体" pitchFamily="2" charset="-122"/>
                <a:cs typeface="Arial" pitchFamily="34" charset="0"/>
              </a:rPr>
              <a:t>11.0</a:t>
            </a:r>
            <a:endParaRPr lang="zh-CN" altLang="en-US" sz="1600">
              <a:solidFill>
                <a:srgbClr val="000000"/>
              </a:solidFill>
              <a:latin typeface="Arial" pitchFamily="34" charset="0"/>
              <a:ea typeface="宋体" pitchFamily="2" charset="-122"/>
              <a:cs typeface="Arial" pitchFamily="34" charset="0"/>
            </a:endParaRPr>
          </a:p>
        </p:txBody>
      </p:sp>
      <p:sp>
        <p:nvSpPr>
          <p:cNvPr id="32817" name="矩形 39"/>
          <p:cNvSpPr>
            <a:spLocks noChangeArrowheads="1"/>
          </p:cNvSpPr>
          <p:nvPr/>
        </p:nvSpPr>
        <p:spPr bwMode="auto">
          <a:xfrm>
            <a:off x="10892179" y="5622355"/>
            <a:ext cx="498345" cy="43010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1100">
                <a:solidFill>
                  <a:srgbClr val="404040"/>
                </a:solidFill>
                <a:latin typeface="Arial" pitchFamily="34" charset="0"/>
                <a:ea typeface="宋体" pitchFamily="2" charset="-122"/>
                <a:cs typeface="Arial" pitchFamily="34" charset="0"/>
              </a:rPr>
              <a:t>2016</a:t>
            </a:r>
          </a:p>
          <a:p>
            <a:pPr eaLnBrk="0" fontAlgn="base" hangingPunct="0">
              <a:spcBef>
                <a:spcPct val="0"/>
              </a:spcBef>
              <a:spcAft>
                <a:spcPct val="0"/>
              </a:spcAft>
            </a:pPr>
            <a:endParaRPr lang="zh-CN" altLang="en-US" sz="1100">
              <a:solidFill>
                <a:srgbClr val="404040"/>
              </a:solidFill>
              <a:latin typeface="Arial" pitchFamily="34" charset="0"/>
              <a:ea typeface="宋体" pitchFamily="2" charset="-122"/>
              <a:cs typeface="Arial" pitchFamily="34" charset="0"/>
            </a:endParaRPr>
          </a:p>
        </p:txBody>
      </p:sp>
      <p:sp>
        <p:nvSpPr>
          <p:cNvPr id="94" name="矩形 93"/>
          <p:cNvSpPr/>
          <p:nvPr/>
        </p:nvSpPr>
        <p:spPr>
          <a:xfrm>
            <a:off x="407882" y="983302"/>
            <a:ext cx="1306172" cy="1304585"/>
          </a:xfrm>
          <a:prstGeom prst="rect">
            <a:avLst/>
          </a:prstGeom>
          <a:solidFill>
            <a:srgbClr val="15B0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grpSp>
        <p:nvGrpSpPr>
          <p:cNvPr id="3" name="组合 1"/>
          <p:cNvGrpSpPr>
            <a:grpSpLocks/>
          </p:cNvGrpSpPr>
          <p:nvPr/>
        </p:nvGrpSpPr>
        <p:grpSpPr bwMode="auto">
          <a:xfrm>
            <a:off x="618966" y="1192797"/>
            <a:ext cx="885594" cy="885594"/>
            <a:chOff x="1133475" y="1409700"/>
            <a:chExt cx="885825" cy="885825"/>
          </a:xfrm>
        </p:grpSpPr>
        <p:sp>
          <p:nvSpPr>
            <p:cNvPr id="96" name="椭圆 95"/>
            <p:cNvSpPr/>
            <p:nvPr/>
          </p:nvSpPr>
          <p:spPr>
            <a:xfrm>
              <a:off x="1143000" y="140970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799">
                <a:solidFill>
                  <a:prstClr val="white"/>
                </a:solidFill>
              </a:endParaRPr>
            </a:p>
          </p:txBody>
        </p:sp>
        <p:sp>
          <p:nvSpPr>
            <p:cNvPr id="97" name="弧形 96"/>
            <p:cNvSpPr/>
            <p:nvPr/>
          </p:nvSpPr>
          <p:spPr>
            <a:xfrm>
              <a:off x="1133475" y="1414462"/>
              <a:ext cx="881063" cy="881063"/>
            </a:xfrm>
            <a:prstGeom prst="arc">
              <a:avLst>
                <a:gd name="adj1" fmla="val 16200000"/>
                <a:gd name="adj2" fmla="val 18528312"/>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zh-CN" altLang="en-US" sz="1799">
                <a:solidFill>
                  <a:prstClr val="black"/>
                </a:solidFill>
              </a:endParaRPr>
            </a:p>
          </p:txBody>
        </p:sp>
        <p:sp>
          <p:nvSpPr>
            <p:cNvPr id="32827" name="矩形 92"/>
            <p:cNvSpPr>
              <a:spLocks noChangeArrowheads="1"/>
            </p:cNvSpPr>
            <p:nvPr/>
          </p:nvSpPr>
          <p:spPr bwMode="auto">
            <a:xfrm>
              <a:off x="1500188" y="1425575"/>
              <a:ext cx="449162" cy="230832"/>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900">
                  <a:solidFill>
                    <a:srgbClr val="15B0E8"/>
                  </a:solidFill>
                  <a:latin typeface="Impact" pitchFamily="34" charset="0"/>
                  <a:ea typeface="微软雅黑" pitchFamily="34" charset="-122"/>
                  <a:cs typeface="Arial" pitchFamily="34" charset="0"/>
                  <a:sym typeface="Calibri" pitchFamily="34" charset="0"/>
                </a:rPr>
                <a:t>14.6%</a:t>
              </a:r>
              <a:endParaRPr lang="zh-CN" altLang="en-US" sz="900">
                <a:solidFill>
                  <a:srgbClr val="15B0E8"/>
                </a:solidFill>
                <a:latin typeface="Calibri" pitchFamily="34" charset="0"/>
                <a:ea typeface="微软雅黑" pitchFamily="34" charset="-122"/>
                <a:cs typeface="Arial" pitchFamily="34" charset="0"/>
              </a:endParaRPr>
            </a:p>
          </p:txBody>
        </p:sp>
      </p:grpSp>
      <p:grpSp>
        <p:nvGrpSpPr>
          <p:cNvPr id="4" name="组合 8"/>
          <p:cNvGrpSpPr>
            <a:grpSpLocks/>
          </p:cNvGrpSpPr>
          <p:nvPr/>
        </p:nvGrpSpPr>
        <p:grpSpPr bwMode="auto">
          <a:xfrm>
            <a:off x="639598" y="4025746"/>
            <a:ext cx="815763" cy="861789"/>
            <a:chOff x="-927732" y="1510578"/>
            <a:chExt cx="1758951" cy="1857376"/>
          </a:xfrm>
        </p:grpSpPr>
        <p:sp>
          <p:nvSpPr>
            <p:cNvPr id="32821" name="Freeform 58"/>
            <p:cNvSpPr>
              <a:spLocks/>
            </p:cNvSpPr>
            <p:nvPr/>
          </p:nvSpPr>
          <p:spPr bwMode="auto">
            <a:xfrm>
              <a:off x="-927732" y="2524991"/>
              <a:ext cx="1758951" cy="706438"/>
            </a:xfrm>
            <a:custGeom>
              <a:avLst/>
              <a:gdLst>
                <a:gd name="T0" fmla="*/ 2147483647 w 466"/>
                <a:gd name="T1" fmla="*/ 2147483647 h 187"/>
                <a:gd name="T2" fmla="*/ 2147483647 w 466"/>
                <a:gd name="T3" fmla="*/ 2147483647 h 187"/>
                <a:gd name="T4" fmla="*/ 2147483647 w 466"/>
                <a:gd name="T5" fmla="*/ 2147483647 h 187"/>
                <a:gd name="T6" fmla="*/ 2147483647 w 466"/>
                <a:gd name="T7" fmla="*/ 2147483647 h 187"/>
                <a:gd name="T8" fmla="*/ 2147483647 w 466"/>
                <a:gd name="T9" fmla="*/ 2147483647 h 187"/>
                <a:gd name="T10" fmla="*/ 2147483647 w 466"/>
                <a:gd name="T11" fmla="*/ 2147483647 h 187"/>
                <a:gd name="T12" fmla="*/ 2147483647 w 466"/>
                <a:gd name="T13" fmla="*/ 2147483647 h 187"/>
                <a:gd name="T14" fmla="*/ 2147483647 w 466"/>
                <a:gd name="T15" fmla="*/ 2147483647 h 187"/>
                <a:gd name="T16" fmla="*/ 2147483647 w 466"/>
                <a:gd name="T17" fmla="*/ 2147483647 h 187"/>
                <a:gd name="T18" fmla="*/ 2147483647 w 466"/>
                <a:gd name="T19" fmla="*/ 2147483647 h 187"/>
                <a:gd name="T20" fmla="*/ 2147483647 w 466"/>
                <a:gd name="T21" fmla="*/ 2147483647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6"/>
                <a:gd name="T34" fmla="*/ 0 h 187"/>
                <a:gd name="T35" fmla="*/ 466 w 466"/>
                <a:gd name="T36" fmla="*/ 187 h 1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6" h="187">
                  <a:moveTo>
                    <a:pt x="452" y="3"/>
                  </a:moveTo>
                  <a:cubicBezTo>
                    <a:pt x="204" y="169"/>
                    <a:pt x="204" y="169"/>
                    <a:pt x="204" y="169"/>
                  </a:cubicBezTo>
                  <a:cubicBezTo>
                    <a:pt x="12" y="79"/>
                    <a:pt x="12" y="79"/>
                    <a:pt x="12" y="79"/>
                  </a:cubicBezTo>
                  <a:cubicBezTo>
                    <a:pt x="8" y="78"/>
                    <a:pt x="3" y="79"/>
                    <a:pt x="2" y="83"/>
                  </a:cubicBezTo>
                  <a:cubicBezTo>
                    <a:pt x="0" y="87"/>
                    <a:pt x="1" y="92"/>
                    <a:pt x="5" y="94"/>
                  </a:cubicBezTo>
                  <a:cubicBezTo>
                    <a:pt x="202" y="186"/>
                    <a:pt x="202" y="186"/>
                    <a:pt x="202" y="186"/>
                  </a:cubicBezTo>
                  <a:cubicBezTo>
                    <a:pt x="203" y="186"/>
                    <a:pt x="204" y="187"/>
                    <a:pt x="205" y="187"/>
                  </a:cubicBezTo>
                  <a:cubicBezTo>
                    <a:pt x="207" y="187"/>
                    <a:pt x="208" y="186"/>
                    <a:pt x="210" y="185"/>
                  </a:cubicBezTo>
                  <a:cubicBezTo>
                    <a:pt x="461" y="16"/>
                    <a:pt x="461" y="16"/>
                    <a:pt x="461" y="16"/>
                  </a:cubicBezTo>
                  <a:cubicBezTo>
                    <a:pt x="465" y="14"/>
                    <a:pt x="466" y="9"/>
                    <a:pt x="463" y="5"/>
                  </a:cubicBezTo>
                  <a:cubicBezTo>
                    <a:pt x="461" y="1"/>
                    <a:pt x="456" y="0"/>
                    <a:pt x="452" y="3"/>
                  </a:cubicBez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sp>
          <p:nvSpPr>
            <p:cNvPr id="32822" name="Freeform 59"/>
            <p:cNvSpPr>
              <a:spLocks/>
            </p:cNvSpPr>
            <p:nvPr/>
          </p:nvSpPr>
          <p:spPr bwMode="auto">
            <a:xfrm>
              <a:off x="-927732" y="2664691"/>
              <a:ext cx="1758951" cy="703263"/>
            </a:xfrm>
            <a:custGeom>
              <a:avLst/>
              <a:gdLst>
                <a:gd name="T0" fmla="*/ 2147483647 w 466"/>
                <a:gd name="T1" fmla="*/ 2147483647 h 186"/>
                <a:gd name="T2" fmla="*/ 2147483647 w 466"/>
                <a:gd name="T3" fmla="*/ 2147483647 h 186"/>
                <a:gd name="T4" fmla="*/ 2147483647 w 466"/>
                <a:gd name="T5" fmla="*/ 2147483647 h 186"/>
                <a:gd name="T6" fmla="*/ 2147483647 w 466"/>
                <a:gd name="T7" fmla="*/ 2147483647 h 186"/>
                <a:gd name="T8" fmla="*/ 2147483647 w 466"/>
                <a:gd name="T9" fmla="*/ 2147483647 h 186"/>
                <a:gd name="T10" fmla="*/ 2147483647 w 466"/>
                <a:gd name="T11" fmla="*/ 2147483647 h 186"/>
                <a:gd name="T12" fmla="*/ 2147483647 w 466"/>
                <a:gd name="T13" fmla="*/ 2147483647 h 186"/>
                <a:gd name="T14" fmla="*/ 2147483647 w 466"/>
                <a:gd name="T15" fmla="*/ 2147483647 h 186"/>
                <a:gd name="T16" fmla="*/ 2147483647 w 466"/>
                <a:gd name="T17" fmla="*/ 2147483647 h 186"/>
                <a:gd name="T18" fmla="*/ 2147483647 w 466"/>
                <a:gd name="T19" fmla="*/ 2147483647 h 186"/>
                <a:gd name="T20" fmla="*/ 2147483647 w 466"/>
                <a:gd name="T21" fmla="*/ 2147483647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6"/>
                <a:gd name="T34" fmla="*/ 0 h 186"/>
                <a:gd name="T35" fmla="*/ 466 w 466"/>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6" h="186">
                  <a:moveTo>
                    <a:pt x="452" y="3"/>
                  </a:moveTo>
                  <a:cubicBezTo>
                    <a:pt x="204" y="169"/>
                    <a:pt x="204" y="169"/>
                    <a:pt x="204" y="169"/>
                  </a:cubicBezTo>
                  <a:cubicBezTo>
                    <a:pt x="12" y="79"/>
                    <a:pt x="12" y="79"/>
                    <a:pt x="12" y="79"/>
                  </a:cubicBezTo>
                  <a:cubicBezTo>
                    <a:pt x="8" y="77"/>
                    <a:pt x="3" y="79"/>
                    <a:pt x="2" y="83"/>
                  </a:cubicBezTo>
                  <a:cubicBezTo>
                    <a:pt x="0" y="87"/>
                    <a:pt x="1" y="92"/>
                    <a:pt x="5" y="94"/>
                  </a:cubicBezTo>
                  <a:cubicBezTo>
                    <a:pt x="202" y="185"/>
                    <a:pt x="202" y="185"/>
                    <a:pt x="202" y="185"/>
                  </a:cubicBezTo>
                  <a:cubicBezTo>
                    <a:pt x="203" y="186"/>
                    <a:pt x="204" y="186"/>
                    <a:pt x="205" y="186"/>
                  </a:cubicBezTo>
                  <a:cubicBezTo>
                    <a:pt x="207" y="186"/>
                    <a:pt x="208" y="186"/>
                    <a:pt x="210" y="185"/>
                  </a:cubicBezTo>
                  <a:cubicBezTo>
                    <a:pt x="461" y="16"/>
                    <a:pt x="461" y="16"/>
                    <a:pt x="461" y="16"/>
                  </a:cubicBezTo>
                  <a:cubicBezTo>
                    <a:pt x="465" y="14"/>
                    <a:pt x="466" y="8"/>
                    <a:pt x="463" y="5"/>
                  </a:cubicBezTo>
                  <a:cubicBezTo>
                    <a:pt x="461" y="1"/>
                    <a:pt x="456" y="0"/>
                    <a:pt x="452" y="3"/>
                  </a:cubicBez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sp>
          <p:nvSpPr>
            <p:cNvPr id="32823" name="Freeform 60"/>
            <p:cNvSpPr>
              <a:spLocks noEditPoints="1"/>
            </p:cNvSpPr>
            <p:nvPr/>
          </p:nvSpPr>
          <p:spPr bwMode="auto">
            <a:xfrm>
              <a:off x="-927732" y="1510578"/>
              <a:ext cx="1755776" cy="1577975"/>
            </a:xfrm>
            <a:custGeom>
              <a:avLst/>
              <a:gdLst>
                <a:gd name="T0" fmla="*/ 2147483647 w 465"/>
                <a:gd name="T1" fmla="*/ 2147483647 h 418"/>
                <a:gd name="T2" fmla="*/ 2147483647 w 465"/>
                <a:gd name="T3" fmla="*/ 2147483647 h 418"/>
                <a:gd name="T4" fmla="*/ 2147483647 w 465"/>
                <a:gd name="T5" fmla="*/ 2147483647 h 418"/>
                <a:gd name="T6" fmla="*/ 2147483647 w 465"/>
                <a:gd name="T7" fmla="*/ 2147483647 h 418"/>
                <a:gd name="T8" fmla="*/ 2147483647 w 465"/>
                <a:gd name="T9" fmla="*/ 2147483647 h 418"/>
                <a:gd name="T10" fmla="*/ 2147483647 w 465"/>
                <a:gd name="T11" fmla="*/ 2147483647 h 418"/>
                <a:gd name="T12" fmla="*/ 2147483647 w 465"/>
                <a:gd name="T13" fmla="*/ 2147483647 h 418"/>
                <a:gd name="T14" fmla="*/ 0 w 465"/>
                <a:gd name="T15" fmla="*/ 2147483647 h 418"/>
                <a:gd name="T16" fmla="*/ 2147483647 w 465"/>
                <a:gd name="T17" fmla="*/ 2147483647 h 418"/>
                <a:gd name="T18" fmla="*/ 2147483647 w 465"/>
                <a:gd name="T19" fmla="*/ 2147483647 h 418"/>
                <a:gd name="T20" fmla="*/ 2147483647 w 465"/>
                <a:gd name="T21" fmla="*/ 2147483647 h 418"/>
                <a:gd name="T22" fmla="*/ 2147483647 w 465"/>
                <a:gd name="T23" fmla="*/ 2147483647 h 418"/>
                <a:gd name="T24" fmla="*/ 2147483647 w 465"/>
                <a:gd name="T25" fmla="*/ 2147483647 h 418"/>
                <a:gd name="T26" fmla="*/ 2147483647 w 465"/>
                <a:gd name="T27" fmla="*/ 2147483647 h 418"/>
                <a:gd name="T28" fmla="*/ 2147483647 w 465"/>
                <a:gd name="T29" fmla="*/ 2147483647 h 418"/>
                <a:gd name="T30" fmla="*/ 2147483647 w 465"/>
                <a:gd name="T31" fmla="*/ 2147483647 h 418"/>
                <a:gd name="T32" fmla="*/ 2147483647 w 465"/>
                <a:gd name="T33" fmla="*/ 2147483647 h 418"/>
                <a:gd name="T34" fmla="*/ 2147483647 w 465"/>
                <a:gd name="T35" fmla="*/ 2147483647 h 418"/>
                <a:gd name="T36" fmla="*/ 2147483647 w 465"/>
                <a:gd name="T37" fmla="*/ 2147483647 h 418"/>
                <a:gd name="T38" fmla="*/ 2147483647 w 465"/>
                <a:gd name="T39" fmla="*/ 2147483647 h 418"/>
                <a:gd name="T40" fmla="*/ 2147483647 w 465"/>
                <a:gd name="T41" fmla="*/ 2147483647 h 418"/>
                <a:gd name="T42" fmla="*/ 2147483647 w 465"/>
                <a:gd name="T43" fmla="*/ 2147483647 h 418"/>
                <a:gd name="T44" fmla="*/ 2147483647 w 465"/>
                <a:gd name="T45" fmla="*/ 2147483647 h 418"/>
                <a:gd name="T46" fmla="*/ 2147483647 w 465"/>
                <a:gd name="T47" fmla="*/ 2147483647 h 418"/>
                <a:gd name="T48" fmla="*/ 2147483647 w 465"/>
                <a:gd name="T49" fmla="*/ 2147483647 h 418"/>
                <a:gd name="T50" fmla="*/ 2147483647 w 465"/>
                <a:gd name="T51" fmla="*/ 2147483647 h 418"/>
                <a:gd name="T52" fmla="*/ 2147483647 w 465"/>
                <a:gd name="T53" fmla="*/ 2147483647 h 418"/>
                <a:gd name="T54" fmla="*/ 2147483647 w 465"/>
                <a:gd name="T55" fmla="*/ 2147483647 h 418"/>
                <a:gd name="T56" fmla="*/ 2147483647 w 465"/>
                <a:gd name="T57" fmla="*/ 2147483647 h 418"/>
                <a:gd name="T58" fmla="*/ 2147483647 w 465"/>
                <a:gd name="T59" fmla="*/ 2147483647 h 418"/>
                <a:gd name="T60" fmla="*/ 2147483647 w 465"/>
                <a:gd name="T61" fmla="*/ 2147483647 h 418"/>
                <a:gd name="T62" fmla="*/ 2147483647 w 465"/>
                <a:gd name="T63" fmla="*/ 2147483647 h 418"/>
                <a:gd name="T64" fmla="*/ 2147483647 w 465"/>
                <a:gd name="T65" fmla="*/ 2147483647 h 418"/>
                <a:gd name="T66" fmla="*/ 2147483647 w 465"/>
                <a:gd name="T67" fmla="*/ 2147483647 h 418"/>
                <a:gd name="T68" fmla="*/ 2147483647 w 465"/>
                <a:gd name="T69" fmla="*/ 2147483647 h 418"/>
                <a:gd name="T70" fmla="*/ 2147483647 w 465"/>
                <a:gd name="T71" fmla="*/ 2147483647 h 418"/>
                <a:gd name="T72" fmla="*/ 2147483647 w 465"/>
                <a:gd name="T73" fmla="*/ 2147483647 h 418"/>
                <a:gd name="T74" fmla="*/ 2147483647 w 465"/>
                <a:gd name="T75" fmla="*/ 2147483647 h 418"/>
                <a:gd name="T76" fmla="*/ 2147483647 w 465"/>
                <a:gd name="T77" fmla="*/ 2147483647 h 418"/>
                <a:gd name="T78" fmla="*/ 2147483647 w 465"/>
                <a:gd name="T79" fmla="*/ 2147483647 h 418"/>
                <a:gd name="T80" fmla="*/ 2147483647 w 465"/>
                <a:gd name="T81" fmla="*/ 2147483647 h 418"/>
                <a:gd name="T82" fmla="*/ 2147483647 w 465"/>
                <a:gd name="T83" fmla="*/ 2147483647 h 418"/>
                <a:gd name="T84" fmla="*/ 2147483647 w 465"/>
                <a:gd name="T85" fmla="*/ 2147483647 h 418"/>
                <a:gd name="T86" fmla="*/ 2147483647 w 465"/>
                <a:gd name="T87" fmla="*/ 2147483647 h 418"/>
                <a:gd name="T88" fmla="*/ 2147483647 w 465"/>
                <a:gd name="T89" fmla="*/ 2147483647 h 418"/>
                <a:gd name="T90" fmla="*/ 2147483647 w 465"/>
                <a:gd name="T91" fmla="*/ 2147483647 h 418"/>
                <a:gd name="T92" fmla="*/ 2147483647 w 465"/>
                <a:gd name="T93" fmla="*/ 2147483647 h 418"/>
                <a:gd name="T94" fmla="*/ 2147483647 w 465"/>
                <a:gd name="T95" fmla="*/ 2147483647 h 418"/>
                <a:gd name="T96" fmla="*/ 2147483647 w 465"/>
                <a:gd name="T97" fmla="*/ 2147483647 h 418"/>
                <a:gd name="T98" fmla="*/ 2147483647 w 465"/>
                <a:gd name="T99" fmla="*/ 2147483647 h 418"/>
                <a:gd name="T100" fmla="*/ 2147483647 w 465"/>
                <a:gd name="T101" fmla="*/ 2147483647 h 418"/>
                <a:gd name="T102" fmla="*/ 2147483647 w 465"/>
                <a:gd name="T103" fmla="*/ 2147483647 h 418"/>
                <a:gd name="T104" fmla="*/ 2147483647 w 465"/>
                <a:gd name="T105" fmla="*/ 2147483647 h 418"/>
                <a:gd name="T106" fmla="*/ 2147483647 w 465"/>
                <a:gd name="T107" fmla="*/ 2147483647 h 418"/>
                <a:gd name="T108" fmla="*/ 2147483647 w 465"/>
                <a:gd name="T109" fmla="*/ 2147483647 h 418"/>
                <a:gd name="T110" fmla="*/ 2147483647 w 465"/>
                <a:gd name="T111" fmla="*/ 2147483647 h 418"/>
                <a:gd name="T112" fmla="*/ 2147483647 w 465"/>
                <a:gd name="T113" fmla="*/ 2147483647 h 4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5"/>
                <a:gd name="T172" fmla="*/ 0 h 418"/>
                <a:gd name="T173" fmla="*/ 465 w 465"/>
                <a:gd name="T174" fmla="*/ 418 h 4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5" h="418">
                  <a:moveTo>
                    <a:pt x="5" y="326"/>
                  </a:moveTo>
                  <a:cubicBezTo>
                    <a:pt x="61" y="352"/>
                    <a:pt x="61" y="352"/>
                    <a:pt x="61" y="352"/>
                  </a:cubicBezTo>
                  <a:cubicBezTo>
                    <a:pt x="157" y="397"/>
                    <a:pt x="157" y="397"/>
                    <a:pt x="157" y="397"/>
                  </a:cubicBezTo>
                  <a:cubicBezTo>
                    <a:pt x="201" y="418"/>
                    <a:pt x="201" y="418"/>
                    <a:pt x="201" y="418"/>
                  </a:cubicBezTo>
                  <a:cubicBezTo>
                    <a:pt x="202" y="418"/>
                    <a:pt x="204" y="418"/>
                    <a:pt x="205" y="418"/>
                  </a:cubicBezTo>
                  <a:cubicBezTo>
                    <a:pt x="206" y="418"/>
                    <a:pt x="208" y="418"/>
                    <a:pt x="209" y="417"/>
                  </a:cubicBezTo>
                  <a:cubicBezTo>
                    <a:pt x="247" y="392"/>
                    <a:pt x="247" y="392"/>
                    <a:pt x="247" y="392"/>
                  </a:cubicBezTo>
                  <a:cubicBezTo>
                    <a:pt x="409" y="283"/>
                    <a:pt x="409" y="283"/>
                    <a:pt x="409" y="283"/>
                  </a:cubicBezTo>
                  <a:cubicBezTo>
                    <a:pt x="409" y="283"/>
                    <a:pt x="409" y="283"/>
                    <a:pt x="409" y="283"/>
                  </a:cubicBezTo>
                  <a:cubicBezTo>
                    <a:pt x="461" y="248"/>
                    <a:pt x="461" y="248"/>
                    <a:pt x="461" y="248"/>
                  </a:cubicBezTo>
                  <a:cubicBezTo>
                    <a:pt x="463" y="247"/>
                    <a:pt x="465" y="244"/>
                    <a:pt x="464" y="241"/>
                  </a:cubicBezTo>
                  <a:cubicBezTo>
                    <a:pt x="464" y="238"/>
                    <a:pt x="462" y="235"/>
                    <a:pt x="460" y="234"/>
                  </a:cubicBezTo>
                  <a:cubicBezTo>
                    <a:pt x="404" y="208"/>
                    <a:pt x="404" y="208"/>
                    <a:pt x="404" y="208"/>
                  </a:cubicBezTo>
                  <a:cubicBezTo>
                    <a:pt x="342" y="179"/>
                    <a:pt x="342" y="179"/>
                    <a:pt x="342" y="179"/>
                  </a:cubicBezTo>
                  <a:cubicBezTo>
                    <a:pt x="342" y="45"/>
                    <a:pt x="342" y="45"/>
                    <a:pt x="342" y="45"/>
                  </a:cubicBezTo>
                  <a:cubicBezTo>
                    <a:pt x="342" y="16"/>
                    <a:pt x="291" y="0"/>
                    <a:pt x="242" y="0"/>
                  </a:cubicBezTo>
                  <a:cubicBezTo>
                    <a:pt x="194" y="0"/>
                    <a:pt x="142" y="16"/>
                    <a:pt x="142" y="45"/>
                  </a:cubicBezTo>
                  <a:cubicBezTo>
                    <a:pt x="142" y="97"/>
                    <a:pt x="142" y="97"/>
                    <a:pt x="142" y="97"/>
                  </a:cubicBezTo>
                  <a:cubicBezTo>
                    <a:pt x="132" y="96"/>
                    <a:pt x="121" y="95"/>
                    <a:pt x="110" y="95"/>
                  </a:cubicBezTo>
                  <a:cubicBezTo>
                    <a:pt x="62" y="95"/>
                    <a:pt x="10" y="111"/>
                    <a:pt x="10" y="140"/>
                  </a:cubicBezTo>
                  <a:cubicBezTo>
                    <a:pt x="10" y="256"/>
                    <a:pt x="10" y="256"/>
                    <a:pt x="10" y="256"/>
                  </a:cubicBezTo>
                  <a:cubicBezTo>
                    <a:pt x="10" y="270"/>
                    <a:pt x="23" y="281"/>
                    <a:pt x="41" y="289"/>
                  </a:cubicBezTo>
                  <a:cubicBezTo>
                    <a:pt x="4" y="312"/>
                    <a:pt x="4" y="312"/>
                    <a:pt x="4" y="312"/>
                  </a:cubicBezTo>
                  <a:cubicBezTo>
                    <a:pt x="2" y="313"/>
                    <a:pt x="0" y="316"/>
                    <a:pt x="0" y="319"/>
                  </a:cubicBezTo>
                  <a:cubicBezTo>
                    <a:pt x="1" y="322"/>
                    <a:pt x="2" y="325"/>
                    <a:pt x="5" y="326"/>
                  </a:cubicBezTo>
                  <a:close/>
                  <a:moveTo>
                    <a:pt x="204" y="401"/>
                  </a:moveTo>
                  <a:cubicBezTo>
                    <a:pt x="172" y="386"/>
                    <a:pt x="172" y="386"/>
                    <a:pt x="172" y="386"/>
                  </a:cubicBezTo>
                  <a:cubicBezTo>
                    <a:pt x="172" y="386"/>
                    <a:pt x="173" y="385"/>
                    <a:pt x="173" y="385"/>
                  </a:cubicBezTo>
                  <a:cubicBezTo>
                    <a:pt x="174" y="384"/>
                    <a:pt x="175" y="383"/>
                    <a:pt x="175" y="382"/>
                  </a:cubicBezTo>
                  <a:cubicBezTo>
                    <a:pt x="177" y="381"/>
                    <a:pt x="179" y="379"/>
                    <a:pt x="180" y="378"/>
                  </a:cubicBezTo>
                  <a:cubicBezTo>
                    <a:pt x="181" y="378"/>
                    <a:pt x="182" y="377"/>
                    <a:pt x="183" y="376"/>
                  </a:cubicBezTo>
                  <a:cubicBezTo>
                    <a:pt x="185" y="375"/>
                    <a:pt x="187" y="374"/>
                    <a:pt x="190" y="374"/>
                  </a:cubicBezTo>
                  <a:cubicBezTo>
                    <a:pt x="191" y="373"/>
                    <a:pt x="191" y="373"/>
                    <a:pt x="192" y="372"/>
                  </a:cubicBezTo>
                  <a:cubicBezTo>
                    <a:pt x="196" y="372"/>
                    <a:pt x="199" y="371"/>
                    <a:pt x="202" y="371"/>
                  </a:cubicBezTo>
                  <a:cubicBezTo>
                    <a:pt x="206" y="371"/>
                    <a:pt x="209" y="372"/>
                    <a:pt x="211" y="372"/>
                  </a:cubicBezTo>
                  <a:cubicBezTo>
                    <a:pt x="212" y="372"/>
                    <a:pt x="213" y="373"/>
                    <a:pt x="214" y="373"/>
                  </a:cubicBezTo>
                  <a:cubicBezTo>
                    <a:pt x="216" y="374"/>
                    <a:pt x="218" y="374"/>
                    <a:pt x="220" y="375"/>
                  </a:cubicBezTo>
                  <a:cubicBezTo>
                    <a:pt x="221" y="376"/>
                    <a:pt x="222" y="376"/>
                    <a:pt x="223" y="377"/>
                  </a:cubicBezTo>
                  <a:cubicBezTo>
                    <a:pt x="224" y="378"/>
                    <a:pt x="226" y="379"/>
                    <a:pt x="228" y="381"/>
                  </a:cubicBezTo>
                  <a:cubicBezTo>
                    <a:pt x="228" y="381"/>
                    <a:pt x="229" y="382"/>
                    <a:pt x="230" y="382"/>
                  </a:cubicBezTo>
                  <a:cubicBezTo>
                    <a:pt x="230" y="383"/>
                    <a:pt x="230" y="383"/>
                    <a:pt x="230" y="383"/>
                  </a:cubicBezTo>
                  <a:lnTo>
                    <a:pt x="204" y="401"/>
                  </a:lnTo>
                  <a:close/>
                  <a:moveTo>
                    <a:pt x="407" y="265"/>
                  </a:moveTo>
                  <a:cubicBezTo>
                    <a:pt x="407" y="265"/>
                    <a:pt x="407" y="264"/>
                    <a:pt x="407" y="264"/>
                  </a:cubicBezTo>
                  <a:cubicBezTo>
                    <a:pt x="406" y="261"/>
                    <a:pt x="405" y="258"/>
                    <a:pt x="404" y="255"/>
                  </a:cubicBezTo>
                  <a:cubicBezTo>
                    <a:pt x="404" y="254"/>
                    <a:pt x="404" y="253"/>
                    <a:pt x="403" y="252"/>
                  </a:cubicBezTo>
                  <a:cubicBezTo>
                    <a:pt x="403" y="249"/>
                    <a:pt x="402" y="245"/>
                    <a:pt x="402" y="241"/>
                  </a:cubicBezTo>
                  <a:cubicBezTo>
                    <a:pt x="402" y="238"/>
                    <a:pt x="403" y="235"/>
                    <a:pt x="403" y="231"/>
                  </a:cubicBezTo>
                  <a:cubicBezTo>
                    <a:pt x="404" y="230"/>
                    <a:pt x="404" y="229"/>
                    <a:pt x="404" y="229"/>
                  </a:cubicBezTo>
                  <a:cubicBezTo>
                    <a:pt x="404" y="228"/>
                    <a:pt x="405" y="227"/>
                    <a:pt x="405" y="226"/>
                  </a:cubicBezTo>
                  <a:cubicBezTo>
                    <a:pt x="440" y="243"/>
                    <a:pt x="440" y="243"/>
                    <a:pt x="440" y="243"/>
                  </a:cubicBezTo>
                  <a:lnTo>
                    <a:pt x="407" y="265"/>
                  </a:lnTo>
                  <a:close/>
                  <a:moveTo>
                    <a:pt x="389" y="224"/>
                  </a:moveTo>
                  <a:cubicBezTo>
                    <a:pt x="388" y="225"/>
                    <a:pt x="388" y="227"/>
                    <a:pt x="388" y="228"/>
                  </a:cubicBezTo>
                  <a:cubicBezTo>
                    <a:pt x="387" y="232"/>
                    <a:pt x="386" y="237"/>
                    <a:pt x="386" y="241"/>
                  </a:cubicBezTo>
                  <a:cubicBezTo>
                    <a:pt x="386" y="245"/>
                    <a:pt x="386" y="248"/>
                    <a:pt x="387" y="251"/>
                  </a:cubicBezTo>
                  <a:cubicBezTo>
                    <a:pt x="387" y="252"/>
                    <a:pt x="387" y="253"/>
                    <a:pt x="387" y="254"/>
                  </a:cubicBezTo>
                  <a:cubicBezTo>
                    <a:pt x="388" y="256"/>
                    <a:pt x="388" y="258"/>
                    <a:pt x="389" y="260"/>
                  </a:cubicBezTo>
                  <a:cubicBezTo>
                    <a:pt x="389" y="261"/>
                    <a:pt x="389" y="262"/>
                    <a:pt x="390" y="264"/>
                  </a:cubicBezTo>
                  <a:cubicBezTo>
                    <a:pt x="390" y="266"/>
                    <a:pt x="391" y="268"/>
                    <a:pt x="392" y="270"/>
                  </a:cubicBezTo>
                  <a:cubicBezTo>
                    <a:pt x="392" y="271"/>
                    <a:pt x="393" y="271"/>
                    <a:pt x="393" y="272"/>
                  </a:cubicBezTo>
                  <a:cubicBezTo>
                    <a:pt x="394" y="273"/>
                    <a:pt x="394" y="273"/>
                    <a:pt x="394" y="274"/>
                  </a:cubicBezTo>
                  <a:cubicBezTo>
                    <a:pt x="244" y="374"/>
                    <a:pt x="244" y="374"/>
                    <a:pt x="244" y="374"/>
                  </a:cubicBezTo>
                  <a:cubicBezTo>
                    <a:pt x="243" y="373"/>
                    <a:pt x="243" y="373"/>
                    <a:pt x="242" y="372"/>
                  </a:cubicBezTo>
                  <a:cubicBezTo>
                    <a:pt x="241" y="371"/>
                    <a:pt x="239" y="369"/>
                    <a:pt x="238" y="368"/>
                  </a:cubicBezTo>
                  <a:cubicBezTo>
                    <a:pt x="236" y="367"/>
                    <a:pt x="234" y="365"/>
                    <a:pt x="232" y="364"/>
                  </a:cubicBezTo>
                  <a:cubicBezTo>
                    <a:pt x="230" y="363"/>
                    <a:pt x="229" y="362"/>
                    <a:pt x="227" y="361"/>
                  </a:cubicBezTo>
                  <a:cubicBezTo>
                    <a:pt x="225" y="360"/>
                    <a:pt x="222" y="359"/>
                    <a:pt x="219" y="358"/>
                  </a:cubicBezTo>
                  <a:cubicBezTo>
                    <a:pt x="218" y="357"/>
                    <a:pt x="217" y="357"/>
                    <a:pt x="215" y="357"/>
                  </a:cubicBezTo>
                  <a:cubicBezTo>
                    <a:pt x="211" y="356"/>
                    <a:pt x="207" y="355"/>
                    <a:pt x="202" y="355"/>
                  </a:cubicBezTo>
                  <a:cubicBezTo>
                    <a:pt x="198" y="355"/>
                    <a:pt x="194" y="356"/>
                    <a:pt x="190" y="356"/>
                  </a:cubicBezTo>
                  <a:cubicBezTo>
                    <a:pt x="190" y="357"/>
                    <a:pt x="189" y="357"/>
                    <a:pt x="188" y="357"/>
                  </a:cubicBezTo>
                  <a:cubicBezTo>
                    <a:pt x="185" y="358"/>
                    <a:pt x="181" y="359"/>
                    <a:pt x="178" y="361"/>
                  </a:cubicBezTo>
                  <a:cubicBezTo>
                    <a:pt x="177" y="361"/>
                    <a:pt x="176" y="362"/>
                    <a:pt x="176" y="362"/>
                  </a:cubicBezTo>
                  <a:cubicBezTo>
                    <a:pt x="172" y="364"/>
                    <a:pt x="169" y="366"/>
                    <a:pt x="166" y="369"/>
                  </a:cubicBezTo>
                  <a:cubicBezTo>
                    <a:pt x="166" y="369"/>
                    <a:pt x="165" y="369"/>
                    <a:pt x="165" y="370"/>
                  </a:cubicBezTo>
                  <a:cubicBezTo>
                    <a:pt x="162" y="373"/>
                    <a:pt x="159" y="376"/>
                    <a:pt x="157" y="379"/>
                  </a:cubicBezTo>
                  <a:cubicBezTo>
                    <a:pt x="157" y="379"/>
                    <a:pt x="157" y="379"/>
                    <a:pt x="157" y="379"/>
                  </a:cubicBezTo>
                  <a:cubicBezTo>
                    <a:pt x="75" y="341"/>
                    <a:pt x="75" y="341"/>
                    <a:pt x="75" y="341"/>
                  </a:cubicBezTo>
                  <a:cubicBezTo>
                    <a:pt x="76" y="339"/>
                    <a:pt x="76" y="338"/>
                    <a:pt x="76" y="336"/>
                  </a:cubicBezTo>
                  <a:cubicBezTo>
                    <a:pt x="77" y="335"/>
                    <a:pt x="77" y="334"/>
                    <a:pt x="77" y="332"/>
                  </a:cubicBezTo>
                  <a:cubicBezTo>
                    <a:pt x="78" y="328"/>
                    <a:pt x="79" y="323"/>
                    <a:pt x="79" y="319"/>
                  </a:cubicBezTo>
                  <a:cubicBezTo>
                    <a:pt x="79" y="314"/>
                    <a:pt x="78" y="310"/>
                    <a:pt x="77" y="305"/>
                  </a:cubicBezTo>
                  <a:cubicBezTo>
                    <a:pt x="77" y="304"/>
                    <a:pt x="77" y="303"/>
                    <a:pt x="77" y="302"/>
                  </a:cubicBezTo>
                  <a:cubicBezTo>
                    <a:pt x="75" y="298"/>
                    <a:pt x="74" y="293"/>
                    <a:pt x="72" y="289"/>
                  </a:cubicBezTo>
                  <a:cubicBezTo>
                    <a:pt x="72" y="289"/>
                    <a:pt x="72" y="289"/>
                    <a:pt x="72" y="288"/>
                  </a:cubicBezTo>
                  <a:cubicBezTo>
                    <a:pt x="228" y="190"/>
                    <a:pt x="228" y="190"/>
                    <a:pt x="228" y="190"/>
                  </a:cubicBezTo>
                  <a:cubicBezTo>
                    <a:pt x="229" y="191"/>
                    <a:pt x="230" y="192"/>
                    <a:pt x="231" y="193"/>
                  </a:cubicBezTo>
                  <a:cubicBezTo>
                    <a:pt x="232" y="194"/>
                    <a:pt x="233" y="195"/>
                    <a:pt x="234" y="196"/>
                  </a:cubicBezTo>
                  <a:cubicBezTo>
                    <a:pt x="236" y="198"/>
                    <a:pt x="239" y="200"/>
                    <a:pt x="241" y="201"/>
                  </a:cubicBezTo>
                  <a:cubicBezTo>
                    <a:pt x="242" y="202"/>
                    <a:pt x="244" y="203"/>
                    <a:pt x="245" y="204"/>
                  </a:cubicBezTo>
                  <a:cubicBezTo>
                    <a:pt x="248" y="205"/>
                    <a:pt x="250" y="206"/>
                    <a:pt x="253" y="207"/>
                  </a:cubicBezTo>
                  <a:cubicBezTo>
                    <a:pt x="254" y="207"/>
                    <a:pt x="256" y="208"/>
                    <a:pt x="257" y="208"/>
                  </a:cubicBezTo>
                  <a:cubicBezTo>
                    <a:pt x="261" y="209"/>
                    <a:pt x="266" y="210"/>
                    <a:pt x="270" y="210"/>
                  </a:cubicBezTo>
                  <a:cubicBezTo>
                    <a:pt x="274" y="210"/>
                    <a:pt x="279" y="209"/>
                    <a:pt x="283" y="208"/>
                  </a:cubicBezTo>
                  <a:cubicBezTo>
                    <a:pt x="283" y="208"/>
                    <a:pt x="284" y="208"/>
                    <a:pt x="284" y="208"/>
                  </a:cubicBezTo>
                  <a:cubicBezTo>
                    <a:pt x="288" y="207"/>
                    <a:pt x="292" y="205"/>
                    <a:pt x="295" y="203"/>
                  </a:cubicBezTo>
                  <a:cubicBezTo>
                    <a:pt x="296" y="203"/>
                    <a:pt x="297" y="203"/>
                    <a:pt x="297" y="202"/>
                  </a:cubicBezTo>
                  <a:cubicBezTo>
                    <a:pt x="301" y="200"/>
                    <a:pt x="304" y="198"/>
                    <a:pt x="307" y="196"/>
                  </a:cubicBezTo>
                  <a:cubicBezTo>
                    <a:pt x="307" y="195"/>
                    <a:pt x="308" y="195"/>
                    <a:pt x="308" y="194"/>
                  </a:cubicBezTo>
                  <a:cubicBezTo>
                    <a:pt x="311" y="192"/>
                    <a:pt x="314" y="188"/>
                    <a:pt x="316" y="185"/>
                  </a:cubicBezTo>
                  <a:cubicBezTo>
                    <a:pt x="316" y="185"/>
                    <a:pt x="316" y="185"/>
                    <a:pt x="316" y="185"/>
                  </a:cubicBezTo>
                  <a:cubicBezTo>
                    <a:pt x="390" y="219"/>
                    <a:pt x="390" y="219"/>
                    <a:pt x="390" y="219"/>
                  </a:cubicBezTo>
                  <a:cubicBezTo>
                    <a:pt x="389" y="221"/>
                    <a:pt x="389" y="222"/>
                    <a:pt x="389" y="224"/>
                  </a:cubicBezTo>
                  <a:close/>
                  <a:moveTo>
                    <a:pt x="300" y="179"/>
                  </a:moveTo>
                  <a:cubicBezTo>
                    <a:pt x="299" y="180"/>
                    <a:pt x="298" y="181"/>
                    <a:pt x="298" y="182"/>
                  </a:cubicBezTo>
                  <a:cubicBezTo>
                    <a:pt x="296" y="183"/>
                    <a:pt x="294" y="185"/>
                    <a:pt x="293" y="186"/>
                  </a:cubicBezTo>
                  <a:cubicBezTo>
                    <a:pt x="292" y="187"/>
                    <a:pt x="291" y="188"/>
                    <a:pt x="290" y="188"/>
                  </a:cubicBezTo>
                  <a:cubicBezTo>
                    <a:pt x="288" y="189"/>
                    <a:pt x="285" y="190"/>
                    <a:pt x="283" y="191"/>
                  </a:cubicBezTo>
                  <a:cubicBezTo>
                    <a:pt x="282" y="191"/>
                    <a:pt x="281" y="192"/>
                    <a:pt x="280" y="192"/>
                  </a:cubicBezTo>
                  <a:cubicBezTo>
                    <a:pt x="277" y="193"/>
                    <a:pt x="274" y="194"/>
                    <a:pt x="270" y="194"/>
                  </a:cubicBezTo>
                  <a:cubicBezTo>
                    <a:pt x="267" y="194"/>
                    <a:pt x="264" y="193"/>
                    <a:pt x="261" y="192"/>
                  </a:cubicBezTo>
                  <a:cubicBezTo>
                    <a:pt x="260" y="192"/>
                    <a:pt x="259" y="192"/>
                    <a:pt x="258" y="192"/>
                  </a:cubicBezTo>
                  <a:cubicBezTo>
                    <a:pt x="256" y="191"/>
                    <a:pt x="254" y="190"/>
                    <a:pt x="253" y="189"/>
                  </a:cubicBezTo>
                  <a:cubicBezTo>
                    <a:pt x="252" y="189"/>
                    <a:pt x="251" y="188"/>
                    <a:pt x="250" y="188"/>
                  </a:cubicBezTo>
                  <a:cubicBezTo>
                    <a:pt x="248" y="187"/>
                    <a:pt x="246" y="185"/>
                    <a:pt x="245" y="184"/>
                  </a:cubicBezTo>
                  <a:cubicBezTo>
                    <a:pt x="244" y="183"/>
                    <a:pt x="243" y="183"/>
                    <a:pt x="243" y="182"/>
                  </a:cubicBezTo>
                  <a:cubicBezTo>
                    <a:pt x="243" y="182"/>
                    <a:pt x="242" y="182"/>
                    <a:pt x="242" y="181"/>
                  </a:cubicBezTo>
                  <a:cubicBezTo>
                    <a:pt x="271" y="164"/>
                    <a:pt x="271" y="164"/>
                    <a:pt x="271" y="164"/>
                  </a:cubicBezTo>
                  <a:cubicBezTo>
                    <a:pt x="301" y="178"/>
                    <a:pt x="301" y="178"/>
                    <a:pt x="301" y="178"/>
                  </a:cubicBezTo>
                  <a:cubicBezTo>
                    <a:pt x="301" y="178"/>
                    <a:pt x="300" y="179"/>
                    <a:pt x="300" y="179"/>
                  </a:cubicBezTo>
                  <a:close/>
                  <a:moveTo>
                    <a:pt x="316" y="167"/>
                  </a:moveTo>
                  <a:cubicBezTo>
                    <a:pt x="274" y="147"/>
                    <a:pt x="274" y="147"/>
                    <a:pt x="274" y="147"/>
                  </a:cubicBezTo>
                  <a:cubicBezTo>
                    <a:pt x="271" y="146"/>
                    <a:pt x="268" y="146"/>
                    <a:pt x="266" y="148"/>
                  </a:cubicBezTo>
                  <a:cubicBezTo>
                    <a:pt x="226" y="173"/>
                    <a:pt x="226" y="173"/>
                    <a:pt x="226" y="173"/>
                  </a:cubicBezTo>
                  <a:cubicBezTo>
                    <a:pt x="211" y="182"/>
                    <a:pt x="211" y="182"/>
                    <a:pt x="211" y="182"/>
                  </a:cubicBezTo>
                  <a:cubicBezTo>
                    <a:pt x="211" y="145"/>
                    <a:pt x="211" y="145"/>
                    <a:pt x="211" y="145"/>
                  </a:cubicBezTo>
                  <a:cubicBezTo>
                    <a:pt x="221" y="147"/>
                    <a:pt x="232" y="148"/>
                    <a:pt x="242" y="148"/>
                  </a:cubicBezTo>
                  <a:cubicBezTo>
                    <a:pt x="274" y="148"/>
                    <a:pt x="307" y="141"/>
                    <a:pt x="326" y="128"/>
                  </a:cubicBezTo>
                  <a:cubicBezTo>
                    <a:pt x="326" y="172"/>
                    <a:pt x="326" y="172"/>
                    <a:pt x="326" y="172"/>
                  </a:cubicBezTo>
                  <a:lnTo>
                    <a:pt x="316" y="167"/>
                  </a:lnTo>
                  <a:close/>
                  <a:moveTo>
                    <a:pt x="242" y="16"/>
                  </a:moveTo>
                  <a:cubicBezTo>
                    <a:pt x="293" y="16"/>
                    <a:pt x="326" y="33"/>
                    <a:pt x="326" y="45"/>
                  </a:cubicBezTo>
                  <a:cubicBezTo>
                    <a:pt x="326" y="57"/>
                    <a:pt x="293" y="73"/>
                    <a:pt x="242" y="73"/>
                  </a:cubicBezTo>
                  <a:cubicBezTo>
                    <a:pt x="191" y="73"/>
                    <a:pt x="158" y="57"/>
                    <a:pt x="158" y="45"/>
                  </a:cubicBezTo>
                  <a:cubicBezTo>
                    <a:pt x="158" y="33"/>
                    <a:pt x="191" y="16"/>
                    <a:pt x="242" y="16"/>
                  </a:cubicBezTo>
                  <a:close/>
                  <a:moveTo>
                    <a:pt x="158" y="70"/>
                  </a:moveTo>
                  <a:cubicBezTo>
                    <a:pt x="177" y="83"/>
                    <a:pt x="210" y="90"/>
                    <a:pt x="242" y="90"/>
                  </a:cubicBezTo>
                  <a:cubicBezTo>
                    <a:pt x="274" y="90"/>
                    <a:pt x="307" y="83"/>
                    <a:pt x="326" y="70"/>
                  </a:cubicBezTo>
                  <a:cubicBezTo>
                    <a:pt x="326" y="103"/>
                    <a:pt x="326" y="103"/>
                    <a:pt x="326" y="103"/>
                  </a:cubicBezTo>
                  <a:cubicBezTo>
                    <a:pt x="326" y="115"/>
                    <a:pt x="293" y="131"/>
                    <a:pt x="242" y="131"/>
                  </a:cubicBezTo>
                  <a:cubicBezTo>
                    <a:pt x="229" y="131"/>
                    <a:pt x="218" y="130"/>
                    <a:pt x="208" y="129"/>
                  </a:cubicBezTo>
                  <a:cubicBezTo>
                    <a:pt x="201" y="115"/>
                    <a:pt x="182" y="106"/>
                    <a:pt x="158" y="100"/>
                  </a:cubicBezTo>
                  <a:lnTo>
                    <a:pt x="158" y="70"/>
                  </a:lnTo>
                  <a:close/>
                  <a:moveTo>
                    <a:pt x="110" y="111"/>
                  </a:moveTo>
                  <a:cubicBezTo>
                    <a:pt x="162" y="111"/>
                    <a:pt x="194" y="128"/>
                    <a:pt x="194" y="140"/>
                  </a:cubicBezTo>
                  <a:cubicBezTo>
                    <a:pt x="194" y="151"/>
                    <a:pt x="162" y="168"/>
                    <a:pt x="110" y="168"/>
                  </a:cubicBezTo>
                  <a:cubicBezTo>
                    <a:pt x="59" y="168"/>
                    <a:pt x="26" y="151"/>
                    <a:pt x="26" y="140"/>
                  </a:cubicBezTo>
                  <a:cubicBezTo>
                    <a:pt x="26" y="128"/>
                    <a:pt x="59" y="111"/>
                    <a:pt x="110" y="111"/>
                  </a:cubicBezTo>
                  <a:close/>
                  <a:moveTo>
                    <a:pt x="26" y="165"/>
                  </a:moveTo>
                  <a:cubicBezTo>
                    <a:pt x="45" y="177"/>
                    <a:pt x="79" y="184"/>
                    <a:pt x="110" y="184"/>
                  </a:cubicBezTo>
                  <a:cubicBezTo>
                    <a:pt x="142" y="184"/>
                    <a:pt x="175" y="177"/>
                    <a:pt x="194" y="165"/>
                  </a:cubicBezTo>
                  <a:cubicBezTo>
                    <a:pt x="194" y="192"/>
                    <a:pt x="194" y="192"/>
                    <a:pt x="194" y="192"/>
                  </a:cubicBezTo>
                  <a:cubicBezTo>
                    <a:pt x="145" y="223"/>
                    <a:pt x="145" y="223"/>
                    <a:pt x="145" y="223"/>
                  </a:cubicBezTo>
                  <a:cubicBezTo>
                    <a:pt x="135" y="225"/>
                    <a:pt x="123" y="226"/>
                    <a:pt x="110" y="226"/>
                  </a:cubicBezTo>
                  <a:cubicBezTo>
                    <a:pt x="59" y="226"/>
                    <a:pt x="26" y="209"/>
                    <a:pt x="26" y="198"/>
                  </a:cubicBezTo>
                  <a:lnTo>
                    <a:pt x="26" y="165"/>
                  </a:lnTo>
                  <a:close/>
                  <a:moveTo>
                    <a:pt x="26" y="256"/>
                  </a:moveTo>
                  <a:cubicBezTo>
                    <a:pt x="26" y="223"/>
                    <a:pt x="26" y="223"/>
                    <a:pt x="26" y="223"/>
                  </a:cubicBezTo>
                  <a:cubicBezTo>
                    <a:pt x="45" y="236"/>
                    <a:pt x="79" y="242"/>
                    <a:pt x="110" y="242"/>
                  </a:cubicBezTo>
                  <a:cubicBezTo>
                    <a:pt x="112" y="242"/>
                    <a:pt x="114" y="242"/>
                    <a:pt x="115" y="242"/>
                  </a:cubicBezTo>
                  <a:cubicBezTo>
                    <a:pt x="59" y="277"/>
                    <a:pt x="59" y="277"/>
                    <a:pt x="59" y="277"/>
                  </a:cubicBezTo>
                  <a:cubicBezTo>
                    <a:pt x="38" y="271"/>
                    <a:pt x="26" y="263"/>
                    <a:pt x="26" y="256"/>
                  </a:cubicBezTo>
                  <a:close/>
                  <a:moveTo>
                    <a:pt x="58" y="297"/>
                  </a:moveTo>
                  <a:cubicBezTo>
                    <a:pt x="58" y="297"/>
                    <a:pt x="58" y="297"/>
                    <a:pt x="58" y="298"/>
                  </a:cubicBezTo>
                  <a:cubicBezTo>
                    <a:pt x="59" y="301"/>
                    <a:pt x="60" y="303"/>
                    <a:pt x="61" y="306"/>
                  </a:cubicBezTo>
                  <a:cubicBezTo>
                    <a:pt x="61" y="307"/>
                    <a:pt x="61" y="308"/>
                    <a:pt x="62" y="309"/>
                  </a:cubicBezTo>
                  <a:cubicBezTo>
                    <a:pt x="62" y="312"/>
                    <a:pt x="63" y="316"/>
                    <a:pt x="63" y="319"/>
                  </a:cubicBezTo>
                  <a:cubicBezTo>
                    <a:pt x="63" y="322"/>
                    <a:pt x="62" y="326"/>
                    <a:pt x="61" y="329"/>
                  </a:cubicBezTo>
                  <a:cubicBezTo>
                    <a:pt x="61" y="330"/>
                    <a:pt x="61" y="331"/>
                    <a:pt x="61" y="332"/>
                  </a:cubicBezTo>
                  <a:cubicBezTo>
                    <a:pt x="61" y="332"/>
                    <a:pt x="60" y="333"/>
                    <a:pt x="60" y="334"/>
                  </a:cubicBezTo>
                  <a:cubicBezTo>
                    <a:pt x="25" y="318"/>
                    <a:pt x="25" y="318"/>
                    <a:pt x="25" y="318"/>
                  </a:cubicBezTo>
                  <a:lnTo>
                    <a:pt x="58" y="297"/>
                  </a:ln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sp>
          <p:nvSpPr>
            <p:cNvPr id="32824" name="Freeform 61"/>
            <p:cNvSpPr>
              <a:spLocks noEditPoints="1"/>
            </p:cNvSpPr>
            <p:nvPr/>
          </p:nvSpPr>
          <p:spPr bwMode="auto">
            <a:xfrm>
              <a:off x="-210182" y="2396403"/>
              <a:ext cx="381000" cy="352425"/>
            </a:xfrm>
            <a:custGeom>
              <a:avLst/>
              <a:gdLst>
                <a:gd name="T0" fmla="*/ 2147483647 w 101"/>
                <a:gd name="T1" fmla="*/ 2147483647 h 93"/>
                <a:gd name="T2" fmla="*/ 2147483647 w 101"/>
                <a:gd name="T3" fmla="*/ 2147483647 h 93"/>
                <a:gd name="T4" fmla="*/ 2147483647 w 101"/>
                <a:gd name="T5" fmla="*/ 2147483647 h 93"/>
                <a:gd name="T6" fmla="*/ 2147483647 w 101"/>
                <a:gd name="T7" fmla="*/ 2147483647 h 93"/>
                <a:gd name="T8" fmla="*/ 2147483647 w 101"/>
                <a:gd name="T9" fmla="*/ 2147483647 h 93"/>
                <a:gd name="T10" fmla="*/ 2147483647 w 101"/>
                <a:gd name="T11" fmla="*/ 2147483647 h 93"/>
                <a:gd name="T12" fmla="*/ 2147483647 w 101"/>
                <a:gd name="T13" fmla="*/ 2147483647 h 93"/>
                <a:gd name="T14" fmla="*/ 2147483647 w 101"/>
                <a:gd name="T15" fmla="*/ 2147483647 h 93"/>
                <a:gd name="T16" fmla="*/ 2147483647 w 101"/>
                <a:gd name="T17" fmla="*/ 2147483647 h 93"/>
                <a:gd name="T18" fmla="*/ 2147483647 w 101"/>
                <a:gd name="T19" fmla="*/ 2147483647 h 93"/>
                <a:gd name="T20" fmla="*/ 2147483647 w 101"/>
                <a:gd name="T21" fmla="*/ 2147483647 h 93"/>
                <a:gd name="T22" fmla="*/ 2147483647 w 101"/>
                <a:gd name="T23" fmla="*/ 2147483647 h 93"/>
                <a:gd name="T24" fmla="*/ 2147483647 w 101"/>
                <a:gd name="T25" fmla="*/ 2147483647 h 93"/>
                <a:gd name="T26" fmla="*/ 2147483647 w 101"/>
                <a:gd name="T27" fmla="*/ 2147483647 h 93"/>
                <a:gd name="T28" fmla="*/ 2147483647 w 101"/>
                <a:gd name="T29" fmla="*/ 2147483647 h 93"/>
                <a:gd name="T30" fmla="*/ 2147483647 w 101"/>
                <a:gd name="T31" fmla="*/ 2147483647 h 93"/>
                <a:gd name="T32" fmla="*/ 2147483647 w 101"/>
                <a:gd name="T33" fmla="*/ 2147483647 h 93"/>
                <a:gd name="T34" fmla="*/ 2147483647 w 101"/>
                <a:gd name="T35" fmla="*/ 2147483647 h 93"/>
                <a:gd name="T36" fmla="*/ 2147483647 w 101"/>
                <a:gd name="T37" fmla="*/ 2147483647 h 93"/>
                <a:gd name="T38" fmla="*/ 2147483647 w 101"/>
                <a:gd name="T39" fmla="*/ 2147483647 h 93"/>
                <a:gd name="T40" fmla="*/ 2147483647 w 101"/>
                <a:gd name="T41" fmla="*/ 2147483647 h 93"/>
                <a:gd name="T42" fmla="*/ 2147483647 w 101"/>
                <a:gd name="T43" fmla="*/ 2147483647 h 93"/>
                <a:gd name="T44" fmla="*/ 2147483647 w 101"/>
                <a:gd name="T45" fmla="*/ 2147483647 h 93"/>
                <a:gd name="T46" fmla="*/ 2147483647 w 101"/>
                <a:gd name="T47" fmla="*/ 2147483647 h 93"/>
                <a:gd name="T48" fmla="*/ 2147483647 w 101"/>
                <a:gd name="T49" fmla="*/ 2147483647 h 93"/>
                <a:gd name="T50" fmla="*/ 2147483647 w 101"/>
                <a:gd name="T51" fmla="*/ 2147483647 h 93"/>
                <a:gd name="T52" fmla="*/ 2147483647 w 101"/>
                <a:gd name="T53" fmla="*/ 2147483647 h 93"/>
                <a:gd name="T54" fmla="*/ 2147483647 w 101"/>
                <a:gd name="T55" fmla="*/ 2147483647 h 93"/>
                <a:gd name="T56" fmla="*/ 2147483647 w 101"/>
                <a:gd name="T57" fmla="*/ 2147483647 h 93"/>
                <a:gd name="T58" fmla="*/ 2147483647 w 101"/>
                <a:gd name="T59" fmla="*/ 2147483647 h 93"/>
                <a:gd name="T60" fmla="*/ 2147483647 w 101"/>
                <a:gd name="T61" fmla="*/ 2147483647 h 93"/>
                <a:gd name="T62" fmla="*/ 2147483647 w 101"/>
                <a:gd name="T63" fmla="*/ 2147483647 h 93"/>
                <a:gd name="T64" fmla="*/ 2147483647 w 101"/>
                <a:gd name="T65" fmla="*/ 2147483647 h 93"/>
                <a:gd name="T66" fmla="*/ 2147483647 w 101"/>
                <a:gd name="T67" fmla="*/ 2147483647 h 93"/>
                <a:gd name="T68" fmla="*/ 2147483647 w 101"/>
                <a:gd name="T69" fmla="*/ 2147483647 h 93"/>
                <a:gd name="T70" fmla="*/ 2147483647 w 101"/>
                <a:gd name="T71" fmla="*/ 2147483647 h 93"/>
                <a:gd name="T72" fmla="*/ 2147483647 w 101"/>
                <a:gd name="T73" fmla="*/ 2147483647 h 93"/>
                <a:gd name="T74" fmla="*/ 2147483647 w 101"/>
                <a:gd name="T75" fmla="*/ 2147483647 h 93"/>
                <a:gd name="T76" fmla="*/ 2147483647 w 101"/>
                <a:gd name="T77" fmla="*/ 2147483647 h 93"/>
                <a:gd name="T78" fmla="*/ 2147483647 w 101"/>
                <a:gd name="T79" fmla="*/ 2147483647 h 93"/>
                <a:gd name="T80" fmla="*/ 2147483647 w 101"/>
                <a:gd name="T81" fmla="*/ 2147483647 h 93"/>
                <a:gd name="T82" fmla="*/ 2147483647 w 101"/>
                <a:gd name="T83" fmla="*/ 2147483647 h 93"/>
                <a:gd name="T84" fmla="*/ 2147483647 w 101"/>
                <a:gd name="T85" fmla="*/ 2147483647 h 93"/>
                <a:gd name="T86" fmla="*/ 2147483647 w 101"/>
                <a:gd name="T87" fmla="*/ 2147483647 h 93"/>
                <a:gd name="T88" fmla="*/ 2147483647 w 101"/>
                <a:gd name="T89" fmla="*/ 2147483647 h 93"/>
                <a:gd name="T90" fmla="*/ 2147483647 w 101"/>
                <a:gd name="T91" fmla="*/ 2147483647 h 93"/>
                <a:gd name="T92" fmla="*/ 2147483647 w 101"/>
                <a:gd name="T93" fmla="*/ 2147483647 h 93"/>
                <a:gd name="T94" fmla="*/ 2147483647 w 101"/>
                <a:gd name="T95" fmla="*/ 2147483647 h 93"/>
                <a:gd name="T96" fmla="*/ 2147483647 w 101"/>
                <a:gd name="T97" fmla="*/ 2147483647 h 93"/>
                <a:gd name="T98" fmla="*/ 2147483647 w 101"/>
                <a:gd name="T99" fmla="*/ 2147483647 h 93"/>
                <a:gd name="T100" fmla="*/ 2147483647 w 101"/>
                <a:gd name="T101" fmla="*/ 2147483647 h 93"/>
                <a:gd name="T102" fmla="*/ 2147483647 w 101"/>
                <a:gd name="T103" fmla="*/ 2147483647 h 93"/>
                <a:gd name="T104" fmla="*/ 2147483647 w 101"/>
                <a:gd name="T105" fmla="*/ 2147483647 h 93"/>
                <a:gd name="T106" fmla="*/ 2147483647 w 101"/>
                <a:gd name="T107" fmla="*/ 2147483647 h 93"/>
                <a:gd name="T108" fmla="*/ 2147483647 w 101"/>
                <a:gd name="T109" fmla="*/ 2147483647 h 93"/>
                <a:gd name="T110" fmla="*/ 2147483647 w 101"/>
                <a:gd name="T111" fmla="*/ 2147483647 h 93"/>
                <a:gd name="T112" fmla="*/ 2147483647 w 101"/>
                <a:gd name="T113" fmla="*/ 2147483647 h 93"/>
                <a:gd name="T114" fmla="*/ 2147483647 w 101"/>
                <a:gd name="T115" fmla="*/ 2147483647 h 9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93"/>
                <a:gd name="T176" fmla="*/ 101 w 101"/>
                <a:gd name="T177" fmla="*/ 93 h 9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93">
                  <a:moveTo>
                    <a:pt x="95" y="64"/>
                  </a:moveTo>
                  <a:cubicBezTo>
                    <a:pt x="99" y="57"/>
                    <a:pt x="100" y="50"/>
                    <a:pt x="99" y="45"/>
                  </a:cubicBezTo>
                  <a:cubicBezTo>
                    <a:pt x="97" y="39"/>
                    <a:pt x="94" y="34"/>
                    <a:pt x="90" y="31"/>
                  </a:cubicBezTo>
                  <a:cubicBezTo>
                    <a:pt x="88" y="29"/>
                    <a:pt x="85" y="28"/>
                    <a:pt x="83" y="26"/>
                  </a:cubicBezTo>
                  <a:cubicBezTo>
                    <a:pt x="80" y="25"/>
                    <a:pt x="76" y="25"/>
                    <a:pt x="73" y="25"/>
                  </a:cubicBezTo>
                  <a:cubicBezTo>
                    <a:pt x="69" y="25"/>
                    <a:pt x="66" y="26"/>
                    <a:pt x="62" y="28"/>
                  </a:cubicBezTo>
                  <a:cubicBezTo>
                    <a:pt x="59" y="29"/>
                    <a:pt x="55" y="32"/>
                    <a:pt x="52" y="35"/>
                  </a:cubicBezTo>
                  <a:cubicBezTo>
                    <a:pt x="25" y="17"/>
                    <a:pt x="25" y="17"/>
                    <a:pt x="25" y="17"/>
                  </a:cubicBezTo>
                  <a:cubicBezTo>
                    <a:pt x="26" y="17"/>
                    <a:pt x="26" y="17"/>
                    <a:pt x="27" y="16"/>
                  </a:cubicBezTo>
                  <a:cubicBezTo>
                    <a:pt x="29" y="15"/>
                    <a:pt x="31" y="15"/>
                    <a:pt x="33" y="14"/>
                  </a:cubicBezTo>
                  <a:cubicBezTo>
                    <a:pt x="35" y="14"/>
                    <a:pt x="37" y="14"/>
                    <a:pt x="39" y="15"/>
                  </a:cubicBezTo>
                  <a:cubicBezTo>
                    <a:pt x="41" y="15"/>
                    <a:pt x="42" y="16"/>
                    <a:pt x="44" y="17"/>
                  </a:cubicBezTo>
                  <a:cubicBezTo>
                    <a:pt x="47" y="18"/>
                    <a:pt x="50" y="17"/>
                    <a:pt x="52" y="14"/>
                  </a:cubicBezTo>
                  <a:cubicBezTo>
                    <a:pt x="53" y="11"/>
                    <a:pt x="53" y="8"/>
                    <a:pt x="50" y="6"/>
                  </a:cubicBezTo>
                  <a:cubicBezTo>
                    <a:pt x="43" y="2"/>
                    <a:pt x="37" y="0"/>
                    <a:pt x="30" y="2"/>
                  </a:cubicBezTo>
                  <a:cubicBezTo>
                    <a:pt x="25" y="3"/>
                    <a:pt x="20" y="6"/>
                    <a:pt x="15" y="11"/>
                  </a:cubicBezTo>
                  <a:cubicBezTo>
                    <a:pt x="11" y="8"/>
                    <a:pt x="11" y="8"/>
                    <a:pt x="11" y="8"/>
                  </a:cubicBezTo>
                  <a:cubicBezTo>
                    <a:pt x="10" y="7"/>
                    <a:pt x="8" y="7"/>
                    <a:pt x="6" y="8"/>
                  </a:cubicBezTo>
                  <a:cubicBezTo>
                    <a:pt x="2" y="9"/>
                    <a:pt x="0" y="12"/>
                    <a:pt x="1" y="16"/>
                  </a:cubicBezTo>
                  <a:cubicBezTo>
                    <a:pt x="1" y="17"/>
                    <a:pt x="1" y="19"/>
                    <a:pt x="3" y="20"/>
                  </a:cubicBezTo>
                  <a:cubicBezTo>
                    <a:pt x="7" y="22"/>
                    <a:pt x="7" y="22"/>
                    <a:pt x="7" y="22"/>
                  </a:cubicBezTo>
                  <a:cubicBezTo>
                    <a:pt x="5" y="26"/>
                    <a:pt x="4" y="29"/>
                    <a:pt x="3" y="32"/>
                  </a:cubicBezTo>
                  <a:cubicBezTo>
                    <a:pt x="2" y="37"/>
                    <a:pt x="2" y="41"/>
                    <a:pt x="2" y="45"/>
                  </a:cubicBezTo>
                  <a:cubicBezTo>
                    <a:pt x="3" y="49"/>
                    <a:pt x="4" y="52"/>
                    <a:pt x="6" y="56"/>
                  </a:cubicBezTo>
                  <a:cubicBezTo>
                    <a:pt x="8" y="59"/>
                    <a:pt x="11" y="62"/>
                    <a:pt x="15" y="63"/>
                  </a:cubicBezTo>
                  <a:cubicBezTo>
                    <a:pt x="21" y="67"/>
                    <a:pt x="28" y="67"/>
                    <a:pt x="35" y="65"/>
                  </a:cubicBezTo>
                  <a:cubicBezTo>
                    <a:pt x="42" y="63"/>
                    <a:pt x="47" y="58"/>
                    <a:pt x="52" y="52"/>
                  </a:cubicBezTo>
                  <a:cubicBezTo>
                    <a:pt x="78" y="69"/>
                    <a:pt x="78" y="69"/>
                    <a:pt x="78" y="69"/>
                  </a:cubicBezTo>
                  <a:cubicBezTo>
                    <a:pt x="75" y="74"/>
                    <a:pt x="71" y="77"/>
                    <a:pt x="67" y="78"/>
                  </a:cubicBezTo>
                  <a:cubicBezTo>
                    <a:pt x="63" y="80"/>
                    <a:pt x="59" y="80"/>
                    <a:pt x="55" y="79"/>
                  </a:cubicBezTo>
                  <a:cubicBezTo>
                    <a:pt x="52" y="78"/>
                    <a:pt x="49" y="79"/>
                    <a:pt x="47" y="82"/>
                  </a:cubicBezTo>
                  <a:cubicBezTo>
                    <a:pt x="46" y="84"/>
                    <a:pt x="46" y="86"/>
                    <a:pt x="46" y="87"/>
                  </a:cubicBezTo>
                  <a:cubicBezTo>
                    <a:pt x="46" y="88"/>
                    <a:pt x="47" y="90"/>
                    <a:pt x="49" y="90"/>
                  </a:cubicBezTo>
                  <a:cubicBezTo>
                    <a:pt x="57" y="93"/>
                    <a:pt x="64" y="93"/>
                    <a:pt x="71" y="89"/>
                  </a:cubicBezTo>
                  <a:cubicBezTo>
                    <a:pt x="77" y="86"/>
                    <a:pt x="83" y="82"/>
                    <a:pt x="88" y="75"/>
                  </a:cubicBezTo>
                  <a:cubicBezTo>
                    <a:pt x="91" y="77"/>
                    <a:pt x="91" y="77"/>
                    <a:pt x="91" y="77"/>
                  </a:cubicBezTo>
                  <a:cubicBezTo>
                    <a:pt x="93" y="79"/>
                    <a:pt x="95" y="79"/>
                    <a:pt x="96" y="78"/>
                  </a:cubicBezTo>
                  <a:cubicBezTo>
                    <a:pt x="98" y="78"/>
                    <a:pt x="99" y="77"/>
                    <a:pt x="100" y="75"/>
                  </a:cubicBezTo>
                  <a:cubicBezTo>
                    <a:pt x="101" y="74"/>
                    <a:pt x="101" y="72"/>
                    <a:pt x="101" y="71"/>
                  </a:cubicBezTo>
                  <a:cubicBezTo>
                    <a:pt x="101" y="69"/>
                    <a:pt x="100" y="67"/>
                    <a:pt x="99" y="66"/>
                  </a:cubicBezTo>
                  <a:lnTo>
                    <a:pt x="95" y="64"/>
                  </a:lnTo>
                  <a:close/>
                  <a:moveTo>
                    <a:pt x="37" y="50"/>
                  </a:moveTo>
                  <a:cubicBezTo>
                    <a:pt x="35" y="52"/>
                    <a:pt x="33" y="53"/>
                    <a:pt x="31" y="53"/>
                  </a:cubicBezTo>
                  <a:cubicBezTo>
                    <a:pt x="29" y="54"/>
                    <a:pt x="27" y="54"/>
                    <a:pt x="26" y="54"/>
                  </a:cubicBezTo>
                  <a:cubicBezTo>
                    <a:pt x="24" y="53"/>
                    <a:pt x="23" y="53"/>
                    <a:pt x="21" y="52"/>
                  </a:cubicBezTo>
                  <a:cubicBezTo>
                    <a:pt x="17" y="50"/>
                    <a:pt x="15" y="46"/>
                    <a:pt x="14" y="41"/>
                  </a:cubicBezTo>
                  <a:cubicBezTo>
                    <a:pt x="13" y="38"/>
                    <a:pt x="14" y="33"/>
                    <a:pt x="16" y="29"/>
                  </a:cubicBezTo>
                  <a:cubicBezTo>
                    <a:pt x="43" y="46"/>
                    <a:pt x="43" y="46"/>
                    <a:pt x="43" y="46"/>
                  </a:cubicBezTo>
                  <a:cubicBezTo>
                    <a:pt x="41" y="48"/>
                    <a:pt x="39" y="49"/>
                    <a:pt x="37" y="50"/>
                  </a:cubicBezTo>
                  <a:close/>
                  <a:moveTo>
                    <a:pt x="86" y="57"/>
                  </a:moveTo>
                  <a:cubicBezTo>
                    <a:pt x="62" y="42"/>
                    <a:pt x="62" y="42"/>
                    <a:pt x="62" y="42"/>
                  </a:cubicBezTo>
                  <a:cubicBezTo>
                    <a:pt x="65" y="39"/>
                    <a:pt x="68" y="38"/>
                    <a:pt x="71" y="37"/>
                  </a:cubicBezTo>
                  <a:cubicBezTo>
                    <a:pt x="74" y="36"/>
                    <a:pt x="78" y="38"/>
                    <a:pt x="83" y="41"/>
                  </a:cubicBezTo>
                  <a:cubicBezTo>
                    <a:pt x="83" y="41"/>
                    <a:pt x="83" y="41"/>
                    <a:pt x="83" y="41"/>
                  </a:cubicBezTo>
                  <a:cubicBezTo>
                    <a:pt x="83" y="41"/>
                    <a:pt x="84" y="42"/>
                    <a:pt x="85" y="43"/>
                  </a:cubicBezTo>
                  <a:cubicBezTo>
                    <a:pt x="86" y="44"/>
                    <a:pt x="87" y="45"/>
                    <a:pt x="87" y="47"/>
                  </a:cubicBezTo>
                  <a:cubicBezTo>
                    <a:pt x="87" y="48"/>
                    <a:pt x="87" y="50"/>
                    <a:pt x="87" y="53"/>
                  </a:cubicBezTo>
                  <a:cubicBezTo>
                    <a:pt x="87" y="54"/>
                    <a:pt x="87" y="56"/>
                    <a:pt x="86" y="57"/>
                  </a:cubicBezTo>
                  <a:close/>
                </a:path>
              </a:pathLst>
            </a:custGeom>
            <a:solidFill>
              <a:schemeClr val="bg1"/>
            </a:solidFill>
            <a:ln w="9525">
              <a:noFill/>
              <a:round/>
              <a:headEnd/>
              <a:tailEnd/>
            </a:ln>
          </p:spPr>
          <p:txBody>
            <a:bodyPr/>
            <a:lstStyle/>
            <a:p>
              <a:pPr eaLnBrk="0" fontAlgn="base" hangingPunct="0">
                <a:spcBef>
                  <a:spcPct val="0"/>
                </a:spcBef>
                <a:spcAft>
                  <a:spcPct val="0"/>
                </a:spcAft>
              </a:pPr>
              <a:endParaRPr lang="en-US" sz="1799">
                <a:solidFill>
                  <a:prstClr val="black"/>
                </a:solidFill>
                <a:latin typeface="Calibri" pitchFamily="34" charset="0"/>
                <a:ea typeface="宋体" pitchFamily="2" charset="-122"/>
              </a:endParaRPr>
            </a:p>
          </p:txBody>
        </p:sp>
      </p:grpSp>
    </p:spTree>
    <p:extLst>
      <p:ext uri="{BB962C8B-B14F-4D97-AF65-F5344CB8AC3E}">
        <p14:creationId xmlns:p14="http://schemas.microsoft.com/office/powerpoint/2010/main" val="227752902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reeform 3"/>
          <p:cNvSpPr>
            <a:spLocks noEditPoints="1"/>
          </p:cNvSpPr>
          <p:nvPr/>
        </p:nvSpPr>
        <p:spPr bwMode="auto">
          <a:xfrm>
            <a:off x="1688661" y="1226124"/>
            <a:ext cx="9636790" cy="4266089"/>
          </a:xfrm>
          <a:custGeom>
            <a:avLst/>
            <a:gdLst>
              <a:gd name="T0" fmla="*/ 2147483647 w 3632"/>
              <a:gd name="T1" fmla="*/ 2147483647 h 1804"/>
              <a:gd name="T2" fmla="*/ 2147483647 w 3632"/>
              <a:gd name="T3" fmla="*/ 2147483647 h 1804"/>
              <a:gd name="T4" fmla="*/ 2147483647 w 3632"/>
              <a:gd name="T5" fmla="*/ 2147483647 h 1804"/>
              <a:gd name="T6" fmla="*/ 2147483647 w 3632"/>
              <a:gd name="T7" fmla="*/ 2147483647 h 1804"/>
              <a:gd name="T8" fmla="*/ 2147483647 w 3632"/>
              <a:gd name="T9" fmla="*/ 2147483647 h 1804"/>
              <a:gd name="T10" fmla="*/ 2147483647 w 3632"/>
              <a:gd name="T11" fmla="*/ 2147483647 h 1804"/>
              <a:gd name="T12" fmla="*/ 2147483647 w 3632"/>
              <a:gd name="T13" fmla="*/ 2147483647 h 1804"/>
              <a:gd name="T14" fmla="*/ 2147483647 w 3632"/>
              <a:gd name="T15" fmla="*/ 2147483647 h 1804"/>
              <a:gd name="T16" fmla="*/ 2147483647 w 3632"/>
              <a:gd name="T17" fmla="*/ 2147483647 h 1804"/>
              <a:gd name="T18" fmla="*/ 2147483647 w 3632"/>
              <a:gd name="T19" fmla="*/ 2147483647 h 1804"/>
              <a:gd name="T20" fmla="*/ 2147483647 w 3632"/>
              <a:gd name="T21" fmla="*/ 2147483647 h 1804"/>
              <a:gd name="T22" fmla="*/ 2147483647 w 3632"/>
              <a:gd name="T23" fmla="*/ 2147483647 h 1804"/>
              <a:gd name="T24" fmla="*/ 2147483647 w 3632"/>
              <a:gd name="T25" fmla="*/ 2147483647 h 1804"/>
              <a:gd name="T26" fmla="*/ 2147483647 w 3632"/>
              <a:gd name="T27" fmla="*/ 2147483647 h 1804"/>
              <a:gd name="T28" fmla="*/ 2147483647 w 3632"/>
              <a:gd name="T29" fmla="*/ 2147483647 h 1804"/>
              <a:gd name="T30" fmla="*/ 2147483647 w 3632"/>
              <a:gd name="T31" fmla="*/ 2147483647 h 1804"/>
              <a:gd name="T32" fmla="*/ 2147483647 w 3632"/>
              <a:gd name="T33" fmla="*/ 2147483647 h 1804"/>
              <a:gd name="T34" fmla="*/ 2147483647 w 3632"/>
              <a:gd name="T35" fmla="*/ 2147483647 h 1804"/>
              <a:gd name="T36" fmla="*/ 2147483647 w 3632"/>
              <a:gd name="T37" fmla="*/ 2147483647 h 1804"/>
              <a:gd name="T38" fmla="*/ 2147483647 w 3632"/>
              <a:gd name="T39" fmla="*/ 2147483647 h 1804"/>
              <a:gd name="T40" fmla="*/ 2147483647 w 3632"/>
              <a:gd name="T41" fmla="*/ 2147483647 h 1804"/>
              <a:gd name="T42" fmla="*/ 2147483647 w 3632"/>
              <a:gd name="T43" fmla="*/ 2147483647 h 1804"/>
              <a:gd name="T44" fmla="*/ 2147483647 w 3632"/>
              <a:gd name="T45" fmla="*/ 2147483647 h 1804"/>
              <a:gd name="T46" fmla="*/ 2147483647 w 3632"/>
              <a:gd name="T47" fmla="*/ 2147483647 h 1804"/>
              <a:gd name="T48" fmla="*/ 2147483647 w 3632"/>
              <a:gd name="T49" fmla="*/ 2147483647 h 1804"/>
              <a:gd name="T50" fmla="*/ 2147483647 w 3632"/>
              <a:gd name="T51" fmla="*/ 2147483647 h 1804"/>
              <a:gd name="T52" fmla="*/ 2147483647 w 3632"/>
              <a:gd name="T53" fmla="*/ 2147483647 h 1804"/>
              <a:gd name="T54" fmla="*/ 2147483647 w 3632"/>
              <a:gd name="T55" fmla="*/ 2147483647 h 1804"/>
              <a:gd name="T56" fmla="*/ 2147483647 w 3632"/>
              <a:gd name="T57" fmla="*/ 2147483647 h 1804"/>
              <a:gd name="T58" fmla="*/ 2147483647 w 3632"/>
              <a:gd name="T59" fmla="*/ 2147483647 h 1804"/>
              <a:gd name="T60" fmla="*/ 2147483647 w 3632"/>
              <a:gd name="T61" fmla="*/ 2147483647 h 1804"/>
              <a:gd name="T62" fmla="*/ 2147483647 w 3632"/>
              <a:gd name="T63" fmla="*/ 2147483647 h 1804"/>
              <a:gd name="T64" fmla="*/ 2147483647 w 3632"/>
              <a:gd name="T65" fmla="*/ 2147483647 h 1804"/>
              <a:gd name="T66" fmla="*/ 2147483647 w 3632"/>
              <a:gd name="T67" fmla="*/ 2147483647 h 1804"/>
              <a:gd name="T68" fmla="*/ 2147483647 w 3632"/>
              <a:gd name="T69" fmla="*/ 2147483647 h 1804"/>
              <a:gd name="T70" fmla="*/ 2147483647 w 3632"/>
              <a:gd name="T71" fmla="*/ 2147483647 h 1804"/>
              <a:gd name="T72" fmla="*/ 2147483647 w 3632"/>
              <a:gd name="T73" fmla="*/ 2147483647 h 1804"/>
              <a:gd name="T74" fmla="*/ 2147483647 w 3632"/>
              <a:gd name="T75" fmla="*/ 2147483647 h 1804"/>
              <a:gd name="T76" fmla="*/ 2147483647 w 3632"/>
              <a:gd name="T77" fmla="*/ 2147483647 h 1804"/>
              <a:gd name="T78" fmla="*/ 2147483647 w 3632"/>
              <a:gd name="T79" fmla="*/ 2147483647 h 1804"/>
              <a:gd name="T80" fmla="*/ 2147483647 w 3632"/>
              <a:gd name="T81" fmla="*/ 2147483647 h 1804"/>
              <a:gd name="T82" fmla="*/ 2147483647 w 3632"/>
              <a:gd name="T83" fmla="*/ 2147483647 h 1804"/>
              <a:gd name="T84" fmla="*/ 2147483647 w 3632"/>
              <a:gd name="T85" fmla="*/ 2147483647 h 1804"/>
              <a:gd name="T86" fmla="*/ 2147483647 w 3632"/>
              <a:gd name="T87" fmla="*/ 2147483647 h 1804"/>
              <a:gd name="T88" fmla="*/ 2147483647 w 3632"/>
              <a:gd name="T89" fmla="*/ 2147483647 h 1804"/>
              <a:gd name="T90" fmla="*/ 2147483647 w 3632"/>
              <a:gd name="T91" fmla="*/ 2147483647 h 1804"/>
              <a:gd name="T92" fmla="*/ 2147483647 w 3632"/>
              <a:gd name="T93" fmla="*/ 2147483647 h 1804"/>
              <a:gd name="T94" fmla="*/ 2147483647 w 3632"/>
              <a:gd name="T95" fmla="*/ 2147483647 h 1804"/>
              <a:gd name="T96" fmla="*/ 2147483647 w 3632"/>
              <a:gd name="T97" fmla="*/ 2147483647 h 1804"/>
              <a:gd name="T98" fmla="*/ 2147483647 w 3632"/>
              <a:gd name="T99" fmla="*/ 2147483647 h 1804"/>
              <a:gd name="T100" fmla="*/ 2147483647 w 3632"/>
              <a:gd name="T101" fmla="*/ 2147483647 h 1804"/>
              <a:gd name="T102" fmla="*/ 2147483647 w 3632"/>
              <a:gd name="T103" fmla="*/ 2147483647 h 1804"/>
              <a:gd name="T104" fmla="*/ 2147483647 w 3632"/>
              <a:gd name="T105" fmla="*/ 2147483647 h 1804"/>
              <a:gd name="T106" fmla="*/ 2147483647 w 3632"/>
              <a:gd name="T107" fmla="*/ 2147483647 h 1804"/>
              <a:gd name="T108" fmla="*/ 2147483647 w 3632"/>
              <a:gd name="T109" fmla="*/ 2147483647 h 1804"/>
              <a:gd name="T110" fmla="*/ 2147483647 w 3632"/>
              <a:gd name="T111" fmla="*/ 2147483647 h 1804"/>
              <a:gd name="T112" fmla="*/ 2147483647 w 3632"/>
              <a:gd name="T113" fmla="*/ 2147483647 h 1804"/>
              <a:gd name="T114" fmla="*/ 2147483647 w 3632"/>
              <a:gd name="T115" fmla="*/ 2147483647 h 1804"/>
              <a:gd name="T116" fmla="*/ 2147483647 w 3632"/>
              <a:gd name="T117" fmla="*/ 2147483647 h 1804"/>
              <a:gd name="T118" fmla="*/ 2147483647 w 3632"/>
              <a:gd name="T119" fmla="*/ 2147483647 h 1804"/>
              <a:gd name="T120" fmla="*/ 2147483647 w 3632"/>
              <a:gd name="T121" fmla="*/ 2147483647 h 1804"/>
              <a:gd name="T122" fmla="*/ 2147483647 w 3632"/>
              <a:gd name="T123" fmla="*/ 2147483647 h 1804"/>
              <a:gd name="T124" fmla="*/ 2147483647 w 3632"/>
              <a:gd name="T125" fmla="*/ 2147483647 h 18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32"/>
              <a:gd name="T190" fmla="*/ 0 h 1804"/>
              <a:gd name="T191" fmla="*/ 3632 w 3632"/>
              <a:gd name="T192" fmla="*/ 1804 h 18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32" h="1804">
                <a:moveTo>
                  <a:pt x="1470" y="0"/>
                </a:moveTo>
                <a:lnTo>
                  <a:pt x="1490" y="0"/>
                </a:lnTo>
                <a:lnTo>
                  <a:pt x="1510" y="2"/>
                </a:lnTo>
                <a:lnTo>
                  <a:pt x="1510" y="4"/>
                </a:lnTo>
                <a:lnTo>
                  <a:pt x="1512" y="5"/>
                </a:lnTo>
                <a:lnTo>
                  <a:pt x="1500" y="7"/>
                </a:lnTo>
                <a:lnTo>
                  <a:pt x="1490" y="9"/>
                </a:lnTo>
                <a:lnTo>
                  <a:pt x="1510" y="10"/>
                </a:lnTo>
                <a:lnTo>
                  <a:pt x="1531" y="10"/>
                </a:lnTo>
                <a:lnTo>
                  <a:pt x="1531" y="12"/>
                </a:lnTo>
                <a:lnTo>
                  <a:pt x="1527" y="14"/>
                </a:lnTo>
                <a:lnTo>
                  <a:pt x="1526" y="15"/>
                </a:lnTo>
                <a:lnTo>
                  <a:pt x="1514" y="15"/>
                </a:lnTo>
                <a:lnTo>
                  <a:pt x="1500" y="17"/>
                </a:lnTo>
                <a:lnTo>
                  <a:pt x="1500" y="19"/>
                </a:lnTo>
                <a:lnTo>
                  <a:pt x="1500" y="22"/>
                </a:lnTo>
                <a:lnTo>
                  <a:pt x="1504" y="22"/>
                </a:lnTo>
                <a:lnTo>
                  <a:pt x="1509" y="22"/>
                </a:lnTo>
                <a:lnTo>
                  <a:pt x="1527" y="17"/>
                </a:lnTo>
                <a:lnTo>
                  <a:pt x="1549" y="14"/>
                </a:lnTo>
                <a:lnTo>
                  <a:pt x="1571" y="12"/>
                </a:lnTo>
                <a:lnTo>
                  <a:pt x="1589" y="14"/>
                </a:lnTo>
                <a:lnTo>
                  <a:pt x="1591" y="15"/>
                </a:lnTo>
                <a:lnTo>
                  <a:pt x="1591" y="17"/>
                </a:lnTo>
                <a:lnTo>
                  <a:pt x="1589" y="20"/>
                </a:lnTo>
                <a:lnTo>
                  <a:pt x="1589" y="24"/>
                </a:lnTo>
                <a:lnTo>
                  <a:pt x="1566" y="25"/>
                </a:lnTo>
                <a:lnTo>
                  <a:pt x="1546" y="29"/>
                </a:lnTo>
                <a:lnTo>
                  <a:pt x="1537" y="32"/>
                </a:lnTo>
                <a:lnTo>
                  <a:pt x="1529" y="36"/>
                </a:lnTo>
                <a:lnTo>
                  <a:pt x="1522" y="41"/>
                </a:lnTo>
                <a:lnTo>
                  <a:pt x="1515" y="46"/>
                </a:lnTo>
                <a:lnTo>
                  <a:pt x="1517" y="49"/>
                </a:lnTo>
                <a:lnTo>
                  <a:pt x="1517" y="54"/>
                </a:lnTo>
                <a:lnTo>
                  <a:pt x="1526" y="56"/>
                </a:lnTo>
                <a:lnTo>
                  <a:pt x="1532" y="57"/>
                </a:lnTo>
                <a:lnTo>
                  <a:pt x="1531" y="59"/>
                </a:lnTo>
                <a:lnTo>
                  <a:pt x="1531" y="61"/>
                </a:lnTo>
                <a:lnTo>
                  <a:pt x="1517" y="62"/>
                </a:lnTo>
                <a:lnTo>
                  <a:pt x="1505" y="62"/>
                </a:lnTo>
                <a:lnTo>
                  <a:pt x="1505" y="64"/>
                </a:lnTo>
                <a:lnTo>
                  <a:pt x="1505" y="67"/>
                </a:lnTo>
                <a:lnTo>
                  <a:pt x="1512" y="67"/>
                </a:lnTo>
                <a:lnTo>
                  <a:pt x="1515" y="69"/>
                </a:lnTo>
                <a:lnTo>
                  <a:pt x="1517" y="72"/>
                </a:lnTo>
                <a:lnTo>
                  <a:pt x="1517" y="76"/>
                </a:lnTo>
                <a:lnTo>
                  <a:pt x="1517" y="77"/>
                </a:lnTo>
                <a:lnTo>
                  <a:pt x="1524" y="77"/>
                </a:lnTo>
                <a:lnTo>
                  <a:pt x="1529" y="77"/>
                </a:lnTo>
                <a:lnTo>
                  <a:pt x="1527" y="81"/>
                </a:lnTo>
                <a:lnTo>
                  <a:pt x="1527" y="84"/>
                </a:lnTo>
                <a:lnTo>
                  <a:pt x="1517" y="84"/>
                </a:lnTo>
                <a:lnTo>
                  <a:pt x="1509" y="84"/>
                </a:lnTo>
                <a:lnTo>
                  <a:pt x="1509" y="89"/>
                </a:lnTo>
                <a:lnTo>
                  <a:pt x="1509" y="94"/>
                </a:lnTo>
                <a:lnTo>
                  <a:pt x="1499" y="94"/>
                </a:lnTo>
                <a:lnTo>
                  <a:pt x="1492" y="97"/>
                </a:lnTo>
                <a:lnTo>
                  <a:pt x="1487" y="99"/>
                </a:lnTo>
                <a:lnTo>
                  <a:pt x="1479" y="103"/>
                </a:lnTo>
                <a:lnTo>
                  <a:pt x="1480" y="109"/>
                </a:lnTo>
                <a:lnTo>
                  <a:pt x="1482" y="114"/>
                </a:lnTo>
                <a:lnTo>
                  <a:pt x="1475" y="114"/>
                </a:lnTo>
                <a:lnTo>
                  <a:pt x="1470" y="114"/>
                </a:lnTo>
                <a:lnTo>
                  <a:pt x="1474" y="116"/>
                </a:lnTo>
                <a:lnTo>
                  <a:pt x="1477" y="118"/>
                </a:lnTo>
                <a:lnTo>
                  <a:pt x="1477" y="121"/>
                </a:lnTo>
                <a:lnTo>
                  <a:pt x="1479" y="126"/>
                </a:lnTo>
                <a:lnTo>
                  <a:pt x="1477" y="128"/>
                </a:lnTo>
                <a:lnTo>
                  <a:pt x="1477" y="129"/>
                </a:lnTo>
                <a:lnTo>
                  <a:pt x="1459" y="126"/>
                </a:lnTo>
                <a:lnTo>
                  <a:pt x="1443" y="121"/>
                </a:lnTo>
                <a:lnTo>
                  <a:pt x="1445" y="124"/>
                </a:lnTo>
                <a:lnTo>
                  <a:pt x="1447" y="126"/>
                </a:lnTo>
                <a:lnTo>
                  <a:pt x="1440" y="126"/>
                </a:lnTo>
                <a:lnTo>
                  <a:pt x="1433" y="126"/>
                </a:lnTo>
                <a:lnTo>
                  <a:pt x="1433" y="129"/>
                </a:lnTo>
                <a:lnTo>
                  <a:pt x="1433" y="133"/>
                </a:lnTo>
                <a:lnTo>
                  <a:pt x="1450" y="133"/>
                </a:lnTo>
                <a:lnTo>
                  <a:pt x="1465" y="133"/>
                </a:lnTo>
                <a:lnTo>
                  <a:pt x="1467" y="138"/>
                </a:lnTo>
                <a:lnTo>
                  <a:pt x="1467" y="141"/>
                </a:lnTo>
                <a:lnTo>
                  <a:pt x="1443" y="149"/>
                </a:lnTo>
                <a:lnTo>
                  <a:pt x="1418" y="158"/>
                </a:lnTo>
                <a:lnTo>
                  <a:pt x="1397" y="159"/>
                </a:lnTo>
                <a:lnTo>
                  <a:pt x="1375" y="161"/>
                </a:lnTo>
                <a:lnTo>
                  <a:pt x="1363" y="173"/>
                </a:lnTo>
                <a:lnTo>
                  <a:pt x="1350" y="183"/>
                </a:lnTo>
                <a:lnTo>
                  <a:pt x="1336" y="188"/>
                </a:lnTo>
                <a:lnTo>
                  <a:pt x="1320" y="190"/>
                </a:lnTo>
                <a:lnTo>
                  <a:pt x="1305" y="191"/>
                </a:lnTo>
                <a:lnTo>
                  <a:pt x="1289" y="195"/>
                </a:lnTo>
                <a:lnTo>
                  <a:pt x="1288" y="203"/>
                </a:lnTo>
                <a:lnTo>
                  <a:pt x="1286" y="211"/>
                </a:lnTo>
                <a:lnTo>
                  <a:pt x="1274" y="218"/>
                </a:lnTo>
                <a:lnTo>
                  <a:pt x="1263" y="226"/>
                </a:lnTo>
                <a:lnTo>
                  <a:pt x="1263" y="231"/>
                </a:lnTo>
                <a:lnTo>
                  <a:pt x="1261" y="236"/>
                </a:lnTo>
                <a:lnTo>
                  <a:pt x="1248" y="246"/>
                </a:lnTo>
                <a:lnTo>
                  <a:pt x="1236" y="255"/>
                </a:lnTo>
                <a:lnTo>
                  <a:pt x="1226" y="250"/>
                </a:lnTo>
                <a:lnTo>
                  <a:pt x="1216" y="245"/>
                </a:lnTo>
                <a:lnTo>
                  <a:pt x="1209" y="246"/>
                </a:lnTo>
                <a:lnTo>
                  <a:pt x="1201" y="246"/>
                </a:lnTo>
                <a:lnTo>
                  <a:pt x="1196" y="228"/>
                </a:lnTo>
                <a:lnTo>
                  <a:pt x="1187" y="210"/>
                </a:lnTo>
                <a:lnTo>
                  <a:pt x="1192" y="205"/>
                </a:lnTo>
                <a:lnTo>
                  <a:pt x="1196" y="201"/>
                </a:lnTo>
                <a:lnTo>
                  <a:pt x="1194" y="201"/>
                </a:lnTo>
                <a:lnTo>
                  <a:pt x="1191" y="201"/>
                </a:lnTo>
                <a:lnTo>
                  <a:pt x="1189" y="203"/>
                </a:lnTo>
                <a:lnTo>
                  <a:pt x="1186" y="203"/>
                </a:lnTo>
                <a:lnTo>
                  <a:pt x="1191" y="181"/>
                </a:lnTo>
                <a:lnTo>
                  <a:pt x="1196" y="159"/>
                </a:lnTo>
                <a:lnTo>
                  <a:pt x="1197" y="159"/>
                </a:lnTo>
                <a:lnTo>
                  <a:pt x="1204" y="161"/>
                </a:lnTo>
                <a:lnTo>
                  <a:pt x="1207" y="163"/>
                </a:lnTo>
                <a:lnTo>
                  <a:pt x="1211" y="163"/>
                </a:lnTo>
                <a:lnTo>
                  <a:pt x="1214" y="161"/>
                </a:lnTo>
                <a:lnTo>
                  <a:pt x="1212" y="158"/>
                </a:lnTo>
                <a:lnTo>
                  <a:pt x="1211" y="154"/>
                </a:lnTo>
                <a:lnTo>
                  <a:pt x="1221" y="149"/>
                </a:lnTo>
                <a:lnTo>
                  <a:pt x="1231" y="143"/>
                </a:lnTo>
                <a:lnTo>
                  <a:pt x="1228" y="129"/>
                </a:lnTo>
                <a:lnTo>
                  <a:pt x="1226" y="118"/>
                </a:lnTo>
                <a:lnTo>
                  <a:pt x="1217" y="118"/>
                </a:lnTo>
                <a:lnTo>
                  <a:pt x="1212" y="116"/>
                </a:lnTo>
                <a:lnTo>
                  <a:pt x="1207" y="114"/>
                </a:lnTo>
                <a:lnTo>
                  <a:pt x="1204" y="111"/>
                </a:lnTo>
                <a:lnTo>
                  <a:pt x="1207" y="106"/>
                </a:lnTo>
                <a:lnTo>
                  <a:pt x="1211" y="103"/>
                </a:lnTo>
                <a:lnTo>
                  <a:pt x="1212" y="96"/>
                </a:lnTo>
                <a:lnTo>
                  <a:pt x="1212" y="87"/>
                </a:lnTo>
                <a:lnTo>
                  <a:pt x="1204" y="81"/>
                </a:lnTo>
                <a:lnTo>
                  <a:pt x="1197" y="72"/>
                </a:lnTo>
                <a:lnTo>
                  <a:pt x="1181" y="71"/>
                </a:lnTo>
                <a:lnTo>
                  <a:pt x="1162" y="71"/>
                </a:lnTo>
                <a:lnTo>
                  <a:pt x="1145" y="69"/>
                </a:lnTo>
                <a:lnTo>
                  <a:pt x="1129" y="69"/>
                </a:lnTo>
                <a:lnTo>
                  <a:pt x="1129" y="66"/>
                </a:lnTo>
                <a:lnTo>
                  <a:pt x="1129" y="62"/>
                </a:lnTo>
                <a:lnTo>
                  <a:pt x="1130" y="61"/>
                </a:lnTo>
                <a:lnTo>
                  <a:pt x="1132" y="59"/>
                </a:lnTo>
                <a:lnTo>
                  <a:pt x="1144" y="61"/>
                </a:lnTo>
                <a:lnTo>
                  <a:pt x="1157" y="61"/>
                </a:lnTo>
                <a:lnTo>
                  <a:pt x="1157" y="59"/>
                </a:lnTo>
                <a:lnTo>
                  <a:pt x="1156" y="57"/>
                </a:lnTo>
                <a:lnTo>
                  <a:pt x="1154" y="54"/>
                </a:lnTo>
                <a:lnTo>
                  <a:pt x="1142" y="56"/>
                </a:lnTo>
                <a:lnTo>
                  <a:pt x="1130" y="56"/>
                </a:lnTo>
                <a:lnTo>
                  <a:pt x="1127" y="56"/>
                </a:lnTo>
                <a:lnTo>
                  <a:pt x="1122" y="54"/>
                </a:lnTo>
                <a:lnTo>
                  <a:pt x="1119" y="52"/>
                </a:lnTo>
                <a:lnTo>
                  <a:pt x="1115" y="51"/>
                </a:lnTo>
                <a:lnTo>
                  <a:pt x="1117" y="47"/>
                </a:lnTo>
                <a:lnTo>
                  <a:pt x="1120" y="46"/>
                </a:lnTo>
                <a:lnTo>
                  <a:pt x="1130" y="42"/>
                </a:lnTo>
                <a:lnTo>
                  <a:pt x="1140" y="41"/>
                </a:lnTo>
                <a:lnTo>
                  <a:pt x="1149" y="39"/>
                </a:lnTo>
                <a:lnTo>
                  <a:pt x="1159" y="39"/>
                </a:lnTo>
                <a:lnTo>
                  <a:pt x="1177" y="39"/>
                </a:lnTo>
                <a:lnTo>
                  <a:pt x="1196" y="39"/>
                </a:lnTo>
                <a:lnTo>
                  <a:pt x="1192" y="32"/>
                </a:lnTo>
                <a:lnTo>
                  <a:pt x="1187" y="25"/>
                </a:lnTo>
                <a:lnTo>
                  <a:pt x="1209" y="25"/>
                </a:lnTo>
                <a:lnTo>
                  <a:pt x="1229" y="22"/>
                </a:lnTo>
                <a:lnTo>
                  <a:pt x="1248" y="19"/>
                </a:lnTo>
                <a:lnTo>
                  <a:pt x="1264" y="12"/>
                </a:lnTo>
                <a:lnTo>
                  <a:pt x="1279" y="14"/>
                </a:lnTo>
                <a:lnTo>
                  <a:pt x="1293" y="15"/>
                </a:lnTo>
                <a:lnTo>
                  <a:pt x="1308" y="15"/>
                </a:lnTo>
                <a:lnTo>
                  <a:pt x="1321" y="14"/>
                </a:lnTo>
                <a:lnTo>
                  <a:pt x="1351" y="10"/>
                </a:lnTo>
                <a:lnTo>
                  <a:pt x="1382" y="5"/>
                </a:lnTo>
                <a:lnTo>
                  <a:pt x="1402" y="5"/>
                </a:lnTo>
                <a:lnTo>
                  <a:pt x="1428" y="4"/>
                </a:lnTo>
                <a:lnTo>
                  <a:pt x="1442" y="4"/>
                </a:lnTo>
                <a:lnTo>
                  <a:pt x="1454" y="4"/>
                </a:lnTo>
                <a:lnTo>
                  <a:pt x="1464" y="2"/>
                </a:lnTo>
                <a:lnTo>
                  <a:pt x="1470" y="0"/>
                </a:lnTo>
                <a:close/>
                <a:moveTo>
                  <a:pt x="1147" y="4"/>
                </a:moveTo>
                <a:lnTo>
                  <a:pt x="1169" y="5"/>
                </a:lnTo>
                <a:lnTo>
                  <a:pt x="1189" y="7"/>
                </a:lnTo>
                <a:lnTo>
                  <a:pt x="1211" y="9"/>
                </a:lnTo>
                <a:lnTo>
                  <a:pt x="1233" y="10"/>
                </a:lnTo>
                <a:lnTo>
                  <a:pt x="1231" y="12"/>
                </a:lnTo>
                <a:lnTo>
                  <a:pt x="1231" y="14"/>
                </a:lnTo>
                <a:lnTo>
                  <a:pt x="1207" y="17"/>
                </a:lnTo>
                <a:lnTo>
                  <a:pt x="1189" y="20"/>
                </a:lnTo>
                <a:lnTo>
                  <a:pt x="1172" y="25"/>
                </a:lnTo>
                <a:lnTo>
                  <a:pt x="1154" y="32"/>
                </a:lnTo>
                <a:lnTo>
                  <a:pt x="1137" y="34"/>
                </a:lnTo>
                <a:lnTo>
                  <a:pt x="1120" y="36"/>
                </a:lnTo>
                <a:lnTo>
                  <a:pt x="1104" y="37"/>
                </a:lnTo>
                <a:lnTo>
                  <a:pt x="1087" y="39"/>
                </a:lnTo>
                <a:lnTo>
                  <a:pt x="1087" y="41"/>
                </a:lnTo>
                <a:lnTo>
                  <a:pt x="1092" y="41"/>
                </a:lnTo>
                <a:lnTo>
                  <a:pt x="1097" y="42"/>
                </a:lnTo>
                <a:lnTo>
                  <a:pt x="1097" y="46"/>
                </a:lnTo>
                <a:lnTo>
                  <a:pt x="1097" y="51"/>
                </a:lnTo>
                <a:lnTo>
                  <a:pt x="1095" y="51"/>
                </a:lnTo>
                <a:lnTo>
                  <a:pt x="1094" y="51"/>
                </a:lnTo>
                <a:lnTo>
                  <a:pt x="1080" y="52"/>
                </a:lnTo>
                <a:lnTo>
                  <a:pt x="1065" y="56"/>
                </a:lnTo>
                <a:lnTo>
                  <a:pt x="1057" y="64"/>
                </a:lnTo>
                <a:lnTo>
                  <a:pt x="1048" y="72"/>
                </a:lnTo>
                <a:lnTo>
                  <a:pt x="1037" y="71"/>
                </a:lnTo>
                <a:lnTo>
                  <a:pt x="1017" y="69"/>
                </a:lnTo>
                <a:lnTo>
                  <a:pt x="995" y="67"/>
                </a:lnTo>
                <a:lnTo>
                  <a:pt x="983" y="66"/>
                </a:lnTo>
                <a:lnTo>
                  <a:pt x="981" y="64"/>
                </a:lnTo>
                <a:lnTo>
                  <a:pt x="981" y="62"/>
                </a:lnTo>
                <a:lnTo>
                  <a:pt x="981" y="61"/>
                </a:lnTo>
                <a:lnTo>
                  <a:pt x="993" y="61"/>
                </a:lnTo>
                <a:lnTo>
                  <a:pt x="1007" y="61"/>
                </a:lnTo>
                <a:lnTo>
                  <a:pt x="1013" y="59"/>
                </a:lnTo>
                <a:lnTo>
                  <a:pt x="1018" y="57"/>
                </a:lnTo>
                <a:lnTo>
                  <a:pt x="1022" y="54"/>
                </a:lnTo>
                <a:lnTo>
                  <a:pt x="1023" y="51"/>
                </a:lnTo>
                <a:lnTo>
                  <a:pt x="1032" y="49"/>
                </a:lnTo>
                <a:lnTo>
                  <a:pt x="1040" y="47"/>
                </a:lnTo>
                <a:lnTo>
                  <a:pt x="1035" y="46"/>
                </a:lnTo>
                <a:lnTo>
                  <a:pt x="1032" y="44"/>
                </a:lnTo>
                <a:lnTo>
                  <a:pt x="1038" y="44"/>
                </a:lnTo>
                <a:lnTo>
                  <a:pt x="1043" y="46"/>
                </a:lnTo>
                <a:lnTo>
                  <a:pt x="1047" y="46"/>
                </a:lnTo>
                <a:lnTo>
                  <a:pt x="1050" y="44"/>
                </a:lnTo>
                <a:lnTo>
                  <a:pt x="1047" y="39"/>
                </a:lnTo>
                <a:lnTo>
                  <a:pt x="1042" y="36"/>
                </a:lnTo>
                <a:lnTo>
                  <a:pt x="1043" y="32"/>
                </a:lnTo>
                <a:lnTo>
                  <a:pt x="1043" y="29"/>
                </a:lnTo>
                <a:lnTo>
                  <a:pt x="1060" y="32"/>
                </a:lnTo>
                <a:lnTo>
                  <a:pt x="1074" y="37"/>
                </a:lnTo>
                <a:lnTo>
                  <a:pt x="1092" y="27"/>
                </a:lnTo>
                <a:lnTo>
                  <a:pt x="1114" y="20"/>
                </a:lnTo>
                <a:lnTo>
                  <a:pt x="1095" y="22"/>
                </a:lnTo>
                <a:lnTo>
                  <a:pt x="1077" y="22"/>
                </a:lnTo>
                <a:lnTo>
                  <a:pt x="1058" y="20"/>
                </a:lnTo>
                <a:lnTo>
                  <a:pt x="1042" y="15"/>
                </a:lnTo>
                <a:lnTo>
                  <a:pt x="1043" y="14"/>
                </a:lnTo>
                <a:lnTo>
                  <a:pt x="1043" y="12"/>
                </a:lnTo>
                <a:lnTo>
                  <a:pt x="1070" y="10"/>
                </a:lnTo>
                <a:lnTo>
                  <a:pt x="1099" y="12"/>
                </a:lnTo>
                <a:lnTo>
                  <a:pt x="1112" y="12"/>
                </a:lnTo>
                <a:lnTo>
                  <a:pt x="1125" y="10"/>
                </a:lnTo>
                <a:lnTo>
                  <a:pt x="1137" y="9"/>
                </a:lnTo>
                <a:lnTo>
                  <a:pt x="1147" y="4"/>
                </a:lnTo>
                <a:close/>
                <a:moveTo>
                  <a:pt x="2361" y="31"/>
                </a:moveTo>
                <a:lnTo>
                  <a:pt x="2361" y="25"/>
                </a:lnTo>
                <a:lnTo>
                  <a:pt x="2361" y="19"/>
                </a:lnTo>
                <a:lnTo>
                  <a:pt x="2378" y="19"/>
                </a:lnTo>
                <a:lnTo>
                  <a:pt x="2396" y="20"/>
                </a:lnTo>
                <a:lnTo>
                  <a:pt x="2411" y="29"/>
                </a:lnTo>
                <a:lnTo>
                  <a:pt x="2430" y="37"/>
                </a:lnTo>
                <a:lnTo>
                  <a:pt x="2430" y="41"/>
                </a:lnTo>
                <a:lnTo>
                  <a:pt x="2430" y="44"/>
                </a:lnTo>
                <a:lnTo>
                  <a:pt x="2426" y="44"/>
                </a:lnTo>
                <a:lnTo>
                  <a:pt x="2421" y="44"/>
                </a:lnTo>
                <a:lnTo>
                  <a:pt x="2408" y="41"/>
                </a:lnTo>
                <a:lnTo>
                  <a:pt x="2391" y="36"/>
                </a:lnTo>
                <a:lnTo>
                  <a:pt x="2374" y="32"/>
                </a:lnTo>
                <a:lnTo>
                  <a:pt x="2361" y="31"/>
                </a:lnTo>
                <a:close/>
                <a:moveTo>
                  <a:pt x="988" y="20"/>
                </a:moveTo>
                <a:lnTo>
                  <a:pt x="995" y="20"/>
                </a:lnTo>
                <a:lnTo>
                  <a:pt x="1002" y="20"/>
                </a:lnTo>
                <a:lnTo>
                  <a:pt x="1008" y="24"/>
                </a:lnTo>
                <a:lnTo>
                  <a:pt x="1013" y="25"/>
                </a:lnTo>
                <a:lnTo>
                  <a:pt x="1018" y="29"/>
                </a:lnTo>
                <a:lnTo>
                  <a:pt x="1023" y="32"/>
                </a:lnTo>
                <a:lnTo>
                  <a:pt x="1027" y="37"/>
                </a:lnTo>
                <a:lnTo>
                  <a:pt x="1028" y="42"/>
                </a:lnTo>
                <a:lnTo>
                  <a:pt x="1027" y="42"/>
                </a:lnTo>
                <a:lnTo>
                  <a:pt x="1025" y="42"/>
                </a:lnTo>
                <a:lnTo>
                  <a:pt x="1013" y="46"/>
                </a:lnTo>
                <a:lnTo>
                  <a:pt x="1000" y="49"/>
                </a:lnTo>
                <a:lnTo>
                  <a:pt x="986" y="51"/>
                </a:lnTo>
                <a:lnTo>
                  <a:pt x="980" y="51"/>
                </a:lnTo>
                <a:lnTo>
                  <a:pt x="971" y="47"/>
                </a:lnTo>
                <a:lnTo>
                  <a:pt x="965" y="44"/>
                </a:lnTo>
                <a:lnTo>
                  <a:pt x="960" y="39"/>
                </a:lnTo>
                <a:lnTo>
                  <a:pt x="955" y="32"/>
                </a:lnTo>
                <a:lnTo>
                  <a:pt x="963" y="32"/>
                </a:lnTo>
                <a:lnTo>
                  <a:pt x="973" y="29"/>
                </a:lnTo>
                <a:lnTo>
                  <a:pt x="981" y="25"/>
                </a:lnTo>
                <a:lnTo>
                  <a:pt x="988" y="20"/>
                </a:lnTo>
                <a:close/>
                <a:moveTo>
                  <a:pt x="1822" y="29"/>
                </a:moveTo>
                <a:lnTo>
                  <a:pt x="1824" y="29"/>
                </a:lnTo>
                <a:lnTo>
                  <a:pt x="1825" y="29"/>
                </a:lnTo>
                <a:lnTo>
                  <a:pt x="1824" y="29"/>
                </a:lnTo>
                <a:lnTo>
                  <a:pt x="1822" y="29"/>
                </a:lnTo>
                <a:close/>
                <a:moveTo>
                  <a:pt x="1830" y="29"/>
                </a:moveTo>
                <a:lnTo>
                  <a:pt x="1844" y="31"/>
                </a:lnTo>
                <a:lnTo>
                  <a:pt x="1855" y="31"/>
                </a:lnTo>
                <a:lnTo>
                  <a:pt x="1869" y="31"/>
                </a:lnTo>
                <a:lnTo>
                  <a:pt x="1882" y="31"/>
                </a:lnTo>
                <a:lnTo>
                  <a:pt x="1882" y="32"/>
                </a:lnTo>
                <a:lnTo>
                  <a:pt x="1882" y="34"/>
                </a:lnTo>
                <a:lnTo>
                  <a:pt x="1882" y="36"/>
                </a:lnTo>
                <a:lnTo>
                  <a:pt x="1872" y="39"/>
                </a:lnTo>
                <a:lnTo>
                  <a:pt x="1862" y="41"/>
                </a:lnTo>
                <a:lnTo>
                  <a:pt x="1852" y="42"/>
                </a:lnTo>
                <a:lnTo>
                  <a:pt x="1840" y="41"/>
                </a:lnTo>
                <a:lnTo>
                  <a:pt x="1835" y="36"/>
                </a:lnTo>
                <a:lnTo>
                  <a:pt x="1830" y="29"/>
                </a:lnTo>
                <a:close/>
                <a:moveTo>
                  <a:pt x="896" y="36"/>
                </a:moveTo>
                <a:lnTo>
                  <a:pt x="904" y="37"/>
                </a:lnTo>
                <a:lnTo>
                  <a:pt x="913" y="41"/>
                </a:lnTo>
                <a:lnTo>
                  <a:pt x="913" y="42"/>
                </a:lnTo>
                <a:lnTo>
                  <a:pt x="913" y="46"/>
                </a:lnTo>
                <a:lnTo>
                  <a:pt x="911" y="49"/>
                </a:lnTo>
                <a:lnTo>
                  <a:pt x="908" y="51"/>
                </a:lnTo>
                <a:lnTo>
                  <a:pt x="904" y="51"/>
                </a:lnTo>
                <a:lnTo>
                  <a:pt x="889" y="49"/>
                </a:lnTo>
                <a:lnTo>
                  <a:pt x="876" y="46"/>
                </a:lnTo>
                <a:lnTo>
                  <a:pt x="884" y="39"/>
                </a:lnTo>
                <a:lnTo>
                  <a:pt x="896" y="36"/>
                </a:lnTo>
                <a:close/>
                <a:moveTo>
                  <a:pt x="1762" y="36"/>
                </a:moveTo>
                <a:lnTo>
                  <a:pt x="1775" y="37"/>
                </a:lnTo>
                <a:lnTo>
                  <a:pt x="1795" y="37"/>
                </a:lnTo>
                <a:lnTo>
                  <a:pt x="1812" y="37"/>
                </a:lnTo>
                <a:lnTo>
                  <a:pt x="1824" y="41"/>
                </a:lnTo>
                <a:lnTo>
                  <a:pt x="1827" y="42"/>
                </a:lnTo>
                <a:lnTo>
                  <a:pt x="1829" y="44"/>
                </a:lnTo>
                <a:lnTo>
                  <a:pt x="1829" y="46"/>
                </a:lnTo>
                <a:lnTo>
                  <a:pt x="1829" y="47"/>
                </a:lnTo>
                <a:lnTo>
                  <a:pt x="1817" y="57"/>
                </a:lnTo>
                <a:lnTo>
                  <a:pt x="1805" y="69"/>
                </a:lnTo>
                <a:lnTo>
                  <a:pt x="1800" y="67"/>
                </a:lnTo>
                <a:lnTo>
                  <a:pt x="1795" y="67"/>
                </a:lnTo>
                <a:lnTo>
                  <a:pt x="1788" y="62"/>
                </a:lnTo>
                <a:lnTo>
                  <a:pt x="1777" y="54"/>
                </a:lnTo>
                <a:lnTo>
                  <a:pt x="1767" y="44"/>
                </a:lnTo>
                <a:lnTo>
                  <a:pt x="1762" y="36"/>
                </a:lnTo>
                <a:close/>
                <a:moveTo>
                  <a:pt x="933" y="39"/>
                </a:moveTo>
                <a:lnTo>
                  <a:pt x="935" y="39"/>
                </a:lnTo>
                <a:lnTo>
                  <a:pt x="936" y="39"/>
                </a:lnTo>
                <a:lnTo>
                  <a:pt x="943" y="46"/>
                </a:lnTo>
                <a:lnTo>
                  <a:pt x="948" y="52"/>
                </a:lnTo>
                <a:lnTo>
                  <a:pt x="946" y="54"/>
                </a:lnTo>
                <a:lnTo>
                  <a:pt x="946" y="56"/>
                </a:lnTo>
                <a:lnTo>
                  <a:pt x="938" y="56"/>
                </a:lnTo>
                <a:lnTo>
                  <a:pt x="933" y="54"/>
                </a:lnTo>
                <a:lnTo>
                  <a:pt x="928" y="51"/>
                </a:lnTo>
                <a:lnTo>
                  <a:pt x="926" y="44"/>
                </a:lnTo>
                <a:lnTo>
                  <a:pt x="930" y="41"/>
                </a:lnTo>
                <a:lnTo>
                  <a:pt x="933" y="39"/>
                </a:lnTo>
                <a:close/>
                <a:moveTo>
                  <a:pt x="817" y="42"/>
                </a:moveTo>
                <a:lnTo>
                  <a:pt x="827" y="42"/>
                </a:lnTo>
                <a:lnTo>
                  <a:pt x="836" y="44"/>
                </a:lnTo>
                <a:lnTo>
                  <a:pt x="836" y="46"/>
                </a:lnTo>
                <a:lnTo>
                  <a:pt x="836" y="47"/>
                </a:lnTo>
                <a:lnTo>
                  <a:pt x="827" y="52"/>
                </a:lnTo>
                <a:lnTo>
                  <a:pt x="817" y="57"/>
                </a:lnTo>
                <a:lnTo>
                  <a:pt x="812" y="59"/>
                </a:lnTo>
                <a:lnTo>
                  <a:pt x="807" y="61"/>
                </a:lnTo>
                <a:lnTo>
                  <a:pt x="802" y="59"/>
                </a:lnTo>
                <a:lnTo>
                  <a:pt x="797" y="54"/>
                </a:lnTo>
                <a:lnTo>
                  <a:pt x="807" y="49"/>
                </a:lnTo>
                <a:lnTo>
                  <a:pt x="817" y="42"/>
                </a:lnTo>
                <a:close/>
                <a:moveTo>
                  <a:pt x="2475" y="51"/>
                </a:moveTo>
                <a:lnTo>
                  <a:pt x="2463" y="52"/>
                </a:lnTo>
                <a:lnTo>
                  <a:pt x="2453" y="51"/>
                </a:lnTo>
                <a:lnTo>
                  <a:pt x="2446" y="49"/>
                </a:lnTo>
                <a:lnTo>
                  <a:pt x="2440" y="44"/>
                </a:lnTo>
                <a:lnTo>
                  <a:pt x="2440" y="42"/>
                </a:lnTo>
                <a:lnTo>
                  <a:pt x="2458" y="42"/>
                </a:lnTo>
                <a:lnTo>
                  <a:pt x="2475" y="44"/>
                </a:lnTo>
                <a:lnTo>
                  <a:pt x="2475" y="47"/>
                </a:lnTo>
                <a:lnTo>
                  <a:pt x="2475" y="51"/>
                </a:lnTo>
                <a:close/>
                <a:moveTo>
                  <a:pt x="765" y="51"/>
                </a:moveTo>
                <a:lnTo>
                  <a:pt x="772" y="52"/>
                </a:lnTo>
                <a:lnTo>
                  <a:pt x="777" y="54"/>
                </a:lnTo>
                <a:lnTo>
                  <a:pt x="779" y="62"/>
                </a:lnTo>
                <a:lnTo>
                  <a:pt x="781" y="72"/>
                </a:lnTo>
                <a:lnTo>
                  <a:pt x="782" y="72"/>
                </a:lnTo>
                <a:lnTo>
                  <a:pt x="782" y="74"/>
                </a:lnTo>
                <a:lnTo>
                  <a:pt x="797" y="69"/>
                </a:lnTo>
                <a:lnTo>
                  <a:pt x="807" y="66"/>
                </a:lnTo>
                <a:lnTo>
                  <a:pt x="816" y="66"/>
                </a:lnTo>
                <a:lnTo>
                  <a:pt x="822" y="69"/>
                </a:lnTo>
                <a:lnTo>
                  <a:pt x="829" y="72"/>
                </a:lnTo>
                <a:lnTo>
                  <a:pt x="836" y="76"/>
                </a:lnTo>
                <a:lnTo>
                  <a:pt x="836" y="77"/>
                </a:lnTo>
                <a:lnTo>
                  <a:pt x="834" y="81"/>
                </a:lnTo>
                <a:lnTo>
                  <a:pt x="817" y="81"/>
                </a:lnTo>
                <a:lnTo>
                  <a:pt x="799" y="82"/>
                </a:lnTo>
                <a:lnTo>
                  <a:pt x="797" y="79"/>
                </a:lnTo>
                <a:lnTo>
                  <a:pt x="797" y="77"/>
                </a:lnTo>
                <a:lnTo>
                  <a:pt x="794" y="76"/>
                </a:lnTo>
                <a:lnTo>
                  <a:pt x="787" y="81"/>
                </a:lnTo>
                <a:lnTo>
                  <a:pt x="779" y="81"/>
                </a:lnTo>
                <a:lnTo>
                  <a:pt x="772" y="81"/>
                </a:lnTo>
                <a:lnTo>
                  <a:pt x="765" y="77"/>
                </a:lnTo>
                <a:lnTo>
                  <a:pt x="759" y="74"/>
                </a:lnTo>
                <a:lnTo>
                  <a:pt x="754" y="72"/>
                </a:lnTo>
                <a:lnTo>
                  <a:pt x="747" y="71"/>
                </a:lnTo>
                <a:lnTo>
                  <a:pt x="742" y="71"/>
                </a:lnTo>
                <a:lnTo>
                  <a:pt x="740" y="74"/>
                </a:lnTo>
                <a:lnTo>
                  <a:pt x="739" y="76"/>
                </a:lnTo>
                <a:lnTo>
                  <a:pt x="737" y="77"/>
                </a:lnTo>
                <a:lnTo>
                  <a:pt x="732" y="77"/>
                </a:lnTo>
                <a:lnTo>
                  <a:pt x="714" y="74"/>
                </a:lnTo>
                <a:lnTo>
                  <a:pt x="697" y="67"/>
                </a:lnTo>
                <a:lnTo>
                  <a:pt x="709" y="66"/>
                </a:lnTo>
                <a:lnTo>
                  <a:pt x="730" y="62"/>
                </a:lnTo>
                <a:lnTo>
                  <a:pt x="752" y="57"/>
                </a:lnTo>
                <a:lnTo>
                  <a:pt x="765" y="51"/>
                </a:lnTo>
                <a:close/>
                <a:moveTo>
                  <a:pt x="2788" y="128"/>
                </a:moveTo>
                <a:lnTo>
                  <a:pt x="2788" y="124"/>
                </a:lnTo>
                <a:lnTo>
                  <a:pt x="2788" y="121"/>
                </a:lnTo>
                <a:lnTo>
                  <a:pt x="2805" y="123"/>
                </a:lnTo>
                <a:lnTo>
                  <a:pt x="2821" y="124"/>
                </a:lnTo>
                <a:lnTo>
                  <a:pt x="2838" y="126"/>
                </a:lnTo>
                <a:lnTo>
                  <a:pt x="2853" y="126"/>
                </a:lnTo>
                <a:lnTo>
                  <a:pt x="2855" y="126"/>
                </a:lnTo>
                <a:lnTo>
                  <a:pt x="2855" y="124"/>
                </a:lnTo>
                <a:lnTo>
                  <a:pt x="2851" y="121"/>
                </a:lnTo>
                <a:lnTo>
                  <a:pt x="2848" y="118"/>
                </a:lnTo>
                <a:lnTo>
                  <a:pt x="2845" y="114"/>
                </a:lnTo>
                <a:lnTo>
                  <a:pt x="2843" y="109"/>
                </a:lnTo>
                <a:lnTo>
                  <a:pt x="2858" y="109"/>
                </a:lnTo>
                <a:lnTo>
                  <a:pt x="2873" y="109"/>
                </a:lnTo>
                <a:lnTo>
                  <a:pt x="2878" y="111"/>
                </a:lnTo>
                <a:lnTo>
                  <a:pt x="2885" y="113"/>
                </a:lnTo>
                <a:lnTo>
                  <a:pt x="2888" y="116"/>
                </a:lnTo>
                <a:lnTo>
                  <a:pt x="2893" y="121"/>
                </a:lnTo>
                <a:lnTo>
                  <a:pt x="2902" y="116"/>
                </a:lnTo>
                <a:lnTo>
                  <a:pt x="2908" y="114"/>
                </a:lnTo>
                <a:lnTo>
                  <a:pt x="2915" y="114"/>
                </a:lnTo>
                <a:lnTo>
                  <a:pt x="2920" y="116"/>
                </a:lnTo>
                <a:lnTo>
                  <a:pt x="2932" y="121"/>
                </a:lnTo>
                <a:lnTo>
                  <a:pt x="2945" y="126"/>
                </a:lnTo>
                <a:lnTo>
                  <a:pt x="2962" y="128"/>
                </a:lnTo>
                <a:lnTo>
                  <a:pt x="2980" y="128"/>
                </a:lnTo>
                <a:lnTo>
                  <a:pt x="2997" y="128"/>
                </a:lnTo>
                <a:lnTo>
                  <a:pt x="3016" y="128"/>
                </a:lnTo>
                <a:lnTo>
                  <a:pt x="3037" y="136"/>
                </a:lnTo>
                <a:lnTo>
                  <a:pt x="3059" y="143"/>
                </a:lnTo>
                <a:lnTo>
                  <a:pt x="3077" y="143"/>
                </a:lnTo>
                <a:lnTo>
                  <a:pt x="3094" y="143"/>
                </a:lnTo>
                <a:lnTo>
                  <a:pt x="3111" y="144"/>
                </a:lnTo>
                <a:lnTo>
                  <a:pt x="3128" y="144"/>
                </a:lnTo>
                <a:lnTo>
                  <a:pt x="3141" y="149"/>
                </a:lnTo>
                <a:lnTo>
                  <a:pt x="3158" y="153"/>
                </a:lnTo>
                <a:lnTo>
                  <a:pt x="3158" y="151"/>
                </a:lnTo>
                <a:lnTo>
                  <a:pt x="3156" y="149"/>
                </a:lnTo>
                <a:lnTo>
                  <a:pt x="3153" y="146"/>
                </a:lnTo>
                <a:lnTo>
                  <a:pt x="3146" y="143"/>
                </a:lnTo>
                <a:lnTo>
                  <a:pt x="3139" y="141"/>
                </a:lnTo>
                <a:lnTo>
                  <a:pt x="3139" y="139"/>
                </a:lnTo>
                <a:lnTo>
                  <a:pt x="3139" y="138"/>
                </a:lnTo>
                <a:lnTo>
                  <a:pt x="3141" y="136"/>
                </a:lnTo>
                <a:lnTo>
                  <a:pt x="3141" y="134"/>
                </a:lnTo>
                <a:lnTo>
                  <a:pt x="3165" y="136"/>
                </a:lnTo>
                <a:lnTo>
                  <a:pt x="3188" y="139"/>
                </a:lnTo>
                <a:lnTo>
                  <a:pt x="3211" y="144"/>
                </a:lnTo>
                <a:lnTo>
                  <a:pt x="3233" y="149"/>
                </a:lnTo>
                <a:lnTo>
                  <a:pt x="3277" y="164"/>
                </a:lnTo>
                <a:lnTo>
                  <a:pt x="3315" y="176"/>
                </a:lnTo>
                <a:lnTo>
                  <a:pt x="3340" y="180"/>
                </a:lnTo>
                <a:lnTo>
                  <a:pt x="3360" y="183"/>
                </a:lnTo>
                <a:lnTo>
                  <a:pt x="3367" y="193"/>
                </a:lnTo>
                <a:lnTo>
                  <a:pt x="3374" y="203"/>
                </a:lnTo>
                <a:lnTo>
                  <a:pt x="3354" y="201"/>
                </a:lnTo>
                <a:lnTo>
                  <a:pt x="3327" y="195"/>
                </a:lnTo>
                <a:lnTo>
                  <a:pt x="3315" y="191"/>
                </a:lnTo>
                <a:lnTo>
                  <a:pt x="3303" y="190"/>
                </a:lnTo>
                <a:lnTo>
                  <a:pt x="3295" y="188"/>
                </a:lnTo>
                <a:lnTo>
                  <a:pt x="3290" y="190"/>
                </a:lnTo>
                <a:lnTo>
                  <a:pt x="3292" y="193"/>
                </a:lnTo>
                <a:lnTo>
                  <a:pt x="3295" y="198"/>
                </a:lnTo>
                <a:lnTo>
                  <a:pt x="3287" y="198"/>
                </a:lnTo>
                <a:lnTo>
                  <a:pt x="3278" y="200"/>
                </a:lnTo>
                <a:lnTo>
                  <a:pt x="3278" y="201"/>
                </a:lnTo>
                <a:lnTo>
                  <a:pt x="3287" y="201"/>
                </a:lnTo>
                <a:lnTo>
                  <a:pt x="3293" y="203"/>
                </a:lnTo>
                <a:lnTo>
                  <a:pt x="3300" y="205"/>
                </a:lnTo>
                <a:lnTo>
                  <a:pt x="3307" y="208"/>
                </a:lnTo>
                <a:lnTo>
                  <a:pt x="3320" y="215"/>
                </a:lnTo>
                <a:lnTo>
                  <a:pt x="3337" y="221"/>
                </a:lnTo>
                <a:lnTo>
                  <a:pt x="3337" y="225"/>
                </a:lnTo>
                <a:lnTo>
                  <a:pt x="3337" y="228"/>
                </a:lnTo>
                <a:lnTo>
                  <a:pt x="3335" y="230"/>
                </a:lnTo>
                <a:lnTo>
                  <a:pt x="3334" y="231"/>
                </a:lnTo>
                <a:lnTo>
                  <a:pt x="3319" y="231"/>
                </a:lnTo>
                <a:lnTo>
                  <a:pt x="3303" y="233"/>
                </a:lnTo>
                <a:lnTo>
                  <a:pt x="3298" y="236"/>
                </a:lnTo>
                <a:lnTo>
                  <a:pt x="3293" y="240"/>
                </a:lnTo>
                <a:lnTo>
                  <a:pt x="3290" y="246"/>
                </a:lnTo>
                <a:lnTo>
                  <a:pt x="3288" y="255"/>
                </a:lnTo>
                <a:lnTo>
                  <a:pt x="3280" y="257"/>
                </a:lnTo>
                <a:lnTo>
                  <a:pt x="3273" y="257"/>
                </a:lnTo>
                <a:lnTo>
                  <a:pt x="3272" y="252"/>
                </a:lnTo>
                <a:lnTo>
                  <a:pt x="3268" y="250"/>
                </a:lnTo>
                <a:lnTo>
                  <a:pt x="3258" y="252"/>
                </a:lnTo>
                <a:lnTo>
                  <a:pt x="3247" y="255"/>
                </a:lnTo>
                <a:lnTo>
                  <a:pt x="3237" y="260"/>
                </a:lnTo>
                <a:lnTo>
                  <a:pt x="3228" y="265"/>
                </a:lnTo>
                <a:lnTo>
                  <a:pt x="3232" y="272"/>
                </a:lnTo>
                <a:lnTo>
                  <a:pt x="3235" y="277"/>
                </a:lnTo>
                <a:lnTo>
                  <a:pt x="3237" y="280"/>
                </a:lnTo>
                <a:lnTo>
                  <a:pt x="3240" y="283"/>
                </a:lnTo>
                <a:lnTo>
                  <a:pt x="3248" y="287"/>
                </a:lnTo>
                <a:lnTo>
                  <a:pt x="3260" y="292"/>
                </a:lnTo>
                <a:lnTo>
                  <a:pt x="3262" y="300"/>
                </a:lnTo>
                <a:lnTo>
                  <a:pt x="3263" y="308"/>
                </a:lnTo>
                <a:lnTo>
                  <a:pt x="3268" y="310"/>
                </a:lnTo>
                <a:lnTo>
                  <a:pt x="3272" y="312"/>
                </a:lnTo>
                <a:lnTo>
                  <a:pt x="3275" y="327"/>
                </a:lnTo>
                <a:lnTo>
                  <a:pt x="3275" y="342"/>
                </a:lnTo>
                <a:lnTo>
                  <a:pt x="3275" y="355"/>
                </a:lnTo>
                <a:lnTo>
                  <a:pt x="3277" y="369"/>
                </a:lnTo>
                <a:lnTo>
                  <a:pt x="3270" y="369"/>
                </a:lnTo>
                <a:lnTo>
                  <a:pt x="3265" y="369"/>
                </a:lnTo>
                <a:lnTo>
                  <a:pt x="3247" y="355"/>
                </a:lnTo>
                <a:lnTo>
                  <a:pt x="3226" y="339"/>
                </a:lnTo>
                <a:lnTo>
                  <a:pt x="3208" y="324"/>
                </a:lnTo>
                <a:lnTo>
                  <a:pt x="3193" y="305"/>
                </a:lnTo>
                <a:lnTo>
                  <a:pt x="3195" y="295"/>
                </a:lnTo>
                <a:lnTo>
                  <a:pt x="3196" y="285"/>
                </a:lnTo>
                <a:lnTo>
                  <a:pt x="3200" y="275"/>
                </a:lnTo>
                <a:lnTo>
                  <a:pt x="3205" y="265"/>
                </a:lnTo>
                <a:lnTo>
                  <a:pt x="3206" y="255"/>
                </a:lnTo>
                <a:lnTo>
                  <a:pt x="3208" y="246"/>
                </a:lnTo>
                <a:lnTo>
                  <a:pt x="3208" y="238"/>
                </a:lnTo>
                <a:lnTo>
                  <a:pt x="3205" y="228"/>
                </a:lnTo>
                <a:lnTo>
                  <a:pt x="3200" y="228"/>
                </a:lnTo>
                <a:lnTo>
                  <a:pt x="3193" y="228"/>
                </a:lnTo>
                <a:lnTo>
                  <a:pt x="3191" y="236"/>
                </a:lnTo>
                <a:lnTo>
                  <a:pt x="3191" y="243"/>
                </a:lnTo>
                <a:lnTo>
                  <a:pt x="3190" y="243"/>
                </a:lnTo>
                <a:lnTo>
                  <a:pt x="3186" y="245"/>
                </a:lnTo>
                <a:lnTo>
                  <a:pt x="3181" y="245"/>
                </a:lnTo>
                <a:lnTo>
                  <a:pt x="3176" y="246"/>
                </a:lnTo>
                <a:lnTo>
                  <a:pt x="3171" y="240"/>
                </a:lnTo>
                <a:lnTo>
                  <a:pt x="3166" y="235"/>
                </a:lnTo>
                <a:lnTo>
                  <a:pt x="3154" y="235"/>
                </a:lnTo>
                <a:lnTo>
                  <a:pt x="3146" y="238"/>
                </a:lnTo>
                <a:lnTo>
                  <a:pt x="3143" y="240"/>
                </a:lnTo>
                <a:lnTo>
                  <a:pt x="3139" y="243"/>
                </a:lnTo>
                <a:lnTo>
                  <a:pt x="3139" y="252"/>
                </a:lnTo>
                <a:lnTo>
                  <a:pt x="3139" y="258"/>
                </a:lnTo>
                <a:lnTo>
                  <a:pt x="3143" y="262"/>
                </a:lnTo>
                <a:lnTo>
                  <a:pt x="3148" y="263"/>
                </a:lnTo>
                <a:lnTo>
                  <a:pt x="3146" y="265"/>
                </a:lnTo>
                <a:lnTo>
                  <a:pt x="3146" y="267"/>
                </a:lnTo>
                <a:lnTo>
                  <a:pt x="3119" y="268"/>
                </a:lnTo>
                <a:lnTo>
                  <a:pt x="3089" y="267"/>
                </a:lnTo>
                <a:lnTo>
                  <a:pt x="3074" y="267"/>
                </a:lnTo>
                <a:lnTo>
                  <a:pt x="3059" y="268"/>
                </a:lnTo>
                <a:lnTo>
                  <a:pt x="3044" y="270"/>
                </a:lnTo>
                <a:lnTo>
                  <a:pt x="3031" y="273"/>
                </a:lnTo>
                <a:lnTo>
                  <a:pt x="3027" y="287"/>
                </a:lnTo>
                <a:lnTo>
                  <a:pt x="3022" y="300"/>
                </a:lnTo>
                <a:lnTo>
                  <a:pt x="3017" y="313"/>
                </a:lnTo>
                <a:lnTo>
                  <a:pt x="3011" y="327"/>
                </a:lnTo>
                <a:lnTo>
                  <a:pt x="3029" y="334"/>
                </a:lnTo>
                <a:lnTo>
                  <a:pt x="3044" y="339"/>
                </a:lnTo>
                <a:lnTo>
                  <a:pt x="3054" y="335"/>
                </a:lnTo>
                <a:lnTo>
                  <a:pt x="3069" y="332"/>
                </a:lnTo>
                <a:lnTo>
                  <a:pt x="3074" y="339"/>
                </a:lnTo>
                <a:lnTo>
                  <a:pt x="3081" y="345"/>
                </a:lnTo>
                <a:lnTo>
                  <a:pt x="3088" y="350"/>
                </a:lnTo>
                <a:lnTo>
                  <a:pt x="3096" y="354"/>
                </a:lnTo>
                <a:lnTo>
                  <a:pt x="3094" y="342"/>
                </a:lnTo>
                <a:lnTo>
                  <a:pt x="3093" y="332"/>
                </a:lnTo>
                <a:lnTo>
                  <a:pt x="3108" y="344"/>
                </a:lnTo>
                <a:lnTo>
                  <a:pt x="3129" y="365"/>
                </a:lnTo>
                <a:lnTo>
                  <a:pt x="3151" y="387"/>
                </a:lnTo>
                <a:lnTo>
                  <a:pt x="3165" y="402"/>
                </a:lnTo>
                <a:lnTo>
                  <a:pt x="3154" y="399"/>
                </a:lnTo>
                <a:lnTo>
                  <a:pt x="3146" y="397"/>
                </a:lnTo>
                <a:lnTo>
                  <a:pt x="3146" y="399"/>
                </a:lnTo>
                <a:lnTo>
                  <a:pt x="3161" y="416"/>
                </a:lnTo>
                <a:lnTo>
                  <a:pt x="3175" y="434"/>
                </a:lnTo>
                <a:lnTo>
                  <a:pt x="3173" y="436"/>
                </a:lnTo>
                <a:lnTo>
                  <a:pt x="3165" y="436"/>
                </a:lnTo>
                <a:lnTo>
                  <a:pt x="3156" y="434"/>
                </a:lnTo>
                <a:lnTo>
                  <a:pt x="3153" y="426"/>
                </a:lnTo>
                <a:lnTo>
                  <a:pt x="3148" y="416"/>
                </a:lnTo>
                <a:lnTo>
                  <a:pt x="3141" y="402"/>
                </a:lnTo>
                <a:lnTo>
                  <a:pt x="3133" y="390"/>
                </a:lnTo>
                <a:lnTo>
                  <a:pt x="3124" y="379"/>
                </a:lnTo>
                <a:lnTo>
                  <a:pt x="3116" y="369"/>
                </a:lnTo>
                <a:lnTo>
                  <a:pt x="3108" y="360"/>
                </a:lnTo>
                <a:lnTo>
                  <a:pt x="3101" y="355"/>
                </a:lnTo>
                <a:lnTo>
                  <a:pt x="3101" y="359"/>
                </a:lnTo>
                <a:lnTo>
                  <a:pt x="3101" y="360"/>
                </a:lnTo>
                <a:lnTo>
                  <a:pt x="3111" y="385"/>
                </a:lnTo>
                <a:lnTo>
                  <a:pt x="3116" y="406"/>
                </a:lnTo>
                <a:lnTo>
                  <a:pt x="3118" y="417"/>
                </a:lnTo>
                <a:lnTo>
                  <a:pt x="3118" y="427"/>
                </a:lnTo>
                <a:lnTo>
                  <a:pt x="3114" y="442"/>
                </a:lnTo>
                <a:lnTo>
                  <a:pt x="3109" y="457"/>
                </a:lnTo>
                <a:lnTo>
                  <a:pt x="3108" y="466"/>
                </a:lnTo>
                <a:lnTo>
                  <a:pt x="3108" y="471"/>
                </a:lnTo>
                <a:lnTo>
                  <a:pt x="3108" y="474"/>
                </a:lnTo>
                <a:lnTo>
                  <a:pt x="3103" y="479"/>
                </a:lnTo>
                <a:lnTo>
                  <a:pt x="3096" y="483"/>
                </a:lnTo>
                <a:lnTo>
                  <a:pt x="3089" y="483"/>
                </a:lnTo>
                <a:lnTo>
                  <a:pt x="3081" y="481"/>
                </a:lnTo>
                <a:lnTo>
                  <a:pt x="3071" y="481"/>
                </a:lnTo>
                <a:lnTo>
                  <a:pt x="3066" y="484"/>
                </a:lnTo>
                <a:lnTo>
                  <a:pt x="3062" y="489"/>
                </a:lnTo>
                <a:lnTo>
                  <a:pt x="3066" y="499"/>
                </a:lnTo>
                <a:lnTo>
                  <a:pt x="3071" y="508"/>
                </a:lnTo>
                <a:lnTo>
                  <a:pt x="3066" y="514"/>
                </a:lnTo>
                <a:lnTo>
                  <a:pt x="3057" y="519"/>
                </a:lnTo>
                <a:lnTo>
                  <a:pt x="3057" y="526"/>
                </a:lnTo>
                <a:lnTo>
                  <a:pt x="3057" y="531"/>
                </a:lnTo>
                <a:lnTo>
                  <a:pt x="3064" y="534"/>
                </a:lnTo>
                <a:lnTo>
                  <a:pt x="3071" y="538"/>
                </a:lnTo>
                <a:lnTo>
                  <a:pt x="3077" y="543"/>
                </a:lnTo>
                <a:lnTo>
                  <a:pt x="3083" y="550"/>
                </a:lnTo>
                <a:lnTo>
                  <a:pt x="3088" y="555"/>
                </a:lnTo>
                <a:lnTo>
                  <a:pt x="3093" y="561"/>
                </a:lnTo>
                <a:lnTo>
                  <a:pt x="3096" y="570"/>
                </a:lnTo>
                <a:lnTo>
                  <a:pt x="3098" y="576"/>
                </a:lnTo>
                <a:lnTo>
                  <a:pt x="3088" y="586"/>
                </a:lnTo>
                <a:lnTo>
                  <a:pt x="3077" y="596"/>
                </a:lnTo>
                <a:lnTo>
                  <a:pt x="3072" y="596"/>
                </a:lnTo>
                <a:lnTo>
                  <a:pt x="3067" y="593"/>
                </a:lnTo>
                <a:lnTo>
                  <a:pt x="3067" y="580"/>
                </a:lnTo>
                <a:lnTo>
                  <a:pt x="3066" y="568"/>
                </a:lnTo>
                <a:lnTo>
                  <a:pt x="3064" y="563"/>
                </a:lnTo>
                <a:lnTo>
                  <a:pt x="3062" y="560"/>
                </a:lnTo>
                <a:lnTo>
                  <a:pt x="3059" y="556"/>
                </a:lnTo>
                <a:lnTo>
                  <a:pt x="3056" y="553"/>
                </a:lnTo>
                <a:lnTo>
                  <a:pt x="3044" y="550"/>
                </a:lnTo>
                <a:lnTo>
                  <a:pt x="3032" y="546"/>
                </a:lnTo>
                <a:lnTo>
                  <a:pt x="3034" y="536"/>
                </a:lnTo>
                <a:lnTo>
                  <a:pt x="3034" y="531"/>
                </a:lnTo>
                <a:lnTo>
                  <a:pt x="3032" y="528"/>
                </a:lnTo>
                <a:lnTo>
                  <a:pt x="3027" y="523"/>
                </a:lnTo>
                <a:lnTo>
                  <a:pt x="3017" y="523"/>
                </a:lnTo>
                <a:lnTo>
                  <a:pt x="3007" y="526"/>
                </a:lnTo>
                <a:lnTo>
                  <a:pt x="2999" y="529"/>
                </a:lnTo>
                <a:lnTo>
                  <a:pt x="2990" y="533"/>
                </a:lnTo>
                <a:lnTo>
                  <a:pt x="2990" y="521"/>
                </a:lnTo>
                <a:lnTo>
                  <a:pt x="2987" y="511"/>
                </a:lnTo>
                <a:lnTo>
                  <a:pt x="2980" y="511"/>
                </a:lnTo>
                <a:lnTo>
                  <a:pt x="2974" y="509"/>
                </a:lnTo>
                <a:lnTo>
                  <a:pt x="2969" y="518"/>
                </a:lnTo>
                <a:lnTo>
                  <a:pt x="2965" y="523"/>
                </a:lnTo>
                <a:lnTo>
                  <a:pt x="2959" y="528"/>
                </a:lnTo>
                <a:lnTo>
                  <a:pt x="2952" y="531"/>
                </a:lnTo>
                <a:lnTo>
                  <a:pt x="2952" y="538"/>
                </a:lnTo>
                <a:lnTo>
                  <a:pt x="2952" y="545"/>
                </a:lnTo>
                <a:lnTo>
                  <a:pt x="2970" y="551"/>
                </a:lnTo>
                <a:lnTo>
                  <a:pt x="2985" y="556"/>
                </a:lnTo>
                <a:lnTo>
                  <a:pt x="2987" y="555"/>
                </a:lnTo>
                <a:lnTo>
                  <a:pt x="2990" y="551"/>
                </a:lnTo>
                <a:lnTo>
                  <a:pt x="2994" y="551"/>
                </a:lnTo>
                <a:lnTo>
                  <a:pt x="2999" y="551"/>
                </a:lnTo>
                <a:lnTo>
                  <a:pt x="3005" y="553"/>
                </a:lnTo>
                <a:lnTo>
                  <a:pt x="3012" y="556"/>
                </a:lnTo>
                <a:lnTo>
                  <a:pt x="3005" y="563"/>
                </a:lnTo>
                <a:lnTo>
                  <a:pt x="2999" y="568"/>
                </a:lnTo>
                <a:lnTo>
                  <a:pt x="2995" y="571"/>
                </a:lnTo>
                <a:lnTo>
                  <a:pt x="2994" y="575"/>
                </a:lnTo>
                <a:lnTo>
                  <a:pt x="2992" y="580"/>
                </a:lnTo>
                <a:lnTo>
                  <a:pt x="2990" y="585"/>
                </a:lnTo>
                <a:lnTo>
                  <a:pt x="2999" y="600"/>
                </a:lnTo>
                <a:lnTo>
                  <a:pt x="3009" y="610"/>
                </a:lnTo>
                <a:lnTo>
                  <a:pt x="3021" y="618"/>
                </a:lnTo>
                <a:lnTo>
                  <a:pt x="3031" y="630"/>
                </a:lnTo>
                <a:lnTo>
                  <a:pt x="3029" y="632"/>
                </a:lnTo>
                <a:lnTo>
                  <a:pt x="3027" y="632"/>
                </a:lnTo>
                <a:lnTo>
                  <a:pt x="3027" y="633"/>
                </a:lnTo>
                <a:lnTo>
                  <a:pt x="3027" y="635"/>
                </a:lnTo>
                <a:lnTo>
                  <a:pt x="3031" y="638"/>
                </a:lnTo>
                <a:lnTo>
                  <a:pt x="3036" y="640"/>
                </a:lnTo>
                <a:lnTo>
                  <a:pt x="3029" y="647"/>
                </a:lnTo>
                <a:lnTo>
                  <a:pt x="3024" y="653"/>
                </a:lnTo>
                <a:lnTo>
                  <a:pt x="3026" y="653"/>
                </a:lnTo>
                <a:lnTo>
                  <a:pt x="3027" y="653"/>
                </a:lnTo>
                <a:lnTo>
                  <a:pt x="3036" y="655"/>
                </a:lnTo>
                <a:lnTo>
                  <a:pt x="3042" y="658"/>
                </a:lnTo>
                <a:lnTo>
                  <a:pt x="3042" y="667"/>
                </a:lnTo>
                <a:lnTo>
                  <a:pt x="3041" y="673"/>
                </a:lnTo>
                <a:lnTo>
                  <a:pt x="3036" y="678"/>
                </a:lnTo>
                <a:lnTo>
                  <a:pt x="3032" y="683"/>
                </a:lnTo>
                <a:lnTo>
                  <a:pt x="3024" y="707"/>
                </a:lnTo>
                <a:lnTo>
                  <a:pt x="3016" y="729"/>
                </a:lnTo>
                <a:lnTo>
                  <a:pt x="3011" y="737"/>
                </a:lnTo>
                <a:lnTo>
                  <a:pt x="3004" y="745"/>
                </a:lnTo>
                <a:lnTo>
                  <a:pt x="2995" y="752"/>
                </a:lnTo>
                <a:lnTo>
                  <a:pt x="2984" y="757"/>
                </a:lnTo>
                <a:lnTo>
                  <a:pt x="2970" y="755"/>
                </a:lnTo>
                <a:lnTo>
                  <a:pt x="2960" y="755"/>
                </a:lnTo>
                <a:lnTo>
                  <a:pt x="2960" y="759"/>
                </a:lnTo>
                <a:lnTo>
                  <a:pt x="2960" y="762"/>
                </a:lnTo>
                <a:lnTo>
                  <a:pt x="2950" y="767"/>
                </a:lnTo>
                <a:lnTo>
                  <a:pt x="2942" y="771"/>
                </a:lnTo>
                <a:lnTo>
                  <a:pt x="2935" y="777"/>
                </a:lnTo>
                <a:lnTo>
                  <a:pt x="2928" y="784"/>
                </a:lnTo>
                <a:lnTo>
                  <a:pt x="2925" y="779"/>
                </a:lnTo>
                <a:lnTo>
                  <a:pt x="2922" y="772"/>
                </a:lnTo>
                <a:lnTo>
                  <a:pt x="2920" y="771"/>
                </a:lnTo>
                <a:lnTo>
                  <a:pt x="2915" y="769"/>
                </a:lnTo>
                <a:lnTo>
                  <a:pt x="2910" y="767"/>
                </a:lnTo>
                <a:lnTo>
                  <a:pt x="2903" y="766"/>
                </a:lnTo>
                <a:lnTo>
                  <a:pt x="2893" y="774"/>
                </a:lnTo>
                <a:lnTo>
                  <a:pt x="2887" y="786"/>
                </a:lnTo>
                <a:lnTo>
                  <a:pt x="2883" y="791"/>
                </a:lnTo>
                <a:lnTo>
                  <a:pt x="2882" y="797"/>
                </a:lnTo>
                <a:lnTo>
                  <a:pt x="2880" y="806"/>
                </a:lnTo>
                <a:lnTo>
                  <a:pt x="2880" y="816"/>
                </a:lnTo>
                <a:lnTo>
                  <a:pt x="2893" y="827"/>
                </a:lnTo>
                <a:lnTo>
                  <a:pt x="2908" y="839"/>
                </a:lnTo>
                <a:lnTo>
                  <a:pt x="2920" y="853"/>
                </a:lnTo>
                <a:lnTo>
                  <a:pt x="2930" y="866"/>
                </a:lnTo>
                <a:lnTo>
                  <a:pt x="2934" y="886"/>
                </a:lnTo>
                <a:lnTo>
                  <a:pt x="2935" y="906"/>
                </a:lnTo>
                <a:lnTo>
                  <a:pt x="2917" y="925"/>
                </a:lnTo>
                <a:lnTo>
                  <a:pt x="2897" y="945"/>
                </a:lnTo>
                <a:lnTo>
                  <a:pt x="2888" y="945"/>
                </a:lnTo>
                <a:lnTo>
                  <a:pt x="2883" y="941"/>
                </a:lnTo>
                <a:lnTo>
                  <a:pt x="2885" y="935"/>
                </a:lnTo>
                <a:lnTo>
                  <a:pt x="2888" y="930"/>
                </a:lnTo>
                <a:lnTo>
                  <a:pt x="2887" y="928"/>
                </a:lnTo>
                <a:lnTo>
                  <a:pt x="2885" y="928"/>
                </a:lnTo>
                <a:lnTo>
                  <a:pt x="2875" y="921"/>
                </a:lnTo>
                <a:lnTo>
                  <a:pt x="2862" y="916"/>
                </a:lnTo>
                <a:lnTo>
                  <a:pt x="2860" y="908"/>
                </a:lnTo>
                <a:lnTo>
                  <a:pt x="2856" y="898"/>
                </a:lnTo>
                <a:lnTo>
                  <a:pt x="2843" y="888"/>
                </a:lnTo>
                <a:lnTo>
                  <a:pt x="2828" y="879"/>
                </a:lnTo>
                <a:lnTo>
                  <a:pt x="2826" y="879"/>
                </a:lnTo>
                <a:lnTo>
                  <a:pt x="2825" y="881"/>
                </a:lnTo>
                <a:lnTo>
                  <a:pt x="2823" y="884"/>
                </a:lnTo>
                <a:lnTo>
                  <a:pt x="2821" y="886"/>
                </a:lnTo>
                <a:lnTo>
                  <a:pt x="2820" y="911"/>
                </a:lnTo>
                <a:lnTo>
                  <a:pt x="2818" y="936"/>
                </a:lnTo>
                <a:lnTo>
                  <a:pt x="2823" y="940"/>
                </a:lnTo>
                <a:lnTo>
                  <a:pt x="2828" y="943"/>
                </a:lnTo>
                <a:lnTo>
                  <a:pt x="2830" y="953"/>
                </a:lnTo>
                <a:lnTo>
                  <a:pt x="2831" y="963"/>
                </a:lnTo>
                <a:lnTo>
                  <a:pt x="2836" y="963"/>
                </a:lnTo>
                <a:lnTo>
                  <a:pt x="2841" y="963"/>
                </a:lnTo>
                <a:lnTo>
                  <a:pt x="2848" y="968"/>
                </a:lnTo>
                <a:lnTo>
                  <a:pt x="2855" y="975"/>
                </a:lnTo>
                <a:lnTo>
                  <a:pt x="2860" y="980"/>
                </a:lnTo>
                <a:lnTo>
                  <a:pt x="2863" y="987"/>
                </a:lnTo>
                <a:lnTo>
                  <a:pt x="2867" y="993"/>
                </a:lnTo>
                <a:lnTo>
                  <a:pt x="2868" y="1002"/>
                </a:lnTo>
                <a:lnTo>
                  <a:pt x="2868" y="1012"/>
                </a:lnTo>
                <a:lnTo>
                  <a:pt x="2870" y="1022"/>
                </a:lnTo>
                <a:lnTo>
                  <a:pt x="2875" y="1020"/>
                </a:lnTo>
                <a:lnTo>
                  <a:pt x="2878" y="1018"/>
                </a:lnTo>
                <a:lnTo>
                  <a:pt x="2878" y="1023"/>
                </a:lnTo>
                <a:lnTo>
                  <a:pt x="2878" y="1027"/>
                </a:lnTo>
                <a:lnTo>
                  <a:pt x="2875" y="1035"/>
                </a:lnTo>
                <a:lnTo>
                  <a:pt x="2873" y="1043"/>
                </a:lnTo>
                <a:lnTo>
                  <a:pt x="2862" y="1035"/>
                </a:lnTo>
                <a:lnTo>
                  <a:pt x="2853" y="1023"/>
                </a:lnTo>
                <a:lnTo>
                  <a:pt x="2845" y="1012"/>
                </a:lnTo>
                <a:lnTo>
                  <a:pt x="2836" y="1000"/>
                </a:lnTo>
                <a:lnTo>
                  <a:pt x="2823" y="973"/>
                </a:lnTo>
                <a:lnTo>
                  <a:pt x="2806" y="950"/>
                </a:lnTo>
                <a:lnTo>
                  <a:pt x="2808" y="921"/>
                </a:lnTo>
                <a:lnTo>
                  <a:pt x="2808" y="898"/>
                </a:lnTo>
                <a:lnTo>
                  <a:pt x="2806" y="886"/>
                </a:lnTo>
                <a:lnTo>
                  <a:pt x="2803" y="876"/>
                </a:lnTo>
                <a:lnTo>
                  <a:pt x="2798" y="868"/>
                </a:lnTo>
                <a:lnTo>
                  <a:pt x="2790" y="859"/>
                </a:lnTo>
                <a:lnTo>
                  <a:pt x="2785" y="859"/>
                </a:lnTo>
                <a:lnTo>
                  <a:pt x="2783" y="861"/>
                </a:lnTo>
                <a:lnTo>
                  <a:pt x="2779" y="861"/>
                </a:lnTo>
                <a:lnTo>
                  <a:pt x="2774" y="859"/>
                </a:lnTo>
                <a:lnTo>
                  <a:pt x="2774" y="858"/>
                </a:lnTo>
                <a:lnTo>
                  <a:pt x="2776" y="854"/>
                </a:lnTo>
                <a:lnTo>
                  <a:pt x="2776" y="851"/>
                </a:lnTo>
                <a:lnTo>
                  <a:pt x="2781" y="851"/>
                </a:lnTo>
                <a:lnTo>
                  <a:pt x="2785" y="853"/>
                </a:lnTo>
                <a:lnTo>
                  <a:pt x="2786" y="851"/>
                </a:lnTo>
                <a:lnTo>
                  <a:pt x="2790" y="848"/>
                </a:lnTo>
                <a:lnTo>
                  <a:pt x="2790" y="846"/>
                </a:lnTo>
                <a:lnTo>
                  <a:pt x="2791" y="843"/>
                </a:lnTo>
                <a:lnTo>
                  <a:pt x="2786" y="836"/>
                </a:lnTo>
                <a:lnTo>
                  <a:pt x="2781" y="827"/>
                </a:lnTo>
                <a:lnTo>
                  <a:pt x="2773" y="838"/>
                </a:lnTo>
                <a:lnTo>
                  <a:pt x="2763" y="848"/>
                </a:lnTo>
                <a:lnTo>
                  <a:pt x="2756" y="844"/>
                </a:lnTo>
                <a:lnTo>
                  <a:pt x="2749" y="841"/>
                </a:lnTo>
                <a:lnTo>
                  <a:pt x="2751" y="831"/>
                </a:lnTo>
                <a:lnTo>
                  <a:pt x="2749" y="821"/>
                </a:lnTo>
                <a:lnTo>
                  <a:pt x="2748" y="814"/>
                </a:lnTo>
                <a:lnTo>
                  <a:pt x="2743" y="807"/>
                </a:lnTo>
                <a:lnTo>
                  <a:pt x="2733" y="797"/>
                </a:lnTo>
                <a:lnTo>
                  <a:pt x="2723" y="784"/>
                </a:lnTo>
                <a:lnTo>
                  <a:pt x="2718" y="774"/>
                </a:lnTo>
                <a:lnTo>
                  <a:pt x="2714" y="766"/>
                </a:lnTo>
                <a:lnTo>
                  <a:pt x="2714" y="761"/>
                </a:lnTo>
                <a:lnTo>
                  <a:pt x="2711" y="757"/>
                </a:lnTo>
                <a:lnTo>
                  <a:pt x="2709" y="754"/>
                </a:lnTo>
                <a:lnTo>
                  <a:pt x="2704" y="750"/>
                </a:lnTo>
                <a:lnTo>
                  <a:pt x="2701" y="754"/>
                </a:lnTo>
                <a:lnTo>
                  <a:pt x="2697" y="757"/>
                </a:lnTo>
                <a:lnTo>
                  <a:pt x="2696" y="752"/>
                </a:lnTo>
                <a:lnTo>
                  <a:pt x="2694" y="749"/>
                </a:lnTo>
                <a:lnTo>
                  <a:pt x="2692" y="745"/>
                </a:lnTo>
                <a:lnTo>
                  <a:pt x="2689" y="742"/>
                </a:lnTo>
                <a:lnTo>
                  <a:pt x="2689" y="754"/>
                </a:lnTo>
                <a:lnTo>
                  <a:pt x="2686" y="761"/>
                </a:lnTo>
                <a:lnTo>
                  <a:pt x="2677" y="762"/>
                </a:lnTo>
                <a:lnTo>
                  <a:pt x="2671" y="764"/>
                </a:lnTo>
                <a:lnTo>
                  <a:pt x="2664" y="767"/>
                </a:lnTo>
                <a:lnTo>
                  <a:pt x="2657" y="771"/>
                </a:lnTo>
                <a:lnTo>
                  <a:pt x="2652" y="782"/>
                </a:lnTo>
                <a:lnTo>
                  <a:pt x="2649" y="794"/>
                </a:lnTo>
                <a:lnTo>
                  <a:pt x="2634" y="807"/>
                </a:lnTo>
                <a:lnTo>
                  <a:pt x="2614" y="826"/>
                </a:lnTo>
                <a:lnTo>
                  <a:pt x="2604" y="836"/>
                </a:lnTo>
                <a:lnTo>
                  <a:pt x="2595" y="844"/>
                </a:lnTo>
                <a:lnTo>
                  <a:pt x="2589" y="853"/>
                </a:lnTo>
                <a:lnTo>
                  <a:pt x="2585" y="861"/>
                </a:lnTo>
                <a:lnTo>
                  <a:pt x="2589" y="873"/>
                </a:lnTo>
                <a:lnTo>
                  <a:pt x="2590" y="886"/>
                </a:lnTo>
                <a:lnTo>
                  <a:pt x="2589" y="899"/>
                </a:lnTo>
                <a:lnTo>
                  <a:pt x="2585" y="913"/>
                </a:lnTo>
                <a:lnTo>
                  <a:pt x="2577" y="936"/>
                </a:lnTo>
                <a:lnTo>
                  <a:pt x="2570" y="955"/>
                </a:lnTo>
                <a:lnTo>
                  <a:pt x="2565" y="953"/>
                </a:lnTo>
                <a:lnTo>
                  <a:pt x="2558" y="950"/>
                </a:lnTo>
                <a:lnTo>
                  <a:pt x="2553" y="943"/>
                </a:lnTo>
                <a:lnTo>
                  <a:pt x="2547" y="936"/>
                </a:lnTo>
                <a:lnTo>
                  <a:pt x="2535" y="916"/>
                </a:lnTo>
                <a:lnTo>
                  <a:pt x="2525" y="894"/>
                </a:lnTo>
                <a:lnTo>
                  <a:pt x="2505" y="848"/>
                </a:lnTo>
                <a:lnTo>
                  <a:pt x="2493" y="814"/>
                </a:lnTo>
                <a:lnTo>
                  <a:pt x="2492" y="802"/>
                </a:lnTo>
                <a:lnTo>
                  <a:pt x="2492" y="787"/>
                </a:lnTo>
                <a:lnTo>
                  <a:pt x="2492" y="781"/>
                </a:lnTo>
                <a:lnTo>
                  <a:pt x="2490" y="774"/>
                </a:lnTo>
                <a:lnTo>
                  <a:pt x="2490" y="767"/>
                </a:lnTo>
                <a:lnTo>
                  <a:pt x="2487" y="762"/>
                </a:lnTo>
                <a:lnTo>
                  <a:pt x="2483" y="766"/>
                </a:lnTo>
                <a:lnTo>
                  <a:pt x="2480" y="767"/>
                </a:lnTo>
                <a:lnTo>
                  <a:pt x="2480" y="774"/>
                </a:lnTo>
                <a:lnTo>
                  <a:pt x="2478" y="781"/>
                </a:lnTo>
                <a:lnTo>
                  <a:pt x="2476" y="781"/>
                </a:lnTo>
                <a:lnTo>
                  <a:pt x="2475" y="782"/>
                </a:lnTo>
                <a:lnTo>
                  <a:pt x="2470" y="781"/>
                </a:lnTo>
                <a:lnTo>
                  <a:pt x="2465" y="781"/>
                </a:lnTo>
                <a:lnTo>
                  <a:pt x="2458" y="777"/>
                </a:lnTo>
                <a:lnTo>
                  <a:pt x="2453" y="772"/>
                </a:lnTo>
                <a:lnTo>
                  <a:pt x="2450" y="767"/>
                </a:lnTo>
                <a:lnTo>
                  <a:pt x="2446" y="761"/>
                </a:lnTo>
                <a:lnTo>
                  <a:pt x="2455" y="755"/>
                </a:lnTo>
                <a:lnTo>
                  <a:pt x="2463" y="750"/>
                </a:lnTo>
                <a:lnTo>
                  <a:pt x="2463" y="749"/>
                </a:lnTo>
                <a:lnTo>
                  <a:pt x="2451" y="750"/>
                </a:lnTo>
                <a:lnTo>
                  <a:pt x="2440" y="750"/>
                </a:lnTo>
                <a:lnTo>
                  <a:pt x="2435" y="742"/>
                </a:lnTo>
                <a:lnTo>
                  <a:pt x="2426" y="732"/>
                </a:lnTo>
                <a:lnTo>
                  <a:pt x="2416" y="724"/>
                </a:lnTo>
                <a:lnTo>
                  <a:pt x="2408" y="717"/>
                </a:lnTo>
                <a:lnTo>
                  <a:pt x="2374" y="720"/>
                </a:lnTo>
                <a:lnTo>
                  <a:pt x="2341" y="724"/>
                </a:lnTo>
                <a:lnTo>
                  <a:pt x="2332" y="722"/>
                </a:lnTo>
                <a:lnTo>
                  <a:pt x="2326" y="722"/>
                </a:lnTo>
                <a:lnTo>
                  <a:pt x="2319" y="720"/>
                </a:lnTo>
                <a:lnTo>
                  <a:pt x="2314" y="717"/>
                </a:lnTo>
                <a:lnTo>
                  <a:pt x="2307" y="714"/>
                </a:lnTo>
                <a:lnTo>
                  <a:pt x="2304" y="709"/>
                </a:lnTo>
                <a:lnTo>
                  <a:pt x="2299" y="702"/>
                </a:lnTo>
                <a:lnTo>
                  <a:pt x="2296" y="695"/>
                </a:lnTo>
                <a:lnTo>
                  <a:pt x="2276" y="695"/>
                </a:lnTo>
                <a:lnTo>
                  <a:pt x="2255" y="695"/>
                </a:lnTo>
                <a:lnTo>
                  <a:pt x="2247" y="694"/>
                </a:lnTo>
                <a:lnTo>
                  <a:pt x="2239" y="689"/>
                </a:lnTo>
                <a:lnTo>
                  <a:pt x="2230" y="683"/>
                </a:lnTo>
                <a:lnTo>
                  <a:pt x="2224" y="675"/>
                </a:lnTo>
                <a:lnTo>
                  <a:pt x="2220" y="667"/>
                </a:lnTo>
                <a:lnTo>
                  <a:pt x="2217" y="660"/>
                </a:lnTo>
                <a:lnTo>
                  <a:pt x="2214" y="655"/>
                </a:lnTo>
                <a:lnTo>
                  <a:pt x="2209" y="650"/>
                </a:lnTo>
                <a:lnTo>
                  <a:pt x="2200" y="650"/>
                </a:lnTo>
                <a:lnTo>
                  <a:pt x="2194" y="652"/>
                </a:lnTo>
                <a:lnTo>
                  <a:pt x="2195" y="662"/>
                </a:lnTo>
                <a:lnTo>
                  <a:pt x="2199" y="673"/>
                </a:lnTo>
                <a:lnTo>
                  <a:pt x="2205" y="687"/>
                </a:lnTo>
                <a:lnTo>
                  <a:pt x="2214" y="699"/>
                </a:lnTo>
                <a:lnTo>
                  <a:pt x="2232" y="722"/>
                </a:lnTo>
                <a:lnTo>
                  <a:pt x="2245" y="737"/>
                </a:lnTo>
                <a:lnTo>
                  <a:pt x="2255" y="737"/>
                </a:lnTo>
                <a:lnTo>
                  <a:pt x="2262" y="737"/>
                </a:lnTo>
                <a:lnTo>
                  <a:pt x="2267" y="735"/>
                </a:lnTo>
                <a:lnTo>
                  <a:pt x="2272" y="732"/>
                </a:lnTo>
                <a:lnTo>
                  <a:pt x="2274" y="724"/>
                </a:lnTo>
                <a:lnTo>
                  <a:pt x="2277" y="715"/>
                </a:lnTo>
                <a:lnTo>
                  <a:pt x="2281" y="707"/>
                </a:lnTo>
                <a:lnTo>
                  <a:pt x="2287" y="704"/>
                </a:lnTo>
                <a:lnTo>
                  <a:pt x="2289" y="712"/>
                </a:lnTo>
                <a:lnTo>
                  <a:pt x="2294" y="720"/>
                </a:lnTo>
                <a:lnTo>
                  <a:pt x="2299" y="727"/>
                </a:lnTo>
                <a:lnTo>
                  <a:pt x="2306" y="734"/>
                </a:lnTo>
                <a:lnTo>
                  <a:pt x="2321" y="744"/>
                </a:lnTo>
                <a:lnTo>
                  <a:pt x="2334" y="755"/>
                </a:lnTo>
                <a:lnTo>
                  <a:pt x="2332" y="764"/>
                </a:lnTo>
                <a:lnTo>
                  <a:pt x="2329" y="774"/>
                </a:lnTo>
                <a:lnTo>
                  <a:pt x="2322" y="786"/>
                </a:lnTo>
                <a:lnTo>
                  <a:pt x="2316" y="797"/>
                </a:lnTo>
                <a:lnTo>
                  <a:pt x="2301" y="817"/>
                </a:lnTo>
                <a:lnTo>
                  <a:pt x="2291" y="831"/>
                </a:lnTo>
                <a:lnTo>
                  <a:pt x="2267" y="841"/>
                </a:lnTo>
                <a:lnTo>
                  <a:pt x="2247" y="851"/>
                </a:lnTo>
                <a:lnTo>
                  <a:pt x="2227" y="863"/>
                </a:lnTo>
                <a:lnTo>
                  <a:pt x="2207" y="874"/>
                </a:lnTo>
                <a:lnTo>
                  <a:pt x="2199" y="878"/>
                </a:lnTo>
                <a:lnTo>
                  <a:pt x="2192" y="879"/>
                </a:lnTo>
                <a:lnTo>
                  <a:pt x="2189" y="879"/>
                </a:lnTo>
                <a:lnTo>
                  <a:pt x="2183" y="879"/>
                </a:lnTo>
                <a:lnTo>
                  <a:pt x="2180" y="879"/>
                </a:lnTo>
                <a:lnTo>
                  <a:pt x="2177" y="881"/>
                </a:lnTo>
                <a:lnTo>
                  <a:pt x="2170" y="886"/>
                </a:lnTo>
                <a:lnTo>
                  <a:pt x="2163" y="896"/>
                </a:lnTo>
                <a:lnTo>
                  <a:pt x="2157" y="894"/>
                </a:lnTo>
                <a:lnTo>
                  <a:pt x="2152" y="893"/>
                </a:lnTo>
                <a:lnTo>
                  <a:pt x="2150" y="893"/>
                </a:lnTo>
                <a:lnTo>
                  <a:pt x="2148" y="893"/>
                </a:lnTo>
                <a:lnTo>
                  <a:pt x="2148" y="873"/>
                </a:lnTo>
                <a:lnTo>
                  <a:pt x="2145" y="854"/>
                </a:lnTo>
                <a:lnTo>
                  <a:pt x="2138" y="838"/>
                </a:lnTo>
                <a:lnTo>
                  <a:pt x="2132" y="824"/>
                </a:lnTo>
                <a:lnTo>
                  <a:pt x="2113" y="799"/>
                </a:lnTo>
                <a:lnTo>
                  <a:pt x="2095" y="774"/>
                </a:lnTo>
                <a:lnTo>
                  <a:pt x="2088" y="757"/>
                </a:lnTo>
                <a:lnTo>
                  <a:pt x="2085" y="742"/>
                </a:lnTo>
                <a:lnTo>
                  <a:pt x="2083" y="734"/>
                </a:lnTo>
                <a:lnTo>
                  <a:pt x="2078" y="729"/>
                </a:lnTo>
                <a:lnTo>
                  <a:pt x="2071" y="724"/>
                </a:lnTo>
                <a:lnTo>
                  <a:pt x="2063" y="720"/>
                </a:lnTo>
                <a:lnTo>
                  <a:pt x="2063" y="712"/>
                </a:lnTo>
                <a:lnTo>
                  <a:pt x="2061" y="705"/>
                </a:lnTo>
                <a:lnTo>
                  <a:pt x="2058" y="699"/>
                </a:lnTo>
                <a:lnTo>
                  <a:pt x="2056" y="694"/>
                </a:lnTo>
                <a:lnTo>
                  <a:pt x="2048" y="683"/>
                </a:lnTo>
                <a:lnTo>
                  <a:pt x="2040" y="675"/>
                </a:lnTo>
                <a:lnTo>
                  <a:pt x="2031" y="677"/>
                </a:lnTo>
                <a:lnTo>
                  <a:pt x="2021" y="677"/>
                </a:lnTo>
                <a:lnTo>
                  <a:pt x="2021" y="670"/>
                </a:lnTo>
                <a:lnTo>
                  <a:pt x="2019" y="667"/>
                </a:lnTo>
                <a:lnTo>
                  <a:pt x="2016" y="665"/>
                </a:lnTo>
                <a:lnTo>
                  <a:pt x="2011" y="663"/>
                </a:lnTo>
                <a:lnTo>
                  <a:pt x="2013" y="672"/>
                </a:lnTo>
                <a:lnTo>
                  <a:pt x="2018" y="680"/>
                </a:lnTo>
                <a:lnTo>
                  <a:pt x="2021" y="687"/>
                </a:lnTo>
                <a:lnTo>
                  <a:pt x="2026" y="694"/>
                </a:lnTo>
                <a:lnTo>
                  <a:pt x="2036" y="705"/>
                </a:lnTo>
                <a:lnTo>
                  <a:pt x="2045" y="717"/>
                </a:lnTo>
                <a:lnTo>
                  <a:pt x="2048" y="732"/>
                </a:lnTo>
                <a:lnTo>
                  <a:pt x="2050" y="747"/>
                </a:lnTo>
                <a:lnTo>
                  <a:pt x="2058" y="752"/>
                </a:lnTo>
                <a:lnTo>
                  <a:pt x="2066" y="757"/>
                </a:lnTo>
                <a:lnTo>
                  <a:pt x="2071" y="777"/>
                </a:lnTo>
                <a:lnTo>
                  <a:pt x="2078" y="799"/>
                </a:lnTo>
                <a:lnTo>
                  <a:pt x="2086" y="811"/>
                </a:lnTo>
                <a:lnTo>
                  <a:pt x="2093" y="822"/>
                </a:lnTo>
                <a:lnTo>
                  <a:pt x="2093" y="831"/>
                </a:lnTo>
                <a:lnTo>
                  <a:pt x="2093" y="838"/>
                </a:lnTo>
                <a:lnTo>
                  <a:pt x="2103" y="846"/>
                </a:lnTo>
                <a:lnTo>
                  <a:pt x="2113" y="854"/>
                </a:lnTo>
                <a:lnTo>
                  <a:pt x="2123" y="869"/>
                </a:lnTo>
                <a:lnTo>
                  <a:pt x="2135" y="883"/>
                </a:lnTo>
                <a:lnTo>
                  <a:pt x="2145" y="898"/>
                </a:lnTo>
                <a:lnTo>
                  <a:pt x="2157" y="913"/>
                </a:lnTo>
                <a:lnTo>
                  <a:pt x="2157" y="916"/>
                </a:lnTo>
                <a:lnTo>
                  <a:pt x="2157" y="918"/>
                </a:lnTo>
                <a:lnTo>
                  <a:pt x="2165" y="918"/>
                </a:lnTo>
                <a:lnTo>
                  <a:pt x="2172" y="918"/>
                </a:lnTo>
                <a:lnTo>
                  <a:pt x="2187" y="915"/>
                </a:lnTo>
                <a:lnTo>
                  <a:pt x="2205" y="911"/>
                </a:lnTo>
                <a:lnTo>
                  <a:pt x="2224" y="908"/>
                </a:lnTo>
                <a:lnTo>
                  <a:pt x="2240" y="905"/>
                </a:lnTo>
                <a:lnTo>
                  <a:pt x="2239" y="923"/>
                </a:lnTo>
                <a:lnTo>
                  <a:pt x="2235" y="941"/>
                </a:lnTo>
                <a:lnTo>
                  <a:pt x="2230" y="956"/>
                </a:lnTo>
                <a:lnTo>
                  <a:pt x="2224" y="971"/>
                </a:lnTo>
                <a:lnTo>
                  <a:pt x="2217" y="987"/>
                </a:lnTo>
                <a:lnTo>
                  <a:pt x="2207" y="1000"/>
                </a:lnTo>
                <a:lnTo>
                  <a:pt x="2197" y="1012"/>
                </a:lnTo>
                <a:lnTo>
                  <a:pt x="2187" y="1023"/>
                </a:lnTo>
                <a:lnTo>
                  <a:pt x="2163" y="1045"/>
                </a:lnTo>
                <a:lnTo>
                  <a:pt x="2140" y="1067"/>
                </a:lnTo>
                <a:lnTo>
                  <a:pt x="2128" y="1077"/>
                </a:lnTo>
                <a:lnTo>
                  <a:pt x="2118" y="1089"/>
                </a:lnTo>
                <a:lnTo>
                  <a:pt x="2108" y="1100"/>
                </a:lnTo>
                <a:lnTo>
                  <a:pt x="2100" y="1112"/>
                </a:lnTo>
                <a:lnTo>
                  <a:pt x="2096" y="1119"/>
                </a:lnTo>
                <a:lnTo>
                  <a:pt x="2095" y="1126"/>
                </a:lnTo>
                <a:lnTo>
                  <a:pt x="2095" y="1132"/>
                </a:lnTo>
                <a:lnTo>
                  <a:pt x="2096" y="1139"/>
                </a:lnTo>
                <a:lnTo>
                  <a:pt x="2101" y="1152"/>
                </a:lnTo>
                <a:lnTo>
                  <a:pt x="2105" y="1164"/>
                </a:lnTo>
                <a:lnTo>
                  <a:pt x="2101" y="1177"/>
                </a:lnTo>
                <a:lnTo>
                  <a:pt x="2096" y="1191"/>
                </a:lnTo>
                <a:lnTo>
                  <a:pt x="2105" y="1198"/>
                </a:lnTo>
                <a:lnTo>
                  <a:pt x="2110" y="1206"/>
                </a:lnTo>
                <a:lnTo>
                  <a:pt x="2111" y="1218"/>
                </a:lnTo>
                <a:lnTo>
                  <a:pt x="2113" y="1231"/>
                </a:lnTo>
                <a:lnTo>
                  <a:pt x="2111" y="1244"/>
                </a:lnTo>
                <a:lnTo>
                  <a:pt x="2110" y="1256"/>
                </a:lnTo>
                <a:lnTo>
                  <a:pt x="2108" y="1266"/>
                </a:lnTo>
                <a:lnTo>
                  <a:pt x="2105" y="1273"/>
                </a:lnTo>
                <a:lnTo>
                  <a:pt x="2100" y="1280"/>
                </a:lnTo>
                <a:lnTo>
                  <a:pt x="2095" y="1285"/>
                </a:lnTo>
                <a:lnTo>
                  <a:pt x="2090" y="1290"/>
                </a:lnTo>
                <a:lnTo>
                  <a:pt x="2083" y="1293"/>
                </a:lnTo>
                <a:lnTo>
                  <a:pt x="2071" y="1300"/>
                </a:lnTo>
                <a:lnTo>
                  <a:pt x="2060" y="1308"/>
                </a:lnTo>
                <a:lnTo>
                  <a:pt x="2055" y="1313"/>
                </a:lnTo>
                <a:lnTo>
                  <a:pt x="2050" y="1318"/>
                </a:lnTo>
                <a:lnTo>
                  <a:pt x="2046" y="1326"/>
                </a:lnTo>
                <a:lnTo>
                  <a:pt x="2043" y="1335"/>
                </a:lnTo>
                <a:lnTo>
                  <a:pt x="2041" y="1342"/>
                </a:lnTo>
                <a:lnTo>
                  <a:pt x="2041" y="1350"/>
                </a:lnTo>
                <a:lnTo>
                  <a:pt x="2041" y="1357"/>
                </a:lnTo>
                <a:lnTo>
                  <a:pt x="2043" y="1365"/>
                </a:lnTo>
                <a:lnTo>
                  <a:pt x="2045" y="1372"/>
                </a:lnTo>
                <a:lnTo>
                  <a:pt x="2045" y="1380"/>
                </a:lnTo>
                <a:lnTo>
                  <a:pt x="2045" y="1387"/>
                </a:lnTo>
                <a:lnTo>
                  <a:pt x="2043" y="1393"/>
                </a:lnTo>
                <a:lnTo>
                  <a:pt x="2034" y="1397"/>
                </a:lnTo>
                <a:lnTo>
                  <a:pt x="2028" y="1400"/>
                </a:lnTo>
                <a:lnTo>
                  <a:pt x="2021" y="1405"/>
                </a:lnTo>
                <a:lnTo>
                  <a:pt x="2016" y="1410"/>
                </a:lnTo>
                <a:lnTo>
                  <a:pt x="2019" y="1419"/>
                </a:lnTo>
                <a:lnTo>
                  <a:pt x="2021" y="1430"/>
                </a:lnTo>
                <a:lnTo>
                  <a:pt x="2013" y="1439"/>
                </a:lnTo>
                <a:lnTo>
                  <a:pt x="2008" y="1447"/>
                </a:lnTo>
                <a:lnTo>
                  <a:pt x="2004" y="1457"/>
                </a:lnTo>
                <a:lnTo>
                  <a:pt x="1998" y="1469"/>
                </a:lnTo>
                <a:lnTo>
                  <a:pt x="1989" y="1484"/>
                </a:lnTo>
                <a:lnTo>
                  <a:pt x="1978" y="1494"/>
                </a:lnTo>
                <a:lnTo>
                  <a:pt x="1966" y="1502"/>
                </a:lnTo>
                <a:lnTo>
                  <a:pt x="1952" y="1507"/>
                </a:lnTo>
                <a:lnTo>
                  <a:pt x="1921" y="1517"/>
                </a:lnTo>
                <a:lnTo>
                  <a:pt x="1884" y="1524"/>
                </a:lnTo>
                <a:lnTo>
                  <a:pt x="1874" y="1527"/>
                </a:lnTo>
                <a:lnTo>
                  <a:pt x="1864" y="1529"/>
                </a:lnTo>
                <a:lnTo>
                  <a:pt x="1859" y="1529"/>
                </a:lnTo>
                <a:lnTo>
                  <a:pt x="1854" y="1529"/>
                </a:lnTo>
                <a:lnTo>
                  <a:pt x="1849" y="1529"/>
                </a:lnTo>
                <a:lnTo>
                  <a:pt x="1844" y="1526"/>
                </a:lnTo>
                <a:lnTo>
                  <a:pt x="1842" y="1504"/>
                </a:lnTo>
                <a:lnTo>
                  <a:pt x="1839" y="1480"/>
                </a:lnTo>
                <a:lnTo>
                  <a:pt x="1825" y="1460"/>
                </a:lnTo>
                <a:lnTo>
                  <a:pt x="1812" y="1440"/>
                </a:lnTo>
                <a:lnTo>
                  <a:pt x="1807" y="1414"/>
                </a:lnTo>
                <a:lnTo>
                  <a:pt x="1803" y="1387"/>
                </a:lnTo>
                <a:lnTo>
                  <a:pt x="1802" y="1373"/>
                </a:lnTo>
                <a:lnTo>
                  <a:pt x="1800" y="1360"/>
                </a:lnTo>
                <a:lnTo>
                  <a:pt x="1798" y="1348"/>
                </a:lnTo>
                <a:lnTo>
                  <a:pt x="1793" y="1336"/>
                </a:lnTo>
                <a:lnTo>
                  <a:pt x="1783" y="1325"/>
                </a:lnTo>
                <a:lnTo>
                  <a:pt x="1772" y="1313"/>
                </a:lnTo>
                <a:lnTo>
                  <a:pt x="1770" y="1298"/>
                </a:lnTo>
                <a:lnTo>
                  <a:pt x="1770" y="1285"/>
                </a:lnTo>
                <a:lnTo>
                  <a:pt x="1772" y="1273"/>
                </a:lnTo>
                <a:lnTo>
                  <a:pt x="1777" y="1261"/>
                </a:lnTo>
                <a:lnTo>
                  <a:pt x="1785" y="1241"/>
                </a:lnTo>
                <a:lnTo>
                  <a:pt x="1793" y="1223"/>
                </a:lnTo>
                <a:lnTo>
                  <a:pt x="1795" y="1213"/>
                </a:lnTo>
                <a:lnTo>
                  <a:pt x="1795" y="1199"/>
                </a:lnTo>
                <a:lnTo>
                  <a:pt x="1792" y="1184"/>
                </a:lnTo>
                <a:lnTo>
                  <a:pt x="1788" y="1169"/>
                </a:lnTo>
                <a:lnTo>
                  <a:pt x="1778" y="1141"/>
                </a:lnTo>
                <a:lnTo>
                  <a:pt x="1770" y="1122"/>
                </a:lnTo>
                <a:lnTo>
                  <a:pt x="1757" y="1107"/>
                </a:lnTo>
                <a:lnTo>
                  <a:pt x="1741" y="1092"/>
                </a:lnTo>
                <a:lnTo>
                  <a:pt x="1740" y="1085"/>
                </a:lnTo>
                <a:lnTo>
                  <a:pt x="1738" y="1077"/>
                </a:lnTo>
                <a:lnTo>
                  <a:pt x="1736" y="1069"/>
                </a:lnTo>
                <a:lnTo>
                  <a:pt x="1738" y="1060"/>
                </a:lnTo>
                <a:lnTo>
                  <a:pt x="1741" y="1045"/>
                </a:lnTo>
                <a:lnTo>
                  <a:pt x="1743" y="1030"/>
                </a:lnTo>
                <a:lnTo>
                  <a:pt x="1745" y="1022"/>
                </a:lnTo>
                <a:lnTo>
                  <a:pt x="1743" y="1017"/>
                </a:lnTo>
                <a:lnTo>
                  <a:pt x="1741" y="1010"/>
                </a:lnTo>
                <a:lnTo>
                  <a:pt x="1738" y="1007"/>
                </a:lnTo>
                <a:lnTo>
                  <a:pt x="1733" y="1002"/>
                </a:lnTo>
                <a:lnTo>
                  <a:pt x="1725" y="998"/>
                </a:lnTo>
                <a:lnTo>
                  <a:pt x="1713" y="997"/>
                </a:lnTo>
                <a:lnTo>
                  <a:pt x="1700" y="997"/>
                </a:lnTo>
                <a:lnTo>
                  <a:pt x="1700" y="990"/>
                </a:lnTo>
                <a:lnTo>
                  <a:pt x="1698" y="985"/>
                </a:lnTo>
                <a:lnTo>
                  <a:pt x="1686" y="982"/>
                </a:lnTo>
                <a:lnTo>
                  <a:pt x="1675" y="980"/>
                </a:lnTo>
                <a:lnTo>
                  <a:pt x="1664" y="980"/>
                </a:lnTo>
                <a:lnTo>
                  <a:pt x="1656" y="982"/>
                </a:lnTo>
                <a:lnTo>
                  <a:pt x="1638" y="987"/>
                </a:lnTo>
                <a:lnTo>
                  <a:pt x="1614" y="995"/>
                </a:lnTo>
                <a:lnTo>
                  <a:pt x="1601" y="995"/>
                </a:lnTo>
                <a:lnTo>
                  <a:pt x="1589" y="993"/>
                </a:lnTo>
                <a:lnTo>
                  <a:pt x="1576" y="993"/>
                </a:lnTo>
                <a:lnTo>
                  <a:pt x="1562" y="992"/>
                </a:lnTo>
                <a:lnTo>
                  <a:pt x="1556" y="995"/>
                </a:lnTo>
                <a:lnTo>
                  <a:pt x="1552" y="998"/>
                </a:lnTo>
                <a:lnTo>
                  <a:pt x="1546" y="1000"/>
                </a:lnTo>
                <a:lnTo>
                  <a:pt x="1537" y="1002"/>
                </a:lnTo>
                <a:lnTo>
                  <a:pt x="1522" y="990"/>
                </a:lnTo>
                <a:lnTo>
                  <a:pt x="1509" y="978"/>
                </a:lnTo>
                <a:lnTo>
                  <a:pt x="1495" y="966"/>
                </a:lnTo>
                <a:lnTo>
                  <a:pt x="1482" y="955"/>
                </a:lnTo>
                <a:lnTo>
                  <a:pt x="1479" y="943"/>
                </a:lnTo>
                <a:lnTo>
                  <a:pt x="1475" y="933"/>
                </a:lnTo>
                <a:lnTo>
                  <a:pt x="1454" y="916"/>
                </a:lnTo>
                <a:lnTo>
                  <a:pt x="1437" y="898"/>
                </a:lnTo>
                <a:lnTo>
                  <a:pt x="1437" y="886"/>
                </a:lnTo>
                <a:lnTo>
                  <a:pt x="1437" y="874"/>
                </a:lnTo>
                <a:lnTo>
                  <a:pt x="1433" y="871"/>
                </a:lnTo>
                <a:lnTo>
                  <a:pt x="1428" y="866"/>
                </a:lnTo>
                <a:lnTo>
                  <a:pt x="1427" y="861"/>
                </a:lnTo>
                <a:lnTo>
                  <a:pt x="1428" y="856"/>
                </a:lnTo>
                <a:lnTo>
                  <a:pt x="1430" y="849"/>
                </a:lnTo>
                <a:lnTo>
                  <a:pt x="1433" y="844"/>
                </a:lnTo>
                <a:lnTo>
                  <a:pt x="1440" y="834"/>
                </a:lnTo>
                <a:lnTo>
                  <a:pt x="1443" y="826"/>
                </a:lnTo>
                <a:lnTo>
                  <a:pt x="1445" y="816"/>
                </a:lnTo>
                <a:lnTo>
                  <a:pt x="1445" y="807"/>
                </a:lnTo>
                <a:lnTo>
                  <a:pt x="1443" y="801"/>
                </a:lnTo>
                <a:lnTo>
                  <a:pt x="1442" y="794"/>
                </a:lnTo>
                <a:lnTo>
                  <a:pt x="1437" y="781"/>
                </a:lnTo>
                <a:lnTo>
                  <a:pt x="1433" y="767"/>
                </a:lnTo>
                <a:lnTo>
                  <a:pt x="1442" y="747"/>
                </a:lnTo>
                <a:lnTo>
                  <a:pt x="1454" y="725"/>
                </a:lnTo>
                <a:lnTo>
                  <a:pt x="1459" y="715"/>
                </a:lnTo>
                <a:lnTo>
                  <a:pt x="1465" y="707"/>
                </a:lnTo>
                <a:lnTo>
                  <a:pt x="1474" y="699"/>
                </a:lnTo>
                <a:lnTo>
                  <a:pt x="1482" y="690"/>
                </a:lnTo>
                <a:lnTo>
                  <a:pt x="1492" y="683"/>
                </a:lnTo>
                <a:lnTo>
                  <a:pt x="1502" y="678"/>
                </a:lnTo>
                <a:lnTo>
                  <a:pt x="1512" y="672"/>
                </a:lnTo>
                <a:lnTo>
                  <a:pt x="1521" y="662"/>
                </a:lnTo>
                <a:lnTo>
                  <a:pt x="1522" y="645"/>
                </a:lnTo>
                <a:lnTo>
                  <a:pt x="1524" y="630"/>
                </a:lnTo>
                <a:lnTo>
                  <a:pt x="1527" y="623"/>
                </a:lnTo>
                <a:lnTo>
                  <a:pt x="1531" y="620"/>
                </a:lnTo>
                <a:lnTo>
                  <a:pt x="1534" y="615"/>
                </a:lnTo>
                <a:lnTo>
                  <a:pt x="1539" y="612"/>
                </a:lnTo>
                <a:lnTo>
                  <a:pt x="1547" y="606"/>
                </a:lnTo>
                <a:lnTo>
                  <a:pt x="1557" y="603"/>
                </a:lnTo>
                <a:lnTo>
                  <a:pt x="1561" y="600"/>
                </a:lnTo>
                <a:lnTo>
                  <a:pt x="1564" y="596"/>
                </a:lnTo>
                <a:lnTo>
                  <a:pt x="1567" y="593"/>
                </a:lnTo>
                <a:lnTo>
                  <a:pt x="1569" y="588"/>
                </a:lnTo>
                <a:lnTo>
                  <a:pt x="1571" y="581"/>
                </a:lnTo>
                <a:lnTo>
                  <a:pt x="1572" y="575"/>
                </a:lnTo>
                <a:lnTo>
                  <a:pt x="1571" y="566"/>
                </a:lnTo>
                <a:lnTo>
                  <a:pt x="1569" y="556"/>
                </a:lnTo>
                <a:lnTo>
                  <a:pt x="1554" y="556"/>
                </a:lnTo>
                <a:lnTo>
                  <a:pt x="1539" y="556"/>
                </a:lnTo>
                <a:lnTo>
                  <a:pt x="1537" y="540"/>
                </a:lnTo>
                <a:lnTo>
                  <a:pt x="1539" y="519"/>
                </a:lnTo>
                <a:lnTo>
                  <a:pt x="1542" y="511"/>
                </a:lnTo>
                <a:lnTo>
                  <a:pt x="1546" y="503"/>
                </a:lnTo>
                <a:lnTo>
                  <a:pt x="1549" y="496"/>
                </a:lnTo>
                <a:lnTo>
                  <a:pt x="1554" y="491"/>
                </a:lnTo>
                <a:lnTo>
                  <a:pt x="1551" y="488"/>
                </a:lnTo>
                <a:lnTo>
                  <a:pt x="1547" y="484"/>
                </a:lnTo>
                <a:lnTo>
                  <a:pt x="1546" y="479"/>
                </a:lnTo>
                <a:lnTo>
                  <a:pt x="1544" y="474"/>
                </a:lnTo>
                <a:lnTo>
                  <a:pt x="1566" y="471"/>
                </a:lnTo>
                <a:lnTo>
                  <a:pt x="1589" y="469"/>
                </a:lnTo>
                <a:lnTo>
                  <a:pt x="1601" y="469"/>
                </a:lnTo>
                <a:lnTo>
                  <a:pt x="1611" y="469"/>
                </a:lnTo>
                <a:lnTo>
                  <a:pt x="1623" y="466"/>
                </a:lnTo>
                <a:lnTo>
                  <a:pt x="1631" y="462"/>
                </a:lnTo>
                <a:lnTo>
                  <a:pt x="1631" y="452"/>
                </a:lnTo>
                <a:lnTo>
                  <a:pt x="1631" y="442"/>
                </a:lnTo>
                <a:lnTo>
                  <a:pt x="1628" y="434"/>
                </a:lnTo>
                <a:lnTo>
                  <a:pt x="1624" y="427"/>
                </a:lnTo>
                <a:lnTo>
                  <a:pt x="1619" y="421"/>
                </a:lnTo>
                <a:lnTo>
                  <a:pt x="1613" y="416"/>
                </a:lnTo>
                <a:lnTo>
                  <a:pt x="1604" y="412"/>
                </a:lnTo>
                <a:lnTo>
                  <a:pt x="1596" y="409"/>
                </a:lnTo>
                <a:lnTo>
                  <a:pt x="1596" y="406"/>
                </a:lnTo>
                <a:lnTo>
                  <a:pt x="1596" y="402"/>
                </a:lnTo>
                <a:lnTo>
                  <a:pt x="1598" y="402"/>
                </a:lnTo>
                <a:lnTo>
                  <a:pt x="1599" y="402"/>
                </a:lnTo>
                <a:lnTo>
                  <a:pt x="1606" y="401"/>
                </a:lnTo>
                <a:lnTo>
                  <a:pt x="1611" y="401"/>
                </a:lnTo>
                <a:lnTo>
                  <a:pt x="1618" y="402"/>
                </a:lnTo>
                <a:lnTo>
                  <a:pt x="1624" y="404"/>
                </a:lnTo>
                <a:lnTo>
                  <a:pt x="1624" y="397"/>
                </a:lnTo>
                <a:lnTo>
                  <a:pt x="1624" y="390"/>
                </a:lnTo>
                <a:lnTo>
                  <a:pt x="1638" y="390"/>
                </a:lnTo>
                <a:lnTo>
                  <a:pt x="1646" y="390"/>
                </a:lnTo>
                <a:lnTo>
                  <a:pt x="1653" y="389"/>
                </a:lnTo>
                <a:lnTo>
                  <a:pt x="1656" y="385"/>
                </a:lnTo>
                <a:lnTo>
                  <a:pt x="1664" y="377"/>
                </a:lnTo>
                <a:lnTo>
                  <a:pt x="1676" y="365"/>
                </a:lnTo>
                <a:lnTo>
                  <a:pt x="1690" y="362"/>
                </a:lnTo>
                <a:lnTo>
                  <a:pt x="1701" y="357"/>
                </a:lnTo>
                <a:lnTo>
                  <a:pt x="1710" y="345"/>
                </a:lnTo>
                <a:lnTo>
                  <a:pt x="1718" y="334"/>
                </a:lnTo>
                <a:lnTo>
                  <a:pt x="1730" y="332"/>
                </a:lnTo>
                <a:lnTo>
                  <a:pt x="1740" y="330"/>
                </a:lnTo>
                <a:lnTo>
                  <a:pt x="1736" y="324"/>
                </a:lnTo>
                <a:lnTo>
                  <a:pt x="1735" y="315"/>
                </a:lnTo>
                <a:lnTo>
                  <a:pt x="1733" y="307"/>
                </a:lnTo>
                <a:lnTo>
                  <a:pt x="1735" y="297"/>
                </a:lnTo>
                <a:lnTo>
                  <a:pt x="1747" y="297"/>
                </a:lnTo>
                <a:lnTo>
                  <a:pt x="1758" y="298"/>
                </a:lnTo>
                <a:lnTo>
                  <a:pt x="1760" y="300"/>
                </a:lnTo>
                <a:lnTo>
                  <a:pt x="1762" y="302"/>
                </a:lnTo>
                <a:lnTo>
                  <a:pt x="1762" y="303"/>
                </a:lnTo>
                <a:lnTo>
                  <a:pt x="1755" y="308"/>
                </a:lnTo>
                <a:lnTo>
                  <a:pt x="1750" y="312"/>
                </a:lnTo>
                <a:lnTo>
                  <a:pt x="1750" y="318"/>
                </a:lnTo>
                <a:lnTo>
                  <a:pt x="1752" y="324"/>
                </a:lnTo>
                <a:lnTo>
                  <a:pt x="1753" y="329"/>
                </a:lnTo>
                <a:lnTo>
                  <a:pt x="1757" y="332"/>
                </a:lnTo>
                <a:lnTo>
                  <a:pt x="1758" y="332"/>
                </a:lnTo>
                <a:lnTo>
                  <a:pt x="1768" y="329"/>
                </a:lnTo>
                <a:lnTo>
                  <a:pt x="1778" y="327"/>
                </a:lnTo>
                <a:lnTo>
                  <a:pt x="1785" y="332"/>
                </a:lnTo>
                <a:lnTo>
                  <a:pt x="1790" y="337"/>
                </a:lnTo>
                <a:lnTo>
                  <a:pt x="1805" y="329"/>
                </a:lnTo>
                <a:lnTo>
                  <a:pt x="1819" y="324"/>
                </a:lnTo>
                <a:lnTo>
                  <a:pt x="1837" y="324"/>
                </a:lnTo>
                <a:lnTo>
                  <a:pt x="1855" y="320"/>
                </a:lnTo>
                <a:lnTo>
                  <a:pt x="1862" y="303"/>
                </a:lnTo>
                <a:lnTo>
                  <a:pt x="1869" y="288"/>
                </a:lnTo>
                <a:lnTo>
                  <a:pt x="1875" y="287"/>
                </a:lnTo>
                <a:lnTo>
                  <a:pt x="1882" y="288"/>
                </a:lnTo>
                <a:lnTo>
                  <a:pt x="1887" y="292"/>
                </a:lnTo>
                <a:lnTo>
                  <a:pt x="1892" y="293"/>
                </a:lnTo>
                <a:lnTo>
                  <a:pt x="1896" y="290"/>
                </a:lnTo>
                <a:lnTo>
                  <a:pt x="1897" y="287"/>
                </a:lnTo>
                <a:lnTo>
                  <a:pt x="1892" y="280"/>
                </a:lnTo>
                <a:lnTo>
                  <a:pt x="1887" y="275"/>
                </a:lnTo>
                <a:lnTo>
                  <a:pt x="1887" y="268"/>
                </a:lnTo>
                <a:lnTo>
                  <a:pt x="1887" y="263"/>
                </a:lnTo>
                <a:lnTo>
                  <a:pt x="1902" y="265"/>
                </a:lnTo>
                <a:lnTo>
                  <a:pt x="1917" y="267"/>
                </a:lnTo>
                <a:lnTo>
                  <a:pt x="1924" y="267"/>
                </a:lnTo>
                <a:lnTo>
                  <a:pt x="1931" y="263"/>
                </a:lnTo>
                <a:lnTo>
                  <a:pt x="1936" y="260"/>
                </a:lnTo>
                <a:lnTo>
                  <a:pt x="1941" y="253"/>
                </a:lnTo>
                <a:lnTo>
                  <a:pt x="1932" y="252"/>
                </a:lnTo>
                <a:lnTo>
                  <a:pt x="1922" y="252"/>
                </a:lnTo>
                <a:lnTo>
                  <a:pt x="1912" y="252"/>
                </a:lnTo>
                <a:lnTo>
                  <a:pt x="1902" y="253"/>
                </a:lnTo>
                <a:lnTo>
                  <a:pt x="1892" y="253"/>
                </a:lnTo>
                <a:lnTo>
                  <a:pt x="1882" y="253"/>
                </a:lnTo>
                <a:lnTo>
                  <a:pt x="1872" y="250"/>
                </a:lnTo>
                <a:lnTo>
                  <a:pt x="1864" y="246"/>
                </a:lnTo>
                <a:lnTo>
                  <a:pt x="1864" y="245"/>
                </a:lnTo>
                <a:lnTo>
                  <a:pt x="1864" y="243"/>
                </a:lnTo>
                <a:lnTo>
                  <a:pt x="1862" y="233"/>
                </a:lnTo>
                <a:lnTo>
                  <a:pt x="1862" y="225"/>
                </a:lnTo>
                <a:lnTo>
                  <a:pt x="1877" y="213"/>
                </a:lnTo>
                <a:lnTo>
                  <a:pt x="1892" y="201"/>
                </a:lnTo>
                <a:lnTo>
                  <a:pt x="1892" y="195"/>
                </a:lnTo>
                <a:lnTo>
                  <a:pt x="1891" y="191"/>
                </a:lnTo>
                <a:lnTo>
                  <a:pt x="1889" y="188"/>
                </a:lnTo>
                <a:lnTo>
                  <a:pt x="1887" y="185"/>
                </a:lnTo>
                <a:lnTo>
                  <a:pt x="1885" y="185"/>
                </a:lnTo>
                <a:lnTo>
                  <a:pt x="1875" y="186"/>
                </a:lnTo>
                <a:lnTo>
                  <a:pt x="1867" y="190"/>
                </a:lnTo>
                <a:lnTo>
                  <a:pt x="1857" y="195"/>
                </a:lnTo>
                <a:lnTo>
                  <a:pt x="1850" y="200"/>
                </a:lnTo>
                <a:lnTo>
                  <a:pt x="1835" y="213"/>
                </a:lnTo>
                <a:lnTo>
                  <a:pt x="1822" y="226"/>
                </a:lnTo>
                <a:lnTo>
                  <a:pt x="1824" y="235"/>
                </a:lnTo>
                <a:lnTo>
                  <a:pt x="1824" y="245"/>
                </a:lnTo>
                <a:lnTo>
                  <a:pt x="1827" y="250"/>
                </a:lnTo>
                <a:lnTo>
                  <a:pt x="1830" y="253"/>
                </a:lnTo>
                <a:lnTo>
                  <a:pt x="1835" y="255"/>
                </a:lnTo>
                <a:lnTo>
                  <a:pt x="1840" y="257"/>
                </a:lnTo>
                <a:lnTo>
                  <a:pt x="1839" y="260"/>
                </a:lnTo>
                <a:lnTo>
                  <a:pt x="1839" y="263"/>
                </a:lnTo>
                <a:lnTo>
                  <a:pt x="1825" y="268"/>
                </a:lnTo>
                <a:lnTo>
                  <a:pt x="1817" y="275"/>
                </a:lnTo>
                <a:lnTo>
                  <a:pt x="1819" y="282"/>
                </a:lnTo>
                <a:lnTo>
                  <a:pt x="1817" y="290"/>
                </a:lnTo>
                <a:lnTo>
                  <a:pt x="1813" y="297"/>
                </a:lnTo>
                <a:lnTo>
                  <a:pt x="1810" y="303"/>
                </a:lnTo>
                <a:lnTo>
                  <a:pt x="1802" y="303"/>
                </a:lnTo>
                <a:lnTo>
                  <a:pt x="1793" y="305"/>
                </a:lnTo>
                <a:lnTo>
                  <a:pt x="1793" y="310"/>
                </a:lnTo>
                <a:lnTo>
                  <a:pt x="1793" y="313"/>
                </a:lnTo>
                <a:lnTo>
                  <a:pt x="1792" y="315"/>
                </a:lnTo>
                <a:lnTo>
                  <a:pt x="1790" y="317"/>
                </a:lnTo>
                <a:lnTo>
                  <a:pt x="1785" y="313"/>
                </a:lnTo>
                <a:lnTo>
                  <a:pt x="1782" y="307"/>
                </a:lnTo>
                <a:lnTo>
                  <a:pt x="1778" y="302"/>
                </a:lnTo>
                <a:lnTo>
                  <a:pt x="1775" y="295"/>
                </a:lnTo>
                <a:lnTo>
                  <a:pt x="1770" y="280"/>
                </a:lnTo>
                <a:lnTo>
                  <a:pt x="1768" y="263"/>
                </a:lnTo>
                <a:lnTo>
                  <a:pt x="1760" y="265"/>
                </a:lnTo>
                <a:lnTo>
                  <a:pt x="1753" y="267"/>
                </a:lnTo>
                <a:lnTo>
                  <a:pt x="1748" y="268"/>
                </a:lnTo>
                <a:lnTo>
                  <a:pt x="1743" y="272"/>
                </a:lnTo>
                <a:lnTo>
                  <a:pt x="1738" y="275"/>
                </a:lnTo>
                <a:lnTo>
                  <a:pt x="1731" y="278"/>
                </a:lnTo>
                <a:lnTo>
                  <a:pt x="1726" y="280"/>
                </a:lnTo>
                <a:lnTo>
                  <a:pt x="1716" y="280"/>
                </a:lnTo>
                <a:lnTo>
                  <a:pt x="1716" y="278"/>
                </a:lnTo>
                <a:lnTo>
                  <a:pt x="1711" y="270"/>
                </a:lnTo>
                <a:lnTo>
                  <a:pt x="1708" y="258"/>
                </a:lnTo>
                <a:lnTo>
                  <a:pt x="1705" y="245"/>
                </a:lnTo>
                <a:lnTo>
                  <a:pt x="1703" y="235"/>
                </a:lnTo>
                <a:lnTo>
                  <a:pt x="1718" y="230"/>
                </a:lnTo>
                <a:lnTo>
                  <a:pt x="1735" y="223"/>
                </a:lnTo>
                <a:lnTo>
                  <a:pt x="1750" y="215"/>
                </a:lnTo>
                <a:lnTo>
                  <a:pt x="1763" y="206"/>
                </a:lnTo>
                <a:lnTo>
                  <a:pt x="1775" y="190"/>
                </a:lnTo>
                <a:lnTo>
                  <a:pt x="1795" y="163"/>
                </a:lnTo>
                <a:lnTo>
                  <a:pt x="1807" y="151"/>
                </a:lnTo>
                <a:lnTo>
                  <a:pt x="1817" y="143"/>
                </a:lnTo>
                <a:lnTo>
                  <a:pt x="1820" y="141"/>
                </a:lnTo>
                <a:lnTo>
                  <a:pt x="1825" y="141"/>
                </a:lnTo>
                <a:lnTo>
                  <a:pt x="1829" y="143"/>
                </a:lnTo>
                <a:lnTo>
                  <a:pt x="1830" y="148"/>
                </a:lnTo>
                <a:lnTo>
                  <a:pt x="1842" y="139"/>
                </a:lnTo>
                <a:lnTo>
                  <a:pt x="1854" y="134"/>
                </a:lnTo>
                <a:lnTo>
                  <a:pt x="1865" y="131"/>
                </a:lnTo>
                <a:lnTo>
                  <a:pt x="1877" y="129"/>
                </a:lnTo>
                <a:lnTo>
                  <a:pt x="1901" y="131"/>
                </a:lnTo>
                <a:lnTo>
                  <a:pt x="1927" y="133"/>
                </a:lnTo>
                <a:lnTo>
                  <a:pt x="1927" y="138"/>
                </a:lnTo>
                <a:lnTo>
                  <a:pt x="1926" y="143"/>
                </a:lnTo>
                <a:lnTo>
                  <a:pt x="1941" y="143"/>
                </a:lnTo>
                <a:lnTo>
                  <a:pt x="1957" y="144"/>
                </a:lnTo>
                <a:lnTo>
                  <a:pt x="1973" y="146"/>
                </a:lnTo>
                <a:lnTo>
                  <a:pt x="1988" y="149"/>
                </a:lnTo>
                <a:lnTo>
                  <a:pt x="2003" y="154"/>
                </a:lnTo>
                <a:lnTo>
                  <a:pt x="2014" y="161"/>
                </a:lnTo>
                <a:lnTo>
                  <a:pt x="2026" y="169"/>
                </a:lnTo>
                <a:lnTo>
                  <a:pt x="2034" y="178"/>
                </a:lnTo>
                <a:lnTo>
                  <a:pt x="2031" y="180"/>
                </a:lnTo>
                <a:lnTo>
                  <a:pt x="2029" y="181"/>
                </a:lnTo>
                <a:lnTo>
                  <a:pt x="2021" y="185"/>
                </a:lnTo>
                <a:lnTo>
                  <a:pt x="2011" y="185"/>
                </a:lnTo>
                <a:lnTo>
                  <a:pt x="2001" y="183"/>
                </a:lnTo>
                <a:lnTo>
                  <a:pt x="1993" y="181"/>
                </a:lnTo>
                <a:lnTo>
                  <a:pt x="1973" y="175"/>
                </a:lnTo>
                <a:lnTo>
                  <a:pt x="1956" y="171"/>
                </a:lnTo>
                <a:lnTo>
                  <a:pt x="1956" y="173"/>
                </a:lnTo>
                <a:lnTo>
                  <a:pt x="1966" y="185"/>
                </a:lnTo>
                <a:lnTo>
                  <a:pt x="1978" y="198"/>
                </a:lnTo>
                <a:lnTo>
                  <a:pt x="1983" y="203"/>
                </a:lnTo>
                <a:lnTo>
                  <a:pt x="1989" y="208"/>
                </a:lnTo>
                <a:lnTo>
                  <a:pt x="1998" y="211"/>
                </a:lnTo>
                <a:lnTo>
                  <a:pt x="2008" y="213"/>
                </a:lnTo>
                <a:lnTo>
                  <a:pt x="2004" y="205"/>
                </a:lnTo>
                <a:lnTo>
                  <a:pt x="1999" y="196"/>
                </a:lnTo>
                <a:lnTo>
                  <a:pt x="2001" y="195"/>
                </a:lnTo>
                <a:lnTo>
                  <a:pt x="2003" y="193"/>
                </a:lnTo>
                <a:lnTo>
                  <a:pt x="2014" y="198"/>
                </a:lnTo>
                <a:lnTo>
                  <a:pt x="2029" y="203"/>
                </a:lnTo>
                <a:lnTo>
                  <a:pt x="2029" y="200"/>
                </a:lnTo>
                <a:lnTo>
                  <a:pt x="2029" y="198"/>
                </a:lnTo>
                <a:lnTo>
                  <a:pt x="2026" y="195"/>
                </a:lnTo>
                <a:lnTo>
                  <a:pt x="2024" y="191"/>
                </a:lnTo>
                <a:lnTo>
                  <a:pt x="2040" y="183"/>
                </a:lnTo>
                <a:lnTo>
                  <a:pt x="2055" y="176"/>
                </a:lnTo>
                <a:lnTo>
                  <a:pt x="2053" y="164"/>
                </a:lnTo>
                <a:lnTo>
                  <a:pt x="2051" y="151"/>
                </a:lnTo>
                <a:lnTo>
                  <a:pt x="2065" y="154"/>
                </a:lnTo>
                <a:lnTo>
                  <a:pt x="2076" y="158"/>
                </a:lnTo>
                <a:lnTo>
                  <a:pt x="2078" y="159"/>
                </a:lnTo>
                <a:lnTo>
                  <a:pt x="2078" y="161"/>
                </a:lnTo>
                <a:lnTo>
                  <a:pt x="2078" y="163"/>
                </a:lnTo>
                <a:lnTo>
                  <a:pt x="2076" y="164"/>
                </a:lnTo>
                <a:lnTo>
                  <a:pt x="2073" y="164"/>
                </a:lnTo>
                <a:lnTo>
                  <a:pt x="2068" y="166"/>
                </a:lnTo>
                <a:lnTo>
                  <a:pt x="2068" y="171"/>
                </a:lnTo>
                <a:lnTo>
                  <a:pt x="2068" y="176"/>
                </a:lnTo>
                <a:lnTo>
                  <a:pt x="2078" y="175"/>
                </a:lnTo>
                <a:lnTo>
                  <a:pt x="2086" y="171"/>
                </a:lnTo>
                <a:lnTo>
                  <a:pt x="2095" y="168"/>
                </a:lnTo>
                <a:lnTo>
                  <a:pt x="2101" y="163"/>
                </a:lnTo>
                <a:lnTo>
                  <a:pt x="2108" y="159"/>
                </a:lnTo>
                <a:lnTo>
                  <a:pt x="2117" y="156"/>
                </a:lnTo>
                <a:lnTo>
                  <a:pt x="2127" y="153"/>
                </a:lnTo>
                <a:lnTo>
                  <a:pt x="2140" y="151"/>
                </a:lnTo>
                <a:lnTo>
                  <a:pt x="2140" y="156"/>
                </a:lnTo>
                <a:lnTo>
                  <a:pt x="2140" y="159"/>
                </a:lnTo>
                <a:lnTo>
                  <a:pt x="2153" y="159"/>
                </a:lnTo>
                <a:lnTo>
                  <a:pt x="2170" y="156"/>
                </a:lnTo>
                <a:lnTo>
                  <a:pt x="2185" y="153"/>
                </a:lnTo>
                <a:lnTo>
                  <a:pt x="2197" y="149"/>
                </a:lnTo>
                <a:lnTo>
                  <a:pt x="2195" y="146"/>
                </a:lnTo>
                <a:lnTo>
                  <a:pt x="2195" y="144"/>
                </a:lnTo>
                <a:lnTo>
                  <a:pt x="2183" y="141"/>
                </a:lnTo>
                <a:lnTo>
                  <a:pt x="2173" y="139"/>
                </a:lnTo>
                <a:lnTo>
                  <a:pt x="2173" y="134"/>
                </a:lnTo>
                <a:lnTo>
                  <a:pt x="2172" y="128"/>
                </a:lnTo>
                <a:lnTo>
                  <a:pt x="2195" y="134"/>
                </a:lnTo>
                <a:lnTo>
                  <a:pt x="2220" y="143"/>
                </a:lnTo>
                <a:lnTo>
                  <a:pt x="2244" y="151"/>
                </a:lnTo>
                <a:lnTo>
                  <a:pt x="2271" y="158"/>
                </a:lnTo>
                <a:lnTo>
                  <a:pt x="2271" y="156"/>
                </a:lnTo>
                <a:lnTo>
                  <a:pt x="2272" y="153"/>
                </a:lnTo>
                <a:lnTo>
                  <a:pt x="2255" y="143"/>
                </a:lnTo>
                <a:lnTo>
                  <a:pt x="2240" y="133"/>
                </a:lnTo>
                <a:lnTo>
                  <a:pt x="2240" y="124"/>
                </a:lnTo>
                <a:lnTo>
                  <a:pt x="2242" y="116"/>
                </a:lnTo>
                <a:lnTo>
                  <a:pt x="2244" y="111"/>
                </a:lnTo>
                <a:lnTo>
                  <a:pt x="2245" y="106"/>
                </a:lnTo>
                <a:lnTo>
                  <a:pt x="2249" y="104"/>
                </a:lnTo>
                <a:lnTo>
                  <a:pt x="2252" y="101"/>
                </a:lnTo>
                <a:lnTo>
                  <a:pt x="2266" y="106"/>
                </a:lnTo>
                <a:lnTo>
                  <a:pt x="2277" y="109"/>
                </a:lnTo>
                <a:lnTo>
                  <a:pt x="2279" y="118"/>
                </a:lnTo>
                <a:lnTo>
                  <a:pt x="2282" y="126"/>
                </a:lnTo>
                <a:lnTo>
                  <a:pt x="2287" y="131"/>
                </a:lnTo>
                <a:lnTo>
                  <a:pt x="2292" y="138"/>
                </a:lnTo>
                <a:lnTo>
                  <a:pt x="2299" y="144"/>
                </a:lnTo>
                <a:lnTo>
                  <a:pt x="2304" y="149"/>
                </a:lnTo>
                <a:lnTo>
                  <a:pt x="2309" y="156"/>
                </a:lnTo>
                <a:lnTo>
                  <a:pt x="2312" y="163"/>
                </a:lnTo>
                <a:lnTo>
                  <a:pt x="2306" y="169"/>
                </a:lnTo>
                <a:lnTo>
                  <a:pt x="2299" y="176"/>
                </a:lnTo>
                <a:lnTo>
                  <a:pt x="2302" y="180"/>
                </a:lnTo>
                <a:lnTo>
                  <a:pt x="2306" y="183"/>
                </a:lnTo>
                <a:lnTo>
                  <a:pt x="2311" y="183"/>
                </a:lnTo>
                <a:lnTo>
                  <a:pt x="2316" y="183"/>
                </a:lnTo>
                <a:lnTo>
                  <a:pt x="2321" y="178"/>
                </a:lnTo>
                <a:lnTo>
                  <a:pt x="2326" y="173"/>
                </a:lnTo>
                <a:lnTo>
                  <a:pt x="2324" y="163"/>
                </a:lnTo>
                <a:lnTo>
                  <a:pt x="2321" y="154"/>
                </a:lnTo>
                <a:lnTo>
                  <a:pt x="2321" y="153"/>
                </a:lnTo>
                <a:lnTo>
                  <a:pt x="2332" y="154"/>
                </a:lnTo>
                <a:lnTo>
                  <a:pt x="2343" y="156"/>
                </a:lnTo>
                <a:lnTo>
                  <a:pt x="2343" y="161"/>
                </a:lnTo>
                <a:lnTo>
                  <a:pt x="2344" y="163"/>
                </a:lnTo>
                <a:lnTo>
                  <a:pt x="2346" y="163"/>
                </a:lnTo>
                <a:lnTo>
                  <a:pt x="2351" y="163"/>
                </a:lnTo>
                <a:lnTo>
                  <a:pt x="2349" y="161"/>
                </a:lnTo>
                <a:lnTo>
                  <a:pt x="2348" y="159"/>
                </a:lnTo>
                <a:lnTo>
                  <a:pt x="2346" y="154"/>
                </a:lnTo>
                <a:lnTo>
                  <a:pt x="2343" y="151"/>
                </a:lnTo>
                <a:lnTo>
                  <a:pt x="2329" y="151"/>
                </a:lnTo>
                <a:lnTo>
                  <a:pt x="2316" y="151"/>
                </a:lnTo>
                <a:lnTo>
                  <a:pt x="2304" y="136"/>
                </a:lnTo>
                <a:lnTo>
                  <a:pt x="2294" y="121"/>
                </a:lnTo>
                <a:lnTo>
                  <a:pt x="2294" y="116"/>
                </a:lnTo>
                <a:lnTo>
                  <a:pt x="2296" y="113"/>
                </a:lnTo>
                <a:lnTo>
                  <a:pt x="2304" y="119"/>
                </a:lnTo>
                <a:lnTo>
                  <a:pt x="2312" y="124"/>
                </a:lnTo>
                <a:lnTo>
                  <a:pt x="2317" y="126"/>
                </a:lnTo>
                <a:lnTo>
                  <a:pt x="2322" y="128"/>
                </a:lnTo>
                <a:lnTo>
                  <a:pt x="2327" y="128"/>
                </a:lnTo>
                <a:lnTo>
                  <a:pt x="2334" y="126"/>
                </a:lnTo>
                <a:lnTo>
                  <a:pt x="2326" y="123"/>
                </a:lnTo>
                <a:lnTo>
                  <a:pt x="2319" y="119"/>
                </a:lnTo>
                <a:lnTo>
                  <a:pt x="2319" y="114"/>
                </a:lnTo>
                <a:lnTo>
                  <a:pt x="2319" y="108"/>
                </a:lnTo>
                <a:lnTo>
                  <a:pt x="2331" y="113"/>
                </a:lnTo>
                <a:lnTo>
                  <a:pt x="2343" y="118"/>
                </a:lnTo>
                <a:lnTo>
                  <a:pt x="2349" y="119"/>
                </a:lnTo>
                <a:lnTo>
                  <a:pt x="2356" y="121"/>
                </a:lnTo>
                <a:lnTo>
                  <a:pt x="2361" y="123"/>
                </a:lnTo>
                <a:lnTo>
                  <a:pt x="2368" y="123"/>
                </a:lnTo>
                <a:lnTo>
                  <a:pt x="2366" y="119"/>
                </a:lnTo>
                <a:lnTo>
                  <a:pt x="2364" y="118"/>
                </a:lnTo>
                <a:lnTo>
                  <a:pt x="2349" y="111"/>
                </a:lnTo>
                <a:lnTo>
                  <a:pt x="2334" y="104"/>
                </a:lnTo>
                <a:lnTo>
                  <a:pt x="2334" y="101"/>
                </a:lnTo>
                <a:lnTo>
                  <a:pt x="2334" y="99"/>
                </a:lnTo>
                <a:lnTo>
                  <a:pt x="2336" y="97"/>
                </a:lnTo>
                <a:lnTo>
                  <a:pt x="2338" y="96"/>
                </a:lnTo>
                <a:lnTo>
                  <a:pt x="2363" y="97"/>
                </a:lnTo>
                <a:lnTo>
                  <a:pt x="2386" y="101"/>
                </a:lnTo>
                <a:lnTo>
                  <a:pt x="2386" y="99"/>
                </a:lnTo>
                <a:lnTo>
                  <a:pt x="2381" y="96"/>
                </a:lnTo>
                <a:lnTo>
                  <a:pt x="2378" y="92"/>
                </a:lnTo>
                <a:lnTo>
                  <a:pt x="2378" y="87"/>
                </a:lnTo>
                <a:lnTo>
                  <a:pt x="2378" y="81"/>
                </a:lnTo>
                <a:lnTo>
                  <a:pt x="2406" y="81"/>
                </a:lnTo>
                <a:lnTo>
                  <a:pt x="2433" y="77"/>
                </a:lnTo>
                <a:lnTo>
                  <a:pt x="2445" y="74"/>
                </a:lnTo>
                <a:lnTo>
                  <a:pt x="2456" y="69"/>
                </a:lnTo>
                <a:lnTo>
                  <a:pt x="2466" y="64"/>
                </a:lnTo>
                <a:lnTo>
                  <a:pt x="2473" y="57"/>
                </a:lnTo>
                <a:lnTo>
                  <a:pt x="2488" y="59"/>
                </a:lnTo>
                <a:lnTo>
                  <a:pt x="2500" y="61"/>
                </a:lnTo>
                <a:lnTo>
                  <a:pt x="2508" y="64"/>
                </a:lnTo>
                <a:lnTo>
                  <a:pt x="2518" y="69"/>
                </a:lnTo>
                <a:lnTo>
                  <a:pt x="2540" y="69"/>
                </a:lnTo>
                <a:lnTo>
                  <a:pt x="2564" y="69"/>
                </a:lnTo>
                <a:lnTo>
                  <a:pt x="2569" y="76"/>
                </a:lnTo>
                <a:lnTo>
                  <a:pt x="2574" y="81"/>
                </a:lnTo>
                <a:lnTo>
                  <a:pt x="2577" y="84"/>
                </a:lnTo>
                <a:lnTo>
                  <a:pt x="2577" y="89"/>
                </a:lnTo>
                <a:lnTo>
                  <a:pt x="2575" y="89"/>
                </a:lnTo>
                <a:lnTo>
                  <a:pt x="2574" y="89"/>
                </a:lnTo>
                <a:lnTo>
                  <a:pt x="2567" y="92"/>
                </a:lnTo>
                <a:lnTo>
                  <a:pt x="2562" y="94"/>
                </a:lnTo>
                <a:lnTo>
                  <a:pt x="2557" y="97"/>
                </a:lnTo>
                <a:lnTo>
                  <a:pt x="2552" y="103"/>
                </a:lnTo>
                <a:lnTo>
                  <a:pt x="2552" y="104"/>
                </a:lnTo>
                <a:lnTo>
                  <a:pt x="2553" y="104"/>
                </a:lnTo>
                <a:lnTo>
                  <a:pt x="2555" y="104"/>
                </a:lnTo>
                <a:lnTo>
                  <a:pt x="2565" y="103"/>
                </a:lnTo>
                <a:lnTo>
                  <a:pt x="2577" y="97"/>
                </a:lnTo>
                <a:lnTo>
                  <a:pt x="2584" y="94"/>
                </a:lnTo>
                <a:lnTo>
                  <a:pt x="2590" y="92"/>
                </a:lnTo>
                <a:lnTo>
                  <a:pt x="2597" y="92"/>
                </a:lnTo>
                <a:lnTo>
                  <a:pt x="2604" y="94"/>
                </a:lnTo>
                <a:lnTo>
                  <a:pt x="2624" y="99"/>
                </a:lnTo>
                <a:lnTo>
                  <a:pt x="2646" y="104"/>
                </a:lnTo>
                <a:lnTo>
                  <a:pt x="2669" y="108"/>
                </a:lnTo>
                <a:lnTo>
                  <a:pt x="2692" y="108"/>
                </a:lnTo>
                <a:lnTo>
                  <a:pt x="2694" y="104"/>
                </a:lnTo>
                <a:lnTo>
                  <a:pt x="2697" y="101"/>
                </a:lnTo>
                <a:lnTo>
                  <a:pt x="2714" y="101"/>
                </a:lnTo>
                <a:lnTo>
                  <a:pt x="2733" y="103"/>
                </a:lnTo>
                <a:lnTo>
                  <a:pt x="2746" y="111"/>
                </a:lnTo>
                <a:lnTo>
                  <a:pt x="2756" y="119"/>
                </a:lnTo>
                <a:lnTo>
                  <a:pt x="2763" y="123"/>
                </a:lnTo>
                <a:lnTo>
                  <a:pt x="2769" y="126"/>
                </a:lnTo>
                <a:lnTo>
                  <a:pt x="2778" y="128"/>
                </a:lnTo>
                <a:lnTo>
                  <a:pt x="2788" y="128"/>
                </a:lnTo>
                <a:close/>
                <a:moveTo>
                  <a:pt x="2215" y="76"/>
                </a:moveTo>
                <a:lnTo>
                  <a:pt x="2202" y="74"/>
                </a:lnTo>
                <a:lnTo>
                  <a:pt x="2190" y="76"/>
                </a:lnTo>
                <a:lnTo>
                  <a:pt x="2178" y="77"/>
                </a:lnTo>
                <a:lnTo>
                  <a:pt x="2168" y="79"/>
                </a:lnTo>
                <a:lnTo>
                  <a:pt x="2158" y="84"/>
                </a:lnTo>
                <a:lnTo>
                  <a:pt x="2150" y="87"/>
                </a:lnTo>
                <a:lnTo>
                  <a:pt x="2143" y="94"/>
                </a:lnTo>
                <a:lnTo>
                  <a:pt x="2138" y="101"/>
                </a:lnTo>
                <a:lnTo>
                  <a:pt x="2137" y="109"/>
                </a:lnTo>
                <a:lnTo>
                  <a:pt x="2137" y="118"/>
                </a:lnTo>
                <a:lnTo>
                  <a:pt x="2143" y="119"/>
                </a:lnTo>
                <a:lnTo>
                  <a:pt x="2150" y="123"/>
                </a:lnTo>
                <a:lnTo>
                  <a:pt x="2157" y="126"/>
                </a:lnTo>
                <a:lnTo>
                  <a:pt x="2162" y="129"/>
                </a:lnTo>
                <a:lnTo>
                  <a:pt x="2143" y="129"/>
                </a:lnTo>
                <a:lnTo>
                  <a:pt x="2123" y="129"/>
                </a:lnTo>
                <a:lnTo>
                  <a:pt x="2122" y="126"/>
                </a:lnTo>
                <a:lnTo>
                  <a:pt x="2118" y="123"/>
                </a:lnTo>
                <a:lnTo>
                  <a:pt x="2113" y="121"/>
                </a:lnTo>
                <a:lnTo>
                  <a:pt x="2106" y="121"/>
                </a:lnTo>
                <a:lnTo>
                  <a:pt x="2106" y="111"/>
                </a:lnTo>
                <a:lnTo>
                  <a:pt x="2110" y="103"/>
                </a:lnTo>
                <a:lnTo>
                  <a:pt x="2118" y="101"/>
                </a:lnTo>
                <a:lnTo>
                  <a:pt x="2128" y="97"/>
                </a:lnTo>
                <a:lnTo>
                  <a:pt x="2125" y="94"/>
                </a:lnTo>
                <a:lnTo>
                  <a:pt x="2122" y="91"/>
                </a:lnTo>
                <a:lnTo>
                  <a:pt x="2142" y="81"/>
                </a:lnTo>
                <a:lnTo>
                  <a:pt x="2165" y="71"/>
                </a:lnTo>
                <a:lnTo>
                  <a:pt x="2177" y="66"/>
                </a:lnTo>
                <a:lnTo>
                  <a:pt x="2190" y="62"/>
                </a:lnTo>
                <a:lnTo>
                  <a:pt x="2202" y="61"/>
                </a:lnTo>
                <a:lnTo>
                  <a:pt x="2215" y="62"/>
                </a:lnTo>
                <a:lnTo>
                  <a:pt x="2215" y="69"/>
                </a:lnTo>
                <a:lnTo>
                  <a:pt x="2215" y="76"/>
                </a:lnTo>
                <a:close/>
                <a:moveTo>
                  <a:pt x="881" y="64"/>
                </a:moveTo>
                <a:lnTo>
                  <a:pt x="891" y="64"/>
                </a:lnTo>
                <a:lnTo>
                  <a:pt x="898" y="67"/>
                </a:lnTo>
                <a:lnTo>
                  <a:pt x="896" y="71"/>
                </a:lnTo>
                <a:lnTo>
                  <a:pt x="894" y="74"/>
                </a:lnTo>
                <a:lnTo>
                  <a:pt x="906" y="76"/>
                </a:lnTo>
                <a:lnTo>
                  <a:pt x="916" y="76"/>
                </a:lnTo>
                <a:lnTo>
                  <a:pt x="914" y="79"/>
                </a:lnTo>
                <a:lnTo>
                  <a:pt x="913" y="81"/>
                </a:lnTo>
                <a:lnTo>
                  <a:pt x="896" y="81"/>
                </a:lnTo>
                <a:lnTo>
                  <a:pt x="879" y="79"/>
                </a:lnTo>
                <a:lnTo>
                  <a:pt x="863" y="77"/>
                </a:lnTo>
                <a:lnTo>
                  <a:pt x="847" y="74"/>
                </a:lnTo>
                <a:lnTo>
                  <a:pt x="847" y="72"/>
                </a:lnTo>
                <a:lnTo>
                  <a:pt x="847" y="71"/>
                </a:lnTo>
                <a:lnTo>
                  <a:pt x="847" y="69"/>
                </a:lnTo>
                <a:lnTo>
                  <a:pt x="849" y="67"/>
                </a:lnTo>
                <a:lnTo>
                  <a:pt x="858" y="67"/>
                </a:lnTo>
                <a:lnTo>
                  <a:pt x="868" y="69"/>
                </a:lnTo>
                <a:lnTo>
                  <a:pt x="871" y="69"/>
                </a:lnTo>
                <a:lnTo>
                  <a:pt x="874" y="69"/>
                </a:lnTo>
                <a:lnTo>
                  <a:pt x="878" y="67"/>
                </a:lnTo>
                <a:lnTo>
                  <a:pt x="881" y="64"/>
                </a:lnTo>
                <a:close/>
                <a:moveTo>
                  <a:pt x="938" y="66"/>
                </a:moveTo>
                <a:lnTo>
                  <a:pt x="943" y="66"/>
                </a:lnTo>
                <a:lnTo>
                  <a:pt x="946" y="66"/>
                </a:lnTo>
                <a:lnTo>
                  <a:pt x="950" y="66"/>
                </a:lnTo>
                <a:lnTo>
                  <a:pt x="955" y="67"/>
                </a:lnTo>
                <a:lnTo>
                  <a:pt x="970" y="72"/>
                </a:lnTo>
                <a:lnTo>
                  <a:pt x="993" y="76"/>
                </a:lnTo>
                <a:lnTo>
                  <a:pt x="1015" y="77"/>
                </a:lnTo>
                <a:lnTo>
                  <a:pt x="1027" y="81"/>
                </a:lnTo>
                <a:lnTo>
                  <a:pt x="1025" y="82"/>
                </a:lnTo>
                <a:lnTo>
                  <a:pt x="1025" y="84"/>
                </a:lnTo>
                <a:lnTo>
                  <a:pt x="1000" y="86"/>
                </a:lnTo>
                <a:lnTo>
                  <a:pt x="976" y="86"/>
                </a:lnTo>
                <a:lnTo>
                  <a:pt x="953" y="86"/>
                </a:lnTo>
                <a:lnTo>
                  <a:pt x="931" y="81"/>
                </a:lnTo>
                <a:lnTo>
                  <a:pt x="935" y="72"/>
                </a:lnTo>
                <a:lnTo>
                  <a:pt x="938" y="66"/>
                </a:lnTo>
                <a:close/>
                <a:moveTo>
                  <a:pt x="2471" y="69"/>
                </a:moveTo>
                <a:lnTo>
                  <a:pt x="2473" y="71"/>
                </a:lnTo>
                <a:lnTo>
                  <a:pt x="2473" y="72"/>
                </a:lnTo>
                <a:lnTo>
                  <a:pt x="2473" y="71"/>
                </a:lnTo>
                <a:lnTo>
                  <a:pt x="2471" y="69"/>
                </a:lnTo>
                <a:close/>
                <a:moveTo>
                  <a:pt x="2769" y="74"/>
                </a:moveTo>
                <a:lnTo>
                  <a:pt x="2786" y="74"/>
                </a:lnTo>
                <a:lnTo>
                  <a:pt x="2803" y="76"/>
                </a:lnTo>
                <a:lnTo>
                  <a:pt x="2820" y="77"/>
                </a:lnTo>
                <a:lnTo>
                  <a:pt x="2836" y="77"/>
                </a:lnTo>
                <a:lnTo>
                  <a:pt x="2836" y="81"/>
                </a:lnTo>
                <a:lnTo>
                  <a:pt x="2836" y="84"/>
                </a:lnTo>
                <a:lnTo>
                  <a:pt x="2828" y="87"/>
                </a:lnTo>
                <a:lnTo>
                  <a:pt x="2820" y="87"/>
                </a:lnTo>
                <a:lnTo>
                  <a:pt x="2810" y="89"/>
                </a:lnTo>
                <a:lnTo>
                  <a:pt x="2801" y="87"/>
                </a:lnTo>
                <a:lnTo>
                  <a:pt x="2785" y="84"/>
                </a:lnTo>
                <a:lnTo>
                  <a:pt x="2769" y="77"/>
                </a:lnTo>
                <a:lnTo>
                  <a:pt x="2769" y="76"/>
                </a:lnTo>
                <a:lnTo>
                  <a:pt x="2769" y="74"/>
                </a:lnTo>
                <a:close/>
                <a:moveTo>
                  <a:pt x="663" y="84"/>
                </a:moveTo>
                <a:lnTo>
                  <a:pt x="680" y="86"/>
                </a:lnTo>
                <a:lnTo>
                  <a:pt x="695" y="87"/>
                </a:lnTo>
                <a:lnTo>
                  <a:pt x="707" y="91"/>
                </a:lnTo>
                <a:lnTo>
                  <a:pt x="717" y="89"/>
                </a:lnTo>
                <a:lnTo>
                  <a:pt x="715" y="94"/>
                </a:lnTo>
                <a:lnTo>
                  <a:pt x="714" y="101"/>
                </a:lnTo>
                <a:lnTo>
                  <a:pt x="719" y="99"/>
                </a:lnTo>
                <a:lnTo>
                  <a:pt x="720" y="101"/>
                </a:lnTo>
                <a:lnTo>
                  <a:pt x="722" y="101"/>
                </a:lnTo>
                <a:lnTo>
                  <a:pt x="725" y="104"/>
                </a:lnTo>
                <a:lnTo>
                  <a:pt x="729" y="101"/>
                </a:lnTo>
                <a:lnTo>
                  <a:pt x="730" y="99"/>
                </a:lnTo>
                <a:lnTo>
                  <a:pt x="735" y="99"/>
                </a:lnTo>
                <a:lnTo>
                  <a:pt x="740" y="101"/>
                </a:lnTo>
                <a:lnTo>
                  <a:pt x="742" y="104"/>
                </a:lnTo>
                <a:lnTo>
                  <a:pt x="742" y="109"/>
                </a:lnTo>
                <a:lnTo>
                  <a:pt x="745" y="109"/>
                </a:lnTo>
                <a:lnTo>
                  <a:pt x="749" y="109"/>
                </a:lnTo>
                <a:lnTo>
                  <a:pt x="750" y="106"/>
                </a:lnTo>
                <a:lnTo>
                  <a:pt x="752" y="103"/>
                </a:lnTo>
                <a:lnTo>
                  <a:pt x="755" y="103"/>
                </a:lnTo>
                <a:lnTo>
                  <a:pt x="760" y="101"/>
                </a:lnTo>
                <a:lnTo>
                  <a:pt x="760" y="108"/>
                </a:lnTo>
                <a:lnTo>
                  <a:pt x="759" y="113"/>
                </a:lnTo>
                <a:lnTo>
                  <a:pt x="772" y="106"/>
                </a:lnTo>
                <a:lnTo>
                  <a:pt x="784" y="97"/>
                </a:lnTo>
                <a:lnTo>
                  <a:pt x="789" y="99"/>
                </a:lnTo>
                <a:lnTo>
                  <a:pt x="794" y="101"/>
                </a:lnTo>
                <a:lnTo>
                  <a:pt x="794" y="106"/>
                </a:lnTo>
                <a:lnTo>
                  <a:pt x="794" y="109"/>
                </a:lnTo>
                <a:lnTo>
                  <a:pt x="787" y="118"/>
                </a:lnTo>
                <a:lnTo>
                  <a:pt x="782" y="126"/>
                </a:lnTo>
                <a:lnTo>
                  <a:pt x="782" y="128"/>
                </a:lnTo>
                <a:lnTo>
                  <a:pt x="789" y="129"/>
                </a:lnTo>
                <a:lnTo>
                  <a:pt x="797" y="129"/>
                </a:lnTo>
                <a:lnTo>
                  <a:pt x="794" y="136"/>
                </a:lnTo>
                <a:lnTo>
                  <a:pt x="787" y="141"/>
                </a:lnTo>
                <a:lnTo>
                  <a:pt x="781" y="146"/>
                </a:lnTo>
                <a:lnTo>
                  <a:pt x="776" y="149"/>
                </a:lnTo>
                <a:lnTo>
                  <a:pt x="755" y="144"/>
                </a:lnTo>
                <a:lnTo>
                  <a:pt x="737" y="143"/>
                </a:lnTo>
                <a:lnTo>
                  <a:pt x="715" y="146"/>
                </a:lnTo>
                <a:lnTo>
                  <a:pt x="697" y="148"/>
                </a:lnTo>
                <a:lnTo>
                  <a:pt x="678" y="146"/>
                </a:lnTo>
                <a:lnTo>
                  <a:pt x="655" y="143"/>
                </a:lnTo>
                <a:lnTo>
                  <a:pt x="657" y="139"/>
                </a:lnTo>
                <a:lnTo>
                  <a:pt x="657" y="134"/>
                </a:lnTo>
                <a:lnTo>
                  <a:pt x="672" y="131"/>
                </a:lnTo>
                <a:lnTo>
                  <a:pt x="687" y="128"/>
                </a:lnTo>
                <a:lnTo>
                  <a:pt x="673" y="128"/>
                </a:lnTo>
                <a:lnTo>
                  <a:pt x="660" y="128"/>
                </a:lnTo>
                <a:lnTo>
                  <a:pt x="660" y="126"/>
                </a:lnTo>
                <a:lnTo>
                  <a:pt x="660" y="123"/>
                </a:lnTo>
                <a:lnTo>
                  <a:pt x="663" y="121"/>
                </a:lnTo>
                <a:lnTo>
                  <a:pt x="667" y="121"/>
                </a:lnTo>
                <a:lnTo>
                  <a:pt x="672" y="123"/>
                </a:lnTo>
                <a:lnTo>
                  <a:pt x="677" y="123"/>
                </a:lnTo>
                <a:lnTo>
                  <a:pt x="683" y="123"/>
                </a:lnTo>
                <a:lnTo>
                  <a:pt x="688" y="123"/>
                </a:lnTo>
                <a:lnTo>
                  <a:pt x="678" y="119"/>
                </a:lnTo>
                <a:lnTo>
                  <a:pt x="668" y="118"/>
                </a:lnTo>
                <a:lnTo>
                  <a:pt x="668" y="114"/>
                </a:lnTo>
                <a:lnTo>
                  <a:pt x="670" y="113"/>
                </a:lnTo>
                <a:lnTo>
                  <a:pt x="675" y="109"/>
                </a:lnTo>
                <a:lnTo>
                  <a:pt x="680" y="106"/>
                </a:lnTo>
                <a:lnTo>
                  <a:pt x="680" y="104"/>
                </a:lnTo>
                <a:lnTo>
                  <a:pt x="663" y="109"/>
                </a:lnTo>
                <a:lnTo>
                  <a:pt x="650" y="116"/>
                </a:lnTo>
                <a:lnTo>
                  <a:pt x="643" y="118"/>
                </a:lnTo>
                <a:lnTo>
                  <a:pt x="637" y="119"/>
                </a:lnTo>
                <a:lnTo>
                  <a:pt x="628" y="121"/>
                </a:lnTo>
                <a:lnTo>
                  <a:pt x="618" y="119"/>
                </a:lnTo>
                <a:lnTo>
                  <a:pt x="618" y="114"/>
                </a:lnTo>
                <a:lnTo>
                  <a:pt x="620" y="108"/>
                </a:lnTo>
                <a:lnTo>
                  <a:pt x="633" y="104"/>
                </a:lnTo>
                <a:lnTo>
                  <a:pt x="645" y="99"/>
                </a:lnTo>
                <a:lnTo>
                  <a:pt x="655" y="92"/>
                </a:lnTo>
                <a:lnTo>
                  <a:pt x="663" y="84"/>
                </a:lnTo>
                <a:close/>
                <a:moveTo>
                  <a:pt x="842" y="92"/>
                </a:moveTo>
                <a:lnTo>
                  <a:pt x="858" y="92"/>
                </a:lnTo>
                <a:lnTo>
                  <a:pt x="873" y="92"/>
                </a:lnTo>
                <a:lnTo>
                  <a:pt x="864" y="101"/>
                </a:lnTo>
                <a:lnTo>
                  <a:pt x="858" y="108"/>
                </a:lnTo>
                <a:lnTo>
                  <a:pt x="859" y="111"/>
                </a:lnTo>
                <a:lnTo>
                  <a:pt x="861" y="114"/>
                </a:lnTo>
                <a:lnTo>
                  <a:pt x="858" y="116"/>
                </a:lnTo>
                <a:lnTo>
                  <a:pt x="854" y="119"/>
                </a:lnTo>
                <a:lnTo>
                  <a:pt x="846" y="118"/>
                </a:lnTo>
                <a:lnTo>
                  <a:pt x="839" y="119"/>
                </a:lnTo>
                <a:lnTo>
                  <a:pt x="832" y="121"/>
                </a:lnTo>
                <a:lnTo>
                  <a:pt x="826" y="124"/>
                </a:lnTo>
                <a:lnTo>
                  <a:pt x="826" y="116"/>
                </a:lnTo>
                <a:lnTo>
                  <a:pt x="822" y="113"/>
                </a:lnTo>
                <a:lnTo>
                  <a:pt x="821" y="109"/>
                </a:lnTo>
                <a:lnTo>
                  <a:pt x="817" y="103"/>
                </a:lnTo>
                <a:lnTo>
                  <a:pt x="826" y="106"/>
                </a:lnTo>
                <a:lnTo>
                  <a:pt x="832" y="108"/>
                </a:lnTo>
                <a:lnTo>
                  <a:pt x="837" y="101"/>
                </a:lnTo>
                <a:lnTo>
                  <a:pt x="842" y="92"/>
                </a:lnTo>
                <a:close/>
                <a:moveTo>
                  <a:pt x="889" y="92"/>
                </a:moveTo>
                <a:lnTo>
                  <a:pt x="901" y="92"/>
                </a:lnTo>
                <a:lnTo>
                  <a:pt x="913" y="92"/>
                </a:lnTo>
                <a:lnTo>
                  <a:pt x="913" y="94"/>
                </a:lnTo>
                <a:lnTo>
                  <a:pt x="913" y="96"/>
                </a:lnTo>
                <a:lnTo>
                  <a:pt x="914" y="99"/>
                </a:lnTo>
                <a:lnTo>
                  <a:pt x="914" y="101"/>
                </a:lnTo>
                <a:lnTo>
                  <a:pt x="914" y="103"/>
                </a:lnTo>
                <a:lnTo>
                  <a:pt x="913" y="103"/>
                </a:lnTo>
                <a:lnTo>
                  <a:pt x="901" y="104"/>
                </a:lnTo>
                <a:lnTo>
                  <a:pt x="893" y="106"/>
                </a:lnTo>
                <a:lnTo>
                  <a:pt x="884" y="109"/>
                </a:lnTo>
                <a:lnTo>
                  <a:pt x="879" y="116"/>
                </a:lnTo>
                <a:lnTo>
                  <a:pt x="878" y="114"/>
                </a:lnTo>
                <a:lnTo>
                  <a:pt x="876" y="114"/>
                </a:lnTo>
                <a:lnTo>
                  <a:pt x="876" y="113"/>
                </a:lnTo>
                <a:lnTo>
                  <a:pt x="878" y="106"/>
                </a:lnTo>
                <a:lnTo>
                  <a:pt x="881" y="101"/>
                </a:lnTo>
                <a:lnTo>
                  <a:pt x="884" y="96"/>
                </a:lnTo>
                <a:lnTo>
                  <a:pt x="889" y="92"/>
                </a:lnTo>
                <a:close/>
                <a:moveTo>
                  <a:pt x="1007" y="92"/>
                </a:moveTo>
                <a:lnTo>
                  <a:pt x="1020" y="94"/>
                </a:lnTo>
                <a:lnTo>
                  <a:pt x="1033" y="96"/>
                </a:lnTo>
                <a:lnTo>
                  <a:pt x="1037" y="108"/>
                </a:lnTo>
                <a:lnTo>
                  <a:pt x="1042" y="121"/>
                </a:lnTo>
                <a:lnTo>
                  <a:pt x="1050" y="119"/>
                </a:lnTo>
                <a:lnTo>
                  <a:pt x="1058" y="119"/>
                </a:lnTo>
                <a:lnTo>
                  <a:pt x="1058" y="124"/>
                </a:lnTo>
                <a:lnTo>
                  <a:pt x="1058" y="128"/>
                </a:lnTo>
                <a:lnTo>
                  <a:pt x="1063" y="128"/>
                </a:lnTo>
                <a:lnTo>
                  <a:pt x="1067" y="128"/>
                </a:lnTo>
                <a:lnTo>
                  <a:pt x="1067" y="138"/>
                </a:lnTo>
                <a:lnTo>
                  <a:pt x="1067" y="144"/>
                </a:lnTo>
                <a:lnTo>
                  <a:pt x="1070" y="153"/>
                </a:lnTo>
                <a:lnTo>
                  <a:pt x="1074" y="159"/>
                </a:lnTo>
                <a:lnTo>
                  <a:pt x="1084" y="161"/>
                </a:lnTo>
                <a:lnTo>
                  <a:pt x="1095" y="166"/>
                </a:lnTo>
                <a:lnTo>
                  <a:pt x="1105" y="173"/>
                </a:lnTo>
                <a:lnTo>
                  <a:pt x="1110" y="178"/>
                </a:lnTo>
                <a:lnTo>
                  <a:pt x="1102" y="180"/>
                </a:lnTo>
                <a:lnTo>
                  <a:pt x="1094" y="185"/>
                </a:lnTo>
                <a:lnTo>
                  <a:pt x="1087" y="190"/>
                </a:lnTo>
                <a:lnTo>
                  <a:pt x="1082" y="195"/>
                </a:lnTo>
                <a:lnTo>
                  <a:pt x="1079" y="195"/>
                </a:lnTo>
                <a:lnTo>
                  <a:pt x="1077" y="195"/>
                </a:lnTo>
                <a:lnTo>
                  <a:pt x="1074" y="186"/>
                </a:lnTo>
                <a:lnTo>
                  <a:pt x="1065" y="181"/>
                </a:lnTo>
                <a:lnTo>
                  <a:pt x="1062" y="178"/>
                </a:lnTo>
                <a:lnTo>
                  <a:pt x="1058" y="178"/>
                </a:lnTo>
                <a:lnTo>
                  <a:pt x="1055" y="180"/>
                </a:lnTo>
                <a:lnTo>
                  <a:pt x="1052" y="183"/>
                </a:lnTo>
                <a:lnTo>
                  <a:pt x="1053" y="198"/>
                </a:lnTo>
                <a:lnTo>
                  <a:pt x="1058" y="215"/>
                </a:lnTo>
                <a:lnTo>
                  <a:pt x="1052" y="218"/>
                </a:lnTo>
                <a:lnTo>
                  <a:pt x="1045" y="221"/>
                </a:lnTo>
                <a:lnTo>
                  <a:pt x="1038" y="215"/>
                </a:lnTo>
                <a:lnTo>
                  <a:pt x="1033" y="210"/>
                </a:lnTo>
                <a:lnTo>
                  <a:pt x="1032" y="210"/>
                </a:lnTo>
                <a:lnTo>
                  <a:pt x="1030" y="210"/>
                </a:lnTo>
                <a:lnTo>
                  <a:pt x="1028" y="213"/>
                </a:lnTo>
                <a:lnTo>
                  <a:pt x="1027" y="215"/>
                </a:lnTo>
                <a:lnTo>
                  <a:pt x="1033" y="220"/>
                </a:lnTo>
                <a:lnTo>
                  <a:pt x="1038" y="226"/>
                </a:lnTo>
                <a:lnTo>
                  <a:pt x="1038" y="228"/>
                </a:lnTo>
                <a:lnTo>
                  <a:pt x="1038" y="231"/>
                </a:lnTo>
                <a:lnTo>
                  <a:pt x="1035" y="231"/>
                </a:lnTo>
                <a:lnTo>
                  <a:pt x="1033" y="231"/>
                </a:lnTo>
                <a:lnTo>
                  <a:pt x="1017" y="226"/>
                </a:lnTo>
                <a:lnTo>
                  <a:pt x="1002" y="220"/>
                </a:lnTo>
                <a:lnTo>
                  <a:pt x="995" y="215"/>
                </a:lnTo>
                <a:lnTo>
                  <a:pt x="990" y="208"/>
                </a:lnTo>
                <a:lnTo>
                  <a:pt x="985" y="201"/>
                </a:lnTo>
                <a:lnTo>
                  <a:pt x="983" y="195"/>
                </a:lnTo>
                <a:lnTo>
                  <a:pt x="991" y="190"/>
                </a:lnTo>
                <a:lnTo>
                  <a:pt x="998" y="183"/>
                </a:lnTo>
                <a:lnTo>
                  <a:pt x="1002" y="181"/>
                </a:lnTo>
                <a:lnTo>
                  <a:pt x="1007" y="180"/>
                </a:lnTo>
                <a:lnTo>
                  <a:pt x="1013" y="178"/>
                </a:lnTo>
                <a:lnTo>
                  <a:pt x="1022" y="176"/>
                </a:lnTo>
                <a:lnTo>
                  <a:pt x="1025" y="181"/>
                </a:lnTo>
                <a:lnTo>
                  <a:pt x="1030" y="183"/>
                </a:lnTo>
                <a:lnTo>
                  <a:pt x="1035" y="183"/>
                </a:lnTo>
                <a:lnTo>
                  <a:pt x="1040" y="180"/>
                </a:lnTo>
                <a:lnTo>
                  <a:pt x="1040" y="178"/>
                </a:lnTo>
                <a:lnTo>
                  <a:pt x="1038" y="176"/>
                </a:lnTo>
                <a:lnTo>
                  <a:pt x="1035" y="175"/>
                </a:lnTo>
                <a:lnTo>
                  <a:pt x="1030" y="173"/>
                </a:lnTo>
                <a:lnTo>
                  <a:pt x="1023" y="173"/>
                </a:lnTo>
                <a:lnTo>
                  <a:pt x="1023" y="164"/>
                </a:lnTo>
                <a:lnTo>
                  <a:pt x="1025" y="158"/>
                </a:lnTo>
                <a:lnTo>
                  <a:pt x="1015" y="153"/>
                </a:lnTo>
                <a:lnTo>
                  <a:pt x="1008" y="146"/>
                </a:lnTo>
                <a:lnTo>
                  <a:pt x="1002" y="138"/>
                </a:lnTo>
                <a:lnTo>
                  <a:pt x="995" y="129"/>
                </a:lnTo>
                <a:lnTo>
                  <a:pt x="976" y="134"/>
                </a:lnTo>
                <a:lnTo>
                  <a:pt x="955" y="138"/>
                </a:lnTo>
                <a:lnTo>
                  <a:pt x="955" y="143"/>
                </a:lnTo>
                <a:lnTo>
                  <a:pt x="955" y="149"/>
                </a:lnTo>
                <a:lnTo>
                  <a:pt x="948" y="153"/>
                </a:lnTo>
                <a:lnTo>
                  <a:pt x="941" y="158"/>
                </a:lnTo>
                <a:lnTo>
                  <a:pt x="941" y="163"/>
                </a:lnTo>
                <a:lnTo>
                  <a:pt x="941" y="166"/>
                </a:lnTo>
                <a:lnTo>
                  <a:pt x="940" y="169"/>
                </a:lnTo>
                <a:lnTo>
                  <a:pt x="936" y="173"/>
                </a:lnTo>
                <a:lnTo>
                  <a:pt x="925" y="173"/>
                </a:lnTo>
                <a:lnTo>
                  <a:pt x="911" y="175"/>
                </a:lnTo>
                <a:lnTo>
                  <a:pt x="913" y="178"/>
                </a:lnTo>
                <a:lnTo>
                  <a:pt x="913" y="180"/>
                </a:lnTo>
                <a:lnTo>
                  <a:pt x="901" y="180"/>
                </a:lnTo>
                <a:lnTo>
                  <a:pt x="889" y="183"/>
                </a:lnTo>
                <a:lnTo>
                  <a:pt x="879" y="186"/>
                </a:lnTo>
                <a:lnTo>
                  <a:pt x="866" y="190"/>
                </a:lnTo>
                <a:lnTo>
                  <a:pt x="861" y="186"/>
                </a:lnTo>
                <a:lnTo>
                  <a:pt x="858" y="183"/>
                </a:lnTo>
                <a:lnTo>
                  <a:pt x="854" y="181"/>
                </a:lnTo>
                <a:lnTo>
                  <a:pt x="847" y="180"/>
                </a:lnTo>
                <a:lnTo>
                  <a:pt x="846" y="183"/>
                </a:lnTo>
                <a:lnTo>
                  <a:pt x="844" y="186"/>
                </a:lnTo>
                <a:lnTo>
                  <a:pt x="849" y="188"/>
                </a:lnTo>
                <a:lnTo>
                  <a:pt x="853" y="190"/>
                </a:lnTo>
                <a:lnTo>
                  <a:pt x="856" y="191"/>
                </a:lnTo>
                <a:lnTo>
                  <a:pt x="858" y="195"/>
                </a:lnTo>
                <a:lnTo>
                  <a:pt x="858" y="200"/>
                </a:lnTo>
                <a:lnTo>
                  <a:pt x="858" y="205"/>
                </a:lnTo>
                <a:lnTo>
                  <a:pt x="842" y="206"/>
                </a:lnTo>
                <a:lnTo>
                  <a:pt x="827" y="206"/>
                </a:lnTo>
                <a:lnTo>
                  <a:pt x="827" y="211"/>
                </a:lnTo>
                <a:lnTo>
                  <a:pt x="826" y="213"/>
                </a:lnTo>
                <a:lnTo>
                  <a:pt x="821" y="213"/>
                </a:lnTo>
                <a:lnTo>
                  <a:pt x="812" y="208"/>
                </a:lnTo>
                <a:lnTo>
                  <a:pt x="801" y="205"/>
                </a:lnTo>
                <a:lnTo>
                  <a:pt x="801" y="206"/>
                </a:lnTo>
                <a:lnTo>
                  <a:pt x="802" y="208"/>
                </a:lnTo>
                <a:lnTo>
                  <a:pt x="804" y="208"/>
                </a:lnTo>
                <a:lnTo>
                  <a:pt x="811" y="213"/>
                </a:lnTo>
                <a:lnTo>
                  <a:pt x="817" y="218"/>
                </a:lnTo>
                <a:lnTo>
                  <a:pt x="806" y="220"/>
                </a:lnTo>
                <a:lnTo>
                  <a:pt x="794" y="223"/>
                </a:lnTo>
                <a:lnTo>
                  <a:pt x="784" y="228"/>
                </a:lnTo>
                <a:lnTo>
                  <a:pt x="776" y="233"/>
                </a:lnTo>
                <a:lnTo>
                  <a:pt x="757" y="245"/>
                </a:lnTo>
                <a:lnTo>
                  <a:pt x="739" y="255"/>
                </a:lnTo>
                <a:lnTo>
                  <a:pt x="740" y="263"/>
                </a:lnTo>
                <a:lnTo>
                  <a:pt x="740" y="272"/>
                </a:lnTo>
                <a:lnTo>
                  <a:pt x="745" y="275"/>
                </a:lnTo>
                <a:lnTo>
                  <a:pt x="752" y="278"/>
                </a:lnTo>
                <a:lnTo>
                  <a:pt x="752" y="280"/>
                </a:lnTo>
                <a:lnTo>
                  <a:pt x="752" y="283"/>
                </a:lnTo>
                <a:lnTo>
                  <a:pt x="747" y="287"/>
                </a:lnTo>
                <a:lnTo>
                  <a:pt x="742" y="288"/>
                </a:lnTo>
                <a:lnTo>
                  <a:pt x="742" y="290"/>
                </a:lnTo>
                <a:lnTo>
                  <a:pt x="755" y="290"/>
                </a:lnTo>
                <a:lnTo>
                  <a:pt x="765" y="292"/>
                </a:lnTo>
                <a:lnTo>
                  <a:pt x="772" y="295"/>
                </a:lnTo>
                <a:lnTo>
                  <a:pt x="779" y="298"/>
                </a:lnTo>
                <a:lnTo>
                  <a:pt x="787" y="308"/>
                </a:lnTo>
                <a:lnTo>
                  <a:pt x="799" y="317"/>
                </a:lnTo>
                <a:lnTo>
                  <a:pt x="811" y="317"/>
                </a:lnTo>
                <a:lnTo>
                  <a:pt x="821" y="320"/>
                </a:lnTo>
                <a:lnTo>
                  <a:pt x="821" y="325"/>
                </a:lnTo>
                <a:lnTo>
                  <a:pt x="821" y="332"/>
                </a:lnTo>
                <a:lnTo>
                  <a:pt x="819" y="337"/>
                </a:lnTo>
                <a:lnTo>
                  <a:pt x="817" y="344"/>
                </a:lnTo>
                <a:lnTo>
                  <a:pt x="816" y="349"/>
                </a:lnTo>
                <a:lnTo>
                  <a:pt x="814" y="355"/>
                </a:lnTo>
                <a:lnTo>
                  <a:pt x="816" y="362"/>
                </a:lnTo>
                <a:lnTo>
                  <a:pt x="817" y="369"/>
                </a:lnTo>
                <a:lnTo>
                  <a:pt x="826" y="367"/>
                </a:lnTo>
                <a:lnTo>
                  <a:pt x="834" y="367"/>
                </a:lnTo>
                <a:lnTo>
                  <a:pt x="842" y="357"/>
                </a:lnTo>
                <a:lnTo>
                  <a:pt x="849" y="344"/>
                </a:lnTo>
                <a:lnTo>
                  <a:pt x="854" y="330"/>
                </a:lnTo>
                <a:lnTo>
                  <a:pt x="858" y="318"/>
                </a:lnTo>
                <a:lnTo>
                  <a:pt x="871" y="317"/>
                </a:lnTo>
                <a:lnTo>
                  <a:pt x="881" y="313"/>
                </a:lnTo>
                <a:lnTo>
                  <a:pt x="889" y="308"/>
                </a:lnTo>
                <a:lnTo>
                  <a:pt x="899" y="303"/>
                </a:lnTo>
                <a:lnTo>
                  <a:pt x="899" y="285"/>
                </a:lnTo>
                <a:lnTo>
                  <a:pt x="899" y="268"/>
                </a:lnTo>
                <a:lnTo>
                  <a:pt x="906" y="263"/>
                </a:lnTo>
                <a:lnTo>
                  <a:pt x="911" y="257"/>
                </a:lnTo>
                <a:lnTo>
                  <a:pt x="914" y="250"/>
                </a:lnTo>
                <a:lnTo>
                  <a:pt x="918" y="243"/>
                </a:lnTo>
                <a:lnTo>
                  <a:pt x="923" y="236"/>
                </a:lnTo>
                <a:lnTo>
                  <a:pt x="926" y="230"/>
                </a:lnTo>
                <a:lnTo>
                  <a:pt x="933" y="225"/>
                </a:lnTo>
                <a:lnTo>
                  <a:pt x="940" y="223"/>
                </a:lnTo>
                <a:lnTo>
                  <a:pt x="948" y="226"/>
                </a:lnTo>
                <a:lnTo>
                  <a:pt x="955" y="226"/>
                </a:lnTo>
                <a:lnTo>
                  <a:pt x="961" y="225"/>
                </a:lnTo>
                <a:lnTo>
                  <a:pt x="970" y="223"/>
                </a:lnTo>
                <a:lnTo>
                  <a:pt x="973" y="230"/>
                </a:lnTo>
                <a:lnTo>
                  <a:pt x="978" y="235"/>
                </a:lnTo>
                <a:lnTo>
                  <a:pt x="985" y="240"/>
                </a:lnTo>
                <a:lnTo>
                  <a:pt x="991" y="245"/>
                </a:lnTo>
                <a:lnTo>
                  <a:pt x="988" y="257"/>
                </a:lnTo>
                <a:lnTo>
                  <a:pt x="983" y="270"/>
                </a:lnTo>
                <a:lnTo>
                  <a:pt x="990" y="275"/>
                </a:lnTo>
                <a:lnTo>
                  <a:pt x="996" y="278"/>
                </a:lnTo>
                <a:lnTo>
                  <a:pt x="1003" y="277"/>
                </a:lnTo>
                <a:lnTo>
                  <a:pt x="1010" y="275"/>
                </a:lnTo>
                <a:lnTo>
                  <a:pt x="1022" y="267"/>
                </a:lnTo>
                <a:lnTo>
                  <a:pt x="1033" y="255"/>
                </a:lnTo>
                <a:lnTo>
                  <a:pt x="1038" y="257"/>
                </a:lnTo>
                <a:lnTo>
                  <a:pt x="1040" y="260"/>
                </a:lnTo>
                <a:lnTo>
                  <a:pt x="1045" y="275"/>
                </a:lnTo>
                <a:lnTo>
                  <a:pt x="1048" y="292"/>
                </a:lnTo>
                <a:lnTo>
                  <a:pt x="1043" y="295"/>
                </a:lnTo>
                <a:lnTo>
                  <a:pt x="1038" y="298"/>
                </a:lnTo>
                <a:lnTo>
                  <a:pt x="1043" y="302"/>
                </a:lnTo>
                <a:lnTo>
                  <a:pt x="1045" y="307"/>
                </a:lnTo>
                <a:lnTo>
                  <a:pt x="1047" y="312"/>
                </a:lnTo>
                <a:lnTo>
                  <a:pt x="1047" y="317"/>
                </a:lnTo>
                <a:lnTo>
                  <a:pt x="1057" y="317"/>
                </a:lnTo>
                <a:lnTo>
                  <a:pt x="1067" y="318"/>
                </a:lnTo>
                <a:lnTo>
                  <a:pt x="1070" y="327"/>
                </a:lnTo>
                <a:lnTo>
                  <a:pt x="1072" y="337"/>
                </a:lnTo>
                <a:lnTo>
                  <a:pt x="1079" y="337"/>
                </a:lnTo>
                <a:lnTo>
                  <a:pt x="1084" y="335"/>
                </a:lnTo>
                <a:lnTo>
                  <a:pt x="1084" y="342"/>
                </a:lnTo>
                <a:lnTo>
                  <a:pt x="1084" y="350"/>
                </a:lnTo>
                <a:lnTo>
                  <a:pt x="1072" y="360"/>
                </a:lnTo>
                <a:lnTo>
                  <a:pt x="1052" y="372"/>
                </a:lnTo>
                <a:lnTo>
                  <a:pt x="1042" y="377"/>
                </a:lnTo>
                <a:lnTo>
                  <a:pt x="1032" y="380"/>
                </a:lnTo>
                <a:lnTo>
                  <a:pt x="1023" y="384"/>
                </a:lnTo>
                <a:lnTo>
                  <a:pt x="1015" y="384"/>
                </a:lnTo>
                <a:lnTo>
                  <a:pt x="1003" y="382"/>
                </a:lnTo>
                <a:lnTo>
                  <a:pt x="988" y="379"/>
                </a:lnTo>
                <a:lnTo>
                  <a:pt x="980" y="377"/>
                </a:lnTo>
                <a:lnTo>
                  <a:pt x="971" y="377"/>
                </a:lnTo>
                <a:lnTo>
                  <a:pt x="963" y="377"/>
                </a:lnTo>
                <a:lnTo>
                  <a:pt x="956" y="380"/>
                </a:lnTo>
                <a:lnTo>
                  <a:pt x="943" y="387"/>
                </a:lnTo>
                <a:lnTo>
                  <a:pt x="931" y="396"/>
                </a:lnTo>
                <a:lnTo>
                  <a:pt x="925" y="399"/>
                </a:lnTo>
                <a:lnTo>
                  <a:pt x="919" y="402"/>
                </a:lnTo>
                <a:lnTo>
                  <a:pt x="911" y="406"/>
                </a:lnTo>
                <a:lnTo>
                  <a:pt x="904" y="407"/>
                </a:lnTo>
                <a:lnTo>
                  <a:pt x="901" y="414"/>
                </a:lnTo>
                <a:lnTo>
                  <a:pt x="898" y="421"/>
                </a:lnTo>
                <a:lnTo>
                  <a:pt x="899" y="421"/>
                </a:lnTo>
                <a:lnTo>
                  <a:pt x="914" y="411"/>
                </a:lnTo>
                <a:lnTo>
                  <a:pt x="933" y="399"/>
                </a:lnTo>
                <a:lnTo>
                  <a:pt x="943" y="396"/>
                </a:lnTo>
                <a:lnTo>
                  <a:pt x="953" y="392"/>
                </a:lnTo>
                <a:lnTo>
                  <a:pt x="965" y="392"/>
                </a:lnTo>
                <a:lnTo>
                  <a:pt x="976" y="394"/>
                </a:lnTo>
                <a:lnTo>
                  <a:pt x="975" y="399"/>
                </a:lnTo>
                <a:lnTo>
                  <a:pt x="975" y="406"/>
                </a:lnTo>
                <a:lnTo>
                  <a:pt x="968" y="406"/>
                </a:lnTo>
                <a:lnTo>
                  <a:pt x="965" y="406"/>
                </a:lnTo>
                <a:lnTo>
                  <a:pt x="961" y="407"/>
                </a:lnTo>
                <a:lnTo>
                  <a:pt x="958" y="409"/>
                </a:lnTo>
                <a:lnTo>
                  <a:pt x="958" y="411"/>
                </a:lnTo>
                <a:lnTo>
                  <a:pt x="961" y="414"/>
                </a:lnTo>
                <a:lnTo>
                  <a:pt x="965" y="417"/>
                </a:lnTo>
                <a:lnTo>
                  <a:pt x="961" y="421"/>
                </a:lnTo>
                <a:lnTo>
                  <a:pt x="958" y="424"/>
                </a:lnTo>
                <a:lnTo>
                  <a:pt x="961" y="427"/>
                </a:lnTo>
                <a:lnTo>
                  <a:pt x="961" y="429"/>
                </a:lnTo>
                <a:lnTo>
                  <a:pt x="961" y="431"/>
                </a:lnTo>
                <a:lnTo>
                  <a:pt x="961" y="437"/>
                </a:lnTo>
                <a:lnTo>
                  <a:pt x="971" y="441"/>
                </a:lnTo>
                <a:lnTo>
                  <a:pt x="980" y="442"/>
                </a:lnTo>
                <a:lnTo>
                  <a:pt x="986" y="442"/>
                </a:lnTo>
                <a:lnTo>
                  <a:pt x="995" y="437"/>
                </a:lnTo>
                <a:lnTo>
                  <a:pt x="995" y="442"/>
                </a:lnTo>
                <a:lnTo>
                  <a:pt x="995" y="446"/>
                </a:lnTo>
                <a:lnTo>
                  <a:pt x="993" y="446"/>
                </a:lnTo>
                <a:lnTo>
                  <a:pt x="991" y="446"/>
                </a:lnTo>
                <a:lnTo>
                  <a:pt x="978" y="452"/>
                </a:lnTo>
                <a:lnTo>
                  <a:pt x="965" y="457"/>
                </a:lnTo>
                <a:lnTo>
                  <a:pt x="951" y="462"/>
                </a:lnTo>
                <a:lnTo>
                  <a:pt x="938" y="471"/>
                </a:lnTo>
                <a:lnTo>
                  <a:pt x="933" y="469"/>
                </a:lnTo>
                <a:lnTo>
                  <a:pt x="930" y="468"/>
                </a:lnTo>
                <a:lnTo>
                  <a:pt x="928" y="466"/>
                </a:lnTo>
                <a:lnTo>
                  <a:pt x="928" y="462"/>
                </a:lnTo>
                <a:lnTo>
                  <a:pt x="928" y="461"/>
                </a:lnTo>
                <a:lnTo>
                  <a:pt x="930" y="457"/>
                </a:lnTo>
                <a:lnTo>
                  <a:pt x="943" y="454"/>
                </a:lnTo>
                <a:lnTo>
                  <a:pt x="958" y="449"/>
                </a:lnTo>
                <a:lnTo>
                  <a:pt x="958" y="447"/>
                </a:lnTo>
                <a:lnTo>
                  <a:pt x="958" y="446"/>
                </a:lnTo>
                <a:lnTo>
                  <a:pt x="958" y="444"/>
                </a:lnTo>
                <a:lnTo>
                  <a:pt x="958" y="442"/>
                </a:lnTo>
                <a:lnTo>
                  <a:pt x="950" y="442"/>
                </a:lnTo>
                <a:lnTo>
                  <a:pt x="943" y="441"/>
                </a:lnTo>
                <a:lnTo>
                  <a:pt x="928" y="452"/>
                </a:lnTo>
                <a:lnTo>
                  <a:pt x="908" y="462"/>
                </a:lnTo>
                <a:lnTo>
                  <a:pt x="889" y="471"/>
                </a:lnTo>
                <a:lnTo>
                  <a:pt x="871" y="481"/>
                </a:lnTo>
                <a:lnTo>
                  <a:pt x="869" y="488"/>
                </a:lnTo>
                <a:lnTo>
                  <a:pt x="869" y="496"/>
                </a:lnTo>
                <a:lnTo>
                  <a:pt x="858" y="501"/>
                </a:lnTo>
                <a:lnTo>
                  <a:pt x="844" y="506"/>
                </a:lnTo>
                <a:lnTo>
                  <a:pt x="832" y="513"/>
                </a:lnTo>
                <a:lnTo>
                  <a:pt x="821" y="519"/>
                </a:lnTo>
                <a:lnTo>
                  <a:pt x="811" y="528"/>
                </a:lnTo>
                <a:lnTo>
                  <a:pt x="801" y="538"/>
                </a:lnTo>
                <a:lnTo>
                  <a:pt x="792" y="546"/>
                </a:lnTo>
                <a:lnTo>
                  <a:pt x="786" y="556"/>
                </a:lnTo>
                <a:lnTo>
                  <a:pt x="782" y="566"/>
                </a:lnTo>
                <a:lnTo>
                  <a:pt x="781" y="573"/>
                </a:lnTo>
                <a:lnTo>
                  <a:pt x="777" y="580"/>
                </a:lnTo>
                <a:lnTo>
                  <a:pt x="772" y="585"/>
                </a:lnTo>
                <a:lnTo>
                  <a:pt x="754" y="596"/>
                </a:lnTo>
                <a:lnTo>
                  <a:pt x="732" y="610"/>
                </a:lnTo>
                <a:lnTo>
                  <a:pt x="722" y="617"/>
                </a:lnTo>
                <a:lnTo>
                  <a:pt x="712" y="623"/>
                </a:lnTo>
                <a:lnTo>
                  <a:pt x="705" y="632"/>
                </a:lnTo>
                <a:lnTo>
                  <a:pt x="700" y="640"/>
                </a:lnTo>
                <a:lnTo>
                  <a:pt x="698" y="648"/>
                </a:lnTo>
                <a:lnTo>
                  <a:pt x="698" y="657"/>
                </a:lnTo>
                <a:lnTo>
                  <a:pt x="698" y="667"/>
                </a:lnTo>
                <a:lnTo>
                  <a:pt x="700" y="677"/>
                </a:lnTo>
                <a:lnTo>
                  <a:pt x="702" y="687"/>
                </a:lnTo>
                <a:lnTo>
                  <a:pt x="704" y="697"/>
                </a:lnTo>
                <a:lnTo>
                  <a:pt x="704" y="705"/>
                </a:lnTo>
                <a:lnTo>
                  <a:pt x="702" y="715"/>
                </a:lnTo>
                <a:lnTo>
                  <a:pt x="693" y="715"/>
                </a:lnTo>
                <a:lnTo>
                  <a:pt x="687" y="714"/>
                </a:lnTo>
                <a:lnTo>
                  <a:pt x="683" y="702"/>
                </a:lnTo>
                <a:lnTo>
                  <a:pt x="678" y="694"/>
                </a:lnTo>
                <a:lnTo>
                  <a:pt x="678" y="680"/>
                </a:lnTo>
                <a:lnTo>
                  <a:pt x="680" y="665"/>
                </a:lnTo>
                <a:lnTo>
                  <a:pt x="677" y="660"/>
                </a:lnTo>
                <a:lnTo>
                  <a:pt x="672" y="657"/>
                </a:lnTo>
                <a:lnTo>
                  <a:pt x="665" y="653"/>
                </a:lnTo>
                <a:lnTo>
                  <a:pt x="657" y="652"/>
                </a:lnTo>
                <a:lnTo>
                  <a:pt x="642" y="648"/>
                </a:lnTo>
                <a:lnTo>
                  <a:pt x="627" y="643"/>
                </a:lnTo>
                <a:lnTo>
                  <a:pt x="615" y="653"/>
                </a:lnTo>
                <a:lnTo>
                  <a:pt x="605" y="663"/>
                </a:lnTo>
                <a:lnTo>
                  <a:pt x="591" y="660"/>
                </a:lnTo>
                <a:lnTo>
                  <a:pt x="576" y="657"/>
                </a:lnTo>
                <a:lnTo>
                  <a:pt x="561" y="657"/>
                </a:lnTo>
                <a:lnTo>
                  <a:pt x="548" y="660"/>
                </a:lnTo>
                <a:lnTo>
                  <a:pt x="533" y="663"/>
                </a:lnTo>
                <a:lnTo>
                  <a:pt x="521" y="670"/>
                </a:lnTo>
                <a:lnTo>
                  <a:pt x="516" y="675"/>
                </a:lnTo>
                <a:lnTo>
                  <a:pt x="511" y="680"/>
                </a:lnTo>
                <a:lnTo>
                  <a:pt x="508" y="685"/>
                </a:lnTo>
                <a:lnTo>
                  <a:pt x="504" y="690"/>
                </a:lnTo>
                <a:lnTo>
                  <a:pt x="503" y="700"/>
                </a:lnTo>
                <a:lnTo>
                  <a:pt x="501" y="710"/>
                </a:lnTo>
                <a:lnTo>
                  <a:pt x="494" y="720"/>
                </a:lnTo>
                <a:lnTo>
                  <a:pt x="489" y="732"/>
                </a:lnTo>
                <a:lnTo>
                  <a:pt x="488" y="739"/>
                </a:lnTo>
                <a:lnTo>
                  <a:pt x="486" y="745"/>
                </a:lnTo>
                <a:lnTo>
                  <a:pt x="484" y="752"/>
                </a:lnTo>
                <a:lnTo>
                  <a:pt x="484" y="761"/>
                </a:lnTo>
                <a:lnTo>
                  <a:pt x="488" y="774"/>
                </a:lnTo>
                <a:lnTo>
                  <a:pt x="494" y="789"/>
                </a:lnTo>
                <a:lnTo>
                  <a:pt x="501" y="801"/>
                </a:lnTo>
                <a:lnTo>
                  <a:pt x="506" y="812"/>
                </a:lnTo>
                <a:lnTo>
                  <a:pt x="529" y="812"/>
                </a:lnTo>
                <a:lnTo>
                  <a:pt x="555" y="811"/>
                </a:lnTo>
                <a:lnTo>
                  <a:pt x="558" y="802"/>
                </a:lnTo>
                <a:lnTo>
                  <a:pt x="563" y="792"/>
                </a:lnTo>
                <a:lnTo>
                  <a:pt x="570" y="784"/>
                </a:lnTo>
                <a:lnTo>
                  <a:pt x="576" y="776"/>
                </a:lnTo>
                <a:lnTo>
                  <a:pt x="585" y="771"/>
                </a:lnTo>
                <a:lnTo>
                  <a:pt x="595" y="767"/>
                </a:lnTo>
                <a:lnTo>
                  <a:pt x="600" y="766"/>
                </a:lnTo>
                <a:lnTo>
                  <a:pt x="605" y="767"/>
                </a:lnTo>
                <a:lnTo>
                  <a:pt x="611" y="767"/>
                </a:lnTo>
                <a:lnTo>
                  <a:pt x="618" y="771"/>
                </a:lnTo>
                <a:lnTo>
                  <a:pt x="618" y="772"/>
                </a:lnTo>
                <a:lnTo>
                  <a:pt x="618" y="776"/>
                </a:lnTo>
                <a:lnTo>
                  <a:pt x="616" y="781"/>
                </a:lnTo>
                <a:lnTo>
                  <a:pt x="610" y="782"/>
                </a:lnTo>
                <a:lnTo>
                  <a:pt x="605" y="789"/>
                </a:lnTo>
                <a:lnTo>
                  <a:pt x="598" y="796"/>
                </a:lnTo>
                <a:lnTo>
                  <a:pt x="595" y="806"/>
                </a:lnTo>
                <a:lnTo>
                  <a:pt x="591" y="814"/>
                </a:lnTo>
                <a:lnTo>
                  <a:pt x="588" y="824"/>
                </a:lnTo>
                <a:lnTo>
                  <a:pt x="588" y="833"/>
                </a:lnTo>
                <a:lnTo>
                  <a:pt x="588" y="839"/>
                </a:lnTo>
                <a:lnTo>
                  <a:pt x="603" y="843"/>
                </a:lnTo>
                <a:lnTo>
                  <a:pt x="618" y="843"/>
                </a:lnTo>
                <a:lnTo>
                  <a:pt x="623" y="843"/>
                </a:lnTo>
                <a:lnTo>
                  <a:pt x="630" y="844"/>
                </a:lnTo>
                <a:lnTo>
                  <a:pt x="637" y="848"/>
                </a:lnTo>
                <a:lnTo>
                  <a:pt x="643" y="851"/>
                </a:lnTo>
                <a:lnTo>
                  <a:pt x="643" y="853"/>
                </a:lnTo>
                <a:lnTo>
                  <a:pt x="645" y="854"/>
                </a:lnTo>
                <a:lnTo>
                  <a:pt x="642" y="878"/>
                </a:lnTo>
                <a:lnTo>
                  <a:pt x="638" y="896"/>
                </a:lnTo>
                <a:lnTo>
                  <a:pt x="638" y="906"/>
                </a:lnTo>
                <a:lnTo>
                  <a:pt x="638" y="915"/>
                </a:lnTo>
                <a:lnTo>
                  <a:pt x="640" y="926"/>
                </a:lnTo>
                <a:lnTo>
                  <a:pt x="645" y="938"/>
                </a:lnTo>
                <a:lnTo>
                  <a:pt x="670" y="933"/>
                </a:lnTo>
                <a:lnTo>
                  <a:pt x="688" y="931"/>
                </a:lnTo>
                <a:lnTo>
                  <a:pt x="695" y="935"/>
                </a:lnTo>
                <a:lnTo>
                  <a:pt x="700" y="940"/>
                </a:lnTo>
                <a:lnTo>
                  <a:pt x="704" y="946"/>
                </a:lnTo>
                <a:lnTo>
                  <a:pt x="705" y="953"/>
                </a:lnTo>
                <a:lnTo>
                  <a:pt x="709" y="951"/>
                </a:lnTo>
                <a:lnTo>
                  <a:pt x="710" y="950"/>
                </a:lnTo>
                <a:lnTo>
                  <a:pt x="715" y="941"/>
                </a:lnTo>
                <a:lnTo>
                  <a:pt x="722" y="936"/>
                </a:lnTo>
                <a:lnTo>
                  <a:pt x="724" y="933"/>
                </a:lnTo>
                <a:lnTo>
                  <a:pt x="725" y="930"/>
                </a:lnTo>
                <a:lnTo>
                  <a:pt x="727" y="923"/>
                </a:lnTo>
                <a:lnTo>
                  <a:pt x="729" y="916"/>
                </a:lnTo>
                <a:lnTo>
                  <a:pt x="752" y="908"/>
                </a:lnTo>
                <a:lnTo>
                  <a:pt x="776" y="899"/>
                </a:lnTo>
                <a:lnTo>
                  <a:pt x="777" y="899"/>
                </a:lnTo>
                <a:lnTo>
                  <a:pt x="779" y="901"/>
                </a:lnTo>
                <a:lnTo>
                  <a:pt x="776" y="910"/>
                </a:lnTo>
                <a:lnTo>
                  <a:pt x="774" y="921"/>
                </a:lnTo>
                <a:lnTo>
                  <a:pt x="774" y="928"/>
                </a:lnTo>
                <a:lnTo>
                  <a:pt x="776" y="933"/>
                </a:lnTo>
                <a:lnTo>
                  <a:pt x="777" y="938"/>
                </a:lnTo>
                <a:lnTo>
                  <a:pt x="782" y="940"/>
                </a:lnTo>
                <a:lnTo>
                  <a:pt x="781" y="928"/>
                </a:lnTo>
                <a:lnTo>
                  <a:pt x="781" y="916"/>
                </a:lnTo>
                <a:lnTo>
                  <a:pt x="789" y="911"/>
                </a:lnTo>
                <a:lnTo>
                  <a:pt x="799" y="905"/>
                </a:lnTo>
                <a:lnTo>
                  <a:pt x="811" y="908"/>
                </a:lnTo>
                <a:lnTo>
                  <a:pt x="822" y="913"/>
                </a:lnTo>
                <a:lnTo>
                  <a:pt x="834" y="920"/>
                </a:lnTo>
                <a:lnTo>
                  <a:pt x="849" y="923"/>
                </a:lnTo>
                <a:lnTo>
                  <a:pt x="864" y="920"/>
                </a:lnTo>
                <a:lnTo>
                  <a:pt x="881" y="918"/>
                </a:lnTo>
                <a:lnTo>
                  <a:pt x="883" y="925"/>
                </a:lnTo>
                <a:lnTo>
                  <a:pt x="888" y="930"/>
                </a:lnTo>
                <a:lnTo>
                  <a:pt x="893" y="931"/>
                </a:lnTo>
                <a:lnTo>
                  <a:pt x="901" y="935"/>
                </a:lnTo>
                <a:lnTo>
                  <a:pt x="901" y="938"/>
                </a:lnTo>
                <a:lnTo>
                  <a:pt x="901" y="943"/>
                </a:lnTo>
                <a:lnTo>
                  <a:pt x="911" y="946"/>
                </a:lnTo>
                <a:lnTo>
                  <a:pt x="923" y="950"/>
                </a:lnTo>
                <a:lnTo>
                  <a:pt x="928" y="960"/>
                </a:lnTo>
                <a:lnTo>
                  <a:pt x="933" y="970"/>
                </a:lnTo>
                <a:lnTo>
                  <a:pt x="941" y="978"/>
                </a:lnTo>
                <a:lnTo>
                  <a:pt x="950" y="985"/>
                </a:lnTo>
                <a:lnTo>
                  <a:pt x="966" y="985"/>
                </a:lnTo>
                <a:lnTo>
                  <a:pt x="981" y="987"/>
                </a:lnTo>
                <a:lnTo>
                  <a:pt x="996" y="992"/>
                </a:lnTo>
                <a:lnTo>
                  <a:pt x="1007" y="998"/>
                </a:lnTo>
                <a:lnTo>
                  <a:pt x="1017" y="1008"/>
                </a:lnTo>
                <a:lnTo>
                  <a:pt x="1023" y="1020"/>
                </a:lnTo>
                <a:lnTo>
                  <a:pt x="1028" y="1033"/>
                </a:lnTo>
                <a:lnTo>
                  <a:pt x="1030" y="1050"/>
                </a:lnTo>
                <a:lnTo>
                  <a:pt x="1022" y="1057"/>
                </a:lnTo>
                <a:lnTo>
                  <a:pt x="1017" y="1064"/>
                </a:lnTo>
                <a:lnTo>
                  <a:pt x="1013" y="1072"/>
                </a:lnTo>
                <a:lnTo>
                  <a:pt x="1008" y="1080"/>
                </a:lnTo>
                <a:lnTo>
                  <a:pt x="1018" y="1079"/>
                </a:lnTo>
                <a:lnTo>
                  <a:pt x="1025" y="1080"/>
                </a:lnTo>
                <a:lnTo>
                  <a:pt x="1032" y="1085"/>
                </a:lnTo>
                <a:lnTo>
                  <a:pt x="1037" y="1090"/>
                </a:lnTo>
                <a:lnTo>
                  <a:pt x="1045" y="1085"/>
                </a:lnTo>
                <a:lnTo>
                  <a:pt x="1050" y="1080"/>
                </a:lnTo>
                <a:lnTo>
                  <a:pt x="1053" y="1077"/>
                </a:lnTo>
                <a:lnTo>
                  <a:pt x="1057" y="1074"/>
                </a:lnTo>
                <a:lnTo>
                  <a:pt x="1062" y="1072"/>
                </a:lnTo>
                <a:lnTo>
                  <a:pt x="1067" y="1070"/>
                </a:lnTo>
                <a:lnTo>
                  <a:pt x="1077" y="1077"/>
                </a:lnTo>
                <a:lnTo>
                  <a:pt x="1084" y="1084"/>
                </a:lnTo>
                <a:lnTo>
                  <a:pt x="1090" y="1092"/>
                </a:lnTo>
                <a:lnTo>
                  <a:pt x="1095" y="1104"/>
                </a:lnTo>
                <a:lnTo>
                  <a:pt x="1102" y="1100"/>
                </a:lnTo>
                <a:lnTo>
                  <a:pt x="1110" y="1100"/>
                </a:lnTo>
                <a:lnTo>
                  <a:pt x="1120" y="1100"/>
                </a:lnTo>
                <a:lnTo>
                  <a:pt x="1130" y="1100"/>
                </a:lnTo>
                <a:lnTo>
                  <a:pt x="1140" y="1104"/>
                </a:lnTo>
                <a:lnTo>
                  <a:pt x="1151" y="1105"/>
                </a:lnTo>
                <a:lnTo>
                  <a:pt x="1161" y="1110"/>
                </a:lnTo>
                <a:lnTo>
                  <a:pt x="1171" y="1114"/>
                </a:lnTo>
                <a:lnTo>
                  <a:pt x="1181" y="1121"/>
                </a:lnTo>
                <a:lnTo>
                  <a:pt x="1189" y="1126"/>
                </a:lnTo>
                <a:lnTo>
                  <a:pt x="1196" y="1132"/>
                </a:lnTo>
                <a:lnTo>
                  <a:pt x="1202" y="1141"/>
                </a:lnTo>
                <a:lnTo>
                  <a:pt x="1207" y="1149"/>
                </a:lnTo>
                <a:lnTo>
                  <a:pt x="1211" y="1157"/>
                </a:lnTo>
                <a:lnTo>
                  <a:pt x="1212" y="1166"/>
                </a:lnTo>
                <a:lnTo>
                  <a:pt x="1211" y="1174"/>
                </a:lnTo>
                <a:lnTo>
                  <a:pt x="1209" y="1184"/>
                </a:lnTo>
                <a:lnTo>
                  <a:pt x="1204" y="1192"/>
                </a:lnTo>
                <a:lnTo>
                  <a:pt x="1199" y="1201"/>
                </a:lnTo>
                <a:lnTo>
                  <a:pt x="1194" y="1209"/>
                </a:lnTo>
                <a:lnTo>
                  <a:pt x="1181" y="1226"/>
                </a:lnTo>
                <a:lnTo>
                  <a:pt x="1167" y="1239"/>
                </a:lnTo>
                <a:lnTo>
                  <a:pt x="1167" y="1263"/>
                </a:lnTo>
                <a:lnTo>
                  <a:pt x="1166" y="1288"/>
                </a:lnTo>
                <a:lnTo>
                  <a:pt x="1166" y="1301"/>
                </a:lnTo>
                <a:lnTo>
                  <a:pt x="1164" y="1315"/>
                </a:lnTo>
                <a:lnTo>
                  <a:pt x="1162" y="1328"/>
                </a:lnTo>
                <a:lnTo>
                  <a:pt x="1159" y="1338"/>
                </a:lnTo>
                <a:lnTo>
                  <a:pt x="1156" y="1350"/>
                </a:lnTo>
                <a:lnTo>
                  <a:pt x="1151" y="1360"/>
                </a:lnTo>
                <a:lnTo>
                  <a:pt x="1144" y="1368"/>
                </a:lnTo>
                <a:lnTo>
                  <a:pt x="1137" y="1377"/>
                </a:lnTo>
                <a:lnTo>
                  <a:pt x="1119" y="1378"/>
                </a:lnTo>
                <a:lnTo>
                  <a:pt x="1104" y="1382"/>
                </a:lnTo>
                <a:lnTo>
                  <a:pt x="1097" y="1383"/>
                </a:lnTo>
                <a:lnTo>
                  <a:pt x="1092" y="1387"/>
                </a:lnTo>
                <a:lnTo>
                  <a:pt x="1087" y="1392"/>
                </a:lnTo>
                <a:lnTo>
                  <a:pt x="1082" y="1395"/>
                </a:lnTo>
                <a:lnTo>
                  <a:pt x="1075" y="1407"/>
                </a:lnTo>
                <a:lnTo>
                  <a:pt x="1070" y="1420"/>
                </a:lnTo>
                <a:lnTo>
                  <a:pt x="1068" y="1437"/>
                </a:lnTo>
                <a:lnTo>
                  <a:pt x="1068" y="1455"/>
                </a:lnTo>
                <a:lnTo>
                  <a:pt x="1058" y="1462"/>
                </a:lnTo>
                <a:lnTo>
                  <a:pt x="1052" y="1470"/>
                </a:lnTo>
                <a:lnTo>
                  <a:pt x="1045" y="1479"/>
                </a:lnTo>
                <a:lnTo>
                  <a:pt x="1040" y="1489"/>
                </a:lnTo>
                <a:lnTo>
                  <a:pt x="1033" y="1511"/>
                </a:lnTo>
                <a:lnTo>
                  <a:pt x="1023" y="1534"/>
                </a:lnTo>
                <a:lnTo>
                  <a:pt x="1002" y="1534"/>
                </a:lnTo>
                <a:lnTo>
                  <a:pt x="983" y="1532"/>
                </a:lnTo>
                <a:lnTo>
                  <a:pt x="990" y="1541"/>
                </a:lnTo>
                <a:lnTo>
                  <a:pt x="996" y="1552"/>
                </a:lnTo>
                <a:lnTo>
                  <a:pt x="1000" y="1558"/>
                </a:lnTo>
                <a:lnTo>
                  <a:pt x="1002" y="1563"/>
                </a:lnTo>
                <a:lnTo>
                  <a:pt x="1003" y="1569"/>
                </a:lnTo>
                <a:lnTo>
                  <a:pt x="1002" y="1573"/>
                </a:lnTo>
                <a:lnTo>
                  <a:pt x="996" y="1579"/>
                </a:lnTo>
                <a:lnTo>
                  <a:pt x="990" y="1584"/>
                </a:lnTo>
                <a:lnTo>
                  <a:pt x="981" y="1586"/>
                </a:lnTo>
                <a:lnTo>
                  <a:pt x="973" y="1588"/>
                </a:lnTo>
                <a:lnTo>
                  <a:pt x="956" y="1591"/>
                </a:lnTo>
                <a:lnTo>
                  <a:pt x="943" y="1596"/>
                </a:lnTo>
                <a:lnTo>
                  <a:pt x="946" y="1601"/>
                </a:lnTo>
                <a:lnTo>
                  <a:pt x="950" y="1606"/>
                </a:lnTo>
                <a:lnTo>
                  <a:pt x="950" y="1613"/>
                </a:lnTo>
                <a:lnTo>
                  <a:pt x="948" y="1621"/>
                </a:lnTo>
                <a:lnTo>
                  <a:pt x="946" y="1621"/>
                </a:lnTo>
                <a:lnTo>
                  <a:pt x="936" y="1618"/>
                </a:lnTo>
                <a:lnTo>
                  <a:pt x="926" y="1619"/>
                </a:lnTo>
                <a:lnTo>
                  <a:pt x="926" y="1621"/>
                </a:lnTo>
                <a:lnTo>
                  <a:pt x="933" y="1629"/>
                </a:lnTo>
                <a:lnTo>
                  <a:pt x="938" y="1640"/>
                </a:lnTo>
                <a:lnTo>
                  <a:pt x="936" y="1656"/>
                </a:lnTo>
                <a:lnTo>
                  <a:pt x="933" y="1671"/>
                </a:lnTo>
                <a:lnTo>
                  <a:pt x="926" y="1673"/>
                </a:lnTo>
                <a:lnTo>
                  <a:pt x="921" y="1676"/>
                </a:lnTo>
                <a:lnTo>
                  <a:pt x="921" y="1683"/>
                </a:lnTo>
                <a:lnTo>
                  <a:pt x="923" y="1688"/>
                </a:lnTo>
                <a:lnTo>
                  <a:pt x="925" y="1690"/>
                </a:lnTo>
                <a:lnTo>
                  <a:pt x="928" y="1695"/>
                </a:lnTo>
                <a:lnTo>
                  <a:pt x="938" y="1696"/>
                </a:lnTo>
                <a:lnTo>
                  <a:pt x="945" y="1701"/>
                </a:lnTo>
                <a:lnTo>
                  <a:pt x="945" y="1710"/>
                </a:lnTo>
                <a:lnTo>
                  <a:pt x="943" y="1718"/>
                </a:lnTo>
                <a:lnTo>
                  <a:pt x="940" y="1725"/>
                </a:lnTo>
                <a:lnTo>
                  <a:pt x="938" y="1732"/>
                </a:lnTo>
                <a:lnTo>
                  <a:pt x="933" y="1743"/>
                </a:lnTo>
                <a:lnTo>
                  <a:pt x="930" y="1758"/>
                </a:lnTo>
                <a:lnTo>
                  <a:pt x="941" y="1767"/>
                </a:lnTo>
                <a:lnTo>
                  <a:pt x="961" y="1780"/>
                </a:lnTo>
                <a:lnTo>
                  <a:pt x="981" y="1795"/>
                </a:lnTo>
                <a:lnTo>
                  <a:pt x="990" y="1804"/>
                </a:lnTo>
                <a:lnTo>
                  <a:pt x="968" y="1804"/>
                </a:lnTo>
                <a:lnTo>
                  <a:pt x="950" y="1802"/>
                </a:lnTo>
                <a:lnTo>
                  <a:pt x="936" y="1799"/>
                </a:lnTo>
                <a:lnTo>
                  <a:pt x="925" y="1792"/>
                </a:lnTo>
                <a:lnTo>
                  <a:pt x="904" y="1775"/>
                </a:lnTo>
                <a:lnTo>
                  <a:pt x="878" y="1757"/>
                </a:lnTo>
                <a:lnTo>
                  <a:pt x="878" y="1752"/>
                </a:lnTo>
                <a:lnTo>
                  <a:pt x="879" y="1747"/>
                </a:lnTo>
                <a:lnTo>
                  <a:pt x="879" y="1742"/>
                </a:lnTo>
                <a:lnTo>
                  <a:pt x="876" y="1738"/>
                </a:lnTo>
                <a:lnTo>
                  <a:pt x="861" y="1727"/>
                </a:lnTo>
                <a:lnTo>
                  <a:pt x="847" y="1712"/>
                </a:lnTo>
                <a:lnTo>
                  <a:pt x="856" y="1712"/>
                </a:lnTo>
                <a:lnTo>
                  <a:pt x="864" y="1713"/>
                </a:lnTo>
                <a:lnTo>
                  <a:pt x="864" y="1710"/>
                </a:lnTo>
                <a:lnTo>
                  <a:pt x="863" y="1708"/>
                </a:lnTo>
                <a:lnTo>
                  <a:pt x="856" y="1705"/>
                </a:lnTo>
                <a:lnTo>
                  <a:pt x="847" y="1700"/>
                </a:lnTo>
                <a:lnTo>
                  <a:pt x="839" y="1695"/>
                </a:lnTo>
                <a:lnTo>
                  <a:pt x="834" y="1688"/>
                </a:lnTo>
                <a:lnTo>
                  <a:pt x="839" y="1686"/>
                </a:lnTo>
                <a:lnTo>
                  <a:pt x="844" y="1686"/>
                </a:lnTo>
                <a:lnTo>
                  <a:pt x="844" y="1681"/>
                </a:lnTo>
                <a:lnTo>
                  <a:pt x="844" y="1676"/>
                </a:lnTo>
                <a:lnTo>
                  <a:pt x="851" y="1676"/>
                </a:lnTo>
                <a:lnTo>
                  <a:pt x="858" y="1676"/>
                </a:lnTo>
                <a:lnTo>
                  <a:pt x="858" y="1671"/>
                </a:lnTo>
                <a:lnTo>
                  <a:pt x="858" y="1666"/>
                </a:lnTo>
                <a:lnTo>
                  <a:pt x="854" y="1663"/>
                </a:lnTo>
                <a:lnTo>
                  <a:pt x="851" y="1660"/>
                </a:lnTo>
                <a:lnTo>
                  <a:pt x="849" y="1656"/>
                </a:lnTo>
                <a:lnTo>
                  <a:pt x="847" y="1653"/>
                </a:lnTo>
                <a:lnTo>
                  <a:pt x="847" y="1643"/>
                </a:lnTo>
                <a:lnTo>
                  <a:pt x="849" y="1631"/>
                </a:lnTo>
                <a:lnTo>
                  <a:pt x="842" y="1628"/>
                </a:lnTo>
                <a:lnTo>
                  <a:pt x="839" y="1621"/>
                </a:lnTo>
                <a:lnTo>
                  <a:pt x="837" y="1621"/>
                </a:lnTo>
                <a:lnTo>
                  <a:pt x="836" y="1621"/>
                </a:lnTo>
                <a:lnTo>
                  <a:pt x="834" y="1631"/>
                </a:lnTo>
                <a:lnTo>
                  <a:pt x="832" y="1641"/>
                </a:lnTo>
                <a:lnTo>
                  <a:pt x="832" y="1640"/>
                </a:lnTo>
                <a:lnTo>
                  <a:pt x="831" y="1640"/>
                </a:lnTo>
                <a:lnTo>
                  <a:pt x="829" y="1619"/>
                </a:lnTo>
                <a:lnTo>
                  <a:pt x="824" y="1601"/>
                </a:lnTo>
                <a:lnTo>
                  <a:pt x="821" y="1581"/>
                </a:lnTo>
                <a:lnTo>
                  <a:pt x="816" y="1563"/>
                </a:lnTo>
                <a:lnTo>
                  <a:pt x="816" y="1546"/>
                </a:lnTo>
                <a:lnTo>
                  <a:pt x="817" y="1531"/>
                </a:lnTo>
                <a:lnTo>
                  <a:pt x="817" y="1514"/>
                </a:lnTo>
                <a:lnTo>
                  <a:pt x="817" y="1497"/>
                </a:lnTo>
                <a:lnTo>
                  <a:pt x="812" y="1474"/>
                </a:lnTo>
                <a:lnTo>
                  <a:pt x="811" y="1445"/>
                </a:lnTo>
                <a:lnTo>
                  <a:pt x="809" y="1419"/>
                </a:lnTo>
                <a:lnTo>
                  <a:pt x="806" y="1392"/>
                </a:lnTo>
                <a:lnTo>
                  <a:pt x="802" y="1368"/>
                </a:lnTo>
                <a:lnTo>
                  <a:pt x="802" y="1347"/>
                </a:lnTo>
                <a:lnTo>
                  <a:pt x="802" y="1336"/>
                </a:lnTo>
                <a:lnTo>
                  <a:pt x="801" y="1326"/>
                </a:lnTo>
                <a:lnTo>
                  <a:pt x="799" y="1316"/>
                </a:lnTo>
                <a:lnTo>
                  <a:pt x="796" y="1308"/>
                </a:lnTo>
                <a:lnTo>
                  <a:pt x="781" y="1301"/>
                </a:lnTo>
                <a:lnTo>
                  <a:pt x="765" y="1291"/>
                </a:lnTo>
                <a:lnTo>
                  <a:pt x="752" y="1281"/>
                </a:lnTo>
                <a:lnTo>
                  <a:pt x="739" y="1268"/>
                </a:lnTo>
                <a:lnTo>
                  <a:pt x="727" y="1254"/>
                </a:lnTo>
                <a:lnTo>
                  <a:pt x="717" y="1241"/>
                </a:lnTo>
                <a:lnTo>
                  <a:pt x="707" y="1226"/>
                </a:lnTo>
                <a:lnTo>
                  <a:pt x="700" y="1211"/>
                </a:lnTo>
                <a:lnTo>
                  <a:pt x="693" y="1191"/>
                </a:lnTo>
                <a:lnTo>
                  <a:pt x="688" y="1172"/>
                </a:lnTo>
                <a:lnTo>
                  <a:pt x="670" y="1152"/>
                </a:lnTo>
                <a:lnTo>
                  <a:pt x="653" y="1132"/>
                </a:lnTo>
                <a:lnTo>
                  <a:pt x="657" y="1117"/>
                </a:lnTo>
                <a:lnTo>
                  <a:pt x="662" y="1105"/>
                </a:lnTo>
                <a:lnTo>
                  <a:pt x="667" y="1105"/>
                </a:lnTo>
                <a:lnTo>
                  <a:pt x="670" y="1105"/>
                </a:lnTo>
                <a:lnTo>
                  <a:pt x="672" y="1104"/>
                </a:lnTo>
                <a:lnTo>
                  <a:pt x="673" y="1100"/>
                </a:lnTo>
                <a:lnTo>
                  <a:pt x="672" y="1099"/>
                </a:lnTo>
                <a:lnTo>
                  <a:pt x="672" y="1097"/>
                </a:lnTo>
                <a:lnTo>
                  <a:pt x="662" y="1095"/>
                </a:lnTo>
                <a:lnTo>
                  <a:pt x="655" y="1092"/>
                </a:lnTo>
                <a:lnTo>
                  <a:pt x="655" y="1087"/>
                </a:lnTo>
                <a:lnTo>
                  <a:pt x="655" y="1082"/>
                </a:lnTo>
                <a:lnTo>
                  <a:pt x="662" y="1065"/>
                </a:lnTo>
                <a:lnTo>
                  <a:pt x="668" y="1047"/>
                </a:lnTo>
                <a:lnTo>
                  <a:pt x="675" y="1047"/>
                </a:lnTo>
                <a:lnTo>
                  <a:pt x="680" y="1045"/>
                </a:lnTo>
                <a:lnTo>
                  <a:pt x="682" y="1043"/>
                </a:lnTo>
                <a:lnTo>
                  <a:pt x="683" y="1042"/>
                </a:lnTo>
                <a:lnTo>
                  <a:pt x="685" y="1035"/>
                </a:lnTo>
                <a:lnTo>
                  <a:pt x="688" y="1027"/>
                </a:lnTo>
                <a:lnTo>
                  <a:pt x="697" y="1015"/>
                </a:lnTo>
                <a:lnTo>
                  <a:pt x="700" y="1003"/>
                </a:lnTo>
                <a:lnTo>
                  <a:pt x="700" y="992"/>
                </a:lnTo>
                <a:lnTo>
                  <a:pt x="700" y="982"/>
                </a:lnTo>
                <a:lnTo>
                  <a:pt x="698" y="971"/>
                </a:lnTo>
                <a:lnTo>
                  <a:pt x="697" y="963"/>
                </a:lnTo>
                <a:lnTo>
                  <a:pt x="697" y="953"/>
                </a:lnTo>
                <a:lnTo>
                  <a:pt x="698" y="945"/>
                </a:lnTo>
                <a:lnTo>
                  <a:pt x="693" y="943"/>
                </a:lnTo>
                <a:lnTo>
                  <a:pt x="688" y="943"/>
                </a:lnTo>
                <a:lnTo>
                  <a:pt x="683" y="941"/>
                </a:lnTo>
                <a:lnTo>
                  <a:pt x="678" y="943"/>
                </a:lnTo>
                <a:lnTo>
                  <a:pt x="675" y="945"/>
                </a:lnTo>
                <a:lnTo>
                  <a:pt x="672" y="946"/>
                </a:lnTo>
                <a:lnTo>
                  <a:pt x="673" y="953"/>
                </a:lnTo>
                <a:lnTo>
                  <a:pt x="673" y="956"/>
                </a:lnTo>
                <a:lnTo>
                  <a:pt x="672" y="960"/>
                </a:lnTo>
                <a:lnTo>
                  <a:pt x="667" y="963"/>
                </a:lnTo>
                <a:lnTo>
                  <a:pt x="660" y="956"/>
                </a:lnTo>
                <a:lnTo>
                  <a:pt x="653" y="951"/>
                </a:lnTo>
                <a:lnTo>
                  <a:pt x="645" y="950"/>
                </a:lnTo>
                <a:lnTo>
                  <a:pt x="635" y="945"/>
                </a:lnTo>
                <a:lnTo>
                  <a:pt x="628" y="940"/>
                </a:lnTo>
                <a:lnTo>
                  <a:pt x="621" y="931"/>
                </a:lnTo>
                <a:lnTo>
                  <a:pt x="615" y="925"/>
                </a:lnTo>
                <a:lnTo>
                  <a:pt x="610" y="916"/>
                </a:lnTo>
                <a:lnTo>
                  <a:pt x="601" y="898"/>
                </a:lnTo>
                <a:lnTo>
                  <a:pt x="593" y="878"/>
                </a:lnTo>
                <a:lnTo>
                  <a:pt x="590" y="876"/>
                </a:lnTo>
                <a:lnTo>
                  <a:pt x="585" y="876"/>
                </a:lnTo>
                <a:lnTo>
                  <a:pt x="583" y="879"/>
                </a:lnTo>
                <a:lnTo>
                  <a:pt x="580" y="884"/>
                </a:lnTo>
                <a:lnTo>
                  <a:pt x="571" y="881"/>
                </a:lnTo>
                <a:lnTo>
                  <a:pt x="568" y="878"/>
                </a:lnTo>
                <a:lnTo>
                  <a:pt x="563" y="874"/>
                </a:lnTo>
                <a:lnTo>
                  <a:pt x="558" y="869"/>
                </a:lnTo>
                <a:lnTo>
                  <a:pt x="551" y="871"/>
                </a:lnTo>
                <a:lnTo>
                  <a:pt x="543" y="871"/>
                </a:lnTo>
                <a:lnTo>
                  <a:pt x="531" y="854"/>
                </a:lnTo>
                <a:lnTo>
                  <a:pt x="519" y="838"/>
                </a:lnTo>
                <a:lnTo>
                  <a:pt x="514" y="838"/>
                </a:lnTo>
                <a:lnTo>
                  <a:pt x="509" y="838"/>
                </a:lnTo>
                <a:lnTo>
                  <a:pt x="506" y="839"/>
                </a:lnTo>
                <a:lnTo>
                  <a:pt x="501" y="841"/>
                </a:lnTo>
                <a:lnTo>
                  <a:pt x="494" y="846"/>
                </a:lnTo>
                <a:lnTo>
                  <a:pt x="486" y="848"/>
                </a:lnTo>
                <a:lnTo>
                  <a:pt x="472" y="844"/>
                </a:lnTo>
                <a:lnTo>
                  <a:pt x="459" y="839"/>
                </a:lnTo>
                <a:lnTo>
                  <a:pt x="446" y="833"/>
                </a:lnTo>
                <a:lnTo>
                  <a:pt x="432" y="824"/>
                </a:lnTo>
                <a:lnTo>
                  <a:pt x="419" y="816"/>
                </a:lnTo>
                <a:lnTo>
                  <a:pt x="407" y="806"/>
                </a:lnTo>
                <a:lnTo>
                  <a:pt x="397" y="797"/>
                </a:lnTo>
                <a:lnTo>
                  <a:pt x="389" y="787"/>
                </a:lnTo>
                <a:lnTo>
                  <a:pt x="390" y="781"/>
                </a:lnTo>
                <a:lnTo>
                  <a:pt x="392" y="772"/>
                </a:lnTo>
                <a:lnTo>
                  <a:pt x="390" y="762"/>
                </a:lnTo>
                <a:lnTo>
                  <a:pt x="389" y="754"/>
                </a:lnTo>
                <a:lnTo>
                  <a:pt x="382" y="735"/>
                </a:lnTo>
                <a:lnTo>
                  <a:pt x="372" y="715"/>
                </a:lnTo>
                <a:lnTo>
                  <a:pt x="360" y="695"/>
                </a:lnTo>
                <a:lnTo>
                  <a:pt x="349" y="675"/>
                </a:lnTo>
                <a:lnTo>
                  <a:pt x="340" y="653"/>
                </a:lnTo>
                <a:lnTo>
                  <a:pt x="335" y="633"/>
                </a:lnTo>
                <a:lnTo>
                  <a:pt x="329" y="632"/>
                </a:lnTo>
                <a:lnTo>
                  <a:pt x="320" y="632"/>
                </a:lnTo>
                <a:lnTo>
                  <a:pt x="320" y="647"/>
                </a:lnTo>
                <a:lnTo>
                  <a:pt x="323" y="662"/>
                </a:lnTo>
                <a:lnTo>
                  <a:pt x="329" y="677"/>
                </a:lnTo>
                <a:lnTo>
                  <a:pt x="334" y="690"/>
                </a:lnTo>
                <a:lnTo>
                  <a:pt x="345" y="717"/>
                </a:lnTo>
                <a:lnTo>
                  <a:pt x="352" y="745"/>
                </a:lnTo>
                <a:lnTo>
                  <a:pt x="350" y="745"/>
                </a:lnTo>
                <a:lnTo>
                  <a:pt x="345" y="745"/>
                </a:lnTo>
                <a:lnTo>
                  <a:pt x="340" y="744"/>
                </a:lnTo>
                <a:lnTo>
                  <a:pt x="334" y="735"/>
                </a:lnTo>
                <a:lnTo>
                  <a:pt x="327" y="729"/>
                </a:lnTo>
                <a:lnTo>
                  <a:pt x="327" y="722"/>
                </a:lnTo>
                <a:lnTo>
                  <a:pt x="327" y="714"/>
                </a:lnTo>
                <a:lnTo>
                  <a:pt x="325" y="707"/>
                </a:lnTo>
                <a:lnTo>
                  <a:pt x="318" y="700"/>
                </a:lnTo>
                <a:lnTo>
                  <a:pt x="312" y="697"/>
                </a:lnTo>
                <a:lnTo>
                  <a:pt x="305" y="692"/>
                </a:lnTo>
                <a:lnTo>
                  <a:pt x="310" y="687"/>
                </a:lnTo>
                <a:lnTo>
                  <a:pt x="313" y="682"/>
                </a:lnTo>
                <a:lnTo>
                  <a:pt x="297" y="598"/>
                </a:lnTo>
                <a:lnTo>
                  <a:pt x="285" y="593"/>
                </a:lnTo>
                <a:lnTo>
                  <a:pt x="275" y="586"/>
                </a:lnTo>
                <a:lnTo>
                  <a:pt x="273" y="575"/>
                </a:lnTo>
                <a:lnTo>
                  <a:pt x="273" y="566"/>
                </a:lnTo>
                <a:lnTo>
                  <a:pt x="273" y="558"/>
                </a:lnTo>
                <a:lnTo>
                  <a:pt x="277" y="548"/>
                </a:lnTo>
                <a:lnTo>
                  <a:pt x="275" y="546"/>
                </a:lnTo>
                <a:lnTo>
                  <a:pt x="272" y="545"/>
                </a:lnTo>
                <a:lnTo>
                  <a:pt x="270" y="541"/>
                </a:lnTo>
                <a:lnTo>
                  <a:pt x="270" y="540"/>
                </a:lnTo>
                <a:lnTo>
                  <a:pt x="268" y="531"/>
                </a:lnTo>
                <a:lnTo>
                  <a:pt x="270" y="523"/>
                </a:lnTo>
                <a:lnTo>
                  <a:pt x="283" y="494"/>
                </a:lnTo>
                <a:lnTo>
                  <a:pt x="302" y="461"/>
                </a:lnTo>
                <a:lnTo>
                  <a:pt x="312" y="444"/>
                </a:lnTo>
                <a:lnTo>
                  <a:pt x="323" y="429"/>
                </a:lnTo>
                <a:lnTo>
                  <a:pt x="334" y="416"/>
                </a:lnTo>
                <a:lnTo>
                  <a:pt x="342" y="407"/>
                </a:lnTo>
                <a:lnTo>
                  <a:pt x="340" y="406"/>
                </a:lnTo>
                <a:lnTo>
                  <a:pt x="332" y="401"/>
                </a:lnTo>
                <a:lnTo>
                  <a:pt x="327" y="396"/>
                </a:lnTo>
                <a:lnTo>
                  <a:pt x="322" y="387"/>
                </a:lnTo>
                <a:lnTo>
                  <a:pt x="318" y="380"/>
                </a:lnTo>
                <a:lnTo>
                  <a:pt x="318" y="375"/>
                </a:lnTo>
                <a:lnTo>
                  <a:pt x="320" y="372"/>
                </a:lnTo>
                <a:lnTo>
                  <a:pt x="325" y="370"/>
                </a:lnTo>
                <a:lnTo>
                  <a:pt x="330" y="370"/>
                </a:lnTo>
                <a:lnTo>
                  <a:pt x="334" y="372"/>
                </a:lnTo>
                <a:lnTo>
                  <a:pt x="337" y="372"/>
                </a:lnTo>
                <a:lnTo>
                  <a:pt x="340" y="377"/>
                </a:lnTo>
                <a:lnTo>
                  <a:pt x="344" y="384"/>
                </a:lnTo>
                <a:lnTo>
                  <a:pt x="347" y="402"/>
                </a:lnTo>
                <a:lnTo>
                  <a:pt x="350" y="419"/>
                </a:lnTo>
                <a:lnTo>
                  <a:pt x="352" y="419"/>
                </a:lnTo>
                <a:lnTo>
                  <a:pt x="359" y="406"/>
                </a:lnTo>
                <a:lnTo>
                  <a:pt x="364" y="394"/>
                </a:lnTo>
                <a:lnTo>
                  <a:pt x="352" y="377"/>
                </a:lnTo>
                <a:lnTo>
                  <a:pt x="339" y="362"/>
                </a:lnTo>
                <a:lnTo>
                  <a:pt x="342" y="355"/>
                </a:lnTo>
                <a:lnTo>
                  <a:pt x="342" y="349"/>
                </a:lnTo>
                <a:lnTo>
                  <a:pt x="342" y="342"/>
                </a:lnTo>
                <a:lnTo>
                  <a:pt x="339" y="335"/>
                </a:lnTo>
                <a:lnTo>
                  <a:pt x="349" y="322"/>
                </a:lnTo>
                <a:lnTo>
                  <a:pt x="360" y="308"/>
                </a:lnTo>
                <a:lnTo>
                  <a:pt x="350" y="308"/>
                </a:lnTo>
                <a:lnTo>
                  <a:pt x="342" y="310"/>
                </a:lnTo>
                <a:lnTo>
                  <a:pt x="335" y="313"/>
                </a:lnTo>
                <a:lnTo>
                  <a:pt x="327" y="317"/>
                </a:lnTo>
                <a:lnTo>
                  <a:pt x="334" y="308"/>
                </a:lnTo>
                <a:lnTo>
                  <a:pt x="342" y="302"/>
                </a:lnTo>
                <a:lnTo>
                  <a:pt x="345" y="297"/>
                </a:lnTo>
                <a:lnTo>
                  <a:pt x="347" y="293"/>
                </a:lnTo>
                <a:lnTo>
                  <a:pt x="350" y="287"/>
                </a:lnTo>
                <a:lnTo>
                  <a:pt x="352" y="278"/>
                </a:lnTo>
                <a:lnTo>
                  <a:pt x="345" y="278"/>
                </a:lnTo>
                <a:lnTo>
                  <a:pt x="340" y="278"/>
                </a:lnTo>
                <a:lnTo>
                  <a:pt x="342" y="275"/>
                </a:lnTo>
                <a:lnTo>
                  <a:pt x="345" y="273"/>
                </a:lnTo>
                <a:lnTo>
                  <a:pt x="347" y="270"/>
                </a:lnTo>
                <a:lnTo>
                  <a:pt x="350" y="268"/>
                </a:lnTo>
                <a:lnTo>
                  <a:pt x="350" y="267"/>
                </a:lnTo>
                <a:lnTo>
                  <a:pt x="350" y="265"/>
                </a:lnTo>
                <a:lnTo>
                  <a:pt x="337" y="268"/>
                </a:lnTo>
                <a:lnTo>
                  <a:pt x="325" y="273"/>
                </a:lnTo>
                <a:lnTo>
                  <a:pt x="320" y="272"/>
                </a:lnTo>
                <a:lnTo>
                  <a:pt x="317" y="270"/>
                </a:lnTo>
                <a:lnTo>
                  <a:pt x="320" y="263"/>
                </a:lnTo>
                <a:lnTo>
                  <a:pt x="323" y="255"/>
                </a:lnTo>
                <a:lnTo>
                  <a:pt x="302" y="253"/>
                </a:lnTo>
                <a:lnTo>
                  <a:pt x="282" y="248"/>
                </a:lnTo>
                <a:lnTo>
                  <a:pt x="265" y="243"/>
                </a:lnTo>
                <a:lnTo>
                  <a:pt x="253" y="241"/>
                </a:lnTo>
                <a:lnTo>
                  <a:pt x="246" y="248"/>
                </a:lnTo>
                <a:lnTo>
                  <a:pt x="238" y="255"/>
                </a:lnTo>
                <a:lnTo>
                  <a:pt x="230" y="258"/>
                </a:lnTo>
                <a:lnTo>
                  <a:pt x="223" y="258"/>
                </a:lnTo>
                <a:lnTo>
                  <a:pt x="216" y="258"/>
                </a:lnTo>
                <a:lnTo>
                  <a:pt x="210" y="257"/>
                </a:lnTo>
                <a:lnTo>
                  <a:pt x="205" y="255"/>
                </a:lnTo>
                <a:lnTo>
                  <a:pt x="198" y="255"/>
                </a:lnTo>
                <a:lnTo>
                  <a:pt x="191" y="255"/>
                </a:lnTo>
                <a:lnTo>
                  <a:pt x="185" y="255"/>
                </a:lnTo>
                <a:lnTo>
                  <a:pt x="180" y="258"/>
                </a:lnTo>
                <a:lnTo>
                  <a:pt x="174" y="263"/>
                </a:lnTo>
                <a:lnTo>
                  <a:pt x="171" y="268"/>
                </a:lnTo>
                <a:lnTo>
                  <a:pt x="168" y="273"/>
                </a:lnTo>
                <a:lnTo>
                  <a:pt x="163" y="277"/>
                </a:lnTo>
                <a:lnTo>
                  <a:pt x="158" y="278"/>
                </a:lnTo>
                <a:lnTo>
                  <a:pt x="153" y="280"/>
                </a:lnTo>
                <a:lnTo>
                  <a:pt x="146" y="282"/>
                </a:lnTo>
                <a:lnTo>
                  <a:pt x="133" y="283"/>
                </a:lnTo>
                <a:lnTo>
                  <a:pt x="121" y="285"/>
                </a:lnTo>
                <a:lnTo>
                  <a:pt x="119" y="290"/>
                </a:lnTo>
                <a:lnTo>
                  <a:pt x="118" y="295"/>
                </a:lnTo>
                <a:lnTo>
                  <a:pt x="106" y="295"/>
                </a:lnTo>
                <a:lnTo>
                  <a:pt x="96" y="297"/>
                </a:lnTo>
                <a:lnTo>
                  <a:pt x="87" y="298"/>
                </a:lnTo>
                <a:lnTo>
                  <a:pt x="79" y="302"/>
                </a:lnTo>
                <a:lnTo>
                  <a:pt x="64" y="308"/>
                </a:lnTo>
                <a:lnTo>
                  <a:pt x="49" y="315"/>
                </a:lnTo>
                <a:lnTo>
                  <a:pt x="46" y="312"/>
                </a:lnTo>
                <a:lnTo>
                  <a:pt x="44" y="308"/>
                </a:lnTo>
                <a:lnTo>
                  <a:pt x="29" y="313"/>
                </a:lnTo>
                <a:lnTo>
                  <a:pt x="12" y="318"/>
                </a:lnTo>
                <a:lnTo>
                  <a:pt x="12" y="317"/>
                </a:lnTo>
                <a:lnTo>
                  <a:pt x="14" y="313"/>
                </a:lnTo>
                <a:lnTo>
                  <a:pt x="46" y="305"/>
                </a:lnTo>
                <a:lnTo>
                  <a:pt x="82" y="297"/>
                </a:lnTo>
                <a:lnTo>
                  <a:pt x="101" y="292"/>
                </a:lnTo>
                <a:lnTo>
                  <a:pt x="116" y="285"/>
                </a:lnTo>
                <a:lnTo>
                  <a:pt x="131" y="278"/>
                </a:lnTo>
                <a:lnTo>
                  <a:pt x="141" y="270"/>
                </a:lnTo>
                <a:lnTo>
                  <a:pt x="139" y="268"/>
                </a:lnTo>
                <a:lnTo>
                  <a:pt x="139" y="267"/>
                </a:lnTo>
                <a:lnTo>
                  <a:pt x="116" y="267"/>
                </a:lnTo>
                <a:lnTo>
                  <a:pt x="96" y="268"/>
                </a:lnTo>
                <a:lnTo>
                  <a:pt x="96" y="265"/>
                </a:lnTo>
                <a:lnTo>
                  <a:pt x="96" y="263"/>
                </a:lnTo>
                <a:lnTo>
                  <a:pt x="102" y="257"/>
                </a:lnTo>
                <a:lnTo>
                  <a:pt x="109" y="246"/>
                </a:lnTo>
                <a:lnTo>
                  <a:pt x="99" y="246"/>
                </a:lnTo>
                <a:lnTo>
                  <a:pt x="89" y="246"/>
                </a:lnTo>
                <a:lnTo>
                  <a:pt x="89" y="243"/>
                </a:lnTo>
                <a:lnTo>
                  <a:pt x="89" y="241"/>
                </a:lnTo>
                <a:lnTo>
                  <a:pt x="89" y="240"/>
                </a:lnTo>
                <a:lnTo>
                  <a:pt x="99" y="231"/>
                </a:lnTo>
                <a:lnTo>
                  <a:pt x="109" y="223"/>
                </a:lnTo>
                <a:lnTo>
                  <a:pt x="131" y="218"/>
                </a:lnTo>
                <a:lnTo>
                  <a:pt x="156" y="215"/>
                </a:lnTo>
                <a:lnTo>
                  <a:pt x="168" y="213"/>
                </a:lnTo>
                <a:lnTo>
                  <a:pt x="178" y="210"/>
                </a:lnTo>
                <a:lnTo>
                  <a:pt x="183" y="208"/>
                </a:lnTo>
                <a:lnTo>
                  <a:pt x="186" y="205"/>
                </a:lnTo>
                <a:lnTo>
                  <a:pt x="190" y="201"/>
                </a:lnTo>
                <a:lnTo>
                  <a:pt x="193" y="198"/>
                </a:lnTo>
                <a:lnTo>
                  <a:pt x="181" y="198"/>
                </a:lnTo>
                <a:lnTo>
                  <a:pt x="168" y="200"/>
                </a:lnTo>
                <a:lnTo>
                  <a:pt x="161" y="201"/>
                </a:lnTo>
                <a:lnTo>
                  <a:pt x="154" y="201"/>
                </a:lnTo>
                <a:lnTo>
                  <a:pt x="149" y="200"/>
                </a:lnTo>
                <a:lnTo>
                  <a:pt x="146" y="198"/>
                </a:lnTo>
                <a:lnTo>
                  <a:pt x="144" y="196"/>
                </a:lnTo>
                <a:lnTo>
                  <a:pt x="143" y="196"/>
                </a:lnTo>
                <a:lnTo>
                  <a:pt x="144" y="190"/>
                </a:lnTo>
                <a:lnTo>
                  <a:pt x="146" y="185"/>
                </a:lnTo>
                <a:lnTo>
                  <a:pt x="169" y="180"/>
                </a:lnTo>
                <a:lnTo>
                  <a:pt x="193" y="175"/>
                </a:lnTo>
                <a:lnTo>
                  <a:pt x="195" y="178"/>
                </a:lnTo>
                <a:lnTo>
                  <a:pt x="195" y="181"/>
                </a:lnTo>
                <a:lnTo>
                  <a:pt x="198" y="181"/>
                </a:lnTo>
                <a:lnTo>
                  <a:pt x="201" y="183"/>
                </a:lnTo>
                <a:lnTo>
                  <a:pt x="210" y="181"/>
                </a:lnTo>
                <a:lnTo>
                  <a:pt x="216" y="178"/>
                </a:lnTo>
                <a:lnTo>
                  <a:pt x="211" y="171"/>
                </a:lnTo>
                <a:lnTo>
                  <a:pt x="206" y="166"/>
                </a:lnTo>
                <a:lnTo>
                  <a:pt x="203" y="163"/>
                </a:lnTo>
                <a:lnTo>
                  <a:pt x="201" y="159"/>
                </a:lnTo>
                <a:lnTo>
                  <a:pt x="201" y="156"/>
                </a:lnTo>
                <a:lnTo>
                  <a:pt x="201" y="151"/>
                </a:lnTo>
                <a:lnTo>
                  <a:pt x="215" y="149"/>
                </a:lnTo>
                <a:lnTo>
                  <a:pt x="226" y="148"/>
                </a:lnTo>
                <a:lnTo>
                  <a:pt x="240" y="146"/>
                </a:lnTo>
                <a:lnTo>
                  <a:pt x="251" y="144"/>
                </a:lnTo>
                <a:lnTo>
                  <a:pt x="270" y="138"/>
                </a:lnTo>
                <a:lnTo>
                  <a:pt x="293" y="128"/>
                </a:lnTo>
                <a:lnTo>
                  <a:pt x="307" y="124"/>
                </a:lnTo>
                <a:lnTo>
                  <a:pt x="318" y="121"/>
                </a:lnTo>
                <a:lnTo>
                  <a:pt x="330" y="119"/>
                </a:lnTo>
                <a:lnTo>
                  <a:pt x="340" y="119"/>
                </a:lnTo>
                <a:lnTo>
                  <a:pt x="399" y="129"/>
                </a:lnTo>
                <a:lnTo>
                  <a:pt x="457" y="141"/>
                </a:lnTo>
                <a:lnTo>
                  <a:pt x="488" y="144"/>
                </a:lnTo>
                <a:lnTo>
                  <a:pt x="514" y="144"/>
                </a:lnTo>
                <a:lnTo>
                  <a:pt x="529" y="144"/>
                </a:lnTo>
                <a:lnTo>
                  <a:pt x="543" y="141"/>
                </a:lnTo>
                <a:lnTo>
                  <a:pt x="556" y="138"/>
                </a:lnTo>
                <a:lnTo>
                  <a:pt x="570" y="131"/>
                </a:lnTo>
                <a:lnTo>
                  <a:pt x="573" y="136"/>
                </a:lnTo>
                <a:lnTo>
                  <a:pt x="578" y="139"/>
                </a:lnTo>
                <a:lnTo>
                  <a:pt x="583" y="141"/>
                </a:lnTo>
                <a:lnTo>
                  <a:pt x="591" y="141"/>
                </a:lnTo>
                <a:lnTo>
                  <a:pt x="596" y="139"/>
                </a:lnTo>
                <a:lnTo>
                  <a:pt x="603" y="138"/>
                </a:lnTo>
                <a:lnTo>
                  <a:pt x="608" y="138"/>
                </a:lnTo>
                <a:lnTo>
                  <a:pt x="615" y="139"/>
                </a:lnTo>
                <a:lnTo>
                  <a:pt x="618" y="144"/>
                </a:lnTo>
                <a:lnTo>
                  <a:pt x="621" y="146"/>
                </a:lnTo>
                <a:lnTo>
                  <a:pt x="628" y="148"/>
                </a:lnTo>
                <a:lnTo>
                  <a:pt x="633" y="149"/>
                </a:lnTo>
                <a:lnTo>
                  <a:pt x="640" y="149"/>
                </a:lnTo>
                <a:lnTo>
                  <a:pt x="645" y="149"/>
                </a:lnTo>
                <a:lnTo>
                  <a:pt x="652" y="151"/>
                </a:lnTo>
                <a:lnTo>
                  <a:pt x="655" y="154"/>
                </a:lnTo>
                <a:lnTo>
                  <a:pt x="653" y="159"/>
                </a:lnTo>
                <a:lnTo>
                  <a:pt x="655" y="164"/>
                </a:lnTo>
                <a:lnTo>
                  <a:pt x="675" y="164"/>
                </a:lnTo>
                <a:lnTo>
                  <a:pt x="697" y="163"/>
                </a:lnTo>
                <a:lnTo>
                  <a:pt x="697" y="169"/>
                </a:lnTo>
                <a:lnTo>
                  <a:pt x="698" y="176"/>
                </a:lnTo>
                <a:lnTo>
                  <a:pt x="702" y="176"/>
                </a:lnTo>
                <a:lnTo>
                  <a:pt x="705" y="176"/>
                </a:lnTo>
                <a:lnTo>
                  <a:pt x="705" y="175"/>
                </a:lnTo>
                <a:lnTo>
                  <a:pt x="707" y="175"/>
                </a:lnTo>
                <a:lnTo>
                  <a:pt x="710" y="166"/>
                </a:lnTo>
                <a:lnTo>
                  <a:pt x="715" y="161"/>
                </a:lnTo>
                <a:lnTo>
                  <a:pt x="720" y="158"/>
                </a:lnTo>
                <a:lnTo>
                  <a:pt x="727" y="153"/>
                </a:lnTo>
                <a:lnTo>
                  <a:pt x="742" y="154"/>
                </a:lnTo>
                <a:lnTo>
                  <a:pt x="765" y="158"/>
                </a:lnTo>
                <a:lnTo>
                  <a:pt x="789" y="161"/>
                </a:lnTo>
                <a:lnTo>
                  <a:pt x="807" y="164"/>
                </a:lnTo>
                <a:lnTo>
                  <a:pt x="807" y="166"/>
                </a:lnTo>
                <a:lnTo>
                  <a:pt x="804" y="169"/>
                </a:lnTo>
                <a:lnTo>
                  <a:pt x="802" y="175"/>
                </a:lnTo>
                <a:lnTo>
                  <a:pt x="802" y="176"/>
                </a:lnTo>
                <a:lnTo>
                  <a:pt x="804" y="176"/>
                </a:lnTo>
                <a:lnTo>
                  <a:pt x="807" y="176"/>
                </a:lnTo>
                <a:lnTo>
                  <a:pt x="811" y="176"/>
                </a:lnTo>
                <a:lnTo>
                  <a:pt x="816" y="168"/>
                </a:lnTo>
                <a:lnTo>
                  <a:pt x="821" y="161"/>
                </a:lnTo>
                <a:lnTo>
                  <a:pt x="821" y="159"/>
                </a:lnTo>
                <a:lnTo>
                  <a:pt x="821" y="158"/>
                </a:lnTo>
                <a:lnTo>
                  <a:pt x="814" y="154"/>
                </a:lnTo>
                <a:lnTo>
                  <a:pt x="807" y="151"/>
                </a:lnTo>
                <a:lnTo>
                  <a:pt x="811" y="146"/>
                </a:lnTo>
                <a:lnTo>
                  <a:pt x="814" y="139"/>
                </a:lnTo>
                <a:lnTo>
                  <a:pt x="821" y="141"/>
                </a:lnTo>
                <a:lnTo>
                  <a:pt x="827" y="144"/>
                </a:lnTo>
                <a:lnTo>
                  <a:pt x="822" y="148"/>
                </a:lnTo>
                <a:lnTo>
                  <a:pt x="819" y="151"/>
                </a:lnTo>
                <a:lnTo>
                  <a:pt x="819" y="153"/>
                </a:lnTo>
                <a:lnTo>
                  <a:pt x="829" y="154"/>
                </a:lnTo>
                <a:lnTo>
                  <a:pt x="837" y="154"/>
                </a:lnTo>
                <a:lnTo>
                  <a:pt x="842" y="149"/>
                </a:lnTo>
                <a:lnTo>
                  <a:pt x="851" y="144"/>
                </a:lnTo>
                <a:lnTo>
                  <a:pt x="842" y="141"/>
                </a:lnTo>
                <a:lnTo>
                  <a:pt x="837" y="134"/>
                </a:lnTo>
                <a:lnTo>
                  <a:pt x="842" y="128"/>
                </a:lnTo>
                <a:lnTo>
                  <a:pt x="847" y="123"/>
                </a:lnTo>
                <a:lnTo>
                  <a:pt x="856" y="121"/>
                </a:lnTo>
                <a:lnTo>
                  <a:pt x="863" y="119"/>
                </a:lnTo>
                <a:lnTo>
                  <a:pt x="869" y="119"/>
                </a:lnTo>
                <a:lnTo>
                  <a:pt x="876" y="121"/>
                </a:lnTo>
                <a:lnTo>
                  <a:pt x="876" y="126"/>
                </a:lnTo>
                <a:lnTo>
                  <a:pt x="876" y="131"/>
                </a:lnTo>
                <a:lnTo>
                  <a:pt x="869" y="136"/>
                </a:lnTo>
                <a:lnTo>
                  <a:pt x="864" y="139"/>
                </a:lnTo>
                <a:lnTo>
                  <a:pt x="869" y="146"/>
                </a:lnTo>
                <a:lnTo>
                  <a:pt x="874" y="151"/>
                </a:lnTo>
                <a:lnTo>
                  <a:pt x="879" y="149"/>
                </a:lnTo>
                <a:lnTo>
                  <a:pt x="884" y="146"/>
                </a:lnTo>
                <a:lnTo>
                  <a:pt x="889" y="144"/>
                </a:lnTo>
                <a:lnTo>
                  <a:pt x="896" y="146"/>
                </a:lnTo>
                <a:lnTo>
                  <a:pt x="894" y="151"/>
                </a:lnTo>
                <a:lnTo>
                  <a:pt x="893" y="154"/>
                </a:lnTo>
                <a:lnTo>
                  <a:pt x="888" y="158"/>
                </a:lnTo>
                <a:lnTo>
                  <a:pt x="883" y="159"/>
                </a:lnTo>
                <a:lnTo>
                  <a:pt x="883" y="164"/>
                </a:lnTo>
                <a:lnTo>
                  <a:pt x="883" y="169"/>
                </a:lnTo>
                <a:lnTo>
                  <a:pt x="886" y="169"/>
                </a:lnTo>
                <a:lnTo>
                  <a:pt x="889" y="169"/>
                </a:lnTo>
                <a:lnTo>
                  <a:pt x="901" y="164"/>
                </a:lnTo>
                <a:lnTo>
                  <a:pt x="914" y="156"/>
                </a:lnTo>
                <a:lnTo>
                  <a:pt x="921" y="151"/>
                </a:lnTo>
                <a:lnTo>
                  <a:pt x="926" y="146"/>
                </a:lnTo>
                <a:lnTo>
                  <a:pt x="931" y="141"/>
                </a:lnTo>
                <a:lnTo>
                  <a:pt x="933" y="136"/>
                </a:lnTo>
                <a:lnTo>
                  <a:pt x="921" y="133"/>
                </a:lnTo>
                <a:lnTo>
                  <a:pt x="906" y="129"/>
                </a:lnTo>
                <a:lnTo>
                  <a:pt x="906" y="126"/>
                </a:lnTo>
                <a:lnTo>
                  <a:pt x="908" y="124"/>
                </a:lnTo>
                <a:lnTo>
                  <a:pt x="909" y="124"/>
                </a:lnTo>
                <a:lnTo>
                  <a:pt x="914" y="124"/>
                </a:lnTo>
                <a:lnTo>
                  <a:pt x="913" y="119"/>
                </a:lnTo>
                <a:lnTo>
                  <a:pt x="909" y="114"/>
                </a:lnTo>
                <a:lnTo>
                  <a:pt x="921" y="108"/>
                </a:lnTo>
                <a:lnTo>
                  <a:pt x="936" y="99"/>
                </a:lnTo>
                <a:lnTo>
                  <a:pt x="945" y="96"/>
                </a:lnTo>
                <a:lnTo>
                  <a:pt x="951" y="96"/>
                </a:lnTo>
                <a:lnTo>
                  <a:pt x="953" y="96"/>
                </a:lnTo>
                <a:lnTo>
                  <a:pt x="956" y="97"/>
                </a:lnTo>
                <a:lnTo>
                  <a:pt x="958" y="99"/>
                </a:lnTo>
                <a:lnTo>
                  <a:pt x="958" y="103"/>
                </a:lnTo>
                <a:lnTo>
                  <a:pt x="951" y="106"/>
                </a:lnTo>
                <a:lnTo>
                  <a:pt x="943" y="108"/>
                </a:lnTo>
                <a:lnTo>
                  <a:pt x="943" y="114"/>
                </a:lnTo>
                <a:lnTo>
                  <a:pt x="943" y="121"/>
                </a:lnTo>
                <a:lnTo>
                  <a:pt x="950" y="121"/>
                </a:lnTo>
                <a:lnTo>
                  <a:pt x="958" y="121"/>
                </a:lnTo>
                <a:lnTo>
                  <a:pt x="956" y="116"/>
                </a:lnTo>
                <a:lnTo>
                  <a:pt x="955" y="111"/>
                </a:lnTo>
                <a:lnTo>
                  <a:pt x="966" y="106"/>
                </a:lnTo>
                <a:lnTo>
                  <a:pt x="976" y="101"/>
                </a:lnTo>
                <a:lnTo>
                  <a:pt x="981" y="99"/>
                </a:lnTo>
                <a:lnTo>
                  <a:pt x="986" y="97"/>
                </a:lnTo>
                <a:lnTo>
                  <a:pt x="995" y="97"/>
                </a:lnTo>
                <a:lnTo>
                  <a:pt x="1003" y="99"/>
                </a:lnTo>
                <a:lnTo>
                  <a:pt x="1002" y="103"/>
                </a:lnTo>
                <a:lnTo>
                  <a:pt x="1000" y="106"/>
                </a:lnTo>
                <a:lnTo>
                  <a:pt x="996" y="108"/>
                </a:lnTo>
                <a:lnTo>
                  <a:pt x="993" y="109"/>
                </a:lnTo>
                <a:lnTo>
                  <a:pt x="995" y="113"/>
                </a:lnTo>
                <a:lnTo>
                  <a:pt x="995" y="116"/>
                </a:lnTo>
                <a:lnTo>
                  <a:pt x="1008" y="114"/>
                </a:lnTo>
                <a:lnTo>
                  <a:pt x="1022" y="113"/>
                </a:lnTo>
                <a:lnTo>
                  <a:pt x="1022" y="109"/>
                </a:lnTo>
                <a:lnTo>
                  <a:pt x="1022" y="104"/>
                </a:lnTo>
                <a:lnTo>
                  <a:pt x="1020" y="104"/>
                </a:lnTo>
                <a:lnTo>
                  <a:pt x="1017" y="106"/>
                </a:lnTo>
                <a:lnTo>
                  <a:pt x="1013" y="106"/>
                </a:lnTo>
                <a:lnTo>
                  <a:pt x="1012" y="104"/>
                </a:lnTo>
                <a:lnTo>
                  <a:pt x="1007" y="103"/>
                </a:lnTo>
                <a:lnTo>
                  <a:pt x="1007" y="97"/>
                </a:lnTo>
                <a:lnTo>
                  <a:pt x="1007" y="92"/>
                </a:lnTo>
                <a:close/>
                <a:moveTo>
                  <a:pt x="1450" y="106"/>
                </a:moveTo>
                <a:lnTo>
                  <a:pt x="1452" y="109"/>
                </a:lnTo>
                <a:lnTo>
                  <a:pt x="1454" y="113"/>
                </a:lnTo>
                <a:lnTo>
                  <a:pt x="1459" y="113"/>
                </a:lnTo>
                <a:lnTo>
                  <a:pt x="1464" y="111"/>
                </a:lnTo>
                <a:lnTo>
                  <a:pt x="1462" y="111"/>
                </a:lnTo>
                <a:lnTo>
                  <a:pt x="1460" y="111"/>
                </a:lnTo>
                <a:lnTo>
                  <a:pt x="1455" y="109"/>
                </a:lnTo>
                <a:lnTo>
                  <a:pt x="1450" y="106"/>
                </a:lnTo>
                <a:close/>
                <a:moveTo>
                  <a:pt x="1197" y="129"/>
                </a:moveTo>
                <a:lnTo>
                  <a:pt x="1206" y="131"/>
                </a:lnTo>
                <a:lnTo>
                  <a:pt x="1212" y="131"/>
                </a:lnTo>
                <a:lnTo>
                  <a:pt x="1212" y="134"/>
                </a:lnTo>
                <a:lnTo>
                  <a:pt x="1212" y="138"/>
                </a:lnTo>
                <a:lnTo>
                  <a:pt x="1211" y="141"/>
                </a:lnTo>
                <a:lnTo>
                  <a:pt x="1207" y="144"/>
                </a:lnTo>
                <a:lnTo>
                  <a:pt x="1202" y="143"/>
                </a:lnTo>
                <a:lnTo>
                  <a:pt x="1197" y="141"/>
                </a:lnTo>
                <a:lnTo>
                  <a:pt x="1196" y="141"/>
                </a:lnTo>
                <a:lnTo>
                  <a:pt x="1194" y="141"/>
                </a:lnTo>
                <a:lnTo>
                  <a:pt x="1196" y="136"/>
                </a:lnTo>
                <a:lnTo>
                  <a:pt x="1197" y="129"/>
                </a:lnTo>
                <a:close/>
                <a:moveTo>
                  <a:pt x="983" y="156"/>
                </a:moveTo>
                <a:lnTo>
                  <a:pt x="993" y="158"/>
                </a:lnTo>
                <a:lnTo>
                  <a:pt x="1002" y="159"/>
                </a:lnTo>
                <a:lnTo>
                  <a:pt x="1002" y="161"/>
                </a:lnTo>
                <a:lnTo>
                  <a:pt x="1000" y="164"/>
                </a:lnTo>
                <a:lnTo>
                  <a:pt x="1000" y="166"/>
                </a:lnTo>
                <a:lnTo>
                  <a:pt x="993" y="169"/>
                </a:lnTo>
                <a:lnTo>
                  <a:pt x="988" y="169"/>
                </a:lnTo>
                <a:lnTo>
                  <a:pt x="983" y="168"/>
                </a:lnTo>
                <a:lnTo>
                  <a:pt x="980" y="164"/>
                </a:lnTo>
                <a:lnTo>
                  <a:pt x="981" y="163"/>
                </a:lnTo>
                <a:lnTo>
                  <a:pt x="983" y="161"/>
                </a:lnTo>
                <a:lnTo>
                  <a:pt x="983" y="159"/>
                </a:lnTo>
                <a:lnTo>
                  <a:pt x="983" y="156"/>
                </a:lnTo>
                <a:close/>
                <a:moveTo>
                  <a:pt x="1454" y="176"/>
                </a:moveTo>
                <a:lnTo>
                  <a:pt x="1460" y="178"/>
                </a:lnTo>
                <a:lnTo>
                  <a:pt x="1465" y="181"/>
                </a:lnTo>
                <a:lnTo>
                  <a:pt x="1469" y="185"/>
                </a:lnTo>
                <a:lnTo>
                  <a:pt x="1472" y="190"/>
                </a:lnTo>
                <a:lnTo>
                  <a:pt x="1479" y="185"/>
                </a:lnTo>
                <a:lnTo>
                  <a:pt x="1487" y="178"/>
                </a:lnTo>
                <a:lnTo>
                  <a:pt x="1512" y="181"/>
                </a:lnTo>
                <a:lnTo>
                  <a:pt x="1534" y="188"/>
                </a:lnTo>
                <a:lnTo>
                  <a:pt x="1536" y="188"/>
                </a:lnTo>
                <a:lnTo>
                  <a:pt x="1537" y="188"/>
                </a:lnTo>
                <a:lnTo>
                  <a:pt x="1536" y="191"/>
                </a:lnTo>
                <a:lnTo>
                  <a:pt x="1534" y="195"/>
                </a:lnTo>
                <a:lnTo>
                  <a:pt x="1529" y="200"/>
                </a:lnTo>
                <a:lnTo>
                  <a:pt x="1519" y="205"/>
                </a:lnTo>
                <a:lnTo>
                  <a:pt x="1507" y="210"/>
                </a:lnTo>
                <a:lnTo>
                  <a:pt x="1494" y="213"/>
                </a:lnTo>
                <a:lnTo>
                  <a:pt x="1480" y="213"/>
                </a:lnTo>
                <a:lnTo>
                  <a:pt x="1469" y="211"/>
                </a:lnTo>
                <a:lnTo>
                  <a:pt x="1465" y="210"/>
                </a:lnTo>
                <a:lnTo>
                  <a:pt x="1462" y="208"/>
                </a:lnTo>
                <a:lnTo>
                  <a:pt x="1460" y="205"/>
                </a:lnTo>
                <a:lnTo>
                  <a:pt x="1460" y="201"/>
                </a:lnTo>
                <a:lnTo>
                  <a:pt x="1457" y="200"/>
                </a:lnTo>
                <a:lnTo>
                  <a:pt x="1455" y="200"/>
                </a:lnTo>
                <a:lnTo>
                  <a:pt x="1455" y="198"/>
                </a:lnTo>
                <a:lnTo>
                  <a:pt x="1454" y="195"/>
                </a:lnTo>
                <a:lnTo>
                  <a:pt x="1455" y="195"/>
                </a:lnTo>
                <a:lnTo>
                  <a:pt x="1459" y="195"/>
                </a:lnTo>
                <a:lnTo>
                  <a:pt x="1454" y="191"/>
                </a:lnTo>
                <a:lnTo>
                  <a:pt x="1449" y="188"/>
                </a:lnTo>
                <a:lnTo>
                  <a:pt x="1449" y="186"/>
                </a:lnTo>
                <a:lnTo>
                  <a:pt x="1452" y="185"/>
                </a:lnTo>
                <a:lnTo>
                  <a:pt x="1457" y="183"/>
                </a:lnTo>
                <a:lnTo>
                  <a:pt x="1455" y="180"/>
                </a:lnTo>
                <a:lnTo>
                  <a:pt x="1454" y="176"/>
                </a:lnTo>
                <a:close/>
                <a:moveTo>
                  <a:pt x="965" y="186"/>
                </a:moveTo>
                <a:lnTo>
                  <a:pt x="971" y="190"/>
                </a:lnTo>
                <a:lnTo>
                  <a:pt x="975" y="196"/>
                </a:lnTo>
                <a:lnTo>
                  <a:pt x="973" y="200"/>
                </a:lnTo>
                <a:lnTo>
                  <a:pt x="973" y="203"/>
                </a:lnTo>
                <a:lnTo>
                  <a:pt x="961" y="203"/>
                </a:lnTo>
                <a:lnTo>
                  <a:pt x="951" y="205"/>
                </a:lnTo>
                <a:lnTo>
                  <a:pt x="950" y="203"/>
                </a:lnTo>
                <a:lnTo>
                  <a:pt x="948" y="203"/>
                </a:lnTo>
                <a:lnTo>
                  <a:pt x="948" y="200"/>
                </a:lnTo>
                <a:lnTo>
                  <a:pt x="948" y="198"/>
                </a:lnTo>
                <a:lnTo>
                  <a:pt x="956" y="193"/>
                </a:lnTo>
                <a:lnTo>
                  <a:pt x="965" y="186"/>
                </a:lnTo>
                <a:close/>
                <a:moveTo>
                  <a:pt x="883" y="188"/>
                </a:moveTo>
                <a:lnTo>
                  <a:pt x="893" y="190"/>
                </a:lnTo>
                <a:lnTo>
                  <a:pt x="903" y="193"/>
                </a:lnTo>
                <a:lnTo>
                  <a:pt x="909" y="201"/>
                </a:lnTo>
                <a:lnTo>
                  <a:pt x="919" y="208"/>
                </a:lnTo>
                <a:lnTo>
                  <a:pt x="919" y="210"/>
                </a:lnTo>
                <a:lnTo>
                  <a:pt x="918" y="211"/>
                </a:lnTo>
                <a:lnTo>
                  <a:pt x="916" y="211"/>
                </a:lnTo>
                <a:lnTo>
                  <a:pt x="914" y="211"/>
                </a:lnTo>
                <a:lnTo>
                  <a:pt x="901" y="208"/>
                </a:lnTo>
                <a:lnTo>
                  <a:pt x="884" y="205"/>
                </a:lnTo>
                <a:lnTo>
                  <a:pt x="878" y="210"/>
                </a:lnTo>
                <a:lnTo>
                  <a:pt x="864" y="213"/>
                </a:lnTo>
                <a:lnTo>
                  <a:pt x="873" y="200"/>
                </a:lnTo>
                <a:lnTo>
                  <a:pt x="883" y="188"/>
                </a:lnTo>
                <a:close/>
                <a:moveTo>
                  <a:pt x="1611" y="275"/>
                </a:moveTo>
                <a:lnTo>
                  <a:pt x="1618" y="277"/>
                </a:lnTo>
                <a:lnTo>
                  <a:pt x="1624" y="278"/>
                </a:lnTo>
                <a:lnTo>
                  <a:pt x="1626" y="280"/>
                </a:lnTo>
                <a:lnTo>
                  <a:pt x="1626" y="282"/>
                </a:lnTo>
                <a:lnTo>
                  <a:pt x="1626" y="283"/>
                </a:lnTo>
                <a:lnTo>
                  <a:pt x="1624" y="283"/>
                </a:lnTo>
                <a:lnTo>
                  <a:pt x="1616" y="280"/>
                </a:lnTo>
                <a:lnTo>
                  <a:pt x="1611" y="275"/>
                </a:lnTo>
                <a:close/>
                <a:moveTo>
                  <a:pt x="322" y="283"/>
                </a:moveTo>
                <a:lnTo>
                  <a:pt x="322" y="287"/>
                </a:lnTo>
                <a:lnTo>
                  <a:pt x="323" y="288"/>
                </a:lnTo>
                <a:lnTo>
                  <a:pt x="329" y="288"/>
                </a:lnTo>
                <a:lnTo>
                  <a:pt x="335" y="287"/>
                </a:lnTo>
                <a:lnTo>
                  <a:pt x="335" y="290"/>
                </a:lnTo>
                <a:lnTo>
                  <a:pt x="335" y="293"/>
                </a:lnTo>
                <a:lnTo>
                  <a:pt x="334" y="295"/>
                </a:lnTo>
                <a:lnTo>
                  <a:pt x="332" y="298"/>
                </a:lnTo>
                <a:lnTo>
                  <a:pt x="327" y="300"/>
                </a:lnTo>
                <a:lnTo>
                  <a:pt x="323" y="303"/>
                </a:lnTo>
                <a:lnTo>
                  <a:pt x="322" y="303"/>
                </a:lnTo>
                <a:lnTo>
                  <a:pt x="320" y="303"/>
                </a:lnTo>
                <a:lnTo>
                  <a:pt x="318" y="295"/>
                </a:lnTo>
                <a:lnTo>
                  <a:pt x="317" y="288"/>
                </a:lnTo>
                <a:lnTo>
                  <a:pt x="318" y="287"/>
                </a:lnTo>
                <a:lnTo>
                  <a:pt x="322" y="283"/>
                </a:lnTo>
                <a:close/>
                <a:moveTo>
                  <a:pt x="1664" y="347"/>
                </a:moveTo>
                <a:lnTo>
                  <a:pt x="1664" y="352"/>
                </a:lnTo>
                <a:lnTo>
                  <a:pt x="1664" y="357"/>
                </a:lnTo>
                <a:lnTo>
                  <a:pt x="1661" y="359"/>
                </a:lnTo>
                <a:lnTo>
                  <a:pt x="1656" y="359"/>
                </a:lnTo>
                <a:lnTo>
                  <a:pt x="1658" y="362"/>
                </a:lnTo>
                <a:lnTo>
                  <a:pt x="1659" y="364"/>
                </a:lnTo>
                <a:lnTo>
                  <a:pt x="1661" y="365"/>
                </a:lnTo>
                <a:lnTo>
                  <a:pt x="1664" y="369"/>
                </a:lnTo>
                <a:lnTo>
                  <a:pt x="1664" y="370"/>
                </a:lnTo>
                <a:lnTo>
                  <a:pt x="1643" y="372"/>
                </a:lnTo>
                <a:lnTo>
                  <a:pt x="1624" y="375"/>
                </a:lnTo>
                <a:lnTo>
                  <a:pt x="1606" y="380"/>
                </a:lnTo>
                <a:lnTo>
                  <a:pt x="1589" y="385"/>
                </a:lnTo>
                <a:lnTo>
                  <a:pt x="1589" y="384"/>
                </a:lnTo>
                <a:lnTo>
                  <a:pt x="1591" y="382"/>
                </a:lnTo>
                <a:lnTo>
                  <a:pt x="1591" y="380"/>
                </a:lnTo>
                <a:lnTo>
                  <a:pt x="1604" y="372"/>
                </a:lnTo>
                <a:lnTo>
                  <a:pt x="1616" y="365"/>
                </a:lnTo>
                <a:lnTo>
                  <a:pt x="1608" y="364"/>
                </a:lnTo>
                <a:lnTo>
                  <a:pt x="1599" y="359"/>
                </a:lnTo>
                <a:lnTo>
                  <a:pt x="1603" y="350"/>
                </a:lnTo>
                <a:lnTo>
                  <a:pt x="1604" y="342"/>
                </a:lnTo>
                <a:lnTo>
                  <a:pt x="1614" y="342"/>
                </a:lnTo>
                <a:lnTo>
                  <a:pt x="1623" y="342"/>
                </a:lnTo>
                <a:lnTo>
                  <a:pt x="1618" y="329"/>
                </a:lnTo>
                <a:lnTo>
                  <a:pt x="1611" y="315"/>
                </a:lnTo>
                <a:lnTo>
                  <a:pt x="1603" y="302"/>
                </a:lnTo>
                <a:lnTo>
                  <a:pt x="1594" y="288"/>
                </a:lnTo>
                <a:lnTo>
                  <a:pt x="1594" y="287"/>
                </a:lnTo>
                <a:lnTo>
                  <a:pt x="1601" y="287"/>
                </a:lnTo>
                <a:lnTo>
                  <a:pt x="1606" y="287"/>
                </a:lnTo>
                <a:lnTo>
                  <a:pt x="1606" y="292"/>
                </a:lnTo>
                <a:lnTo>
                  <a:pt x="1606" y="297"/>
                </a:lnTo>
                <a:lnTo>
                  <a:pt x="1608" y="297"/>
                </a:lnTo>
                <a:lnTo>
                  <a:pt x="1611" y="297"/>
                </a:lnTo>
                <a:lnTo>
                  <a:pt x="1614" y="293"/>
                </a:lnTo>
                <a:lnTo>
                  <a:pt x="1619" y="292"/>
                </a:lnTo>
                <a:lnTo>
                  <a:pt x="1624" y="290"/>
                </a:lnTo>
                <a:lnTo>
                  <a:pt x="1631" y="288"/>
                </a:lnTo>
                <a:lnTo>
                  <a:pt x="1631" y="297"/>
                </a:lnTo>
                <a:lnTo>
                  <a:pt x="1633" y="305"/>
                </a:lnTo>
                <a:lnTo>
                  <a:pt x="1636" y="313"/>
                </a:lnTo>
                <a:lnTo>
                  <a:pt x="1639" y="322"/>
                </a:lnTo>
                <a:lnTo>
                  <a:pt x="1648" y="337"/>
                </a:lnTo>
                <a:lnTo>
                  <a:pt x="1656" y="347"/>
                </a:lnTo>
                <a:lnTo>
                  <a:pt x="1661" y="347"/>
                </a:lnTo>
                <a:lnTo>
                  <a:pt x="1664" y="347"/>
                </a:lnTo>
                <a:close/>
                <a:moveTo>
                  <a:pt x="0" y="320"/>
                </a:moveTo>
                <a:lnTo>
                  <a:pt x="4" y="320"/>
                </a:lnTo>
                <a:lnTo>
                  <a:pt x="9" y="320"/>
                </a:lnTo>
                <a:lnTo>
                  <a:pt x="9" y="322"/>
                </a:lnTo>
                <a:lnTo>
                  <a:pt x="7" y="324"/>
                </a:lnTo>
                <a:lnTo>
                  <a:pt x="5" y="324"/>
                </a:lnTo>
                <a:lnTo>
                  <a:pt x="4" y="324"/>
                </a:lnTo>
                <a:lnTo>
                  <a:pt x="2" y="324"/>
                </a:lnTo>
                <a:lnTo>
                  <a:pt x="0" y="325"/>
                </a:lnTo>
                <a:lnTo>
                  <a:pt x="0" y="322"/>
                </a:lnTo>
                <a:lnTo>
                  <a:pt x="0" y="320"/>
                </a:lnTo>
                <a:close/>
                <a:moveTo>
                  <a:pt x="1564" y="322"/>
                </a:moveTo>
                <a:lnTo>
                  <a:pt x="1577" y="322"/>
                </a:lnTo>
                <a:lnTo>
                  <a:pt x="1591" y="324"/>
                </a:lnTo>
                <a:lnTo>
                  <a:pt x="1591" y="325"/>
                </a:lnTo>
                <a:lnTo>
                  <a:pt x="1589" y="337"/>
                </a:lnTo>
                <a:lnTo>
                  <a:pt x="1586" y="350"/>
                </a:lnTo>
                <a:lnTo>
                  <a:pt x="1577" y="355"/>
                </a:lnTo>
                <a:lnTo>
                  <a:pt x="1566" y="360"/>
                </a:lnTo>
                <a:lnTo>
                  <a:pt x="1561" y="362"/>
                </a:lnTo>
                <a:lnTo>
                  <a:pt x="1556" y="364"/>
                </a:lnTo>
                <a:lnTo>
                  <a:pt x="1551" y="365"/>
                </a:lnTo>
                <a:lnTo>
                  <a:pt x="1546" y="364"/>
                </a:lnTo>
                <a:lnTo>
                  <a:pt x="1542" y="362"/>
                </a:lnTo>
                <a:lnTo>
                  <a:pt x="1539" y="360"/>
                </a:lnTo>
                <a:lnTo>
                  <a:pt x="1544" y="345"/>
                </a:lnTo>
                <a:lnTo>
                  <a:pt x="1551" y="330"/>
                </a:lnTo>
                <a:lnTo>
                  <a:pt x="1557" y="327"/>
                </a:lnTo>
                <a:lnTo>
                  <a:pt x="1564" y="322"/>
                </a:lnTo>
                <a:close/>
                <a:moveTo>
                  <a:pt x="312" y="330"/>
                </a:moveTo>
                <a:lnTo>
                  <a:pt x="315" y="330"/>
                </a:lnTo>
                <a:lnTo>
                  <a:pt x="317" y="330"/>
                </a:lnTo>
                <a:lnTo>
                  <a:pt x="313" y="342"/>
                </a:lnTo>
                <a:lnTo>
                  <a:pt x="307" y="350"/>
                </a:lnTo>
                <a:lnTo>
                  <a:pt x="305" y="349"/>
                </a:lnTo>
                <a:lnTo>
                  <a:pt x="303" y="349"/>
                </a:lnTo>
                <a:lnTo>
                  <a:pt x="303" y="344"/>
                </a:lnTo>
                <a:lnTo>
                  <a:pt x="303" y="339"/>
                </a:lnTo>
                <a:lnTo>
                  <a:pt x="308" y="335"/>
                </a:lnTo>
                <a:lnTo>
                  <a:pt x="312" y="330"/>
                </a:lnTo>
                <a:close/>
                <a:moveTo>
                  <a:pt x="1063" y="367"/>
                </a:moveTo>
                <a:lnTo>
                  <a:pt x="1067" y="370"/>
                </a:lnTo>
                <a:lnTo>
                  <a:pt x="1067" y="372"/>
                </a:lnTo>
                <a:lnTo>
                  <a:pt x="1067" y="375"/>
                </a:lnTo>
                <a:lnTo>
                  <a:pt x="1065" y="377"/>
                </a:lnTo>
                <a:lnTo>
                  <a:pt x="1062" y="382"/>
                </a:lnTo>
                <a:lnTo>
                  <a:pt x="1058" y="385"/>
                </a:lnTo>
                <a:lnTo>
                  <a:pt x="1062" y="385"/>
                </a:lnTo>
                <a:lnTo>
                  <a:pt x="1065" y="385"/>
                </a:lnTo>
                <a:lnTo>
                  <a:pt x="1065" y="390"/>
                </a:lnTo>
                <a:lnTo>
                  <a:pt x="1065" y="396"/>
                </a:lnTo>
                <a:lnTo>
                  <a:pt x="1068" y="392"/>
                </a:lnTo>
                <a:lnTo>
                  <a:pt x="1072" y="390"/>
                </a:lnTo>
                <a:lnTo>
                  <a:pt x="1075" y="389"/>
                </a:lnTo>
                <a:lnTo>
                  <a:pt x="1082" y="387"/>
                </a:lnTo>
                <a:lnTo>
                  <a:pt x="1087" y="389"/>
                </a:lnTo>
                <a:lnTo>
                  <a:pt x="1092" y="390"/>
                </a:lnTo>
                <a:lnTo>
                  <a:pt x="1089" y="409"/>
                </a:lnTo>
                <a:lnTo>
                  <a:pt x="1084" y="429"/>
                </a:lnTo>
                <a:lnTo>
                  <a:pt x="1079" y="429"/>
                </a:lnTo>
                <a:lnTo>
                  <a:pt x="1074" y="429"/>
                </a:lnTo>
                <a:lnTo>
                  <a:pt x="1072" y="427"/>
                </a:lnTo>
                <a:lnTo>
                  <a:pt x="1068" y="427"/>
                </a:lnTo>
                <a:lnTo>
                  <a:pt x="1068" y="422"/>
                </a:lnTo>
                <a:lnTo>
                  <a:pt x="1067" y="419"/>
                </a:lnTo>
                <a:lnTo>
                  <a:pt x="1065" y="421"/>
                </a:lnTo>
                <a:lnTo>
                  <a:pt x="1062" y="422"/>
                </a:lnTo>
                <a:lnTo>
                  <a:pt x="1058" y="426"/>
                </a:lnTo>
                <a:lnTo>
                  <a:pt x="1055" y="429"/>
                </a:lnTo>
                <a:lnTo>
                  <a:pt x="1052" y="422"/>
                </a:lnTo>
                <a:lnTo>
                  <a:pt x="1048" y="416"/>
                </a:lnTo>
                <a:lnTo>
                  <a:pt x="1037" y="417"/>
                </a:lnTo>
                <a:lnTo>
                  <a:pt x="1027" y="417"/>
                </a:lnTo>
                <a:lnTo>
                  <a:pt x="1025" y="412"/>
                </a:lnTo>
                <a:lnTo>
                  <a:pt x="1025" y="406"/>
                </a:lnTo>
                <a:lnTo>
                  <a:pt x="1035" y="399"/>
                </a:lnTo>
                <a:lnTo>
                  <a:pt x="1047" y="389"/>
                </a:lnTo>
                <a:lnTo>
                  <a:pt x="1057" y="377"/>
                </a:lnTo>
                <a:lnTo>
                  <a:pt x="1063" y="367"/>
                </a:lnTo>
                <a:close/>
                <a:moveTo>
                  <a:pt x="719" y="399"/>
                </a:moveTo>
                <a:lnTo>
                  <a:pt x="707" y="406"/>
                </a:lnTo>
                <a:lnTo>
                  <a:pt x="693" y="411"/>
                </a:lnTo>
                <a:lnTo>
                  <a:pt x="688" y="414"/>
                </a:lnTo>
                <a:lnTo>
                  <a:pt x="682" y="417"/>
                </a:lnTo>
                <a:lnTo>
                  <a:pt x="677" y="422"/>
                </a:lnTo>
                <a:lnTo>
                  <a:pt x="673" y="429"/>
                </a:lnTo>
                <a:lnTo>
                  <a:pt x="673" y="431"/>
                </a:lnTo>
                <a:lnTo>
                  <a:pt x="675" y="431"/>
                </a:lnTo>
                <a:lnTo>
                  <a:pt x="683" y="431"/>
                </a:lnTo>
                <a:lnTo>
                  <a:pt x="690" y="427"/>
                </a:lnTo>
                <a:lnTo>
                  <a:pt x="695" y="424"/>
                </a:lnTo>
                <a:lnTo>
                  <a:pt x="704" y="421"/>
                </a:lnTo>
                <a:lnTo>
                  <a:pt x="720" y="427"/>
                </a:lnTo>
                <a:lnTo>
                  <a:pt x="739" y="432"/>
                </a:lnTo>
                <a:lnTo>
                  <a:pt x="739" y="434"/>
                </a:lnTo>
                <a:lnTo>
                  <a:pt x="737" y="436"/>
                </a:lnTo>
                <a:lnTo>
                  <a:pt x="727" y="439"/>
                </a:lnTo>
                <a:lnTo>
                  <a:pt x="717" y="442"/>
                </a:lnTo>
                <a:lnTo>
                  <a:pt x="709" y="447"/>
                </a:lnTo>
                <a:lnTo>
                  <a:pt x="702" y="454"/>
                </a:lnTo>
                <a:lnTo>
                  <a:pt x="695" y="461"/>
                </a:lnTo>
                <a:lnTo>
                  <a:pt x="690" y="469"/>
                </a:lnTo>
                <a:lnTo>
                  <a:pt x="685" y="479"/>
                </a:lnTo>
                <a:lnTo>
                  <a:pt x="682" y="489"/>
                </a:lnTo>
                <a:lnTo>
                  <a:pt x="683" y="491"/>
                </a:lnTo>
                <a:lnTo>
                  <a:pt x="690" y="491"/>
                </a:lnTo>
                <a:lnTo>
                  <a:pt x="697" y="491"/>
                </a:lnTo>
                <a:lnTo>
                  <a:pt x="704" y="474"/>
                </a:lnTo>
                <a:lnTo>
                  <a:pt x="714" y="459"/>
                </a:lnTo>
                <a:lnTo>
                  <a:pt x="719" y="452"/>
                </a:lnTo>
                <a:lnTo>
                  <a:pt x="725" y="447"/>
                </a:lnTo>
                <a:lnTo>
                  <a:pt x="732" y="444"/>
                </a:lnTo>
                <a:lnTo>
                  <a:pt x="742" y="441"/>
                </a:lnTo>
                <a:lnTo>
                  <a:pt x="742" y="442"/>
                </a:lnTo>
                <a:lnTo>
                  <a:pt x="742" y="444"/>
                </a:lnTo>
                <a:lnTo>
                  <a:pt x="744" y="451"/>
                </a:lnTo>
                <a:lnTo>
                  <a:pt x="744" y="457"/>
                </a:lnTo>
                <a:lnTo>
                  <a:pt x="742" y="464"/>
                </a:lnTo>
                <a:lnTo>
                  <a:pt x="739" y="469"/>
                </a:lnTo>
                <a:lnTo>
                  <a:pt x="747" y="469"/>
                </a:lnTo>
                <a:lnTo>
                  <a:pt x="755" y="471"/>
                </a:lnTo>
                <a:lnTo>
                  <a:pt x="762" y="461"/>
                </a:lnTo>
                <a:lnTo>
                  <a:pt x="770" y="452"/>
                </a:lnTo>
                <a:lnTo>
                  <a:pt x="777" y="454"/>
                </a:lnTo>
                <a:lnTo>
                  <a:pt x="784" y="454"/>
                </a:lnTo>
                <a:lnTo>
                  <a:pt x="786" y="452"/>
                </a:lnTo>
                <a:lnTo>
                  <a:pt x="786" y="451"/>
                </a:lnTo>
                <a:lnTo>
                  <a:pt x="767" y="437"/>
                </a:lnTo>
                <a:lnTo>
                  <a:pt x="747" y="427"/>
                </a:lnTo>
                <a:lnTo>
                  <a:pt x="749" y="421"/>
                </a:lnTo>
                <a:lnTo>
                  <a:pt x="750" y="416"/>
                </a:lnTo>
                <a:lnTo>
                  <a:pt x="744" y="409"/>
                </a:lnTo>
                <a:lnTo>
                  <a:pt x="735" y="402"/>
                </a:lnTo>
                <a:lnTo>
                  <a:pt x="727" y="401"/>
                </a:lnTo>
                <a:lnTo>
                  <a:pt x="719" y="399"/>
                </a:lnTo>
                <a:close/>
                <a:moveTo>
                  <a:pt x="1999" y="442"/>
                </a:moveTo>
                <a:lnTo>
                  <a:pt x="1991" y="439"/>
                </a:lnTo>
                <a:lnTo>
                  <a:pt x="1984" y="434"/>
                </a:lnTo>
                <a:lnTo>
                  <a:pt x="1979" y="432"/>
                </a:lnTo>
                <a:lnTo>
                  <a:pt x="1974" y="432"/>
                </a:lnTo>
                <a:lnTo>
                  <a:pt x="1969" y="432"/>
                </a:lnTo>
                <a:lnTo>
                  <a:pt x="1964" y="434"/>
                </a:lnTo>
                <a:lnTo>
                  <a:pt x="1962" y="442"/>
                </a:lnTo>
                <a:lnTo>
                  <a:pt x="1961" y="447"/>
                </a:lnTo>
                <a:lnTo>
                  <a:pt x="1956" y="451"/>
                </a:lnTo>
                <a:lnTo>
                  <a:pt x="1949" y="454"/>
                </a:lnTo>
                <a:lnTo>
                  <a:pt x="1949" y="468"/>
                </a:lnTo>
                <a:lnTo>
                  <a:pt x="1949" y="479"/>
                </a:lnTo>
                <a:lnTo>
                  <a:pt x="1949" y="493"/>
                </a:lnTo>
                <a:lnTo>
                  <a:pt x="1949" y="508"/>
                </a:lnTo>
                <a:lnTo>
                  <a:pt x="1942" y="511"/>
                </a:lnTo>
                <a:lnTo>
                  <a:pt x="1937" y="513"/>
                </a:lnTo>
                <a:lnTo>
                  <a:pt x="1949" y="513"/>
                </a:lnTo>
                <a:lnTo>
                  <a:pt x="1959" y="511"/>
                </a:lnTo>
                <a:lnTo>
                  <a:pt x="1969" y="508"/>
                </a:lnTo>
                <a:lnTo>
                  <a:pt x="1979" y="504"/>
                </a:lnTo>
                <a:lnTo>
                  <a:pt x="1998" y="496"/>
                </a:lnTo>
                <a:lnTo>
                  <a:pt x="2018" y="489"/>
                </a:lnTo>
                <a:lnTo>
                  <a:pt x="2019" y="489"/>
                </a:lnTo>
                <a:lnTo>
                  <a:pt x="2026" y="489"/>
                </a:lnTo>
                <a:lnTo>
                  <a:pt x="2031" y="491"/>
                </a:lnTo>
                <a:lnTo>
                  <a:pt x="2034" y="493"/>
                </a:lnTo>
                <a:lnTo>
                  <a:pt x="2040" y="494"/>
                </a:lnTo>
                <a:lnTo>
                  <a:pt x="2045" y="501"/>
                </a:lnTo>
                <a:lnTo>
                  <a:pt x="2051" y="506"/>
                </a:lnTo>
                <a:lnTo>
                  <a:pt x="2065" y="504"/>
                </a:lnTo>
                <a:lnTo>
                  <a:pt x="2078" y="503"/>
                </a:lnTo>
                <a:lnTo>
                  <a:pt x="2091" y="501"/>
                </a:lnTo>
                <a:lnTo>
                  <a:pt x="2105" y="501"/>
                </a:lnTo>
                <a:lnTo>
                  <a:pt x="2105" y="498"/>
                </a:lnTo>
                <a:lnTo>
                  <a:pt x="2105" y="496"/>
                </a:lnTo>
                <a:lnTo>
                  <a:pt x="2098" y="493"/>
                </a:lnTo>
                <a:lnTo>
                  <a:pt x="2093" y="489"/>
                </a:lnTo>
                <a:lnTo>
                  <a:pt x="2090" y="484"/>
                </a:lnTo>
                <a:lnTo>
                  <a:pt x="2090" y="476"/>
                </a:lnTo>
                <a:lnTo>
                  <a:pt x="2075" y="471"/>
                </a:lnTo>
                <a:lnTo>
                  <a:pt x="2060" y="464"/>
                </a:lnTo>
                <a:lnTo>
                  <a:pt x="2053" y="459"/>
                </a:lnTo>
                <a:lnTo>
                  <a:pt x="2048" y="454"/>
                </a:lnTo>
                <a:lnTo>
                  <a:pt x="2046" y="449"/>
                </a:lnTo>
                <a:lnTo>
                  <a:pt x="2046" y="442"/>
                </a:lnTo>
                <a:lnTo>
                  <a:pt x="2051" y="441"/>
                </a:lnTo>
                <a:lnTo>
                  <a:pt x="2055" y="439"/>
                </a:lnTo>
                <a:lnTo>
                  <a:pt x="2055" y="437"/>
                </a:lnTo>
                <a:lnTo>
                  <a:pt x="2051" y="436"/>
                </a:lnTo>
                <a:lnTo>
                  <a:pt x="2048" y="434"/>
                </a:lnTo>
                <a:lnTo>
                  <a:pt x="2058" y="431"/>
                </a:lnTo>
                <a:lnTo>
                  <a:pt x="2065" y="426"/>
                </a:lnTo>
                <a:lnTo>
                  <a:pt x="2063" y="422"/>
                </a:lnTo>
                <a:lnTo>
                  <a:pt x="2061" y="421"/>
                </a:lnTo>
                <a:lnTo>
                  <a:pt x="2056" y="419"/>
                </a:lnTo>
                <a:lnTo>
                  <a:pt x="2053" y="417"/>
                </a:lnTo>
                <a:lnTo>
                  <a:pt x="2046" y="424"/>
                </a:lnTo>
                <a:lnTo>
                  <a:pt x="2036" y="429"/>
                </a:lnTo>
                <a:lnTo>
                  <a:pt x="2028" y="432"/>
                </a:lnTo>
                <a:lnTo>
                  <a:pt x="2018" y="436"/>
                </a:lnTo>
                <a:lnTo>
                  <a:pt x="2018" y="437"/>
                </a:lnTo>
                <a:lnTo>
                  <a:pt x="2018" y="439"/>
                </a:lnTo>
                <a:lnTo>
                  <a:pt x="2023" y="441"/>
                </a:lnTo>
                <a:lnTo>
                  <a:pt x="2024" y="442"/>
                </a:lnTo>
                <a:lnTo>
                  <a:pt x="2026" y="444"/>
                </a:lnTo>
                <a:lnTo>
                  <a:pt x="2028" y="449"/>
                </a:lnTo>
                <a:lnTo>
                  <a:pt x="2026" y="451"/>
                </a:lnTo>
                <a:lnTo>
                  <a:pt x="2024" y="454"/>
                </a:lnTo>
                <a:lnTo>
                  <a:pt x="2019" y="456"/>
                </a:lnTo>
                <a:lnTo>
                  <a:pt x="2014" y="459"/>
                </a:lnTo>
                <a:lnTo>
                  <a:pt x="2009" y="459"/>
                </a:lnTo>
                <a:lnTo>
                  <a:pt x="2001" y="459"/>
                </a:lnTo>
                <a:lnTo>
                  <a:pt x="2001" y="451"/>
                </a:lnTo>
                <a:lnTo>
                  <a:pt x="1999" y="442"/>
                </a:lnTo>
                <a:close/>
                <a:moveTo>
                  <a:pt x="2194" y="449"/>
                </a:moveTo>
                <a:lnTo>
                  <a:pt x="2204" y="447"/>
                </a:lnTo>
                <a:lnTo>
                  <a:pt x="2214" y="447"/>
                </a:lnTo>
                <a:lnTo>
                  <a:pt x="2212" y="437"/>
                </a:lnTo>
                <a:lnTo>
                  <a:pt x="2212" y="427"/>
                </a:lnTo>
                <a:lnTo>
                  <a:pt x="2207" y="424"/>
                </a:lnTo>
                <a:lnTo>
                  <a:pt x="2202" y="422"/>
                </a:lnTo>
                <a:lnTo>
                  <a:pt x="2185" y="429"/>
                </a:lnTo>
                <a:lnTo>
                  <a:pt x="2172" y="434"/>
                </a:lnTo>
                <a:lnTo>
                  <a:pt x="2165" y="437"/>
                </a:lnTo>
                <a:lnTo>
                  <a:pt x="2158" y="441"/>
                </a:lnTo>
                <a:lnTo>
                  <a:pt x="2153" y="446"/>
                </a:lnTo>
                <a:lnTo>
                  <a:pt x="2147" y="452"/>
                </a:lnTo>
                <a:lnTo>
                  <a:pt x="2150" y="459"/>
                </a:lnTo>
                <a:lnTo>
                  <a:pt x="2155" y="464"/>
                </a:lnTo>
                <a:lnTo>
                  <a:pt x="2160" y="468"/>
                </a:lnTo>
                <a:lnTo>
                  <a:pt x="2167" y="473"/>
                </a:lnTo>
                <a:lnTo>
                  <a:pt x="2172" y="484"/>
                </a:lnTo>
                <a:lnTo>
                  <a:pt x="2175" y="494"/>
                </a:lnTo>
                <a:lnTo>
                  <a:pt x="2178" y="498"/>
                </a:lnTo>
                <a:lnTo>
                  <a:pt x="2183" y="503"/>
                </a:lnTo>
                <a:lnTo>
                  <a:pt x="2190" y="506"/>
                </a:lnTo>
                <a:lnTo>
                  <a:pt x="2202" y="509"/>
                </a:lnTo>
                <a:lnTo>
                  <a:pt x="2199" y="516"/>
                </a:lnTo>
                <a:lnTo>
                  <a:pt x="2194" y="519"/>
                </a:lnTo>
                <a:lnTo>
                  <a:pt x="2189" y="521"/>
                </a:lnTo>
                <a:lnTo>
                  <a:pt x="2182" y="524"/>
                </a:lnTo>
                <a:lnTo>
                  <a:pt x="2182" y="529"/>
                </a:lnTo>
                <a:lnTo>
                  <a:pt x="2182" y="533"/>
                </a:lnTo>
                <a:lnTo>
                  <a:pt x="2194" y="548"/>
                </a:lnTo>
                <a:lnTo>
                  <a:pt x="2205" y="556"/>
                </a:lnTo>
                <a:lnTo>
                  <a:pt x="2212" y="560"/>
                </a:lnTo>
                <a:lnTo>
                  <a:pt x="2222" y="561"/>
                </a:lnTo>
                <a:lnTo>
                  <a:pt x="2232" y="563"/>
                </a:lnTo>
                <a:lnTo>
                  <a:pt x="2245" y="563"/>
                </a:lnTo>
                <a:lnTo>
                  <a:pt x="2249" y="560"/>
                </a:lnTo>
                <a:lnTo>
                  <a:pt x="2250" y="556"/>
                </a:lnTo>
                <a:lnTo>
                  <a:pt x="2249" y="555"/>
                </a:lnTo>
                <a:lnTo>
                  <a:pt x="2247" y="553"/>
                </a:lnTo>
                <a:lnTo>
                  <a:pt x="2242" y="551"/>
                </a:lnTo>
                <a:lnTo>
                  <a:pt x="2237" y="550"/>
                </a:lnTo>
                <a:lnTo>
                  <a:pt x="2235" y="533"/>
                </a:lnTo>
                <a:lnTo>
                  <a:pt x="2234" y="519"/>
                </a:lnTo>
                <a:lnTo>
                  <a:pt x="2229" y="508"/>
                </a:lnTo>
                <a:lnTo>
                  <a:pt x="2222" y="496"/>
                </a:lnTo>
                <a:lnTo>
                  <a:pt x="2209" y="478"/>
                </a:lnTo>
                <a:lnTo>
                  <a:pt x="2194" y="459"/>
                </a:lnTo>
                <a:lnTo>
                  <a:pt x="2194" y="454"/>
                </a:lnTo>
                <a:lnTo>
                  <a:pt x="2194" y="449"/>
                </a:lnTo>
                <a:close/>
                <a:moveTo>
                  <a:pt x="1683" y="469"/>
                </a:moveTo>
                <a:lnTo>
                  <a:pt x="1683" y="476"/>
                </a:lnTo>
                <a:lnTo>
                  <a:pt x="1683" y="483"/>
                </a:lnTo>
                <a:lnTo>
                  <a:pt x="1671" y="493"/>
                </a:lnTo>
                <a:lnTo>
                  <a:pt x="1661" y="501"/>
                </a:lnTo>
                <a:lnTo>
                  <a:pt x="1649" y="508"/>
                </a:lnTo>
                <a:lnTo>
                  <a:pt x="1634" y="513"/>
                </a:lnTo>
                <a:lnTo>
                  <a:pt x="1636" y="521"/>
                </a:lnTo>
                <a:lnTo>
                  <a:pt x="1639" y="528"/>
                </a:lnTo>
                <a:lnTo>
                  <a:pt x="1639" y="534"/>
                </a:lnTo>
                <a:lnTo>
                  <a:pt x="1638" y="541"/>
                </a:lnTo>
                <a:lnTo>
                  <a:pt x="1626" y="551"/>
                </a:lnTo>
                <a:lnTo>
                  <a:pt x="1616" y="558"/>
                </a:lnTo>
                <a:lnTo>
                  <a:pt x="1609" y="561"/>
                </a:lnTo>
                <a:lnTo>
                  <a:pt x="1603" y="563"/>
                </a:lnTo>
                <a:lnTo>
                  <a:pt x="1592" y="565"/>
                </a:lnTo>
                <a:lnTo>
                  <a:pt x="1581" y="565"/>
                </a:lnTo>
                <a:lnTo>
                  <a:pt x="1579" y="573"/>
                </a:lnTo>
                <a:lnTo>
                  <a:pt x="1579" y="581"/>
                </a:lnTo>
                <a:lnTo>
                  <a:pt x="1581" y="583"/>
                </a:lnTo>
                <a:lnTo>
                  <a:pt x="1594" y="581"/>
                </a:lnTo>
                <a:lnTo>
                  <a:pt x="1606" y="580"/>
                </a:lnTo>
                <a:lnTo>
                  <a:pt x="1614" y="578"/>
                </a:lnTo>
                <a:lnTo>
                  <a:pt x="1623" y="576"/>
                </a:lnTo>
                <a:lnTo>
                  <a:pt x="1636" y="570"/>
                </a:lnTo>
                <a:lnTo>
                  <a:pt x="1653" y="565"/>
                </a:lnTo>
                <a:lnTo>
                  <a:pt x="1666" y="565"/>
                </a:lnTo>
                <a:lnTo>
                  <a:pt x="1680" y="565"/>
                </a:lnTo>
                <a:lnTo>
                  <a:pt x="1695" y="563"/>
                </a:lnTo>
                <a:lnTo>
                  <a:pt x="1708" y="563"/>
                </a:lnTo>
                <a:lnTo>
                  <a:pt x="1718" y="561"/>
                </a:lnTo>
                <a:lnTo>
                  <a:pt x="1728" y="556"/>
                </a:lnTo>
                <a:lnTo>
                  <a:pt x="1735" y="555"/>
                </a:lnTo>
                <a:lnTo>
                  <a:pt x="1740" y="555"/>
                </a:lnTo>
                <a:lnTo>
                  <a:pt x="1747" y="555"/>
                </a:lnTo>
                <a:lnTo>
                  <a:pt x="1752" y="556"/>
                </a:lnTo>
                <a:lnTo>
                  <a:pt x="1755" y="556"/>
                </a:lnTo>
                <a:lnTo>
                  <a:pt x="1758" y="558"/>
                </a:lnTo>
                <a:lnTo>
                  <a:pt x="1760" y="573"/>
                </a:lnTo>
                <a:lnTo>
                  <a:pt x="1763" y="588"/>
                </a:lnTo>
                <a:lnTo>
                  <a:pt x="1768" y="601"/>
                </a:lnTo>
                <a:lnTo>
                  <a:pt x="1773" y="612"/>
                </a:lnTo>
                <a:lnTo>
                  <a:pt x="1787" y="615"/>
                </a:lnTo>
                <a:lnTo>
                  <a:pt x="1798" y="618"/>
                </a:lnTo>
                <a:lnTo>
                  <a:pt x="1808" y="625"/>
                </a:lnTo>
                <a:lnTo>
                  <a:pt x="1817" y="632"/>
                </a:lnTo>
                <a:lnTo>
                  <a:pt x="1827" y="637"/>
                </a:lnTo>
                <a:lnTo>
                  <a:pt x="1835" y="643"/>
                </a:lnTo>
                <a:lnTo>
                  <a:pt x="1847" y="647"/>
                </a:lnTo>
                <a:lnTo>
                  <a:pt x="1862" y="648"/>
                </a:lnTo>
                <a:lnTo>
                  <a:pt x="1865" y="633"/>
                </a:lnTo>
                <a:lnTo>
                  <a:pt x="1870" y="620"/>
                </a:lnTo>
                <a:lnTo>
                  <a:pt x="1875" y="618"/>
                </a:lnTo>
                <a:lnTo>
                  <a:pt x="1880" y="617"/>
                </a:lnTo>
                <a:lnTo>
                  <a:pt x="1885" y="617"/>
                </a:lnTo>
                <a:lnTo>
                  <a:pt x="1891" y="617"/>
                </a:lnTo>
                <a:lnTo>
                  <a:pt x="1901" y="620"/>
                </a:lnTo>
                <a:lnTo>
                  <a:pt x="1911" y="623"/>
                </a:lnTo>
                <a:lnTo>
                  <a:pt x="1926" y="628"/>
                </a:lnTo>
                <a:lnTo>
                  <a:pt x="1942" y="633"/>
                </a:lnTo>
                <a:lnTo>
                  <a:pt x="1959" y="638"/>
                </a:lnTo>
                <a:lnTo>
                  <a:pt x="1976" y="643"/>
                </a:lnTo>
                <a:lnTo>
                  <a:pt x="1986" y="638"/>
                </a:lnTo>
                <a:lnTo>
                  <a:pt x="1996" y="633"/>
                </a:lnTo>
                <a:lnTo>
                  <a:pt x="2004" y="633"/>
                </a:lnTo>
                <a:lnTo>
                  <a:pt x="2011" y="633"/>
                </a:lnTo>
                <a:lnTo>
                  <a:pt x="2018" y="633"/>
                </a:lnTo>
                <a:lnTo>
                  <a:pt x="2024" y="635"/>
                </a:lnTo>
                <a:lnTo>
                  <a:pt x="2034" y="640"/>
                </a:lnTo>
                <a:lnTo>
                  <a:pt x="2043" y="645"/>
                </a:lnTo>
                <a:lnTo>
                  <a:pt x="2043" y="640"/>
                </a:lnTo>
                <a:lnTo>
                  <a:pt x="2043" y="635"/>
                </a:lnTo>
                <a:lnTo>
                  <a:pt x="2041" y="627"/>
                </a:lnTo>
                <a:lnTo>
                  <a:pt x="2040" y="618"/>
                </a:lnTo>
                <a:lnTo>
                  <a:pt x="2040" y="608"/>
                </a:lnTo>
                <a:lnTo>
                  <a:pt x="2041" y="598"/>
                </a:lnTo>
                <a:lnTo>
                  <a:pt x="2046" y="580"/>
                </a:lnTo>
                <a:lnTo>
                  <a:pt x="2051" y="563"/>
                </a:lnTo>
                <a:lnTo>
                  <a:pt x="2050" y="561"/>
                </a:lnTo>
                <a:lnTo>
                  <a:pt x="2046" y="560"/>
                </a:lnTo>
                <a:lnTo>
                  <a:pt x="2028" y="566"/>
                </a:lnTo>
                <a:lnTo>
                  <a:pt x="2009" y="575"/>
                </a:lnTo>
                <a:lnTo>
                  <a:pt x="1999" y="568"/>
                </a:lnTo>
                <a:lnTo>
                  <a:pt x="1989" y="561"/>
                </a:lnTo>
                <a:lnTo>
                  <a:pt x="1983" y="566"/>
                </a:lnTo>
                <a:lnTo>
                  <a:pt x="1978" y="568"/>
                </a:lnTo>
                <a:lnTo>
                  <a:pt x="1971" y="568"/>
                </a:lnTo>
                <a:lnTo>
                  <a:pt x="1966" y="566"/>
                </a:lnTo>
                <a:lnTo>
                  <a:pt x="1956" y="560"/>
                </a:lnTo>
                <a:lnTo>
                  <a:pt x="1947" y="550"/>
                </a:lnTo>
                <a:lnTo>
                  <a:pt x="1931" y="523"/>
                </a:lnTo>
                <a:lnTo>
                  <a:pt x="1917" y="504"/>
                </a:lnTo>
                <a:lnTo>
                  <a:pt x="1909" y="508"/>
                </a:lnTo>
                <a:lnTo>
                  <a:pt x="1904" y="509"/>
                </a:lnTo>
                <a:lnTo>
                  <a:pt x="1897" y="511"/>
                </a:lnTo>
                <a:lnTo>
                  <a:pt x="1889" y="511"/>
                </a:lnTo>
                <a:lnTo>
                  <a:pt x="1887" y="516"/>
                </a:lnTo>
                <a:lnTo>
                  <a:pt x="1887" y="519"/>
                </a:lnTo>
                <a:lnTo>
                  <a:pt x="1892" y="526"/>
                </a:lnTo>
                <a:lnTo>
                  <a:pt x="1897" y="533"/>
                </a:lnTo>
                <a:lnTo>
                  <a:pt x="1901" y="541"/>
                </a:lnTo>
                <a:lnTo>
                  <a:pt x="1904" y="551"/>
                </a:lnTo>
                <a:lnTo>
                  <a:pt x="1901" y="558"/>
                </a:lnTo>
                <a:lnTo>
                  <a:pt x="1896" y="566"/>
                </a:lnTo>
                <a:lnTo>
                  <a:pt x="1874" y="543"/>
                </a:lnTo>
                <a:lnTo>
                  <a:pt x="1855" y="519"/>
                </a:lnTo>
                <a:lnTo>
                  <a:pt x="1854" y="506"/>
                </a:lnTo>
                <a:lnTo>
                  <a:pt x="1854" y="493"/>
                </a:lnTo>
                <a:lnTo>
                  <a:pt x="1839" y="484"/>
                </a:lnTo>
                <a:lnTo>
                  <a:pt x="1822" y="476"/>
                </a:lnTo>
                <a:lnTo>
                  <a:pt x="1807" y="459"/>
                </a:lnTo>
                <a:lnTo>
                  <a:pt x="1792" y="444"/>
                </a:lnTo>
                <a:lnTo>
                  <a:pt x="1787" y="444"/>
                </a:lnTo>
                <a:lnTo>
                  <a:pt x="1782" y="446"/>
                </a:lnTo>
                <a:lnTo>
                  <a:pt x="1780" y="447"/>
                </a:lnTo>
                <a:lnTo>
                  <a:pt x="1777" y="451"/>
                </a:lnTo>
                <a:lnTo>
                  <a:pt x="1778" y="454"/>
                </a:lnTo>
                <a:lnTo>
                  <a:pt x="1778" y="457"/>
                </a:lnTo>
                <a:lnTo>
                  <a:pt x="1783" y="468"/>
                </a:lnTo>
                <a:lnTo>
                  <a:pt x="1792" y="474"/>
                </a:lnTo>
                <a:lnTo>
                  <a:pt x="1800" y="483"/>
                </a:lnTo>
                <a:lnTo>
                  <a:pt x="1808" y="489"/>
                </a:lnTo>
                <a:lnTo>
                  <a:pt x="1827" y="503"/>
                </a:lnTo>
                <a:lnTo>
                  <a:pt x="1842" y="516"/>
                </a:lnTo>
                <a:lnTo>
                  <a:pt x="1842" y="518"/>
                </a:lnTo>
                <a:lnTo>
                  <a:pt x="1839" y="518"/>
                </a:lnTo>
                <a:lnTo>
                  <a:pt x="1835" y="518"/>
                </a:lnTo>
                <a:lnTo>
                  <a:pt x="1830" y="516"/>
                </a:lnTo>
                <a:lnTo>
                  <a:pt x="1827" y="513"/>
                </a:lnTo>
                <a:lnTo>
                  <a:pt x="1829" y="519"/>
                </a:lnTo>
                <a:lnTo>
                  <a:pt x="1829" y="526"/>
                </a:lnTo>
                <a:lnTo>
                  <a:pt x="1827" y="531"/>
                </a:lnTo>
                <a:lnTo>
                  <a:pt x="1825" y="536"/>
                </a:lnTo>
                <a:lnTo>
                  <a:pt x="1815" y="541"/>
                </a:lnTo>
                <a:lnTo>
                  <a:pt x="1807" y="546"/>
                </a:lnTo>
                <a:lnTo>
                  <a:pt x="1807" y="556"/>
                </a:lnTo>
                <a:lnTo>
                  <a:pt x="1807" y="565"/>
                </a:lnTo>
                <a:lnTo>
                  <a:pt x="1792" y="556"/>
                </a:lnTo>
                <a:lnTo>
                  <a:pt x="1778" y="548"/>
                </a:lnTo>
                <a:lnTo>
                  <a:pt x="1790" y="545"/>
                </a:lnTo>
                <a:lnTo>
                  <a:pt x="1802" y="543"/>
                </a:lnTo>
                <a:lnTo>
                  <a:pt x="1807" y="543"/>
                </a:lnTo>
                <a:lnTo>
                  <a:pt x="1810" y="541"/>
                </a:lnTo>
                <a:lnTo>
                  <a:pt x="1815" y="538"/>
                </a:lnTo>
                <a:lnTo>
                  <a:pt x="1819" y="534"/>
                </a:lnTo>
                <a:lnTo>
                  <a:pt x="1819" y="528"/>
                </a:lnTo>
                <a:lnTo>
                  <a:pt x="1817" y="521"/>
                </a:lnTo>
                <a:lnTo>
                  <a:pt x="1807" y="518"/>
                </a:lnTo>
                <a:lnTo>
                  <a:pt x="1797" y="513"/>
                </a:lnTo>
                <a:lnTo>
                  <a:pt x="1788" y="504"/>
                </a:lnTo>
                <a:lnTo>
                  <a:pt x="1780" y="498"/>
                </a:lnTo>
                <a:lnTo>
                  <a:pt x="1765" y="481"/>
                </a:lnTo>
                <a:lnTo>
                  <a:pt x="1750" y="466"/>
                </a:lnTo>
                <a:lnTo>
                  <a:pt x="1738" y="468"/>
                </a:lnTo>
                <a:lnTo>
                  <a:pt x="1731" y="471"/>
                </a:lnTo>
                <a:lnTo>
                  <a:pt x="1726" y="474"/>
                </a:lnTo>
                <a:lnTo>
                  <a:pt x="1720" y="479"/>
                </a:lnTo>
                <a:lnTo>
                  <a:pt x="1715" y="479"/>
                </a:lnTo>
                <a:lnTo>
                  <a:pt x="1710" y="479"/>
                </a:lnTo>
                <a:lnTo>
                  <a:pt x="1705" y="478"/>
                </a:lnTo>
                <a:lnTo>
                  <a:pt x="1700" y="476"/>
                </a:lnTo>
                <a:lnTo>
                  <a:pt x="1691" y="473"/>
                </a:lnTo>
                <a:lnTo>
                  <a:pt x="1683" y="469"/>
                </a:lnTo>
                <a:close/>
                <a:moveTo>
                  <a:pt x="3156" y="446"/>
                </a:moveTo>
                <a:lnTo>
                  <a:pt x="3158" y="447"/>
                </a:lnTo>
                <a:lnTo>
                  <a:pt x="3160" y="449"/>
                </a:lnTo>
                <a:lnTo>
                  <a:pt x="3158" y="447"/>
                </a:lnTo>
                <a:lnTo>
                  <a:pt x="3156" y="446"/>
                </a:lnTo>
                <a:close/>
                <a:moveTo>
                  <a:pt x="3221" y="468"/>
                </a:moveTo>
                <a:lnTo>
                  <a:pt x="3221" y="473"/>
                </a:lnTo>
                <a:lnTo>
                  <a:pt x="3221" y="478"/>
                </a:lnTo>
                <a:lnTo>
                  <a:pt x="3215" y="481"/>
                </a:lnTo>
                <a:lnTo>
                  <a:pt x="3208" y="483"/>
                </a:lnTo>
                <a:lnTo>
                  <a:pt x="3210" y="488"/>
                </a:lnTo>
                <a:lnTo>
                  <a:pt x="3210" y="493"/>
                </a:lnTo>
                <a:lnTo>
                  <a:pt x="3201" y="489"/>
                </a:lnTo>
                <a:lnTo>
                  <a:pt x="3193" y="488"/>
                </a:lnTo>
                <a:lnTo>
                  <a:pt x="3190" y="486"/>
                </a:lnTo>
                <a:lnTo>
                  <a:pt x="3186" y="488"/>
                </a:lnTo>
                <a:lnTo>
                  <a:pt x="3183" y="489"/>
                </a:lnTo>
                <a:lnTo>
                  <a:pt x="3180" y="494"/>
                </a:lnTo>
                <a:lnTo>
                  <a:pt x="3175" y="493"/>
                </a:lnTo>
                <a:lnTo>
                  <a:pt x="3171" y="491"/>
                </a:lnTo>
                <a:lnTo>
                  <a:pt x="3168" y="488"/>
                </a:lnTo>
                <a:lnTo>
                  <a:pt x="3166" y="481"/>
                </a:lnTo>
                <a:lnTo>
                  <a:pt x="3173" y="481"/>
                </a:lnTo>
                <a:lnTo>
                  <a:pt x="3180" y="479"/>
                </a:lnTo>
                <a:lnTo>
                  <a:pt x="3178" y="468"/>
                </a:lnTo>
                <a:lnTo>
                  <a:pt x="3176" y="456"/>
                </a:lnTo>
                <a:lnTo>
                  <a:pt x="3170" y="454"/>
                </a:lnTo>
                <a:lnTo>
                  <a:pt x="3166" y="454"/>
                </a:lnTo>
                <a:lnTo>
                  <a:pt x="3165" y="452"/>
                </a:lnTo>
                <a:lnTo>
                  <a:pt x="3161" y="451"/>
                </a:lnTo>
                <a:lnTo>
                  <a:pt x="3161" y="449"/>
                </a:lnTo>
                <a:lnTo>
                  <a:pt x="3168" y="449"/>
                </a:lnTo>
                <a:lnTo>
                  <a:pt x="3175" y="449"/>
                </a:lnTo>
                <a:lnTo>
                  <a:pt x="3185" y="456"/>
                </a:lnTo>
                <a:lnTo>
                  <a:pt x="3195" y="462"/>
                </a:lnTo>
                <a:lnTo>
                  <a:pt x="3200" y="466"/>
                </a:lnTo>
                <a:lnTo>
                  <a:pt x="3206" y="468"/>
                </a:lnTo>
                <a:lnTo>
                  <a:pt x="3213" y="468"/>
                </a:lnTo>
                <a:lnTo>
                  <a:pt x="3221" y="468"/>
                </a:lnTo>
                <a:close/>
                <a:moveTo>
                  <a:pt x="1745" y="471"/>
                </a:moveTo>
                <a:lnTo>
                  <a:pt x="1748" y="474"/>
                </a:lnTo>
                <a:lnTo>
                  <a:pt x="1752" y="478"/>
                </a:lnTo>
                <a:lnTo>
                  <a:pt x="1748" y="486"/>
                </a:lnTo>
                <a:lnTo>
                  <a:pt x="1745" y="496"/>
                </a:lnTo>
                <a:lnTo>
                  <a:pt x="1747" y="501"/>
                </a:lnTo>
                <a:lnTo>
                  <a:pt x="1750" y="509"/>
                </a:lnTo>
                <a:lnTo>
                  <a:pt x="1750" y="518"/>
                </a:lnTo>
                <a:lnTo>
                  <a:pt x="1748" y="526"/>
                </a:lnTo>
                <a:lnTo>
                  <a:pt x="1747" y="529"/>
                </a:lnTo>
                <a:lnTo>
                  <a:pt x="1745" y="531"/>
                </a:lnTo>
                <a:lnTo>
                  <a:pt x="1738" y="531"/>
                </a:lnTo>
                <a:lnTo>
                  <a:pt x="1733" y="529"/>
                </a:lnTo>
                <a:lnTo>
                  <a:pt x="1731" y="518"/>
                </a:lnTo>
                <a:lnTo>
                  <a:pt x="1731" y="506"/>
                </a:lnTo>
                <a:lnTo>
                  <a:pt x="1736" y="504"/>
                </a:lnTo>
                <a:lnTo>
                  <a:pt x="1741" y="504"/>
                </a:lnTo>
                <a:lnTo>
                  <a:pt x="1738" y="496"/>
                </a:lnTo>
                <a:lnTo>
                  <a:pt x="1735" y="489"/>
                </a:lnTo>
                <a:lnTo>
                  <a:pt x="1740" y="481"/>
                </a:lnTo>
                <a:lnTo>
                  <a:pt x="1745" y="471"/>
                </a:lnTo>
                <a:close/>
                <a:moveTo>
                  <a:pt x="3223" y="583"/>
                </a:moveTo>
                <a:lnTo>
                  <a:pt x="3185" y="593"/>
                </a:lnTo>
                <a:lnTo>
                  <a:pt x="3183" y="601"/>
                </a:lnTo>
                <a:lnTo>
                  <a:pt x="3183" y="608"/>
                </a:lnTo>
                <a:lnTo>
                  <a:pt x="3178" y="608"/>
                </a:lnTo>
                <a:lnTo>
                  <a:pt x="3175" y="608"/>
                </a:lnTo>
                <a:lnTo>
                  <a:pt x="3175" y="605"/>
                </a:lnTo>
                <a:lnTo>
                  <a:pt x="3175" y="600"/>
                </a:lnTo>
                <a:lnTo>
                  <a:pt x="3173" y="600"/>
                </a:lnTo>
                <a:lnTo>
                  <a:pt x="3170" y="600"/>
                </a:lnTo>
                <a:lnTo>
                  <a:pt x="3166" y="601"/>
                </a:lnTo>
                <a:lnTo>
                  <a:pt x="3163" y="608"/>
                </a:lnTo>
                <a:lnTo>
                  <a:pt x="3160" y="613"/>
                </a:lnTo>
                <a:lnTo>
                  <a:pt x="3154" y="617"/>
                </a:lnTo>
                <a:lnTo>
                  <a:pt x="3149" y="620"/>
                </a:lnTo>
                <a:lnTo>
                  <a:pt x="3146" y="610"/>
                </a:lnTo>
                <a:lnTo>
                  <a:pt x="3143" y="601"/>
                </a:lnTo>
                <a:lnTo>
                  <a:pt x="3138" y="605"/>
                </a:lnTo>
                <a:lnTo>
                  <a:pt x="3131" y="608"/>
                </a:lnTo>
                <a:lnTo>
                  <a:pt x="3128" y="605"/>
                </a:lnTo>
                <a:lnTo>
                  <a:pt x="3126" y="601"/>
                </a:lnTo>
                <a:lnTo>
                  <a:pt x="3131" y="588"/>
                </a:lnTo>
                <a:lnTo>
                  <a:pt x="3139" y="576"/>
                </a:lnTo>
                <a:lnTo>
                  <a:pt x="3156" y="578"/>
                </a:lnTo>
                <a:lnTo>
                  <a:pt x="3175" y="580"/>
                </a:lnTo>
                <a:lnTo>
                  <a:pt x="3186" y="560"/>
                </a:lnTo>
                <a:lnTo>
                  <a:pt x="3200" y="541"/>
                </a:lnTo>
                <a:lnTo>
                  <a:pt x="3193" y="526"/>
                </a:lnTo>
                <a:lnTo>
                  <a:pt x="3186" y="511"/>
                </a:lnTo>
                <a:lnTo>
                  <a:pt x="3190" y="509"/>
                </a:lnTo>
                <a:lnTo>
                  <a:pt x="3190" y="508"/>
                </a:lnTo>
                <a:lnTo>
                  <a:pt x="3190" y="504"/>
                </a:lnTo>
                <a:lnTo>
                  <a:pt x="3195" y="504"/>
                </a:lnTo>
                <a:lnTo>
                  <a:pt x="3200" y="506"/>
                </a:lnTo>
                <a:lnTo>
                  <a:pt x="3206" y="514"/>
                </a:lnTo>
                <a:lnTo>
                  <a:pt x="3213" y="523"/>
                </a:lnTo>
                <a:lnTo>
                  <a:pt x="3216" y="538"/>
                </a:lnTo>
                <a:lnTo>
                  <a:pt x="3218" y="553"/>
                </a:lnTo>
                <a:lnTo>
                  <a:pt x="3220" y="568"/>
                </a:lnTo>
                <a:lnTo>
                  <a:pt x="3223" y="583"/>
                </a:lnTo>
                <a:close/>
                <a:moveTo>
                  <a:pt x="3144" y="615"/>
                </a:moveTo>
                <a:lnTo>
                  <a:pt x="3141" y="627"/>
                </a:lnTo>
                <a:lnTo>
                  <a:pt x="3139" y="637"/>
                </a:lnTo>
                <a:lnTo>
                  <a:pt x="3134" y="637"/>
                </a:lnTo>
                <a:lnTo>
                  <a:pt x="3129" y="637"/>
                </a:lnTo>
                <a:lnTo>
                  <a:pt x="3129" y="628"/>
                </a:lnTo>
                <a:lnTo>
                  <a:pt x="3128" y="618"/>
                </a:lnTo>
                <a:lnTo>
                  <a:pt x="3124" y="618"/>
                </a:lnTo>
                <a:lnTo>
                  <a:pt x="3121" y="617"/>
                </a:lnTo>
                <a:lnTo>
                  <a:pt x="3118" y="615"/>
                </a:lnTo>
                <a:lnTo>
                  <a:pt x="3116" y="612"/>
                </a:lnTo>
                <a:lnTo>
                  <a:pt x="3116" y="610"/>
                </a:lnTo>
                <a:lnTo>
                  <a:pt x="3118" y="608"/>
                </a:lnTo>
                <a:lnTo>
                  <a:pt x="3121" y="606"/>
                </a:lnTo>
                <a:lnTo>
                  <a:pt x="3124" y="605"/>
                </a:lnTo>
                <a:lnTo>
                  <a:pt x="3128" y="608"/>
                </a:lnTo>
                <a:lnTo>
                  <a:pt x="3133" y="612"/>
                </a:lnTo>
                <a:lnTo>
                  <a:pt x="3136" y="613"/>
                </a:lnTo>
                <a:lnTo>
                  <a:pt x="3144" y="615"/>
                </a:lnTo>
                <a:close/>
                <a:moveTo>
                  <a:pt x="3052" y="719"/>
                </a:moveTo>
                <a:lnTo>
                  <a:pt x="3056" y="720"/>
                </a:lnTo>
                <a:lnTo>
                  <a:pt x="3059" y="720"/>
                </a:lnTo>
                <a:lnTo>
                  <a:pt x="3057" y="740"/>
                </a:lnTo>
                <a:lnTo>
                  <a:pt x="3056" y="761"/>
                </a:lnTo>
                <a:lnTo>
                  <a:pt x="3054" y="761"/>
                </a:lnTo>
                <a:lnTo>
                  <a:pt x="3052" y="761"/>
                </a:lnTo>
                <a:lnTo>
                  <a:pt x="3049" y="757"/>
                </a:lnTo>
                <a:lnTo>
                  <a:pt x="3044" y="754"/>
                </a:lnTo>
                <a:lnTo>
                  <a:pt x="3042" y="744"/>
                </a:lnTo>
                <a:lnTo>
                  <a:pt x="3042" y="735"/>
                </a:lnTo>
                <a:lnTo>
                  <a:pt x="3047" y="727"/>
                </a:lnTo>
                <a:lnTo>
                  <a:pt x="3052" y="719"/>
                </a:lnTo>
                <a:close/>
                <a:moveTo>
                  <a:pt x="710" y="782"/>
                </a:moveTo>
                <a:lnTo>
                  <a:pt x="709" y="776"/>
                </a:lnTo>
                <a:lnTo>
                  <a:pt x="707" y="771"/>
                </a:lnTo>
                <a:lnTo>
                  <a:pt x="687" y="764"/>
                </a:lnTo>
                <a:lnTo>
                  <a:pt x="667" y="754"/>
                </a:lnTo>
                <a:lnTo>
                  <a:pt x="652" y="759"/>
                </a:lnTo>
                <a:lnTo>
                  <a:pt x="637" y="762"/>
                </a:lnTo>
                <a:lnTo>
                  <a:pt x="638" y="761"/>
                </a:lnTo>
                <a:lnTo>
                  <a:pt x="640" y="761"/>
                </a:lnTo>
                <a:lnTo>
                  <a:pt x="645" y="752"/>
                </a:lnTo>
                <a:lnTo>
                  <a:pt x="650" y="747"/>
                </a:lnTo>
                <a:lnTo>
                  <a:pt x="657" y="744"/>
                </a:lnTo>
                <a:lnTo>
                  <a:pt x="665" y="744"/>
                </a:lnTo>
                <a:lnTo>
                  <a:pt x="673" y="744"/>
                </a:lnTo>
                <a:lnTo>
                  <a:pt x="682" y="745"/>
                </a:lnTo>
                <a:lnTo>
                  <a:pt x="690" y="749"/>
                </a:lnTo>
                <a:lnTo>
                  <a:pt x="698" y="752"/>
                </a:lnTo>
                <a:lnTo>
                  <a:pt x="734" y="772"/>
                </a:lnTo>
                <a:lnTo>
                  <a:pt x="757" y="786"/>
                </a:lnTo>
                <a:lnTo>
                  <a:pt x="757" y="787"/>
                </a:lnTo>
                <a:lnTo>
                  <a:pt x="737" y="787"/>
                </a:lnTo>
                <a:lnTo>
                  <a:pt x="719" y="787"/>
                </a:lnTo>
                <a:lnTo>
                  <a:pt x="719" y="786"/>
                </a:lnTo>
                <a:lnTo>
                  <a:pt x="720" y="782"/>
                </a:lnTo>
                <a:lnTo>
                  <a:pt x="715" y="782"/>
                </a:lnTo>
                <a:lnTo>
                  <a:pt x="710" y="782"/>
                </a:lnTo>
                <a:close/>
                <a:moveTo>
                  <a:pt x="776" y="789"/>
                </a:moveTo>
                <a:lnTo>
                  <a:pt x="791" y="791"/>
                </a:lnTo>
                <a:lnTo>
                  <a:pt x="802" y="792"/>
                </a:lnTo>
                <a:lnTo>
                  <a:pt x="812" y="797"/>
                </a:lnTo>
                <a:lnTo>
                  <a:pt x="821" y="806"/>
                </a:lnTo>
                <a:lnTo>
                  <a:pt x="819" y="809"/>
                </a:lnTo>
                <a:lnTo>
                  <a:pt x="817" y="811"/>
                </a:lnTo>
                <a:lnTo>
                  <a:pt x="797" y="812"/>
                </a:lnTo>
                <a:lnTo>
                  <a:pt x="779" y="812"/>
                </a:lnTo>
                <a:lnTo>
                  <a:pt x="760" y="809"/>
                </a:lnTo>
                <a:lnTo>
                  <a:pt x="744" y="804"/>
                </a:lnTo>
                <a:lnTo>
                  <a:pt x="744" y="802"/>
                </a:lnTo>
                <a:lnTo>
                  <a:pt x="752" y="799"/>
                </a:lnTo>
                <a:lnTo>
                  <a:pt x="760" y="797"/>
                </a:lnTo>
                <a:lnTo>
                  <a:pt x="769" y="794"/>
                </a:lnTo>
                <a:lnTo>
                  <a:pt x="776" y="789"/>
                </a:lnTo>
                <a:close/>
                <a:moveTo>
                  <a:pt x="2930" y="789"/>
                </a:moveTo>
                <a:lnTo>
                  <a:pt x="2937" y="792"/>
                </a:lnTo>
                <a:lnTo>
                  <a:pt x="2939" y="794"/>
                </a:lnTo>
                <a:lnTo>
                  <a:pt x="2940" y="797"/>
                </a:lnTo>
                <a:lnTo>
                  <a:pt x="2942" y="802"/>
                </a:lnTo>
                <a:lnTo>
                  <a:pt x="2942" y="804"/>
                </a:lnTo>
                <a:lnTo>
                  <a:pt x="2937" y="807"/>
                </a:lnTo>
                <a:lnTo>
                  <a:pt x="2934" y="811"/>
                </a:lnTo>
                <a:lnTo>
                  <a:pt x="2927" y="814"/>
                </a:lnTo>
                <a:lnTo>
                  <a:pt x="2920" y="814"/>
                </a:lnTo>
                <a:lnTo>
                  <a:pt x="2917" y="812"/>
                </a:lnTo>
                <a:lnTo>
                  <a:pt x="2915" y="811"/>
                </a:lnTo>
                <a:lnTo>
                  <a:pt x="2913" y="809"/>
                </a:lnTo>
                <a:lnTo>
                  <a:pt x="2912" y="807"/>
                </a:lnTo>
                <a:lnTo>
                  <a:pt x="2915" y="801"/>
                </a:lnTo>
                <a:lnTo>
                  <a:pt x="2920" y="796"/>
                </a:lnTo>
                <a:lnTo>
                  <a:pt x="2923" y="794"/>
                </a:lnTo>
                <a:lnTo>
                  <a:pt x="2930" y="789"/>
                </a:lnTo>
                <a:close/>
                <a:moveTo>
                  <a:pt x="3062" y="811"/>
                </a:moveTo>
                <a:lnTo>
                  <a:pt x="3064" y="811"/>
                </a:lnTo>
                <a:lnTo>
                  <a:pt x="3067" y="811"/>
                </a:lnTo>
                <a:lnTo>
                  <a:pt x="3074" y="816"/>
                </a:lnTo>
                <a:lnTo>
                  <a:pt x="3079" y="822"/>
                </a:lnTo>
                <a:lnTo>
                  <a:pt x="3083" y="829"/>
                </a:lnTo>
                <a:lnTo>
                  <a:pt x="3084" y="839"/>
                </a:lnTo>
                <a:lnTo>
                  <a:pt x="3079" y="843"/>
                </a:lnTo>
                <a:lnTo>
                  <a:pt x="3076" y="846"/>
                </a:lnTo>
                <a:lnTo>
                  <a:pt x="3077" y="859"/>
                </a:lnTo>
                <a:lnTo>
                  <a:pt x="3077" y="871"/>
                </a:lnTo>
                <a:lnTo>
                  <a:pt x="3076" y="871"/>
                </a:lnTo>
                <a:lnTo>
                  <a:pt x="3066" y="864"/>
                </a:lnTo>
                <a:lnTo>
                  <a:pt x="3057" y="859"/>
                </a:lnTo>
                <a:lnTo>
                  <a:pt x="3057" y="838"/>
                </a:lnTo>
                <a:lnTo>
                  <a:pt x="3057" y="816"/>
                </a:lnTo>
                <a:lnTo>
                  <a:pt x="3061" y="814"/>
                </a:lnTo>
                <a:lnTo>
                  <a:pt x="3062" y="811"/>
                </a:lnTo>
                <a:close/>
                <a:moveTo>
                  <a:pt x="2964" y="824"/>
                </a:moveTo>
                <a:lnTo>
                  <a:pt x="2967" y="829"/>
                </a:lnTo>
                <a:lnTo>
                  <a:pt x="2972" y="834"/>
                </a:lnTo>
                <a:lnTo>
                  <a:pt x="2969" y="836"/>
                </a:lnTo>
                <a:lnTo>
                  <a:pt x="2965" y="836"/>
                </a:lnTo>
                <a:lnTo>
                  <a:pt x="2962" y="834"/>
                </a:lnTo>
                <a:lnTo>
                  <a:pt x="2960" y="834"/>
                </a:lnTo>
                <a:lnTo>
                  <a:pt x="2959" y="836"/>
                </a:lnTo>
                <a:lnTo>
                  <a:pt x="2955" y="839"/>
                </a:lnTo>
                <a:lnTo>
                  <a:pt x="2957" y="844"/>
                </a:lnTo>
                <a:lnTo>
                  <a:pt x="2959" y="846"/>
                </a:lnTo>
                <a:lnTo>
                  <a:pt x="2957" y="849"/>
                </a:lnTo>
                <a:lnTo>
                  <a:pt x="2955" y="853"/>
                </a:lnTo>
                <a:lnTo>
                  <a:pt x="2952" y="849"/>
                </a:lnTo>
                <a:lnTo>
                  <a:pt x="2950" y="846"/>
                </a:lnTo>
                <a:lnTo>
                  <a:pt x="2955" y="838"/>
                </a:lnTo>
                <a:lnTo>
                  <a:pt x="2960" y="826"/>
                </a:lnTo>
                <a:lnTo>
                  <a:pt x="2962" y="824"/>
                </a:lnTo>
                <a:lnTo>
                  <a:pt x="2964" y="824"/>
                </a:lnTo>
                <a:close/>
                <a:moveTo>
                  <a:pt x="3066" y="876"/>
                </a:moveTo>
                <a:lnTo>
                  <a:pt x="3066" y="873"/>
                </a:lnTo>
                <a:lnTo>
                  <a:pt x="3067" y="868"/>
                </a:lnTo>
                <a:lnTo>
                  <a:pt x="3069" y="868"/>
                </a:lnTo>
                <a:lnTo>
                  <a:pt x="3071" y="873"/>
                </a:lnTo>
                <a:lnTo>
                  <a:pt x="3074" y="876"/>
                </a:lnTo>
                <a:lnTo>
                  <a:pt x="3069" y="876"/>
                </a:lnTo>
                <a:lnTo>
                  <a:pt x="3066" y="876"/>
                </a:lnTo>
                <a:close/>
                <a:moveTo>
                  <a:pt x="3084" y="873"/>
                </a:moveTo>
                <a:lnTo>
                  <a:pt x="3089" y="873"/>
                </a:lnTo>
                <a:lnTo>
                  <a:pt x="3094" y="873"/>
                </a:lnTo>
                <a:lnTo>
                  <a:pt x="3094" y="874"/>
                </a:lnTo>
                <a:lnTo>
                  <a:pt x="3094" y="876"/>
                </a:lnTo>
                <a:lnTo>
                  <a:pt x="3094" y="879"/>
                </a:lnTo>
                <a:lnTo>
                  <a:pt x="3096" y="883"/>
                </a:lnTo>
                <a:lnTo>
                  <a:pt x="3093" y="881"/>
                </a:lnTo>
                <a:lnTo>
                  <a:pt x="3089" y="879"/>
                </a:lnTo>
                <a:lnTo>
                  <a:pt x="3086" y="878"/>
                </a:lnTo>
                <a:lnTo>
                  <a:pt x="3084" y="873"/>
                </a:lnTo>
                <a:close/>
                <a:moveTo>
                  <a:pt x="3071" y="881"/>
                </a:moveTo>
                <a:lnTo>
                  <a:pt x="3074" y="883"/>
                </a:lnTo>
                <a:lnTo>
                  <a:pt x="3076" y="886"/>
                </a:lnTo>
                <a:lnTo>
                  <a:pt x="3076" y="889"/>
                </a:lnTo>
                <a:lnTo>
                  <a:pt x="3077" y="896"/>
                </a:lnTo>
                <a:lnTo>
                  <a:pt x="3076" y="896"/>
                </a:lnTo>
                <a:lnTo>
                  <a:pt x="3074" y="894"/>
                </a:lnTo>
                <a:lnTo>
                  <a:pt x="3072" y="888"/>
                </a:lnTo>
                <a:lnTo>
                  <a:pt x="3071" y="881"/>
                </a:lnTo>
                <a:close/>
                <a:moveTo>
                  <a:pt x="3104" y="881"/>
                </a:moveTo>
                <a:lnTo>
                  <a:pt x="3108" y="883"/>
                </a:lnTo>
                <a:lnTo>
                  <a:pt x="3109" y="886"/>
                </a:lnTo>
                <a:lnTo>
                  <a:pt x="3108" y="888"/>
                </a:lnTo>
                <a:lnTo>
                  <a:pt x="3104" y="888"/>
                </a:lnTo>
                <a:lnTo>
                  <a:pt x="3103" y="888"/>
                </a:lnTo>
                <a:lnTo>
                  <a:pt x="3103" y="886"/>
                </a:lnTo>
                <a:lnTo>
                  <a:pt x="3103" y="884"/>
                </a:lnTo>
                <a:lnTo>
                  <a:pt x="3104" y="884"/>
                </a:lnTo>
                <a:lnTo>
                  <a:pt x="3104" y="883"/>
                </a:lnTo>
                <a:lnTo>
                  <a:pt x="3104" y="881"/>
                </a:lnTo>
                <a:close/>
                <a:moveTo>
                  <a:pt x="3104" y="893"/>
                </a:moveTo>
                <a:lnTo>
                  <a:pt x="3108" y="894"/>
                </a:lnTo>
                <a:lnTo>
                  <a:pt x="3109" y="899"/>
                </a:lnTo>
                <a:lnTo>
                  <a:pt x="3106" y="899"/>
                </a:lnTo>
                <a:lnTo>
                  <a:pt x="3103" y="899"/>
                </a:lnTo>
                <a:lnTo>
                  <a:pt x="3103" y="898"/>
                </a:lnTo>
                <a:lnTo>
                  <a:pt x="3101" y="896"/>
                </a:lnTo>
                <a:lnTo>
                  <a:pt x="3103" y="896"/>
                </a:lnTo>
                <a:lnTo>
                  <a:pt x="3104" y="894"/>
                </a:lnTo>
                <a:lnTo>
                  <a:pt x="3104" y="893"/>
                </a:lnTo>
                <a:close/>
                <a:moveTo>
                  <a:pt x="3119" y="896"/>
                </a:moveTo>
                <a:lnTo>
                  <a:pt x="3123" y="898"/>
                </a:lnTo>
                <a:lnTo>
                  <a:pt x="3128" y="899"/>
                </a:lnTo>
                <a:lnTo>
                  <a:pt x="3128" y="901"/>
                </a:lnTo>
                <a:lnTo>
                  <a:pt x="3124" y="901"/>
                </a:lnTo>
                <a:lnTo>
                  <a:pt x="3123" y="901"/>
                </a:lnTo>
                <a:lnTo>
                  <a:pt x="3121" y="899"/>
                </a:lnTo>
                <a:lnTo>
                  <a:pt x="3119" y="896"/>
                </a:lnTo>
                <a:close/>
                <a:moveTo>
                  <a:pt x="3089" y="905"/>
                </a:moveTo>
                <a:lnTo>
                  <a:pt x="3093" y="908"/>
                </a:lnTo>
                <a:lnTo>
                  <a:pt x="3094" y="911"/>
                </a:lnTo>
                <a:lnTo>
                  <a:pt x="3096" y="915"/>
                </a:lnTo>
                <a:lnTo>
                  <a:pt x="3098" y="918"/>
                </a:lnTo>
                <a:lnTo>
                  <a:pt x="3096" y="918"/>
                </a:lnTo>
                <a:lnTo>
                  <a:pt x="3091" y="918"/>
                </a:lnTo>
                <a:lnTo>
                  <a:pt x="3088" y="916"/>
                </a:lnTo>
                <a:lnTo>
                  <a:pt x="3089" y="911"/>
                </a:lnTo>
                <a:lnTo>
                  <a:pt x="3089" y="905"/>
                </a:lnTo>
                <a:close/>
                <a:moveTo>
                  <a:pt x="3123" y="908"/>
                </a:moveTo>
                <a:lnTo>
                  <a:pt x="3126" y="908"/>
                </a:lnTo>
                <a:lnTo>
                  <a:pt x="3128" y="910"/>
                </a:lnTo>
                <a:lnTo>
                  <a:pt x="3128" y="913"/>
                </a:lnTo>
                <a:lnTo>
                  <a:pt x="3124" y="913"/>
                </a:lnTo>
                <a:lnTo>
                  <a:pt x="3119" y="913"/>
                </a:lnTo>
                <a:lnTo>
                  <a:pt x="3116" y="911"/>
                </a:lnTo>
                <a:lnTo>
                  <a:pt x="3114" y="910"/>
                </a:lnTo>
                <a:lnTo>
                  <a:pt x="3118" y="908"/>
                </a:lnTo>
                <a:lnTo>
                  <a:pt x="3123" y="908"/>
                </a:lnTo>
                <a:close/>
                <a:moveTo>
                  <a:pt x="3103" y="921"/>
                </a:moveTo>
                <a:lnTo>
                  <a:pt x="3106" y="923"/>
                </a:lnTo>
                <a:lnTo>
                  <a:pt x="3106" y="928"/>
                </a:lnTo>
                <a:lnTo>
                  <a:pt x="3103" y="933"/>
                </a:lnTo>
                <a:lnTo>
                  <a:pt x="3101" y="938"/>
                </a:lnTo>
                <a:lnTo>
                  <a:pt x="3101" y="936"/>
                </a:lnTo>
                <a:lnTo>
                  <a:pt x="3099" y="930"/>
                </a:lnTo>
                <a:lnTo>
                  <a:pt x="3098" y="925"/>
                </a:lnTo>
                <a:lnTo>
                  <a:pt x="3101" y="923"/>
                </a:lnTo>
                <a:lnTo>
                  <a:pt x="3103" y="921"/>
                </a:lnTo>
                <a:close/>
                <a:moveTo>
                  <a:pt x="2592" y="931"/>
                </a:moveTo>
                <a:lnTo>
                  <a:pt x="2599" y="936"/>
                </a:lnTo>
                <a:lnTo>
                  <a:pt x="2604" y="945"/>
                </a:lnTo>
                <a:lnTo>
                  <a:pt x="2609" y="953"/>
                </a:lnTo>
                <a:lnTo>
                  <a:pt x="2614" y="963"/>
                </a:lnTo>
                <a:lnTo>
                  <a:pt x="2609" y="973"/>
                </a:lnTo>
                <a:lnTo>
                  <a:pt x="2604" y="983"/>
                </a:lnTo>
                <a:lnTo>
                  <a:pt x="2602" y="983"/>
                </a:lnTo>
                <a:lnTo>
                  <a:pt x="2597" y="982"/>
                </a:lnTo>
                <a:lnTo>
                  <a:pt x="2590" y="982"/>
                </a:lnTo>
                <a:lnTo>
                  <a:pt x="2589" y="966"/>
                </a:lnTo>
                <a:lnTo>
                  <a:pt x="2587" y="955"/>
                </a:lnTo>
                <a:lnTo>
                  <a:pt x="2589" y="943"/>
                </a:lnTo>
                <a:lnTo>
                  <a:pt x="2592" y="931"/>
                </a:lnTo>
                <a:close/>
                <a:moveTo>
                  <a:pt x="3136" y="983"/>
                </a:moveTo>
                <a:lnTo>
                  <a:pt x="3129" y="982"/>
                </a:lnTo>
                <a:lnTo>
                  <a:pt x="3124" y="982"/>
                </a:lnTo>
                <a:lnTo>
                  <a:pt x="3121" y="978"/>
                </a:lnTo>
                <a:lnTo>
                  <a:pt x="3118" y="975"/>
                </a:lnTo>
                <a:lnTo>
                  <a:pt x="3116" y="966"/>
                </a:lnTo>
                <a:lnTo>
                  <a:pt x="3114" y="955"/>
                </a:lnTo>
                <a:lnTo>
                  <a:pt x="3124" y="945"/>
                </a:lnTo>
                <a:lnTo>
                  <a:pt x="3133" y="933"/>
                </a:lnTo>
                <a:lnTo>
                  <a:pt x="3133" y="935"/>
                </a:lnTo>
                <a:lnTo>
                  <a:pt x="3133" y="936"/>
                </a:lnTo>
                <a:lnTo>
                  <a:pt x="3138" y="950"/>
                </a:lnTo>
                <a:lnTo>
                  <a:pt x="3143" y="963"/>
                </a:lnTo>
                <a:lnTo>
                  <a:pt x="3138" y="966"/>
                </a:lnTo>
                <a:lnTo>
                  <a:pt x="3133" y="970"/>
                </a:lnTo>
                <a:lnTo>
                  <a:pt x="3134" y="977"/>
                </a:lnTo>
                <a:lnTo>
                  <a:pt x="3136" y="983"/>
                </a:lnTo>
                <a:close/>
                <a:moveTo>
                  <a:pt x="3108" y="946"/>
                </a:moveTo>
                <a:lnTo>
                  <a:pt x="3111" y="950"/>
                </a:lnTo>
                <a:lnTo>
                  <a:pt x="3111" y="953"/>
                </a:lnTo>
                <a:lnTo>
                  <a:pt x="3111" y="956"/>
                </a:lnTo>
                <a:lnTo>
                  <a:pt x="3109" y="961"/>
                </a:lnTo>
                <a:lnTo>
                  <a:pt x="3108" y="961"/>
                </a:lnTo>
                <a:lnTo>
                  <a:pt x="3103" y="960"/>
                </a:lnTo>
                <a:lnTo>
                  <a:pt x="3096" y="960"/>
                </a:lnTo>
                <a:lnTo>
                  <a:pt x="3101" y="953"/>
                </a:lnTo>
                <a:lnTo>
                  <a:pt x="3108" y="946"/>
                </a:lnTo>
                <a:close/>
                <a:moveTo>
                  <a:pt x="3029" y="970"/>
                </a:moveTo>
                <a:lnTo>
                  <a:pt x="3044" y="980"/>
                </a:lnTo>
                <a:lnTo>
                  <a:pt x="3057" y="990"/>
                </a:lnTo>
                <a:lnTo>
                  <a:pt x="3057" y="993"/>
                </a:lnTo>
                <a:lnTo>
                  <a:pt x="3057" y="995"/>
                </a:lnTo>
                <a:lnTo>
                  <a:pt x="3054" y="1003"/>
                </a:lnTo>
                <a:lnTo>
                  <a:pt x="3049" y="1008"/>
                </a:lnTo>
                <a:lnTo>
                  <a:pt x="3044" y="1012"/>
                </a:lnTo>
                <a:lnTo>
                  <a:pt x="3039" y="1017"/>
                </a:lnTo>
                <a:lnTo>
                  <a:pt x="3047" y="1033"/>
                </a:lnTo>
                <a:lnTo>
                  <a:pt x="3052" y="1052"/>
                </a:lnTo>
                <a:lnTo>
                  <a:pt x="3047" y="1059"/>
                </a:lnTo>
                <a:lnTo>
                  <a:pt x="3042" y="1065"/>
                </a:lnTo>
                <a:lnTo>
                  <a:pt x="3039" y="1074"/>
                </a:lnTo>
                <a:lnTo>
                  <a:pt x="3036" y="1084"/>
                </a:lnTo>
                <a:lnTo>
                  <a:pt x="3032" y="1092"/>
                </a:lnTo>
                <a:lnTo>
                  <a:pt x="3029" y="1102"/>
                </a:lnTo>
                <a:lnTo>
                  <a:pt x="3026" y="1110"/>
                </a:lnTo>
                <a:lnTo>
                  <a:pt x="3021" y="1117"/>
                </a:lnTo>
                <a:lnTo>
                  <a:pt x="3007" y="1112"/>
                </a:lnTo>
                <a:lnTo>
                  <a:pt x="2999" y="1107"/>
                </a:lnTo>
                <a:lnTo>
                  <a:pt x="2975" y="1105"/>
                </a:lnTo>
                <a:lnTo>
                  <a:pt x="2952" y="1104"/>
                </a:lnTo>
                <a:lnTo>
                  <a:pt x="2952" y="1090"/>
                </a:lnTo>
                <a:lnTo>
                  <a:pt x="2947" y="1082"/>
                </a:lnTo>
                <a:lnTo>
                  <a:pt x="2942" y="1074"/>
                </a:lnTo>
                <a:lnTo>
                  <a:pt x="2935" y="1067"/>
                </a:lnTo>
                <a:lnTo>
                  <a:pt x="2935" y="1060"/>
                </a:lnTo>
                <a:lnTo>
                  <a:pt x="2937" y="1054"/>
                </a:lnTo>
                <a:lnTo>
                  <a:pt x="2939" y="1047"/>
                </a:lnTo>
                <a:lnTo>
                  <a:pt x="2942" y="1042"/>
                </a:lnTo>
                <a:lnTo>
                  <a:pt x="2950" y="1043"/>
                </a:lnTo>
                <a:lnTo>
                  <a:pt x="2957" y="1045"/>
                </a:lnTo>
                <a:lnTo>
                  <a:pt x="2964" y="1037"/>
                </a:lnTo>
                <a:lnTo>
                  <a:pt x="2970" y="1028"/>
                </a:lnTo>
                <a:lnTo>
                  <a:pt x="2982" y="1022"/>
                </a:lnTo>
                <a:lnTo>
                  <a:pt x="2995" y="1015"/>
                </a:lnTo>
                <a:lnTo>
                  <a:pt x="3012" y="993"/>
                </a:lnTo>
                <a:lnTo>
                  <a:pt x="3029" y="970"/>
                </a:lnTo>
                <a:close/>
                <a:moveTo>
                  <a:pt x="2771" y="983"/>
                </a:moveTo>
                <a:lnTo>
                  <a:pt x="2785" y="988"/>
                </a:lnTo>
                <a:lnTo>
                  <a:pt x="2801" y="992"/>
                </a:lnTo>
                <a:lnTo>
                  <a:pt x="2806" y="1002"/>
                </a:lnTo>
                <a:lnTo>
                  <a:pt x="2813" y="1010"/>
                </a:lnTo>
                <a:lnTo>
                  <a:pt x="2820" y="1017"/>
                </a:lnTo>
                <a:lnTo>
                  <a:pt x="2828" y="1023"/>
                </a:lnTo>
                <a:lnTo>
                  <a:pt x="2846" y="1033"/>
                </a:lnTo>
                <a:lnTo>
                  <a:pt x="2862" y="1047"/>
                </a:lnTo>
                <a:lnTo>
                  <a:pt x="2873" y="1069"/>
                </a:lnTo>
                <a:lnTo>
                  <a:pt x="2883" y="1092"/>
                </a:lnTo>
                <a:lnTo>
                  <a:pt x="2892" y="1097"/>
                </a:lnTo>
                <a:lnTo>
                  <a:pt x="2900" y="1102"/>
                </a:lnTo>
                <a:lnTo>
                  <a:pt x="2902" y="1110"/>
                </a:lnTo>
                <a:lnTo>
                  <a:pt x="2903" y="1122"/>
                </a:lnTo>
                <a:lnTo>
                  <a:pt x="2902" y="1134"/>
                </a:lnTo>
                <a:lnTo>
                  <a:pt x="2900" y="1142"/>
                </a:lnTo>
                <a:lnTo>
                  <a:pt x="2890" y="1142"/>
                </a:lnTo>
                <a:lnTo>
                  <a:pt x="2880" y="1142"/>
                </a:lnTo>
                <a:lnTo>
                  <a:pt x="2862" y="1119"/>
                </a:lnTo>
                <a:lnTo>
                  <a:pt x="2841" y="1095"/>
                </a:lnTo>
                <a:lnTo>
                  <a:pt x="2835" y="1082"/>
                </a:lnTo>
                <a:lnTo>
                  <a:pt x="2830" y="1069"/>
                </a:lnTo>
                <a:lnTo>
                  <a:pt x="2825" y="1054"/>
                </a:lnTo>
                <a:lnTo>
                  <a:pt x="2818" y="1038"/>
                </a:lnTo>
                <a:lnTo>
                  <a:pt x="2813" y="1032"/>
                </a:lnTo>
                <a:lnTo>
                  <a:pt x="2806" y="1027"/>
                </a:lnTo>
                <a:lnTo>
                  <a:pt x="2800" y="1022"/>
                </a:lnTo>
                <a:lnTo>
                  <a:pt x="2793" y="1015"/>
                </a:lnTo>
                <a:lnTo>
                  <a:pt x="2785" y="1010"/>
                </a:lnTo>
                <a:lnTo>
                  <a:pt x="2778" y="1005"/>
                </a:lnTo>
                <a:lnTo>
                  <a:pt x="2773" y="998"/>
                </a:lnTo>
                <a:lnTo>
                  <a:pt x="2768" y="990"/>
                </a:lnTo>
                <a:lnTo>
                  <a:pt x="2769" y="987"/>
                </a:lnTo>
                <a:lnTo>
                  <a:pt x="2771" y="983"/>
                </a:lnTo>
                <a:close/>
                <a:moveTo>
                  <a:pt x="3170" y="1030"/>
                </a:moveTo>
                <a:lnTo>
                  <a:pt x="3171" y="1030"/>
                </a:lnTo>
                <a:lnTo>
                  <a:pt x="3173" y="1030"/>
                </a:lnTo>
                <a:lnTo>
                  <a:pt x="3171" y="1033"/>
                </a:lnTo>
                <a:lnTo>
                  <a:pt x="3171" y="1035"/>
                </a:lnTo>
                <a:lnTo>
                  <a:pt x="3170" y="1035"/>
                </a:lnTo>
                <a:lnTo>
                  <a:pt x="3166" y="1037"/>
                </a:lnTo>
                <a:lnTo>
                  <a:pt x="3168" y="1033"/>
                </a:lnTo>
                <a:lnTo>
                  <a:pt x="3170" y="1030"/>
                </a:lnTo>
                <a:close/>
                <a:moveTo>
                  <a:pt x="3160" y="1040"/>
                </a:moveTo>
                <a:lnTo>
                  <a:pt x="3163" y="1040"/>
                </a:lnTo>
                <a:lnTo>
                  <a:pt x="3165" y="1040"/>
                </a:lnTo>
                <a:lnTo>
                  <a:pt x="3166" y="1057"/>
                </a:lnTo>
                <a:lnTo>
                  <a:pt x="3166" y="1072"/>
                </a:lnTo>
                <a:lnTo>
                  <a:pt x="3165" y="1072"/>
                </a:lnTo>
                <a:lnTo>
                  <a:pt x="3163" y="1072"/>
                </a:lnTo>
                <a:lnTo>
                  <a:pt x="3160" y="1055"/>
                </a:lnTo>
                <a:lnTo>
                  <a:pt x="3160" y="1040"/>
                </a:lnTo>
                <a:close/>
                <a:moveTo>
                  <a:pt x="3128" y="1043"/>
                </a:moveTo>
                <a:lnTo>
                  <a:pt x="3129" y="1047"/>
                </a:lnTo>
                <a:lnTo>
                  <a:pt x="3129" y="1049"/>
                </a:lnTo>
                <a:lnTo>
                  <a:pt x="3129" y="1052"/>
                </a:lnTo>
                <a:lnTo>
                  <a:pt x="3128" y="1054"/>
                </a:lnTo>
                <a:lnTo>
                  <a:pt x="3123" y="1057"/>
                </a:lnTo>
                <a:lnTo>
                  <a:pt x="3118" y="1060"/>
                </a:lnTo>
                <a:lnTo>
                  <a:pt x="3113" y="1057"/>
                </a:lnTo>
                <a:lnTo>
                  <a:pt x="3106" y="1054"/>
                </a:lnTo>
                <a:lnTo>
                  <a:pt x="3106" y="1052"/>
                </a:lnTo>
                <a:lnTo>
                  <a:pt x="3116" y="1050"/>
                </a:lnTo>
                <a:lnTo>
                  <a:pt x="3126" y="1050"/>
                </a:lnTo>
                <a:lnTo>
                  <a:pt x="3126" y="1047"/>
                </a:lnTo>
                <a:lnTo>
                  <a:pt x="3128" y="1043"/>
                </a:lnTo>
                <a:close/>
                <a:moveTo>
                  <a:pt x="3091" y="1050"/>
                </a:moveTo>
                <a:lnTo>
                  <a:pt x="3098" y="1050"/>
                </a:lnTo>
                <a:lnTo>
                  <a:pt x="3103" y="1052"/>
                </a:lnTo>
                <a:lnTo>
                  <a:pt x="3103" y="1054"/>
                </a:lnTo>
                <a:lnTo>
                  <a:pt x="3094" y="1055"/>
                </a:lnTo>
                <a:lnTo>
                  <a:pt x="3086" y="1059"/>
                </a:lnTo>
                <a:lnTo>
                  <a:pt x="3083" y="1059"/>
                </a:lnTo>
                <a:lnTo>
                  <a:pt x="3079" y="1059"/>
                </a:lnTo>
                <a:lnTo>
                  <a:pt x="3076" y="1059"/>
                </a:lnTo>
                <a:lnTo>
                  <a:pt x="3074" y="1057"/>
                </a:lnTo>
                <a:lnTo>
                  <a:pt x="3074" y="1054"/>
                </a:lnTo>
                <a:lnTo>
                  <a:pt x="3076" y="1052"/>
                </a:lnTo>
                <a:lnTo>
                  <a:pt x="3083" y="1050"/>
                </a:lnTo>
                <a:lnTo>
                  <a:pt x="3091" y="1050"/>
                </a:lnTo>
                <a:close/>
                <a:moveTo>
                  <a:pt x="3280" y="1176"/>
                </a:moveTo>
                <a:lnTo>
                  <a:pt x="3282" y="1171"/>
                </a:lnTo>
                <a:lnTo>
                  <a:pt x="3282" y="1166"/>
                </a:lnTo>
                <a:lnTo>
                  <a:pt x="3288" y="1166"/>
                </a:lnTo>
                <a:lnTo>
                  <a:pt x="3293" y="1166"/>
                </a:lnTo>
                <a:lnTo>
                  <a:pt x="3293" y="1159"/>
                </a:lnTo>
                <a:lnTo>
                  <a:pt x="3293" y="1152"/>
                </a:lnTo>
                <a:lnTo>
                  <a:pt x="3282" y="1142"/>
                </a:lnTo>
                <a:lnTo>
                  <a:pt x="3272" y="1131"/>
                </a:lnTo>
                <a:lnTo>
                  <a:pt x="3267" y="1127"/>
                </a:lnTo>
                <a:lnTo>
                  <a:pt x="3260" y="1126"/>
                </a:lnTo>
                <a:lnTo>
                  <a:pt x="3253" y="1127"/>
                </a:lnTo>
                <a:lnTo>
                  <a:pt x="3245" y="1132"/>
                </a:lnTo>
                <a:lnTo>
                  <a:pt x="3242" y="1129"/>
                </a:lnTo>
                <a:lnTo>
                  <a:pt x="3238" y="1127"/>
                </a:lnTo>
                <a:lnTo>
                  <a:pt x="3238" y="1119"/>
                </a:lnTo>
                <a:lnTo>
                  <a:pt x="3238" y="1114"/>
                </a:lnTo>
                <a:lnTo>
                  <a:pt x="3235" y="1109"/>
                </a:lnTo>
                <a:lnTo>
                  <a:pt x="3230" y="1105"/>
                </a:lnTo>
                <a:lnTo>
                  <a:pt x="3225" y="1107"/>
                </a:lnTo>
                <a:lnTo>
                  <a:pt x="3220" y="1107"/>
                </a:lnTo>
                <a:lnTo>
                  <a:pt x="3216" y="1105"/>
                </a:lnTo>
                <a:lnTo>
                  <a:pt x="3213" y="1100"/>
                </a:lnTo>
                <a:lnTo>
                  <a:pt x="3216" y="1102"/>
                </a:lnTo>
                <a:lnTo>
                  <a:pt x="3221" y="1105"/>
                </a:lnTo>
                <a:lnTo>
                  <a:pt x="3226" y="1100"/>
                </a:lnTo>
                <a:lnTo>
                  <a:pt x="3233" y="1095"/>
                </a:lnTo>
                <a:lnTo>
                  <a:pt x="3233" y="1094"/>
                </a:lnTo>
                <a:lnTo>
                  <a:pt x="3225" y="1094"/>
                </a:lnTo>
                <a:lnTo>
                  <a:pt x="3216" y="1090"/>
                </a:lnTo>
                <a:lnTo>
                  <a:pt x="3210" y="1085"/>
                </a:lnTo>
                <a:lnTo>
                  <a:pt x="3205" y="1079"/>
                </a:lnTo>
                <a:lnTo>
                  <a:pt x="3215" y="1074"/>
                </a:lnTo>
                <a:lnTo>
                  <a:pt x="3223" y="1067"/>
                </a:lnTo>
                <a:lnTo>
                  <a:pt x="3230" y="1070"/>
                </a:lnTo>
                <a:lnTo>
                  <a:pt x="3235" y="1074"/>
                </a:lnTo>
                <a:lnTo>
                  <a:pt x="3238" y="1079"/>
                </a:lnTo>
                <a:lnTo>
                  <a:pt x="3243" y="1084"/>
                </a:lnTo>
                <a:lnTo>
                  <a:pt x="3240" y="1089"/>
                </a:lnTo>
                <a:lnTo>
                  <a:pt x="3238" y="1092"/>
                </a:lnTo>
                <a:lnTo>
                  <a:pt x="3237" y="1095"/>
                </a:lnTo>
                <a:lnTo>
                  <a:pt x="3238" y="1100"/>
                </a:lnTo>
                <a:lnTo>
                  <a:pt x="3240" y="1104"/>
                </a:lnTo>
                <a:lnTo>
                  <a:pt x="3243" y="1105"/>
                </a:lnTo>
                <a:lnTo>
                  <a:pt x="3252" y="1105"/>
                </a:lnTo>
                <a:lnTo>
                  <a:pt x="3258" y="1105"/>
                </a:lnTo>
                <a:lnTo>
                  <a:pt x="3263" y="1102"/>
                </a:lnTo>
                <a:lnTo>
                  <a:pt x="3268" y="1099"/>
                </a:lnTo>
                <a:lnTo>
                  <a:pt x="3272" y="1094"/>
                </a:lnTo>
                <a:lnTo>
                  <a:pt x="3277" y="1090"/>
                </a:lnTo>
                <a:lnTo>
                  <a:pt x="3282" y="1087"/>
                </a:lnTo>
                <a:lnTo>
                  <a:pt x="3288" y="1085"/>
                </a:lnTo>
                <a:lnTo>
                  <a:pt x="3305" y="1092"/>
                </a:lnTo>
                <a:lnTo>
                  <a:pt x="3327" y="1100"/>
                </a:lnTo>
                <a:lnTo>
                  <a:pt x="3349" y="1110"/>
                </a:lnTo>
                <a:lnTo>
                  <a:pt x="3364" y="1119"/>
                </a:lnTo>
                <a:lnTo>
                  <a:pt x="3370" y="1126"/>
                </a:lnTo>
                <a:lnTo>
                  <a:pt x="3377" y="1132"/>
                </a:lnTo>
                <a:lnTo>
                  <a:pt x="3382" y="1141"/>
                </a:lnTo>
                <a:lnTo>
                  <a:pt x="3387" y="1149"/>
                </a:lnTo>
                <a:lnTo>
                  <a:pt x="3396" y="1167"/>
                </a:lnTo>
                <a:lnTo>
                  <a:pt x="3406" y="1184"/>
                </a:lnTo>
                <a:lnTo>
                  <a:pt x="3419" y="1192"/>
                </a:lnTo>
                <a:lnTo>
                  <a:pt x="3431" y="1204"/>
                </a:lnTo>
                <a:lnTo>
                  <a:pt x="3416" y="1203"/>
                </a:lnTo>
                <a:lnTo>
                  <a:pt x="3401" y="1203"/>
                </a:lnTo>
                <a:lnTo>
                  <a:pt x="3384" y="1184"/>
                </a:lnTo>
                <a:lnTo>
                  <a:pt x="3367" y="1166"/>
                </a:lnTo>
                <a:lnTo>
                  <a:pt x="3359" y="1167"/>
                </a:lnTo>
                <a:lnTo>
                  <a:pt x="3354" y="1169"/>
                </a:lnTo>
                <a:lnTo>
                  <a:pt x="3350" y="1171"/>
                </a:lnTo>
                <a:lnTo>
                  <a:pt x="3345" y="1172"/>
                </a:lnTo>
                <a:lnTo>
                  <a:pt x="3344" y="1182"/>
                </a:lnTo>
                <a:lnTo>
                  <a:pt x="3342" y="1191"/>
                </a:lnTo>
                <a:lnTo>
                  <a:pt x="3324" y="1186"/>
                </a:lnTo>
                <a:lnTo>
                  <a:pt x="3312" y="1181"/>
                </a:lnTo>
                <a:lnTo>
                  <a:pt x="3305" y="1179"/>
                </a:lnTo>
                <a:lnTo>
                  <a:pt x="3298" y="1177"/>
                </a:lnTo>
                <a:lnTo>
                  <a:pt x="3290" y="1176"/>
                </a:lnTo>
                <a:lnTo>
                  <a:pt x="3280" y="1176"/>
                </a:lnTo>
                <a:close/>
                <a:moveTo>
                  <a:pt x="1030" y="1072"/>
                </a:moveTo>
                <a:lnTo>
                  <a:pt x="1035" y="1072"/>
                </a:lnTo>
                <a:lnTo>
                  <a:pt x="1040" y="1072"/>
                </a:lnTo>
                <a:lnTo>
                  <a:pt x="1040" y="1075"/>
                </a:lnTo>
                <a:lnTo>
                  <a:pt x="1040" y="1079"/>
                </a:lnTo>
                <a:lnTo>
                  <a:pt x="1038" y="1080"/>
                </a:lnTo>
                <a:lnTo>
                  <a:pt x="1037" y="1082"/>
                </a:lnTo>
                <a:lnTo>
                  <a:pt x="1035" y="1082"/>
                </a:lnTo>
                <a:lnTo>
                  <a:pt x="1030" y="1080"/>
                </a:lnTo>
                <a:lnTo>
                  <a:pt x="1025" y="1079"/>
                </a:lnTo>
                <a:lnTo>
                  <a:pt x="1027" y="1075"/>
                </a:lnTo>
                <a:lnTo>
                  <a:pt x="1030" y="1072"/>
                </a:lnTo>
                <a:close/>
                <a:moveTo>
                  <a:pt x="3108" y="1085"/>
                </a:moveTo>
                <a:lnTo>
                  <a:pt x="3101" y="1085"/>
                </a:lnTo>
                <a:lnTo>
                  <a:pt x="3094" y="1087"/>
                </a:lnTo>
                <a:lnTo>
                  <a:pt x="3094" y="1095"/>
                </a:lnTo>
                <a:lnTo>
                  <a:pt x="3096" y="1105"/>
                </a:lnTo>
                <a:lnTo>
                  <a:pt x="3099" y="1115"/>
                </a:lnTo>
                <a:lnTo>
                  <a:pt x="3103" y="1127"/>
                </a:lnTo>
                <a:lnTo>
                  <a:pt x="3099" y="1127"/>
                </a:lnTo>
                <a:lnTo>
                  <a:pt x="3096" y="1126"/>
                </a:lnTo>
                <a:lnTo>
                  <a:pt x="3086" y="1114"/>
                </a:lnTo>
                <a:lnTo>
                  <a:pt x="3077" y="1100"/>
                </a:lnTo>
                <a:lnTo>
                  <a:pt x="3074" y="1102"/>
                </a:lnTo>
                <a:lnTo>
                  <a:pt x="3072" y="1104"/>
                </a:lnTo>
                <a:lnTo>
                  <a:pt x="3071" y="1119"/>
                </a:lnTo>
                <a:lnTo>
                  <a:pt x="3074" y="1132"/>
                </a:lnTo>
                <a:lnTo>
                  <a:pt x="3071" y="1131"/>
                </a:lnTo>
                <a:lnTo>
                  <a:pt x="3067" y="1129"/>
                </a:lnTo>
                <a:lnTo>
                  <a:pt x="3066" y="1127"/>
                </a:lnTo>
                <a:lnTo>
                  <a:pt x="3064" y="1126"/>
                </a:lnTo>
                <a:lnTo>
                  <a:pt x="3061" y="1112"/>
                </a:lnTo>
                <a:lnTo>
                  <a:pt x="3056" y="1097"/>
                </a:lnTo>
                <a:lnTo>
                  <a:pt x="3062" y="1085"/>
                </a:lnTo>
                <a:lnTo>
                  <a:pt x="3067" y="1074"/>
                </a:lnTo>
                <a:lnTo>
                  <a:pt x="3074" y="1079"/>
                </a:lnTo>
                <a:lnTo>
                  <a:pt x="3081" y="1082"/>
                </a:lnTo>
                <a:lnTo>
                  <a:pt x="3088" y="1079"/>
                </a:lnTo>
                <a:lnTo>
                  <a:pt x="3094" y="1077"/>
                </a:lnTo>
                <a:lnTo>
                  <a:pt x="3101" y="1075"/>
                </a:lnTo>
                <a:lnTo>
                  <a:pt x="3108" y="1077"/>
                </a:lnTo>
                <a:lnTo>
                  <a:pt x="3108" y="1080"/>
                </a:lnTo>
                <a:lnTo>
                  <a:pt x="3108" y="1085"/>
                </a:lnTo>
                <a:close/>
                <a:moveTo>
                  <a:pt x="2897" y="1144"/>
                </a:moveTo>
                <a:lnTo>
                  <a:pt x="2908" y="1144"/>
                </a:lnTo>
                <a:lnTo>
                  <a:pt x="2922" y="1144"/>
                </a:lnTo>
                <a:lnTo>
                  <a:pt x="2930" y="1152"/>
                </a:lnTo>
                <a:lnTo>
                  <a:pt x="2940" y="1159"/>
                </a:lnTo>
                <a:lnTo>
                  <a:pt x="2955" y="1156"/>
                </a:lnTo>
                <a:lnTo>
                  <a:pt x="2970" y="1154"/>
                </a:lnTo>
                <a:lnTo>
                  <a:pt x="2987" y="1166"/>
                </a:lnTo>
                <a:lnTo>
                  <a:pt x="3004" y="1177"/>
                </a:lnTo>
                <a:lnTo>
                  <a:pt x="3004" y="1179"/>
                </a:lnTo>
                <a:lnTo>
                  <a:pt x="3002" y="1181"/>
                </a:lnTo>
                <a:lnTo>
                  <a:pt x="2979" y="1177"/>
                </a:lnTo>
                <a:lnTo>
                  <a:pt x="2955" y="1174"/>
                </a:lnTo>
                <a:lnTo>
                  <a:pt x="2932" y="1171"/>
                </a:lnTo>
                <a:lnTo>
                  <a:pt x="2908" y="1167"/>
                </a:lnTo>
                <a:lnTo>
                  <a:pt x="2903" y="1162"/>
                </a:lnTo>
                <a:lnTo>
                  <a:pt x="2900" y="1157"/>
                </a:lnTo>
                <a:lnTo>
                  <a:pt x="2897" y="1152"/>
                </a:lnTo>
                <a:lnTo>
                  <a:pt x="2897" y="1144"/>
                </a:lnTo>
                <a:close/>
                <a:moveTo>
                  <a:pt x="3098" y="1295"/>
                </a:moveTo>
                <a:lnTo>
                  <a:pt x="3098" y="1291"/>
                </a:lnTo>
                <a:lnTo>
                  <a:pt x="3098" y="1288"/>
                </a:lnTo>
                <a:lnTo>
                  <a:pt x="3104" y="1285"/>
                </a:lnTo>
                <a:lnTo>
                  <a:pt x="3109" y="1278"/>
                </a:lnTo>
                <a:lnTo>
                  <a:pt x="3113" y="1270"/>
                </a:lnTo>
                <a:lnTo>
                  <a:pt x="3114" y="1259"/>
                </a:lnTo>
                <a:lnTo>
                  <a:pt x="3131" y="1254"/>
                </a:lnTo>
                <a:lnTo>
                  <a:pt x="3148" y="1251"/>
                </a:lnTo>
                <a:lnTo>
                  <a:pt x="3154" y="1261"/>
                </a:lnTo>
                <a:lnTo>
                  <a:pt x="3163" y="1270"/>
                </a:lnTo>
                <a:lnTo>
                  <a:pt x="3168" y="1270"/>
                </a:lnTo>
                <a:lnTo>
                  <a:pt x="3175" y="1268"/>
                </a:lnTo>
                <a:lnTo>
                  <a:pt x="3175" y="1259"/>
                </a:lnTo>
                <a:lnTo>
                  <a:pt x="3175" y="1253"/>
                </a:lnTo>
                <a:lnTo>
                  <a:pt x="3176" y="1248"/>
                </a:lnTo>
                <a:lnTo>
                  <a:pt x="3180" y="1243"/>
                </a:lnTo>
                <a:lnTo>
                  <a:pt x="3186" y="1234"/>
                </a:lnTo>
                <a:lnTo>
                  <a:pt x="3195" y="1228"/>
                </a:lnTo>
                <a:lnTo>
                  <a:pt x="3200" y="1229"/>
                </a:lnTo>
                <a:lnTo>
                  <a:pt x="3205" y="1229"/>
                </a:lnTo>
                <a:lnTo>
                  <a:pt x="3210" y="1229"/>
                </a:lnTo>
                <a:lnTo>
                  <a:pt x="3213" y="1228"/>
                </a:lnTo>
                <a:lnTo>
                  <a:pt x="3211" y="1221"/>
                </a:lnTo>
                <a:lnTo>
                  <a:pt x="3211" y="1214"/>
                </a:lnTo>
                <a:lnTo>
                  <a:pt x="3223" y="1219"/>
                </a:lnTo>
                <a:lnTo>
                  <a:pt x="3235" y="1224"/>
                </a:lnTo>
                <a:lnTo>
                  <a:pt x="3247" y="1228"/>
                </a:lnTo>
                <a:lnTo>
                  <a:pt x="3262" y="1231"/>
                </a:lnTo>
                <a:lnTo>
                  <a:pt x="3262" y="1234"/>
                </a:lnTo>
                <a:lnTo>
                  <a:pt x="3262" y="1238"/>
                </a:lnTo>
                <a:lnTo>
                  <a:pt x="3257" y="1241"/>
                </a:lnTo>
                <a:lnTo>
                  <a:pt x="3253" y="1244"/>
                </a:lnTo>
                <a:lnTo>
                  <a:pt x="3252" y="1249"/>
                </a:lnTo>
                <a:lnTo>
                  <a:pt x="3250" y="1256"/>
                </a:lnTo>
                <a:lnTo>
                  <a:pt x="3270" y="1244"/>
                </a:lnTo>
                <a:lnTo>
                  <a:pt x="3292" y="1234"/>
                </a:lnTo>
                <a:lnTo>
                  <a:pt x="3314" y="1223"/>
                </a:lnTo>
                <a:lnTo>
                  <a:pt x="3334" y="1213"/>
                </a:lnTo>
                <a:lnTo>
                  <a:pt x="3335" y="1221"/>
                </a:lnTo>
                <a:lnTo>
                  <a:pt x="3337" y="1234"/>
                </a:lnTo>
                <a:lnTo>
                  <a:pt x="3340" y="1248"/>
                </a:lnTo>
                <a:lnTo>
                  <a:pt x="3345" y="1254"/>
                </a:lnTo>
                <a:lnTo>
                  <a:pt x="3350" y="1258"/>
                </a:lnTo>
                <a:lnTo>
                  <a:pt x="3355" y="1261"/>
                </a:lnTo>
                <a:lnTo>
                  <a:pt x="3355" y="1288"/>
                </a:lnTo>
                <a:lnTo>
                  <a:pt x="3359" y="1306"/>
                </a:lnTo>
                <a:lnTo>
                  <a:pt x="3360" y="1315"/>
                </a:lnTo>
                <a:lnTo>
                  <a:pt x="3365" y="1321"/>
                </a:lnTo>
                <a:lnTo>
                  <a:pt x="3374" y="1328"/>
                </a:lnTo>
                <a:lnTo>
                  <a:pt x="3382" y="1336"/>
                </a:lnTo>
                <a:lnTo>
                  <a:pt x="3386" y="1348"/>
                </a:lnTo>
                <a:lnTo>
                  <a:pt x="3391" y="1360"/>
                </a:lnTo>
                <a:lnTo>
                  <a:pt x="3396" y="1368"/>
                </a:lnTo>
                <a:lnTo>
                  <a:pt x="3401" y="1377"/>
                </a:lnTo>
                <a:lnTo>
                  <a:pt x="3407" y="1385"/>
                </a:lnTo>
                <a:lnTo>
                  <a:pt x="3412" y="1395"/>
                </a:lnTo>
                <a:lnTo>
                  <a:pt x="3416" y="1403"/>
                </a:lnTo>
                <a:lnTo>
                  <a:pt x="3419" y="1415"/>
                </a:lnTo>
                <a:lnTo>
                  <a:pt x="3419" y="1424"/>
                </a:lnTo>
                <a:lnTo>
                  <a:pt x="3419" y="1434"/>
                </a:lnTo>
                <a:lnTo>
                  <a:pt x="3417" y="1442"/>
                </a:lnTo>
                <a:lnTo>
                  <a:pt x="3414" y="1452"/>
                </a:lnTo>
                <a:lnTo>
                  <a:pt x="3404" y="1470"/>
                </a:lnTo>
                <a:lnTo>
                  <a:pt x="3391" y="1489"/>
                </a:lnTo>
                <a:lnTo>
                  <a:pt x="3362" y="1521"/>
                </a:lnTo>
                <a:lnTo>
                  <a:pt x="3337" y="1542"/>
                </a:lnTo>
                <a:lnTo>
                  <a:pt x="3325" y="1559"/>
                </a:lnTo>
                <a:lnTo>
                  <a:pt x="3312" y="1576"/>
                </a:lnTo>
                <a:lnTo>
                  <a:pt x="3302" y="1581"/>
                </a:lnTo>
                <a:lnTo>
                  <a:pt x="3287" y="1586"/>
                </a:lnTo>
                <a:lnTo>
                  <a:pt x="3272" y="1589"/>
                </a:lnTo>
                <a:lnTo>
                  <a:pt x="3262" y="1593"/>
                </a:lnTo>
                <a:lnTo>
                  <a:pt x="3260" y="1588"/>
                </a:lnTo>
                <a:lnTo>
                  <a:pt x="3257" y="1583"/>
                </a:lnTo>
                <a:lnTo>
                  <a:pt x="3245" y="1584"/>
                </a:lnTo>
                <a:lnTo>
                  <a:pt x="3232" y="1589"/>
                </a:lnTo>
                <a:lnTo>
                  <a:pt x="3221" y="1586"/>
                </a:lnTo>
                <a:lnTo>
                  <a:pt x="3206" y="1581"/>
                </a:lnTo>
                <a:lnTo>
                  <a:pt x="3203" y="1576"/>
                </a:lnTo>
                <a:lnTo>
                  <a:pt x="3201" y="1571"/>
                </a:lnTo>
                <a:lnTo>
                  <a:pt x="3205" y="1563"/>
                </a:lnTo>
                <a:lnTo>
                  <a:pt x="3206" y="1556"/>
                </a:lnTo>
                <a:lnTo>
                  <a:pt x="3206" y="1551"/>
                </a:lnTo>
                <a:lnTo>
                  <a:pt x="3205" y="1549"/>
                </a:lnTo>
                <a:lnTo>
                  <a:pt x="3201" y="1546"/>
                </a:lnTo>
                <a:lnTo>
                  <a:pt x="3200" y="1544"/>
                </a:lnTo>
                <a:lnTo>
                  <a:pt x="3198" y="1541"/>
                </a:lnTo>
                <a:lnTo>
                  <a:pt x="3196" y="1536"/>
                </a:lnTo>
                <a:lnTo>
                  <a:pt x="3191" y="1539"/>
                </a:lnTo>
                <a:lnTo>
                  <a:pt x="3190" y="1541"/>
                </a:lnTo>
                <a:lnTo>
                  <a:pt x="3186" y="1541"/>
                </a:lnTo>
                <a:lnTo>
                  <a:pt x="3183" y="1541"/>
                </a:lnTo>
                <a:lnTo>
                  <a:pt x="3188" y="1536"/>
                </a:lnTo>
                <a:lnTo>
                  <a:pt x="3191" y="1534"/>
                </a:lnTo>
                <a:lnTo>
                  <a:pt x="3196" y="1534"/>
                </a:lnTo>
                <a:lnTo>
                  <a:pt x="3203" y="1534"/>
                </a:lnTo>
                <a:lnTo>
                  <a:pt x="3203" y="1531"/>
                </a:lnTo>
                <a:lnTo>
                  <a:pt x="3205" y="1526"/>
                </a:lnTo>
                <a:lnTo>
                  <a:pt x="3205" y="1521"/>
                </a:lnTo>
                <a:lnTo>
                  <a:pt x="3203" y="1516"/>
                </a:lnTo>
                <a:lnTo>
                  <a:pt x="3188" y="1526"/>
                </a:lnTo>
                <a:lnTo>
                  <a:pt x="3171" y="1536"/>
                </a:lnTo>
                <a:lnTo>
                  <a:pt x="3171" y="1522"/>
                </a:lnTo>
                <a:lnTo>
                  <a:pt x="3170" y="1514"/>
                </a:lnTo>
                <a:lnTo>
                  <a:pt x="3165" y="1507"/>
                </a:lnTo>
                <a:lnTo>
                  <a:pt x="3160" y="1499"/>
                </a:lnTo>
                <a:lnTo>
                  <a:pt x="3141" y="1496"/>
                </a:lnTo>
                <a:lnTo>
                  <a:pt x="3124" y="1496"/>
                </a:lnTo>
                <a:lnTo>
                  <a:pt x="3108" y="1497"/>
                </a:lnTo>
                <a:lnTo>
                  <a:pt x="3093" y="1502"/>
                </a:lnTo>
                <a:lnTo>
                  <a:pt x="3062" y="1514"/>
                </a:lnTo>
                <a:lnTo>
                  <a:pt x="3036" y="1524"/>
                </a:lnTo>
                <a:lnTo>
                  <a:pt x="3017" y="1526"/>
                </a:lnTo>
                <a:lnTo>
                  <a:pt x="3000" y="1526"/>
                </a:lnTo>
                <a:lnTo>
                  <a:pt x="2990" y="1532"/>
                </a:lnTo>
                <a:lnTo>
                  <a:pt x="2982" y="1537"/>
                </a:lnTo>
                <a:lnTo>
                  <a:pt x="2970" y="1541"/>
                </a:lnTo>
                <a:lnTo>
                  <a:pt x="2957" y="1541"/>
                </a:lnTo>
                <a:lnTo>
                  <a:pt x="2952" y="1539"/>
                </a:lnTo>
                <a:lnTo>
                  <a:pt x="2947" y="1537"/>
                </a:lnTo>
                <a:lnTo>
                  <a:pt x="2944" y="1532"/>
                </a:lnTo>
                <a:lnTo>
                  <a:pt x="2942" y="1526"/>
                </a:lnTo>
                <a:lnTo>
                  <a:pt x="2947" y="1519"/>
                </a:lnTo>
                <a:lnTo>
                  <a:pt x="2952" y="1512"/>
                </a:lnTo>
                <a:lnTo>
                  <a:pt x="2955" y="1502"/>
                </a:lnTo>
                <a:lnTo>
                  <a:pt x="2957" y="1492"/>
                </a:lnTo>
                <a:lnTo>
                  <a:pt x="2959" y="1472"/>
                </a:lnTo>
                <a:lnTo>
                  <a:pt x="2959" y="1449"/>
                </a:lnTo>
                <a:lnTo>
                  <a:pt x="2959" y="1425"/>
                </a:lnTo>
                <a:lnTo>
                  <a:pt x="2959" y="1402"/>
                </a:lnTo>
                <a:lnTo>
                  <a:pt x="2959" y="1392"/>
                </a:lnTo>
                <a:lnTo>
                  <a:pt x="2960" y="1380"/>
                </a:lnTo>
                <a:lnTo>
                  <a:pt x="2964" y="1372"/>
                </a:lnTo>
                <a:lnTo>
                  <a:pt x="2967" y="1363"/>
                </a:lnTo>
                <a:lnTo>
                  <a:pt x="2977" y="1360"/>
                </a:lnTo>
                <a:lnTo>
                  <a:pt x="2985" y="1355"/>
                </a:lnTo>
                <a:lnTo>
                  <a:pt x="2992" y="1350"/>
                </a:lnTo>
                <a:lnTo>
                  <a:pt x="3000" y="1345"/>
                </a:lnTo>
                <a:lnTo>
                  <a:pt x="3032" y="1336"/>
                </a:lnTo>
                <a:lnTo>
                  <a:pt x="3051" y="1330"/>
                </a:lnTo>
                <a:lnTo>
                  <a:pt x="3057" y="1326"/>
                </a:lnTo>
                <a:lnTo>
                  <a:pt x="3064" y="1320"/>
                </a:lnTo>
                <a:lnTo>
                  <a:pt x="3071" y="1310"/>
                </a:lnTo>
                <a:lnTo>
                  <a:pt x="3081" y="1293"/>
                </a:lnTo>
                <a:lnTo>
                  <a:pt x="3089" y="1295"/>
                </a:lnTo>
                <a:lnTo>
                  <a:pt x="3098" y="1295"/>
                </a:lnTo>
                <a:close/>
                <a:moveTo>
                  <a:pt x="2215" y="1218"/>
                </a:moveTo>
                <a:lnTo>
                  <a:pt x="2220" y="1229"/>
                </a:lnTo>
                <a:lnTo>
                  <a:pt x="2225" y="1243"/>
                </a:lnTo>
                <a:lnTo>
                  <a:pt x="2230" y="1256"/>
                </a:lnTo>
                <a:lnTo>
                  <a:pt x="2232" y="1270"/>
                </a:lnTo>
                <a:lnTo>
                  <a:pt x="2224" y="1283"/>
                </a:lnTo>
                <a:lnTo>
                  <a:pt x="2215" y="1296"/>
                </a:lnTo>
                <a:lnTo>
                  <a:pt x="2214" y="1311"/>
                </a:lnTo>
                <a:lnTo>
                  <a:pt x="2214" y="1326"/>
                </a:lnTo>
                <a:lnTo>
                  <a:pt x="2202" y="1345"/>
                </a:lnTo>
                <a:lnTo>
                  <a:pt x="2192" y="1363"/>
                </a:lnTo>
                <a:lnTo>
                  <a:pt x="2185" y="1383"/>
                </a:lnTo>
                <a:lnTo>
                  <a:pt x="2178" y="1403"/>
                </a:lnTo>
                <a:lnTo>
                  <a:pt x="2177" y="1407"/>
                </a:lnTo>
                <a:lnTo>
                  <a:pt x="2173" y="1410"/>
                </a:lnTo>
                <a:lnTo>
                  <a:pt x="2170" y="1412"/>
                </a:lnTo>
                <a:lnTo>
                  <a:pt x="2167" y="1414"/>
                </a:lnTo>
                <a:lnTo>
                  <a:pt x="2163" y="1414"/>
                </a:lnTo>
                <a:lnTo>
                  <a:pt x="2158" y="1412"/>
                </a:lnTo>
                <a:lnTo>
                  <a:pt x="2152" y="1410"/>
                </a:lnTo>
                <a:lnTo>
                  <a:pt x="2145" y="1407"/>
                </a:lnTo>
                <a:lnTo>
                  <a:pt x="2145" y="1392"/>
                </a:lnTo>
                <a:lnTo>
                  <a:pt x="2142" y="1380"/>
                </a:lnTo>
                <a:lnTo>
                  <a:pt x="2140" y="1368"/>
                </a:lnTo>
                <a:lnTo>
                  <a:pt x="2138" y="1353"/>
                </a:lnTo>
                <a:lnTo>
                  <a:pt x="2145" y="1347"/>
                </a:lnTo>
                <a:lnTo>
                  <a:pt x="2150" y="1338"/>
                </a:lnTo>
                <a:lnTo>
                  <a:pt x="2153" y="1330"/>
                </a:lnTo>
                <a:lnTo>
                  <a:pt x="2153" y="1320"/>
                </a:lnTo>
                <a:lnTo>
                  <a:pt x="2155" y="1310"/>
                </a:lnTo>
                <a:lnTo>
                  <a:pt x="2155" y="1300"/>
                </a:lnTo>
                <a:lnTo>
                  <a:pt x="2157" y="1290"/>
                </a:lnTo>
                <a:lnTo>
                  <a:pt x="2162" y="1281"/>
                </a:lnTo>
                <a:lnTo>
                  <a:pt x="2172" y="1278"/>
                </a:lnTo>
                <a:lnTo>
                  <a:pt x="2183" y="1273"/>
                </a:lnTo>
                <a:lnTo>
                  <a:pt x="2192" y="1268"/>
                </a:lnTo>
                <a:lnTo>
                  <a:pt x="2200" y="1259"/>
                </a:lnTo>
                <a:lnTo>
                  <a:pt x="2207" y="1253"/>
                </a:lnTo>
                <a:lnTo>
                  <a:pt x="2212" y="1243"/>
                </a:lnTo>
                <a:lnTo>
                  <a:pt x="2215" y="1231"/>
                </a:lnTo>
                <a:lnTo>
                  <a:pt x="2215" y="1218"/>
                </a:lnTo>
                <a:close/>
                <a:moveTo>
                  <a:pt x="3591" y="1531"/>
                </a:moveTo>
                <a:lnTo>
                  <a:pt x="3600" y="1534"/>
                </a:lnTo>
                <a:lnTo>
                  <a:pt x="3607" y="1541"/>
                </a:lnTo>
                <a:lnTo>
                  <a:pt x="3607" y="1559"/>
                </a:lnTo>
                <a:lnTo>
                  <a:pt x="3607" y="1574"/>
                </a:lnTo>
                <a:lnTo>
                  <a:pt x="3608" y="1578"/>
                </a:lnTo>
                <a:lnTo>
                  <a:pt x="3610" y="1579"/>
                </a:lnTo>
                <a:lnTo>
                  <a:pt x="3622" y="1578"/>
                </a:lnTo>
                <a:lnTo>
                  <a:pt x="3632" y="1574"/>
                </a:lnTo>
                <a:lnTo>
                  <a:pt x="3632" y="1579"/>
                </a:lnTo>
                <a:lnTo>
                  <a:pt x="3632" y="1584"/>
                </a:lnTo>
                <a:lnTo>
                  <a:pt x="3618" y="1594"/>
                </a:lnTo>
                <a:lnTo>
                  <a:pt x="3601" y="1606"/>
                </a:lnTo>
                <a:lnTo>
                  <a:pt x="3586" y="1618"/>
                </a:lnTo>
                <a:lnTo>
                  <a:pt x="3573" y="1624"/>
                </a:lnTo>
                <a:lnTo>
                  <a:pt x="3561" y="1626"/>
                </a:lnTo>
                <a:lnTo>
                  <a:pt x="3551" y="1628"/>
                </a:lnTo>
                <a:lnTo>
                  <a:pt x="3548" y="1635"/>
                </a:lnTo>
                <a:lnTo>
                  <a:pt x="3546" y="1640"/>
                </a:lnTo>
                <a:lnTo>
                  <a:pt x="3536" y="1640"/>
                </a:lnTo>
                <a:lnTo>
                  <a:pt x="3528" y="1641"/>
                </a:lnTo>
                <a:lnTo>
                  <a:pt x="3508" y="1656"/>
                </a:lnTo>
                <a:lnTo>
                  <a:pt x="3488" y="1673"/>
                </a:lnTo>
                <a:lnTo>
                  <a:pt x="3476" y="1681"/>
                </a:lnTo>
                <a:lnTo>
                  <a:pt x="3463" y="1688"/>
                </a:lnTo>
                <a:lnTo>
                  <a:pt x="3451" y="1691"/>
                </a:lnTo>
                <a:lnTo>
                  <a:pt x="3436" y="1695"/>
                </a:lnTo>
                <a:lnTo>
                  <a:pt x="3432" y="1693"/>
                </a:lnTo>
                <a:lnTo>
                  <a:pt x="3429" y="1691"/>
                </a:lnTo>
                <a:lnTo>
                  <a:pt x="3427" y="1688"/>
                </a:lnTo>
                <a:lnTo>
                  <a:pt x="3426" y="1685"/>
                </a:lnTo>
                <a:lnTo>
                  <a:pt x="3456" y="1666"/>
                </a:lnTo>
                <a:lnTo>
                  <a:pt x="3486" y="1650"/>
                </a:lnTo>
                <a:lnTo>
                  <a:pt x="3516" y="1631"/>
                </a:lnTo>
                <a:lnTo>
                  <a:pt x="3545" y="1613"/>
                </a:lnTo>
                <a:lnTo>
                  <a:pt x="3546" y="1616"/>
                </a:lnTo>
                <a:lnTo>
                  <a:pt x="3550" y="1619"/>
                </a:lnTo>
                <a:lnTo>
                  <a:pt x="3553" y="1621"/>
                </a:lnTo>
                <a:lnTo>
                  <a:pt x="3558" y="1621"/>
                </a:lnTo>
                <a:lnTo>
                  <a:pt x="3566" y="1616"/>
                </a:lnTo>
                <a:lnTo>
                  <a:pt x="3575" y="1611"/>
                </a:lnTo>
                <a:lnTo>
                  <a:pt x="3570" y="1606"/>
                </a:lnTo>
                <a:lnTo>
                  <a:pt x="3568" y="1604"/>
                </a:lnTo>
                <a:lnTo>
                  <a:pt x="3568" y="1601"/>
                </a:lnTo>
                <a:lnTo>
                  <a:pt x="3568" y="1596"/>
                </a:lnTo>
                <a:lnTo>
                  <a:pt x="3576" y="1593"/>
                </a:lnTo>
                <a:lnTo>
                  <a:pt x="3581" y="1586"/>
                </a:lnTo>
                <a:lnTo>
                  <a:pt x="3586" y="1579"/>
                </a:lnTo>
                <a:lnTo>
                  <a:pt x="3593" y="1573"/>
                </a:lnTo>
                <a:lnTo>
                  <a:pt x="3593" y="1552"/>
                </a:lnTo>
                <a:lnTo>
                  <a:pt x="3591" y="1531"/>
                </a:lnTo>
                <a:close/>
                <a:moveTo>
                  <a:pt x="3180" y="1547"/>
                </a:moveTo>
                <a:lnTo>
                  <a:pt x="3186" y="1549"/>
                </a:lnTo>
                <a:lnTo>
                  <a:pt x="3193" y="1551"/>
                </a:lnTo>
                <a:lnTo>
                  <a:pt x="3191" y="1552"/>
                </a:lnTo>
                <a:lnTo>
                  <a:pt x="3188" y="1554"/>
                </a:lnTo>
                <a:lnTo>
                  <a:pt x="3185" y="1556"/>
                </a:lnTo>
                <a:lnTo>
                  <a:pt x="3181" y="1556"/>
                </a:lnTo>
                <a:lnTo>
                  <a:pt x="3180" y="1554"/>
                </a:lnTo>
                <a:lnTo>
                  <a:pt x="3178" y="1549"/>
                </a:lnTo>
                <a:lnTo>
                  <a:pt x="3180" y="1547"/>
                </a:lnTo>
                <a:close/>
                <a:moveTo>
                  <a:pt x="3220" y="1656"/>
                </a:moveTo>
                <a:lnTo>
                  <a:pt x="3223" y="1636"/>
                </a:lnTo>
                <a:lnTo>
                  <a:pt x="3230" y="1616"/>
                </a:lnTo>
                <a:lnTo>
                  <a:pt x="3232" y="1616"/>
                </a:lnTo>
                <a:lnTo>
                  <a:pt x="3252" y="1618"/>
                </a:lnTo>
                <a:lnTo>
                  <a:pt x="3268" y="1621"/>
                </a:lnTo>
                <a:lnTo>
                  <a:pt x="3268" y="1623"/>
                </a:lnTo>
                <a:lnTo>
                  <a:pt x="3267" y="1626"/>
                </a:lnTo>
                <a:lnTo>
                  <a:pt x="3267" y="1629"/>
                </a:lnTo>
                <a:lnTo>
                  <a:pt x="3260" y="1638"/>
                </a:lnTo>
                <a:lnTo>
                  <a:pt x="3252" y="1645"/>
                </a:lnTo>
                <a:lnTo>
                  <a:pt x="3243" y="1651"/>
                </a:lnTo>
                <a:lnTo>
                  <a:pt x="3235" y="1656"/>
                </a:lnTo>
                <a:lnTo>
                  <a:pt x="3228" y="1656"/>
                </a:lnTo>
                <a:lnTo>
                  <a:pt x="3220" y="1656"/>
                </a:lnTo>
                <a:close/>
              </a:path>
            </a:pathLst>
          </a:custGeom>
          <a:solidFill>
            <a:srgbClr val="E2E2E2"/>
          </a:solidFill>
          <a:ln w="6350">
            <a:noFill/>
            <a:round/>
            <a:headEnd/>
            <a:tailEnd/>
          </a:ln>
        </p:spPr>
        <p:txBody>
          <a:bodyPr/>
          <a:lstStyle/>
          <a:p>
            <a:pPr fontAlgn="base">
              <a:spcBef>
                <a:spcPct val="0"/>
              </a:spcBef>
              <a:spcAft>
                <a:spcPct val="0"/>
              </a:spcAft>
            </a:pPr>
            <a:endParaRPr lang="en-US" sz="1799">
              <a:solidFill>
                <a:srgbClr val="000000"/>
              </a:solidFill>
              <a:latin typeface="Calibri" pitchFamily="34" charset="0"/>
              <a:ea typeface="宋体" pitchFamily="2" charset="-122"/>
            </a:endParaRPr>
          </a:p>
        </p:txBody>
      </p:sp>
      <p:sp>
        <p:nvSpPr>
          <p:cNvPr id="15364" name="Rectangle 6"/>
          <p:cNvSpPr>
            <a:spLocks noChangeArrowheads="1"/>
          </p:cNvSpPr>
          <p:nvPr/>
        </p:nvSpPr>
        <p:spPr bwMode="auto">
          <a:xfrm>
            <a:off x="771325" y="5485866"/>
            <a:ext cx="10330348" cy="691265"/>
          </a:xfrm>
          <a:prstGeom prst="rect">
            <a:avLst/>
          </a:prstGeom>
          <a:noFill/>
          <a:ln>
            <a:noFill/>
          </a:ln>
          <a:extLst/>
        </p:spPr>
        <p:txBody>
          <a:bodyPr wrap="square" lIns="82021" tIns="42648" rIns="82021" bIns="42648">
            <a:spAutoFit/>
          </a:bodyPr>
          <a:lstStyle/>
          <a:p>
            <a:pPr marL="177747" indent="-177747" fontAlgn="base">
              <a:spcBef>
                <a:spcPts val="400"/>
              </a:spcBef>
              <a:spcAft>
                <a:spcPct val="0"/>
              </a:spcAft>
              <a:buClr>
                <a:srgbClr val="000000">
                  <a:lumMod val="50000"/>
                  <a:lumOff val="50000"/>
                </a:srgbClr>
              </a:buClr>
              <a:buSzPct val="70000"/>
              <a:buFont typeface="Wingdings" pitchFamily="2" charset="2"/>
              <a:buChar char="l"/>
              <a:defRPr/>
            </a:pPr>
            <a:r>
              <a:rPr lang="ru-RU" altLang="zh-CN" sz="1200" dirty="0">
                <a:solidFill>
                  <a:srgbClr val="404040"/>
                </a:solidFill>
                <a:latin typeface="Calibri" pitchFamily="34" charset="0"/>
                <a:ea typeface="Cambria Math" pitchFamily="18" charset="0"/>
                <a:cs typeface="Arial" pitchFamily="34" charset="0"/>
              </a:rPr>
              <a:t>Операции в </a:t>
            </a:r>
            <a:r>
              <a:rPr lang="ru-RU" altLang="zh-CN" sz="1200" dirty="0">
                <a:solidFill>
                  <a:srgbClr val="FF0000"/>
                </a:solidFill>
                <a:latin typeface="Calibri" pitchFamily="34" charset="0"/>
                <a:ea typeface="Cambria Math" pitchFamily="18" charset="0"/>
                <a:cs typeface="Arial" pitchFamily="34" charset="0"/>
              </a:rPr>
              <a:t>170 страни </a:t>
            </a:r>
            <a:r>
              <a:rPr lang="ru-RU" altLang="zh-CN" sz="1200" dirty="0">
                <a:solidFill>
                  <a:srgbClr val="404040"/>
                </a:solidFill>
                <a:latin typeface="Calibri" pitchFamily="34" charset="0"/>
                <a:ea typeface="Cambria Math" pitchFamily="18" charset="0"/>
                <a:cs typeface="Arial" pitchFamily="34" charset="0"/>
              </a:rPr>
              <a:t>и региони</a:t>
            </a:r>
            <a:r>
              <a:rPr lang="ru-RU" altLang="zh-CN" sz="1200" dirty="0">
                <a:solidFill>
                  <a:srgbClr val="FF0000"/>
                </a:solidFill>
                <a:latin typeface="Calibri" pitchFamily="34" charset="0"/>
                <a:ea typeface="Cambria Math" pitchFamily="18" charset="0"/>
                <a:cs typeface="Arial" pitchFamily="34" charset="0"/>
              </a:rPr>
              <a:t>; 180 000 + служители </a:t>
            </a:r>
            <a:r>
              <a:rPr lang="ru-RU" altLang="zh-CN" sz="1200" dirty="0">
                <a:solidFill>
                  <a:srgbClr val="404040"/>
                </a:solidFill>
                <a:latin typeface="Calibri" pitchFamily="34" charset="0"/>
                <a:ea typeface="Cambria Math" pitchFamily="18" charset="0"/>
                <a:cs typeface="Arial" pitchFamily="34" charset="0"/>
              </a:rPr>
              <a:t>със </a:t>
            </a:r>
            <a:r>
              <a:rPr lang="ru-RU" altLang="zh-CN" sz="1200" dirty="0">
                <a:solidFill>
                  <a:srgbClr val="FF0000"/>
                </a:solidFill>
                <a:latin typeface="Calibri" pitchFamily="34" charset="0"/>
                <a:ea typeface="Cambria Math" pitchFamily="18" charset="0"/>
                <a:cs typeface="Arial" pitchFamily="34" charset="0"/>
              </a:rPr>
              <a:t>160+ националности по света</a:t>
            </a:r>
            <a:r>
              <a:rPr lang="ru-RU" altLang="zh-CN" sz="1200" dirty="0">
                <a:solidFill>
                  <a:srgbClr val="404040"/>
                </a:solidFill>
                <a:latin typeface="Calibri" pitchFamily="34" charset="0"/>
                <a:ea typeface="Cambria Math" pitchFamily="18" charset="0"/>
                <a:cs typeface="Arial" pitchFamily="34" charset="0"/>
              </a:rPr>
              <a:t>;</a:t>
            </a:r>
          </a:p>
          <a:p>
            <a:pPr marL="177747" indent="-177747" fontAlgn="base">
              <a:spcBef>
                <a:spcPts val="400"/>
              </a:spcBef>
              <a:spcAft>
                <a:spcPct val="0"/>
              </a:spcAft>
              <a:buClr>
                <a:srgbClr val="000000">
                  <a:lumMod val="50000"/>
                  <a:lumOff val="50000"/>
                </a:srgbClr>
              </a:buClr>
              <a:buSzPct val="70000"/>
              <a:buFont typeface="Wingdings" pitchFamily="2" charset="2"/>
              <a:buChar char="l"/>
              <a:defRPr/>
            </a:pPr>
            <a:r>
              <a:rPr lang="ru-RU" altLang="zh-CN" sz="1200" dirty="0">
                <a:solidFill>
                  <a:srgbClr val="404040"/>
                </a:solidFill>
                <a:latin typeface="Calibri" pitchFamily="34" charset="0"/>
                <a:ea typeface="Cambria Math" pitchFamily="18" charset="0"/>
                <a:cs typeface="Arial" pitchFamily="34" charset="0"/>
              </a:rPr>
              <a:t>Глобалната стойностна верига на Huawei позволява прехвърляне на капацитет при необходимост по целия свят, подпомага развитието и запазването на таланта в местните страни и създава работни места и икономически възможности.</a:t>
            </a:r>
            <a:endParaRPr lang="en-US" altLang="zh-CN" sz="1200" dirty="0">
              <a:solidFill>
                <a:srgbClr val="000000">
                  <a:lumMod val="75000"/>
                  <a:lumOff val="25000"/>
                </a:srgbClr>
              </a:solidFill>
              <a:latin typeface="Calibri" pitchFamily="34" charset="0"/>
              <a:ea typeface="Cambria Math" pitchFamily="18" charset="0"/>
              <a:cs typeface="Arial" pitchFamily="34" charset="0"/>
            </a:endParaRPr>
          </a:p>
        </p:txBody>
      </p:sp>
      <p:sp>
        <p:nvSpPr>
          <p:cNvPr id="12292" name="Text Box 15"/>
          <p:cNvSpPr txBox="1">
            <a:spLocks noChangeArrowheads="1"/>
          </p:cNvSpPr>
          <p:nvPr/>
        </p:nvSpPr>
        <p:spPr bwMode="auto">
          <a:xfrm>
            <a:off x="1112549" y="4454258"/>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R&amp;D center</a:t>
            </a:r>
            <a:endParaRPr lang="zh-CN" altLang="zh-CN" sz="800">
              <a:solidFill>
                <a:srgbClr val="404040"/>
              </a:solidFill>
              <a:latin typeface="Arial" charset="0"/>
              <a:ea typeface="宋体" pitchFamily="2" charset="-122"/>
              <a:cs typeface="Arial" charset="0"/>
            </a:endParaRPr>
          </a:p>
        </p:txBody>
      </p:sp>
      <p:sp>
        <p:nvSpPr>
          <p:cNvPr id="12293" name="Text Box 82"/>
          <p:cNvSpPr txBox="1">
            <a:spLocks noChangeArrowheads="1"/>
          </p:cNvSpPr>
          <p:nvPr/>
        </p:nvSpPr>
        <p:spPr bwMode="auto">
          <a:xfrm>
            <a:off x="1112549" y="3743243"/>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Huawei Headquarters</a:t>
            </a:r>
            <a:endParaRPr lang="zh-CN" altLang="zh-CN" sz="800">
              <a:solidFill>
                <a:srgbClr val="404040"/>
              </a:solidFill>
              <a:latin typeface="Arial" charset="0"/>
              <a:ea typeface="宋体" pitchFamily="2" charset="-122"/>
              <a:cs typeface="Arial" charset="0"/>
            </a:endParaRPr>
          </a:p>
        </p:txBody>
      </p:sp>
      <p:sp>
        <p:nvSpPr>
          <p:cNvPr id="12294" name="Text Box 83"/>
          <p:cNvSpPr txBox="1">
            <a:spLocks noChangeArrowheads="1"/>
          </p:cNvSpPr>
          <p:nvPr/>
        </p:nvSpPr>
        <p:spPr bwMode="auto">
          <a:xfrm>
            <a:off x="1112549" y="4809765"/>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Technical support center</a:t>
            </a:r>
            <a:endParaRPr lang="zh-CN" altLang="zh-CN" sz="800">
              <a:solidFill>
                <a:srgbClr val="404040"/>
              </a:solidFill>
              <a:latin typeface="Arial" charset="0"/>
              <a:ea typeface="宋体" pitchFamily="2" charset="-122"/>
              <a:cs typeface="Arial" charset="0"/>
            </a:endParaRPr>
          </a:p>
        </p:txBody>
      </p:sp>
      <p:sp>
        <p:nvSpPr>
          <p:cNvPr id="12295" name="Text Box 232"/>
          <p:cNvSpPr txBox="1">
            <a:spLocks noChangeArrowheads="1"/>
          </p:cNvSpPr>
          <p:nvPr/>
        </p:nvSpPr>
        <p:spPr bwMode="auto">
          <a:xfrm>
            <a:off x="1112552" y="3920999"/>
            <a:ext cx="1690247" cy="195212"/>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Accounting shared service center</a:t>
            </a:r>
            <a:endParaRPr lang="zh-CN" altLang="zh-CN" sz="800">
              <a:solidFill>
                <a:srgbClr val="404040"/>
              </a:solidFill>
              <a:latin typeface="Arial" charset="0"/>
              <a:ea typeface="宋体" pitchFamily="2" charset="-122"/>
              <a:cs typeface="Arial" charset="0"/>
            </a:endParaRPr>
          </a:p>
        </p:txBody>
      </p:sp>
      <p:sp>
        <p:nvSpPr>
          <p:cNvPr id="12296" name="Text Box 244"/>
          <p:cNvSpPr txBox="1">
            <a:spLocks noChangeArrowheads="1"/>
          </p:cNvSpPr>
          <p:nvPr/>
        </p:nvSpPr>
        <p:spPr bwMode="auto">
          <a:xfrm>
            <a:off x="1112549" y="4276504"/>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Supply center &amp; Hub</a:t>
            </a:r>
            <a:endParaRPr lang="zh-CN" altLang="zh-CN" sz="800">
              <a:solidFill>
                <a:srgbClr val="404040"/>
              </a:solidFill>
              <a:latin typeface="Arial" charset="0"/>
              <a:ea typeface="宋体" pitchFamily="2" charset="-122"/>
              <a:cs typeface="Arial" charset="0"/>
            </a:endParaRPr>
          </a:p>
        </p:txBody>
      </p:sp>
      <p:sp>
        <p:nvSpPr>
          <p:cNvPr id="12297" name="Text Box 259"/>
          <p:cNvSpPr txBox="1">
            <a:spLocks noChangeArrowheads="1"/>
          </p:cNvSpPr>
          <p:nvPr/>
        </p:nvSpPr>
        <p:spPr bwMode="auto">
          <a:xfrm>
            <a:off x="1112549" y="4632012"/>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Training center</a:t>
            </a:r>
            <a:endParaRPr lang="zh-CN" altLang="zh-CN" sz="800">
              <a:solidFill>
                <a:srgbClr val="404040"/>
              </a:solidFill>
              <a:latin typeface="Arial" charset="0"/>
              <a:ea typeface="宋体" pitchFamily="2" charset="-122"/>
              <a:cs typeface="Arial" charset="0"/>
            </a:endParaRPr>
          </a:p>
        </p:txBody>
      </p:sp>
      <p:sp>
        <p:nvSpPr>
          <p:cNvPr id="12298" name="Text Box 262"/>
          <p:cNvSpPr txBox="1">
            <a:spLocks noChangeArrowheads="1"/>
          </p:cNvSpPr>
          <p:nvPr/>
        </p:nvSpPr>
        <p:spPr bwMode="auto">
          <a:xfrm>
            <a:off x="1112549" y="4098750"/>
            <a:ext cx="1369655" cy="196799"/>
          </a:xfrm>
          <a:prstGeom prst="rect">
            <a:avLst/>
          </a:prstGeom>
          <a:noFill/>
          <a:ln w="9525">
            <a:noFill/>
            <a:miter lim="800000"/>
            <a:headEnd/>
            <a:tailEnd/>
          </a:ln>
        </p:spPr>
        <p:txBody>
          <a:bodyPr lIns="35991" tIns="35991" rIns="35991" bIns="35991">
            <a:spAutoFit/>
          </a:bodyPr>
          <a:lstStyle/>
          <a:p>
            <a:pPr fontAlgn="base">
              <a:spcBef>
                <a:spcPct val="0"/>
              </a:spcBef>
              <a:spcAft>
                <a:spcPct val="0"/>
              </a:spcAft>
            </a:pPr>
            <a:r>
              <a:rPr lang="en-US" altLang="zh-CN" sz="800">
                <a:solidFill>
                  <a:srgbClr val="404040"/>
                </a:solidFill>
                <a:latin typeface="Arial" charset="0"/>
                <a:ea typeface="宋体" pitchFamily="2" charset="-122"/>
                <a:cs typeface="Arial" charset="0"/>
              </a:rPr>
              <a:t>Bidding center</a:t>
            </a:r>
            <a:endParaRPr lang="zh-CN" altLang="zh-CN" sz="800">
              <a:solidFill>
                <a:srgbClr val="404040"/>
              </a:solidFill>
              <a:latin typeface="Arial" charset="0"/>
              <a:ea typeface="宋体" pitchFamily="2" charset="-122"/>
              <a:cs typeface="Arial" charset="0"/>
            </a:endParaRPr>
          </a:p>
        </p:txBody>
      </p:sp>
      <p:grpSp>
        <p:nvGrpSpPr>
          <p:cNvPr id="12299" name="组合 12"/>
          <p:cNvGrpSpPr>
            <a:grpSpLocks/>
          </p:cNvGrpSpPr>
          <p:nvPr/>
        </p:nvGrpSpPr>
        <p:grpSpPr bwMode="auto">
          <a:xfrm>
            <a:off x="947493" y="1827630"/>
            <a:ext cx="8706758" cy="2937697"/>
            <a:chOff x="947091" y="2137002"/>
            <a:chExt cx="8709025" cy="2938463"/>
          </a:xfrm>
        </p:grpSpPr>
        <p:sp>
          <p:nvSpPr>
            <p:cNvPr id="4" name="椭圆 145"/>
            <p:cNvSpPr>
              <a:spLocks noChangeArrowheads="1"/>
            </p:cNvSpPr>
            <p:nvPr/>
          </p:nvSpPr>
          <p:spPr bwMode="auto">
            <a:xfrm>
              <a:off x="947091" y="5002440"/>
              <a:ext cx="71437"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7" name="椭圆 145"/>
            <p:cNvSpPr>
              <a:spLocks noChangeArrowheads="1"/>
            </p:cNvSpPr>
            <p:nvPr/>
          </p:nvSpPr>
          <p:spPr bwMode="auto">
            <a:xfrm>
              <a:off x="2799703" y="3133952"/>
              <a:ext cx="71438"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3" name="椭圆 145"/>
            <p:cNvSpPr>
              <a:spLocks noChangeArrowheads="1"/>
            </p:cNvSpPr>
            <p:nvPr/>
          </p:nvSpPr>
          <p:spPr bwMode="auto">
            <a:xfrm>
              <a:off x="2769541" y="3395889"/>
              <a:ext cx="71437"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4" name="椭圆 145"/>
            <p:cNvSpPr>
              <a:spLocks noChangeArrowheads="1"/>
            </p:cNvSpPr>
            <p:nvPr/>
          </p:nvSpPr>
          <p:spPr bwMode="auto">
            <a:xfrm>
              <a:off x="3769666" y="3694340"/>
              <a:ext cx="71437"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5" name="椭圆 145"/>
            <p:cNvSpPr>
              <a:spLocks noChangeArrowheads="1"/>
            </p:cNvSpPr>
            <p:nvPr/>
          </p:nvSpPr>
          <p:spPr bwMode="auto">
            <a:xfrm>
              <a:off x="4617391" y="4680178"/>
              <a:ext cx="71437"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6" name="椭圆 145"/>
            <p:cNvSpPr>
              <a:spLocks noChangeArrowheads="1"/>
            </p:cNvSpPr>
            <p:nvPr/>
          </p:nvSpPr>
          <p:spPr bwMode="auto">
            <a:xfrm>
              <a:off x="5976291" y="2343377"/>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7" name="椭圆 145"/>
            <p:cNvSpPr>
              <a:spLocks noChangeArrowheads="1"/>
            </p:cNvSpPr>
            <p:nvPr/>
          </p:nvSpPr>
          <p:spPr bwMode="auto">
            <a:xfrm>
              <a:off x="5963591" y="2619602"/>
              <a:ext cx="73025"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8" name="椭圆 145"/>
            <p:cNvSpPr>
              <a:spLocks noChangeArrowheads="1"/>
            </p:cNvSpPr>
            <p:nvPr/>
          </p:nvSpPr>
          <p:spPr bwMode="auto">
            <a:xfrm>
              <a:off x="5774678" y="2722789"/>
              <a:ext cx="71438"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399" name="椭圆 145"/>
            <p:cNvSpPr>
              <a:spLocks noChangeArrowheads="1"/>
            </p:cNvSpPr>
            <p:nvPr/>
          </p:nvSpPr>
          <p:spPr bwMode="auto">
            <a:xfrm>
              <a:off x="5865166" y="2908527"/>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0" name="椭圆 145"/>
            <p:cNvSpPr>
              <a:spLocks noChangeArrowheads="1"/>
            </p:cNvSpPr>
            <p:nvPr/>
          </p:nvSpPr>
          <p:spPr bwMode="auto">
            <a:xfrm>
              <a:off x="6369991" y="2664052"/>
              <a:ext cx="71437"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1" name="椭圆 145"/>
            <p:cNvSpPr>
              <a:spLocks noChangeArrowheads="1"/>
            </p:cNvSpPr>
            <p:nvPr/>
          </p:nvSpPr>
          <p:spPr bwMode="auto">
            <a:xfrm>
              <a:off x="6446191" y="2737077"/>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2" name="椭圆 145"/>
            <p:cNvSpPr>
              <a:spLocks noChangeArrowheads="1"/>
            </p:cNvSpPr>
            <p:nvPr/>
          </p:nvSpPr>
          <p:spPr bwMode="auto">
            <a:xfrm>
              <a:off x="6025503" y="3730853"/>
              <a:ext cx="71438"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3" name="椭圆 145"/>
            <p:cNvSpPr>
              <a:spLocks noChangeArrowheads="1"/>
            </p:cNvSpPr>
            <p:nvPr/>
          </p:nvSpPr>
          <p:spPr bwMode="auto">
            <a:xfrm>
              <a:off x="6898628" y="4926240"/>
              <a:ext cx="73025"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4" name="椭圆 145"/>
            <p:cNvSpPr>
              <a:spLocks noChangeArrowheads="1"/>
            </p:cNvSpPr>
            <p:nvPr/>
          </p:nvSpPr>
          <p:spPr bwMode="auto">
            <a:xfrm>
              <a:off x="6114403" y="2456089"/>
              <a:ext cx="73025"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5" name="椭圆 145"/>
            <p:cNvSpPr>
              <a:spLocks noChangeArrowheads="1"/>
            </p:cNvSpPr>
            <p:nvPr/>
          </p:nvSpPr>
          <p:spPr bwMode="auto">
            <a:xfrm>
              <a:off x="6200128" y="2419577"/>
              <a:ext cx="71438"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6" name="椭圆 145"/>
            <p:cNvSpPr>
              <a:spLocks noChangeArrowheads="1"/>
            </p:cNvSpPr>
            <p:nvPr/>
          </p:nvSpPr>
          <p:spPr bwMode="auto">
            <a:xfrm>
              <a:off x="6369991" y="2457677"/>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7" name="椭圆 145"/>
            <p:cNvSpPr>
              <a:spLocks noChangeArrowheads="1"/>
            </p:cNvSpPr>
            <p:nvPr/>
          </p:nvSpPr>
          <p:spPr bwMode="auto">
            <a:xfrm>
              <a:off x="6416028" y="2376714"/>
              <a:ext cx="71438"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8" name="椭圆 145"/>
            <p:cNvSpPr>
              <a:spLocks noChangeArrowheads="1"/>
            </p:cNvSpPr>
            <p:nvPr/>
          </p:nvSpPr>
          <p:spPr bwMode="auto">
            <a:xfrm>
              <a:off x="7144691" y="2137002"/>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09" name="椭圆 145"/>
            <p:cNvSpPr>
              <a:spLocks noChangeArrowheads="1"/>
            </p:cNvSpPr>
            <p:nvPr/>
          </p:nvSpPr>
          <p:spPr bwMode="auto">
            <a:xfrm>
              <a:off x="6947841" y="3026002"/>
              <a:ext cx="73025"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0" name="椭圆 145"/>
            <p:cNvSpPr>
              <a:spLocks noChangeArrowheads="1"/>
            </p:cNvSpPr>
            <p:nvPr/>
          </p:nvSpPr>
          <p:spPr bwMode="auto">
            <a:xfrm>
              <a:off x="7098653" y="2781527"/>
              <a:ext cx="71438"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1" name="椭圆 145"/>
            <p:cNvSpPr>
              <a:spLocks noChangeArrowheads="1"/>
            </p:cNvSpPr>
            <p:nvPr/>
          </p:nvSpPr>
          <p:spPr bwMode="auto">
            <a:xfrm>
              <a:off x="7389166" y="3432402"/>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2" name="椭圆 145"/>
            <p:cNvSpPr>
              <a:spLocks noChangeArrowheads="1"/>
            </p:cNvSpPr>
            <p:nvPr/>
          </p:nvSpPr>
          <p:spPr bwMode="auto">
            <a:xfrm>
              <a:off x="7481241" y="3403827"/>
              <a:ext cx="71437"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3" name="椭圆 145"/>
            <p:cNvSpPr>
              <a:spLocks noChangeArrowheads="1"/>
            </p:cNvSpPr>
            <p:nvPr/>
          </p:nvSpPr>
          <p:spPr bwMode="auto">
            <a:xfrm>
              <a:off x="7184378" y="4061053"/>
              <a:ext cx="71438"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4" name="椭圆 145"/>
            <p:cNvSpPr>
              <a:spLocks noChangeArrowheads="1"/>
            </p:cNvSpPr>
            <p:nvPr/>
          </p:nvSpPr>
          <p:spPr bwMode="auto">
            <a:xfrm>
              <a:off x="8292453" y="3213327"/>
              <a:ext cx="73025"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5" name="椭圆 145"/>
            <p:cNvSpPr>
              <a:spLocks noChangeArrowheads="1"/>
            </p:cNvSpPr>
            <p:nvPr/>
          </p:nvSpPr>
          <p:spPr bwMode="auto">
            <a:xfrm>
              <a:off x="8441678" y="3324452"/>
              <a:ext cx="73025"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6" name="椭圆 145"/>
            <p:cNvSpPr>
              <a:spLocks noChangeArrowheads="1"/>
            </p:cNvSpPr>
            <p:nvPr/>
          </p:nvSpPr>
          <p:spPr bwMode="auto">
            <a:xfrm>
              <a:off x="9248128" y="4124553"/>
              <a:ext cx="71438"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7" name="椭圆 145"/>
            <p:cNvSpPr>
              <a:spLocks noChangeArrowheads="1"/>
            </p:cNvSpPr>
            <p:nvPr/>
          </p:nvSpPr>
          <p:spPr bwMode="auto">
            <a:xfrm>
              <a:off x="9559278" y="3953103"/>
              <a:ext cx="73025"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8" name="椭圆 145"/>
            <p:cNvSpPr>
              <a:spLocks noChangeArrowheads="1"/>
            </p:cNvSpPr>
            <p:nvPr/>
          </p:nvSpPr>
          <p:spPr bwMode="auto">
            <a:xfrm>
              <a:off x="9344966" y="3675290"/>
              <a:ext cx="73025"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19" name="椭圆 145"/>
            <p:cNvSpPr>
              <a:spLocks noChangeArrowheads="1"/>
            </p:cNvSpPr>
            <p:nvPr/>
          </p:nvSpPr>
          <p:spPr bwMode="auto">
            <a:xfrm>
              <a:off x="9584678" y="3186339"/>
              <a:ext cx="71438" cy="73025"/>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0" name="椭圆 145"/>
            <p:cNvSpPr>
              <a:spLocks noChangeArrowheads="1"/>
            </p:cNvSpPr>
            <p:nvPr/>
          </p:nvSpPr>
          <p:spPr bwMode="auto">
            <a:xfrm>
              <a:off x="9262416" y="2900589"/>
              <a:ext cx="71437"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1" name="椭圆 145"/>
            <p:cNvSpPr>
              <a:spLocks noChangeArrowheads="1"/>
            </p:cNvSpPr>
            <p:nvPr/>
          </p:nvSpPr>
          <p:spPr bwMode="auto">
            <a:xfrm>
              <a:off x="9391003" y="2718027"/>
              <a:ext cx="73025" cy="71437"/>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2" name="椭圆 145"/>
            <p:cNvSpPr>
              <a:spLocks noChangeArrowheads="1"/>
            </p:cNvSpPr>
            <p:nvPr/>
          </p:nvSpPr>
          <p:spPr bwMode="auto">
            <a:xfrm>
              <a:off x="9230666" y="2840264"/>
              <a:ext cx="71437" cy="71438"/>
            </a:xfrm>
            <a:prstGeom prst="ellipse">
              <a:avLst/>
            </a:prstGeom>
            <a:solidFill>
              <a:srgbClr val="00B0F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grpSp>
      <p:sp>
        <p:nvSpPr>
          <p:cNvPr id="12300" name="Text Box 239"/>
          <p:cNvSpPr txBox="1">
            <a:spLocks noChangeArrowheads="1"/>
          </p:cNvSpPr>
          <p:nvPr/>
        </p:nvSpPr>
        <p:spPr bwMode="auto">
          <a:xfrm>
            <a:off x="4305767" y="4644708"/>
            <a:ext cx="577700"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Argentina</a:t>
            </a:r>
            <a:endParaRPr lang="zh-CN" altLang="zh-CN" sz="1799">
              <a:solidFill>
                <a:srgbClr val="404040"/>
              </a:solidFill>
              <a:latin typeface="Arial" charset="0"/>
              <a:ea typeface="黑体" pitchFamily="49" charset="-122"/>
              <a:cs typeface="Arial" charset="0"/>
            </a:endParaRPr>
          </a:p>
        </p:txBody>
      </p:sp>
      <p:sp>
        <p:nvSpPr>
          <p:cNvPr id="12301" name="Text Box 240"/>
          <p:cNvSpPr txBox="1">
            <a:spLocks noChangeArrowheads="1"/>
          </p:cNvSpPr>
          <p:nvPr/>
        </p:nvSpPr>
        <p:spPr bwMode="auto">
          <a:xfrm>
            <a:off x="7584688" y="4297137"/>
            <a:ext cx="577700" cy="15388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Mauritius</a:t>
            </a:r>
            <a:endParaRPr lang="zh-CN" altLang="zh-CN" sz="1799">
              <a:solidFill>
                <a:srgbClr val="404040"/>
              </a:solidFill>
              <a:latin typeface="Arial" charset="0"/>
              <a:ea typeface="黑体" pitchFamily="49" charset="-122"/>
              <a:cs typeface="Arial" charset="0"/>
            </a:endParaRPr>
          </a:p>
        </p:txBody>
      </p:sp>
      <p:sp>
        <p:nvSpPr>
          <p:cNvPr id="12302" name="Text Box 241"/>
          <p:cNvSpPr txBox="1">
            <a:spLocks noChangeArrowheads="1"/>
          </p:cNvSpPr>
          <p:nvPr/>
        </p:nvSpPr>
        <p:spPr bwMode="auto">
          <a:xfrm>
            <a:off x="9344767" y="3452809"/>
            <a:ext cx="577700"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Malaysia</a:t>
            </a:r>
            <a:endParaRPr lang="zh-CN" altLang="zh-CN" sz="1799">
              <a:solidFill>
                <a:srgbClr val="404040"/>
              </a:solidFill>
              <a:latin typeface="Arial" charset="0"/>
              <a:ea typeface="黑体" pitchFamily="49" charset="-122"/>
              <a:cs typeface="Arial" charset="0"/>
            </a:endParaRPr>
          </a:p>
        </p:txBody>
      </p:sp>
      <p:sp>
        <p:nvSpPr>
          <p:cNvPr id="12303" name="Text Box 242"/>
          <p:cNvSpPr txBox="1">
            <a:spLocks noChangeArrowheads="1"/>
          </p:cNvSpPr>
          <p:nvPr/>
        </p:nvSpPr>
        <p:spPr bwMode="auto">
          <a:xfrm>
            <a:off x="6589584" y="2275191"/>
            <a:ext cx="577700"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Romania</a:t>
            </a:r>
            <a:endParaRPr lang="zh-CN" altLang="zh-CN" sz="1799">
              <a:solidFill>
                <a:srgbClr val="404040"/>
              </a:solidFill>
              <a:latin typeface="Arial" charset="0"/>
              <a:ea typeface="黑体" pitchFamily="49" charset="-122"/>
              <a:cs typeface="Arial" charset="0"/>
            </a:endParaRPr>
          </a:p>
        </p:txBody>
      </p:sp>
      <p:sp>
        <p:nvSpPr>
          <p:cNvPr id="12304" name="Text Box 243"/>
          <p:cNvSpPr txBox="1">
            <a:spLocks noChangeArrowheads="1"/>
          </p:cNvSpPr>
          <p:nvPr/>
        </p:nvSpPr>
        <p:spPr bwMode="auto">
          <a:xfrm>
            <a:off x="9424121" y="2586260"/>
            <a:ext cx="579287"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China</a:t>
            </a:r>
            <a:endParaRPr lang="zh-CN" altLang="zh-CN" sz="1799">
              <a:solidFill>
                <a:srgbClr val="404040"/>
              </a:solidFill>
              <a:latin typeface="Arial" charset="0"/>
              <a:ea typeface="黑体" pitchFamily="49" charset="-122"/>
              <a:cs typeface="Arial" charset="0"/>
            </a:endParaRPr>
          </a:p>
        </p:txBody>
      </p:sp>
      <p:sp>
        <p:nvSpPr>
          <p:cNvPr id="12305" name="Text Box 251"/>
          <p:cNvSpPr txBox="1">
            <a:spLocks noChangeArrowheads="1"/>
          </p:cNvSpPr>
          <p:nvPr/>
        </p:nvSpPr>
        <p:spPr bwMode="auto">
          <a:xfrm>
            <a:off x="8535353" y="3017947"/>
            <a:ext cx="577700"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India</a:t>
            </a:r>
            <a:endParaRPr lang="zh-CN" altLang="zh-CN" sz="1799">
              <a:solidFill>
                <a:srgbClr val="404040"/>
              </a:solidFill>
              <a:latin typeface="Arial" charset="0"/>
              <a:ea typeface="黑体" pitchFamily="49" charset="-122"/>
              <a:cs typeface="Arial" charset="0"/>
            </a:endParaRPr>
          </a:p>
        </p:txBody>
      </p:sp>
      <p:sp>
        <p:nvSpPr>
          <p:cNvPr id="12306" name="Text Box 252"/>
          <p:cNvSpPr txBox="1">
            <a:spLocks noChangeArrowheads="1"/>
          </p:cNvSpPr>
          <p:nvPr/>
        </p:nvSpPr>
        <p:spPr bwMode="auto">
          <a:xfrm>
            <a:off x="6568953" y="2011735"/>
            <a:ext cx="576112"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Hungary</a:t>
            </a:r>
            <a:endParaRPr lang="zh-CN" altLang="zh-CN" sz="1799">
              <a:solidFill>
                <a:srgbClr val="404040"/>
              </a:solidFill>
              <a:latin typeface="Arial" charset="0"/>
              <a:ea typeface="黑体" pitchFamily="49" charset="-122"/>
              <a:cs typeface="Arial" charset="0"/>
            </a:endParaRPr>
          </a:p>
        </p:txBody>
      </p:sp>
      <p:sp>
        <p:nvSpPr>
          <p:cNvPr id="12307" name="Text Box 253"/>
          <p:cNvSpPr txBox="1">
            <a:spLocks noChangeArrowheads="1"/>
          </p:cNvSpPr>
          <p:nvPr/>
        </p:nvSpPr>
        <p:spPr bwMode="auto">
          <a:xfrm>
            <a:off x="4553353" y="3928935"/>
            <a:ext cx="577700"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Brazil</a:t>
            </a:r>
            <a:endParaRPr lang="zh-CN" altLang="zh-CN" sz="1799">
              <a:solidFill>
                <a:srgbClr val="404040"/>
              </a:solidFill>
              <a:latin typeface="Arial" charset="0"/>
              <a:ea typeface="黑体" pitchFamily="49" charset="-122"/>
              <a:cs typeface="Arial" charset="0"/>
            </a:endParaRPr>
          </a:p>
        </p:txBody>
      </p:sp>
      <p:sp>
        <p:nvSpPr>
          <p:cNvPr id="12308" name="Text Box 254"/>
          <p:cNvSpPr txBox="1">
            <a:spLocks noChangeArrowheads="1"/>
          </p:cNvSpPr>
          <p:nvPr/>
        </p:nvSpPr>
        <p:spPr bwMode="auto">
          <a:xfrm>
            <a:off x="2279057" y="2941765"/>
            <a:ext cx="577700" cy="15388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Mexico</a:t>
            </a:r>
            <a:endParaRPr lang="zh-CN" altLang="zh-CN" sz="1799">
              <a:solidFill>
                <a:srgbClr val="404040"/>
              </a:solidFill>
              <a:latin typeface="Arial" charset="0"/>
              <a:ea typeface="黑体" pitchFamily="49" charset="-122"/>
              <a:cs typeface="Arial" charset="0"/>
            </a:endParaRPr>
          </a:p>
        </p:txBody>
      </p:sp>
      <p:sp>
        <p:nvSpPr>
          <p:cNvPr id="12309" name="Text Box 256"/>
          <p:cNvSpPr txBox="1">
            <a:spLocks noChangeArrowheads="1"/>
          </p:cNvSpPr>
          <p:nvPr/>
        </p:nvSpPr>
        <p:spPr bwMode="auto">
          <a:xfrm>
            <a:off x="5434185" y="1768907"/>
            <a:ext cx="757041"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Netherlands</a:t>
            </a:r>
            <a:endParaRPr lang="zh-CN" altLang="zh-CN" sz="1799">
              <a:solidFill>
                <a:srgbClr val="404040"/>
              </a:solidFill>
              <a:latin typeface="Arial" charset="0"/>
              <a:ea typeface="黑体" pitchFamily="49" charset="-122"/>
              <a:cs typeface="Arial" charset="0"/>
            </a:endParaRPr>
          </a:p>
        </p:txBody>
      </p:sp>
      <p:sp>
        <p:nvSpPr>
          <p:cNvPr id="12310" name="Text Box 257"/>
          <p:cNvSpPr txBox="1">
            <a:spLocks noChangeArrowheads="1"/>
          </p:cNvSpPr>
          <p:nvPr/>
        </p:nvSpPr>
        <p:spPr bwMode="auto">
          <a:xfrm>
            <a:off x="7433918" y="3162369"/>
            <a:ext cx="576113"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UAE</a:t>
            </a:r>
            <a:endParaRPr lang="zh-CN" altLang="zh-CN" sz="1799">
              <a:solidFill>
                <a:srgbClr val="404040"/>
              </a:solidFill>
              <a:latin typeface="Arial" charset="0"/>
              <a:ea typeface="黑体" pitchFamily="49" charset="-122"/>
              <a:cs typeface="Arial" charset="0"/>
            </a:endParaRPr>
          </a:p>
        </p:txBody>
      </p:sp>
      <p:sp>
        <p:nvSpPr>
          <p:cNvPr id="12311" name="Text Box 401"/>
          <p:cNvSpPr txBox="1">
            <a:spLocks noChangeArrowheads="1"/>
          </p:cNvSpPr>
          <p:nvPr/>
        </p:nvSpPr>
        <p:spPr bwMode="auto">
          <a:xfrm>
            <a:off x="7338692" y="2784643"/>
            <a:ext cx="576113"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Bahrain</a:t>
            </a:r>
            <a:endParaRPr lang="zh-CN" altLang="zh-CN" sz="1799">
              <a:solidFill>
                <a:srgbClr val="404040"/>
              </a:solidFill>
              <a:latin typeface="Arial" charset="0"/>
              <a:ea typeface="黑体" pitchFamily="49" charset="-122"/>
              <a:cs typeface="Arial" charset="0"/>
            </a:endParaRPr>
          </a:p>
        </p:txBody>
      </p:sp>
      <p:sp>
        <p:nvSpPr>
          <p:cNvPr id="12312" name="Text Box 403"/>
          <p:cNvSpPr txBox="1">
            <a:spLocks noChangeArrowheads="1"/>
          </p:cNvSpPr>
          <p:nvPr/>
        </p:nvSpPr>
        <p:spPr bwMode="auto">
          <a:xfrm>
            <a:off x="5319919" y="2087915"/>
            <a:ext cx="576113"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Germany</a:t>
            </a:r>
            <a:endParaRPr lang="zh-CN" altLang="zh-CN" sz="1799">
              <a:solidFill>
                <a:srgbClr val="404040"/>
              </a:solidFill>
              <a:latin typeface="Arial" charset="0"/>
              <a:ea typeface="黑体" pitchFamily="49" charset="-122"/>
              <a:cs typeface="Arial" charset="0"/>
            </a:endParaRPr>
          </a:p>
        </p:txBody>
      </p:sp>
      <p:cxnSp>
        <p:nvCxnSpPr>
          <p:cNvPr id="153" name="直接连接符 152"/>
          <p:cNvCxnSpPr/>
          <p:nvPr/>
        </p:nvCxnSpPr>
        <p:spPr>
          <a:xfrm flipH="1">
            <a:off x="5896028" y="2187898"/>
            <a:ext cx="2713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6348349" y="2130766"/>
            <a:ext cx="226954" cy="7935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315" name="等腰三角形 132"/>
          <p:cNvSpPr>
            <a:spLocks noChangeAspect="1"/>
          </p:cNvSpPr>
          <p:nvPr/>
        </p:nvSpPr>
        <p:spPr bwMode="auto">
          <a:xfrm>
            <a:off x="6448337" y="2230753"/>
            <a:ext cx="117444" cy="79354"/>
          </a:xfrm>
          <a:prstGeom prst="triangle">
            <a:avLst>
              <a:gd name="adj" fmla="val 50000"/>
            </a:avLst>
          </a:prstGeom>
          <a:solidFill>
            <a:srgbClr val="FF0000"/>
          </a:solidFill>
          <a:ln w="38100" algn="ctr">
            <a:noFill/>
            <a:miter lim="800000"/>
            <a:headEnd/>
            <a:tailEnd/>
          </a:ln>
        </p:spPr>
        <p:txBody>
          <a:bodyPr lIns="91401" tIns="45700" rIns="91401" bIns="45700"/>
          <a:lstStyle/>
          <a:p>
            <a:pPr defTabSz="877625" eaLnBrk="0" fontAlgn="base" hangingPunct="0">
              <a:spcBef>
                <a:spcPct val="0"/>
              </a:spcBef>
              <a:spcAft>
                <a:spcPct val="0"/>
              </a:spcAft>
            </a:pPr>
            <a:endParaRPr lang="zh-CN" altLang="en-US" sz="1600">
              <a:solidFill>
                <a:srgbClr val="000000"/>
              </a:solidFill>
              <a:latin typeface="Arial" charset="0"/>
              <a:ea typeface="MS PGothic" pitchFamily="34" charset="-128"/>
              <a:cs typeface="Arial" charset="0"/>
            </a:endParaRPr>
          </a:p>
        </p:txBody>
      </p:sp>
      <p:grpSp>
        <p:nvGrpSpPr>
          <p:cNvPr id="6" name="组合 4"/>
          <p:cNvGrpSpPr/>
          <p:nvPr/>
        </p:nvGrpSpPr>
        <p:grpSpPr>
          <a:xfrm>
            <a:off x="940500" y="2061228"/>
            <a:ext cx="8603596" cy="2694873"/>
            <a:chOff x="940741" y="2370365"/>
            <a:chExt cx="8605837" cy="2695575"/>
          </a:xfrm>
          <a:solidFill>
            <a:srgbClr val="FF0000"/>
          </a:solidFill>
        </p:grpSpPr>
        <p:sp>
          <p:nvSpPr>
            <p:cNvPr id="2" name="矩形 1"/>
            <p:cNvSpPr>
              <a:spLocks noChangeAspect="1"/>
            </p:cNvSpPr>
            <p:nvPr/>
          </p:nvSpPr>
          <p:spPr bwMode="auto">
            <a:xfrm>
              <a:off x="950266" y="4650015"/>
              <a:ext cx="71437"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21" name="矩形 20"/>
            <p:cNvSpPr/>
            <p:nvPr/>
          </p:nvSpPr>
          <p:spPr bwMode="auto">
            <a:xfrm rot="2700000">
              <a:off x="951853" y="4473802"/>
              <a:ext cx="71438" cy="71438"/>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23" name="等腰三角形 22"/>
            <p:cNvSpPr>
              <a:spLocks noChangeAspect="1"/>
            </p:cNvSpPr>
            <p:nvPr/>
          </p:nvSpPr>
          <p:spPr bwMode="auto">
            <a:xfrm>
              <a:off x="940741" y="4294415"/>
              <a:ext cx="92075" cy="79375"/>
            </a:xfrm>
            <a:prstGeom prst="triangle">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1" name="矩形 120"/>
            <p:cNvSpPr>
              <a:spLocks/>
            </p:cNvSpPr>
            <p:nvPr/>
          </p:nvSpPr>
          <p:spPr bwMode="auto">
            <a:xfrm>
              <a:off x="4361803" y="4346802"/>
              <a:ext cx="71438"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2" name="矩形 121"/>
            <p:cNvSpPr>
              <a:spLocks/>
            </p:cNvSpPr>
            <p:nvPr/>
          </p:nvSpPr>
          <p:spPr bwMode="auto">
            <a:xfrm>
              <a:off x="2769541" y="3286352"/>
              <a:ext cx="71437" cy="71438"/>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3" name="矩形 122"/>
            <p:cNvSpPr>
              <a:spLocks/>
            </p:cNvSpPr>
            <p:nvPr/>
          </p:nvSpPr>
          <p:spPr bwMode="auto">
            <a:xfrm>
              <a:off x="6141391" y="2370365"/>
              <a:ext cx="71437"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4" name="矩形 123"/>
            <p:cNvSpPr>
              <a:spLocks/>
            </p:cNvSpPr>
            <p:nvPr/>
          </p:nvSpPr>
          <p:spPr bwMode="auto">
            <a:xfrm>
              <a:off x="6295378" y="2495777"/>
              <a:ext cx="71438"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5" name="矩形 124"/>
            <p:cNvSpPr>
              <a:spLocks/>
            </p:cNvSpPr>
            <p:nvPr/>
          </p:nvSpPr>
          <p:spPr bwMode="auto">
            <a:xfrm>
              <a:off x="7565378" y="3368902"/>
              <a:ext cx="71438" cy="71438"/>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6" name="矩形 125"/>
            <p:cNvSpPr>
              <a:spLocks/>
            </p:cNvSpPr>
            <p:nvPr/>
          </p:nvSpPr>
          <p:spPr bwMode="auto">
            <a:xfrm>
              <a:off x="8452791" y="3443515"/>
              <a:ext cx="71437"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7" name="矩形 126"/>
            <p:cNvSpPr>
              <a:spLocks/>
            </p:cNvSpPr>
            <p:nvPr/>
          </p:nvSpPr>
          <p:spPr bwMode="auto">
            <a:xfrm>
              <a:off x="9344966" y="3126015"/>
              <a:ext cx="71437" cy="71437"/>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8" name="矩形 127"/>
            <p:cNvSpPr/>
            <p:nvPr/>
          </p:nvSpPr>
          <p:spPr bwMode="auto">
            <a:xfrm rot="2700000">
              <a:off x="6204891" y="2459265"/>
              <a:ext cx="71437" cy="71437"/>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29" name="矩形 128"/>
            <p:cNvSpPr/>
            <p:nvPr/>
          </p:nvSpPr>
          <p:spPr bwMode="auto">
            <a:xfrm rot="2700000">
              <a:off x="7379641" y="3056165"/>
              <a:ext cx="71437" cy="71437"/>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0" name="矩形 129"/>
            <p:cNvSpPr/>
            <p:nvPr/>
          </p:nvSpPr>
          <p:spPr bwMode="auto">
            <a:xfrm rot="2700000">
              <a:off x="8363891" y="3472090"/>
              <a:ext cx="73025" cy="73025"/>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1" name="矩形 130"/>
            <p:cNvSpPr/>
            <p:nvPr/>
          </p:nvSpPr>
          <p:spPr bwMode="auto">
            <a:xfrm rot="2700000">
              <a:off x="9475141" y="2618015"/>
              <a:ext cx="71437" cy="71437"/>
            </a:xfrm>
            <a:prstGeom prst="rect">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2" name="等腰三角形 131"/>
            <p:cNvSpPr>
              <a:spLocks noChangeAspect="1"/>
            </p:cNvSpPr>
            <p:nvPr/>
          </p:nvSpPr>
          <p:spPr bwMode="auto">
            <a:xfrm>
              <a:off x="4150666" y="4986565"/>
              <a:ext cx="117475" cy="79375"/>
            </a:xfrm>
            <a:prstGeom prst="triangle">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4" name="等腰三角形 133"/>
            <p:cNvSpPr>
              <a:spLocks noChangeAspect="1"/>
            </p:cNvSpPr>
            <p:nvPr/>
          </p:nvSpPr>
          <p:spPr bwMode="auto">
            <a:xfrm>
              <a:off x="7781278" y="4542065"/>
              <a:ext cx="117475" cy="79375"/>
            </a:xfrm>
            <a:prstGeom prst="triangle">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5" name="等腰三角形 134"/>
            <p:cNvSpPr>
              <a:spLocks noChangeAspect="1"/>
            </p:cNvSpPr>
            <p:nvPr/>
          </p:nvSpPr>
          <p:spPr bwMode="auto">
            <a:xfrm>
              <a:off x="9271941" y="3965802"/>
              <a:ext cx="117475" cy="79375"/>
            </a:xfrm>
            <a:prstGeom prst="triangle">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sp>
          <p:nvSpPr>
            <p:cNvPr id="136" name="等腰三角形 135"/>
            <p:cNvSpPr>
              <a:spLocks noChangeAspect="1"/>
            </p:cNvSpPr>
            <p:nvPr/>
          </p:nvSpPr>
          <p:spPr bwMode="auto">
            <a:xfrm>
              <a:off x="9378303" y="2838677"/>
              <a:ext cx="119063" cy="79375"/>
            </a:xfrm>
            <a:prstGeom prst="triangle">
              <a:avLst/>
            </a:prstGeom>
            <a:grpFill/>
            <a:ln w="38100" cap="flat" cmpd="sng" algn="ctr">
              <a:noFill/>
              <a:prstDash val="solid"/>
              <a:headEnd type="none" w="med" len="med"/>
              <a:tailEnd type="none" w="med" len="med"/>
            </a:ln>
            <a:effectLst/>
          </p:spPr>
          <p:txBody>
            <a:bodyPr lIns="91401" tIns="45700" rIns="91401" bIns="45700"/>
            <a:lstStyle/>
            <a:p>
              <a:pPr defTabSz="877625" eaLnBrk="0" fontAlgn="base" hangingPunct="0">
                <a:spcBef>
                  <a:spcPct val="0"/>
                </a:spcBef>
                <a:spcAft>
                  <a:spcPct val="0"/>
                </a:spcAft>
                <a:defRPr/>
              </a:pPr>
              <a:endParaRPr lang="zh-CN" altLang="en-US" sz="1600">
                <a:solidFill>
                  <a:srgbClr val="000000"/>
                </a:solidFill>
                <a:latin typeface="Arial" pitchFamily="34" charset="0"/>
                <a:ea typeface="ＭＳ Ｐゴシック" pitchFamily="34" charset="-128"/>
                <a:cs typeface="Arial" pitchFamily="34" charset="0"/>
              </a:endParaRPr>
            </a:p>
          </p:txBody>
        </p:sp>
        <p:cxnSp>
          <p:nvCxnSpPr>
            <p:cNvPr id="162" name="直接连接符 161"/>
            <p:cNvCxnSpPr/>
            <p:nvPr/>
          </p:nvCxnSpPr>
          <p:spPr bwMode="auto">
            <a:xfrm flipH="1" flipV="1">
              <a:off x="6508103" y="2619602"/>
              <a:ext cx="53975" cy="9525"/>
            </a:xfrm>
            <a:prstGeom prst="line">
              <a:avLst/>
            </a:prstGeom>
            <a:grpFill/>
            <a:ln w="38100" cap="flat" cmpd="sng" algn="ctr">
              <a:noFill/>
              <a:prstDash val="solid"/>
              <a:headEnd type="none" w="med" len="med"/>
              <a:tailEnd type="none" w="med" len="med"/>
            </a:ln>
            <a:effectLst/>
          </p:spPr>
        </p:cxnSp>
      </p:grpSp>
      <p:pic>
        <p:nvPicPr>
          <p:cNvPr id="12317" name="Picture 20" descr="Logo"/>
          <p:cNvPicPr>
            <a:picLocks noChangeAspect="1" noChangeArrowheads="1"/>
          </p:cNvPicPr>
          <p:nvPr/>
        </p:nvPicPr>
        <p:blipFill>
          <a:blip r:embed="rId3" cstate="print"/>
          <a:srcRect/>
          <a:stretch>
            <a:fillRect/>
          </a:stretch>
        </p:blipFill>
        <p:spPr bwMode="auto">
          <a:xfrm>
            <a:off x="9525695" y="2946525"/>
            <a:ext cx="128555" cy="128555"/>
          </a:xfrm>
          <a:prstGeom prst="rect">
            <a:avLst/>
          </a:prstGeom>
          <a:noFill/>
          <a:ln w="9525">
            <a:noFill/>
            <a:miter lim="800000"/>
            <a:headEnd/>
            <a:tailEnd/>
          </a:ln>
        </p:spPr>
      </p:pic>
      <p:grpSp>
        <p:nvGrpSpPr>
          <p:cNvPr id="12318" name="组合 7"/>
          <p:cNvGrpSpPr>
            <a:grpSpLocks/>
          </p:cNvGrpSpPr>
          <p:nvPr/>
        </p:nvGrpSpPr>
        <p:grpSpPr bwMode="auto">
          <a:xfrm>
            <a:off x="947492" y="1768908"/>
            <a:ext cx="10227187" cy="3296380"/>
            <a:chOff x="947091" y="2078265"/>
            <a:chExt cx="10229850" cy="3297237"/>
          </a:xfrm>
        </p:grpSpPr>
        <p:sp>
          <p:nvSpPr>
            <p:cNvPr id="15368" name="Oval 84"/>
            <p:cNvSpPr>
              <a:spLocks noChangeArrowheads="1"/>
            </p:cNvSpPr>
            <p:nvPr/>
          </p:nvSpPr>
          <p:spPr bwMode="auto">
            <a:xfrm>
              <a:off x="947091" y="5178652"/>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3" name="Oval 84"/>
            <p:cNvSpPr>
              <a:spLocks noChangeArrowheads="1"/>
            </p:cNvSpPr>
            <p:nvPr/>
          </p:nvSpPr>
          <p:spPr bwMode="auto">
            <a:xfrm>
              <a:off x="2904478" y="3062515"/>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4" name="Oval 84"/>
            <p:cNvSpPr>
              <a:spLocks noChangeArrowheads="1"/>
            </p:cNvSpPr>
            <p:nvPr/>
          </p:nvSpPr>
          <p:spPr bwMode="auto">
            <a:xfrm>
              <a:off x="2891778" y="337207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5" name="Oval 84"/>
            <p:cNvSpPr>
              <a:spLocks noChangeArrowheads="1"/>
            </p:cNvSpPr>
            <p:nvPr/>
          </p:nvSpPr>
          <p:spPr bwMode="auto">
            <a:xfrm>
              <a:off x="3677591" y="3403828"/>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6" name="Oval 84"/>
            <p:cNvSpPr>
              <a:spLocks noChangeArrowheads="1"/>
            </p:cNvSpPr>
            <p:nvPr/>
          </p:nvSpPr>
          <p:spPr bwMode="auto">
            <a:xfrm>
              <a:off x="3918891" y="3730852"/>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7" name="Oval 84"/>
            <p:cNvSpPr>
              <a:spLocks noChangeArrowheads="1"/>
            </p:cNvSpPr>
            <p:nvPr/>
          </p:nvSpPr>
          <p:spPr bwMode="auto">
            <a:xfrm>
              <a:off x="3771253" y="3802289"/>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8" name="Oval 84"/>
            <p:cNvSpPr>
              <a:spLocks noChangeArrowheads="1"/>
            </p:cNvSpPr>
            <p:nvPr/>
          </p:nvSpPr>
          <p:spPr bwMode="auto">
            <a:xfrm>
              <a:off x="3671241" y="3946752"/>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29" name="Oval 84"/>
            <p:cNvSpPr>
              <a:spLocks noChangeArrowheads="1"/>
            </p:cNvSpPr>
            <p:nvPr/>
          </p:nvSpPr>
          <p:spPr bwMode="auto">
            <a:xfrm>
              <a:off x="3918891" y="4356327"/>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0" name="Oval 84"/>
            <p:cNvSpPr>
              <a:spLocks noChangeArrowheads="1"/>
            </p:cNvSpPr>
            <p:nvPr/>
          </p:nvSpPr>
          <p:spPr bwMode="auto">
            <a:xfrm>
              <a:off x="4268141" y="4534127"/>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1" name="Oval 84"/>
            <p:cNvSpPr>
              <a:spLocks noChangeArrowheads="1"/>
            </p:cNvSpPr>
            <p:nvPr/>
          </p:nvSpPr>
          <p:spPr bwMode="auto">
            <a:xfrm>
              <a:off x="4525316" y="4413477"/>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2" name="Oval 84"/>
            <p:cNvSpPr>
              <a:spLocks noChangeArrowheads="1"/>
            </p:cNvSpPr>
            <p:nvPr/>
          </p:nvSpPr>
          <p:spPr bwMode="auto">
            <a:xfrm>
              <a:off x="4176066" y="5143727"/>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3" name="Oval 84"/>
            <p:cNvSpPr>
              <a:spLocks noChangeArrowheads="1"/>
            </p:cNvSpPr>
            <p:nvPr/>
          </p:nvSpPr>
          <p:spPr bwMode="auto">
            <a:xfrm>
              <a:off x="4050653" y="5302477"/>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4" name="Oval 84"/>
            <p:cNvSpPr>
              <a:spLocks noChangeArrowheads="1"/>
            </p:cNvSpPr>
            <p:nvPr/>
          </p:nvSpPr>
          <p:spPr bwMode="auto">
            <a:xfrm>
              <a:off x="6795441" y="4997677"/>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5" name="Oval 84"/>
            <p:cNvSpPr>
              <a:spLocks noChangeArrowheads="1"/>
            </p:cNvSpPr>
            <p:nvPr/>
          </p:nvSpPr>
          <p:spPr bwMode="auto">
            <a:xfrm>
              <a:off x="7111353" y="4151539"/>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6" name="Oval 84"/>
            <p:cNvSpPr>
              <a:spLocks noChangeArrowheads="1"/>
            </p:cNvSpPr>
            <p:nvPr/>
          </p:nvSpPr>
          <p:spPr bwMode="auto">
            <a:xfrm>
              <a:off x="5950891" y="2976790"/>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7" name="Oval 84"/>
            <p:cNvSpPr>
              <a:spLocks noChangeArrowheads="1"/>
            </p:cNvSpPr>
            <p:nvPr/>
          </p:nvSpPr>
          <p:spPr bwMode="auto">
            <a:xfrm>
              <a:off x="5820716" y="368322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8" name="Oval 84"/>
            <p:cNvSpPr>
              <a:spLocks noChangeArrowheads="1"/>
            </p:cNvSpPr>
            <p:nvPr/>
          </p:nvSpPr>
          <p:spPr bwMode="auto">
            <a:xfrm>
              <a:off x="5869928" y="2762478"/>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39" name="Oval 84"/>
            <p:cNvSpPr>
              <a:spLocks noChangeArrowheads="1"/>
            </p:cNvSpPr>
            <p:nvPr/>
          </p:nvSpPr>
          <p:spPr bwMode="auto">
            <a:xfrm>
              <a:off x="6003278" y="2714853"/>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0" name="Oval 84"/>
            <p:cNvSpPr>
              <a:spLocks noChangeArrowheads="1"/>
            </p:cNvSpPr>
            <p:nvPr/>
          </p:nvSpPr>
          <p:spPr bwMode="auto">
            <a:xfrm>
              <a:off x="6141391" y="2610078"/>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1" name="Oval 84"/>
            <p:cNvSpPr>
              <a:spLocks noChangeArrowheads="1"/>
            </p:cNvSpPr>
            <p:nvPr/>
          </p:nvSpPr>
          <p:spPr bwMode="auto">
            <a:xfrm>
              <a:off x="6489053" y="2078265"/>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2" name="Oval 84"/>
            <p:cNvSpPr>
              <a:spLocks noChangeArrowheads="1"/>
            </p:cNvSpPr>
            <p:nvPr/>
          </p:nvSpPr>
          <p:spPr bwMode="auto">
            <a:xfrm>
              <a:off x="7008166" y="2206853"/>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3" name="Oval 84"/>
            <p:cNvSpPr>
              <a:spLocks noChangeArrowheads="1"/>
            </p:cNvSpPr>
            <p:nvPr/>
          </p:nvSpPr>
          <p:spPr bwMode="auto">
            <a:xfrm>
              <a:off x="6941491" y="3100615"/>
              <a:ext cx="73025"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4" name="Oval 84"/>
            <p:cNvSpPr>
              <a:spLocks noChangeArrowheads="1"/>
            </p:cNvSpPr>
            <p:nvPr/>
          </p:nvSpPr>
          <p:spPr bwMode="auto">
            <a:xfrm>
              <a:off x="6276328" y="2875190"/>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5" name="Oval 84"/>
            <p:cNvSpPr>
              <a:spLocks noChangeArrowheads="1"/>
            </p:cNvSpPr>
            <p:nvPr/>
          </p:nvSpPr>
          <p:spPr bwMode="auto">
            <a:xfrm>
              <a:off x="6581128" y="2695803"/>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6" name="Oval 84"/>
            <p:cNvSpPr>
              <a:spLocks noChangeArrowheads="1"/>
            </p:cNvSpPr>
            <p:nvPr/>
          </p:nvSpPr>
          <p:spPr bwMode="auto">
            <a:xfrm>
              <a:off x="6843066" y="2756128"/>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7" name="Oval 84"/>
            <p:cNvSpPr>
              <a:spLocks noChangeArrowheads="1"/>
            </p:cNvSpPr>
            <p:nvPr/>
          </p:nvSpPr>
          <p:spPr bwMode="auto">
            <a:xfrm>
              <a:off x="7190728" y="283232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8" name="Oval 84"/>
            <p:cNvSpPr>
              <a:spLocks noChangeArrowheads="1"/>
            </p:cNvSpPr>
            <p:nvPr/>
          </p:nvSpPr>
          <p:spPr bwMode="auto">
            <a:xfrm>
              <a:off x="6993878" y="2816453"/>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49" name="Oval 84"/>
            <p:cNvSpPr>
              <a:spLocks noChangeArrowheads="1"/>
            </p:cNvSpPr>
            <p:nvPr/>
          </p:nvSpPr>
          <p:spPr bwMode="auto">
            <a:xfrm>
              <a:off x="6795441" y="2613253"/>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0" name="Oval 84"/>
            <p:cNvSpPr>
              <a:spLocks noChangeArrowheads="1"/>
            </p:cNvSpPr>
            <p:nvPr/>
          </p:nvSpPr>
          <p:spPr bwMode="auto">
            <a:xfrm>
              <a:off x="6673203" y="2518003"/>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1" name="Oval 84"/>
            <p:cNvSpPr>
              <a:spLocks noChangeArrowheads="1"/>
            </p:cNvSpPr>
            <p:nvPr/>
          </p:nvSpPr>
          <p:spPr bwMode="auto">
            <a:xfrm>
              <a:off x="6806553" y="248307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2" name="Oval 84"/>
            <p:cNvSpPr>
              <a:spLocks noChangeArrowheads="1"/>
            </p:cNvSpPr>
            <p:nvPr/>
          </p:nvSpPr>
          <p:spPr bwMode="auto">
            <a:xfrm>
              <a:off x="7955903" y="3084740"/>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3" name="Oval 84"/>
            <p:cNvSpPr>
              <a:spLocks noChangeArrowheads="1"/>
            </p:cNvSpPr>
            <p:nvPr/>
          </p:nvSpPr>
          <p:spPr bwMode="auto">
            <a:xfrm>
              <a:off x="8300391" y="2937103"/>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4" name="Oval 84"/>
            <p:cNvSpPr>
              <a:spLocks noChangeArrowheads="1"/>
            </p:cNvSpPr>
            <p:nvPr/>
          </p:nvSpPr>
          <p:spPr bwMode="auto">
            <a:xfrm>
              <a:off x="8140053" y="278152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5" name="Oval 84"/>
            <p:cNvSpPr>
              <a:spLocks noChangeArrowheads="1"/>
            </p:cNvSpPr>
            <p:nvPr/>
          </p:nvSpPr>
          <p:spPr bwMode="auto">
            <a:xfrm>
              <a:off x="7898753" y="2598965"/>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6" name="Oval 84"/>
            <p:cNvSpPr>
              <a:spLocks noChangeArrowheads="1"/>
            </p:cNvSpPr>
            <p:nvPr/>
          </p:nvSpPr>
          <p:spPr bwMode="auto">
            <a:xfrm>
              <a:off x="8282928" y="3286353"/>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7" name="Oval 84"/>
            <p:cNvSpPr>
              <a:spLocks noChangeArrowheads="1"/>
            </p:cNvSpPr>
            <p:nvPr/>
          </p:nvSpPr>
          <p:spPr bwMode="auto">
            <a:xfrm>
              <a:off x="8375003" y="3395890"/>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8" name="Oval 84"/>
            <p:cNvSpPr>
              <a:spLocks noChangeArrowheads="1"/>
            </p:cNvSpPr>
            <p:nvPr/>
          </p:nvSpPr>
          <p:spPr bwMode="auto">
            <a:xfrm>
              <a:off x="8497241" y="3622903"/>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59" name="Oval 84"/>
            <p:cNvSpPr>
              <a:spLocks noChangeArrowheads="1"/>
            </p:cNvSpPr>
            <p:nvPr/>
          </p:nvSpPr>
          <p:spPr bwMode="auto">
            <a:xfrm>
              <a:off x="8765528" y="3232378"/>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0" name="Oval 84"/>
            <p:cNvSpPr>
              <a:spLocks noChangeArrowheads="1"/>
            </p:cNvSpPr>
            <p:nvPr/>
          </p:nvSpPr>
          <p:spPr bwMode="auto">
            <a:xfrm>
              <a:off x="9156053" y="3559403"/>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1" name="Oval 84"/>
            <p:cNvSpPr>
              <a:spLocks noChangeArrowheads="1"/>
            </p:cNvSpPr>
            <p:nvPr/>
          </p:nvSpPr>
          <p:spPr bwMode="auto">
            <a:xfrm>
              <a:off x="9303691" y="3557815"/>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2" name="Oval 84"/>
            <p:cNvSpPr>
              <a:spLocks noChangeArrowheads="1"/>
            </p:cNvSpPr>
            <p:nvPr/>
          </p:nvSpPr>
          <p:spPr bwMode="auto">
            <a:xfrm>
              <a:off x="9198916" y="3810227"/>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3" name="Oval 84"/>
            <p:cNvSpPr>
              <a:spLocks noChangeArrowheads="1"/>
            </p:cNvSpPr>
            <p:nvPr/>
          </p:nvSpPr>
          <p:spPr bwMode="auto">
            <a:xfrm>
              <a:off x="9202091" y="3910239"/>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4" name="Oval 84"/>
            <p:cNvSpPr>
              <a:spLocks noChangeArrowheads="1"/>
            </p:cNvSpPr>
            <p:nvPr/>
          </p:nvSpPr>
          <p:spPr bwMode="auto">
            <a:xfrm>
              <a:off x="9335441" y="4138839"/>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5" name="Oval 84"/>
            <p:cNvSpPr>
              <a:spLocks noChangeArrowheads="1"/>
            </p:cNvSpPr>
            <p:nvPr/>
          </p:nvSpPr>
          <p:spPr bwMode="auto">
            <a:xfrm>
              <a:off x="9794228" y="3557815"/>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466" name="Oval 84"/>
            <p:cNvSpPr>
              <a:spLocks noChangeArrowheads="1"/>
            </p:cNvSpPr>
            <p:nvPr/>
          </p:nvSpPr>
          <p:spPr bwMode="auto">
            <a:xfrm>
              <a:off x="10373666" y="4932589"/>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cxnSp>
          <p:nvCxnSpPr>
            <p:cNvPr id="151" name="直接连接符 150"/>
            <p:cNvCxnSpPr/>
            <p:nvPr/>
          </p:nvCxnSpPr>
          <p:spPr bwMode="auto">
            <a:xfrm flipH="1" flipV="1">
              <a:off x="6071541" y="2243365"/>
              <a:ext cx="96837" cy="134938"/>
            </a:xfrm>
            <a:prstGeom prst="line">
              <a:avLst/>
            </a:prstGeom>
            <a:gradFill>
              <a:gsLst>
                <a:gs pos="100000">
                  <a:srgbClr val="CC6600"/>
                </a:gs>
                <a:gs pos="51000">
                  <a:srgbClr val="FF9900"/>
                </a:gs>
                <a:gs pos="0">
                  <a:srgbClr val="FFFF00"/>
                </a:gs>
              </a:gsLst>
              <a:lin ang="3600000" scaled="0"/>
            </a:gradFill>
            <a:ln>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cxnSp>
        <p:sp>
          <p:nvSpPr>
            <p:cNvPr id="15501" name="Oval 84"/>
            <p:cNvSpPr>
              <a:spLocks noChangeArrowheads="1"/>
            </p:cNvSpPr>
            <p:nvPr/>
          </p:nvSpPr>
          <p:spPr bwMode="auto">
            <a:xfrm>
              <a:off x="6435078" y="3124428"/>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2" name="Oval 84"/>
            <p:cNvSpPr>
              <a:spLocks noChangeArrowheads="1"/>
            </p:cNvSpPr>
            <p:nvPr/>
          </p:nvSpPr>
          <p:spPr bwMode="auto">
            <a:xfrm>
              <a:off x="7622528" y="3276828"/>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3" name="Oval 84"/>
            <p:cNvSpPr>
              <a:spLocks noChangeArrowheads="1"/>
            </p:cNvSpPr>
            <p:nvPr/>
          </p:nvSpPr>
          <p:spPr bwMode="auto">
            <a:xfrm>
              <a:off x="6947841" y="3349853"/>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4" name="Oval 84"/>
            <p:cNvSpPr>
              <a:spLocks noChangeArrowheads="1"/>
            </p:cNvSpPr>
            <p:nvPr/>
          </p:nvSpPr>
          <p:spPr bwMode="auto">
            <a:xfrm>
              <a:off x="5666728" y="3226028"/>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5" name="Oval 84"/>
            <p:cNvSpPr>
              <a:spLocks noChangeArrowheads="1"/>
            </p:cNvSpPr>
            <p:nvPr/>
          </p:nvSpPr>
          <p:spPr bwMode="auto">
            <a:xfrm>
              <a:off x="6449366" y="4099152"/>
              <a:ext cx="71437"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6" name="Oval 84"/>
            <p:cNvSpPr>
              <a:spLocks noChangeArrowheads="1"/>
            </p:cNvSpPr>
            <p:nvPr/>
          </p:nvSpPr>
          <p:spPr bwMode="auto">
            <a:xfrm>
              <a:off x="5639741" y="3494315"/>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7" name="Oval 84"/>
            <p:cNvSpPr>
              <a:spLocks noChangeArrowheads="1"/>
            </p:cNvSpPr>
            <p:nvPr/>
          </p:nvSpPr>
          <p:spPr bwMode="auto">
            <a:xfrm>
              <a:off x="6612878" y="3754664"/>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8" name="Oval 84"/>
            <p:cNvSpPr>
              <a:spLocks noChangeArrowheads="1"/>
            </p:cNvSpPr>
            <p:nvPr/>
          </p:nvSpPr>
          <p:spPr bwMode="auto">
            <a:xfrm>
              <a:off x="6112816" y="3754664"/>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09" name="Oval 84"/>
            <p:cNvSpPr>
              <a:spLocks noChangeArrowheads="1"/>
            </p:cNvSpPr>
            <p:nvPr/>
          </p:nvSpPr>
          <p:spPr bwMode="auto">
            <a:xfrm>
              <a:off x="7117703" y="3754664"/>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0" name="Oval 84"/>
            <p:cNvSpPr>
              <a:spLocks noChangeArrowheads="1"/>
            </p:cNvSpPr>
            <p:nvPr/>
          </p:nvSpPr>
          <p:spPr bwMode="auto">
            <a:xfrm>
              <a:off x="5958828" y="2276703"/>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1" name="Oval 84"/>
            <p:cNvSpPr>
              <a:spLocks noChangeArrowheads="1"/>
            </p:cNvSpPr>
            <p:nvPr/>
          </p:nvSpPr>
          <p:spPr bwMode="auto">
            <a:xfrm>
              <a:off x="6485878" y="2337028"/>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2" name="Oval 84"/>
            <p:cNvSpPr>
              <a:spLocks noChangeArrowheads="1"/>
            </p:cNvSpPr>
            <p:nvPr/>
          </p:nvSpPr>
          <p:spPr bwMode="auto">
            <a:xfrm>
              <a:off x="6255691" y="2367190"/>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3" name="Oval 84"/>
            <p:cNvSpPr>
              <a:spLocks noChangeArrowheads="1"/>
            </p:cNvSpPr>
            <p:nvPr/>
          </p:nvSpPr>
          <p:spPr bwMode="auto">
            <a:xfrm>
              <a:off x="6041378" y="2522765"/>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4" name="Oval 84"/>
            <p:cNvSpPr>
              <a:spLocks noChangeArrowheads="1"/>
            </p:cNvSpPr>
            <p:nvPr/>
          </p:nvSpPr>
          <p:spPr bwMode="auto">
            <a:xfrm>
              <a:off x="6425553" y="2513240"/>
              <a:ext cx="73025"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5" name="Oval 84"/>
            <p:cNvSpPr>
              <a:spLocks noChangeArrowheads="1"/>
            </p:cNvSpPr>
            <p:nvPr/>
          </p:nvSpPr>
          <p:spPr bwMode="auto">
            <a:xfrm>
              <a:off x="3271191" y="2700565"/>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6" name="Oval 84"/>
            <p:cNvSpPr>
              <a:spLocks noChangeArrowheads="1"/>
            </p:cNvSpPr>
            <p:nvPr/>
          </p:nvSpPr>
          <p:spPr bwMode="auto">
            <a:xfrm>
              <a:off x="3661716" y="2359253"/>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7" name="Oval 84"/>
            <p:cNvSpPr>
              <a:spLocks noChangeArrowheads="1"/>
            </p:cNvSpPr>
            <p:nvPr/>
          </p:nvSpPr>
          <p:spPr bwMode="auto">
            <a:xfrm>
              <a:off x="10189516" y="4070577"/>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8" name="Oval 84"/>
            <p:cNvSpPr>
              <a:spLocks noChangeArrowheads="1"/>
            </p:cNvSpPr>
            <p:nvPr/>
          </p:nvSpPr>
          <p:spPr bwMode="auto">
            <a:xfrm>
              <a:off x="6249341" y="2544990"/>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19" name="Oval 84"/>
            <p:cNvSpPr>
              <a:spLocks noChangeArrowheads="1"/>
            </p:cNvSpPr>
            <p:nvPr/>
          </p:nvSpPr>
          <p:spPr bwMode="auto">
            <a:xfrm>
              <a:off x="5939778" y="3518128"/>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0" name="Oval 84"/>
            <p:cNvSpPr>
              <a:spLocks noChangeArrowheads="1"/>
            </p:cNvSpPr>
            <p:nvPr/>
          </p:nvSpPr>
          <p:spPr bwMode="auto">
            <a:xfrm>
              <a:off x="6338241" y="3862614"/>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1" name="Oval 84"/>
            <p:cNvSpPr>
              <a:spLocks noChangeArrowheads="1"/>
            </p:cNvSpPr>
            <p:nvPr/>
          </p:nvSpPr>
          <p:spPr bwMode="auto">
            <a:xfrm>
              <a:off x="6570016" y="4443639"/>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2" name="Oval 84"/>
            <p:cNvSpPr>
              <a:spLocks noChangeArrowheads="1"/>
            </p:cNvSpPr>
            <p:nvPr/>
          </p:nvSpPr>
          <p:spPr bwMode="auto">
            <a:xfrm>
              <a:off x="6593828" y="4811939"/>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3" name="Oval 84"/>
            <p:cNvSpPr>
              <a:spLocks noChangeArrowheads="1"/>
            </p:cNvSpPr>
            <p:nvPr/>
          </p:nvSpPr>
          <p:spPr bwMode="auto">
            <a:xfrm>
              <a:off x="6758928" y="4467452"/>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4" name="Oval 84"/>
            <p:cNvSpPr>
              <a:spLocks noChangeArrowheads="1"/>
            </p:cNvSpPr>
            <p:nvPr/>
          </p:nvSpPr>
          <p:spPr bwMode="auto">
            <a:xfrm>
              <a:off x="7092303" y="3938814"/>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5" name="Oval 84"/>
            <p:cNvSpPr>
              <a:spLocks noChangeArrowheads="1"/>
            </p:cNvSpPr>
            <p:nvPr/>
          </p:nvSpPr>
          <p:spPr bwMode="auto">
            <a:xfrm>
              <a:off x="6919266" y="4723039"/>
              <a:ext cx="73025"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6" name="Oval 84"/>
            <p:cNvSpPr>
              <a:spLocks noChangeArrowheads="1"/>
            </p:cNvSpPr>
            <p:nvPr/>
          </p:nvSpPr>
          <p:spPr bwMode="auto">
            <a:xfrm>
              <a:off x="6498578" y="4688114"/>
              <a:ext cx="71438"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7" name="Oval 84"/>
            <p:cNvSpPr>
              <a:spLocks noChangeArrowheads="1"/>
            </p:cNvSpPr>
            <p:nvPr/>
          </p:nvSpPr>
          <p:spPr bwMode="auto">
            <a:xfrm>
              <a:off x="7006578" y="4419827"/>
              <a:ext cx="73025"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8" name="Oval 84"/>
            <p:cNvSpPr>
              <a:spLocks noChangeArrowheads="1"/>
            </p:cNvSpPr>
            <p:nvPr/>
          </p:nvSpPr>
          <p:spPr bwMode="auto">
            <a:xfrm>
              <a:off x="6724003" y="4664302"/>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29" name="Oval 84"/>
            <p:cNvSpPr>
              <a:spLocks noChangeArrowheads="1"/>
            </p:cNvSpPr>
            <p:nvPr/>
          </p:nvSpPr>
          <p:spPr bwMode="auto">
            <a:xfrm>
              <a:off x="6303316" y="2278290"/>
              <a:ext cx="71437" cy="71438"/>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30" name="Oval 84"/>
            <p:cNvSpPr>
              <a:spLocks noChangeArrowheads="1"/>
            </p:cNvSpPr>
            <p:nvPr/>
          </p:nvSpPr>
          <p:spPr bwMode="auto">
            <a:xfrm>
              <a:off x="6427141" y="2651353"/>
              <a:ext cx="71437"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31" name="Oval 84"/>
            <p:cNvSpPr>
              <a:spLocks noChangeArrowheads="1"/>
            </p:cNvSpPr>
            <p:nvPr/>
          </p:nvSpPr>
          <p:spPr bwMode="auto">
            <a:xfrm>
              <a:off x="11103916" y="5258027"/>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32" name="Oval 84"/>
            <p:cNvSpPr>
              <a:spLocks noChangeArrowheads="1"/>
            </p:cNvSpPr>
            <p:nvPr/>
          </p:nvSpPr>
          <p:spPr bwMode="auto">
            <a:xfrm>
              <a:off x="9994253" y="2881540"/>
              <a:ext cx="71438"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33" name="Oval 84"/>
            <p:cNvSpPr>
              <a:spLocks noChangeArrowheads="1"/>
            </p:cNvSpPr>
            <p:nvPr/>
          </p:nvSpPr>
          <p:spPr bwMode="auto">
            <a:xfrm>
              <a:off x="7247878" y="3133953"/>
              <a:ext cx="71438" cy="71437"/>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sp>
          <p:nvSpPr>
            <p:cNvPr id="15534" name="Oval 84"/>
            <p:cNvSpPr>
              <a:spLocks noChangeArrowheads="1"/>
            </p:cNvSpPr>
            <p:nvPr/>
          </p:nvSpPr>
          <p:spPr bwMode="auto">
            <a:xfrm>
              <a:off x="6639866" y="2092553"/>
              <a:ext cx="73025" cy="73025"/>
            </a:xfrm>
            <a:prstGeom prst="ellipse">
              <a:avLst/>
            </a:prstGeom>
            <a:solidFill>
              <a:srgbClr val="FF9900"/>
            </a:solidFill>
            <a:ln>
              <a:noFill/>
              <a:headEnd type="none" w="med" len="med"/>
              <a:tailEnd type="none" w="med" len="med"/>
            </a:ln>
            <a:effectLst/>
            <a:extLst/>
          </p:spPr>
          <p:style>
            <a:lnRef idx="3">
              <a:schemeClr val="lt1"/>
            </a:lnRef>
            <a:fillRef idx="1">
              <a:schemeClr val="accent1"/>
            </a:fillRef>
            <a:effectRef idx="1">
              <a:schemeClr val="accent1"/>
            </a:effectRef>
            <a:fontRef idx="minor">
              <a:schemeClr val="lt1"/>
            </a:fontRef>
          </p:style>
          <p:txBody>
            <a:bodyPr lIns="91401" tIns="45700" rIns="91401" bIns="45700"/>
            <a:lstStyle/>
            <a:p>
              <a:pPr defTabSz="877625" eaLnBrk="0" fontAlgn="base" hangingPunct="0">
                <a:spcBef>
                  <a:spcPct val="0"/>
                </a:spcBef>
                <a:spcAft>
                  <a:spcPct val="0"/>
                </a:spcAft>
                <a:buClr>
                  <a:srgbClr val="CC9900"/>
                </a:buClr>
                <a:buFont typeface="Wingdings" pitchFamily="2" charset="2"/>
                <a:buChar char="n"/>
                <a:defRPr/>
              </a:pPr>
              <a:endParaRPr lang="zh-CN" altLang="zh-CN" sz="1600">
                <a:solidFill>
                  <a:srgbClr val="FFFFFF"/>
                </a:solidFill>
                <a:latin typeface="Arial" charset="0"/>
                <a:ea typeface="MS PGothic" pitchFamily="34" charset="-128"/>
                <a:cs typeface="Arial" charset="0"/>
              </a:endParaRPr>
            </a:p>
          </p:txBody>
        </p:sp>
      </p:grpSp>
      <p:grpSp>
        <p:nvGrpSpPr>
          <p:cNvPr id="12" name="组合 11"/>
          <p:cNvGrpSpPr/>
          <p:nvPr/>
        </p:nvGrpSpPr>
        <p:grpSpPr>
          <a:xfrm>
            <a:off x="946845" y="1791422"/>
            <a:ext cx="9254302" cy="2794859"/>
            <a:chOff x="947091" y="2100490"/>
            <a:chExt cx="9256712" cy="2795587"/>
          </a:xfrm>
          <a:solidFill>
            <a:srgbClr val="00B08A"/>
          </a:solidFill>
        </p:grpSpPr>
        <p:sp>
          <p:nvSpPr>
            <p:cNvPr id="15369" name="椭圆 145"/>
            <p:cNvSpPr>
              <a:spLocks noChangeArrowheads="1"/>
            </p:cNvSpPr>
            <p:nvPr/>
          </p:nvSpPr>
          <p:spPr bwMode="auto">
            <a:xfrm>
              <a:off x="947091" y="4823052"/>
              <a:ext cx="71437"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79" name="椭圆 145"/>
            <p:cNvSpPr>
              <a:spLocks noChangeArrowheads="1"/>
            </p:cNvSpPr>
            <p:nvPr/>
          </p:nvSpPr>
          <p:spPr bwMode="auto">
            <a:xfrm>
              <a:off x="2454907" y="2809109"/>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0" name="椭圆 145"/>
            <p:cNvSpPr>
              <a:spLocks noChangeArrowheads="1"/>
            </p:cNvSpPr>
            <p:nvPr/>
          </p:nvSpPr>
          <p:spPr bwMode="auto">
            <a:xfrm>
              <a:off x="6416028" y="2148115"/>
              <a:ext cx="71438" cy="71437"/>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1" name="椭圆 145"/>
            <p:cNvSpPr>
              <a:spLocks noChangeArrowheads="1"/>
            </p:cNvSpPr>
            <p:nvPr/>
          </p:nvSpPr>
          <p:spPr bwMode="auto">
            <a:xfrm>
              <a:off x="6146153" y="2527527"/>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2" name="椭圆 145"/>
            <p:cNvSpPr>
              <a:spLocks noChangeArrowheads="1"/>
            </p:cNvSpPr>
            <p:nvPr/>
          </p:nvSpPr>
          <p:spPr bwMode="auto">
            <a:xfrm>
              <a:off x="6946253" y="2721202"/>
              <a:ext cx="71438"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3" name="椭圆 145"/>
            <p:cNvSpPr>
              <a:spLocks noChangeArrowheads="1"/>
            </p:cNvSpPr>
            <p:nvPr/>
          </p:nvSpPr>
          <p:spPr bwMode="auto">
            <a:xfrm>
              <a:off x="7343128" y="2100490"/>
              <a:ext cx="71438"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4" name="椭圆 145"/>
            <p:cNvSpPr>
              <a:spLocks noChangeArrowheads="1"/>
            </p:cNvSpPr>
            <p:nvPr/>
          </p:nvSpPr>
          <p:spPr bwMode="auto">
            <a:xfrm>
              <a:off x="8441678" y="3538765"/>
              <a:ext cx="73025"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5" name="椭圆 145"/>
            <p:cNvSpPr>
              <a:spLocks noChangeArrowheads="1"/>
            </p:cNvSpPr>
            <p:nvPr/>
          </p:nvSpPr>
          <p:spPr bwMode="auto">
            <a:xfrm>
              <a:off x="9457678" y="3070452"/>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6" name="椭圆 145"/>
            <p:cNvSpPr>
              <a:spLocks noChangeArrowheads="1"/>
            </p:cNvSpPr>
            <p:nvPr/>
          </p:nvSpPr>
          <p:spPr bwMode="auto">
            <a:xfrm>
              <a:off x="9645003" y="3064102"/>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7" name="椭圆 145"/>
            <p:cNvSpPr>
              <a:spLocks noChangeArrowheads="1"/>
            </p:cNvSpPr>
            <p:nvPr/>
          </p:nvSpPr>
          <p:spPr bwMode="auto">
            <a:xfrm>
              <a:off x="9562453" y="3006952"/>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388" name="椭圆 145"/>
            <p:cNvSpPr>
              <a:spLocks noChangeArrowheads="1"/>
            </p:cNvSpPr>
            <p:nvPr/>
          </p:nvSpPr>
          <p:spPr bwMode="auto">
            <a:xfrm>
              <a:off x="9527528" y="2875190"/>
              <a:ext cx="71438" cy="71437"/>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9" name="椭圆 145"/>
            <p:cNvSpPr>
              <a:spLocks noChangeArrowheads="1"/>
            </p:cNvSpPr>
            <p:nvPr/>
          </p:nvSpPr>
          <p:spPr bwMode="auto">
            <a:xfrm>
              <a:off x="9251303" y="3016477"/>
              <a:ext cx="71438"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0" name="椭圆 145"/>
            <p:cNvSpPr>
              <a:spLocks noChangeArrowheads="1"/>
            </p:cNvSpPr>
            <p:nvPr/>
          </p:nvSpPr>
          <p:spPr bwMode="auto">
            <a:xfrm>
              <a:off x="9348141" y="2927577"/>
              <a:ext cx="71437"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1" name="椭圆 145"/>
            <p:cNvSpPr>
              <a:spLocks noChangeArrowheads="1"/>
            </p:cNvSpPr>
            <p:nvPr/>
          </p:nvSpPr>
          <p:spPr bwMode="auto">
            <a:xfrm>
              <a:off x="9467203" y="2724377"/>
              <a:ext cx="73025"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535" name="椭圆 145"/>
            <p:cNvSpPr>
              <a:spLocks noChangeArrowheads="1"/>
            </p:cNvSpPr>
            <p:nvPr/>
          </p:nvSpPr>
          <p:spPr bwMode="auto">
            <a:xfrm>
              <a:off x="10132366" y="2695802"/>
              <a:ext cx="71437" cy="73025"/>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sp>
          <p:nvSpPr>
            <p:cNvPr id="15536" name="椭圆 145"/>
            <p:cNvSpPr>
              <a:spLocks noChangeArrowheads="1"/>
            </p:cNvSpPr>
            <p:nvPr/>
          </p:nvSpPr>
          <p:spPr bwMode="auto">
            <a:xfrm>
              <a:off x="3883966" y="2568802"/>
              <a:ext cx="71437" cy="71438"/>
            </a:xfrm>
            <a:prstGeom prst="ellipse">
              <a:avLst/>
            </a:prstGeom>
            <a:grpFill/>
            <a:ln w="38100" cap="flat" cmpd="sng" algn="ctr">
              <a:noFill/>
              <a:prstDash val="solid"/>
              <a:headEnd type="none" w="med" len="med"/>
              <a:tailEnd type="none" w="med" len="med"/>
            </a:ln>
            <a:effectLst/>
            <a:extLst/>
          </p:spPr>
          <p:txBody>
            <a:bodyPr lIns="91401" tIns="45700" rIns="91401" bIns="45700"/>
            <a:lstStyle/>
            <a:p>
              <a:pPr defTabSz="877625" eaLnBrk="0" fontAlgn="base" hangingPunct="0">
                <a:spcBef>
                  <a:spcPct val="0"/>
                </a:spcBef>
                <a:spcAft>
                  <a:spcPct val="0"/>
                </a:spcAft>
                <a:defRPr/>
              </a:pPr>
              <a:endParaRPr lang="zh-CN" altLang="zh-CN" sz="1600">
                <a:solidFill>
                  <a:srgbClr val="FFFFFF"/>
                </a:solidFill>
                <a:latin typeface="Arial" pitchFamily="34" charset="0"/>
                <a:ea typeface="ＭＳ Ｐゴシック" pitchFamily="34" charset="-128"/>
                <a:cs typeface="Arial" pitchFamily="34" charset="0"/>
              </a:endParaRPr>
            </a:p>
          </p:txBody>
        </p:sp>
      </p:grpSp>
      <p:sp>
        <p:nvSpPr>
          <p:cNvPr id="3" name="标题 2"/>
          <p:cNvSpPr>
            <a:spLocks noGrp="1"/>
          </p:cNvSpPr>
          <p:nvPr>
            <p:ph type="title"/>
          </p:nvPr>
        </p:nvSpPr>
        <p:spPr>
          <a:xfrm>
            <a:off x="823700" y="365878"/>
            <a:ext cx="10844563" cy="553894"/>
          </a:xfrm>
        </p:spPr>
        <p:txBody>
          <a:bodyPr/>
          <a:lstStyle/>
          <a:p>
            <a:pPr>
              <a:defRPr/>
            </a:pPr>
            <a:r>
              <a:rPr lang="bg-BG" altLang="zh-CN" sz="2800" u="sng" dirty="0" smtClean="0">
                <a:latin typeface="Calibri" pitchFamily="34" charset="0"/>
              </a:rPr>
              <a:t>Глобални ресурси, локални операции</a:t>
            </a:r>
            <a:endParaRPr lang="en-US" altLang="zh-CN" sz="2800" u="sng" dirty="0" smtClean="0">
              <a:latin typeface="Calibri" pitchFamily="34" charset="0"/>
            </a:endParaRPr>
          </a:p>
        </p:txBody>
      </p:sp>
      <p:pic>
        <p:nvPicPr>
          <p:cNvPr id="12321" name="Picture 77" descr="Logo"/>
          <p:cNvPicPr>
            <a:picLocks noChangeAspect="1" noChangeArrowheads="1"/>
          </p:cNvPicPr>
          <p:nvPr/>
        </p:nvPicPr>
        <p:blipFill>
          <a:blip r:embed="rId4" cstate="print"/>
          <a:srcRect/>
          <a:stretch>
            <a:fillRect/>
          </a:stretch>
        </p:blipFill>
        <p:spPr bwMode="auto">
          <a:xfrm>
            <a:off x="923685" y="3781333"/>
            <a:ext cx="128555" cy="128555"/>
          </a:xfrm>
          <a:prstGeom prst="rect">
            <a:avLst/>
          </a:prstGeom>
          <a:noFill/>
          <a:ln w="9525">
            <a:noFill/>
            <a:miter lim="800000"/>
            <a:headEnd/>
            <a:tailEnd/>
          </a:ln>
        </p:spPr>
      </p:pic>
      <p:sp>
        <p:nvSpPr>
          <p:cNvPr id="12322" name="Text Box 256"/>
          <p:cNvSpPr txBox="1">
            <a:spLocks noChangeArrowheads="1"/>
          </p:cNvSpPr>
          <p:nvPr/>
        </p:nvSpPr>
        <p:spPr bwMode="auto">
          <a:xfrm>
            <a:off x="3767744" y="1962532"/>
            <a:ext cx="757041"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Toronto</a:t>
            </a:r>
            <a:endParaRPr lang="zh-CN" altLang="zh-CN" sz="1799">
              <a:solidFill>
                <a:srgbClr val="404040"/>
              </a:solidFill>
              <a:latin typeface="Arial" charset="0"/>
              <a:ea typeface="黑体" pitchFamily="49" charset="-122"/>
              <a:cs typeface="Arial" charset="0"/>
            </a:endParaRPr>
          </a:p>
        </p:txBody>
      </p:sp>
      <p:sp>
        <p:nvSpPr>
          <p:cNvPr id="12323" name="Text Box 256"/>
          <p:cNvSpPr txBox="1">
            <a:spLocks noChangeArrowheads="1"/>
          </p:cNvSpPr>
          <p:nvPr/>
        </p:nvSpPr>
        <p:spPr bwMode="auto">
          <a:xfrm>
            <a:off x="3955020" y="2173617"/>
            <a:ext cx="757041" cy="153947"/>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Ottawa</a:t>
            </a:r>
            <a:endParaRPr lang="zh-CN" altLang="zh-CN" sz="1799">
              <a:solidFill>
                <a:srgbClr val="404040"/>
              </a:solidFill>
              <a:latin typeface="Arial" charset="0"/>
              <a:ea typeface="黑体" pitchFamily="49" charset="-122"/>
              <a:cs typeface="Arial" charset="0"/>
            </a:endParaRPr>
          </a:p>
        </p:txBody>
      </p:sp>
      <p:sp>
        <p:nvSpPr>
          <p:cNvPr id="12324" name="Text Box 256"/>
          <p:cNvSpPr txBox="1">
            <a:spLocks noChangeArrowheads="1"/>
          </p:cNvSpPr>
          <p:nvPr/>
        </p:nvSpPr>
        <p:spPr bwMode="auto">
          <a:xfrm>
            <a:off x="1672790" y="2432310"/>
            <a:ext cx="757041" cy="153948"/>
          </a:xfrm>
          <a:prstGeom prst="rect">
            <a:avLst/>
          </a:prstGeom>
          <a:noFill/>
          <a:ln w="9525">
            <a:noFill/>
            <a:miter lim="800000"/>
            <a:headEnd/>
            <a:tailEnd/>
          </a:ln>
        </p:spPr>
        <p:txBody>
          <a:bodyPr lIns="0" tIns="0" rIns="0" bIns="0">
            <a:spAutoFit/>
          </a:bodyPr>
          <a:lstStyle/>
          <a:p>
            <a:pPr fontAlgn="base">
              <a:spcBef>
                <a:spcPct val="0"/>
              </a:spcBef>
              <a:spcAft>
                <a:spcPct val="0"/>
              </a:spcAft>
            </a:pPr>
            <a:r>
              <a:rPr lang="en-US" altLang="zh-CN" sz="1000">
                <a:solidFill>
                  <a:srgbClr val="404040"/>
                </a:solidFill>
                <a:latin typeface="Arial" charset="0"/>
                <a:ea typeface="黑体" pitchFamily="49" charset="-122"/>
                <a:cs typeface="Arial" charset="0"/>
              </a:rPr>
              <a:t>Silicon Valley</a:t>
            </a:r>
            <a:endParaRPr lang="zh-CN" altLang="zh-CN" sz="1799">
              <a:solidFill>
                <a:srgbClr val="404040"/>
              </a:solidFill>
              <a:latin typeface="Arial" charset="0"/>
              <a:ea typeface="黑体" pitchFamily="49" charset="-122"/>
              <a:cs typeface="Arial" charset="0"/>
            </a:endParaRPr>
          </a:p>
        </p:txBody>
      </p:sp>
    </p:spTree>
    <p:extLst>
      <p:ext uri="{BB962C8B-B14F-4D97-AF65-F5344CB8AC3E}">
        <p14:creationId xmlns:p14="http://schemas.microsoft.com/office/powerpoint/2010/main" val="23670634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矩形 142"/>
          <p:cNvSpPr/>
          <p:nvPr/>
        </p:nvSpPr>
        <p:spPr>
          <a:xfrm>
            <a:off x="6144205" y="1309987"/>
            <a:ext cx="5869604" cy="3539430"/>
          </a:xfrm>
          <a:prstGeom prst="rect">
            <a:avLst/>
          </a:prstGeom>
        </p:spPr>
        <p:txBody>
          <a:bodyPr wrap="square">
            <a:spAutoFit/>
          </a:bodyPr>
          <a:lstStyle/>
          <a:p>
            <a:pPr marL="285607" indent="-285607" defTabSz="913943" fontAlgn="base">
              <a:spcBef>
                <a:spcPct val="0"/>
              </a:spcBef>
              <a:spcAft>
                <a:spcPct val="0"/>
              </a:spcAft>
              <a:buClr>
                <a:srgbClr val="990000"/>
              </a:buClr>
              <a:buSzPct val="60000"/>
              <a:buFont typeface="Wingdings" panose="05000000000000000000" pitchFamily="2" charset="2"/>
              <a:buChar char="l"/>
            </a:pPr>
            <a:r>
              <a:rPr lang="ru-RU" altLang="zh-CN" sz="1600" b="1" i="1" dirty="0">
                <a:solidFill>
                  <a:srgbClr val="000000"/>
                </a:solidFill>
                <a:latin typeface="Arial" panose="020B0604020202020204" pitchFamily="34" charset="0"/>
                <a:ea typeface="微软雅黑" panose="020B0503020204020204" pitchFamily="34" charset="-122"/>
                <a:cs typeface="Arial" panose="020B0604020202020204" pitchFamily="34" charset="0"/>
              </a:rPr>
              <a:t>Постигнат устойчив и ефективен растеж в основните бизнес единици чрез целенасочена </a:t>
            </a:r>
            <a:r>
              <a:rPr lang="ru-RU" altLang="zh-CN" sz="1600" b="1" i="1" dirty="0" smtClean="0">
                <a:solidFill>
                  <a:srgbClr val="000000"/>
                </a:solidFill>
                <a:latin typeface="Arial" panose="020B0604020202020204" pitchFamily="34" charset="0"/>
                <a:ea typeface="微软雅黑" panose="020B0503020204020204" pitchFamily="34" charset="-122"/>
                <a:cs typeface="Arial" panose="020B0604020202020204" pitchFamily="34" charset="0"/>
              </a:rPr>
              <a:t>стратегия</a:t>
            </a:r>
          </a:p>
          <a:p>
            <a:pPr marL="285607" indent="-285607" defTabSz="913943" fontAlgn="base">
              <a:spcBef>
                <a:spcPct val="0"/>
              </a:spcBef>
              <a:spcAft>
                <a:spcPct val="0"/>
              </a:spcAft>
              <a:buClr>
                <a:srgbClr val="990000"/>
              </a:buClr>
              <a:buSzPct val="60000"/>
              <a:buFont typeface="Wingdings" panose="05000000000000000000" pitchFamily="2" charset="2"/>
              <a:buChar char="l"/>
            </a:pPr>
            <a:endPar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marL="285607" indent="-285607" defTabSz="913943" fontAlgn="base">
              <a:spcBef>
                <a:spcPct val="0"/>
              </a:spcBef>
              <a:spcAft>
                <a:spcPct val="0"/>
              </a:spcAft>
              <a:buClr>
                <a:srgbClr val="990000"/>
              </a:buClr>
              <a:buSzPct val="60000"/>
              <a:buFont typeface="Wingdings" panose="05000000000000000000" pitchFamily="2" charset="2"/>
              <a:buChar char="l"/>
            </a:pPr>
            <a:r>
              <a:rPr lang="ru-RU" altLang="zh-CN" sz="1600" b="1" dirty="0" smtClean="0">
                <a:solidFill>
                  <a:srgbClr val="000000"/>
                </a:solidFill>
                <a:latin typeface="Arial" panose="020B0604020202020204" pitchFamily="34" charset="0"/>
                <a:ea typeface="微软雅黑" panose="020B0503020204020204" pitchFamily="34" charset="-122"/>
                <a:cs typeface="Arial" panose="020B0604020202020204" pitchFamily="34" charset="0"/>
              </a:rPr>
              <a:t>Ентерпрайз </a:t>
            </a:r>
            <a:r>
              <a:rPr lang="ru-RU" altLang="zh-CN" sz="1600" b="1" dirty="0">
                <a:solidFill>
                  <a:srgbClr val="000000"/>
                </a:solidFill>
                <a:latin typeface="Arial" panose="020B0604020202020204" pitchFamily="34" charset="0"/>
                <a:ea typeface="微软雅黑" panose="020B0503020204020204" pitchFamily="34" charset="-122"/>
                <a:cs typeface="Arial" panose="020B0604020202020204" pitchFamily="34" charset="0"/>
              </a:rPr>
              <a:t>бизнеса </a:t>
            </a:r>
            <a:r>
              <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постигна бърз растеж чрез целенасочени усилия в областта на обществената </a:t>
            </a:r>
            <a:r>
              <a:rPr lang="ru-RU" altLang="zh-CN" sz="1600" dirty="0" smtClean="0">
                <a:solidFill>
                  <a:srgbClr val="000000"/>
                </a:solidFill>
                <a:latin typeface="Arial" panose="020B0604020202020204" pitchFamily="34" charset="0"/>
                <a:ea typeface="微软雅黑" panose="020B0503020204020204" pitchFamily="34" charset="-122"/>
                <a:cs typeface="Arial" panose="020B0604020202020204" pitchFamily="34" charset="0"/>
              </a:rPr>
              <a:t>сигурност, </a:t>
            </a:r>
            <a:r>
              <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финансите, транспорта и </a:t>
            </a:r>
            <a:r>
              <a:rPr lang="ru-RU" altLang="zh-CN" sz="1600" dirty="0" smtClean="0">
                <a:solidFill>
                  <a:srgbClr val="000000"/>
                </a:solidFill>
                <a:latin typeface="Arial" panose="020B0604020202020204" pitchFamily="34" charset="0"/>
                <a:ea typeface="微软雅黑" panose="020B0503020204020204" pitchFamily="34" charset="-122"/>
                <a:cs typeface="Arial" panose="020B0604020202020204" pitchFamily="34" charset="0"/>
              </a:rPr>
              <a:t>енергетиката</a:t>
            </a:r>
          </a:p>
          <a:p>
            <a:pPr marL="285607" indent="-285607" defTabSz="913943" fontAlgn="base">
              <a:spcBef>
                <a:spcPct val="0"/>
              </a:spcBef>
              <a:spcAft>
                <a:spcPct val="0"/>
              </a:spcAft>
              <a:buClr>
                <a:srgbClr val="990000"/>
              </a:buClr>
              <a:buSzPct val="60000"/>
              <a:buFont typeface="Wingdings" panose="05000000000000000000" pitchFamily="2" charset="2"/>
              <a:buChar char="l"/>
            </a:pPr>
            <a:endPar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marL="285607" indent="-285607" defTabSz="913943" fontAlgn="base">
              <a:spcBef>
                <a:spcPct val="0"/>
              </a:spcBef>
              <a:spcAft>
                <a:spcPct val="0"/>
              </a:spcAft>
              <a:buClr>
                <a:srgbClr val="990000"/>
              </a:buClr>
              <a:buSzPct val="60000"/>
              <a:buFont typeface="Wingdings" panose="05000000000000000000" pitchFamily="2" charset="2"/>
              <a:buChar char="l"/>
            </a:pPr>
            <a:r>
              <a:rPr lang="ru-RU" altLang="zh-CN" sz="1600" b="1" dirty="0">
                <a:solidFill>
                  <a:srgbClr val="000000"/>
                </a:solidFill>
                <a:latin typeface="Arial" panose="020B0604020202020204" pitchFamily="34" charset="0"/>
                <a:ea typeface="微软雅黑" panose="020B0503020204020204" pitchFamily="34" charset="-122"/>
                <a:cs typeface="Arial" panose="020B0604020202020204" pitchFamily="34" charset="0"/>
              </a:rPr>
              <a:t>Потребителският бизнес </a:t>
            </a:r>
            <a:r>
              <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създаде престижен имидж на марката и стана свидетел на ефективен </a:t>
            </a:r>
            <a:r>
              <a:rPr lang="ru-RU" altLang="zh-CN" sz="1600" dirty="0" smtClean="0">
                <a:solidFill>
                  <a:srgbClr val="000000"/>
                </a:solidFill>
                <a:latin typeface="Arial" panose="020B0604020202020204" pitchFamily="34" charset="0"/>
                <a:ea typeface="微软雅黑" panose="020B0503020204020204" pitchFamily="34" charset="-122"/>
                <a:cs typeface="Arial" panose="020B0604020202020204" pitchFamily="34" charset="0"/>
              </a:rPr>
              <a:t>растеж</a:t>
            </a:r>
          </a:p>
          <a:p>
            <a:pPr marL="285607" indent="-285607" defTabSz="913943" fontAlgn="base">
              <a:spcBef>
                <a:spcPct val="0"/>
              </a:spcBef>
              <a:spcAft>
                <a:spcPct val="0"/>
              </a:spcAft>
              <a:buClr>
                <a:srgbClr val="990000"/>
              </a:buClr>
              <a:buSzPct val="60000"/>
              <a:buFont typeface="Wingdings" panose="05000000000000000000" pitchFamily="2" charset="2"/>
              <a:buChar char="l"/>
            </a:pPr>
            <a:endPar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marL="285607" indent="-285607" defTabSz="913943" fontAlgn="base">
              <a:spcBef>
                <a:spcPct val="0"/>
              </a:spcBef>
              <a:spcAft>
                <a:spcPct val="0"/>
              </a:spcAft>
              <a:buClr>
                <a:srgbClr val="990000"/>
              </a:buClr>
              <a:buSzPct val="60000"/>
              <a:buFont typeface="Wingdings" panose="05000000000000000000" pitchFamily="2" charset="2"/>
              <a:buChar char="l"/>
            </a:pPr>
            <a:r>
              <a:rPr lang="ru-RU" altLang="zh-CN" sz="1600" b="1" dirty="0">
                <a:solidFill>
                  <a:srgbClr val="000000"/>
                </a:solidFill>
                <a:latin typeface="Arial" panose="020B0604020202020204" pitchFamily="34" charset="0"/>
                <a:ea typeface="微软雅黑" panose="020B0503020204020204" pitchFamily="34" charset="-122"/>
                <a:cs typeface="Arial" panose="020B0604020202020204" pitchFamily="34" charset="0"/>
              </a:rPr>
              <a:t>Кериер бизнеса </a:t>
            </a:r>
            <a:r>
              <a:rPr lang="ru-RU"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постигна стабилен растеж и консолидирано технологично лидерство и конкурентоспособност</a:t>
            </a:r>
            <a:endPar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标题 1"/>
          <p:cNvSpPr txBox="1">
            <a:spLocks/>
          </p:cNvSpPr>
          <p:nvPr/>
        </p:nvSpPr>
        <p:spPr>
          <a:xfrm>
            <a:off x="698234" y="520248"/>
            <a:ext cx="10795787" cy="430887"/>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a:lstStyle>
          <a:p>
            <a:pPr defTabSz="913943">
              <a:buClr>
                <a:srgbClr val="CC9900"/>
              </a:buClr>
            </a:pPr>
            <a:r>
              <a:rPr lang="bg-BG" altLang="zh-CN" sz="2800" b="0" u="sng" dirty="0">
                <a:solidFill>
                  <a:srgbClr val="000000">
                    <a:lumMod val="85000"/>
                    <a:lumOff val="15000"/>
                  </a:srgbClr>
                </a:solidFill>
                <a:latin typeface="Arial" pitchFamily="34" charset="0"/>
                <a:cs typeface="Arial" pitchFamily="34" charset="0"/>
              </a:rPr>
              <a:t>Непрекъснат ефективен растеж</a:t>
            </a:r>
            <a:endParaRPr lang="en-US" altLang="zh-CN" sz="2800" b="0" u="sng" dirty="0">
              <a:solidFill>
                <a:srgbClr val="000000">
                  <a:lumMod val="85000"/>
                  <a:lumOff val="15000"/>
                </a:srgbClr>
              </a:solidFill>
              <a:latin typeface="Arial" panose="020B0604020202020204" pitchFamily="34" charset="0"/>
              <a:ea typeface="微软雅黑" pitchFamily="34" charset="-122"/>
              <a:cs typeface="Arial" panose="020B0604020202020204" pitchFamily="34" charset="0"/>
            </a:endParaRPr>
          </a:p>
        </p:txBody>
      </p:sp>
      <p:sp>
        <p:nvSpPr>
          <p:cNvPr id="55" name="矩形 28"/>
          <p:cNvSpPr/>
          <p:nvPr/>
        </p:nvSpPr>
        <p:spPr bwMode="auto">
          <a:xfrm>
            <a:off x="552307" y="2133214"/>
            <a:ext cx="5470575" cy="4031925"/>
          </a:xfrm>
          <a:prstGeom prst="rect">
            <a:avLst/>
          </a:prstGeom>
          <a:solidFill>
            <a:sysClr val="window" lastClr="FFFFFF">
              <a:lumMod val="95000"/>
              <a:alpha val="0"/>
            </a:sysClr>
          </a:solidFill>
          <a:ln w="25400" cap="flat" cmpd="sng" algn="ctr">
            <a:noFill/>
            <a:prstDash val="solid"/>
          </a:ln>
          <a:effectLst/>
        </p:spPr>
        <p:txBody>
          <a:bodyPr rtlCol="0" anchor="ctr"/>
          <a:lstStyle/>
          <a:p>
            <a:pPr indent="-228531" algn="ctr" fontAlgn="ctr">
              <a:buClr>
                <a:srgbClr val="990000"/>
              </a:buClr>
              <a:buSzPct val="60000"/>
              <a:defRPr/>
            </a:pPr>
            <a:endParaRPr lang="zh-CN" altLang="en-US" sz="1799" kern="0">
              <a:solidFill>
                <a:sysClr val="windowText" lastClr="000000">
                  <a:lumMod val="75000"/>
                  <a:lumOff val="25000"/>
                </a:sysClr>
              </a:solidFill>
              <a:latin typeface="Arial"/>
              <a:ea typeface="微软雅黑"/>
              <a:cs typeface="Arial" pitchFamily="34" charset="0"/>
            </a:endParaRPr>
          </a:p>
        </p:txBody>
      </p:sp>
      <p:sp>
        <p:nvSpPr>
          <p:cNvPr id="56" name="Rectangle 16"/>
          <p:cNvSpPr>
            <a:spLocks/>
          </p:cNvSpPr>
          <p:nvPr/>
        </p:nvSpPr>
        <p:spPr bwMode="auto">
          <a:xfrm>
            <a:off x="934193" y="2493933"/>
            <a:ext cx="1261236" cy="215388"/>
          </a:xfrm>
          <a:prstGeom prst="rect">
            <a:avLst/>
          </a:prstGeom>
          <a:noFill/>
          <a:ln w="12700" cap="rnd">
            <a:noFill/>
            <a:round/>
            <a:headEnd/>
            <a:tailEnd/>
          </a:ln>
        </p:spPr>
        <p:txBody>
          <a:bodyPr wrap="none" lIns="0" tIns="0" rIns="0" bIns="0">
            <a:spAutoFit/>
          </a:bodyPr>
          <a:lstStyle/>
          <a:p>
            <a:pPr>
              <a:defRPr/>
            </a:pPr>
            <a:r>
              <a:rPr lang="en-US" altLang="zh-CN" sz="1400" kern="0" dirty="0">
                <a:solidFill>
                  <a:sysClr val="windowText" lastClr="000000">
                    <a:lumMod val="75000"/>
                    <a:lumOff val="25000"/>
                  </a:sysClr>
                </a:solidFill>
                <a:latin typeface="Arial"/>
                <a:ea typeface="微软雅黑" pitchFamily="34" charset="-122"/>
                <a:cs typeface="Arial" pitchFamily="34" charset="0"/>
                <a:sym typeface="FrutigerNext LT Regular" pitchFamily="34" charset="0"/>
              </a:rPr>
              <a:t>USD </a:t>
            </a:r>
            <a:r>
              <a:rPr lang="bg-BG" altLang="zh-CN" sz="1400" kern="0" dirty="0">
                <a:solidFill>
                  <a:sysClr val="windowText" lastClr="000000">
                    <a:lumMod val="75000"/>
                    <a:lumOff val="25000"/>
                  </a:sysClr>
                </a:solidFill>
                <a:latin typeface="Arial"/>
                <a:ea typeface="微软雅黑" pitchFamily="34" charset="-122"/>
                <a:cs typeface="Arial" pitchFamily="34" charset="0"/>
                <a:sym typeface="FrutigerNext LT Regular" pitchFamily="34" charset="0"/>
              </a:rPr>
              <a:t>милиарда</a:t>
            </a:r>
            <a:endParaRPr lang="zh-CN" altLang="en-US" sz="1400" kern="0" dirty="0">
              <a:solidFill>
                <a:sysClr val="windowText" lastClr="000000">
                  <a:lumMod val="75000"/>
                  <a:lumOff val="25000"/>
                </a:sysClr>
              </a:solidFill>
              <a:latin typeface="Arial"/>
              <a:ea typeface="微软雅黑" pitchFamily="34" charset="-122"/>
              <a:cs typeface="Arial" pitchFamily="34" charset="0"/>
              <a:sym typeface="FrutigerNext LT Regular" pitchFamily="34" charset="0"/>
            </a:endParaRPr>
          </a:p>
        </p:txBody>
      </p:sp>
      <p:sp>
        <p:nvSpPr>
          <p:cNvPr id="57" name="Rectangle 7"/>
          <p:cNvSpPr>
            <a:spLocks/>
          </p:cNvSpPr>
          <p:nvPr/>
        </p:nvSpPr>
        <p:spPr bwMode="auto">
          <a:xfrm>
            <a:off x="3006636" y="3986656"/>
            <a:ext cx="295150" cy="1497615"/>
          </a:xfrm>
          <a:prstGeom prst="rect">
            <a:avLst/>
          </a:prstGeom>
          <a:solidFill>
            <a:sysClr val="window" lastClr="FFFFFF">
              <a:lumMod val="65000"/>
            </a:sysClr>
          </a:solidFill>
          <a:ln w="12700">
            <a:noFill/>
            <a:round/>
            <a:headEnd/>
            <a:tailEnd/>
          </a:ln>
        </p:spPr>
        <p:txBody>
          <a:bodyPr lIns="0" tIns="0" rIns="0" bIns="0"/>
          <a:lstStyle/>
          <a:p>
            <a:pPr fontAlgn="base">
              <a:spcBef>
                <a:spcPct val="0"/>
              </a:spcBef>
              <a:spcAft>
                <a:spcPct val="0"/>
              </a:spcAft>
              <a:buClr>
                <a:srgbClr val="CC9900"/>
              </a:buClr>
              <a:buFont typeface="Wingdings" pitchFamily="2" charset="2"/>
              <a:buChar char="n"/>
              <a:defRPr/>
            </a:pPr>
            <a:endParaRPr lang="zh-CN" altLang="en-US" sz="1200" b="1" kern="0">
              <a:solidFill>
                <a:sysClr val="windowText" lastClr="000000">
                  <a:lumMod val="75000"/>
                  <a:lumOff val="25000"/>
                </a:sysClr>
              </a:solidFill>
              <a:latin typeface="Arial"/>
              <a:ea typeface="微软雅黑" panose="020B0503020204020204" pitchFamily="34" charset="-122"/>
              <a:cs typeface="Arial" pitchFamily="34" charset="0"/>
            </a:endParaRPr>
          </a:p>
        </p:txBody>
      </p:sp>
      <p:sp>
        <p:nvSpPr>
          <p:cNvPr id="58" name="Rectangle 6"/>
          <p:cNvSpPr>
            <a:spLocks/>
          </p:cNvSpPr>
          <p:nvPr/>
        </p:nvSpPr>
        <p:spPr bwMode="auto">
          <a:xfrm>
            <a:off x="1502362" y="4420765"/>
            <a:ext cx="295150" cy="1063506"/>
          </a:xfrm>
          <a:prstGeom prst="rect">
            <a:avLst/>
          </a:prstGeom>
          <a:solidFill>
            <a:sysClr val="window" lastClr="FFFFFF">
              <a:lumMod val="65000"/>
            </a:sysClr>
          </a:solidFill>
          <a:ln w="12700">
            <a:noFill/>
            <a:round/>
            <a:headEnd/>
            <a:tailEnd/>
          </a:ln>
        </p:spPr>
        <p:txBody>
          <a:bodyPr lIns="0" tIns="0" rIns="0" bIns="0"/>
          <a:lstStyle/>
          <a:p>
            <a:pPr fontAlgn="base">
              <a:spcBef>
                <a:spcPct val="0"/>
              </a:spcBef>
              <a:spcAft>
                <a:spcPct val="0"/>
              </a:spcAft>
              <a:buClr>
                <a:srgbClr val="CC9900"/>
              </a:buClr>
              <a:buFont typeface="Wingdings" pitchFamily="2" charset="2"/>
              <a:buChar char="n"/>
              <a:defRPr/>
            </a:pPr>
            <a:endParaRPr lang="zh-CN" altLang="en-US" sz="1200" b="1" kern="0">
              <a:solidFill>
                <a:sysClr val="windowText" lastClr="000000">
                  <a:lumMod val="75000"/>
                  <a:lumOff val="25000"/>
                </a:sysClr>
              </a:solidFill>
              <a:latin typeface="Arial"/>
              <a:ea typeface="微软雅黑" panose="020B0503020204020204" pitchFamily="34" charset="-122"/>
              <a:cs typeface="Arial" pitchFamily="34" charset="0"/>
            </a:endParaRPr>
          </a:p>
        </p:txBody>
      </p:sp>
      <p:sp>
        <p:nvSpPr>
          <p:cNvPr id="59" name="Rectangle 7"/>
          <p:cNvSpPr>
            <a:spLocks/>
          </p:cNvSpPr>
          <p:nvPr/>
        </p:nvSpPr>
        <p:spPr bwMode="auto">
          <a:xfrm>
            <a:off x="2254499" y="4315435"/>
            <a:ext cx="295150" cy="1168834"/>
          </a:xfrm>
          <a:prstGeom prst="rect">
            <a:avLst/>
          </a:prstGeom>
          <a:solidFill>
            <a:sysClr val="window" lastClr="FFFFFF">
              <a:lumMod val="65000"/>
            </a:sysClr>
          </a:solidFill>
          <a:ln w="12700">
            <a:noFill/>
            <a:round/>
            <a:headEnd/>
            <a:tailEnd/>
          </a:ln>
        </p:spPr>
        <p:txBody>
          <a:bodyPr lIns="0" tIns="0" rIns="0" bIns="0"/>
          <a:lstStyle/>
          <a:p>
            <a:pPr fontAlgn="base">
              <a:spcBef>
                <a:spcPct val="0"/>
              </a:spcBef>
              <a:spcAft>
                <a:spcPct val="0"/>
              </a:spcAft>
              <a:buClr>
                <a:srgbClr val="CC9900"/>
              </a:buClr>
              <a:buFont typeface="Wingdings" pitchFamily="2" charset="2"/>
              <a:buChar char="n"/>
              <a:defRPr/>
            </a:pPr>
            <a:endParaRPr lang="zh-CN" altLang="en-US" sz="1200" b="1" kern="0">
              <a:solidFill>
                <a:sysClr val="windowText" lastClr="000000">
                  <a:lumMod val="75000"/>
                  <a:lumOff val="25000"/>
                </a:sysClr>
              </a:solidFill>
              <a:latin typeface="Arial"/>
              <a:ea typeface="微软雅黑" panose="020B0503020204020204" pitchFamily="34" charset="-122"/>
              <a:cs typeface="Arial" pitchFamily="34" charset="0"/>
            </a:endParaRPr>
          </a:p>
        </p:txBody>
      </p:sp>
      <p:sp>
        <p:nvSpPr>
          <p:cNvPr id="60" name="Rectangle 20"/>
          <p:cNvSpPr>
            <a:spLocks/>
          </p:cNvSpPr>
          <p:nvPr/>
        </p:nvSpPr>
        <p:spPr bwMode="auto">
          <a:xfrm>
            <a:off x="1428570" y="5548831"/>
            <a:ext cx="442725" cy="184618"/>
          </a:xfrm>
          <a:prstGeom prst="rect">
            <a:avLst/>
          </a:prstGeom>
          <a:noFill/>
          <a:ln w="12700" cap="rnd">
            <a:noFill/>
            <a:round/>
            <a:headEnd/>
            <a:tailEnd/>
          </a:ln>
        </p:spPr>
        <p:txBody>
          <a:bodyPr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2012</a:t>
            </a:r>
          </a:p>
        </p:txBody>
      </p:sp>
      <p:sp>
        <p:nvSpPr>
          <p:cNvPr id="61" name="Rectangle 21"/>
          <p:cNvSpPr>
            <a:spLocks/>
          </p:cNvSpPr>
          <p:nvPr/>
        </p:nvSpPr>
        <p:spPr bwMode="auto">
          <a:xfrm>
            <a:off x="2180707" y="5548833"/>
            <a:ext cx="442725" cy="184618"/>
          </a:xfrm>
          <a:prstGeom prst="rect">
            <a:avLst/>
          </a:prstGeom>
          <a:noFill/>
          <a:ln w="12700" cap="rnd">
            <a:noFill/>
            <a:round/>
            <a:headEnd/>
            <a:tailEnd/>
          </a:ln>
        </p:spPr>
        <p:txBody>
          <a:bodyPr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2013</a:t>
            </a:r>
          </a:p>
        </p:txBody>
      </p:sp>
      <p:sp>
        <p:nvSpPr>
          <p:cNvPr id="62" name="Rectangle 13"/>
          <p:cNvSpPr>
            <a:spLocks/>
          </p:cNvSpPr>
          <p:nvPr/>
        </p:nvSpPr>
        <p:spPr bwMode="auto">
          <a:xfrm>
            <a:off x="2608033" y="3783819"/>
            <a:ext cx="1092355" cy="184618"/>
          </a:xfrm>
          <a:prstGeom prst="rect">
            <a:avLst/>
          </a:prstGeom>
          <a:noFill/>
          <a:ln w="12700" cap="rnd">
            <a:noFill/>
            <a:round/>
            <a:headEnd/>
            <a:tailEnd/>
          </a:ln>
        </p:spPr>
        <p:txBody>
          <a:bodyPr wrap="square" lIns="0" tIns="0" rIns="0" bIns="0">
            <a:spAutoFit/>
          </a:bodyPr>
          <a:lstStyle/>
          <a:p>
            <a:pPr algn="ctr">
              <a:defRPr/>
            </a:pPr>
            <a:r>
              <a:rPr lang="en-US" altLang="zh-CN" sz="1200" kern="0" dirty="0">
                <a:solidFill>
                  <a:sysClr val="windowText" lastClr="000000">
                    <a:lumMod val="75000"/>
                    <a:lumOff val="25000"/>
                  </a:sysClr>
                </a:solidFill>
                <a:latin typeface="Arial"/>
                <a:ea typeface="微软雅黑" pitchFamily="34" charset="-122"/>
                <a:cs typeface="Arial" pitchFamily="34" charset="0"/>
                <a:sym typeface="Impact" pitchFamily="34" charset="0"/>
              </a:rPr>
              <a:t>46.7</a:t>
            </a:r>
          </a:p>
        </p:txBody>
      </p:sp>
      <p:sp>
        <p:nvSpPr>
          <p:cNvPr id="63" name="Rectangle 21"/>
          <p:cNvSpPr>
            <a:spLocks/>
          </p:cNvSpPr>
          <p:nvPr/>
        </p:nvSpPr>
        <p:spPr bwMode="auto">
          <a:xfrm>
            <a:off x="2932845" y="5548832"/>
            <a:ext cx="442725" cy="184618"/>
          </a:xfrm>
          <a:prstGeom prst="rect">
            <a:avLst/>
          </a:prstGeom>
          <a:noFill/>
          <a:ln w="12700" cap="rnd">
            <a:noFill/>
            <a:round/>
            <a:headEnd/>
            <a:tailEnd/>
          </a:ln>
        </p:spPr>
        <p:txBody>
          <a:bodyPr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2014</a:t>
            </a:r>
          </a:p>
        </p:txBody>
      </p:sp>
      <p:sp>
        <p:nvSpPr>
          <p:cNvPr id="64" name="Rectangle 12"/>
          <p:cNvSpPr>
            <a:spLocks/>
          </p:cNvSpPr>
          <p:nvPr/>
        </p:nvSpPr>
        <p:spPr bwMode="auto">
          <a:xfrm>
            <a:off x="1428503" y="4235442"/>
            <a:ext cx="442725" cy="184618"/>
          </a:xfrm>
          <a:prstGeom prst="rect">
            <a:avLst/>
          </a:prstGeom>
          <a:noFill/>
          <a:ln w="12700" cap="rnd">
            <a:noFill/>
            <a:round/>
            <a:headEnd/>
            <a:tailEnd/>
          </a:ln>
        </p:spPr>
        <p:txBody>
          <a:bodyPr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35.4</a:t>
            </a:r>
          </a:p>
        </p:txBody>
      </p:sp>
      <p:sp>
        <p:nvSpPr>
          <p:cNvPr id="65" name="Rectangle 13"/>
          <p:cNvSpPr>
            <a:spLocks/>
          </p:cNvSpPr>
          <p:nvPr/>
        </p:nvSpPr>
        <p:spPr bwMode="auto">
          <a:xfrm>
            <a:off x="2180606" y="4085035"/>
            <a:ext cx="442725" cy="184618"/>
          </a:xfrm>
          <a:prstGeom prst="rect">
            <a:avLst/>
          </a:prstGeom>
          <a:noFill/>
          <a:ln w="12700" cap="rnd">
            <a:noFill/>
            <a:round/>
            <a:headEnd/>
            <a:tailEnd/>
          </a:ln>
        </p:spPr>
        <p:txBody>
          <a:bodyPr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Impact" pitchFamily="34" charset="0"/>
              </a:rPr>
              <a:t>39.3</a:t>
            </a:r>
          </a:p>
        </p:txBody>
      </p:sp>
      <p:sp>
        <p:nvSpPr>
          <p:cNvPr id="66" name="Rectangle 7"/>
          <p:cNvSpPr>
            <a:spLocks/>
          </p:cNvSpPr>
          <p:nvPr/>
        </p:nvSpPr>
        <p:spPr bwMode="auto">
          <a:xfrm>
            <a:off x="4489355" y="2516849"/>
            <a:ext cx="326050" cy="2967421"/>
          </a:xfrm>
          <a:prstGeom prst="rect">
            <a:avLst/>
          </a:prstGeom>
          <a:solidFill>
            <a:srgbClr val="FF9900"/>
          </a:solidFill>
          <a:ln w="9525">
            <a:noFill/>
            <a:miter lim="800000"/>
            <a:headEnd/>
            <a:tailEnd/>
          </a:ln>
        </p:spPr>
        <p:txBody>
          <a:bodyPr lIns="0" tIns="0" rIns="0" bIns="0"/>
          <a:lstStyle/>
          <a:p>
            <a:pPr>
              <a:defRPr/>
            </a:pPr>
            <a:endParaRPr lang="zh-CN" altLang="en-US" sz="1000" kern="0">
              <a:solidFill>
                <a:sysClr val="windowText" lastClr="000000">
                  <a:lumMod val="75000"/>
                  <a:lumOff val="25000"/>
                </a:sysClr>
              </a:solidFill>
              <a:latin typeface="Arial"/>
              <a:ea typeface="微软雅黑" panose="020B0503020204020204" pitchFamily="34" charset="-122"/>
              <a:cs typeface="Arial" pitchFamily="34" charset="0"/>
            </a:endParaRPr>
          </a:p>
        </p:txBody>
      </p:sp>
      <p:sp>
        <p:nvSpPr>
          <p:cNvPr id="67" name="Rectangle 13"/>
          <p:cNvSpPr>
            <a:spLocks/>
          </p:cNvSpPr>
          <p:nvPr/>
        </p:nvSpPr>
        <p:spPr bwMode="auto">
          <a:xfrm>
            <a:off x="3354384" y="3232330"/>
            <a:ext cx="1092355" cy="184618"/>
          </a:xfrm>
          <a:prstGeom prst="rect">
            <a:avLst/>
          </a:prstGeom>
          <a:noFill/>
          <a:ln w="12700" cap="rnd">
            <a:noFill/>
            <a:round/>
            <a:headEnd/>
            <a:tailEnd/>
          </a:ln>
        </p:spPr>
        <p:txBody>
          <a:bodyPr wrap="square" lIns="0" tIns="0" rIns="0" bIns="0">
            <a:spAutoFit/>
          </a:bodyPr>
          <a:lstStyle/>
          <a:p>
            <a:pPr algn="ctr">
              <a:defRPr/>
            </a:pPr>
            <a:r>
              <a:rPr lang="en-US" altLang="zh-CN" sz="1200" kern="0" dirty="0">
                <a:solidFill>
                  <a:sysClr val="windowText" lastClr="000000">
                    <a:lumMod val="75000"/>
                    <a:lumOff val="25000"/>
                  </a:sysClr>
                </a:solidFill>
                <a:latin typeface="Arial"/>
                <a:ea typeface="微软雅黑" pitchFamily="34" charset="-122"/>
                <a:cs typeface="Arial" pitchFamily="34" charset="0"/>
                <a:sym typeface="Impact" pitchFamily="34" charset="0"/>
              </a:rPr>
              <a:t>61.3</a:t>
            </a:r>
          </a:p>
        </p:txBody>
      </p:sp>
      <p:sp>
        <p:nvSpPr>
          <p:cNvPr id="68" name="Rectangle 21"/>
          <p:cNvSpPr>
            <a:spLocks/>
          </p:cNvSpPr>
          <p:nvPr/>
        </p:nvSpPr>
        <p:spPr bwMode="auto">
          <a:xfrm>
            <a:off x="3438620" y="5548832"/>
            <a:ext cx="814011" cy="184618"/>
          </a:xfrm>
          <a:prstGeom prst="rect">
            <a:avLst/>
          </a:prstGeom>
          <a:noFill/>
          <a:ln w="12700" cap="rnd">
            <a:noFill/>
            <a:round/>
            <a:headEnd/>
            <a:tailEnd/>
          </a:ln>
        </p:spPr>
        <p:txBody>
          <a:bodyPr wrap="square"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2015</a:t>
            </a:r>
          </a:p>
        </p:txBody>
      </p:sp>
      <p:sp>
        <p:nvSpPr>
          <p:cNvPr id="71" name="Rectangle 7"/>
          <p:cNvSpPr>
            <a:spLocks/>
          </p:cNvSpPr>
          <p:nvPr/>
        </p:nvSpPr>
        <p:spPr bwMode="auto">
          <a:xfrm>
            <a:off x="3742102" y="3419330"/>
            <a:ext cx="295150" cy="2064941"/>
          </a:xfrm>
          <a:prstGeom prst="rect">
            <a:avLst/>
          </a:prstGeom>
          <a:solidFill>
            <a:sysClr val="window" lastClr="FFFFFF">
              <a:lumMod val="65000"/>
            </a:sysClr>
          </a:solidFill>
          <a:ln w="12700">
            <a:noFill/>
            <a:round/>
            <a:headEnd/>
            <a:tailEnd/>
          </a:ln>
        </p:spPr>
        <p:txBody>
          <a:bodyPr lIns="0" tIns="0" rIns="0" bIns="0"/>
          <a:lstStyle/>
          <a:p>
            <a:pPr fontAlgn="base">
              <a:spcBef>
                <a:spcPct val="0"/>
              </a:spcBef>
              <a:spcAft>
                <a:spcPct val="0"/>
              </a:spcAft>
              <a:buClr>
                <a:srgbClr val="CC9900"/>
              </a:buClr>
              <a:buFont typeface="Wingdings" pitchFamily="2" charset="2"/>
              <a:buChar char="n"/>
              <a:defRPr/>
            </a:pPr>
            <a:endParaRPr lang="zh-CN" altLang="en-US" sz="1200" b="1" kern="0">
              <a:solidFill>
                <a:sysClr val="windowText" lastClr="000000">
                  <a:lumMod val="75000"/>
                  <a:lumOff val="25000"/>
                </a:sysClr>
              </a:solidFill>
              <a:latin typeface="Arial"/>
              <a:ea typeface="微软雅黑" panose="020B0503020204020204" pitchFamily="34" charset="-122"/>
              <a:cs typeface="Arial" pitchFamily="34" charset="0"/>
            </a:endParaRPr>
          </a:p>
        </p:txBody>
      </p:sp>
      <p:sp>
        <p:nvSpPr>
          <p:cNvPr id="72" name="文本框 52"/>
          <p:cNvSpPr txBox="1"/>
          <p:nvPr/>
        </p:nvSpPr>
        <p:spPr>
          <a:xfrm>
            <a:off x="4446736" y="2217375"/>
            <a:ext cx="759146" cy="307697"/>
          </a:xfrm>
          <a:prstGeom prst="rect">
            <a:avLst/>
          </a:prstGeom>
          <a:noFill/>
        </p:spPr>
        <p:txBody>
          <a:bodyPr wrap="square" rtlCol="0">
            <a:spAutoFit/>
          </a:bodyPr>
          <a:lstStyle/>
          <a:p>
            <a:pPr>
              <a:defRPr/>
            </a:pPr>
            <a:r>
              <a:rPr lang="en-US" altLang="zh-CN" sz="1400" b="1" kern="0" dirty="0">
                <a:solidFill>
                  <a:sysClr val="windowText" lastClr="000000">
                    <a:lumMod val="75000"/>
                    <a:lumOff val="25000"/>
                  </a:sysClr>
                </a:solidFill>
                <a:latin typeface="Arial"/>
                <a:ea typeface="微软雅黑" panose="020B0503020204020204" pitchFamily="34" charset="-122"/>
              </a:rPr>
              <a:t>75.1</a:t>
            </a:r>
            <a:endParaRPr lang="zh-CN" altLang="en-US" sz="1400" kern="0" dirty="0">
              <a:solidFill>
                <a:sysClr val="windowText" lastClr="000000">
                  <a:lumMod val="75000"/>
                  <a:lumOff val="25000"/>
                </a:sysClr>
              </a:solidFill>
              <a:latin typeface="Arial"/>
              <a:ea typeface="微软雅黑" panose="020B0503020204020204" pitchFamily="34" charset="-122"/>
            </a:endParaRPr>
          </a:p>
        </p:txBody>
      </p:sp>
      <p:sp>
        <p:nvSpPr>
          <p:cNvPr id="75" name="Rectangle 21"/>
          <p:cNvSpPr>
            <a:spLocks/>
          </p:cNvSpPr>
          <p:nvPr/>
        </p:nvSpPr>
        <p:spPr bwMode="auto">
          <a:xfrm>
            <a:off x="4247171" y="5514502"/>
            <a:ext cx="814011" cy="183838"/>
          </a:xfrm>
          <a:prstGeom prst="rect">
            <a:avLst/>
          </a:prstGeom>
          <a:noFill/>
          <a:ln w="12700" cap="rnd">
            <a:noFill/>
            <a:round/>
            <a:headEnd/>
            <a:tailEnd/>
          </a:ln>
        </p:spPr>
        <p:txBody>
          <a:bodyPr wrap="square" lIns="0" tIns="0" rIns="0" bIns="0">
            <a:spAutoFit/>
          </a:bodyPr>
          <a:lstStyle/>
          <a:p>
            <a:pPr algn="ctr">
              <a:defRPr/>
            </a:pPr>
            <a:r>
              <a:rPr lang="en-US" altLang="zh-CN" sz="1200" kern="0" dirty="0">
                <a:solidFill>
                  <a:sysClr val="windowText" lastClr="000000">
                    <a:lumMod val="75000"/>
                    <a:lumOff val="25000"/>
                  </a:sysClr>
                </a:solidFill>
                <a:latin typeface="Arial"/>
                <a:ea typeface="微软雅黑" panose="020B0503020204020204" pitchFamily="34" charset="-122"/>
                <a:cs typeface="Arial" pitchFamily="34" charset="0"/>
                <a:sym typeface="FrutigerNext LT Regular" pitchFamily="34" charset="0"/>
              </a:rPr>
              <a:t>2016</a:t>
            </a:r>
          </a:p>
        </p:txBody>
      </p:sp>
      <p:sp>
        <p:nvSpPr>
          <p:cNvPr id="77" name="Rectangle 1"/>
          <p:cNvSpPr>
            <a:spLocks/>
          </p:cNvSpPr>
          <p:nvPr/>
        </p:nvSpPr>
        <p:spPr bwMode="auto">
          <a:xfrm>
            <a:off x="552310" y="1413400"/>
            <a:ext cx="5471704" cy="719813"/>
          </a:xfrm>
          <a:prstGeom prst="rect">
            <a:avLst/>
          </a:prstGeom>
          <a:solidFill>
            <a:srgbClr val="FF9900"/>
          </a:solidFill>
          <a:ln w="25400" cap="flat" cmpd="sng" algn="ctr">
            <a:noFill/>
            <a:prstDash val="solid"/>
          </a:ln>
          <a:effectLst/>
        </p:spPr>
        <p:txBody>
          <a:bodyPr rtlCol="0" anchor="ctr"/>
          <a:lstStyle>
            <a:defPPr>
              <a:defRPr lang="zh-CN"/>
            </a:defPPr>
            <a:lvl1pPr marL="0" algn="l" defTabSz="1219444" rtl="0" eaLnBrk="1" latinLnBrk="0" hangingPunct="1">
              <a:defRPr sz="2400" kern="1200">
                <a:solidFill>
                  <a:schemeClr val="lt1"/>
                </a:solidFill>
                <a:latin typeface="+mn-lt"/>
                <a:ea typeface="+mn-ea"/>
                <a:cs typeface="+mn-cs"/>
              </a:defRPr>
            </a:lvl1pPr>
            <a:lvl2pPr marL="609722" algn="l" defTabSz="1219444" rtl="0" eaLnBrk="1" latinLnBrk="0" hangingPunct="1">
              <a:defRPr sz="2400" kern="1200">
                <a:solidFill>
                  <a:schemeClr val="lt1"/>
                </a:solidFill>
                <a:latin typeface="+mn-lt"/>
                <a:ea typeface="+mn-ea"/>
                <a:cs typeface="+mn-cs"/>
              </a:defRPr>
            </a:lvl2pPr>
            <a:lvl3pPr marL="1219444" algn="l" defTabSz="1219444" rtl="0" eaLnBrk="1" latinLnBrk="0" hangingPunct="1">
              <a:defRPr sz="2400" kern="1200">
                <a:solidFill>
                  <a:schemeClr val="lt1"/>
                </a:solidFill>
                <a:latin typeface="+mn-lt"/>
                <a:ea typeface="+mn-ea"/>
                <a:cs typeface="+mn-cs"/>
              </a:defRPr>
            </a:lvl3pPr>
            <a:lvl4pPr marL="1829166" algn="l" defTabSz="1219444" rtl="0" eaLnBrk="1" latinLnBrk="0" hangingPunct="1">
              <a:defRPr sz="2400" kern="1200">
                <a:solidFill>
                  <a:schemeClr val="lt1"/>
                </a:solidFill>
                <a:latin typeface="+mn-lt"/>
                <a:ea typeface="+mn-ea"/>
                <a:cs typeface="+mn-cs"/>
              </a:defRPr>
            </a:lvl4pPr>
            <a:lvl5pPr marL="2438888" algn="l" defTabSz="1219444" rtl="0" eaLnBrk="1" latinLnBrk="0" hangingPunct="1">
              <a:defRPr sz="2400" kern="1200">
                <a:solidFill>
                  <a:schemeClr val="lt1"/>
                </a:solidFill>
                <a:latin typeface="+mn-lt"/>
                <a:ea typeface="+mn-ea"/>
                <a:cs typeface="+mn-cs"/>
              </a:defRPr>
            </a:lvl5pPr>
            <a:lvl6pPr marL="3048610" algn="l" defTabSz="1219444" rtl="0" eaLnBrk="1" latinLnBrk="0" hangingPunct="1">
              <a:defRPr sz="2400" kern="1200">
                <a:solidFill>
                  <a:schemeClr val="lt1"/>
                </a:solidFill>
                <a:latin typeface="+mn-lt"/>
                <a:ea typeface="+mn-ea"/>
                <a:cs typeface="+mn-cs"/>
              </a:defRPr>
            </a:lvl6pPr>
            <a:lvl7pPr marL="3658332" algn="l" defTabSz="1219444" rtl="0" eaLnBrk="1" latinLnBrk="0" hangingPunct="1">
              <a:defRPr sz="2400" kern="1200">
                <a:solidFill>
                  <a:schemeClr val="lt1"/>
                </a:solidFill>
                <a:latin typeface="+mn-lt"/>
                <a:ea typeface="+mn-ea"/>
                <a:cs typeface="+mn-cs"/>
              </a:defRPr>
            </a:lvl7pPr>
            <a:lvl8pPr marL="4268053" algn="l" defTabSz="1219444" rtl="0" eaLnBrk="1" latinLnBrk="0" hangingPunct="1">
              <a:defRPr sz="2400" kern="1200">
                <a:solidFill>
                  <a:schemeClr val="lt1"/>
                </a:solidFill>
                <a:latin typeface="+mn-lt"/>
                <a:ea typeface="+mn-ea"/>
                <a:cs typeface="+mn-cs"/>
              </a:defRPr>
            </a:lvl8pPr>
            <a:lvl9pPr marL="4877775" algn="l" defTabSz="1219444" rtl="0" eaLnBrk="1" latinLnBrk="0" hangingPunct="1">
              <a:defRPr sz="2400" kern="1200">
                <a:solidFill>
                  <a:schemeClr val="lt1"/>
                </a:solidFill>
                <a:latin typeface="+mn-lt"/>
                <a:ea typeface="+mn-ea"/>
                <a:cs typeface="+mn-cs"/>
              </a:defRPr>
            </a:lvl9pPr>
          </a:lstStyle>
          <a:p>
            <a:pPr algn="ctr" defTabSz="914126" fontAlgn="base">
              <a:spcBef>
                <a:spcPct val="0"/>
              </a:spcBef>
              <a:spcAft>
                <a:spcPct val="0"/>
              </a:spcAft>
              <a:buClr>
                <a:srgbClr val="CC9900"/>
              </a:buClr>
              <a:defRPr/>
            </a:pPr>
            <a:r>
              <a:rPr lang="bg-BG" altLang="zh-CN" sz="1799" b="1" dirty="0">
                <a:solidFill>
                  <a:srgbClr val="FFFFFF"/>
                </a:solidFill>
                <a:latin typeface="Arial"/>
                <a:ea typeface="微软雅黑" pitchFamily="34" charset="-122"/>
                <a:cs typeface="Arial" pitchFamily="34" charset="0"/>
                <a:sym typeface="FrutigerNext LT Medium" pitchFamily="34" charset="0"/>
              </a:rPr>
              <a:t>Търговски оборот</a:t>
            </a:r>
            <a:endParaRPr lang="en-US" altLang="zh-CN" sz="1799" b="1" dirty="0">
              <a:solidFill>
                <a:srgbClr val="FFFFFF"/>
              </a:solidFill>
              <a:latin typeface="Arial"/>
              <a:ea typeface="微软雅黑" pitchFamily="34" charset="-122"/>
              <a:cs typeface="Arial" pitchFamily="34" charset="0"/>
              <a:sym typeface="FrutigerNext LT Medium" pitchFamily="34" charset="0"/>
            </a:endParaRPr>
          </a:p>
        </p:txBody>
      </p:sp>
      <p:sp>
        <p:nvSpPr>
          <p:cNvPr id="80" name="椭圆 55"/>
          <p:cNvSpPr>
            <a:spLocks/>
          </p:cNvSpPr>
          <p:nvPr/>
        </p:nvSpPr>
        <p:spPr bwMode="auto">
          <a:xfrm>
            <a:off x="768795" y="1270116"/>
            <a:ext cx="937844" cy="937844"/>
          </a:xfrm>
          <a:prstGeom prst="ellipse">
            <a:avLst/>
          </a:prstGeom>
          <a:solidFill>
            <a:sysClr val="window" lastClr="FFFFFF"/>
          </a:solidFill>
          <a:ln w="25400" cap="flat" cmpd="sng" algn="ctr">
            <a:solidFill>
              <a:srgbClr val="FF9900"/>
            </a:solidFill>
            <a:prstDash val="solid"/>
          </a:ln>
          <a:effectLst/>
        </p:spPr>
        <p:txBody>
          <a:bodyPr rtlCol="0" anchor="ctr"/>
          <a:lstStyle>
            <a:defPPr>
              <a:defRPr lang="zh-CN"/>
            </a:defPPr>
            <a:lvl1pPr marL="0" algn="l" defTabSz="1219444" rtl="0" eaLnBrk="1" latinLnBrk="0" hangingPunct="1">
              <a:defRPr sz="2400" kern="1200">
                <a:solidFill>
                  <a:schemeClr val="lt1"/>
                </a:solidFill>
                <a:latin typeface="+mn-lt"/>
                <a:ea typeface="+mn-ea"/>
                <a:cs typeface="+mn-cs"/>
              </a:defRPr>
            </a:lvl1pPr>
            <a:lvl2pPr marL="609722" algn="l" defTabSz="1219444" rtl="0" eaLnBrk="1" latinLnBrk="0" hangingPunct="1">
              <a:defRPr sz="2400" kern="1200">
                <a:solidFill>
                  <a:schemeClr val="lt1"/>
                </a:solidFill>
                <a:latin typeface="+mn-lt"/>
                <a:ea typeface="+mn-ea"/>
                <a:cs typeface="+mn-cs"/>
              </a:defRPr>
            </a:lvl2pPr>
            <a:lvl3pPr marL="1219444" algn="l" defTabSz="1219444" rtl="0" eaLnBrk="1" latinLnBrk="0" hangingPunct="1">
              <a:defRPr sz="2400" kern="1200">
                <a:solidFill>
                  <a:schemeClr val="lt1"/>
                </a:solidFill>
                <a:latin typeface="+mn-lt"/>
                <a:ea typeface="+mn-ea"/>
                <a:cs typeface="+mn-cs"/>
              </a:defRPr>
            </a:lvl3pPr>
            <a:lvl4pPr marL="1829166" algn="l" defTabSz="1219444" rtl="0" eaLnBrk="1" latinLnBrk="0" hangingPunct="1">
              <a:defRPr sz="2400" kern="1200">
                <a:solidFill>
                  <a:schemeClr val="lt1"/>
                </a:solidFill>
                <a:latin typeface="+mn-lt"/>
                <a:ea typeface="+mn-ea"/>
                <a:cs typeface="+mn-cs"/>
              </a:defRPr>
            </a:lvl4pPr>
            <a:lvl5pPr marL="2438888" algn="l" defTabSz="1219444" rtl="0" eaLnBrk="1" latinLnBrk="0" hangingPunct="1">
              <a:defRPr sz="2400" kern="1200">
                <a:solidFill>
                  <a:schemeClr val="lt1"/>
                </a:solidFill>
                <a:latin typeface="+mn-lt"/>
                <a:ea typeface="+mn-ea"/>
                <a:cs typeface="+mn-cs"/>
              </a:defRPr>
            </a:lvl5pPr>
            <a:lvl6pPr marL="3048610" algn="l" defTabSz="1219444" rtl="0" eaLnBrk="1" latinLnBrk="0" hangingPunct="1">
              <a:defRPr sz="2400" kern="1200">
                <a:solidFill>
                  <a:schemeClr val="lt1"/>
                </a:solidFill>
                <a:latin typeface="+mn-lt"/>
                <a:ea typeface="+mn-ea"/>
                <a:cs typeface="+mn-cs"/>
              </a:defRPr>
            </a:lvl6pPr>
            <a:lvl7pPr marL="3658332" algn="l" defTabSz="1219444" rtl="0" eaLnBrk="1" latinLnBrk="0" hangingPunct="1">
              <a:defRPr sz="2400" kern="1200">
                <a:solidFill>
                  <a:schemeClr val="lt1"/>
                </a:solidFill>
                <a:latin typeface="+mn-lt"/>
                <a:ea typeface="+mn-ea"/>
                <a:cs typeface="+mn-cs"/>
              </a:defRPr>
            </a:lvl7pPr>
            <a:lvl8pPr marL="4268053" algn="l" defTabSz="1219444" rtl="0" eaLnBrk="1" latinLnBrk="0" hangingPunct="1">
              <a:defRPr sz="2400" kern="1200">
                <a:solidFill>
                  <a:schemeClr val="lt1"/>
                </a:solidFill>
                <a:latin typeface="+mn-lt"/>
                <a:ea typeface="+mn-ea"/>
                <a:cs typeface="+mn-cs"/>
              </a:defRPr>
            </a:lvl8pPr>
            <a:lvl9pPr marL="4877775" algn="l" defTabSz="1219444" rtl="0" eaLnBrk="1" latinLnBrk="0" hangingPunct="1">
              <a:defRPr sz="2400" kern="1200">
                <a:solidFill>
                  <a:schemeClr val="lt1"/>
                </a:solidFill>
                <a:latin typeface="+mn-lt"/>
                <a:ea typeface="+mn-ea"/>
                <a:cs typeface="+mn-cs"/>
              </a:defRPr>
            </a:lvl9pPr>
          </a:lstStyle>
          <a:p>
            <a:pPr indent="-228531" algn="ctr" fontAlgn="ctr">
              <a:buClr>
                <a:srgbClr val="990000"/>
              </a:buClr>
              <a:buSzPct val="60000"/>
              <a:defRPr/>
            </a:pPr>
            <a:endParaRPr lang="zh-CN" altLang="en-US" sz="1799" dirty="0">
              <a:solidFill>
                <a:sysClr val="window" lastClr="FFFFFF"/>
              </a:solidFill>
              <a:latin typeface="Arial"/>
              <a:ea typeface="微软雅黑"/>
              <a:cs typeface="Arial" pitchFamily="34" charset="0"/>
            </a:endParaRPr>
          </a:p>
        </p:txBody>
      </p:sp>
      <p:sp>
        <p:nvSpPr>
          <p:cNvPr id="83" name="Freeform 5"/>
          <p:cNvSpPr>
            <a:spLocks noChangeAspect="1" noEditPoints="1"/>
          </p:cNvSpPr>
          <p:nvPr/>
        </p:nvSpPr>
        <p:spPr bwMode="auto">
          <a:xfrm>
            <a:off x="987947" y="1538845"/>
            <a:ext cx="508593" cy="468922"/>
          </a:xfrm>
          <a:custGeom>
            <a:avLst/>
            <a:gdLst>
              <a:gd name="T0" fmla="*/ 1002 w 1340"/>
              <a:gd name="T1" fmla="*/ 426 h 1134"/>
              <a:gd name="T2" fmla="*/ 972 w 1340"/>
              <a:gd name="T3" fmla="*/ 456 h 1134"/>
              <a:gd name="T4" fmla="*/ 966 w 1340"/>
              <a:gd name="T5" fmla="*/ 948 h 1134"/>
              <a:gd name="T6" fmla="*/ 984 w 1340"/>
              <a:gd name="T7" fmla="*/ 988 h 1134"/>
              <a:gd name="T8" fmla="*/ 1024 w 1340"/>
              <a:gd name="T9" fmla="*/ 1004 h 1134"/>
              <a:gd name="T10" fmla="*/ 1144 w 1340"/>
              <a:gd name="T11" fmla="*/ 1000 h 1134"/>
              <a:gd name="T12" fmla="*/ 1174 w 1340"/>
              <a:gd name="T13" fmla="*/ 970 h 1134"/>
              <a:gd name="T14" fmla="*/ 1178 w 1340"/>
              <a:gd name="T15" fmla="*/ 480 h 1134"/>
              <a:gd name="T16" fmla="*/ 1162 w 1340"/>
              <a:gd name="T17" fmla="*/ 438 h 1134"/>
              <a:gd name="T18" fmla="*/ 1122 w 1340"/>
              <a:gd name="T19" fmla="*/ 422 h 1134"/>
              <a:gd name="T20" fmla="*/ 56 w 1340"/>
              <a:gd name="T21" fmla="*/ 28 h 1134"/>
              <a:gd name="T22" fmla="*/ 40 w 1340"/>
              <a:gd name="T23" fmla="*/ 2 h 1134"/>
              <a:gd name="T24" fmla="*/ 8 w 1340"/>
              <a:gd name="T25" fmla="*/ 8 h 1134"/>
              <a:gd name="T26" fmla="*/ 0 w 1340"/>
              <a:gd name="T27" fmla="*/ 1106 h 1134"/>
              <a:gd name="T28" fmla="*/ 8 w 1340"/>
              <a:gd name="T29" fmla="*/ 1126 h 1134"/>
              <a:gd name="T30" fmla="*/ 1312 w 1340"/>
              <a:gd name="T31" fmla="*/ 1134 h 1134"/>
              <a:gd name="T32" fmla="*/ 1340 w 1340"/>
              <a:gd name="T33" fmla="*/ 1106 h 1134"/>
              <a:gd name="T34" fmla="*/ 1324 w 1340"/>
              <a:gd name="T35" fmla="*/ 1080 h 1134"/>
              <a:gd name="T36" fmla="*/ 468 w 1340"/>
              <a:gd name="T37" fmla="*/ 536 h 1134"/>
              <a:gd name="T38" fmla="*/ 430 w 1340"/>
              <a:gd name="T39" fmla="*/ 552 h 1134"/>
              <a:gd name="T40" fmla="*/ 414 w 1340"/>
              <a:gd name="T41" fmla="*/ 590 h 1134"/>
              <a:gd name="T42" fmla="*/ 418 w 1340"/>
              <a:gd name="T43" fmla="*/ 972 h 1134"/>
              <a:gd name="T44" fmla="*/ 448 w 1340"/>
              <a:gd name="T45" fmla="*/ 1000 h 1134"/>
              <a:gd name="T46" fmla="*/ 572 w 1340"/>
              <a:gd name="T47" fmla="*/ 1004 h 1134"/>
              <a:gd name="T48" fmla="*/ 610 w 1340"/>
              <a:gd name="T49" fmla="*/ 988 h 1134"/>
              <a:gd name="T50" fmla="*/ 626 w 1340"/>
              <a:gd name="T51" fmla="*/ 950 h 1134"/>
              <a:gd name="T52" fmla="*/ 622 w 1340"/>
              <a:gd name="T53" fmla="*/ 570 h 1134"/>
              <a:gd name="T54" fmla="*/ 592 w 1340"/>
              <a:gd name="T55" fmla="*/ 540 h 1134"/>
              <a:gd name="T56" fmla="*/ 200 w 1340"/>
              <a:gd name="T57" fmla="*/ 782 h 1134"/>
              <a:gd name="T58" fmla="*/ 168 w 1340"/>
              <a:gd name="T59" fmla="*/ 792 h 1134"/>
              <a:gd name="T60" fmla="*/ 146 w 1340"/>
              <a:gd name="T61" fmla="*/ 826 h 1134"/>
              <a:gd name="T62" fmla="*/ 146 w 1340"/>
              <a:gd name="T63" fmla="*/ 962 h 1134"/>
              <a:gd name="T64" fmla="*/ 168 w 1340"/>
              <a:gd name="T65" fmla="*/ 996 h 1134"/>
              <a:gd name="T66" fmla="*/ 302 w 1340"/>
              <a:gd name="T67" fmla="*/ 1004 h 1134"/>
              <a:gd name="T68" fmla="*/ 332 w 1340"/>
              <a:gd name="T69" fmla="*/ 996 h 1134"/>
              <a:gd name="T70" fmla="*/ 356 w 1340"/>
              <a:gd name="T71" fmla="*/ 962 h 1134"/>
              <a:gd name="T72" fmla="*/ 356 w 1340"/>
              <a:gd name="T73" fmla="*/ 826 h 1134"/>
              <a:gd name="T74" fmla="*/ 332 w 1340"/>
              <a:gd name="T75" fmla="*/ 792 h 1134"/>
              <a:gd name="T76" fmla="*/ 200 w 1340"/>
              <a:gd name="T77" fmla="*/ 782 h 1134"/>
              <a:gd name="T78" fmla="*/ 716 w 1340"/>
              <a:gd name="T79" fmla="*/ 652 h 1134"/>
              <a:gd name="T80" fmla="*/ 688 w 1340"/>
              <a:gd name="T81" fmla="*/ 682 h 1134"/>
              <a:gd name="T82" fmla="*/ 684 w 1340"/>
              <a:gd name="T83" fmla="*/ 950 h 1134"/>
              <a:gd name="T84" fmla="*/ 700 w 1340"/>
              <a:gd name="T85" fmla="*/ 988 h 1134"/>
              <a:gd name="T86" fmla="*/ 738 w 1340"/>
              <a:gd name="T87" fmla="*/ 1004 h 1134"/>
              <a:gd name="T88" fmla="*/ 862 w 1340"/>
              <a:gd name="T89" fmla="*/ 1000 h 1134"/>
              <a:gd name="T90" fmla="*/ 892 w 1340"/>
              <a:gd name="T91" fmla="*/ 972 h 1134"/>
              <a:gd name="T92" fmla="*/ 896 w 1340"/>
              <a:gd name="T93" fmla="*/ 702 h 1134"/>
              <a:gd name="T94" fmla="*/ 880 w 1340"/>
              <a:gd name="T95" fmla="*/ 664 h 1134"/>
              <a:gd name="T96" fmla="*/ 842 w 1340"/>
              <a:gd name="T97" fmla="*/ 648 h 1134"/>
              <a:gd name="T98" fmla="*/ 180 w 1340"/>
              <a:gd name="T99" fmla="*/ 616 h 1134"/>
              <a:gd name="T100" fmla="*/ 200 w 1340"/>
              <a:gd name="T101" fmla="*/ 606 h 1134"/>
              <a:gd name="T102" fmla="*/ 756 w 1340"/>
              <a:gd name="T103" fmla="*/ 546 h 1134"/>
              <a:gd name="T104" fmla="*/ 780 w 1340"/>
              <a:gd name="T105" fmla="*/ 552 h 1134"/>
              <a:gd name="T106" fmla="*/ 810 w 1340"/>
              <a:gd name="T107" fmla="*/ 538 h 1134"/>
              <a:gd name="T108" fmla="*/ 930 w 1340"/>
              <a:gd name="T109" fmla="*/ 108 h 1134"/>
              <a:gd name="T110" fmla="*/ 542 w 1340"/>
              <a:gd name="T111" fmla="*/ 236 h 1134"/>
              <a:gd name="T112" fmla="*/ 514 w 1340"/>
              <a:gd name="T113" fmla="*/ 224 h 1134"/>
              <a:gd name="T114" fmla="*/ 484 w 1340"/>
              <a:gd name="T115" fmla="*/ 236 h 1134"/>
              <a:gd name="T116" fmla="*/ 134 w 1340"/>
              <a:gd name="T117" fmla="*/ 556 h 1134"/>
              <a:gd name="T118" fmla="*/ 132 w 1340"/>
              <a:gd name="T119" fmla="*/ 588 h 1134"/>
              <a:gd name="T120" fmla="*/ 148 w 1340"/>
              <a:gd name="T121" fmla="*/ 608 h 1134"/>
              <a:gd name="T122" fmla="*/ 172 w 1340"/>
              <a:gd name="T123" fmla="*/ 616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0" h="1134">
                <a:moveTo>
                  <a:pt x="1024" y="422"/>
                </a:moveTo>
                <a:lnTo>
                  <a:pt x="1024" y="422"/>
                </a:lnTo>
                <a:lnTo>
                  <a:pt x="1012" y="424"/>
                </a:lnTo>
                <a:lnTo>
                  <a:pt x="1002" y="426"/>
                </a:lnTo>
                <a:lnTo>
                  <a:pt x="992" y="432"/>
                </a:lnTo>
                <a:lnTo>
                  <a:pt x="984" y="438"/>
                </a:lnTo>
                <a:lnTo>
                  <a:pt x="976" y="448"/>
                </a:lnTo>
                <a:lnTo>
                  <a:pt x="972" y="456"/>
                </a:lnTo>
                <a:lnTo>
                  <a:pt x="968" y="468"/>
                </a:lnTo>
                <a:lnTo>
                  <a:pt x="966" y="480"/>
                </a:lnTo>
                <a:lnTo>
                  <a:pt x="966" y="948"/>
                </a:lnTo>
                <a:lnTo>
                  <a:pt x="966" y="948"/>
                </a:lnTo>
                <a:lnTo>
                  <a:pt x="968" y="960"/>
                </a:lnTo>
                <a:lnTo>
                  <a:pt x="972" y="970"/>
                </a:lnTo>
                <a:lnTo>
                  <a:pt x="976" y="980"/>
                </a:lnTo>
                <a:lnTo>
                  <a:pt x="984" y="988"/>
                </a:lnTo>
                <a:lnTo>
                  <a:pt x="992" y="996"/>
                </a:lnTo>
                <a:lnTo>
                  <a:pt x="1002" y="1000"/>
                </a:lnTo>
                <a:lnTo>
                  <a:pt x="1012" y="1004"/>
                </a:lnTo>
                <a:lnTo>
                  <a:pt x="1024" y="1004"/>
                </a:lnTo>
                <a:lnTo>
                  <a:pt x="1122" y="1004"/>
                </a:lnTo>
                <a:lnTo>
                  <a:pt x="1122" y="1004"/>
                </a:lnTo>
                <a:lnTo>
                  <a:pt x="1134" y="1004"/>
                </a:lnTo>
                <a:lnTo>
                  <a:pt x="1144" y="1000"/>
                </a:lnTo>
                <a:lnTo>
                  <a:pt x="1154" y="996"/>
                </a:lnTo>
                <a:lnTo>
                  <a:pt x="1162" y="988"/>
                </a:lnTo>
                <a:lnTo>
                  <a:pt x="1168" y="980"/>
                </a:lnTo>
                <a:lnTo>
                  <a:pt x="1174" y="970"/>
                </a:lnTo>
                <a:lnTo>
                  <a:pt x="1178" y="960"/>
                </a:lnTo>
                <a:lnTo>
                  <a:pt x="1178" y="948"/>
                </a:lnTo>
                <a:lnTo>
                  <a:pt x="1178" y="480"/>
                </a:lnTo>
                <a:lnTo>
                  <a:pt x="1178" y="480"/>
                </a:lnTo>
                <a:lnTo>
                  <a:pt x="1178" y="468"/>
                </a:lnTo>
                <a:lnTo>
                  <a:pt x="1174" y="456"/>
                </a:lnTo>
                <a:lnTo>
                  <a:pt x="1168" y="448"/>
                </a:lnTo>
                <a:lnTo>
                  <a:pt x="1162" y="438"/>
                </a:lnTo>
                <a:lnTo>
                  <a:pt x="1154" y="432"/>
                </a:lnTo>
                <a:lnTo>
                  <a:pt x="1144" y="426"/>
                </a:lnTo>
                <a:lnTo>
                  <a:pt x="1134" y="424"/>
                </a:lnTo>
                <a:lnTo>
                  <a:pt x="1122" y="422"/>
                </a:lnTo>
                <a:lnTo>
                  <a:pt x="1024" y="422"/>
                </a:lnTo>
                <a:close/>
                <a:moveTo>
                  <a:pt x="1312" y="1078"/>
                </a:moveTo>
                <a:lnTo>
                  <a:pt x="56" y="1078"/>
                </a:lnTo>
                <a:lnTo>
                  <a:pt x="56" y="28"/>
                </a:lnTo>
                <a:lnTo>
                  <a:pt x="56" y="28"/>
                </a:lnTo>
                <a:lnTo>
                  <a:pt x="54" y="18"/>
                </a:lnTo>
                <a:lnTo>
                  <a:pt x="48" y="8"/>
                </a:lnTo>
                <a:lnTo>
                  <a:pt x="40" y="2"/>
                </a:lnTo>
                <a:lnTo>
                  <a:pt x="28" y="0"/>
                </a:lnTo>
                <a:lnTo>
                  <a:pt x="28" y="0"/>
                </a:lnTo>
                <a:lnTo>
                  <a:pt x="18" y="2"/>
                </a:lnTo>
                <a:lnTo>
                  <a:pt x="8" y="8"/>
                </a:lnTo>
                <a:lnTo>
                  <a:pt x="2" y="18"/>
                </a:lnTo>
                <a:lnTo>
                  <a:pt x="0" y="28"/>
                </a:lnTo>
                <a:lnTo>
                  <a:pt x="0" y="28"/>
                </a:lnTo>
                <a:lnTo>
                  <a:pt x="0" y="1106"/>
                </a:lnTo>
                <a:lnTo>
                  <a:pt x="0" y="1106"/>
                </a:lnTo>
                <a:lnTo>
                  <a:pt x="2" y="1118"/>
                </a:lnTo>
                <a:lnTo>
                  <a:pt x="8" y="1126"/>
                </a:lnTo>
                <a:lnTo>
                  <a:pt x="8" y="1126"/>
                </a:lnTo>
                <a:lnTo>
                  <a:pt x="18" y="1132"/>
                </a:lnTo>
                <a:lnTo>
                  <a:pt x="28" y="1134"/>
                </a:lnTo>
                <a:lnTo>
                  <a:pt x="1312" y="1134"/>
                </a:lnTo>
                <a:lnTo>
                  <a:pt x="1312" y="1134"/>
                </a:lnTo>
                <a:lnTo>
                  <a:pt x="1324" y="1132"/>
                </a:lnTo>
                <a:lnTo>
                  <a:pt x="1332" y="1126"/>
                </a:lnTo>
                <a:lnTo>
                  <a:pt x="1338" y="1118"/>
                </a:lnTo>
                <a:lnTo>
                  <a:pt x="1340" y="1106"/>
                </a:lnTo>
                <a:lnTo>
                  <a:pt x="1340" y="1106"/>
                </a:lnTo>
                <a:lnTo>
                  <a:pt x="1338" y="1096"/>
                </a:lnTo>
                <a:lnTo>
                  <a:pt x="1332" y="1086"/>
                </a:lnTo>
                <a:lnTo>
                  <a:pt x="1324" y="1080"/>
                </a:lnTo>
                <a:lnTo>
                  <a:pt x="1312" y="1078"/>
                </a:lnTo>
                <a:lnTo>
                  <a:pt x="1312" y="1078"/>
                </a:lnTo>
                <a:close/>
                <a:moveTo>
                  <a:pt x="468" y="536"/>
                </a:moveTo>
                <a:lnTo>
                  <a:pt x="468" y="536"/>
                </a:lnTo>
                <a:lnTo>
                  <a:pt x="458" y="538"/>
                </a:lnTo>
                <a:lnTo>
                  <a:pt x="448" y="540"/>
                </a:lnTo>
                <a:lnTo>
                  <a:pt x="438" y="546"/>
                </a:lnTo>
                <a:lnTo>
                  <a:pt x="430" y="552"/>
                </a:lnTo>
                <a:lnTo>
                  <a:pt x="424" y="560"/>
                </a:lnTo>
                <a:lnTo>
                  <a:pt x="418" y="570"/>
                </a:lnTo>
                <a:lnTo>
                  <a:pt x="416" y="580"/>
                </a:lnTo>
                <a:lnTo>
                  <a:pt x="414" y="590"/>
                </a:lnTo>
                <a:lnTo>
                  <a:pt x="414" y="950"/>
                </a:lnTo>
                <a:lnTo>
                  <a:pt x="414" y="950"/>
                </a:lnTo>
                <a:lnTo>
                  <a:pt x="416" y="962"/>
                </a:lnTo>
                <a:lnTo>
                  <a:pt x="418" y="972"/>
                </a:lnTo>
                <a:lnTo>
                  <a:pt x="424" y="980"/>
                </a:lnTo>
                <a:lnTo>
                  <a:pt x="430" y="988"/>
                </a:lnTo>
                <a:lnTo>
                  <a:pt x="438" y="996"/>
                </a:lnTo>
                <a:lnTo>
                  <a:pt x="448" y="1000"/>
                </a:lnTo>
                <a:lnTo>
                  <a:pt x="458" y="1004"/>
                </a:lnTo>
                <a:lnTo>
                  <a:pt x="468" y="1004"/>
                </a:lnTo>
                <a:lnTo>
                  <a:pt x="572" y="1004"/>
                </a:lnTo>
                <a:lnTo>
                  <a:pt x="572" y="1004"/>
                </a:lnTo>
                <a:lnTo>
                  <a:pt x="582" y="1004"/>
                </a:lnTo>
                <a:lnTo>
                  <a:pt x="592" y="1000"/>
                </a:lnTo>
                <a:lnTo>
                  <a:pt x="602" y="996"/>
                </a:lnTo>
                <a:lnTo>
                  <a:pt x="610" y="988"/>
                </a:lnTo>
                <a:lnTo>
                  <a:pt x="616" y="980"/>
                </a:lnTo>
                <a:lnTo>
                  <a:pt x="622" y="972"/>
                </a:lnTo>
                <a:lnTo>
                  <a:pt x="626" y="962"/>
                </a:lnTo>
                <a:lnTo>
                  <a:pt x="626" y="950"/>
                </a:lnTo>
                <a:lnTo>
                  <a:pt x="626" y="590"/>
                </a:lnTo>
                <a:lnTo>
                  <a:pt x="626" y="590"/>
                </a:lnTo>
                <a:lnTo>
                  <a:pt x="626" y="580"/>
                </a:lnTo>
                <a:lnTo>
                  <a:pt x="622" y="570"/>
                </a:lnTo>
                <a:lnTo>
                  <a:pt x="616" y="560"/>
                </a:lnTo>
                <a:lnTo>
                  <a:pt x="610" y="552"/>
                </a:lnTo>
                <a:lnTo>
                  <a:pt x="602" y="546"/>
                </a:lnTo>
                <a:lnTo>
                  <a:pt x="592" y="540"/>
                </a:lnTo>
                <a:lnTo>
                  <a:pt x="582" y="538"/>
                </a:lnTo>
                <a:lnTo>
                  <a:pt x="572" y="536"/>
                </a:lnTo>
                <a:lnTo>
                  <a:pt x="468" y="536"/>
                </a:lnTo>
                <a:close/>
                <a:moveTo>
                  <a:pt x="200" y="782"/>
                </a:moveTo>
                <a:lnTo>
                  <a:pt x="200" y="782"/>
                </a:lnTo>
                <a:lnTo>
                  <a:pt x="188" y="782"/>
                </a:lnTo>
                <a:lnTo>
                  <a:pt x="178" y="786"/>
                </a:lnTo>
                <a:lnTo>
                  <a:pt x="168" y="792"/>
                </a:lnTo>
                <a:lnTo>
                  <a:pt x="160" y="798"/>
                </a:lnTo>
                <a:lnTo>
                  <a:pt x="154" y="806"/>
                </a:lnTo>
                <a:lnTo>
                  <a:pt x="150" y="814"/>
                </a:lnTo>
                <a:lnTo>
                  <a:pt x="146" y="826"/>
                </a:lnTo>
                <a:lnTo>
                  <a:pt x="144" y="836"/>
                </a:lnTo>
                <a:lnTo>
                  <a:pt x="144" y="950"/>
                </a:lnTo>
                <a:lnTo>
                  <a:pt x="144" y="950"/>
                </a:lnTo>
                <a:lnTo>
                  <a:pt x="146" y="962"/>
                </a:lnTo>
                <a:lnTo>
                  <a:pt x="150" y="972"/>
                </a:lnTo>
                <a:lnTo>
                  <a:pt x="154" y="980"/>
                </a:lnTo>
                <a:lnTo>
                  <a:pt x="160" y="988"/>
                </a:lnTo>
                <a:lnTo>
                  <a:pt x="168" y="996"/>
                </a:lnTo>
                <a:lnTo>
                  <a:pt x="178" y="1000"/>
                </a:lnTo>
                <a:lnTo>
                  <a:pt x="188" y="1004"/>
                </a:lnTo>
                <a:lnTo>
                  <a:pt x="200" y="1004"/>
                </a:lnTo>
                <a:lnTo>
                  <a:pt x="302" y="1004"/>
                </a:lnTo>
                <a:lnTo>
                  <a:pt x="302" y="1004"/>
                </a:lnTo>
                <a:lnTo>
                  <a:pt x="314" y="1004"/>
                </a:lnTo>
                <a:lnTo>
                  <a:pt x="324" y="1000"/>
                </a:lnTo>
                <a:lnTo>
                  <a:pt x="332" y="996"/>
                </a:lnTo>
                <a:lnTo>
                  <a:pt x="340" y="988"/>
                </a:lnTo>
                <a:lnTo>
                  <a:pt x="348" y="980"/>
                </a:lnTo>
                <a:lnTo>
                  <a:pt x="352" y="972"/>
                </a:lnTo>
                <a:lnTo>
                  <a:pt x="356" y="962"/>
                </a:lnTo>
                <a:lnTo>
                  <a:pt x="356" y="950"/>
                </a:lnTo>
                <a:lnTo>
                  <a:pt x="356" y="836"/>
                </a:lnTo>
                <a:lnTo>
                  <a:pt x="356" y="836"/>
                </a:lnTo>
                <a:lnTo>
                  <a:pt x="356" y="826"/>
                </a:lnTo>
                <a:lnTo>
                  <a:pt x="352" y="814"/>
                </a:lnTo>
                <a:lnTo>
                  <a:pt x="348" y="806"/>
                </a:lnTo>
                <a:lnTo>
                  <a:pt x="340" y="798"/>
                </a:lnTo>
                <a:lnTo>
                  <a:pt x="332" y="792"/>
                </a:lnTo>
                <a:lnTo>
                  <a:pt x="324" y="786"/>
                </a:lnTo>
                <a:lnTo>
                  <a:pt x="314" y="782"/>
                </a:lnTo>
                <a:lnTo>
                  <a:pt x="302" y="782"/>
                </a:lnTo>
                <a:lnTo>
                  <a:pt x="200" y="782"/>
                </a:lnTo>
                <a:close/>
                <a:moveTo>
                  <a:pt x="738" y="648"/>
                </a:moveTo>
                <a:lnTo>
                  <a:pt x="738" y="648"/>
                </a:lnTo>
                <a:lnTo>
                  <a:pt x="726" y="648"/>
                </a:lnTo>
                <a:lnTo>
                  <a:pt x="716" y="652"/>
                </a:lnTo>
                <a:lnTo>
                  <a:pt x="708" y="658"/>
                </a:lnTo>
                <a:lnTo>
                  <a:pt x="700" y="664"/>
                </a:lnTo>
                <a:lnTo>
                  <a:pt x="692" y="672"/>
                </a:lnTo>
                <a:lnTo>
                  <a:pt x="688" y="682"/>
                </a:lnTo>
                <a:lnTo>
                  <a:pt x="684" y="692"/>
                </a:lnTo>
                <a:lnTo>
                  <a:pt x="684" y="702"/>
                </a:lnTo>
                <a:lnTo>
                  <a:pt x="684" y="950"/>
                </a:lnTo>
                <a:lnTo>
                  <a:pt x="684" y="950"/>
                </a:lnTo>
                <a:lnTo>
                  <a:pt x="684" y="962"/>
                </a:lnTo>
                <a:lnTo>
                  <a:pt x="688" y="972"/>
                </a:lnTo>
                <a:lnTo>
                  <a:pt x="692" y="980"/>
                </a:lnTo>
                <a:lnTo>
                  <a:pt x="700" y="988"/>
                </a:lnTo>
                <a:lnTo>
                  <a:pt x="708" y="996"/>
                </a:lnTo>
                <a:lnTo>
                  <a:pt x="716" y="1000"/>
                </a:lnTo>
                <a:lnTo>
                  <a:pt x="726" y="1004"/>
                </a:lnTo>
                <a:lnTo>
                  <a:pt x="738" y="1004"/>
                </a:lnTo>
                <a:lnTo>
                  <a:pt x="842" y="1004"/>
                </a:lnTo>
                <a:lnTo>
                  <a:pt x="842" y="1004"/>
                </a:lnTo>
                <a:lnTo>
                  <a:pt x="852" y="1004"/>
                </a:lnTo>
                <a:lnTo>
                  <a:pt x="862" y="1000"/>
                </a:lnTo>
                <a:lnTo>
                  <a:pt x="872" y="996"/>
                </a:lnTo>
                <a:lnTo>
                  <a:pt x="880" y="988"/>
                </a:lnTo>
                <a:lnTo>
                  <a:pt x="886" y="980"/>
                </a:lnTo>
                <a:lnTo>
                  <a:pt x="892" y="972"/>
                </a:lnTo>
                <a:lnTo>
                  <a:pt x="894" y="962"/>
                </a:lnTo>
                <a:lnTo>
                  <a:pt x="896" y="950"/>
                </a:lnTo>
                <a:lnTo>
                  <a:pt x="896" y="702"/>
                </a:lnTo>
                <a:lnTo>
                  <a:pt x="896" y="702"/>
                </a:lnTo>
                <a:lnTo>
                  <a:pt x="894" y="692"/>
                </a:lnTo>
                <a:lnTo>
                  <a:pt x="892" y="682"/>
                </a:lnTo>
                <a:lnTo>
                  <a:pt x="886" y="672"/>
                </a:lnTo>
                <a:lnTo>
                  <a:pt x="880" y="664"/>
                </a:lnTo>
                <a:lnTo>
                  <a:pt x="872" y="658"/>
                </a:lnTo>
                <a:lnTo>
                  <a:pt x="862" y="652"/>
                </a:lnTo>
                <a:lnTo>
                  <a:pt x="852" y="648"/>
                </a:lnTo>
                <a:lnTo>
                  <a:pt x="842" y="648"/>
                </a:lnTo>
                <a:lnTo>
                  <a:pt x="738" y="648"/>
                </a:lnTo>
                <a:close/>
                <a:moveTo>
                  <a:pt x="172" y="616"/>
                </a:moveTo>
                <a:lnTo>
                  <a:pt x="172" y="616"/>
                </a:lnTo>
                <a:lnTo>
                  <a:pt x="180" y="616"/>
                </a:lnTo>
                <a:lnTo>
                  <a:pt x="186" y="614"/>
                </a:lnTo>
                <a:lnTo>
                  <a:pt x="194" y="610"/>
                </a:lnTo>
                <a:lnTo>
                  <a:pt x="200" y="606"/>
                </a:lnTo>
                <a:lnTo>
                  <a:pt x="200" y="606"/>
                </a:lnTo>
                <a:lnTo>
                  <a:pt x="512" y="322"/>
                </a:lnTo>
                <a:lnTo>
                  <a:pt x="750" y="542"/>
                </a:lnTo>
                <a:lnTo>
                  <a:pt x="750" y="542"/>
                </a:lnTo>
                <a:lnTo>
                  <a:pt x="756" y="546"/>
                </a:lnTo>
                <a:lnTo>
                  <a:pt x="764" y="550"/>
                </a:lnTo>
                <a:lnTo>
                  <a:pt x="772" y="552"/>
                </a:lnTo>
                <a:lnTo>
                  <a:pt x="780" y="552"/>
                </a:lnTo>
                <a:lnTo>
                  <a:pt x="780" y="552"/>
                </a:lnTo>
                <a:lnTo>
                  <a:pt x="788" y="552"/>
                </a:lnTo>
                <a:lnTo>
                  <a:pt x="796" y="548"/>
                </a:lnTo>
                <a:lnTo>
                  <a:pt x="804" y="544"/>
                </a:lnTo>
                <a:lnTo>
                  <a:pt x="810" y="538"/>
                </a:lnTo>
                <a:lnTo>
                  <a:pt x="1056" y="236"/>
                </a:lnTo>
                <a:lnTo>
                  <a:pt x="1112" y="292"/>
                </a:lnTo>
                <a:lnTo>
                  <a:pt x="1136" y="86"/>
                </a:lnTo>
                <a:lnTo>
                  <a:pt x="930" y="108"/>
                </a:lnTo>
                <a:lnTo>
                  <a:pt x="998" y="176"/>
                </a:lnTo>
                <a:lnTo>
                  <a:pt x="774" y="450"/>
                </a:lnTo>
                <a:lnTo>
                  <a:pt x="542" y="236"/>
                </a:lnTo>
                <a:lnTo>
                  <a:pt x="542" y="236"/>
                </a:lnTo>
                <a:lnTo>
                  <a:pt x="534" y="230"/>
                </a:lnTo>
                <a:lnTo>
                  <a:pt x="528" y="228"/>
                </a:lnTo>
                <a:lnTo>
                  <a:pt x="520" y="226"/>
                </a:lnTo>
                <a:lnTo>
                  <a:pt x="514" y="224"/>
                </a:lnTo>
                <a:lnTo>
                  <a:pt x="506" y="224"/>
                </a:lnTo>
                <a:lnTo>
                  <a:pt x="498" y="226"/>
                </a:lnTo>
                <a:lnTo>
                  <a:pt x="492" y="230"/>
                </a:lnTo>
                <a:lnTo>
                  <a:pt x="484" y="236"/>
                </a:lnTo>
                <a:lnTo>
                  <a:pt x="144" y="544"/>
                </a:lnTo>
                <a:lnTo>
                  <a:pt x="144" y="544"/>
                </a:lnTo>
                <a:lnTo>
                  <a:pt x="138" y="550"/>
                </a:lnTo>
                <a:lnTo>
                  <a:pt x="134" y="556"/>
                </a:lnTo>
                <a:lnTo>
                  <a:pt x="132" y="564"/>
                </a:lnTo>
                <a:lnTo>
                  <a:pt x="130" y="572"/>
                </a:lnTo>
                <a:lnTo>
                  <a:pt x="130" y="580"/>
                </a:lnTo>
                <a:lnTo>
                  <a:pt x="132" y="588"/>
                </a:lnTo>
                <a:lnTo>
                  <a:pt x="136" y="596"/>
                </a:lnTo>
                <a:lnTo>
                  <a:pt x="140" y="602"/>
                </a:lnTo>
                <a:lnTo>
                  <a:pt x="140" y="602"/>
                </a:lnTo>
                <a:lnTo>
                  <a:pt x="148" y="608"/>
                </a:lnTo>
                <a:lnTo>
                  <a:pt x="156" y="612"/>
                </a:lnTo>
                <a:lnTo>
                  <a:pt x="164" y="616"/>
                </a:lnTo>
                <a:lnTo>
                  <a:pt x="172" y="616"/>
                </a:lnTo>
                <a:lnTo>
                  <a:pt x="172" y="616"/>
                </a:lnTo>
                <a:close/>
              </a:path>
            </a:pathLst>
          </a:custGeom>
          <a:solidFill>
            <a:srgbClr val="FF9900"/>
          </a:solidFill>
          <a:ln>
            <a:noFill/>
          </a:ln>
        </p:spPr>
        <p:txBody>
          <a:bodyPr vert="horz" wrap="square" lIns="91416" tIns="45708" rIns="91416" bIns="45708" numCol="1" anchor="t" anchorCtr="0" compatLnSpc="1">
            <a:prstTxWarp prst="textNoShape">
              <a:avLst/>
            </a:prstTxWarp>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defTabSz="914126" fontAlgn="base">
              <a:spcBef>
                <a:spcPct val="0"/>
              </a:spcBef>
              <a:spcAft>
                <a:spcPct val="0"/>
              </a:spcAft>
              <a:buClr>
                <a:srgbClr val="CC9900"/>
              </a:buClr>
              <a:buFont typeface="Wingdings" pitchFamily="2" charset="2"/>
              <a:buChar char="n"/>
            </a:pPr>
            <a:endParaRPr lang="zh-CN" altLang="en-US" sz="1799" b="1">
              <a:solidFill>
                <a:srgbClr val="000000"/>
              </a:solidFill>
              <a:ea typeface="微软雅黑" panose="020B0503020204020204" pitchFamily="34" charset="-122"/>
              <a:cs typeface="Arial" pitchFamily="34" charset="0"/>
            </a:endParaRPr>
          </a:p>
        </p:txBody>
      </p:sp>
      <p:sp>
        <p:nvSpPr>
          <p:cNvPr id="84" name="矩形 57"/>
          <p:cNvSpPr/>
          <p:nvPr/>
        </p:nvSpPr>
        <p:spPr>
          <a:xfrm>
            <a:off x="2992111" y="5805442"/>
            <a:ext cx="2743946" cy="276927"/>
          </a:xfrm>
          <a:prstGeom prst="rect">
            <a:avLst/>
          </a:prstGeom>
        </p:spPr>
        <p:txBody>
          <a:bodyPr wrap="none">
            <a:spAutoFit/>
          </a:bodyPr>
          <a:lstStyle/>
          <a:p>
            <a:pPr algn="r" defTabSz="1219078">
              <a:defRPr/>
            </a:pPr>
            <a:r>
              <a:rPr lang="en-US" altLang="zh-CN" sz="1200" kern="0" dirty="0">
                <a:solidFill>
                  <a:sysClr val="windowText" lastClr="000000">
                    <a:lumMod val="75000"/>
                    <a:lumOff val="25000"/>
                  </a:sysClr>
                </a:solidFill>
                <a:latin typeface="Arial"/>
                <a:ea typeface="宋体" pitchFamily="2" charset="-122"/>
                <a:cs typeface="Arial" panose="020B0604020202020204" pitchFamily="34" charset="0"/>
              </a:rPr>
              <a:t>Note: financial data audited by KPMG</a:t>
            </a:r>
            <a:endParaRPr lang="zh-CN" altLang="en-US" sz="1200" kern="0" dirty="0">
              <a:solidFill>
                <a:sysClr val="windowText" lastClr="000000">
                  <a:lumMod val="75000"/>
                  <a:lumOff val="25000"/>
                </a:sysClr>
              </a:solidFill>
              <a:latin typeface="Arial"/>
              <a:ea typeface="宋体" pitchFamily="2" charset="-122"/>
              <a:cs typeface="Arial" panose="020B0604020202020204" pitchFamily="34" charset="0"/>
            </a:endParaRPr>
          </a:p>
        </p:txBody>
      </p:sp>
      <p:sp>
        <p:nvSpPr>
          <p:cNvPr id="85" name="Line 23"/>
          <p:cNvSpPr>
            <a:spLocks noChangeShapeType="1"/>
          </p:cNvSpPr>
          <p:nvPr/>
        </p:nvSpPr>
        <p:spPr bwMode="auto">
          <a:xfrm rot="10800000" flipH="1" flipV="1">
            <a:off x="1128742" y="5481309"/>
            <a:ext cx="4077140" cy="2959"/>
          </a:xfrm>
          <a:prstGeom prst="line">
            <a:avLst/>
          </a:prstGeom>
          <a:noFill/>
          <a:ln w="28575">
            <a:solidFill>
              <a:sysClr val="window" lastClr="FFFFFF">
                <a:lumMod val="65000"/>
              </a:sysClr>
            </a:solidFill>
            <a:round/>
            <a:headEnd/>
            <a:tailEnd/>
          </a:ln>
        </p:spPr>
        <p:txBody>
          <a:bodyPr lIns="0" tIns="0" rIns="0" bIns="0"/>
          <a:lstStyle/>
          <a:p>
            <a:pPr fontAlgn="base">
              <a:spcBef>
                <a:spcPct val="0"/>
              </a:spcBef>
              <a:spcAft>
                <a:spcPct val="0"/>
              </a:spcAft>
              <a:buClr>
                <a:srgbClr val="CC9900"/>
              </a:buClr>
              <a:buFont typeface="Wingdings" pitchFamily="2" charset="2"/>
              <a:buChar char="n"/>
              <a:defRPr/>
            </a:pPr>
            <a:endParaRPr lang="zh-CN" altLang="en-US" sz="1200" b="1" kern="0">
              <a:solidFill>
                <a:sysClr val="windowText" lastClr="000000">
                  <a:lumMod val="75000"/>
                  <a:lumOff val="25000"/>
                </a:sysClr>
              </a:solidFill>
              <a:latin typeface="Arial"/>
              <a:ea typeface="微软雅黑" panose="020B0503020204020204" pitchFamily="34" charset="-122"/>
              <a:cs typeface="Arial" pitchFamily="34" charset="0"/>
            </a:endParaRPr>
          </a:p>
        </p:txBody>
      </p:sp>
    </p:spTree>
    <p:extLst>
      <p:ext uri="{BB962C8B-B14F-4D97-AF65-F5344CB8AC3E}">
        <p14:creationId xmlns:p14="http://schemas.microsoft.com/office/powerpoint/2010/main" val="311872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map_empty-01.png"/>
          <p:cNvPicPr>
            <a:picLocks noChangeAspect="1"/>
          </p:cNvPicPr>
          <p:nvPr/>
        </p:nvPicPr>
        <p:blipFill>
          <a:blip r:embed="rId3" cstate="print"/>
          <a:srcRect/>
          <a:stretch>
            <a:fillRect/>
          </a:stretch>
        </p:blipFill>
        <p:spPr bwMode="auto">
          <a:xfrm>
            <a:off x="85703" y="-113378"/>
            <a:ext cx="12106297" cy="6856215"/>
          </a:xfrm>
          <a:prstGeom prst="rect">
            <a:avLst/>
          </a:prstGeom>
          <a:noFill/>
          <a:ln w="9525">
            <a:noFill/>
            <a:miter lim="800000"/>
            <a:headEnd/>
            <a:tailEnd/>
          </a:ln>
        </p:spPr>
      </p:pic>
      <p:sp>
        <p:nvSpPr>
          <p:cNvPr id="15363" name="Oval 17"/>
          <p:cNvSpPr>
            <a:spLocks noChangeArrowheads="1"/>
          </p:cNvSpPr>
          <p:nvPr/>
        </p:nvSpPr>
        <p:spPr bwMode="auto">
          <a:xfrm>
            <a:off x="2333022" y="2092674"/>
            <a:ext cx="1901330" cy="1901330"/>
          </a:xfrm>
          <a:prstGeom prst="ellipse">
            <a:avLst/>
          </a:prstGeom>
          <a:solidFill>
            <a:srgbClr val="00D8AC"/>
          </a:solidFill>
          <a:ln w="12700">
            <a:no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64" name="Rectangle 18"/>
          <p:cNvSpPr>
            <a:spLocks noChangeArrowheads="1"/>
          </p:cNvSpPr>
          <p:nvPr/>
        </p:nvSpPr>
        <p:spPr bwMode="auto">
          <a:xfrm>
            <a:off x="2362587" y="2978606"/>
            <a:ext cx="1902916" cy="1015399"/>
          </a:xfrm>
          <a:prstGeom prst="rect">
            <a:avLst/>
          </a:prstGeom>
          <a:noFill/>
          <a:ln w="9525">
            <a:noFill/>
            <a:miter lim="800000"/>
            <a:headEnd/>
            <a:tailEnd/>
          </a:ln>
        </p:spPr>
        <p:txBody>
          <a:bodyPr>
            <a:spAutoFit/>
          </a:bodyPr>
          <a:lstStyle/>
          <a:p>
            <a:pPr algn="ctr" fontAlgn="base">
              <a:spcBef>
                <a:spcPct val="0"/>
              </a:spcBef>
              <a:spcAft>
                <a:spcPct val="0"/>
              </a:spcAft>
            </a:pPr>
            <a:r>
              <a:rPr lang="bg-BG" altLang="zh-CN" sz="1799" dirty="0">
                <a:solidFill>
                  <a:srgbClr val="FFFFFF"/>
                </a:solidFill>
                <a:ea typeface="宋体" pitchFamily="2" charset="-122"/>
                <a:cs typeface="Arial" charset="0"/>
              </a:rPr>
              <a:t>Дъщерни компании</a:t>
            </a:r>
            <a:endParaRPr lang="en-US" altLang="zh-CN" sz="1799" dirty="0">
              <a:solidFill>
                <a:srgbClr val="FFFFFF"/>
              </a:solidFill>
              <a:ea typeface="宋体" pitchFamily="2" charset="-122"/>
              <a:cs typeface="Arial" charset="0"/>
            </a:endParaRPr>
          </a:p>
          <a:p>
            <a:pPr algn="ctr" fontAlgn="base">
              <a:spcBef>
                <a:spcPct val="0"/>
              </a:spcBef>
              <a:spcAft>
                <a:spcPct val="0"/>
              </a:spcAft>
            </a:pPr>
            <a:r>
              <a:rPr lang="en-US" altLang="zh-CN" sz="2399" dirty="0">
                <a:solidFill>
                  <a:srgbClr val="FFFFFF"/>
                </a:solidFill>
                <a:latin typeface="Calibri" pitchFamily="34" charset="0"/>
                <a:ea typeface="宋体" pitchFamily="2" charset="-122"/>
                <a:cs typeface="Arial" charset="0"/>
              </a:rPr>
              <a:t>21</a:t>
            </a:r>
            <a:r>
              <a:rPr lang="en-US" altLang="zh-CN" sz="1799" dirty="0">
                <a:solidFill>
                  <a:srgbClr val="FFFFFF"/>
                </a:solidFill>
                <a:ea typeface="宋体" pitchFamily="2" charset="-122"/>
                <a:cs typeface="Arial" charset="0"/>
              </a:rPr>
              <a:t> </a:t>
            </a:r>
            <a:endParaRPr lang="en-US" altLang="zh-CN" sz="1400" dirty="0">
              <a:solidFill>
                <a:srgbClr val="FFFFFF"/>
              </a:solidFill>
              <a:ea typeface="宋体" pitchFamily="2" charset="-122"/>
              <a:cs typeface="Arial" charset="0"/>
            </a:endParaRPr>
          </a:p>
        </p:txBody>
      </p:sp>
      <p:sp>
        <p:nvSpPr>
          <p:cNvPr id="3" name="Title 1"/>
          <p:cNvSpPr txBox="1">
            <a:spLocks/>
          </p:cNvSpPr>
          <p:nvPr/>
        </p:nvSpPr>
        <p:spPr>
          <a:xfrm>
            <a:off x="302183" y="388143"/>
            <a:ext cx="7426931" cy="1142702"/>
          </a:xfrm>
          <a:prstGeom prst="rect">
            <a:avLst/>
          </a:prstGeom>
        </p:spPr>
        <p:txBody>
          <a:bodyPr/>
          <a:lstStyle/>
          <a:p>
            <a:pPr marL="180921" lvl="5" defTabSz="1219078" eaLnBrk="0" fontAlgn="base" hangingPunct="0">
              <a:lnSpc>
                <a:spcPts val="3999"/>
              </a:lnSpc>
              <a:spcBef>
                <a:spcPct val="0"/>
              </a:spcBef>
              <a:spcAft>
                <a:spcPct val="0"/>
              </a:spcAft>
              <a:buClr>
                <a:srgbClr val="CC9900"/>
              </a:buClr>
              <a:defRPr/>
            </a:pPr>
            <a:r>
              <a:rPr lang="en-US" altLang="zh-CN" sz="2800" u="sng" dirty="0">
                <a:solidFill>
                  <a:srgbClr val="000000">
                    <a:lumMod val="85000"/>
                    <a:lumOff val="15000"/>
                  </a:srgbClr>
                </a:solidFill>
                <a:latin typeface="Arial" pitchFamily="34" charset="0"/>
                <a:ea typeface="黑体" pitchFamily="49" charset="-122"/>
                <a:cs typeface="Arial" pitchFamily="34" charset="0"/>
              </a:rPr>
              <a:t>Huawei </a:t>
            </a:r>
            <a:r>
              <a:rPr lang="bg-BG" altLang="zh-CN" sz="2800" u="sng" dirty="0">
                <a:solidFill>
                  <a:srgbClr val="000000">
                    <a:lumMod val="85000"/>
                    <a:lumOff val="15000"/>
                  </a:srgbClr>
                </a:solidFill>
                <a:latin typeface="Arial" pitchFamily="34" charset="0"/>
                <a:ea typeface="黑体" pitchFamily="49" charset="-122"/>
                <a:cs typeface="Arial" pitchFamily="34" charset="0"/>
              </a:rPr>
              <a:t>в </a:t>
            </a:r>
            <a:r>
              <a:rPr lang="en-US" altLang="zh-CN" sz="2800" u="sng" dirty="0">
                <a:solidFill>
                  <a:srgbClr val="000000">
                    <a:lumMod val="85000"/>
                    <a:lumOff val="15000"/>
                  </a:srgbClr>
                </a:solidFill>
                <a:latin typeface="Arial" pitchFamily="34" charset="0"/>
                <a:ea typeface="黑体" pitchFamily="49" charset="-122"/>
                <a:cs typeface="Arial" pitchFamily="34" charset="0"/>
              </a:rPr>
              <a:t>Europe</a:t>
            </a:r>
          </a:p>
        </p:txBody>
      </p:sp>
      <p:grpSp>
        <p:nvGrpSpPr>
          <p:cNvPr id="15366" name="Group 3"/>
          <p:cNvGrpSpPr>
            <a:grpSpLocks/>
          </p:cNvGrpSpPr>
          <p:nvPr/>
        </p:nvGrpSpPr>
        <p:grpSpPr bwMode="auto">
          <a:xfrm>
            <a:off x="2049831" y="1252165"/>
            <a:ext cx="2661545" cy="1507732"/>
            <a:chOff x="1100852" y="1958856"/>
            <a:chExt cx="2661922" cy="1507520"/>
          </a:xfrm>
        </p:grpSpPr>
        <p:sp>
          <p:nvSpPr>
            <p:cNvPr id="15414" name="Rounded Rectangle 4"/>
            <p:cNvSpPr>
              <a:spLocks noChangeArrowheads="1"/>
            </p:cNvSpPr>
            <p:nvPr/>
          </p:nvSpPr>
          <p:spPr bwMode="auto">
            <a:xfrm>
              <a:off x="1100852" y="1958856"/>
              <a:ext cx="2661922" cy="1507520"/>
            </a:xfrm>
            <a:prstGeom prst="roundRect">
              <a:avLst>
                <a:gd name="adj" fmla="val 3051"/>
              </a:avLst>
            </a:prstGeom>
            <a:solidFill>
              <a:schemeClr val="bg1"/>
            </a:solidFill>
            <a:ln w="12700">
              <a:solidFill>
                <a:srgbClr val="00D8AC"/>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15" name="Rectangle 6"/>
            <p:cNvSpPr>
              <a:spLocks noChangeArrowheads="1"/>
            </p:cNvSpPr>
            <p:nvPr/>
          </p:nvSpPr>
          <p:spPr bwMode="auto">
            <a:xfrm>
              <a:off x="1297663" y="2071524"/>
              <a:ext cx="2268301" cy="969107"/>
            </a:xfrm>
            <a:prstGeom prst="rect">
              <a:avLst/>
            </a:prstGeom>
            <a:noFill/>
            <a:ln w="9525">
              <a:noFill/>
              <a:miter lim="800000"/>
              <a:headEnd/>
              <a:tailEnd/>
            </a:ln>
          </p:spPr>
          <p:txBody>
            <a:bodyPr wrap="none">
              <a:spAutoFit/>
            </a:bodyPr>
            <a:lstStyle/>
            <a:p>
              <a:pPr algn="ctr" fontAlgn="base">
                <a:spcBef>
                  <a:spcPct val="0"/>
                </a:spcBef>
                <a:spcAft>
                  <a:spcPct val="0"/>
                </a:spcAft>
              </a:pPr>
              <a:r>
                <a:rPr lang="en-GB" altLang="zh-CN" sz="1200" dirty="0">
                  <a:solidFill>
                    <a:srgbClr val="7F7F7F"/>
                  </a:solidFill>
                  <a:latin typeface="Calibri" pitchFamily="34" charset="0"/>
                  <a:ea typeface="宋体" pitchFamily="2" charset="-122"/>
                  <a:cs typeface="Calibri" pitchFamily="34" charset="0"/>
                </a:rPr>
                <a:t>WEU</a:t>
              </a:r>
              <a:endParaRPr lang="en-GB" sz="2399" dirty="0">
                <a:solidFill>
                  <a:srgbClr val="00000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bg-BG" altLang="zh-CN" sz="2399" dirty="0">
                  <a:solidFill>
                    <a:srgbClr val="404040"/>
                  </a:solidFill>
                  <a:latin typeface="Calibri" pitchFamily="34" charset="0"/>
                  <a:ea typeface="宋体" pitchFamily="2" charset="-122"/>
                  <a:cs typeface="Calibri" pitchFamily="34" charset="0"/>
                </a:rPr>
                <a:t>Западна Европа</a:t>
              </a:r>
              <a:endParaRPr lang="en-US" altLang="zh-CN" sz="2399" dirty="0">
                <a:solidFill>
                  <a:srgbClr val="40404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en-GB" altLang="zh-CN" sz="1999" dirty="0">
                  <a:solidFill>
                    <a:srgbClr val="00D8AC"/>
                  </a:solidFill>
                  <a:latin typeface="Calibri" pitchFamily="34" charset="0"/>
                  <a:ea typeface="宋体" pitchFamily="2" charset="-122"/>
                  <a:cs typeface="Calibri" pitchFamily="34" charset="0"/>
                </a:rPr>
                <a:t>Düsseldorf</a:t>
              </a:r>
              <a:r>
                <a:rPr lang="en-US" altLang="zh-CN" sz="1999" dirty="0">
                  <a:solidFill>
                    <a:srgbClr val="00D8AC"/>
                  </a:solidFill>
                  <a:latin typeface="Calibri" pitchFamily="34" charset="0"/>
                  <a:ea typeface="宋体" pitchFamily="2" charset="-122"/>
                  <a:cs typeface="Calibri" pitchFamily="34" charset="0"/>
                </a:rPr>
                <a:t> </a:t>
              </a:r>
            </a:p>
          </p:txBody>
        </p:sp>
      </p:grpSp>
      <p:cxnSp>
        <p:nvCxnSpPr>
          <p:cNvPr id="15367" name="Straight Connector 7"/>
          <p:cNvCxnSpPr>
            <a:cxnSpLocks noChangeShapeType="1"/>
            <a:stCxn id="15414" idx="3"/>
          </p:cNvCxnSpPr>
          <p:nvPr/>
        </p:nvCxnSpPr>
        <p:spPr bwMode="auto">
          <a:xfrm>
            <a:off x="4711376" y="2006032"/>
            <a:ext cx="1953703" cy="217430"/>
          </a:xfrm>
          <a:prstGeom prst="line">
            <a:avLst/>
          </a:prstGeom>
          <a:noFill/>
          <a:ln w="9525">
            <a:solidFill>
              <a:srgbClr val="00D8AC"/>
            </a:solidFill>
            <a:round/>
            <a:headEnd/>
            <a:tailEnd type="oval" w="lg" len="lg"/>
          </a:ln>
        </p:spPr>
      </p:cxnSp>
      <p:grpSp>
        <p:nvGrpSpPr>
          <p:cNvPr id="15368" name="Group 29"/>
          <p:cNvGrpSpPr>
            <a:grpSpLocks/>
          </p:cNvGrpSpPr>
          <p:nvPr/>
        </p:nvGrpSpPr>
        <p:grpSpPr bwMode="auto">
          <a:xfrm>
            <a:off x="8179444" y="1722552"/>
            <a:ext cx="4028132" cy="2345925"/>
            <a:chOff x="8875881" y="2127045"/>
            <a:chExt cx="4028702" cy="2346578"/>
          </a:xfrm>
        </p:grpSpPr>
        <p:sp>
          <p:nvSpPr>
            <p:cNvPr id="15410" name="Oval 19"/>
            <p:cNvSpPr>
              <a:spLocks noChangeArrowheads="1"/>
            </p:cNvSpPr>
            <p:nvPr/>
          </p:nvSpPr>
          <p:spPr bwMode="auto">
            <a:xfrm>
              <a:off x="9526783" y="2571764"/>
              <a:ext cx="1903186" cy="1901859"/>
            </a:xfrm>
            <a:prstGeom prst="ellipse">
              <a:avLst/>
            </a:prstGeom>
            <a:solidFill>
              <a:srgbClr val="00B0F0"/>
            </a:solidFill>
            <a:ln w="9525">
              <a:no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11" name="Rectangle 20"/>
            <p:cNvSpPr>
              <a:spLocks noChangeArrowheads="1"/>
            </p:cNvSpPr>
            <p:nvPr/>
          </p:nvSpPr>
          <p:spPr bwMode="auto">
            <a:xfrm>
              <a:off x="9720140" y="3397616"/>
              <a:ext cx="1660328" cy="1015681"/>
            </a:xfrm>
            <a:prstGeom prst="rect">
              <a:avLst/>
            </a:prstGeom>
            <a:noFill/>
            <a:ln w="9525">
              <a:noFill/>
              <a:miter lim="800000"/>
              <a:headEnd/>
              <a:tailEnd/>
            </a:ln>
          </p:spPr>
          <p:txBody>
            <a:bodyPr wrap="square">
              <a:spAutoFit/>
            </a:bodyPr>
            <a:lstStyle/>
            <a:p>
              <a:pPr algn="ctr" fontAlgn="base">
                <a:spcBef>
                  <a:spcPct val="0"/>
                </a:spcBef>
                <a:spcAft>
                  <a:spcPct val="0"/>
                </a:spcAft>
              </a:pPr>
              <a:r>
                <a:rPr lang="bg-BG" altLang="zh-CN" sz="1799" dirty="0">
                  <a:solidFill>
                    <a:srgbClr val="FFFFFF"/>
                  </a:solidFill>
                  <a:ea typeface="宋体" pitchFamily="2" charset="-122"/>
                  <a:cs typeface="Arial" charset="0"/>
                </a:rPr>
                <a:t>Дъщерни компании</a:t>
              </a:r>
            </a:p>
            <a:p>
              <a:pPr algn="ctr" fontAlgn="base">
                <a:spcBef>
                  <a:spcPct val="0"/>
                </a:spcBef>
                <a:spcAft>
                  <a:spcPct val="0"/>
                </a:spcAft>
              </a:pPr>
              <a:r>
                <a:rPr lang="en-US" altLang="zh-CN" sz="2399" dirty="0">
                  <a:solidFill>
                    <a:srgbClr val="FFFFFF"/>
                  </a:solidFill>
                  <a:latin typeface="Calibri" pitchFamily="34" charset="0"/>
                  <a:ea typeface="宋体" pitchFamily="2" charset="-122"/>
                  <a:cs typeface="Arial" charset="0"/>
                </a:rPr>
                <a:t>22</a:t>
              </a:r>
              <a:r>
                <a:rPr lang="en-US" altLang="zh-CN" sz="1799" dirty="0">
                  <a:solidFill>
                    <a:srgbClr val="FFFFFF"/>
                  </a:solidFill>
                  <a:ea typeface="宋体" pitchFamily="2" charset="-122"/>
                  <a:cs typeface="Arial" charset="0"/>
                </a:rPr>
                <a:t> </a:t>
              </a:r>
              <a:endParaRPr lang="en-US" altLang="zh-CN" sz="1400" dirty="0">
                <a:solidFill>
                  <a:srgbClr val="FFFFFF"/>
                </a:solidFill>
                <a:ea typeface="宋体" pitchFamily="2" charset="-122"/>
                <a:cs typeface="Arial" charset="0"/>
              </a:endParaRPr>
            </a:p>
          </p:txBody>
        </p:sp>
        <p:sp>
          <p:nvSpPr>
            <p:cNvPr id="15412" name="Rounded Rectangle 22"/>
            <p:cNvSpPr>
              <a:spLocks noChangeArrowheads="1"/>
            </p:cNvSpPr>
            <p:nvPr/>
          </p:nvSpPr>
          <p:spPr bwMode="auto">
            <a:xfrm>
              <a:off x="8902904" y="2127045"/>
              <a:ext cx="4001679" cy="1177643"/>
            </a:xfrm>
            <a:prstGeom prst="roundRect">
              <a:avLst>
                <a:gd name="adj" fmla="val 3051"/>
              </a:avLst>
            </a:prstGeom>
            <a:solidFill>
              <a:schemeClr val="bg1"/>
            </a:solidFill>
            <a:ln w="9525">
              <a:solidFill>
                <a:srgbClr val="00B0F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13" name="Rectangle 23"/>
            <p:cNvSpPr>
              <a:spLocks noChangeArrowheads="1"/>
            </p:cNvSpPr>
            <p:nvPr/>
          </p:nvSpPr>
          <p:spPr bwMode="auto">
            <a:xfrm>
              <a:off x="8875881" y="2231110"/>
              <a:ext cx="4028702" cy="969513"/>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1200" dirty="0">
                  <a:solidFill>
                    <a:srgbClr val="7F7F7F"/>
                  </a:solidFill>
                  <a:latin typeface="Calibri" pitchFamily="34" charset="0"/>
                  <a:ea typeface="宋体" pitchFamily="2" charset="-122"/>
                  <a:cs typeface="Calibri" pitchFamily="34" charset="0"/>
                </a:rPr>
                <a:t>CNEEU </a:t>
              </a:r>
              <a:endParaRPr lang="en-GB" sz="2399" dirty="0">
                <a:solidFill>
                  <a:srgbClr val="00000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bg-BG" altLang="zh-CN" sz="2399" dirty="0">
                  <a:solidFill>
                    <a:srgbClr val="404040"/>
                  </a:solidFill>
                  <a:latin typeface="Calibri" pitchFamily="34" charset="0"/>
                  <a:ea typeface="宋体" pitchFamily="2" charset="-122"/>
                  <a:cs typeface="Calibri" pitchFamily="34" charset="0"/>
                </a:rPr>
                <a:t>Централна и Източна Европа </a:t>
              </a:r>
              <a:endParaRPr lang="en-US" altLang="zh-CN" sz="2399" dirty="0">
                <a:solidFill>
                  <a:srgbClr val="40404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en-US" altLang="zh-CN" sz="1999" dirty="0">
                  <a:solidFill>
                    <a:srgbClr val="00B0F0"/>
                  </a:solidFill>
                  <a:latin typeface="Calibri" pitchFamily="34" charset="0"/>
                  <a:ea typeface="宋体" pitchFamily="2" charset="-122"/>
                  <a:cs typeface="Calibri" pitchFamily="34" charset="0"/>
                </a:rPr>
                <a:t>Warsaw </a:t>
              </a:r>
              <a:endParaRPr lang="en-US" altLang="zh-CN" sz="2399" dirty="0">
                <a:solidFill>
                  <a:srgbClr val="00B0F0"/>
                </a:solidFill>
                <a:latin typeface="Calibri" pitchFamily="34" charset="0"/>
                <a:ea typeface="宋体" pitchFamily="2" charset="-122"/>
                <a:cs typeface="Calibri" pitchFamily="34" charset="0"/>
              </a:endParaRPr>
            </a:p>
          </p:txBody>
        </p:sp>
      </p:grpSp>
      <p:cxnSp>
        <p:nvCxnSpPr>
          <p:cNvPr id="15369" name="Straight Connector 24"/>
          <p:cNvCxnSpPr>
            <a:cxnSpLocks noChangeShapeType="1"/>
            <a:stCxn id="15412" idx="1"/>
          </p:cNvCxnSpPr>
          <p:nvPr/>
        </p:nvCxnSpPr>
        <p:spPr bwMode="auto">
          <a:xfrm flipH="1">
            <a:off x="7671620" y="2311210"/>
            <a:ext cx="534843" cy="858763"/>
          </a:xfrm>
          <a:prstGeom prst="line">
            <a:avLst/>
          </a:prstGeom>
          <a:noFill/>
          <a:ln w="9525">
            <a:solidFill>
              <a:srgbClr val="00B0F0"/>
            </a:solidFill>
            <a:round/>
            <a:headEnd/>
            <a:tailEnd type="oval" w="lg" len="lg"/>
          </a:ln>
        </p:spPr>
      </p:cxnSp>
      <p:grpSp>
        <p:nvGrpSpPr>
          <p:cNvPr id="5" name="Group 49"/>
          <p:cNvGrpSpPr>
            <a:grpSpLocks/>
          </p:cNvGrpSpPr>
          <p:nvPr/>
        </p:nvGrpSpPr>
        <p:grpSpPr bwMode="auto">
          <a:xfrm>
            <a:off x="1" y="4284443"/>
            <a:ext cx="12191999" cy="2079084"/>
            <a:chOff x="-74612" y="4284044"/>
            <a:chExt cx="12344400" cy="2079625"/>
          </a:xfrm>
        </p:grpSpPr>
        <p:sp>
          <p:nvSpPr>
            <p:cNvPr id="17" name="Rounded Rectangle 16"/>
            <p:cNvSpPr/>
            <p:nvPr/>
          </p:nvSpPr>
          <p:spPr bwMode="auto">
            <a:xfrm>
              <a:off x="-74612" y="4284044"/>
              <a:ext cx="12344400" cy="2079625"/>
            </a:xfrm>
            <a:prstGeom prst="roundRect">
              <a:avLst>
                <a:gd name="adj" fmla="val 1019"/>
              </a:avLst>
            </a:prstGeom>
            <a:solidFill>
              <a:schemeClr val="bg2">
                <a:lumMod val="20000"/>
                <a:lumOff val="80000"/>
                <a:alpha val="36000"/>
              </a:schemeClr>
            </a:solidFill>
            <a:ln w="9525" cap="flat" cmpd="sng" algn="ctr">
              <a:solidFill>
                <a:srgbClr val="FF0000"/>
              </a:solidFill>
              <a:prstDash val="solid"/>
              <a:round/>
              <a:headEnd type="none" w="med" len="med"/>
              <a:tailEnd type="none" w="med" len="med"/>
            </a:ln>
            <a:effectLst/>
          </p:spPr>
          <p:txBody>
            <a:bodyPr/>
            <a:lstStyle/>
            <a:p>
              <a:pPr fontAlgn="base">
                <a:spcBef>
                  <a:spcPct val="0"/>
                </a:spcBef>
                <a:spcAft>
                  <a:spcPct val="0"/>
                </a:spcAft>
                <a:buClr>
                  <a:srgbClr val="CC9900"/>
                </a:buClr>
                <a:buFont typeface="Wingdings" pitchFamily="2" charset="2"/>
                <a:buChar char="n"/>
                <a:defRPr/>
              </a:pPr>
              <a:endParaRPr lang="en-US" sz="1799">
                <a:solidFill>
                  <a:srgbClr val="F2F2F2"/>
                </a:solidFill>
                <a:latin typeface="Calibri" pitchFamily="34" charset="0"/>
                <a:ea typeface="宋体" pitchFamily="2" charset="-122"/>
              </a:endParaRPr>
            </a:p>
          </p:txBody>
        </p:sp>
        <p:grpSp>
          <p:nvGrpSpPr>
            <p:cNvPr id="15378" name="Group 27"/>
            <p:cNvGrpSpPr>
              <a:grpSpLocks/>
            </p:cNvGrpSpPr>
            <p:nvPr/>
          </p:nvGrpSpPr>
          <p:grpSpPr bwMode="auto">
            <a:xfrm>
              <a:off x="301624" y="4397671"/>
              <a:ext cx="2036764" cy="890408"/>
              <a:chOff x="728680" y="2287760"/>
              <a:chExt cx="3330742" cy="1091248"/>
            </a:xfrm>
          </p:grpSpPr>
          <p:sp>
            <p:nvSpPr>
              <p:cNvPr id="15407" name="Rounded Rectangle 68"/>
              <p:cNvSpPr>
                <a:spLocks noChangeArrowheads="1"/>
              </p:cNvSpPr>
              <p:nvPr/>
            </p:nvSpPr>
            <p:spPr bwMode="auto">
              <a:xfrm>
                <a:off x="728680" y="2318524"/>
                <a:ext cx="3330742" cy="1013645"/>
              </a:xfrm>
              <a:prstGeom prst="roundRect">
                <a:avLst>
                  <a:gd name="adj" fmla="val 50000"/>
                </a:avLst>
              </a:prstGeom>
              <a:solidFill>
                <a:srgbClr val="FFFFFF">
                  <a:alpha val="85097"/>
                </a:srgbClr>
              </a:solidFill>
              <a:ln w="12700">
                <a:solidFill>
                  <a:srgbClr val="00D8AC"/>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08" name="Rectangle 21"/>
              <p:cNvSpPr>
                <a:spLocks noChangeArrowheads="1"/>
              </p:cNvSpPr>
              <p:nvPr/>
            </p:nvSpPr>
            <p:spPr bwMode="auto">
              <a:xfrm>
                <a:off x="797702" y="2287760"/>
                <a:ext cx="998242" cy="942776"/>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a:solidFill>
                      <a:srgbClr val="00D8AC"/>
                    </a:solidFill>
                    <a:ea typeface="宋体" pitchFamily="2" charset="-122"/>
                    <a:cs typeface="Arial" charset="0"/>
                  </a:rPr>
                  <a:t>7</a:t>
                </a:r>
                <a:r>
                  <a:rPr lang="en-US" altLang="zh-CN" sz="4399">
                    <a:solidFill>
                      <a:srgbClr val="FF3300"/>
                    </a:solidFill>
                    <a:ea typeface="宋体" pitchFamily="2" charset="-122"/>
                    <a:cs typeface="Arial" charset="0"/>
                  </a:rPr>
                  <a:t> </a:t>
                </a:r>
                <a:endParaRPr lang="en-US" altLang="zh-CN" sz="3199">
                  <a:solidFill>
                    <a:srgbClr val="FF3300"/>
                  </a:solidFill>
                  <a:ea typeface="宋体" pitchFamily="2" charset="-122"/>
                  <a:cs typeface="Arial" charset="0"/>
                </a:endParaRPr>
              </a:p>
            </p:txBody>
          </p:sp>
          <p:sp>
            <p:nvSpPr>
              <p:cNvPr id="15409" name="Rectangle 29"/>
              <p:cNvSpPr>
                <a:spLocks noChangeArrowheads="1"/>
              </p:cNvSpPr>
              <p:nvPr/>
            </p:nvSpPr>
            <p:spPr bwMode="auto">
              <a:xfrm>
                <a:off x="1586737" y="2473732"/>
                <a:ext cx="1890874" cy="905276"/>
              </a:xfrm>
              <a:prstGeom prst="rect">
                <a:avLst/>
              </a:prstGeom>
              <a:noFill/>
              <a:ln w="9525">
                <a:noFill/>
                <a:miter lim="800000"/>
                <a:headEnd/>
                <a:tailEnd/>
              </a:ln>
            </p:spPr>
            <p:txBody>
              <a:bodyPr wrap="none">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Обучителни </a:t>
                </a:r>
              </a:p>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центъра за </a:t>
                </a:r>
              </a:p>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клиенти</a:t>
                </a:r>
                <a:endParaRPr lang="en-US" altLang="zh-CN" sz="1400" dirty="0">
                  <a:solidFill>
                    <a:srgbClr val="404040"/>
                  </a:solidFill>
                  <a:latin typeface="Calibri" pitchFamily="34" charset="0"/>
                  <a:ea typeface="宋体" pitchFamily="2" charset="-122"/>
                  <a:cs typeface="Arial" charset="0"/>
                </a:endParaRPr>
              </a:p>
            </p:txBody>
          </p:sp>
        </p:grpSp>
        <p:grpSp>
          <p:nvGrpSpPr>
            <p:cNvPr id="15379" name="Group 27"/>
            <p:cNvGrpSpPr>
              <a:grpSpLocks/>
            </p:cNvGrpSpPr>
            <p:nvPr/>
          </p:nvGrpSpPr>
          <p:grpSpPr bwMode="auto">
            <a:xfrm>
              <a:off x="2935769" y="4403079"/>
              <a:ext cx="2137881" cy="901430"/>
              <a:chOff x="464080" y="2244328"/>
              <a:chExt cx="3503925" cy="1104310"/>
            </a:xfrm>
          </p:grpSpPr>
          <p:sp>
            <p:nvSpPr>
              <p:cNvPr id="15404" name="Rounded Rectangle 100"/>
              <p:cNvSpPr>
                <a:spLocks noChangeArrowheads="1"/>
              </p:cNvSpPr>
              <p:nvPr/>
            </p:nvSpPr>
            <p:spPr bwMode="auto">
              <a:xfrm>
                <a:off x="464080" y="2291794"/>
                <a:ext cx="3503925" cy="1015181"/>
              </a:xfrm>
              <a:prstGeom prst="roundRect">
                <a:avLst>
                  <a:gd name="adj" fmla="val 50000"/>
                </a:avLst>
              </a:prstGeom>
              <a:solidFill>
                <a:srgbClr val="FFFFFF">
                  <a:alpha val="85097"/>
                </a:srgbClr>
              </a:solidFill>
              <a:ln w="12700">
                <a:solidFill>
                  <a:srgbClr val="FF6709"/>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05" name="Rectangle 21"/>
              <p:cNvSpPr>
                <a:spLocks noChangeArrowheads="1"/>
              </p:cNvSpPr>
              <p:nvPr/>
            </p:nvSpPr>
            <p:spPr bwMode="auto">
              <a:xfrm>
                <a:off x="658730" y="2244328"/>
                <a:ext cx="1431303" cy="942397"/>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dirty="0">
                    <a:solidFill>
                      <a:srgbClr val="FF6709"/>
                    </a:solidFill>
                    <a:ea typeface="宋体" pitchFamily="2" charset="-122"/>
                    <a:cs typeface="Arial" charset="0"/>
                  </a:rPr>
                  <a:t>87</a:t>
                </a:r>
                <a:r>
                  <a:rPr lang="en-US" altLang="zh-CN" sz="4399" dirty="0">
                    <a:solidFill>
                      <a:srgbClr val="FF3300"/>
                    </a:solidFill>
                    <a:ea typeface="宋体" pitchFamily="2" charset="-122"/>
                    <a:cs typeface="Arial" charset="0"/>
                  </a:rPr>
                  <a:t> </a:t>
                </a:r>
                <a:endParaRPr lang="en-US" altLang="zh-CN" sz="3199" dirty="0">
                  <a:solidFill>
                    <a:srgbClr val="FF3300"/>
                  </a:solidFill>
                  <a:ea typeface="宋体" pitchFamily="2" charset="-122"/>
                  <a:cs typeface="Arial" charset="0"/>
                </a:endParaRPr>
              </a:p>
            </p:txBody>
          </p:sp>
          <p:sp>
            <p:nvSpPr>
              <p:cNvPr id="15406" name="Rectangle 29"/>
              <p:cNvSpPr>
                <a:spLocks noChangeArrowheads="1"/>
              </p:cNvSpPr>
              <p:nvPr/>
            </p:nvSpPr>
            <p:spPr bwMode="auto">
              <a:xfrm>
                <a:off x="2088589" y="2443727"/>
                <a:ext cx="1843804" cy="904911"/>
              </a:xfrm>
              <a:prstGeom prst="rect">
                <a:avLst/>
              </a:prstGeom>
              <a:noFill/>
              <a:ln w="9525">
                <a:noFill/>
                <a:miter lim="800000"/>
                <a:headEnd/>
                <a:tailEnd/>
              </a:ln>
            </p:spPr>
            <p:txBody>
              <a:bodyPr>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Центъра за резервни части</a:t>
                </a:r>
                <a:endParaRPr lang="en-US" altLang="zh-CN" sz="1400" dirty="0">
                  <a:solidFill>
                    <a:srgbClr val="404040"/>
                  </a:solidFill>
                  <a:latin typeface="Calibri" pitchFamily="34" charset="0"/>
                  <a:ea typeface="宋体" pitchFamily="2" charset="-122"/>
                  <a:cs typeface="Arial" charset="0"/>
                </a:endParaRPr>
              </a:p>
            </p:txBody>
          </p:sp>
        </p:grpSp>
        <p:grpSp>
          <p:nvGrpSpPr>
            <p:cNvPr id="15380" name="Group 27"/>
            <p:cNvGrpSpPr>
              <a:grpSpLocks/>
            </p:cNvGrpSpPr>
            <p:nvPr/>
          </p:nvGrpSpPr>
          <p:grpSpPr bwMode="auto">
            <a:xfrm>
              <a:off x="1585913" y="5342556"/>
              <a:ext cx="1979612" cy="862976"/>
              <a:chOff x="728682" y="2275400"/>
              <a:chExt cx="3239323" cy="1056763"/>
            </a:xfrm>
          </p:grpSpPr>
          <p:sp>
            <p:nvSpPr>
              <p:cNvPr id="15401" name="Rounded Rectangle 104"/>
              <p:cNvSpPr>
                <a:spLocks noChangeArrowheads="1"/>
              </p:cNvSpPr>
              <p:nvPr/>
            </p:nvSpPr>
            <p:spPr bwMode="auto">
              <a:xfrm>
                <a:off x="728682" y="2317405"/>
                <a:ext cx="3239323" cy="1014758"/>
              </a:xfrm>
              <a:prstGeom prst="roundRect">
                <a:avLst>
                  <a:gd name="adj" fmla="val 50000"/>
                </a:avLst>
              </a:prstGeom>
              <a:solidFill>
                <a:srgbClr val="FFFFFF">
                  <a:alpha val="85097"/>
                </a:srgbClr>
              </a:solidFill>
              <a:ln w="12700">
                <a:solidFill>
                  <a:srgbClr val="FF000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402" name="Rectangle 21"/>
              <p:cNvSpPr>
                <a:spLocks noChangeArrowheads="1"/>
              </p:cNvSpPr>
              <p:nvPr/>
            </p:nvSpPr>
            <p:spPr bwMode="auto">
              <a:xfrm>
                <a:off x="921129" y="2275400"/>
                <a:ext cx="998871" cy="942006"/>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a:solidFill>
                      <a:srgbClr val="FF0000"/>
                    </a:solidFill>
                    <a:ea typeface="宋体" pitchFamily="2" charset="-122"/>
                    <a:cs typeface="Arial" charset="0"/>
                  </a:rPr>
                  <a:t>2</a:t>
                </a:r>
                <a:r>
                  <a:rPr lang="en-US" altLang="zh-CN" sz="4399">
                    <a:solidFill>
                      <a:srgbClr val="FF3300"/>
                    </a:solidFill>
                    <a:ea typeface="宋体" pitchFamily="2" charset="-122"/>
                    <a:cs typeface="Arial" charset="0"/>
                  </a:rPr>
                  <a:t> </a:t>
                </a:r>
                <a:endParaRPr lang="en-US" altLang="zh-CN" sz="3199">
                  <a:solidFill>
                    <a:srgbClr val="FF3300"/>
                  </a:solidFill>
                  <a:ea typeface="宋体" pitchFamily="2" charset="-122"/>
                  <a:cs typeface="Arial" charset="0"/>
                </a:endParaRPr>
              </a:p>
            </p:txBody>
          </p:sp>
          <p:sp>
            <p:nvSpPr>
              <p:cNvPr id="15403" name="Rectangle 29"/>
              <p:cNvSpPr>
                <a:spLocks noChangeArrowheads="1"/>
              </p:cNvSpPr>
              <p:nvPr/>
            </p:nvSpPr>
            <p:spPr bwMode="auto">
              <a:xfrm>
                <a:off x="1775941" y="2616175"/>
                <a:ext cx="1779169" cy="376890"/>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1400" dirty="0">
                    <a:solidFill>
                      <a:srgbClr val="404040"/>
                    </a:solidFill>
                    <a:latin typeface="Calibri" pitchFamily="34" charset="0"/>
                    <a:ea typeface="宋体" pitchFamily="2" charset="-122"/>
                    <a:cs typeface="Arial" charset="0"/>
                  </a:rPr>
                  <a:t>EMS </a:t>
                </a:r>
                <a:r>
                  <a:rPr lang="bg-BG" altLang="zh-CN" sz="1400" dirty="0">
                    <a:solidFill>
                      <a:srgbClr val="404040"/>
                    </a:solidFill>
                    <a:latin typeface="Calibri" pitchFamily="34" charset="0"/>
                    <a:ea typeface="宋体" pitchFamily="2" charset="-122"/>
                    <a:cs typeface="Arial" charset="0"/>
                  </a:rPr>
                  <a:t>завода</a:t>
                </a:r>
                <a:endParaRPr lang="en-US" altLang="zh-CN" sz="1400" dirty="0">
                  <a:solidFill>
                    <a:srgbClr val="404040"/>
                  </a:solidFill>
                  <a:latin typeface="Calibri" pitchFamily="34" charset="0"/>
                  <a:ea typeface="宋体" pitchFamily="2" charset="-122"/>
                  <a:cs typeface="Arial" charset="0"/>
                </a:endParaRPr>
              </a:p>
            </p:txBody>
          </p:sp>
        </p:grpSp>
        <p:grpSp>
          <p:nvGrpSpPr>
            <p:cNvPr id="15381" name="Group 27"/>
            <p:cNvGrpSpPr>
              <a:grpSpLocks/>
            </p:cNvGrpSpPr>
            <p:nvPr/>
          </p:nvGrpSpPr>
          <p:grpSpPr bwMode="auto">
            <a:xfrm>
              <a:off x="5634038" y="4437036"/>
              <a:ext cx="1989137" cy="897152"/>
              <a:chOff x="728682" y="2274381"/>
              <a:chExt cx="3253044" cy="1100873"/>
            </a:xfrm>
          </p:grpSpPr>
          <p:sp>
            <p:nvSpPr>
              <p:cNvPr id="15398" name="Rounded Rectangle 108"/>
              <p:cNvSpPr>
                <a:spLocks noChangeArrowheads="1"/>
              </p:cNvSpPr>
              <p:nvPr/>
            </p:nvSpPr>
            <p:spPr bwMode="auto">
              <a:xfrm>
                <a:off x="728682" y="2317266"/>
                <a:ext cx="3240064" cy="1014897"/>
              </a:xfrm>
              <a:prstGeom prst="roundRect">
                <a:avLst>
                  <a:gd name="adj" fmla="val 50000"/>
                </a:avLst>
              </a:prstGeom>
              <a:solidFill>
                <a:srgbClr val="FFFFFF">
                  <a:alpha val="85097"/>
                </a:srgbClr>
              </a:solidFill>
              <a:ln w="12700">
                <a:solidFill>
                  <a:srgbClr val="00B0F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99" name="Rectangle 21"/>
              <p:cNvSpPr>
                <a:spLocks noChangeArrowheads="1"/>
              </p:cNvSpPr>
              <p:nvPr/>
            </p:nvSpPr>
            <p:spPr bwMode="auto">
              <a:xfrm>
                <a:off x="828439" y="2274381"/>
                <a:ext cx="998299" cy="943943"/>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dirty="0">
                    <a:solidFill>
                      <a:srgbClr val="00B0F0"/>
                    </a:solidFill>
                    <a:ea typeface="宋体" pitchFamily="2" charset="-122"/>
                    <a:cs typeface="Arial" charset="0"/>
                  </a:rPr>
                  <a:t>1</a:t>
                </a:r>
                <a:r>
                  <a:rPr lang="en-US" altLang="zh-CN" sz="4399" dirty="0">
                    <a:solidFill>
                      <a:srgbClr val="FF3300"/>
                    </a:solidFill>
                    <a:ea typeface="宋体" pitchFamily="2" charset="-122"/>
                    <a:cs typeface="Arial" charset="0"/>
                  </a:rPr>
                  <a:t> </a:t>
                </a:r>
                <a:endParaRPr lang="en-US" altLang="zh-CN" sz="3199" dirty="0">
                  <a:solidFill>
                    <a:srgbClr val="FF3300"/>
                  </a:solidFill>
                  <a:ea typeface="宋体" pitchFamily="2" charset="-122"/>
                  <a:cs typeface="Arial" charset="0"/>
                </a:endParaRPr>
              </a:p>
            </p:txBody>
          </p:sp>
          <p:sp>
            <p:nvSpPr>
              <p:cNvPr id="15400" name="Rectangle 29"/>
              <p:cNvSpPr>
                <a:spLocks noChangeArrowheads="1"/>
              </p:cNvSpPr>
              <p:nvPr/>
            </p:nvSpPr>
            <p:spPr bwMode="auto">
              <a:xfrm>
                <a:off x="1545205" y="2468858"/>
                <a:ext cx="2436521" cy="906396"/>
              </a:xfrm>
              <a:prstGeom prst="rect">
                <a:avLst/>
              </a:prstGeom>
              <a:noFill/>
              <a:ln w="9525">
                <a:noFill/>
                <a:miter lim="800000"/>
                <a:headEnd/>
                <a:tailEnd/>
              </a:ln>
            </p:spPr>
            <p:txBody>
              <a:bodyPr>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Технически помощни центъра</a:t>
                </a:r>
                <a:endParaRPr lang="en-US" altLang="zh-CN" sz="1400" dirty="0">
                  <a:solidFill>
                    <a:srgbClr val="404040"/>
                  </a:solidFill>
                  <a:latin typeface="Calibri" pitchFamily="34" charset="0"/>
                  <a:ea typeface="宋体" pitchFamily="2" charset="-122"/>
                  <a:cs typeface="Arial" charset="0"/>
                </a:endParaRPr>
              </a:p>
            </p:txBody>
          </p:sp>
        </p:grpSp>
        <p:grpSp>
          <p:nvGrpSpPr>
            <p:cNvPr id="15382" name="Group 27"/>
            <p:cNvGrpSpPr>
              <a:grpSpLocks/>
            </p:cNvGrpSpPr>
            <p:nvPr/>
          </p:nvGrpSpPr>
          <p:grpSpPr bwMode="auto">
            <a:xfrm>
              <a:off x="4308475" y="5357166"/>
              <a:ext cx="2030072" cy="843598"/>
              <a:chOff x="728682" y="2299212"/>
              <a:chExt cx="3321892" cy="1032951"/>
            </a:xfrm>
          </p:grpSpPr>
          <p:sp>
            <p:nvSpPr>
              <p:cNvPr id="15395" name="Rounded Rectangle 113"/>
              <p:cNvSpPr>
                <a:spLocks noChangeArrowheads="1"/>
              </p:cNvSpPr>
              <p:nvPr/>
            </p:nvSpPr>
            <p:spPr bwMode="auto">
              <a:xfrm>
                <a:off x="728682" y="2317487"/>
                <a:ext cx="3239323" cy="1014676"/>
              </a:xfrm>
              <a:prstGeom prst="roundRect">
                <a:avLst>
                  <a:gd name="adj" fmla="val 50000"/>
                </a:avLst>
              </a:prstGeom>
              <a:solidFill>
                <a:srgbClr val="FFFFFF">
                  <a:alpha val="85097"/>
                </a:srgbClr>
              </a:solidFill>
              <a:ln w="12700">
                <a:solidFill>
                  <a:srgbClr val="00D8AC"/>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96" name="Rectangle 21"/>
              <p:cNvSpPr>
                <a:spLocks noChangeArrowheads="1"/>
              </p:cNvSpPr>
              <p:nvPr/>
            </p:nvSpPr>
            <p:spPr bwMode="auto">
              <a:xfrm>
                <a:off x="824710" y="2299212"/>
                <a:ext cx="998871" cy="941930"/>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dirty="0">
                    <a:solidFill>
                      <a:srgbClr val="00D8AC"/>
                    </a:solidFill>
                    <a:ea typeface="宋体" pitchFamily="2" charset="-122"/>
                    <a:cs typeface="Arial" charset="0"/>
                  </a:rPr>
                  <a:t>1</a:t>
                </a:r>
                <a:r>
                  <a:rPr lang="en-US" altLang="zh-CN" sz="4399" dirty="0">
                    <a:solidFill>
                      <a:srgbClr val="FF3300"/>
                    </a:solidFill>
                    <a:ea typeface="宋体" pitchFamily="2" charset="-122"/>
                    <a:cs typeface="Arial" charset="0"/>
                  </a:rPr>
                  <a:t> </a:t>
                </a:r>
                <a:endParaRPr lang="en-US" altLang="zh-CN" sz="3199" dirty="0">
                  <a:solidFill>
                    <a:srgbClr val="FF3300"/>
                  </a:solidFill>
                  <a:ea typeface="宋体" pitchFamily="2" charset="-122"/>
                  <a:cs typeface="Arial" charset="0"/>
                </a:endParaRPr>
              </a:p>
            </p:txBody>
          </p:sp>
          <p:sp>
            <p:nvSpPr>
              <p:cNvPr id="15397" name="Rectangle 29"/>
              <p:cNvSpPr>
                <a:spLocks noChangeArrowheads="1"/>
              </p:cNvSpPr>
              <p:nvPr/>
            </p:nvSpPr>
            <p:spPr bwMode="auto">
              <a:xfrm>
                <a:off x="1293868" y="2538024"/>
                <a:ext cx="2756706" cy="640661"/>
              </a:xfrm>
              <a:prstGeom prst="rect">
                <a:avLst/>
              </a:prstGeom>
              <a:noFill/>
              <a:ln w="9525">
                <a:noFill/>
                <a:miter lim="800000"/>
                <a:headEnd/>
                <a:tailEnd/>
              </a:ln>
            </p:spPr>
            <p:txBody>
              <a:bodyPr wrap="square">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Център за мрежова операция</a:t>
                </a:r>
                <a:endParaRPr lang="en-US" altLang="zh-CN" sz="1400" dirty="0">
                  <a:solidFill>
                    <a:srgbClr val="404040"/>
                  </a:solidFill>
                  <a:latin typeface="Calibri" pitchFamily="34" charset="0"/>
                  <a:ea typeface="宋体" pitchFamily="2" charset="-122"/>
                  <a:cs typeface="Arial" charset="0"/>
                </a:endParaRPr>
              </a:p>
            </p:txBody>
          </p:sp>
        </p:grpSp>
        <p:grpSp>
          <p:nvGrpSpPr>
            <p:cNvPr id="15383" name="Group 27"/>
            <p:cNvGrpSpPr>
              <a:grpSpLocks/>
            </p:cNvGrpSpPr>
            <p:nvPr/>
          </p:nvGrpSpPr>
          <p:grpSpPr bwMode="auto">
            <a:xfrm>
              <a:off x="8496301" y="4443706"/>
              <a:ext cx="2014538" cy="855359"/>
              <a:chOff x="671534" y="2283027"/>
              <a:chExt cx="3296472" cy="1049138"/>
            </a:xfrm>
          </p:grpSpPr>
          <p:sp>
            <p:nvSpPr>
              <p:cNvPr id="15392" name="Rounded Rectangle 117"/>
              <p:cNvSpPr>
                <a:spLocks noChangeArrowheads="1"/>
              </p:cNvSpPr>
              <p:nvPr/>
            </p:nvSpPr>
            <p:spPr bwMode="auto">
              <a:xfrm>
                <a:off x="671534" y="2317706"/>
                <a:ext cx="3296472" cy="1014459"/>
              </a:xfrm>
              <a:prstGeom prst="roundRect">
                <a:avLst>
                  <a:gd name="adj" fmla="val 50000"/>
                </a:avLst>
              </a:prstGeom>
              <a:solidFill>
                <a:srgbClr val="FFFFFF">
                  <a:alpha val="85097"/>
                </a:srgbClr>
              </a:solidFill>
              <a:ln w="12700">
                <a:solidFill>
                  <a:srgbClr val="FF6709"/>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93" name="Rectangle 21"/>
              <p:cNvSpPr>
                <a:spLocks noChangeArrowheads="1"/>
              </p:cNvSpPr>
              <p:nvPr/>
            </p:nvSpPr>
            <p:spPr bwMode="auto">
              <a:xfrm>
                <a:off x="756197" y="2283027"/>
                <a:ext cx="1429007" cy="943537"/>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dirty="0">
                    <a:solidFill>
                      <a:srgbClr val="FF6709"/>
                    </a:solidFill>
                    <a:ea typeface="宋体" pitchFamily="2" charset="-122"/>
                    <a:cs typeface="Arial" charset="0"/>
                  </a:rPr>
                  <a:t>24</a:t>
                </a:r>
                <a:r>
                  <a:rPr lang="en-US" altLang="zh-CN" sz="4399" dirty="0">
                    <a:solidFill>
                      <a:srgbClr val="FF3300"/>
                    </a:solidFill>
                    <a:ea typeface="宋体" pitchFamily="2" charset="-122"/>
                    <a:cs typeface="Arial" charset="0"/>
                  </a:rPr>
                  <a:t> </a:t>
                </a:r>
                <a:endParaRPr lang="en-US" altLang="zh-CN" sz="3199" dirty="0">
                  <a:solidFill>
                    <a:srgbClr val="FF3300"/>
                  </a:solidFill>
                  <a:ea typeface="宋体" pitchFamily="2" charset="-122"/>
                  <a:cs typeface="Arial" charset="0"/>
                </a:endParaRPr>
              </a:p>
            </p:txBody>
          </p:sp>
          <p:sp>
            <p:nvSpPr>
              <p:cNvPr id="15394" name="Rectangle 29"/>
              <p:cNvSpPr>
                <a:spLocks noChangeArrowheads="1"/>
              </p:cNvSpPr>
              <p:nvPr/>
            </p:nvSpPr>
            <p:spPr bwMode="auto">
              <a:xfrm>
                <a:off x="1897476" y="2471571"/>
                <a:ext cx="2070529" cy="641754"/>
              </a:xfrm>
              <a:prstGeom prst="rect">
                <a:avLst/>
              </a:prstGeom>
              <a:noFill/>
              <a:ln w="9525">
                <a:noFill/>
                <a:miter lim="800000"/>
                <a:headEnd/>
                <a:tailEnd/>
              </a:ln>
            </p:spPr>
            <p:txBody>
              <a:bodyPr>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Национални склада</a:t>
                </a:r>
                <a:endParaRPr lang="en-US" altLang="zh-CN" sz="1400" dirty="0">
                  <a:solidFill>
                    <a:srgbClr val="404040"/>
                  </a:solidFill>
                  <a:latin typeface="Calibri" pitchFamily="34" charset="0"/>
                  <a:ea typeface="宋体" pitchFamily="2" charset="-122"/>
                  <a:cs typeface="Arial" charset="0"/>
                </a:endParaRPr>
              </a:p>
            </p:txBody>
          </p:sp>
        </p:grpSp>
        <p:grpSp>
          <p:nvGrpSpPr>
            <p:cNvPr id="15384" name="Group 27"/>
            <p:cNvGrpSpPr>
              <a:grpSpLocks/>
            </p:cNvGrpSpPr>
            <p:nvPr/>
          </p:nvGrpSpPr>
          <p:grpSpPr bwMode="auto">
            <a:xfrm>
              <a:off x="7118072" y="5320008"/>
              <a:ext cx="2017393" cy="869059"/>
              <a:chOff x="886559" y="2263990"/>
              <a:chExt cx="3298499" cy="1063543"/>
            </a:xfrm>
          </p:grpSpPr>
          <p:sp>
            <p:nvSpPr>
              <p:cNvPr id="15389" name="Rounded Rectangle 121"/>
              <p:cNvSpPr>
                <a:spLocks noChangeArrowheads="1"/>
              </p:cNvSpPr>
              <p:nvPr/>
            </p:nvSpPr>
            <p:spPr bwMode="auto">
              <a:xfrm>
                <a:off x="945734" y="2313409"/>
                <a:ext cx="3239324" cy="1014124"/>
              </a:xfrm>
              <a:prstGeom prst="roundRect">
                <a:avLst>
                  <a:gd name="adj" fmla="val 50000"/>
                </a:avLst>
              </a:prstGeom>
              <a:solidFill>
                <a:srgbClr val="FFFFFF">
                  <a:alpha val="85097"/>
                </a:srgbClr>
              </a:solidFill>
              <a:ln w="12700">
                <a:solidFill>
                  <a:srgbClr val="FF000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90" name="Rectangle 21"/>
              <p:cNvSpPr>
                <a:spLocks noChangeArrowheads="1"/>
              </p:cNvSpPr>
              <p:nvPr/>
            </p:nvSpPr>
            <p:spPr bwMode="auto">
              <a:xfrm>
                <a:off x="886559" y="2263990"/>
                <a:ext cx="998071" cy="941414"/>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a:solidFill>
                      <a:srgbClr val="FF0000"/>
                    </a:solidFill>
                    <a:ea typeface="宋体" pitchFamily="2" charset="-122"/>
                    <a:cs typeface="Arial" charset="0"/>
                  </a:rPr>
                  <a:t>2</a:t>
                </a:r>
                <a:r>
                  <a:rPr lang="en-US" altLang="zh-CN" sz="4399">
                    <a:solidFill>
                      <a:srgbClr val="FF3300"/>
                    </a:solidFill>
                    <a:ea typeface="宋体" pitchFamily="2" charset="-122"/>
                    <a:cs typeface="Arial" charset="0"/>
                  </a:rPr>
                  <a:t> </a:t>
                </a:r>
                <a:endParaRPr lang="en-US" altLang="zh-CN" sz="3199">
                  <a:solidFill>
                    <a:srgbClr val="FF3300"/>
                  </a:solidFill>
                  <a:ea typeface="宋体" pitchFamily="2" charset="-122"/>
                  <a:cs typeface="Arial" charset="0"/>
                </a:endParaRPr>
              </a:p>
            </p:txBody>
          </p:sp>
          <p:sp>
            <p:nvSpPr>
              <p:cNvPr id="15391" name="Rectangle 29"/>
              <p:cNvSpPr>
                <a:spLocks noChangeArrowheads="1"/>
              </p:cNvSpPr>
              <p:nvPr/>
            </p:nvSpPr>
            <p:spPr bwMode="auto">
              <a:xfrm>
                <a:off x="1656553" y="2600830"/>
                <a:ext cx="2438879" cy="376654"/>
              </a:xfrm>
              <a:prstGeom prst="rect">
                <a:avLst/>
              </a:prstGeom>
              <a:noFill/>
              <a:ln w="9525">
                <a:noFill/>
                <a:miter lim="800000"/>
                <a:headEnd/>
                <a:tailEnd/>
              </a:ln>
            </p:spPr>
            <p:txBody>
              <a:bodyPr wrap="none">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Хъба за доставка</a:t>
                </a:r>
                <a:endParaRPr lang="en-US" altLang="zh-CN" sz="1400" dirty="0">
                  <a:solidFill>
                    <a:srgbClr val="404040"/>
                  </a:solidFill>
                  <a:latin typeface="Calibri" pitchFamily="34" charset="0"/>
                  <a:ea typeface="宋体" pitchFamily="2" charset="-122"/>
                  <a:cs typeface="Arial" charset="0"/>
                </a:endParaRPr>
              </a:p>
            </p:txBody>
          </p:sp>
        </p:grpSp>
        <p:grpSp>
          <p:nvGrpSpPr>
            <p:cNvPr id="15385" name="Group 27"/>
            <p:cNvGrpSpPr>
              <a:grpSpLocks/>
            </p:cNvGrpSpPr>
            <p:nvPr/>
          </p:nvGrpSpPr>
          <p:grpSpPr bwMode="auto">
            <a:xfrm>
              <a:off x="9844384" y="5348583"/>
              <a:ext cx="1979240" cy="868938"/>
              <a:chOff x="840868" y="2302182"/>
              <a:chExt cx="3238711" cy="1066108"/>
            </a:xfrm>
          </p:grpSpPr>
          <p:sp>
            <p:nvSpPr>
              <p:cNvPr id="15386" name="Rounded Rectangle 125"/>
              <p:cNvSpPr>
                <a:spLocks noChangeArrowheads="1"/>
              </p:cNvSpPr>
              <p:nvPr/>
            </p:nvSpPr>
            <p:spPr bwMode="auto">
              <a:xfrm>
                <a:off x="987579" y="2353529"/>
                <a:ext cx="3083460" cy="1014761"/>
              </a:xfrm>
              <a:prstGeom prst="roundRect">
                <a:avLst>
                  <a:gd name="adj" fmla="val 50000"/>
                </a:avLst>
              </a:prstGeom>
              <a:solidFill>
                <a:srgbClr val="FFFFFF">
                  <a:alpha val="85097"/>
                </a:srgbClr>
              </a:solidFill>
              <a:ln w="12700">
                <a:solidFill>
                  <a:srgbClr val="00B0F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87" name="Rectangle 21"/>
              <p:cNvSpPr>
                <a:spLocks noChangeArrowheads="1"/>
              </p:cNvSpPr>
              <p:nvPr/>
            </p:nvSpPr>
            <p:spPr bwMode="auto">
              <a:xfrm>
                <a:off x="840868" y="2302182"/>
                <a:ext cx="998871" cy="943816"/>
              </a:xfrm>
              <a:prstGeom prst="rect">
                <a:avLst/>
              </a:prstGeom>
              <a:noFill/>
              <a:ln w="9525">
                <a:noFill/>
                <a:miter lim="800000"/>
                <a:headEnd/>
                <a:tailEnd/>
              </a:ln>
            </p:spPr>
            <p:txBody>
              <a:bodyPr wrap="none">
                <a:spAutoFit/>
              </a:bodyPr>
              <a:lstStyle/>
              <a:p>
                <a:pPr algn="ctr" fontAlgn="base">
                  <a:spcBef>
                    <a:spcPct val="0"/>
                  </a:spcBef>
                  <a:spcAft>
                    <a:spcPct val="0"/>
                  </a:spcAft>
                </a:pPr>
                <a:r>
                  <a:rPr lang="en-US" altLang="zh-CN" sz="3599">
                    <a:solidFill>
                      <a:srgbClr val="00B0F0"/>
                    </a:solidFill>
                    <a:ea typeface="宋体" pitchFamily="2" charset="-122"/>
                    <a:cs typeface="Arial" charset="0"/>
                  </a:rPr>
                  <a:t>1</a:t>
                </a:r>
                <a:r>
                  <a:rPr lang="en-US" altLang="zh-CN" sz="4399">
                    <a:solidFill>
                      <a:srgbClr val="FF3300"/>
                    </a:solidFill>
                    <a:ea typeface="宋体" pitchFamily="2" charset="-122"/>
                    <a:cs typeface="Arial" charset="0"/>
                  </a:rPr>
                  <a:t> </a:t>
                </a:r>
                <a:endParaRPr lang="en-US" altLang="zh-CN" sz="3199">
                  <a:solidFill>
                    <a:srgbClr val="FF3300"/>
                  </a:solidFill>
                  <a:ea typeface="宋体" pitchFamily="2" charset="-122"/>
                  <a:cs typeface="Arial" charset="0"/>
                </a:endParaRPr>
              </a:p>
            </p:txBody>
          </p:sp>
          <p:sp>
            <p:nvSpPr>
              <p:cNvPr id="15388" name="Rectangle 29"/>
              <p:cNvSpPr>
                <a:spLocks noChangeArrowheads="1"/>
              </p:cNvSpPr>
              <p:nvPr/>
            </p:nvSpPr>
            <p:spPr bwMode="auto">
              <a:xfrm>
                <a:off x="1702684" y="2440867"/>
                <a:ext cx="2376895" cy="906274"/>
              </a:xfrm>
              <a:prstGeom prst="rect">
                <a:avLst/>
              </a:prstGeom>
              <a:noFill/>
              <a:ln w="9525">
                <a:noFill/>
                <a:miter lim="800000"/>
                <a:headEnd/>
                <a:tailEnd/>
              </a:ln>
            </p:spPr>
            <p:txBody>
              <a:bodyPr wrap="none">
                <a:spAutoFit/>
              </a:bodyPr>
              <a:lstStyle/>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Пан-Европейски</a:t>
                </a:r>
              </a:p>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Център за</a:t>
                </a:r>
                <a:endParaRPr lang="en-US" altLang="zh-CN" sz="1400" dirty="0">
                  <a:solidFill>
                    <a:srgbClr val="404040"/>
                  </a:solidFill>
                  <a:latin typeface="Calibri" pitchFamily="34" charset="0"/>
                  <a:ea typeface="宋体" pitchFamily="2" charset="-122"/>
                  <a:cs typeface="Arial" charset="0"/>
                </a:endParaRPr>
              </a:p>
              <a:p>
                <a:pPr fontAlgn="base">
                  <a:spcBef>
                    <a:spcPct val="0"/>
                  </a:spcBef>
                  <a:spcAft>
                    <a:spcPct val="0"/>
                  </a:spcAft>
                </a:pPr>
                <a:r>
                  <a:rPr lang="bg-BG" altLang="zh-CN" sz="1400" dirty="0">
                    <a:solidFill>
                      <a:srgbClr val="404040"/>
                    </a:solidFill>
                    <a:latin typeface="Calibri" pitchFamily="34" charset="0"/>
                    <a:ea typeface="宋体" pitchFamily="2" charset="-122"/>
                    <a:cs typeface="Arial" charset="0"/>
                  </a:rPr>
                  <a:t>резервни части</a:t>
                </a:r>
              </a:p>
            </p:txBody>
          </p:sp>
        </p:grpSp>
      </p:grpSp>
      <p:grpSp>
        <p:nvGrpSpPr>
          <p:cNvPr id="15371" name="Group 50"/>
          <p:cNvGrpSpPr>
            <a:grpSpLocks/>
          </p:cNvGrpSpPr>
          <p:nvPr/>
        </p:nvGrpSpPr>
        <p:grpSpPr bwMode="auto">
          <a:xfrm>
            <a:off x="5811915" y="334182"/>
            <a:ext cx="2415546" cy="1779124"/>
            <a:chOff x="1851839" y="2398714"/>
            <a:chExt cx="2934086" cy="2236784"/>
          </a:xfrm>
        </p:grpSpPr>
        <p:sp>
          <p:nvSpPr>
            <p:cNvPr id="15372" name="Rounded Rectangle 49"/>
            <p:cNvSpPr>
              <a:spLocks noChangeArrowheads="1"/>
            </p:cNvSpPr>
            <p:nvPr/>
          </p:nvSpPr>
          <p:spPr bwMode="auto">
            <a:xfrm>
              <a:off x="1851839" y="2589213"/>
              <a:ext cx="2934086" cy="2046285"/>
            </a:xfrm>
            <a:prstGeom prst="roundRect">
              <a:avLst>
                <a:gd name="adj" fmla="val 1019"/>
              </a:avLst>
            </a:prstGeom>
            <a:solidFill>
              <a:srgbClr val="FFFFFF"/>
            </a:solidFill>
            <a:ln w="9525">
              <a:solidFill>
                <a:srgbClr val="FF6709"/>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5373" name="Text Placeholder 2"/>
            <p:cNvSpPr txBox="1">
              <a:spLocks/>
            </p:cNvSpPr>
            <p:nvPr/>
          </p:nvSpPr>
          <p:spPr bwMode="auto">
            <a:xfrm>
              <a:off x="2361865" y="2870200"/>
              <a:ext cx="1905783" cy="1377950"/>
            </a:xfrm>
            <a:prstGeom prst="rect">
              <a:avLst/>
            </a:prstGeom>
            <a:noFill/>
            <a:ln w="9525">
              <a:noFill/>
              <a:miter lim="800000"/>
              <a:headEnd/>
              <a:tailEnd/>
            </a:ln>
          </p:spPr>
          <p:txBody>
            <a:bodyPr/>
            <a:lstStyle/>
            <a:p>
              <a:pPr algn="ctr" fontAlgn="base">
                <a:lnSpc>
                  <a:spcPts val="3362"/>
                </a:lnSpc>
                <a:spcBef>
                  <a:spcPct val="20000"/>
                </a:spcBef>
                <a:spcAft>
                  <a:spcPct val="0"/>
                </a:spcAft>
                <a:buClr>
                  <a:srgbClr val="990000"/>
                </a:buClr>
              </a:pPr>
              <a:r>
                <a:rPr lang="bg-BG" altLang="zh-CN" sz="1200" dirty="0">
                  <a:solidFill>
                    <a:srgbClr val="7F7F7F"/>
                  </a:solidFill>
                  <a:latin typeface="Calibri" pitchFamily="34" charset="0"/>
                  <a:ea typeface="宋体" pitchFamily="2" charset="-122"/>
                  <a:cs typeface="Calibri" pitchFamily="34" charset="0"/>
                </a:rPr>
                <a:t>над</a:t>
              </a:r>
              <a:r>
                <a:rPr lang="en-GB" sz="2399" dirty="0">
                  <a:solidFill>
                    <a:srgbClr val="000000"/>
                  </a:solidFill>
                  <a:latin typeface="Calibri" pitchFamily="34" charset="0"/>
                  <a:ea typeface="宋体" pitchFamily="2" charset="-122"/>
                  <a:cs typeface="Calibri" pitchFamily="34" charset="0"/>
                </a:rPr>
                <a:t> </a:t>
              </a:r>
            </a:p>
            <a:p>
              <a:pPr algn="ctr" fontAlgn="base">
                <a:lnSpc>
                  <a:spcPts val="2562"/>
                </a:lnSpc>
                <a:spcBef>
                  <a:spcPct val="20000"/>
                </a:spcBef>
                <a:spcAft>
                  <a:spcPct val="0"/>
                </a:spcAft>
                <a:buClr>
                  <a:srgbClr val="990000"/>
                </a:buClr>
              </a:pPr>
              <a:r>
                <a:rPr lang="en-GB" altLang="zh-CN" sz="2799" dirty="0">
                  <a:solidFill>
                    <a:srgbClr val="FF6709"/>
                  </a:solidFill>
                  <a:latin typeface="Calibri" pitchFamily="34" charset="0"/>
                  <a:ea typeface="宋体" pitchFamily="2" charset="-122"/>
                  <a:cs typeface="Calibri" pitchFamily="34" charset="0"/>
                </a:rPr>
                <a:t>11,000+ </a:t>
              </a:r>
              <a:r>
                <a:rPr lang="en-GB" sz="1999" dirty="0">
                  <a:solidFill>
                    <a:srgbClr val="000000"/>
                  </a:solidFill>
                  <a:latin typeface="Calibri" pitchFamily="34" charset="0"/>
                  <a:ea typeface="宋体" pitchFamily="2" charset="-122"/>
                  <a:cs typeface="Calibri" pitchFamily="34" charset="0"/>
                </a:rPr>
                <a:t/>
              </a:r>
              <a:br>
                <a:rPr lang="en-GB" sz="1999" dirty="0">
                  <a:solidFill>
                    <a:srgbClr val="000000"/>
                  </a:solidFill>
                  <a:latin typeface="Calibri" pitchFamily="34" charset="0"/>
                  <a:ea typeface="宋体" pitchFamily="2" charset="-122"/>
                  <a:cs typeface="Calibri" pitchFamily="34" charset="0"/>
                </a:rPr>
              </a:br>
              <a:r>
                <a:rPr lang="bg-BG" sz="1999" dirty="0">
                  <a:solidFill>
                    <a:srgbClr val="404040"/>
                  </a:solidFill>
                  <a:latin typeface="Calibri" pitchFamily="34" charset="0"/>
                  <a:ea typeface="宋体" pitchFamily="2" charset="-122"/>
                  <a:cs typeface="Calibri" pitchFamily="34" charset="0"/>
                </a:rPr>
                <a:t>служители</a:t>
              </a:r>
              <a:r>
                <a:rPr lang="en-GB" sz="1999" dirty="0">
                  <a:solidFill>
                    <a:srgbClr val="404040"/>
                  </a:solidFill>
                  <a:latin typeface="Calibri" pitchFamily="34" charset="0"/>
                  <a:ea typeface="宋体" pitchFamily="2" charset="-122"/>
                  <a:cs typeface="Calibri" pitchFamily="34" charset="0"/>
                </a:rPr>
                <a:t> </a:t>
              </a:r>
              <a:endParaRPr lang="en-US" sz="1999" dirty="0">
                <a:solidFill>
                  <a:srgbClr val="404040"/>
                </a:solidFill>
                <a:latin typeface="Calibri" pitchFamily="34" charset="0"/>
                <a:ea typeface="微软雅黑" pitchFamily="34" charset="-122"/>
                <a:cs typeface="Calibri" pitchFamily="34" charset="0"/>
              </a:endParaRPr>
            </a:p>
          </p:txBody>
        </p:sp>
        <p:grpSp>
          <p:nvGrpSpPr>
            <p:cNvPr id="15374" name="Group 61"/>
            <p:cNvGrpSpPr>
              <a:grpSpLocks/>
            </p:cNvGrpSpPr>
            <p:nvPr/>
          </p:nvGrpSpPr>
          <p:grpSpPr bwMode="auto">
            <a:xfrm>
              <a:off x="2525925" y="2398714"/>
              <a:ext cx="1702664" cy="449005"/>
              <a:chOff x="554037" y="1681778"/>
              <a:chExt cx="1703032" cy="448077"/>
            </a:xfrm>
          </p:grpSpPr>
          <p:sp>
            <p:nvSpPr>
              <p:cNvPr id="15375" name="Rounded Rectangle 8"/>
              <p:cNvSpPr>
                <a:spLocks noChangeArrowheads="1"/>
              </p:cNvSpPr>
              <p:nvPr/>
            </p:nvSpPr>
            <p:spPr bwMode="auto">
              <a:xfrm>
                <a:off x="554037" y="1681778"/>
                <a:ext cx="1586255" cy="418234"/>
              </a:xfrm>
              <a:prstGeom prst="roundRect">
                <a:avLst>
                  <a:gd name="adj" fmla="val 50000"/>
                </a:avLst>
              </a:prstGeom>
              <a:solidFill>
                <a:srgbClr val="FFFFFF"/>
              </a:solidFill>
              <a:ln w="9525">
                <a:solidFill>
                  <a:srgbClr val="FF6709"/>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000000"/>
                  </a:solidFill>
                  <a:latin typeface="Calibri" pitchFamily="34" charset="0"/>
                  <a:ea typeface="宋体" pitchFamily="2" charset="-122"/>
                </a:endParaRPr>
              </a:p>
            </p:txBody>
          </p:sp>
          <p:sp>
            <p:nvSpPr>
              <p:cNvPr id="15376" name="TextBox 60"/>
              <p:cNvSpPr txBox="1">
                <a:spLocks noChangeArrowheads="1"/>
              </p:cNvSpPr>
              <p:nvPr/>
            </p:nvSpPr>
            <p:spPr bwMode="auto">
              <a:xfrm>
                <a:off x="644538" y="1705202"/>
                <a:ext cx="1612531" cy="424653"/>
              </a:xfrm>
              <a:prstGeom prst="rect">
                <a:avLst/>
              </a:prstGeom>
              <a:noFill/>
              <a:ln w="9525">
                <a:noFill/>
                <a:miter lim="800000"/>
                <a:headEnd/>
                <a:tailEnd/>
              </a:ln>
            </p:spPr>
            <p:txBody>
              <a:bodyPr wrap="none">
                <a:spAutoFit/>
              </a:bodyPr>
              <a:lstStyle/>
              <a:p>
                <a:pPr fontAlgn="base">
                  <a:spcBef>
                    <a:spcPct val="0"/>
                  </a:spcBef>
                  <a:spcAft>
                    <a:spcPct val="0"/>
                  </a:spcAft>
                </a:pPr>
                <a:r>
                  <a:rPr lang="en-GB" sz="1600" dirty="0">
                    <a:solidFill>
                      <a:srgbClr val="FF6709"/>
                    </a:solidFill>
                    <a:latin typeface="Calibri" pitchFamily="34" charset="0"/>
                    <a:ea typeface="宋体" pitchFamily="2" charset="-122"/>
                  </a:rPr>
                  <a:t>31 </a:t>
                </a:r>
                <a:r>
                  <a:rPr lang="bg-BG" sz="1600" dirty="0">
                    <a:solidFill>
                      <a:srgbClr val="FF6709"/>
                    </a:solidFill>
                    <a:latin typeface="Calibri" pitchFamily="34" charset="0"/>
                    <a:ea typeface="宋体" pitchFamily="2" charset="-122"/>
                  </a:rPr>
                  <a:t>Дек</a:t>
                </a:r>
                <a:r>
                  <a:rPr lang="en-GB" sz="1600" dirty="0">
                    <a:solidFill>
                      <a:srgbClr val="FF6709"/>
                    </a:solidFill>
                    <a:latin typeface="Calibri" pitchFamily="34" charset="0"/>
                    <a:ea typeface="宋体" pitchFamily="2" charset="-122"/>
                  </a:rPr>
                  <a:t>, 2016</a:t>
                </a:r>
                <a:r>
                  <a:rPr lang="en-US" sz="1600" dirty="0">
                    <a:solidFill>
                      <a:srgbClr val="FF6709"/>
                    </a:solidFill>
                    <a:latin typeface="Calibri" pitchFamily="34" charset="0"/>
                    <a:ea typeface="宋体" pitchFamily="2" charset="-122"/>
                  </a:rPr>
                  <a:t> </a:t>
                </a:r>
              </a:p>
            </p:txBody>
          </p:sp>
        </p:grpSp>
      </p:grpSp>
    </p:spTree>
    <p:extLst>
      <p:ext uri="{BB962C8B-B14F-4D97-AF65-F5344CB8AC3E}">
        <p14:creationId xmlns:p14="http://schemas.microsoft.com/office/powerpoint/2010/main" val="190203163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map_empty-01.png"/>
          <p:cNvPicPr>
            <a:picLocks noChangeAspect="1"/>
          </p:cNvPicPr>
          <p:nvPr/>
        </p:nvPicPr>
        <p:blipFill>
          <a:blip r:embed="rId3" cstate="print"/>
          <a:srcRect/>
          <a:stretch>
            <a:fillRect/>
          </a:stretch>
        </p:blipFill>
        <p:spPr bwMode="auto">
          <a:xfrm>
            <a:off x="303967" y="-55470"/>
            <a:ext cx="12106297" cy="6856215"/>
          </a:xfrm>
          <a:prstGeom prst="rect">
            <a:avLst/>
          </a:prstGeom>
          <a:noFill/>
          <a:ln w="9525">
            <a:noFill/>
            <a:miter lim="800000"/>
            <a:headEnd/>
            <a:tailEnd/>
          </a:ln>
        </p:spPr>
      </p:pic>
      <p:sp>
        <p:nvSpPr>
          <p:cNvPr id="3" name="Title 1"/>
          <p:cNvSpPr txBox="1">
            <a:spLocks/>
          </p:cNvSpPr>
          <p:nvPr/>
        </p:nvSpPr>
        <p:spPr>
          <a:xfrm>
            <a:off x="317675" y="27198"/>
            <a:ext cx="4892744" cy="1142702"/>
          </a:xfrm>
          <a:prstGeom prst="rect">
            <a:avLst/>
          </a:prstGeom>
        </p:spPr>
        <p:txBody>
          <a:bodyPr/>
          <a:lstStyle/>
          <a:p>
            <a:pPr marL="180921" lvl="5" defTabSz="1219078" eaLnBrk="0" fontAlgn="base" hangingPunct="0">
              <a:lnSpc>
                <a:spcPts val="3999"/>
              </a:lnSpc>
              <a:spcBef>
                <a:spcPct val="0"/>
              </a:spcBef>
              <a:spcAft>
                <a:spcPct val="0"/>
              </a:spcAft>
              <a:buClr>
                <a:srgbClr val="CC9900"/>
              </a:buClr>
              <a:defRPr/>
            </a:pPr>
            <a:r>
              <a:rPr lang="en-US" altLang="zh-CN" sz="2800" u="sng" dirty="0">
                <a:solidFill>
                  <a:srgbClr val="000000">
                    <a:lumMod val="85000"/>
                    <a:lumOff val="15000"/>
                  </a:srgbClr>
                </a:solidFill>
                <a:latin typeface="Arial" pitchFamily="34" charset="0"/>
                <a:ea typeface="黑体" pitchFamily="49" charset="-122"/>
                <a:cs typeface="Arial" pitchFamily="34" charset="0"/>
              </a:rPr>
              <a:t>Huawei </a:t>
            </a:r>
            <a:r>
              <a:rPr lang="bg-BG" altLang="zh-CN" sz="2800" u="sng" dirty="0">
                <a:solidFill>
                  <a:srgbClr val="000000">
                    <a:lumMod val="85000"/>
                    <a:lumOff val="15000"/>
                  </a:srgbClr>
                </a:solidFill>
                <a:latin typeface="Arial" pitchFamily="34" charset="0"/>
                <a:ea typeface="黑体" pitchFamily="49" charset="-122"/>
                <a:cs typeface="Arial" pitchFamily="34" charset="0"/>
              </a:rPr>
              <a:t>научно изследователски центъра в Европа</a:t>
            </a:r>
            <a:endParaRPr lang="en-US" altLang="zh-CN" sz="2800" u="sng" dirty="0">
              <a:solidFill>
                <a:srgbClr val="000000">
                  <a:lumMod val="85000"/>
                  <a:lumOff val="15000"/>
                </a:srgbClr>
              </a:solidFill>
              <a:latin typeface="Arial" pitchFamily="34" charset="0"/>
              <a:ea typeface="黑体" pitchFamily="49" charset="-122"/>
              <a:cs typeface="Arial" pitchFamily="34" charset="0"/>
            </a:endParaRPr>
          </a:p>
        </p:txBody>
      </p:sp>
      <p:grpSp>
        <p:nvGrpSpPr>
          <p:cNvPr id="16388" name="Group 3"/>
          <p:cNvGrpSpPr>
            <a:grpSpLocks/>
          </p:cNvGrpSpPr>
          <p:nvPr/>
        </p:nvGrpSpPr>
        <p:grpSpPr bwMode="auto">
          <a:xfrm>
            <a:off x="8687114" y="2818625"/>
            <a:ext cx="2643626" cy="1166430"/>
            <a:chOff x="848527" y="1958857"/>
            <a:chExt cx="3166575" cy="1328716"/>
          </a:xfrm>
        </p:grpSpPr>
        <p:sp>
          <p:nvSpPr>
            <p:cNvPr id="16423" name="Rounded Rectangle 4"/>
            <p:cNvSpPr>
              <a:spLocks noChangeArrowheads="1"/>
            </p:cNvSpPr>
            <p:nvPr/>
          </p:nvSpPr>
          <p:spPr bwMode="auto">
            <a:xfrm>
              <a:off x="1100853" y="1958857"/>
              <a:ext cx="2661922" cy="1328716"/>
            </a:xfrm>
            <a:prstGeom prst="roundRect">
              <a:avLst>
                <a:gd name="adj" fmla="val 3051"/>
              </a:avLst>
            </a:prstGeom>
            <a:solidFill>
              <a:schemeClr val="bg1">
                <a:alpha val="87057"/>
              </a:schemeClr>
            </a:solidFill>
            <a:ln w="9525">
              <a:solidFill>
                <a:srgbClr val="FF6709"/>
              </a:solidFill>
              <a:round/>
              <a:headEnd/>
              <a:tailEnd/>
            </a:ln>
          </p:spPr>
          <p:txBody>
            <a:bodyPr/>
            <a:lstStyle/>
            <a:p>
              <a:pPr fontAlgn="base">
                <a:spcBef>
                  <a:spcPct val="0"/>
                </a:spcBef>
                <a:spcAft>
                  <a:spcPct val="0"/>
                </a:spcAft>
                <a:buClr>
                  <a:srgbClr val="CC9900"/>
                </a:buClr>
                <a:buFont typeface="Wingdings" pitchFamily="2" charset="2"/>
                <a:buChar char="n"/>
              </a:pPr>
              <a:endParaRPr lang="en-US" sz="1400">
                <a:solidFill>
                  <a:srgbClr val="F2F2F2"/>
                </a:solidFill>
                <a:latin typeface="Calibri" pitchFamily="34" charset="0"/>
                <a:ea typeface="宋体" pitchFamily="2" charset="-122"/>
              </a:endParaRPr>
            </a:p>
          </p:txBody>
        </p:sp>
        <p:sp>
          <p:nvSpPr>
            <p:cNvPr id="16424" name="Rectangle 6"/>
            <p:cNvSpPr>
              <a:spLocks noChangeArrowheads="1"/>
            </p:cNvSpPr>
            <p:nvPr/>
          </p:nvSpPr>
          <p:spPr bwMode="auto">
            <a:xfrm>
              <a:off x="848527" y="2144519"/>
              <a:ext cx="3166575" cy="1112858"/>
            </a:xfrm>
            <a:prstGeom prst="rect">
              <a:avLst/>
            </a:prstGeom>
            <a:noFill/>
            <a:ln w="9525">
              <a:noFill/>
              <a:miter lim="800000"/>
              <a:headEnd/>
              <a:tailEnd/>
            </a:ln>
          </p:spPr>
          <p:txBody>
            <a:bodyPr wrap="none">
              <a:spAutoFit/>
            </a:bodyPr>
            <a:lstStyle/>
            <a:p>
              <a:pPr algn="ctr" fontAlgn="base">
                <a:lnSpc>
                  <a:spcPts val="2074"/>
                </a:lnSpc>
                <a:spcBef>
                  <a:spcPts val="600"/>
                </a:spcBef>
                <a:spcAft>
                  <a:spcPct val="0"/>
                </a:spcAft>
              </a:pPr>
              <a:r>
                <a:rPr lang="bg-BG" altLang="zh-CN" sz="1799" dirty="0">
                  <a:solidFill>
                    <a:srgbClr val="404040"/>
                  </a:solidFill>
                  <a:latin typeface="Calibri" pitchFamily="34" charset="0"/>
                  <a:ea typeface="宋体" pitchFamily="2" charset="-122"/>
                  <a:cs typeface="Calibri" pitchFamily="34" charset="0"/>
                </a:rPr>
                <a:t>Германия</a:t>
              </a:r>
              <a:r>
                <a:rPr lang="en-US" altLang="zh-CN" sz="1799" dirty="0">
                  <a:solidFill>
                    <a:srgbClr val="404040"/>
                  </a:solidFill>
                  <a:latin typeface="Calibri" pitchFamily="34" charset="0"/>
                  <a:ea typeface="宋体" pitchFamily="2" charset="-122"/>
                  <a:cs typeface="Calibri" pitchFamily="34" charset="0"/>
                </a:rPr>
                <a:t/>
              </a:r>
              <a:br>
                <a:rPr lang="en-US" altLang="zh-CN" sz="1799" dirty="0">
                  <a:solidFill>
                    <a:srgbClr val="404040"/>
                  </a:solidFill>
                  <a:latin typeface="Calibri" pitchFamily="34" charset="0"/>
                  <a:ea typeface="宋体" pitchFamily="2" charset="-122"/>
                  <a:cs typeface="Calibri" pitchFamily="34" charset="0"/>
                </a:rPr>
              </a:br>
              <a:r>
                <a:rPr lang="bg-BG" altLang="zh-CN" sz="1799" dirty="0">
                  <a:solidFill>
                    <a:srgbClr val="404040"/>
                  </a:solidFill>
                  <a:latin typeface="Calibri" pitchFamily="34" charset="0"/>
                  <a:ea typeface="宋体" pitchFamily="2" charset="-122"/>
                  <a:cs typeface="Calibri" pitchFamily="34" charset="0"/>
                </a:rPr>
                <a:t>Изследователски Център</a:t>
              </a:r>
              <a:endParaRPr lang="en-US" altLang="zh-CN" sz="1799" dirty="0">
                <a:solidFill>
                  <a:srgbClr val="40404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en-US" altLang="zh-CN" sz="1600" dirty="0">
                  <a:solidFill>
                    <a:srgbClr val="FF6709"/>
                  </a:solidFill>
                  <a:latin typeface="Calibri" pitchFamily="34" charset="0"/>
                  <a:ea typeface="宋体" pitchFamily="2" charset="-122"/>
                  <a:cs typeface="Calibri" pitchFamily="34" charset="0"/>
                </a:rPr>
                <a:t>Munich </a:t>
              </a:r>
              <a:endParaRPr lang="en-US" altLang="zh-CN" sz="1799" dirty="0">
                <a:solidFill>
                  <a:srgbClr val="FF6709"/>
                </a:solidFill>
                <a:latin typeface="Calibri" pitchFamily="34" charset="0"/>
                <a:ea typeface="宋体" pitchFamily="2" charset="-122"/>
                <a:cs typeface="Calibri" pitchFamily="34" charset="0"/>
              </a:endParaRPr>
            </a:p>
          </p:txBody>
        </p:sp>
      </p:grpSp>
      <p:cxnSp>
        <p:nvCxnSpPr>
          <p:cNvPr id="16389" name="Straight Connector 7"/>
          <p:cNvCxnSpPr>
            <a:cxnSpLocks noChangeShapeType="1"/>
            <a:stCxn id="16423" idx="1"/>
          </p:cNvCxnSpPr>
          <p:nvPr/>
        </p:nvCxnSpPr>
        <p:spPr bwMode="auto">
          <a:xfrm flipH="1" flipV="1">
            <a:off x="7130787" y="3343435"/>
            <a:ext cx="1766983" cy="58408"/>
          </a:xfrm>
          <a:prstGeom prst="line">
            <a:avLst/>
          </a:prstGeom>
          <a:noFill/>
          <a:ln w="9525">
            <a:solidFill>
              <a:srgbClr val="FF6709"/>
            </a:solidFill>
            <a:round/>
            <a:headEnd/>
            <a:tailEnd type="oval" w="lg" len="lg"/>
          </a:ln>
        </p:spPr>
      </p:cxnSp>
      <p:grpSp>
        <p:nvGrpSpPr>
          <p:cNvPr id="16390" name="Group 29"/>
          <p:cNvGrpSpPr>
            <a:grpSpLocks/>
          </p:cNvGrpSpPr>
          <p:nvPr/>
        </p:nvGrpSpPr>
        <p:grpSpPr bwMode="auto">
          <a:xfrm>
            <a:off x="8681795" y="388144"/>
            <a:ext cx="2643627" cy="1187705"/>
            <a:chOff x="8895090" y="1790700"/>
            <a:chExt cx="3166578" cy="1407976"/>
          </a:xfrm>
        </p:grpSpPr>
        <p:sp>
          <p:nvSpPr>
            <p:cNvPr id="16421" name="Rounded Rectangle 22"/>
            <p:cNvSpPr>
              <a:spLocks noChangeArrowheads="1"/>
            </p:cNvSpPr>
            <p:nvPr/>
          </p:nvSpPr>
          <p:spPr bwMode="auto">
            <a:xfrm>
              <a:off x="9147415" y="1790700"/>
              <a:ext cx="2661922" cy="1293130"/>
            </a:xfrm>
            <a:prstGeom prst="roundRect">
              <a:avLst>
                <a:gd name="adj" fmla="val 3051"/>
              </a:avLst>
            </a:prstGeom>
            <a:solidFill>
              <a:srgbClr val="FFFFFF">
                <a:alpha val="85097"/>
              </a:srgbClr>
            </a:solidFill>
            <a:ln w="9525">
              <a:solidFill>
                <a:srgbClr val="00D8AC"/>
              </a:solidFill>
              <a:round/>
              <a:headEnd/>
              <a:tailEnd/>
            </a:ln>
          </p:spPr>
          <p:txBody>
            <a:bodyPr/>
            <a:lstStyle/>
            <a:p>
              <a:pPr fontAlgn="base">
                <a:spcBef>
                  <a:spcPct val="0"/>
                </a:spcBef>
                <a:spcAft>
                  <a:spcPct val="0"/>
                </a:spcAft>
                <a:buClr>
                  <a:srgbClr val="CC9900"/>
                </a:buClr>
                <a:buFont typeface="Wingdings" pitchFamily="2" charset="2"/>
                <a:buChar char="n"/>
              </a:pPr>
              <a:endParaRPr lang="en-US" sz="1400">
                <a:solidFill>
                  <a:srgbClr val="F2F2F2"/>
                </a:solidFill>
                <a:latin typeface="Calibri" pitchFamily="34" charset="0"/>
                <a:ea typeface="宋体" pitchFamily="2" charset="-122"/>
              </a:endParaRPr>
            </a:p>
          </p:txBody>
        </p:sp>
        <p:sp>
          <p:nvSpPr>
            <p:cNvPr id="16422" name="Rectangle 23"/>
            <p:cNvSpPr>
              <a:spLocks noChangeArrowheads="1"/>
            </p:cNvSpPr>
            <p:nvPr/>
          </p:nvSpPr>
          <p:spPr bwMode="auto">
            <a:xfrm>
              <a:off x="8895090" y="1949367"/>
              <a:ext cx="3166578" cy="1249309"/>
            </a:xfrm>
            <a:prstGeom prst="rect">
              <a:avLst/>
            </a:prstGeom>
            <a:noFill/>
            <a:ln w="9525">
              <a:noFill/>
              <a:miter lim="800000"/>
              <a:headEnd/>
              <a:tailEnd/>
            </a:ln>
          </p:spPr>
          <p:txBody>
            <a:bodyPr wrap="none">
              <a:spAutoFit/>
            </a:bodyPr>
            <a:lstStyle/>
            <a:p>
              <a:pPr algn="ctr" fontAlgn="base">
                <a:lnSpc>
                  <a:spcPts val="2074"/>
                </a:lnSpc>
                <a:spcBef>
                  <a:spcPts val="600"/>
                </a:spcBef>
                <a:spcAft>
                  <a:spcPct val="0"/>
                </a:spcAft>
              </a:pPr>
              <a:r>
                <a:rPr lang="bg-BG" altLang="zh-CN" sz="1799" dirty="0">
                  <a:solidFill>
                    <a:srgbClr val="404040"/>
                  </a:solidFill>
                  <a:latin typeface="Calibri" pitchFamily="34" charset="0"/>
                  <a:ea typeface="宋体" pitchFamily="2" charset="-122"/>
                  <a:cs typeface="Calibri" pitchFamily="34" charset="0"/>
                </a:rPr>
                <a:t>Швеция</a:t>
              </a:r>
            </a:p>
            <a:p>
              <a:pPr algn="ctr" fontAlgn="base">
                <a:lnSpc>
                  <a:spcPts val="2074"/>
                </a:lnSpc>
                <a:spcBef>
                  <a:spcPts val="600"/>
                </a:spcBef>
                <a:spcAft>
                  <a:spcPct val="0"/>
                </a:spcAft>
              </a:pPr>
              <a:r>
                <a:rPr lang="bg-BG" altLang="zh-CN" sz="1799" dirty="0">
                  <a:solidFill>
                    <a:srgbClr val="404040"/>
                  </a:solidFill>
                  <a:latin typeface="Calibri" pitchFamily="34" charset="0"/>
                  <a:ea typeface="宋体" pitchFamily="2" charset="-122"/>
                  <a:cs typeface="Calibri" pitchFamily="34" charset="0"/>
                </a:rPr>
                <a:t>Изследователски Център</a:t>
              </a:r>
              <a:endParaRPr lang="en-US" altLang="zh-CN" sz="1799" dirty="0">
                <a:solidFill>
                  <a:srgbClr val="40404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en-US" altLang="zh-CN" sz="1600" dirty="0">
                  <a:solidFill>
                    <a:srgbClr val="00D8AC"/>
                  </a:solidFill>
                  <a:latin typeface="Calibri" pitchFamily="34" charset="0"/>
                  <a:ea typeface="宋体" pitchFamily="2" charset="-122"/>
                  <a:cs typeface="Calibri" pitchFamily="34" charset="0"/>
                </a:rPr>
                <a:t>Stockholm</a:t>
              </a:r>
              <a:endParaRPr lang="en-US" altLang="zh-CN" sz="1799" dirty="0">
                <a:solidFill>
                  <a:srgbClr val="00D8AC"/>
                </a:solidFill>
                <a:latin typeface="Calibri" pitchFamily="34" charset="0"/>
                <a:ea typeface="宋体" pitchFamily="2" charset="-122"/>
                <a:cs typeface="Calibri" pitchFamily="34" charset="0"/>
              </a:endParaRPr>
            </a:p>
          </p:txBody>
        </p:sp>
      </p:grpSp>
      <p:cxnSp>
        <p:nvCxnSpPr>
          <p:cNvPr id="16391" name="Straight Connector 24"/>
          <p:cNvCxnSpPr>
            <a:cxnSpLocks noChangeShapeType="1"/>
            <a:stCxn id="16421" idx="1"/>
          </p:cNvCxnSpPr>
          <p:nvPr/>
        </p:nvCxnSpPr>
        <p:spPr bwMode="auto">
          <a:xfrm flipH="1">
            <a:off x="8000507" y="933557"/>
            <a:ext cx="891942" cy="210039"/>
          </a:xfrm>
          <a:prstGeom prst="line">
            <a:avLst/>
          </a:prstGeom>
          <a:noFill/>
          <a:ln w="9525">
            <a:solidFill>
              <a:srgbClr val="00D8AC"/>
            </a:solidFill>
            <a:round/>
            <a:headEnd/>
            <a:tailEnd type="oval" w="lg" len="lg"/>
          </a:ln>
        </p:spPr>
      </p:cxnSp>
      <p:grpSp>
        <p:nvGrpSpPr>
          <p:cNvPr id="5" name="Group 30"/>
          <p:cNvGrpSpPr>
            <a:grpSpLocks/>
          </p:cNvGrpSpPr>
          <p:nvPr/>
        </p:nvGrpSpPr>
        <p:grpSpPr bwMode="auto">
          <a:xfrm>
            <a:off x="-20630" y="4097164"/>
            <a:ext cx="12212633" cy="2226682"/>
            <a:chOff x="-74611" y="4051300"/>
            <a:chExt cx="12344398" cy="2095500"/>
          </a:xfrm>
        </p:grpSpPr>
        <p:sp>
          <p:nvSpPr>
            <p:cNvPr id="27" name="Rounded Rectangle 26"/>
            <p:cNvSpPr/>
            <p:nvPr/>
          </p:nvSpPr>
          <p:spPr bwMode="auto">
            <a:xfrm>
              <a:off x="-74611" y="4067729"/>
              <a:ext cx="12344398" cy="2079071"/>
            </a:xfrm>
            <a:prstGeom prst="roundRect">
              <a:avLst>
                <a:gd name="adj" fmla="val 1019"/>
              </a:avLst>
            </a:prstGeom>
            <a:solidFill>
              <a:schemeClr val="bg2">
                <a:lumMod val="20000"/>
                <a:lumOff val="80000"/>
                <a:alpha val="39000"/>
              </a:schemeClr>
            </a:solidFill>
            <a:ln w="9525" cap="flat" cmpd="sng" algn="ctr">
              <a:solidFill>
                <a:srgbClr val="FF0000"/>
              </a:solidFill>
              <a:prstDash val="solid"/>
              <a:round/>
              <a:headEnd type="none" w="med" len="med"/>
              <a:tailEnd type="none" w="med" len="med"/>
            </a:ln>
            <a:effectLst/>
          </p:spPr>
          <p:txBody>
            <a:bodyPr/>
            <a:lstStyle/>
            <a:p>
              <a:pPr fontAlgn="base">
                <a:spcBef>
                  <a:spcPct val="0"/>
                </a:spcBef>
                <a:spcAft>
                  <a:spcPct val="0"/>
                </a:spcAft>
                <a:buClr>
                  <a:srgbClr val="CC9900"/>
                </a:buClr>
                <a:buFont typeface="Wingdings" pitchFamily="2" charset="2"/>
                <a:buChar char="n"/>
                <a:defRPr/>
              </a:pPr>
              <a:endParaRPr lang="en-US" sz="1799">
                <a:solidFill>
                  <a:srgbClr val="F2F2F2"/>
                </a:solidFill>
                <a:latin typeface="Calibri" pitchFamily="34" charset="0"/>
                <a:ea typeface="宋体" pitchFamily="2" charset="-122"/>
              </a:endParaRPr>
            </a:p>
          </p:txBody>
        </p:sp>
        <p:grpSp>
          <p:nvGrpSpPr>
            <p:cNvPr id="16406" name="Group 41"/>
            <p:cNvGrpSpPr>
              <a:grpSpLocks/>
            </p:cNvGrpSpPr>
            <p:nvPr/>
          </p:nvGrpSpPr>
          <p:grpSpPr bwMode="auto">
            <a:xfrm>
              <a:off x="420688" y="4432300"/>
              <a:ext cx="2286000" cy="1306513"/>
              <a:chOff x="839787" y="4432300"/>
              <a:chExt cx="2286000" cy="1306028"/>
            </a:xfrm>
          </p:grpSpPr>
          <p:sp>
            <p:nvSpPr>
              <p:cNvPr id="16417" name="Text Placeholder 2"/>
              <p:cNvSpPr txBox="1">
                <a:spLocks/>
              </p:cNvSpPr>
              <p:nvPr/>
            </p:nvSpPr>
            <p:spPr bwMode="auto">
              <a:xfrm>
                <a:off x="1190624" y="4432300"/>
                <a:ext cx="1584325" cy="266601"/>
              </a:xfrm>
              <a:prstGeom prst="rect">
                <a:avLst/>
              </a:prstGeom>
              <a:noFill/>
              <a:ln w="9525">
                <a:noFill/>
                <a:miter lim="800000"/>
                <a:headEnd/>
                <a:tailEnd/>
              </a:ln>
            </p:spPr>
            <p:txBody>
              <a:bodyPr/>
              <a:lstStyle/>
              <a:p>
                <a:pPr algn="ctr" fontAlgn="base">
                  <a:spcBef>
                    <a:spcPct val="20000"/>
                  </a:spcBef>
                  <a:spcAft>
                    <a:spcPct val="0"/>
                  </a:spcAft>
                  <a:buClr>
                    <a:srgbClr val="990000"/>
                  </a:buClr>
                </a:pPr>
                <a:r>
                  <a:rPr lang="bg-BG" altLang="zh-CN" sz="1400" dirty="0">
                    <a:solidFill>
                      <a:srgbClr val="7F7F7F"/>
                    </a:solidFill>
                    <a:ea typeface="宋体" pitchFamily="2" charset="-122"/>
                    <a:cs typeface="Arial" charset="0"/>
                  </a:rPr>
                  <a:t>Управляваме</a:t>
                </a:r>
                <a:r>
                  <a:rPr lang="en-US" altLang="zh-CN" sz="1400" dirty="0">
                    <a:solidFill>
                      <a:srgbClr val="7F7F7F"/>
                    </a:solidFill>
                    <a:ea typeface="宋体" pitchFamily="2" charset="-122"/>
                    <a:cs typeface="Arial" charset="0"/>
                  </a:rPr>
                  <a:t> </a:t>
                </a:r>
                <a:endParaRPr lang="en-GB" sz="2799" dirty="0">
                  <a:solidFill>
                    <a:srgbClr val="000000"/>
                  </a:solidFill>
                  <a:latin typeface="Calibri" pitchFamily="34" charset="0"/>
                  <a:ea typeface="宋体" pitchFamily="2" charset="-122"/>
                </a:endParaRPr>
              </a:p>
            </p:txBody>
          </p:sp>
          <p:sp>
            <p:nvSpPr>
              <p:cNvPr id="16418" name="Rounded Rectangle 36"/>
              <p:cNvSpPr>
                <a:spLocks noChangeArrowheads="1"/>
              </p:cNvSpPr>
              <p:nvPr/>
            </p:nvSpPr>
            <p:spPr bwMode="auto">
              <a:xfrm>
                <a:off x="839787" y="4826619"/>
                <a:ext cx="2286000" cy="911709"/>
              </a:xfrm>
              <a:prstGeom prst="roundRect">
                <a:avLst>
                  <a:gd name="adj" fmla="val 50000"/>
                </a:avLst>
              </a:prstGeom>
              <a:solidFill>
                <a:srgbClr val="FFFFFF">
                  <a:alpha val="85097"/>
                </a:srgbClr>
              </a:solidFill>
              <a:ln w="9525">
                <a:solidFill>
                  <a:srgbClr val="FF3300"/>
                </a:solidFill>
                <a:round/>
                <a:headEnd/>
                <a:tailEnd/>
              </a:ln>
            </p:spPr>
            <p:txBody>
              <a:bodyPr/>
              <a:lstStyle/>
              <a:p>
                <a:pPr algn="ctr" fontAlgn="base">
                  <a:spcBef>
                    <a:spcPct val="0"/>
                  </a:spcBef>
                  <a:spcAft>
                    <a:spcPct val="0"/>
                  </a:spcAft>
                  <a:buClr>
                    <a:srgbClr val="CC9900"/>
                  </a:buClr>
                  <a:buFont typeface="Wingdings" pitchFamily="2" charset="2"/>
                  <a:buChar char="n"/>
                </a:pPr>
                <a:endParaRPr lang="en-US" sz="1999">
                  <a:solidFill>
                    <a:srgbClr val="00B0F0"/>
                  </a:solidFill>
                  <a:latin typeface="Calibri" pitchFamily="34" charset="0"/>
                  <a:ea typeface="宋体" pitchFamily="2" charset="-122"/>
                </a:endParaRPr>
              </a:p>
            </p:txBody>
          </p:sp>
          <p:sp>
            <p:nvSpPr>
              <p:cNvPr id="16419" name="TextBox 60"/>
              <p:cNvSpPr txBox="1">
                <a:spLocks noChangeArrowheads="1"/>
              </p:cNvSpPr>
              <p:nvPr/>
            </p:nvSpPr>
            <p:spPr bwMode="auto">
              <a:xfrm>
                <a:off x="1463676" y="4919482"/>
                <a:ext cx="1465535" cy="607869"/>
              </a:xfrm>
              <a:prstGeom prst="rect">
                <a:avLst/>
              </a:prstGeom>
              <a:noFill/>
              <a:ln w="9525">
                <a:noFill/>
                <a:miter lim="800000"/>
                <a:headEnd/>
                <a:tailEnd/>
              </a:ln>
            </p:spPr>
            <p:txBody>
              <a:bodyPr wrap="none">
                <a:spAutoFit/>
              </a:bodyPr>
              <a:lstStyle/>
              <a:p>
                <a:pPr fontAlgn="base">
                  <a:spcBef>
                    <a:spcPct val="0"/>
                  </a:spcBef>
                  <a:spcAft>
                    <a:spcPct val="0"/>
                  </a:spcAft>
                </a:pPr>
                <a:r>
                  <a:rPr lang="en-GB" sz="1799" dirty="0">
                    <a:solidFill>
                      <a:srgbClr val="404040"/>
                    </a:solidFill>
                    <a:latin typeface="Calibri" pitchFamily="34" charset="0"/>
                    <a:ea typeface="宋体" pitchFamily="2" charset="-122"/>
                  </a:rPr>
                  <a:t>R&amp;D </a:t>
                </a:r>
                <a:br>
                  <a:rPr lang="en-GB" sz="1799" dirty="0">
                    <a:solidFill>
                      <a:srgbClr val="404040"/>
                    </a:solidFill>
                    <a:latin typeface="Calibri" pitchFamily="34" charset="0"/>
                    <a:ea typeface="宋体" pitchFamily="2" charset="-122"/>
                  </a:rPr>
                </a:br>
                <a:r>
                  <a:rPr lang="bg-BG" sz="1799" dirty="0">
                    <a:solidFill>
                      <a:srgbClr val="404040"/>
                    </a:solidFill>
                    <a:latin typeface="Calibri" pitchFamily="34" charset="0"/>
                    <a:ea typeface="宋体" pitchFamily="2" charset="-122"/>
                  </a:rPr>
                  <a:t>организации</a:t>
                </a:r>
                <a:endParaRPr lang="en-US" sz="1799" dirty="0">
                  <a:solidFill>
                    <a:srgbClr val="404040"/>
                  </a:solidFill>
                  <a:latin typeface="Calibri" pitchFamily="34" charset="0"/>
                  <a:ea typeface="宋体" pitchFamily="2" charset="-122"/>
                </a:endParaRPr>
              </a:p>
            </p:txBody>
          </p:sp>
          <p:sp>
            <p:nvSpPr>
              <p:cNvPr id="16420" name="TextBox 38"/>
              <p:cNvSpPr txBox="1">
                <a:spLocks noChangeArrowheads="1"/>
              </p:cNvSpPr>
              <p:nvPr/>
            </p:nvSpPr>
            <p:spPr bwMode="auto">
              <a:xfrm>
                <a:off x="936624" y="4986132"/>
                <a:ext cx="555942" cy="491970"/>
              </a:xfrm>
              <a:prstGeom prst="rect">
                <a:avLst/>
              </a:prstGeom>
              <a:noFill/>
              <a:ln w="9525">
                <a:noFill/>
                <a:miter lim="800000"/>
                <a:headEnd/>
                <a:tailEnd/>
              </a:ln>
            </p:spPr>
            <p:txBody>
              <a:bodyPr wrap="none">
                <a:spAutoFit/>
              </a:bodyPr>
              <a:lstStyle/>
              <a:p>
                <a:pPr fontAlgn="base">
                  <a:spcBef>
                    <a:spcPct val="0"/>
                  </a:spcBef>
                  <a:spcAft>
                    <a:spcPct val="0"/>
                  </a:spcAft>
                </a:pPr>
                <a:r>
                  <a:rPr lang="en-GB" sz="2799" dirty="0">
                    <a:solidFill>
                      <a:srgbClr val="FF3300"/>
                    </a:solidFill>
                    <a:latin typeface="Calibri" pitchFamily="34" charset="0"/>
                    <a:ea typeface="宋体" pitchFamily="2" charset="-122"/>
                  </a:rPr>
                  <a:t>16</a:t>
                </a:r>
                <a:endParaRPr lang="en-US" sz="1999" dirty="0">
                  <a:solidFill>
                    <a:srgbClr val="FF3300"/>
                  </a:solidFill>
                  <a:latin typeface="FrutigerNext LT Regular" pitchFamily="34" charset="0"/>
                  <a:ea typeface="宋体" pitchFamily="2" charset="-122"/>
                </a:endParaRPr>
              </a:p>
            </p:txBody>
          </p:sp>
        </p:grpSp>
        <p:sp>
          <p:nvSpPr>
            <p:cNvPr id="16407" name="Text Placeholder 2"/>
            <p:cNvSpPr txBox="1">
              <a:spLocks/>
            </p:cNvSpPr>
            <p:nvPr/>
          </p:nvSpPr>
          <p:spPr bwMode="auto">
            <a:xfrm>
              <a:off x="3022600" y="5072063"/>
              <a:ext cx="469900" cy="268287"/>
            </a:xfrm>
            <a:prstGeom prst="rect">
              <a:avLst/>
            </a:prstGeom>
            <a:noFill/>
            <a:ln w="9525">
              <a:noFill/>
              <a:miter lim="800000"/>
              <a:headEnd/>
              <a:tailEnd/>
            </a:ln>
          </p:spPr>
          <p:txBody>
            <a:bodyPr/>
            <a:lstStyle/>
            <a:p>
              <a:pPr algn="ctr" fontAlgn="base">
                <a:spcBef>
                  <a:spcPct val="20000"/>
                </a:spcBef>
                <a:spcAft>
                  <a:spcPct val="0"/>
                </a:spcAft>
                <a:buClr>
                  <a:srgbClr val="990000"/>
                </a:buClr>
              </a:pPr>
              <a:r>
                <a:rPr lang="bg-BG" altLang="zh-CN" sz="1400" dirty="0">
                  <a:solidFill>
                    <a:srgbClr val="404040"/>
                  </a:solidFill>
                  <a:ea typeface="宋体" pitchFamily="2" charset="-122"/>
                  <a:cs typeface="Arial" charset="0"/>
                </a:rPr>
                <a:t>в</a:t>
              </a:r>
              <a:endParaRPr lang="en-GB" sz="2799" dirty="0">
                <a:solidFill>
                  <a:srgbClr val="404040"/>
                </a:solidFill>
                <a:latin typeface="Calibri" pitchFamily="34" charset="0"/>
                <a:ea typeface="宋体" pitchFamily="2" charset="-122"/>
              </a:endParaRPr>
            </a:p>
          </p:txBody>
        </p:sp>
        <p:pic>
          <p:nvPicPr>
            <p:cNvPr id="16408" name="Picture 40" descr="countries-03.png"/>
            <p:cNvPicPr>
              <a:picLocks noChangeAspect="1"/>
            </p:cNvPicPr>
            <p:nvPr/>
          </p:nvPicPr>
          <p:blipFill>
            <a:blip r:embed="rId4" cstate="print"/>
            <a:srcRect/>
            <a:stretch>
              <a:fillRect/>
            </a:stretch>
          </p:blipFill>
          <p:spPr bwMode="auto">
            <a:xfrm>
              <a:off x="3682832" y="4051300"/>
              <a:ext cx="8177548" cy="1628775"/>
            </a:xfrm>
            <a:prstGeom prst="rect">
              <a:avLst/>
            </a:prstGeom>
            <a:noFill/>
            <a:ln w="9525">
              <a:noFill/>
              <a:miter lim="800000"/>
              <a:headEnd/>
              <a:tailEnd/>
            </a:ln>
          </p:spPr>
        </p:pic>
        <p:sp>
          <p:nvSpPr>
            <p:cNvPr id="16409" name="TextBox 43"/>
            <p:cNvSpPr txBox="1">
              <a:spLocks noChangeArrowheads="1"/>
            </p:cNvSpPr>
            <p:nvPr/>
          </p:nvSpPr>
          <p:spPr bwMode="auto">
            <a:xfrm>
              <a:off x="3872452" y="5553075"/>
              <a:ext cx="711708"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Белгия</a:t>
              </a:r>
              <a:endParaRPr lang="en-US" sz="1600" dirty="0">
                <a:solidFill>
                  <a:srgbClr val="404040"/>
                </a:solidFill>
                <a:latin typeface="FrutigerNext LT Regular" pitchFamily="34" charset="0"/>
                <a:ea typeface="宋体" pitchFamily="2" charset="-122"/>
              </a:endParaRPr>
            </a:p>
          </p:txBody>
        </p:sp>
        <p:sp>
          <p:nvSpPr>
            <p:cNvPr id="16410" name="TextBox 44"/>
            <p:cNvSpPr txBox="1">
              <a:spLocks noChangeArrowheads="1"/>
            </p:cNvSpPr>
            <p:nvPr/>
          </p:nvSpPr>
          <p:spPr bwMode="auto">
            <a:xfrm>
              <a:off x="4703996" y="5553075"/>
              <a:ext cx="1072683"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Финландия</a:t>
              </a:r>
              <a:endParaRPr lang="en-US" sz="1600" dirty="0">
                <a:solidFill>
                  <a:srgbClr val="404040"/>
                </a:solidFill>
                <a:latin typeface="FrutigerNext LT Regular" pitchFamily="34" charset="0"/>
                <a:ea typeface="宋体" pitchFamily="2" charset="-122"/>
              </a:endParaRPr>
            </a:p>
          </p:txBody>
        </p:sp>
        <p:sp>
          <p:nvSpPr>
            <p:cNvPr id="16411" name="TextBox 45"/>
            <p:cNvSpPr txBox="1">
              <a:spLocks noChangeArrowheads="1"/>
            </p:cNvSpPr>
            <p:nvPr/>
          </p:nvSpPr>
          <p:spPr bwMode="auto">
            <a:xfrm>
              <a:off x="5775930" y="5553075"/>
              <a:ext cx="876677"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Франция</a:t>
              </a:r>
              <a:endParaRPr lang="en-US" sz="1600" dirty="0">
                <a:solidFill>
                  <a:srgbClr val="404040"/>
                </a:solidFill>
                <a:latin typeface="FrutigerNext LT Regular" pitchFamily="34" charset="0"/>
                <a:ea typeface="宋体" pitchFamily="2" charset="-122"/>
              </a:endParaRPr>
            </a:p>
          </p:txBody>
        </p:sp>
        <p:sp>
          <p:nvSpPr>
            <p:cNvPr id="16412" name="TextBox 46"/>
            <p:cNvSpPr txBox="1">
              <a:spLocks noChangeArrowheads="1"/>
            </p:cNvSpPr>
            <p:nvPr/>
          </p:nvSpPr>
          <p:spPr bwMode="auto">
            <a:xfrm>
              <a:off x="6763794" y="5553075"/>
              <a:ext cx="925014"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Германия</a:t>
              </a:r>
              <a:endParaRPr lang="en-US" sz="1600" dirty="0">
                <a:solidFill>
                  <a:srgbClr val="404040"/>
                </a:solidFill>
                <a:latin typeface="FrutigerNext LT Regular" pitchFamily="34" charset="0"/>
                <a:ea typeface="宋体" pitchFamily="2" charset="-122"/>
              </a:endParaRPr>
            </a:p>
          </p:txBody>
        </p:sp>
        <p:sp>
          <p:nvSpPr>
            <p:cNvPr id="16413" name="TextBox 47"/>
            <p:cNvSpPr txBox="1">
              <a:spLocks noChangeArrowheads="1"/>
            </p:cNvSpPr>
            <p:nvPr/>
          </p:nvSpPr>
          <p:spPr bwMode="auto">
            <a:xfrm>
              <a:off x="7789838" y="5553075"/>
              <a:ext cx="958902"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Ирландия</a:t>
              </a:r>
              <a:endParaRPr lang="en-US" sz="1600" dirty="0">
                <a:solidFill>
                  <a:srgbClr val="404040"/>
                </a:solidFill>
                <a:latin typeface="FrutigerNext LT Regular" pitchFamily="34" charset="0"/>
                <a:ea typeface="宋体" pitchFamily="2" charset="-122"/>
              </a:endParaRPr>
            </a:p>
          </p:txBody>
        </p:sp>
        <p:sp>
          <p:nvSpPr>
            <p:cNvPr id="16414" name="TextBox 48"/>
            <p:cNvSpPr txBox="1">
              <a:spLocks noChangeArrowheads="1"/>
            </p:cNvSpPr>
            <p:nvPr/>
          </p:nvSpPr>
          <p:spPr bwMode="auto">
            <a:xfrm>
              <a:off x="8805477" y="5553075"/>
              <a:ext cx="737369"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Италия</a:t>
              </a:r>
              <a:endParaRPr lang="en-US" sz="1600" dirty="0">
                <a:solidFill>
                  <a:srgbClr val="404040"/>
                </a:solidFill>
                <a:latin typeface="FrutigerNext LT Regular" pitchFamily="34" charset="0"/>
                <a:ea typeface="宋体" pitchFamily="2" charset="-122"/>
              </a:endParaRPr>
            </a:p>
          </p:txBody>
        </p:sp>
        <p:sp>
          <p:nvSpPr>
            <p:cNvPr id="16415" name="TextBox 49"/>
            <p:cNvSpPr txBox="1">
              <a:spLocks noChangeArrowheads="1"/>
            </p:cNvSpPr>
            <p:nvPr/>
          </p:nvSpPr>
          <p:spPr bwMode="auto">
            <a:xfrm>
              <a:off x="9780319" y="5553075"/>
              <a:ext cx="805402"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Швеция</a:t>
              </a:r>
              <a:endParaRPr lang="en-US" sz="1600" dirty="0">
                <a:solidFill>
                  <a:srgbClr val="404040"/>
                </a:solidFill>
                <a:latin typeface="FrutigerNext LT Regular" pitchFamily="34" charset="0"/>
                <a:ea typeface="宋体" pitchFamily="2" charset="-122"/>
              </a:endParaRPr>
            </a:p>
          </p:txBody>
        </p:sp>
        <p:sp>
          <p:nvSpPr>
            <p:cNvPr id="16416" name="TextBox 50"/>
            <p:cNvSpPr txBox="1">
              <a:spLocks noChangeArrowheads="1"/>
            </p:cNvSpPr>
            <p:nvPr/>
          </p:nvSpPr>
          <p:spPr bwMode="auto">
            <a:xfrm>
              <a:off x="10822104" y="5553075"/>
              <a:ext cx="722077" cy="289569"/>
            </a:xfrm>
            <a:prstGeom prst="rect">
              <a:avLst/>
            </a:prstGeom>
            <a:noFill/>
            <a:ln w="9525">
              <a:noFill/>
              <a:miter lim="800000"/>
              <a:headEnd/>
              <a:tailEnd/>
            </a:ln>
          </p:spPr>
          <p:txBody>
            <a:bodyPr wrap="none">
              <a:spAutoFit/>
            </a:bodyPr>
            <a:lstStyle/>
            <a:p>
              <a:pPr algn="ctr" fontAlgn="base">
                <a:spcBef>
                  <a:spcPct val="0"/>
                </a:spcBef>
                <a:spcAft>
                  <a:spcPct val="0"/>
                </a:spcAft>
              </a:pPr>
              <a:r>
                <a:rPr lang="bg-BG" sz="1400" dirty="0">
                  <a:solidFill>
                    <a:srgbClr val="404040"/>
                  </a:solidFill>
                  <a:latin typeface="FrutigerNext LT Regular" pitchFamily="34" charset="0"/>
                  <a:ea typeface="宋体" pitchFamily="2" charset="-122"/>
                </a:rPr>
                <a:t>Англия</a:t>
              </a:r>
              <a:endParaRPr lang="en-US" sz="1600" dirty="0">
                <a:solidFill>
                  <a:srgbClr val="404040"/>
                </a:solidFill>
                <a:latin typeface="FrutigerNext LT Regular" pitchFamily="34" charset="0"/>
                <a:ea typeface="宋体" pitchFamily="2" charset="-122"/>
              </a:endParaRPr>
            </a:p>
          </p:txBody>
        </p:sp>
      </p:grpSp>
      <p:grpSp>
        <p:nvGrpSpPr>
          <p:cNvPr id="16393" name="Group 28"/>
          <p:cNvGrpSpPr>
            <a:grpSpLocks/>
          </p:cNvGrpSpPr>
          <p:nvPr/>
        </p:nvGrpSpPr>
        <p:grpSpPr bwMode="auto">
          <a:xfrm>
            <a:off x="577700" y="1530844"/>
            <a:ext cx="3459849" cy="2115587"/>
            <a:chOff x="1613980" y="1955799"/>
            <a:chExt cx="4312676" cy="2633449"/>
          </a:xfrm>
        </p:grpSpPr>
        <p:sp>
          <p:nvSpPr>
            <p:cNvPr id="16400" name="Rounded Rectangle 29"/>
            <p:cNvSpPr>
              <a:spLocks noChangeArrowheads="1"/>
            </p:cNvSpPr>
            <p:nvPr/>
          </p:nvSpPr>
          <p:spPr bwMode="auto">
            <a:xfrm>
              <a:off x="1613982" y="2146298"/>
              <a:ext cx="4312674" cy="2268836"/>
            </a:xfrm>
            <a:prstGeom prst="roundRect">
              <a:avLst>
                <a:gd name="adj" fmla="val 1019"/>
              </a:avLst>
            </a:prstGeom>
            <a:solidFill>
              <a:srgbClr val="FFFFFF"/>
            </a:solidFill>
            <a:ln w="9525">
              <a:solidFill>
                <a:srgbClr val="FF330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6401" name="Text Placeholder 2"/>
            <p:cNvSpPr txBox="1">
              <a:spLocks/>
            </p:cNvSpPr>
            <p:nvPr/>
          </p:nvSpPr>
          <p:spPr bwMode="auto">
            <a:xfrm>
              <a:off x="1613980" y="2458821"/>
              <a:ext cx="4312676" cy="2130427"/>
            </a:xfrm>
            <a:prstGeom prst="rect">
              <a:avLst/>
            </a:prstGeom>
            <a:noFill/>
            <a:ln w="9525">
              <a:noFill/>
              <a:miter lim="800000"/>
              <a:headEnd/>
              <a:tailEnd/>
            </a:ln>
          </p:spPr>
          <p:txBody>
            <a:bodyPr/>
            <a:lstStyle/>
            <a:p>
              <a:pPr algn="ctr" fontAlgn="base">
                <a:lnSpc>
                  <a:spcPts val="2562"/>
                </a:lnSpc>
                <a:spcBef>
                  <a:spcPct val="20000"/>
                </a:spcBef>
                <a:spcAft>
                  <a:spcPct val="0"/>
                </a:spcAft>
                <a:buClr>
                  <a:srgbClr val="990000"/>
                </a:buClr>
              </a:pPr>
              <a:r>
                <a:rPr lang="bg-BG" sz="1999" dirty="0">
                  <a:solidFill>
                    <a:srgbClr val="404040"/>
                  </a:solidFill>
                  <a:latin typeface="Calibri" pitchFamily="34" charset="0"/>
                  <a:ea typeface="宋体" pitchFamily="2" charset="-122"/>
                  <a:cs typeface="Calibri" pitchFamily="34" charset="0"/>
                </a:rPr>
                <a:t>Ние инвестирахме</a:t>
              </a:r>
              <a:endParaRPr lang="en-US" sz="1999" dirty="0">
                <a:solidFill>
                  <a:srgbClr val="404040"/>
                </a:solidFill>
                <a:latin typeface="Calibri" pitchFamily="34" charset="0"/>
                <a:ea typeface="宋体" pitchFamily="2" charset="-122"/>
                <a:cs typeface="Calibri" pitchFamily="34" charset="0"/>
              </a:endParaRPr>
            </a:p>
            <a:p>
              <a:pPr algn="ctr" fontAlgn="base">
                <a:lnSpc>
                  <a:spcPts val="1962"/>
                </a:lnSpc>
                <a:spcBef>
                  <a:spcPct val="20000"/>
                </a:spcBef>
                <a:spcAft>
                  <a:spcPct val="0"/>
                </a:spcAft>
                <a:buClr>
                  <a:srgbClr val="990000"/>
                </a:buClr>
              </a:pPr>
              <a:r>
                <a:rPr lang="en-US" altLang="zh-CN" sz="1600" dirty="0">
                  <a:solidFill>
                    <a:srgbClr val="7F7F7F"/>
                  </a:solidFill>
                  <a:latin typeface="Calibri" pitchFamily="34" charset="0"/>
                  <a:ea typeface="宋体" pitchFamily="2" charset="-122"/>
                  <a:cs typeface="Calibri" pitchFamily="34" charset="0"/>
                </a:rPr>
                <a:t>USD</a:t>
              </a:r>
            </a:p>
            <a:p>
              <a:pPr algn="ctr" fontAlgn="base">
                <a:lnSpc>
                  <a:spcPts val="2562"/>
                </a:lnSpc>
                <a:spcBef>
                  <a:spcPct val="20000"/>
                </a:spcBef>
                <a:spcAft>
                  <a:spcPct val="0"/>
                </a:spcAft>
                <a:buClr>
                  <a:srgbClr val="990000"/>
                </a:buClr>
              </a:pPr>
              <a:r>
                <a:rPr lang="en-US" altLang="zh-CN" sz="3599" dirty="0">
                  <a:solidFill>
                    <a:srgbClr val="FF3300"/>
                  </a:solidFill>
                  <a:latin typeface="Calibri" pitchFamily="34" charset="0"/>
                  <a:ea typeface="宋体" pitchFamily="2" charset="-122"/>
                  <a:cs typeface="Calibri" pitchFamily="34" charset="0"/>
                </a:rPr>
                <a:t>230 million</a:t>
              </a:r>
              <a:r>
                <a:rPr lang="en-US" sz="1999" dirty="0">
                  <a:solidFill>
                    <a:srgbClr val="404040"/>
                  </a:solidFill>
                  <a:latin typeface="Calibri" pitchFamily="34" charset="0"/>
                  <a:ea typeface="宋体" pitchFamily="2" charset="-122"/>
                  <a:cs typeface="Calibri" pitchFamily="34" charset="0"/>
                </a:rPr>
                <a:t>.</a:t>
              </a:r>
            </a:p>
          </p:txBody>
        </p:sp>
        <p:grpSp>
          <p:nvGrpSpPr>
            <p:cNvPr id="16402" name="Group 70"/>
            <p:cNvGrpSpPr>
              <a:grpSpLocks/>
            </p:cNvGrpSpPr>
            <p:nvPr/>
          </p:nvGrpSpPr>
          <p:grpSpPr bwMode="auto">
            <a:xfrm>
              <a:off x="3355982" y="1955799"/>
              <a:ext cx="828674" cy="444690"/>
              <a:chOff x="554037" y="1681778"/>
              <a:chExt cx="828024" cy="443771"/>
            </a:xfrm>
          </p:grpSpPr>
          <p:sp>
            <p:nvSpPr>
              <p:cNvPr id="16403" name="Rounded Rectangle 8"/>
              <p:cNvSpPr>
                <a:spLocks noChangeArrowheads="1"/>
              </p:cNvSpPr>
              <p:nvPr/>
            </p:nvSpPr>
            <p:spPr bwMode="auto">
              <a:xfrm>
                <a:off x="554037" y="1681778"/>
                <a:ext cx="828024" cy="418234"/>
              </a:xfrm>
              <a:prstGeom prst="roundRect">
                <a:avLst>
                  <a:gd name="adj" fmla="val 50000"/>
                </a:avLst>
              </a:prstGeom>
              <a:solidFill>
                <a:srgbClr val="FFFFFF"/>
              </a:solidFill>
              <a:ln w="9525">
                <a:solidFill>
                  <a:srgbClr val="FF330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000000"/>
                  </a:solidFill>
                  <a:latin typeface="Calibri" pitchFamily="34" charset="0"/>
                  <a:ea typeface="宋体" pitchFamily="2" charset="-122"/>
                </a:endParaRPr>
              </a:p>
            </p:txBody>
          </p:sp>
          <p:sp>
            <p:nvSpPr>
              <p:cNvPr id="16404" name="TextBox 72"/>
              <p:cNvSpPr txBox="1">
                <a:spLocks noChangeArrowheads="1"/>
              </p:cNvSpPr>
              <p:nvPr/>
            </p:nvSpPr>
            <p:spPr bwMode="auto">
              <a:xfrm>
                <a:off x="603080" y="1705201"/>
                <a:ext cx="748916" cy="420348"/>
              </a:xfrm>
              <a:prstGeom prst="rect">
                <a:avLst/>
              </a:prstGeom>
              <a:noFill/>
              <a:ln w="9525">
                <a:noFill/>
                <a:miter lim="800000"/>
                <a:headEnd/>
                <a:tailEnd/>
              </a:ln>
            </p:spPr>
            <p:txBody>
              <a:bodyPr wrap="none">
                <a:spAutoFit/>
              </a:bodyPr>
              <a:lstStyle/>
              <a:p>
                <a:pPr algn="ctr" fontAlgn="base">
                  <a:spcBef>
                    <a:spcPct val="0"/>
                  </a:spcBef>
                  <a:spcAft>
                    <a:spcPct val="0"/>
                  </a:spcAft>
                </a:pPr>
                <a:r>
                  <a:rPr lang="nl-BE" sz="1600">
                    <a:solidFill>
                      <a:srgbClr val="FF3300"/>
                    </a:solidFill>
                    <a:latin typeface="Calibri" pitchFamily="34" charset="0"/>
                    <a:ea typeface="宋体" pitchFamily="2" charset="-122"/>
                  </a:rPr>
                  <a:t>2014</a:t>
                </a:r>
                <a:endParaRPr lang="en-US" sz="1600">
                  <a:solidFill>
                    <a:srgbClr val="FF3300"/>
                  </a:solidFill>
                  <a:latin typeface="Calibri" pitchFamily="34" charset="0"/>
                  <a:ea typeface="宋体" pitchFamily="2" charset="-122"/>
                </a:endParaRPr>
              </a:p>
            </p:txBody>
          </p:sp>
        </p:grpSp>
      </p:grpSp>
      <p:grpSp>
        <p:nvGrpSpPr>
          <p:cNvPr id="16394" name="Group 60"/>
          <p:cNvGrpSpPr>
            <a:grpSpLocks/>
          </p:cNvGrpSpPr>
          <p:nvPr/>
        </p:nvGrpSpPr>
        <p:grpSpPr bwMode="auto">
          <a:xfrm>
            <a:off x="5231038" y="297678"/>
            <a:ext cx="2280644" cy="1595023"/>
            <a:chOff x="4083449" y="2398712"/>
            <a:chExt cx="2863667" cy="2236788"/>
          </a:xfrm>
        </p:grpSpPr>
        <p:sp>
          <p:nvSpPr>
            <p:cNvPr id="16395" name="Rounded Rectangle 52"/>
            <p:cNvSpPr>
              <a:spLocks noChangeArrowheads="1"/>
            </p:cNvSpPr>
            <p:nvPr/>
          </p:nvSpPr>
          <p:spPr bwMode="auto">
            <a:xfrm>
              <a:off x="4083449" y="2589213"/>
              <a:ext cx="2863667" cy="2046287"/>
            </a:xfrm>
            <a:prstGeom prst="roundRect">
              <a:avLst>
                <a:gd name="adj" fmla="val 1019"/>
              </a:avLst>
            </a:prstGeom>
            <a:solidFill>
              <a:srgbClr val="FFFFFF"/>
            </a:solidFill>
            <a:ln w="9525">
              <a:solidFill>
                <a:srgbClr val="00B0F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F2F2F2"/>
                </a:solidFill>
                <a:latin typeface="Calibri" pitchFamily="34" charset="0"/>
                <a:ea typeface="宋体" pitchFamily="2" charset="-122"/>
              </a:endParaRPr>
            </a:p>
          </p:txBody>
        </p:sp>
        <p:sp>
          <p:nvSpPr>
            <p:cNvPr id="16396" name="Text Placeholder 2"/>
            <p:cNvSpPr txBox="1">
              <a:spLocks/>
            </p:cNvSpPr>
            <p:nvPr/>
          </p:nvSpPr>
          <p:spPr bwMode="auto">
            <a:xfrm>
              <a:off x="4492958" y="3312100"/>
              <a:ext cx="2155825" cy="955675"/>
            </a:xfrm>
            <a:prstGeom prst="rect">
              <a:avLst/>
            </a:prstGeom>
            <a:noFill/>
            <a:ln w="9525">
              <a:noFill/>
              <a:miter lim="800000"/>
              <a:headEnd/>
              <a:tailEnd/>
            </a:ln>
          </p:spPr>
          <p:txBody>
            <a:bodyPr/>
            <a:lstStyle/>
            <a:p>
              <a:pPr algn="ctr" fontAlgn="base">
                <a:lnSpc>
                  <a:spcPts val="2562"/>
                </a:lnSpc>
                <a:spcBef>
                  <a:spcPct val="20000"/>
                </a:spcBef>
                <a:spcAft>
                  <a:spcPct val="0"/>
                </a:spcAft>
                <a:buClr>
                  <a:srgbClr val="990000"/>
                </a:buClr>
              </a:pPr>
              <a:r>
                <a:rPr lang="en-GB" altLang="zh-CN" sz="3599" dirty="0">
                  <a:solidFill>
                    <a:srgbClr val="00B0F0"/>
                  </a:solidFill>
                  <a:latin typeface="Calibri" pitchFamily="34" charset="0"/>
                  <a:ea typeface="宋体" pitchFamily="2" charset="-122"/>
                  <a:cs typeface="Calibri" pitchFamily="34" charset="0"/>
                </a:rPr>
                <a:t>1,809+</a:t>
              </a:r>
              <a:r>
                <a:rPr lang="en-GB" sz="1999" dirty="0">
                  <a:solidFill>
                    <a:srgbClr val="000000"/>
                  </a:solidFill>
                  <a:latin typeface="Calibri" pitchFamily="34" charset="0"/>
                  <a:ea typeface="宋体" pitchFamily="2" charset="-122"/>
                  <a:cs typeface="Calibri" pitchFamily="34" charset="0"/>
                </a:rPr>
                <a:t/>
              </a:r>
              <a:br>
                <a:rPr lang="en-GB" sz="1999" dirty="0">
                  <a:solidFill>
                    <a:srgbClr val="000000"/>
                  </a:solidFill>
                  <a:latin typeface="Calibri" pitchFamily="34" charset="0"/>
                  <a:ea typeface="宋体" pitchFamily="2" charset="-122"/>
                  <a:cs typeface="Calibri" pitchFamily="34" charset="0"/>
                </a:rPr>
              </a:br>
              <a:r>
                <a:rPr lang="bg-BG" sz="1999" dirty="0">
                  <a:solidFill>
                    <a:srgbClr val="000000"/>
                  </a:solidFill>
                  <a:latin typeface="Calibri" pitchFamily="34" charset="0"/>
                  <a:ea typeface="宋体" pitchFamily="2" charset="-122"/>
                  <a:cs typeface="Calibri" pitchFamily="34" charset="0"/>
                </a:rPr>
                <a:t>работят</a:t>
              </a:r>
              <a:endParaRPr lang="en-US" sz="1999" dirty="0">
                <a:solidFill>
                  <a:srgbClr val="404040"/>
                </a:solidFill>
                <a:latin typeface="Calibri" pitchFamily="34" charset="0"/>
                <a:ea typeface="宋体" pitchFamily="2" charset="-122"/>
                <a:cs typeface="Calibri" pitchFamily="34" charset="0"/>
              </a:endParaRPr>
            </a:p>
          </p:txBody>
        </p:sp>
        <p:grpSp>
          <p:nvGrpSpPr>
            <p:cNvPr id="16397" name="Group 70"/>
            <p:cNvGrpSpPr>
              <a:grpSpLocks/>
            </p:cNvGrpSpPr>
            <p:nvPr/>
          </p:nvGrpSpPr>
          <p:grpSpPr bwMode="auto">
            <a:xfrm>
              <a:off x="4777120" y="2398712"/>
              <a:ext cx="1734597" cy="498120"/>
              <a:chOff x="554037" y="1681778"/>
              <a:chExt cx="1733237" cy="497091"/>
            </a:xfrm>
          </p:grpSpPr>
          <p:sp>
            <p:nvSpPr>
              <p:cNvPr id="16398" name="Rounded Rectangle 8"/>
              <p:cNvSpPr>
                <a:spLocks noChangeArrowheads="1"/>
              </p:cNvSpPr>
              <p:nvPr/>
            </p:nvSpPr>
            <p:spPr bwMode="auto">
              <a:xfrm>
                <a:off x="554037" y="1681778"/>
                <a:ext cx="1586255" cy="418234"/>
              </a:xfrm>
              <a:prstGeom prst="roundRect">
                <a:avLst>
                  <a:gd name="adj" fmla="val 50000"/>
                </a:avLst>
              </a:prstGeom>
              <a:solidFill>
                <a:srgbClr val="FFFFFF"/>
              </a:solidFill>
              <a:ln w="9525">
                <a:solidFill>
                  <a:srgbClr val="00B0F0"/>
                </a:solidFill>
                <a:round/>
                <a:headEnd/>
                <a:tailEnd/>
              </a:ln>
            </p:spPr>
            <p:txBody>
              <a:bodyPr/>
              <a:lstStyle/>
              <a:p>
                <a:pPr fontAlgn="base">
                  <a:spcBef>
                    <a:spcPct val="0"/>
                  </a:spcBef>
                  <a:spcAft>
                    <a:spcPct val="0"/>
                  </a:spcAft>
                  <a:buClr>
                    <a:srgbClr val="CC9900"/>
                  </a:buClr>
                  <a:buFont typeface="Wingdings" pitchFamily="2" charset="2"/>
                  <a:buChar char="n"/>
                </a:pPr>
                <a:endParaRPr lang="en-US" sz="1799">
                  <a:solidFill>
                    <a:srgbClr val="000000"/>
                  </a:solidFill>
                  <a:latin typeface="Calibri" pitchFamily="34" charset="0"/>
                  <a:ea typeface="宋体" pitchFamily="2" charset="-122"/>
                </a:endParaRPr>
              </a:p>
            </p:txBody>
          </p:sp>
          <p:sp>
            <p:nvSpPr>
              <p:cNvPr id="16399" name="TextBox 72"/>
              <p:cNvSpPr txBox="1">
                <a:spLocks noChangeArrowheads="1"/>
              </p:cNvSpPr>
              <p:nvPr/>
            </p:nvSpPr>
            <p:spPr bwMode="auto">
              <a:xfrm>
                <a:off x="644538" y="1705200"/>
                <a:ext cx="1642736" cy="473669"/>
              </a:xfrm>
              <a:prstGeom prst="rect">
                <a:avLst/>
              </a:prstGeom>
              <a:noFill/>
              <a:ln w="9525">
                <a:noFill/>
                <a:miter lim="800000"/>
                <a:headEnd/>
                <a:tailEnd/>
              </a:ln>
            </p:spPr>
            <p:txBody>
              <a:bodyPr wrap="none">
                <a:spAutoFit/>
              </a:bodyPr>
              <a:lstStyle/>
              <a:p>
                <a:pPr fontAlgn="base">
                  <a:spcBef>
                    <a:spcPct val="0"/>
                  </a:spcBef>
                  <a:spcAft>
                    <a:spcPct val="0"/>
                  </a:spcAft>
                </a:pPr>
                <a:r>
                  <a:rPr lang="en-GB" sz="1600" dirty="0">
                    <a:solidFill>
                      <a:srgbClr val="00B0F0"/>
                    </a:solidFill>
                    <a:latin typeface="Calibri" pitchFamily="34" charset="0"/>
                    <a:ea typeface="宋体" pitchFamily="2" charset="-122"/>
                  </a:rPr>
                  <a:t>31 </a:t>
                </a:r>
                <a:r>
                  <a:rPr lang="bg-BG" sz="1600" dirty="0">
                    <a:solidFill>
                      <a:srgbClr val="00B0F0"/>
                    </a:solidFill>
                    <a:latin typeface="Calibri" pitchFamily="34" charset="0"/>
                    <a:ea typeface="宋体" pitchFamily="2" charset="-122"/>
                  </a:rPr>
                  <a:t>дек</a:t>
                </a:r>
                <a:r>
                  <a:rPr lang="en-GB" sz="1600" dirty="0">
                    <a:solidFill>
                      <a:srgbClr val="00B0F0"/>
                    </a:solidFill>
                    <a:latin typeface="Calibri" pitchFamily="34" charset="0"/>
                    <a:ea typeface="宋体" pitchFamily="2" charset="-122"/>
                  </a:rPr>
                  <a:t>, 2016</a:t>
                </a:r>
                <a:r>
                  <a:rPr lang="en-US" sz="1600" dirty="0">
                    <a:solidFill>
                      <a:srgbClr val="00B0F0"/>
                    </a:solidFill>
                    <a:latin typeface="Calibri" pitchFamily="34" charset="0"/>
                    <a:ea typeface="宋体" pitchFamily="2" charset="-122"/>
                  </a:rPr>
                  <a:t> </a:t>
                </a:r>
              </a:p>
            </p:txBody>
          </p:sp>
        </p:grpSp>
      </p:grpSp>
      <p:grpSp>
        <p:nvGrpSpPr>
          <p:cNvPr id="53" name="Group 52"/>
          <p:cNvGrpSpPr/>
          <p:nvPr/>
        </p:nvGrpSpPr>
        <p:grpSpPr>
          <a:xfrm>
            <a:off x="8687114" y="1549701"/>
            <a:ext cx="2643626" cy="1166430"/>
            <a:chOff x="8689373" y="1549211"/>
            <a:chExt cx="2644314" cy="1166734"/>
          </a:xfrm>
        </p:grpSpPr>
        <p:sp>
          <p:nvSpPr>
            <p:cNvPr id="46" name="Rounded Rectangle 4"/>
            <p:cNvSpPr>
              <a:spLocks noChangeArrowheads="1"/>
            </p:cNvSpPr>
            <p:nvPr/>
          </p:nvSpPr>
          <p:spPr bwMode="auto">
            <a:xfrm>
              <a:off x="8900083" y="1549211"/>
              <a:ext cx="2222893" cy="1166734"/>
            </a:xfrm>
            <a:prstGeom prst="roundRect">
              <a:avLst>
                <a:gd name="adj" fmla="val 3051"/>
              </a:avLst>
            </a:prstGeom>
            <a:solidFill>
              <a:schemeClr val="bg1">
                <a:alpha val="87057"/>
              </a:schemeClr>
            </a:solidFill>
            <a:ln w="9525">
              <a:solidFill>
                <a:srgbClr val="007AEA"/>
              </a:solidFill>
              <a:round/>
              <a:headEnd/>
              <a:tailEnd/>
            </a:ln>
          </p:spPr>
          <p:txBody>
            <a:bodyPr/>
            <a:lstStyle/>
            <a:p>
              <a:pPr fontAlgn="base">
                <a:spcBef>
                  <a:spcPct val="0"/>
                </a:spcBef>
                <a:spcAft>
                  <a:spcPct val="0"/>
                </a:spcAft>
                <a:buClr>
                  <a:srgbClr val="CC9900"/>
                </a:buClr>
                <a:buFont typeface="Wingdings" pitchFamily="2" charset="2"/>
                <a:buChar char="n"/>
              </a:pPr>
              <a:endParaRPr lang="en-US" sz="1400">
                <a:solidFill>
                  <a:srgbClr val="F2F2F2"/>
                </a:solidFill>
                <a:latin typeface="Calibri" pitchFamily="34" charset="0"/>
                <a:ea typeface="宋体" pitchFamily="2" charset="-122"/>
              </a:endParaRPr>
            </a:p>
          </p:txBody>
        </p:sp>
        <p:sp>
          <p:nvSpPr>
            <p:cNvPr id="47" name="Rectangle 6"/>
            <p:cNvSpPr>
              <a:spLocks noChangeArrowheads="1"/>
            </p:cNvSpPr>
            <p:nvPr/>
          </p:nvSpPr>
          <p:spPr bwMode="auto">
            <a:xfrm>
              <a:off x="8689373" y="1683428"/>
              <a:ext cx="2644314" cy="977191"/>
            </a:xfrm>
            <a:prstGeom prst="rect">
              <a:avLst/>
            </a:prstGeom>
            <a:noFill/>
            <a:ln w="9525">
              <a:noFill/>
              <a:miter lim="800000"/>
              <a:headEnd/>
              <a:tailEnd/>
            </a:ln>
          </p:spPr>
          <p:txBody>
            <a:bodyPr wrap="none">
              <a:spAutoFit/>
            </a:bodyPr>
            <a:lstStyle/>
            <a:p>
              <a:pPr algn="ctr" fontAlgn="base">
                <a:lnSpc>
                  <a:spcPts val="2074"/>
                </a:lnSpc>
                <a:spcBef>
                  <a:spcPts val="600"/>
                </a:spcBef>
                <a:spcAft>
                  <a:spcPct val="0"/>
                </a:spcAft>
              </a:pPr>
              <a:r>
                <a:rPr lang="bg-BG" altLang="zh-CN" sz="1799" dirty="0">
                  <a:solidFill>
                    <a:srgbClr val="404040"/>
                  </a:solidFill>
                  <a:latin typeface="Calibri" pitchFamily="34" charset="0"/>
                  <a:ea typeface="宋体" pitchFamily="2" charset="-122"/>
                  <a:cs typeface="Calibri" pitchFamily="34" charset="0"/>
                </a:rPr>
                <a:t>Франция</a:t>
              </a:r>
              <a:r>
                <a:rPr lang="en-US" altLang="zh-CN" sz="1799" dirty="0">
                  <a:solidFill>
                    <a:srgbClr val="404040"/>
                  </a:solidFill>
                  <a:latin typeface="Calibri" pitchFamily="34" charset="0"/>
                  <a:ea typeface="宋体" pitchFamily="2" charset="-122"/>
                  <a:cs typeface="Calibri" pitchFamily="34" charset="0"/>
                </a:rPr>
                <a:t/>
              </a:r>
              <a:br>
                <a:rPr lang="en-US" altLang="zh-CN" sz="1799" dirty="0">
                  <a:solidFill>
                    <a:srgbClr val="404040"/>
                  </a:solidFill>
                  <a:latin typeface="Calibri" pitchFamily="34" charset="0"/>
                  <a:ea typeface="宋体" pitchFamily="2" charset="-122"/>
                  <a:cs typeface="Calibri" pitchFamily="34" charset="0"/>
                </a:rPr>
              </a:br>
              <a:r>
                <a:rPr lang="bg-BG" altLang="zh-CN" sz="1799" dirty="0">
                  <a:solidFill>
                    <a:srgbClr val="404040"/>
                  </a:solidFill>
                  <a:latin typeface="Calibri" pitchFamily="34" charset="0"/>
                  <a:ea typeface="宋体" pitchFamily="2" charset="-122"/>
                  <a:cs typeface="Calibri" pitchFamily="34" charset="0"/>
                </a:rPr>
                <a:t>Изследователски Център</a:t>
              </a:r>
              <a:endParaRPr lang="en-US" altLang="zh-CN" sz="1799" dirty="0">
                <a:solidFill>
                  <a:srgbClr val="404040"/>
                </a:solidFill>
                <a:latin typeface="Calibri" pitchFamily="34" charset="0"/>
                <a:ea typeface="宋体" pitchFamily="2" charset="-122"/>
                <a:cs typeface="Calibri" pitchFamily="34" charset="0"/>
              </a:endParaRPr>
            </a:p>
            <a:p>
              <a:pPr algn="ctr" fontAlgn="base">
                <a:lnSpc>
                  <a:spcPts val="2074"/>
                </a:lnSpc>
                <a:spcBef>
                  <a:spcPts val="600"/>
                </a:spcBef>
                <a:spcAft>
                  <a:spcPct val="0"/>
                </a:spcAft>
              </a:pPr>
              <a:r>
                <a:rPr lang="en-US" altLang="zh-CN" sz="1600" dirty="0">
                  <a:solidFill>
                    <a:srgbClr val="0070C0"/>
                  </a:solidFill>
                  <a:latin typeface="Calibri" pitchFamily="34" charset="0"/>
                  <a:ea typeface="宋体" pitchFamily="2" charset="-122"/>
                  <a:cs typeface="Calibri" pitchFamily="34" charset="0"/>
                </a:rPr>
                <a:t>Paris</a:t>
              </a:r>
              <a:endParaRPr lang="en-US" altLang="zh-CN" sz="1799" dirty="0">
                <a:solidFill>
                  <a:srgbClr val="0070C0"/>
                </a:solidFill>
                <a:latin typeface="Calibri" pitchFamily="34" charset="0"/>
                <a:ea typeface="宋体" pitchFamily="2" charset="-122"/>
                <a:cs typeface="Calibri" pitchFamily="34" charset="0"/>
              </a:endParaRPr>
            </a:p>
          </p:txBody>
        </p:sp>
      </p:grpSp>
      <p:cxnSp>
        <p:nvCxnSpPr>
          <p:cNvPr id="48" name="Straight Connector 7"/>
          <p:cNvCxnSpPr>
            <a:cxnSpLocks noChangeShapeType="1"/>
            <a:stCxn id="46" idx="1"/>
          </p:cNvCxnSpPr>
          <p:nvPr/>
        </p:nvCxnSpPr>
        <p:spPr bwMode="auto">
          <a:xfrm flipH="1">
            <a:off x="6127604" y="2132918"/>
            <a:ext cx="2770166" cy="1373641"/>
          </a:xfrm>
          <a:prstGeom prst="line">
            <a:avLst/>
          </a:prstGeom>
          <a:noFill/>
          <a:ln w="9525">
            <a:solidFill>
              <a:srgbClr val="0070C0"/>
            </a:solidFill>
            <a:round/>
            <a:headEnd/>
            <a:tailEnd type="oval" w="lg" len="lg"/>
          </a:ln>
        </p:spPr>
      </p:cxnSp>
    </p:spTree>
    <p:extLst>
      <p:ext uri="{BB962C8B-B14F-4D97-AF65-F5344CB8AC3E}">
        <p14:creationId xmlns:p14="http://schemas.microsoft.com/office/powerpoint/2010/main" val="333856150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700" y="342591"/>
            <a:ext cx="10844563" cy="492186"/>
          </a:xfrm>
        </p:spPr>
        <p:txBody>
          <a:bodyPr/>
          <a:lstStyle/>
          <a:p>
            <a:pPr defTabSz="913943" eaLnBrk="1" hangingPunct="1">
              <a:buClr>
                <a:srgbClr val="CC9900"/>
              </a:buClr>
            </a:pPr>
            <a:r>
              <a:rPr lang="en-US" altLang="zh-CN" sz="2800" u="sng" dirty="0">
                <a:solidFill>
                  <a:srgbClr val="000000">
                    <a:lumMod val="85000"/>
                    <a:lumOff val="15000"/>
                  </a:srgbClr>
                </a:solidFill>
                <a:ea typeface="+mj-ea"/>
              </a:rPr>
              <a:t>Huawei </a:t>
            </a:r>
            <a:r>
              <a:rPr lang="bg-BG" altLang="zh-CN" sz="2800" u="sng" dirty="0">
                <a:solidFill>
                  <a:srgbClr val="000000">
                    <a:lumMod val="85000"/>
                    <a:lumOff val="15000"/>
                  </a:srgbClr>
                </a:solidFill>
                <a:ea typeface="+mj-ea"/>
              </a:rPr>
              <a:t>България</a:t>
            </a:r>
            <a:endParaRPr lang="en-US" altLang="zh-CN" sz="2800" u="sng" dirty="0">
              <a:solidFill>
                <a:srgbClr val="000000">
                  <a:lumMod val="85000"/>
                  <a:lumOff val="15000"/>
                </a:srgbClr>
              </a:solidFill>
              <a:ea typeface="+mj-ea"/>
            </a:endParaRPr>
          </a:p>
        </p:txBody>
      </p:sp>
      <p:grpSp>
        <p:nvGrpSpPr>
          <p:cNvPr id="15" name="Group 14"/>
          <p:cNvGrpSpPr/>
          <p:nvPr/>
        </p:nvGrpSpPr>
        <p:grpSpPr>
          <a:xfrm>
            <a:off x="747965" y="1723035"/>
            <a:ext cx="4318016" cy="3115300"/>
            <a:chOff x="474525" y="1697188"/>
            <a:chExt cx="3193473" cy="2012373"/>
          </a:xfrm>
        </p:grpSpPr>
        <p:grpSp>
          <p:nvGrpSpPr>
            <p:cNvPr id="10" name="Group 9"/>
            <p:cNvGrpSpPr/>
            <p:nvPr/>
          </p:nvGrpSpPr>
          <p:grpSpPr>
            <a:xfrm>
              <a:off x="474525" y="1697188"/>
              <a:ext cx="3193473" cy="2012373"/>
              <a:chOff x="-221673" y="1084118"/>
              <a:chExt cx="6788727" cy="4285384"/>
            </a:xfrm>
          </p:grpSpPr>
          <p:pic>
            <p:nvPicPr>
              <p:cNvPr id="11" name="Picture 2" descr="D:\01 工作文件\_保加利亚\使馆经商处\16+1\csm_Bulgarien-Sofia-Megapark_-Aussenansicht-Tag_c1f47a19a4.jpg"/>
              <p:cNvPicPr>
                <a:picLocks noChangeAspect="1" noChangeArrowheads="1"/>
              </p:cNvPicPr>
              <p:nvPr/>
            </p:nvPicPr>
            <p:blipFill>
              <a:blip r:embed="rId2" cstate="print"/>
              <a:srcRect/>
              <a:stretch>
                <a:fillRect/>
              </a:stretch>
            </p:blipFill>
            <p:spPr bwMode="auto">
              <a:xfrm>
                <a:off x="-221673" y="1084118"/>
                <a:ext cx="6788727" cy="4285384"/>
              </a:xfrm>
              <a:prstGeom prst="rect">
                <a:avLst/>
              </a:prstGeom>
              <a:ln>
                <a:noFill/>
              </a:ln>
              <a:effectLst>
                <a:softEdge rad="112500"/>
              </a:effectLst>
            </p:spPr>
          </p:pic>
          <p:pic>
            <p:nvPicPr>
              <p:cNvPr id="12" name="Picture 3" descr="D:\01 工作文件\_保加利亚\使馆经商处\16+1\logo_new.png"/>
              <p:cNvPicPr>
                <a:picLocks noChangeAspect="1" noChangeArrowheads="1"/>
              </p:cNvPicPr>
              <p:nvPr/>
            </p:nvPicPr>
            <p:blipFill>
              <a:blip r:embed="rId3" cstate="print"/>
              <a:srcRect/>
              <a:stretch>
                <a:fillRect/>
              </a:stretch>
            </p:blipFill>
            <p:spPr bwMode="auto">
              <a:xfrm rot="443591">
                <a:off x="4847110" y="2782845"/>
                <a:ext cx="709449" cy="169927"/>
              </a:xfrm>
              <a:prstGeom prst="rect">
                <a:avLst/>
              </a:prstGeom>
              <a:ln>
                <a:noFill/>
              </a:ln>
              <a:effectLst>
                <a:softEdge rad="112500"/>
              </a:effectLst>
            </p:spPr>
          </p:pic>
        </p:grpSp>
        <p:pic>
          <p:nvPicPr>
            <p:cNvPr id="13" name="Picture 4" descr="D:\01 工作文件\_保加利亚\使馆经商处\16+1\logo_new.png"/>
            <p:cNvPicPr>
              <a:picLocks noChangeAspect="1" noChangeArrowheads="1"/>
            </p:cNvPicPr>
            <p:nvPr/>
          </p:nvPicPr>
          <p:blipFill>
            <a:blip r:embed="rId4" cstate="print"/>
            <a:srcRect/>
            <a:stretch>
              <a:fillRect/>
            </a:stretch>
          </p:blipFill>
          <p:spPr bwMode="auto">
            <a:xfrm rot="545751">
              <a:off x="2797692" y="2488546"/>
              <a:ext cx="345443" cy="82741"/>
            </a:xfrm>
            <a:prstGeom prst="rect">
              <a:avLst/>
            </a:prstGeom>
            <a:noFill/>
          </p:spPr>
        </p:pic>
      </p:grpSp>
      <p:sp>
        <p:nvSpPr>
          <p:cNvPr id="14" name="TextBox 13"/>
          <p:cNvSpPr txBox="1"/>
          <p:nvPr/>
        </p:nvSpPr>
        <p:spPr>
          <a:xfrm>
            <a:off x="861789" y="5027758"/>
            <a:ext cx="3927173" cy="369230"/>
          </a:xfrm>
          <a:prstGeom prst="rect">
            <a:avLst/>
          </a:prstGeom>
          <a:noFill/>
        </p:spPr>
        <p:txBody>
          <a:bodyPr wrap="square" lIns="91410" tIns="45705" rIns="91410" bIns="45705" rtlCol="0">
            <a:spAutoFit/>
          </a:bodyPr>
          <a:lstStyle/>
          <a:p>
            <a:pPr algn="ctr">
              <a:defRPr/>
            </a:pPr>
            <a:r>
              <a:rPr lang="en-US" altLang="zh-CN" sz="1799" kern="0" dirty="0">
                <a:solidFill>
                  <a:srgbClr val="000000">
                    <a:lumMod val="65000"/>
                    <a:lumOff val="35000"/>
                  </a:srgbClr>
                </a:solidFill>
                <a:latin typeface="Calibri" pitchFamily="34" charset="0"/>
                <a:ea typeface="宋体" pitchFamily="2" charset="-122"/>
                <a:cs typeface="+mj-cs"/>
              </a:rPr>
              <a:t>Huawei Bulgaria Office, </a:t>
            </a:r>
            <a:r>
              <a:rPr lang="en-US" altLang="zh-CN" sz="1799" kern="0" dirty="0" err="1">
                <a:solidFill>
                  <a:srgbClr val="000000">
                    <a:lumMod val="65000"/>
                    <a:lumOff val="35000"/>
                  </a:srgbClr>
                </a:solidFill>
                <a:latin typeface="Calibri" pitchFamily="34" charset="0"/>
                <a:ea typeface="宋体" pitchFamily="2" charset="-122"/>
                <a:cs typeface="+mj-cs"/>
              </a:rPr>
              <a:t>MegaPark</a:t>
            </a:r>
            <a:endParaRPr lang="en-US" altLang="zh-CN" sz="1799" kern="0" dirty="0">
              <a:solidFill>
                <a:srgbClr val="000000">
                  <a:lumMod val="65000"/>
                  <a:lumOff val="35000"/>
                </a:srgbClr>
              </a:solidFill>
              <a:latin typeface="Calibri" pitchFamily="34" charset="0"/>
              <a:ea typeface="宋体" pitchFamily="2" charset="-122"/>
              <a:cs typeface="+mj-cs"/>
            </a:endParaRPr>
          </a:p>
        </p:txBody>
      </p:sp>
      <p:sp>
        <p:nvSpPr>
          <p:cNvPr id="16" name="TextBox 15"/>
          <p:cNvSpPr txBox="1"/>
          <p:nvPr/>
        </p:nvSpPr>
        <p:spPr>
          <a:xfrm>
            <a:off x="5831247" y="588684"/>
            <a:ext cx="5837016" cy="5476277"/>
          </a:xfrm>
          <a:prstGeom prst="rect">
            <a:avLst/>
          </a:prstGeom>
          <a:noFill/>
        </p:spPr>
        <p:txBody>
          <a:bodyPr wrap="square" lIns="91410" tIns="45705" rIns="91410" bIns="45705" rtlCol="0">
            <a:spAutoFit/>
          </a:bodyPr>
          <a:lstStyle/>
          <a:p>
            <a:pPr marL="263428" indent="-263428" defTabSz="913973">
              <a:lnSpc>
                <a:spcPct val="150000"/>
              </a:lnSpc>
              <a:spcAft>
                <a:spcPts val="600"/>
              </a:spcAft>
              <a:buClr>
                <a:sysClr val="windowText" lastClr="000000">
                  <a:lumMod val="50000"/>
                  <a:lumOff val="50000"/>
                </a:sysClr>
              </a:buClr>
              <a:buSzPct val="70000"/>
              <a:buFont typeface="Wingdings" pitchFamily="2" charset="2"/>
              <a:buChar char="l"/>
              <a:defRPr/>
            </a:pPr>
            <a:r>
              <a:rPr lang="ru-RU" altLang="zh-CN" sz="1999" kern="0" dirty="0">
                <a:solidFill>
                  <a:srgbClr val="000000">
                    <a:lumMod val="65000"/>
                    <a:lumOff val="35000"/>
                  </a:srgbClr>
                </a:solidFill>
                <a:latin typeface="Arial" pitchFamily="34" charset="0"/>
                <a:ea typeface="宋体" pitchFamily="2" charset="-122"/>
                <a:cs typeface="Arial" pitchFamily="34" charset="0"/>
              </a:rPr>
              <a:t>Y2004 влезе в България и </a:t>
            </a:r>
            <a:r>
              <a:rPr lang="ru-RU" altLang="zh-CN" sz="1999" kern="0" dirty="0" smtClean="0">
                <a:solidFill>
                  <a:srgbClr val="000000">
                    <a:lumMod val="65000"/>
                    <a:lumOff val="35000"/>
                  </a:srgbClr>
                </a:solidFill>
                <a:latin typeface="Arial" pitchFamily="34" charset="0"/>
                <a:ea typeface="宋体" pitchFamily="2" charset="-122"/>
                <a:cs typeface="Arial" pitchFamily="34" charset="0"/>
              </a:rPr>
              <a:t>се превърна във водещ </a:t>
            </a:r>
            <a:r>
              <a:rPr lang="ru-RU" altLang="zh-CN" sz="1999" kern="0" dirty="0">
                <a:solidFill>
                  <a:srgbClr val="000000">
                    <a:lumMod val="65000"/>
                    <a:lumOff val="35000"/>
                  </a:srgbClr>
                </a:solidFill>
                <a:latin typeface="Arial" pitchFamily="34" charset="0"/>
                <a:ea typeface="宋体" pitchFamily="2" charset="-122"/>
                <a:cs typeface="Arial" pitchFamily="34" charset="0"/>
              </a:rPr>
              <a:t>доставчик на решения в сферата на ИКТ в България</a:t>
            </a:r>
          </a:p>
          <a:p>
            <a:pPr marL="263428" indent="-263428" defTabSz="913973">
              <a:lnSpc>
                <a:spcPct val="150000"/>
              </a:lnSpc>
              <a:spcAft>
                <a:spcPts val="600"/>
              </a:spcAft>
              <a:buClr>
                <a:sysClr val="windowText" lastClr="000000">
                  <a:lumMod val="50000"/>
                  <a:lumOff val="50000"/>
                </a:sysClr>
              </a:buClr>
              <a:buSzPct val="70000"/>
              <a:buFont typeface="Wingdings" pitchFamily="2" charset="2"/>
              <a:buChar char="l"/>
              <a:defRPr/>
            </a:pPr>
            <a:endParaRPr lang="ru-RU" altLang="zh-CN" sz="1999" kern="0" dirty="0">
              <a:solidFill>
                <a:srgbClr val="000000">
                  <a:lumMod val="65000"/>
                  <a:lumOff val="35000"/>
                </a:srgbClr>
              </a:solidFill>
              <a:latin typeface="Arial" pitchFamily="34" charset="0"/>
              <a:ea typeface="宋体" pitchFamily="2" charset="-122"/>
              <a:cs typeface="Arial" pitchFamily="34" charset="0"/>
            </a:endParaRPr>
          </a:p>
          <a:p>
            <a:pPr marL="263428" indent="-263428" defTabSz="913973">
              <a:lnSpc>
                <a:spcPct val="150000"/>
              </a:lnSpc>
              <a:spcAft>
                <a:spcPts val="600"/>
              </a:spcAft>
              <a:buClr>
                <a:sysClr val="windowText" lastClr="000000">
                  <a:lumMod val="50000"/>
                  <a:lumOff val="50000"/>
                </a:sysClr>
              </a:buClr>
              <a:buSzPct val="70000"/>
              <a:buFont typeface="Wingdings" pitchFamily="2" charset="2"/>
              <a:buChar char="l"/>
              <a:defRPr/>
            </a:pPr>
            <a:r>
              <a:rPr lang="ru-RU" altLang="zh-CN" sz="1999" kern="0" dirty="0">
                <a:solidFill>
                  <a:srgbClr val="000000">
                    <a:lumMod val="65000"/>
                    <a:lumOff val="35000"/>
                  </a:srgbClr>
                </a:solidFill>
                <a:latin typeface="Arial" pitchFamily="34" charset="0"/>
                <a:ea typeface="宋体" pitchFamily="2" charset="-122"/>
                <a:cs typeface="Arial" pitchFamily="34" charset="0"/>
              </a:rPr>
              <a:t>Компания за мобилни телефони №2 с 83% известност на марката в България и над 22% пазарен дял</a:t>
            </a:r>
          </a:p>
          <a:p>
            <a:pPr marL="263428" indent="-263428" defTabSz="913973">
              <a:lnSpc>
                <a:spcPct val="150000"/>
              </a:lnSpc>
              <a:spcAft>
                <a:spcPts val="600"/>
              </a:spcAft>
              <a:buClr>
                <a:sysClr val="windowText" lastClr="000000">
                  <a:lumMod val="50000"/>
                  <a:lumOff val="50000"/>
                </a:sysClr>
              </a:buClr>
              <a:buSzPct val="70000"/>
              <a:buFont typeface="Wingdings" pitchFamily="2" charset="2"/>
              <a:buChar char="l"/>
              <a:defRPr/>
            </a:pPr>
            <a:endParaRPr lang="ru-RU" altLang="zh-CN" sz="1999" kern="0" dirty="0">
              <a:solidFill>
                <a:srgbClr val="000000">
                  <a:lumMod val="65000"/>
                  <a:lumOff val="35000"/>
                </a:srgbClr>
              </a:solidFill>
              <a:latin typeface="Arial" pitchFamily="34" charset="0"/>
              <a:ea typeface="宋体" pitchFamily="2" charset="-122"/>
              <a:cs typeface="Arial" pitchFamily="34" charset="0"/>
            </a:endParaRPr>
          </a:p>
          <a:p>
            <a:pPr marL="263428" indent="-263428" defTabSz="913973">
              <a:lnSpc>
                <a:spcPct val="150000"/>
              </a:lnSpc>
              <a:spcAft>
                <a:spcPts val="600"/>
              </a:spcAft>
              <a:buClr>
                <a:sysClr val="windowText" lastClr="000000">
                  <a:lumMod val="50000"/>
                  <a:lumOff val="50000"/>
                </a:sysClr>
              </a:buClr>
              <a:buSzPct val="70000"/>
              <a:buFont typeface="Wingdings" pitchFamily="2" charset="2"/>
              <a:buChar char="l"/>
              <a:defRPr/>
            </a:pPr>
            <a:r>
              <a:rPr lang="ru-RU" altLang="zh-CN" sz="1999" kern="0" dirty="0">
                <a:solidFill>
                  <a:srgbClr val="000000">
                    <a:lumMod val="65000"/>
                    <a:lumOff val="35000"/>
                  </a:srgbClr>
                </a:solidFill>
                <a:latin typeface="Arial" pitchFamily="34" charset="0"/>
                <a:ea typeface="宋体" pitchFamily="2" charset="-122"/>
                <a:cs typeface="Arial" pitchFamily="34" charset="0"/>
              </a:rPr>
              <a:t>40 високо квалифицирани инженери от 120+ служители и над 80% процент на локализация</a:t>
            </a:r>
            <a:endParaRPr lang="en-US" altLang="zh-CN" sz="1999" kern="0" dirty="0">
              <a:solidFill>
                <a:srgbClr val="000000">
                  <a:lumMod val="65000"/>
                  <a:lumOff val="35000"/>
                </a:srgb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01963180"/>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5" descr="D:\PR文件\奖学金照片\0080 - Copy.JPG"/>
          <p:cNvPicPr>
            <a:picLocks noChangeAspect="1" noChangeArrowheads="1"/>
          </p:cNvPicPr>
          <p:nvPr/>
        </p:nvPicPr>
        <p:blipFill>
          <a:blip r:embed="rId3" cstate="print"/>
          <a:srcRect/>
          <a:stretch>
            <a:fillRect/>
          </a:stretch>
        </p:blipFill>
        <p:spPr bwMode="auto">
          <a:xfrm>
            <a:off x="7901741" y="4185296"/>
            <a:ext cx="3175579" cy="1882310"/>
          </a:xfrm>
          <a:prstGeom prst="roundRect">
            <a:avLst>
              <a:gd name="adj" fmla="val 8594"/>
            </a:avLst>
          </a:prstGeom>
          <a:solidFill>
            <a:srgbClr val="FFFFFF">
              <a:shade val="85000"/>
            </a:srgbClr>
          </a:solidFill>
          <a:ln>
            <a:noFill/>
          </a:ln>
          <a:effectLst/>
        </p:spPr>
      </p:pic>
      <p:sp>
        <p:nvSpPr>
          <p:cNvPr id="18" name="标题 1"/>
          <p:cNvSpPr txBox="1">
            <a:spLocks/>
          </p:cNvSpPr>
          <p:nvPr/>
        </p:nvSpPr>
        <p:spPr>
          <a:xfrm>
            <a:off x="354841" y="322760"/>
            <a:ext cx="11487229" cy="430887"/>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a:lstStyle>
          <a:p>
            <a:pPr>
              <a:buFont typeface="Wingdings" pitchFamily="2" charset="2"/>
              <a:buNone/>
            </a:pPr>
            <a:r>
              <a:rPr lang="en-US" altLang="zh-CN" sz="2800" b="0" u="sng" dirty="0">
                <a:solidFill>
                  <a:srgbClr val="000000"/>
                </a:solidFill>
                <a:latin typeface="Arial" pitchFamily="34" charset="0"/>
                <a:cs typeface="Arial" pitchFamily="34" charset="0"/>
              </a:rPr>
              <a:t>CSR: </a:t>
            </a:r>
            <a:r>
              <a:rPr lang="ru-RU" altLang="zh-CN" sz="2800" b="0" u="sng" dirty="0">
                <a:solidFill>
                  <a:srgbClr val="000000"/>
                </a:solidFill>
                <a:latin typeface="Arial" pitchFamily="34" charset="0"/>
                <a:cs typeface="Arial" pitchFamily="34" charset="0"/>
              </a:rPr>
              <a:t>Семена за бъдещето в </a:t>
            </a:r>
            <a:r>
              <a:rPr lang="ru-RU" altLang="zh-CN" sz="2800" b="0" u="sng" dirty="0" smtClean="0">
                <a:solidFill>
                  <a:srgbClr val="000000"/>
                </a:solidFill>
                <a:latin typeface="Arial" pitchFamily="34" charset="0"/>
                <a:cs typeface="Arial" pitchFamily="34" charset="0"/>
              </a:rPr>
              <a:t>България</a:t>
            </a:r>
            <a:r>
              <a:rPr lang="en-US" altLang="zh-CN" sz="2800" b="0" u="sng" dirty="0" smtClean="0">
                <a:solidFill>
                  <a:srgbClr val="000000"/>
                </a:solidFill>
                <a:latin typeface="Arial" pitchFamily="34" charset="0"/>
                <a:cs typeface="Arial" pitchFamily="34" charset="0"/>
              </a:rPr>
              <a:t> – </a:t>
            </a:r>
            <a:r>
              <a:rPr lang="bg-BG" altLang="zh-CN" sz="2800" b="0" u="sng" dirty="0" smtClean="0">
                <a:solidFill>
                  <a:srgbClr val="000000"/>
                </a:solidFill>
                <a:latin typeface="Arial" pitchFamily="34" charset="0"/>
                <a:cs typeface="Arial" pitchFamily="34" charset="0"/>
              </a:rPr>
              <a:t>инвестиция в младите хора</a:t>
            </a:r>
            <a:endParaRPr lang="en-US" altLang="zh-CN" sz="2800" b="0" u="sng" dirty="0">
              <a:solidFill>
                <a:srgbClr val="000000">
                  <a:lumMod val="85000"/>
                  <a:lumOff val="15000"/>
                </a:srgbClr>
              </a:solidFill>
              <a:latin typeface="Arial" panose="020B0604020202020204" pitchFamily="34" charset="0"/>
              <a:cs typeface="Arial" pitchFamily="34" charset="0"/>
            </a:endParaRPr>
          </a:p>
        </p:txBody>
      </p:sp>
      <p:sp>
        <p:nvSpPr>
          <p:cNvPr id="87" name="TextBox 86"/>
          <p:cNvSpPr txBox="1"/>
          <p:nvPr/>
        </p:nvSpPr>
        <p:spPr>
          <a:xfrm>
            <a:off x="7084536" y="1455242"/>
            <a:ext cx="4384047" cy="2168298"/>
          </a:xfrm>
          <a:prstGeom prst="rect">
            <a:avLst/>
          </a:prstGeom>
          <a:noFill/>
        </p:spPr>
        <p:txBody>
          <a:bodyPr wrap="square" rtlCol="0">
            <a:spAutoFit/>
          </a:bodyPr>
          <a:lstStyle/>
          <a:p>
            <a:pPr marL="179334" indent="-179334" fontAlgn="base">
              <a:lnSpc>
                <a:spcPct val="150000"/>
              </a:lnSpc>
              <a:spcBef>
                <a:spcPct val="0"/>
              </a:spcBef>
              <a:spcAft>
                <a:spcPct val="0"/>
              </a:spcAft>
              <a:buSzPct val="100000"/>
              <a:buFont typeface="Arial" pitchFamily="34" charset="0"/>
              <a:buChar char="■"/>
            </a:pPr>
            <a:r>
              <a:rPr lang="ru-RU" altLang="zh-CN" sz="1799" b="1" dirty="0">
                <a:solidFill>
                  <a:srgbClr val="C00000"/>
                </a:solidFill>
                <a:latin typeface="Calibri" pitchFamily="34" charset="0"/>
                <a:ea typeface="宋体" pitchFamily="2" charset="-122"/>
                <a:cs typeface="Arial" pitchFamily="34" charset="0"/>
                <a:sym typeface="黑体"/>
              </a:rPr>
              <a:t>Huawei ICT стипендия за 50 студенти от 5 години</a:t>
            </a:r>
          </a:p>
          <a:p>
            <a:pPr marL="179334" indent="-179334" fontAlgn="base">
              <a:lnSpc>
                <a:spcPct val="150000"/>
              </a:lnSpc>
              <a:spcBef>
                <a:spcPct val="0"/>
              </a:spcBef>
              <a:spcAft>
                <a:spcPct val="0"/>
              </a:spcAft>
              <a:buSzPct val="100000"/>
              <a:buFont typeface="Arial" pitchFamily="34" charset="0"/>
              <a:buChar char="■"/>
            </a:pPr>
            <a:r>
              <a:rPr lang="ru-RU" altLang="zh-CN" sz="1799" b="1" dirty="0">
                <a:solidFill>
                  <a:srgbClr val="C00000"/>
                </a:solidFill>
                <a:latin typeface="Calibri" pitchFamily="34" charset="0"/>
                <a:ea typeface="宋体" pitchFamily="2" charset="-122"/>
                <a:cs typeface="Arial" pitchFamily="34" charset="0"/>
                <a:sym typeface="黑体"/>
              </a:rPr>
              <a:t>50 отлични Студентите ще получат съвременно обучение по ИКТ в централата на Huawei</a:t>
            </a:r>
            <a:endParaRPr lang="en-US" altLang="zh-CN" sz="1799" b="1" dirty="0">
              <a:solidFill>
                <a:srgbClr val="C00000"/>
              </a:solidFill>
              <a:latin typeface="Calibri" pitchFamily="34" charset="0"/>
              <a:ea typeface="宋体" pitchFamily="2" charset="-122"/>
              <a:cs typeface="Arial" pitchFamily="34" charset="0"/>
              <a:sym typeface="黑体"/>
            </a:endParaRPr>
          </a:p>
        </p:txBody>
      </p:sp>
      <p:sp>
        <p:nvSpPr>
          <p:cNvPr id="88" name="TextBox 87"/>
          <p:cNvSpPr txBox="1"/>
          <p:nvPr/>
        </p:nvSpPr>
        <p:spPr>
          <a:xfrm>
            <a:off x="699571" y="5236827"/>
            <a:ext cx="5283225" cy="830781"/>
          </a:xfrm>
          <a:prstGeom prst="rect">
            <a:avLst/>
          </a:prstGeom>
          <a:noFill/>
        </p:spPr>
        <p:txBody>
          <a:bodyPr wrap="square" rtlCol="0">
            <a:spAutoFit/>
          </a:bodyPr>
          <a:lstStyle/>
          <a:p>
            <a:pPr algn="ctr" fontAlgn="base">
              <a:spcBef>
                <a:spcPct val="0"/>
              </a:spcBef>
              <a:spcAft>
                <a:spcPct val="0"/>
              </a:spcAft>
            </a:pPr>
            <a:r>
              <a:rPr lang="en-US" altLang="zh-CN" sz="2399" b="1" dirty="0">
                <a:solidFill>
                  <a:srgbClr val="990000"/>
                </a:solidFill>
                <a:latin typeface="Calibri" pitchFamily="34" charset="0"/>
                <a:ea typeface="宋体" pitchFamily="2" charset="-122"/>
              </a:rPr>
              <a:t>2016-2017 </a:t>
            </a:r>
            <a:r>
              <a:rPr lang="bg-BG" altLang="zh-CN" sz="2399" b="1" dirty="0">
                <a:solidFill>
                  <a:srgbClr val="990000"/>
                </a:solidFill>
                <a:latin typeface="Calibri" pitchFamily="34" charset="0"/>
                <a:ea typeface="宋体" pitchFamily="2" charset="-122"/>
              </a:rPr>
              <a:t>Семена за бъдещето от</a:t>
            </a:r>
            <a:r>
              <a:rPr lang="en-US" altLang="zh-CN" sz="2399" b="1" dirty="0">
                <a:solidFill>
                  <a:srgbClr val="990000"/>
                </a:solidFill>
                <a:latin typeface="Calibri" pitchFamily="34" charset="0"/>
                <a:ea typeface="宋体" pitchFamily="2" charset="-122"/>
              </a:rPr>
              <a:t> </a:t>
            </a:r>
            <a:r>
              <a:rPr lang="bg-BG" altLang="zh-CN" sz="2399" b="1" dirty="0">
                <a:solidFill>
                  <a:srgbClr val="990000"/>
                </a:solidFill>
                <a:latin typeface="Calibri" pitchFamily="34" charset="0"/>
                <a:ea typeface="宋体" pitchFamily="2" charset="-122"/>
              </a:rPr>
              <a:t>България</a:t>
            </a:r>
            <a:r>
              <a:rPr lang="en-US" altLang="zh-CN" sz="2399" b="1" dirty="0">
                <a:solidFill>
                  <a:srgbClr val="990000"/>
                </a:solidFill>
                <a:latin typeface="Calibri" pitchFamily="34" charset="0"/>
                <a:ea typeface="宋体" pitchFamily="2" charset="-122"/>
              </a:rPr>
              <a:t> </a:t>
            </a:r>
            <a:r>
              <a:rPr lang="bg-BG" altLang="zh-CN" sz="2399" b="1" dirty="0">
                <a:solidFill>
                  <a:srgbClr val="990000"/>
                </a:solidFill>
                <a:latin typeface="Calibri" pitchFamily="34" charset="0"/>
                <a:ea typeface="宋体" pitchFamily="2" charset="-122"/>
              </a:rPr>
              <a:t>в</a:t>
            </a:r>
            <a:r>
              <a:rPr lang="en-US" altLang="zh-CN" sz="2399" b="1" dirty="0">
                <a:solidFill>
                  <a:srgbClr val="990000"/>
                </a:solidFill>
                <a:latin typeface="Calibri" pitchFamily="34" charset="0"/>
                <a:ea typeface="宋体" pitchFamily="2" charset="-122"/>
              </a:rPr>
              <a:t> </a:t>
            </a:r>
            <a:r>
              <a:rPr lang="bg-BG" altLang="zh-CN" sz="2399" b="1" dirty="0">
                <a:solidFill>
                  <a:srgbClr val="990000"/>
                </a:solidFill>
                <a:latin typeface="Calibri" pitchFamily="34" charset="0"/>
                <a:ea typeface="宋体" pitchFamily="2" charset="-122"/>
              </a:rPr>
              <a:t>Пекин и </a:t>
            </a:r>
            <a:r>
              <a:rPr lang="bg-BG" altLang="zh-CN" sz="2399" b="1" dirty="0" err="1">
                <a:solidFill>
                  <a:srgbClr val="990000"/>
                </a:solidFill>
                <a:latin typeface="Calibri" pitchFamily="34" charset="0"/>
                <a:ea typeface="宋体" pitchFamily="2" charset="-122"/>
              </a:rPr>
              <a:t>Шенджен</a:t>
            </a:r>
            <a:endParaRPr lang="zh-CN" altLang="en-US" sz="2399" b="1" dirty="0" err="1">
              <a:solidFill>
                <a:srgbClr val="990000"/>
              </a:solidFill>
              <a:latin typeface="Calibri" pitchFamily="34" charset="0"/>
              <a:ea typeface="宋体" pitchFamily="2" charset="-122"/>
            </a:endParaRPr>
          </a:p>
        </p:txBody>
      </p:sp>
      <p:pic>
        <p:nvPicPr>
          <p:cNvPr id="71681" name="Picture 1" descr="D:\01 工作文件\_保加利亚\3 公共关系工作\未来种子\2017年\保加利亚开幕式\final\Bulgaria Future Seeds 1.jpg"/>
          <p:cNvPicPr>
            <a:picLocks noChangeAspect="1" noChangeArrowheads="1"/>
          </p:cNvPicPr>
          <p:nvPr/>
        </p:nvPicPr>
        <p:blipFill>
          <a:blip r:embed="rId4" cstate="print"/>
          <a:srcRect/>
          <a:stretch>
            <a:fillRect/>
          </a:stretch>
        </p:blipFill>
        <p:spPr bwMode="auto">
          <a:xfrm>
            <a:off x="699569" y="1277487"/>
            <a:ext cx="2879250" cy="1931623"/>
          </a:xfrm>
          <a:prstGeom prst="roundRect">
            <a:avLst>
              <a:gd name="adj" fmla="val 8594"/>
            </a:avLst>
          </a:prstGeom>
          <a:solidFill>
            <a:srgbClr val="FFFFFF">
              <a:shade val="85000"/>
            </a:srgbClr>
          </a:solidFill>
          <a:ln>
            <a:noFill/>
          </a:ln>
          <a:effectLst/>
        </p:spPr>
      </p:pic>
      <p:pic>
        <p:nvPicPr>
          <p:cNvPr id="1026" name="Picture 2" descr="D:\01 工作文件\_保加利亚\3 公共关系工作\未来种子\2017年\北京段开幕式\20170417_保加利亚种子开营（zhenbingxiu）\5DIII0-1155.jpg"/>
          <p:cNvPicPr>
            <a:picLocks noChangeAspect="1" noChangeArrowheads="1"/>
          </p:cNvPicPr>
          <p:nvPr/>
        </p:nvPicPr>
        <p:blipFill>
          <a:blip r:embed="rId5" cstate="print"/>
          <a:srcRect/>
          <a:stretch>
            <a:fillRect/>
          </a:stretch>
        </p:blipFill>
        <p:spPr bwMode="auto">
          <a:xfrm>
            <a:off x="3914635" y="3021713"/>
            <a:ext cx="3239156" cy="1979370"/>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534860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632143"/>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153806411"/>
          <p:cNvSpPr>
            <a:spLocks noGrp="1"/>
          </p:cNvSpPr>
          <p:nvPr>
            <p:ph type="title"/>
          </p:nvPr>
        </p:nvSpPr>
        <p:spPr>
          <a:xfrm>
            <a:off x="626533" y="14371"/>
            <a:ext cx="10176934" cy="1205366"/>
          </a:xfrm>
        </p:spPr>
        <p:txBody>
          <a:bodyPr/>
          <a:lstStyle/>
          <a:p>
            <a:r>
              <a:rPr lang="bg-BG" altLang="zh-CN" sz="2799" u="sng" dirty="0">
                <a:solidFill>
                  <a:schemeClr val="tx1"/>
                </a:solidFill>
              </a:rPr>
              <a:t>Безжичната връзка подобрява градския живот</a:t>
            </a:r>
            <a:endParaRPr lang="zh-CN" altLang="en-US" sz="2799" u="sng" dirty="0">
              <a:solidFill>
                <a:schemeClr val="tx1"/>
              </a:solidFill>
            </a:endParaRPr>
          </a:p>
        </p:txBody>
      </p:sp>
      <p:sp>
        <p:nvSpPr>
          <p:cNvPr id="73" name="1540775095"/>
          <p:cNvSpPr>
            <a:spLocks/>
          </p:cNvSpPr>
          <p:nvPr/>
        </p:nvSpPr>
        <p:spPr bwMode="auto">
          <a:xfrm rot="20623583" flipH="1">
            <a:off x="1790427" y="2638372"/>
            <a:ext cx="3876758" cy="4104571"/>
          </a:xfrm>
          <a:custGeom>
            <a:avLst/>
            <a:gdLst>
              <a:gd name="G0" fmla="+- 0 0 0"/>
              <a:gd name="G1" fmla="+- 20950 0 0"/>
              <a:gd name="G2" fmla="+- 21600 0 0"/>
              <a:gd name="T0" fmla="*/ 5261 w 20775"/>
              <a:gd name="T1" fmla="*/ 0 h 20950"/>
              <a:gd name="T2" fmla="*/ 20775 w 20775"/>
              <a:gd name="T3" fmla="*/ 15038 h 20950"/>
              <a:gd name="T4" fmla="*/ 0 w 20775"/>
              <a:gd name="T5" fmla="*/ 20950 h 20950"/>
            </a:gdLst>
            <a:ahLst/>
            <a:cxnLst>
              <a:cxn ang="0">
                <a:pos x="T0" y="T1"/>
              </a:cxn>
              <a:cxn ang="0">
                <a:pos x="T2" y="T3"/>
              </a:cxn>
              <a:cxn ang="0">
                <a:pos x="T4" y="T5"/>
              </a:cxn>
            </a:cxnLst>
            <a:rect l="0" t="0" r="r" b="b"/>
            <a:pathLst>
              <a:path w="20775" h="20950" fill="none" extrusionOk="0">
                <a:moveTo>
                  <a:pt x="5260" y="0"/>
                </a:moveTo>
                <a:cubicBezTo>
                  <a:pt x="12747" y="1880"/>
                  <a:pt x="18662" y="7613"/>
                  <a:pt x="20775" y="15037"/>
                </a:cubicBezTo>
              </a:path>
              <a:path w="20775" h="20950" stroke="0" extrusionOk="0">
                <a:moveTo>
                  <a:pt x="5260" y="0"/>
                </a:moveTo>
                <a:cubicBezTo>
                  <a:pt x="12747" y="1880"/>
                  <a:pt x="18662" y="7613"/>
                  <a:pt x="20775" y="15037"/>
                </a:cubicBezTo>
                <a:lnTo>
                  <a:pt x="0" y="20950"/>
                </a:lnTo>
                <a:close/>
              </a:path>
            </a:pathLst>
          </a:custGeom>
          <a:gradFill rotWithShape="1">
            <a:gsLst>
              <a:gs pos="0">
                <a:schemeClr val="bg1">
                  <a:gamma/>
                  <a:shade val="86275"/>
                  <a:invGamma/>
                </a:schemeClr>
              </a:gs>
              <a:gs pos="50000">
                <a:schemeClr val="bg1"/>
              </a:gs>
              <a:gs pos="100000">
                <a:schemeClr val="bg1">
                  <a:gamma/>
                  <a:shade val="86275"/>
                  <a:invGamma/>
                </a:schemeClr>
              </a:gs>
            </a:gsLst>
            <a:lin ang="5400000" scaled="1"/>
          </a:gradFill>
          <a:ln w="28575">
            <a:solidFill>
              <a:srgbClr val="C0C0C0"/>
            </a:solidFill>
            <a:round/>
            <a:headEnd/>
            <a:tailEnd/>
          </a:ln>
          <a:effectLst>
            <a:outerShdw dist="35921" dir="2700000" algn="ctr" rotWithShape="0">
              <a:schemeClr val="bg2"/>
            </a:outerShdw>
          </a:effectLst>
        </p:spPr>
        <p:txBody>
          <a:bodyPr wrap="none" anchor="ctr"/>
          <a:lstStyle/>
          <a:p>
            <a:pPr>
              <a:defRPr/>
            </a:pPr>
            <a:endParaRPr lang="zh-CN" altLang="en-US" sz="1799">
              <a:latin typeface="Arial" pitchFamily="34" charset="0"/>
              <a:ea typeface="宋体" pitchFamily="2" charset="-122"/>
            </a:endParaRPr>
          </a:p>
        </p:txBody>
      </p:sp>
      <p:sp>
        <p:nvSpPr>
          <p:cNvPr id="74" name="1554869354"/>
          <p:cNvSpPr>
            <a:spLocks/>
          </p:cNvSpPr>
          <p:nvPr/>
        </p:nvSpPr>
        <p:spPr bwMode="auto">
          <a:xfrm rot="20387563" flipH="1">
            <a:off x="3993067" y="4253637"/>
            <a:ext cx="1922185" cy="2248045"/>
          </a:xfrm>
          <a:custGeom>
            <a:avLst/>
            <a:gdLst>
              <a:gd name="T0" fmla="*/ 28654815 w 20650"/>
              <a:gd name="T1" fmla="*/ 0 h 20950"/>
              <a:gd name="T2" fmla="*/ 112473408 w 20650"/>
              <a:gd name="T3" fmla="*/ 93226511 h 20950"/>
              <a:gd name="T4" fmla="*/ 0 w 20650"/>
              <a:gd name="T5" fmla="*/ 133636358 h 20950"/>
              <a:gd name="T6" fmla="*/ 0 60000 65536"/>
              <a:gd name="T7" fmla="*/ 0 60000 65536"/>
              <a:gd name="T8" fmla="*/ 0 60000 65536"/>
              <a:gd name="T9" fmla="*/ 0 w 20650"/>
              <a:gd name="T10" fmla="*/ 0 h 20950"/>
              <a:gd name="T11" fmla="*/ 20650 w 20650"/>
              <a:gd name="T12" fmla="*/ 20950 h 20950"/>
            </a:gdLst>
            <a:ahLst/>
            <a:cxnLst>
              <a:cxn ang="T6">
                <a:pos x="T0" y="T1"/>
              </a:cxn>
              <a:cxn ang="T7">
                <a:pos x="T2" y="T3"/>
              </a:cxn>
              <a:cxn ang="T8">
                <a:pos x="T4" y="T5"/>
              </a:cxn>
            </a:cxnLst>
            <a:rect l="T9" t="T10" r="T11" b="T12"/>
            <a:pathLst>
              <a:path w="20650" h="20950" fill="none" extrusionOk="0">
                <a:moveTo>
                  <a:pt x="5260" y="0"/>
                </a:moveTo>
                <a:cubicBezTo>
                  <a:pt x="12595" y="1842"/>
                  <a:pt x="18432" y="7385"/>
                  <a:pt x="20650" y="14614"/>
                </a:cubicBezTo>
              </a:path>
              <a:path w="20650" h="20950" stroke="0" extrusionOk="0">
                <a:moveTo>
                  <a:pt x="5260" y="0"/>
                </a:moveTo>
                <a:cubicBezTo>
                  <a:pt x="12595" y="1842"/>
                  <a:pt x="18432" y="7385"/>
                  <a:pt x="20650" y="14614"/>
                </a:cubicBezTo>
                <a:lnTo>
                  <a:pt x="0" y="20950"/>
                </a:lnTo>
                <a:close/>
              </a:path>
            </a:pathLst>
          </a:custGeom>
          <a:solidFill>
            <a:schemeClr val="bg1"/>
          </a:solidFill>
          <a:ln w="6350">
            <a:solidFill>
              <a:schemeClr val="bg2"/>
            </a:solidFill>
            <a:round/>
            <a:headEnd/>
            <a:tailEnd/>
          </a:ln>
        </p:spPr>
        <p:txBody>
          <a:bodyPr wrap="none" lIns="0" tIns="0" rIns="0" bIns="0" anchor="ctr"/>
          <a:lstStyle/>
          <a:p>
            <a:endParaRPr lang="zh-CN" altLang="en-US" sz="1799">
              <a:latin typeface="Arial" panose="020B0604020202020204" pitchFamily="34" charset="0"/>
            </a:endParaRPr>
          </a:p>
        </p:txBody>
      </p:sp>
      <p:sp>
        <p:nvSpPr>
          <p:cNvPr id="76" name="1748717021"/>
          <p:cNvSpPr>
            <a:spLocks/>
          </p:cNvSpPr>
          <p:nvPr/>
        </p:nvSpPr>
        <p:spPr bwMode="auto">
          <a:xfrm rot="18942999">
            <a:off x="4328527" y="1131908"/>
            <a:ext cx="3875056" cy="4208012"/>
          </a:xfrm>
          <a:custGeom>
            <a:avLst/>
            <a:gdLst>
              <a:gd name="G0" fmla="+- 0 0 0"/>
              <a:gd name="G1" fmla="+- 20950 0 0"/>
              <a:gd name="G2" fmla="+- 21600 0 0"/>
              <a:gd name="T0" fmla="*/ 5261 w 20775"/>
              <a:gd name="T1" fmla="*/ 0 h 20950"/>
              <a:gd name="T2" fmla="*/ 20775 w 20775"/>
              <a:gd name="T3" fmla="*/ 15038 h 20950"/>
              <a:gd name="T4" fmla="*/ 0 w 20775"/>
              <a:gd name="T5" fmla="*/ 20950 h 20950"/>
            </a:gdLst>
            <a:ahLst/>
            <a:cxnLst>
              <a:cxn ang="0">
                <a:pos x="T0" y="T1"/>
              </a:cxn>
              <a:cxn ang="0">
                <a:pos x="T2" y="T3"/>
              </a:cxn>
              <a:cxn ang="0">
                <a:pos x="T4" y="T5"/>
              </a:cxn>
            </a:cxnLst>
            <a:rect l="0" t="0" r="r" b="b"/>
            <a:pathLst>
              <a:path w="20775" h="20950" fill="none" extrusionOk="0">
                <a:moveTo>
                  <a:pt x="5260" y="0"/>
                </a:moveTo>
                <a:cubicBezTo>
                  <a:pt x="12747" y="1880"/>
                  <a:pt x="18662" y="7613"/>
                  <a:pt x="20775" y="15037"/>
                </a:cubicBezTo>
              </a:path>
              <a:path w="20775" h="20950" stroke="0" extrusionOk="0">
                <a:moveTo>
                  <a:pt x="5260" y="0"/>
                </a:moveTo>
                <a:cubicBezTo>
                  <a:pt x="12747" y="1880"/>
                  <a:pt x="18662" y="7613"/>
                  <a:pt x="20775" y="15037"/>
                </a:cubicBezTo>
                <a:lnTo>
                  <a:pt x="0" y="20950"/>
                </a:lnTo>
                <a:close/>
              </a:path>
            </a:pathLst>
          </a:custGeom>
          <a:gradFill rotWithShape="1">
            <a:gsLst>
              <a:gs pos="0">
                <a:schemeClr val="bg1">
                  <a:gamma/>
                  <a:shade val="86275"/>
                  <a:invGamma/>
                </a:schemeClr>
              </a:gs>
              <a:gs pos="50000">
                <a:schemeClr val="bg1"/>
              </a:gs>
              <a:gs pos="100000">
                <a:schemeClr val="bg1">
                  <a:gamma/>
                  <a:shade val="86275"/>
                  <a:invGamma/>
                </a:schemeClr>
              </a:gs>
            </a:gsLst>
            <a:lin ang="5400000" scaled="1"/>
          </a:gradFill>
          <a:ln w="28575">
            <a:solidFill>
              <a:srgbClr val="C0C0C0"/>
            </a:solidFill>
            <a:round/>
            <a:headEnd/>
            <a:tailEnd/>
          </a:ln>
          <a:effectLst>
            <a:outerShdw dist="35921" dir="2700000" algn="ctr" rotWithShape="0">
              <a:schemeClr val="bg2"/>
            </a:outerShdw>
          </a:effectLst>
        </p:spPr>
        <p:txBody>
          <a:bodyPr wrap="none" anchor="ctr"/>
          <a:lstStyle/>
          <a:p>
            <a:pPr>
              <a:defRPr/>
            </a:pPr>
            <a:endParaRPr lang="zh-CN" altLang="en-US" sz="1799">
              <a:latin typeface="Arial" pitchFamily="34" charset="0"/>
              <a:ea typeface="宋体" pitchFamily="2" charset="-122"/>
            </a:endParaRPr>
          </a:p>
        </p:txBody>
      </p:sp>
      <p:sp>
        <p:nvSpPr>
          <p:cNvPr id="77" name="953701699"/>
          <p:cNvSpPr>
            <a:spLocks/>
          </p:cNvSpPr>
          <p:nvPr/>
        </p:nvSpPr>
        <p:spPr bwMode="auto">
          <a:xfrm rot="18942999">
            <a:off x="5206264" y="3537594"/>
            <a:ext cx="2144049" cy="2226293"/>
          </a:xfrm>
          <a:custGeom>
            <a:avLst/>
            <a:gdLst>
              <a:gd name="T0" fmla="*/ 28606719 w 20775"/>
              <a:gd name="T1" fmla="*/ 0 h 20950"/>
              <a:gd name="T2" fmla="*/ 112964328 w 20775"/>
              <a:gd name="T3" fmla="*/ 95742754 h 20950"/>
              <a:gd name="T4" fmla="*/ 0 w 20775"/>
              <a:gd name="T5" fmla="*/ 133382819 h 20950"/>
              <a:gd name="T6" fmla="*/ 0 60000 65536"/>
              <a:gd name="T7" fmla="*/ 0 60000 65536"/>
              <a:gd name="T8" fmla="*/ 0 60000 65536"/>
              <a:gd name="T9" fmla="*/ 0 w 20775"/>
              <a:gd name="T10" fmla="*/ 0 h 20950"/>
              <a:gd name="T11" fmla="*/ 20775 w 20775"/>
              <a:gd name="T12" fmla="*/ 20950 h 20950"/>
            </a:gdLst>
            <a:ahLst/>
            <a:cxnLst>
              <a:cxn ang="T6">
                <a:pos x="T0" y="T1"/>
              </a:cxn>
              <a:cxn ang="T7">
                <a:pos x="T2" y="T3"/>
              </a:cxn>
              <a:cxn ang="T8">
                <a:pos x="T4" y="T5"/>
              </a:cxn>
            </a:cxnLst>
            <a:rect l="T9" t="T10" r="T11" b="T12"/>
            <a:pathLst>
              <a:path w="20775" h="20950" fill="none" extrusionOk="0">
                <a:moveTo>
                  <a:pt x="5260" y="0"/>
                </a:moveTo>
                <a:cubicBezTo>
                  <a:pt x="12747" y="1880"/>
                  <a:pt x="18662" y="7613"/>
                  <a:pt x="20775" y="15037"/>
                </a:cubicBezTo>
              </a:path>
              <a:path w="20775" h="20950" stroke="0" extrusionOk="0">
                <a:moveTo>
                  <a:pt x="5260" y="0"/>
                </a:moveTo>
                <a:cubicBezTo>
                  <a:pt x="12747" y="1880"/>
                  <a:pt x="18662" y="7613"/>
                  <a:pt x="20775" y="15037"/>
                </a:cubicBezTo>
                <a:lnTo>
                  <a:pt x="0" y="20950"/>
                </a:lnTo>
                <a:close/>
              </a:path>
            </a:pathLst>
          </a:custGeom>
          <a:solidFill>
            <a:schemeClr val="bg1"/>
          </a:solidFill>
          <a:ln w="6350">
            <a:solidFill>
              <a:schemeClr val="bg2"/>
            </a:solidFill>
            <a:round/>
            <a:headEnd/>
            <a:tailEnd/>
          </a:ln>
        </p:spPr>
        <p:txBody>
          <a:bodyPr wrap="none" lIns="0" tIns="0" rIns="0" bIns="0" anchor="ctr"/>
          <a:lstStyle/>
          <a:p>
            <a:endParaRPr lang="zh-CN" altLang="en-US" sz="1799">
              <a:latin typeface="Arial" panose="020B0604020202020204" pitchFamily="34" charset="0"/>
            </a:endParaRPr>
          </a:p>
        </p:txBody>
      </p:sp>
      <p:sp>
        <p:nvSpPr>
          <p:cNvPr id="78" name="1149780860"/>
          <p:cNvSpPr>
            <a:spLocks/>
          </p:cNvSpPr>
          <p:nvPr/>
        </p:nvSpPr>
        <p:spPr bwMode="auto">
          <a:xfrm rot="976417">
            <a:off x="6833515" y="2746657"/>
            <a:ext cx="3878461" cy="3979621"/>
          </a:xfrm>
          <a:custGeom>
            <a:avLst/>
            <a:gdLst>
              <a:gd name="G0" fmla="+- 0 0 0"/>
              <a:gd name="G1" fmla="+- 20950 0 0"/>
              <a:gd name="G2" fmla="+- 21600 0 0"/>
              <a:gd name="T0" fmla="*/ 5261 w 20775"/>
              <a:gd name="T1" fmla="*/ 0 h 20950"/>
              <a:gd name="T2" fmla="*/ 20775 w 20775"/>
              <a:gd name="T3" fmla="*/ 15038 h 20950"/>
              <a:gd name="T4" fmla="*/ 0 w 20775"/>
              <a:gd name="T5" fmla="*/ 20950 h 20950"/>
            </a:gdLst>
            <a:ahLst/>
            <a:cxnLst>
              <a:cxn ang="0">
                <a:pos x="T0" y="T1"/>
              </a:cxn>
              <a:cxn ang="0">
                <a:pos x="T2" y="T3"/>
              </a:cxn>
              <a:cxn ang="0">
                <a:pos x="T4" y="T5"/>
              </a:cxn>
            </a:cxnLst>
            <a:rect l="0" t="0" r="r" b="b"/>
            <a:pathLst>
              <a:path w="20775" h="20950" fill="none" extrusionOk="0">
                <a:moveTo>
                  <a:pt x="5260" y="0"/>
                </a:moveTo>
                <a:cubicBezTo>
                  <a:pt x="12747" y="1880"/>
                  <a:pt x="18662" y="7613"/>
                  <a:pt x="20775" y="15037"/>
                </a:cubicBezTo>
              </a:path>
              <a:path w="20775" h="20950" stroke="0" extrusionOk="0">
                <a:moveTo>
                  <a:pt x="5260" y="0"/>
                </a:moveTo>
                <a:cubicBezTo>
                  <a:pt x="12747" y="1880"/>
                  <a:pt x="18662" y="7613"/>
                  <a:pt x="20775" y="15037"/>
                </a:cubicBezTo>
                <a:lnTo>
                  <a:pt x="0" y="20950"/>
                </a:lnTo>
                <a:close/>
              </a:path>
            </a:pathLst>
          </a:custGeom>
          <a:gradFill rotWithShape="1">
            <a:gsLst>
              <a:gs pos="0">
                <a:schemeClr val="bg1">
                  <a:gamma/>
                  <a:shade val="86275"/>
                  <a:invGamma/>
                </a:schemeClr>
              </a:gs>
              <a:gs pos="50000">
                <a:schemeClr val="bg1"/>
              </a:gs>
              <a:gs pos="100000">
                <a:schemeClr val="bg1">
                  <a:gamma/>
                  <a:shade val="86275"/>
                  <a:invGamma/>
                </a:schemeClr>
              </a:gs>
            </a:gsLst>
            <a:lin ang="5400000" scaled="1"/>
          </a:gradFill>
          <a:ln w="28575">
            <a:solidFill>
              <a:srgbClr val="C0C0C0"/>
            </a:solidFill>
            <a:round/>
            <a:headEnd/>
            <a:tailEnd/>
          </a:ln>
          <a:effectLst>
            <a:outerShdw dist="35921" dir="2700000" algn="ctr" rotWithShape="0">
              <a:schemeClr val="bg2"/>
            </a:outerShdw>
          </a:effectLst>
        </p:spPr>
        <p:txBody>
          <a:bodyPr wrap="none" anchor="ctr"/>
          <a:lstStyle/>
          <a:p>
            <a:pPr>
              <a:defRPr/>
            </a:pPr>
            <a:endParaRPr lang="zh-CN" altLang="en-US" sz="1799">
              <a:latin typeface="Arial" pitchFamily="34" charset="0"/>
              <a:ea typeface="宋体" pitchFamily="2" charset="-122"/>
            </a:endParaRPr>
          </a:p>
        </p:txBody>
      </p:sp>
      <p:sp>
        <p:nvSpPr>
          <p:cNvPr id="79" name="15972221"/>
          <p:cNvSpPr>
            <a:spLocks/>
          </p:cNvSpPr>
          <p:nvPr/>
        </p:nvSpPr>
        <p:spPr bwMode="auto">
          <a:xfrm rot="965693">
            <a:off x="6614847" y="4425986"/>
            <a:ext cx="2160806" cy="1983310"/>
          </a:xfrm>
          <a:custGeom>
            <a:avLst/>
            <a:gdLst>
              <a:gd name="T0" fmla="*/ 28549657 w 20688"/>
              <a:gd name="T1" fmla="*/ 0 h 20950"/>
              <a:gd name="T2" fmla="*/ 112266816 w 20688"/>
              <a:gd name="T3" fmla="*/ 94023829 h 20950"/>
              <a:gd name="T4" fmla="*/ 0 w 20688"/>
              <a:gd name="T5" fmla="*/ 133636358 h 20950"/>
              <a:gd name="T6" fmla="*/ 0 60000 65536"/>
              <a:gd name="T7" fmla="*/ 0 60000 65536"/>
              <a:gd name="T8" fmla="*/ 0 60000 65536"/>
              <a:gd name="T9" fmla="*/ 0 w 20688"/>
              <a:gd name="T10" fmla="*/ 0 h 20950"/>
              <a:gd name="T11" fmla="*/ 20688 w 20688"/>
              <a:gd name="T12" fmla="*/ 20950 h 20950"/>
            </a:gdLst>
            <a:ahLst/>
            <a:cxnLst>
              <a:cxn ang="T6">
                <a:pos x="T0" y="T1"/>
              </a:cxn>
              <a:cxn ang="T7">
                <a:pos x="T2" y="T3"/>
              </a:cxn>
              <a:cxn ang="T8">
                <a:pos x="T4" y="T5"/>
              </a:cxn>
            </a:cxnLst>
            <a:rect l="T9" t="T10" r="T11" b="T12"/>
            <a:pathLst>
              <a:path w="20688" h="20950" fill="none" extrusionOk="0">
                <a:moveTo>
                  <a:pt x="5260" y="0"/>
                </a:moveTo>
                <a:cubicBezTo>
                  <a:pt x="12640" y="1853"/>
                  <a:pt x="18500" y="7452"/>
                  <a:pt x="20688" y="14739"/>
                </a:cubicBezTo>
              </a:path>
              <a:path w="20688" h="20950" stroke="0" extrusionOk="0">
                <a:moveTo>
                  <a:pt x="5260" y="0"/>
                </a:moveTo>
                <a:cubicBezTo>
                  <a:pt x="12640" y="1853"/>
                  <a:pt x="18500" y="7452"/>
                  <a:pt x="20688" y="14739"/>
                </a:cubicBezTo>
                <a:lnTo>
                  <a:pt x="0" y="20950"/>
                </a:lnTo>
                <a:close/>
              </a:path>
            </a:pathLst>
          </a:custGeom>
          <a:solidFill>
            <a:schemeClr val="bg1"/>
          </a:solidFill>
          <a:ln w="6350">
            <a:solidFill>
              <a:schemeClr val="bg2"/>
            </a:solidFill>
            <a:round/>
            <a:headEnd/>
            <a:tailEnd/>
          </a:ln>
        </p:spPr>
        <p:txBody>
          <a:bodyPr wrap="none" lIns="0" tIns="0" rIns="0" bIns="0" anchor="ctr"/>
          <a:lstStyle/>
          <a:p>
            <a:endParaRPr lang="zh-CN" altLang="en-US" sz="1799">
              <a:latin typeface="Arial" panose="020B0604020202020204" pitchFamily="34" charset="0"/>
            </a:endParaRPr>
          </a:p>
        </p:txBody>
      </p:sp>
      <p:sp>
        <p:nvSpPr>
          <p:cNvPr id="80" name="78690574"/>
          <p:cNvSpPr>
            <a:spLocks/>
          </p:cNvSpPr>
          <p:nvPr/>
        </p:nvSpPr>
        <p:spPr bwMode="auto">
          <a:xfrm rot="16200000" flipH="1">
            <a:off x="5814994" y="3508205"/>
            <a:ext cx="811836" cy="665415"/>
          </a:xfrm>
          <a:custGeom>
            <a:avLst/>
            <a:gdLst>
              <a:gd name="T0" fmla="*/ 0 w 984"/>
              <a:gd name="T1" fmla="*/ 323657 h 420"/>
              <a:gd name="T2" fmla="*/ 627256 w 984"/>
              <a:gd name="T3" fmla="*/ 150745 h 420"/>
              <a:gd name="T4" fmla="*/ 627256 w 984"/>
              <a:gd name="T5" fmla="*/ 0 h 420"/>
              <a:gd name="T6" fmla="*/ 762000 w 984"/>
              <a:gd name="T7" fmla="*/ 328091 h 420"/>
              <a:gd name="T8" fmla="*/ 627256 w 984"/>
              <a:gd name="T9" fmla="*/ 620713 h 420"/>
              <a:gd name="T10" fmla="*/ 627256 w 984"/>
              <a:gd name="T11" fmla="*/ 474402 h 420"/>
              <a:gd name="T12" fmla="*/ 0 w 984"/>
              <a:gd name="T13" fmla="*/ 323657 h 420"/>
              <a:gd name="T14" fmla="*/ 0 60000 65536"/>
              <a:gd name="T15" fmla="*/ 0 60000 65536"/>
              <a:gd name="T16" fmla="*/ 0 60000 65536"/>
              <a:gd name="T17" fmla="*/ 0 60000 65536"/>
              <a:gd name="T18" fmla="*/ 0 60000 65536"/>
              <a:gd name="T19" fmla="*/ 0 60000 65536"/>
              <a:gd name="T20" fmla="*/ 0 60000 65536"/>
              <a:gd name="T21" fmla="*/ 0 w 984"/>
              <a:gd name="T22" fmla="*/ 0 h 420"/>
              <a:gd name="T23" fmla="*/ 984 w 9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4" h="420">
                <a:moveTo>
                  <a:pt x="0" y="219"/>
                </a:moveTo>
                <a:lnTo>
                  <a:pt x="810" y="102"/>
                </a:lnTo>
                <a:lnTo>
                  <a:pt x="810" y="0"/>
                </a:lnTo>
                <a:lnTo>
                  <a:pt x="984" y="222"/>
                </a:lnTo>
                <a:lnTo>
                  <a:pt x="810" y="420"/>
                </a:lnTo>
                <a:lnTo>
                  <a:pt x="810" y="321"/>
                </a:lnTo>
                <a:lnTo>
                  <a:pt x="0" y="219"/>
                </a:lnTo>
                <a:close/>
              </a:path>
            </a:pathLst>
          </a:custGeom>
          <a:gradFill rotWithShape="1">
            <a:gsLst>
              <a:gs pos="0">
                <a:srgbClr val="B21A0E"/>
              </a:gs>
              <a:gs pos="100000">
                <a:srgbClr val="CE9E9E"/>
              </a:gs>
            </a:gsLst>
            <a:lin ang="2700000" scaled="1"/>
          </a:gradFill>
          <a:ln w="19050" cap="flat" cmpd="sng">
            <a:solidFill>
              <a:srgbClr val="660000"/>
            </a:solidFill>
            <a:prstDash val="solid"/>
            <a:round/>
            <a:headEnd type="none" w="med" len="med"/>
            <a:tailEnd type="none" w="med" len="med"/>
          </a:ln>
        </p:spPr>
        <p:txBody>
          <a:bodyPr/>
          <a:lstStyle/>
          <a:p>
            <a:endParaRPr lang="zh-CN" altLang="en-US" sz="1799">
              <a:latin typeface="Arial" panose="020B0604020202020204" pitchFamily="34" charset="0"/>
            </a:endParaRPr>
          </a:p>
        </p:txBody>
      </p:sp>
      <p:sp>
        <p:nvSpPr>
          <p:cNvPr id="81" name="602969003"/>
          <p:cNvSpPr>
            <a:spLocks/>
          </p:cNvSpPr>
          <p:nvPr/>
        </p:nvSpPr>
        <p:spPr bwMode="auto">
          <a:xfrm rot="12547545" flipH="1">
            <a:off x="3922677" y="4513804"/>
            <a:ext cx="752207" cy="715431"/>
          </a:xfrm>
          <a:custGeom>
            <a:avLst/>
            <a:gdLst>
              <a:gd name="T0" fmla="*/ 0 w 984"/>
              <a:gd name="T1" fmla="*/ 350146 h 420"/>
              <a:gd name="T2" fmla="*/ 577598 w 984"/>
              <a:gd name="T3" fmla="*/ 163082 h 420"/>
              <a:gd name="T4" fmla="*/ 577598 w 984"/>
              <a:gd name="T5" fmla="*/ 0 h 420"/>
              <a:gd name="T6" fmla="*/ 701675 w 984"/>
              <a:gd name="T7" fmla="*/ 354943 h 420"/>
              <a:gd name="T8" fmla="*/ 577598 w 984"/>
              <a:gd name="T9" fmla="*/ 671513 h 420"/>
              <a:gd name="T10" fmla="*/ 577598 w 984"/>
              <a:gd name="T11" fmla="*/ 513228 h 420"/>
              <a:gd name="T12" fmla="*/ 0 w 984"/>
              <a:gd name="T13" fmla="*/ 350146 h 420"/>
              <a:gd name="T14" fmla="*/ 0 60000 65536"/>
              <a:gd name="T15" fmla="*/ 0 60000 65536"/>
              <a:gd name="T16" fmla="*/ 0 60000 65536"/>
              <a:gd name="T17" fmla="*/ 0 60000 65536"/>
              <a:gd name="T18" fmla="*/ 0 60000 65536"/>
              <a:gd name="T19" fmla="*/ 0 60000 65536"/>
              <a:gd name="T20" fmla="*/ 0 60000 65536"/>
              <a:gd name="T21" fmla="*/ 0 w 984"/>
              <a:gd name="T22" fmla="*/ 0 h 420"/>
              <a:gd name="T23" fmla="*/ 984 w 9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4" h="420">
                <a:moveTo>
                  <a:pt x="0" y="219"/>
                </a:moveTo>
                <a:lnTo>
                  <a:pt x="810" y="102"/>
                </a:lnTo>
                <a:lnTo>
                  <a:pt x="810" y="0"/>
                </a:lnTo>
                <a:lnTo>
                  <a:pt x="984" y="222"/>
                </a:lnTo>
                <a:lnTo>
                  <a:pt x="810" y="420"/>
                </a:lnTo>
                <a:lnTo>
                  <a:pt x="810" y="321"/>
                </a:lnTo>
                <a:lnTo>
                  <a:pt x="0" y="219"/>
                </a:lnTo>
                <a:close/>
              </a:path>
            </a:pathLst>
          </a:custGeom>
          <a:gradFill rotWithShape="1">
            <a:gsLst>
              <a:gs pos="0">
                <a:srgbClr val="B21A0E"/>
              </a:gs>
              <a:gs pos="100000">
                <a:srgbClr val="CE9E9E"/>
              </a:gs>
            </a:gsLst>
            <a:lin ang="2700000" scaled="1"/>
          </a:gradFill>
          <a:ln w="19050" cap="flat" cmpd="sng">
            <a:solidFill>
              <a:srgbClr val="660000"/>
            </a:solidFill>
            <a:prstDash val="solid"/>
            <a:round/>
            <a:headEnd type="none" w="med" len="med"/>
            <a:tailEnd type="none" w="med" len="med"/>
          </a:ln>
        </p:spPr>
        <p:txBody>
          <a:bodyPr/>
          <a:lstStyle/>
          <a:p>
            <a:endParaRPr lang="zh-CN" altLang="en-US" sz="1799">
              <a:latin typeface="Arial" panose="020B0604020202020204" pitchFamily="34" charset="0"/>
            </a:endParaRPr>
          </a:p>
        </p:txBody>
      </p:sp>
      <p:sp>
        <p:nvSpPr>
          <p:cNvPr id="82" name="1355445485"/>
          <p:cNvSpPr>
            <a:spLocks/>
          </p:cNvSpPr>
          <p:nvPr/>
        </p:nvSpPr>
        <p:spPr bwMode="auto">
          <a:xfrm rot="8093657">
            <a:off x="7851398" y="4499300"/>
            <a:ext cx="753910" cy="715431"/>
          </a:xfrm>
          <a:custGeom>
            <a:avLst/>
            <a:gdLst>
              <a:gd name="T0" fmla="*/ 0 w 984"/>
              <a:gd name="T1" fmla="*/ 350146 h 420"/>
              <a:gd name="T2" fmla="*/ 578906 w 984"/>
              <a:gd name="T3" fmla="*/ 163082 h 420"/>
              <a:gd name="T4" fmla="*/ 578906 w 984"/>
              <a:gd name="T5" fmla="*/ 0 h 420"/>
              <a:gd name="T6" fmla="*/ 703263 w 984"/>
              <a:gd name="T7" fmla="*/ 354943 h 420"/>
              <a:gd name="T8" fmla="*/ 578906 w 984"/>
              <a:gd name="T9" fmla="*/ 671513 h 420"/>
              <a:gd name="T10" fmla="*/ 578906 w 984"/>
              <a:gd name="T11" fmla="*/ 513228 h 420"/>
              <a:gd name="T12" fmla="*/ 0 w 984"/>
              <a:gd name="T13" fmla="*/ 350146 h 420"/>
              <a:gd name="T14" fmla="*/ 0 60000 65536"/>
              <a:gd name="T15" fmla="*/ 0 60000 65536"/>
              <a:gd name="T16" fmla="*/ 0 60000 65536"/>
              <a:gd name="T17" fmla="*/ 0 60000 65536"/>
              <a:gd name="T18" fmla="*/ 0 60000 65536"/>
              <a:gd name="T19" fmla="*/ 0 60000 65536"/>
              <a:gd name="T20" fmla="*/ 0 60000 65536"/>
              <a:gd name="T21" fmla="*/ 0 w 984"/>
              <a:gd name="T22" fmla="*/ 0 h 420"/>
              <a:gd name="T23" fmla="*/ 984 w 9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4" h="420">
                <a:moveTo>
                  <a:pt x="0" y="219"/>
                </a:moveTo>
                <a:lnTo>
                  <a:pt x="810" y="102"/>
                </a:lnTo>
                <a:lnTo>
                  <a:pt x="810" y="0"/>
                </a:lnTo>
                <a:lnTo>
                  <a:pt x="984" y="222"/>
                </a:lnTo>
                <a:lnTo>
                  <a:pt x="810" y="420"/>
                </a:lnTo>
                <a:lnTo>
                  <a:pt x="810" y="321"/>
                </a:lnTo>
                <a:lnTo>
                  <a:pt x="0" y="219"/>
                </a:lnTo>
                <a:close/>
              </a:path>
            </a:pathLst>
          </a:custGeom>
          <a:gradFill rotWithShape="1">
            <a:gsLst>
              <a:gs pos="0">
                <a:srgbClr val="B21A0E"/>
              </a:gs>
              <a:gs pos="100000">
                <a:srgbClr val="CE9E9E"/>
              </a:gs>
            </a:gsLst>
            <a:lin ang="2700000" scaled="1"/>
          </a:gradFill>
          <a:ln w="19050" cap="flat" cmpd="sng">
            <a:solidFill>
              <a:srgbClr val="660000"/>
            </a:solidFill>
            <a:prstDash val="solid"/>
            <a:round/>
            <a:headEnd type="none" w="med" len="med"/>
            <a:tailEnd type="none" w="med" len="med"/>
          </a:ln>
        </p:spPr>
        <p:txBody>
          <a:bodyPr/>
          <a:lstStyle/>
          <a:p>
            <a:endParaRPr lang="zh-CN" altLang="en-US" sz="1799">
              <a:latin typeface="Arial" panose="020B0604020202020204" pitchFamily="34" charset="0"/>
            </a:endParaRPr>
          </a:p>
        </p:txBody>
      </p:sp>
      <p:sp>
        <p:nvSpPr>
          <p:cNvPr id="87" name="1125499057"/>
          <p:cNvSpPr>
            <a:spLocks noChangeArrowheads="1"/>
          </p:cNvSpPr>
          <p:nvPr/>
        </p:nvSpPr>
        <p:spPr bwMode="auto">
          <a:xfrm>
            <a:off x="2746370" y="4166896"/>
            <a:ext cx="1999955" cy="861550"/>
          </a:xfrm>
          <a:prstGeom prst="rect">
            <a:avLst/>
          </a:prstGeom>
          <a:noFill/>
          <a:ln w="6350" algn="ctr">
            <a:noFill/>
            <a:miter lim="800000"/>
            <a:headEnd/>
            <a:tailEnd/>
          </a:ln>
        </p:spPr>
        <p:txBody>
          <a:bodyPr wrap="square" lIns="0" tIns="0" rIns="0" bIns="0">
            <a:spAutoFit/>
          </a:bodyPr>
          <a:lstStyle/>
          <a:p>
            <a:pPr marL="0" lvl="1" indent="1588" defTabSz="330101">
              <a:tabLst>
                <a:tab pos="8519143" algn="r"/>
              </a:tabLst>
            </a:pPr>
            <a:r>
              <a:rPr lang="ru-RU" altLang="zh-CN" sz="1400" b="1" dirty="0">
                <a:latin typeface="Arial"/>
                <a:ea typeface="微软雅黑"/>
                <a:cs typeface="Arial" pitchFamily="34" charset="0"/>
              </a:rPr>
              <a:t>Wi-Fi в градския транспорт , дават на служителите да добър старт на деня</a:t>
            </a:r>
            <a:endParaRPr lang="en-US" altLang="zh-CN" sz="1400" b="1" dirty="0">
              <a:latin typeface="Arial"/>
              <a:ea typeface="微软雅黑"/>
              <a:cs typeface="Arial" pitchFamily="34" charset="0"/>
            </a:endParaRPr>
          </a:p>
        </p:txBody>
      </p:sp>
      <p:pic>
        <p:nvPicPr>
          <p:cNvPr id="90" name="1779658792" descr="C:\Users\l00198883.CHINA\Desktop\3c80c5a.jpg"/>
          <p:cNvPicPr>
            <a:picLocks noChangeAspect="1" noChangeArrowheads="1"/>
          </p:cNvPicPr>
          <p:nvPr/>
        </p:nvPicPr>
        <p:blipFill>
          <a:blip r:embed="rId2" cstate="print"/>
          <a:srcRect/>
          <a:stretch>
            <a:fillRect/>
          </a:stretch>
        </p:blipFill>
        <p:spPr bwMode="auto">
          <a:xfrm>
            <a:off x="1294831" y="2754248"/>
            <a:ext cx="2492413" cy="1246206"/>
          </a:xfrm>
          <a:prstGeom prst="rect">
            <a:avLst/>
          </a:prstGeom>
          <a:noFill/>
          <a:ln>
            <a:solidFill>
              <a:srgbClr val="000000"/>
            </a:solidFill>
          </a:ln>
          <a:effectLst>
            <a:outerShdw blurRad="50800" dist="38100" dir="2700000" algn="tl" rotWithShape="0">
              <a:prstClr val="black">
                <a:alpha val="40000"/>
              </a:prstClr>
            </a:outerShdw>
          </a:effectLst>
        </p:spPr>
      </p:pic>
      <p:pic>
        <p:nvPicPr>
          <p:cNvPr id="91" name="1195381581" descr="C:\Users\l00198883.CHINA\Desktop\tablets-shop-2.jpg"/>
          <p:cNvPicPr>
            <a:picLocks noChangeAspect="1" noChangeArrowheads="1"/>
          </p:cNvPicPr>
          <p:nvPr/>
        </p:nvPicPr>
        <p:blipFill>
          <a:blip r:embed="rId3" cstate="print"/>
          <a:srcRect/>
          <a:stretch>
            <a:fillRect/>
          </a:stretch>
        </p:blipFill>
        <p:spPr bwMode="auto">
          <a:xfrm>
            <a:off x="5267067" y="1124118"/>
            <a:ext cx="2285416" cy="1523610"/>
          </a:xfrm>
          <a:prstGeom prst="rect">
            <a:avLst/>
          </a:prstGeom>
          <a:noFill/>
          <a:ln>
            <a:solidFill>
              <a:srgbClr val="000000"/>
            </a:solidFill>
          </a:ln>
          <a:effectLst>
            <a:outerShdw blurRad="50800" dist="38100" dir="2700000" algn="tl" rotWithShape="0">
              <a:prstClr val="black">
                <a:alpha val="40000"/>
              </a:prstClr>
            </a:outerShdw>
          </a:effectLst>
        </p:spPr>
      </p:pic>
      <p:pic>
        <p:nvPicPr>
          <p:cNvPr id="92" name="1482883065" descr="C:\Users\l00198883.CHINA\Desktop\freewifi_2.jpg"/>
          <p:cNvPicPr>
            <a:picLocks noChangeAspect="1" noChangeArrowheads="1"/>
          </p:cNvPicPr>
          <p:nvPr/>
        </p:nvPicPr>
        <p:blipFill>
          <a:blip r:embed="rId4" cstate="print"/>
          <a:srcRect/>
          <a:stretch>
            <a:fillRect/>
          </a:stretch>
        </p:blipFill>
        <p:spPr bwMode="auto">
          <a:xfrm>
            <a:off x="9207209" y="2655522"/>
            <a:ext cx="2214494" cy="1451724"/>
          </a:xfrm>
          <a:prstGeom prst="rect">
            <a:avLst/>
          </a:prstGeom>
          <a:noFill/>
          <a:ln>
            <a:solidFill>
              <a:schemeClr val="tx1"/>
            </a:solidFill>
          </a:ln>
          <a:effectLst>
            <a:outerShdw blurRad="50800" dist="38100" dir="2700000" algn="tl" rotWithShape="0">
              <a:prstClr val="black">
                <a:alpha val="40000"/>
              </a:prstClr>
            </a:outerShdw>
          </a:effectLst>
        </p:spPr>
      </p:pic>
      <p:sp>
        <p:nvSpPr>
          <p:cNvPr id="93" name="901296595"/>
          <p:cNvSpPr/>
          <p:nvPr/>
        </p:nvSpPr>
        <p:spPr>
          <a:xfrm>
            <a:off x="5239850" y="2754709"/>
            <a:ext cx="2583103" cy="930764"/>
          </a:xfrm>
          <a:prstGeom prst="rect">
            <a:avLst/>
          </a:prstGeom>
        </p:spPr>
        <p:txBody>
          <a:bodyPr wrap="square" lIns="68544" tIns="34272" rIns="68544" bIns="34272">
            <a:spAutoFit/>
          </a:bodyPr>
          <a:lstStyle/>
          <a:p>
            <a:r>
              <a:rPr lang="ru-RU" altLang="zh-CN" sz="1400" b="1" dirty="0">
                <a:latin typeface="Arial"/>
                <a:ea typeface="微软雅黑"/>
                <a:cs typeface="Arial" pitchFamily="34" charset="0"/>
                <a:sym typeface="Arial"/>
              </a:rPr>
              <a:t>Wi-F</a:t>
            </a:r>
            <a:r>
              <a:rPr lang="en-US" altLang="zh-CN" sz="1400" b="1" dirty="0">
                <a:latin typeface="Arial"/>
                <a:ea typeface="微软雅黑"/>
                <a:cs typeface="Arial" pitchFamily="34" charset="0"/>
                <a:sym typeface="Arial"/>
              </a:rPr>
              <a:t>i </a:t>
            </a:r>
            <a:r>
              <a:rPr lang="bg-BG" altLang="zh-CN" sz="1400" b="1" dirty="0">
                <a:latin typeface="Arial"/>
                <a:ea typeface="微软雅黑"/>
                <a:cs typeface="Arial" pitchFamily="34" charset="0"/>
                <a:sym typeface="Arial"/>
              </a:rPr>
              <a:t>в </a:t>
            </a:r>
            <a:r>
              <a:rPr lang="ru-RU" altLang="zh-CN" sz="1400" b="1" dirty="0">
                <a:latin typeface="Arial"/>
                <a:ea typeface="微软雅黑"/>
                <a:cs typeface="Arial" pitchFamily="34" charset="0"/>
                <a:sym typeface="Arial"/>
              </a:rPr>
              <a:t>търговски център и супермаркет, помагат на клиентите да направят информиран избор</a:t>
            </a:r>
            <a:endParaRPr lang="zh-CN" altLang="en-US" sz="1400" b="1" dirty="0">
              <a:latin typeface="Arial"/>
              <a:ea typeface="微软雅黑"/>
              <a:cs typeface="Arial" pitchFamily="34" charset="0"/>
              <a:sym typeface="Arial"/>
            </a:endParaRPr>
          </a:p>
        </p:txBody>
      </p:sp>
      <p:sp>
        <p:nvSpPr>
          <p:cNvPr id="94" name="2096863278"/>
          <p:cNvSpPr/>
          <p:nvPr/>
        </p:nvSpPr>
        <p:spPr>
          <a:xfrm>
            <a:off x="8562773" y="4257122"/>
            <a:ext cx="1587328" cy="930764"/>
          </a:xfrm>
          <a:prstGeom prst="rect">
            <a:avLst/>
          </a:prstGeom>
        </p:spPr>
        <p:txBody>
          <a:bodyPr wrap="square" lIns="68544" tIns="34272" rIns="68544" bIns="34272">
            <a:spAutoFit/>
          </a:bodyPr>
          <a:lstStyle/>
          <a:p>
            <a:r>
              <a:rPr lang="en-US" altLang="zh-CN" sz="1400" b="1" dirty="0">
                <a:latin typeface="Arial"/>
                <a:ea typeface="微软雅黑"/>
                <a:cs typeface="Arial" pitchFamily="34" charset="0"/>
                <a:sym typeface="Arial"/>
              </a:rPr>
              <a:t>Wi-Fi</a:t>
            </a:r>
            <a:r>
              <a:rPr lang="bg-BG" altLang="zh-CN" sz="1400" b="1" dirty="0">
                <a:latin typeface="Arial"/>
                <a:ea typeface="微软雅黑"/>
                <a:cs typeface="Arial" pitchFamily="34" charset="0"/>
                <a:sym typeface="Arial"/>
              </a:rPr>
              <a:t> в хотела</a:t>
            </a:r>
            <a:r>
              <a:rPr lang="en-US" altLang="zh-CN" sz="1400" b="1" dirty="0">
                <a:latin typeface="Arial"/>
                <a:ea typeface="微软雅黑"/>
                <a:cs typeface="Arial" pitchFamily="34" charset="0"/>
                <a:sym typeface="Arial"/>
              </a:rPr>
              <a:t>, </a:t>
            </a:r>
            <a:r>
              <a:rPr lang="bg-BG" altLang="zh-CN" sz="1400" b="1" dirty="0">
                <a:latin typeface="Arial"/>
                <a:ea typeface="微软雅黑"/>
                <a:cs typeface="Arial" pitchFamily="34" charset="0"/>
                <a:sym typeface="Arial"/>
              </a:rPr>
              <a:t>създават домашна обстановка</a:t>
            </a:r>
            <a:endParaRPr lang="zh-CN" altLang="en-US" sz="1400" b="1" dirty="0">
              <a:latin typeface="Arial"/>
              <a:ea typeface="微软雅黑"/>
              <a:cs typeface="Arial" pitchFamily="34" charset="0"/>
              <a:sym typeface="Arial"/>
            </a:endParaRPr>
          </a:p>
        </p:txBody>
      </p:sp>
      <p:sp>
        <p:nvSpPr>
          <p:cNvPr id="96" name="481411858"/>
          <p:cNvSpPr/>
          <p:nvPr/>
        </p:nvSpPr>
        <p:spPr>
          <a:xfrm>
            <a:off x="2746370" y="6119840"/>
            <a:ext cx="6694284" cy="499989"/>
          </a:xfrm>
          <a:prstGeom prst="rect">
            <a:avLst/>
          </a:prstGeom>
        </p:spPr>
        <p:txBody>
          <a:bodyPr wrap="none" lIns="68544" tIns="34272" rIns="68544" bIns="34272">
            <a:spAutoFit/>
          </a:bodyPr>
          <a:lstStyle/>
          <a:p>
            <a:r>
              <a:rPr lang="bg-BG" altLang="zh-CN" sz="1400" b="1" dirty="0">
                <a:latin typeface="Arial"/>
                <a:ea typeface="微软雅黑"/>
                <a:cs typeface="Arial" pitchFamily="34" charset="0"/>
                <a:sym typeface="Arial"/>
              </a:rPr>
              <a:t>Кой има полза от безжичния град?</a:t>
            </a:r>
            <a:r>
              <a:rPr lang="en-US" altLang="zh-CN" sz="1400" b="1" dirty="0">
                <a:latin typeface="Arial"/>
                <a:ea typeface="微软雅黑"/>
                <a:cs typeface="Arial" pitchFamily="34" charset="0"/>
                <a:sym typeface="Arial"/>
              </a:rPr>
              <a:t>:</a:t>
            </a:r>
          </a:p>
          <a:p>
            <a:r>
              <a:rPr lang="bg-BG" altLang="zh-CN" sz="1400" b="1" dirty="0">
                <a:latin typeface="Arial"/>
                <a:ea typeface="微软雅黑"/>
                <a:cs typeface="Arial" pitchFamily="34" charset="0"/>
                <a:sym typeface="Arial"/>
              </a:rPr>
              <a:t>Служители</a:t>
            </a:r>
            <a:r>
              <a:rPr lang="en-US" altLang="zh-CN" sz="1400" b="1" dirty="0">
                <a:latin typeface="Arial"/>
                <a:ea typeface="微软雅黑"/>
                <a:cs typeface="Arial" pitchFamily="34" charset="0"/>
                <a:sym typeface="Arial"/>
              </a:rPr>
              <a:t>, </a:t>
            </a:r>
            <a:r>
              <a:rPr lang="bg-BG" altLang="zh-CN" sz="1400" b="1" dirty="0">
                <a:latin typeface="Arial"/>
                <a:ea typeface="微软雅黑"/>
                <a:cs typeface="Arial" pitchFamily="34" charset="0"/>
                <a:sym typeface="Arial"/>
              </a:rPr>
              <a:t>студенти</a:t>
            </a:r>
            <a:r>
              <a:rPr lang="en-US" altLang="zh-CN" sz="1400" b="1" dirty="0">
                <a:latin typeface="Arial"/>
                <a:ea typeface="微软雅黑"/>
                <a:cs typeface="Arial" pitchFamily="34" charset="0"/>
                <a:sym typeface="Arial"/>
              </a:rPr>
              <a:t>, </a:t>
            </a:r>
            <a:r>
              <a:rPr lang="bg-BG" altLang="zh-CN" sz="1400" b="1" dirty="0">
                <a:latin typeface="Arial"/>
                <a:ea typeface="微软雅黑"/>
                <a:cs typeface="Arial" pitchFamily="34" charset="0"/>
                <a:sym typeface="Arial"/>
              </a:rPr>
              <a:t>домакини</a:t>
            </a:r>
            <a:r>
              <a:rPr lang="en-US" altLang="zh-CN" sz="1400" b="1" dirty="0">
                <a:latin typeface="Arial"/>
                <a:ea typeface="微软雅黑"/>
                <a:cs typeface="Arial" pitchFamily="34" charset="0"/>
                <a:sym typeface="Arial"/>
              </a:rPr>
              <a:t>, </a:t>
            </a:r>
            <a:r>
              <a:rPr lang="bg-BG" altLang="zh-CN" sz="1400" b="1" dirty="0">
                <a:latin typeface="Arial"/>
                <a:ea typeface="微软雅黑"/>
                <a:cs typeface="Arial" pitchFamily="34" charset="0"/>
                <a:sym typeface="Arial"/>
              </a:rPr>
              <a:t>туристи</a:t>
            </a:r>
            <a:r>
              <a:rPr lang="en-US" altLang="zh-CN" sz="1400" b="1" dirty="0">
                <a:latin typeface="Arial"/>
                <a:ea typeface="微软雅黑"/>
                <a:cs typeface="Arial" pitchFamily="34" charset="0"/>
                <a:sym typeface="Arial"/>
              </a:rPr>
              <a:t>, </a:t>
            </a:r>
            <a:r>
              <a:rPr lang="bg-BG" altLang="zh-CN" sz="1400" b="1" dirty="0">
                <a:latin typeface="Arial"/>
                <a:ea typeface="微软雅黑"/>
                <a:cs typeface="Arial" pitchFamily="34" charset="0"/>
                <a:sym typeface="Arial"/>
              </a:rPr>
              <a:t>правителствени организации</a:t>
            </a:r>
            <a:r>
              <a:rPr lang="en-US" altLang="zh-CN" sz="1400" b="1" dirty="0">
                <a:latin typeface="Arial"/>
                <a:ea typeface="微软雅黑"/>
                <a:cs typeface="Arial" pitchFamily="34" charset="0"/>
                <a:sym typeface="Arial"/>
              </a:rPr>
              <a:t>...</a:t>
            </a:r>
            <a:endParaRPr lang="zh-CN" altLang="en-US" sz="1400" b="1" dirty="0">
              <a:latin typeface="Arial"/>
              <a:ea typeface="微软雅黑"/>
              <a:cs typeface="Arial" pitchFamily="34" charset="0"/>
              <a:sym typeface="Arial"/>
            </a:endParaRPr>
          </a:p>
        </p:txBody>
      </p:sp>
      <p:pic>
        <p:nvPicPr>
          <p:cNvPr id="32769" name="994223531" descr="C:\Users\l00198883.CHINA\Desktop\wireless city.jpg"/>
          <p:cNvPicPr>
            <a:picLocks noChangeAspect="1" noChangeArrowheads="1"/>
          </p:cNvPicPr>
          <p:nvPr/>
        </p:nvPicPr>
        <p:blipFill>
          <a:blip r:embed="rId5" cstate="print"/>
          <a:srcRect/>
          <a:stretch>
            <a:fillRect/>
          </a:stretch>
        </p:blipFill>
        <p:spPr bwMode="auto">
          <a:xfrm>
            <a:off x="4982320" y="4424334"/>
            <a:ext cx="2534123" cy="1686503"/>
          </a:xfrm>
          <a:prstGeom prst="rect">
            <a:avLst/>
          </a:prstGeom>
          <a:noFill/>
          <a:ln>
            <a:solidFill>
              <a:srgbClr val="0000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728361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296772137"/>
          <p:cNvSpPr>
            <a:spLocks noGrp="1"/>
          </p:cNvSpPr>
          <p:nvPr>
            <p:ph type="title"/>
          </p:nvPr>
        </p:nvSpPr>
        <p:spPr>
          <a:xfrm>
            <a:off x="272795" y="188154"/>
            <a:ext cx="10176934" cy="745763"/>
          </a:xfrm>
        </p:spPr>
        <p:txBody>
          <a:bodyPr/>
          <a:lstStyle/>
          <a:p>
            <a:r>
              <a:rPr lang="ru-RU" altLang="zh-CN" sz="2799" u="sng" dirty="0">
                <a:solidFill>
                  <a:schemeClr val="tx1"/>
                </a:solidFill>
              </a:rPr>
              <a:t>Развитие и тенденция на безжичния град</a:t>
            </a:r>
            <a:endParaRPr lang="zh-CN" altLang="en-US" sz="2799" u="sng" dirty="0">
              <a:solidFill>
                <a:schemeClr val="tx1"/>
              </a:solidFill>
            </a:endParaRPr>
          </a:p>
        </p:txBody>
      </p:sp>
      <p:sp>
        <p:nvSpPr>
          <p:cNvPr id="33" name="1838120087"/>
          <p:cNvSpPr txBox="1"/>
          <p:nvPr/>
        </p:nvSpPr>
        <p:spPr>
          <a:xfrm>
            <a:off x="283262" y="1116274"/>
            <a:ext cx="4608938" cy="492331"/>
          </a:xfrm>
          <a:prstGeom prst="rect">
            <a:avLst/>
          </a:prstGeom>
          <a:noFill/>
        </p:spPr>
        <p:txBody>
          <a:bodyPr wrap="none" lIns="121903" tIns="60952" rIns="121903" bIns="60952" rtlCol="0">
            <a:spAutoFit/>
          </a:bodyPr>
          <a:lstStyle/>
          <a:p>
            <a:r>
              <a:rPr lang="ru-RU" altLang="zh-CN" sz="2399" b="1" dirty="0">
                <a:latin typeface="Arial" panose="020B0604020202020204" pitchFamily="34" charset="0"/>
                <a:ea typeface="微软雅黑" pitchFamily="34" charset="-122"/>
              </a:rPr>
              <a:t>Развитие на безжичния град</a:t>
            </a:r>
            <a:endParaRPr lang="zh-CN" altLang="en-US" sz="2399" b="1" dirty="0">
              <a:latin typeface="Arial" panose="020B0604020202020204" pitchFamily="34" charset="0"/>
              <a:ea typeface="微软雅黑" pitchFamily="34" charset="-122"/>
            </a:endParaRPr>
          </a:p>
        </p:txBody>
      </p:sp>
      <p:pic>
        <p:nvPicPr>
          <p:cNvPr id="39" name="1322182" descr="箭头2"/>
          <p:cNvPicPr>
            <a:picLocks noChangeAspect="1" noChangeArrowheads="1"/>
          </p:cNvPicPr>
          <p:nvPr/>
        </p:nvPicPr>
        <p:blipFill>
          <a:blip r:embed="rId2" cstate="print"/>
          <a:srcRect/>
          <a:stretch>
            <a:fillRect/>
          </a:stretch>
        </p:blipFill>
        <p:spPr bwMode="auto">
          <a:xfrm>
            <a:off x="142873" y="2843093"/>
            <a:ext cx="11834349" cy="1740496"/>
          </a:xfrm>
          <a:prstGeom prst="rect">
            <a:avLst/>
          </a:prstGeom>
          <a:solidFill>
            <a:schemeClr val="bg1">
              <a:lumMod val="95000"/>
            </a:schemeClr>
          </a:solidFill>
        </p:spPr>
      </p:pic>
      <p:sp>
        <p:nvSpPr>
          <p:cNvPr id="42" name="1063090230"/>
          <p:cNvSpPr/>
          <p:nvPr/>
        </p:nvSpPr>
        <p:spPr>
          <a:xfrm>
            <a:off x="3435869" y="4307450"/>
            <a:ext cx="273492" cy="250100"/>
          </a:xfrm>
          <a:prstGeom prst="ellipse">
            <a:avLst/>
          </a:prstGeom>
          <a:solidFill>
            <a:srgbClr val="333399">
              <a:lumMod val="60000"/>
              <a:lumOff val="40000"/>
            </a:srgbClr>
          </a:solidFill>
          <a:ln w="25400" cap="flat" cmpd="sng" algn="ctr">
            <a:solidFill>
              <a:srgbClr val="FFC000"/>
            </a:solid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sp>
        <p:nvSpPr>
          <p:cNvPr id="43" name="298640438"/>
          <p:cNvSpPr/>
          <p:nvPr/>
        </p:nvSpPr>
        <p:spPr>
          <a:xfrm>
            <a:off x="5752021" y="4233280"/>
            <a:ext cx="273492" cy="250100"/>
          </a:xfrm>
          <a:prstGeom prst="ellipse">
            <a:avLst/>
          </a:prstGeom>
          <a:solidFill>
            <a:srgbClr val="333399">
              <a:lumMod val="60000"/>
              <a:lumOff val="40000"/>
            </a:srgbClr>
          </a:solidFill>
          <a:ln w="25400" cap="flat" cmpd="sng" algn="ctr">
            <a:solidFill>
              <a:srgbClr val="FFC000"/>
            </a:solid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cxnSp>
        <p:nvCxnSpPr>
          <p:cNvPr id="46" name="949281196"/>
          <p:cNvCxnSpPr/>
          <p:nvPr/>
        </p:nvCxnSpPr>
        <p:spPr>
          <a:xfrm flipV="1">
            <a:off x="3568699" y="4461564"/>
            <a:ext cx="0" cy="358014"/>
          </a:xfrm>
          <a:prstGeom prst="line">
            <a:avLst/>
          </a:prstGeom>
          <a:noFill/>
          <a:ln w="12700" cap="flat" cmpd="sng" algn="ctr">
            <a:solidFill>
              <a:srgbClr val="333399">
                <a:lumMod val="60000"/>
                <a:lumOff val="40000"/>
              </a:srgbClr>
            </a:solidFill>
            <a:prstDash val="dash"/>
          </a:ln>
          <a:effectLst/>
        </p:spPr>
      </p:cxnSp>
      <p:sp>
        <p:nvSpPr>
          <p:cNvPr id="47" name="1438181229"/>
          <p:cNvSpPr/>
          <p:nvPr/>
        </p:nvSpPr>
        <p:spPr>
          <a:xfrm rot="16200000">
            <a:off x="3318022" y="3834126"/>
            <a:ext cx="544441" cy="314335"/>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w="25400" cap="flat" cmpd="sng" algn="ctr">
            <a:no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cxnSp>
        <p:nvCxnSpPr>
          <p:cNvPr id="51" name="972131077"/>
          <p:cNvCxnSpPr/>
          <p:nvPr/>
        </p:nvCxnSpPr>
        <p:spPr>
          <a:xfrm flipV="1">
            <a:off x="5874014" y="4251266"/>
            <a:ext cx="18695" cy="492809"/>
          </a:xfrm>
          <a:prstGeom prst="line">
            <a:avLst/>
          </a:prstGeom>
          <a:noFill/>
          <a:ln w="12700" cap="flat" cmpd="sng" algn="ctr">
            <a:solidFill>
              <a:srgbClr val="333399">
                <a:lumMod val="60000"/>
                <a:lumOff val="40000"/>
              </a:srgbClr>
            </a:solidFill>
            <a:prstDash val="dash"/>
          </a:ln>
          <a:effectLst/>
        </p:spPr>
      </p:cxnSp>
      <p:sp>
        <p:nvSpPr>
          <p:cNvPr id="52" name="1854046548"/>
          <p:cNvSpPr/>
          <p:nvPr/>
        </p:nvSpPr>
        <p:spPr>
          <a:xfrm rot="16200000">
            <a:off x="5535671" y="3705413"/>
            <a:ext cx="706303" cy="314335"/>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w="25400" cap="flat" cmpd="sng" algn="ctr">
            <a:no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sp>
        <p:nvSpPr>
          <p:cNvPr id="56" name="1923831479"/>
          <p:cNvSpPr txBox="1"/>
          <p:nvPr/>
        </p:nvSpPr>
        <p:spPr>
          <a:xfrm>
            <a:off x="11313010" y="4899752"/>
            <a:ext cx="721643" cy="369252"/>
          </a:xfrm>
          <a:prstGeom prst="rect">
            <a:avLst/>
          </a:prstGeom>
          <a:noFill/>
        </p:spPr>
        <p:txBody>
          <a:bodyPr wrap="none" lIns="121903" tIns="60952" rIns="121903" bIns="60952" rtlCol="0">
            <a:spAutoFit/>
          </a:bodyPr>
          <a:lstStyle/>
          <a:p>
            <a:pPr>
              <a:buNone/>
            </a:pPr>
            <a:r>
              <a:rPr lang="en-US" altLang="zh-CN" sz="1600" b="1" dirty="0">
                <a:latin typeface="Arial" panose="020B0604020202020204" pitchFamily="34" charset="0"/>
              </a:rPr>
              <a:t>Time</a:t>
            </a:r>
            <a:endParaRPr lang="zh-CN" altLang="en-US" sz="1600" b="1" dirty="0">
              <a:latin typeface="Arial" panose="020B0604020202020204" pitchFamily="34" charset="0"/>
            </a:endParaRPr>
          </a:p>
        </p:txBody>
      </p:sp>
      <p:cxnSp>
        <p:nvCxnSpPr>
          <p:cNvPr id="57" name="1894615083"/>
          <p:cNvCxnSpPr/>
          <p:nvPr/>
        </p:nvCxnSpPr>
        <p:spPr bwMode="auto">
          <a:xfrm>
            <a:off x="410696" y="4782265"/>
            <a:ext cx="11298704" cy="54259"/>
          </a:xfrm>
          <a:prstGeom prst="straightConnector1">
            <a:avLst/>
          </a:prstGeom>
          <a:noFill/>
          <a:ln w="19050" cap="flat" cmpd="sng" algn="ctr">
            <a:solidFill>
              <a:schemeClr val="tx1">
                <a:lumMod val="50000"/>
                <a:lumOff val="50000"/>
              </a:schemeClr>
            </a:solidFill>
            <a:prstDash val="solid"/>
            <a:round/>
            <a:headEnd type="none" w="med" len="med"/>
            <a:tailEnd type="arrow"/>
          </a:ln>
          <a:effectLst/>
        </p:spPr>
      </p:cxnSp>
      <p:sp>
        <p:nvSpPr>
          <p:cNvPr id="59" name="1980102607"/>
          <p:cNvSpPr txBox="1"/>
          <p:nvPr/>
        </p:nvSpPr>
        <p:spPr>
          <a:xfrm>
            <a:off x="5519061" y="4788918"/>
            <a:ext cx="701321" cy="369252"/>
          </a:xfrm>
          <a:prstGeom prst="rect">
            <a:avLst/>
          </a:prstGeom>
          <a:noFill/>
        </p:spPr>
        <p:txBody>
          <a:bodyPr wrap="none" lIns="121903" tIns="60952" rIns="121903" bIns="60952" rtlCol="0">
            <a:spAutoFit/>
          </a:bodyPr>
          <a:lstStyle/>
          <a:p>
            <a:pPr defTabSz="1218986">
              <a:defRPr/>
            </a:pPr>
            <a:r>
              <a:rPr lang="en-US" altLang="zh-CN" sz="1600" kern="0" dirty="0">
                <a:solidFill>
                  <a:sysClr val="windowText" lastClr="000000"/>
                </a:solidFill>
                <a:latin typeface="Arial" panose="020B0604020202020204" pitchFamily="34" charset="0"/>
              </a:rPr>
              <a:t>2004</a:t>
            </a:r>
            <a:endParaRPr lang="zh-CN" altLang="en-US" sz="1600" kern="0" dirty="0">
              <a:solidFill>
                <a:sysClr val="windowText" lastClr="000000"/>
              </a:solidFill>
              <a:latin typeface="Arial" panose="020B0604020202020204" pitchFamily="34" charset="0"/>
            </a:endParaRPr>
          </a:p>
        </p:txBody>
      </p:sp>
      <p:sp>
        <p:nvSpPr>
          <p:cNvPr id="62" name="1423986841"/>
          <p:cNvSpPr txBox="1"/>
          <p:nvPr/>
        </p:nvSpPr>
        <p:spPr>
          <a:xfrm>
            <a:off x="3229340" y="4770629"/>
            <a:ext cx="701321" cy="369252"/>
          </a:xfrm>
          <a:prstGeom prst="rect">
            <a:avLst/>
          </a:prstGeom>
          <a:noFill/>
        </p:spPr>
        <p:txBody>
          <a:bodyPr wrap="none" lIns="121903" tIns="60952" rIns="121903" bIns="60952" rtlCol="0">
            <a:spAutoFit/>
          </a:bodyPr>
          <a:lstStyle/>
          <a:p>
            <a:pPr defTabSz="1218986">
              <a:defRPr/>
            </a:pPr>
            <a:r>
              <a:rPr lang="en-US" altLang="zh-CN" sz="1600" kern="0" dirty="0">
                <a:solidFill>
                  <a:sysClr val="windowText" lastClr="000000"/>
                </a:solidFill>
                <a:latin typeface="Arial" panose="020B0604020202020204" pitchFamily="34" charset="0"/>
              </a:rPr>
              <a:t>2002</a:t>
            </a:r>
            <a:endParaRPr lang="zh-CN" altLang="en-US" sz="1600" kern="0" dirty="0">
              <a:solidFill>
                <a:sysClr val="windowText" lastClr="000000"/>
              </a:solidFill>
              <a:latin typeface="Arial" panose="020B0604020202020204" pitchFamily="34" charset="0"/>
            </a:endParaRPr>
          </a:p>
        </p:txBody>
      </p:sp>
      <p:sp>
        <p:nvSpPr>
          <p:cNvPr id="68" name="726578649"/>
          <p:cNvSpPr/>
          <p:nvPr/>
        </p:nvSpPr>
        <p:spPr>
          <a:xfrm>
            <a:off x="1661375" y="5383671"/>
            <a:ext cx="8162238" cy="1354201"/>
          </a:xfrm>
          <a:prstGeom prst="rect">
            <a:avLst/>
          </a:prstGeom>
        </p:spPr>
        <p:txBody>
          <a:bodyPr wrap="square" lIns="121903" tIns="60952" rIns="121903" bIns="60952">
            <a:spAutoFit/>
          </a:bodyPr>
          <a:lstStyle/>
          <a:p>
            <a:pPr>
              <a:spcBef>
                <a:spcPts val="800"/>
              </a:spcBef>
            </a:pPr>
            <a:r>
              <a:rPr lang="ru-RU" altLang="zh-CN" sz="1600" i="1" dirty="0">
                <a:latin typeface="Arial" panose="020B0604020202020204" pitchFamily="34" charset="0"/>
                <a:ea typeface="微软雅黑" pitchFamily="34" charset="-122"/>
              </a:rPr>
              <a:t>"Безжичен град" използва широколентови технологии за безжичен достъп като Wi-Fi, WiMAX и LTE, за да изгради широколентова мрежа за достъп, обхващаща град или региони в града. Тази мрежа позволява на гражданите, предприятията, туристите и правителствените агенции да се радват на сигурни, удобни, бързи и ефективни безжични широколентови услуги по всяко време и навсякъде</a:t>
            </a:r>
            <a:r>
              <a:rPr lang="en-US" altLang="zh-CN" sz="1600" i="1" dirty="0">
                <a:latin typeface="Arial" panose="020B0604020202020204" pitchFamily="34" charset="0"/>
                <a:ea typeface="微软雅黑" pitchFamily="34" charset="-122"/>
              </a:rPr>
              <a:t>.</a:t>
            </a:r>
          </a:p>
        </p:txBody>
      </p:sp>
      <p:sp>
        <p:nvSpPr>
          <p:cNvPr id="69" name="2080999882"/>
          <p:cNvSpPr/>
          <p:nvPr/>
        </p:nvSpPr>
        <p:spPr>
          <a:xfrm>
            <a:off x="2530830" y="2342773"/>
            <a:ext cx="2257860" cy="1193943"/>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lIns="35991" tIns="35991" rIns="35991" bIns="35991" anchor="ctr">
            <a:noAutofit/>
          </a:bodyPr>
          <a:lstStyle/>
          <a:p>
            <a:pPr lvl="0"/>
            <a:r>
              <a:rPr lang="bg-BG" altLang="zh-CN" sz="1600" dirty="0" err="1">
                <a:latin typeface="Arial" panose="020B0604020202020204" pitchFamily="34" charset="0"/>
                <a:ea typeface="微软雅黑" pitchFamily="34" charset="-122"/>
              </a:rPr>
              <a:t>Концепта</a:t>
            </a:r>
            <a:r>
              <a:rPr lang="bg-BG" altLang="zh-CN" sz="1600" dirty="0">
                <a:latin typeface="Arial" panose="020B0604020202020204" pitchFamily="34" charset="0"/>
                <a:ea typeface="微软雅黑" pitchFamily="34" charset="-122"/>
              </a:rPr>
              <a:t> за безжичния град е предложен за първи път в</a:t>
            </a:r>
            <a:r>
              <a:rPr lang="en-US" altLang="zh-CN" sz="1600" dirty="0">
                <a:latin typeface="Arial" panose="020B0604020202020204" pitchFamily="34" charset="0"/>
                <a:ea typeface="微软雅黑" pitchFamily="34" charset="-122"/>
              </a:rPr>
              <a:t> Philadelphia, U.S.</a:t>
            </a:r>
            <a:r>
              <a:rPr lang="zh-CN" altLang="zh-CN" sz="1600" dirty="0">
                <a:latin typeface="Arial" panose="020B0604020202020204" pitchFamily="34" charset="0"/>
                <a:ea typeface="微软雅黑" pitchFamily="34" charset="-122"/>
              </a:rPr>
              <a:t> </a:t>
            </a:r>
          </a:p>
        </p:txBody>
      </p:sp>
      <p:sp>
        <p:nvSpPr>
          <p:cNvPr id="70" name="413007467"/>
          <p:cNvSpPr/>
          <p:nvPr/>
        </p:nvSpPr>
        <p:spPr>
          <a:xfrm>
            <a:off x="5106575" y="2562524"/>
            <a:ext cx="1892904" cy="861551"/>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lIns="35991" tIns="35991" rIns="35991" bIns="35991" anchor="ctr">
            <a:noAutofit/>
          </a:bodyPr>
          <a:lstStyle/>
          <a:p>
            <a:r>
              <a:rPr lang="bg-BG" altLang="zh-CN" sz="1600" dirty="0">
                <a:latin typeface="Arial" panose="020B0604020202020204" pitchFamily="34" charset="0"/>
                <a:ea typeface="微软雅黑" pitchFamily="34" charset="-122"/>
              </a:rPr>
              <a:t>Създаване на първия безжичния град в </a:t>
            </a:r>
            <a:r>
              <a:rPr lang="en-US" altLang="zh-CN" sz="1600" dirty="0">
                <a:latin typeface="Arial" panose="020B0604020202020204" pitchFamily="34" charset="0"/>
                <a:ea typeface="微软雅黑" pitchFamily="34" charset="-122"/>
              </a:rPr>
              <a:t>Philadelphia.</a:t>
            </a:r>
            <a:endParaRPr lang="zh-CN" altLang="en-US" sz="1600" dirty="0">
              <a:latin typeface="Arial" panose="020B0604020202020204" pitchFamily="34" charset="0"/>
              <a:ea typeface="微软雅黑" pitchFamily="34" charset="-122"/>
            </a:endParaRPr>
          </a:p>
        </p:txBody>
      </p:sp>
      <p:sp>
        <p:nvSpPr>
          <p:cNvPr id="72" name="1720873139"/>
          <p:cNvSpPr/>
          <p:nvPr/>
        </p:nvSpPr>
        <p:spPr>
          <a:xfrm>
            <a:off x="8028683" y="3983695"/>
            <a:ext cx="273492" cy="250100"/>
          </a:xfrm>
          <a:prstGeom prst="ellipse">
            <a:avLst/>
          </a:prstGeom>
          <a:solidFill>
            <a:srgbClr val="333399">
              <a:lumMod val="60000"/>
              <a:lumOff val="40000"/>
            </a:srgbClr>
          </a:solidFill>
          <a:ln w="25400" cap="flat" cmpd="sng" algn="ctr">
            <a:solidFill>
              <a:srgbClr val="FFC000"/>
            </a:solid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cxnSp>
        <p:nvCxnSpPr>
          <p:cNvPr id="73" name="1367244325"/>
          <p:cNvCxnSpPr>
            <a:endCxn id="72" idx="4"/>
          </p:cNvCxnSpPr>
          <p:nvPr/>
        </p:nvCxnSpPr>
        <p:spPr>
          <a:xfrm flipH="1" flipV="1">
            <a:off x="8165429" y="4233795"/>
            <a:ext cx="12372" cy="444384"/>
          </a:xfrm>
          <a:prstGeom prst="line">
            <a:avLst/>
          </a:prstGeom>
          <a:noFill/>
          <a:ln w="12700" cap="flat" cmpd="sng" algn="ctr">
            <a:solidFill>
              <a:srgbClr val="333399">
                <a:lumMod val="60000"/>
                <a:lumOff val="40000"/>
              </a:srgbClr>
            </a:solidFill>
            <a:prstDash val="dash"/>
          </a:ln>
          <a:effectLst/>
        </p:spPr>
      </p:cxnSp>
      <p:sp>
        <p:nvSpPr>
          <p:cNvPr id="74" name="663581438"/>
          <p:cNvSpPr/>
          <p:nvPr/>
        </p:nvSpPr>
        <p:spPr>
          <a:xfrm rot="16200000">
            <a:off x="7794262" y="3315987"/>
            <a:ext cx="725928" cy="314335"/>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w="25400" cap="flat" cmpd="sng" algn="ctr">
            <a:noFill/>
            <a:prstDash val="solid"/>
          </a:ln>
          <a:effectLst/>
        </p:spPr>
        <p:txBody>
          <a:bodyPr lIns="121903" tIns="60952" rIns="121903" bIns="60952" rtlCol="0" anchor="ctr"/>
          <a:lstStyle/>
          <a:p>
            <a:pPr algn="ctr" defTabSz="1218986">
              <a:defRPr/>
            </a:pPr>
            <a:endParaRPr lang="zh-CN" altLang="en-US" sz="2099" kern="0" dirty="0">
              <a:solidFill>
                <a:srgbClr val="FFFFFF"/>
              </a:solidFill>
              <a:latin typeface="Arial"/>
              <a:ea typeface="宋体"/>
            </a:endParaRPr>
          </a:p>
        </p:txBody>
      </p:sp>
      <p:sp>
        <p:nvSpPr>
          <p:cNvPr id="75" name="1128237664"/>
          <p:cNvSpPr txBox="1"/>
          <p:nvPr/>
        </p:nvSpPr>
        <p:spPr>
          <a:xfrm>
            <a:off x="7862200" y="4837794"/>
            <a:ext cx="760940" cy="369252"/>
          </a:xfrm>
          <a:prstGeom prst="rect">
            <a:avLst/>
          </a:prstGeom>
          <a:noFill/>
        </p:spPr>
        <p:txBody>
          <a:bodyPr wrap="square" lIns="121903" tIns="60952" rIns="121903" bIns="60952" rtlCol="0">
            <a:spAutoFit/>
          </a:bodyPr>
          <a:lstStyle/>
          <a:p>
            <a:pPr defTabSz="1218986">
              <a:defRPr/>
            </a:pPr>
            <a:r>
              <a:rPr lang="en-US" altLang="zh-CN" sz="1600" kern="0" dirty="0">
                <a:solidFill>
                  <a:sysClr val="windowText" lastClr="000000"/>
                </a:solidFill>
                <a:latin typeface="Arial" panose="020B0604020202020204" pitchFamily="34" charset="0"/>
              </a:rPr>
              <a:t>2014</a:t>
            </a:r>
            <a:endParaRPr lang="zh-CN" altLang="en-US" sz="1600" kern="0" dirty="0">
              <a:solidFill>
                <a:sysClr val="windowText" lastClr="000000"/>
              </a:solidFill>
              <a:latin typeface="Arial" panose="020B0604020202020204" pitchFamily="34" charset="0"/>
            </a:endParaRPr>
          </a:p>
        </p:txBody>
      </p:sp>
      <p:sp>
        <p:nvSpPr>
          <p:cNvPr id="76" name="194264134"/>
          <p:cNvSpPr/>
          <p:nvPr/>
        </p:nvSpPr>
        <p:spPr>
          <a:xfrm>
            <a:off x="7317364" y="1842249"/>
            <a:ext cx="1636578" cy="1250845"/>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lIns="35991" tIns="35991" rIns="35991" bIns="35991" anchor="ctr">
            <a:noAutofit/>
          </a:bodyPr>
          <a:lstStyle/>
          <a:p>
            <a:r>
              <a:rPr lang="bg-BG" altLang="zh-CN" sz="1600" dirty="0">
                <a:latin typeface="Arial" panose="020B0604020202020204" pitchFamily="34" charset="0"/>
                <a:ea typeface="微软雅黑" pitchFamily="34" charset="-122"/>
              </a:rPr>
              <a:t>безжичните градове в световен мащаб надминават </a:t>
            </a:r>
            <a:r>
              <a:rPr lang="en-US" altLang="zh-CN" sz="1600" dirty="0">
                <a:latin typeface="Arial" panose="020B0604020202020204" pitchFamily="34" charset="0"/>
                <a:ea typeface="微软雅黑" pitchFamily="34" charset="-122"/>
              </a:rPr>
              <a:t>1000.</a:t>
            </a:r>
            <a:endParaRPr lang="zh-CN" altLang="en-US" sz="1600" dirty="0">
              <a:latin typeface="Arial" panose="020B0604020202020204" pitchFamily="34" charset="0"/>
              <a:ea typeface="微软雅黑" pitchFamily="34" charset="-122"/>
            </a:endParaRPr>
          </a:p>
        </p:txBody>
      </p:sp>
      <p:sp>
        <p:nvSpPr>
          <p:cNvPr id="40" name="670499009"/>
          <p:cNvSpPr/>
          <p:nvPr/>
        </p:nvSpPr>
        <p:spPr>
          <a:xfrm>
            <a:off x="1244821" y="4249408"/>
            <a:ext cx="273492" cy="250100"/>
          </a:xfrm>
          <a:prstGeom prst="ellipse">
            <a:avLst/>
          </a:prstGeom>
          <a:solidFill>
            <a:srgbClr val="333399">
              <a:lumMod val="60000"/>
              <a:lumOff val="40000"/>
            </a:srgbClr>
          </a:solidFill>
          <a:ln w="25400" cap="flat" cmpd="sng" algn="ctr">
            <a:solidFill>
              <a:srgbClr val="FFC000"/>
            </a:solid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cxnSp>
        <p:nvCxnSpPr>
          <p:cNvPr id="41" name="44207533"/>
          <p:cNvCxnSpPr/>
          <p:nvPr/>
        </p:nvCxnSpPr>
        <p:spPr>
          <a:xfrm flipV="1">
            <a:off x="1392161" y="4403522"/>
            <a:ext cx="0" cy="358014"/>
          </a:xfrm>
          <a:prstGeom prst="line">
            <a:avLst/>
          </a:prstGeom>
          <a:noFill/>
          <a:ln w="12700" cap="flat" cmpd="sng" algn="ctr">
            <a:solidFill>
              <a:srgbClr val="333399">
                <a:lumMod val="60000"/>
                <a:lumOff val="40000"/>
              </a:srgbClr>
            </a:solidFill>
            <a:prstDash val="dash"/>
          </a:ln>
          <a:effectLst/>
        </p:spPr>
      </p:cxnSp>
      <p:sp>
        <p:nvSpPr>
          <p:cNvPr id="48" name="891144391"/>
          <p:cNvSpPr/>
          <p:nvPr/>
        </p:nvSpPr>
        <p:spPr>
          <a:xfrm rot="16200000">
            <a:off x="1126974" y="3776085"/>
            <a:ext cx="544441" cy="314335"/>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w="25400" cap="flat" cmpd="sng" algn="ctr">
            <a:no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sp>
        <p:nvSpPr>
          <p:cNvPr id="49" name="447883119"/>
          <p:cNvSpPr txBox="1"/>
          <p:nvPr/>
        </p:nvSpPr>
        <p:spPr>
          <a:xfrm>
            <a:off x="965741" y="4770628"/>
            <a:ext cx="1270240" cy="369252"/>
          </a:xfrm>
          <a:prstGeom prst="rect">
            <a:avLst/>
          </a:prstGeom>
          <a:noFill/>
        </p:spPr>
        <p:txBody>
          <a:bodyPr wrap="none" lIns="121903" tIns="60952" rIns="121903" bIns="60952" rtlCol="0">
            <a:spAutoFit/>
          </a:bodyPr>
          <a:lstStyle/>
          <a:p>
            <a:pPr defTabSz="1218986">
              <a:defRPr/>
            </a:pPr>
            <a:r>
              <a:rPr lang="en-US" altLang="zh-CN" sz="1600" kern="0" dirty="0">
                <a:solidFill>
                  <a:sysClr val="windowText" lastClr="000000"/>
                </a:solidFill>
                <a:latin typeface="Arial" panose="020B0604020202020204" pitchFamily="34" charset="0"/>
              </a:rPr>
              <a:t>1998–2001</a:t>
            </a:r>
            <a:endParaRPr lang="zh-CN" altLang="en-US" sz="1600" kern="0" dirty="0">
              <a:solidFill>
                <a:sysClr val="windowText" lastClr="000000"/>
              </a:solidFill>
              <a:latin typeface="Arial" panose="020B0604020202020204" pitchFamily="34" charset="0"/>
            </a:endParaRPr>
          </a:p>
        </p:txBody>
      </p:sp>
      <p:sp>
        <p:nvSpPr>
          <p:cNvPr id="50" name="1740404231"/>
          <p:cNvSpPr/>
          <p:nvPr/>
        </p:nvSpPr>
        <p:spPr>
          <a:xfrm>
            <a:off x="283262" y="2342774"/>
            <a:ext cx="2130998" cy="1580961"/>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lIns="35991" tIns="35991" rIns="35991" bIns="35991" anchor="ctr">
            <a:noAutofit/>
          </a:bodyPr>
          <a:lstStyle/>
          <a:p>
            <a:r>
              <a:rPr lang="ru-RU" altLang="zh-CN" sz="1600" dirty="0">
                <a:latin typeface="Arial" panose="020B0604020202020204" pitchFamily="34" charset="0"/>
                <a:ea typeface="微软雅黑" pitchFamily="34" charset="-122"/>
              </a:rPr>
              <a:t>Градските зони с гореща точка, като например кафенета и места за хранене, започват да разполагат с Wi-Fi.</a:t>
            </a:r>
            <a:endParaRPr lang="zh-CN" altLang="zh-CN" sz="1600" dirty="0">
              <a:latin typeface="Arial" panose="020B0604020202020204" pitchFamily="34" charset="0"/>
              <a:ea typeface="微软雅黑" pitchFamily="34" charset="-122"/>
            </a:endParaRPr>
          </a:p>
        </p:txBody>
      </p:sp>
      <p:sp>
        <p:nvSpPr>
          <p:cNvPr id="58" name="160274976"/>
          <p:cNvSpPr/>
          <p:nvPr/>
        </p:nvSpPr>
        <p:spPr>
          <a:xfrm>
            <a:off x="10176237" y="3417788"/>
            <a:ext cx="273492" cy="250100"/>
          </a:xfrm>
          <a:prstGeom prst="ellipse">
            <a:avLst/>
          </a:prstGeom>
          <a:solidFill>
            <a:srgbClr val="333399">
              <a:lumMod val="60000"/>
              <a:lumOff val="40000"/>
            </a:srgbClr>
          </a:solidFill>
          <a:ln w="25400" cap="flat" cmpd="sng" algn="ctr">
            <a:solidFill>
              <a:srgbClr val="FFC000"/>
            </a:solidFill>
            <a:prstDash val="solid"/>
          </a:ln>
          <a:effectLst/>
        </p:spPr>
        <p:txBody>
          <a:bodyPr lIns="121903" tIns="60952" rIns="121903" bIns="60952" rtlCol="0" anchor="ctr"/>
          <a:lstStyle/>
          <a:p>
            <a:pPr algn="ctr" defTabSz="1218986">
              <a:defRPr/>
            </a:pPr>
            <a:endParaRPr lang="zh-CN" altLang="en-US" sz="2399" kern="0" dirty="0">
              <a:solidFill>
                <a:srgbClr val="FFFFFF"/>
              </a:solidFill>
              <a:latin typeface="Arial"/>
              <a:ea typeface="宋体"/>
            </a:endParaRPr>
          </a:p>
        </p:txBody>
      </p:sp>
      <p:cxnSp>
        <p:nvCxnSpPr>
          <p:cNvPr id="64" name="196801549"/>
          <p:cNvCxnSpPr/>
          <p:nvPr/>
        </p:nvCxnSpPr>
        <p:spPr>
          <a:xfrm flipH="1" flipV="1">
            <a:off x="10327493" y="3682397"/>
            <a:ext cx="12372" cy="1079719"/>
          </a:xfrm>
          <a:prstGeom prst="line">
            <a:avLst/>
          </a:prstGeom>
          <a:noFill/>
          <a:ln w="12700" cap="flat" cmpd="sng" algn="ctr">
            <a:solidFill>
              <a:srgbClr val="333399">
                <a:lumMod val="60000"/>
                <a:lumOff val="40000"/>
              </a:srgbClr>
            </a:solidFill>
            <a:prstDash val="dash"/>
          </a:ln>
          <a:effectLst/>
        </p:spPr>
      </p:cxnSp>
      <p:sp>
        <p:nvSpPr>
          <p:cNvPr id="65" name="1655014621"/>
          <p:cNvSpPr/>
          <p:nvPr/>
        </p:nvSpPr>
        <p:spPr>
          <a:xfrm rot="16200000">
            <a:off x="9912796" y="2372814"/>
            <a:ext cx="725928" cy="314335"/>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w="25400" cap="flat" cmpd="sng" algn="ctr">
            <a:noFill/>
            <a:prstDash val="solid"/>
          </a:ln>
          <a:effectLst/>
        </p:spPr>
        <p:txBody>
          <a:bodyPr lIns="121903" tIns="60952" rIns="121903" bIns="60952" rtlCol="0" anchor="ctr"/>
          <a:lstStyle/>
          <a:p>
            <a:pPr algn="ctr" defTabSz="1218986">
              <a:defRPr/>
            </a:pPr>
            <a:endParaRPr lang="zh-CN" altLang="en-US" sz="2099" kern="0" dirty="0">
              <a:solidFill>
                <a:srgbClr val="FFFFFF"/>
              </a:solidFill>
              <a:latin typeface="Arial"/>
              <a:ea typeface="宋体"/>
            </a:endParaRPr>
          </a:p>
        </p:txBody>
      </p:sp>
      <p:sp>
        <p:nvSpPr>
          <p:cNvPr id="66" name="409670051"/>
          <p:cNvSpPr txBox="1"/>
          <p:nvPr/>
        </p:nvSpPr>
        <p:spPr>
          <a:xfrm>
            <a:off x="9823612" y="4837785"/>
            <a:ext cx="976956" cy="369252"/>
          </a:xfrm>
          <a:prstGeom prst="rect">
            <a:avLst/>
          </a:prstGeom>
          <a:noFill/>
        </p:spPr>
        <p:txBody>
          <a:bodyPr wrap="square" lIns="121903" tIns="60952" rIns="121903" bIns="60952" rtlCol="0">
            <a:spAutoFit/>
          </a:bodyPr>
          <a:lstStyle/>
          <a:p>
            <a:pPr defTabSz="1218986">
              <a:defRPr/>
            </a:pPr>
            <a:r>
              <a:rPr lang="en-US" altLang="zh-CN" sz="1600" kern="0" dirty="0">
                <a:solidFill>
                  <a:sysClr val="windowText" lastClr="000000"/>
                </a:solidFill>
                <a:latin typeface="Arial" panose="020B0604020202020204" pitchFamily="34" charset="0"/>
              </a:rPr>
              <a:t>2016–</a:t>
            </a:r>
            <a:endParaRPr lang="zh-CN" altLang="en-US" sz="1600" kern="0" dirty="0">
              <a:solidFill>
                <a:sysClr val="windowText" lastClr="000000"/>
              </a:solidFill>
              <a:latin typeface="Arial" panose="020B0604020202020204" pitchFamily="34" charset="0"/>
            </a:endParaRPr>
          </a:p>
        </p:txBody>
      </p:sp>
      <p:sp>
        <p:nvSpPr>
          <p:cNvPr id="67" name="1324912552"/>
          <p:cNvSpPr/>
          <p:nvPr/>
        </p:nvSpPr>
        <p:spPr>
          <a:xfrm>
            <a:off x="9070511" y="1240266"/>
            <a:ext cx="2527066" cy="1353880"/>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lIns="35991" tIns="35991" rIns="35991" bIns="35991" anchor="ctr">
            <a:noAutofit/>
          </a:bodyPr>
          <a:lstStyle/>
          <a:p>
            <a:r>
              <a:rPr lang="ru-RU" altLang="zh-CN" sz="1600" dirty="0">
                <a:latin typeface="Arial" panose="020B0604020202020204" pitchFamily="34" charset="0"/>
                <a:ea typeface="微软雅黑" pitchFamily="34" charset="-122"/>
              </a:rPr>
              <a:t>Изграждането на безжичен град започва да бъде интегрирано с </a:t>
            </a:r>
            <a:r>
              <a:rPr lang="bg-BG" altLang="zh-CN" sz="1600" dirty="0">
                <a:latin typeface="Arial" panose="020B0604020202020204" pitchFamily="34" charset="0"/>
                <a:ea typeface="微软雅黑" pitchFamily="34" charset="-122"/>
              </a:rPr>
              <a:t>интернет</a:t>
            </a:r>
            <a:r>
              <a:rPr lang="en-US" altLang="zh-CN" sz="1600" dirty="0">
                <a:latin typeface="Arial" panose="020B0604020202020204" pitchFamily="34" charset="0"/>
                <a:ea typeface="微软雅黑" pitchFamily="34" charset="-122"/>
              </a:rPr>
              <a:t>, Big Data, </a:t>
            </a:r>
            <a:r>
              <a:rPr lang="bg-BG" altLang="zh-CN" sz="1600" dirty="0">
                <a:latin typeface="Arial" panose="020B0604020202020204" pitchFamily="34" charset="0"/>
                <a:ea typeface="微软雅黑" pitchFamily="34" charset="-122"/>
              </a:rPr>
              <a:t>и облачните технологии</a:t>
            </a:r>
            <a:endParaRPr lang="zh-CN" altLang="en-US" sz="1600" dirty="0">
              <a:latin typeface="Arial" panose="020B0604020202020204" pitchFamily="34" charset="0"/>
              <a:ea typeface="微软雅黑" pitchFamily="34" charset="-122"/>
            </a:endParaRPr>
          </a:p>
        </p:txBody>
      </p:sp>
    </p:spTree>
    <p:extLst>
      <p:ext uri="{BB962C8B-B14F-4D97-AF65-F5344CB8AC3E}">
        <p14:creationId xmlns:p14="http://schemas.microsoft.com/office/powerpoint/2010/main" val="7502673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ppt_x"/>
                                          </p:val>
                                        </p:tav>
                                        <p:tav tm="100000">
                                          <p:val>
                                            <p:strVal val="#ppt_x"/>
                                          </p:val>
                                        </p:tav>
                                      </p:tavLst>
                                    </p:anim>
                                    <p:anim calcmode="lin" valueType="num">
                                      <p:cBhvr additive="base">
                                        <p:cTn id="2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500" fill="hold"/>
                                        <p:tgtEl>
                                          <p:spTgt spid="76"/>
                                        </p:tgtEl>
                                        <p:attrNameLst>
                                          <p:attrName>ppt_x</p:attrName>
                                        </p:attrNameLst>
                                      </p:cBhvr>
                                      <p:tavLst>
                                        <p:tav tm="0">
                                          <p:val>
                                            <p:strVal val="#ppt_x"/>
                                          </p:val>
                                        </p:tav>
                                        <p:tav tm="100000">
                                          <p:val>
                                            <p:strVal val="#ppt_x"/>
                                          </p:val>
                                        </p:tav>
                                      </p:tavLst>
                                    </p:anim>
                                    <p:anim calcmode="lin" valueType="num">
                                      <p:cBhvr additive="base">
                                        <p:cTn id="28" dur="500" fill="hold"/>
                                        <p:tgtEl>
                                          <p:spTgt spid="7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fill="hold"/>
                                        <p:tgtEl>
                                          <p:spTgt spid="74"/>
                                        </p:tgtEl>
                                        <p:attrNameLst>
                                          <p:attrName>ppt_x</p:attrName>
                                        </p:attrNameLst>
                                      </p:cBhvr>
                                      <p:tavLst>
                                        <p:tav tm="0">
                                          <p:val>
                                            <p:strVal val="#ppt_x"/>
                                          </p:val>
                                        </p:tav>
                                        <p:tav tm="100000">
                                          <p:val>
                                            <p:strVal val="#ppt_x"/>
                                          </p:val>
                                        </p:tav>
                                      </p:tavLst>
                                    </p:anim>
                                    <p:anim calcmode="lin" valueType="num">
                                      <p:cBhvr additive="base">
                                        <p:cTn id="32"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fill="hold"/>
                                        <p:tgtEl>
                                          <p:spTgt spid="65"/>
                                        </p:tgtEl>
                                        <p:attrNameLst>
                                          <p:attrName>ppt_x</p:attrName>
                                        </p:attrNameLst>
                                      </p:cBhvr>
                                      <p:tavLst>
                                        <p:tav tm="0">
                                          <p:val>
                                            <p:strVal val="#ppt_x"/>
                                          </p:val>
                                        </p:tav>
                                        <p:tav tm="100000">
                                          <p:val>
                                            <p:strVal val="#ppt_x"/>
                                          </p:val>
                                        </p:tav>
                                      </p:tavLst>
                                    </p:anim>
                                    <p:anim calcmode="lin" valueType="num">
                                      <p:cBhvr additive="base">
                                        <p:cTn id="42"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2" grpId="0" animBg="1"/>
      <p:bldP spid="69" grpId="0" animBg="1"/>
      <p:bldP spid="70" grpId="0" animBg="1"/>
      <p:bldP spid="74" grpId="0" animBg="1"/>
      <p:bldP spid="76" grpId="0" animBg="1"/>
      <p:bldP spid="65" grpId="0" animBg="1"/>
      <p:bldP spid="6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507398"/>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299088964"/>
          <p:cNvSpPr>
            <a:spLocks noGrp="1"/>
          </p:cNvSpPr>
          <p:nvPr>
            <p:ph type="title"/>
          </p:nvPr>
        </p:nvSpPr>
        <p:spPr>
          <a:xfrm>
            <a:off x="0" y="-91673"/>
            <a:ext cx="9715776" cy="1205366"/>
          </a:xfrm>
        </p:spPr>
        <p:txBody>
          <a:bodyPr/>
          <a:lstStyle/>
          <a:p>
            <a:r>
              <a:rPr lang="bg-BG" altLang="zh-CN" sz="2799" u="sng" dirty="0">
                <a:solidFill>
                  <a:schemeClr val="tx1"/>
                </a:solidFill>
              </a:rPr>
              <a:t>„Безжичен град“ оперативен анализ</a:t>
            </a:r>
            <a:endParaRPr lang="zh-CN" altLang="en-US" sz="2799" u="sng" dirty="0">
              <a:solidFill>
                <a:schemeClr val="tx1"/>
              </a:solidFill>
            </a:endParaRPr>
          </a:p>
        </p:txBody>
      </p:sp>
      <p:pic>
        <p:nvPicPr>
          <p:cNvPr id="3" name="628734295" descr="D:\My Documents\原系统桌面上的文件\png\46\未标题-36.png"/>
          <p:cNvPicPr>
            <a:picLocks noChangeAspect="1" noChangeArrowheads="1"/>
          </p:cNvPicPr>
          <p:nvPr/>
        </p:nvPicPr>
        <p:blipFill>
          <a:blip r:embed="rId2" cstate="print"/>
          <a:srcRect/>
          <a:stretch>
            <a:fillRect/>
          </a:stretch>
        </p:blipFill>
        <p:spPr bwMode="auto">
          <a:xfrm>
            <a:off x="1345801" y="1287522"/>
            <a:ext cx="9360637" cy="2588077"/>
          </a:xfrm>
          <a:prstGeom prst="rect">
            <a:avLst/>
          </a:prstGeom>
          <a:noFill/>
          <a:ln w="9525">
            <a:noFill/>
            <a:miter lim="800000"/>
            <a:headEnd/>
            <a:tailEnd/>
          </a:ln>
        </p:spPr>
      </p:pic>
      <p:pic>
        <p:nvPicPr>
          <p:cNvPr id="8" name="334390716" descr="F:\2012项目\美化图标\平面\0412\46\未标题-41.png"/>
          <p:cNvPicPr>
            <a:picLocks noChangeAspect="1" noChangeArrowheads="1"/>
          </p:cNvPicPr>
          <p:nvPr/>
        </p:nvPicPr>
        <p:blipFill>
          <a:blip r:embed="rId3" cstate="print"/>
          <a:srcRect/>
          <a:stretch>
            <a:fillRect/>
          </a:stretch>
        </p:blipFill>
        <p:spPr bwMode="auto">
          <a:xfrm>
            <a:off x="5399444" y="1240861"/>
            <a:ext cx="1482873" cy="1490513"/>
          </a:xfrm>
          <a:prstGeom prst="rect">
            <a:avLst/>
          </a:prstGeom>
          <a:noFill/>
          <a:ln w="9525">
            <a:noFill/>
            <a:miter lim="800000"/>
            <a:headEnd/>
            <a:tailEnd/>
          </a:ln>
        </p:spPr>
      </p:pic>
      <p:sp>
        <p:nvSpPr>
          <p:cNvPr id="9" name="90716181"/>
          <p:cNvSpPr txBox="1">
            <a:spLocks noChangeArrowheads="1"/>
          </p:cNvSpPr>
          <p:nvPr/>
        </p:nvSpPr>
        <p:spPr bwMode="auto">
          <a:xfrm>
            <a:off x="6954978" y="915342"/>
            <a:ext cx="2629459" cy="400006"/>
          </a:xfrm>
          <a:prstGeom prst="rect">
            <a:avLst/>
          </a:prstGeom>
          <a:noFill/>
          <a:ln w="9525">
            <a:noFill/>
            <a:miter lim="800000"/>
            <a:headEnd/>
            <a:tailEnd/>
          </a:ln>
        </p:spPr>
        <p:txBody>
          <a:bodyPr wrap="none">
            <a:spAutoFit/>
          </a:bodyPr>
          <a:lstStyle/>
          <a:p>
            <a:r>
              <a:rPr lang="bg-BG" altLang="zh-CN" sz="1999" b="1" dirty="0">
                <a:latin typeface="Arial" panose="020B0604020202020204" pitchFamily="34" charset="0"/>
                <a:ea typeface="微软雅黑" pitchFamily="34" charset="-122"/>
              </a:rPr>
              <a:t>Оператор</a:t>
            </a:r>
            <a:r>
              <a:rPr lang="en-US" altLang="zh-CN" sz="1999" b="1" dirty="0">
                <a:latin typeface="Arial" panose="020B0604020202020204" pitchFamily="34" charset="0"/>
                <a:ea typeface="微软雅黑" pitchFamily="34" charset="-122"/>
              </a:rPr>
              <a:t>:</a:t>
            </a:r>
            <a:r>
              <a:rPr lang="en-US" altLang="zh-CN" sz="1999" b="1" dirty="0">
                <a:solidFill>
                  <a:schemeClr val="tx2"/>
                </a:solidFill>
                <a:latin typeface="Arial" panose="020B0604020202020204" pitchFamily="34" charset="0"/>
                <a:ea typeface="微软雅黑" pitchFamily="34" charset="-122"/>
              </a:rPr>
              <a:t> </a:t>
            </a:r>
            <a:r>
              <a:rPr lang="bg-BG" altLang="zh-CN" sz="1999" b="1" dirty="0">
                <a:solidFill>
                  <a:schemeClr val="tx2"/>
                </a:solidFill>
                <a:latin typeface="Arial" panose="020B0604020202020204" pitchFamily="34" charset="0"/>
                <a:ea typeface="微软雅黑" pitchFamily="34" charset="-122"/>
              </a:rPr>
              <a:t>Телеком</a:t>
            </a:r>
            <a:endParaRPr lang="zh-CN" altLang="en-US" sz="1999" b="1" dirty="0">
              <a:solidFill>
                <a:schemeClr val="tx2"/>
              </a:solidFill>
              <a:latin typeface="Arial" panose="020B0604020202020204" pitchFamily="34" charset="0"/>
              <a:ea typeface="微软雅黑" pitchFamily="34" charset="-122"/>
            </a:endParaRPr>
          </a:p>
        </p:txBody>
      </p:sp>
      <p:grpSp>
        <p:nvGrpSpPr>
          <p:cNvPr id="12" name="Group 11"/>
          <p:cNvGrpSpPr/>
          <p:nvPr/>
        </p:nvGrpSpPr>
        <p:grpSpPr>
          <a:xfrm>
            <a:off x="1489061" y="4204361"/>
            <a:ext cx="3403997" cy="2207129"/>
            <a:chOff x="1489061" y="4204361"/>
            <a:chExt cx="3403997" cy="2207129"/>
          </a:xfrm>
        </p:grpSpPr>
        <p:pic>
          <p:nvPicPr>
            <p:cNvPr id="6" name="466289445" descr="F:\2012项目\美化图标\平面\0421png\46-1\未标题-26.png"/>
            <p:cNvPicPr>
              <a:picLocks noChangeAspect="1" noChangeArrowheads="1"/>
            </p:cNvPicPr>
            <p:nvPr/>
          </p:nvPicPr>
          <p:blipFill>
            <a:blip r:embed="rId4" cstate="print"/>
            <a:srcRect/>
            <a:stretch>
              <a:fillRect/>
            </a:stretch>
          </p:blipFill>
          <p:spPr bwMode="auto">
            <a:xfrm>
              <a:off x="1489061" y="4204361"/>
              <a:ext cx="3403997" cy="2207129"/>
            </a:xfrm>
            <a:prstGeom prst="rect">
              <a:avLst/>
            </a:prstGeom>
            <a:noFill/>
            <a:ln w="9525">
              <a:noFill/>
              <a:miter lim="800000"/>
              <a:headEnd/>
              <a:tailEnd/>
            </a:ln>
          </p:spPr>
        </p:pic>
        <p:sp>
          <p:nvSpPr>
            <p:cNvPr id="10" name="1242134657"/>
            <p:cNvSpPr txBox="1">
              <a:spLocks noChangeArrowheads="1"/>
            </p:cNvSpPr>
            <p:nvPr/>
          </p:nvSpPr>
          <p:spPr bwMode="auto">
            <a:xfrm>
              <a:off x="2221969" y="4290499"/>
              <a:ext cx="2015123" cy="369236"/>
            </a:xfrm>
            <a:prstGeom prst="rect">
              <a:avLst/>
            </a:prstGeom>
            <a:noFill/>
            <a:ln w="9525">
              <a:noFill/>
              <a:miter lim="800000"/>
              <a:headEnd/>
              <a:tailEnd/>
            </a:ln>
          </p:spPr>
          <p:txBody>
            <a:bodyPr wrap="square">
              <a:spAutoFit/>
            </a:bodyPr>
            <a:lstStyle/>
            <a:p>
              <a:pPr algn="ctr">
                <a:defRPr/>
              </a:pPr>
              <a:r>
                <a:rPr lang="bg-BG" altLang="zh-CN"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rPr>
                <a:t>Печалба</a:t>
              </a:r>
              <a:endParaRPr lang="zh-CN" altLang="en-US"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endParaRPr>
            </a:p>
          </p:txBody>
        </p:sp>
        <p:sp>
          <p:nvSpPr>
            <p:cNvPr id="11" name="605588158"/>
            <p:cNvSpPr>
              <a:spLocks noChangeArrowheads="1"/>
            </p:cNvSpPr>
            <p:nvPr/>
          </p:nvSpPr>
          <p:spPr bwMode="auto">
            <a:xfrm>
              <a:off x="1926979" y="4959455"/>
              <a:ext cx="2528162" cy="1267709"/>
            </a:xfrm>
            <a:prstGeom prst="rect">
              <a:avLst/>
            </a:prstGeom>
            <a:noFill/>
            <a:ln w="9525">
              <a:noFill/>
              <a:miter lim="800000"/>
              <a:headEnd/>
              <a:tailEnd/>
            </a:ln>
          </p:spPr>
          <p:txBody>
            <a:bodyPr wrap="square">
              <a:spAutoFit/>
            </a:bodyPr>
            <a:lstStyle/>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Търговска реклама</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Промоция на на мобилни приложения</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Навигация при паркиране</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Навигация в района на района</a:t>
              </a:r>
              <a:endParaRPr lang="en-US" altLang="zh-CN" sz="1400" dirty="0">
                <a:solidFill>
                  <a:srgbClr val="666666"/>
                </a:solidFill>
                <a:latin typeface="Arial" panose="020B0604020202020204" pitchFamily="34" charset="0"/>
                <a:ea typeface="微软雅黑" pitchFamily="34" charset="-122"/>
              </a:endParaRPr>
            </a:p>
          </p:txBody>
        </p:sp>
      </p:grpSp>
      <p:grpSp>
        <p:nvGrpSpPr>
          <p:cNvPr id="13" name="Group 12"/>
          <p:cNvGrpSpPr/>
          <p:nvPr/>
        </p:nvGrpSpPr>
        <p:grpSpPr>
          <a:xfrm>
            <a:off x="4558507" y="4241131"/>
            <a:ext cx="2778299" cy="2244074"/>
            <a:chOff x="4558507" y="4241131"/>
            <a:chExt cx="2778299" cy="2244074"/>
          </a:xfrm>
        </p:grpSpPr>
        <p:pic>
          <p:nvPicPr>
            <p:cNvPr id="7" name="1243845293" descr="F:\2012项目\美化图标\平面\0421png\46-1\未标题-24.png"/>
            <p:cNvPicPr>
              <a:picLocks noChangeAspect="1" noChangeArrowheads="1"/>
            </p:cNvPicPr>
            <p:nvPr/>
          </p:nvPicPr>
          <p:blipFill>
            <a:blip r:embed="rId5" cstate="print"/>
            <a:srcRect/>
            <a:stretch>
              <a:fillRect/>
            </a:stretch>
          </p:blipFill>
          <p:spPr bwMode="auto">
            <a:xfrm>
              <a:off x="4558507" y="4278077"/>
              <a:ext cx="2778299" cy="2207128"/>
            </a:xfrm>
            <a:prstGeom prst="rect">
              <a:avLst/>
            </a:prstGeom>
            <a:noFill/>
            <a:ln w="9525">
              <a:noFill/>
              <a:miter lim="800000"/>
              <a:headEnd/>
              <a:tailEnd/>
            </a:ln>
          </p:spPr>
        </p:pic>
        <p:sp>
          <p:nvSpPr>
            <p:cNvPr id="15" name="310535792"/>
            <p:cNvSpPr txBox="1">
              <a:spLocks noChangeArrowheads="1"/>
            </p:cNvSpPr>
            <p:nvPr/>
          </p:nvSpPr>
          <p:spPr bwMode="auto">
            <a:xfrm>
              <a:off x="4588524" y="4241131"/>
              <a:ext cx="2608990" cy="646163"/>
            </a:xfrm>
            <a:prstGeom prst="rect">
              <a:avLst/>
            </a:prstGeom>
            <a:noFill/>
            <a:ln w="9525">
              <a:noFill/>
              <a:miter lim="800000"/>
              <a:headEnd/>
              <a:tailEnd/>
            </a:ln>
          </p:spPr>
          <p:txBody>
            <a:bodyPr wrap="square">
              <a:spAutoFit/>
            </a:bodyPr>
            <a:lstStyle/>
            <a:p>
              <a:pPr algn="ctr">
                <a:defRPr/>
              </a:pPr>
              <a:r>
                <a:rPr lang="bg-BG" altLang="zh-CN"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rPr>
                <a:t>Обществена значимост</a:t>
              </a:r>
              <a:endParaRPr lang="zh-CN" altLang="en-US"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endParaRPr>
            </a:p>
          </p:txBody>
        </p:sp>
        <p:sp>
          <p:nvSpPr>
            <p:cNvPr id="17" name="1443217959"/>
            <p:cNvSpPr>
              <a:spLocks noChangeArrowheads="1"/>
            </p:cNvSpPr>
            <p:nvPr/>
          </p:nvSpPr>
          <p:spPr bwMode="auto">
            <a:xfrm>
              <a:off x="4736714" y="4930892"/>
              <a:ext cx="2313774" cy="1242068"/>
            </a:xfrm>
            <a:prstGeom prst="rect">
              <a:avLst/>
            </a:prstGeom>
            <a:noFill/>
            <a:ln w="9525">
              <a:noFill/>
              <a:miter lim="800000"/>
              <a:headEnd/>
              <a:tailEnd/>
            </a:ln>
          </p:spPr>
          <p:txBody>
            <a:bodyPr wrap="square">
              <a:spAutoFit/>
            </a:bodyPr>
            <a:lstStyle/>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Безплатен достъп до интернет</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Достъп до обществена информация</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Реклама на обществно събитие</a:t>
              </a:r>
              <a:endParaRPr lang="en-US" altLang="zh-CN" sz="1400" dirty="0">
                <a:solidFill>
                  <a:srgbClr val="292929"/>
                </a:solidFill>
                <a:latin typeface="Arial" panose="020B0604020202020204" pitchFamily="34" charset="0"/>
                <a:ea typeface="微软雅黑" pitchFamily="34" charset="-122"/>
              </a:endParaRPr>
            </a:p>
          </p:txBody>
        </p:sp>
      </p:grpSp>
      <p:grpSp>
        <p:nvGrpSpPr>
          <p:cNvPr id="14" name="Group 13"/>
          <p:cNvGrpSpPr/>
          <p:nvPr/>
        </p:nvGrpSpPr>
        <p:grpSpPr>
          <a:xfrm>
            <a:off x="6809728" y="4308861"/>
            <a:ext cx="4338053" cy="2066074"/>
            <a:chOff x="6809728" y="4308861"/>
            <a:chExt cx="4338053" cy="2066074"/>
          </a:xfrm>
        </p:grpSpPr>
        <p:pic>
          <p:nvPicPr>
            <p:cNvPr id="5" name="363896920" descr="F:\2012项目\美化图标\平面\0421png\46-1\未标题-25.png"/>
            <p:cNvPicPr>
              <a:picLocks noChangeAspect="1" noChangeArrowheads="1"/>
            </p:cNvPicPr>
            <p:nvPr/>
          </p:nvPicPr>
          <p:blipFill>
            <a:blip r:embed="rId6" cstate="print"/>
            <a:srcRect/>
            <a:stretch>
              <a:fillRect/>
            </a:stretch>
          </p:blipFill>
          <p:spPr bwMode="auto">
            <a:xfrm>
              <a:off x="6809728" y="4308861"/>
              <a:ext cx="4118862" cy="2066074"/>
            </a:xfrm>
            <a:prstGeom prst="rect">
              <a:avLst/>
            </a:prstGeom>
            <a:noFill/>
            <a:ln w="9525">
              <a:noFill/>
              <a:miter lim="800000"/>
              <a:headEnd/>
              <a:tailEnd/>
            </a:ln>
          </p:spPr>
        </p:pic>
        <p:sp>
          <p:nvSpPr>
            <p:cNvPr id="16" name="2129054269"/>
            <p:cNvSpPr txBox="1">
              <a:spLocks noChangeArrowheads="1"/>
            </p:cNvSpPr>
            <p:nvPr/>
          </p:nvSpPr>
          <p:spPr bwMode="auto">
            <a:xfrm>
              <a:off x="7572904" y="4352602"/>
              <a:ext cx="2015123" cy="369236"/>
            </a:xfrm>
            <a:prstGeom prst="rect">
              <a:avLst/>
            </a:prstGeom>
            <a:noFill/>
            <a:ln w="9525">
              <a:noFill/>
              <a:miter lim="800000"/>
              <a:headEnd/>
              <a:tailEnd/>
            </a:ln>
          </p:spPr>
          <p:txBody>
            <a:bodyPr wrap="square">
              <a:spAutoFit/>
            </a:bodyPr>
            <a:lstStyle/>
            <a:p>
              <a:pPr algn="ctr">
                <a:defRPr/>
              </a:pPr>
              <a:r>
                <a:rPr lang="bg-BG" altLang="zh-CN"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rPr>
                <a:t>Управление</a:t>
              </a:r>
              <a:endParaRPr lang="zh-CN" altLang="en-US" sz="1799" b="1" dirty="0">
                <a:solidFill>
                  <a:schemeClr val="tx2"/>
                </a:solidFill>
                <a:effectLst>
                  <a:reflection blurRad="6350" stA="55000" endA="300" endPos="45500" dir="5400000" sy="-100000" algn="bl" rotWithShape="0"/>
                </a:effectLst>
                <a:latin typeface="Arial" panose="020B0604020202020204" pitchFamily="34" charset="0"/>
                <a:ea typeface="微软雅黑" pitchFamily="34" charset="-122"/>
              </a:endParaRPr>
            </a:p>
          </p:txBody>
        </p:sp>
        <p:sp>
          <p:nvSpPr>
            <p:cNvPr id="18" name="239624389"/>
            <p:cNvSpPr>
              <a:spLocks noChangeArrowheads="1"/>
            </p:cNvSpPr>
            <p:nvPr/>
          </p:nvSpPr>
          <p:spPr bwMode="auto">
            <a:xfrm>
              <a:off x="7455636" y="4975417"/>
              <a:ext cx="3692145" cy="1084630"/>
            </a:xfrm>
            <a:prstGeom prst="rect">
              <a:avLst/>
            </a:prstGeom>
            <a:noFill/>
            <a:ln w="9525">
              <a:noFill/>
              <a:miter lim="800000"/>
              <a:headEnd/>
              <a:tailEnd/>
            </a:ln>
          </p:spPr>
          <p:txBody>
            <a:bodyPr wrap="square">
              <a:spAutoFit/>
            </a:bodyPr>
            <a:lstStyle/>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Обявяване на кампанийна информация</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Основен канал за промоция на политики</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Промоция за набиране на персонал</a:t>
              </a:r>
            </a:p>
            <a:p>
              <a:pPr marL="111092" indent="-111092">
                <a:lnSpc>
                  <a:spcPct val="85000"/>
                </a:lnSpc>
                <a:spcBef>
                  <a:spcPts val="200"/>
                </a:spcBef>
                <a:buFontTx/>
                <a:buChar char="•"/>
              </a:pPr>
              <a:r>
                <a:rPr lang="ru-RU" altLang="zh-CN" sz="1400" dirty="0">
                  <a:solidFill>
                    <a:srgbClr val="292929"/>
                  </a:solidFill>
                  <a:latin typeface="Arial" panose="020B0604020202020204" pitchFamily="34" charset="0"/>
                  <a:ea typeface="微软雅黑" pitchFamily="34" charset="-122"/>
                </a:rPr>
                <a:t>Наблюдение на човекопотока във важни точки</a:t>
              </a:r>
              <a:endParaRPr lang="en-US" altLang="zh-CN" sz="1400" dirty="0">
                <a:solidFill>
                  <a:srgbClr val="292929"/>
                </a:solidFill>
                <a:latin typeface="Arial" panose="020B0604020202020204" pitchFamily="34" charset="0"/>
                <a:ea typeface="微软雅黑" pitchFamily="34" charset="-122"/>
              </a:endParaRPr>
            </a:p>
          </p:txBody>
        </p:sp>
      </p:grpSp>
      <p:sp>
        <p:nvSpPr>
          <p:cNvPr id="20" name="331559138"/>
          <p:cNvSpPr txBox="1">
            <a:spLocks noChangeArrowheads="1"/>
          </p:cNvSpPr>
          <p:nvPr/>
        </p:nvSpPr>
        <p:spPr bwMode="auto">
          <a:xfrm>
            <a:off x="2221969" y="848777"/>
            <a:ext cx="3909476" cy="400006"/>
          </a:xfrm>
          <a:prstGeom prst="rect">
            <a:avLst/>
          </a:prstGeom>
          <a:noFill/>
          <a:ln w="9525">
            <a:noFill/>
            <a:miter lim="800000"/>
            <a:headEnd/>
            <a:tailEnd/>
          </a:ln>
        </p:spPr>
        <p:txBody>
          <a:bodyPr wrap="none">
            <a:spAutoFit/>
          </a:bodyPr>
          <a:lstStyle/>
          <a:p>
            <a:r>
              <a:rPr lang="bg-BG" altLang="zh-CN" sz="1999" b="1" dirty="0">
                <a:latin typeface="Arial" panose="020B0604020202020204" pitchFamily="34" charset="0"/>
                <a:ea typeface="微软雅黑" pitchFamily="34" charset="-122"/>
              </a:rPr>
              <a:t>Инвеститор</a:t>
            </a:r>
            <a:r>
              <a:rPr lang="en-US" altLang="zh-CN" sz="1999" b="1" dirty="0">
                <a:latin typeface="Arial" panose="020B0604020202020204" pitchFamily="34" charset="0"/>
                <a:ea typeface="微软雅黑" pitchFamily="34" charset="-122"/>
              </a:rPr>
              <a:t>: </a:t>
            </a:r>
            <a:r>
              <a:rPr lang="bg-BG" altLang="zh-CN" sz="1999" b="1" dirty="0">
                <a:solidFill>
                  <a:schemeClr val="tx2"/>
                </a:solidFill>
                <a:latin typeface="Arial" panose="020B0604020202020204" pitchFamily="34" charset="0"/>
                <a:ea typeface="微软雅黑" pitchFamily="34" charset="-122"/>
              </a:rPr>
              <a:t>Правителството</a:t>
            </a:r>
            <a:endParaRPr lang="zh-CN" altLang="en-US" sz="1999" b="1" dirty="0">
              <a:solidFill>
                <a:schemeClr val="tx2"/>
              </a:solidFill>
              <a:latin typeface="Arial" panose="020B0604020202020204" pitchFamily="34" charset="0"/>
              <a:ea typeface="微软雅黑" pitchFamily="34" charset="-122"/>
            </a:endParaRPr>
          </a:p>
        </p:txBody>
      </p:sp>
      <p:sp>
        <p:nvSpPr>
          <p:cNvPr id="21" name="770350043"/>
          <p:cNvSpPr txBox="1">
            <a:spLocks noChangeArrowheads="1"/>
          </p:cNvSpPr>
          <p:nvPr/>
        </p:nvSpPr>
        <p:spPr bwMode="auto">
          <a:xfrm>
            <a:off x="3778813" y="3318358"/>
            <a:ext cx="4337686" cy="400006"/>
          </a:xfrm>
          <a:prstGeom prst="rect">
            <a:avLst/>
          </a:prstGeom>
          <a:noFill/>
          <a:ln w="9525">
            <a:noFill/>
            <a:miter lim="800000"/>
            <a:headEnd/>
            <a:tailEnd/>
          </a:ln>
        </p:spPr>
        <p:txBody>
          <a:bodyPr wrap="none">
            <a:spAutoFit/>
          </a:bodyPr>
          <a:lstStyle/>
          <a:p>
            <a:r>
              <a:rPr lang="en-US" altLang="zh-CN" sz="1999" b="1" dirty="0">
                <a:latin typeface="Arial" panose="020B0604020202020204" pitchFamily="34" charset="0"/>
                <a:ea typeface="微软雅黑" pitchFamily="34" charset="-122"/>
              </a:rPr>
              <a:t>Wi-Fi hotspot </a:t>
            </a:r>
            <a:r>
              <a:rPr lang="bg-BG" altLang="zh-CN" sz="1999" b="1" dirty="0">
                <a:latin typeface="Arial" panose="020B0604020202020204" pitchFamily="34" charset="0"/>
                <a:ea typeface="微软雅黑" pitchFamily="34" charset="-122"/>
              </a:rPr>
              <a:t>оперативен анализ</a:t>
            </a:r>
            <a:endParaRPr lang="zh-CN" altLang="en-US" sz="1999" b="1" dirty="0">
              <a:latin typeface="Arial" panose="020B0604020202020204" pitchFamily="34" charset="0"/>
              <a:ea typeface="微软雅黑" pitchFamily="34" charset="-122"/>
            </a:endParaRPr>
          </a:p>
        </p:txBody>
      </p:sp>
      <p:sp>
        <p:nvSpPr>
          <p:cNvPr id="22" name="2078942291"/>
          <p:cNvSpPr txBox="1">
            <a:spLocks noChangeArrowheads="1"/>
          </p:cNvSpPr>
          <p:nvPr/>
        </p:nvSpPr>
        <p:spPr bwMode="auto">
          <a:xfrm>
            <a:off x="2134077" y="2653215"/>
            <a:ext cx="8572361" cy="707702"/>
          </a:xfrm>
          <a:prstGeom prst="rect">
            <a:avLst/>
          </a:prstGeom>
          <a:noFill/>
          <a:ln w="9525">
            <a:noFill/>
            <a:miter lim="800000"/>
            <a:headEnd/>
            <a:tailEnd/>
          </a:ln>
        </p:spPr>
        <p:txBody>
          <a:bodyPr wrap="square">
            <a:spAutoFit/>
          </a:bodyPr>
          <a:lstStyle/>
          <a:p>
            <a:r>
              <a:rPr lang="ru-RU" altLang="zh-CN" sz="1999" b="1" dirty="0">
                <a:solidFill>
                  <a:schemeClr val="tx2"/>
                </a:solidFill>
                <a:latin typeface="Arial" panose="020B0604020202020204" pitchFamily="34" charset="0"/>
                <a:ea typeface="微软雅黑" pitchFamily="34" charset="-122"/>
              </a:rPr>
              <a:t>Сценарии за обслужване: </a:t>
            </a:r>
            <a:r>
              <a:rPr lang="ru-RU" altLang="zh-CN" sz="1999" dirty="0">
                <a:solidFill>
                  <a:schemeClr val="tx2"/>
                </a:solidFill>
                <a:latin typeface="Arial" panose="020B0604020202020204" pitchFamily="34" charset="0"/>
                <a:ea typeface="微软雅黑" pitchFamily="34" charset="-122"/>
              </a:rPr>
              <a:t>правителство, супермаркет, хотел, парк, обществена сигурност, транспорт и др</a:t>
            </a:r>
            <a:r>
              <a:rPr lang="ru-RU" altLang="zh-CN" sz="1999" b="1" dirty="0">
                <a:solidFill>
                  <a:schemeClr val="tx2"/>
                </a:solidFill>
                <a:latin typeface="Arial" panose="020B0604020202020204" pitchFamily="34" charset="0"/>
                <a:ea typeface="微软雅黑" pitchFamily="34" charset="-122"/>
              </a:rPr>
              <a:t>.</a:t>
            </a:r>
            <a:endParaRPr lang="zh-CN" altLang="en-US" sz="1999" b="1" dirty="0">
              <a:solidFill>
                <a:schemeClr val="tx2"/>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3919871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98920408"/>
          <p:cNvSpPr>
            <a:spLocks noGrp="1"/>
          </p:cNvSpPr>
          <p:nvPr>
            <p:ph type="title"/>
          </p:nvPr>
        </p:nvSpPr>
        <p:spPr>
          <a:xfrm>
            <a:off x="124387" y="108442"/>
            <a:ext cx="11836971" cy="1205366"/>
          </a:xfrm>
        </p:spPr>
        <p:txBody>
          <a:bodyPr/>
          <a:lstStyle/>
          <a:p>
            <a:r>
              <a:rPr lang="bg-BG" altLang="zh-CN" sz="2800" u="sng" dirty="0" smtClean="0"/>
              <a:t>Безжичен град“ предизвикателства при изграждане:</a:t>
            </a:r>
            <a:r>
              <a:rPr lang="ru-RU" altLang="zh-CN" sz="2800" dirty="0" smtClean="0"/>
              <a:t/>
            </a:r>
            <a:br>
              <a:rPr lang="ru-RU" altLang="zh-CN" sz="2800" dirty="0" smtClean="0"/>
            </a:br>
            <a:r>
              <a:rPr lang="ru-RU" altLang="zh-CN" sz="1999" dirty="0" smtClean="0">
                <a:solidFill>
                  <a:schemeClr val="tx1"/>
                </a:solidFill>
              </a:rPr>
              <a:t>Предизвикателство </a:t>
            </a:r>
            <a:r>
              <a:rPr lang="ru-RU" altLang="zh-CN" sz="1999" dirty="0">
                <a:solidFill>
                  <a:schemeClr val="tx1"/>
                </a:solidFill>
              </a:rPr>
              <a:t>1: </a:t>
            </a:r>
            <a:r>
              <a:rPr lang="ru-RU" altLang="zh-CN" sz="2400" i="1" dirty="0">
                <a:solidFill>
                  <a:schemeClr val="tx1"/>
                </a:solidFill>
              </a:rPr>
              <a:t>как да </a:t>
            </a:r>
            <a:r>
              <a:rPr lang="ru-RU" altLang="zh-CN" sz="2400" i="1" dirty="0" smtClean="0">
                <a:solidFill>
                  <a:schemeClr val="tx1"/>
                </a:solidFill>
              </a:rPr>
              <a:t>извлечем </a:t>
            </a:r>
            <a:r>
              <a:rPr lang="ru-RU" altLang="zh-CN" sz="2400" i="1" dirty="0">
                <a:solidFill>
                  <a:schemeClr val="tx1"/>
                </a:solidFill>
              </a:rPr>
              <a:t>полза от </a:t>
            </a:r>
            <a:r>
              <a:rPr lang="bg-BG" altLang="zh-CN" sz="2400" i="1" dirty="0">
                <a:solidFill>
                  <a:schemeClr val="tx1"/>
                </a:solidFill>
              </a:rPr>
              <a:t>изграждането </a:t>
            </a:r>
            <a:r>
              <a:rPr lang="bg-BG" altLang="zh-CN" sz="2400" i="1" dirty="0" smtClean="0">
                <a:solidFill>
                  <a:schemeClr val="tx1"/>
                </a:solidFill>
              </a:rPr>
              <a:t>на </a:t>
            </a:r>
            <a:r>
              <a:rPr lang="en-US" altLang="zh-CN" sz="2400" i="1" dirty="0">
                <a:solidFill>
                  <a:schemeClr val="tx1"/>
                </a:solidFill>
              </a:rPr>
              <a:t>Wi-Fi</a:t>
            </a:r>
            <a:endParaRPr lang="zh-CN" altLang="en-US" sz="2400" i="1" dirty="0">
              <a:solidFill>
                <a:schemeClr val="tx1"/>
              </a:solidFill>
            </a:endParaRPr>
          </a:p>
        </p:txBody>
      </p:sp>
      <p:sp>
        <p:nvSpPr>
          <p:cNvPr id="16" name="1846142557"/>
          <p:cNvSpPr/>
          <p:nvPr/>
        </p:nvSpPr>
        <p:spPr bwMode="auto">
          <a:xfrm>
            <a:off x="868786" y="1663412"/>
            <a:ext cx="5038688" cy="520518"/>
          </a:xfrm>
          <a:prstGeom prst="roundRect">
            <a:avLst/>
          </a:prstGeom>
          <a:solidFill>
            <a:schemeClr val="tx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lvl="0" algn="ctr">
              <a:buClr>
                <a:srgbClr val="CC9900"/>
              </a:buClr>
            </a:pPr>
            <a:r>
              <a:rPr lang="bg-BG" altLang="zh-CN" sz="1600" b="1" dirty="0">
                <a:solidFill>
                  <a:srgbClr val="FFFFFF"/>
                </a:solidFill>
                <a:latin typeface="Arial" panose="020B0604020202020204" pitchFamily="34" charset="0"/>
                <a:ea typeface="微软雅黑" pitchFamily="34" charset="-122"/>
              </a:rPr>
              <a:t>Изграждането на </a:t>
            </a:r>
            <a:r>
              <a:rPr lang="en-US" altLang="zh-CN" sz="1600" b="1" dirty="0">
                <a:solidFill>
                  <a:srgbClr val="FFFFFF"/>
                </a:solidFill>
                <a:latin typeface="Arial" panose="020B0604020202020204" pitchFamily="34" charset="0"/>
                <a:ea typeface="微软雅黑" pitchFamily="34" charset="-122"/>
              </a:rPr>
              <a:t>Wi-Fi </a:t>
            </a:r>
            <a:r>
              <a:rPr lang="bg-BG" altLang="zh-CN" sz="1600" b="1" dirty="0">
                <a:solidFill>
                  <a:srgbClr val="FFFFFF"/>
                </a:solidFill>
                <a:latin typeface="Arial" panose="020B0604020202020204" pitchFamily="34" charset="0"/>
                <a:ea typeface="微软雅黑" pitchFamily="34" charset="-122"/>
              </a:rPr>
              <a:t>не е печелившо</a:t>
            </a:r>
            <a:endParaRPr lang="zh-CN" altLang="zh-CN" sz="1600" b="1" dirty="0">
              <a:solidFill>
                <a:srgbClr val="FFFFFF"/>
              </a:solidFill>
              <a:latin typeface="Arial" panose="020B0604020202020204" pitchFamily="34" charset="0"/>
              <a:ea typeface="微软雅黑" pitchFamily="34" charset="-122"/>
            </a:endParaRPr>
          </a:p>
        </p:txBody>
      </p:sp>
      <p:sp>
        <p:nvSpPr>
          <p:cNvPr id="17" name="782374114"/>
          <p:cNvSpPr/>
          <p:nvPr/>
        </p:nvSpPr>
        <p:spPr bwMode="auto">
          <a:xfrm>
            <a:off x="6309259" y="1633725"/>
            <a:ext cx="5038688" cy="550206"/>
          </a:xfrm>
          <a:prstGeom prst="roundRect">
            <a:avLst/>
          </a:prstGeom>
          <a:solidFill>
            <a:schemeClr val="tx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35991" tIns="45708" rIns="35991" bIns="45708" numCol="1" rtlCol="0" anchor="ctr" anchorCtr="0" compatLnSpc="1">
            <a:prstTxWarp prst="textNoShape">
              <a:avLst/>
            </a:prstTxWarp>
          </a:bodyPr>
          <a:lstStyle/>
          <a:p>
            <a:pPr lvl="0" algn="ctr">
              <a:buClr>
                <a:srgbClr val="CC9900"/>
              </a:buClr>
            </a:pPr>
            <a:r>
              <a:rPr lang="bg-BG" altLang="zh-CN" sz="1600" b="1" dirty="0">
                <a:solidFill>
                  <a:srgbClr val="FFFFFF"/>
                </a:solidFill>
                <a:latin typeface="Arial" panose="020B0604020202020204" pitchFamily="34" charset="0"/>
                <a:ea typeface="微软雅黑" pitchFamily="34" charset="-122"/>
              </a:rPr>
              <a:t>Изграждането на </a:t>
            </a:r>
            <a:r>
              <a:rPr lang="en-US" altLang="zh-CN" sz="1600" b="1" dirty="0">
                <a:solidFill>
                  <a:srgbClr val="FFFFFF"/>
                </a:solidFill>
                <a:latin typeface="Arial" panose="020B0604020202020204" pitchFamily="34" charset="0"/>
                <a:ea typeface="微软雅黑" pitchFamily="34" charset="-122"/>
              </a:rPr>
              <a:t>Wi-Fi </a:t>
            </a:r>
            <a:r>
              <a:rPr lang="bg-BG" altLang="zh-CN" sz="1600" b="1" dirty="0">
                <a:solidFill>
                  <a:srgbClr val="FFFFFF"/>
                </a:solidFill>
                <a:latin typeface="Arial" panose="020B0604020202020204" pitchFamily="34" charset="0"/>
                <a:ea typeface="微软雅黑" pitchFamily="34" charset="-122"/>
              </a:rPr>
              <a:t>промоцира градската</a:t>
            </a:r>
            <a:r>
              <a:rPr lang="en-US" altLang="zh-CN" sz="1600" b="1" dirty="0">
                <a:solidFill>
                  <a:srgbClr val="FFFFFF"/>
                </a:solidFill>
                <a:latin typeface="Arial" panose="020B0604020202020204" pitchFamily="34" charset="0"/>
                <a:ea typeface="微软雅黑" pitchFamily="34" charset="-122"/>
              </a:rPr>
              <a:t> „</a:t>
            </a:r>
            <a:r>
              <a:rPr lang="bg-BG" altLang="zh-CN" sz="1600" b="1" dirty="0">
                <a:solidFill>
                  <a:srgbClr val="FFFFFF"/>
                </a:solidFill>
                <a:latin typeface="Arial" panose="020B0604020202020204" pitchFamily="34" charset="0"/>
                <a:ea typeface="微软雅黑" pitchFamily="34" charset="-122"/>
              </a:rPr>
              <a:t>човешка сила</a:t>
            </a:r>
            <a:r>
              <a:rPr lang="en-US" altLang="zh-CN" sz="1600" b="1" dirty="0">
                <a:solidFill>
                  <a:srgbClr val="FFFFFF"/>
                </a:solidFill>
                <a:latin typeface="Arial" panose="020B0604020202020204" pitchFamily="34" charset="0"/>
                <a:ea typeface="微软雅黑" pitchFamily="34" charset="-122"/>
              </a:rPr>
              <a:t>."</a:t>
            </a:r>
            <a:endParaRPr lang="zh-CN" altLang="zh-CN" sz="1600" b="1" dirty="0">
              <a:solidFill>
                <a:srgbClr val="FFFFFF"/>
              </a:solidFill>
              <a:latin typeface="Arial" panose="020B0604020202020204" pitchFamily="34" charset="0"/>
              <a:ea typeface="微软雅黑" pitchFamily="34" charset="-122"/>
            </a:endParaRPr>
          </a:p>
        </p:txBody>
      </p:sp>
      <p:grpSp>
        <p:nvGrpSpPr>
          <p:cNvPr id="4" name="Group 3"/>
          <p:cNvGrpSpPr/>
          <p:nvPr/>
        </p:nvGrpSpPr>
        <p:grpSpPr>
          <a:xfrm>
            <a:off x="783153" y="2218295"/>
            <a:ext cx="5109241" cy="3958969"/>
            <a:chOff x="783153" y="2218295"/>
            <a:chExt cx="5109241" cy="3958969"/>
          </a:xfrm>
        </p:grpSpPr>
        <p:sp>
          <p:nvSpPr>
            <p:cNvPr id="18" name="1909493573"/>
            <p:cNvSpPr txBox="1"/>
            <p:nvPr/>
          </p:nvSpPr>
          <p:spPr>
            <a:xfrm>
              <a:off x="853706" y="2218295"/>
              <a:ext cx="5038688" cy="3958969"/>
            </a:xfrm>
            <a:prstGeom prst="rect">
              <a:avLst/>
            </a:prstGeom>
            <a:gradFill flip="none" rotWithShape="1">
              <a:gsLst>
                <a:gs pos="0">
                  <a:schemeClr val="bg1">
                    <a:lumMod val="95000"/>
                  </a:schemeClr>
                </a:gs>
                <a:gs pos="73000">
                  <a:schemeClr val="bg1"/>
                </a:gs>
                <a:gs pos="100000">
                  <a:schemeClr val="bg1"/>
                </a:gs>
              </a:gsLst>
              <a:lin ang="5400000" scaled="1"/>
              <a:tileRect/>
            </a:gradFill>
            <a:ln>
              <a:noFill/>
            </a:ln>
            <a:effectLst>
              <a:outerShdw blurRad="50800" dist="38100" dir="2700000" algn="tl" rotWithShape="0">
                <a:prstClr val="black">
                  <a:alpha val="40000"/>
                </a:prstClr>
              </a:outerShdw>
            </a:effectLst>
          </p:spPr>
          <p:txBody>
            <a:bodyPr wrap="square" lIns="143963" tIns="107972" rIns="35991" rtlCol="0">
              <a:noAutofit/>
            </a:bodyPr>
            <a:lstStyle/>
            <a:p>
              <a:pPr>
                <a:spcBef>
                  <a:spcPts val="600"/>
                </a:spcBef>
              </a:pPr>
              <a:endParaRPr lang="en-US" altLang="zh-CN" sz="1200" dirty="0">
                <a:latin typeface="Arial" panose="020B0604020202020204" pitchFamily="34" charset="0"/>
                <a:ea typeface="微软雅黑" pitchFamily="34" charset="-122"/>
              </a:endParaRPr>
            </a:p>
          </p:txBody>
        </p:sp>
        <p:grpSp>
          <p:nvGrpSpPr>
            <p:cNvPr id="3" name="Group 2"/>
            <p:cNvGrpSpPr/>
            <p:nvPr/>
          </p:nvGrpSpPr>
          <p:grpSpPr>
            <a:xfrm>
              <a:off x="783153" y="2412611"/>
              <a:ext cx="5109241" cy="3710468"/>
              <a:chOff x="783153" y="2412611"/>
              <a:chExt cx="5109241" cy="3710468"/>
            </a:xfrm>
          </p:grpSpPr>
          <p:sp>
            <p:nvSpPr>
              <p:cNvPr id="19" name="1681535917"/>
              <p:cNvSpPr/>
              <p:nvPr/>
            </p:nvSpPr>
            <p:spPr>
              <a:xfrm>
                <a:off x="853706" y="2412611"/>
                <a:ext cx="5038688" cy="523084"/>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1. </a:t>
                </a:r>
                <a:r>
                  <a:rPr lang="bg-BG" altLang="zh-CN" sz="1400" b="1" dirty="0">
                    <a:solidFill>
                      <a:srgbClr val="C00000"/>
                    </a:solidFill>
                    <a:latin typeface="Arial" panose="020B0604020202020204" pitchFamily="34" charset="0"/>
                    <a:ea typeface="微软雅黑" pitchFamily="34" charset="-122"/>
                    <a:cs typeface="Arial" pitchFamily="34" charset="0"/>
                  </a:rPr>
                  <a:t>Изграждането на </a:t>
                </a:r>
                <a:r>
                  <a:rPr lang="en-US" altLang="zh-CN" sz="1400" b="1" dirty="0">
                    <a:solidFill>
                      <a:srgbClr val="C00000"/>
                    </a:solidFill>
                    <a:latin typeface="Arial" panose="020B0604020202020204" pitchFamily="34" charset="0"/>
                    <a:ea typeface="微软雅黑" pitchFamily="34" charset="-122"/>
                    <a:cs typeface="Arial" pitchFamily="34" charset="0"/>
                  </a:rPr>
                  <a:t>Wi-Fi </a:t>
                </a:r>
                <a:r>
                  <a:rPr lang="bg-BG" altLang="zh-CN" sz="1400" b="1" dirty="0">
                    <a:solidFill>
                      <a:srgbClr val="C00000"/>
                    </a:solidFill>
                    <a:latin typeface="Arial" panose="020B0604020202020204" pitchFamily="34" charset="0"/>
                    <a:ea typeface="微软雅黑" pitchFamily="34" charset="-122"/>
                    <a:cs typeface="Arial" pitchFamily="34" charset="0"/>
                  </a:rPr>
                  <a:t>не може директно да донесе приходи</a:t>
                </a:r>
                <a:r>
                  <a:rPr lang="en-US" altLang="zh-CN" sz="1400" b="1" dirty="0">
                    <a:solidFill>
                      <a:srgbClr val="C00000"/>
                    </a:solidFill>
                    <a:latin typeface="Arial" panose="020B0604020202020204" pitchFamily="34" charset="0"/>
                    <a:ea typeface="微软雅黑" pitchFamily="34" charset="-122"/>
                    <a:cs typeface="Arial" pitchFamily="34" charset="0"/>
                  </a:rPr>
                  <a:t>.</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21" name="1500657841"/>
              <p:cNvSpPr/>
              <p:nvPr/>
            </p:nvSpPr>
            <p:spPr>
              <a:xfrm>
                <a:off x="783153" y="4064116"/>
                <a:ext cx="5047353" cy="523084"/>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2. </a:t>
                </a:r>
                <a:r>
                  <a:rPr lang="bg-BG" altLang="zh-CN" sz="1400" b="1" dirty="0">
                    <a:solidFill>
                      <a:srgbClr val="C00000"/>
                    </a:solidFill>
                    <a:latin typeface="Arial" panose="020B0604020202020204" pitchFamily="34" charset="0"/>
                    <a:ea typeface="微软雅黑" pitchFamily="34" charset="-122"/>
                    <a:cs typeface="Arial" pitchFamily="34" charset="0"/>
                  </a:rPr>
                  <a:t>Изграждането на безжичен град </a:t>
                </a:r>
                <a:r>
                  <a:rPr lang="ru-RU" altLang="zh-CN" sz="1400" b="1" dirty="0">
                    <a:solidFill>
                      <a:srgbClr val="C00000"/>
                    </a:solidFill>
                    <a:latin typeface="Arial" panose="020B0604020202020204" pitchFamily="34" charset="0"/>
                    <a:ea typeface="微软雅黑" pitchFamily="34" charset="-122"/>
                    <a:cs typeface="Arial" pitchFamily="34" charset="0"/>
                  </a:rPr>
                  <a:t>не може да насърчи развитието на пазара на бизнес туризъм в града.</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58" name="789006220"/>
              <p:cNvSpPr/>
              <p:nvPr/>
            </p:nvSpPr>
            <p:spPr>
              <a:xfrm>
                <a:off x="3578415" y="2909457"/>
                <a:ext cx="632023" cy="223062"/>
              </a:xfrm>
              <a:prstGeom prst="rect">
                <a:avLst/>
              </a:prstGeom>
            </p:spPr>
            <p:txBody>
              <a:bodyPr wrap="none" lIns="68544" tIns="34272" rIns="68544" bIns="34272">
                <a:spAutoFit/>
              </a:bodyPr>
              <a:lstStyle/>
              <a:p>
                <a:r>
                  <a:rPr lang="bg-BG" altLang="zh-CN" sz="1000" dirty="0">
                    <a:latin typeface="Arial"/>
                    <a:ea typeface="微软雅黑"/>
                    <a:cs typeface="Arial" pitchFamily="34" charset="0"/>
                    <a:sym typeface="Arial"/>
                  </a:rPr>
                  <a:t>приходи</a:t>
                </a:r>
                <a:endParaRPr lang="zh-CN" altLang="en-US" sz="1000" dirty="0">
                  <a:latin typeface="Arial"/>
                  <a:ea typeface="微软雅黑"/>
                  <a:cs typeface="Arial" pitchFamily="34" charset="0"/>
                  <a:sym typeface="Arial"/>
                </a:endParaRPr>
              </a:p>
            </p:txBody>
          </p:sp>
          <p:sp>
            <p:nvSpPr>
              <p:cNvPr id="66" name="1241379680"/>
              <p:cNvSpPr/>
              <p:nvPr/>
            </p:nvSpPr>
            <p:spPr>
              <a:xfrm>
                <a:off x="2122967" y="3167201"/>
                <a:ext cx="620805" cy="223062"/>
              </a:xfrm>
              <a:prstGeom prst="rect">
                <a:avLst/>
              </a:prstGeom>
            </p:spPr>
            <p:txBody>
              <a:bodyPr wrap="none" lIns="68544" tIns="34272" rIns="68544" bIns="34272">
                <a:spAutoFit/>
              </a:bodyPr>
              <a:lstStyle/>
              <a:p>
                <a:r>
                  <a:rPr lang="bg-BG" altLang="zh-CN" sz="1000" dirty="0">
                    <a:latin typeface="Arial"/>
                    <a:ea typeface="微软雅黑"/>
                    <a:cs typeface="Arial" pitchFamily="34" charset="0"/>
                    <a:sym typeface="Arial"/>
                  </a:rPr>
                  <a:t>разходи</a:t>
                </a:r>
                <a:endParaRPr lang="zh-CN" altLang="en-US" sz="1000" dirty="0">
                  <a:latin typeface="Arial"/>
                  <a:ea typeface="微软雅黑"/>
                  <a:cs typeface="Arial" pitchFamily="34" charset="0"/>
                  <a:sym typeface="Arial"/>
                </a:endParaRPr>
              </a:p>
            </p:txBody>
          </p:sp>
          <p:cxnSp>
            <p:nvCxnSpPr>
              <p:cNvPr id="68" name="1464600103"/>
              <p:cNvCxnSpPr/>
              <p:nvPr/>
            </p:nvCxnSpPr>
            <p:spPr bwMode="auto">
              <a:xfrm flipV="1">
                <a:off x="2183627" y="3423989"/>
                <a:ext cx="1696181" cy="522811"/>
              </a:xfrm>
              <a:prstGeom prst="line">
                <a:avLst/>
              </a:prstGeom>
              <a:noFill/>
              <a:ln w="76200" cap="flat" cmpd="sng" algn="ctr">
                <a:solidFill>
                  <a:schemeClr val="bg1">
                    <a:lumMod val="65000"/>
                  </a:schemeClr>
                </a:solidFill>
                <a:prstDash val="solid"/>
                <a:round/>
                <a:headEnd type="none" w="med" len="med"/>
                <a:tailEnd type="none" w="med" len="med"/>
              </a:ln>
              <a:effectLst/>
            </p:spPr>
          </p:cxnSp>
          <p:sp>
            <p:nvSpPr>
              <p:cNvPr id="70" name="1444376497"/>
              <p:cNvSpPr/>
              <p:nvPr/>
            </p:nvSpPr>
            <p:spPr>
              <a:xfrm>
                <a:off x="2100146" y="3394280"/>
                <a:ext cx="441471" cy="486558"/>
              </a:xfrm>
              <a:prstGeom prst="ellipse">
                <a:avLst/>
              </a:prstGeom>
              <a:solidFill>
                <a:schemeClr val="tx1">
                  <a:lumMod val="75000"/>
                  <a:lumOff val="25000"/>
                </a:schemeClr>
              </a:solidFill>
              <a:ln>
                <a:solidFill>
                  <a:schemeClr val="tx1"/>
                </a:solidFill>
              </a:ln>
            </p:spPr>
            <p:txBody>
              <a:bodyPr wrap="square" lIns="68544" tIns="34272" rIns="68544" bIns="34272" rtlCol="0" anchor="ctr">
                <a:spAutoFit/>
              </a:bodyPr>
              <a:lstStyle/>
              <a:p>
                <a:pPr algn="ctr"/>
                <a:endParaRPr lang="zh-CN" altLang="en-US" sz="1799" dirty="0">
                  <a:latin typeface="Arial" pitchFamily="34" charset="0"/>
                  <a:ea typeface="微软雅黑" pitchFamily="34" charset="-122"/>
                  <a:cs typeface="Arial" pitchFamily="34" charset="0"/>
                </a:endParaRPr>
              </a:p>
            </p:txBody>
          </p:sp>
          <p:sp>
            <p:nvSpPr>
              <p:cNvPr id="75" name="598918927"/>
              <p:cNvSpPr/>
              <p:nvPr/>
            </p:nvSpPr>
            <p:spPr>
              <a:xfrm>
                <a:off x="2951473" y="3547330"/>
                <a:ext cx="243971" cy="687339"/>
              </a:xfrm>
              <a:prstGeom prst="triangle">
                <a:avLst/>
              </a:prstGeom>
              <a:solidFill>
                <a:schemeClr val="bg1">
                  <a:lumMod val="65000"/>
                </a:schemeClr>
              </a:solidFill>
            </p:spPr>
            <p:txBody>
              <a:bodyPr wrap="square" lIns="68544" tIns="34272" rIns="68544" bIns="34272" rtlCol="0" anchor="ctr">
                <a:spAutoFit/>
              </a:bodyPr>
              <a:lstStyle/>
              <a:p>
                <a:pPr algn="ctr"/>
                <a:endParaRPr lang="zh-CN" altLang="en-US" sz="1799" dirty="0">
                  <a:latin typeface="Arial" pitchFamily="34" charset="0"/>
                  <a:ea typeface="微软雅黑" pitchFamily="34" charset="-122"/>
                  <a:cs typeface="Arial" pitchFamily="34" charset="0"/>
                </a:endParaRPr>
              </a:p>
            </p:txBody>
          </p:sp>
          <p:sp>
            <p:nvSpPr>
              <p:cNvPr id="76" name="595526119"/>
              <p:cNvSpPr/>
              <p:nvPr/>
            </p:nvSpPr>
            <p:spPr>
              <a:xfrm>
                <a:off x="3624216" y="3042674"/>
                <a:ext cx="269860" cy="486558"/>
              </a:xfrm>
              <a:prstGeom prst="ellipse">
                <a:avLst/>
              </a:prstGeom>
              <a:solidFill>
                <a:schemeClr val="tx1">
                  <a:lumMod val="75000"/>
                  <a:lumOff val="25000"/>
                </a:schemeClr>
              </a:solidFill>
              <a:ln>
                <a:solidFill>
                  <a:schemeClr val="tx1"/>
                </a:solidFill>
              </a:ln>
            </p:spPr>
            <p:txBody>
              <a:bodyPr wrap="square" lIns="68544" tIns="34272" rIns="68544" bIns="34272" rtlCol="0" anchor="ctr">
                <a:spAutoFit/>
              </a:bodyPr>
              <a:lstStyle/>
              <a:p>
                <a:pPr algn="ctr"/>
                <a:endParaRPr lang="zh-CN" altLang="en-US" sz="1799" dirty="0">
                  <a:latin typeface="Arial" pitchFamily="34" charset="0"/>
                  <a:ea typeface="微软雅黑" pitchFamily="34" charset="-122"/>
                  <a:cs typeface="Arial" pitchFamily="34" charset="0"/>
                </a:endParaRPr>
              </a:p>
            </p:txBody>
          </p:sp>
          <p:pic>
            <p:nvPicPr>
              <p:cNvPr id="10243" name="1351368312" descr="C:\Users\l00198883.CHINA\Desktop\166739989.jpg"/>
              <p:cNvPicPr>
                <a:picLocks noChangeAspect="1" noChangeArrowheads="1"/>
              </p:cNvPicPr>
              <p:nvPr/>
            </p:nvPicPr>
            <p:blipFill>
              <a:blip r:embed="rId2" cstate="print"/>
              <a:srcRect/>
              <a:stretch>
                <a:fillRect/>
              </a:stretch>
            </p:blipFill>
            <p:spPr bwMode="auto">
              <a:xfrm>
                <a:off x="1398224" y="4675813"/>
                <a:ext cx="988755" cy="571194"/>
              </a:xfrm>
              <a:prstGeom prst="rect">
                <a:avLst/>
              </a:prstGeom>
              <a:noFill/>
            </p:spPr>
          </p:pic>
          <p:pic>
            <p:nvPicPr>
              <p:cNvPr id="10245" name="1060089921" descr="C:\Users\l00198883.CHINA\Desktop\u=3934865443,3215789993&amp;fm=21&amp;gp=0.jpg"/>
              <p:cNvPicPr>
                <a:picLocks noChangeAspect="1" noChangeArrowheads="1"/>
              </p:cNvPicPr>
              <p:nvPr/>
            </p:nvPicPr>
            <p:blipFill>
              <a:blip r:embed="rId3" cstate="print"/>
              <a:srcRect/>
              <a:stretch>
                <a:fillRect/>
              </a:stretch>
            </p:blipFill>
            <p:spPr bwMode="auto">
              <a:xfrm>
                <a:off x="1420444" y="5396194"/>
                <a:ext cx="975048" cy="691969"/>
              </a:xfrm>
              <a:prstGeom prst="rect">
                <a:avLst/>
              </a:prstGeom>
              <a:noFill/>
            </p:spPr>
          </p:pic>
          <p:pic>
            <p:nvPicPr>
              <p:cNvPr id="10241" name="260289204" descr="C:\Users\l00198883.CHINA\Desktop\20140805124302.jpg"/>
              <p:cNvPicPr>
                <a:picLocks noChangeAspect="1" noChangeArrowheads="1"/>
              </p:cNvPicPr>
              <p:nvPr/>
            </p:nvPicPr>
            <p:blipFill>
              <a:blip r:embed="rId4" cstate="print"/>
              <a:srcRect/>
              <a:stretch>
                <a:fillRect/>
              </a:stretch>
            </p:blipFill>
            <p:spPr bwMode="auto">
              <a:xfrm>
                <a:off x="4039136" y="4638954"/>
                <a:ext cx="912575" cy="615990"/>
              </a:xfrm>
              <a:prstGeom prst="rect">
                <a:avLst/>
              </a:prstGeom>
              <a:noFill/>
            </p:spPr>
          </p:pic>
          <p:pic>
            <p:nvPicPr>
              <p:cNvPr id="10242" name="837154589" descr="C:\Users\l00198883.CHINA\Desktop\003f8lsbzy6HQgrED8Ga6.jpg"/>
              <p:cNvPicPr>
                <a:picLocks noChangeAspect="1" noChangeArrowheads="1"/>
              </p:cNvPicPr>
              <p:nvPr/>
            </p:nvPicPr>
            <p:blipFill>
              <a:blip r:embed="rId5" cstate="print"/>
              <a:srcRect/>
              <a:stretch>
                <a:fillRect/>
              </a:stretch>
            </p:blipFill>
            <p:spPr bwMode="auto">
              <a:xfrm>
                <a:off x="4039137" y="5439452"/>
                <a:ext cx="912574" cy="683627"/>
              </a:xfrm>
              <a:prstGeom prst="rect">
                <a:avLst/>
              </a:prstGeom>
              <a:noFill/>
            </p:spPr>
          </p:pic>
          <p:sp>
            <p:nvSpPr>
              <p:cNvPr id="118" name="638002211"/>
              <p:cNvSpPr>
                <a:spLocks noEditPoints="1"/>
              </p:cNvSpPr>
              <p:nvPr/>
            </p:nvSpPr>
            <p:spPr bwMode="auto">
              <a:xfrm>
                <a:off x="3190453" y="5035484"/>
                <a:ext cx="676005" cy="592054"/>
              </a:xfrm>
              <a:custGeom>
                <a:avLst/>
                <a:gdLst/>
                <a:ahLst/>
                <a:cxnLst>
                  <a:cxn ang="0">
                    <a:pos x="61" y="0"/>
                  </a:cxn>
                  <a:cxn ang="0">
                    <a:pos x="48" y="35"/>
                  </a:cxn>
                  <a:cxn ang="0">
                    <a:pos x="43" y="69"/>
                  </a:cxn>
                  <a:cxn ang="0">
                    <a:pos x="39" y="112"/>
                  </a:cxn>
                  <a:cxn ang="0">
                    <a:pos x="39" y="130"/>
                  </a:cxn>
                  <a:cxn ang="0">
                    <a:pos x="39" y="138"/>
                  </a:cxn>
                  <a:cxn ang="0">
                    <a:pos x="30" y="199"/>
                  </a:cxn>
                  <a:cxn ang="0">
                    <a:pos x="9" y="242"/>
                  </a:cxn>
                  <a:cxn ang="0">
                    <a:pos x="0" y="255"/>
                  </a:cxn>
                  <a:cxn ang="0">
                    <a:pos x="165" y="255"/>
                  </a:cxn>
                  <a:cxn ang="0">
                    <a:pos x="216" y="247"/>
                  </a:cxn>
                  <a:cxn ang="0">
                    <a:pos x="255" y="221"/>
                  </a:cxn>
                  <a:cxn ang="0">
                    <a:pos x="281" y="177"/>
                  </a:cxn>
                  <a:cxn ang="0">
                    <a:pos x="294" y="130"/>
                  </a:cxn>
                  <a:cxn ang="0">
                    <a:pos x="290" y="104"/>
                  </a:cxn>
                  <a:cxn ang="0">
                    <a:pos x="273" y="56"/>
                  </a:cxn>
                  <a:cxn ang="0">
                    <a:pos x="238" y="22"/>
                  </a:cxn>
                  <a:cxn ang="0">
                    <a:pos x="190" y="4"/>
                  </a:cxn>
                  <a:cxn ang="0">
                    <a:pos x="165" y="0"/>
                  </a:cxn>
                  <a:cxn ang="0">
                    <a:pos x="134" y="95"/>
                  </a:cxn>
                  <a:cxn ang="0">
                    <a:pos x="117" y="104"/>
                  </a:cxn>
                  <a:cxn ang="0">
                    <a:pos x="113" y="108"/>
                  </a:cxn>
                  <a:cxn ang="0">
                    <a:pos x="121" y="117"/>
                  </a:cxn>
                  <a:cxn ang="0">
                    <a:pos x="134" y="121"/>
                  </a:cxn>
                  <a:cxn ang="0">
                    <a:pos x="152" y="125"/>
                  </a:cxn>
                  <a:cxn ang="0">
                    <a:pos x="156" y="130"/>
                  </a:cxn>
                  <a:cxn ang="0">
                    <a:pos x="147" y="138"/>
                  </a:cxn>
                  <a:cxn ang="0">
                    <a:pos x="134" y="143"/>
                  </a:cxn>
                  <a:cxn ang="0">
                    <a:pos x="121" y="147"/>
                  </a:cxn>
                  <a:cxn ang="0">
                    <a:pos x="113" y="164"/>
                  </a:cxn>
                  <a:cxn ang="0">
                    <a:pos x="108" y="182"/>
                  </a:cxn>
                  <a:cxn ang="0">
                    <a:pos x="100" y="186"/>
                  </a:cxn>
                  <a:cxn ang="0">
                    <a:pos x="95" y="186"/>
                  </a:cxn>
                  <a:cxn ang="0">
                    <a:pos x="87" y="156"/>
                  </a:cxn>
                  <a:cxn ang="0">
                    <a:pos x="87" y="104"/>
                  </a:cxn>
                  <a:cxn ang="0">
                    <a:pos x="95" y="82"/>
                  </a:cxn>
                  <a:cxn ang="0">
                    <a:pos x="121" y="74"/>
                  </a:cxn>
                  <a:cxn ang="0">
                    <a:pos x="126" y="74"/>
                  </a:cxn>
                  <a:cxn ang="0">
                    <a:pos x="156" y="82"/>
                  </a:cxn>
                  <a:cxn ang="0">
                    <a:pos x="156" y="87"/>
                  </a:cxn>
                  <a:cxn ang="0">
                    <a:pos x="152" y="91"/>
                  </a:cxn>
                  <a:cxn ang="0">
                    <a:pos x="134" y="95"/>
                  </a:cxn>
                  <a:cxn ang="0">
                    <a:pos x="199" y="156"/>
                  </a:cxn>
                  <a:cxn ang="0">
                    <a:pos x="190" y="186"/>
                  </a:cxn>
                  <a:cxn ang="0">
                    <a:pos x="186" y="186"/>
                  </a:cxn>
                  <a:cxn ang="0">
                    <a:pos x="178" y="177"/>
                  </a:cxn>
                  <a:cxn ang="0">
                    <a:pos x="173" y="138"/>
                  </a:cxn>
                  <a:cxn ang="0">
                    <a:pos x="178" y="112"/>
                  </a:cxn>
                  <a:cxn ang="0">
                    <a:pos x="186" y="104"/>
                  </a:cxn>
                  <a:cxn ang="0">
                    <a:pos x="190" y="108"/>
                  </a:cxn>
                  <a:cxn ang="0">
                    <a:pos x="199" y="138"/>
                  </a:cxn>
                  <a:cxn ang="0">
                    <a:pos x="186" y="95"/>
                  </a:cxn>
                  <a:cxn ang="0">
                    <a:pos x="178" y="91"/>
                  </a:cxn>
                  <a:cxn ang="0">
                    <a:pos x="173" y="82"/>
                  </a:cxn>
                  <a:cxn ang="0">
                    <a:pos x="186" y="69"/>
                  </a:cxn>
                  <a:cxn ang="0">
                    <a:pos x="195" y="74"/>
                  </a:cxn>
                  <a:cxn ang="0">
                    <a:pos x="199" y="82"/>
                  </a:cxn>
                  <a:cxn ang="0">
                    <a:pos x="186" y="95"/>
                  </a:cxn>
                </a:cxnLst>
                <a:rect l="0" t="0" r="r" b="b"/>
                <a:pathLst>
                  <a:path w="294" h="255">
                    <a:moveTo>
                      <a:pt x="165" y="0"/>
                    </a:moveTo>
                    <a:lnTo>
                      <a:pt x="61" y="0"/>
                    </a:lnTo>
                    <a:lnTo>
                      <a:pt x="61" y="0"/>
                    </a:lnTo>
                    <a:lnTo>
                      <a:pt x="48" y="35"/>
                    </a:lnTo>
                    <a:lnTo>
                      <a:pt x="48" y="35"/>
                    </a:lnTo>
                    <a:lnTo>
                      <a:pt x="43" y="69"/>
                    </a:lnTo>
                    <a:lnTo>
                      <a:pt x="39" y="112"/>
                    </a:lnTo>
                    <a:lnTo>
                      <a:pt x="39" y="112"/>
                    </a:lnTo>
                    <a:lnTo>
                      <a:pt x="39" y="130"/>
                    </a:lnTo>
                    <a:lnTo>
                      <a:pt x="39" y="130"/>
                    </a:lnTo>
                    <a:lnTo>
                      <a:pt x="39" y="138"/>
                    </a:lnTo>
                    <a:lnTo>
                      <a:pt x="39" y="138"/>
                    </a:lnTo>
                    <a:lnTo>
                      <a:pt x="39" y="173"/>
                    </a:lnTo>
                    <a:lnTo>
                      <a:pt x="30" y="199"/>
                    </a:lnTo>
                    <a:lnTo>
                      <a:pt x="22" y="225"/>
                    </a:lnTo>
                    <a:lnTo>
                      <a:pt x="9" y="242"/>
                    </a:lnTo>
                    <a:lnTo>
                      <a:pt x="9" y="242"/>
                    </a:lnTo>
                    <a:lnTo>
                      <a:pt x="0" y="255"/>
                    </a:lnTo>
                    <a:lnTo>
                      <a:pt x="165" y="255"/>
                    </a:lnTo>
                    <a:lnTo>
                      <a:pt x="165" y="255"/>
                    </a:lnTo>
                    <a:lnTo>
                      <a:pt x="190" y="255"/>
                    </a:lnTo>
                    <a:lnTo>
                      <a:pt x="216" y="247"/>
                    </a:lnTo>
                    <a:lnTo>
                      <a:pt x="238" y="234"/>
                    </a:lnTo>
                    <a:lnTo>
                      <a:pt x="255" y="221"/>
                    </a:lnTo>
                    <a:lnTo>
                      <a:pt x="273" y="199"/>
                    </a:lnTo>
                    <a:lnTo>
                      <a:pt x="281" y="177"/>
                    </a:lnTo>
                    <a:lnTo>
                      <a:pt x="290" y="156"/>
                    </a:lnTo>
                    <a:lnTo>
                      <a:pt x="294" y="130"/>
                    </a:lnTo>
                    <a:lnTo>
                      <a:pt x="294" y="130"/>
                    </a:lnTo>
                    <a:lnTo>
                      <a:pt x="290" y="104"/>
                    </a:lnTo>
                    <a:lnTo>
                      <a:pt x="281" y="78"/>
                    </a:lnTo>
                    <a:lnTo>
                      <a:pt x="273" y="56"/>
                    </a:lnTo>
                    <a:lnTo>
                      <a:pt x="255" y="39"/>
                    </a:lnTo>
                    <a:lnTo>
                      <a:pt x="238" y="22"/>
                    </a:lnTo>
                    <a:lnTo>
                      <a:pt x="216" y="13"/>
                    </a:lnTo>
                    <a:lnTo>
                      <a:pt x="190" y="4"/>
                    </a:lnTo>
                    <a:lnTo>
                      <a:pt x="165" y="0"/>
                    </a:lnTo>
                    <a:lnTo>
                      <a:pt x="165" y="0"/>
                    </a:lnTo>
                    <a:close/>
                    <a:moveTo>
                      <a:pt x="134" y="95"/>
                    </a:moveTo>
                    <a:lnTo>
                      <a:pt x="134" y="95"/>
                    </a:lnTo>
                    <a:lnTo>
                      <a:pt x="121" y="99"/>
                    </a:lnTo>
                    <a:lnTo>
                      <a:pt x="117" y="104"/>
                    </a:lnTo>
                    <a:lnTo>
                      <a:pt x="113" y="108"/>
                    </a:lnTo>
                    <a:lnTo>
                      <a:pt x="113" y="108"/>
                    </a:lnTo>
                    <a:lnTo>
                      <a:pt x="117" y="112"/>
                    </a:lnTo>
                    <a:lnTo>
                      <a:pt x="121" y="117"/>
                    </a:lnTo>
                    <a:lnTo>
                      <a:pt x="134" y="121"/>
                    </a:lnTo>
                    <a:lnTo>
                      <a:pt x="134" y="121"/>
                    </a:lnTo>
                    <a:lnTo>
                      <a:pt x="147" y="125"/>
                    </a:lnTo>
                    <a:lnTo>
                      <a:pt x="152" y="125"/>
                    </a:lnTo>
                    <a:lnTo>
                      <a:pt x="156" y="130"/>
                    </a:lnTo>
                    <a:lnTo>
                      <a:pt x="156" y="130"/>
                    </a:lnTo>
                    <a:lnTo>
                      <a:pt x="152" y="134"/>
                    </a:lnTo>
                    <a:lnTo>
                      <a:pt x="147" y="138"/>
                    </a:lnTo>
                    <a:lnTo>
                      <a:pt x="134" y="143"/>
                    </a:lnTo>
                    <a:lnTo>
                      <a:pt x="134" y="143"/>
                    </a:lnTo>
                    <a:lnTo>
                      <a:pt x="126" y="143"/>
                    </a:lnTo>
                    <a:lnTo>
                      <a:pt x="121" y="147"/>
                    </a:lnTo>
                    <a:lnTo>
                      <a:pt x="117" y="156"/>
                    </a:lnTo>
                    <a:lnTo>
                      <a:pt x="113" y="164"/>
                    </a:lnTo>
                    <a:lnTo>
                      <a:pt x="113" y="164"/>
                    </a:lnTo>
                    <a:lnTo>
                      <a:pt x="108" y="182"/>
                    </a:lnTo>
                    <a:lnTo>
                      <a:pt x="104" y="186"/>
                    </a:lnTo>
                    <a:lnTo>
                      <a:pt x="100" y="186"/>
                    </a:lnTo>
                    <a:lnTo>
                      <a:pt x="100" y="186"/>
                    </a:lnTo>
                    <a:lnTo>
                      <a:pt x="95" y="186"/>
                    </a:lnTo>
                    <a:lnTo>
                      <a:pt x="91" y="177"/>
                    </a:lnTo>
                    <a:lnTo>
                      <a:pt x="87" y="156"/>
                    </a:lnTo>
                    <a:lnTo>
                      <a:pt x="87" y="104"/>
                    </a:lnTo>
                    <a:lnTo>
                      <a:pt x="87" y="104"/>
                    </a:lnTo>
                    <a:lnTo>
                      <a:pt x="91" y="95"/>
                    </a:lnTo>
                    <a:lnTo>
                      <a:pt x="95" y="82"/>
                    </a:lnTo>
                    <a:lnTo>
                      <a:pt x="108" y="78"/>
                    </a:lnTo>
                    <a:lnTo>
                      <a:pt x="121" y="74"/>
                    </a:lnTo>
                    <a:lnTo>
                      <a:pt x="126" y="74"/>
                    </a:lnTo>
                    <a:lnTo>
                      <a:pt x="126" y="74"/>
                    </a:lnTo>
                    <a:lnTo>
                      <a:pt x="147" y="78"/>
                    </a:lnTo>
                    <a:lnTo>
                      <a:pt x="156" y="82"/>
                    </a:lnTo>
                    <a:lnTo>
                      <a:pt x="156" y="87"/>
                    </a:lnTo>
                    <a:lnTo>
                      <a:pt x="156" y="87"/>
                    </a:lnTo>
                    <a:lnTo>
                      <a:pt x="156" y="91"/>
                    </a:lnTo>
                    <a:lnTo>
                      <a:pt x="152" y="91"/>
                    </a:lnTo>
                    <a:lnTo>
                      <a:pt x="134" y="95"/>
                    </a:lnTo>
                    <a:lnTo>
                      <a:pt x="134" y="95"/>
                    </a:lnTo>
                    <a:close/>
                    <a:moveTo>
                      <a:pt x="199" y="156"/>
                    </a:moveTo>
                    <a:lnTo>
                      <a:pt x="199" y="156"/>
                    </a:lnTo>
                    <a:lnTo>
                      <a:pt x="195" y="177"/>
                    </a:lnTo>
                    <a:lnTo>
                      <a:pt x="190" y="186"/>
                    </a:lnTo>
                    <a:lnTo>
                      <a:pt x="186" y="186"/>
                    </a:lnTo>
                    <a:lnTo>
                      <a:pt x="186" y="186"/>
                    </a:lnTo>
                    <a:lnTo>
                      <a:pt x="182" y="186"/>
                    </a:lnTo>
                    <a:lnTo>
                      <a:pt x="178" y="177"/>
                    </a:lnTo>
                    <a:lnTo>
                      <a:pt x="173" y="156"/>
                    </a:lnTo>
                    <a:lnTo>
                      <a:pt x="173" y="138"/>
                    </a:lnTo>
                    <a:lnTo>
                      <a:pt x="173" y="138"/>
                    </a:lnTo>
                    <a:lnTo>
                      <a:pt x="178" y="112"/>
                    </a:lnTo>
                    <a:lnTo>
                      <a:pt x="182" y="108"/>
                    </a:lnTo>
                    <a:lnTo>
                      <a:pt x="186" y="104"/>
                    </a:lnTo>
                    <a:lnTo>
                      <a:pt x="186" y="104"/>
                    </a:lnTo>
                    <a:lnTo>
                      <a:pt x="190" y="108"/>
                    </a:lnTo>
                    <a:lnTo>
                      <a:pt x="195" y="112"/>
                    </a:lnTo>
                    <a:lnTo>
                      <a:pt x="199" y="138"/>
                    </a:lnTo>
                    <a:lnTo>
                      <a:pt x="199" y="156"/>
                    </a:lnTo>
                    <a:close/>
                    <a:moveTo>
                      <a:pt x="186" y="95"/>
                    </a:moveTo>
                    <a:lnTo>
                      <a:pt x="186" y="95"/>
                    </a:lnTo>
                    <a:lnTo>
                      <a:pt x="178" y="91"/>
                    </a:lnTo>
                    <a:lnTo>
                      <a:pt x="173" y="82"/>
                    </a:lnTo>
                    <a:lnTo>
                      <a:pt x="173" y="82"/>
                    </a:lnTo>
                    <a:lnTo>
                      <a:pt x="178" y="74"/>
                    </a:lnTo>
                    <a:lnTo>
                      <a:pt x="186" y="69"/>
                    </a:lnTo>
                    <a:lnTo>
                      <a:pt x="186" y="69"/>
                    </a:lnTo>
                    <a:lnTo>
                      <a:pt x="195" y="74"/>
                    </a:lnTo>
                    <a:lnTo>
                      <a:pt x="199" y="82"/>
                    </a:lnTo>
                    <a:lnTo>
                      <a:pt x="199" y="82"/>
                    </a:lnTo>
                    <a:lnTo>
                      <a:pt x="195" y="91"/>
                    </a:lnTo>
                    <a:lnTo>
                      <a:pt x="186" y="95"/>
                    </a:lnTo>
                    <a:lnTo>
                      <a:pt x="186" y="9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9" name="592604132"/>
              <p:cNvSpPr>
                <a:spLocks noEditPoints="1"/>
              </p:cNvSpPr>
              <p:nvPr/>
            </p:nvSpPr>
            <p:spPr bwMode="auto">
              <a:xfrm>
                <a:off x="2592625" y="5035484"/>
                <a:ext cx="687501" cy="592054"/>
              </a:xfrm>
              <a:custGeom>
                <a:avLst/>
                <a:gdLst/>
                <a:ahLst/>
                <a:cxnLst>
                  <a:cxn ang="0">
                    <a:pos x="282" y="112"/>
                  </a:cxn>
                  <a:cxn ang="0">
                    <a:pos x="290" y="30"/>
                  </a:cxn>
                  <a:cxn ang="0">
                    <a:pos x="130" y="0"/>
                  </a:cxn>
                  <a:cxn ang="0">
                    <a:pos x="78" y="13"/>
                  </a:cxn>
                  <a:cxn ang="0">
                    <a:pos x="22" y="56"/>
                  </a:cxn>
                  <a:cxn ang="0">
                    <a:pos x="0" y="130"/>
                  </a:cxn>
                  <a:cxn ang="0">
                    <a:pos x="13" y="177"/>
                  </a:cxn>
                  <a:cxn ang="0">
                    <a:pos x="57" y="234"/>
                  </a:cxn>
                  <a:cxn ang="0">
                    <a:pos x="130" y="255"/>
                  </a:cxn>
                  <a:cxn ang="0">
                    <a:pos x="234" y="255"/>
                  </a:cxn>
                  <a:cxn ang="0">
                    <a:pos x="264" y="216"/>
                  </a:cxn>
                  <a:cxn ang="0">
                    <a:pos x="282" y="138"/>
                  </a:cxn>
                  <a:cxn ang="0">
                    <a:pos x="282" y="134"/>
                  </a:cxn>
                  <a:cxn ang="0">
                    <a:pos x="191" y="156"/>
                  </a:cxn>
                  <a:cxn ang="0">
                    <a:pos x="169" y="186"/>
                  </a:cxn>
                  <a:cxn ang="0">
                    <a:pos x="156" y="182"/>
                  </a:cxn>
                  <a:cxn ang="0">
                    <a:pos x="139" y="117"/>
                  </a:cxn>
                  <a:cxn ang="0">
                    <a:pos x="139" y="104"/>
                  </a:cxn>
                  <a:cxn ang="0">
                    <a:pos x="130" y="138"/>
                  </a:cxn>
                  <a:cxn ang="0">
                    <a:pos x="117" y="177"/>
                  </a:cxn>
                  <a:cxn ang="0">
                    <a:pos x="109" y="186"/>
                  </a:cxn>
                  <a:cxn ang="0">
                    <a:pos x="87" y="156"/>
                  </a:cxn>
                  <a:cxn ang="0">
                    <a:pos x="74" y="82"/>
                  </a:cxn>
                  <a:cxn ang="0">
                    <a:pos x="78" y="74"/>
                  </a:cxn>
                  <a:cxn ang="0">
                    <a:pos x="96" y="99"/>
                  </a:cxn>
                  <a:cxn ang="0">
                    <a:pos x="109" y="147"/>
                  </a:cxn>
                  <a:cxn ang="0">
                    <a:pos x="113" y="134"/>
                  </a:cxn>
                  <a:cxn ang="0">
                    <a:pos x="122" y="104"/>
                  </a:cxn>
                  <a:cxn ang="0">
                    <a:pos x="135" y="78"/>
                  </a:cxn>
                  <a:cxn ang="0">
                    <a:pos x="143" y="78"/>
                  </a:cxn>
                  <a:cxn ang="0">
                    <a:pos x="156" y="99"/>
                  </a:cxn>
                  <a:cxn ang="0">
                    <a:pos x="169" y="160"/>
                  </a:cxn>
                  <a:cxn ang="0">
                    <a:pos x="173" y="134"/>
                  </a:cxn>
                  <a:cxn ang="0">
                    <a:pos x="178" y="104"/>
                  </a:cxn>
                  <a:cxn ang="0">
                    <a:pos x="199" y="74"/>
                  </a:cxn>
                  <a:cxn ang="0">
                    <a:pos x="204" y="82"/>
                  </a:cxn>
                  <a:cxn ang="0">
                    <a:pos x="243" y="156"/>
                  </a:cxn>
                  <a:cxn ang="0">
                    <a:pos x="238" y="186"/>
                  </a:cxn>
                  <a:cxn ang="0">
                    <a:pos x="225" y="186"/>
                  </a:cxn>
                  <a:cxn ang="0">
                    <a:pos x="217" y="138"/>
                  </a:cxn>
                  <a:cxn ang="0">
                    <a:pos x="225" y="108"/>
                  </a:cxn>
                  <a:cxn ang="0">
                    <a:pos x="238" y="108"/>
                  </a:cxn>
                  <a:cxn ang="0">
                    <a:pos x="243" y="156"/>
                  </a:cxn>
                  <a:cxn ang="0">
                    <a:pos x="221" y="91"/>
                  </a:cxn>
                  <a:cxn ang="0">
                    <a:pos x="221" y="74"/>
                  </a:cxn>
                  <a:cxn ang="0">
                    <a:pos x="243" y="74"/>
                  </a:cxn>
                  <a:cxn ang="0">
                    <a:pos x="243" y="91"/>
                  </a:cxn>
                </a:cxnLst>
                <a:rect l="0" t="0" r="r" b="b"/>
                <a:pathLst>
                  <a:path w="299" h="255">
                    <a:moveTo>
                      <a:pt x="282" y="134"/>
                    </a:moveTo>
                    <a:lnTo>
                      <a:pt x="282" y="134"/>
                    </a:lnTo>
                    <a:lnTo>
                      <a:pt x="282" y="112"/>
                    </a:lnTo>
                    <a:lnTo>
                      <a:pt x="282" y="112"/>
                    </a:lnTo>
                    <a:lnTo>
                      <a:pt x="282" y="65"/>
                    </a:lnTo>
                    <a:lnTo>
                      <a:pt x="290" y="30"/>
                    </a:lnTo>
                    <a:lnTo>
                      <a:pt x="290" y="30"/>
                    </a:lnTo>
                    <a:lnTo>
                      <a:pt x="299" y="0"/>
                    </a:lnTo>
                    <a:lnTo>
                      <a:pt x="130" y="0"/>
                    </a:lnTo>
                    <a:lnTo>
                      <a:pt x="130" y="0"/>
                    </a:lnTo>
                    <a:lnTo>
                      <a:pt x="104" y="4"/>
                    </a:lnTo>
                    <a:lnTo>
                      <a:pt x="78" y="13"/>
                    </a:lnTo>
                    <a:lnTo>
                      <a:pt x="57" y="22"/>
                    </a:lnTo>
                    <a:lnTo>
                      <a:pt x="39" y="39"/>
                    </a:lnTo>
                    <a:lnTo>
                      <a:pt x="22" y="56"/>
                    </a:lnTo>
                    <a:lnTo>
                      <a:pt x="13" y="78"/>
                    </a:lnTo>
                    <a:lnTo>
                      <a:pt x="5" y="104"/>
                    </a:lnTo>
                    <a:lnTo>
                      <a:pt x="0" y="130"/>
                    </a:lnTo>
                    <a:lnTo>
                      <a:pt x="0" y="130"/>
                    </a:lnTo>
                    <a:lnTo>
                      <a:pt x="5" y="156"/>
                    </a:lnTo>
                    <a:lnTo>
                      <a:pt x="13" y="177"/>
                    </a:lnTo>
                    <a:lnTo>
                      <a:pt x="22" y="199"/>
                    </a:lnTo>
                    <a:lnTo>
                      <a:pt x="39" y="221"/>
                    </a:lnTo>
                    <a:lnTo>
                      <a:pt x="57" y="234"/>
                    </a:lnTo>
                    <a:lnTo>
                      <a:pt x="78" y="247"/>
                    </a:lnTo>
                    <a:lnTo>
                      <a:pt x="104" y="255"/>
                    </a:lnTo>
                    <a:lnTo>
                      <a:pt x="130" y="255"/>
                    </a:lnTo>
                    <a:lnTo>
                      <a:pt x="230" y="255"/>
                    </a:lnTo>
                    <a:lnTo>
                      <a:pt x="234" y="255"/>
                    </a:lnTo>
                    <a:lnTo>
                      <a:pt x="234" y="255"/>
                    </a:lnTo>
                    <a:lnTo>
                      <a:pt x="251" y="234"/>
                    </a:lnTo>
                    <a:lnTo>
                      <a:pt x="251" y="234"/>
                    </a:lnTo>
                    <a:lnTo>
                      <a:pt x="264" y="216"/>
                    </a:lnTo>
                    <a:lnTo>
                      <a:pt x="273" y="195"/>
                    </a:lnTo>
                    <a:lnTo>
                      <a:pt x="277" y="169"/>
                    </a:lnTo>
                    <a:lnTo>
                      <a:pt x="282" y="138"/>
                    </a:lnTo>
                    <a:lnTo>
                      <a:pt x="282" y="138"/>
                    </a:lnTo>
                    <a:lnTo>
                      <a:pt x="282" y="134"/>
                    </a:lnTo>
                    <a:lnTo>
                      <a:pt x="282" y="134"/>
                    </a:lnTo>
                    <a:close/>
                    <a:moveTo>
                      <a:pt x="204" y="104"/>
                    </a:moveTo>
                    <a:lnTo>
                      <a:pt x="191" y="156"/>
                    </a:lnTo>
                    <a:lnTo>
                      <a:pt x="191" y="156"/>
                    </a:lnTo>
                    <a:lnTo>
                      <a:pt x="178" y="177"/>
                    </a:lnTo>
                    <a:lnTo>
                      <a:pt x="173" y="186"/>
                    </a:lnTo>
                    <a:lnTo>
                      <a:pt x="169" y="186"/>
                    </a:lnTo>
                    <a:lnTo>
                      <a:pt x="169" y="186"/>
                    </a:lnTo>
                    <a:lnTo>
                      <a:pt x="161" y="186"/>
                    </a:lnTo>
                    <a:lnTo>
                      <a:pt x="156" y="182"/>
                    </a:lnTo>
                    <a:lnTo>
                      <a:pt x="148" y="164"/>
                    </a:lnTo>
                    <a:lnTo>
                      <a:pt x="148" y="164"/>
                    </a:lnTo>
                    <a:lnTo>
                      <a:pt x="139" y="117"/>
                    </a:lnTo>
                    <a:lnTo>
                      <a:pt x="139" y="117"/>
                    </a:lnTo>
                    <a:lnTo>
                      <a:pt x="139" y="104"/>
                    </a:lnTo>
                    <a:lnTo>
                      <a:pt x="139" y="104"/>
                    </a:lnTo>
                    <a:lnTo>
                      <a:pt x="135" y="125"/>
                    </a:lnTo>
                    <a:lnTo>
                      <a:pt x="135" y="125"/>
                    </a:lnTo>
                    <a:lnTo>
                      <a:pt x="130" y="138"/>
                    </a:lnTo>
                    <a:lnTo>
                      <a:pt x="126" y="156"/>
                    </a:lnTo>
                    <a:lnTo>
                      <a:pt x="126" y="156"/>
                    </a:lnTo>
                    <a:lnTo>
                      <a:pt x="117" y="177"/>
                    </a:lnTo>
                    <a:lnTo>
                      <a:pt x="113" y="186"/>
                    </a:lnTo>
                    <a:lnTo>
                      <a:pt x="109" y="186"/>
                    </a:lnTo>
                    <a:lnTo>
                      <a:pt x="109" y="186"/>
                    </a:lnTo>
                    <a:lnTo>
                      <a:pt x="100" y="186"/>
                    </a:lnTo>
                    <a:lnTo>
                      <a:pt x="96" y="177"/>
                    </a:lnTo>
                    <a:lnTo>
                      <a:pt x="87" y="156"/>
                    </a:lnTo>
                    <a:lnTo>
                      <a:pt x="74" y="104"/>
                    </a:lnTo>
                    <a:lnTo>
                      <a:pt x="74" y="104"/>
                    </a:lnTo>
                    <a:lnTo>
                      <a:pt x="74" y="82"/>
                    </a:lnTo>
                    <a:lnTo>
                      <a:pt x="74" y="78"/>
                    </a:lnTo>
                    <a:lnTo>
                      <a:pt x="78" y="74"/>
                    </a:lnTo>
                    <a:lnTo>
                      <a:pt x="78" y="74"/>
                    </a:lnTo>
                    <a:lnTo>
                      <a:pt x="87" y="78"/>
                    </a:lnTo>
                    <a:lnTo>
                      <a:pt x="91" y="82"/>
                    </a:lnTo>
                    <a:lnTo>
                      <a:pt x="96" y="99"/>
                    </a:lnTo>
                    <a:lnTo>
                      <a:pt x="96" y="99"/>
                    </a:lnTo>
                    <a:lnTo>
                      <a:pt x="109" y="147"/>
                    </a:lnTo>
                    <a:lnTo>
                      <a:pt x="109" y="147"/>
                    </a:lnTo>
                    <a:lnTo>
                      <a:pt x="109" y="160"/>
                    </a:lnTo>
                    <a:lnTo>
                      <a:pt x="109" y="160"/>
                    </a:lnTo>
                    <a:lnTo>
                      <a:pt x="113" y="134"/>
                    </a:lnTo>
                    <a:lnTo>
                      <a:pt x="113" y="134"/>
                    </a:lnTo>
                    <a:lnTo>
                      <a:pt x="117" y="121"/>
                    </a:lnTo>
                    <a:lnTo>
                      <a:pt x="122" y="104"/>
                    </a:lnTo>
                    <a:lnTo>
                      <a:pt x="122" y="104"/>
                    </a:lnTo>
                    <a:lnTo>
                      <a:pt x="130" y="82"/>
                    </a:lnTo>
                    <a:lnTo>
                      <a:pt x="135" y="78"/>
                    </a:lnTo>
                    <a:lnTo>
                      <a:pt x="139" y="74"/>
                    </a:lnTo>
                    <a:lnTo>
                      <a:pt x="139" y="74"/>
                    </a:lnTo>
                    <a:lnTo>
                      <a:pt x="143" y="78"/>
                    </a:lnTo>
                    <a:lnTo>
                      <a:pt x="152" y="82"/>
                    </a:lnTo>
                    <a:lnTo>
                      <a:pt x="156" y="99"/>
                    </a:lnTo>
                    <a:lnTo>
                      <a:pt x="156" y="99"/>
                    </a:lnTo>
                    <a:lnTo>
                      <a:pt x="165" y="147"/>
                    </a:lnTo>
                    <a:lnTo>
                      <a:pt x="165" y="147"/>
                    </a:lnTo>
                    <a:lnTo>
                      <a:pt x="169" y="160"/>
                    </a:lnTo>
                    <a:lnTo>
                      <a:pt x="169" y="160"/>
                    </a:lnTo>
                    <a:lnTo>
                      <a:pt x="173" y="134"/>
                    </a:lnTo>
                    <a:lnTo>
                      <a:pt x="173" y="134"/>
                    </a:lnTo>
                    <a:lnTo>
                      <a:pt x="173" y="121"/>
                    </a:lnTo>
                    <a:lnTo>
                      <a:pt x="178" y="104"/>
                    </a:lnTo>
                    <a:lnTo>
                      <a:pt x="178" y="104"/>
                    </a:lnTo>
                    <a:lnTo>
                      <a:pt x="186" y="82"/>
                    </a:lnTo>
                    <a:lnTo>
                      <a:pt x="191" y="78"/>
                    </a:lnTo>
                    <a:lnTo>
                      <a:pt x="199" y="74"/>
                    </a:lnTo>
                    <a:lnTo>
                      <a:pt x="199" y="74"/>
                    </a:lnTo>
                    <a:lnTo>
                      <a:pt x="204" y="78"/>
                    </a:lnTo>
                    <a:lnTo>
                      <a:pt x="204" y="82"/>
                    </a:lnTo>
                    <a:lnTo>
                      <a:pt x="204" y="104"/>
                    </a:lnTo>
                    <a:lnTo>
                      <a:pt x="204" y="104"/>
                    </a:lnTo>
                    <a:close/>
                    <a:moveTo>
                      <a:pt x="243" y="156"/>
                    </a:moveTo>
                    <a:lnTo>
                      <a:pt x="243" y="156"/>
                    </a:lnTo>
                    <a:lnTo>
                      <a:pt x="238" y="177"/>
                    </a:lnTo>
                    <a:lnTo>
                      <a:pt x="238" y="186"/>
                    </a:lnTo>
                    <a:lnTo>
                      <a:pt x="230" y="186"/>
                    </a:lnTo>
                    <a:lnTo>
                      <a:pt x="230" y="186"/>
                    </a:lnTo>
                    <a:lnTo>
                      <a:pt x="225" y="186"/>
                    </a:lnTo>
                    <a:lnTo>
                      <a:pt x="221" y="177"/>
                    </a:lnTo>
                    <a:lnTo>
                      <a:pt x="217" y="156"/>
                    </a:lnTo>
                    <a:lnTo>
                      <a:pt x="217" y="138"/>
                    </a:lnTo>
                    <a:lnTo>
                      <a:pt x="217" y="138"/>
                    </a:lnTo>
                    <a:lnTo>
                      <a:pt x="221" y="112"/>
                    </a:lnTo>
                    <a:lnTo>
                      <a:pt x="225" y="108"/>
                    </a:lnTo>
                    <a:lnTo>
                      <a:pt x="230" y="104"/>
                    </a:lnTo>
                    <a:lnTo>
                      <a:pt x="230" y="104"/>
                    </a:lnTo>
                    <a:lnTo>
                      <a:pt x="238" y="108"/>
                    </a:lnTo>
                    <a:lnTo>
                      <a:pt x="238" y="112"/>
                    </a:lnTo>
                    <a:lnTo>
                      <a:pt x="243" y="138"/>
                    </a:lnTo>
                    <a:lnTo>
                      <a:pt x="243" y="156"/>
                    </a:lnTo>
                    <a:close/>
                    <a:moveTo>
                      <a:pt x="230" y="95"/>
                    </a:moveTo>
                    <a:lnTo>
                      <a:pt x="230" y="95"/>
                    </a:lnTo>
                    <a:lnTo>
                      <a:pt x="221" y="91"/>
                    </a:lnTo>
                    <a:lnTo>
                      <a:pt x="217" y="82"/>
                    </a:lnTo>
                    <a:lnTo>
                      <a:pt x="217" y="82"/>
                    </a:lnTo>
                    <a:lnTo>
                      <a:pt x="221" y="74"/>
                    </a:lnTo>
                    <a:lnTo>
                      <a:pt x="230" y="69"/>
                    </a:lnTo>
                    <a:lnTo>
                      <a:pt x="230" y="69"/>
                    </a:lnTo>
                    <a:lnTo>
                      <a:pt x="243" y="74"/>
                    </a:lnTo>
                    <a:lnTo>
                      <a:pt x="247" y="82"/>
                    </a:lnTo>
                    <a:lnTo>
                      <a:pt x="247" y="82"/>
                    </a:lnTo>
                    <a:lnTo>
                      <a:pt x="243" y="91"/>
                    </a:lnTo>
                    <a:lnTo>
                      <a:pt x="230" y="95"/>
                    </a:lnTo>
                    <a:lnTo>
                      <a:pt x="230" y="9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grpSp>
      </p:grpSp>
      <p:grpSp>
        <p:nvGrpSpPr>
          <p:cNvPr id="6" name="Group 5"/>
          <p:cNvGrpSpPr/>
          <p:nvPr/>
        </p:nvGrpSpPr>
        <p:grpSpPr>
          <a:xfrm>
            <a:off x="6293468" y="2270928"/>
            <a:ext cx="5047469" cy="3958969"/>
            <a:chOff x="6293468" y="2270928"/>
            <a:chExt cx="5047469" cy="3958969"/>
          </a:xfrm>
        </p:grpSpPr>
        <p:sp>
          <p:nvSpPr>
            <p:cNvPr id="23" name="1773756775"/>
            <p:cNvSpPr txBox="1"/>
            <p:nvPr/>
          </p:nvSpPr>
          <p:spPr>
            <a:xfrm>
              <a:off x="6302249" y="2270928"/>
              <a:ext cx="5038688" cy="3958969"/>
            </a:xfrm>
            <a:prstGeom prst="rect">
              <a:avLst/>
            </a:prstGeom>
            <a:gradFill flip="none" rotWithShape="1">
              <a:gsLst>
                <a:gs pos="0">
                  <a:schemeClr val="bg1">
                    <a:lumMod val="95000"/>
                  </a:schemeClr>
                </a:gs>
                <a:gs pos="73000">
                  <a:schemeClr val="bg1"/>
                </a:gs>
                <a:gs pos="100000">
                  <a:schemeClr val="bg1"/>
                </a:gs>
              </a:gsLst>
              <a:lin ang="5400000" scaled="1"/>
              <a:tileRect/>
            </a:gradFill>
            <a:ln>
              <a:noFill/>
            </a:ln>
            <a:effectLst>
              <a:outerShdw blurRad="50800" dist="38100" dir="2700000" algn="tl" rotWithShape="0">
                <a:prstClr val="black">
                  <a:alpha val="40000"/>
                </a:prstClr>
              </a:outerShdw>
            </a:effectLst>
          </p:spPr>
          <p:txBody>
            <a:bodyPr wrap="square" lIns="143963" tIns="107972" rIns="35991" rtlCol="0">
              <a:noAutofit/>
            </a:bodyPr>
            <a:lstStyle/>
            <a:p>
              <a:pPr>
                <a:spcBef>
                  <a:spcPts val="600"/>
                </a:spcBef>
              </a:pPr>
              <a:endParaRPr lang="en-US" altLang="zh-CN" sz="1200" dirty="0">
                <a:latin typeface="Arial" panose="020B0604020202020204" pitchFamily="34" charset="0"/>
                <a:ea typeface="微软雅黑" pitchFamily="34" charset="-122"/>
              </a:endParaRPr>
            </a:p>
          </p:txBody>
        </p:sp>
        <p:grpSp>
          <p:nvGrpSpPr>
            <p:cNvPr id="5" name="Group 4"/>
            <p:cNvGrpSpPr/>
            <p:nvPr/>
          </p:nvGrpSpPr>
          <p:grpSpPr>
            <a:xfrm>
              <a:off x="6293468" y="2413295"/>
              <a:ext cx="5047469" cy="3668954"/>
              <a:chOff x="6293468" y="2413295"/>
              <a:chExt cx="5047469" cy="3668954"/>
            </a:xfrm>
          </p:grpSpPr>
          <p:sp>
            <p:nvSpPr>
              <p:cNvPr id="24" name="1793912554"/>
              <p:cNvSpPr/>
              <p:nvPr/>
            </p:nvSpPr>
            <p:spPr>
              <a:xfrm>
                <a:off x="6309260" y="2413295"/>
                <a:ext cx="5031677" cy="523084"/>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1. </a:t>
                </a:r>
                <a:r>
                  <a:rPr lang="bg-BG" altLang="zh-CN" sz="1400" b="1" dirty="0">
                    <a:solidFill>
                      <a:srgbClr val="C00000"/>
                    </a:solidFill>
                    <a:latin typeface="Arial" panose="020B0604020202020204" pitchFamily="34" charset="0"/>
                    <a:ea typeface="微软雅黑" pitchFamily="34" charset="-122"/>
                    <a:cs typeface="Arial" pitchFamily="34" charset="0"/>
                  </a:rPr>
                  <a:t>Изграждането на </a:t>
                </a:r>
                <a:r>
                  <a:rPr lang="en-US" altLang="zh-CN" sz="1400" b="1" dirty="0">
                    <a:solidFill>
                      <a:srgbClr val="C00000"/>
                    </a:solidFill>
                    <a:latin typeface="Arial" panose="020B0604020202020204" pitchFamily="34" charset="0"/>
                    <a:ea typeface="微软雅黑" pitchFamily="34" charset="-122"/>
                    <a:cs typeface="Arial" pitchFamily="34" charset="0"/>
                  </a:rPr>
                  <a:t>Wi-Fi</a:t>
                </a:r>
                <a:r>
                  <a:rPr lang="bg-BG" altLang="zh-CN" sz="1400" b="1" dirty="0">
                    <a:solidFill>
                      <a:srgbClr val="C00000"/>
                    </a:solidFill>
                    <a:latin typeface="Arial" panose="020B0604020202020204" pitchFamily="34" charset="0"/>
                    <a:ea typeface="微软雅黑" pitchFamily="34" charset="-122"/>
                    <a:cs typeface="Arial" pitchFamily="34" charset="0"/>
                  </a:rPr>
                  <a:t> помага за подобряване на опознаването на града</a:t>
                </a:r>
                <a:r>
                  <a:rPr lang="en-US" altLang="zh-CN" sz="1400" b="1" dirty="0">
                    <a:solidFill>
                      <a:srgbClr val="C00000"/>
                    </a:solidFill>
                    <a:latin typeface="Arial" panose="020B0604020202020204" pitchFamily="34" charset="0"/>
                    <a:ea typeface="微软雅黑" pitchFamily="34" charset="-122"/>
                    <a:cs typeface="Arial" pitchFamily="34" charset="0"/>
                  </a:rPr>
                  <a:t>.</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27" name="705719854"/>
              <p:cNvSpPr/>
              <p:nvPr/>
            </p:nvSpPr>
            <p:spPr>
              <a:xfrm>
                <a:off x="6907002" y="4382410"/>
                <a:ext cx="4204573" cy="738472"/>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2. </a:t>
                </a:r>
                <a:r>
                  <a:rPr lang="bg-BG" altLang="zh-CN" sz="1400" b="1" dirty="0">
                    <a:solidFill>
                      <a:srgbClr val="C00000"/>
                    </a:solidFill>
                    <a:latin typeface="Arial" panose="020B0604020202020204" pitchFamily="34" charset="0"/>
                    <a:ea typeface="微软雅黑" pitchFamily="34" charset="-122"/>
                    <a:cs typeface="Arial" pitchFamily="34" charset="0"/>
                  </a:rPr>
                  <a:t>Изграждането на безжичен град</a:t>
                </a:r>
                <a:r>
                  <a:rPr lang="en-US" altLang="zh-CN" sz="1400" b="1" dirty="0">
                    <a:solidFill>
                      <a:srgbClr val="C00000"/>
                    </a:solidFill>
                    <a:latin typeface="Arial" panose="020B0604020202020204" pitchFamily="34" charset="0"/>
                    <a:ea typeface="微软雅黑" pitchFamily="34" charset="-122"/>
                    <a:cs typeface="Arial" pitchFamily="34" charset="0"/>
                  </a:rPr>
                  <a:t> </a:t>
                </a:r>
                <a:r>
                  <a:rPr lang="bg-BG" altLang="zh-CN" sz="1400" b="1" dirty="0">
                    <a:solidFill>
                      <a:srgbClr val="C00000"/>
                    </a:solidFill>
                    <a:latin typeface="Arial" panose="020B0604020202020204" pitchFamily="34" charset="0"/>
                    <a:ea typeface="微软雅黑" pitchFamily="34" charset="-122"/>
                    <a:cs typeface="Arial" pitchFamily="34" charset="0"/>
                  </a:rPr>
                  <a:t>подобрява конкурентоспособността на града</a:t>
                </a:r>
                <a:r>
                  <a:rPr lang="en-US" altLang="zh-CN" sz="1400" b="1" dirty="0">
                    <a:solidFill>
                      <a:srgbClr val="C00000"/>
                    </a:solidFill>
                    <a:latin typeface="Arial" panose="020B0604020202020204" pitchFamily="34" charset="0"/>
                    <a:ea typeface="微软雅黑" pitchFamily="34" charset="-122"/>
                    <a:cs typeface="Arial" pitchFamily="34" charset="0"/>
                  </a:rPr>
                  <a:t>.</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52" name="78616751"/>
              <p:cNvSpPr/>
              <p:nvPr/>
            </p:nvSpPr>
            <p:spPr bwMode="auto">
              <a:xfrm>
                <a:off x="7534718" y="2996519"/>
                <a:ext cx="320958" cy="1358546"/>
              </a:xfrm>
              <a:prstGeom prst="leftBrace">
                <a:avLst>
                  <a:gd name="adj1" fmla="val 8333"/>
                  <a:gd name="adj2" fmla="val 51869"/>
                </a:avLst>
              </a:prstGeom>
              <a:noFill/>
              <a:ln w="12700" cap="flat" cmpd="sng" algn="ctr">
                <a:solidFill>
                  <a:schemeClr val="tx1"/>
                </a:solidFill>
                <a:prstDash val="solid"/>
                <a:round/>
                <a:headEnd type="none" w="med" len="med"/>
                <a:tailEnd type="none" w="med" len="med"/>
              </a:ln>
              <a:effectLst/>
            </p:spPr>
            <p:txBody>
              <a:bodyPr rtlCol="0" anchor="ctr"/>
              <a:lstStyle/>
              <a:p>
                <a:pPr algn="ctr"/>
                <a:endParaRPr lang="zh-CN" altLang="en-US" sz="1799">
                  <a:latin typeface="Arial" panose="020B0604020202020204" pitchFamily="34" charset="0"/>
                </a:endParaRPr>
              </a:p>
            </p:txBody>
          </p:sp>
          <p:sp>
            <p:nvSpPr>
              <p:cNvPr id="53" name="1630156958"/>
              <p:cNvSpPr/>
              <p:nvPr/>
            </p:nvSpPr>
            <p:spPr>
              <a:xfrm>
                <a:off x="6293468" y="3533491"/>
                <a:ext cx="1169723" cy="499989"/>
              </a:xfrm>
              <a:prstGeom prst="rect">
                <a:avLst/>
              </a:prstGeom>
            </p:spPr>
            <p:txBody>
              <a:bodyPr wrap="none" lIns="68544" tIns="34272" rIns="68544" bIns="34272">
                <a:spAutoFit/>
              </a:bodyPr>
              <a:lstStyle/>
              <a:p>
                <a:r>
                  <a:rPr lang="bg-BG" altLang="zh-CN" sz="1400" b="1" dirty="0">
                    <a:latin typeface="Arial"/>
                    <a:ea typeface="微软雅黑"/>
                    <a:cs typeface="Arial" pitchFamily="34" charset="0"/>
                    <a:sym typeface="Arial"/>
                  </a:rPr>
                  <a:t>Безжичния </a:t>
                </a:r>
              </a:p>
              <a:p>
                <a:r>
                  <a:rPr lang="bg-BG" altLang="zh-CN" sz="1400" b="1" dirty="0">
                    <a:latin typeface="Arial"/>
                    <a:ea typeface="微软雅黑"/>
                    <a:cs typeface="Arial" pitchFamily="34" charset="0"/>
                    <a:sym typeface="Arial"/>
                  </a:rPr>
                  <a:t>град</a:t>
                </a:r>
                <a:endParaRPr lang="zh-CN" altLang="en-US" sz="1400" b="1" dirty="0">
                  <a:latin typeface="Arial"/>
                  <a:ea typeface="微软雅黑"/>
                  <a:cs typeface="Arial" pitchFamily="34" charset="0"/>
                  <a:sym typeface="Arial"/>
                </a:endParaRPr>
              </a:p>
            </p:txBody>
          </p:sp>
          <p:sp>
            <p:nvSpPr>
              <p:cNvPr id="54" name="125109668"/>
              <p:cNvSpPr/>
              <p:nvPr/>
            </p:nvSpPr>
            <p:spPr>
              <a:xfrm>
                <a:off x="7897344" y="2922155"/>
                <a:ext cx="1675533" cy="238447"/>
              </a:xfrm>
              <a:prstGeom prst="rect">
                <a:avLst/>
              </a:prstGeom>
            </p:spPr>
            <p:txBody>
              <a:bodyPr wrap="square" lIns="68544" tIns="34272" rIns="68544" bIns="34272">
                <a:spAutoFit/>
              </a:bodyPr>
              <a:lstStyle/>
              <a:p>
                <a:r>
                  <a:rPr lang="bg-BG" altLang="zh-CN" sz="1100" b="1" dirty="0">
                    <a:latin typeface="Arial"/>
                    <a:ea typeface="微软雅黑"/>
                    <a:cs typeface="Arial" pitchFamily="34" charset="0"/>
                    <a:sym typeface="Arial"/>
                  </a:rPr>
                  <a:t>Доставя удобство</a:t>
                </a:r>
                <a:endParaRPr lang="zh-CN" altLang="en-US" sz="1100" b="1" dirty="0">
                  <a:latin typeface="Arial"/>
                  <a:ea typeface="微软雅黑"/>
                  <a:cs typeface="Arial" pitchFamily="34" charset="0"/>
                  <a:sym typeface="Arial"/>
                </a:endParaRPr>
              </a:p>
            </p:txBody>
          </p:sp>
          <p:sp>
            <p:nvSpPr>
              <p:cNvPr id="57" name="57993280"/>
              <p:cNvSpPr/>
              <p:nvPr/>
            </p:nvSpPr>
            <p:spPr>
              <a:xfrm>
                <a:off x="7897344" y="3201483"/>
                <a:ext cx="1687268" cy="238447"/>
              </a:xfrm>
              <a:prstGeom prst="rect">
                <a:avLst/>
              </a:prstGeom>
            </p:spPr>
            <p:txBody>
              <a:bodyPr wrap="square" lIns="68544" tIns="34272" rIns="68544" bIns="34272">
                <a:spAutoFit/>
              </a:bodyPr>
              <a:lstStyle/>
              <a:p>
                <a:r>
                  <a:rPr lang="bg-BG" altLang="zh-CN" sz="1100" b="1" dirty="0">
                    <a:latin typeface="Arial"/>
                    <a:ea typeface="微软雅黑"/>
                    <a:cs typeface="Arial" pitchFamily="34" charset="0"/>
                    <a:sym typeface="Arial"/>
                  </a:rPr>
                  <a:t>Подпомага туризма</a:t>
                </a:r>
                <a:endParaRPr lang="zh-CN" altLang="en-US" sz="1100" b="1" dirty="0">
                  <a:latin typeface="Arial"/>
                  <a:ea typeface="微软雅黑"/>
                  <a:cs typeface="Arial" pitchFamily="34" charset="0"/>
                  <a:sym typeface="Arial"/>
                </a:endParaRPr>
              </a:p>
            </p:txBody>
          </p:sp>
          <p:sp>
            <p:nvSpPr>
              <p:cNvPr id="59" name="817701872"/>
              <p:cNvSpPr/>
              <p:nvPr/>
            </p:nvSpPr>
            <p:spPr>
              <a:xfrm>
                <a:off x="7871957" y="3573521"/>
                <a:ext cx="1859248" cy="407680"/>
              </a:xfrm>
              <a:prstGeom prst="rect">
                <a:avLst/>
              </a:prstGeom>
            </p:spPr>
            <p:txBody>
              <a:bodyPr wrap="square" lIns="68544" tIns="34272" rIns="68544" bIns="34272">
                <a:spAutoFit/>
              </a:bodyPr>
              <a:lstStyle/>
              <a:p>
                <a:r>
                  <a:rPr lang="bg-BG" altLang="zh-CN" sz="1100" b="1" dirty="0">
                    <a:latin typeface="Arial"/>
                    <a:ea typeface="微软雅黑"/>
                    <a:cs typeface="Arial" pitchFamily="34" charset="0"/>
                    <a:sym typeface="Arial"/>
                  </a:rPr>
                  <a:t>Промоцира развитието на бизнеса</a:t>
                </a:r>
                <a:endParaRPr lang="zh-CN" altLang="en-US" sz="1100" b="1" dirty="0">
                  <a:latin typeface="Arial"/>
                  <a:ea typeface="微软雅黑"/>
                  <a:cs typeface="Arial" pitchFamily="34" charset="0"/>
                  <a:sym typeface="Arial"/>
                </a:endParaRPr>
              </a:p>
            </p:txBody>
          </p:sp>
          <p:sp>
            <p:nvSpPr>
              <p:cNvPr id="60" name="212693512"/>
              <p:cNvSpPr/>
              <p:nvPr/>
            </p:nvSpPr>
            <p:spPr>
              <a:xfrm>
                <a:off x="7901787" y="4017105"/>
                <a:ext cx="1453509" cy="407680"/>
              </a:xfrm>
              <a:prstGeom prst="rect">
                <a:avLst/>
              </a:prstGeom>
            </p:spPr>
            <p:txBody>
              <a:bodyPr wrap="square" lIns="68544" tIns="34272" rIns="68544" bIns="34272">
                <a:spAutoFit/>
              </a:bodyPr>
              <a:lstStyle/>
              <a:p>
                <a:r>
                  <a:rPr lang="bg-BG" altLang="zh-CN" sz="1100" b="1" dirty="0">
                    <a:latin typeface="Arial"/>
                    <a:ea typeface="微软雅黑"/>
                    <a:cs typeface="Arial" pitchFamily="34" charset="0"/>
                    <a:sym typeface="Arial"/>
                  </a:rPr>
                  <a:t>Улеснява транспортирането</a:t>
                </a:r>
                <a:endParaRPr lang="zh-CN" altLang="en-US" sz="1100" b="1" dirty="0">
                  <a:latin typeface="Arial"/>
                  <a:ea typeface="微软雅黑"/>
                  <a:cs typeface="Arial" pitchFamily="34" charset="0"/>
                  <a:sym typeface="Arial"/>
                </a:endParaRPr>
              </a:p>
            </p:txBody>
          </p:sp>
          <p:sp>
            <p:nvSpPr>
              <p:cNvPr id="62" name="1374764697"/>
              <p:cNvSpPr>
                <a:spLocks/>
              </p:cNvSpPr>
              <p:nvPr/>
            </p:nvSpPr>
            <p:spPr bwMode="auto">
              <a:xfrm>
                <a:off x="9920759" y="3965066"/>
                <a:ext cx="108544" cy="87031"/>
              </a:xfrm>
              <a:custGeom>
                <a:avLst/>
                <a:gdLst/>
                <a:ahLst/>
                <a:cxnLst>
                  <a:cxn ang="0">
                    <a:pos x="2280" y="2460"/>
                  </a:cxn>
                  <a:cxn ang="0">
                    <a:pos x="2400" y="2490"/>
                  </a:cxn>
                  <a:cxn ang="0">
                    <a:pos x="2520" y="2520"/>
                  </a:cxn>
                  <a:cxn ang="0">
                    <a:pos x="2640" y="2460"/>
                  </a:cxn>
                  <a:cxn ang="0">
                    <a:pos x="2730" y="2400"/>
                  </a:cxn>
                  <a:cxn ang="0">
                    <a:pos x="2970" y="2070"/>
                  </a:cxn>
                  <a:cxn ang="0">
                    <a:pos x="3000" y="1950"/>
                  </a:cxn>
                  <a:cxn ang="0">
                    <a:pos x="3000" y="1830"/>
                  </a:cxn>
                  <a:cxn ang="0">
                    <a:pos x="2970" y="1740"/>
                  </a:cxn>
                  <a:cxn ang="0">
                    <a:pos x="2880" y="1650"/>
                  </a:cxn>
                  <a:cxn ang="0">
                    <a:pos x="720" y="60"/>
                  </a:cxn>
                  <a:cxn ang="0">
                    <a:pos x="600" y="0"/>
                  </a:cxn>
                  <a:cxn ang="0">
                    <a:pos x="480" y="0"/>
                  </a:cxn>
                  <a:cxn ang="0">
                    <a:pos x="390" y="30"/>
                  </a:cxn>
                  <a:cxn ang="0">
                    <a:pos x="300" y="120"/>
                  </a:cxn>
                  <a:cxn ang="0">
                    <a:pos x="60" y="450"/>
                  </a:cxn>
                  <a:cxn ang="0">
                    <a:pos x="0" y="540"/>
                  </a:cxn>
                  <a:cxn ang="0">
                    <a:pos x="0" y="660"/>
                  </a:cxn>
                  <a:cxn ang="0">
                    <a:pos x="29" y="780"/>
                  </a:cxn>
                  <a:cxn ang="0">
                    <a:pos x="120" y="870"/>
                  </a:cxn>
                  <a:cxn ang="0">
                    <a:pos x="2280" y="2460"/>
                  </a:cxn>
                </a:cxnLst>
                <a:rect l="0" t="0" r="r" b="b"/>
                <a:pathLst>
                  <a:path w="3000" h="2520">
                    <a:moveTo>
                      <a:pt x="2280" y="2460"/>
                    </a:moveTo>
                    <a:lnTo>
                      <a:pt x="2400" y="2490"/>
                    </a:lnTo>
                    <a:lnTo>
                      <a:pt x="2520" y="2520"/>
                    </a:lnTo>
                    <a:lnTo>
                      <a:pt x="2640" y="2460"/>
                    </a:lnTo>
                    <a:lnTo>
                      <a:pt x="2730" y="2400"/>
                    </a:lnTo>
                    <a:lnTo>
                      <a:pt x="2970" y="2070"/>
                    </a:lnTo>
                    <a:lnTo>
                      <a:pt x="3000" y="1950"/>
                    </a:lnTo>
                    <a:lnTo>
                      <a:pt x="3000" y="1830"/>
                    </a:lnTo>
                    <a:lnTo>
                      <a:pt x="2970" y="1740"/>
                    </a:lnTo>
                    <a:lnTo>
                      <a:pt x="2880" y="1650"/>
                    </a:lnTo>
                    <a:lnTo>
                      <a:pt x="720" y="60"/>
                    </a:lnTo>
                    <a:lnTo>
                      <a:pt x="600" y="0"/>
                    </a:lnTo>
                    <a:lnTo>
                      <a:pt x="480" y="0"/>
                    </a:lnTo>
                    <a:lnTo>
                      <a:pt x="390" y="30"/>
                    </a:lnTo>
                    <a:lnTo>
                      <a:pt x="300" y="120"/>
                    </a:lnTo>
                    <a:lnTo>
                      <a:pt x="60" y="450"/>
                    </a:lnTo>
                    <a:lnTo>
                      <a:pt x="0" y="540"/>
                    </a:lnTo>
                    <a:lnTo>
                      <a:pt x="0" y="660"/>
                    </a:lnTo>
                    <a:lnTo>
                      <a:pt x="29" y="780"/>
                    </a:lnTo>
                    <a:lnTo>
                      <a:pt x="120" y="870"/>
                    </a:lnTo>
                    <a:lnTo>
                      <a:pt x="2280" y="246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4" name="1952066791"/>
              <p:cNvSpPr>
                <a:spLocks/>
              </p:cNvSpPr>
              <p:nvPr/>
            </p:nvSpPr>
            <p:spPr bwMode="auto">
              <a:xfrm>
                <a:off x="9867573" y="3962993"/>
                <a:ext cx="24965" cy="80815"/>
              </a:xfrm>
              <a:custGeom>
                <a:avLst/>
                <a:gdLst/>
                <a:ahLst/>
                <a:cxnLst>
                  <a:cxn ang="0">
                    <a:pos x="360" y="0"/>
                  </a:cxn>
                  <a:cxn ang="0">
                    <a:pos x="690" y="1290"/>
                  </a:cxn>
                  <a:cxn ang="0">
                    <a:pos x="360" y="2340"/>
                  </a:cxn>
                  <a:cxn ang="0">
                    <a:pos x="0" y="1260"/>
                  </a:cxn>
                  <a:cxn ang="0">
                    <a:pos x="360" y="0"/>
                  </a:cxn>
                </a:cxnLst>
                <a:rect l="0" t="0" r="r" b="b"/>
                <a:pathLst>
                  <a:path w="690" h="2340">
                    <a:moveTo>
                      <a:pt x="360" y="0"/>
                    </a:moveTo>
                    <a:lnTo>
                      <a:pt x="690" y="1290"/>
                    </a:lnTo>
                    <a:lnTo>
                      <a:pt x="360" y="2340"/>
                    </a:lnTo>
                    <a:lnTo>
                      <a:pt x="0" y="1260"/>
                    </a:lnTo>
                    <a:lnTo>
                      <a:pt x="36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5" name="559585253"/>
              <p:cNvSpPr>
                <a:spLocks/>
              </p:cNvSpPr>
              <p:nvPr/>
            </p:nvSpPr>
            <p:spPr bwMode="auto">
              <a:xfrm>
                <a:off x="9873000" y="4045881"/>
                <a:ext cx="14110" cy="15541"/>
              </a:xfrm>
              <a:custGeom>
                <a:avLst/>
                <a:gdLst/>
                <a:ahLst/>
                <a:cxnLst>
                  <a:cxn ang="0">
                    <a:pos x="0" y="240"/>
                  </a:cxn>
                  <a:cxn ang="0">
                    <a:pos x="0" y="330"/>
                  </a:cxn>
                  <a:cxn ang="0">
                    <a:pos x="60" y="391"/>
                  </a:cxn>
                  <a:cxn ang="0">
                    <a:pos x="120" y="450"/>
                  </a:cxn>
                  <a:cxn ang="0">
                    <a:pos x="180" y="450"/>
                  </a:cxn>
                  <a:cxn ang="0">
                    <a:pos x="270" y="450"/>
                  </a:cxn>
                  <a:cxn ang="0">
                    <a:pos x="330" y="391"/>
                  </a:cxn>
                  <a:cxn ang="0">
                    <a:pos x="360" y="330"/>
                  </a:cxn>
                  <a:cxn ang="0">
                    <a:pos x="390" y="240"/>
                  </a:cxn>
                  <a:cxn ang="0">
                    <a:pos x="360" y="150"/>
                  </a:cxn>
                  <a:cxn ang="0">
                    <a:pos x="330" y="60"/>
                  </a:cxn>
                  <a:cxn ang="0">
                    <a:pos x="270" y="30"/>
                  </a:cxn>
                  <a:cxn ang="0">
                    <a:pos x="180" y="0"/>
                  </a:cxn>
                  <a:cxn ang="0">
                    <a:pos x="120" y="30"/>
                  </a:cxn>
                  <a:cxn ang="0">
                    <a:pos x="60" y="60"/>
                  </a:cxn>
                  <a:cxn ang="0">
                    <a:pos x="0" y="150"/>
                  </a:cxn>
                  <a:cxn ang="0">
                    <a:pos x="0" y="240"/>
                  </a:cxn>
                </a:cxnLst>
                <a:rect l="0" t="0" r="r" b="b"/>
                <a:pathLst>
                  <a:path w="390" h="450">
                    <a:moveTo>
                      <a:pt x="0" y="240"/>
                    </a:moveTo>
                    <a:lnTo>
                      <a:pt x="0" y="330"/>
                    </a:lnTo>
                    <a:lnTo>
                      <a:pt x="60" y="391"/>
                    </a:lnTo>
                    <a:lnTo>
                      <a:pt x="120" y="450"/>
                    </a:lnTo>
                    <a:lnTo>
                      <a:pt x="180" y="450"/>
                    </a:lnTo>
                    <a:lnTo>
                      <a:pt x="270" y="450"/>
                    </a:lnTo>
                    <a:lnTo>
                      <a:pt x="330" y="391"/>
                    </a:lnTo>
                    <a:lnTo>
                      <a:pt x="360" y="330"/>
                    </a:lnTo>
                    <a:lnTo>
                      <a:pt x="390" y="240"/>
                    </a:lnTo>
                    <a:lnTo>
                      <a:pt x="360" y="150"/>
                    </a:lnTo>
                    <a:lnTo>
                      <a:pt x="330" y="60"/>
                    </a:lnTo>
                    <a:lnTo>
                      <a:pt x="270" y="30"/>
                    </a:lnTo>
                    <a:lnTo>
                      <a:pt x="180" y="0"/>
                    </a:lnTo>
                    <a:lnTo>
                      <a:pt x="120" y="30"/>
                    </a:lnTo>
                    <a:lnTo>
                      <a:pt x="60" y="60"/>
                    </a:lnTo>
                    <a:lnTo>
                      <a:pt x="0" y="150"/>
                    </a:lnTo>
                    <a:lnTo>
                      <a:pt x="0" y="24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7" name="1825016723"/>
              <p:cNvSpPr>
                <a:spLocks noChangeArrowheads="1"/>
              </p:cNvSpPr>
              <p:nvPr/>
            </p:nvSpPr>
            <p:spPr bwMode="auto">
              <a:xfrm>
                <a:off x="9825241" y="4032412"/>
                <a:ext cx="26050" cy="2072"/>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9" name="1808945587"/>
              <p:cNvSpPr>
                <a:spLocks/>
              </p:cNvSpPr>
              <p:nvPr/>
            </p:nvSpPr>
            <p:spPr bwMode="auto">
              <a:xfrm>
                <a:off x="9839351" y="3885287"/>
                <a:ext cx="77066" cy="71490"/>
              </a:xfrm>
              <a:custGeom>
                <a:avLst/>
                <a:gdLst/>
                <a:ahLst/>
                <a:cxnLst>
                  <a:cxn ang="0">
                    <a:pos x="0" y="1050"/>
                  </a:cxn>
                  <a:cxn ang="0">
                    <a:pos x="0" y="1260"/>
                  </a:cxn>
                  <a:cxn ang="0">
                    <a:pos x="60" y="1440"/>
                  </a:cxn>
                  <a:cxn ang="0">
                    <a:pos x="180" y="1620"/>
                  </a:cxn>
                  <a:cxn ang="0">
                    <a:pos x="300" y="1770"/>
                  </a:cxn>
                  <a:cxn ang="0">
                    <a:pos x="450" y="1890"/>
                  </a:cxn>
                  <a:cxn ang="0">
                    <a:pos x="630" y="2010"/>
                  </a:cxn>
                  <a:cxn ang="0">
                    <a:pos x="840" y="2070"/>
                  </a:cxn>
                  <a:cxn ang="0">
                    <a:pos x="1050" y="2070"/>
                  </a:cxn>
                  <a:cxn ang="0">
                    <a:pos x="1290" y="2070"/>
                  </a:cxn>
                  <a:cxn ang="0">
                    <a:pos x="1470" y="2010"/>
                  </a:cxn>
                  <a:cxn ang="0">
                    <a:pos x="1650" y="1890"/>
                  </a:cxn>
                  <a:cxn ang="0">
                    <a:pos x="1830" y="1770"/>
                  </a:cxn>
                  <a:cxn ang="0">
                    <a:pos x="1950" y="1620"/>
                  </a:cxn>
                  <a:cxn ang="0">
                    <a:pos x="2040" y="1440"/>
                  </a:cxn>
                  <a:cxn ang="0">
                    <a:pos x="2100" y="1260"/>
                  </a:cxn>
                  <a:cxn ang="0">
                    <a:pos x="2130" y="1050"/>
                  </a:cxn>
                  <a:cxn ang="0">
                    <a:pos x="2100" y="840"/>
                  </a:cxn>
                  <a:cxn ang="0">
                    <a:pos x="2040" y="630"/>
                  </a:cxn>
                  <a:cxn ang="0">
                    <a:pos x="1950" y="450"/>
                  </a:cxn>
                  <a:cxn ang="0">
                    <a:pos x="1830" y="300"/>
                  </a:cxn>
                  <a:cxn ang="0">
                    <a:pos x="1650" y="180"/>
                  </a:cxn>
                  <a:cxn ang="0">
                    <a:pos x="1470" y="90"/>
                  </a:cxn>
                  <a:cxn ang="0">
                    <a:pos x="1290" y="30"/>
                  </a:cxn>
                  <a:cxn ang="0">
                    <a:pos x="1050" y="0"/>
                  </a:cxn>
                  <a:cxn ang="0">
                    <a:pos x="840" y="30"/>
                  </a:cxn>
                  <a:cxn ang="0">
                    <a:pos x="630" y="90"/>
                  </a:cxn>
                  <a:cxn ang="0">
                    <a:pos x="450" y="180"/>
                  </a:cxn>
                  <a:cxn ang="0">
                    <a:pos x="300" y="300"/>
                  </a:cxn>
                  <a:cxn ang="0">
                    <a:pos x="180" y="450"/>
                  </a:cxn>
                  <a:cxn ang="0">
                    <a:pos x="60" y="630"/>
                  </a:cxn>
                  <a:cxn ang="0">
                    <a:pos x="0" y="840"/>
                  </a:cxn>
                  <a:cxn ang="0">
                    <a:pos x="0" y="1050"/>
                  </a:cxn>
                </a:cxnLst>
                <a:rect l="0" t="0" r="r" b="b"/>
                <a:pathLst>
                  <a:path w="2130" h="2070">
                    <a:moveTo>
                      <a:pt x="0" y="1050"/>
                    </a:moveTo>
                    <a:lnTo>
                      <a:pt x="0" y="1260"/>
                    </a:lnTo>
                    <a:lnTo>
                      <a:pt x="60" y="1440"/>
                    </a:lnTo>
                    <a:lnTo>
                      <a:pt x="180" y="1620"/>
                    </a:lnTo>
                    <a:lnTo>
                      <a:pt x="300" y="1770"/>
                    </a:lnTo>
                    <a:lnTo>
                      <a:pt x="450" y="1890"/>
                    </a:lnTo>
                    <a:lnTo>
                      <a:pt x="630" y="2010"/>
                    </a:lnTo>
                    <a:lnTo>
                      <a:pt x="840" y="2070"/>
                    </a:lnTo>
                    <a:lnTo>
                      <a:pt x="1050" y="2070"/>
                    </a:lnTo>
                    <a:lnTo>
                      <a:pt x="1290" y="2070"/>
                    </a:lnTo>
                    <a:lnTo>
                      <a:pt x="1470" y="2010"/>
                    </a:lnTo>
                    <a:lnTo>
                      <a:pt x="1650" y="1890"/>
                    </a:lnTo>
                    <a:lnTo>
                      <a:pt x="1830" y="1770"/>
                    </a:lnTo>
                    <a:lnTo>
                      <a:pt x="1950" y="1620"/>
                    </a:lnTo>
                    <a:lnTo>
                      <a:pt x="2040" y="1440"/>
                    </a:lnTo>
                    <a:lnTo>
                      <a:pt x="2100" y="1260"/>
                    </a:lnTo>
                    <a:lnTo>
                      <a:pt x="2130" y="1050"/>
                    </a:lnTo>
                    <a:lnTo>
                      <a:pt x="2100" y="840"/>
                    </a:lnTo>
                    <a:lnTo>
                      <a:pt x="2040" y="630"/>
                    </a:lnTo>
                    <a:lnTo>
                      <a:pt x="1950" y="450"/>
                    </a:lnTo>
                    <a:lnTo>
                      <a:pt x="1830" y="300"/>
                    </a:lnTo>
                    <a:lnTo>
                      <a:pt x="1650" y="180"/>
                    </a:lnTo>
                    <a:lnTo>
                      <a:pt x="1470" y="90"/>
                    </a:lnTo>
                    <a:lnTo>
                      <a:pt x="1290" y="30"/>
                    </a:lnTo>
                    <a:lnTo>
                      <a:pt x="1050" y="0"/>
                    </a:lnTo>
                    <a:lnTo>
                      <a:pt x="840" y="30"/>
                    </a:lnTo>
                    <a:lnTo>
                      <a:pt x="630" y="90"/>
                    </a:lnTo>
                    <a:lnTo>
                      <a:pt x="450" y="180"/>
                    </a:lnTo>
                    <a:lnTo>
                      <a:pt x="300" y="300"/>
                    </a:lnTo>
                    <a:lnTo>
                      <a:pt x="180" y="450"/>
                    </a:lnTo>
                    <a:lnTo>
                      <a:pt x="60" y="630"/>
                    </a:lnTo>
                    <a:lnTo>
                      <a:pt x="0" y="840"/>
                    </a:lnTo>
                    <a:lnTo>
                      <a:pt x="0" y="105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1" name="1908838215"/>
              <p:cNvSpPr>
                <a:spLocks/>
              </p:cNvSpPr>
              <p:nvPr/>
            </p:nvSpPr>
            <p:spPr bwMode="auto">
              <a:xfrm>
                <a:off x="9886025" y="4124624"/>
                <a:ext cx="60784" cy="197893"/>
              </a:xfrm>
              <a:custGeom>
                <a:avLst/>
                <a:gdLst/>
                <a:ahLst/>
                <a:cxnLst>
                  <a:cxn ang="0">
                    <a:pos x="0" y="5190"/>
                  </a:cxn>
                  <a:cxn ang="0">
                    <a:pos x="30" y="5310"/>
                  </a:cxn>
                  <a:cxn ang="0">
                    <a:pos x="60" y="5400"/>
                  </a:cxn>
                  <a:cxn ang="0">
                    <a:pos x="90" y="5490"/>
                  </a:cxn>
                  <a:cxn ang="0">
                    <a:pos x="150" y="5580"/>
                  </a:cxn>
                  <a:cxn ang="0">
                    <a:pos x="240" y="5640"/>
                  </a:cxn>
                  <a:cxn ang="0">
                    <a:pos x="300" y="5700"/>
                  </a:cxn>
                  <a:cxn ang="0">
                    <a:pos x="390" y="5730"/>
                  </a:cxn>
                  <a:cxn ang="0">
                    <a:pos x="510" y="5730"/>
                  </a:cxn>
                  <a:cxn ang="0">
                    <a:pos x="1200" y="5730"/>
                  </a:cxn>
                  <a:cxn ang="0">
                    <a:pos x="1290" y="5730"/>
                  </a:cxn>
                  <a:cxn ang="0">
                    <a:pos x="1380" y="5700"/>
                  </a:cxn>
                  <a:cxn ang="0">
                    <a:pos x="1470" y="5640"/>
                  </a:cxn>
                  <a:cxn ang="0">
                    <a:pos x="1530" y="5580"/>
                  </a:cxn>
                  <a:cxn ang="0">
                    <a:pos x="1590" y="5490"/>
                  </a:cxn>
                  <a:cxn ang="0">
                    <a:pos x="1620" y="5400"/>
                  </a:cxn>
                  <a:cxn ang="0">
                    <a:pos x="1650" y="5310"/>
                  </a:cxn>
                  <a:cxn ang="0">
                    <a:pos x="1680" y="5190"/>
                  </a:cxn>
                  <a:cxn ang="0">
                    <a:pos x="1680" y="540"/>
                  </a:cxn>
                  <a:cxn ang="0">
                    <a:pos x="1650" y="420"/>
                  </a:cxn>
                  <a:cxn ang="0">
                    <a:pos x="1620" y="330"/>
                  </a:cxn>
                  <a:cxn ang="0">
                    <a:pos x="1590" y="240"/>
                  </a:cxn>
                  <a:cxn ang="0">
                    <a:pos x="1530" y="150"/>
                  </a:cxn>
                  <a:cxn ang="0">
                    <a:pos x="1470" y="90"/>
                  </a:cxn>
                  <a:cxn ang="0">
                    <a:pos x="1380" y="30"/>
                  </a:cxn>
                  <a:cxn ang="0">
                    <a:pos x="1290" y="0"/>
                  </a:cxn>
                  <a:cxn ang="0">
                    <a:pos x="1200" y="0"/>
                  </a:cxn>
                  <a:cxn ang="0">
                    <a:pos x="510" y="0"/>
                  </a:cxn>
                  <a:cxn ang="0">
                    <a:pos x="390" y="0"/>
                  </a:cxn>
                  <a:cxn ang="0">
                    <a:pos x="300" y="30"/>
                  </a:cxn>
                  <a:cxn ang="0">
                    <a:pos x="240" y="90"/>
                  </a:cxn>
                  <a:cxn ang="0">
                    <a:pos x="150" y="150"/>
                  </a:cxn>
                  <a:cxn ang="0">
                    <a:pos x="90" y="240"/>
                  </a:cxn>
                  <a:cxn ang="0">
                    <a:pos x="60" y="330"/>
                  </a:cxn>
                  <a:cxn ang="0">
                    <a:pos x="30" y="420"/>
                  </a:cxn>
                  <a:cxn ang="0">
                    <a:pos x="0" y="540"/>
                  </a:cxn>
                  <a:cxn ang="0">
                    <a:pos x="0" y="5190"/>
                  </a:cxn>
                </a:cxnLst>
                <a:rect l="0" t="0" r="r" b="b"/>
                <a:pathLst>
                  <a:path w="1680" h="5730">
                    <a:moveTo>
                      <a:pt x="0" y="5190"/>
                    </a:moveTo>
                    <a:lnTo>
                      <a:pt x="30" y="5310"/>
                    </a:lnTo>
                    <a:lnTo>
                      <a:pt x="60" y="5400"/>
                    </a:lnTo>
                    <a:lnTo>
                      <a:pt x="90" y="5490"/>
                    </a:lnTo>
                    <a:lnTo>
                      <a:pt x="150" y="5580"/>
                    </a:lnTo>
                    <a:lnTo>
                      <a:pt x="240" y="5640"/>
                    </a:lnTo>
                    <a:lnTo>
                      <a:pt x="300" y="5700"/>
                    </a:lnTo>
                    <a:lnTo>
                      <a:pt x="390" y="5730"/>
                    </a:lnTo>
                    <a:lnTo>
                      <a:pt x="510" y="5730"/>
                    </a:lnTo>
                    <a:lnTo>
                      <a:pt x="1200" y="5730"/>
                    </a:lnTo>
                    <a:lnTo>
                      <a:pt x="1290" y="5730"/>
                    </a:lnTo>
                    <a:lnTo>
                      <a:pt x="1380" y="5700"/>
                    </a:lnTo>
                    <a:lnTo>
                      <a:pt x="1470" y="5640"/>
                    </a:lnTo>
                    <a:lnTo>
                      <a:pt x="1530" y="5580"/>
                    </a:lnTo>
                    <a:lnTo>
                      <a:pt x="1590" y="5490"/>
                    </a:lnTo>
                    <a:lnTo>
                      <a:pt x="1620" y="5400"/>
                    </a:lnTo>
                    <a:lnTo>
                      <a:pt x="1650" y="5310"/>
                    </a:lnTo>
                    <a:lnTo>
                      <a:pt x="1680" y="5190"/>
                    </a:lnTo>
                    <a:lnTo>
                      <a:pt x="1680" y="540"/>
                    </a:lnTo>
                    <a:lnTo>
                      <a:pt x="1650" y="420"/>
                    </a:lnTo>
                    <a:lnTo>
                      <a:pt x="1620" y="330"/>
                    </a:lnTo>
                    <a:lnTo>
                      <a:pt x="1590" y="240"/>
                    </a:lnTo>
                    <a:lnTo>
                      <a:pt x="1530" y="150"/>
                    </a:lnTo>
                    <a:lnTo>
                      <a:pt x="1470" y="90"/>
                    </a:lnTo>
                    <a:lnTo>
                      <a:pt x="1380" y="30"/>
                    </a:lnTo>
                    <a:lnTo>
                      <a:pt x="1290" y="0"/>
                    </a:lnTo>
                    <a:lnTo>
                      <a:pt x="1200" y="0"/>
                    </a:lnTo>
                    <a:lnTo>
                      <a:pt x="510" y="0"/>
                    </a:lnTo>
                    <a:lnTo>
                      <a:pt x="390" y="0"/>
                    </a:lnTo>
                    <a:lnTo>
                      <a:pt x="300" y="30"/>
                    </a:lnTo>
                    <a:lnTo>
                      <a:pt x="240" y="90"/>
                    </a:lnTo>
                    <a:lnTo>
                      <a:pt x="150" y="150"/>
                    </a:lnTo>
                    <a:lnTo>
                      <a:pt x="90" y="240"/>
                    </a:lnTo>
                    <a:lnTo>
                      <a:pt x="60" y="330"/>
                    </a:lnTo>
                    <a:lnTo>
                      <a:pt x="30" y="420"/>
                    </a:lnTo>
                    <a:lnTo>
                      <a:pt x="0" y="540"/>
                    </a:lnTo>
                    <a:lnTo>
                      <a:pt x="0" y="519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2" name="498142639"/>
              <p:cNvSpPr>
                <a:spLocks/>
              </p:cNvSpPr>
              <p:nvPr/>
            </p:nvSpPr>
            <p:spPr bwMode="auto">
              <a:xfrm>
                <a:off x="9781823" y="4121515"/>
                <a:ext cx="86835" cy="104645"/>
              </a:xfrm>
              <a:custGeom>
                <a:avLst/>
                <a:gdLst/>
                <a:ahLst/>
                <a:cxnLst>
                  <a:cxn ang="0">
                    <a:pos x="30" y="2310"/>
                  </a:cxn>
                  <a:cxn ang="0">
                    <a:pos x="0" y="2370"/>
                  </a:cxn>
                  <a:cxn ang="0">
                    <a:pos x="30" y="2431"/>
                  </a:cxn>
                  <a:cxn ang="0">
                    <a:pos x="90" y="2550"/>
                  </a:cxn>
                  <a:cxn ang="0">
                    <a:pos x="210" y="2640"/>
                  </a:cxn>
                  <a:cxn ang="0">
                    <a:pos x="360" y="2730"/>
                  </a:cxn>
                  <a:cxn ang="0">
                    <a:pos x="1020" y="2970"/>
                  </a:cxn>
                  <a:cxn ang="0">
                    <a:pos x="1200" y="3030"/>
                  </a:cxn>
                  <a:cxn ang="0">
                    <a:pos x="1380" y="3030"/>
                  </a:cxn>
                  <a:cxn ang="0">
                    <a:pos x="1500" y="2970"/>
                  </a:cxn>
                  <a:cxn ang="0">
                    <a:pos x="1530" y="2940"/>
                  </a:cxn>
                  <a:cxn ang="0">
                    <a:pos x="1560" y="2910"/>
                  </a:cxn>
                  <a:cxn ang="0">
                    <a:pos x="2400" y="720"/>
                  </a:cxn>
                  <a:cxn ang="0">
                    <a:pos x="2400" y="660"/>
                  </a:cxn>
                  <a:cxn ang="0">
                    <a:pos x="2400" y="600"/>
                  </a:cxn>
                  <a:cxn ang="0">
                    <a:pos x="2340" y="480"/>
                  </a:cxn>
                  <a:cxn ang="0">
                    <a:pos x="2220" y="390"/>
                  </a:cxn>
                  <a:cxn ang="0">
                    <a:pos x="2040" y="300"/>
                  </a:cxn>
                  <a:cxn ang="0">
                    <a:pos x="1410" y="60"/>
                  </a:cxn>
                  <a:cxn ang="0">
                    <a:pos x="1200" y="0"/>
                  </a:cxn>
                  <a:cxn ang="0">
                    <a:pos x="1050" y="0"/>
                  </a:cxn>
                  <a:cxn ang="0">
                    <a:pos x="930" y="60"/>
                  </a:cxn>
                  <a:cxn ang="0">
                    <a:pos x="870" y="90"/>
                  </a:cxn>
                  <a:cxn ang="0">
                    <a:pos x="840" y="120"/>
                  </a:cxn>
                  <a:cxn ang="0">
                    <a:pos x="30" y="2310"/>
                  </a:cxn>
                </a:cxnLst>
                <a:rect l="0" t="0" r="r" b="b"/>
                <a:pathLst>
                  <a:path w="2400" h="3030">
                    <a:moveTo>
                      <a:pt x="30" y="2310"/>
                    </a:moveTo>
                    <a:lnTo>
                      <a:pt x="0" y="2370"/>
                    </a:lnTo>
                    <a:lnTo>
                      <a:pt x="30" y="2431"/>
                    </a:lnTo>
                    <a:lnTo>
                      <a:pt x="90" y="2550"/>
                    </a:lnTo>
                    <a:lnTo>
                      <a:pt x="210" y="2640"/>
                    </a:lnTo>
                    <a:lnTo>
                      <a:pt x="360" y="2730"/>
                    </a:lnTo>
                    <a:lnTo>
                      <a:pt x="1020" y="2970"/>
                    </a:lnTo>
                    <a:lnTo>
                      <a:pt x="1200" y="3030"/>
                    </a:lnTo>
                    <a:lnTo>
                      <a:pt x="1380" y="3030"/>
                    </a:lnTo>
                    <a:lnTo>
                      <a:pt x="1500" y="2970"/>
                    </a:lnTo>
                    <a:lnTo>
                      <a:pt x="1530" y="2940"/>
                    </a:lnTo>
                    <a:lnTo>
                      <a:pt x="1560" y="2910"/>
                    </a:lnTo>
                    <a:lnTo>
                      <a:pt x="2400" y="720"/>
                    </a:lnTo>
                    <a:lnTo>
                      <a:pt x="2400" y="660"/>
                    </a:lnTo>
                    <a:lnTo>
                      <a:pt x="2400" y="600"/>
                    </a:lnTo>
                    <a:lnTo>
                      <a:pt x="2340" y="480"/>
                    </a:lnTo>
                    <a:lnTo>
                      <a:pt x="2220" y="390"/>
                    </a:lnTo>
                    <a:lnTo>
                      <a:pt x="2040" y="300"/>
                    </a:lnTo>
                    <a:lnTo>
                      <a:pt x="1410" y="60"/>
                    </a:lnTo>
                    <a:lnTo>
                      <a:pt x="1200" y="0"/>
                    </a:lnTo>
                    <a:lnTo>
                      <a:pt x="1050" y="0"/>
                    </a:lnTo>
                    <a:lnTo>
                      <a:pt x="930" y="60"/>
                    </a:lnTo>
                    <a:lnTo>
                      <a:pt x="870" y="90"/>
                    </a:lnTo>
                    <a:lnTo>
                      <a:pt x="840" y="120"/>
                    </a:lnTo>
                    <a:lnTo>
                      <a:pt x="30" y="231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3" name="872640507"/>
              <p:cNvSpPr>
                <a:spLocks/>
              </p:cNvSpPr>
              <p:nvPr/>
            </p:nvSpPr>
            <p:spPr bwMode="auto">
              <a:xfrm>
                <a:off x="9781824" y="4187824"/>
                <a:ext cx="81408" cy="137800"/>
              </a:xfrm>
              <a:custGeom>
                <a:avLst/>
                <a:gdLst/>
                <a:ahLst/>
                <a:cxnLst>
                  <a:cxn ang="0">
                    <a:pos x="630" y="3720"/>
                  </a:cxn>
                  <a:cxn ang="0">
                    <a:pos x="630" y="3780"/>
                  </a:cxn>
                  <a:cxn ang="0">
                    <a:pos x="690" y="3840"/>
                  </a:cxn>
                  <a:cxn ang="0">
                    <a:pos x="810" y="3930"/>
                  </a:cxn>
                  <a:cxn ang="0">
                    <a:pos x="960" y="3990"/>
                  </a:cxn>
                  <a:cxn ang="0">
                    <a:pos x="1170" y="3990"/>
                  </a:cxn>
                  <a:cxn ang="0">
                    <a:pos x="1830" y="3840"/>
                  </a:cxn>
                  <a:cxn ang="0">
                    <a:pos x="2010" y="3780"/>
                  </a:cxn>
                  <a:cxn ang="0">
                    <a:pos x="2160" y="3690"/>
                  </a:cxn>
                  <a:cxn ang="0">
                    <a:pos x="2250" y="3540"/>
                  </a:cxn>
                  <a:cxn ang="0">
                    <a:pos x="2250" y="3480"/>
                  </a:cxn>
                  <a:cxn ang="0">
                    <a:pos x="2250" y="3390"/>
                  </a:cxn>
                  <a:cxn ang="0">
                    <a:pos x="1650" y="270"/>
                  </a:cxn>
                  <a:cxn ang="0">
                    <a:pos x="1620" y="210"/>
                  </a:cxn>
                  <a:cxn ang="0">
                    <a:pos x="1560" y="150"/>
                  </a:cxn>
                  <a:cxn ang="0">
                    <a:pos x="1440" y="30"/>
                  </a:cxn>
                  <a:cxn ang="0">
                    <a:pos x="1290" y="0"/>
                  </a:cxn>
                  <a:cxn ang="0">
                    <a:pos x="1080" y="0"/>
                  </a:cxn>
                  <a:cxn ang="0">
                    <a:pos x="420" y="120"/>
                  </a:cxn>
                  <a:cxn ang="0">
                    <a:pos x="240" y="180"/>
                  </a:cxn>
                  <a:cxn ang="0">
                    <a:pos x="90" y="300"/>
                  </a:cxn>
                  <a:cxn ang="0">
                    <a:pos x="30" y="450"/>
                  </a:cxn>
                  <a:cxn ang="0">
                    <a:pos x="0" y="511"/>
                  </a:cxn>
                  <a:cxn ang="0">
                    <a:pos x="0" y="600"/>
                  </a:cxn>
                  <a:cxn ang="0">
                    <a:pos x="630" y="3720"/>
                  </a:cxn>
                </a:cxnLst>
                <a:rect l="0" t="0" r="r" b="b"/>
                <a:pathLst>
                  <a:path w="2250" h="3990">
                    <a:moveTo>
                      <a:pt x="630" y="3720"/>
                    </a:moveTo>
                    <a:lnTo>
                      <a:pt x="630" y="3780"/>
                    </a:lnTo>
                    <a:lnTo>
                      <a:pt x="690" y="3840"/>
                    </a:lnTo>
                    <a:lnTo>
                      <a:pt x="810" y="3930"/>
                    </a:lnTo>
                    <a:lnTo>
                      <a:pt x="960" y="3990"/>
                    </a:lnTo>
                    <a:lnTo>
                      <a:pt x="1170" y="3990"/>
                    </a:lnTo>
                    <a:lnTo>
                      <a:pt x="1830" y="3840"/>
                    </a:lnTo>
                    <a:lnTo>
                      <a:pt x="2010" y="3780"/>
                    </a:lnTo>
                    <a:lnTo>
                      <a:pt x="2160" y="3690"/>
                    </a:lnTo>
                    <a:lnTo>
                      <a:pt x="2250" y="3540"/>
                    </a:lnTo>
                    <a:lnTo>
                      <a:pt x="2250" y="3480"/>
                    </a:lnTo>
                    <a:lnTo>
                      <a:pt x="2250" y="3390"/>
                    </a:lnTo>
                    <a:lnTo>
                      <a:pt x="1650" y="270"/>
                    </a:lnTo>
                    <a:lnTo>
                      <a:pt x="1620" y="210"/>
                    </a:lnTo>
                    <a:lnTo>
                      <a:pt x="1560" y="150"/>
                    </a:lnTo>
                    <a:lnTo>
                      <a:pt x="1440" y="30"/>
                    </a:lnTo>
                    <a:lnTo>
                      <a:pt x="1290" y="0"/>
                    </a:lnTo>
                    <a:lnTo>
                      <a:pt x="1080" y="0"/>
                    </a:lnTo>
                    <a:lnTo>
                      <a:pt x="420" y="120"/>
                    </a:lnTo>
                    <a:lnTo>
                      <a:pt x="240" y="180"/>
                    </a:lnTo>
                    <a:lnTo>
                      <a:pt x="90" y="300"/>
                    </a:lnTo>
                    <a:lnTo>
                      <a:pt x="30" y="450"/>
                    </a:lnTo>
                    <a:lnTo>
                      <a:pt x="0" y="511"/>
                    </a:lnTo>
                    <a:lnTo>
                      <a:pt x="0" y="600"/>
                    </a:lnTo>
                    <a:lnTo>
                      <a:pt x="630" y="37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4" name="647660125"/>
              <p:cNvSpPr>
                <a:spLocks/>
              </p:cNvSpPr>
              <p:nvPr/>
            </p:nvSpPr>
            <p:spPr bwMode="auto">
              <a:xfrm>
                <a:off x="9937041" y="4013762"/>
                <a:ext cx="93348" cy="100501"/>
              </a:xfrm>
              <a:custGeom>
                <a:avLst/>
                <a:gdLst/>
                <a:ahLst/>
                <a:cxnLst>
                  <a:cxn ang="0">
                    <a:pos x="60" y="2160"/>
                  </a:cxn>
                  <a:cxn ang="0">
                    <a:pos x="0" y="2250"/>
                  </a:cxn>
                  <a:cxn ang="0">
                    <a:pos x="0" y="2370"/>
                  </a:cxn>
                  <a:cxn ang="0">
                    <a:pos x="30" y="2490"/>
                  </a:cxn>
                  <a:cxn ang="0">
                    <a:pos x="90" y="2580"/>
                  </a:cxn>
                  <a:cxn ang="0">
                    <a:pos x="420" y="2850"/>
                  </a:cxn>
                  <a:cxn ang="0">
                    <a:pos x="510" y="2880"/>
                  </a:cxn>
                  <a:cxn ang="0">
                    <a:pos x="630" y="2910"/>
                  </a:cxn>
                  <a:cxn ang="0">
                    <a:pos x="750" y="2850"/>
                  </a:cxn>
                  <a:cxn ang="0">
                    <a:pos x="840" y="2790"/>
                  </a:cxn>
                  <a:cxn ang="0">
                    <a:pos x="2490" y="750"/>
                  </a:cxn>
                  <a:cxn ang="0">
                    <a:pos x="2550" y="630"/>
                  </a:cxn>
                  <a:cxn ang="0">
                    <a:pos x="2580" y="510"/>
                  </a:cxn>
                  <a:cxn ang="0">
                    <a:pos x="2550" y="420"/>
                  </a:cxn>
                  <a:cxn ang="0">
                    <a:pos x="2460" y="330"/>
                  </a:cxn>
                  <a:cxn ang="0">
                    <a:pos x="2130" y="60"/>
                  </a:cxn>
                  <a:cxn ang="0">
                    <a:pos x="2040" y="0"/>
                  </a:cxn>
                  <a:cxn ang="0">
                    <a:pos x="1920" y="0"/>
                  </a:cxn>
                  <a:cxn ang="0">
                    <a:pos x="1830" y="30"/>
                  </a:cxn>
                  <a:cxn ang="0">
                    <a:pos x="1710" y="120"/>
                  </a:cxn>
                  <a:cxn ang="0">
                    <a:pos x="60" y="2160"/>
                  </a:cxn>
                </a:cxnLst>
                <a:rect l="0" t="0" r="r" b="b"/>
                <a:pathLst>
                  <a:path w="2580" h="2910">
                    <a:moveTo>
                      <a:pt x="60" y="2160"/>
                    </a:moveTo>
                    <a:lnTo>
                      <a:pt x="0" y="2250"/>
                    </a:lnTo>
                    <a:lnTo>
                      <a:pt x="0" y="2370"/>
                    </a:lnTo>
                    <a:lnTo>
                      <a:pt x="30" y="2490"/>
                    </a:lnTo>
                    <a:lnTo>
                      <a:pt x="90" y="2580"/>
                    </a:lnTo>
                    <a:lnTo>
                      <a:pt x="420" y="2850"/>
                    </a:lnTo>
                    <a:lnTo>
                      <a:pt x="510" y="2880"/>
                    </a:lnTo>
                    <a:lnTo>
                      <a:pt x="630" y="2910"/>
                    </a:lnTo>
                    <a:lnTo>
                      <a:pt x="750" y="2850"/>
                    </a:lnTo>
                    <a:lnTo>
                      <a:pt x="840" y="2790"/>
                    </a:lnTo>
                    <a:lnTo>
                      <a:pt x="2490" y="750"/>
                    </a:lnTo>
                    <a:lnTo>
                      <a:pt x="2550" y="630"/>
                    </a:lnTo>
                    <a:lnTo>
                      <a:pt x="2580" y="510"/>
                    </a:lnTo>
                    <a:lnTo>
                      <a:pt x="2550" y="420"/>
                    </a:lnTo>
                    <a:lnTo>
                      <a:pt x="2460" y="330"/>
                    </a:lnTo>
                    <a:lnTo>
                      <a:pt x="2130" y="60"/>
                    </a:lnTo>
                    <a:lnTo>
                      <a:pt x="2040" y="0"/>
                    </a:lnTo>
                    <a:lnTo>
                      <a:pt x="1920" y="0"/>
                    </a:lnTo>
                    <a:lnTo>
                      <a:pt x="1830" y="30"/>
                    </a:lnTo>
                    <a:lnTo>
                      <a:pt x="1710" y="120"/>
                    </a:lnTo>
                    <a:lnTo>
                      <a:pt x="60" y="216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7" name="1790860282"/>
              <p:cNvSpPr>
                <a:spLocks noChangeArrowheads="1"/>
              </p:cNvSpPr>
              <p:nvPr/>
            </p:nvSpPr>
            <p:spPr bwMode="auto">
              <a:xfrm>
                <a:off x="9641802" y="4201295"/>
                <a:ext cx="34734" cy="82887"/>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8" name="2013290771"/>
              <p:cNvSpPr>
                <a:spLocks noChangeArrowheads="1"/>
              </p:cNvSpPr>
              <p:nvPr/>
            </p:nvSpPr>
            <p:spPr bwMode="auto">
              <a:xfrm>
                <a:off x="9589701" y="4171247"/>
                <a:ext cx="33648" cy="112934"/>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9" name="1275560101"/>
              <p:cNvSpPr>
                <a:spLocks noChangeArrowheads="1"/>
              </p:cNvSpPr>
              <p:nvPr/>
            </p:nvSpPr>
            <p:spPr bwMode="auto">
              <a:xfrm>
                <a:off x="9536515" y="4123587"/>
                <a:ext cx="34734" cy="160594"/>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0" name="1711421170"/>
              <p:cNvSpPr>
                <a:spLocks noChangeArrowheads="1"/>
              </p:cNvSpPr>
              <p:nvPr/>
            </p:nvSpPr>
            <p:spPr bwMode="auto">
              <a:xfrm>
                <a:off x="9482243" y="4066602"/>
                <a:ext cx="34734" cy="217579"/>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1" name="840016317"/>
              <p:cNvSpPr>
                <a:spLocks noChangeArrowheads="1"/>
              </p:cNvSpPr>
              <p:nvPr/>
            </p:nvSpPr>
            <p:spPr bwMode="auto">
              <a:xfrm>
                <a:off x="9697160" y="4225124"/>
                <a:ext cx="33648" cy="59058"/>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2" name="1597416386"/>
              <p:cNvSpPr>
                <a:spLocks/>
              </p:cNvSpPr>
              <p:nvPr/>
            </p:nvSpPr>
            <p:spPr bwMode="auto">
              <a:xfrm>
                <a:off x="9536514" y="4029303"/>
                <a:ext cx="210575" cy="171991"/>
              </a:xfrm>
              <a:custGeom>
                <a:avLst/>
                <a:gdLst/>
                <a:ahLst/>
                <a:cxnLst>
                  <a:cxn ang="0">
                    <a:pos x="960" y="840"/>
                  </a:cxn>
                  <a:cxn ang="0">
                    <a:pos x="930" y="990"/>
                  </a:cxn>
                  <a:cxn ang="0">
                    <a:pos x="930" y="1170"/>
                  </a:cxn>
                  <a:cxn ang="0">
                    <a:pos x="960" y="1350"/>
                  </a:cxn>
                  <a:cxn ang="0">
                    <a:pos x="1020" y="1530"/>
                  </a:cxn>
                  <a:cxn ang="0">
                    <a:pos x="1110" y="1710"/>
                  </a:cxn>
                  <a:cxn ang="0">
                    <a:pos x="1230" y="1860"/>
                  </a:cxn>
                  <a:cxn ang="0">
                    <a:pos x="1530" y="2220"/>
                  </a:cxn>
                  <a:cxn ang="0">
                    <a:pos x="1890" y="2580"/>
                  </a:cxn>
                  <a:cxn ang="0">
                    <a:pos x="2280" y="2910"/>
                  </a:cxn>
                  <a:cxn ang="0">
                    <a:pos x="2730" y="3270"/>
                  </a:cxn>
                  <a:cxn ang="0">
                    <a:pos x="3210" y="3570"/>
                  </a:cxn>
                  <a:cxn ang="0">
                    <a:pos x="4170" y="4140"/>
                  </a:cxn>
                  <a:cxn ang="0">
                    <a:pos x="5010" y="4590"/>
                  </a:cxn>
                  <a:cxn ang="0">
                    <a:pos x="5820" y="4980"/>
                  </a:cxn>
                  <a:cxn ang="0">
                    <a:pos x="5070" y="4680"/>
                  </a:cxn>
                  <a:cxn ang="0">
                    <a:pos x="4290" y="4290"/>
                  </a:cxn>
                  <a:cxn ang="0">
                    <a:pos x="3360" y="3810"/>
                  </a:cxn>
                  <a:cxn ang="0">
                    <a:pos x="2880" y="3510"/>
                  </a:cxn>
                  <a:cxn ang="0">
                    <a:pos x="2400" y="3210"/>
                  </a:cxn>
                  <a:cxn ang="0">
                    <a:pos x="1950" y="2880"/>
                  </a:cxn>
                  <a:cxn ang="0">
                    <a:pos x="1560" y="2550"/>
                  </a:cxn>
                  <a:cxn ang="0">
                    <a:pos x="1170" y="2190"/>
                  </a:cxn>
                  <a:cxn ang="0">
                    <a:pos x="870" y="1800"/>
                  </a:cxn>
                  <a:cxn ang="0">
                    <a:pos x="750" y="1620"/>
                  </a:cxn>
                  <a:cxn ang="0">
                    <a:pos x="630" y="1440"/>
                  </a:cxn>
                  <a:cxn ang="0">
                    <a:pos x="540" y="1230"/>
                  </a:cxn>
                  <a:cxn ang="0">
                    <a:pos x="480" y="1020"/>
                  </a:cxn>
                  <a:cxn ang="0">
                    <a:pos x="0" y="1200"/>
                  </a:cxn>
                  <a:cxn ang="0">
                    <a:pos x="0" y="0"/>
                  </a:cxn>
                  <a:cxn ang="0">
                    <a:pos x="1470" y="510"/>
                  </a:cxn>
                  <a:cxn ang="0">
                    <a:pos x="960" y="840"/>
                  </a:cxn>
                </a:cxnLst>
                <a:rect l="0" t="0" r="r" b="b"/>
                <a:pathLst>
                  <a:path w="5820" h="4980">
                    <a:moveTo>
                      <a:pt x="960" y="840"/>
                    </a:moveTo>
                    <a:lnTo>
                      <a:pt x="930" y="990"/>
                    </a:lnTo>
                    <a:lnTo>
                      <a:pt x="930" y="1170"/>
                    </a:lnTo>
                    <a:lnTo>
                      <a:pt x="960" y="1350"/>
                    </a:lnTo>
                    <a:lnTo>
                      <a:pt x="1020" y="1530"/>
                    </a:lnTo>
                    <a:lnTo>
                      <a:pt x="1110" y="1710"/>
                    </a:lnTo>
                    <a:lnTo>
                      <a:pt x="1230" y="1860"/>
                    </a:lnTo>
                    <a:lnTo>
                      <a:pt x="1530" y="2220"/>
                    </a:lnTo>
                    <a:lnTo>
                      <a:pt x="1890" y="2580"/>
                    </a:lnTo>
                    <a:lnTo>
                      <a:pt x="2280" y="2910"/>
                    </a:lnTo>
                    <a:lnTo>
                      <a:pt x="2730" y="3270"/>
                    </a:lnTo>
                    <a:lnTo>
                      <a:pt x="3210" y="3570"/>
                    </a:lnTo>
                    <a:lnTo>
                      <a:pt x="4170" y="4140"/>
                    </a:lnTo>
                    <a:lnTo>
                      <a:pt x="5010" y="4590"/>
                    </a:lnTo>
                    <a:lnTo>
                      <a:pt x="5820" y="4980"/>
                    </a:lnTo>
                    <a:lnTo>
                      <a:pt x="5070" y="4680"/>
                    </a:lnTo>
                    <a:lnTo>
                      <a:pt x="4290" y="4290"/>
                    </a:lnTo>
                    <a:lnTo>
                      <a:pt x="3360" y="3810"/>
                    </a:lnTo>
                    <a:lnTo>
                      <a:pt x="2880" y="3510"/>
                    </a:lnTo>
                    <a:lnTo>
                      <a:pt x="2400" y="3210"/>
                    </a:lnTo>
                    <a:lnTo>
                      <a:pt x="1950" y="2880"/>
                    </a:lnTo>
                    <a:lnTo>
                      <a:pt x="1560" y="2550"/>
                    </a:lnTo>
                    <a:lnTo>
                      <a:pt x="1170" y="2190"/>
                    </a:lnTo>
                    <a:lnTo>
                      <a:pt x="870" y="1800"/>
                    </a:lnTo>
                    <a:lnTo>
                      <a:pt x="750" y="1620"/>
                    </a:lnTo>
                    <a:lnTo>
                      <a:pt x="630" y="1440"/>
                    </a:lnTo>
                    <a:lnTo>
                      <a:pt x="540" y="1230"/>
                    </a:lnTo>
                    <a:lnTo>
                      <a:pt x="480" y="1020"/>
                    </a:lnTo>
                    <a:lnTo>
                      <a:pt x="0" y="1200"/>
                    </a:lnTo>
                    <a:lnTo>
                      <a:pt x="0" y="0"/>
                    </a:lnTo>
                    <a:lnTo>
                      <a:pt x="1470" y="510"/>
                    </a:lnTo>
                    <a:lnTo>
                      <a:pt x="960" y="84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3" name="1224212925"/>
              <p:cNvSpPr>
                <a:spLocks/>
              </p:cNvSpPr>
              <p:nvPr/>
            </p:nvSpPr>
            <p:spPr bwMode="auto">
              <a:xfrm>
                <a:off x="9568535" y="4056241"/>
                <a:ext cx="2713" cy="2072"/>
              </a:xfrm>
              <a:custGeom>
                <a:avLst/>
                <a:gdLst/>
                <a:ahLst/>
                <a:cxnLst>
                  <a:cxn ang="0">
                    <a:pos x="0" y="48"/>
                  </a:cxn>
                  <a:cxn ang="0">
                    <a:pos x="74" y="63"/>
                  </a:cxn>
                  <a:cxn ang="0">
                    <a:pos x="74" y="63"/>
                  </a:cxn>
                  <a:cxn ang="0">
                    <a:pos x="74" y="63"/>
                  </a:cxn>
                  <a:cxn ang="0">
                    <a:pos x="74" y="63"/>
                  </a:cxn>
                  <a:cxn ang="0">
                    <a:pos x="0" y="48"/>
                  </a:cxn>
                  <a:cxn ang="0">
                    <a:pos x="34" y="0"/>
                  </a:cxn>
                  <a:cxn ang="0">
                    <a:pos x="6" y="17"/>
                  </a:cxn>
                  <a:cxn ang="0">
                    <a:pos x="0" y="48"/>
                  </a:cxn>
                </a:cxnLst>
                <a:rect l="0" t="0" r="r" b="b"/>
                <a:pathLst>
                  <a:path w="74" h="63">
                    <a:moveTo>
                      <a:pt x="0" y="48"/>
                    </a:moveTo>
                    <a:lnTo>
                      <a:pt x="74" y="63"/>
                    </a:lnTo>
                    <a:lnTo>
                      <a:pt x="74" y="63"/>
                    </a:lnTo>
                    <a:lnTo>
                      <a:pt x="74" y="63"/>
                    </a:lnTo>
                    <a:lnTo>
                      <a:pt x="74" y="63"/>
                    </a:lnTo>
                    <a:lnTo>
                      <a:pt x="0" y="48"/>
                    </a:lnTo>
                    <a:lnTo>
                      <a:pt x="34" y="0"/>
                    </a:lnTo>
                    <a:lnTo>
                      <a:pt x="6" y="17"/>
                    </a:lnTo>
                    <a:lnTo>
                      <a:pt x="0" y="4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4" name="1622992717"/>
              <p:cNvSpPr>
                <a:spLocks/>
              </p:cNvSpPr>
              <p:nvPr/>
            </p:nvSpPr>
            <p:spPr bwMode="auto">
              <a:xfrm>
                <a:off x="9567449" y="4057795"/>
                <a:ext cx="6512" cy="6216"/>
              </a:xfrm>
              <a:custGeom>
                <a:avLst/>
                <a:gdLst/>
                <a:ahLst/>
                <a:cxnLst>
                  <a:cxn ang="0">
                    <a:pos x="0" y="165"/>
                  </a:cxn>
                  <a:cxn ang="0">
                    <a:pos x="149" y="179"/>
                  </a:cxn>
                  <a:cxn ang="0">
                    <a:pos x="178" y="29"/>
                  </a:cxn>
                  <a:cxn ang="0">
                    <a:pos x="31" y="0"/>
                  </a:cxn>
                  <a:cxn ang="0">
                    <a:pos x="2" y="150"/>
                  </a:cxn>
                  <a:cxn ang="0">
                    <a:pos x="0" y="165"/>
                  </a:cxn>
                  <a:cxn ang="0">
                    <a:pos x="2" y="150"/>
                  </a:cxn>
                  <a:cxn ang="0">
                    <a:pos x="1" y="158"/>
                  </a:cxn>
                  <a:cxn ang="0">
                    <a:pos x="0" y="165"/>
                  </a:cxn>
                </a:cxnLst>
                <a:rect l="0" t="0" r="r" b="b"/>
                <a:pathLst>
                  <a:path w="178" h="179">
                    <a:moveTo>
                      <a:pt x="0" y="165"/>
                    </a:moveTo>
                    <a:lnTo>
                      <a:pt x="149" y="179"/>
                    </a:lnTo>
                    <a:lnTo>
                      <a:pt x="178" y="29"/>
                    </a:lnTo>
                    <a:lnTo>
                      <a:pt x="31" y="0"/>
                    </a:lnTo>
                    <a:lnTo>
                      <a:pt x="2" y="150"/>
                    </a:lnTo>
                    <a:lnTo>
                      <a:pt x="0" y="165"/>
                    </a:lnTo>
                    <a:lnTo>
                      <a:pt x="2" y="150"/>
                    </a:lnTo>
                    <a:lnTo>
                      <a:pt x="1" y="158"/>
                    </a:lnTo>
                    <a:lnTo>
                      <a:pt x="0" y="16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5" name="536414803"/>
              <p:cNvSpPr>
                <a:spLocks/>
              </p:cNvSpPr>
              <p:nvPr/>
            </p:nvSpPr>
            <p:spPr bwMode="auto">
              <a:xfrm>
                <a:off x="9567449" y="4063494"/>
                <a:ext cx="5428" cy="6735"/>
              </a:xfrm>
              <a:custGeom>
                <a:avLst/>
                <a:gdLst/>
                <a:ahLst/>
                <a:cxnLst>
                  <a:cxn ang="0">
                    <a:pos x="1" y="192"/>
                  </a:cxn>
                  <a:cxn ang="0">
                    <a:pos x="150" y="180"/>
                  </a:cxn>
                  <a:cxn ang="0">
                    <a:pos x="150" y="0"/>
                  </a:cxn>
                  <a:cxn ang="0">
                    <a:pos x="0" y="0"/>
                  </a:cxn>
                  <a:cxn ang="0">
                    <a:pos x="0" y="180"/>
                  </a:cxn>
                  <a:cxn ang="0">
                    <a:pos x="1" y="192"/>
                  </a:cxn>
                  <a:cxn ang="0">
                    <a:pos x="0" y="180"/>
                  </a:cxn>
                  <a:cxn ang="0">
                    <a:pos x="0" y="186"/>
                  </a:cxn>
                  <a:cxn ang="0">
                    <a:pos x="1" y="192"/>
                  </a:cxn>
                </a:cxnLst>
                <a:rect l="0" t="0" r="r" b="b"/>
                <a:pathLst>
                  <a:path w="150" h="192">
                    <a:moveTo>
                      <a:pt x="1" y="192"/>
                    </a:moveTo>
                    <a:lnTo>
                      <a:pt x="150" y="180"/>
                    </a:lnTo>
                    <a:lnTo>
                      <a:pt x="150" y="0"/>
                    </a:lnTo>
                    <a:lnTo>
                      <a:pt x="0" y="0"/>
                    </a:lnTo>
                    <a:lnTo>
                      <a:pt x="0" y="180"/>
                    </a:lnTo>
                    <a:lnTo>
                      <a:pt x="1" y="192"/>
                    </a:lnTo>
                    <a:lnTo>
                      <a:pt x="0" y="180"/>
                    </a:lnTo>
                    <a:lnTo>
                      <a:pt x="0" y="186"/>
                    </a:lnTo>
                    <a:lnTo>
                      <a:pt x="1" y="19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6" name="1964065585"/>
              <p:cNvSpPr>
                <a:spLocks/>
              </p:cNvSpPr>
              <p:nvPr/>
            </p:nvSpPr>
            <p:spPr bwMode="auto">
              <a:xfrm>
                <a:off x="9567449" y="4069193"/>
                <a:ext cx="6512" cy="7771"/>
              </a:xfrm>
              <a:custGeom>
                <a:avLst/>
                <a:gdLst/>
                <a:ahLst/>
                <a:cxnLst>
                  <a:cxn ang="0">
                    <a:pos x="33" y="216"/>
                  </a:cxn>
                  <a:cxn ang="0">
                    <a:pos x="178" y="180"/>
                  </a:cxn>
                  <a:cxn ang="0">
                    <a:pos x="148" y="0"/>
                  </a:cxn>
                  <a:cxn ang="0">
                    <a:pos x="0" y="24"/>
                  </a:cxn>
                  <a:cxn ang="0">
                    <a:pos x="30" y="204"/>
                  </a:cxn>
                  <a:cxn ang="0">
                    <a:pos x="33" y="216"/>
                  </a:cxn>
                  <a:cxn ang="0">
                    <a:pos x="30" y="204"/>
                  </a:cxn>
                  <a:cxn ang="0">
                    <a:pos x="31" y="210"/>
                  </a:cxn>
                  <a:cxn ang="0">
                    <a:pos x="33" y="216"/>
                  </a:cxn>
                </a:cxnLst>
                <a:rect l="0" t="0" r="r" b="b"/>
                <a:pathLst>
                  <a:path w="178" h="216">
                    <a:moveTo>
                      <a:pt x="33" y="216"/>
                    </a:moveTo>
                    <a:lnTo>
                      <a:pt x="178" y="180"/>
                    </a:lnTo>
                    <a:lnTo>
                      <a:pt x="148" y="0"/>
                    </a:lnTo>
                    <a:lnTo>
                      <a:pt x="0" y="24"/>
                    </a:lnTo>
                    <a:lnTo>
                      <a:pt x="30" y="204"/>
                    </a:lnTo>
                    <a:lnTo>
                      <a:pt x="33" y="216"/>
                    </a:lnTo>
                    <a:lnTo>
                      <a:pt x="30" y="204"/>
                    </a:lnTo>
                    <a:lnTo>
                      <a:pt x="31" y="210"/>
                    </a:lnTo>
                    <a:lnTo>
                      <a:pt x="33" y="21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7" name="1216639759"/>
              <p:cNvSpPr>
                <a:spLocks/>
              </p:cNvSpPr>
              <p:nvPr/>
            </p:nvSpPr>
            <p:spPr bwMode="auto">
              <a:xfrm>
                <a:off x="9568535" y="4074891"/>
                <a:ext cx="7598" cy="8289"/>
              </a:xfrm>
              <a:custGeom>
                <a:avLst/>
                <a:gdLst/>
                <a:ahLst/>
                <a:cxnLst>
                  <a:cxn ang="0">
                    <a:pos x="64" y="236"/>
                  </a:cxn>
                  <a:cxn ang="0">
                    <a:pos x="202" y="180"/>
                  </a:cxn>
                  <a:cxn ang="0">
                    <a:pos x="142" y="0"/>
                  </a:cxn>
                  <a:cxn ang="0">
                    <a:pos x="0" y="47"/>
                  </a:cxn>
                  <a:cxn ang="0">
                    <a:pos x="60" y="226"/>
                  </a:cxn>
                  <a:cxn ang="0">
                    <a:pos x="64" y="236"/>
                  </a:cxn>
                  <a:cxn ang="0">
                    <a:pos x="60" y="226"/>
                  </a:cxn>
                  <a:cxn ang="0">
                    <a:pos x="62" y="231"/>
                  </a:cxn>
                  <a:cxn ang="0">
                    <a:pos x="64" y="236"/>
                  </a:cxn>
                </a:cxnLst>
                <a:rect l="0" t="0" r="r" b="b"/>
                <a:pathLst>
                  <a:path w="202" h="236">
                    <a:moveTo>
                      <a:pt x="64" y="236"/>
                    </a:moveTo>
                    <a:lnTo>
                      <a:pt x="202" y="180"/>
                    </a:lnTo>
                    <a:lnTo>
                      <a:pt x="142" y="0"/>
                    </a:lnTo>
                    <a:lnTo>
                      <a:pt x="0" y="47"/>
                    </a:lnTo>
                    <a:lnTo>
                      <a:pt x="60" y="226"/>
                    </a:lnTo>
                    <a:lnTo>
                      <a:pt x="64" y="236"/>
                    </a:lnTo>
                    <a:lnTo>
                      <a:pt x="60" y="226"/>
                    </a:lnTo>
                    <a:lnTo>
                      <a:pt x="62" y="231"/>
                    </a:lnTo>
                    <a:lnTo>
                      <a:pt x="64" y="23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8" name="664454166"/>
              <p:cNvSpPr>
                <a:spLocks/>
              </p:cNvSpPr>
              <p:nvPr/>
            </p:nvSpPr>
            <p:spPr bwMode="auto">
              <a:xfrm>
                <a:off x="9571248" y="4081108"/>
                <a:ext cx="7598" cy="8807"/>
              </a:xfrm>
              <a:custGeom>
                <a:avLst/>
                <a:gdLst/>
                <a:ahLst/>
                <a:cxnLst>
                  <a:cxn ang="0">
                    <a:pos x="98" y="260"/>
                  </a:cxn>
                  <a:cxn ang="0">
                    <a:pos x="224" y="181"/>
                  </a:cxn>
                  <a:cxn ang="0">
                    <a:pos x="134" y="0"/>
                  </a:cxn>
                  <a:cxn ang="0">
                    <a:pos x="0" y="67"/>
                  </a:cxn>
                  <a:cxn ang="0">
                    <a:pos x="90" y="248"/>
                  </a:cxn>
                  <a:cxn ang="0">
                    <a:pos x="98" y="260"/>
                  </a:cxn>
                  <a:cxn ang="0">
                    <a:pos x="90" y="248"/>
                  </a:cxn>
                  <a:cxn ang="0">
                    <a:pos x="93" y="254"/>
                  </a:cxn>
                  <a:cxn ang="0">
                    <a:pos x="98" y="260"/>
                  </a:cxn>
                </a:cxnLst>
                <a:rect l="0" t="0" r="r" b="b"/>
                <a:pathLst>
                  <a:path w="224" h="260">
                    <a:moveTo>
                      <a:pt x="98" y="260"/>
                    </a:moveTo>
                    <a:lnTo>
                      <a:pt x="224" y="181"/>
                    </a:lnTo>
                    <a:lnTo>
                      <a:pt x="134" y="0"/>
                    </a:lnTo>
                    <a:lnTo>
                      <a:pt x="0" y="67"/>
                    </a:lnTo>
                    <a:lnTo>
                      <a:pt x="90" y="248"/>
                    </a:lnTo>
                    <a:lnTo>
                      <a:pt x="98" y="260"/>
                    </a:lnTo>
                    <a:lnTo>
                      <a:pt x="90" y="248"/>
                    </a:lnTo>
                    <a:lnTo>
                      <a:pt x="93" y="254"/>
                    </a:lnTo>
                    <a:lnTo>
                      <a:pt x="98" y="26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89" name="2146325109"/>
              <p:cNvSpPr>
                <a:spLocks/>
              </p:cNvSpPr>
              <p:nvPr/>
            </p:nvSpPr>
            <p:spPr bwMode="auto">
              <a:xfrm>
                <a:off x="9574504" y="4086806"/>
                <a:ext cx="8684" cy="8289"/>
              </a:xfrm>
              <a:custGeom>
                <a:avLst/>
                <a:gdLst/>
                <a:ahLst/>
                <a:cxnLst>
                  <a:cxn ang="0">
                    <a:pos x="121" y="244"/>
                  </a:cxn>
                  <a:cxn ang="0">
                    <a:pos x="237" y="150"/>
                  </a:cxn>
                  <a:cxn ang="0">
                    <a:pos x="117" y="0"/>
                  </a:cxn>
                  <a:cxn ang="0">
                    <a:pos x="0" y="92"/>
                  </a:cxn>
                  <a:cxn ang="0">
                    <a:pos x="121" y="242"/>
                  </a:cxn>
                  <a:cxn ang="0">
                    <a:pos x="121" y="244"/>
                  </a:cxn>
                  <a:cxn ang="0">
                    <a:pos x="121" y="242"/>
                  </a:cxn>
                  <a:cxn ang="0">
                    <a:pos x="121" y="243"/>
                  </a:cxn>
                  <a:cxn ang="0">
                    <a:pos x="121" y="244"/>
                  </a:cxn>
                </a:cxnLst>
                <a:rect l="0" t="0" r="r" b="b"/>
                <a:pathLst>
                  <a:path w="237" h="244">
                    <a:moveTo>
                      <a:pt x="121" y="244"/>
                    </a:moveTo>
                    <a:lnTo>
                      <a:pt x="237" y="150"/>
                    </a:lnTo>
                    <a:lnTo>
                      <a:pt x="117" y="0"/>
                    </a:lnTo>
                    <a:lnTo>
                      <a:pt x="0" y="92"/>
                    </a:lnTo>
                    <a:lnTo>
                      <a:pt x="121" y="242"/>
                    </a:lnTo>
                    <a:lnTo>
                      <a:pt x="121" y="244"/>
                    </a:lnTo>
                    <a:lnTo>
                      <a:pt x="121" y="242"/>
                    </a:lnTo>
                    <a:lnTo>
                      <a:pt x="121" y="243"/>
                    </a:lnTo>
                    <a:lnTo>
                      <a:pt x="121" y="24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0" name="1788189109"/>
              <p:cNvSpPr>
                <a:spLocks/>
              </p:cNvSpPr>
              <p:nvPr/>
            </p:nvSpPr>
            <p:spPr bwMode="auto">
              <a:xfrm>
                <a:off x="9578846" y="4091986"/>
                <a:ext cx="15196" cy="16060"/>
              </a:xfrm>
              <a:custGeom>
                <a:avLst/>
                <a:gdLst/>
                <a:ahLst/>
                <a:cxnLst>
                  <a:cxn ang="0">
                    <a:pos x="304" y="461"/>
                  </a:cxn>
                  <a:cxn ang="0">
                    <a:pos x="415" y="360"/>
                  </a:cxn>
                  <a:cxn ang="0">
                    <a:pos x="116" y="0"/>
                  </a:cxn>
                  <a:cxn ang="0">
                    <a:pos x="0" y="96"/>
                  </a:cxn>
                  <a:cxn ang="0">
                    <a:pos x="300" y="455"/>
                  </a:cxn>
                  <a:cxn ang="0">
                    <a:pos x="304" y="461"/>
                  </a:cxn>
                  <a:cxn ang="0">
                    <a:pos x="300" y="455"/>
                  </a:cxn>
                  <a:cxn ang="0">
                    <a:pos x="302" y="458"/>
                  </a:cxn>
                  <a:cxn ang="0">
                    <a:pos x="304" y="461"/>
                  </a:cxn>
                </a:cxnLst>
                <a:rect l="0" t="0" r="r" b="b"/>
                <a:pathLst>
                  <a:path w="415" h="461">
                    <a:moveTo>
                      <a:pt x="304" y="461"/>
                    </a:moveTo>
                    <a:lnTo>
                      <a:pt x="415" y="360"/>
                    </a:lnTo>
                    <a:lnTo>
                      <a:pt x="116" y="0"/>
                    </a:lnTo>
                    <a:lnTo>
                      <a:pt x="0" y="96"/>
                    </a:lnTo>
                    <a:lnTo>
                      <a:pt x="300" y="455"/>
                    </a:lnTo>
                    <a:lnTo>
                      <a:pt x="304" y="461"/>
                    </a:lnTo>
                    <a:lnTo>
                      <a:pt x="300" y="455"/>
                    </a:lnTo>
                    <a:lnTo>
                      <a:pt x="302" y="458"/>
                    </a:lnTo>
                    <a:lnTo>
                      <a:pt x="304" y="46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1" name="1883516666"/>
              <p:cNvSpPr>
                <a:spLocks/>
              </p:cNvSpPr>
              <p:nvPr/>
            </p:nvSpPr>
            <p:spPr bwMode="auto">
              <a:xfrm>
                <a:off x="9589700" y="4103901"/>
                <a:ext cx="17367" cy="16578"/>
              </a:xfrm>
              <a:custGeom>
                <a:avLst/>
                <a:gdLst/>
                <a:ahLst/>
                <a:cxnLst>
                  <a:cxn ang="0">
                    <a:pos x="366" y="471"/>
                  </a:cxn>
                  <a:cxn ang="0">
                    <a:pos x="467" y="360"/>
                  </a:cxn>
                  <a:cxn ang="0">
                    <a:pos x="107" y="0"/>
                  </a:cxn>
                  <a:cxn ang="0">
                    <a:pos x="0" y="106"/>
                  </a:cxn>
                  <a:cxn ang="0">
                    <a:pos x="361" y="467"/>
                  </a:cxn>
                  <a:cxn ang="0">
                    <a:pos x="366" y="471"/>
                  </a:cxn>
                  <a:cxn ang="0">
                    <a:pos x="361" y="467"/>
                  </a:cxn>
                  <a:cxn ang="0">
                    <a:pos x="364" y="469"/>
                  </a:cxn>
                  <a:cxn ang="0">
                    <a:pos x="366" y="471"/>
                  </a:cxn>
                </a:cxnLst>
                <a:rect l="0" t="0" r="r" b="b"/>
                <a:pathLst>
                  <a:path w="467" h="471">
                    <a:moveTo>
                      <a:pt x="366" y="471"/>
                    </a:moveTo>
                    <a:lnTo>
                      <a:pt x="467" y="360"/>
                    </a:lnTo>
                    <a:lnTo>
                      <a:pt x="107" y="0"/>
                    </a:lnTo>
                    <a:lnTo>
                      <a:pt x="0" y="106"/>
                    </a:lnTo>
                    <a:lnTo>
                      <a:pt x="361" y="467"/>
                    </a:lnTo>
                    <a:lnTo>
                      <a:pt x="366" y="471"/>
                    </a:lnTo>
                    <a:lnTo>
                      <a:pt x="361" y="467"/>
                    </a:lnTo>
                    <a:lnTo>
                      <a:pt x="364" y="469"/>
                    </a:lnTo>
                    <a:lnTo>
                      <a:pt x="366" y="47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2" name="1566465378"/>
              <p:cNvSpPr>
                <a:spLocks/>
              </p:cNvSpPr>
              <p:nvPr/>
            </p:nvSpPr>
            <p:spPr bwMode="auto">
              <a:xfrm>
                <a:off x="9603269" y="4116334"/>
                <a:ext cx="17367" cy="15541"/>
              </a:xfrm>
              <a:custGeom>
                <a:avLst/>
                <a:gdLst/>
                <a:ahLst/>
                <a:cxnLst>
                  <a:cxn ang="0">
                    <a:pos x="391" y="445"/>
                  </a:cxn>
                  <a:cxn ang="0">
                    <a:pos x="487" y="330"/>
                  </a:cxn>
                  <a:cxn ang="0">
                    <a:pos x="96" y="0"/>
                  </a:cxn>
                  <a:cxn ang="0">
                    <a:pos x="0" y="115"/>
                  </a:cxn>
                  <a:cxn ang="0">
                    <a:pos x="389" y="444"/>
                  </a:cxn>
                  <a:cxn ang="0">
                    <a:pos x="391" y="445"/>
                  </a:cxn>
                  <a:cxn ang="0">
                    <a:pos x="389" y="444"/>
                  </a:cxn>
                  <a:cxn ang="0">
                    <a:pos x="390" y="444"/>
                  </a:cxn>
                  <a:cxn ang="0">
                    <a:pos x="391" y="445"/>
                  </a:cxn>
                </a:cxnLst>
                <a:rect l="0" t="0" r="r" b="b"/>
                <a:pathLst>
                  <a:path w="487" h="445">
                    <a:moveTo>
                      <a:pt x="391" y="445"/>
                    </a:moveTo>
                    <a:lnTo>
                      <a:pt x="487" y="330"/>
                    </a:lnTo>
                    <a:lnTo>
                      <a:pt x="96" y="0"/>
                    </a:lnTo>
                    <a:lnTo>
                      <a:pt x="0" y="115"/>
                    </a:lnTo>
                    <a:lnTo>
                      <a:pt x="389" y="444"/>
                    </a:lnTo>
                    <a:lnTo>
                      <a:pt x="391" y="445"/>
                    </a:lnTo>
                    <a:lnTo>
                      <a:pt x="389" y="444"/>
                    </a:lnTo>
                    <a:lnTo>
                      <a:pt x="390" y="444"/>
                    </a:lnTo>
                    <a:lnTo>
                      <a:pt x="391" y="44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3" name="1018852370"/>
              <p:cNvSpPr>
                <a:spLocks/>
              </p:cNvSpPr>
              <p:nvPr/>
            </p:nvSpPr>
            <p:spPr bwMode="auto">
              <a:xfrm>
                <a:off x="9617379" y="4127731"/>
                <a:ext cx="19538" cy="16578"/>
              </a:xfrm>
              <a:custGeom>
                <a:avLst/>
                <a:gdLst/>
                <a:ahLst/>
                <a:cxnLst>
                  <a:cxn ang="0">
                    <a:pos x="458" y="481"/>
                  </a:cxn>
                  <a:cxn ang="0">
                    <a:pos x="544" y="360"/>
                  </a:cxn>
                  <a:cxn ang="0">
                    <a:pos x="94" y="0"/>
                  </a:cxn>
                  <a:cxn ang="0">
                    <a:pos x="0" y="116"/>
                  </a:cxn>
                  <a:cxn ang="0">
                    <a:pos x="451" y="476"/>
                  </a:cxn>
                  <a:cxn ang="0">
                    <a:pos x="458" y="481"/>
                  </a:cxn>
                  <a:cxn ang="0">
                    <a:pos x="451" y="476"/>
                  </a:cxn>
                  <a:cxn ang="0">
                    <a:pos x="454" y="479"/>
                  </a:cxn>
                  <a:cxn ang="0">
                    <a:pos x="458" y="481"/>
                  </a:cxn>
                </a:cxnLst>
                <a:rect l="0" t="0" r="r" b="b"/>
                <a:pathLst>
                  <a:path w="544" h="481">
                    <a:moveTo>
                      <a:pt x="458" y="481"/>
                    </a:moveTo>
                    <a:lnTo>
                      <a:pt x="544" y="360"/>
                    </a:lnTo>
                    <a:lnTo>
                      <a:pt x="94" y="0"/>
                    </a:lnTo>
                    <a:lnTo>
                      <a:pt x="0" y="116"/>
                    </a:lnTo>
                    <a:lnTo>
                      <a:pt x="451" y="476"/>
                    </a:lnTo>
                    <a:lnTo>
                      <a:pt x="458" y="481"/>
                    </a:lnTo>
                    <a:lnTo>
                      <a:pt x="451" y="476"/>
                    </a:lnTo>
                    <a:lnTo>
                      <a:pt x="454" y="479"/>
                    </a:lnTo>
                    <a:lnTo>
                      <a:pt x="458" y="48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4" name="138631204"/>
              <p:cNvSpPr>
                <a:spLocks/>
              </p:cNvSpPr>
              <p:nvPr/>
            </p:nvSpPr>
            <p:spPr bwMode="auto">
              <a:xfrm>
                <a:off x="9633661" y="4140165"/>
                <a:ext cx="20624" cy="14505"/>
              </a:xfrm>
              <a:custGeom>
                <a:avLst/>
                <a:gdLst/>
                <a:ahLst/>
                <a:cxnLst>
                  <a:cxn ang="0">
                    <a:pos x="481" y="428"/>
                  </a:cxn>
                  <a:cxn ang="0">
                    <a:pos x="559" y="300"/>
                  </a:cxn>
                  <a:cxn ang="0">
                    <a:pos x="79" y="0"/>
                  </a:cxn>
                  <a:cxn ang="0">
                    <a:pos x="0" y="126"/>
                  </a:cxn>
                  <a:cxn ang="0">
                    <a:pos x="479" y="427"/>
                  </a:cxn>
                  <a:cxn ang="0">
                    <a:pos x="481" y="428"/>
                  </a:cxn>
                  <a:cxn ang="0">
                    <a:pos x="479" y="427"/>
                  </a:cxn>
                  <a:cxn ang="0">
                    <a:pos x="481" y="427"/>
                  </a:cxn>
                  <a:cxn ang="0">
                    <a:pos x="481" y="428"/>
                  </a:cxn>
                </a:cxnLst>
                <a:rect l="0" t="0" r="r" b="b"/>
                <a:pathLst>
                  <a:path w="559" h="428">
                    <a:moveTo>
                      <a:pt x="481" y="428"/>
                    </a:moveTo>
                    <a:lnTo>
                      <a:pt x="559" y="300"/>
                    </a:lnTo>
                    <a:lnTo>
                      <a:pt x="79" y="0"/>
                    </a:lnTo>
                    <a:lnTo>
                      <a:pt x="0" y="126"/>
                    </a:lnTo>
                    <a:lnTo>
                      <a:pt x="479" y="427"/>
                    </a:lnTo>
                    <a:lnTo>
                      <a:pt x="481" y="428"/>
                    </a:lnTo>
                    <a:lnTo>
                      <a:pt x="479" y="427"/>
                    </a:lnTo>
                    <a:lnTo>
                      <a:pt x="481" y="427"/>
                    </a:lnTo>
                    <a:lnTo>
                      <a:pt x="481" y="42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5" name="1008987968"/>
              <p:cNvSpPr>
                <a:spLocks/>
              </p:cNvSpPr>
              <p:nvPr/>
            </p:nvSpPr>
            <p:spPr bwMode="auto">
              <a:xfrm>
                <a:off x="9651027" y="4150525"/>
                <a:ext cx="37990" cy="23830"/>
              </a:xfrm>
              <a:custGeom>
                <a:avLst/>
                <a:gdLst/>
                <a:ahLst/>
                <a:cxnLst>
                  <a:cxn ang="0">
                    <a:pos x="963" y="700"/>
                  </a:cxn>
                  <a:cxn ang="0">
                    <a:pos x="1036" y="570"/>
                  </a:cxn>
                  <a:cxn ang="0">
                    <a:pos x="76" y="0"/>
                  </a:cxn>
                  <a:cxn ang="0">
                    <a:pos x="0" y="129"/>
                  </a:cxn>
                  <a:cxn ang="0">
                    <a:pos x="960" y="699"/>
                  </a:cxn>
                  <a:cxn ang="0">
                    <a:pos x="963" y="700"/>
                  </a:cxn>
                  <a:cxn ang="0">
                    <a:pos x="960" y="699"/>
                  </a:cxn>
                  <a:cxn ang="0">
                    <a:pos x="961" y="700"/>
                  </a:cxn>
                  <a:cxn ang="0">
                    <a:pos x="963" y="700"/>
                  </a:cxn>
                </a:cxnLst>
                <a:rect l="0" t="0" r="r" b="b"/>
                <a:pathLst>
                  <a:path w="1036" h="700">
                    <a:moveTo>
                      <a:pt x="963" y="700"/>
                    </a:moveTo>
                    <a:lnTo>
                      <a:pt x="1036" y="570"/>
                    </a:lnTo>
                    <a:lnTo>
                      <a:pt x="76" y="0"/>
                    </a:lnTo>
                    <a:lnTo>
                      <a:pt x="0" y="129"/>
                    </a:lnTo>
                    <a:lnTo>
                      <a:pt x="960" y="699"/>
                    </a:lnTo>
                    <a:lnTo>
                      <a:pt x="963" y="700"/>
                    </a:lnTo>
                    <a:lnTo>
                      <a:pt x="960" y="699"/>
                    </a:lnTo>
                    <a:lnTo>
                      <a:pt x="961" y="700"/>
                    </a:lnTo>
                    <a:lnTo>
                      <a:pt x="963" y="70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6" name="703757363"/>
              <p:cNvSpPr>
                <a:spLocks/>
              </p:cNvSpPr>
              <p:nvPr/>
            </p:nvSpPr>
            <p:spPr bwMode="auto">
              <a:xfrm>
                <a:off x="9686304" y="4170211"/>
                <a:ext cx="32564" cy="19686"/>
              </a:xfrm>
              <a:custGeom>
                <a:avLst/>
                <a:gdLst/>
                <a:ahLst/>
                <a:cxnLst>
                  <a:cxn ang="0">
                    <a:pos x="842" y="583"/>
                  </a:cxn>
                  <a:cxn ang="0">
                    <a:pos x="910" y="450"/>
                  </a:cxn>
                  <a:cxn ang="0">
                    <a:pos x="70" y="0"/>
                  </a:cxn>
                  <a:cxn ang="0">
                    <a:pos x="0" y="132"/>
                  </a:cxn>
                  <a:cxn ang="0">
                    <a:pos x="840" y="582"/>
                  </a:cxn>
                  <a:cxn ang="0">
                    <a:pos x="842" y="583"/>
                  </a:cxn>
                  <a:cxn ang="0">
                    <a:pos x="840" y="582"/>
                  </a:cxn>
                  <a:cxn ang="0">
                    <a:pos x="841" y="583"/>
                  </a:cxn>
                  <a:cxn ang="0">
                    <a:pos x="842" y="583"/>
                  </a:cxn>
                </a:cxnLst>
                <a:rect l="0" t="0" r="r" b="b"/>
                <a:pathLst>
                  <a:path w="910" h="583">
                    <a:moveTo>
                      <a:pt x="842" y="583"/>
                    </a:moveTo>
                    <a:lnTo>
                      <a:pt x="910" y="450"/>
                    </a:lnTo>
                    <a:lnTo>
                      <a:pt x="70" y="0"/>
                    </a:lnTo>
                    <a:lnTo>
                      <a:pt x="0" y="132"/>
                    </a:lnTo>
                    <a:lnTo>
                      <a:pt x="840" y="582"/>
                    </a:lnTo>
                    <a:lnTo>
                      <a:pt x="842" y="583"/>
                    </a:lnTo>
                    <a:lnTo>
                      <a:pt x="840" y="582"/>
                    </a:lnTo>
                    <a:lnTo>
                      <a:pt x="841" y="583"/>
                    </a:lnTo>
                    <a:lnTo>
                      <a:pt x="842" y="58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7" name="279336615"/>
              <p:cNvSpPr>
                <a:spLocks/>
              </p:cNvSpPr>
              <p:nvPr/>
            </p:nvSpPr>
            <p:spPr bwMode="auto">
              <a:xfrm>
                <a:off x="9716698" y="4185236"/>
                <a:ext cx="53729" cy="25902"/>
              </a:xfrm>
              <a:custGeom>
                <a:avLst/>
                <a:gdLst/>
                <a:ahLst/>
                <a:cxnLst>
                  <a:cxn ang="0">
                    <a:pos x="816" y="528"/>
                  </a:cxn>
                  <a:cxn ang="0">
                    <a:pos x="875" y="391"/>
                  </a:cxn>
                  <a:cxn ang="0">
                    <a:pos x="65" y="0"/>
                  </a:cxn>
                  <a:cxn ang="0">
                    <a:pos x="0" y="135"/>
                  </a:cxn>
                  <a:cxn ang="0">
                    <a:pos x="811" y="526"/>
                  </a:cxn>
                  <a:cxn ang="0">
                    <a:pos x="816" y="528"/>
                  </a:cxn>
                  <a:cxn ang="0">
                    <a:pos x="816" y="528"/>
                  </a:cxn>
                  <a:cxn ang="0">
                    <a:pos x="1481" y="737"/>
                  </a:cxn>
                  <a:cxn ang="0">
                    <a:pos x="875" y="391"/>
                  </a:cxn>
                  <a:cxn ang="0">
                    <a:pos x="816" y="528"/>
                  </a:cxn>
                </a:cxnLst>
                <a:rect l="0" t="0" r="r" b="b"/>
                <a:pathLst>
                  <a:path w="1481" h="737">
                    <a:moveTo>
                      <a:pt x="816" y="528"/>
                    </a:moveTo>
                    <a:lnTo>
                      <a:pt x="875" y="391"/>
                    </a:lnTo>
                    <a:lnTo>
                      <a:pt x="65" y="0"/>
                    </a:lnTo>
                    <a:lnTo>
                      <a:pt x="0" y="135"/>
                    </a:lnTo>
                    <a:lnTo>
                      <a:pt x="811" y="526"/>
                    </a:lnTo>
                    <a:lnTo>
                      <a:pt x="816" y="528"/>
                    </a:lnTo>
                    <a:lnTo>
                      <a:pt x="816" y="528"/>
                    </a:lnTo>
                    <a:lnTo>
                      <a:pt x="1481" y="737"/>
                    </a:lnTo>
                    <a:lnTo>
                      <a:pt x="875" y="391"/>
                    </a:lnTo>
                    <a:lnTo>
                      <a:pt x="816" y="52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8" name="1556426249"/>
              <p:cNvSpPr>
                <a:spLocks/>
              </p:cNvSpPr>
              <p:nvPr/>
            </p:nvSpPr>
            <p:spPr bwMode="auto">
              <a:xfrm>
                <a:off x="9746004" y="4198703"/>
                <a:ext cx="24423" cy="12433"/>
              </a:xfrm>
              <a:custGeom>
                <a:avLst/>
                <a:gdLst/>
                <a:ahLst/>
                <a:cxnLst>
                  <a:cxn ang="0">
                    <a:pos x="54" y="0"/>
                  </a:cxn>
                  <a:cxn ang="0">
                    <a:pos x="27" y="69"/>
                  </a:cxn>
                  <a:cxn ang="0">
                    <a:pos x="27" y="69"/>
                  </a:cxn>
                  <a:cxn ang="0">
                    <a:pos x="27" y="69"/>
                  </a:cxn>
                  <a:cxn ang="0">
                    <a:pos x="27" y="69"/>
                  </a:cxn>
                  <a:cxn ang="0">
                    <a:pos x="54" y="0"/>
                  </a:cxn>
                  <a:cxn ang="0">
                    <a:pos x="0" y="139"/>
                  </a:cxn>
                  <a:cxn ang="0">
                    <a:pos x="665" y="348"/>
                  </a:cxn>
                  <a:cxn ang="0">
                    <a:pos x="59" y="2"/>
                  </a:cxn>
                  <a:cxn ang="0">
                    <a:pos x="54" y="0"/>
                  </a:cxn>
                </a:cxnLst>
                <a:rect l="0" t="0" r="r" b="b"/>
                <a:pathLst>
                  <a:path w="665" h="348">
                    <a:moveTo>
                      <a:pt x="54" y="0"/>
                    </a:moveTo>
                    <a:lnTo>
                      <a:pt x="27" y="69"/>
                    </a:lnTo>
                    <a:lnTo>
                      <a:pt x="27" y="69"/>
                    </a:lnTo>
                    <a:lnTo>
                      <a:pt x="27" y="69"/>
                    </a:lnTo>
                    <a:lnTo>
                      <a:pt x="27" y="69"/>
                    </a:lnTo>
                    <a:lnTo>
                      <a:pt x="54" y="0"/>
                    </a:lnTo>
                    <a:lnTo>
                      <a:pt x="0" y="139"/>
                    </a:lnTo>
                    <a:lnTo>
                      <a:pt x="665" y="348"/>
                    </a:lnTo>
                    <a:lnTo>
                      <a:pt x="59" y="2"/>
                    </a:lnTo>
                    <a:lnTo>
                      <a:pt x="54"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99" name="1375288560"/>
              <p:cNvSpPr>
                <a:spLocks/>
              </p:cNvSpPr>
              <p:nvPr/>
            </p:nvSpPr>
            <p:spPr bwMode="auto">
              <a:xfrm>
                <a:off x="9718868" y="4188344"/>
                <a:ext cx="29306" cy="15541"/>
              </a:xfrm>
              <a:custGeom>
                <a:avLst/>
                <a:gdLst/>
                <a:ahLst/>
                <a:cxnLst>
                  <a:cxn ang="0">
                    <a:pos x="0" y="135"/>
                  </a:cxn>
                  <a:cxn ang="0">
                    <a:pos x="5" y="139"/>
                  </a:cxn>
                  <a:cxn ang="0">
                    <a:pos x="756" y="439"/>
                  </a:cxn>
                  <a:cxn ang="0">
                    <a:pos x="810" y="300"/>
                  </a:cxn>
                  <a:cxn ang="0">
                    <a:pos x="61" y="0"/>
                  </a:cxn>
                  <a:cxn ang="0">
                    <a:pos x="0" y="135"/>
                  </a:cxn>
                  <a:cxn ang="0">
                    <a:pos x="0" y="135"/>
                  </a:cxn>
                  <a:cxn ang="0">
                    <a:pos x="2" y="138"/>
                  </a:cxn>
                  <a:cxn ang="0">
                    <a:pos x="5" y="139"/>
                  </a:cxn>
                  <a:cxn ang="0">
                    <a:pos x="0" y="135"/>
                  </a:cxn>
                </a:cxnLst>
                <a:rect l="0" t="0" r="r" b="b"/>
                <a:pathLst>
                  <a:path w="810" h="439">
                    <a:moveTo>
                      <a:pt x="0" y="135"/>
                    </a:moveTo>
                    <a:lnTo>
                      <a:pt x="5" y="139"/>
                    </a:lnTo>
                    <a:lnTo>
                      <a:pt x="756" y="439"/>
                    </a:lnTo>
                    <a:lnTo>
                      <a:pt x="810" y="300"/>
                    </a:lnTo>
                    <a:lnTo>
                      <a:pt x="61" y="0"/>
                    </a:lnTo>
                    <a:lnTo>
                      <a:pt x="0" y="135"/>
                    </a:lnTo>
                    <a:lnTo>
                      <a:pt x="0" y="135"/>
                    </a:lnTo>
                    <a:lnTo>
                      <a:pt x="2" y="138"/>
                    </a:lnTo>
                    <a:lnTo>
                      <a:pt x="5" y="139"/>
                    </a:lnTo>
                    <a:lnTo>
                      <a:pt x="0" y="13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0" name="682955969"/>
              <p:cNvSpPr>
                <a:spLocks/>
              </p:cNvSpPr>
              <p:nvPr/>
            </p:nvSpPr>
            <p:spPr bwMode="auto">
              <a:xfrm>
                <a:off x="9690646" y="4175392"/>
                <a:ext cx="30392" cy="17613"/>
              </a:xfrm>
              <a:custGeom>
                <a:avLst/>
                <a:gdLst/>
                <a:ahLst/>
                <a:cxnLst>
                  <a:cxn ang="0">
                    <a:pos x="0" y="134"/>
                  </a:cxn>
                  <a:cxn ang="0">
                    <a:pos x="1" y="134"/>
                  </a:cxn>
                  <a:cxn ang="0">
                    <a:pos x="781" y="523"/>
                  </a:cxn>
                  <a:cxn ang="0">
                    <a:pos x="848" y="391"/>
                  </a:cxn>
                  <a:cxn ang="0">
                    <a:pos x="68" y="0"/>
                  </a:cxn>
                  <a:cxn ang="0">
                    <a:pos x="0" y="134"/>
                  </a:cxn>
                  <a:cxn ang="0">
                    <a:pos x="0" y="134"/>
                  </a:cxn>
                  <a:cxn ang="0">
                    <a:pos x="0" y="134"/>
                  </a:cxn>
                  <a:cxn ang="0">
                    <a:pos x="1" y="134"/>
                  </a:cxn>
                  <a:cxn ang="0">
                    <a:pos x="0" y="134"/>
                  </a:cxn>
                </a:cxnLst>
                <a:rect l="0" t="0" r="r" b="b"/>
                <a:pathLst>
                  <a:path w="848" h="523">
                    <a:moveTo>
                      <a:pt x="0" y="134"/>
                    </a:moveTo>
                    <a:lnTo>
                      <a:pt x="1" y="134"/>
                    </a:lnTo>
                    <a:lnTo>
                      <a:pt x="781" y="523"/>
                    </a:lnTo>
                    <a:lnTo>
                      <a:pt x="848" y="391"/>
                    </a:lnTo>
                    <a:lnTo>
                      <a:pt x="68" y="0"/>
                    </a:lnTo>
                    <a:lnTo>
                      <a:pt x="0" y="134"/>
                    </a:lnTo>
                    <a:lnTo>
                      <a:pt x="0" y="134"/>
                    </a:lnTo>
                    <a:lnTo>
                      <a:pt x="0" y="134"/>
                    </a:lnTo>
                    <a:lnTo>
                      <a:pt x="1" y="134"/>
                    </a:lnTo>
                    <a:lnTo>
                      <a:pt x="0"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1" name="587265885"/>
              <p:cNvSpPr>
                <a:spLocks/>
              </p:cNvSpPr>
              <p:nvPr/>
            </p:nvSpPr>
            <p:spPr bwMode="auto">
              <a:xfrm>
                <a:off x="9656455" y="4158814"/>
                <a:ext cx="36363" cy="20722"/>
              </a:xfrm>
              <a:custGeom>
                <a:avLst/>
                <a:gdLst/>
                <a:ahLst/>
                <a:cxnLst>
                  <a:cxn ang="0">
                    <a:pos x="0" y="130"/>
                  </a:cxn>
                  <a:cxn ang="0">
                    <a:pos x="5" y="133"/>
                  </a:cxn>
                  <a:cxn ang="0">
                    <a:pos x="935" y="614"/>
                  </a:cxn>
                  <a:cxn ang="0">
                    <a:pos x="1003" y="480"/>
                  </a:cxn>
                  <a:cxn ang="0">
                    <a:pos x="74" y="0"/>
                  </a:cxn>
                  <a:cxn ang="0">
                    <a:pos x="0" y="130"/>
                  </a:cxn>
                  <a:cxn ang="0">
                    <a:pos x="0" y="130"/>
                  </a:cxn>
                  <a:cxn ang="0">
                    <a:pos x="2" y="132"/>
                  </a:cxn>
                  <a:cxn ang="0">
                    <a:pos x="5" y="133"/>
                  </a:cxn>
                  <a:cxn ang="0">
                    <a:pos x="0" y="130"/>
                  </a:cxn>
                </a:cxnLst>
                <a:rect l="0" t="0" r="r" b="b"/>
                <a:pathLst>
                  <a:path w="1003" h="614">
                    <a:moveTo>
                      <a:pt x="0" y="130"/>
                    </a:moveTo>
                    <a:lnTo>
                      <a:pt x="5" y="133"/>
                    </a:lnTo>
                    <a:lnTo>
                      <a:pt x="935" y="614"/>
                    </a:lnTo>
                    <a:lnTo>
                      <a:pt x="1003" y="480"/>
                    </a:lnTo>
                    <a:lnTo>
                      <a:pt x="74" y="0"/>
                    </a:lnTo>
                    <a:lnTo>
                      <a:pt x="0" y="130"/>
                    </a:lnTo>
                    <a:lnTo>
                      <a:pt x="0" y="130"/>
                    </a:lnTo>
                    <a:lnTo>
                      <a:pt x="2" y="132"/>
                    </a:lnTo>
                    <a:lnTo>
                      <a:pt x="5" y="133"/>
                    </a:lnTo>
                    <a:lnTo>
                      <a:pt x="0" y="13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2" name="398992078"/>
              <p:cNvSpPr>
                <a:spLocks/>
              </p:cNvSpPr>
              <p:nvPr/>
            </p:nvSpPr>
            <p:spPr bwMode="auto">
              <a:xfrm>
                <a:off x="9639088" y="4148454"/>
                <a:ext cx="20624" cy="14505"/>
              </a:xfrm>
              <a:custGeom>
                <a:avLst/>
                <a:gdLst/>
                <a:ahLst/>
                <a:cxnLst>
                  <a:cxn ang="0">
                    <a:pos x="79" y="0"/>
                  </a:cxn>
                  <a:cxn ang="0">
                    <a:pos x="0" y="128"/>
                  </a:cxn>
                  <a:cxn ang="0">
                    <a:pos x="480" y="427"/>
                  </a:cxn>
                  <a:cxn ang="0">
                    <a:pos x="559" y="300"/>
                  </a:cxn>
                  <a:cxn ang="0">
                    <a:pos x="79" y="0"/>
                  </a:cxn>
                  <a:cxn ang="0">
                    <a:pos x="79" y="0"/>
                  </a:cxn>
                  <a:cxn ang="0">
                    <a:pos x="0" y="128"/>
                  </a:cxn>
                  <a:cxn ang="0">
                    <a:pos x="0" y="128"/>
                  </a:cxn>
                  <a:cxn ang="0">
                    <a:pos x="0" y="128"/>
                  </a:cxn>
                  <a:cxn ang="0">
                    <a:pos x="79" y="0"/>
                  </a:cxn>
                </a:cxnLst>
                <a:rect l="0" t="0" r="r" b="b"/>
                <a:pathLst>
                  <a:path w="559" h="427">
                    <a:moveTo>
                      <a:pt x="79" y="0"/>
                    </a:moveTo>
                    <a:lnTo>
                      <a:pt x="0" y="128"/>
                    </a:lnTo>
                    <a:lnTo>
                      <a:pt x="480" y="427"/>
                    </a:lnTo>
                    <a:lnTo>
                      <a:pt x="559" y="300"/>
                    </a:lnTo>
                    <a:lnTo>
                      <a:pt x="79" y="0"/>
                    </a:lnTo>
                    <a:lnTo>
                      <a:pt x="79" y="0"/>
                    </a:lnTo>
                    <a:lnTo>
                      <a:pt x="0" y="128"/>
                    </a:lnTo>
                    <a:lnTo>
                      <a:pt x="0" y="128"/>
                    </a:lnTo>
                    <a:lnTo>
                      <a:pt x="0" y="128"/>
                    </a:lnTo>
                    <a:lnTo>
                      <a:pt x="79"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3" name="1989329410"/>
              <p:cNvSpPr>
                <a:spLocks/>
              </p:cNvSpPr>
              <p:nvPr/>
            </p:nvSpPr>
            <p:spPr bwMode="auto">
              <a:xfrm>
                <a:off x="9621721" y="4138093"/>
                <a:ext cx="20624" cy="14505"/>
              </a:xfrm>
              <a:custGeom>
                <a:avLst/>
                <a:gdLst/>
                <a:ahLst/>
                <a:cxnLst>
                  <a:cxn ang="0">
                    <a:pos x="0" y="124"/>
                  </a:cxn>
                  <a:cxn ang="0">
                    <a:pos x="4" y="127"/>
                  </a:cxn>
                  <a:cxn ang="0">
                    <a:pos x="485" y="427"/>
                  </a:cxn>
                  <a:cxn ang="0">
                    <a:pos x="564" y="299"/>
                  </a:cxn>
                  <a:cxn ang="0">
                    <a:pos x="83" y="0"/>
                  </a:cxn>
                  <a:cxn ang="0">
                    <a:pos x="0" y="124"/>
                  </a:cxn>
                  <a:cxn ang="0">
                    <a:pos x="0" y="124"/>
                  </a:cxn>
                  <a:cxn ang="0">
                    <a:pos x="2" y="126"/>
                  </a:cxn>
                  <a:cxn ang="0">
                    <a:pos x="4" y="127"/>
                  </a:cxn>
                  <a:cxn ang="0">
                    <a:pos x="0" y="124"/>
                  </a:cxn>
                </a:cxnLst>
                <a:rect l="0" t="0" r="r" b="b"/>
                <a:pathLst>
                  <a:path w="564" h="427">
                    <a:moveTo>
                      <a:pt x="0" y="124"/>
                    </a:moveTo>
                    <a:lnTo>
                      <a:pt x="4" y="127"/>
                    </a:lnTo>
                    <a:lnTo>
                      <a:pt x="485" y="427"/>
                    </a:lnTo>
                    <a:lnTo>
                      <a:pt x="564" y="299"/>
                    </a:lnTo>
                    <a:lnTo>
                      <a:pt x="83" y="0"/>
                    </a:lnTo>
                    <a:lnTo>
                      <a:pt x="0" y="124"/>
                    </a:lnTo>
                    <a:lnTo>
                      <a:pt x="0" y="124"/>
                    </a:lnTo>
                    <a:lnTo>
                      <a:pt x="2" y="126"/>
                    </a:lnTo>
                    <a:lnTo>
                      <a:pt x="4" y="127"/>
                    </a:lnTo>
                    <a:lnTo>
                      <a:pt x="0" y="12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4" name="698076185"/>
              <p:cNvSpPr>
                <a:spLocks/>
              </p:cNvSpPr>
              <p:nvPr/>
            </p:nvSpPr>
            <p:spPr bwMode="auto">
              <a:xfrm>
                <a:off x="9605440" y="4126696"/>
                <a:ext cx="19538" cy="15541"/>
              </a:xfrm>
              <a:custGeom>
                <a:avLst/>
                <a:gdLst/>
                <a:ahLst/>
                <a:cxnLst>
                  <a:cxn ang="0">
                    <a:pos x="0" y="117"/>
                  </a:cxn>
                  <a:cxn ang="0">
                    <a:pos x="4" y="120"/>
                  </a:cxn>
                  <a:cxn ang="0">
                    <a:pos x="454" y="451"/>
                  </a:cxn>
                  <a:cxn ang="0">
                    <a:pos x="542" y="330"/>
                  </a:cxn>
                  <a:cxn ang="0">
                    <a:pos x="92" y="0"/>
                  </a:cxn>
                  <a:cxn ang="0">
                    <a:pos x="0" y="117"/>
                  </a:cxn>
                  <a:cxn ang="0">
                    <a:pos x="0" y="117"/>
                  </a:cxn>
                  <a:cxn ang="0">
                    <a:pos x="2" y="119"/>
                  </a:cxn>
                  <a:cxn ang="0">
                    <a:pos x="4" y="120"/>
                  </a:cxn>
                  <a:cxn ang="0">
                    <a:pos x="0" y="117"/>
                  </a:cxn>
                </a:cxnLst>
                <a:rect l="0" t="0" r="r" b="b"/>
                <a:pathLst>
                  <a:path w="542" h="451">
                    <a:moveTo>
                      <a:pt x="0" y="117"/>
                    </a:moveTo>
                    <a:lnTo>
                      <a:pt x="4" y="120"/>
                    </a:lnTo>
                    <a:lnTo>
                      <a:pt x="454" y="451"/>
                    </a:lnTo>
                    <a:lnTo>
                      <a:pt x="542" y="330"/>
                    </a:lnTo>
                    <a:lnTo>
                      <a:pt x="92" y="0"/>
                    </a:lnTo>
                    <a:lnTo>
                      <a:pt x="0" y="117"/>
                    </a:lnTo>
                    <a:lnTo>
                      <a:pt x="0" y="117"/>
                    </a:lnTo>
                    <a:lnTo>
                      <a:pt x="2" y="119"/>
                    </a:lnTo>
                    <a:lnTo>
                      <a:pt x="4" y="120"/>
                    </a:lnTo>
                    <a:lnTo>
                      <a:pt x="0" y="117"/>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5" name="937674035"/>
              <p:cNvSpPr>
                <a:spLocks/>
              </p:cNvSpPr>
              <p:nvPr/>
            </p:nvSpPr>
            <p:spPr bwMode="auto">
              <a:xfrm>
                <a:off x="9591329" y="4115299"/>
                <a:ext cx="17367" cy="15541"/>
              </a:xfrm>
              <a:custGeom>
                <a:avLst/>
                <a:gdLst/>
                <a:ahLst/>
                <a:cxnLst>
                  <a:cxn ang="0">
                    <a:pos x="0" y="112"/>
                  </a:cxn>
                  <a:cxn ang="0">
                    <a:pos x="3" y="114"/>
                  </a:cxn>
                  <a:cxn ang="0">
                    <a:pos x="393" y="444"/>
                  </a:cxn>
                  <a:cxn ang="0">
                    <a:pos x="489" y="330"/>
                  </a:cxn>
                  <a:cxn ang="0">
                    <a:pos x="99" y="0"/>
                  </a:cxn>
                  <a:cxn ang="0">
                    <a:pos x="0" y="112"/>
                  </a:cxn>
                  <a:cxn ang="0">
                    <a:pos x="0" y="112"/>
                  </a:cxn>
                  <a:cxn ang="0">
                    <a:pos x="2" y="113"/>
                  </a:cxn>
                  <a:cxn ang="0">
                    <a:pos x="3" y="114"/>
                  </a:cxn>
                  <a:cxn ang="0">
                    <a:pos x="0" y="112"/>
                  </a:cxn>
                </a:cxnLst>
                <a:rect l="0" t="0" r="r" b="b"/>
                <a:pathLst>
                  <a:path w="489" h="444">
                    <a:moveTo>
                      <a:pt x="0" y="112"/>
                    </a:moveTo>
                    <a:lnTo>
                      <a:pt x="3" y="114"/>
                    </a:lnTo>
                    <a:lnTo>
                      <a:pt x="393" y="444"/>
                    </a:lnTo>
                    <a:lnTo>
                      <a:pt x="489" y="330"/>
                    </a:lnTo>
                    <a:lnTo>
                      <a:pt x="99" y="0"/>
                    </a:lnTo>
                    <a:lnTo>
                      <a:pt x="0" y="112"/>
                    </a:lnTo>
                    <a:lnTo>
                      <a:pt x="0" y="112"/>
                    </a:lnTo>
                    <a:lnTo>
                      <a:pt x="2" y="113"/>
                    </a:lnTo>
                    <a:lnTo>
                      <a:pt x="3" y="114"/>
                    </a:lnTo>
                    <a:lnTo>
                      <a:pt x="0" y="11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6" name="1044257914"/>
              <p:cNvSpPr>
                <a:spLocks/>
              </p:cNvSpPr>
              <p:nvPr/>
            </p:nvSpPr>
            <p:spPr bwMode="auto">
              <a:xfrm>
                <a:off x="9576676" y="4102865"/>
                <a:ext cx="17910" cy="16578"/>
              </a:xfrm>
              <a:custGeom>
                <a:avLst/>
                <a:gdLst/>
                <a:ahLst/>
                <a:cxnLst>
                  <a:cxn ang="0">
                    <a:pos x="0" y="102"/>
                  </a:cxn>
                  <a:cxn ang="0">
                    <a:pos x="8" y="111"/>
                  </a:cxn>
                  <a:cxn ang="0">
                    <a:pos x="398" y="471"/>
                  </a:cxn>
                  <a:cxn ang="0">
                    <a:pos x="499" y="361"/>
                  </a:cxn>
                  <a:cxn ang="0">
                    <a:pos x="110" y="0"/>
                  </a:cxn>
                  <a:cxn ang="0">
                    <a:pos x="0" y="102"/>
                  </a:cxn>
                  <a:cxn ang="0">
                    <a:pos x="0" y="102"/>
                  </a:cxn>
                  <a:cxn ang="0">
                    <a:pos x="3" y="107"/>
                  </a:cxn>
                  <a:cxn ang="0">
                    <a:pos x="8" y="111"/>
                  </a:cxn>
                  <a:cxn ang="0">
                    <a:pos x="0" y="102"/>
                  </a:cxn>
                </a:cxnLst>
                <a:rect l="0" t="0" r="r" b="b"/>
                <a:pathLst>
                  <a:path w="499" h="471">
                    <a:moveTo>
                      <a:pt x="0" y="102"/>
                    </a:moveTo>
                    <a:lnTo>
                      <a:pt x="8" y="111"/>
                    </a:lnTo>
                    <a:lnTo>
                      <a:pt x="398" y="471"/>
                    </a:lnTo>
                    <a:lnTo>
                      <a:pt x="499" y="361"/>
                    </a:lnTo>
                    <a:lnTo>
                      <a:pt x="110" y="0"/>
                    </a:lnTo>
                    <a:lnTo>
                      <a:pt x="0" y="102"/>
                    </a:lnTo>
                    <a:lnTo>
                      <a:pt x="0" y="102"/>
                    </a:lnTo>
                    <a:lnTo>
                      <a:pt x="3" y="107"/>
                    </a:lnTo>
                    <a:lnTo>
                      <a:pt x="8" y="111"/>
                    </a:lnTo>
                    <a:lnTo>
                      <a:pt x="0" y="10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7" name="1027651652"/>
              <p:cNvSpPr>
                <a:spLocks/>
              </p:cNvSpPr>
              <p:nvPr/>
            </p:nvSpPr>
            <p:spPr bwMode="auto">
              <a:xfrm>
                <a:off x="9565820" y="4089914"/>
                <a:ext cx="15196" cy="16578"/>
              </a:xfrm>
              <a:custGeom>
                <a:avLst/>
                <a:gdLst/>
                <a:ahLst/>
                <a:cxnLst>
                  <a:cxn ang="0">
                    <a:pos x="0" y="87"/>
                  </a:cxn>
                  <a:cxn ang="0">
                    <a:pos x="3" y="91"/>
                  </a:cxn>
                  <a:cxn ang="0">
                    <a:pos x="303" y="482"/>
                  </a:cxn>
                  <a:cxn ang="0">
                    <a:pos x="421" y="391"/>
                  </a:cxn>
                  <a:cxn ang="0">
                    <a:pos x="121" y="0"/>
                  </a:cxn>
                  <a:cxn ang="0">
                    <a:pos x="0" y="87"/>
                  </a:cxn>
                  <a:cxn ang="0">
                    <a:pos x="0" y="87"/>
                  </a:cxn>
                  <a:cxn ang="0">
                    <a:pos x="1" y="89"/>
                  </a:cxn>
                  <a:cxn ang="0">
                    <a:pos x="3" y="91"/>
                  </a:cxn>
                  <a:cxn ang="0">
                    <a:pos x="0" y="87"/>
                  </a:cxn>
                </a:cxnLst>
                <a:rect l="0" t="0" r="r" b="b"/>
                <a:pathLst>
                  <a:path w="421" h="482">
                    <a:moveTo>
                      <a:pt x="0" y="87"/>
                    </a:moveTo>
                    <a:lnTo>
                      <a:pt x="3" y="91"/>
                    </a:lnTo>
                    <a:lnTo>
                      <a:pt x="303" y="482"/>
                    </a:lnTo>
                    <a:lnTo>
                      <a:pt x="421" y="391"/>
                    </a:lnTo>
                    <a:lnTo>
                      <a:pt x="121" y="0"/>
                    </a:lnTo>
                    <a:lnTo>
                      <a:pt x="0" y="87"/>
                    </a:lnTo>
                    <a:lnTo>
                      <a:pt x="0" y="87"/>
                    </a:lnTo>
                    <a:lnTo>
                      <a:pt x="1" y="89"/>
                    </a:lnTo>
                    <a:lnTo>
                      <a:pt x="3" y="91"/>
                    </a:lnTo>
                    <a:lnTo>
                      <a:pt x="0" y="87"/>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8" name="743237041"/>
              <p:cNvSpPr>
                <a:spLocks/>
              </p:cNvSpPr>
              <p:nvPr/>
            </p:nvSpPr>
            <p:spPr bwMode="auto">
              <a:xfrm>
                <a:off x="9561479" y="4083698"/>
                <a:ext cx="8684" cy="9325"/>
              </a:xfrm>
              <a:custGeom>
                <a:avLst/>
                <a:gdLst/>
                <a:ahLst/>
                <a:cxnLst>
                  <a:cxn ang="0">
                    <a:pos x="125" y="0"/>
                  </a:cxn>
                  <a:cxn ang="0">
                    <a:pos x="0" y="83"/>
                  </a:cxn>
                  <a:cxn ang="0">
                    <a:pos x="121" y="262"/>
                  </a:cxn>
                  <a:cxn ang="0">
                    <a:pos x="246" y="179"/>
                  </a:cxn>
                  <a:cxn ang="0">
                    <a:pos x="125" y="0"/>
                  </a:cxn>
                  <a:cxn ang="0">
                    <a:pos x="125" y="0"/>
                  </a:cxn>
                  <a:cxn ang="0">
                    <a:pos x="0" y="83"/>
                  </a:cxn>
                  <a:cxn ang="0">
                    <a:pos x="0" y="83"/>
                  </a:cxn>
                  <a:cxn ang="0">
                    <a:pos x="0" y="83"/>
                  </a:cxn>
                  <a:cxn ang="0">
                    <a:pos x="125" y="0"/>
                  </a:cxn>
                </a:cxnLst>
                <a:rect l="0" t="0" r="r" b="b"/>
                <a:pathLst>
                  <a:path w="246" h="262">
                    <a:moveTo>
                      <a:pt x="125" y="0"/>
                    </a:moveTo>
                    <a:lnTo>
                      <a:pt x="0" y="83"/>
                    </a:lnTo>
                    <a:lnTo>
                      <a:pt x="121" y="262"/>
                    </a:lnTo>
                    <a:lnTo>
                      <a:pt x="246" y="179"/>
                    </a:lnTo>
                    <a:lnTo>
                      <a:pt x="125" y="0"/>
                    </a:lnTo>
                    <a:lnTo>
                      <a:pt x="125" y="0"/>
                    </a:lnTo>
                    <a:lnTo>
                      <a:pt x="0" y="83"/>
                    </a:lnTo>
                    <a:lnTo>
                      <a:pt x="0" y="83"/>
                    </a:lnTo>
                    <a:lnTo>
                      <a:pt x="0" y="83"/>
                    </a:lnTo>
                    <a:lnTo>
                      <a:pt x="125"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09" name="591959596"/>
              <p:cNvSpPr>
                <a:spLocks/>
              </p:cNvSpPr>
              <p:nvPr/>
            </p:nvSpPr>
            <p:spPr bwMode="auto">
              <a:xfrm>
                <a:off x="9556595" y="4077481"/>
                <a:ext cx="9227" cy="9325"/>
              </a:xfrm>
              <a:custGeom>
                <a:avLst/>
                <a:gdLst/>
                <a:ahLst/>
                <a:cxnLst>
                  <a:cxn ang="0">
                    <a:pos x="0" y="71"/>
                  </a:cxn>
                  <a:cxn ang="0">
                    <a:pos x="6" y="83"/>
                  </a:cxn>
                  <a:cxn ang="0">
                    <a:pos x="125" y="264"/>
                  </a:cxn>
                  <a:cxn ang="0">
                    <a:pos x="250" y="181"/>
                  </a:cxn>
                  <a:cxn ang="0">
                    <a:pos x="130" y="0"/>
                  </a:cxn>
                  <a:cxn ang="0">
                    <a:pos x="0" y="71"/>
                  </a:cxn>
                  <a:cxn ang="0">
                    <a:pos x="0" y="71"/>
                  </a:cxn>
                  <a:cxn ang="0">
                    <a:pos x="2" y="78"/>
                  </a:cxn>
                  <a:cxn ang="0">
                    <a:pos x="6" y="83"/>
                  </a:cxn>
                  <a:cxn ang="0">
                    <a:pos x="0" y="71"/>
                  </a:cxn>
                </a:cxnLst>
                <a:rect l="0" t="0" r="r" b="b"/>
                <a:pathLst>
                  <a:path w="250" h="264">
                    <a:moveTo>
                      <a:pt x="0" y="71"/>
                    </a:moveTo>
                    <a:lnTo>
                      <a:pt x="6" y="83"/>
                    </a:lnTo>
                    <a:lnTo>
                      <a:pt x="125" y="264"/>
                    </a:lnTo>
                    <a:lnTo>
                      <a:pt x="250" y="181"/>
                    </a:lnTo>
                    <a:lnTo>
                      <a:pt x="130" y="0"/>
                    </a:lnTo>
                    <a:lnTo>
                      <a:pt x="0" y="71"/>
                    </a:lnTo>
                    <a:lnTo>
                      <a:pt x="0" y="71"/>
                    </a:lnTo>
                    <a:lnTo>
                      <a:pt x="2" y="78"/>
                    </a:lnTo>
                    <a:lnTo>
                      <a:pt x="6" y="83"/>
                    </a:lnTo>
                    <a:lnTo>
                      <a:pt x="0" y="7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0" name="796716372"/>
              <p:cNvSpPr>
                <a:spLocks/>
              </p:cNvSpPr>
              <p:nvPr/>
            </p:nvSpPr>
            <p:spPr bwMode="auto">
              <a:xfrm>
                <a:off x="9553338" y="4070747"/>
                <a:ext cx="8684" cy="9325"/>
              </a:xfrm>
              <a:custGeom>
                <a:avLst/>
                <a:gdLst/>
                <a:ahLst/>
                <a:cxnLst>
                  <a:cxn ang="0">
                    <a:pos x="0" y="50"/>
                  </a:cxn>
                  <a:cxn ang="0">
                    <a:pos x="3" y="58"/>
                  </a:cxn>
                  <a:cxn ang="0">
                    <a:pos x="94" y="268"/>
                  </a:cxn>
                  <a:cxn ang="0">
                    <a:pos x="230" y="210"/>
                  </a:cxn>
                  <a:cxn ang="0">
                    <a:pos x="141" y="0"/>
                  </a:cxn>
                  <a:cxn ang="0">
                    <a:pos x="0" y="50"/>
                  </a:cxn>
                  <a:cxn ang="0">
                    <a:pos x="0" y="50"/>
                  </a:cxn>
                  <a:cxn ang="0">
                    <a:pos x="1" y="54"/>
                  </a:cxn>
                  <a:cxn ang="0">
                    <a:pos x="3" y="58"/>
                  </a:cxn>
                  <a:cxn ang="0">
                    <a:pos x="0" y="50"/>
                  </a:cxn>
                </a:cxnLst>
                <a:rect l="0" t="0" r="r" b="b"/>
                <a:pathLst>
                  <a:path w="230" h="268">
                    <a:moveTo>
                      <a:pt x="0" y="50"/>
                    </a:moveTo>
                    <a:lnTo>
                      <a:pt x="3" y="58"/>
                    </a:lnTo>
                    <a:lnTo>
                      <a:pt x="94" y="268"/>
                    </a:lnTo>
                    <a:lnTo>
                      <a:pt x="230" y="210"/>
                    </a:lnTo>
                    <a:lnTo>
                      <a:pt x="141" y="0"/>
                    </a:lnTo>
                    <a:lnTo>
                      <a:pt x="0" y="50"/>
                    </a:lnTo>
                    <a:lnTo>
                      <a:pt x="0" y="50"/>
                    </a:lnTo>
                    <a:lnTo>
                      <a:pt x="1" y="54"/>
                    </a:lnTo>
                    <a:lnTo>
                      <a:pt x="3" y="58"/>
                    </a:lnTo>
                    <a:lnTo>
                      <a:pt x="0" y="5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1" name="955542292"/>
              <p:cNvSpPr>
                <a:spLocks/>
              </p:cNvSpPr>
              <p:nvPr/>
            </p:nvSpPr>
            <p:spPr bwMode="auto">
              <a:xfrm>
                <a:off x="9551167" y="4060903"/>
                <a:ext cx="7598" cy="11397"/>
              </a:xfrm>
              <a:custGeom>
                <a:avLst/>
                <a:gdLst/>
                <a:ahLst/>
                <a:cxnLst>
                  <a:cxn ang="0">
                    <a:pos x="46" y="28"/>
                  </a:cxn>
                  <a:cxn ang="0">
                    <a:pos x="0" y="119"/>
                  </a:cxn>
                  <a:cxn ang="0">
                    <a:pos x="60" y="329"/>
                  </a:cxn>
                  <a:cxn ang="0">
                    <a:pos x="204" y="287"/>
                  </a:cxn>
                  <a:cxn ang="0">
                    <a:pos x="144" y="77"/>
                  </a:cxn>
                  <a:cxn ang="0">
                    <a:pos x="46" y="28"/>
                  </a:cxn>
                  <a:cxn ang="0">
                    <a:pos x="144" y="77"/>
                  </a:cxn>
                  <a:cxn ang="0">
                    <a:pos x="122" y="0"/>
                  </a:cxn>
                  <a:cxn ang="0">
                    <a:pos x="46" y="28"/>
                  </a:cxn>
                </a:cxnLst>
                <a:rect l="0" t="0" r="r" b="b"/>
                <a:pathLst>
                  <a:path w="204" h="329">
                    <a:moveTo>
                      <a:pt x="46" y="28"/>
                    </a:moveTo>
                    <a:lnTo>
                      <a:pt x="0" y="119"/>
                    </a:lnTo>
                    <a:lnTo>
                      <a:pt x="60" y="329"/>
                    </a:lnTo>
                    <a:lnTo>
                      <a:pt x="204" y="287"/>
                    </a:lnTo>
                    <a:lnTo>
                      <a:pt x="144" y="77"/>
                    </a:lnTo>
                    <a:lnTo>
                      <a:pt x="46" y="28"/>
                    </a:lnTo>
                    <a:lnTo>
                      <a:pt x="144" y="77"/>
                    </a:lnTo>
                    <a:lnTo>
                      <a:pt x="122" y="0"/>
                    </a:lnTo>
                    <a:lnTo>
                      <a:pt x="46" y="2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2" name="729718995"/>
              <p:cNvSpPr>
                <a:spLocks/>
              </p:cNvSpPr>
              <p:nvPr/>
            </p:nvSpPr>
            <p:spPr bwMode="auto">
              <a:xfrm>
                <a:off x="9533801" y="4061940"/>
                <a:ext cx="21166" cy="12433"/>
              </a:xfrm>
              <a:custGeom>
                <a:avLst/>
                <a:gdLst/>
                <a:ahLst/>
                <a:cxnLst>
                  <a:cxn ang="0">
                    <a:pos x="0" y="250"/>
                  </a:cxn>
                  <a:cxn ang="0">
                    <a:pos x="102" y="320"/>
                  </a:cxn>
                  <a:cxn ang="0">
                    <a:pos x="582" y="140"/>
                  </a:cxn>
                  <a:cxn ang="0">
                    <a:pos x="530" y="0"/>
                  </a:cxn>
                  <a:cxn ang="0">
                    <a:pos x="50" y="180"/>
                  </a:cxn>
                  <a:cxn ang="0">
                    <a:pos x="0" y="250"/>
                  </a:cxn>
                  <a:cxn ang="0">
                    <a:pos x="0" y="250"/>
                  </a:cxn>
                  <a:cxn ang="0">
                    <a:pos x="0" y="358"/>
                  </a:cxn>
                  <a:cxn ang="0">
                    <a:pos x="102" y="320"/>
                  </a:cxn>
                  <a:cxn ang="0">
                    <a:pos x="0" y="250"/>
                  </a:cxn>
                </a:cxnLst>
                <a:rect l="0" t="0" r="r" b="b"/>
                <a:pathLst>
                  <a:path w="582" h="358">
                    <a:moveTo>
                      <a:pt x="0" y="250"/>
                    </a:moveTo>
                    <a:lnTo>
                      <a:pt x="102" y="320"/>
                    </a:lnTo>
                    <a:lnTo>
                      <a:pt x="582" y="140"/>
                    </a:lnTo>
                    <a:lnTo>
                      <a:pt x="530" y="0"/>
                    </a:lnTo>
                    <a:lnTo>
                      <a:pt x="50" y="180"/>
                    </a:lnTo>
                    <a:lnTo>
                      <a:pt x="0" y="250"/>
                    </a:lnTo>
                    <a:lnTo>
                      <a:pt x="0" y="250"/>
                    </a:lnTo>
                    <a:lnTo>
                      <a:pt x="0" y="358"/>
                    </a:lnTo>
                    <a:lnTo>
                      <a:pt x="102" y="320"/>
                    </a:lnTo>
                    <a:lnTo>
                      <a:pt x="0" y="25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3" name="75808211"/>
              <p:cNvSpPr>
                <a:spLocks/>
              </p:cNvSpPr>
              <p:nvPr/>
            </p:nvSpPr>
            <p:spPr bwMode="auto">
              <a:xfrm>
                <a:off x="9533801" y="4025677"/>
                <a:ext cx="5428" cy="45070"/>
              </a:xfrm>
              <a:custGeom>
                <a:avLst/>
                <a:gdLst/>
                <a:ahLst/>
                <a:cxnLst>
                  <a:cxn ang="0">
                    <a:pos x="100" y="33"/>
                  </a:cxn>
                  <a:cxn ang="0">
                    <a:pos x="0" y="104"/>
                  </a:cxn>
                  <a:cxn ang="0">
                    <a:pos x="0" y="1304"/>
                  </a:cxn>
                  <a:cxn ang="0">
                    <a:pos x="151" y="1304"/>
                  </a:cxn>
                  <a:cxn ang="0">
                    <a:pos x="151" y="104"/>
                  </a:cxn>
                  <a:cxn ang="0">
                    <a:pos x="100" y="33"/>
                  </a:cxn>
                  <a:cxn ang="0">
                    <a:pos x="100" y="33"/>
                  </a:cxn>
                  <a:cxn ang="0">
                    <a:pos x="0" y="0"/>
                  </a:cxn>
                  <a:cxn ang="0">
                    <a:pos x="0" y="104"/>
                  </a:cxn>
                  <a:cxn ang="0">
                    <a:pos x="100" y="33"/>
                  </a:cxn>
                </a:cxnLst>
                <a:rect l="0" t="0" r="r" b="b"/>
                <a:pathLst>
                  <a:path w="151" h="1304">
                    <a:moveTo>
                      <a:pt x="100" y="33"/>
                    </a:moveTo>
                    <a:lnTo>
                      <a:pt x="0" y="104"/>
                    </a:lnTo>
                    <a:lnTo>
                      <a:pt x="0" y="1304"/>
                    </a:lnTo>
                    <a:lnTo>
                      <a:pt x="151" y="1304"/>
                    </a:lnTo>
                    <a:lnTo>
                      <a:pt x="151" y="104"/>
                    </a:lnTo>
                    <a:lnTo>
                      <a:pt x="100" y="33"/>
                    </a:lnTo>
                    <a:lnTo>
                      <a:pt x="100" y="33"/>
                    </a:lnTo>
                    <a:lnTo>
                      <a:pt x="0" y="0"/>
                    </a:lnTo>
                    <a:lnTo>
                      <a:pt x="0" y="104"/>
                    </a:lnTo>
                    <a:lnTo>
                      <a:pt x="100" y="3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4" name="1496152398"/>
              <p:cNvSpPr>
                <a:spLocks/>
              </p:cNvSpPr>
              <p:nvPr/>
            </p:nvSpPr>
            <p:spPr bwMode="auto">
              <a:xfrm>
                <a:off x="9535428" y="4026712"/>
                <a:ext cx="60242" cy="22794"/>
              </a:xfrm>
              <a:custGeom>
                <a:avLst/>
                <a:gdLst/>
                <a:ahLst/>
                <a:cxnLst>
                  <a:cxn ang="0">
                    <a:pos x="1536" y="643"/>
                  </a:cxn>
                  <a:cxn ang="0">
                    <a:pos x="1520" y="510"/>
                  </a:cxn>
                  <a:cxn ang="0">
                    <a:pos x="49" y="0"/>
                  </a:cxn>
                  <a:cxn ang="0">
                    <a:pos x="0" y="141"/>
                  </a:cxn>
                  <a:cxn ang="0">
                    <a:pos x="1471" y="651"/>
                  </a:cxn>
                  <a:cxn ang="0">
                    <a:pos x="1536" y="643"/>
                  </a:cxn>
                  <a:cxn ang="0">
                    <a:pos x="1536" y="643"/>
                  </a:cxn>
                  <a:cxn ang="0">
                    <a:pos x="1662" y="561"/>
                  </a:cxn>
                  <a:cxn ang="0">
                    <a:pos x="1520" y="510"/>
                  </a:cxn>
                  <a:cxn ang="0">
                    <a:pos x="1536" y="643"/>
                  </a:cxn>
                </a:cxnLst>
                <a:rect l="0" t="0" r="r" b="b"/>
                <a:pathLst>
                  <a:path w="1662" h="651">
                    <a:moveTo>
                      <a:pt x="1536" y="643"/>
                    </a:moveTo>
                    <a:lnTo>
                      <a:pt x="1520" y="510"/>
                    </a:lnTo>
                    <a:lnTo>
                      <a:pt x="49" y="0"/>
                    </a:lnTo>
                    <a:lnTo>
                      <a:pt x="0" y="141"/>
                    </a:lnTo>
                    <a:lnTo>
                      <a:pt x="1471" y="651"/>
                    </a:lnTo>
                    <a:lnTo>
                      <a:pt x="1536" y="643"/>
                    </a:lnTo>
                    <a:lnTo>
                      <a:pt x="1536" y="643"/>
                    </a:lnTo>
                    <a:lnTo>
                      <a:pt x="1662" y="561"/>
                    </a:lnTo>
                    <a:lnTo>
                      <a:pt x="1520" y="510"/>
                    </a:lnTo>
                    <a:lnTo>
                      <a:pt x="1536" y="64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5" name="1567756534"/>
              <p:cNvSpPr>
                <a:spLocks/>
              </p:cNvSpPr>
              <p:nvPr/>
            </p:nvSpPr>
            <p:spPr bwMode="auto">
              <a:xfrm>
                <a:off x="9568535" y="4044845"/>
                <a:ext cx="22794" cy="15541"/>
              </a:xfrm>
              <a:custGeom>
                <a:avLst/>
                <a:gdLst/>
                <a:ahLst/>
                <a:cxnLst>
                  <a:cxn ang="0">
                    <a:pos x="0" y="377"/>
                  </a:cxn>
                  <a:cxn ang="0">
                    <a:pos x="115" y="455"/>
                  </a:cxn>
                  <a:cxn ang="0">
                    <a:pos x="625" y="124"/>
                  </a:cxn>
                  <a:cxn ang="0">
                    <a:pos x="543" y="0"/>
                  </a:cxn>
                  <a:cxn ang="0">
                    <a:pos x="34" y="329"/>
                  </a:cxn>
                  <a:cxn ang="0">
                    <a:pos x="0" y="377"/>
                  </a:cxn>
                  <a:cxn ang="0">
                    <a:pos x="34" y="329"/>
                  </a:cxn>
                  <a:cxn ang="0">
                    <a:pos x="6" y="346"/>
                  </a:cxn>
                  <a:cxn ang="0">
                    <a:pos x="0" y="377"/>
                  </a:cxn>
                </a:cxnLst>
                <a:rect l="0" t="0" r="r" b="b"/>
                <a:pathLst>
                  <a:path w="625" h="455">
                    <a:moveTo>
                      <a:pt x="0" y="377"/>
                    </a:moveTo>
                    <a:lnTo>
                      <a:pt x="115" y="455"/>
                    </a:lnTo>
                    <a:lnTo>
                      <a:pt x="625" y="124"/>
                    </a:lnTo>
                    <a:lnTo>
                      <a:pt x="543" y="0"/>
                    </a:lnTo>
                    <a:lnTo>
                      <a:pt x="34" y="329"/>
                    </a:lnTo>
                    <a:lnTo>
                      <a:pt x="0" y="377"/>
                    </a:lnTo>
                    <a:lnTo>
                      <a:pt x="34" y="329"/>
                    </a:lnTo>
                    <a:lnTo>
                      <a:pt x="6" y="346"/>
                    </a:lnTo>
                    <a:lnTo>
                      <a:pt x="0" y="377"/>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16" name="1387221850"/>
              <p:cNvSpPr>
                <a:spLocks/>
              </p:cNvSpPr>
              <p:nvPr/>
            </p:nvSpPr>
            <p:spPr bwMode="auto">
              <a:xfrm>
                <a:off x="9679792" y="3926729"/>
                <a:ext cx="49930" cy="35227"/>
              </a:xfrm>
              <a:custGeom>
                <a:avLst/>
                <a:gdLst/>
                <a:ahLst/>
                <a:cxnLst>
                  <a:cxn ang="0">
                    <a:pos x="1320" y="60"/>
                  </a:cxn>
                  <a:cxn ang="0">
                    <a:pos x="1290" y="30"/>
                  </a:cxn>
                  <a:cxn ang="0">
                    <a:pos x="1200" y="0"/>
                  </a:cxn>
                  <a:cxn ang="0">
                    <a:pos x="930" y="0"/>
                  </a:cxn>
                  <a:cxn ang="0">
                    <a:pos x="390" y="60"/>
                  </a:cxn>
                  <a:cxn ang="0">
                    <a:pos x="120" y="90"/>
                  </a:cxn>
                  <a:cxn ang="0">
                    <a:pos x="30" y="120"/>
                  </a:cxn>
                  <a:cxn ang="0">
                    <a:pos x="0" y="180"/>
                  </a:cxn>
                  <a:cxn ang="0">
                    <a:pos x="60" y="960"/>
                  </a:cxn>
                  <a:cxn ang="0">
                    <a:pos x="90" y="990"/>
                  </a:cxn>
                  <a:cxn ang="0">
                    <a:pos x="180" y="1021"/>
                  </a:cxn>
                  <a:cxn ang="0">
                    <a:pos x="450" y="1021"/>
                  </a:cxn>
                  <a:cxn ang="0">
                    <a:pos x="1020" y="990"/>
                  </a:cxn>
                  <a:cxn ang="0">
                    <a:pos x="1290" y="930"/>
                  </a:cxn>
                  <a:cxn ang="0">
                    <a:pos x="1350" y="900"/>
                  </a:cxn>
                  <a:cxn ang="0">
                    <a:pos x="1380" y="870"/>
                  </a:cxn>
                  <a:cxn ang="0">
                    <a:pos x="1320" y="60"/>
                  </a:cxn>
                </a:cxnLst>
                <a:rect l="0" t="0" r="r" b="b"/>
                <a:pathLst>
                  <a:path w="1380" h="1021">
                    <a:moveTo>
                      <a:pt x="1320" y="60"/>
                    </a:moveTo>
                    <a:lnTo>
                      <a:pt x="1290" y="30"/>
                    </a:lnTo>
                    <a:lnTo>
                      <a:pt x="1200" y="0"/>
                    </a:lnTo>
                    <a:lnTo>
                      <a:pt x="930" y="0"/>
                    </a:lnTo>
                    <a:lnTo>
                      <a:pt x="390" y="60"/>
                    </a:lnTo>
                    <a:lnTo>
                      <a:pt x="120" y="90"/>
                    </a:lnTo>
                    <a:lnTo>
                      <a:pt x="30" y="120"/>
                    </a:lnTo>
                    <a:lnTo>
                      <a:pt x="0" y="180"/>
                    </a:lnTo>
                    <a:lnTo>
                      <a:pt x="60" y="960"/>
                    </a:lnTo>
                    <a:lnTo>
                      <a:pt x="90" y="990"/>
                    </a:lnTo>
                    <a:lnTo>
                      <a:pt x="180" y="1021"/>
                    </a:lnTo>
                    <a:lnTo>
                      <a:pt x="450" y="1021"/>
                    </a:lnTo>
                    <a:lnTo>
                      <a:pt x="1020" y="990"/>
                    </a:lnTo>
                    <a:lnTo>
                      <a:pt x="1290" y="930"/>
                    </a:lnTo>
                    <a:lnTo>
                      <a:pt x="1350" y="900"/>
                    </a:lnTo>
                    <a:lnTo>
                      <a:pt x="1380" y="870"/>
                    </a:lnTo>
                    <a:lnTo>
                      <a:pt x="1320" y="6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6" name="1001887473"/>
              <p:cNvSpPr>
                <a:spLocks noEditPoints="1"/>
              </p:cNvSpPr>
              <p:nvPr/>
            </p:nvSpPr>
            <p:spPr bwMode="auto">
              <a:xfrm>
                <a:off x="9443166" y="3938127"/>
                <a:ext cx="340827" cy="392679"/>
              </a:xfrm>
              <a:custGeom>
                <a:avLst/>
                <a:gdLst/>
                <a:ahLst/>
                <a:cxnLst>
                  <a:cxn ang="0">
                    <a:pos x="0" y="11370"/>
                  </a:cxn>
                  <a:cxn ang="0">
                    <a:pos x="9419" y="11370"/>
                  </a:cxn>
                  <a:cxn ang="0">
                    <a:pos x="9419" y="0"/>
                  </a:cxn>
                  <a:cxn ang="0">
                    <a:pos x="0" y="0"/>
                  </a:cxn>
                  <a:cxn ang="0">
                    <a:pos x="0" y="11370"/>
                  </a:cxn>
                  <a:cxn ang="0">
                    <a:pos x="360" y="10890"/>
                  </a:cxn>
                  <a:cxn ang="0">
                    <a:pos x="9060" y="10890"/>
                  </a:cxn>
                  <a:cxn ang="0">
                    <a:pos x="9060" y="390"/>
                  </a:cxn>
                  <a:cxn ang="0">
                    <a:pos x="360" y="390"/>
                  </a:cxn>
                  <a:cxn ang="0">
                    <a:pos x="360" y="10890"/>
                  </a:cxn>
                </a:cxnLst>
                <a:rect l="0" t="0" r="r" b="b"/>
                <a:pathLst>
                  <a:path w="9419" h="11370">
                    <a:moveTo>
                      <a:pt x="0" y="11370"/>
                    </a:moveTo>
                    <a:lnTo>
                      <a:pt x="9419" y="11370"/>
                    </a:lnTo>
                    <a:lnTo>
                      <a:pt x="9419" y="0"/>
                    </a:lnTo>
                    <a:lnTo>
                      <a:pt x="0" y="0"/>
                    </a:lnTo>
                    <a:lnTo>
                      <a:pt x="0" y="11370"/>
                    </a:lnTo>
                    <a:close/>
                    <a:moveTo>
                      <a:pt x="360" y="10890"/>
                    </a:moveTo>
                    <a:lnTo>
                      <a:pt x="9060" y="10890"/>
                    </a:lnTo>
                    <a:lnTo>
                      <a:pt x="9060" y="390"/>
                    </a:lnTo>
                    <a:lnTo>
                      <a:pt x="360" y="390"/>
                    </a:lnTo>
                    <a:lnTo>
                      <a:pt x="360" y="1089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4" name="7164241"/>
              <p:cNvSpPr>
                <a:spLocks/>
              </p:cNvSpPr>
              <p:nvPr/>
            </p:nvSpPr>
            <p:spPr bwMode="auto">
              <a:xfrm>
                <a:off x="9814386" y="3962993"/>
                <a:ext cx="132424" cy="191677"/>
              </a:xfrm>
              <a:custGeom>
                <a:avLst/>
                <a:gdLst/>
                <a:ahLst/>
                <a:cxnLst>
                  <a:cxn ang="0">
                    <a:pos x="0" y="4890"/>
                  </a:cxn>
                  <a:cxn ang="0">
                    <a:pos x="0" y="5010"/>
                  </a:cxn>
                  <a:cxn ang="0">
                    <a:pos x="30" y="5130"/>
                  </a:cxn>
                  <a:cxn ang="0">
                    <a:pos x="90" y="5250"/>
                  </a:cxn>
                  <a:cxn ang="0">
                    <a:pos x="120" y="5340"/>
                  </a:cxn>
                  <a:cxn ang="0">
                    <a:pos x="210" y="5430"/>
                  </a:cxn>
                  <a:cxn ang="0">
                    <a:pos x="270" y="5490"/>
                  </a:cxn>
                  <a:cxn ang="0">
                    <a:pos x="359" y="5520"/>
                  </a:cxn>
                  <a:cxn ang="0">
                    <a:pos x="480" y="5550"/>
                  </a:cxn>
                  <a:cxn ang="0">
                    <a:pos x="3210" y="5550"/>
                  </a:cxn>
                  <a:cxn ang="0">
                    <a:pos x="3300" y="5520"/>
                  </a:cxn>
                  <a:cxn ang="0">
                    <a:pos x="3390" y="5490"/>
                  </a:cxn>
                  <a:cxn ang="0">
                    <a:pos x="3450" y="5430"/>
                  </a:cxn>
                  <a:cxn ang="0">
                    <a:pos x="3540" y="5340"/>
                  </a:cxn>
                  <a:cxn ang="0">
                    <a:pos x="3600" y="5250"/>
                  </a:cxn>
                  <a:cxn ang="0">
                    <a:pos x="3630" y="5130"/>
                  </a:cxn>
                  <a:cxn ang="0">
                    <a:pos x="3660" y="5010"/>
                  </a:cxn>
                  <a:cxn ang="0">
                    <a:pos x="3660" y="4890"/>
                  </a:cxn>
                  <a:cxn ang="0">
                    <a:pos x="3660" y="660"/>
                  </a:cxn>
                  <a:cxn ang="0">
                    <a:pos x="3660" y="510"/>
                  </a:cxn>
                  <a:cxn ang="0">
                    <a:pos x="3630" y="390"/>
                  </a:cxn>
                  <a:cxn ang="0">
                    <a:pos x="3600" y="270"/>
                  </a:cxn>
                  <a:cxn ang="0">
                    <a:pos x="3540" y="180"/>
                  </a:cxn>
                  <a:cxn ang="0">
                    <a:pos x="3450" y="90"/>
                  </a:cxn>
                  <a:cxn ang="0">
                    <a:pos x="3390" y="30"/>
                  </a:cxn>
                  <a:cxn ang="0">
                    <a:pos x="3300" y="0"/>
                  </a:cxn>
                  <a:cxn ang="0">
                    <a:pos x="3210" y="0"/>
                  </a:cxn>
                  <a:cxn ang="0">
                    <a:pos x="3090" y="0"/>
                  </a:cxn>
                  <a:cxn ang="0">
                    <a:pos x="1830" y="3480"/>
                  </a:cxn>
                  <a:cxn ang="0">
                    <a:pos x="690" y="0"/>
                  </a:cxn>
                  <a:cxn ang="0">
                    <a:pos x="480" y="0"/>
                  </a:cxn>
                  <a:cxn ang="0">
                    <a:pos x="359" y="0"/>
                  </a:cxn>
                  <a:cxn ang="0">
                    <a:pos x="270" y="30"/>
                  </a:cxn>
                  <a:cxn ang="0">
                    <a:pos x="210" y="90"/>
                  </a:cxn>
                  <a:cxn ang="0">
                    <a:pos x="120" y="180"/>
                  </a:cxn>
                  <a:cxn ang="0">
                    <a:pos x="90" y="270"/>
                  </a:cxn>
                  <a:cxn ang="0">
                    <a:pos x="30" y="390"/>
                  </a:cxn>
                  <a:cxn ang="0">
                    <a:pos x="0" y="510"/>
                  </a:cxn>
                  <a:cxn ang="0">
                    <a:pos x="0" y="660"/>
                  </a:cxn>
                  <a:cxn ang="0">
                    <a:pos x="0" y="4890"/>
                  </a:cxn>
                </a:cxnLst>
                <a:rect l="0" t="0" r="r" b="b"/>
                <a:pathLst>
                  <a:path w="3660" h="5550">
                    <a:moveTo>
                      <a:pt x="0" y="4890"/>
                    </a:moveTo>
                    <a:lnTo>
                      <a:pt x="0" y="5010"/>
                    </a:lnTo>
                    <a:lnTo>
                      <a:pt x="30" y="5130"/>
                    </a:lnTo>
                    <a:lnTo>
                      <a:pt x="90" y="5250"/>
                    </a:lnTo>
                    <a:lnTo>
                      <a:pt x="120" y="5340"/>
                    </a:lnTo>
                    <a:lnTo>
                      <a:pt x="210" y="5430"/>
                    </a:lnTo>
                    <a:lnTo>
                      <a:pt x="270" y="5490"/>
                    </a:lnTo>
                    <a:lnTo>
                      <a:pt x="359" y="5520"/>
                    </a:lnTo>
                    <a:lnTo>
                      <a:pt x="480" y="5550"/>
                    </a:lnTo>
                    <a:lnTo>
                      <a:pt x="3210" y="5550"/>
                    </a:lnTo>
                    <a:lnTo>
                      <a:pt x="3300" y="5520"/>
                    </a:lnTo>
                    <a:lnTo>
                      <a:pt x="3390" y="5490"/>
                    </a:lnTo>
                    <a:lnTo>
                      <a:pt x="3450" y="5430"/>
                    </a:lnTo>
                    <a:lnTo>
                      <a:pt x="3540" y="5340"/>
                    </a:lnTo>
                    <a:lnTo>
                      <a:pt x="3600" y="5250"/>
                    </a:lnTo>
                    <a:lnTo>
                      <a:pt x="3630" y="5130"/>
                    </a:lnTo>
                    <a:lnTo>
                      <a:pt x="3660" y="5010"/>
                    </a:lnTo>
                    <a:lnTo>
                      <a:pt x="3660" y="4890"/>
                    </a:lnTo>
                    <a:lnTo>
                      <a:pt x="3660" y="660"/>
                    </a:lnTo>
                    <a:lnTo>
                      <a:pt x="3660" y="510"/>
                    </a:lnTo>
                    <a:lnTo>
                      <a:pt x="3630" y="390"/>
                    </a:lnTo>
                    <a:lnTo>
                      <a:pt x="3600" y="270"/>
                    </a:lnTo>
                    <a:lnTo>
                      <a:pt x="3540" y="180"/>
                    </a:lnTo>
                    <a:lnTo>
                      <a:pt x="3450" y="90"/>
                    </a:lnTo>
                    <a:lnTo>
                      <a:pt x="3390" y="30"/>
                    </a:lnTo>
                    <a:lnTo>
                      <a:pt x="3300" y="0"/>
                    </a:lnTo>
                    <a:lnTo>
                      <a:pt x="3210" y="0"/>
                    </a:lnTo>
                    <a:lnTo>
                      <a:pt x="3090" y="0"/>
                    </a:lnTo>
                    <a:lnTo>
                      <a:pt x="1830" y="3480"/>
                    </a:lnTo>
                    <a:lnTo>
                      <a:pt x="690" y="0"/>
                    </a:lnTo>
                    <a:lnTo>
                      <a:pt x="480" y="0"/>
                    </a:lnTo>
                    <a:lnTo>
                      <a:pt x="359" y="0"/>
                    </a:lnTo>
                    <a:lnTo>
                      <a:pt x="270" y="30"/>
                    </a:lnTo>
                    <a:lnTo>
                      <a:pt x="210" y="90"/>
                    </a:lnTo>
                    <a:lnTo>
                      <a:pt x="120" y="180"/>
                    </a:lnTo>
                    <a:lnTo>
                      <a:pt x="90" y="270"/>
                    </a:lnTo>
                    <a:lnTo>
                      <a:pt x="30" y="390"/>
                    </a:lnTo>
                    <a:lnTo>
                      <a:pt x="0" y="510"/>
                    </a:lnTo>
                    <a:lnTo>
                      <a:pt x="0" y="660"/>
                    </a:lnTo>
                    <a:lnTo>
                      <a:pt x="0" y="489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5" name="1736178512"/>
              <p:cNvSpPr>
                <a:spLocks/>
              </p:cNvSpPr>
              <p:nvPr/>
            </p:nvSpPr>
            <p:spPr bwMode="auto">
              <a:xfrm>
                <a:off x="9770969" y="3965066"/>
                <a:ext cx="69468" cy="58540"/>
              </a:xfrm>
              <a:custGeom>
                <a:avLst/>
                <a:gdLst/>
                <a:ahLst/>
                <a:cxnLst>
                  <a:cxn ang="0">
                    <a:pos x="0" y="1688"/>
                  </a:cxn>
                  <a:cxn ang="0">
                    <a:pos x="1710" y="960"/>
                  </a:cxn>
                  <a:cxn ang="0">
                    <a:pos x="1800" y="900"/>
                  </a:cxn>
                  <a:cxn ang="0">
                    <a:pos x="1890" y="780"/>
                  </a:cxn>
                  <a:cxn ang="0">
                    <a:pos x="1920" y="690"/>
                  </a:cxn>
                  <a:cxn ang="0">
                    <a:pos x="1890" y="570"/>
                  </a:cxn>
                  <a:cxn ang="0">
                    <a:pos x="1740" y="180"/>
                  </a:cxn>
                  <a:cxn ang="0">
                    <a:pos x="1650" y="90"/>
                  </a:cxn>
                  <a:cxn ang="0">
                    <a:pos x="1559" y="30"/>
                  </a:cxn>
                  <a:cxn ang="0">
                    <a:pos x="1440" y="0"/>
                  </a:cxn>
                  <a:cxn ang="0">
                    <a:pos x="1320" y="30"/>
                  </a:cxn>
                  <a:cxn ang="0">
                    <a:pos x="0" y="591"/>
                  </a:cxn>
                  <a:cxn ang="0">
                    <a:pos x="0" y="1688"/>
                  </a:cxn>
                </a:cxnLst>
                <a:rect l="0" t="0" r="r" b="b"/>
                <a:pathLst>
                  <a:path w="1920" h="1688">
                    <a:moveTo>
                      <a:pt x="0" y="1688"/>
                    </a:moveTo>
                    <a:lnTo>
                      <a:pt x="1710" y="960"/>
                    </a:lnTo>
                    <a:lnTo>
                      <a:pt x="1800" y="900"/>
                    </a:lnTo>
                    <a:lnTo>
                      <a:pt x="1890" y="780"/>
                    </a:lnTo>
                    <a:lnTo>
                      <a:pt x="1920" y="690"/>
                    </a:lnTo>
                    <a:lnTo>
                      <a:pt x="1890" y="570"/>
                    </a:lnTo>
                    <a:lnTo>
                      <a:pt x="1740" y="180"/>
                    </a:lnTo>
                    <a:lnTo>
                      <a:pt x="1650" y="90"/>
                    </a:lnTo>
                    <a:lnTo>
                      <a:pt x="1559" y="30"/>
                    </a:lnTo>
                    <a:lnTo>
                      <a:pt x="1440" y="0"/>
                    </a:lnTo>
                    <a:lnTo>
                      <a:pt x="1320" y="30"/>
                    </a:lnTo>
                    <a:lnTo>
                      <a:pt x="0" y="591"/>
                    </a:lnTo>
                    <a:lnTo>
                      <a:pt x="0" y="168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7" name="241411342"/>
              <p:cNvSpPr>
                <a:spLocks/>
              </p:cNvSpPr>
              <p:nvPr/>
            </p:nvSpPr>
            <p:spPr bwMode="auto">
              <a:xfrm>
                <a:off x="9640491" y="3396637"/>
                <a:ext cx="66057" cy="185084"/>
              </a:xfrm>
              <a:custGeom>
                <a:avLst/>
                <a:gdLst/>
                <a:ahLst/>
                <a:cxnLst>
                  <a:cxn ang="0">
                    <a:pos x="0" y="2878"/>
                  </a:cxn>
                  <a:cxn ang="0">
                    <a:pos x="1130" y="5757"/>
                  </a:cxn>
                  <a:cxn ang="0">
                    <a:pos x="2260" y="2981"/>
                  </a:cxn>
                  <a:cxn ang="0">
                    <a:pos x="1644" y="926"/>
                  </a:cxn>
                  <a:cxn ang="0">
                    <a:pos x="1747" y="720"/>
                  </a:cxn>
                  <a:cxn ang="0">
                    <a:pos x="1747" y="308"/>
                  </a:cxn>
                  <a:cxn ang="0">
                    <a:pos x="1644" y="103"/>
                  </a:cxn>
                  <a:cxn ang="0">
                    <a:pos x="1438" y="0"/>
                  </a:cxn>
                  <a:cxn ang="0">
                    <a:pos x="822" y="0"/>
                  </a:cxn>
                  <a:cxn ang="0">
                    <a:pos x="616" y="103"/>
                  </a:cxn>
                  <a:cxn ang="0">
                    <a:pos x="513" y="308"/>
                  </a:cxn>
                  <a:cxn ang="0">
                    <a:pos x="513" y="720"/>
                  </a:cxn>
                  <a:cxn ang="0">
                    <a:pos x="513" y="823"/>
                  </a:cxn>
                  <a:cxn ang="0">
                    <a:pos x="616" y="926"/>
                  </a:cxn>
                  <a:cxn ang="0">
                    <a:pos x="0" y="2878"/>
                  </a:cxn>
                </a:cxnLst>
                <a:rect l="0" t="0" r="r" b="b"/>
                <a:pathLst>
                  <a:path w="2260" h="5757">
                    <a:moveTo>
                      <a:pt x="0" y="2878"/>
                    </a:moveTo>
                    <a:lnTo>
                      <a:pt x="1130" y="5757"/>
                    </a:lnTo>
                    <a:lnTo>
                      <a:pt x="2260" y="2981"/>
                    </a:lnTo>
                    <a:lnTo>
                      <a:pt x="1644" y="926"/>
                    </a:lnTo>
                    <a:lnTo>
                      <a:pt x="1747" y="720"/>
                    </a:lnTo>
                    <a:lnTo>
                      <a:pt x="1747" y="308"/>
                    </a:lnTo>
                    <a:lnTo>
                      <a:pt x="1644" y="103"/>
                    </a:lnTo>
                    <a:lnTo>
                      <a:pt x="1438" y="0"/>
                    </a:lnTo>
                    <a:lnTo>
                      <a:pt x="822" y="0"/>
                    </a:lnTo>
                    <a:lnTo>
                      <a:pt x="616" y="103"/>
                    </a:lnTo>
                    <a:lnTo>
                      <a:pt x="513" y="308"/>
                    </a:lnTo>
                    <a:lnTo>
                      <a:pt x="513" y="720"/>
                    </a:lnTo>
                    <a:lnTo>
                      <a:pt x="513" y="823"/>
                    </a:lnTo>
                    <a:lnTo>
                      <a:pt x="616" y="926"/>
                    </a:lnTo>
                    <a:lnTo>
                      <a:pt x="0" y="287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8" name="1748545760"/>
              <p:cNvSpPr>
                <a:spLocks/>
              </p:cNvSpPr>
              <p:nvPr/>
            </p:nvSpPr>
            <p:spPr bwMode="auto">
              <a:xfrm>
                <a:off x="9443617" y="3396638"/>
                <a:ext cx="459804" cy="238269"/>
              </a:xfrm>
              <a:custGeom>
                <a:avLst/>
                <a:gdLst/>
                <a:ahLst/>
                <a:cxnLst>
                  <a:cxn ang="0">
                    <a:pos x="10687" y="0"/>
                  </a:cxn>
                  <a:cxn ang="0">
                    <a:pos x="7810" y="7402"/>
                  </a:cxn>
                  <a:cxn ang="0">
                    <a:pos x="4933" y="0"/>
                  </a:cxn>
                  <a:cxn ang="0">
                    <a:pos x="3905" y="515"/>
                  </a:cxn>
                  <a:cxn ang="0">
                    <a:pos x="2980" y="1131"/>
                  </a:cxn>
                  <a:cxn ang="0">
                    <a:pos x="2261" y="1953"/>
                  </a:cxn>
                  <a:cxn ang="0">
                    <a:pos x="1542" y="2776"/>
                  </a:cxn>
                  <a:cxn ang="0">
                    <a:pos x="1028" y="3804"/>
                  </a:cxn>
                  <a:cxn ang="0">
                    <a:pos x="617" y="4935"/>
                  </a:cxn>
                  <a:cxn ang="0">
                    <a:pos x="206" y="6169"/>
                  </a:cxn>
                  <a:cxn ang="0">
                    <a:pos x="0" y="7402"/>
                  </a:cxn>
                  <a:cxn ang="0">
                    <a:pos x="15620" y="7402"/>
                  </a:cxn>
                  <a:cxn ang="0">
                    <a:pos x="15414" y="6169"/>
                  </a:cxn>
                  <a:cxn ang="0">
                    <a:pos x="15003" y="4935"/>
                  </a:cxn>
                  <a:cxn ang="0">
                    <a:pos x="14592" y="3804"/>
                  </a:cxn>
                  <a:cxn ang="0">
                    <a:pos x="14079" y="2776"/>
                  </a:cxn>
                  <a:cxn ang="0">
                    <a:pos x="13359" y="1953"/>
                  </a:cxn>
                  <a:cxn ang="0">
                    <a:pos x="12640" y="1131"/>
                  </a:cxn>
                  <a:cxn ang="0">
                    <a:pos x="11715" y="515"/>
                  </a:cxn>
                  <a:cxn ang="0">
                    <a:pos x="10687" y="0"/>
                  </a:cxn>
                </a:cxnLst>
                <a:rect l="0" t="0" r="r" b="b"/>
                <a:pathLst>
                  <a:path w="15620" h="7402">
                    <a:moveTo>
                      <a:pt x="10687" y="0"/>
                    </a:moveTo>
                    <a:lnTo>
                      <a:pt x="7810" y="7402"/>
                    </a:lnTo>
                    <a:lnTo>
                      <a:pt x="4933" y="0"/>
                    </a:lnTo>
                    <a:lnTo>
                      <a:pt x="3905" y="515"/>
                    </a:lnTo>
                    <a:lnTo>
                      <a:pt x="2980" y="1131"/>
                    </a:lnTo>
                    <a:lnTo>
                      <a:pt x="2261" y="1953"/>
                    </a:lnTo>
                    <a:lnTo>
                      <a:pt x="1542" y="2776"/>
                    </a:lnTo>
                    <a:lnTo>
                      <a:pt x="1028" y="3804"/>
                    </a:lnTo>
                    <a:lnTo>
                      <a:pt x="617" y="4935"/>
                    </a:lnTo>
                    <a:lnTo>
                      <a:pt x="206" y="6169"/>
                    </a:lnTo>
                    <a:lnTo>
                      <a:pt x="0" y="7402"/>
                    </a:lnTo>
                    <a:lnTo>
                      <a:pt x="15620" y="7402"/>
                    </a:lnTo>
                    <a:lnTo>
                      <a:pt x="15414" y="6169"/>
                    </a:lnTo>
                    <a:lnTo>
                      <a:pt x="15003" y="4935"/>
                    </a:lnTo>
                    <a:lnTo>
                      <a:pt x="14592" y="3804"/>
                    </a:lnTo>
                    <a:lnTo>
                      <a:pt x="14079" y="2776"/>
                    </a:lnTo>
                    <a:lnTo>
                      <a:pt x="13359" y="1953"/>
                    </a:lnTo>
                    <a:lnTo>
                      <a:pt x="12640" y="1131"/>
                    </a:lnTo>
                    <a:lnTo>
                      <a:pt x="11715" y="515"/>
                    </a:lnTo>
                    <a:lnTo>
                      <a:pt x="10687"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9" name="1695722993"/>
              <p:cNvSpPr>
                <a:spLocks noEditPoints="1"/>
              </p:cNvSpPr>
              <p:nvPr/>
            </p:nvSpPr>
            <p:spPr bwMode="auto">
              <a:xfrm>
                <a:off x="9549826" y="3098092"/>
                <a:ext cx="250626" cy="275144"/>
              </a:xfrm>
              <a:custGeom>
                <a:avLst/>
                <a:gdLst/>
                <a:ahLst/>
                <a:cxnLst>
                  <a:cxn ang="0">
                    <a:pos x="4213" y="0"/>
                  </a:cxn>
                  <a:cxn ang="0">
                    <a:pos x="3391" y="103"/>
                  </a:cxn>
                  <a:cxn ang="0">
                    <a:pos x="2569" y="308"/>
                  </a:cxn>
                  <a:cxn ang="0">
                    <a:pos x="1849" y="719"/>
                  </a:cxn>
                  <a:cxn ang="0">
                    <a:pos x="1233" y="1233"/>
                  </a:cxn>
                  <a:cxn ang="0">
                    <a:pos x="719" y="1851"/>
                  </a:cxn>
                  <a:cxn ang="0">
                    <a:pos x="308" y="2570"/>
                  </a:cxn>
                  <a:cxn ang="0">
                    <a:pos x="102" y="3392"/>
                  </a:cxn>
                  <a:cxn ang="0">
                    <a:pos x="0" y="4215"/>
                  </a:cxn>
                  <a:cxn ang="0">
                    <a:pos x="102" y="5140"/>
                  </a:cxn>
                  <a:cxn ang="0">
                    <a:pos x="308" y="5962"/>
                  </a:cxn>
                  <a:cxn ang="0">
                    <a:pos x="719" y="6682"/>
                  </a:cxn>
                  <a:cxn ang="0">
                    <a:pos x="1233" y="7299"/>
                  </a:cxn>
                  <a:cxn ang="0">
                    <a:pos x="1849" y="7813"/>
                  </a:cxn>
                  <a:cxn ang="0">
                    <a:pos x="2569" y="8224"/>
                  </a:cxn>
                  <a:cxn ang="0">
                    <a:pos x="3391" y="8430"/>
                  </a:cxn>
                  <a:cxn ang="0">
                    <a:pos x="4213" y="8532"/>
                  </a:cxn>
                  <a:cxn ang="0">
                    <a:pos x="5138" y="8430"/>
                  </a:cxn>
                  <a:cxn ang="0">
                    <a:pos x="5960" y="8224"/>
                  </a:cxn>
                  <a:cxn ang="0">
                    <a:pos x="6679" y="7813"/>
                  </a:cxn>
                  <a:cxn ang="0">
                    <a:pos x="7296" y="7299"/>
                  </a:cxn>
                  <a:cxn ang="0">
                    <a:pos x="7810" y="6682"/>
                  </a:cxn>
                  <a:cxn ang="0">
                    <a:pos x="8221" y="5962"/>
                  </a:cxn>
                  <a:cxn ang="0">
                    <a:pos x="8426" y="5140"/>
                  </a:cxn>
                  <a:cxn ang="0">
                    <a:pos x="8529" y="4215"/>
                  </a:cxn>
                  <a:cxn ang="0">
                    <a:pos x="8426" y="3392"/>
                  </a:cxn>
                  <a:cxn ang="0">
                    <a:pos x="8221" y="2570"/>
                  </a:cxn>
                  <a:cxn ang="0">
                    <a:pos x="7810" y="1851"/>
                  </a:cxn>
                  <a:cxn ang="0">
                    <a:pos x="7296" y="1233"/>
                  </a:cxn>
                  <a:cxn ang="0">
                    <a:pos x="6679" y="719"/>
                  </a:cxn>
                  <a:cxn ang="0">
                    <a:pos x="5960" y="308"/>
                  </a:cxn>
                  <a:cxn ang="0">
                    <a:pos x="5138" y="103"/>
                  </a:cxn>
                  <a:cxn ang="0">
                    <a:pos x="4213" y="0"/>
                  </a:cxn>
                  <a:cxn ang="0">
                    <a:pos x="4213" y="7813"/>
                  </a:cxn>
                  <a:cxn ang="0">
                    <a:pos x="3596" y="7710"/>
                  </a:cxn>
                  <a:cxn ang="0">
                    <a:pos x="2877" y="7505"/>
                  </a:cxn>
                  <a:cxn ang="0">
                    <a:pos x="2363" y="7197"/>
                  </a:cxn>
                  <a:cxn ang="0">
                    <a:pos x="1849" y="6784"/>
                  </a:cxn>
                  <a:cxn ang="0">
                    <a:pos x="1438" y="6271"/>
                  </a:cxn>
                  <a:cxn ang="0">
                    <a:pos x="1027" y="5757"/>
                  </a:cxn>
                  <a:cxn ang="0">
                    <a:pos x="822" y="5140"/>
                  </a:cxn>
                  <a:cxn ang="0">
                    <a:pos x="719" y="4421"/>
                  </a:cxn>
                  <a:cxn ang="0">
                    <a:pos x="1336" y="3906"/>
                  </a:cxn>
                  <a:cxn ang="0">
                    <a:pos x="1747" y="3187"/>
                  </a:cxn>
                  <a:cxn ang="0">
                    <a:pos x="2055" y="2570"/>
                  </a:cxn>
                  <a:cxn ang="0">
                    <a:pos x="2261" y="1748"/>
                  </a:cxn>
                  <a:cxn ang="0">
                    <a:pos x="3083" y="2467"/>
                  </a:cxn>
                  <a:cxn ang="0">
                    <a:pos x="4110" y="3084"/>
                  </a:cxn>
                  <a:cxn ang="0">
                    <a:pos x="4624" y="3289"/>
                  </a:cxn>
                  <a:cxn ang="0">
                    <a:pos x="5241" y="3495"/>
                  </a:cxn>
                  <a:cxn ang="0">
                    <a:pos x="5857" y="3495"/>
                  </a:cxn>
                  <a:cxn ang="0">
                    <a:pos x="6474" y="3598"/>
                  </a:cxn>
                  <a:cxn ang="0">
                    <a:pos x="7090" y="3495"/>
                  </a:cxn>
                  <a:cxn ang="0">
                    <a:pos x="7707" y="3495"/>
                  </a:cxn>
                  <a:cxn ang="0">
                    <a:pos x="7810" y="4215"/>
                  </a:cxn>
                  <a:cxn ang="0">
                    <a:pos x="7707" y="4935"/>
                  </a:cxn>
                  <a:cxn ang="0">
                    <a:pos x="7501" y="5654"/>
                  </a:cxn>
                  <a:cxn ang="0">
                    <a:pos x="7193" y="6271"/>
                  </a:cxn>
                  <a:cxn ang="0">
                    <a:pos x="6782" y="6784"/>
                  </a:cxn>
                  <a:cxn ang="0">
                    <a:pos x="6268" y="7197"/>
                  </a:cxn>
                  <a:cxn ang="0">
                    <a:pos x="5652" y="7505"/>
                  </a:cxn>
                  <a:cxn ang="0">
                    <a:pos x="4932" y="7710"/>
                  </a:cxn>
                  <a:cxn ang="0">
                    <a:pos x="4213" y="7813"/>
                  </a:cxn>
                </a:cxnLst>
                <a:rect l="0" t="0" r="r" b="b"/>
                <a:pathLst>
                  <a:path w="8529" h="8532">
                    <a:moveTo>
                      <a:pt x="4213" y="0"/>
                    </a:moveTo>
                    <a:lnTo>
                      <a:pt x="3391" y="103"/>
                    </a:lnTo>
                    <a:lnTo>
                      <a:pt x="2569" y="308"/>
                    </a:lnTo>
                    <a:lnTo>
                      <a:pt x="1849" y="719"/>
                    </a:lnTo>
                    <a:lnTo>
                      <a:pt x="1233" y="1233"/>
                    </a:lnTo>
                    <a:lnTo>
                      <a:pt x="719" y="1851"/>
                    </a:lnTo>
                    <a:lnTo>
                      <a:pt x="308" y="2570"/>
                    </a:lnTo>
                    <a:lnTo>
                      <a:pt x="102" y="3392"/>
                    </a:lnTo>
                    <a:lnTo>
                      <a:pt x="0" y="4215"/>
                    </a:lnTo>
                    <a:lnTo>
                      <a:pt x="102" y="5140"/>
                    </a:lnTo>
                    <a:lnTo>
                      <a:pt x="308" y="5962"/>
                    </a:lnTo>
                    <a:lnTo>
                      <a:pt x="719" y="6682"/>
                    </a:lnTo>
                    <a:lnTo>
                      <a:pt x="1233" y="7299"/>
                    </a:lnTo>
                    <a:lnTo>
                      <a:pt x="1849" y="7813"/>
                    </a:lnTo>
                    <a:lnTo>
                      <a:pt x="2569" y="8224"/>
                    </a:lnTo>
                    <a:lnTo>
                      <a:pt x="3391" y="8430"/>
                    </a:lnTo>
                    <a:lnTo>
                      <a:pt x="4213" y="8532"/>
                    </a:lnTo>
                    <a:lnTo>
                      <a:pt x="5138" y="8430"/>
                    </a:lnTo>
                    <a:lnTo>
                      <a:pt x="5960" y="8224"/>
                    </a:lnTo>
                    <a:lnTo>
                      <a:pt x="6679" y="7813"/>
                    </a:lnTo>
                    <a:lnTo>
                      <a:pt x="7296" y="7299"/>
                    </a:lnTo>
                    <a:lnTo>
                      <a:pt x="7810" y="6682"/>
                    </a:lnTo>
                    <a:lnTo>
                      <a:pt x="8221" y="5962"/>
                    </a:lnTo>
                    <a:lnTo>
                      <a:pt x="8426" y="5140"/>
                    </a:lnTo>
                    <a:lnTo>
                      <a:pt x="8529" y="4215"/>
                    </a:lnTo>
                    <a:lnTo>
                      <a:pt x="8426" y="3392"/>
                    </a:lnTo>
                    <a:lnTo>
                      <a:pt x="8221" y="2570"/>
                    </a:lnTo>
                    <a:lnTo>
                      <a:pt x="7810" y="1851"/>
                    </a:lnTo>
                    <a:lnTo>
                      <a:pt x="7296" y="1233"/>
                    </a:lnTo>
                    <a:lnTo>
                      <a:pt x="6679" y="719"/>
                    </a:lnTo>
                    <a:lnTo>
                      <a:pt x="5960" y="308"/>
                    </a:lnTo>
                    <a:lnTo>
                      <a:pt x="5138" y="103"/>
                    </a:lnTo>
                    <a:lnTo>
                      <a:pt x="4213" y="0"/>
                    </a:lnTo>
                    <a:close/>
                    <a:moveTo>
                      <a:pt x="4213" y="7813"/>
                    </a:moveTo>
                    <a:lnTo>
                      <a:pt x="3596" y="7710"/>
                    </a:lnTo>
                    <a:lnTo>
                      <a:pt x="2877" y="7505"/>
                    </a:lnTo>
                    <a:lnTo>
                      <a:pt x="2363" y="7197"/>
                    </a:lnTo>
                    <a:lnTo>
                      <a:pt x="1849" y="6784"/>
                    </a:lnTo>
                    <a:lnTo>
                      <a:pt x="1438" y="6271"/>
                    </a:lnTo>
                    <a:lnTo>
                      <a:pt x="1027" y="5757"/>
                    </a:lnTo>
                    <a:lnTo>
                      <a:pt x="822" y="5140"/>
                    </a:lnTo>
                    <a:lnTo>
                      <a:pt x="719" y="4421"/>
                    </a:lnTo>
                    <a:lnTo>
                      <a:pt x="1336" y="3906"/>
                    </a:lnTo>
                    <a:lnTo>
                      <a:pt x="1747" y="3187"/>
                    </a:lnTo>
                    <a:lnTo>
                      <a:pt x="2055" y="2570"/>
                    </a:lnTo>
                    <a:lnTo>
                      <a:pt x="2261" y="1748"/>
                    </a:lnTo>
                    <a:lnTo>
                      <a:pt x="3083" y="2467"/>
                    </a:lnTo>
                    <a:lnTo>
                      <a:pt x="4110" y="3084"/>
                    </a:lnTo>
                    <a:lnTo>
                      <a:pt x="4624" y="3289"/>
                    </a:lnTo>
                    <a:lnTo>
                      <a:pt x="5241" y="3495"/>
                    </a:lnTo>
                    <a:lnTo>
                      <a:pt x="5857" y="3495"/>
                    </a:lnTo>
                    <a:lnTo>
                      <a:pt x="6474" y="3598"/>
                    </a:lnTo>
                    <a:lnTo>
                      <a:pt x="7090" y="3495"/>
                    </a:lnTo>
                    <a:lnTo>
                      <a:pt x="7707" y="3495"/>
                    </a:lnTo>
                    <a:lnTo>
                      <a:pt x="7810" y="4215"/>
                    </a:lnTo>
                    <a:lnTo>
                      <a:pt x="7707" y="4935"/>
                    </a:lnTo>
                    <a:lnTo>
                      <a:pt x="7501" y="5654"/>
                    </a:lnTo>
                    <a:lnTo>
                      <a:pt x="7193" y="6271"/>
                    </a:lnTo>
                    <a:lnTo>
                      <a:pt x="6782" y="6784"/>
                    </a:lnTo>
                    <a:lnTo>
                      <a:pt x="6268" y="7197"/>
                    </a:lnTo>
                    <a:lnTo>
                      <a:pt x="5652" y="7505"/>
                    </a:lnTo>
                    <a:lnTo>
                      <a:pt x="4932" y="7710"/>
                    </a:lnTo>
                    <a:lnTo>
                      <a:pt x="4213" y="781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1" name="1375923235"/>
              <p:cNvSpPr>
                <a:spLocks noEditPoints="1"/>
              </p:cNvSpPr>
              <p:nvPr/>
            </p:nvSpPr>
            <p:spPr bwMode="auto">
              <a:xfrm>
                <a:off x="10427919" y="3859894"/>
                <a:ext cx="403987" cy="354757"/>
              </a:xfrm>
              <a:custGeom>
                <a:avLst/>
                <a:gdLst/>
                <a:ahLst/>
                <a:cxnLst>
                  <a:cxn ang="0">
                    <a:pos x="9515" y="3108"/>
                  </a:cxn>
                  <a:cxn ang="0">
                    <a:pos x="9515" y="2525"/>
                  </a:cxn>
                  <a:cxn ang="0">
                    <a:pos x="9223" y="1942"/>
                  </a:cxn>
                  <a:cxn ang="0">
                    <a:pos x="8932" y="1457"/>
                  </a:cxn>
                  <a:cxn ang="0">
                    <a:pos x="8544" y="1068"/>
                  </a:cxn>
                  <a:cxn ang="0">
                    <a:pos x="8544" y="486"/>
                  </a:cxn>
                  <a:cxn ang="0">
                    <a:pos x="8447" y="291"/>
                  </a:cxn>
                  <a:cxn ang="0">
                    <a:pos x="8350" y="195"/>
                  </a:cxn>
                  <a:cxn ang="0">
                    <a:pos x="8155" y="97"/>
                  </a:cxn>
                  <a:cxn ang="0">
                    <a:pos x="8059" y="0"/>
                  </a:cxn>
                  <a:cxn ang="0">
                    <a:pos x="1360" y="0"/>
                  </a:cxn>
                  <a:cxn ang="0">
                    <a:pos x="1165" y="97"/>
                  </a:cxn>
                  <a:cxn ang="0">
                    <a:pos x="1068" y="195"/>
                  </a:cxn>
                  <a:cxn ang="0">
                    <a:pos x="971" y="291"/>
                  </a:cxn>
                  <a:cxn ang="0">
                    <a:pos x="874" y="486"/>
                  </a:cxn>
                  <a:cxn ang="0">
                    <a:pos x="874" y="1166"/>
                  </a:cxn>
                  <a:cxn ang="0">
                    <a:pos x="485" y="1554"/>
                  </a:cxn>
                  <a:cxn ang="0">
                    <a:pos x="194" y="2039"/>
                  </a:cxn>
                  <a:cxn ang="0">
                    <a:pos x="0" y="2525"/>
                  </a:cxn>
                  <a:cxn ang="0">
                    <a:pos x="0" y="3108"/>
                  </a:cxn>
                  <a:cxn ang="0">
                    <a:pos x="0" y="11168"/>
                  </a:cxn>
                  <a:cxn ang="0">
                    <a:pos x="9515" y="11168"/>
                  </a:cxn>
                  <a:cxn ang="0">
                    <a:pos x="9515" y="3108"/>
                  </a:cxn>
                  <a:cxn ang="0">
                    <a:pos x="2621" y="10780"/>
                  </a:cxn>
                  <a:cxn ang="0">
                    <a:pos x="583" y="10100"/>
                  </a:cxn>
                  <a:cxn ang="0">
                    <a:pos x="680" y="9712"/>
                  </a:cxn>
                  <a:cxn ang="0">
                    <a:pos x="2816" y="10197"/>
                  </a:cxn>
                  <a:cxn ang="0">
                    <a:pos x="2621" y="10780"/>
                  </a:cxn>
                  <a:cxn ang="0">
                    <a:pos x="2330" y="9420"/>
                  </a:cxn>
                  <a:cxn ang="0">
                    <a:pos x="1942" y="7866"/>
                  </a:cxn>
                  <a:cxn ang="0">
                    <a:pos x="1651" y="6216"/>
                  </a:cxn>
                  <a:cxn ang="0">
                    <a:pos x="1457" y="4564"/>
                  </a:cxn>
                  <a:cxn ang="0">
                    <a:pos x="1360" y="2816"/>
                  </a:cxn>
                  <a:cxn ang="0">
                    <a:pos x="8155" y="2816"/>
                  </a:cxn>
                  <a:cxn ang="0">
                    <a:pos x="8059" y="5341"/>
                  </a:cxn>
                  <a:cxn ang="0">
                    <a:pos x="7767" y="7769"/>
                  </a:cxn>
                  <a:cxn ang="0">
                    <a:pos x="7767" y="6506"/>
                  </a:cxn>
                  <a:cxn ang="0">
                    <a:pos x="7670" y="4564"/>
                  </a:cxn>
                  <a:cxn ang="0">
                    <a:pos x="7670" y="4176"/>
                  </a:cxn>
                  <a:cxn ang="0">
                    <a:pos x="7379" y="4176"/>
                  </a:cxn>
                  <a:cxn ang="0">
                    <a:pos x="6699" y="8546"/>
                  </a:cxn>
                  <a:cxn ang="0">
                    <a:pos x="6991" y="8546"/>
                  </a:cxn>
                  <a:cxn ang="0">
                    <a:pos x="7088" y="7866"/>
                  </a:cxn>
                  <a:cxn ang="0">
                    <a:pos x="7573" y="6895"/>
                  </a:cxn>
                  <a:cxn ang="0">
                    <a:pos x="7573" y="8643"/>
                  </a:cxn>
                  <a:cxn ang="0">
                    <a:pos x="7379" y="9420"/>
                  </a:cxn>
                  <a:cxn ang="0">
                    <a:pos x="6116" y="9517"/>
                  </a:cxn>
                  <a:cxn ang="0">
                    <a:pos x="4855" y="9614"/>
                  </a:cxn>
                  <a:cxn ang="0">
                    <a:pos x="3592" y="9517"/>
                  </a:cxn>
                  <a:cxn ang="0">
                    <a:pos x="2330" y="9420"/>
                  </a:cxn>
                  <a:cxn ang="0">
                    <a:pos x="7573" y="6506"/>
                  </a:cxn>
                  <a:cxn ang="0">
                    <a:pos x="7184" y="7284"/>
                  </a:cxn>
                  <a:cxn ang="0">
                    <a:pos x="7476" y="5341"/>
                  </a:cxn>
                  <a:cxn ang="0">
                    <a:pos x="7573" y="6506"/>
                  </a:cxn>
                  <a:cxn ang="0">
                    <a:pos x="6991" y="10780"/>
                  </a:cxn>
                  <a:cxn ang="0">
                    <a:pos x="6796" y="10197"/>
                  </a:cxn>
                  <a:cxn ang="0">
                    <a:pos x="8932" y="9712"/>
                  </a:cxn>
                  <a:cxn ang="0">
                    <a:pos x="9029" y="10100"/>
                  </a:cxn>
                  <a:cxn ang="0">
                    <a:pos x="6991" y="10780"/>
                  </a:cxn>
                </a:cxnLst>
                <a:rect l="0" t="0" r="r" b="b"/>
                <a:pathLst>
                  <a:path w="9515" h="11168">
                    <a:moveTo>
                      <a:pt x="9515" y="3108"/>
                    </a:moveTo>
                    <a:lnTo>
                      <a:pt x="9515" y="2525"/>
                    </a:lnTo>
                    <a:lnTo>
                      <a:pt x="9223" y="1942"/>
                    </a:lnTo>
                    <a:lnTo>
                      <a:pt x="8932" y="1457"/>
                    </a:lnTo>
                    <a:lnTo>
                      <a:pt x="8544" y="1068"/>
                    </a:lnTo>
                    <a:lnTo>
                      <a:pt x="8544" y="486"/>
                    </a:lnTo>
                    <a:lnTo>
                      <a:pt x="8447" y="291"/>
                    </a:lnTo>
                    <a:lnTo>
                      <a:pt x="8350" y="195"/>
                    </a:lnTo>
                    <a:lnTo>
                      <a:pt x="8155" y="97"/>
                    </a:lnTo>
                    <a:lnTo>
                      <a:pt x="8059" y="0"/>
                    </a:lnTo>
                    <a:lnTo>
                      <a:pt x="1360" y="0"/>
                    </a:lnTo>
                    <a:lnTo>
                      <a:pt x="1165" y="97"/>
                    </a:lnTo>
                    <a:lnTo>
                      <a:pt x="1068" y="195"/>
                    </a:lnTo>
                    <a:lnTo>
                      <a:pt x="971" y="291"/>
                    </a:lnTo>
                    <a:lnTo>
                      <a:pt x="874" y="486"/>
                    </a:lnTo>
                    <a:lnTo>
                      <a:pt x="874" y="1166"/>
                    </a:lnTo>
                    <a:lnTo>
                      <a:pt x="485" y="1554"/>
                    </a:lnTo>
                    <a:lnTo>
                      <a:pt x="194" y="2039"/>
                    </a:lnTo>
                    <a:lnTo>
                      <a:pt x="0" y="2525"/>
                    </a:lnTo>
                    <a:lnTo>
                      <a:pt x="0" y="3108"/>
                    </a:lnTo>
                    <a:lnTo>
                      <a:pt x="0" y="11168"/>
                    </a:lnTo>
                    <a:lnTo>
                      <a:pt x="9515" y="11168"/>
                    </a:lnTo>
                    <a:lnTo>
                      <a:pt x="9515" y="3108"/>
                    </a:lnTo>
                    <a:close/>
                    <a:moveTo>
                      <a:pt x="2621" y="10780"/>
                    </a:moveTo>
                    <a:lnTo>
                      <a:pt x="583" y="10100"/>
                    </a:lnTo>
                    <a:lnTo>
                      <a:pt x="680" y="9712"/>
                    </a:lnTo>
                    <a:lnTo>
                      <a:pt x="2816" y="10197"/>
                    </a:lnTo>
                    <a:lnTo>
                      <a:pt x="2621" y="10780"/>
                    </a:lnTo>
                    <a:close/>
                    <a:moveTo>
                      <a:pt x="2330" y="9420"/>
                    </a:moveTo>
                    <a:lnTo>
                      <a:pt x="1942" y="7866"/>
                    </a:lnTo>
                    <a:lnTo>
                      <a:pt x="1651" y="6216"/>
                    </a:lnTo>
                    <a:lnTo>
                      <a:pt x="1457" y="4564"/>
                    </a:lnTo>
                    <a:lnTo>
                      <a:pt x="1360" y="2816"/>
                    </a:lnTo>
                    <a:lnTo>
                      <a:pt x="8155" y="2816"/>
                    </a:lnTo>
                    <a:lnTo>
                      <a:pt x="8059" y="5341"/>
                    </a:lnTo>
                    <a:lnTo>
                      <a:pt x="7767" y="7769"/>
                    </a:lnTo>
                    <a:lnTo>
                      <a:pt x="7767" y="6506"/>
                    </a:lnTo>
                    <a:lnTo>
                      <a:pt x="7670" y="4564"/>
                    </a:lnTo>
                    <a:lnTo>
                      <a:pt x="7670" y="4176"/>
                    </a:lnTo>
                    <a:lnTo>
                      <a:pt x="7379" y="4176"/>
                    </a:lnTo>
                    <a:lnTo>
                      <a:pt x="6699" y="8546"/>
                    </a:lnTo>
                    <a:lnTo>
                      <a:pt x="6991" y="8546"/>
                    </a:lnTo>
                    <a:lnTo>
                      <a:pt x="7088" y="7866"/>
                    </a:lnTo>
                    <a:lnTo>
                      <a:pt x="7573" y="6895"/>
                    </a:lnTo>
                    <a:lnTo>
                      <a:pt x="7573" y="8643"/>
                    </a:lnTo>
                    <a:lnTo>
                      <a:pt x="7379" y="9420"/>
                    </a:lnTo>
                    <a:lnTo>
                      <a:pt x="6116" y="9517"/>
                    </a:lnTo>
                    <a:lnTo>
                      <a:pt x="4855" y="9614"/>
                    </a:lnTo>
                    <a:lnTo>
                      <a:pt x="3592" y="9517"/>
                    </a:lnTo>
                    <a:lnTo>
                      <a:pt x="2330" y="9420"/>
                    </a:lnTo>
                    <a:close/>
                    <a:moveTo>
                      <a:pt x="7573" y="6506"/>
                    </a:moveTo>
                    <a:lnTo>
                      <a:pt x="7184" y="7284"/>
                    </a:lnTo>
                    <a:lnTo>
                      <a:pt x="7476" y="5341"/>
                    </a:lnTo>
                    <a:lnTo>
                      <a:pt x="7573" y="6506"/>
                    </a:lnTo>
                    <a:close/>
                    <a:moveTo>
                      <a:pt x="6991" y="10780"/>
                    </a:moveTo>
                    <a:lnTo>
                      <a:pt x="6796" y="10197"/>
                    </a:lnTo>
                    <a:lnTo>
                      <a:pt x="8932" y="9712"/>
                    </a:lnTo>
                    <a:lnTo>
                      <a:pt x="9029" y="10100"/>
                    </a:lnTo>
                    <a:lnTo>
                      <a:pt x="6991" y="1078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2" name="163877682"/>
              <p:cNvSpPr>
                <a:spLocks/>
              </p:cNvSpPr>
              <p:nvPr/>
            </p:nvSpPr>
            <p:spPr bwMode="auto">
              <a:xfrm>
                <a:off x="10370643" y="4282741"/>
                <a:ext cx="160372" cy="92695"/>
              </a:xfrm>
              <a:custGeom>
                <a:avLst/>
                <a:gdLst/>
                <a:ahLst/>
                <a:cxnLst>
                  <a:cxn ang="0">
                    <a:pos x="2330" y="874"/>
                  </a:cxn>
                  <a:cxn ang="0">
                    <a:pos x="0" y="2525"/>
                  </a:cxn>
                  <a:cxn ang="0">
                    <a:pos x="0" y="2913"/>
                  </a:cxn>
                  <a:cxn ang="0">
                    <a:pos x="2427" y="2913"/>
                  </a:cxn>
                  <a:cxn ang="0">
                    <a:pos x="3787" y="1068"/>
                  </a:cxn>
                  <a:cxn ang="0">
                    <a:pos x="3787" y="193"/>
                  </a:cxn>
                  <a:cxn ang="0">
                    <a:pos x="2330" y="0"/>
                  </a:cxn>
                  <a:cxn ang="0">
                    <a:pos x="2330" y="874"/>
                  </a:cxn>
                </a:cxnLst>
                <a:rect l="0" t="0" r="r" b="b"/>
                <a:pathLst>
                  <a:path w="3787" h="2913">
                    <a:moveTo>
                      <a:pt x="2330" y="874"/>
                    </a:moveTo>
                    <a:lnTo>
                      <a:pt x="0" y="2525"/>
                    </a:lnTo>
                    <a:lnTo>
                      <a:pt x="0" y="2913"/>
                    </a:lnTo>
                    <a:lnTo>
                      <a:pt x="2427" y="2913"/>
                    </a:lnTo>
                    <a:lnTo>
                      <a:pt x="3787" y="1068"/>
                    </a:lnTo>
                    <a:lnTo>
                      <a:pt x="3787" y="193"/>
                    </a:lnTo>
                    <a:lnTo>
                      <a:pt x="2330" y="0"/>
                    </a:lnTo>
                    <a:lnTo>
                      <a:pt x="2330" y="87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3" name="823552234"/>
              <p:cNvSpPr>
                <a:spLocks/>
              </p:cNvSpPr>
              <p:nvPr/>
            </p:nvSpPr>
            <p:spPr bwMode="auto">
              <a:xfrm>
                <a:off x="10737210" y="4282741"/>
                <a:ext cx="156554" cy="92695"/>
              </a:xfrm>
              <a:custGeom>
                <a:avLst/>
                <a:gdLst/>
                <a:ahLst/>
                <a:cxnLst>
                  <a:cxn ang="0">
                    <a:pos x="1359" y="874"/>
                  </a:cxn>
                  <a:cxn ang="0">
                    <a:pos x="1359" y="0"/>
                  </a:cxn>
                  <a:cxn ang="0">
                    <a:pos x="0" y="193"/>
                  </a:cxn>
                  <a:cxn ang="0">
                    <a:pos x="0" y="1068"/>
                  </a:cxn>
                  <a:cxn ang="0">
                    <a:pos x="1262" y="2913"/>
                  </a:cxn>
                  <a:cxn ang="0">
                    <a:pos x="3689" y="2913"/>
                  </a:cxn>
                  <a:cxn ang="0">
                    <a:pos x="3689" y="2525"/>
                  </a:cxn>
                  <a:cxn ang="0">
                    <a:pos x="1359" y="874"/>
                  </a:cxn>
                </a:cxnLst>
                <a:rect l="0" t="0" r="r" b="b"/>
                <a:pathLst>
                  <a:path w="3689" h="2913">
                    <a:moveTo>
                      <a:pt x="1359" y="874"/>
                    </a:moveTo>
                    <a:lnTo>
                      <a:pt x="1359" y="0"/>
                    </a:lnTo>
                    <a:lnTo>
                      <a:pt x="0" y="193"/>
                    </a:lnTo>
                    <a:lnTo>
                      <a:pt x="0" y="1068"/>
                    </a:lnTo>
                    <a:lnTo>
                      <a:pt x="1262" y="2913"/>
                    </a:lnTo>
                    <a:lnTo>
                      <a:pt x="3689" y="2913"/>
                    </a:lnTo>
                    <a:lnTo>
                      <a:pt x="3689" y="2525"/>
                    </a:lnTo>
                    <a:lnTo>
                      <a:pt x="1359" y="87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4" name="258551345"/>
              <p:cNvSpPr>
                <a:spLocks/>
              </p:cNvSpPr>
              <p:nvPr/>
            </p:nvSpPr>
            <p:spPr bwMode="auto">
              <a:xfrm>
                <a:off x="10403482" y="4220945"/>
                <a:ext cx="449044" cy="58936"/>
              </a:xfrm>
              <a:custGeom>
                <a:avLst/>
                <a:gdLst/>
                <a:ahLst/>
                <a:cxnLst>
                  <a:cxn ang="0">
                    <a:pos x="10583" y="1164"/>
                  </a:cxn>
                  <a:cxn ang="0">
                    <a:pos x="10583" y="291"/>
                  </a:cxn>
                  <a:cxn ang="0">
                    <a:pos x="10486" y="96"/>
                  </a:cxn>
                  <a:cxn ang="0">
                    <a:pos x="10291" y="0"/>
                  </a:cxn>
                  <a:cxn ang="0">
                    <a:pos x="292" y="0"/>
                  </a:cxn>
                  <a:cxn ang="0">
                    <a:pos x="97" y="96"/>
                  </a:cxn>
                  <a:cxn ang="0">
                    <a:pos x="0" y="291"/>
                  </a:cxn>
                  <a:cxn ang="0">
                    <a:pos x="0" y="1164"/>
                  </a:cxn>
                  <a:cxn ang="0">
                    <a:pos x="97" y="1359"/>
                  </a:cxn>
                  <a:cxn ang="0">
                    <a:pos x="292" y="1456"/>
                  </a:cxn>
                  <a:cxn ang="0">
                    <a:pos x="2816" y="1747"/>
                  </a:cxn>
                  <a:cxn ang="0">
                    <a:pos x="5340" y="1845"/>
                  </a:cxn>
                  <a:cxn ang="0">
                    <a:pos x="7865" y="1747"/>
                  </a:cxn>
                  <a:cxn ang="0">
                    <a:pos x="9030" y="1650"/>
                  </a:cxn>
                  <a:cxn ang="0">
                    <a:pos x="10291" y="1456"/>
                  </a:cxn>
                  <a:cxn ang="0">
                    <a:pos x="10486" y="1359"/>
                  </a:cxn>
                  <a:cxn ang="0">
                    <a:pos x="10583" y="1164"/>
                  </a:cxn>
                </a:cxnLst>
                <a:rect l="0" t="0" r="r" b="b"/>
                <a:pathLst>
                  <a:path w="10583" h="1845">
                    <a:moveTo>
                      <a:pt x="10583" y="1164"/>
                    </a:moveTo>
                    <a:lnTo>
                      <a:pt x="10583" y="291"/>
                    </a:lnTo>
                    <a:lnTo>
                      <a:pt x="10486" y="96"/>
                    </a:lnTo>
                    <a:lnTo>
                      <a:pt x="10291" y="0"/>
                    </a:lnTo>
                    <a:lnTo>
                      <a:pt x="292" y="0"/>
                    </a:lnTo>
                    <a:lnTo>
                      <a:pt x="97" y="96"/>
                    </a:lnTo>
                    <a:lnTo>
                      <a:pt x="0" y="291"/>
                    </a:lnTo>
                    <a:lnTo>
                      <a:pt x="0" y="1164"/>
                    </a:lnTo>
                    <a:lnTo>
                      <a:pt x="97" y="1359"/>
                    </a:lnTo>
                    <a:lnTo>
                      <a:pt x="292" y="1456"/>
                    </a:lnTo>
                    <a:lnTo>
                      <a:pt x="2816" y="1747"/>
                    </a:lnTo>
                    <a:lnTo>
                      <a:pt x="5340" y="1845"/>
                    </a:lnTo>
                    <a:lnTo>
                      <a:pt x="7865" y="1747"/>
                    </a:lnTo>
                    <a:lnTo>
                      <a:pt x="9030" y="1650"/>
                    </a:lnTo>
                    <a:lnTo>
                      <a:pt x="10291" y="1456"/>
                    </a:lnTo>
                    <a:lnTo>
                      <a:pt x="10486" y="1359"/>
                    </a:lnTo>
                    <a:lnTo>
                      <a:pt x="10583" y="116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6" name="790093217"/>
              <p:cNvSpPr>
                <a:spLocks/>
              </p:cNvSpPr>
              <p:nvPr/>
            </p:nvSpPr>
            <p:spPr bwMode="auto">
              <a:xfrm>
                <a:off x="10454304" y="3174273"/>
                <a:ext cx="27312" cy="46465"/>
              </a:xfrm>
              <a:custGeom>
                <a:avLst/>
                <a:gdLst/>
                <a:ahLst/>
                <a:cxnLst>
                  <a:cxn ang="0">
                    <a:pos x="571" y="520"/>
                  </a:cxn>
                  <a:cxn ang="0">
                    <a:pos x="571" y="364"/>
                  </a:cxn>
                  <a:cxn ang="0">
                    <a:pos x="597" y="234"/>
                  </a:cxn>
                  <a:cxn ang="0">
                    <a:pos x="623" y="182"/>
                  </a:cxn>
                  <a:cxn ang="0">
                    <a:pos x="623" y="129"/>
                  </a:cxn>
                  <a:cxn ang="0">
                    <a:pos x="623" y="78"/>
                  </a:cxn>
                  <a:cxn ang="0">
                    <a:pos x="597" y="26"/>
                  </a:cxn>
                  <a:cxn ang="0">
                    <a:pos x="571" y="26"/>
                  </a:cxn>
                  <a:cxn ang="0">
                    <a:pos x="519" y="0"/>
                  </a:cxn>
                  <a:cxn ang="0">
                    <a:pos x="493" y="0"/>
                  </a:cxn>
                  <a:cxn ang="0">
                    <a:pos x="441" y="26"/>
                  </a:cxn>
                  <a:cxn ang="0">
                    <a:pos x="441" y="78"/>
                  </a:cxn>
                  <a:cxn ang="0">
                    <a:pos x="441" y="129"/>
                  </a:cxn>
                  <a:cxn ang="0">
                    <a:pos x="441" y="182"/>
                  </a:cxn>
                  <a:cxn ang="0">
                    <a:pos x="441" y="208"/>
                  </a:cxn>
                  <a:cxn ang="0">
                    <a:pos x="389" y="234"/>
                  </a:cxn>
                  <a:cxn ang="0">
                    <a:pos x="363" y="260"/>
                  </a:cxn>
                  <a:cxn ang="0">
                    <a:pos x="337" y="260"/>
                  </a:cxn>
                  <a:cxn ang="0">
                    <a:pos x="337" y="208"/>
                  </a:cxn>
                  <a:cxn ang="0">
                    <a:pos x="337" y="52"/>
                  </a:cxn>
                  <a:cxn ang="0">
                    <a:pos x="285" y="0"/>
                  </a:cxn>
                  <a:cxn ang="0">
                    <a:pos x="258" y="0"/>
                  </a:cxn>
                  <a:cxn ang="0">
                    <a:pos x="233" y="26"/>
                  </a:cxn>
                  <a:cxn ang="0">
                    <a:pos x="207" y="52"/>
                  </a:cxn>
                  <a:cxn ang="0">
                    <a:pos x="207" y="78"/>
                  </a:cxn>
                  <a:cxn ang="0">
                    <a:pos x="233" y="104"/>
                  </a:cxn>
                  <a:cxn ang="0">
                    <a:pos x="233" y="260"/>
                  </a:cxn>
                  <a:cxn ang="0">
                    <a:pos x="207" y="260"/>
                  </a:cxn>
                  <a:cxn ang="0">
                    <a:pos x="129" y="286"/>
                  </a:cxn>
                  <a:cxn ang="0">
                    <a:pos x="77" y="312"/>
                  </a:cxn>
                  <a:cxn ang="0">
                    <a:pos x="51" y="338"/>
                  </a:cxn>
                  <a:cxn ang="0">
                    <a:pos x="51" y="468"/>
                  </a:cxn>
                  <a:cxn ang="0">
                    <a:pos x="51" y="520"/>
                  </a:cxn>
                  <a:cxn ang="0">
                    <a:pos x="0" y="520"/>
                  </a:cxn>
                  <a:cxn ang="0">
                    <a:pos x="0" y="546"/>
                  </a:cxn>
                  <a:cxn ang="0">
                    <a:pos x="51" y="598"/>
                  </a:cxn>
                  <a:cxn ang="0">
                    <a:pos x="51" y="832"/>
                  </a:cxn>
                  <a:cxn ang="0">
                    <a:pos x="389" y="780"/>
                  </a:cxn>
                  <a:cxn ang="0">
                    <a:pos x="649" y="598"/>
                  </a:cxn>
                  <a:cxn ang="0">
                    <a:pos x="623" y="546"/>
                  </a:cxn>
                  <a:cxn ang="0">
                    <a:pos x="597" y="520"/>
                  </a:cxn>
                  <a:cxn ang="0">
                    <a:pos x="571" y="520"/>
                  </a:cxn>
                </a:cxnLst>
                <a:rect l="0" t="0" r="r" b="b"/>
                <a:pathLst>
                  <a:path w="649" h="832">
                    <a:moveTo>
                      <a:pt x="571" y="520"/>
                    </a:moveTo>
                    <a:lnTo>
                      <a:pt x="571" y="364"/>
                    </a:lnTo>
                    <a:lnTo>
                      <a:pt x="597" y="234"/>
                    </a:lnTo>
                    <a:lnTo>
                      <a:pt x="623" y="182"/>
                    </a:lnTo>
                    <a:lnTo>
                      <a:pt x="623" y="129"/>
                    </a:lnTo>
                    <a:lnTo>
                      <a:pt x="623" y="78"/>
                    </a:lnTo>
                    <a:lnTo>
                      <a:pt x="597" y="26"/>
                    </a:lnTo>
                    <a:lnTo>
                      <a:pt x="571" y="26"/>
                    </a:lnTo>
                    <a:lnTo>
                      <a:pt x="519" y="0"/>
                    </a:lnTo>
                    <a:lnTo>
                      <a:pt x="493" y="0"/>
                    </a:lnTo>
                    <a:lnTo>
                      <a:pt x="441" y="26"/>
                    </a:lnTo>
                    <a:lnTo>
                      <a:pt x="441" y="78"/>
                    </a:lnTo>
                    <a:lnTo>
                      <a:pt x="441" y="129"/>
                    </a:lnTo>
                    <a:lnTo>
                      <a:pt x="441" y="182"/>
                    </a:lnTo>
                    <a:lnTo>
                      <a:pt x="441" y="208"/>
                    </a:lnTo>
                    <a:lnTo>
                      <a:pt x="389" y="234"/>
                    </a:lnTo>
                    <a:lnTo>
                      <a:pt x="363" y="260"/>
                    </a:lnTo>
                    <a:lnTo>
                      <a:pt x="337" y="260"/>
                    </a:lnTo>
                    <a:lnTo>
                      <a:pt x="337" y="208"/>
                    </a:lnTo>
                    <a:lnTo>
                      <a:pt x="337" y="52"/>
                    </a:lnTo>
                    <a:lnTo>
                      <a:pt x="285" y="0"/>
                    </a:lnTo>
                    <a:lnTo>
                      <a:pt x="258" y="0"/>
                    </a:lnTo>
                    <a:lnTo>
                      <a:pt x="233" y="26"/>
                    </a:lnTo>
                    <a:lnTo>
                      <a:pt x="207" y="52"/>
                    </a:lnTo>
                    <a:lnTo>
                      <a:pt x="207" y="78"/>
                    </a:lnTo>
                    <a:lnTo>
                      <a:pt x="233" y="104"/>
                    </a:lnTo>
                    <a:lnTo>
                      <a:pt x="233" y="260"/>
                    </a:lnTo>
                    <a:lnTo>
                      <a:pt x="207" y="260"/>
                    </a:lnTo>
                    <a:lnTo>
                      <a:pt x="129" y="286"/>
                    </a:lnTo>
                    <a:lnTo>
                      <a:pt x="77" y="312"/>
                    </a:lnTo>
                    <a:lnTo>
                      <a:pt x="51" y="338"/>
                    </a:lnTo>
                    <a:lnTo>
                      <a:pt x="51" y="468"/>
                    </a:lnTo>
                    <a:lnTo>
                      <a:pt x="51" y="520"/>
                    </a:lnTo>
                    <a:lnTo>
                      <a:pt x="0" y="520"/>
                    </a:lnTo>
                    <a:lnTo>
                      <a:pt x="0" y="546"/>
                    </a:lnTo>
                    <a:lnTo>
                      <a:pt x="51" y="598"/>
                    </a:lnTo>
                    <a:lnTo>
                      <a:pt x="51" y="832"/>
                    </a:lnTo>
                    <a:lnTo>
                      <a:pt x="389" y="780"/>
                    </a:lnTo>
                    <a:lnTo>
                      <a:pt x="649" y="598"/>
                    </a:lnTo>
                    <a:lnTo>
                      <a:pt x="623" y="546"/>
                    </a:lnTo>
                    <a:lnTo>
                      <a:pt x="597" y="520"/>
                    </a:lnTo>
                    <a:lnTo>
                      <a:pt x="571" y="5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7" name="1770207011"/>
              <p:cNvSpPr>
                <a:spLocks/>
              </p:cNvSpPr>
              <p:nvPr/>
            </p:nvSpPr>
            <p:spPr bwMode="auto">
              <a:xfrm>
                <a:off x="10733974" y="3174273"/>
                <a:ext cx="27312" cy="46465"/>
              </a:xfrm>
              <a:custGeom>
                <a:avLst/>
                <a:gdLst/>
                <a:ahLst/>
                <a:cxnLst>
                  <a:cxn ang="0">
                    <a:pos x="104" y="520"/>
                  </a:cxn>
                  <a:cxn ang="0">
                    <a:pos x="104" y="364"/>
                  </a:cxn>
                  <a:cxn ang="0">
                    <a:pos x="77" y="234"/>
                  </a:cxn>
                  <a:cxn ang="0">
                    <a:pos x="52" y="182"/>
                  </a:cxn>
                  <a:cxn ang="0">
                    <a:pos x="26" y="129"/>
                  </a:cxn>
                  <a:cxn ang="0">
                    <a:pos x="52" y="78"/>
                  </a:cxn>
                  <a:cxn ang="0">
                    <a:pos x="52" y="26"/>
                  </a:cxn>
                  <a:cxn ang="0">
                    <a:pos x="77" y="26"/>
                  </a:cxn>
                  <a:cxn ang="0">
                    <a:pos x="130" y="0"/>
                  </a:cxn>
                  <a:cxn ang="0">
                    <a:pos x="156" y="0"/>
                  </a:cxn>
                  <a:cxn ang="0">
                    <a:pos x="208" y="26"/>
                  </a:cxn>
                  <a:cxn ang="0">
                    <a:pos x="234" y="78"/>
                  </a:cxn>
                  <a:cxn ang="0">
                    <a:pos x="208" y="129"/>
                  </a:cxn>
                  <a:cxn ang="0">
                    <a:pos x="208" y="182"/>
                  </a:cxn>
                  <a:cxn ang="0">
                    <a:pos x="234" y="208"/>
                  </a:cxn>
                  <a:cxn ang="0">
                    <a:pos x="260" y="234"/>
                  </a:cxn>
                  <a:cxn ang="0">
                    <a:pos x="286" y="260"/>
                  </a:cxn>
                  <a:cxn ang="0">
                    <a:pos x="312" y="260"/>
                  </a:cxn>
                  <a:cxn ang="0">
                    <a:pos x="338" y="208"/>
                  </a:cxn>
                  <a:cxn ang="0">
                    <a:pos x="338" y="52"/>
                  </a:cxn>
                  <a:cxn ang="0">
                    <a:pos x="365" y="0"/>
                  </a:cxn>
                  <a:cxn ang="0">
                    <a:pos x="416" y="0"/>
                  </a:cxn>
                  <a:cxn ang="0">
                    <a:pos x="442" y="26"/>
                  </a:cxn>
                  <a:cxn ang="0">
                    <a:pos x="442" y="52"/>
                  </a:cxn>
                  <a:cxn ang="0">
                    <a:pos x="442" y="78"/>
                  </a:cxn>
                  <a:cxn ang="0">
                    <a:pos x="442" y="104"/>
                  </a:cxn>
                  <a:cxn ang="0">
                    <a:pos x="442" y="260"/>
                  </a:cxn>
                  <a:cxn ang="0">
                    <a:pos x="468" y="260"/>
                  </a:cxn>
                  <a:cxn ang="0">
                    <a:pos x="546" y="286"/>
                  </a:cxn>
                  <a:cxn ang="0">
                    <a:pos x="598" y="312"/>
                  </a:cxn>
                  <a:cxn ang="0">
                    <a:pos x="625" y="338"/>
                  </a:cxn>
                  <a:cxn ang="0">
                    <a:pos x="625" y="468"/>
                  </a:cxn>
                  <a:cxn ang="0">
                    <a:pos x="625" y="520"/>
                  </a:cxn>
                  <a:cxn ang="0">
                    <a:pos x="650" y="520"/>
                  </a:cxn>
                  <a:cxn ang="0">
                    <a:pos x="650" y="546"/>
                  </a:cxn>
                  <a:cxn ang="0">
                    <a:pos x="598" y="598"/>
                  </a:cxn>
                  <a:cxn ang="0">
                    <a:pos x="598" y="832"/>
                  </a:cxn>
                  <a:cxn ang="0">
                    <a:pos x="286" y="780"/>
                  </a:cxn>
                  <a:cxn ang="0">
                    <a:pos x="0" y="598"/>
                  </a:cxn>
                  <a:cxn ang="0">
                    <a:pos x="26" y="546"/>
                  </a:cxn>
                  <a:cxn ang="0">
                    <a:pos x="52" y="520"/>
                  </a:cxn>
                  <a:cxn ang="0">
                    <a:pos x="104" y="520"/>
                  </a:cxn>
                </a:cxnLst>
                <a:rect l="0" t="0" r="r" b="b"/>
                <a:pathLst>
                  <a:path w="650" h="832">
                    <a:moveTo>
                      <a:pt x="104" y="520"/>
                    </a:moveTo>
                    <a:lnTo>
                      <a:pt x="104" y="364"/>
                    </a:lnTo>
                    <a:lnTo>
                      <a:pt x="77" y="234"/>
                    </a:lnTo>
                    <a:lnTo>
                      <a:pt x="52" y="182"/>
                    </a:lnTo>
                    <a:lnTo>
                      <a:pt x="26" y="129"/>
                    </a:lnTo>
                    <a:lnTo>
                      <a:pt x="52" y="78"/>
                    </a:lnTo>
                    <a:lnTo>
                      <a:pt x="52" y="26"/>
                    </a:lnTo>
                    <a:lnTo>
                      <a:pt x="77" y="26"/>
                    </a:lnTo>
                    <a:lnTo>
                      <a:pt x="130" y="0"/>
                    </a:lnTo>
                    <a:lnTo>
                      <a:pt x="156" y="0"/>
                    </a:lnTo>
                    <a:lnTo>
                      <a:pt x="208" y="26"/>
                    </a:lnTo>
                    <a:lnTo>
                      <a:pt x="234" y="78"/>
                    </a:lnTo>
                    <a:lnTo>
                      <a:pt x="208" y="129"/>
                    </a:lnTo>
                    <a:lnTo>
                      <a:pt x="208" y="182"/>
                    </a:lnTo>
                    <a:lnTo>
                      <a:pt x="234" y="208"/>
                    </a:lnTo>
                    <a:lnTo>
                      <a:pt x="260" y="234"/>
                    </a:lnTo>
                    <a:lnTo>
                      <a:pt x="286" y="260"/>
                    </a:lnTo>
                    <a:lnTo>
                      <a:pt x="312" y="260"/>
                    </a:lnTo>
                    <a:lnTo>
                      <a:pt x="338" y="208"/>
                    </a:lnTo>
                    <a:lnTo>
                      <a:pt x="338" y="52"/>
                    </a:lnTo>
                    <a:lnTo>
                      <a:pt x="365" y="0"/>
                    </a:lnTo>
                    <a:lnTo>
                      <a:pt x="416" y="0"/>
                    </a:lnTo>
                    <a:lnTo>
                      <a:pt x="442" y="26"/>
                    </a:lnTo>
                    <a:lnTo>
                      <a:pt x="442" y="52"/>
                    </a:lnTo>
                    <a:lnTo>
                      <a:pt x="442" y="78"/>
                    </a:lnTo>
                    <a:lnTo>
                      <a:pt x="442" y="104"/>
                    </a:lnTo>
                    <a:lnTo>
                      <a:pt x="442" y="260"/>
                    </a:lnTo>
                    <a:lnTo>
                      <a:pt x="468" y="260"/>
                    </a:lnTo>
                    <a:lnTo>
                      <a:pt x="546" y="286"/>
                    </a:lnTo>
                    <a:lnTo>
                      <a:pt x="598" y="312"/>
                    </a:lnTo>
                    <a:lnTo>
                      <a:pt x="625" y="338"/>
                    </a:lnTo>
                    <a:lnTo>
                      <a:pt x="625" y="468"/>
                    </a:lnTo>
                    <a:lnTo>
                      <a:pt x="625" y="520"/>
                    </a:lnTo>
                    <a:lnTo>
                      <a:pt x="650" y="520"/>
                    </a:lnTo>
                    <a:lnTo>
                      <a:pt x="650" y="546"/>
                    </a:lnTo>
                    <a:lnTo>
                      <a:pt x="598" y="598"/>
                    </a:lnTo>
                    <a:lnTo>
                      <a:pt x="598" y="832"/>
                    </a:lnTo>
                    <a:lnTo>
                      <a:pt x="286" y="780"/>
                    </a:lnTo>
                    <a:lnTo>
                      <a:pt x="0" y="598"/>
                    </a:lnTo>
                    <a:lnTo>
                      <a:pt x="26" y="546"/>
                    </a:lnTo>
                    <a:lnTo>
                      <a:pt x="52" y="520"/>
                    </a:lnTo>
                    <a:lnTo>
                      <a:pt x="104" y="5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8" name="1636638318"/>
              <p:cNvSpPr>
                <a:spLocks/>
              </p:cNvSpPr>
              <p:nvPr/>
            </p:nvSpPr>
            <p:spPr bwMode="auto">
              <a:xfrm>
                <a:off x="10244552" y="3380459"/>
                <a:ext cx="725392" cy="94381"/>
              </a:xfrm>
              <a:custGeom>
                <a:avLst/>
                <a:gdLst/>
                <a:ahLst/>
                <a:cxnLst>
                  <a:cxn ang="0">
                    <a:pos x="17186" y="521"/>
                  </a:cxn>
                  <a:cxn ang="0">
                    <a:pos x="17108" y="572"/>
                  </a:cxn>
                  <a:cxn ang="0">
                    <a:pos x="17056" y="572"/>
                  </a:cxn>
                  <a:cxn ang="0">
                    <a:pos x="17056" y="521"/>
                  </a:cxn>
                  <a:cxn ang="0">
                    <a:pos x="16978" y="598"/>
                  </a:cxn>
                  <a:cxn ang="0">
                    <a:pos x="16952" y="521"/>
                  </a:cxn>
                  <a:cxn ang="0">
                    <a:pos x="16900" y="598"/>
                  </a:cxn>
                  <a:cxn ang="0">
                    <a:pos x="16822" y="521"/>
                  </a:cxn>
                  <a:cxn ang="0">
                    <a:pos x="16744" y="546"/>
                  </a:cxn>
                  <a:cxn ang="0">
                    <a:pos x="16718" y="521"/>
                  </a:cxn>
                  <a:cxn ang="0">
                    <a:pos x="16666" y="495"/>
                  </a:cxn>
                  <a:cxn ang="0">
                    <a:pos x="16562" y="546"/>
                  </a:cxn>
                  <a:cxn ang="0">
                    <a:pos x="16536" y="469"/>
                  </a:cxn>
                  <a:cxn ang="0">
                    <a:pos x="16458" y="546"/>
                  </a:cxn>
                  <a:cxn ang="0">
                    <a:pos x="16432" y="442"/>
                  </a:cxn>
                  <a:cxn ang="0">
                    <a:pos x="16354" y="469"/>
                  </a:cxn>
                  <a:cxn ang="0">
                    <a:pos x="16276" y="495"/>
                  </a:cxn>
                  <a:cxn ang="0">
                    <a:pos x="16250" y="416"/>
                  </a:cxn>
                  <a:cxn ang="0">
                    <a:pos x="16172" y="495"/>
                  </a:cxn>
                  <a:cxn ang="0">
                    <a:pos x="16146" y="416"/>
                  </a:cxn>
                  <a:cxn ang="0">
                    <a:pos x="16041" y="416"/>
                  </a:cxn>
                  <a:cxn ang="0">
                    <a:pos x="16120" y="312"/>
                  </a:cxn>
                  <a:cxn ang="0">
                    <a:pos x="16068" y="312"/>
                  </a:cxn>
                  <a:cxn ang="0">
                    <a:pos x="15964" y="286"/>
                  </a:cxn>
                  <a:cxn ang="0">
                    <a:pos x="15886" y="469"/>
                  </a:cxn>
                  <a:cxn ang="0">
                    <a:pos x="6058" y="0"/>
                  </a:cxn>
                  <a:cxn ang="0">
                    <a:pos x="1326" y="364"/>
                  </a:cxn>
                  <a:cxn ang="0">
                    <a:pos x="1300" y="312"/>
                  </a:cxn>
                  <a:cxn ang="0">
                    <a:pos x="1196" y="286"/>
                  </a:cxn>
                  <a:cxn ang="0">
                    <a:pos x="1144" y="338"/>
                  </a:cxn>
                  <a:cxn ang="0">
                    <a:pos x="1196" y="416"/>
                  </a:cxn>
                  <a:cxn ang="0">
                    <a:pos x="1118" y="390"/>
                  </a:cxn>
                  <a:cxn ang="0">
                    <a:pos x="1092" y="495"/>
                  </a:cxn>
                  <a:cxn ang="0">
                    <a:pos x="1014" y="442"/>
                  </a:cxn>
                  <a:cxn ang="0">
                    <a:pos x="1014" y="495"/>
                  </a:cxn>
                  <a:cxn ang="0">
                    <a:pos x="910" y="442"/>
                  </a:cxn>
                  <a:cxn ang="0">
                    <a:pos x="935" y="521"/>
                  </a:cxn>
                  <a:cxn ang="0">
                    <a:pos x="806" y="495"/>
                  </a:cxn>
                  <a:cxn ang="0">
                    <a:pos x="780" y="495"/>
                  </a:cxn>
                  <a:cxn ang="0">
                    <a:pos x="728" y="495"/>
                  </a:cxn>
                  <a:cxn ang="0">
                    <a:pos x="624" y="495"/>
                  </a:cxn>
                  <a:cxn ang="0">
                    <a:pos x="624" y="572"/>
                  </a:cxn>
                  <a:cxn ang="0">
                    <a:pos x="494" y="495"/>
                  </a:cxn>
                  <a:cxn ang="0">
                    <a:pos x="442" y="546"/>
                  </a:cxn>
                  <a:cxn ang="0">
                    <a:pos x="416" y="598"/>
                  </a:cxn>
                  <a:cxn ang="0">
                    <a:pos x="286" y="521"/>
                  </a:cxn>
                  <a:cxn ang="0">
                    <a:pos x="260" y="572"/>
                  </a:cxn>
                  <a:cxn ang="0">
                    <a:pos x="208" y="521"/>
                  </a:cxn>
                  <a:cxn ang="0">
                    <a:pos x="182" y="546"/>
                  </a:cxn>
                  <a:cxn ang="0">
                    <a:pos x="208" y="624"/>
                  </a:cxn>
                  <a:cxn ang="0">
                    <a:pos x="104" y="572"/>
                  </a:cxn>
                  <a:cxn ang="0">
                    <a:pos x="52" y="572"/>
                  </a:cxn>
                  <a:cxn ang="0">
                    <a:pos x="52" y="650"/>
                  </a:cxn>
                  <a:cxn ang="0">
                    <a:pos x="78" y="755"/>
                  </a:cxn>
                  <a:cxn ang="0">
                    <a:pos x="26" y="858"/>
                  </a:cxn>
                  <a:cxn ang="0">
                    <a:pos x="182" y="936"/>
                  </a:cxn>
                  <a:cxn ang="0">
                    <a:pos x="1040" y="1275"/>
                  </a:cxn>
                  <a:cxn ang="0">
                    <a:pos x="16094" y="1248"/>
                  </a:cxn>
                  <a:cxn ang="0">
                    <a:pos x="16848" y="1092"/>
                  </a:cxn>
                  <a:cxn ang="0">
                    <a:pos x="17186" y="936"/>
                  </a:cxn>
                  <a:cxn ang="0">
                    <a:pos x="17186" y="806"/>
                  </a:cxn>
                  <a:cxn ang="0">
                    <a:pos x="17238" y="702"/>
                  </a:cxn>
                  <a:cxn ang="0">
                    <a:pos x="17264" y="572"/>
                  </a:cxn>
                </a:cxnLst>
                <a:rect l="0" t="0" r="r" b="b"/>
                <a:pathLst>
                  <a:path w="17264" h="1690">
                    <a:moveTo>
                      <a:pt x="17264" y="572"/>
                    </a:moveTo>
                    <a:lnTo>
                      <a:pt x="17238" y="572"/>
                    </a:lnTo>
                    <a:lnTo>
                      <a:pt x="17212" y="572"/>
                    </a:lnTo>
                    <a:lnTo>
                      <a:pt x="17212" y="546"/>
                    </a:lnTo>
                    <a:lnTo>
                      <a:pt x="17212" y="521"/>
                    </a:lnTo>
                    <a:lnTo>
                      <a:pt x="17186" y="521"/>
                    </a:lnTo>
                    <a:lnTo>
                      <a:pt x="17186" y="546"/>
                    </a:lnTo>
                    <a:lnTo>
                      <a:pt x="17186" y="572"/>
                    </a:lnTo>
                    <a:lnTo>
                      <a:pt x="17160" y="572"/>
                    </a:lnTo>
                    <a:lnTo>
                      <a:pt x="17135" y="546"/>
                    </a:lnTo>
                    <a:lnTo>
                      <a:pt x="17108" y="546"/>
                    </a:lnTo>
                    <a:lnTo>
                      <a:pt x="17108" y="572"/>
                    </a:lnTo>
                    <a:lnTo>
                      <a:pt x="17108" y="598"/>
                    </a:lnTo>
                    <a:lnTo>
                      <a:pt x="17108" y="624"/>
                    </a:lnTo>
                    <a:lnTo>
                      <a:pt x="17056" y="624"/>
                    </a:lnTo>
                    <a:lnTo>
                      <a:pt x="17082" y="598"/>
                    </a:lnTo>
                    <a:lnTo>
                      <a:pt x="17082" y="572"/>
                    </a:lnTo>
                    <a:lnTo>
                      <a:pt x="17056" y="572"/>
                    </a:lnTo>
                    <a:lnTo>
                      <a:pt x="17056" y="546"/>
                    </a:lnTo>
                    <a:lnTo>
                      <a:pt x="17082" y="546"/>
                    </a:lnTo>
                    <a:lnTo>
                      <a:pt x="17082" y="572"/>
                    </a:lnTo>
                    <a:lnTo>
                      <a:pt x="17082" y="546"/>
                    </a:lnTo>
                    <a:lnTo>
                      <a:pt x="17082" y="521"/>
                    </a:lnTo>
                    <a:lnTo>
                      <a:pt x="17056" y="521"/>
                    </a:lnTo>
                    <a:lnTo>
                      <a:pt x="17056" y="546"/>
                    </a:lnTo>
                    <a:lnTo>
                      <a:pt x="17030" y="546"/>
                    </a:lnTo>
                    <a:lnTo>
                      <a:pt x="17030" y="572"/>
                    </a:lnTo>
                    <a:lnTo>
                      <a:pt x="17004" y="572"/>
                    </a:lnTo>
                    <a:lnTo>
                      <a:pt x="17004" y="598"/>
                    </a:lnTo>
                    <a:lnTo>
                      <a:pt x="16978" y="598"/>
                    </a:lnTo>
                    <a:lnTo>
                      <a:pt x="16952" y="598"/>
                    </a:lnTo>
                    <a:lnTo>
                      <a:pt x="16952" y="572"/>
                    </a:lnTo>
                    <a:lnTo>
                      <a:pt x="16952" y="546"/>
                    </a:lnTo>
                    <a:lnTo>
                      <a:pt x="16978" y="546"/>
                    </a:lnTo>
                    <a:lnTo>
                      <a:pt x="16978" y="521"/>
                    </a:lnTo>
                    <a:lnTo>
                      <a:pt x="16952" y="521"/>
                    </a:lnTo>
                    <a:lnTo>
                      <a:pt x="16926" y="521"/>
                    </a:lnTo>
                    <a:lnTo>
                      <a:pt x="16926" y="572"/>
                    </a:lnTo>
                    <a:lnTo>
                      <a:pt x="16900" y="572"/>
                    </a:lnTo>
                    <a:lnTo>
                      <a:pt x="16900" y="598"/>
                    </a:lnTo>
                    <a:lnTo>
                      <a:pt x="16926" y="598"/>
                    </a:lnTo>
                    <a:lnTo>
                      <a:pt x="16900" y="598"/>
                    </a:lnTo>
                    <a:lnTo>
                      <a:pt x="16848" y="598"/>
                    </a:lnTo>
                    <a:lnTo>
                      <a:pt x="16848" y="572"/>
                    </a:lnTo>
                    <a:lnTo>
                      <a:pt x="16848" y="546"/>
                    </a:lnTo>
                    <a:lnTo>
                      <a:pt x="16874" y="521"/>
                    </a:lnTo>
                    <a:lnTo>
                      <a:pt x="16848" y="495"/>
                    </a:lnTo>
                    <a:lnTo>
                      <a:pt x="16822" y="521"/>
                    </a:lnTo>
                    <a:lnTo>
                      <a:pt x="16822" y="546"/>
                    </a:lnTo>
                    <a:lnTo>
                      <a:pt x="16796" y="546"/>
                    </a:lnTo>
                    <a:lnTo>
                      <a:pt x="16796" y="572"/>
                    </a:lnTo>
                    <a:lnTo>
                      <a:pt x="16770" y="572"/>
                    </a:lnTo>
                    <a:lnTo>
                      <a:pt x="16744" y="572"/>
                    </a:lnTo>
                    <a:lnTo>
                      <a:pt x="16744" y="546"/>
                    </a:lnTo>
                    <a:lnTo>
                      <a:pt x="16744" y="521"/>
                    </a:lnTo>
                    <a:lnTo>
                      <a:pt x="16770" y="521"/>
                    </a:lnTo>
                    <a:lnTo>
                      <a:pt x="16770" y="495"/>
                    </a:lnTo>
                    <a:lnTo>
                      <a:pt x="16744" y="495"/>
                    </a:lnTo>
                    <a:lnTo>
                      <a:pt x="16718" y="495"/>
                    </a:lnTo>
                    <a:lnTo>
                      <a:pt x="16718" y="521"/>
                    </a:lnTo>
                    <a:lnTo>
                      <a:pt x="16692" y="546"/>
                    </a:lnTo>
                    <a:lnTo>
                      <a:pt x="16666" y="572"/>
                    </a:lnTo>
                    <a:lnTo>
                      <a:pt x="16640" y="572"/>
                    </a:lnTo>
                    <a:lnTo>
                      <a:pt x="16640" y="521"/>
                    </a:lnTo>
                    <a:lnTo>
                      <a:pt x="16640" y="495"/>
                    </a:lnTo>
                    <a:lnTo>
                      <a:pt x="16666" y="495"/>
                    </a:lnTo>
                    <a:lnTo>
                      <a:pt x="16640" y="469"/>
                    </a:lnTo>
                    <a:lnTo>
                      <a:pt x="16640" y="495"/>
                    </a:lnTo>
                    <a:lnTo>
                      <a:pt x="16614" y="495"/>
                    </a:lnTo>
                    <a:lnTo>
                      <a:pt x="16614" y="521"/>
                    </a:lnTo>
                    <a:lnTo>
                      <a:pt x="16589" y="546"/>
                    </a:lnTo>
                    <a:lnTo>
                      <a:pt x="16562" y="546"/>
                    </a:lnTo>
                    <a:lnTo>
                      <a:pt x="16536" y="546"/>
                    </a:lnTo>
                    <a:lnTo>
                      <a:pt x="16536" y="521"/>
                    </a:lnTo>
                    <a:lnTo>
                      <a:pt x="16536" y="495"/>
                    </a:lnTo>
                    <a:lnTo>
                      <a:pt x="16562" y="495"/>
                    </a:lnTo>
                    <a:lnTo>
                      <a:pt x="16562" y="469"/>
                    </a:lnTo>
                    <a:lnTo>
                      <a:pt x="16536" y="469"/>
                    </a:lnTo>
                    <a:lnTo>
                      <a:pt x="16510" y="469"/>
                    </a:lnTo>
                    <a:lnTo>
                      <a:pt x="16510" y="495"/>
                    </a:lnTo>
                    <a:lnTo>
                      <a:pt x="16484" y="495"/>
                    </a:lnTo>
                    <a:lnTo>
                      <a:pt x="16484" y="521"/>
                    </a:lnTo>
                    <a:lnTo>
                      <a:pt x="16458" y="521"/>
                    </a:lnTo>
                    <a:lnTo>
                      <a:pt x="16458" y="546"/>
                    </a:lnTo>
                    <a:lnTo>
                      <a:pt x="16432" y="546"/>
                    </a:lnTo>
                    <a:lnTo>
                      <a:pt x="16432" y="521"/>
                    </a:lnTo>
                    <a:lnTo>
                      <a:pt x="16432" y="495"/>
                    </a:lnTo>
                    <a:lnTo>
                      <a:pt x="16458" y="469"/>
                    </a:lnTo>
                    <a:lnTo>
                      <a:pt x="16458" y="442"/>
                    </a:lnTo>
                    <a:lnTo>
                      <a:pt x="16432" y="442"/>
                    </a:lnTo>
                    <a:lnTo>
                      <a:pt x="16432" y="469"/>
                    </a:lnTo>
                    <a:lnTo>
                      <a:pt x="16406" y="495"/>
                    </a:lnTo>
                    <a:lnTo>
                      <a:pt x="16380" y="521"/>
                    </a:lnTo>
                    <a:lnTo>
                      <a:pt x="16329" y="521"/>
                    </a:lnTo>
                    <a:lnTo>
                      <a:pt x="16329" y="495"/>
                    </a:lnTo>
                    <a:lnTo>
                      <a:pt x="16354" y="469"/>
                    </a:lnTo>
                    <a:lnTo>
                      <a:pt x="16354" y="442"/>
                    </a:lnTo>
                    <a:lnTo>
                      <a:pt x="16329" y="442"/>
                    </a:lnTo>
                    <a:lnTo>
                      <a:pt x="16329" y="469"/>
                    </a:lnTo>
                    <a:lnTo>
                      <a:pt x="16302" y="469"/>
                    </a:lnTo>
                    <a:lnTo>
                      <a:pt x="16302" y="495"/>
                    </a:lnTo>
                    <a:lnTo>
                      <a:pt x="16276" y="495"/>
                    </a:lnTo>
                    <a:lnTo>
                      <a:pt x="16250" y="495"/>
                    </a:lnTo>
                    <a:lnTo>
                      <a:pt x="16250" y="469"/>
                    </a:lnTo>
                    <a:lnTo>
                      <a:pt x="16250" y="442"/>
                    </a:lnTo>
                    <a:lnTo>
                      <a:pt x="16276" y="442"/>
                    </a:lnTo>
                    <a:lnTo>
                      <a:pt x="16276" y="416"/>
                    </a:lnTo>
                    <a:lnTo>
                      <a:pt x="16250" y="416"/>
                    </a:lnTo>
                    <a:lnTo>
                      <a:pt x="16250" y="442"/>
                    </a:lnTo>
                    <a:lnTo>
                      <a:pt x="16224" y="442"/>
                    </a:lnTo>
                    <a:lnTo>
                      <a:pt x="16198" y="469"/>
                    </a:lnTo>
                    <a:lnTo>
                      <a:pt x="16198" y="495"/>
                    </a:lnTo>
                    <a:lnTo>
                      <a:pt x="16172" y="469"/>
                    </a:lnTo>
                    <a:lnTo>
                      <a:pt x="16172" y="495"/>
                    </a:lnTo>
                    <a:lnTo>
                      <a:pt x="16146" y="469"/>
                    </a:lnTo>
                    <a:lnTo>
                      <a:pt x="16146" y="442"/>
                    </a:lnTo>
                    <a:lnTo>
                      <a:pt x="16146" y="416"/>
                    </a:lnTo>
                    <a:lnTo>
                      <a:pt x="16172" y="416"/>
                    </a:lnTo>
                    <a:lnTo>
                      <a:pt x="16146" y="390"/>
                    </a:lnTo>
                    <a:lnTo>
                      <a:pt x="16146" y="416"/>
                    </a:lnTo>
                    <a:lnTo>
                      <a:pt x="16120" y="416"/>
                    </a:lnTo>
                    <a:lnTo>
                      <a:pt x="16120" y="442"/>
                    </a:lnTo>
                    <a:lnTo>
                      <a:pt x="16094" y="469"/>
                    </a:lnTo>
                    <a:lnTo>
                      <a:pt x="16068" y="469"/>
                    </a:lnTo>
                    <a:lnTo>
                      <a:pt x="16041" y="442"/>
                    </a:lnTo>
                    <a:lnTo>
                      <a:pt x="16041" y="416"/>
                    </a:lnTo>
                    <a:lnTo>
                      <a:pt x="16094" y="390"/>
                    </a:lnTo>
                    <a:lnTo>
                      <a:pt x="16120" y="390"/>
                    </a:lnTo>
                    <a:lnTo>
                      <a:pt x="16094" y="364"/>
                    </a:lnTo>
                    <a:lnTo>
                      <a:pt x="16094" y="338"/>
                    </a:lnTo>
                    <a:lnTo>
                      <a:pt x="16120" y="338"/>
                    </a:lnTo>
                    <a:lnTo>
                      <a:pt x="16120" y="312"/>
                    </a:lnTo>
                    <a:lnTo>
                      <a:pt x="16094" y="338"/>
                    </a:lnTo>
                    <a:lnTo>
                      <a:pt x="16094" y="312"/>
                    </a:lnTo>
                    <a:lnTo>
                      <a:pt x="16068" y="312"/>
                    </a:lnTo>
                    <a:lnTo>
                      <a:pt x="16094" y="286"/>
                    </a:lnTo>
                    <a:lnTo>
                      <a:pt x="16068" y="286"/>
                    </a:lnTo>
                    <a:lnTo>
                      <a:pt x="16068" y="312"/>
                    </a:lnTo>
                    <a:lnTo>
                      <a:pt x="16068" y="338"/>
                    </a:lnTo>
                    <a:lnTo>
                      <a:pt x="16041" y="338"/>
                    </a:lnTo>
                    <a:lnTo>
                      <a:pt x="16016" y="338"/>
                    </a:lnTo>
                    <a:lnTo>
                      <a:pt x="15990" y="312"/>
                    </a:lnTo>
                    <a:lnTo>
                      <a:pt x="15964" y="312"/>
                    </a:lnTo>
                    <a:lnTo>
                      <a:pt x="15964" y="286"/>
                    </a:lnTo>
                    <a:lnTo>
                      <a:pt x="15938" y="286"/>
                    </a:lnTo>
                    <a:lnTo>
                      <a:pt x="15938" y="312"/>
                    </a:lnTo>
                    <a:lnTo>
                      <a:pt x="15938" y="338"/>
                    </a:lnTo>
                    <a:lnTo>
                      <a:pt x="15912" y="364"/>
                    </a:lnTo>
                    <a:lnTo>
                      <a:pt x="15886" y="416"/>
                    </a:lnTo>
                    <a:lnTo>
                      <a:pt x="15886" y="469"/>
                    </a:lnTo>
                    <a:lnTo>
                      <a:pt x="15444" y="312"/>
                    </a:lnTo>
                    <a:lnTo>
                      <a:pt x="14924" y="104"/>
                    </a:lnTo>
                    <a:lnTo>
                      <a:pt x="11180" y="52"/>
                    </a:lnTo>
                    <a:lnTo>
                      <a:pt x="11154" y="0"/>
                    </a:lnTo>
                    <a:lnTo>
                      <a:pt x="8606" y="26"/>
                    </a:lnTo>
                    <a:lnTo>
                      <a:pt x="6058" y="0"/>
                    </a:lnTo>
                    <a:lnTo>
                      <a:pt x="6058" y="52"/>
                    </a:lnTo>
                    <a:lnTo>
                      <a:pt x="2287" y="104"/>
                    </a:lnTo>
                    <a:lnTo>
                      <a:pt x="1794" y="312"/>
                    </a:lnTo>
                    <a:lnTo>
                      <a:pt x="1378" y="442"/>
                    </a:lnTo>
                    <a:lnTo>
                      <a:pt x="1378" y="416"/>
                    </a:lnTo>
                    <a:lnTo>
                      <a:pt x="1326" y="364"/>
                    </a:lnTo>
                    <a:lnTo>
                      <a:pt x="1326" y="338"/>
                    </a:lnTo>
                    <a:lnTo>
                      <a:pt x="1326" y="312"/>
                    </a:lnTo>
                    <a:lnTo>
                      <a:pt x="1326" y="286"/>
                    </a:lnTo>
                    <a:lnTo>
                      <a:pt x="1300" y="286"/>
                    </a:lnTo>
                    <a:lnTo>
                      <a:pt x="1274" y="286"/>
                    </a:lnTo>
                    <a:lnTo>
                      <a:pt x="1300" y="312"/>
                    </a:lnTo>
                    <a:lnTo>
                      <a:pt x="1274" y="312"/>
                    </a:lnTo>
                    <a:lnTo>
                      <a:pt x="1248" y="338"/>
                    </a:lnTo>
                    <a:lnTo>
                      <a:pt x="1223" y="338"/>
                    </a:lnTo>
                    <a:lnTo>
                      <a:pt x="1196" y="338"/>
                    </a:lnTo>
                    <a:lnTo>
                      <a:pt x="1196" y="312"/>
                    </a:lnTo>
                    <a:lnTo>
                      <a:pt x="1196" y="286"/>
                    </a:lnTo>
                    <a:lnTo>
                      <a:pt x="1170" y="286"/>
                    </a:lnTo>
                    <a:lnTo>
                      <a:pt x="1196" y="312"/>
                    </a:lnTo>
                    <a:lnTo>
                      <a:pt x="1170" y="312"/>
                    </a:lnTo>
                    <a:lnTo>
                      <a:pt x="1170" y="338"/>
                    </a:lnTo>
                    <a:lnTo>
                      <a:pt x="1144" y="312"/>
                    </a:lnTo>
                    <a:lnTo>
                      <a:pt x="1144" y="338"/>
                    </a:lnTo>
                    <a:lnTo>
                      <a:pt x="1170" y="338"/>
                    </a:lnTo>
                    <a:lnTo>
                      <a:pt x="1170" y="364"/>
                    </a:lnTo>
                    <a:lnTo>
                      <a:pt x="1144" y="364"/>
                    </a:lnTo>
                    <a:lnTo>
                      <a:pt x="1144" y="390"/>
                    </a:lnTo>
                    <a:lnTo>
                      <a:pt x="1170" y="390"/>
                    </a:lnTo>
                    <a:lnTo>
                      <a:pt x="1196" y="416"/>
                    </a:lnTo>
                    <a:lnTo>
                      <a:pt x="1223" y="442"/>
                    </a:lnTo>
                    <a:lnTo>
                      <a:pt x="1170" y="469"/>
                    </a:lnTo>
                    <a:lnTo>
                      <a:pt x="1144" y="442"/>
                    </a:lnTo>
                    <a:lnTo>
                      <a:pt x="1144" y="416"/>
                    </a:lnTo>
                    <a:lnTo>
                      <a:pt x="1118" y="416"/>
                    </a:lnTo>
                    <a:lnTo>
                      <a:pt x="1118" y="390"/>
                    </a:lnTo>
                    <a:lnTo>
                      <a:pt x="1092" y="416"/>
                    </a:lnTo>
                    <a:lnTo>
                      <a:pt x="1118" y="416"/>
                    </a:lnTo>
                    <a:lnTo>
                      <a:pt x="1118" y="442"/>
                    </a:lnTo>
                    <a:lnTo>
                      <a:pt x="1092" y="442"/>
                    </a:lnTo>
                    <a:lnTo>
                      <a:pt x="1118" y="469"/>
                    </a:lnTo>
                    <a:lnTo>
                      <a:pt x="1092" y="495"/>
                    </a:lnTo>
                    <a:lnTo>
                      <a:pt x="1066" y="469"/>
                    </a:lnTo>
                    <a:lnTo>
                      <a:pt x="1066" y="495"/>
                    </a:lnTo>
                    <a:lnTo>
                      <a:pt x="1066" y="469"/>
                    </a:lnTo>
                    <a:lnTo>
                      <a:pt x="1040" y="469"/>
                    </a:lnTo>
                    <a:lnTo>
                      <a:pt x="1040" y="442"/>
                    </a:lnTo>
                    <a:lnTo>
                      <a:pt x="1014" y="442"/>
                    </a:lnTo>
                    <a:lnTo>
                      <a:pt x="1014" y="416"/>
                    </a:lnTo>
                    <a:lnTo>
                      <a:pt x="988" y="416"/>
                    </a:lnTo>
                    <a:lnTo>
                      <a:pt x="988" y="442"/>
                    </a:lnTo>
                    <a:lnTo>
                      <a:pt x="1014" y="442"/>
                    </a:lnTo>
                    <a:lnTo>
                      <a:pt x="1014" y="469"/>
                    </a:lnTo>
                    <a:lnTo>
                      <a:pt x="1014" y="495"/>
                    </a:lnTo>
                    <a:lnTo>
                      <a:pt x="988" y="495"/>
                    </a:lnTo>
                    <a:lnTo>
                      <a:pt x="962" y="495"/>
                    </a:lnTo>
                    <a:lnTo>
                      <a:pt x="962" y="469"/>
                    </a:lnTo>
                    <a:lnTo>
                      <a:pt x="935" y="469"/>
                    </a:lnTo>
                    <a:lnTo>
                      <a:pt x="935" y="442"/>
                    </a:lnTo>
                    <a:lnTo>
                      <a:pt x="910" y="442"/>
                    </a:lnTo>
                    <a:lnTo>
                      <a:pt x="884" y="442"/>
                    </a:lnTo>
                    <a:lnTo>
                      <a:pt x="884" y="469"/>
                    </a:lnTo>
                    <a:lnTo>
                      <a:pt x="910" y="469"/>
                    </a:lnTo>
                    <a:lnTo>
                      <a:pt x="935" y="495"/>
                    </a:lnTo>
                    <a:lnTo>
                      <a:pt x="910" y="495"/>
                    </a:lnTo>
                    <a:lnTo>
                      <a:pt x="935" y="521"/>
                    </a:lnTo>
                    <a:lnTo>
                      <a:pt x="884" y="521"/>
                    </a:lnTo>
                    <a:lnTo>
                      <a:pt x="858" y="495"/>
                    </a:lnTo>
                    <a:lnTo>
                      <a:pt x="832" y="469"/>
                    </a:lnTo>
                    <a:lnTo>
                      <a:pt x="806" y="442"/>
                    </a:lnTo>
                    <a:lnTo>
                      <a:pt x="806" y="469"/>
                    </a:lnTo>
                    <a:lnTo>
                      <a:pt x="806" y="495"/>
                    </a:lnTo>
                    <a:lnTo>
                      <a:pt x="832" y="495"/>
                    </a:lnTo>
                    <a:lnTo>
                      <a:pt x="832" y="521"/>
                    </a:lnTo>
                    <a:lnTo>
                      <a:pt x="832" y="546"/>
                    </a:lnTo>
                    <a:lnTo>
                      <a:pt x="780" y="546"/>
                    </a:lnTo>
                    <a:lnTo>
                      <a:pt x="780" y="521"/>
                    </a:lnTo>
                    <a:lnTo>
                      <a:pt x="780" y="495"/>
                    </a:lnTo>
                    <a:lnTo>
                      <a:pt x="754" y="495"/>
                    </a:lnTo>
                    <a:lnTo>
                      <a:pt x="754" y="469"/>
                    </a:lnTo>
                    <a:lnTo>
                      <a:pt x="728" y="469"/>
                    </a:lnTo>
                    <a:lnTo>
                      <a:pt x="702" y="469"/>
                    </a:lnTo>
                    <a:lnTo>
                      <a:pt x="702" y="495"/>
                    </a:lnTo>
                    <a:lnTo>
                      <a:pt x="728" y="495"/>
                    </a:lnTo>
                    <a:lnTo>
                      <a:pt x="728" y="521"/>
                    </a:lnTo>
                    <a:lnTo>
                      <a:pt x="728" y="546"/>
                    </a:lnTo>
                    <a:lnTo>
                      <a:pt x="702" y="546"/>
                    </a:lnTo>
                    <a:lnTo>
                      <a:pt x="677" y="546"/>
                    </a:lnTo>
                    <a:lnTo>
                      <a:pt x="650" y="521"/>
                    </a:lnTo>
                    <a:lnTo>
                      <a:pt x="624" y="495"/>
                    </a:lnTo>
                    <a:lnTo>
                      <a:pt x="624" y="469"/>
                    </a:lnTo>
                    <a:lnTo>
                      <a:pt x="598" y="469"/>
                    </a:lnTo>
                    <a:lnTo>
                      <a:pt x="598" y="495"/>
                    </a:lnTo>
                    <a:lnTo>
                      <a:pt x="624" y="495"/>
                    </a:lnTo>
                    <a:lnTo>
                      <a:pt x="624" y="521"/>
                    </a:lnTo>
                    <a:lnTo>
                      <a:pt x="624" y="572"/>
                    </a:lnTo>
                    <a:lnTo>
                      <a:pt x="598" y="572"/>
                    </a:lnTo>
                    <a:lnTo>
                      <a:pt x="572" y="572"/>
                    </a:lnTo>
                    <a:lnTo>
                      <a:pt x="572" y="546"/>
                    </a:lnTo>
                    <a:lnTo>
                      <a:pt x="546" y="521"/>
                    </a:lnTo>
                    <a:lnTo>
                      <a:pt x="520" y="495"/>
                    </a:lnTo>
                    <a:lnTo>
                      <a:pt x="494" y="495"/>
                    </a:lnTo>
                    <a:lnTo>
                      <a:pt x="494" y="521"/>
                    </a:lnTo>
                    <a:lnTo>
                      <a:pt x="520" y="521"/>
                    </a:lnTo>
                    <a:lnTo>
                      <a:pt x="520" y="546"/>
                    </a:lnTo>
                    <a:lnTo>
                      <a:pt x="520" y="572"/>
                    </a:lnTo>
                    <a:lnTo>
                      <a:pt x="468" y="572"/>
                    </a:lnTo>
                    <a:lnTo>
                      <a:pt x="442" y="546"/>
                    </a:lnTo>
                    <a:lnTo>
                      <a:pt x="442" y="521"/>
                    </a:lnTo>
                    <a:lnTo>
                      <a:pt x="416" y="495"/>
                    </a:lnTo>
                    <a:lnTo>
                      <a:pt x="390" y="521"/>
                    </a:lnTo>
                    <a:lnTo>
                      <a:pt x="390" y="546"/>
                    </a:lnTo>
                    <a:lnTo>
                      <a:pt x="416" y="572"/>
                    </a:lnTo>
                    <a:lnTo>
                      <a:pt x="416" y="598"/>
                    </a:lnTo>
                    <a:lnTo>
                      <a:pt x="338" y="598"/>
                    </a:lnTo>
                    <a:lnTo>
                      <a:pt x="364" y="598"/>
                    </a:lnTo>
                    <a:lnTo>
                      <a:pt x="364" y="572"/>
                    </a:lnTo>
                    <a:lnTo>
                      <a:pt x="338" y="572"/>
                    </a:lnTo>
                    <a:lnTo>
                      <a:pt x="312" y="521"/>
                    </a:lnTo>
                    <a:lnTo>
                      <a:pt x="286" y="521"/>
                    </a:lnTo>
                    <a:lnTo>
                      <a:pt x="286" y="546"/>
                    </a:lnTo>
                    <a:lnTo>
                      <a:pt x="312" y="546"/>
                    </a:lnTo>
                    <a:lnTo>
                      <a:pt x="312" y="572"/>
                    </a:lnTo>
                    <a:lnTo>
                      <a:pt x="312" y="598"/>
                    </a:lnTo>
                    <a:lnTo>
                      <a:pt x="260" y="598"/>
                    </a:lnTo>
                    <a:lnTo>
                      <a:pt x="260" y="572"/>
                    </a:lnTo>
                    <a:lnTo>
                      <a:pt x="234" y="572"/>
                    </a:lnTo>
                    <a:lnTo>
                      <a:pt x="234" y="546"/>
                    </a:lnTo>
                    <a:lnTo>
                      <a:pt x="208" y="546"/>
                    </a:lnTo>
                    <a:lnTo>
                      <a:pt x="234" y="546"/>
                    </a:lnTo>
                    <a:lnTo>
                      <a:pt x="208" y="546"/>
                    </a:lnTo>
                    <a:lnTo>
                      <a:pt x="208" y="521"/>
                    </a:lnTo>
                    <a:lnTo>
                      <a:pt x="182" y="521"/>
                    </a:lnTo>
                    <a:lnTo>
                      <a:pt x="182" y="546"/>
                    </a:lnTo>
                    <a:lnTo>
                      <a:pt x="156" y="546"/>
                    </a:lnTo>
                    <a:lnTo>
                      <a:pt x="182" y="546"/>
                    </a:lnTo>
                    <a:lnTo>
                      <a:pt x="182" y="572"/>
                    </a:lnTo>
                    <a:lnTo>
                      <a:pt x="182" y="546"/>
                    </a:lnTo>
                    <a:lnTo>
                      <a:pt x="208" y="546"/>
                    </a:lnTo>
                    <a:lnTo>
                      <a:pt x="208" y="572"/>
                    </a:lnTo>
                    <a:lnTo>
                      <a:pt x="182" y="572"/>
                    </a:lnTo>
                    <a:lnTo>
                      <a:pt x="182" y="598"/>
                    </a:lnTo>
                    <a:lnTo>
                      <a:pt x="182" y="624"/>
                    </a:lnTo>
                    <a:lnTo>
                      <a:pt x="208" y="624"/>
                    </a:lnTo>
                    <a:lnTo>
                      <a:pt x="156" y="624"/>
                    </a:lnTo>
                    <a:lnTo>
                      <a:pt x="156" y="598"/>
                    </a:lnTo>
                    <a:lnTo>
                      <a:pt x="156" y="572"/>
                    </a:lnTo>
                    <a:lnTo>
                      <a:pt x="156" y="546"/>
                    </a:lnTo>
                    <a:lnTo>
                      <a:pt x="129" y="546"/>
                    </a:lnTo>
                    <a:lnTo>
                      <a:pt x="104" y="572"/>
                    </a:lnTo>
                    <a:lnTo>
                      <a:pt x="78" y="572"/>
                    </a:lnTo>
                    <a:lnTo>
                      <a:pt x="78" y="546"/>
                    </a:lnTo>
                    <a:lnTo>
                      <a:pt x="78" y="521"/>
                    </a:lnTo>
                    <a:lnTo>
                      <a:pt x="52" y="521"/>
                    </a:lnTo>
                    <a:lnTo>
                      <a:pt x="52" y="546"/>
                    </a:lnTo>
                    <a:lnTo>
                      <a:pt x="52" y="572"/>
                    </a:lnTo>
                    <a:lnTo>
                      <a:pt x="26" y="572"/>
                    </a:lnTo>
                    <a:lnTo>
                      <a:pt x="0" y="572"/>
                    </a:lnTo>
                    <a:lnTo>
                      <a:pt x="0" y="598"/>
                    </a:lnTo>
                    <a:lnTo>
                      <a:pt x="26" y="598"/>
                    </a:lnTo>
                    <a:lnTo>
                      <a:pt x="26" y="624"/>
                    </a:lnTo>
                    <a:lnTo>
                      <a:pt x="52" y="650"/>
                    </a:lnTo>
                    <a:lnTo>
                      <a:pt x="26" y="676"/>
                    </a:lnTo>
                    <a:lnTo>
                      <a:pt x="26" y="702"/>
                    </a:lnTo>
                    <a:lnTo>
                      <a:pt x="52" y="702"/>
                    </a:lnTo>
                    <a:lnTo>
                      <a:pt x="52" y="729"/>
                    </a:lnTo>
                    <a:lnTo>
                      <a:pt x="78" y="729"/>
                    </a:lnTo>
                    <a:lnTo>
                      <a:pt x="78" y="755"/>
                    </a:lnTo>
                    <a:lnTo>
                      <a:pt x="78" y="781"/>
                    </a:lnTo>
                    <a:lnTo>
                      <a:pt x="78" y="806"/>
                    </a:lnTo>
                    <a:lnTo>
                      <a:pt x="78" y="832"/>
                    </a:lnTo>
                    <a:lnTo>
                      <a:pt x="52" y="832"/>
                    </a:lnTo>
                    <a:lnTo>
                      <a:pt x="52" y="858"/>
                    </a:lnTo>
                    <a:lnTo>
                      <a:pt x="26" y="858"/>
                    </a:lnTo>
                    <a:lnTo>
                      <a:pt x="26" y="884"/>
                    </a:lnTo>
                    <a:lnTo>
                      <a:pt x="52" y="910"/>
                    </a:lnTo>
                    <a:lnTo>
                      <a:pt x="78" y="936"/>
                    </a:lnTo>
                    <a:lnTo>
                      <a:pt x="129" y="962"/>
                    </a:lnTo>
                    <a:lnTo>
                      <a:pt x="182" y="962"/>
                    </a:lnTo>
                    <a:lnTo>
                      <a:pt x="182" y="936"/>
                    </a:lnTo>
                    <a:lnTo>
                      <a:pt x="364" y="1092"/>
                    </a:lnTo>
                    <a:lnTo>
                      <a:pt x="546" y="1196"/>
                    </a:lnTo>
                    <a:lnTo>
                      <a:pt x="702" y="1275"/>
                    </a:lnTo>
                    <a:lnTo>
                      <a:pt x="832" y="1275"/>
                    </a:lnTo>
                    <a:lnTo>
                      <a:pt x="962" y="1275"/>
                    </a:lnTo>
                    <a:lnTo>
                      <a:pt x="1040" y="1275"/>
                    </a:lnTo>
                    <a:lnTo>
                      <a:pt x="1118" y="1248"/>
                    </a:lnTo>
                    <a:lnTo>
                      <a:pt x="1118" y="1690"/>
                    </a:lnTo>
                    <a:lnTo>
                      <a:pt x="5799" y="1690"/>
                    </a:lnTo>
                    <a:lnTo>
                      <a:pt x="11440" y="1690"/>
                    </a:lnTo>
                    <a:lnTo>
                      <a:pt x="16094" y="1690"/>
                    </a:lnTo>
                    <a:lnTo>
                      <a:pt x="16094" y="1248"/>
                    </a:lnTo>
                    <a:lnTo>
                      <a:pt x="16172" y="1275"/>
                    </a:lnTo>
                    <a:lnTo>
                      <a:pt x="16276" y="1275"/>
                    </a:lnTo>
                    <a:lnTo>
                      <a:pt x="16380" y="1275"/>
                    </a:lnTo>
                    <a:lnTo>
                      <a:pt x="16510" y="1248"/>
                    </a:lnTo>
                    <a:lnTo>
                      <a:pt x="16692" y="1196"/>
                    </a:lnTo>
                    <a:lnTo>
                      <a:pt x="16848" y="1092"/>
                    </a:lnTo>
                    <a:lnTo>
                      <a:pt x="17056" y="936"/>
                    </a:lnTo>
                    <a:lnTo>
                      <a:pt x="17056" y="910"/>
                    </a:lnTo>
                    <a:lnTo>
                      <a:pt x="17082" y="910"/>
                    </a:lnTo>
                    <a:lnTo>
                      <a:pt x="17082" y="962"/>
                    </a:lnTo>
                    <a:lnTo>
                      <a:pt x="17135" y="962"/>
                    </a:lnTo>
                    <a:lnTo>
                      <a:pt x="17186" y="936"/>
                    </a:lnTo>
                    <a:lnTo>
                      <a:pt x="17212" y="910"/>
                    </a:lnTo>
                    <a:lnTo>
                      <a:pt x="17238" y="884"/>
                    </a:lnTo>
                    <a:lnTo>
                      <a:pt x="17238" y="858"/>
                    </a:lnTo>
                    <a:lnTo>
                      <a:pt x="17212" y="858"/>
                    </a:lnTo>
                    <a:lnTo>
                      <a:pt x="17186" y="832"/>
                    </a:lnTo>
                    <a:lnTo>
                      <a:pt x="17186" y="806"/>
                    </a:lnTo>
                    <a:lnTo>
                      <a:pt x="17186" y="781"/>
                    </a:lnTo>
                    <a:lnTo>
                      <a:pt x="17186" y="755"/>
                    </a:lnTo>
                    <a:lnTo>
                      <a:pt x="17186" y="729"/>
                    </a:lnTo>
                    <a:lnTo>
                      <a:pt x="17212" y="729"/>
                    </a:lnTo>
                    <a:lnTo>
                      <a:pt x="17212" y="702"/>
                    </a:lnTo>
                    <a:lnTo>
                      <a:pt x="17238" y="702"/>
                    </a:lnTo>
                    <a:lnTo>
                      <a:pt x="17238" y="676"/>
                    </a:lnTo>
                    <a:lnTo>
                      <a:pt x="17212" y="650"/>
                    </a:lnTo>
                    <a:lnTo>
                      <a:pt x="17238" y="624"/>
                    </a:lnTo>
                    <a:lnTo>
                      <a:pt x="17238" y="598"/>
                    </a:lnTo>
                    <a:lnTo>
                      <a:pt x="17264" y="598"/>
                    </a:lnTo>
                    <a:lnTo>
                      <a:pt x="17264" y="57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9" name="168883144"/>
              <p:cNvSpPr>
                <a:spLocks/>
              </p:cNvSpPr>
              <p:nvPr/>
            </p:nvSpPr>
            <p:spPr bwMode="auto">
              <a:xfrm>
                <a:off x="10281696" y="3210573"/>
                <a:ext cx="651105" cy="172790"/>
              </a:xfrm>
              <a:custGeom>
                <a:avLst/>
                <a:gdLst/>
                <a:ahLst/>
                <a:cxnLst>
                  <a:cxn ang="0">
                    <a:pos x="15445" y="2080"/>
                  </a:cxn>
                  <a:cxn ang="0">
                    <a:pos x="15366" y="2132"/>
                  </a:cxn>
                  <a:cxn ang="0">
                    <a:pos x="15314" y="2106"/>
                  </a:cxn>
                  <a:cxn ang="0">
                    <a:pos x="15288" y="2080"/>
                  </a:cxn>
                  <a:cxn ang="0">
                    <a:pos x="15210" y="2106"/>
                  </a:cxn>
                  <a:cxn ang="0">
                    <a:pos x="15132" y="2132"/>
                  </a:cxn>
                  <a:cxn ang="0">
                    <a:pos x="15080" y="2054"/>
                  </a:cxn>
                  <a:cxn ang="0">
                    <a:pos x="14976" y="2054"/>
                  </a:cxn>
                  <a:cxn ang="0">
                    <a:pos x="14924" y="2106"/>
                  </a:cxn>
                  <a:cxn ang="0">
                    <a:pos x="14872" y="2002"/>
                  </a:cxn>
                  <a:cxn ang="0">
                    <a:pos x="14768" y="2054"/>
                  </a:cxn>
                  <a:cxn ang="0">
                    <a:pos x="14742" y="2054"/>
                  </a:cxn>
                  <a:cxn ang="0">
                    <a:pos x="14690" y="2002"/>
                  </a:cxn>
                  <a:cxn ang="0">
                    <a:pos x="14612" y="2054"/>
                  </a:cxn>
                  <a:cxn ang="0">
                    <a:pos x="14586" y="1976"/>
                  </a:cxn>
                  <a:cxn ang="0">
                    <a:pos x="14482" y="2002"/>
                  </a:cxn>
                  <a:cxn ang="0">
                    <a:pos x="14456" y="2002"/>
                  </a:cxn>
                  <a:cxn ang="0">
                    <a:pos x="14404" y="1976"/>
                  </a:cxn>
                  <a:cxn ang="0">
                    <a:pos x="14326" y="2002"/>
                  </a:cxn>
                  <a:cxn ang="0">
                    <a:pos x="14351" y="1872"/>
                  </a:cxn>
                  <a:cxn ang="0">
                    <a:pos x="14326" y="1820"/>
                  </a:cxn>
                  <a:cxn ang="0">
                    <a:pos x="14248" y="1846"/>
                  </a:cxn>
                  <a:cxn ang="0">
                    <a:pos x="14170" y="1899"/>
                  </a:cxn>
                  <a:cxn ang="0">
                    <a:pos x="12610" y="1274"/>
                  </a:cxn>
                  <a:cxn ang="0">
                    <a:pos x="8840" y="0"/>
                  </a:cxn>
                  <a:cxn ang="0">
                    <a:pos x="3276" y="1014"/>
                  </a:cxn>
                  <a:cxn ang="0">
                    <a:pos x="1352" y="1950"/>
                  </a:cxn>
                  <a:cxn ang="0">
                    <a:pos x="1274" y="1846"/>
                  </a:cxn>
                  <a:cxn ang="0">
                    <a:pos x="1196" y="1820"/>
                  </a:cxn>
                  <a:cxn ang="0">
                    <a:pos x="1118" y="1872"/>
                  </a:cxn>
                  <a:cxn ang="0">
                    <a:pos x="1222" y="2002"/>
                  </a:cxn>
                  <a:cxn ang="0">
                    <a:pos x="1092" y="1950"/>
                  </a:cxn>
                  <a:cxn ang="0">
                    <a:pos x="1066" y="2002"/>
                  </a:cxn>
                  <a:cxn ang="0">
                    <a:pos x="988" y="1976"/>
                  </a:cxn>
                  <a:cxn ang="0">
                    <a:pos x="936" y="2002"/>
                  </a:cxn>
                  <a:cxn ang="0">
                    <a:pos x="910" y="2054"/>
                  </a:cxn>
                  <a:cxn ang="0">
                    <a:pos x="806" y="1976"/>
                  </a:cxn>
                  <a:cxn ang="0">
                    <a:pos x="780" y="2080"/>
                  </a:cxn>
                  <a:cxn ang="0">
                    <a:pos x="702" y="2002"/>
                  </a:cxn>
                  <a:cxn ang="0">
                    <a:pos x="650" y="2054"/>
                  </a:cxn>
                  <a:cxn ang="0">
                    <a:pos x="597" y="2054"/>
                  </a:cxn>
                  <a:cxn ang="0">
                    <a:pos x="520" y="2028"/>
                  </a:cxn>
                  <a:cxn ang="0">
                    <a:pos x="520" y="2106"/>
                  </a:cxn>
                  <a:cxn ang="0">
                    <a:pos x="416" y="2106"/>
                  </a:cxn>
                  <a:cxn ang="0">
                    <a:pos x="286" y="2054"/>
                  </a:cxn>
                  <a:cxn ang="0">
                    <a:pos x="260" y="2132"/>
                  </a:cxn>
                  <a:cxn ang="0">
                    <a:pos x="182" y="2054"/>
                  </a:cxn>
                  <a:cxn ang="0">
                    <a:pos x="182" y="2106"/>
                  </a:cxn>
                  <a:cxn ang="0">
                    <a:pos x="130" y="2080"/>
                  </a:cxn>
                  <a:cxn ang="0">
                    <a:pos x="51" y="2080"/>
                  </a:cxn>
                  <a:cxn ang="0">
                    <a:pos x="0" y="2132"/>
                  </a:cxn>
                  <a:cxn ang="0">
                    <a:pos x="51" y="2262"/>
                  </a:cxn>
                  <a:cxn ang="0">
                    <a:pos x="78" y="2366"/>
                  </a:cxn>
                  <a:cxn ang="0">
                    <a:pos x="104" y="2496"/>
                  </a:cxn>
                  <a:cxn ang="0">
                    <a:pos x="1040" y="2912"/>
                  </a:cxn>
                  <a:cxn ang="0">
                    <a:pos x="7462" y="2652"/>
                  </a:cxn>
                  <a:cxn ang="0">
                    <a:pos x="14281" y="2731"/>
                  </a:cxn>
                  <a:cxn ang="0">
                    <a:pos x="15080" y="2731"/>
                  </a:cxn>
                  <a:cxn ang="0">
                    <a:pos x="15470" y="2418"/>
                  </a:cxn>
                  <a:cxn ang="0">
                    <a:pos x="15445" y="2288"/>
                  </a:cxn>
                  <a:cxn ang="0">
                    <a:pos x="15470" y="2185"/>
                  </a:cxn>
                </a:cxnLst>
                <a:rect l="0" t="0" r="r" b="b"/>
                <a:pathLst>
                  <a:path w="15496" h="3094">
                    <a:moveTo>
                      <a:pt x="15496" y="2106"/>
                    </a:moveTo>
                    <a:lnTo>
                      <a:pt x="15470" y="2106"/>
                    </a:lnTo>
                    <a:lnTo>
                      <a:pt x="15445" y="2106"/>
                    </a:lnTo>
                    <a:lnTo>
                      <a:pt x="15445" y="2080"/>
                    </a:lnTo>
                    <a:lnTo>
                      <a:pt x="15445" y="2054"/>
                    </a:lnTo>
                    <a:lnTo>
                      <a:pt x="15445" y="2080"/>
                    </a:lnTo>
                    <a:lnTo>
                      <a:pt x="15418" y="2080"/>
                    </a:lnTo>
                    <a:lnTo>
                      <a:pt x="15418" y="2106"/>
                    </a:lnTo>
                    <a:lnTo>
                      <a:pt x="15392" y="2106"/>
                    </a:lnTo>
                    <a:lnTo>
                      <a:pt x="15366" y="2080"/>
                    </a:lnTo>
                    <a:lnTo>
                      <a:pt x="15340" y="2106"/>
                    </a:lnTo>
                    <a:lnTo>
                      <a:pt x="15366" y="2132"/>
                    </a:lnTo>
                    <a:lnTo>
                      <a:pt x="15366" y="2159"/>
                    </a:lnTo>
                    <a:lnTo>
                      <a:pt x="15314" y="2159"/>
                    </a:lnTo>
                    <a:lnTo>
                      <a:pt x="15314" y="2132"/>
                    </a:lnTo>
                    <a:lnTo>
                      <a:pt x="15314" y="2106"/>
                    </a:lnTo>
                    <a:lnTo>
                      <a:pt x="15314" y="2080"/>
                    </a:lnTo>
                    <a:lnTo>
                      <a:pt x="15314" y="2106"/>
                    </a:lnTo>
                    <a:lnTo>
                      <a:pt x="15314" y="2080"/>
                    </a:lnTo>
                    <a:lnTo>
                      <a:pt x="15340" y="2080"/>
                    </a:lnTo>
                    <a:lnTo>
                      <a:pt x="15340" y="2054"/>
                    </a:lnTo>
                    <a:lnTo>
                      <a:pt x="15314" y="2054"/>
                    </a:lnTo>
                    <a:lnTo>
                      <a:pt x="15288" y="2054"/>
                    </a:lnTo>
                    <a:lnTo>
                      <a:pt x="15288" y="2080"/>
                    </a:lnTo>
                    <a:lnTo>
                      <a:pt x="15262" y="2080"/>
                    </a:lnTo>
                    <a:lnTo>
                      <a:pt x="15288" y="2106"/>
                    </a:lnTo>
                    <a:lnTo>
                      <a:pt x="15262" y="2106"/>
                    </a:lnTo>
                    <a:lnTo>
                      <a:pt x="15236" y="2132"/>
                    </a:lnTo>
                    <a:lnTo>
                      <a:pt x="15210" y="2132"/>
                    </a:lnTo>
                    <a:lnTo>
                      <a:pt x="15210" y="2106"/>
                    </a:lnTo>
                    <a:lnTo>
                      <a:pt x="15184" y="2106"/>
                    </a:lnTo>
                    <a:lnTo>
                      <a:pt x="15210" y="2080"/>
                    </a:lnTo>
                    <a:lnTo>
                      <a:pt x="15210" y="2054"/>
                    </a:lnTo>
                    <a:lnTo>
                      <a:pt x="15184" y="2054"/>
                    </a:lnTo>
                    <a:lnTo>
                      <a:pt x="15157" y="2106"/>
                    </a:lnTo>
                    <a:lnTo>
                      <a:pt x="15132" y="2132"/>
                    </a:lnTo>
                    <a:lnTo>
                      <a:pt x="15157" y="2132"/>
                    </a:lnTo>
                    <a:lnTo>
                      <a:pt x="15080" y="2132"/>
                    </a:lnTo>
                    <a:lnTo>
                      <a:pt x="15080" y="2106"/>
                    </a:lnTo>
                    <a:lnTo>
                      <a:pt x="15106" y="2080"/>
                    </a:lnTo>
                    <a:lnTo>
                      <a:pt x="15106" y="2054"/>
                    </a:lnTo>
                    <a:lnTo>
                      <a:pt x="15080" y="2054"/>
                    </a:lnTo>
                    <a:lnTo>
                      <a:pt x="15054" y="2054"/>
                    </a:lnTo>
                    <a:lnTo>
                      <a:pt x="15054" y="2080"/>
                    </a:lnTo>
                    <a:lnTo>
                      <a:pt x="15028" y="2106"/>
                    </a:lnTo>
                    <a:lnTo>
                      <a:pt x="14976" y="2106"/>
                    </a:lnTo>
                    <a:lnTo>
                      <a:pt x="15002" y="2080"/>
                    </a:lnTo>
                    <a:lnTo>
                      <a:pt x="14976" y="2054"/>
                    </a:lnTo>
                    <a:lnTo>
                      <a:pt x="15002" y="2054"/>
                    </a:lnTo>
                    <a:lnTo>
                      <a:pt x="15002" y="2028"/>
                    </a:lnTo>
                    <a:lnTo>
                      <a:pt x="14976" y="2028"/>
                    </a:lnTo>
                    <a:lnTo>
                      <a:pt x="14950" y="2054"/>
                    </a:lnTo>
                    <a:lnTo>
                      <a:pt x="14924" y="2080"/>
                    </a:lnTo>
                    <a:lnTo>
                      <a:pt x="14924" y="2106"/>
                    </a:lnTo>
                    <a:lnTo>
                      <a:pt x="14872" y="2106"/>
                    </a:lnTo>
                    <a:lnTo>
                      <a:pt x="14899" y="2054"/>
                    </a:lnTo>
                    <a:lnTo>
                      <a:pt x="14872" y="2054"/>
                    </a:lnTo>
                    <a:lnTo>
                      <a:pt x="14899" y="2028"/>
                    </a:lnTo>
                    <a:lnTo>
                      <a:pt x="14899" y="2002"/>
                    </a:lnTo>
                    <a:lnTo>
                      <a:pt x="14872" y="2002"/>
                    </a:lnTo>
                    <a:lnTo>
                      <a:pt x="14872" y="2028"/>
                    </a:lnTo>
                    <a:lnTo>
                      <a:pt x="14846" y="2054"/>
                    </a:lnTo>
                    <a:lnTo>
                      <a:pt x="14820" y="2080"/>
                    </a:lnTo>
                    <a:lnTo>
                      <a:pt x="14794" y="2080"/>
                    </a:lnTo>
                    <a:lnTo>
                      <a:pt x="14768" y="2080"/>
                    </a:lnTo>
                    <a:lnTo>
                      <a:pt x="14768" y="2054"/>
                    </a:lnTo>
                    <a:lnTo>
                      <a:pt x="14768" y="2028"/>
                    </a:lnTo>
                    <a:lnTo>
                      <a:pt x="14794" y="2028"/>
                    </a:lnTo>
                    <a:lnTo>
                      <a:pt x="14794" y="2002"/>
                    </a:lnTo>
                    <a:lnTo>
                      <a:pt x="14768" y="2002"/>
                    </a:lnTo>
                    <a:lnTo>
                      <a:pt x="14742" y="2028"/>
                    </a:lnTo>
                    <a:lnTo>
                      <a:pt x="14742" y="2054"/>
                    </a:lnTo>
                    <a:lnTo>
                      <a:pt x="14716" y="2054"/>
                    </a:lnTo>
                    <a:lnTo>
                      <a:pt x="14716" y="2080"/>
                    </a:lnTo>
                    <a:lnTo>
                      <a:pt x="14664" y="2080"/>
                    </a:lnTo>
                    <a:lnTo>
                      <a:pt x="14690" y="2054"/>
                    </a:lnTo>
                    <a:lnTo>
                      <a:pt x="14690" y="2028"/>
                    </a:lnTo>
                    <a:lnTo>
                      <a:pt x="14690" y="2002"/>
                    </a:lnTo>
                    <a:lnTo>
                      <a:pt x="14716" y="2002"/>
                    </a:lnTo>
                    <a:lnTo>
                      <a:pt x="14690" y="2002"/>
                    </a:lnTo>
                    <a:lnTo>
                      <a:pt x="14690" y="1976"/>
                    </a:lnTo>
                    <a:lnTo>
                      <a:pt x="14664" y="2002"/>
                    </a:lnTo>
                    <a:lnTo>
                      <a:pt x="14638" y="2028"/>
                    </a:lnTo>
                    <a:lnTo>
                      <a:pt x="14612" y="2054"/>
                    </a:lnTo>
                    <a:lnTo>
                      <a:pt x="14586" y="2054"/>
                    </a:lnTo>
                    <a:lnTo>
                      <a:pt x="14586" y="2028"/>
                    </a:lnTo>
                    <a:lnTo>
                      <a:pt x="14586" y="2002"/>
                    </a:lnTo>
                    <a:lnTo>
                      <a:pt x="14612" y="2002"/>
                    </a:lnTo>
                    <a:lnTo>
                      <a:pt x="14612" y="1976"/>
                    </a:lnTo>
                    <a:lnTo>
                      <a:pt x="14586" y="1976"/>
                    </a:lnTo>
                    <a:lnTo>
                      <a:pt x="14560" y="1976"/>
                    </a:lnTo>
                    <a:lnTo>
                      <a:pt x="14560" y="2002"/>
                    </a:lnTo>
                    <a:lnTo>
                      <a:pt x="14534" y="2028"/>
                    </a:lnTo>
                    <a:lnTo>
                      <a:pt x="14508" y="2028"/>
                    </a:lnTo>
                    <a:lnTo>
                      <a:pt x="14482" y="2028"/>
                    </a:lnTo>
                    <a:lnTo>
                      <a:pt x="14482" y="2002"/>
                    </a:lnTo>
                    <a:lnTo>
                      <a:pt x="14508" y="1976"/>
                    </a:lnTo>
                    <a:lnTo>
                      <a:pt x="14508" y="1950"/>
                    </a:lnTo>
                    <a:lnTo>
                      <a:pt x="14482" y="1950"/>
                    </a:lnTo>
                    <a:lnTo>
                      <a:pt x="14482" y="1976"/>
                    </a:lnTo>
                    <a:lnTo>
                      <a:pt x="14456" y="1976"/>
                    </a:lnTo>
                    <a:lnTo>
                      <a:pt x="14456" y="2002"/>
                    </a:lnTo>
                    <a:lnTo>
                      <a:pt x="14430" y="2002"/>
                    </a:lnTo>
                    <a:lnTo>
                      <a:pt x="14430" y="2028"/>
                    </a:lnTo>
                    <a:lnTo>
                      <a:pt x="14378" y="2028"/>
                    </a:lnTo>
                    <a:lnTo>
                      <a:pt x="14378" y="2002"/>
                    </a:lnTo>
                    <a:lnTo>
                      <a:pt x="14404" y="2002"/>
                    </a:lnTo>
                    <a:lnTo>
                      <a:pt x="14404" y="1976"/>
                    </a:lnTo>
                    <a:lnTo>
                      <a:pt x="14404" y="1950"/>
                    </a:lnTo>
                    <a:lnTo>
                      <a:pt x="14378" y="1925"/>
                    </a:lnTo>
                    <a:lnTo>
                      <a:pt x="14378" y="1950"/>
                    </a:lnTo>
                    <a:lnTo>
                      <a:pt x="14351" y="1950"/>
                    </a:lnTo>
                    <a:lnTo>
                      <a:pt x="14351" y="1976"/>
                    </a:lnTo>
                    <a:lnTo>
                      <a:pt x="14326" y="2002"/>
                    </a:lnTo>
                    <a:lnTo>
                      <a:pt x="14274" y="2002"/>
                    </a:lnTo>
                    <a:lnTo>
                      <a:pt x="14300" y="1950"/>
                    </a:lnTo>
                    <a:lnTo>
                      <a:pt x="14351" y="1925"/>
                    </a:lnTo>
                    <a:lnTo>
                      <a:pt x="14351" y="1899"/>
                    </a:lnTo>
                    <a:lnTo>
                      <a:pt x="14326" y="1872"/>
                    </a:lnTo>
                    <a:lnTo>
                      <a:pt x="14351" y="1872"/>
                    </a:lnTo>
                    <a:lnTo>
                      <a:pt x="14378" y="1872"/>
                    </a:lnTo>
                    <a:lnTo>
                      <a:pt x="14351" y="1872"/>
                    </a:lnTo>
                    <a:lnTo>
                      <a:pt x="14326" y="1872"/>
                    </a:lnTo>
                    <a:lnTo>
                      <a:pt x="14326" y="1846"/>
                    </a:lnTo>
                    <a:lnTo>
                      <a:pt x="14300" y="1846"/>
                    </a:lnTo>
                    <a:lnTo>
                      <a:pt x="14326" y="1820"/>
                    </a:lnTo>
                    <a:lnTo>
                      <a:pt x="14300" y="1820"/>
                    </a:lnTo>
                    <a:lnTo>
                      <a:pt x="14300" y="1846"/>
                    </a:lnTo>
                    <a:lnTo>
                      <a:pt x="14300" y="1872"/>
                    </a:lnTo>
                    <a:lnTo>
                      <a:pt x="14274" y="1872"/>
                    </a:lnTo>
                    <a:lnTo>
                      <a:pt x="14248" y="1872"/>
                    </a:lnTo>
                    <a:lnTo>
                      <a:pt x="14248" y="1846"/>
                    </a:lnTo>
                    <a:lnTo>
                      <a:pt x="14222" y="1846"/>
                    </a:lnTo>
                    <a:lnTo>
                      <a:pt x="14222" y="1820"/>
                    </a:lnTo>
                    <a:lnTo>
                      <a:pt x="14196" y="1820"/>
                    </a:lnTo>
                    <a:lnTo>
                      <a:pt x="14170" y="1846"/>
                    </a:lnTo>
                    <a:lnTo>
                      <a:pt x="14170" y="1872"/>
                    </a:lnTo>
                    <a:lnTo>
                      <a:pt x="14170" y="1899"/>
                    </a:lnTo>
                    <a:lnTo>
                      <a:pt x="14144" y="1950"/>
                    </a:lnTo>
                    <a:lnTo>
                      <a:pt x="14118" y="1976"/>
                    </a:lnTo>
                    <a:lnTo>
                      <a:pt x="13754" y="1846"/>
                    </a:lnTo>
                    <a:lnTo>
                      <a:pt x="13390" y="1690"/>
                    </a:lnTo>
                    <a:lnTo>
                      <a:pt x="12999" y="1508"/>
                    </a:lnTo>
                    <a:lnTo>
                      <a:pt x="12610" y="1274"/>
                    </a:lnTo>
                    <a:lnTo>
                      <a:pt x="12246" y="1014"/>
                    </a:lnTo>
                    <a:lnTo>
                      <a:pt x="11882" y="728"/>
                    </a:lnTo>
                    <a:lnTo>
                      <a:pt x="11544" y="390"/>
                    </a:lnTo>
                    <a:lnTo>
                      <a:pt x="11389" y="182"/>
                    </a:lnTo>
                    <a:lnTo>
                      <a:pt x="11258" y="0"/>
                    </a:lnTo>
                    <a:lnTo>
                      <a:pt x="8840" y="0"/>
                    </a:lnTo>
                    <a:lnTo>
                      <a:pt x="6656" y="0"/>
                    </a:lnTo>
                    <a:lnTo>
                      <a:pt x="4264" y="0"/>
                    </a:lnTo>
                    <a:lnTo>
                      <a:pt x="4109" y="182"/>
                    </a:lnTo>
                    <a:lnTo>
                      <a:pt x="3952" y="390"/>
                    </a:lnTo>
                    <a:lnTo>
                      <a:pt x="3640" y="728"/>
                    </a:lnTo>
                    <a:lnTo>
                      <a:pt x="3276" y="1014"/>
                    </a:lnTo>
                    <a:lnTo>
                      <a:pt x="2886" y="1274"/>
                    </a:lnTo>
                    <a:lnTo>
                      <a:pt x="2497" y="1508"/>
                    </a:lnTo>
                    <a:lnTo>
                      <a:pt x="2106" y="1690"/>
                    </a:lnTo>
                    <a:lnTo>
                      <a:pt x="1742" y="1846"/>
                    </a:lnTo>
                    <a:lnTo>
                      <a:pt x="1378" y="1976"/>
                    </a:lnTo>
                    <a:lnTo>
                      <a:pt x="1352" y="1950"/>
                    </a:lnTo>
                    <a:lnTo>
                      <a:pt x="1326" y="1899"/>
                    </a:lnTo>
                    <a:lnTo>
                      <a:pt x="1326" y="1872"/>
                    </a:lnTo>
                    <a:lnTo>
                      <a:pt x="1326" y="1846"/>
                    </a:lnTo>
                    <a:lnTo>
                      <a:pt x="1300" y="1820"/>
                    </a:lnTo>
                    <a:lnTo>
                      <a:pt x="1274" y="1820"/>
                    </a:lnTo>
                    <a:lnTo>
                      <a:pt x="1274" y="1846"/>
                    </a:lnTo>
                    <a:lnTo>
                      <a:pt x="1248" y="1846"/>
                    </a:lnTo>
                    <a:lnTo>
                      <a:pt x="1248" y="1872"/>
                    </a:lnTo>
                    <a:lnTo>
                      <a:pt x="1222" y="1872"/>
                    </a:lnTo>
                    <a:lnTo>
                      <a:pt x="1196" y="1872"/>
                    </a:lnTo>
                    <a:lnTo>
                      <a:pt x="1196" y="1846"/>
                    </a:lnTo>
                    <a:lnTo>
                      <a:pt x="1196" y="1820"/>
                    </a:lnTo>
                    <a:lnTo>
                      <a:pt x="1170" y="1820"/>
                    </a:lnTo>
                    <a:lnTo>
                      <a:pt x="1196" y="1846"/>
                    </a:lnTo>
                    <a:lnTo>
                      <a:pt x="1170" y="1846"/>
                    </a:lnTo>
                    <a:lnTo>
                      <a:pt x="1170" y="1872"/>
                    </a:lnTo>
                    <a:lnTo>
                      <a:pt x="1145" y="1872"/>
                    </a:lnTo>
                    <a:lnTo>
                      <a:pt x="1118" y="1872"/>
                    </a:lnTo>
                    <a:lnTo>
                      <a:pt x="1145" y="1872"/>
                    </a:lnTo>
                    <a:lnTo>
                      <a:pt x="1170" y="1872"/>
                    </a:lnTo>
                    <a:lnTo>
                      <a:pt x="1145" y="1899"/>
                    </a:lnTo>
                    <a:lnTo>
                      <a:pt x="1145" y="1925"/>
                    </a:lnTo>
                    <a:lnTo>
                      <a:pt x="1196" y="1950"/>
                    </a:lnTo>
                    <a:lnTo>
                      <a:pt x="1222" y="2002"/>
                    </a:lnTo>
                    <a:lnTo>
                      <a:pt x="1170" y="2002"/>
                    </a:lnTo>
                    <a:lnTo>
                      <a:pt x="1145" y="2002"/>
                    </a:lnTo>
                    <a:lnTo>
                      <a:pt x="1145" y="1976"/>
                    </a:lnTo>
                    <a:lnTo>
                      <a:pt x="1118" y="1950"/>
                    </a:lnTo>
                    <a:lnTo>
                      <a:pt x="1118" y="1925"/>
                    </a:lnTo>
                    <a:lnTo>
                      <a:pt x="1092" y="1950"/>
                    </a:lnTo>
                    <a:lnTo>
                      <a:pt x="1092" y="1976"/>
                    </a:lnTo>
                    <a:lnTo>
                      <a:pt x="1092" y="2002"/>
                    </a:lnTo>
                    <a:lnTo>
                      <a:pt x="1118" y="2002"/>
                    </a:lnTo>
                    <a:lnTo>
                      <a:pt x="1118" y="2028"/>
                    </a:lnTo>
                    <a:lnTo>
                      <a:pt x="1066" y="2028"/>
                    </a:lnTo>
                    <a:lnTo>
                      <a:pt x="1066" y="2002"/>
                    </a:lnTo>
                    <a:lnTo>
                      <a:pt x="1040" y="2002"/>
                    </a:lnTo>
                    <a:lnTo>
                      <a:pt x="1040" y="1976"/>
                    </a:lnTo>
                    <a:lnTo>
                      <a:pt x="1014" y="1976"/>
                    </a:lnTo>
                    <a:lnTo>
                      <a:pt x="1014" y="1950"/>
                    </a:lnTo>
                    <a:lnTo>
                      <a:pt x="988" y="1950"/>
                    </a:lnTo>
                    <a:lnTo>
                      <a:pt x="988" y="1976"/>
                    </a:lnTo>
                    <a:lnTo>
                      <a:pt x="1014" y="2002"/>
                    </a:lnTo>
                    <a:lnTo>
                      <a:pt x="1014" y="2028"/>
                    </a:lnTo>
                    <a:lnTo>
                      <a:pt x="988" y="2028"/>
                    </a:lnTo>
                    <a:lnTo>
                      <a:pt x="962" y="2028"/>
                    </a:lnTo>
                    <a:lnTo>
                      <a:pt x="936" y="2028"/>
                    </a:lnTo>
                    <a:lnTo>
                      <a:pt x="936" y="2002"/>
                    </a:lnTo>
                    <a:lnTo>
                      <a:pt x="910" y="1976"/>
                    </a:lnTo>
                    <a:lnTo>
                      <a:pt x="884" y="1976"/>
                    </a:lnTo>
                    <a:lnTo>
                      <a:pt x="884" y="2002"/>
                    </a:lnTo>
                    <a:lnTo>
                      <a:pt x="910" y="2002"/>
                    </a:lnTo>
                    <a:lnTo>
                      <a:pt x="910" y="2028"/>
                    </a:lnTo>
                    <a:lnTo>
                      <a:pt x="910" y="2054"/>
                    </a:lnTo>
                    <a:lnTo>
                      <a:pt x="884" y="2054"/>
                    </a:lnTo>
                    <a:lnTo>
                      <a:pt x="858" y="2054"/>
                    </a:lnTo>
                    <a:lnTo>
                      <a:pt x="858" y="2028"/>
                    </a:lnTo>
                    <a:lnTo>
                      <a:pt x="832" y="2002"/>
                    </a:lnTo>
                    <a:lnTo>
                      <a:pt x="806" y="2002"/>
                    </a:lnTo>
                    <a:lnTo>
                      <a:pt x="806" y="1976"/>
                    </a:lnTo>
                    <a:lnTo>
                      <a:pt x="780" y="2002"/>
                    </a:lnTo>
                    <a:lnTo>
                      <a:pt x="806" y="2002"/>
                    </a:lnTo>
                    <a:lnTo>
                      <a:pt x="806" y="2028"/>
                    </a:lnTo>
                    <a:lnTo>
                      <a:pt x="806" y="2054"/>
                    </a:lnTo>
                    <a:lnTo>
                      <a:pt x="832" y="2080"/>
                    </a:lnTo>
                    <a:lnTo>
                      <a:pt x="780" y="2080"/>
                    </a:lnTo>
                    <a:lnTo>
                      <a:pt x="780" y="2054"/>
                    </a:lnTo>
                    <a:lnTo>
                      <a:pt x="754" y="2054"/>
                    </a:lnTo>
                    <a:lnTo>
                      <a:pt x="754" y="2028"/>
                    </a:lnTo>
                    <a:lnTo>
                      <a:pt x="728" y="2028"/>
                    </a:lnTo>
                    <a:lnTo>
                      <a:pt x="728" y="2002"/>
                    </a:lnTo>
                    <a:lnTo>
                      <a:pt x="702" y="2002"/>
                    </a:lnTo>
                    <a:lnTo>
                      <a:pt x="702" y="2028"/>
                    </a:lnTo>
                    <a:lnTo>
                      <a:pt x="728" y="2028"/>
                    </a:lnTo>
                    <a:lnTo>
                      <a:pt x="728" y="2054"/>
                    </a:lnTo>
                    <a:lnTo>
                      <a:pt x="728" y="2080"/>
                    </a:lnTo>
                    <a:lnTo>
                      <a:pt x="676" y="2080"/>
                    </a:lnTo>
                    <a:lnTo>
                      <a:pt x="650" y="2054"/>
                    </a:lnTo>
                    <a:lnTo>
                      <a:pt x="624" y="2028"/>
                    </a:lnTo>
                    <a:lnTo>
                      <a:pt x="624" y="2002"/>
                    </a:lnTo>
                    <a:lnTo>
                      <a:pt x="597" y="2002"/>
                    </a:lnTo>
                    <a:lnTo>
                      <a:pt x="597" y="2028"/>
                    </a:lnTo>
                    <a:lnTo>
                      <a:pt x="624" y="2054"/>
                    </a:lnTo>
                    <a:lnTo>
                      <a:pt x="597" y="2054"/>
                    </a:lnTo>
                    <a:lnTo>
                      <a:pt x="624" y="2106"/>
                    </a:lnTo>
                    <a:lnTo>
                      <a:pt x="572" y="2106"/>
                    </a:lnTo>
                    <a:lnTo>
                      <a:pt x="572" y="2080"/>
                    </a:lnTo>
                    <a:lnTo>
                      <a:pt x="546" y="2054"/>
                    </a:lnTo>
                    <a:lnTo>
                      <a:pt x="520" y="2054"/>
                    </a:lnTo>
                    <a:lnTo>
                      <a:pt x="520" y="2028"/>
                    </a:lnTo>
                    <a:lnTo>
                      <a:pt x="494" y="2028"/>
                    </a:lnTo>
                    <a:lnTo>
                      <a:pt x="468" y="2028"/>
                    </a:lnTo>
                    <a:lnTo>
                      <a:pt x="494" y="2054"/>
                    </a:lnTo>
                    <a:lnTo>
                      <a:pt x="494" y="2080"/>
                    </a:lnTo>
                    <a:lnTo>
                      <a:pt x="494" y="2106"/>
                    </a:lnTo>
                    <a:lnTo>
                      <a:pt x="520" y="2106"/>
                    </a:lnTo>
                    <a:lnTo>
                      <a:pt x="468" y="2106"/>
                    </a:lnTo>
                    <a:lnTo>
                      <a:pt x="442" y="2080"/>
                    </a:lnTo>
                    <a:lnTo>
                      <a:pt x="416" y="2054"/>
                    </a:lnTo>
                    <a:lnTo>
                      <a:pt x="390" y="2054"/>
                    </a:lnTo>
                    <a:lnTo>
                      <a:pt x="390" y="2080"/>
                    </a:lnTo>
                    <a:lnTo>
                      <a:pt x="416" y="2106"/>
                    </a:lnTo>
                    <a:lnTo>
                      <a:pt x="390" y="2106"/>
                    </a:lnTo>
                    <a:lnTo>
                      <a:pt x="390" y="2132"/>
                    </a:lnTo>
                    <a:lnTo>
                      <a:pt x="339" y="2132"/>
                    </a:lnTo>
                    <a:lnTo>
                      <a:pt x="339" y="2106"/>
                    </a:lnTo>
                    <a:lnTo>
                      <a:pt x="312" y="2054"/>
                    </a:lnTo>
                    <a:lnTo>
                      <a:pt x="286" y="2054"/>
                    </a:lnTo>
                    <a:lnTo>
                      <a:pt x="260" y="2054"/>
                    </a:lnTo>
                    <a:lnTo>
                      <a:pt x="260" y="2080"/>
                    </a:lnTo>
                    <a:lnTo>
                      <a:pt x="286" y="2080"/>
                    </a:lnTo>
                    <a:lnTo>
                      <a:pt x="286" y="2106"/>
                    </a:lnTo>
                    <a:lnTo>
                      <a:pt x="286" y="2132"/>
                    </a:lnTo>
                    <a:lnTo>
                      <a:pt x="260" y="2132"/>
                    </a:lnTo>
                    <a:lnTo>
                      <a:pt x="234" y="2132"/>
                    </a:lnTo>
                    <a:lnTo>
                      <a:pt x="234" y="2106"/>
                    </a:lnTo>
                    <a:lnTo>
                      <a:pt x="208" y="2106"/>
                    </a:lnTo>
                    <a:lnTo>
                      <a:pt x="234" y="2080"/>
                    </a:lnTo>
                    <a:lnTo>
                      <a:pt x="208" y="2080"/>
                    </a:lnTo>
                    <a:lnTo>
                      <a:pt x="182" y="2054"/>
                    </a:lnTo>
                    <a:lnTo>
                      <a:pt x="156" y="2054"/>
                    </a:lnTo>
                    <a:lnTo>
                      <a:pt x="156" y="2080"/>
                    </a:lnTo>
                    <a:lnTo>
                      <a:pt x="182" y="2080"/>
                    </a:lnTo>
                    <a:lnTo>
                      <a:pt x="182" y="2106"/>
                    </a:lnTo>
                    <a:lnTo>
                      <a:pt x="182" y="2080"/>
                    </a:lnTo>
                    <a:lnTo>
                      <a:pt x="182" y="2106"/>
                    </a:lnTo>
                    <a:lnTo>
                      <a:pt x="182" y="2132"/>
                    </a:lnTo>
                    <a:lnTo>
                      <a:pt x="182" y="2159"/>
                    </a:lnTo>
                    <a:lnTo>
                      <a:pt x="130" y="2159"/>
                    </a:lnTo>
                    <a:lnTo>
                      <a:pt x="130" y="2132"/>
                    </a:lnTo>
                    <a:lnTo>
                      <a:pt x="130" y="2106"/>
                    </a:lnTo>
                    <a:lnTo>
                      <a:pt x="130" y="2080"/>
                    </a:lnTo>
                    <a:lnTo>
                      <a:pt x="104" y="2106"/>
                    </a:lnTo>
                    <a:lnTo>
                      <a:pt x="78" y="2106"/>
                    </a:lnTo>
                    <a:lnTo>
                      <a:pt x="78" y="2080"/>
                    </a:lnTo>
                    <a:lnTo>
                      <a:pt x="51" y="2080"/>
                    </a:lnTo>
                    <a:lnTo>
                      <a:pt x="51" y="2054"/>
                    </a:lnTo>
                    <a:lnTo>
                      <a:pt x="51" y="2080"/>
                    </a:lnTo>
                    <a:lnTo>
                      <a:pt x="51" y="2106"/>
                    </a:lnTo>
                    <a:lnTo>
                      <a:pt x="26" y="2106"/>
                    </a:lnTo>
                    <a:lnTo>
                      <a:pt x="0" y="2106"/>
                    </a:lnTo>
                    <a:lnTo>
                      <a:pt x="0" y="2132"/>
                    </a:lnTo>
                    <a:lnTo>
                      <a:pt x="26" y="2132"/>
                    </a:lnTo>
                    <a:lnTo>
                      <a:pt x="0" y="2132"/>
                    </a:lnTo>
                    <a:lnTo>
                      <a:pt x="26" y="2159"/>
                    </a:lnTo>
                    <a:lnTo>
                      <a:pt x="26" y="2185"/>
                    </a:lnTo>
                    <a:lnTo>
                      <a:pt x="26" y="2211"/>
                    </a:lnTo>
                    <a:lnTo>
                      <a:pt x="26" y="2236"/>
                    </a:lnTo>
                    <a:lnTo>
                      <a:pt x="26" y="2262"/>
                    </a:lnTo>
                    <a:lnTo>
                      <a:pt x="51" y="2262"/>
                    </a:lnTo>
                    <a:lnTo>
                      <a:pt x="78" y="2262"/>
                    </a:lnTo>
                    <a:lnTo>
                      <a:pt x="51" y="2288"/>
                    </a:lnTo>
                    <a:lnTo>
                      <a:pt x="51" y="2314"/>
                    </a:lnTo>
                    <a:lnTo>
                      <a:pt x="51" y="2340"/>
                    </a:lnTo>
                    <a:lnTo>
                      <a:pt x="78" y="2340"/>
                    </a:lnTo>
                    <a:lnTo>
                      <a:pt x="78" y="2366"/>
                    </a:lnTo>
                    <a:lnTo>
                      <a:pt x="51" y="2392"/>
                    </a:lnTo>
                    <a:lnTo>
                      <a:pt x="26" y="2392"/>
                    </a:lnTo>
                    <a:lnTo>
                      <a:pt x="26" y="2418"/>
                    </a:lnTo>
                    <a:lnTo>
                      <a:pt x="26" y="2445"/>
                    </a:lnTo>
                    <a:lnTo>
                      <a:pt x="78" y="2471"/>
                    </a:lnTo>
                    <a:lnTo>
                      <a:pt x="104" y="2496"/>
                    </a:lnTo>
                    <a:lnTo>
                      <a:pt x="156" y="2496"/>
                    </a:lnTo>
                    <a:lnTo>
                      <a:pt x="286" y="2600"/>
                    </a:lnTo>
                    <a:lnTo>
                      <a:pt x="416" y="2731"/>
                    </a:lnTo>
                    <a:lnTo>
                      <a:pt x="702" y="2912"/>
                    </a:lnTo>
                    <a:lnTo>
                      <a:pt x="1040" y="3094"/>
                    </a:lnTo>
                    <a:lnTo>
                      <a:pt x="1040" y="2912"/>
                    </a:lnTo>
                    <a:lnTo>
                      <a:pt x="1066" y="2888"/>
                    </a:lnTo>
                    <a:lnTo>
                      <a:pt x="1066" y="2731"/>
                    </a:lnTo>
                    <a:lnTo>
                      <a:pt x="1241" y="2731"/>
                    </a:lnTo>
                    <a:lnTo>
                      <a:pt x="1326" y="2652"/>
                    </a:lnTo>
                    <a:lnTo>
                      <a:pt x="6656" y="2652"/>
                    </a:lnTo>
                    <a:lnTo>
                      <a:pt x="7462" y="2652"/>
                    </a:lnTo>
                    <a:lnTo>
                      <a:pt x="7462" y="2471"/>
                    </a:lnTo>
                    <a:lnTo>
                      <a:pt x="8034" y="2471"/>
                    </a:lnTo>
                    <a:lnTo>
                      <a:pt x="8034" y="2652"/>
                    </a:lnTo>
                    <a:lnTo>
                      <a:pt x="8840" y="2652"/>
                    </a:lnTo>
                    <a:lnTo>
                      <a:pt x="14196" y="2652"/>
                    </a:lnTo>
                    <a:lnTo>
                      <a:pt x="14281" y="2731"/>
                    </a:lnTo>
                    <a:lnTo>
                      <a:pt x="14430" y="2731"/>
                    </a:lnTo>
                    <a:lnTo>
                      <a:pt x="14430" y="2864"/>
                    </a:lnTo>
                    <a:lnTo>
                      <a:pt x="14482" y="2912"/>
                    </a:lnTo>
                    <a:lnTo>
                      <a:pt x="14482" y="3094"/>
                    </a:lnTo>
                    <a:lnTo>
                      <a:pt x="14794" y="2912"/>
                    </a:lnTo>
                    <a:lnTo>
                      <a:pt x="15080" y="2731"/>
                    </a:lnTo>
                    <a:lnTo>
                      <a:pt x="15236" y="2600"/>
                    </a:lnTo>
                    <a:lnTo>
                      <a:pt x="15340" y="2496"/>
                    </a:lnTo>
                    <a:lnTo>
                      <a:pt x="15418" y="2471"/>
                    </a:lnTo>
                    <a:lnTo>
                      <a:pt x="15445" y="2445"/>
                    </a:lnTo>
                    <a:lnTo>
                      <a:pt x="15470" y="2445"/>
                    </a:lnTo>
                    <a:lnTo>
                      <a:pt x="15470" y="2418"/>
                    </a:lnTo>
                    <a:lnTo>
                      <a:pt x="15470" y="2392"/>
                    </a:lnTo>
                    <a:lnTo>
                      <a:pt x="15445" y="2392"/>
                    </a:lnTo>
                    <a:lnTo>
                      <a:pt x="15418" y="2366"/>
                    </a:lnTo>
                    <a:lnTo>
                      <a:pt x="15418" y="2340"/>
                    </a:lnTo>
                    <a:lnTo>
                      <a:pt x="15445" y="2314"/>
                    </a:lnTo>
                    <a:lnTo>
                      <a:pt x="15445" y="2288"/>
                    </a:lnTo>
                    <a:lnTo>
                      <a:pt x="15418" y="2262"/>
                    </a:lnTo>
                    <a:lnTo>
                      <a:pt x="15445" y="2262"/>
                    </a:lnTo>
                    <a:lnTo>
                      <a:pt x="15470" y="2262"/>
                    </a:lnTo>
                    <a:lnTo>
                      <a:pt x="15470" y="2236"/>
                    </a:lnTo>
                    <a:lnTo>
                      <a:pt x="15470" y="2211"/>
                    </a:lnTo>
                    <a:lnTo>
                      <a:pt x="15470" y="2185"/>
                    </a:lnTo>
                    <a:lnTo>
                      <a:pt x="15470" y="2159"/>
                    </a:lnTo>
                    <a:lnTo>
                      <a:pt x="15470" y="2132"/>
                    </a:lnTo>
                    <a:lnTo>
                      <a:pt x="15496" y="2132"/>
                    </a:lnTo>
                    <a:lnTo>
                      <a:pt x="15496" y="210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0" name="368323510"/>
              <p:cNvSpPr>
                <a:spLocks/>
              </p:cNvSpPr>
              <p:nvPr/>
            </p:nvSpPr>
            <p:spPr bwMode="auto">
              <a:xfrm>
                <a:off x="10321024" y="3352871"/>
                <a:ext cx="572448" cy="47917"/>
              </a:xfrm>
              <a:custGeom>
                <a:avLst/>
                <a:gdLst/>
                <a:ahLst/>
                <a:cxnLst>
                  <a:cxn ang="0">
                    <a:pos x="13624" y="858"/>
                  </a:cxn>
                  <a:cxn ang="0">
                    <a:pos x="0" y="858"/>
                  </a:cxn>
                  <a:cxn ang="0">
                    <a:pos x="0" y="0"/>
                  </a:cxn>
                  <a:cxn ang="0">
                    <a:pos x="6526" y="0"/>
                  </a:cxn>
                  <a:cxn ang="0">
                    <a:pos x="6526" y="183"/>
                  </a:cxn>
                  <a:cxn ang="0">
                    <a:pos x="130" y="183"/>
                  </a:cxn>
                  <a:cxn ang="0">
                    <a:pos x="130" y="494"/>
                  </a:cxn>
                  <a:cxn ang="0">
                    <a:pos x="6526" y="494"/>
                  </a:cxn>
                  <a:cxn ang="0">
                    <a:pos x="6526" y="703"/>
                  </a:cxn>
                  <a:cxn ang="0">
                    <a:pos x="7098" y="703"/>
                  </a:cxn>
                  <a:cxn ang="0">
                    <a:pos x="7098" y="494"/>
                  </a:cxn>
                  <a:cxn ang="0">
                    <a:pos x="13494" y="494"/>
                  </a:cxn>
                  <a:cxn ang="0">
                    <a:pos x="13494" y="183"/>
                  </a:cxn>
                  <a:cxn ang="0">
                    <a:pos x="7098" y="183"/>
                  </a:cxn>
                  <a:cxn ang="0">
                    <a:pos x="7098" y="0"/>
                  </a:cxn>
                  <a:cxn ang="0">
                    <a:pos x="13624" y="0"/>
                  </a:cxn>
                  <a:cxn ang="0">
                    <a:pos x="13624" y="858"/>
                  </a:cxn>
                </a:cxnLst>
                <a:rect l="0" t="0" r="r" b="b"/>
                <a:pathLst>
                  <a:path w="13624" h="858">
                    <a:moveTo>
                      <a:pt x="13624" y="858"/>
                    </a:moveTo>
                    <a:lnTo>
                      <a:pt x="0" y="858"/>
                    </a:lnTo>
                    <a:lnTo>
                      <a:pt x="0" y="0"/>
                    </a:lnTo>
                    <a:lnTo>
                      <a:pt x="6526" y="0"/>
                    </a:lnTo>
                    <a:lnTo>
                      <a:pt x="6526" y="183"/>
                    </a:lnTo>
                    <a:lnTo>
                      <a:pt x="130" y="183"/>
                    </a:lnTo>
                    <a:lnTo>
                      <a:pt x="130" y="494"/>
                    </a:lnTo>
                    <a:lnTo>
                      <a:pt x="6526" y="494"/>
                    </a:lnTo>
                    <a:lnTo>
                      <a:pt x="6526" y="703"/>
                    </a:lnTo>
                    <a:lnTo>
                      <a:pt x="7098" y="703"/>
                    </a:lnTo>
                    <a:lnTo>
                      <a:pt x="7098" y="494"/>
                    </a:lnTo>
                    <a:lnTo>
                      <a:pt x="13494" y="494"/>
                    </a:lnTo>
                    <a:lnTo>
                      <a:pt x="13494" y="183"/>
                    </a:lnTo>
                    <a:lnTo>
                      <a:pt x="7098" y="183"/>
                    </a:lnTo>
                    <a:lnTo>
                      <a:pt x="7098" y="0"/>
                    </a:lnTo>
                    <a:lnTo>
                      <a:pt x="13624" y="0"/>
                    </a:lnTo>
                    <a:lnTo>
                      <a:pt x="13624" y="85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1" name="234434033"/>
              <p:cNvSpPr>
                <a:spLocks noEditPoints="1"/>
              </p:cNvSpPr>
              <p:nvPr/>
            </p:nvSpPr>
            <p:spPr bwMode="auto">
              <a:xfrm>
                <a:off x="10286612" y="3446526"/>
                <a:ext cx="641273" cy="137216"/>
              </a:xfrm>
              <a:custGeom>
                <a:avLst/>
                <a:gdLst/>
                <a:ahLst/>
                <a:cxnLst>
                  <a:cxn ang="0">
                    <a:pos x="15255" y="2462"/>
                  </a:cxn>
                  <a:cxn ang="0">
                    <a:pos x="8068" y="720"/>
                  </a:cxn>
                  <a:cxn ang="0">
                    <a:pos x="7600" y="643"/>
                  </a:cxn>
                  <a:cxn ang="0">
                    <a:pos x="7158" y="720"/>
                  </a:cxn>
                  <a:cxn ang="0">
                    <a:pos x="6949" y="2072"/>
                  </a:cxn>
                  <a:cxn ang="0">
                    <a:pos x="8276" y="2072"/>
                  </a:cxn>
                  <a:cxn ang="0">
                    <a:pos x="8068" y="720"/>
                  </a:cxn>
                  <a:cxn ang="0">
                    <a:pos x="9498" y="643"/>
                  </a:cxn>
                  <a:cxn ang="0">
                    <a:pos x="9030" y="643"/>
                  </a:cxn>
                  <a:cxn ang="0">
                    <a:pos x="8770" y="2072"/>
                  </a:cxn>
                  <a:cxn ang="0">
                    <a:pos x="9368" y="2072"/>
                  </a:cxn>
                  <a:cxn ang="0">
                    <a:pos x="9966" y="929"/>
                  </a:cxn>
                  <a:cxn ang="0">
                    <a:pos x="2062" y="643"/>
                  </a:cxn>
                  <a:cxn ang="0">
                    <a:pos x="1620" y="643"/>
                  </a:cxn>
                  <a:cxn ang="0">
                    <a:pos x="1152" y="929"/>
                  </a:cxn>
                  <a:cxn ang="0">
                    <a:pos x="1750" y="2072"/>
                  </a:cxn>
                  <a:cxn ang="0">
                    <a:pos x="2348" y="2072"/>
                  </a:cxn>
                  <a:cxn ang="0">
                    <a:pos x="3466" y="720"/>
                  </a:cxn>
                  <a:cxn ang="0">
                    <a:pos x="3154" y="643"/>
                  </a:cxn>
                  <a:cxn ang="0">
                    <a:pos x="2868" y="720"/>
                  </a:cxn>
                  <a:cxn ang="0">
                    <a:pos x="2738" y="2072"/>
                  </a:cxn>
                  <a:cxn ang="0">
                    <a:pos x="3596" y="2072"/>
                  </a:cxn>
                  <a:cxn ang="0">
                    <a:pos x="3466" y="720"/>
                  </a:cxn>
                  <a:cxn ang="0">
                    <a:pos x="4662" y="643"/>
                  </a:cxn>
                  <a:cxn ang="0">
                    <a:pos x="4220" y="643"/>
                  </a:cxn>
                  <a:cxn ang="0">
                    <a:pos x="3960" y="2072"/>
                  </a:cxn>
                  <a:cxn ang="0">
                    <a:pos x="4533" y="2072"/>
                  </a:cxn>
                  <a:cxn ang="0">
                    <a:pos x="5156" y="929"/>
                  </a:cxn>
                  <a:cxn ang="0">
                    <a:pos x="6222" y="643"/>
                  </a:cxn>
                  <a:cxn ang="0">
                    <a:pos x="5936" y="643"/>
                  </a:cxn>
                  <a:cxn ang="0">
                    <a:pos x="5624" y="720"/>
                  </a:cxn>
                  <a:cxn ang="0">
                    <a:pos x="5494" y="2072"/>
                  </a:cxn>
                  <a:cxn ang="0">
                    <a:pos x="6352" y="2072"/>
                  </a:cxn>
                  <a:cxn ang="0">
                    <a:pos x="6222" y="720"/>
                  </a:cxn>
                  <a:cxn ang="0">
                    <a:pos x="10954" y="643"/>
                  </a:cxn>
                  <a:cxn ang="0">
                    <a:pos x="10486" y="643"/>
                  </a:cxn>
                  <a:cxn ang="0">
                    <a:pos x="10226" y="2072"/>
                  </a:cxn>
                  <a:cxn ang="0">
                    <a:pos x="10824" y="2072"/>
                  </a:cxn>
                  <a:cxn ang="0">
                    <a:pos x="11422" y="929"/>
                  </a:cxn>
                  <a:cxn ang="0">
                    <a:pos x="12410" y="643"/>
                  </a:cxn>
                  <a:cxn ang="0">
                    <a:pos x="11968" y="643"/>
                  </a:cxn>
                  <a:cxn ang="0">
                    <a:pos x="11500" y="929"/>
                  </a:cxn>
                  <a:cxn ang="0">
                    <a:pos x="12098" y="2072"/>
                  </a:cxn>
                  <a:cxn ang="0">
                    <a:pos x="12696" y="2072"/>
                  </a:cxn>
                  <a:cxn ang="0">
                    <a:pos x="13840" y="720"/>
                  </a:cxn>
                  <a:cxn ang="0">
                    <a:pos x="13528" y="643"/>
                  </a:cxn>
                  <a:cxn ang="0">
                    <a:pos x="13242" y="720"/>
                  </a:cxn>
                  <a:cxn ang="0">
                    <a:pos x="13112" y="2072"/>
                  </a:cxn>
                  <a:cxn ang="0">
                    <a:pos x="13971" y="2072"/>
                  </a:cxn>
                  <a:cxn ang="0">
                    <a:pos x="13840" y="720"/>
                  </a:cxn>
                  <a:cxn ang="0">
                    <a:pos x="14698" y="643"/>
                  </a:cxn>
                  <a:cxn ang="0">
                    <a:pos x="14464" y="643"/>
                  </a:cxn>
                  <a:cxn ang="0">
                    <a:pos x="14308" y="2072"/>
                  </a:cxn>
                  <a:cxn ang="0">
                    <a:pos x="14646" y="2072"/>
                  </a:cxn>
                  <a:cxn ang="0">
                    <a:pos x="14958" y="929"/>
                  </a:cxn>
                  <a:cxn ang="0">
                    <a:pos x="788" y="643"/>
                  </a:cxn>
                  <a:cxn ang="0">
                    <a:pos x="554" y="643"/>
                  </a:cxn>
                  <a:cxn ang="0">
                    <a:pos x="294" y="929"/>
                  </a:cxn>
                  <a:cxn ang="0">
                    <a:pos x="606" y="2072"/>
                  </a:cxn>
                  <a:cxn ang="0">
                    <a:pos x="918" y="2072"/>
                  </a:cxn>
                </a:cxnLst>
                <a:rect l="0" t="0" r="r" b="b"/>
                <a:pathLst>
                  <a:path w="15255" h="2462">
                    <a:moveTo>
                      <a:pt x="0" y="0"/>
                    </a:moveTo>
                    <a:lnTo>
                      <a:pt x="15255" y="0"/>
                    </a:lnTo>
                    <a:lnTo>
                      <a:pt x="15255" y="2462"/>
                    </a:lnTo>
                    <a:lnTo>
                      <a:pt x="0" y="2462"/>
                    </a:lnTo>
                    <a:lnTo>
                      <a:pt x="0" y="0"/>
                    </a:lnTo>
                    <a:close/>
                    <a:moveTo>
                      <a:pt x="8068" y="720"/>
                    </a:moveTo>
                    <a:lnTo>
                      <a:pt x="8068" y="643"/>
                    </a:lnTo>
                    <a:lnTo>
                      <a:pt x="7834" y="643"/>
                    </a:lnTo>
                    <a:lnTo>
                      <a:pt x="7600" y="643"/>
                    </a:lnTo>
                    <a:lnTo>
                      <a:pt x="7366" y="643"/>
                    </a:lnTo>
                    <a:lnTo>
                      <a:pt x="7158" y="643"/>
                    </a:lnTo>
                    <a:lnTo>
                      <a:pt x="7158" y="720"/>
                    </a:lnTo>
                    <a:lnTo>
                      <a:pt x="6638" y="929"/>
                    </a:lnTo>
                    <a:lnTo>
                      <a:pt x="6716" y="2072"/>
                    </a:lnTo>
                    <a:lnTo>
                      <a:pt x="6949" y="2072"/>
                    </a:lnTo>
                    <a:lnTo>
                      <a:pt x="7574" y="2072"/>
                    </a:lnTo>
                    <a:lnTo>
                      <a:pt x="7652" y="2072"/>
                    </a:lnTo>
                    <a:lnTo>
                      <a:pt x="8276" y="2072"/>
                    </a:lnTo>
                    <a:lnTo>
                      <a:pt x="8484" y="2072"/>
                    </a:lnTo>
                    <a:lnTo>
                      <a:pt x="8561" y="929"/>
                    </a:lnTo>
                    <a:lnTo>
                      <a:pt x="8068" y="720"/>
                    </a:lnTo>
                    <a:close/>
                    <a:moveTo>
                      <a:pt x="9628" y="720"/>
                    </a:moveTo>
                    <a:lnTo>
                      <a:pt x="9628" y="643"/>
                    </a:lnTo>
                    <a:lnTo>
                      <a:pt x="9498" y="643"/>
                    </a:lnTo>
                    <a:lnTo>
                      <a:pt x="9342" y="643"/>
                    </a:lnTo>
                    <a:lnTo>
                      <a:pt x="9186" y="643"/>
                    </a:lnTo>
                    <a:lnTo>
                      <a:pt x="9030" y="643"/>
                    </a:lnTo>
                    <a:lnTo>
                      <a:pt x="9030" y="720"/>
                    </a:lnTo>
                    <a:lnTo>
                      <a:pt x="8718" y="929"/>
                    </a:lnTo>
                    <a:lnTo>
                      <a:pt x="8770" y="2072"/>
                    </a:lnTo>
                    <a:lnTo>
                      <a:pt x="8900" y="2072"/>
                    </a:lnTo>
                    <a:lnTo>
                      <a:pt x="9316" y="2072"/>
                    </a:lnTo>
                    <a:lnTo>
                      <a:pt x="9368" y="2072"/>
                    </a:lnTo>
                    <a:lnTo>
                      <a:pt x="9758" y="2072"/>
                    </a:lnTo>
                    <a:lnTo>
                      <a:pt x="9913" y="2072"/>
                    </a:lnTo>
                    <a:lnTo>
                      <a:pt x="9966" y="929"/>
                    </a:lnTo>
                    <a:lnTo>
                      <a:pt x="9628" y="720"/>
                    </a:lnTo>
                    <a:close/>
                    <a:moveTo>
                      <a:pt x="2062" y="720"/>
                    </a:moveTo>
                    <a:lnTo>
                      <a:pt x="2062" y="643"/>
                    </a:lnTo>
                    <a:lnTo>
                      <a:pt x="1932" y="643"/>
                    </a:lnTo>
                    <a:lnTo>
                      <a:pt x="1776" y="643"/>
                    </a:lnTo>
                    <a:lnTo>
                      <a:pt x="1620" y="643"/>
                    </a:lnTo>
                    <a:lnTo>
                      <a:pt x="1464" y="643"/>
                    </a:lnTo>
                    <a:lnTo>
                      <a:pt x="1464" y="720"/>
                    </a:lnTo>
                    <a:lnTo>
                      <a:pt x="1152" y="929"/>
                    </a:lnTo>
                    <a:lnTo>
                      <a:pt x="1204" y="2072"/>
                    </a:lnTo>
                    <a:lnTo>
                      <a:pt x="1334" y="2072"/>
                    </a:lnTo>
                    <a:lnTo>
                      <a:pt x="1750" y="2072"/>
                    </a:lnTo>
                    <a:lnTo>
                      <a:pt x="1802" y="2072"/>
                    </a:lnTo>
                    <a:lnTo>
                      <a:pt x="2192" y="2072"/>
                    </a:lnTo>
                    <a:lnTo>
                      <a:pt x="2348" y="2072"/>
                    </a:lnTo>
                    <a:lnTo>
                      <a:pt x="2400" y="929"/>
                    </a:lnTo>
                    <a:lnTo>
                      <a:pt x="2062" y="720"/>
                    </a:lnTo>
                    <a:close/>
                    <a:moveTo>
                      <a:pt x="3466" y="720"/>
                    </a:moveTo>
                    <a:lnTo>
                      <a:pt x="3466" y="643"/>
                    </a:lnTo>
                    <a:lnTo>
                      <a:pt x="3310" y="643"/>
                    </a:lnTo>
                    <a:lnTo>
                      <a:pt x="3154" y="643"/>
                    </a:lnTo>
                    <a:lnTo>
                      <a:pt x="2998" y="643"/>
                    </a:lnTo>
                    <a:lnTo>
                      <a:pt x="2868" y="643"/>
                    </a:lnTo>
                    <a:lnTo>
                      <a:pt x="2868" y="720"/>
                    </a:lnTo>
                    <a:lnTo>
                      <a:pt x="2530" y="929"/>
                    </a:lnTo>
                    <a:lnTo>
                      <a:pt x="2582" y="2072"/>
                    </a:lnTo>
                    <a:lnTo>
                      <a:pt x="2738" y="2072"/>
                    </a:lnTo>
                    <a:lnTo>
                      <a:pt x="3154" y="2072"/>
                    </a:lnTo>
                    <a:lnTo>
                      <a:pt x="3181" y="2072"/>
                    </a:lnTo>
                    <a:lnTo>
                      <a:pt x="3596" y="2072"/>
                    </a:lnTo>
                    <a:lnTo>
                      <a:pt x="3726" y="2072"/>
                    </a:lnTo>
                    <a:lnTo>
                      <a:pt x="3778" y="929"/>
                    </a:lnTo>
                    <a:lnTo>
                      <a:pt x="3466" y="720"/>
                    </a:lnTo>
                    <a:close/>
                    <a:moveTo>
                      <a:pt x="4818" y="720"/>
                    </a:moveTo>
                    <a:lnTo>
                      <a:pt x="4818" y="643"/>
                    </a:lnTo>
                    <a:lnTo>
                      <a:pt x="4662" y="643"/>
                    </a:lnTo>
                    <a:lnTo>
                      <a:pt x="4533" y="643"/>
                    </a:lnTo>
                    <a:lnTo>
                      <a:pt x="4376" y="643"/>
                    </a:lnTo>
                    <a:lnTo>
                      <a:pt x="4220" y="643"/>
                    </a:lnTo>
                    <a:lnTo>
                      <a:pt x="4220" y="720"/>
                    </a:lnTo>
                    <a:lnTo>
                      <a:pt x="3908" y="929"/>
                    </a:lnTo>
                    <a:lnTo>
                      <a:pt x="3960" y="2072"/>
                    </a:lnTo>
                    <a:lnTo>
                      <a:pt x="4090" y="2072"/>
                    </a:lnTo>
                    <a:lnTo>
                      <a:pt x="4506" y="2072"/>
                    </a:lnTo>
                    <a:lnTo>
                      <a:pt x="4533" y="2072"/>
                    </a:lnTo>
                    <a:lnTo>
                      <a:pt x="4948" y="2072"/>
                    </a:lnTo>
                    <a:lnTo>
                      <a:pt x="5104" y="2072"/>
                    </a:lnTo>
                    <a:lnTo>
                      <a:pt x="5156" y="929"/>
                    </a:lnTo>
                    <a:lnTo>
                      <a:pt x="4818" y="720"/>
                    </a:lnTo>
                    <a:close/>
                    <a:moveTo>
                      <a:pt x="6222" y="720"/>
                    </a:moveTo>
                    <a:lnTo>
                      <a:pt x="6222" y="643"/>
                    </a:lnTo>
                    <a:lnTo>
                      <a:pt x="6066" y="643"/>
                    </a:lnTo>
                    <a:lnTo>
                      <a:pt x="6092" y="643"/>
                    </a:lnTo>
                    <a:lnTo>
                      <a:pt x="5936" y="643"/>
                    </a:lnTo>
                    <a:lnTo>
                      <a:pt x="5780" y="643"/>
                    </a:lnTo>
                    <a:lnTo>
                      <a:pt x="5624" y="643"/>
                    </a:lnTo>
                    <a:lnTo>
                      <a:pt x="5624" y="720"/>
                    </a:lnTo>
                    <a:lnTo>
                      <a:pt x="5312" y="929"/>
                    </a:lnTo>
                    <a:lnTo>
                      <a:pt x="5364" y="2072"/>
                    </a:lnTo>
                    <a:lnTo>
                      <a:pt x="5494" y="2072"/>
                    </a:lnTo>
                    <a:lnTo>
                      <a:pt x="5910" y="2072"/>
                    </a:lnTo>
                    <a:lnTo>
                      <a:pt x="5936" y="2072"/>
                    </a:lnTo>
                    <a:lnTo>
                      <a:pt x="6352" y="2072"/>
                    </a:lnTo>
                    <a:lnTo>
                      <a:pt x="6508" y="2072"/>
                    </a:lnTo>
                    <a:lnTo>
                      <a:pt x="6560" y="929"/>
                    </a:lnTo>
                    <a:lnTo>
                      <a:pt x="6222" y="720"/>
                    </a:lnTo>
                    <a:close/>
                    <a:moveTo>
                      <a:pt x="11084" y="720"/>
                    </a:moveTo>
                    <a:lnTo>
                      <a:pt x="11084" y="643"/>
                    </a:lnTo>
                    <a:lnTo>
                      <a:pt x="10954" y="643"/>
                    </a:lnTo>
                    <a:lnTo>
                      <a:pt x="10798" y="643"/>
                    </a:lnTo>
                    <a:lnTo>
                      <a:pt x="10642" y="643"/>
                    </a:lnTo>
                    <a:lnTo>
                      <a:pt x="10486" y="643"/>
                    </a:lnTo>
                    <a:lnTo>
                      <a:pt x="10486" y="720"/>
                    </a:lnTo>
                    <a:lnTo>
                      <a:pt x="10174" y="929"/>
                    </a:lnTo>
                    <a:lnTo>
                      <a:pt x="10226" y="2072"/>
                    </a:lnTo>
                    <a:lnTo>
                      <a:pt x="10356" y="2072"/>
                    </a:lnTo>
                    <a:lnTo>
                      <a:pt x="10772" y="2072"/>
                    </a:lnTo>
                    <a:lnTo>
                      <a:pt x="10824" y="2072"/>
                    </a:lnTo>
                    <a:lnTo>
                      <a:pt x="11214" y="2072"/>
                    </a:lnTo>
                    <a:lnTo>
                      <a:pt x="11370" y="2072"/>
                    </a:lnTo>
                    <a:lnTo>
                      <a:pt x="11422" y="929"/>
                    </a:lnTo>
                    <a:lnTo>
                      <a:pt x="11084" y="720"/>
                    </a:lnTo>
                    <a:close/>
                    <a:moveTo>
                      <a:pt x="12410" y="720"/>
                    </a:moveTo>
                    <a:lnTo>
                      <a:pt x="12410" y="643"/>
                    </a:lnTo>
                    <a:lnTo>
                      <a:pt x="12280" y="643"/>
                    </a:lnTo>
                    <a:lnTo>
                      <a:pt x="12124" y="643"/>
                    </a:lnTo>
                    <a:lnTo>
                      <a:pt x="11968" y="643"/>
                    </a:lnTo>
                    <a:lnTo>
                      <a:pt x="11813" y="643"/>
                    </a:lnTo>
                    <a:lnTo>
                      <a:pt x="11813" y="720"/>
                    </a:lnTo>
                    <a:lnTo>
                      <a:pt x="11500" y="929"/>
                    </a:lnTo>
                    <a:lnTo>
                      <a:pt x="11552" y="2072"/>
                    </a:lnTo>
                    <a:lnTo>
                      <a:pt x="11682" y="2072"/>
                    </a:lnTo>
                    <a:lnTo>
                      <a:pt x="12098" y="2072"/>
                    </a:lnTo>
                    <a:lnTo>
                      <a:pt x="12150" y="2072"/>
                    </a:lnTo>
                    <a:lnTo>
                      <a:pt x="12540" y="2072"/>
                    </a:lnTo>
                    <a:lnTo>
                      <a:pt x="12696" y="2072"/>
                    </a:lnTo>
                    <a:lnTo>
                      <a:pt x="12748" y="929"/>
                    </a:lnTo>
                    <a:lnTo>
                      <a:pt x="12410" y="720"/>
                    </a:lnTo>
                    <a:close/>
                    <a:moveTo>
                      <a:pt x="13840" y="720"/>
                    </a:moveTo>
                    <a:lnTo>
                      <a:pt x="13840" y="643"/>
                    </a:lnTo>
                    <a:lnTo>
                      <a:pt x="13684" y="643"/>
                    </a:lnTo>
                    <a:lnTo>
                      <a:pt x="13528" y="643"/>
                    </a:lnTo>
                    <a:lnTo>
                      <a:pt x="13398" y="643"/>
                    </a:lnTo>
                    <a:lnTo>
                      <a:pt x="13242" y="643"/>
                    </a:lnTo>
                    <a:lnTo>
                      <a:pt x="13242" y="720"/>
                    </a:lnTo>
                    <a:lnTo>
                      <a:pt x="12904" y="929"/>
                    </a:lnTo>
                    <a:lnTo>
                      <a:pt x="12956" y="2072"/>
                    </a:lnTo>
                    <a:lnTo>
                      <a:pt x="13112" y="2072"/>
                    </a:lnTo>
                    <a:lnTo>
                      <a:pt x="13528" y="2072"/>
                    </a:lnTo>
                    <a:lnTo>
                      <a:pt x="13554" y="2072"/>
                    </a:lnTo>
                    <a:lnTo>
                      <a:pt x="13971" y="2072"/>
                    </a:lnTo>
                    <a:lnTo>
                      <a:pt x="14126" y="2072"/>
                    </a:lnTo>
                    <a:lnTo>
                      <a:pt x="14152" y="929"/>
                    </a:lnTo>
                    <a:lnTo>
                      <a:pt x="13840" y="720"/>
                    </a:lnTo>
                    <a:close/>
                    <a:moveTo>
                      <a:pt x="14777" y="720"/>
                    </a:moveTo>
                    <a:lnTo>
                      <a:pt x="14777" y="643"/>
                    </a:lnTo>
                    <a:lnTo>
                      <a:pt x="14698" y="643"/>
                    </a:lnTo>
                    <a:lnTo>
                      <a:pt x="14620" y="643"/>
                    </a:lnTo>
                    <a:lnTo>
                      <a:pt x="14542" y="643"/>
                    </a:lnTo>
                    <a:lnTo>
                      <a:pt x="14464" y="643"/>
                    </a:lnTo>
                    <a:lnTo>
                      <a:pt x="14464" y="720"/>
                    </a:lnTo>
                    <a:lnTo>
                      <a:pt x="14282" y="929"/>
                    </a:lnTo>
                    <a:lnTo>
                      <a:pt x="14308" y="2072"/>
                    </a:lnTo>
                    <a:lnTo>
                      <a:pt x="14386" y="2072"/>
                    </a:lnTo>
                    <a:lnTo>
                      <a:pt x="14620" y="2072"/>
                    </a:lnTo>
                    <a:lnTo>
                      <a:pt x="14646" y="2072"/>
                    </a:lnTo>
                    <a:lnTo>
                      <a:pt x="14854" y="2072"/>
                    </a:lnTo>
                    <a:lnTo>
                      <a:pt x="14932" y="2072"/>
                    </a:lnTo>
                    <a:lnTo>
                      <a:pt x="14958" y="929"/>
                    </a:lnTo>
                    <a:lnTo>
                      <a:pt x="14777" y="720"/>
                    </a:lnTo>
                    <a:close/>
                    <a:moveTo>
                      <a:pt x="788" y="720"/>
                    </a:moveTo>
                    <a:lnTo>
                      <a:pt x="788" y="643"/>
                    </a:lnTo>
                    <a:lnTo>
                      <a:pt x="710" y="643"/>
                    </a:lnTo>
                    <a:lnTo>
                      <a:pt x="632" y="643"/>
                    </a:lnTo>
                    <a:lnTo>
                      <a:pt x="554" y="643"/>
                    </a:lnTo>
                    <a:lnTo>
                      <a:pt x="475" y="643"/>
                    </a:lnTo>
                    <a:lnTo>
                      <a:pt x="475" y="720"/>
                    </a:lnTo>
                    <a:lnTo>
                      <a:pt x="294" y="929"/>
                    </a:lnTo>
                    <a:lnTo>
                      <a:pt x="320" y="2072"/>
                    </a:lnTo>
                    <a:lnTo>
                      <a:pt x="398" y="2072"/>
                    </a:lnTo>
                    <a:lnTo>
                      <a:pt x="606" y="2072"/>
                    </a:lnTo>
                    <a:lnTo>
                      <a:pt x="632" y="2072"/>
                    </a:lnTo>
                    <a:lnTo>
                      <a:pt x="866" y="2072"/>
                    </a:lnTo>
                    <a:lnTo>
                      <a:pt x="918" y="2072"/>
                    </a:lnTo>
                    <a:lnTo>
                      <a:pt x="970" y="929"/>
                    </a:lnTo>
                    <a:lnTo>
                      <a:pt x="788" y="7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pic>
            <p:nvPicPr>
              <p:cNvPr id="29697" name="1124155285" descr="C:\Users\l00198883.CHINA\Desktop\rmyd20090717-6-1.jpg"/>
              <p:cNvPicPr>
                <a:picLocks noChangeAspect="1" noChangeArrowheads="1"/>
              </p:cNvPicPr>
              <p:nvPr/>
            </p:nvPicPr>
            <p:blipFill>
              <a:blip r:embed="rId6" cstate="print"/>
              <a:srcRect/>
              <a:stretch>
                <a:fillRect/>
              </a:stretch>
            </p:blipFill>
            <p:spPr bwMode="auto">
              <a:xfrm>
                <a:off x="6556621" y="4870214"/>
                <a:ext cx="1760756" cy="1157069"/>
              </a:xfrm>
              <a:prstGeom prst="rect">
                <a:avLst/>
              </a:prstGeom>
              <a:noFill/>
            </p:spPr>
          </p:pic>
          <p:sp>
            <p:nvSpPr>
              <p:cNvPr id="120" name="441024239"/>
              <p:cNvSpPr/>
              <p:nvPr/>
            </p:nvSpPr>
            <p:spPr>
              <a:xfrm>
                <a:off x="8531791" y="5552522"/>
                <a:ext cx="2050312" cy="238447"/>
              </a:xfrm>
              <a:prstGeom prst="rect">
                <a:avLst/>
              </a:prstGeom>
            </p:spPr>
            <p:txBody>
              <a:bodyPr wrap="none" lIns="68544" tIns="34272" rIns="68544" bIns="34272">
                <a:spAutoFit/>
              </a:bodyPr>
              <a:lstStyle/>
              <a:p>
                <a:pPr marL="171399" indent="-171399">
                  <a:buFont typeface="Arial" panose="020B0604020202020204" pitchFamily="34" charset="0"/>
                  <a:buChar char="•"/>
                </a:pPr>
                <a:r>
                  <a:rPr lang="bg-BG" altLang="zh-CN" sz="1100" b="1" dirty="0">
                    <a:latin typeface="Arial"/>
                    <a:ea typeface="微软雅黑"/>
                    <a:cs typeface="Arial" pitchFamily="34" charset="0"/>
                    <a:sym typeface="Arial"/>
                  </a:rPr>
                  <a:t>Провлича младите хора</a:t>
                </a:r>
                <a:r>
                  <a:rPr lang="en-US" altLang="zh-CN" sz="1100" b="1" dirty="0">
                    <a:latin typeface="Arial"/>
                    <a:ea typeface="微软雅黑"/>
                    <a:cs typeface="Arial" pitchFamily="34" charset="0"/>
                    <a:sym typeface="Arial"/>
                  </a:rPr>
                  <a:t>.</a:t>
                </a:r>
              </a:p>
            </p:txBody>
          </p:sp>
          <p:sp>
            <p:nvSpPr>
              <p:cNvPr id="121" name="1755570623"/>
              <p:cNvSpPr/>
              <p:nvPr/>
            </p:nvSpPr>
            <p:spPr>
              <a:xfrm>
                <a:off x="8531791" y="4979415"/>
                <a:ext cx="1915695" cy="238447"/>
              </a:xfrm>
              <a:prstGeom prst="rect">
                <a:avLst/>
              </a:prstGeom>
            </p:spPr>
            <p:txBody>
              <a:bodyPr wrap="none" lIns="68544" tIns="34272" rIns="68544" bIns="34272">
                <a:spAutoFit/>
              </a:bodyPr>
              <a:lstStyle/>
              <a:p>
                <a:pPr marL="171399" indent="-171399">
                  <a:buFont typeface="Arial" panose="020B0604020202020204" pitchFamily="34" charset="0"/>
                  <a:buChar char="•"/>
                </a:pPr>
                <a:r>
                  <a:rPr lang="bg-BG" altLang="zh-CN" sz="1100" b="1" dirty="0">
                    <a:latin typeface="Arial"/>
                    <a:ea typeface="微软雅黑"/>
                    <a:cs typeface="Arial" pitchFamily="34" charset="0"/>
                    <a:sym typeface="Arial"/>
                  </a:rPr>
                  <a:t>Привлича инвестиции</a:t>
                </a:r>
                <a:r>
                  <a:rPr lang="en-US" altLang="zh-CN" sz="1100" b="1" dirty="0">
                    <a:latin typeface="Arial"/>
                    <a:ea typeface="微软雅黑"/>
                    <a:cs typeface="Arial" pitchFamily="34" charset="0"/>
                    <a:sym typeface="Arial"/>
                  </a:rPr>
                  <a:t>.</a:t>
                </a:r>
              </a:p>
            </p:txBody>
          </p:sp>
          <p:sp>
            <p:nvSpPr>
              <p:cNvPr id="122" name="526136740"/>
              <p:cNvSpPr/>
              <p:nvPr/>
            </p:nvSpPr>
            <p:spPr>
              <a:xfrm>
                <a:off x="8538248" y="5262429"/>
                <a:ext cx="1999029" cy="238447"/>
              </a:xfrm>
              <a:prstGeom prst="rect">
                <a:avLst/>
              </a:prstGeom>
            </p:spPr>
            <p:txBody>
              <a:bodyPr wrap="none" lIns="68544" tIns="34272" rIns="68544" bIns="34272">
                <a:spAutoFit/>
              </a:bodyPr>
              <a:lstStyle/>
              <a:p>
                <a:pPr marL="171399" indent="-171399">
                  <a:buFont typeface="Arial" panose="020B0604020202020204" pitchFamily="34" charset="0"/>
                  <a:buChar char="•"/>
                </a:pPr>
                <a:r>
                  <a:rPr lang="bg-BG" altLang="zh-CN" sz="1100" b="1" dirty="0">
                    <a:latin typeface="Arial"/>
                    <a:ea typeface="微软雅黑"/>
                    <a:cs typeface="Arial" pitchFamily="34" charset="0"/>
                    <a:sym typeface="Arial"/>
                  </a:rPr>
                  <a:t>Открива работни места</a:t>
                </a:r>
                <a:r>
                  <a:rPr lang="en-US" altLang="zh-CN" sz="1100" b="1" dirty="0">
                    <a:latin typeface="Arial"/>
                    <a:ea typeface="微软雅黑"/>
                    <a:cs typeface="Arial" pitchFamily="34" charset="0"/>
                    <a:sym typeface="Arial"/>
                  </a:rPr>
                  <a:t>.</a:t>
                </a:r>
              </a:p>
            </p:txBody>
          </p:sp>
          <p:sp>
            <p:nvSpPr>
              <p:cNvPr id="123" name="685318682"/>
              <p:cNvSpPr/>
              <p:nvPr/>
            </p:nvSpPr>
            <p:spPr>
              <a:xfrm>
                <a:off x="8538248" y="5843802"/>
                <a:ext cx="2625640" cy="238447"/>
              </a:xfrm>
              <a:prstGeom prst="rect">
                <a:avLst/>
              </a:prstGeom>
            </p:spPr>
            <p:txBody>
              <a:bodyPr wrap="none" lIns="68544" tIns="34272" rIns="68544" bIns="34272">
                <a:spAutoFit/>
              </a:bodyPr>
              <a:lstStyle/>
              <a:p>
                <a:pPr marL="171399" indent="-171399">
                  <a:buFont typeface="Arial" panose="020B0604020202020204" pitchFamily="34" charset="0"/>
                  <a:buChar char="•"/>
                </a:pPr>
                <a:r>
                  <a:rPr lang="bg-BG" altLang="zh-CN" sz="1100" b="1" dirty="0">
                    <a:latin typeface="Arial"/>
                    <a:ea typeface="微软雅黑"/>
                    <a:cs typeface="Arial" pitchFamily="34" charset="0"/>
                    <a:sym typeface="Arial"/>
                  </a:rPr>
                  <a:t>Подобрява качеството на живот</a:t>
                </a:r>
                <a:r>
                  <a:rPr lang="en-US" altLang="zh-CN" sz="1100" b="1" dirty="0">
                    <a:latin typeface="Arial"/>
                    <a:ea typeface="微软雅黑"/>
                    <a:cs typeface="Arial" pitchFamily="34" charset="0"/>
                    <a:sym typeface="Arial"/>
                  </a:rPr>
                  <a:t>.</a:t>
                </a:r>
              </a:p>
            </p:txBody>
          </p:sp>
        </p:grpSp>
      </p:grpSp>
    </p:spTree>
    <p:extLst>
      <p:ext uri="{BB962C8B-B14F-4D97-AF65-F5344CB8AC3E}">
        <p14:creationId xmlns:p14="http://schemas.microsoft.com/office/powerpoint/2010/main" val="851492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936413933"/>
          <p:cNvSpPr/>
          <p:nvPr/>
        </p:nvSpPr>
        <p:spPr bwMode="auto">
          <a:xfrm>
            <a:off x="868786" y="1818317"/>
            <a:ext cx="5038688" cy="365613"/>
          </a:xfrm>
          <a:prstGeom prst="roundRect">
            <a:avLst/>
          </a:prstGeom>
          <a:solidFill>
            <a:schemeClr val="tx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lvl="0" algn="ctr">
              <a:buClr>
                <a:srgbClr val="CC9900"/>
              </a:buClr>
            </a:pPr>
            <a:r>
              <a:rPr lang="bg-BG" altLang="zh-CN" sz="1600" b="1" dirty="0">
                <a:solidFill>
                  <a:srgbClr val="FFFFFF"/>
                </a:solidFill>
                <a:latin typeface="Arial" panose="020B0604020202020204" pitchFamily="34" charset="0"/>
                <a:ea typeface="微软雅黑" pitchFamily="34" charset="-122"/>
              </a:rPr>
              <a:t>Труден достъп до </a:t>
            </a:r>
            <a:r>
              <a:rPr lang="en-US" altLang="zh-CN" sz="1600" b="1" dirty="0">
                <a:solidFill>
                  <a:srgbClr val="FFFFFF"/>
                </a:solidFill>
                <a:latin typeface="Arial" panose="020B0604020202020204" pitchFamily="34" charset="0"/>
                <a:ea typeface="微软雅黑" pitchFamily="34" charset="-122"/>
              </a:rPr>
              <a:t>Wi-Fi </a:t>
            </a:r>
            <a:r>
              <a:rPr lang="bg-BG" altLang="zh-CN" sz="1600" b="1" dirty="0">
                <a:solidFill>
                  <a:srgbClr val="FFFFFF"/>
                </a:solidFill>
                <a:latin typeface="Arial" panose="020B0604020202020204" pitchFamily="34" charset="0"/>
                <a:ea typeface="微软雅黑" pitchFamily="34" charset="-122"/>
              </a:rPr>
              <a:t>мрежата</a:t>
            </a:r>
            <a:endParaRPr lang="zh-CN" altLang="zh-CN" sz="1600" b="1" dirty="0">
              <a:solidFill>
                <a:srgbClr val="FFFFFF"/>
              </a:solidFill>
              <a:latin typeface="Arial" panose="020B0604020202020204" pitchFamily="34" charset="0"/>
              <a:ea typeface="微软雅黑" pitchFamily="34" charset="-122"/>
            </a:endParaRPr>
          </a:p>
        </p:txBody>
      </p:sp>
      <p:sp>
        <p:nvSpPr>
          <p:cNvPr id="17" name="473402718"/>
          <p:cNvSpPr/>
          <p:nvPr/>
        </p:nvSpPr>
        <p:spPr bwMode="auto">
          <a:xfrm>
            <a:off x="6087127" y="1818317"/>
            <a:ext cx="5038688" cy="365613"/>
          </a:xfrm>
          <a:prstGeom prst="roundRect">
            <a:avLst/>
          </a:prstGeom>
          <a:solidFill>
            <a:schemeClr val="tx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lvl="0" algn="ctr">
              <a:buClr>
                <a:srgbClr val="CC9900"/>
              </a:buClr>
            </a:pPr>
            <a:r>
              <a:rPr lang="bg-BG" altLang="zh-CN" sz="1600" b="1" dirty="0">
                <a:solidFill>
                  <a:srgbClr val="FFFFFF"/>
                </a:solidFill>
                <a:latin typeface="Arial" panose="020B0604020202020204" pitchFamily="34" charset="0"/>
                <a:ea typeface="微软雅黑" pitchFamily="34" charset="-122"/>
              </a:rPr>
              <a:t>Лош сигнал</a:t>
            </a:r>
            <a:endParaRPr lang="zh-CN" altLang="zh-CN" sz="1600" b="1" dirty="0">
              <a:solidFill>
                <a:srgbClr val="FFFFFF"/>
              </a:solidFill>
              <a:latin typeface="Arial" panose="020B0604020202020204" pitchFamily="34" charset="0"/>
              <a:ea typeface="微软雅黑" pitchFamily="34" charset="-122"/>
            </a:endParaRPr>
          </a:p>
        </p:txBody>
      </p:sp>
      <p:grpSp>
        <p:nvGrpSpPr>
          <p:cNvPr id="2" name="Group 1"/>
          <p:cNvGrpSpPr/>
          <p:nvPr/>
        </p:nvGrpSpPr>
        <p:grpSpPr>
          <a:xfrm>
            <a:off x="853706" y="2218295"/>
            <a:ext cx="5038688" cy="3958969"/>
            <a:chOff x="853706" y="2218295"/>
            <a:chExt cx="5038688" cy="3958969"/>
          </a:xfrm>
        </p:grpSpPr>
        <p:sp>
          <p:nvSpPr>
            <p:cNvPr id="18" name="72494570"/>
            <p:cNvSpPr txBox="1"/>
            <p:nvPr/>
          </p:nvSpPr>
          <p:spPr>
            <a:xfrm>
              <a:off x="853706" y="2218295"/>
              <a:ext cx="5038688" cy="3958969"/>
            </a:xfrm>
            <a:prstGeom prst="rect">
              <a:avLst/>
            </a:prstGeom>
            <a:gradFill flip="none" rotWithShape="1">
              <a:gsLst>
                <a:gs pos="0">
                  <a:schemeClr val="bg1">
                    <a:lumMod val="95000"/>
                  </a:schemeClr>
                </a:gs>
                <a:gs pos="73000">
                  <a:schemeClr val="bg1"/>
                </a:gs>
                <a:gs pos="100000">
                  <a:schemeClr val="bg1"/>
                </a:gs>
              </a:gsLst>
              <a:lin ang="5400000" scaled="1"/>
              <a:tileRect/>
            </a:gradFill>
            <a:ln>
              <a:noFill/>
            </a:ln>
            <a:effectLst>
              <a:outerShdw blurRad="50800" dist="38100" dir="2700000" algn="tl" rotWithShape="0">
                <a:prstClr val="black">
                  <a:alpha val="40000"/>
                </a:prstClr>
              </a:outerShdw>
            </a:effectLst>
          </p:spPr>
          <p:txBody>
            <a:bodyPr wrap="square" lIns="143963" tIns="107972" rIns="35991" rtlCol="0">
              <a:noAutofit/>
            </a:bodyPr>
            <a:lstStyle/>
            <a:p>
              <a:pPr>
                <a:spcBef>
                  <a:spcPts val="600"/>
                </a:spcBef>
              </a:pPr>
              <a:endParaRPr lang="en-US" altLang="zh-CN" sz="1200" dirty="0">
                <a:latin typeface="Arial" panose="020B0604020202020204" pitchFamily="34" charset="0"/>
                <a:ea typeface="微软雅黑" pitchFamily="34" charset="-122"/>
              </a:endParaRPr>
            </a:p>
          </p:txBody>
        </p:sp>
        <p:sp>
          <p:nvSpPr>
            <p:cNvPr id="19" name="1349608737"/>
            <p:cNvSpPr/>
            <p:nvPr/>
          </p:nvSpPr>
          <p:spPr>
            <a:xfrm>
              <a:off x="1565341" y="2412611"/>
              <a:ext cx="3860733" cy="307697"/>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1. </a:t>
              </a:r>
              <a:r>
                <a:rPr lang="ru-RU" altLang="zh-CN" sz="1400" b="1" dirty="0">
                  <a:solidFill>
                    <a:srgbClr val="C00000"/>
                  </a:solidFill>
                  <a:latin typeface="Arial" panose="020B0604020202020204" pitchFamily="34" charset="0"/>
                  <a:ea typeface="微软雅黑" pitchFamily="34" charset="-122"/>
                  <a:cs typeface="Arial" pitchFamily="34" charset="0"/>
                </a:rPr>
                <a:t>Достъпът до услугата е сложен</a:t>
              </a:r>
              <a:r>
                <a:rPr lang="en-US" altLang="zh-CN" sz="1400" b="1" dirty="0">
                  <a:solidFill>
                    <a:srgbClr val="C00000"/>
                  </a:solidFill>
                  <a:latin typeface="Arial" panose="020B0604020202020204" pitchFamily="34" charset="0"/>
                  <a:ea typeface="微软雅黑" pitchFamily="34" charset="-122"/>
                  <a:cs typeface="Arial" pitchFamily="34" charset="0"/>
                </a:rPr>
                <a:t>.</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21" name="1153797671"/>
            <p:cNvSpPr/>
            <p:nvPr/>
          </p:nvSpPr>
          <p:spPr>
            <a:xfrm>
              <a:off x="1514554" y="4190148"/>
              <a:ext cx="4198959" cy="738472"/>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2. </a:t>
              </a:r>
              <a:r>
                <a:rPr lang="ru-RU" altLang="zh-CN" sz="1400" b="1" dirty="0">
                  <a:solidFill>
                    <a:srgbClr val="C00000"/>
                  </a:solidFill>
                  <a:latin typeface="Arial" panose="020B0604020202020204" pitchFamily="34" charset="0"/>
                  <a:ea typeface="微软雅黑" pitchFamily="34" charset="-122"/>
                  <a:cs typeface="Arial" pitchFamily="34" charset="0"/>
                </a:rPr>
                <a:t>Неуспехът да получите паролата за достъп през SMS </a:t>
              </a:r>
              <a:r>
                <a:rPr lang="bg-BG" altLang="zh-CN" sz="1400" b="1" dirty="0">
                  <a:solidFill>
                    <a:srgbClr val="C00000"/>
                  </a:solidFill>
                  <a:latin typeface="Arial" panose="020B0604020202020204" pitchFamily="34" charset="0"/>
                  <a:ea typeface="微软雅黑" pitchFamily="34" charset="-122"/>
                  <a:cs typeface="Arial" pitchFamily="34" charset="0"/>
                </a:rPr>
                <a:t>засяга</a:t>
              </a:r>
              <a:r>
                <a:rPr lang="en-US" altLang="zh-CN" sz="1400" b="1" dirty="0">
                  <a:solidFill>
                    <a:srgbClr val="C00000"/>
                  </a:solidFill>
                  <a:latin typeface="Arial" panose="020B0604020202020204" pitchFamily="34" charset="0"/>
                  <a:ea typeface="微软雅黑" pitchFamily="34" charset="-122"/>
                  <a:cs typeface="Arial" pitchFamily="34" charset="0"/>
                </a:rPr>
                <a:t> SMS </a:t>
              </a:r>
              <a:r>
                <a:rPr lang="bg-BG" altLang="zh-CN" sz="1400" b="1" dirty="0" err="1">
                  <a:solidFill>
                    <a:srgbClr val="C00000"/>
                  </a:solidFill>
                  <a:latin typeface="Arial" panose="020B0604020202020204" pitchFamily="34" charset="0"/>
                  <a:ea typeface="微软雅黑" pitchFamily="34" charset="-122"/>
                  <a:cs typeface="Arial" pitchFamily="34" charset="0"/>
                </a:rPr>
                <a:t>автентикацията</a:t>
              </a:r>
              <a:r>
                <a:rPr lang="en-US" altLang="zh-CN" sz="1400" b="1" dirty="0">
                  <a:solidFill>
                    <a:srgbClr val="C00000"/>
                  </a:solidFill>
                  <a:latin typeface="Arial" panose="020B0604020202020204" pitchFamily="34" charset="0"/>
                  <a:ea typeface="微软雅黑" pitchFamily="34" charset="-122"/>
                  <a:cs typeface="Arial" pitchFamily="34" charset="0"/>
                </a:rPr>
                <a:t>. </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28" name="1967731384"/>
            <p:cNvSpPr txBox="1"/>
            <p:nvPr/>
          </p:nvSpPr>
          <p:spPr>
            <a:xfrm>
              <a:off x="1491862" y="3402813"/>
              <a:ext cx="863375" cy="461545"/>
            </a:xfrm>
            <a:prstGeom prst="rect">
              <a:avLst/>
            </a:prstGeom>
            <a:solidFill>
              <a:schemeClr val="bg1">
                <a:lumMod val="85000"/>
              </a:schemeClr>
            </a:solidFill>
          </p:spPr>
          <p:txBody>
            <a:bodyPr wrap="square" rtlCol="0">
              <a:spAutoFit/>
            </a:bodyPr>
            <a:lstStyle/>
            <a:p>
              <a:r>
                <a:rPr lang="bg-BG" altLang="zh-CN" sz="800" dirty="0">
                  <a:latin typeface="Arial" panose="020B0604020202020204" pitchFamily="34" charset="0"/>
                  <a:ea typeface="微软雅黑" pitchFamily="34" charset="-122"/>
                </a:rPr>
                <a:t>Потърсете правилния сигнал</a:t>
              </a:r>
              <a:endParaRPr lang="zh-CN" altLang="en-US" sz="800" dirty="0">
                <a:latin typeface="Arial" panose="020B0604020202020204" pitchFamily="34" charset="0"/>
                <a:ea typeface="微软雅黑" pitchFamily="34" charset="-122"/>
              </a:endParaRPr>
            </a:p>
          </p:txBody>
        </p:sp>
        <p:cxnSp>
          <p:nvCxnSpPr>
            <p:cNvPr id="29" name="1133877218"/>
            <p:cNvCxnSpPr/>
            <p:nvPr/>
          </p:nvCxnSpPr>
          <p:spPr bwMode="auto">
            <a:xfrm>
              <a:off x="2370473" y="3735466"/>
              <a:ext cx="647831" cy="0"/>
            </a:xfrm>
            <a:prstGeom prst="straightConnector1">
              <a:avLst/>
            </a:prstGeom>
            <a:noFill/>
            <a:ln w="9525" cap="flat" cmpd="sng" algn="ctr">
              <a:solidFill>
                <a:schemeClr val="tx1"/>
              </a:solidFill>
              <a:prstDash val="solid"/>
              <a:round/>
              <a:headEnd type="none" w="med" len="med"/>
              <a:tailEnd type="arrow"/>
            </a:ln>
            <a:effectLst/>
          </p:spPr>
        </p:cxnSp>
        <p:sp>
          <p:nvSpPr>
            <p:cNvPr id="31" name="1081893856"/>
            <p:cNvSpPr>
              <a:spLocks/>
            </p:cNvSpPr>
            <p:nvPr/>
          </p:nvSpPr>
          <p:spPr bwMode="auto">
            <a:xfrm>
              <a:off x="3081489" y="3646589"/>
              <a:ext cx="309799" cy="337964"/>
            </a:xfrm>
            <a:custGeom>
              <a:avLst/>
              <a:gdLst/>
              <a:ahLst/>
              <a:cxnLst>
                <a:cxn ang="0">
                  <a:pos x="359" y="194"/>
                </a:cxn>
                <a:cxn ang="0">
                  <a:pos x="351" y="243"/>
                </a:cxn>
                <a:cxn ang="0">
                  <a:pos x="331" y="286"/>
                </a:cxn>
                <a:cxn ang="0">
                  <a:pos x="310" y="310"/>
                </a:cxn>
                <a:cxn ang="0">
                  <a:pos x="271" y="339"/>
                </a:cxn>
                <a:cxn ang="0">
                  <a:pos x="227" y="357"/>
                </a:cxn>
                <a:cxn ang="0">
                  <a:pos x="192" y="359"/>
                </a:cxn>
                <a:cxn ang="0">
                  <a:pos x="143" y="353"/>
                </a:cxn>
                <a:cxn ang="0">
                  <a:pos x="100" y="331"/>
                </a:cxn>
                <a:cxn ang="0">
                  <a:pos x="76" y="310"/>
                </a:cxn>
                <a:cxn ang="0">
                  <a:pos x="47" y="274"/>
                </a:cxn>
                <a:cxn ang="0">
                  <a:pos x="31" y="227"/>
                </a:cxn>
                <a:cxn ang="0">
                  <a:pos x="27" y="194"/>
                </a:cxn>
                <a:cxn ang="0">
                  <a:pos x="35" y="145"/>
                </a:cxn>
                <a:cxn ang="0">
                  <a:pos x="55" y="100"/>
                </a:cxn>
                <a:cxn ang="0">
                  <a:pos x="76" y="76"/>
                </a:cxn>
                <a:cxn ang="0">
                  <a:pos x="114" y="47"/>
                </a:cxn>
                <a:cxn ang="0">
                  <a:pos x="159" y="31"/>
                </a:cxn>
                <a:cxn ang="0">
                  <a:pos x="192" y="29"/>
                </a:cxn>
                <a:cxn ang="0">
                  <a:pos x="243" y="35"/>
                </a:cxn>
                <a:cxn ang="0">
                  <a:pos x="286" y="55"/>
                </a:cxn>
                <a:cxn ang="0">
                  <a:pos x="310" y="76"/>
                </a:cxn>
                <a:cxn ang="0">
                  <a:pos x="339" y="115"/>
                </a:cxn>
                <a:cxn ang="0">
                  <a:pos x="355" y="159"/>
                </a:cxn>
                <a:cxn ang="0">
                  <a:pos x="371" y="194"/>
                </a:cxn>
                <a:cxn ang="0">
                  <a:pos x="386" y="174"/>
                </a:cxn>
                <a:cxn ang="0">
                  <a:pos x="371" y="119"/>
                </a:cxn>
                <a:cxn ang="0">
                  <a:pos x="341" y="72"/>
                </a:cxn>
                <a:cxn ang="0">
                  <a:pos x="300" y="33"/>
                </a:cxn>
                <a:cxn ang="0">
                  <a:pos x="251" y="11"/>
                </a:cxn>
                <a:cxn ang="0">
                  <a:pos x="192" y="0"/>
                </a:cxn>
                <a:cxn ang="0">
                  <a:pos x="153" y="5"/>
                </a:cxn>
                <a:cxn ang="0">
                  <a:pos x="100" y="25"/>
                </a:cxn>
                <a:cxn ang="0">
                  <a:pos x="57" y="58"/>
                </a:cxn>
                <a:cxn ang="0">
                  <a:pos x="23" y="102"/>
                </a:cxn>
                <a:cxn ang="0">
                  <a:pos x="4" y="155"/>
                </a:cxn>
                <a:cxn ang="0">
                  <a:pos x="0" y="194"/>
                </a:cxn>
                <a:cxn ang="0">
                  <a:pos x="8" y="251"/>
                </a:cxn>
                <a:cxn ang="0">
                  <a:pos x="33" y="302"/>
                </a:cxn>
                <a:cxn ang="0">
                  <a:pos x="70" y="343"/>
                </a:cxn>
                <a:cxn ang="0">
                  <a:pos x="118" y="371"/>
                </a:cxn>
                <a:cxn ang="0">
                  <a:pos x="174" y="386"/>
                </a:cxn>
                <a:cxn ang="0">
                  <a:pos x="212" y="386"/>
                </a:cxn>
                <a:cxn ang="0">
                  <a:pos x="267" y="371"/>
                </a:cxn>
                <a:cxn ang="0">
                  <a:pos x="316" y="343"/>
                </a:cxn>
                <a:cxn ang="0">
                  <a:pos x="353" y="302"/>
                </a:cxn>
                <a:cxn ang="0">
                  <a:pos x="377" y="251"/>
                </a:cxn>
                <a:cxn ang="0">
                  <a:pos x="386" y="194"/>
                </a:cxn>
              </a:cxnLst>
              <a:rect l="0" t="0" r="r" b="b"/>
              <a:pathLst>
                <a:path w="386" h="388">
                  <a:moveTo>
                    <a:pt x="371" y="194"/>
                  </a:moveTo>
                  <a:lnTo>
                    <a:pt x="359" y="194"/>
                  </a:lnTo>
                  <a:lnTo>
                    <a:pt x="359" y="194"/>
                  </a:lnTo>
                  <a:lnTo>
                    <a:pt x="357" y="210"/>
                  </a:lnTo>
                  <a:lnTo>
                    <a:pt x="355" y="227"/>
                  </a:lnTo>
                  <a:lnTo>
                    <a:pt x="351" y="243"/>
                  </a:lnTo>
                  <a:lnTo>
                    <a:pt x="345" y="259"/>
                  </a:lnTo>
                  <a:lnTo>
                    <a:pt x="339" y="274"/>
                  </a:lnTo>
                  <a:lnTo>
                    <a:pt x="331" y="286"/>
                  </a:lnTo>
                  <a:lnTo>
                    <a:pt x="320" y="300"/>
                  </a:lnTo>
                  <a:lnTo>
                    <a:pt x="310" y="310"/>
                  </a:lnTo>
                  <a:lnTo>
                    <a:pt x="310" y="310"/>
                  </a:lnTo>
                  <a:lnTo>
                    <a:pt x="298" y="323"/>
                  </a:lnTo>
                  <a:lnTo>
                    <a:pt x="286" y="331"/>
                  </a:lnTo>
                  <a:lnTo>
                    <a:pt x="271" y="339"/>
                  </a:lnTo>
                  <a:lnTo>
                    <a:pt x="257" y="347"/>
                  </a:lnTo>
                  <a:lnTo>
                    <a:pt x="243" y="353"/>
                  </a:lnTo>
                  <a:lnTo>
                    <a:pt x="227" y="357"/>
                  </a:lnTo>
                  <a:lnTo>
                    <a:pt x="210" y="359"/>
                  </a:lnTo>
                  <a:lnTo>
                    <a:pt x="192" y="359"/>
                  </a:lnTo>
                  <a:lnTo>
                    <a:pt x="192" y="359"/>
                  </a:lnTo>
                  <a:lnTo>
                    <a:pt x="176" y="359"/>
                  </a:lnTo>
                  <a:lnTo>
                    <a:pt x="159" y="357"/>
                  </a:lnTo>
                  <a:lnTo>
                    <a:pt x="143" y="353"/>
                  </a:lnTo>
                  <a:lnTo>
                    <a:pt x="129" y="347"/>
                  </a:lnTo>
                  <a:lnTo>
                    <a:pt x="114" y="339"/>
                  </a:lnTo>
                  <a:lnTo>
                    <a:pt x="100" y="331"/>
                  </a:lnTo>
                  <a:lnTo>
                    <a:pt x="88" y="323"/>
                  </a:lnTo>
                  <a:lnTo>
                    <a:pt x="76" y="310"/>
                  </a:lnTo>
                  <a:lnTo>
                    <a:pt x="76" y="310"/>
                  </a:lnTo>
                  <a:lnTo>
                    <a:pt x="65" y="300"/>
                  </a:lnTo>
                  <a:lnTo>
                    <a:pt x="55" y="286"/>
                  </a:lnTo>
                  <a:lnTo>
                    <a:pt x="47" y="274"/>
                  </a:lnTo>
                  <a:lnTo>
                    <a:pt x="39" y="259"/>
                  </a:lnTo>
                  <a:lnTo>
                    <a:pt x="35" y="243"/>
                  </a:lnTo>
                  <a:lnTo>
                    <a:pt x="31" y="227"/>
                  </a:lnTo>
                  <a:lnTo>
                    <a:pt x="27" y="210"/>
                  </a:lnTo>
                  <a:lnTo>
                    <a:pt x="27" y="194"/>
                  </a:lnTo>
                  <a:lnTo>
                    <a:pt x="27" y="194"/>
                  </a:lnTo>
                  <a:lnTo>
                    <a:pt x="27" y="178"/>
                  </a:lnTo>
                  <a:lnTo>
                    <a:pt x="31" y="159"/>
                  </a:lnTo>
                  <a:lnTo>
                    <a:pt x="35" y="145"/>
                  </a:lnTo>
                  <a:lnTo>
                    <a:pt x="39" y="129"/>
                  </a:lnTo>
                  <a:lnTo>
                    <a:pt x="47" y="115"/>
                  </a:lnTo>
                  <a:lnTo>
                    <a:pt x="55" y="100"/>
                  </a:lnTo>
                  <a:lnTo>
                    <a:pt x="65" y="88"/>
                  </a:lnTo>
                  <a:lnTo>
                    <a:pt x="76" y="76"/>
                  </a:lnTo>
                  <a:lnTo>
                    <a:pt x="76" y="76"/>
                  </a:lnTo>
                  <a:lnTo>
                    <a:pt x="88" y="66"/>
                  </a:lnTo>
                  <a:lnTo>
                    <a:pt x="100" y="55"/>
                  </a:lnTo>
                  <a:lnTo>
                    <a:pt x="114" y="47"/>
                  </a:lnTo>
                  <a:lnTo>
                    <a:pt x="129" y="41"/>
                  </a:lnTo>
                  <a:lnTo>
                    <a:pt x="143" y="35"/>
                  </a:lnTo>
                  <a:lnTo>
                    <a:pt x="159" y="31"/>
                  </a:lnTo>
                  <a:lnTo>
                    <a:pt x="176" y="29"/>
                  </a:lnTo>
                  <a:lnTo>
                    <a:pt x="192" y="29"/>
                  </a:lnTo>
                  <a:lnTo>
                    <a:pt x="192" y="29"/>
                  </a:lnTo>
                  <a:lnTo>
                    <a:pt x="210" y="29"/>
                  </a:lnTo>
                  <a:lnTo>
                    <a:pt x="227" y="31"/>
                  </a:lnTo>
                  <a:lnTo>
                    <a:pt x="243" y="35"/>
                  </a:lnTo>
                  <a:lnTo>
                    <a:pt x="257" y="41"/>
                  </a:lnTo>
                  <a:lnTo>
                    <a:pt x="271" y="47"/>
                  </a:lnTo>
                  <a:lnTo>
                    <a:pt x="286" y="55"/>
                  </a:lnTo>
                  <a:lnTo>
                    <a:pt x="298" y="66"/>
                  </a:lnTo>
                  <a:lnTo>
                    <a:pt x="310" y="76"/>
                  </a:lnTo>
                  <a:lnTo>
                    <a:pt x="310" y="76"/>
                  </a:lnTo>
                  <a:lnTo>
                    <a:pt x="320" y="88"/>
                  </a:lnTo>
                  <a:lnTo>
                    <a:pt x="331" y="100"/>
                  </a:lnTo>
                  <a:lnTo>
                    <a:pt x="339" y="115"/>
                  </a:lnTo>
                  <a:lnTo>
                    <a:pt x="345" y="129"/>
                  </a:lnTo>
                  <a:lnTo>
                    <a:pt x="351" y="145"/>
                  </a:lnTo>
                  <a:lnTo>
                    <a:pt x="355" y="159"/>
                  </a:lnTo>
                  <a:lnTo>
                    <a:pt x="357" y="178"/>
                  </a:lnTo>
                  <a:lnTo>
                    <a:pt x="359" y="194"/>
                  </a:lnTo>
                  <a:lnTo>
                    <a:pt x="371" y="194"/>
                  </a:lnTo>
                  <a:lnTo>
                    <a:pt x="386" y="194"/>
                  </a:lnTo>
                  <a:lnTo>
                    <a:pt x="386" y="194"/>
                  </a:lnTo>
                  <a:lnTo>
                    <a:pt x="386" y="174"/>
                  </a:lnTo>
                  <a:lnTo>
                    <a:pt x="381" y="155"/>
                  </a:lnTo>
                  <a:lnTo>
                    <a:pt x="377" y="137"/>
                  </a:lnTo>
                  <a:lnTo>
                    <a:pt x="371" y="119"/>
                  </a:lnTo>
                  <a:lnTo>
                    <a:pt x="363" y="102"/>
                  </a:lnTo>
                  <a:lnTo>
                    <a:pt x="353" y="86"/>
                  </a:lnTo>
                  <a:lnTo>
                    <a:pt x="341" y="72"/>
                  </a:lnTo>
                  <a:lnTo>
                    <a:pt x="328" y="58"/>
                  </a:lnTo>
                  <a:lnTo>
                    <a:pt x="316" y="45"/>
                  </a:lnTo>
                  <a:lnTo>
                    <a:pt x="300" y="33"/>
                  </a:lnTo>
                  <a:lnTo>
                    <a:pt x="286" y="25"/>
                  </a:lnTo>
                  <a:lnTo>
                    <a:pt x="267" y="17"/>
                  </a:lnTo>
                  <a:lnTo>
                    <a:pt x="251" y="11"/>
                  </a:lnTo>
                  <a:lnTo>
                    <a:pt x="233" y="5"/>
                  </a:lnTo>
                  <a:lnTo>
                    <a:pt x="212" y="2"/>
                  </a:lnTo>
                  <a:lnTo>
                    <a:pt x="192" y="0"/>
                  </a:lnTo>
                  <a:lnTo>
                    <a:pt x="192" y="0"/>
                  </a:lnTo>
                  <a:lnTo>
                    <a:pt x="174" y="2"/>
                  </a:lnTo>
                  <a:lnTo>
                    <a:pt x="153" y="5"/>
                  </a:lnTo>
                  <a:lnTo>
                    <a:pt x="135" y="11"/>
                  </a:lnTo>
                  <a:lnTo>
                    <a:pt x="118" y="17"/>
                  </a:lnTo>
                  <a:lnTo>
                    <a:pt x="100" y="25"/>
                  </a:lnTo>
                  <a:lnTo>
                    <a:pt x="86" y="33"/>
                  </a:lnTo>
                  <a:lnTo>
                    <a:pt x="70" y="45"/>
                  </a:lnTo>
                  <a:lnTo>
                    <a:pt x="57" y="58"/>
                  </a:lnTo>
                  <a:lnTo>
                    <a:pt x="43" y="72"/>
                  </a:lnTo>
                  <a:lnTo>
                    <a:pt x="33" y="86"/>
                  </a:lnTo>
                  <a:lnTo>
                    <a:pt x="23" y="102"/>
                  </a:lnTo>
                  <a:lnTo>
                    <a:pt x="14" y="119"/>
                  </a:lnTo>
                  <a:lnTo>
                    <a:pt x="8" y="137"/>
                  </a:lnTo>
                  <a:lnTo>
                    <a:pt x="4" y="155"/>
                  </a:lnTo>
                  <a:lnTo>
                    <a:pt x="0" y="174"/>
                  </a:lnTo>
                  <a:lnTo>
                    <a:pt x="0" y="194"/>
                  </a:lnTo>
                  <a:lnTo>
                    <a:pt x="0" y="194"/>
                  </a:lnTo>
                  <a:lnTo>
                    <a:pt x="0" y="215"/>
                  </a:lnTo>
                  <a:lnTo>
                    <a:pt x="4" y="233"/>
                  </a:lnTo>
                  <a:lnTo>
                    <a:pt x="8" y="251"/>
                  </a:lnTo>
                  <a:lnTo>
                    <a:pt x="14" y="270"/>
                  </a:lnTo>
                  <a:lnTo>
                    <a:pt x="23" y="286"/>
                  </a:lnTo>
                  <a:lnTo>
                    <a:pt x="33" y="302"/>
                  </a:lnTo>
                  <a:lnTo>
                    <a:pt x="43" y="316"/>
                  </a:lnTo>
                  <a:lnTo>
                    <a:pt x="57" y="331"/>
                  </a:lnTo>
                  <a:lnTo>
                    <a:pt x="70" y="343"/>
                  </a:lnTo>
                  <a:lnTo>
                    <a:pt x="86" y="353"/>
                  </a:lnTo>
                  <a:lnTo>
                    <a:pt x="100" y="363"/>
                  </a:lnTo>
                  <a:lnTo>
                    <a:pt x="118" y="371"/>
                  </a:lnTo>
                  <a:lnTo>
                    <a:pt x="135" y="378"/>
                  </a:lnTo>
                  <a:lnTo>
                    <a:pt x="153" y="384"/>
                  </a:lnTo>
                  <a:lnTo>
                    <a:pt x="174" y="386"/>
                  </a:lnTo>
                  <a:lnTo>
                    <a:pt x="192" y="388"/>
                  </a:lnTo>
                  <a:lnTo>
                    <a:pt x="192" y="388"/>
                  </a:lnTo>
                  <a:lnTo>
                    <a:pt x="212" y="386"/>
                  </a:lnTo>
                  <a:lnTo>
                    <a:pt x="233" y="384"/>
                  </a:lnTo>
                  <a:lnTo>
                    <a:pt x="251" y="378"/>
                  </a:lnTo>
                  <a:lnTo>
                    <a:pt x="267" y="371"/>
                  </a:lnTo>
                  <a:lnTo>
                    <a:pt x="286" y="363"/>
                  </a:lnTo>
                  <a:lnTo>
                    <a:pt x="300" y="353"/>
                  </a:lnTo>
                  <a:lnTo>
                    <a:pt x="316" y="343"/>
                  </a:lnTo>
                  <a:lnTo>
                    <a:pt x="328" y="331"/>
                  </a:lnTo>
                  <a:lnTo>
                    <a:pt x="341" y="316"/>
                  </a:lnTo>
                  <a:lnTo>
                    <a:pt x="353" y="302"/>
                  </a:lnTo>
                  <a:lnTo>
                    <a:pt x="363" y="286"/>
                  </a:lnTo>
                  <a:lnTo>
                    <a:pt x="371" y="270"/>
                  </a:lnTo>
                  <a:lnTo>
                    <a:pt x="377" y="251"/>
                  </a:lnTo>
                  <a:lnTo>
                    <a:pt x="381" y="233"/>
                  </a:lnTo>
                  <a:lnTo>
                    <a:pt x="386" y="215"/>
                  </a:lnTo>
                  <a:lnTo>
                    <a:pt x="386" y="194"/>
                  </a:lnTo>
                  <a:lnTo>
                    <a:pt x="371" y="19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2" name="1039026539"/>
            <p:cNvSpPr>
              <a:spLocks/>
            </p:cNvSpPr>
            <p:nvPr/>
          </p:nvSpPr>
          <p:spPr bwMode="auto">
            <a:xfrm>
              <a:off x="3178602" y="3753728"/>
              <a:ext cx="27288" cy="46165"/>
            </a:xfrm>
            <a:custGeom>
              <a:avLst/>
              <a:gdLst/>
              <a:ahLst/>
              <a:cxnLst>
                <a:cxn ang="0">
                  <a:pos x="34" y="26"/>
                </a:cxn>
                <a:cxn ang="0">
                  <a:pos x="34" y="26"/>
                </a:cxn>
                <a:cxn ang="0">
                  <a:pos x="32" y="36"/>
                </a:cxn>
                <a:cxn ang="0">
                  <a:pos x="30" y="45"/>
                </a:cxn>
                <a:cxn ang="0">
                  <a:pos x="24" y="51"/>
                </a:cxn>
                <a:cxn ang="0">
                  <a:pos x="18" y="53"/>
                </a:cxn>
                <a:cxn ang="0">
                  <a:pos x="18" y="53"/>
                </a:cxn>
                <a:cxn ang="0">
                  <a:pos x="10" y="51"/>
                </a:cxn>
                <a:cxn ang="0">
                  <a:pos x="6" y="45"/>
                </a:cxn>
                <a:cxn ang="0">
                  <a:pos x="2" y="36"/>
                </a:cxn>
                <a:cxn ang="0">
                  <a:pos x="0" y="26"/>
                </a:cxn>
                <a:cxn ang="0">
                  <a:pos x="0" y="26"/>
                </a:cxn>
                <a:cxn ang="0">
                  <a:pos x="2" y="16"/>
                </a:cxn>
                <a:cxn ang="0">
                  <a:pos x="6" y="8"/>
                </a:cxn>
                <a:cxn ang="0">
                  <a:pos x="10" y="2"/>
                </a:cxn>
                <a:cxn ang="0">
                  <a:pos x="18" y="0"/>
                </a:cxn>
                <a:cxn ang="0">
                  <a:pos x="18" y="0"/>
                </a:cxn>
                <a:cxn ang="0">
                  <a:pos x="24" y="2"/>
                </a:cxn>
                <a:cxn ang="0">
                  <a:pos x="30" y="8"/>
                </a:cxn>
                <a:cxn ang="0">
                  <a:pos x="32" y="16"/>
                </a:cxn>
                <a:cxn ang="0">
                  <a:pos x="34" y="26"/>
                </a:cxn>
                <a:cxn ang="0">
                  <a:pos x="34" y="26"/>
                </a:cxn>
              </a:cxnLst>
              <a:rect l="0" t="0" r="r" b="b"/>
              <a:pathLst>
                <a:path w="34" h="53">
                  <a:moveTo>
                    <a:pt x="34" y="26"/>
                  </a:moveTo>
                  <a:lnTo>
                    <a:pt x="34" y="26"/>
                  </a:lnTo>
                  <a:lnTo>
                    <a:pt x="32" y="36"/>
                  </a:lnTo>
                  <a:lnTo>
                    <a:pt x="30" y="45"/>
                  </a:lnTo>
                  <a:lnTo>
                    <a:pt x="24" y="51"/>
                  </a:lnTo>
                  <a:lnTo>
                    <a:pt x="18" y="53"/>
                  </a:lnTo>
                  <a:lnTo>
                    <a:pt x="18" y="53"/>
                  </a:lnTo>
                  <a:lnTo>
                    <a:pt x="10" y="51"/>
                  </a:lnTo>
                  <a:lnTo>
                    <a:pt x="6" y="45"/>
                  </a:lnTo>
                  <a:lnTo>
                    <a:pt x="2" y="36"/>
                  </a:lnTo>
                  <a:lnTo>
                    <a:pt x="0" y="26"/>
                  </a:lnTo>
                  <a:lnTo>
                    <a:pt x="0" y="26"/>
                  </a:lnTo>
                  <a:lnTo>
                    <a:pt x="2" y="16"/>
                  </a:lnTo>
                  <a:lnTo>
                    <a:pt x="6" y="8"/>
                  </a:lnTo>
                  <a:lnTo>
                    <a:pt x="10" y="2"/>
                  </a:lnTo>
                  <a:lnTo>
                    <a:pt x="18" y="0"/>
                  </a:lnTo>
                  <a:lnTo>
                    <a:pt x="18" y="0"/>
                  </a:lnTo>
                  <a:lnTo>
                    <a:pt x="24" y="2"/>
                  </a:lnTo>
                  <a:lnTo>
                    <a:pt x="30" y="8"/>
                  </a:lnTo>
                  <a:lnTo>
                    <a:pt x="32" y="16"/>
                  </a:lnTo>
                  <a:lnTo>
                    <a:pt x="34" y="26"/>
                  </a:lnTo>
                  <a:lnTo>
                    <a:pt x="34"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3" name="1170552490"/>
            <p:cNvSpPr>
              <a:spLocks/>
            </p:cNvSpPr>
            <p:nvPr/>
          </p:nvSpPr>
          <p:spPr bwMode="auto">
            <a:xfrm>
              <a:off x="3194654" y="3751985"/>
              <a:ext cx="12842" cy="24390"/>
            </a:xfrm>
            <a:custGeom>
              <a:avLst/>
              <a:gdLst/>
              <a:ahLst/>
              <a:cxnLst>
                <a:cxn ang="0">
                  <a:pos x="16" y="14"/>
                </a:cxn>
                <a:cxn ang="0">
                  <a:pos x="16" y="14"/>
                </a:cxn>
                <a:cxn ang="0">
                  <a:pos x="16" y="20"/>
                </a:cxn>
                <a:cxn ang="0">
                  <a:pos x="14" y="24"/>
                </a:cxn>
                <a:cxn ang="0">
                  <a:pos x="12" y="26"/>
                </a:cxn>
                <a:cxn ang="0">
                  <a:pos x="8" y="28"/>
                </a:cxn>
                <a:cxn ang="0">
                  <a:pos x="8" y="28"/>
                </a:cxn>
                <a:cxn ang="0">
                  <a:pos x="4" y="26"/>
                </a:cxn>
                <a:cxn ang="0">
                  <a:pos x="2" y="24"/>
                </a:cxn>
                <a:cxn ang="0">
                  <a:pos x="0" y="20"/>
                </a:cxn>
                <a:cxn ang="0">
                  <a:pos x="0" y="14"/>
                </a:cxn>
                <a:cxn ang="0">
                  <a:pos x="0" y="14"/>
                </a:cxn>
                <a:cxn ang="0">
                  <a:pos x="0" y="8"/>
                </a:cxn>
                <a:cxn ang="0">
                  <a:pos x="2" y="4"/>
                </a:cxn>
                <a:cxn ang="0">
                  <a:pos x="4" y="2"/>
                </a:cxn>
                <a:cxn ang="0">
                  <a:pos x="8" y="0"/>
                </a:cxn>
                <a:cxn ang="0">
                  <a:pos x="8" y="0"/>
                </a:cxn>
                <a:cxn ang="0">
                  <a:pos x="12" y="2"/>
                </a:cxn>
                <a:cxn ang="0">
                  <a:pos x="14" y="4"/>
                </a:cxn>
                <a:cxn ang="0">
                  <a:pos x="16" y="8"/>
                </a:cxn>
                <a:cxn ang="0">
                  <a:pos x="16" y="14"/>
                </a:cxn>
                <a:cxn ang="0">
                  <a:pos x="16" y="14"/>
                </a:cxn>
              </a:cxnLst>
              <a:rect l="0" t="0" r="r" b="b"/>
              <a:pathLst>
                <a:path w="16" h="28">
                  <a:moveTo>
                    <a:pt x="16" y="14"/>
                  </a:moveTo>
                  <a:lnTo>
                    <a:pt x="16" y="14"/>
                  </a:lnTo>
                  <a:lnTo>
                    <a:pt x="16" y="20"/>
                  </a:lnTo>
                  <a:lnTo>
                    <a:pt x="14" y="24"/>
                  </a:lnTo>
                  <a:lnTo>
                    <a:pt x="12" y="26"/>
                  </a:lnTo>
                  <a:lnTo>
                    <a:pt x="8" y="28"/>
                  </a:lnTo>
                  <a:lnTo>
                    <a:pt x="8" y="28"/>
                  </a:lnTo>
                  <a:lnTo>
                    <a:pt x="4" y="26"/>
                  </a:lnTo>
                  <a:lnTo>
                    <a:pt x="2" y="24"/>
                  </a:lnTo>
                  <a:lnTo>
                    <a:pt x="0" y="20"/>
                  </a:lnTo>
                  <a:lnTo>
                    <a:pt x="0" y="14"/>
                  </a:lnTo>
                  <a:lnTo>
                    <a:pt x="0" y="14"/>
                  </a:lnTo>
                  <a:lnTo>
                    <a:pt x="0" y="8"/>
                  </a:lnTo>
                  <a:lnTo>
                    <a:pt x="2" y="4"/>
                  </a:lnTo>
                  <a:lnTo>
                    <a:pt x="4" y="2"/>
                  </a:lnTo>
                  <a:lnTo>
                    <a:pt x="8" y="0"/>
                  </a:lnTo>
                  <a:lnTo>
                    <a:pt x="8" y="0"/>
                  </a:lnTo>
                  <a:lnTo>
                    <a:pt x="12" y="2"/>
                  </a:lnTo>
                  <a:lnTo>
                    <a:pt x="14" y="4"/>
                  </a:lnTo>
                  <a:lnTo>
                    <a:pt x="16" y="8"/>
                  </a:lnTo>
                  <a:lnTo>
                    <a:pt x="16" y="14"/>
                  </a:lnTo>
                  <a:lnTo>
                    <a:pt x="16"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4" name="1825451728"/>
            <p:cNvSpPr>
              <a:spLocks/>
            </p:cNvSpPr>
            <p:nvPr/>
          </p:nvSpPr>
          <p:spPr bwMode="auto">
            <a:xfrm>
              <a:off x="3265282" y="3753728"/>
              <a:ext cx="27288" cy="46165"/>
            </a:xfrm>
            <a:custGeom>
              <a:avLst/>
              <a:gdLst/>
              <a:ahLst/>
              <a:cxnLst>
                <a:cxn ang="0">
                  <a:pos x="34" y="26"/>
                </a:cxn>
                <a:cxn ang="0">
                  <a:pos x="34" y="26"/>
                </a:cxn>
                <a:cxn ang="0">
                  <a:pos x="34" y="36"/>
                </a:cxn>
                <a:cxn ang="0">
                  <a:pos x="30" y="45"/>
                </a:cxn>
                <a:cxn ang="0">
                  <a:pos x="24" y="51"/>
                </a:cxn>
                <a:cxn ang="0">
                  <a:pos x="18" y="53"/>
                </a:cxn>
                <a:cxn ang="0">
                  <a:pos x="18" y="53"/>
                </a:cxn>
                <a:cxn ang="0">
                  <a:pos x="12" y="51"/>
                </a:cxn>
                <a:cxn ang="0">
                  <a:pos x="6" y="45"/>
                </a:cxn>
                <a:cxn ang="0">
                  <a:pos x="2" y="36"/>
                </a:cxn>
                <a:cxn ang="0">
                  <a:pos x="0" y="26"/>
                </a:cxn>
                <a:cxn ang="0">
                  <a:pos x="0" y="26"/>
                </a:cxn>
                <a:cxn ang="0">
                  <a:pos x="2" y="16"/>
                </a:cxn>
                <a:cxn ang="0">
                  <a:pos x="6" y="8"/>
                </a:cxn>
                <a:cxn ang="0">
                  <a:pos x="12" y="2"/>
                </a:cxn>
                <a:cxn ang="0">
                  <a:pos x="18" y="0"/>
                </a:cxn>
                <a:cxn ang="0">
                  <a:pos x="18" y="0"/>
                </a:cxn>
                <a:cxn ang="0">
                  <a:pos x="24" y="2"/>
                </a:cxn>
                <a:cxn ang="0">
                  <a:pos x="30" y="8"/>
                </a:cxn>
                <a:cxn ang="0">
                  <a:pos x="34" y="16"/>
                </a:cxn>
                <a:cxn ang="0">
                  <a:pos x="34" y="26"/>
                </a:cxn>
                <a:cxn ang="0">
                  <a:pos x="34" y="26"/>
                </a:cxn>
              </a:cxnLst>
              <a:rect l="0" t="0" r="r" b="b"/>
              <a:pathLst>
                <a:path w="34" h="53">
                  <a:moveTo>
                    <a:pt x="34" y="26"/>
                  </a:moveTo>
                  <a:lnTo>
                    <a:pt x="34" y="26"/>
                  </a:lnTo>
                  <a:lnTo>
                    <a:pt x="34" y="36"/>
                  </a:lnTo>
                  <a:lnTo>
                    <a:pt x="30" y="45"/>
                  </a:lnTo>
                  <a:lnTo>
                    <a:pt x="24" y="51"/>
                  </a:lnTo>
                  <a:lnTo>
                    <a:pt x="18" y="53"/>
                  </a:lnTo>
                  <a:lnTo>
                    <a:pt x="18" y="53"/>
                  </a:lnTo>
                  <a:lnTo>
                    <a:pt x="12" y="51"/>
                  </a:lnTo>
                  <a:lnTo>
                    <a:pt x="6" y="45"/>
                  </a:lnTo>
                  <a:lnTo>
                    <a:pt x="2" y="36"/>
                  </a:lnTo>
                  <a:lnTo>
                    <a:pt x="0" y="26"/>
                  </a:lnTo>
                  <a:lnTo>
                    <a:pt x="0" y="26"/>
                  </a:lnTo>
                  <a:lnTo>
                    <a:pt x="2" y="16"/>
                  </a:lnTo>
                  <a:lnTo>
                    <a:pt x="6" y="8"/>
                  </a:lnTo>
                  <a:lnTo>
                    <a:pt x="12" y="2"/>
                  </a:lnTo>
                  <a:lnTo>
                    <a:pt x="18" y="0"/>
                  </a:lnTo>
                  <a:lnTo>
                    <a:pt x="18" y="0"/>
                  </a:lnTo>
                  <a:lnTo>
                    <a:pt x="24" y="2"/>
                  </a:lnTo>
                  <a:lnTo>
                    <a:pt x="30" y="8"/>
                  </a:lnTo>
                  <a:lnTo>
                    <a:pt x="34" y="16"/>
                  </a:lnTo>
                  <a:lnTo>
                    <a:pt x="34" y="26"/>
                  </a:lnTo>
                  <a:lnTo>
                    <a:pt x="34"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5" name="2022007598"/>
            <p:cNvSpPr>
              <a:spLocks/>
            </p:cNvSpPr>
            <p:nvPr/>
          </p:nvSpPr>
          <p:spPr bwMode="auto">
            <a:xfrm>
              <a:off x="3281333" y="3751985"/>
              <a:ext cx="12842" cy="24390"/>
            </a:xfrm>
            <a:custGeom>
              <a:avLst/>
              <a:gdLst/>
              <a:ahLst/>
              <a:cxnLst>
                <a:cxn ang="0">
                  <a:pos x="16" y="14"/>
                </a:cxn>
                <a:cxn ang="0">
                  <a:pos x="16" y="14"/>
                </a:cxn>
                <a:cxn ang="0">
                  <a:pos x="16" y="20"/>
                </a:cxn>
                <a:cxn ang="0">
                  <a:pos x="14" y="24"/>
                </a:cxn>
                <a:cxn ang="0">
                  <a:pos x="12" y="26"/>
                </a:cxn>
                <a:cxn ang="0">
                  <a:pos x="8" y="28"/>
                </a:cxn>
                <a:cxn ang="0">
                  <a:pos x="8" y="28"/>
                </a:cxn>
                <a:cxn ang="0">
                  <a:pos x="6" y="26"/>
                </a:cxn>
                <a:cxn ang="0">
                  <a:pos x="2" y="24"/>
                </a:cxn>
                <a:cxn ang="0">
                  <a:pos x="0" y="20"/>
                </a:cxn>
                <a:cxn ang="0">
                  <a:pos x="0" y="14"/>
                </a:cxn>
                <a:cxn ang="0">
                  <a:pos x="0" y="14"/>
                </a:cxn>
                <a:cxn ang="0">
                  <a:pos x="0" y="8"/>
                </a:cxn>
                <a:cxn ang="0">
                  <a:pos x="2" y="4"/>
                </a:cxn>
                <a:cxn ang="0">
                  <a:pos x="6" y="2"/>
                </a:cxn>
                <a:cxn ang="0">
                  <a:pos x="8" y="0"/>
                </a:cxn>
                <a:cxn ang="0">
                  <a:pos x="8" y="0"/>
                </a:cxn>
                <a:cxn ang="0">
                  <a:pos x="12" y="2"/>
                </a:cxn>
                <a:cxn ang="0">
                  <a:pos x="14" y="4"/>
                </a:cxn>
                <a:cxn ang="0">
                  <a:pos x="16" y="8"/>
                </a:cxn>
                <a:cxn ang="0">
                  <a:pos x="16" y="14"/>
                </a:cxn>
                <a:cxn ang="0">
                  <a:pos x="16" y="14"/>
                </a:cxn>
              </a:cxnLst>
              <a:rect l="0" t="0" r="r" b="b"/>
              <a:pathLst>
                <a:path w="16" h="28">
                  <a:moveTo>
                    <a:pt x="16" y="14"/>
                  </a:moveTo>
                  <a:lnTo>
                    <a:pt x="16" y="14"/>
                  </a:lnTo>
                  <a:lnTo>
                    <a:pt x="16" y="20"/>
                  </a:lnTo>
                  <a:lnTo>
                    <a:pt x="14" y="24"/>
                  </a:lnTo>
                  <a:lnTo>
                    <a:pt x="12" y="26"/>
                  </a:lnTo>
                  <a:lnTo>
                    <a:pt x="8" y="28"/>
                  </a:lnTo>
                  <a:lnTo>
                    <a:pt x="8" y="28"/>
                  </a:lnTo>
                  <a:lnTo>
                    <a:pt x="6" y="26"/>
                  </a:lnTo>
                  <a:lnTo>
                    <a:pt x="2" y="24"/>
                  </a:lnTo>
                  <a:lnTo>
                    <a:pt x="0" y="20"/>
                  </a:lnTo>
                  <a:lnTo>
                    <a:pt x="0" y="14"/>
                  </a:lnTo>
                  <a:lnTo>
                    <a:pt x="0" y="14"/>
                  </a:lnTo>
                  <a:lnTo>
                    <a:pt x="0" y="8"/>
                  </a:lnTo>
                  <a:lnTo>
                    <a:pt x="2" y="4"/>
                  </a:lnTo>
                  <a:lnTo>
                    <a:pt x="6" y="2"/>
                  </a:lnTo>
                  <a:lnTo>
                    <a:pt x="8" y="0"/>
                  </a:lnTo>
                  <a:lnTo>
                    <a:pt x="8" y="0"/>
                  </a:lnTo>
                  <a:lnTo>
                    <a:pt x="12" y="2"/>
                  </a:lnTo>
                  <a:lnTo>
                    <a:pt x="14" y="4"/>
                  </a:lnTo>
                  <a:lnTo>
                    <a:pt x="16" y="8"/>
                  </a:lnTo>
                  <a:lnTo>
                    <a:pt x="16" y="14"/>
                  </a:lnTo>
                  <a:lnTo>
                    <a:pt x="16"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6" name="679122690"/>
            <p:cNvSpPr>
              <a:spLocks/>
            </p:cNvSpPr>
            <p:nvPr/>
          </p:nvSpPr>
          <p:spPr bwMode="auto">
            <a:xfrm>
              <a:off x="3168169" y="3846058"/>
              <a:ext cx="134033" cy="46165"/>
            </a:xfrm>
            <a:custGeom>
              <a:avLst/>
              <a:gdLst/>
              <a:ahLst/>
              <a:cxnLst>
                <a:cxn ang="0">
                  <a:pos x="84" y="8"/>
                </a:cxn>
                <a:cxn ang="0">
                  <a:pos x="84" y="8"/>
                </a:cxn>
                <a:cxn ang="0">
                  <a:pos x="96" y="8"/>
                </a:cxn>
                <a:cxn ang="0">
                  <a:pos x="108" y="12"/>
                </a:cxn>
                <a:cxn ang="0">
                  <a:pos x="121" y="14"/>
                </a:cxn>
                <a:cxn ang="0">
                  <a:pos x="131" y="20"/>
                </a:cxn>
                <a:cxn ang="0">
                  <a:pos x="141" y="26"/>
                </a:cxn>
                <a:cxn ang="0">
                  <a:pos x="151" y="34"/>
                </a:cxn>
                <a:cxn ang="0">
                  <a:pos x="159" y="43"/>
                </a:cxn>
                <a:cxn ang="0">
                  <a:pos x="167" y="53"/>
                </a:cxn>
                <a:cxn ang="0">
                  <a:pos x="167" y="53"/>
                </a:cxn>
                <a:cxn ang="0">
                  <a:pos x="159" y="43"/>
                </a:cxn>
                <a:cxn ang="0">
                  <a:pos x="151" y="32"/>
                </a:cxn>
                <a:cxn ang="0">
                  <a:pos x="143" y="22"/>
                </a:cxn>
                <a:cxn ang="0">
                  <a:pos x="133" y="14"/>
                </a:cxn>
                <a:cxn ang="0">
                  <a:pos x="121" y="8"/>
                </a:cxn>
                <a:cxn ang="0">
                  <a:pos x="110" y="4"/>
                </a:cxn>
                <a:cxn ang="0">
                  <a:pos x="96" y="2"/>
                </a:cxn>
                <a:cxn ang="0">
                  <a:pos x="84" y="0"/>
                </a:cxn>
                <a:cxn ang="0">
                  <a:pos x="84" y="0"/>
                </a:cxn>
                <a:cxn ang="0">
                  <a:pos x="72" y="2"/>
                </a:cxn>
                <a:cxn ang="0">
                  <a:pos x="57" y="4"/>
                </a:cxn>
                <a:cxn ang="0">
                  <a:pos x="47" y="8"/>
                </a:cxn>
                <a:cxn ang="0">
                  <a:pos x="35" y="14"/>
                </a:cxn>
                <a:cxn ang="0">
                  <a:pos x="25" y="22"/>
                </a:cxn>
                <a:cxn ang="0">
                  <a:pos x="17" y="32"/>
                </a:cxn>
                <a:cxn ang="0">
                  <a:pos x="8" y="43"/>
                </a:cxn>
                <a:cxn ang="0">
                  <a:pos x="0" y="53"/>
                </a:cxn>
                <a:cxn ang="0">
                  <a:pos x="0" y="53"/>
                </a:cxn>
                <a:cxn ang="0">
                  <a:pos x="8" y="43"/>
                </a:cxn>
                <a:cxn ang="0">
                  <a:pos x="17" y="34"/>
                </a:cxn>
                <a:cxn ang="0">
                  <a:pos x="27" y="26"/>
                </a:cxn>
                <a:cxn ang="0">
                  <a:pos x="37" y="20"/>
                </a:cxn>
                <a:cxn ang="0">
                  <a:pos x="47" y="14"/>
                </a:cxn>
                <a:cxn ang="0">
                  <a:pos x="59" y="12"/>
                </a:cxn>
                <a:cxn ang="0">
                  <a:pos x="72" y="8"/>
                </a:cxn>
                <a:cxn ang="0">
                  <a:pos x="84" y="8"/>
                </a:cxn>
                <a:cxn ang="0">
                  <a:pos x="84" y="8"/>
                </a:cxn>
              </a:cxnLst>
              <a:rect l="0" t="0" r="r" b="b"/>
              <a:pathLst>
                <a:path w="167" h="53">
                  <a:moveTo>
                    <a:pt x="84" y="8"/>
                  </a:moveTo>
                  <a:lnTo>
                    <a:pt x="84" y="8"/>
                  </a:lnTo>
                  <a:lnTo>
                    <a:pt x="96" y="8"/>
                  </a:lnTo>
                  <a:lnTo>
                    <a:pt x="108" y="12"/>
                  </a:lnTo>
                  <a:lnTo>
                    <a:pt x="121" y="14"/>
                  </a:lnTo>
                  <a:lnTo>
                    <a:pt x="131" y="20"/>
                  </a:lnTo>
                  <a:lnTo>
                    <a:pt x="141" y="26"/>
                  </a:lnTo>
                  <a:lnTo>
                    <a:pt x="151" y="34"/>
                  </a:lnTo>
                  <a:lnTo>
                    <a:pt x="159" y="43"/>
                  </a:lnTo>
                  <a:lnTo>
                    <a:pt x="167" y="53"/>
                  </a:lnTo>
                  <a:lnTo>
                    <a:pt x="167" y="53"/>
                  </a:lnTo>
                  <a:lnTo>
                    <a:pt x="159" y="43"/>
                  </a:lnTo>
                  <a:lnTo>
                    <a:pt x="151" y="32"/>
                  </a:lnTo>
                  <a:lnTo>
                    <a:pt x="143" y="22"/>
                  </a:lnTo>
                  <a:lnTo>
                    <a:pt x="133" y="14"/>
                  </a:lnTo>
                  <a:lnTo>
                    <a:pt x="121" y="8"/>
                  </a:lnTo>
                  <a:lnTo>
                    <a:pt x="110" y="4"/>
                  </a:lnTo>
                  <a:lnTo>
                    <a:pt x="96" y="2"/>
                  </a:lnTo>
                  <a:lnTo>
                    <a:pt x="84" y="0"/>
                  </a:lnTo>
                  <a:lnTo>
                    <a:pt x="84" y="0"/>
                  </a:lnTo>
                  <a:lnTo>
                    <a:pt x="72" y="2"/>
                  </a:lnTo>
                  <a:lnTo>
                    <a:pt x="57" y="4"/>
                  </a:lnTo>
                  <a:lnTo>
                    <a:pt x="47" y="8"/>
                  </a:lnTo>
                  <a:lnTo>
                    <a:pt x="35" y="14"/>
                  </a:lnTo>
                  <a:lnTo>
                    <a:pt x="25" y="22"/>
                  </a:lnTo>
                  <a:lnTo>
                    <a:pt x="17" y="32"/>
                  </a:lnTo>
                  <a:lnTo>
                    <a:pt x="8" y="43"/>
                  </a:lnTo>
                  <a:lnTo>
                    <a:pt x="0" y="53"/>
                  </a:lnTo>
                  <a:lnTo>
                    <a:pt x="0" y="53"/>
                  </a:lnTo>
                  <a:lnTo>
                    <a:pt x="8" y="43"/>
                  </a:lnTo>
                  <a:lnTo>
                    <a:pt x="17" y="34"/>
                  </a:lnTo>
                  <a:lnTo>
                    <a:pt x="27" y="26"/>
                  </a:lnTo>
                  <a:lnTo>
                    <a:pt x="37" y="20"/>
                  </a:lnTo>
                  <a:lnTo>
                    <a:pt x="47" y="14"/>
                  </a:lnTo>
                  <a:lnTo>
                    <a:pt x="59" y="12"/>
                  </a:lnTo>
                  <a:lnTo>
                    <a:pt x="72" y="8"/>
                  </a:lnTo>
                  <a:lnTo>
                    <a:pt x="84" y="8"/>
                  </a:lnTo>
                  <a:lnTo>
                    <a:pt x="84" y="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8" name="254164697"/>
            <p:cNvSpPr txBox="1"/>
            <p:nvPr/>
          </p:nvSpPr>
          <p:spPr>
            <a:xfrm>
              <a:off x="2383170" y="3555174"/>
              <a:ext cx="708972" cy="200003"/>
            </a:xfrm>
            <a:prstGeom prst="rect">
              <a:avLst/>
            </a:prstGeom>
            <a:noFill/>
          </p:spPr>
          <p:txBody>
            <a:bodyPr wrap="square" rtlCol="0">
              <a:spAutoFit/>
            </a:bodyPr>
            <a:lstStyle/>
            <a:p>
              <a:r>
                <a:rPr lang="bg-BG" altLang="zh-CN" sz="700" dirty="0">
                  <a:latin typeface="Arial" panose="020B0604020202020204" pitchFamily="34" charset="0"/>
                  <a:ea typeface="微软雅黑" pitchFamily="34" charset="-122"/>
                </a:rPr>
                <a:t>Не намира</a:t>
              </a:r>
              <a:endParaRPr lang="zh-CN" altLang="en-US" sz="700" dirty="0">
                <a:latin typeface="Arial" panose="020B0604020202020204" pitchFamily="34" charset="0"/>
                <a:ea typeface="微软雅黑" pitchFamily="34" charset="-122"/>
              </a:endParaRPr>
            </a:p>
          </p:txBody>
        </p:sp>
        <p:cxnSp>
          <p:nvCxnSpPr>
            <p:cNvPr id="40" name="1404928288"/>
            <p:cNvCxnSpPr/>
            <p:nvPr/>
          </p:nvCxnSpPr>
          <p:spPr bwMode="auto">
            <a:xfrm>
              <a:off x="2378091" y="3445982"/>
              <a:ext cx="647831" cy="0"/>
            </a:xfrm>
            <a:prstGeom prst="straightConnector1">
              <a:avLst/>
            </a:prstGeom>
            <a:noFill/>
            <a:ln w="9525" cap="flat" cmpd="sng" algn="ctr">
              <a:solidFill>
                <a:schemeClr val="tx1"/>
              </a:solidFill>
              <a:prstDash val="solid"/>
              <a:round/>
              <a:headEnd type="none" w="med" len="med"/>
              <a:tailEnd type="arrow"/>
            </a:ln>
            <a:effectLst/>
          </p:spPr>
        </p:cxnSp>
        <p:sp>
          <p:nvSpPr>
            <p:cNvPr id="41" name="1254082370"/>
            <p:cNvSpPr txBox="1"/>
            <p:nvPr/>
          </p:nvSpPr>
          <p:spPr>
            <a:xfrm>
              <a:off x="3053555" y="3016834"/>
              <a:ext cx="1180793" cy="584623"/>
            </a:xfrm>
            <a:prstGeom prst="rect">
              <a:avLst/>
            </a:prstGeom>
            <a:solidFill>
              <a:schemeClr val="bg1">
                <a:lumMod val="85000"/>
              </a:schemeClr>
            </a:solidFill>
          </p:spPr>
          <p:txBody>
            <a:bodyPr wrap="square" lIns="35991" rIns="35991" rtlCol="0" anchor="ctr">
              <a:noAutofit/>
            </a:bodyPr>
            <a:lstStyle/>
            <a:p>
              <a:r>
                <a:rPr lang="ru-RU" altLang="zh-CN" sz="900" dirty="0">
                  <a:latin typeface="Arial" panose="020B0604020202020204" pitchFamily="34" charset="0"/>
                  <a:ea typeface="微软雅黑" pitchFamily="34" charset="-122"/>
                </a:rPr>
                <a:t>Въведете правилната парола (в браузъра,)</a:t>
              </a:r>
              <a:endParaRPr lang="zh-CN" altLang="en-US" sz="900" dirty="0">
                <a:latin typeface="Arial" panose="020B0604020202020204" pitchFamily="34" charset="0"/>
                <a:ea typeface="微软雅黑" pitchFamily="34" charset="-122"/>
              </a:endParaRPr>
            </a:p>
          </p:txBody>
        </p:sp>
        <p:cxnSp>
          <p:nvCxnSpPr>
            <p:cNvPr id="42" name="423076452"/>
            <p:cNvCxnSpPr/>
            <p:nvPr/>
          </p:nvCxnSpPr>
          <p:spPr bwMode="auto">
            <a:xfrm>
              <a:off x="4257202" y="3179351"/>
              <a:ext cx="647831" cy="0"/>
            </a:xfrm>
            <a:prstGeom prst="straightConnector1">
              <a:avLst/>
            </a:prstGeom>
            <a:noFill/>
            <a:ln w="9525" cap="flat" cmpd="sng" algn="ctr">
              <a:solidFill>
                <a:schemeClr val="tx1"/>
              </a:solidFill>
              <a:prstDash val="solid"/>
              <a:round/>
              <a:headEnd type="none" w="med" len="med"/>
              <a:tailEnd type="arrow"/>
            </a:ln>
            <a:effectLst/>
          </p:spPr>
        </p:cxnSp>
        <p:cxnSp>
          <p:nvCxnSpPr>
            <p:cNvPr id="46" name="428392862"/>
            <p:cNvCxnSpPr/>
            <p:nvPr/>
          </p:nvCxnSpPr>
          <p:spPr bwMode="auto">
            <a:xfrm>
              <a:off x="4244505" y="3458678"/>
              <a:ext cx="647831" cy="0"/>
            </a:xfrm>
            <a:prstGeom prst="straightConnector1">
              <a:avLst/>
            </a:prstGeom>
            <a:noFill/>
            <a:ln w="9525" cap="flat" cmpd="sng" algn="ctr">
              <a:solidFill>
                <a:schemeClr val="tx1"/>
              </a:solidFill>
              <a:prstDash val="solid"/>
              <a:round/>
              <a:headEnd type="none" w="med" len="med"/>
              <a:tailEnd type="arrow"/>
            </a:ln>
            <a:effectLst/>
          </p:spPr>
        </p:cxnSp>
        <p:sp>
          <p:nvSpPr>
            <p:cNvPr id="47" name="721108259"/>
            <p:cNvSpPr txBox="1"/>
            <p:nvPr/>
          </p:nvSpPr>
          <p:spPr>
            <a:xfrm>
              <a:off x="4172088" y="3470714"/>
              <a:ext cx="890690" cy="415390"/>
            </a:xfrm>
            <a:prstGeom prst="rect">
              <a:avLst/>
            </a:prstGeom>
            <a:noFill/>
          </p:spPr>
          <p:txBody>
            <a:bodyPr wrap="square" rtlCol="0">
              <a:spAutoFit/>
            </a:bodyPr>
            <a:lstStyle/>
            <a:p>
              <a:r>
                <a:rPr lang="bg-BG" altLang="zh-CN" sz="700" dirty="0">
                  <a:latin typeface="Arial" panose="020B0604020202020204" pitchFamily="34" charset="0"/>
                  <a:ea typeface="微软雅黑" pitchFamily="34" charset="-122"/>
                </a:rPr>
                <a:t>Не знае паролата или къде да я сложи</a:t>
              </a:r>
              <a:endParaRPr lang="zh-CN" altLang="en-US" sz="700" dirty="0">
                <a:latin typeface="Arial" panose="020B0604020202020204" pitchFamily="34" charset="0"/>
                <a:ea typeface="微软雅黑" pitchFamily="34" charset="-122"/>
              </a:endParaRPr>
            </a:p>
          </p:txBody>
        </p:sp>
        <p:sp>
          <p:nvSpPr>
            <p:cNvPr id="50" name="91716784"/>
            <p:cNvSpPr>
              <a:spLocks/>
            </p:cNvSpPr>
            <p:nvPr/>
          </p:nvSpPr>
          <p:spPr bwMode="auto">
            <a:xfrm>
              <a:off x="4928858" y="3399004"/>
              <a:ext cx="309799" cy="337964"/>
            </a:xfrm>
            <a:custGeom>
              <a:avLst/>
              <a:gdLst/>
              <a:ahLst/>
              <a:cxnLst>
                <a:cxn ang="0">
                  <a:pos x="359" y="194"/>
                </a:cxn>
                <a:cxn ang="0">
                  <a:pos x="351" y="243"/>
                </a:cxn>
                <a:cxn ang="0">
                  <a:pos x="331" y="286"/>
                </a:cxn>
                <a:cxn ang="0">
                  <a:pos x="310" y="310"/>
                </a:cxn>
                <a:cxn ang="0">
                  <a:pos x="271" y="339"/>
                </a:cxn>
                <a:cxn ang="0">
                  <a:pos x="227" y="357"/>
                </a:cxn>
                <a:cxn ang="0">
                  <a:pos x="192" y="359"/>
                </a:cxn>
                <a:cxn ang="0">
                  <a:pos x="143" y="353"/>
                </a:cxn>
                <a:cxn ang="0">
                  <a:pos x="100" y="331"/>
                </a:cxn>
                <a:cxn ang="0">
                  <a:pos x="76" y="310"/>
                </a:cxn>
                <a:cxn ang="0">
                  <a:pos x="47" y="274"/>
                </a:cxn>
                <a:cxn ang="0">
                  <a:pos x="31" y="227"/>
                </a:cxn>
                <a:cxn ang="0">
                  <a:pos x="27" y="194"/>
                </a:cxn>
                <a:cxn ang="0">
                  <a:pos x="35" y="145"/>
                </a:cxn>
                <a:cxn ang="0">
                  <a:pos x="55" y="100"/>
                </a:cxn>
                <a:cxn ang="0">
                  <a:pos x="76" y="76"/>
                </a:cxn>
                <a:cxn ang="0">
                  <a:pos x="114" y="47"/>
                </a:cxn>
                <a:cxn ang="0">
                  <a:pos x="159" y="31"/>
                </a:cxn>
                <a:cxn ang="0">
                  <a:pos x="192" y="29"/>
                </a:cxn>
                <a:cxn ang="0">
                  <a:pos x="243" y="35"/>
                </a:cxn>
                <a:cxn ang="0">
                  <a:pos x="286" y="55"/>
                </a:cxn>
                <a:cxn ang="0">
                  <a:pos x="310" y="76"/>
                </a:cxn>
                <a:cxn ang="0">
                  <a:pos x="339" y="115"/>
                </a:cxn>
                <a:cxn ang="0">
                  <a:pos x="355" y="159"/>
                </a:cxn>
                <a:cxn ang="0">
                  <a:pos x="371" y="194"/>
                </a:cxn>
                <a:cxn ang="0">
                  <a:pos x="386" y="174"/>
                </a:cxn>
                <a:cxn ang="0">
                  <a:pos x="371" y="119"/>
                </a:cxn>
                <a:cxn ang="0">
                  <a:pos x="341" y="72"/>
                </a:cxn>
                <a:cxn ang="0">
                  <a:pos x="300" y="33"/>
                </a:cxn>
                <a:cxn ang="0">
                  <a:pos x="251" y="11"/>
                </a:cxn>
                <a:cxn ang="0">
                  <a:pos x="192" y="0"/>
                </a:cxn>
                <a:cxn ang="0">
                  <a:pos x="153" y="5"/>
                </a:cxn>
                <a:cxn ang="0">
                  <a:pos x="100" y="25"/>
                </a:cxn>
                <a:cxn ang="0">
                  <a:pos x="57" y="58"/>
                </a:cxn>
                <a:cxn ang="0">
                  <a:pos x="23" y="102"/>
                </a:cxn>
                <a:cxn ang="0">
                  <a:pos x="4" y="155"/>
                </a:cxn>
                <a:cxn ang="0">
                  <a:pos x="0" y="194"/>
                </a:cxn>
                <a:cxn ang="0">
                  <a:pos x="8" y="251"/>
                </a:cxn>
                <a:cxn ang="0">
                  <a:pos x="33" y="302"/>
                </a:cxn>
                <a:cxn ang="0">
                  <a:pos x="70" y="343"/>
                </a:cxn>
                <a:cxn ang="0">
                  <a:pos x="118" y="371"/>
                </a:cxn>
                <a:cxn ang="0">
                  <a:pos x="174" y="386"/>
                </a:cxn>
                <a:cxn ang="0">
                  <a:pos x="212" y="386"/>
                </a:cxn>
                <a:cxn ang="0">
                  <a:pos x="267" y="371"/>
                </a:cxn>
                <a:cxn ang="0">
                  <a:pos x="316" y="343"/>
                </a:cxn>
                <a:cxn ang="0">
                  <a:pos x="353" y="302"/>
                </a:cxn>
                <a:cxn ang="0">
                  <a:pos x="377" y="251"/>
                </a:cxn>
                <a:cxn ang="0">
                  <a:pos x="386" y="194"/>
                </a:cxn>
              </a:cxnLst>
              <a:rect l="0" t="0" r="r" b="b"/>
              <a:pathLst>
                <a:path w="386" h="388">
                  <a:moveTo>
                    <a:pt x="371" y="194"/>
                  </a:moveTo>
                  <a:lnTo>
                    <a:pt x="359" y="194"/>
                  </a:lnTo>
                  <a:lnTo>
                    <a:pt x="359" y="194"/>
                  </a:lnTo>
                  <a:lnTo>
                    <a:pt x="357" y="210"/>
                  </a:lnTo>
                  <a:lnTo>
                    <a:pt x="355" y="227"/>
                  </a:lnTo>
                  <a:lnTo>
                    <a:pt x="351" y="243"/>
                  </a:lnTo>
                  <a:lnTo>
                    <a:pt x="345" y="259"/>
                  </a:lnTo>
                  <a:lnTo>
                    <a:pt x="339" y="274"/>
                  </a:lnTo>
                  <a:lnTo>
                    <a:pt x="331" y="286"/>
                  </a:lnTo>
                  <a:lnTo>
                    <a:pt x="320" y="300"/>
                  </a:lnTo>
                  <a:lnTo>
                    <a:pt x="310" y="310"/>
                  </a:lnTo>
                  <a:lnTo>
                    <a:pt x="310" y="310"/>
                  </a:lnTo>
                  <a:lnTo>
                    <a:pt x="298" y="323"/>
                  </a:lnTo>
                  <a:lnTo>
                    <a:pt x="286" y="331"/>
                  </a:lnTo>
                  <a:lnTo>
                    <a:pt x="271" y="339"/>
                  </a:lnTo>
                  <a:lnTo>
                    <a:pt x="257" y="347"/>
                  </a:lnTo>
                  <a:lnTo>
                    <a:pt x="243" y="353"/>
                  </a:lnTo>
                  <a:lnTo>
                    <a:pt x="227" y="357"/>
                  </a:lnTo>
                  <a:lnTo>
                    <a:pt x="210" y="359"/>
                  </a:lnTo>
                  <a:lnTo>
                    <a:pt x="192" y="359"/>
                  </a:lnTo>
                  <a:lnTo>
                    <a:pt x="192" y="359"/>
                  </a:lnTo>
                  <a:lnTo>
                    <a:pt x="176" y="359"/>
                  </a:lnTo>
                  <a:lnTo>
                    <a:pt x="159" y="357"/>
                  </a:lnTo>
                  <a:lnTo>
                    <a:pt x="143" y="353"/>
                  </a:lnTo>
                  <a:lnTo>
                    <a:pt x="129" y="347"/>
                  </a:lnTo>
                  <a:lnTo>
                    <a:pt x="114" y="339"/>
                  </a:lnTo>
                  <a:lnTo>
                    <a:pt x="100" y="331"/>
                  </a:lnTo>
                  <a:lnTo>
                    <a:pt x="88" y="323"/>
                  </a:lnTo>
                  <a:lnTo>
                    <a:pt x="76" y="310"/>
                  </a:lnTo>
                  <a:lnTo>
                    <a:pt x="76" y="310"/>
                  </a:lnTo>
                  <a:lnTo>
                    <a:pt x="65" y="300"/>
                  </a:lnTo>
                  <a:lnTo>
                    <a:pt x="55" y="286"/>
                  </a:lnTo>
                  <a:lnTo>
                    <a:pt x="47" y="274"/>
                  </a:lnTo>
                  <a:lnTo>
                    <a:pt x="39" y="259"/>
                  </a:lnTo>
                  <a:lnTo>
                    <a:pt x="35" y="243"/>
                  </a:lnTo>
                  <a:lnTo>
                    <a:pt x="31" y="227"/>
                  </a:lnTo>
                  <a:lnTo>
                    <a:pt x="27" y="210"/>
                  </a:lnTo>
                  <a:lnTo>
                    <a:pt x="27" y="194"/>
                  </a:lnTo>
                  <a:lnTo>
                    <a:pt x="27" y="194"/>
                  </a:lnTo>
                  <a:lnTo>
                    <a:pt x="27" y="178"/>
                  </a:lnTo>
                  <a:lnTo>
                    <a:pt x="31" y="159"/>
                  </a:lnTo>
                  <a:lnTo>
                    <a:pt x="35" y="145"/>
                  </a:lnTo>
                  <a:lnTo>
                    <a:pt x="39" y="129"/>
                  </a:lnTo>
                  <a:lnTo>
                    <a:pt x="47" y="115"/>
                  </a:lnTo>
                  <a:lnTo>
                    <a:pt x="55" y="100"/>
                  </a:lnTo>
                  <a:lnTo>
                    <a:pt x="65" y="88"/>
                  </a:lnTo>
                  <a:lnTo>
                    <a:pt x="76" y="76"/>
                  </a:lnTo>
                  <a:lnTo>
                    <a:pt x="76" y="76"/>
                  </a:lnTo>
                  <a:lnTo>
                    <a:pt x="88" y="66"/>
                  </a:lnTo>
                  <a:lnTo>
                    <a:pt x="100" y="55"/>
                  </a:lnTo>
                  <a:lnTo>
                    <a:pt x="114" y="47"/>
                  </a:lnTo>
                  <a:lnTo>
                    <a:pt x="129" y="41"/>
                  </a:lnTo>
                  <a:lnTo>
                    <a:pt x="143" y="35"/>
                  </a:lnTo>
                  <a:lnTo>
                    <a:pt x="159" y="31"/>
                  </a:lnTo>
                  <a:lnTo>
                    <a:pt x="176" y="29"/>
                  </a:lnTo>
                  <a:lnTo>
                    <a:pt x="192" y="29"/>
                  </a:lnTo>
                  <a:lnTo>
                    <a:pt x="192" y="29"/>
                  </a:lnTo>
                  <a:lnTo>
                    <a:pt x="210" y="29"/>
                  </a:lnTo>
                  <a:lnTo>
                    <a:pt x="227" y="31"/>
                  </a:lnTo>
                  <a:lnTo>
                    <a:pt x="243" y="35"/>
                  </a:lnTo>
                  <a:lnTo>
                    <a:pt x="257" y="41"/>
                  </a:lnTo>
                  <a:lnTo>
                    <a:pt x="271" y="47"/>
                  </a:lnTo>
                  <a:lnTo>
                    <a:pt x="286" y="55"/>
                  </a:lnTo>
                  <a:lnTo>
                    <a:pt x="298" y="66"/>
                  </a:lnTo>
                  <a:lnTo>
                    <a:pt x="310" y="76"/>
                  </a:lnTo>
                  <a:lnTo>
                    <a:pt x="310" y="76"/>
                  </a:lnTo>
                  <a:lnTo>
                    <a:pt x="320" y="88"/>
                  </a:lnTo>
                  <a:lnTo>
                    <a:pt x="331" y="100"/>
                  </a:lnTo>
                  <a:lnTo>
                    <a:pt x="339" y="115"/>
                  </a:lnTo>
                  <a:lnTo>
                    <a:pt x="345" y="129"/>
                  </a:lnTo>
                  <a:lnTo>
                    <a:pt x="351" y="145"/>
                  </a:lnTo>
                  <a:lnTo>
                    <a:pt x="355" y="159"/>
                  </a:lnTo>
                  <a:lnTo>
                    <a:pt x="357" y="178"/>
                  </a:lnTo>
                  <a:lnTo>
                    <a:pt x="359" y="194"/>
                  </a:lnTo>
                  <a:lnTo>
                    <a:pt x="371" y="194"/>
                  </a:lnTo>
                  <a:lnTo>
                    <a:pt x="386" y="194"/>
                  </a:lnTo>
                  <a:lnTo>
                    <a:pt x="386" y="194"/>
                  </a:lnTo>
                  <a:lnTo>
                    <a:pt x="386" y="174"/>
                  </a:lnTo>
                  <a:lnTo>
                    <a:pt x="381" y="155"/>
                  </a:lnTo>
                  <a:lnTo>
                    <a:pt x="377" y="137"/>
                  </a:lnTo>
                  <a:lnTo>
                    <a:pt x="371" y="119"/>
                  </a:lnTo>
                  <a:lnTo>
                    <a:pt x="363" y="102"/>
                  </a:lnTo>
                  <a:lnTo>
                    <a:pt x="353" y="86"/>
                  </a:lnTo>
                  <a:lnTo>
                    <a:pt x="341" y="72"/>
                  </a:lnTo>
                  <a:lnTo>
                    <a:pt x="328" y="58"/>
                  </a:lnTo>
                  <a:lnTo>
                    <a:pt x="316" y="45"/>
                  </a:lnTo>
                  <a:lnTo>
                    <a:pt x="300" y="33"/>
                  </a:lnTo>
                  <a:lnTo>
                    <a:pt x="286" y="25"/>
                  </a:lnTo>
                  <a:lnTo>
                    <a:pt x="267" y="17"/>
                  </a:lnTo>
                  <a:lnTo>
                    <a:pt x="251" y="11"/>
                  </a:lnTo>
                  <a:lnTo>
                    <a:pt x="233" y="5"/>
                  </a:lnTo>
                  <a:lnTo>
                    <a:pt x="212" y="2"/>
                  </a:lnTo>
                  <a:lnTo>
                    <a:pt x="192" y="0"/>
                  </a:lnTo>
                  <a:lnTo>
                    <a:pt x="192" y="0"/>
                  </a:lnTo>
                  <a:lnTo>
                    <a:pt x="174" y="2"/>
                  </a:lnTo>
                  <a:lnTo>
                    <a:pt x="153" y="5"/>
                  </a:lnTo>
                  <a:lnTo>
                    <a:pt x="135" y="11"/>
                  </a:lnTo>
                  <a:lnTo>
                    <a:pt x="118" y="17"/>
                  </a:lnTo>
                  <a:lnTo>
                    <a:pt x="100" y="25"/>
                  </a:lnTo>
                  <a:lnTo>
                    <a:pt x="86" y="33"/>
                  </a:lnTo>
                  <a:lnTo>
                    <a:pt x="70" y="45"/>
                  </a:lnTo>
                  <a:lnTo>
                    <a:pt x="57" y="58"/>
                  </a:lnTo>
                  <a:lnTo>
                    <a:pt x="43" y="72"/>
                  </a:lnTo>
                  <a:lnTo>
                    <a:pt x="33" y="86"/>
                  </a:lnTo>
                  <a:lnTo>
                    <a:pt x="23" y="102"/>
                  </a:lnTo>
                  <a:lnTo>
                    <a:pt x="14" y="119"/>
                  </a:lnTo>
                  <a:lnTo>
                    <a:pt x="8" y="137"/>
                  </a:lnTo>
                  <a:lnTo>
                    <a:pt x="4" y="155"/>
                  </a:lnTo>
                  <a:lnTo>
                    <a:pt x="0" y="174"/>
                  </a:lnTo>
                  <a:lnTo>
                    <a:pt x="0" y="194"/>
                  </a:lnTo>
                  <a:lnTo>
                    <a:pt x="0" y="194"/>
                  </a:lnTo>
                  <a:lnTo>
                    <a:pt x="0" y="215"/>
                  </a:lnTo>
                  <a:lnTo>
                    <a:pt x="4" y="233"/>
                  </a:lnTo>
                  <a:lnTo>
                    <a:pt x="8" y="251"/>
                  </a:lnTo>
                  <a:lnTo>
                    <a:pt x="14" y="270"/>
                  </a:lnTo>
                  <a:lnTo>
                    <a:pt x="23" y="286"/>
                  </a:lnTo>
                  <a:lnTo>
                    <a:pt x="33" y="302"/>
                  </a:lnTo>
                  <a:lnTo>
                    <a:pt x="43" y="316"/>
                  </a:lnTo>
                  <a:lnTo>
                    <a:pt x="57" y="331"/>
                  </a:lnTo>
                  <a:lnTo>
                    <a:pt x="70" y="343"/>
                  </a:lnTo>
                  <a:lnTo>
                    <a:pt x="86" y="353"/>
                  </a:lnTo>
                  <a:lnTo>
                    <a:pt x="100" y="363"/>
                  </a:lnTo>
                  <a:lnTo>
                    <a:pt x="118" y="371"/>
                  </a:lnTo>
                  <a:lnTo>
                    <a:pt x="135" y="378"/>
                  </a:lnTo>
                  <a:lnTo>
                    <a:pt x="153" y="384"/>
                  </a:lnTo>
                  <a:lnTo>
                    <a:pt x="174" y="386"/>
                  </a:lnTo>
                  <a:lnTo>
                    <a:pt x="192" y="388"/>
                  </a:lnTo>
                  <a:lnTo>
                    <a:pt x="192" y="388"/>
                  </a:lnTo>
                  <a:lnTo>
                    <a:pt x="212" y="386"/>
                  </a:lnTo>
                  <a:lnTo>
                    <a:pt x="233" y="384"/>
                  </a:lnTo>
                  <a:lnTo>
                    <a:pt x="251" y="378"/>
                  </a:lnTo>
                  <a:lnTo>
                    <a:pt x="267" y="371"/>
                  </a:lnTo>
                  <a:lnTo>
                    <a:pt x="286" y="363"/>
                  </a:lnTo>
                  <a:lnTo>
                    <a:pt x="300" y="353"/>
                  </a:lnTo>
                  <a:lnTo>
                    <a:pt x="316" y="343"/>
                  </a:lnTo>
                  <a:lnTo>
                    <a:pt x="328" y="331"/>
                  </a:lnTo>
                  <a:lnTo>
                    <a:pt x="341" y="316"/>
                  </a:lnTo>
                  <a:lnTo>
                    <a:pt x="353" y="302"/>
                  </a:lnTo>
                  <a:lnTo>
                    <a:pt x="363" y="286"/>
                  </a:lnTo>
                  <a:lnTo>
                    <a:pt x="371" y="270"/>
                  </a:lnTo>
                  <a:lnTo>
                    <a:pt x="377" y="251"/>
                  </a:lnTo>
                  <a:lnTo>
                    <a:pt x="381" y="233"/>
                  </a:lnTo>
                  <a:lnTo>
                    <a:pt x="386" y="215"/>
                  </a:lnTo>
                  <a:lnTo>
                    <a:pt x="386" y="194"/>
                  </a:lnTo>
                  <a:lnTo>
                    <a:pt x="371" y="19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1" name="1630687726"/>
            <p:cNvSpPr>
              <a:spLocks/>
            </p:cNvSpPr>
            <p:nvPr/>
          </p:nvSpPr>
          <p:spPr bwMode="auto">
            <a:xfrm>
              <a:off x="5025971" y="3506142"/>
              <a:ext cx="27288" cy="46165"/>
            </a:xfrm>
            <a:custGeom>
              <a:avLst/>
              <a:gdLst/>
              <a:ahLst/>
              <a:cxnLst>
                <a:cxn ang="0">
                  <a:pos x="34" y="26"/>
                </a:cxn>
                <a:cxn ang="0">
                  <a:pos x="34" y="26"/>
                </a:cxn>
                <a:cxn ang="0">
                  <a:pos x="32" y="36"/>
                </a:cxn>
                <a:cxn ang="0">
                  <a:pos x="30" y="45"/>
                </a:cxn>
                <a:cxn ang="0">
                  <a:pos x="24" y="51"/>
                </a:cxn>
                <a:cxn ang="0">
                  <a:pos x="18" y="53"/>
                </a:cxn>
                <a:cxn ang="0">
                  <a:pos x="18" y="53"/>
                </a:cxn>
                <a:cxn ang="0">
                  <a:pos x="10" y="51"/>
                </a:cxn>
                <a:cxn ang="0">
                  <a:pos x="6" y="45"/>
                </a:cxn>
                <a:cxn ang="0">
                  <a:pos x="2" y="36"/>
                </a:cxn>
                <a:cxn ang="0">
                  <a:pos x="0" y="26"/>
                </a:cxn>
                <a:cxn ang="0">
                  <a:pos x="0" y="26"/>
                </a:cxn>
                <a:cxn ang="0">
                  <a:pos x="2" y="16"/>
                </a:cxn>
                <a:cxn ang="0">
                  <a:pos x="6" y="8"/>
                </a:cxn>
                <a:cxn ang="0">
                  <a:pos x="10" y="2"/>
                </a:cxn>
                <a:cxn ang="0">
                  <a:pos x="18" y="0"/>
                </a:cxn>
                <a:cxn ang="0">
                  <a:pos x="18" y="0"/>
                </a:cxn>
                <a:cxn ang="0">
                  <a:pos x="24" y="2"/>
                </a:cxn>
                <a:cxn ang="0">
                  <a:pos x="30" y="8"/>
                </a:cxn>
                <a:cxn ang="0">
                  <a:pos x="32" y="16"/>
                </a:cxn>
                <a:cxn ang="0">
                  <a:pos x="34" y="26"/>
                </a:cxn>
                <a:cxn ang="0">
                  <a:pos x="34" y="26"/>
                </a:cxn>
              </a:cxnLst>
              <a:rect l="0" t="0" r="r" b="b"/>
              <a:pathLst>
                <a:path w="34" h="53">
                  <a:moveTo>
                    <a:pt x="34" y="26"/>
                  </a:moveTo>
                  <a:lnTo>
                    <a:pt x="34" y="26"/>
                  </a:lnTo>
                  <a:lnTo>
                    <a:pt x="32" y="36"/>
                  </a:lnTo>
                  <a:lnTo>
                    <a:pt x="30" y="45"/>
                  </a:lnTo>
                  <a:lnTo>
                    <a:pt x="24" y="51"/>
                  </a:lnTo>
                  <a:lnTo>
                    <a:pt x="18" y="53"/>
                  </a:lnTo>
                  <a:lnTo>
                    <a:pt x="18" y="53"/>
                  </a:lnTo>
                  <a:lnTo>
                    <a:pt x="10" y="51"/>
                  </a:lnTo>
                  <a:lnTo>
                    <a:pt x="6" y="45"/>
                  </a:lnTo>
                  <a:lnTo>
                    <a:pt x="2" y="36"/>
                  </a:lnTo>
                  <a:lnTo>
                    <a:pt x="0" y="26"/>
                  </a:lnTo>
                  <a:lnTo>
                    <a:pt x="0" y="26"/>
                  </a:lnTo>
                  <a:lnTo>
                    <a:pt x="2" y="16"/>
                  </a:lnTo>
                  <a:lnTo>
                    <a:pt x="6" y="8"/>
                  </a:lnTo>
                  <a:lnTo>
                    <a:pt x="10" y="2"/>
                  </a:lnTo>
                  <a:lnTo>
                    <a:pt x="18" y="0"/>
                  </a:lnTo>
                  <a:lnTo>
                    <a:pt x="18" y="0"/>
                  </a:lnTo>
                  <a:lnTo>
                    <a:pt x="24" y="2"/>
                  </a:lnTo>
                  <a:lnTo>
                    <a:pt x="30" y="8"/>
                  </a:lnTo>
                  <a:lnTo>
                    <a:pt x="32" y="16"/>
                  </a:lnTo>
                  <a:lnTo>
                    <a:pt x="34" y="26"/>
                  </a:lnTo>
                  <a:lnTo>
                    <a:pt x="34"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2" name="371997113"/>
            <p:cNvSpPr>
              <a:spLocks/>
            </p:cNvSpPr>
            <p:nvPr/>
          </p:nvSpPr>
          <p:spPr bwMode="auto">
            <a:xfrm>
              <a:off x="5042023" y="3504399"/>
              <a:ext cx="12842" cy="24390"/>
            </a:xfrm>
            <a:custGeom>
              <a:avLst/>
              <a:gdLst/>
              <a:ahLst/>
              <a:cxnLst>
                <a:cxn ang="0">
                  <a:pos x="16" y="14"/>
                </a:cxn>
                <a:cxn ang="0">
                  <a:pos x="16" y="14"/>
                </a:cxn>
                <a:cxn ang="0">
                  <a:pos x="16" y="20"/>
                </a:cxn>
                <a:cxn ang="0">
                  <a:pos x="14" y="24"/>
                </a:cxn>
                <a:cxn ang="0">
                  <a:pos x="12" y="26"/>
                </a:cxn>
                <a:cxn ang="0">
                  <a:pos x="8" y="28"/>
                </a:cxn>
                <a:cxn ang="0">
                  <a:pos x="8" y="28"/>
                </a:cxn>
                <a:cxn ang="0">
                  <a:pos x="4" y="26"/>
                </a:cxn>
                <a:cxn ang="0">
                  <a:pos x="2" y="24"/>
                </a:cxn>
                <a:cxn ang="0">
                  <a:pos x="0" y="20"/>
                </a:cxn>
                <a:cxn ang="0">
                  <a:pos x="0" y="14"/>
                </a:cxn>
                <a:cxn ang="0">
                  <a:pos x="0" y="14"/>
                </a:cxn>
                <a:cxn ang="0">
                  <a:pos x="0" y="8"/>
                </a:cxn>
                <a:cxn ang="0">
                  <a:pos x="2" y="4"/>
                </a:cxn>
                <a:cxn ang="0">
                  <a:pos x="4" y="2"/>
                </a:cxn>
                <a:cxn ang="0">
                  <a:pos x="8" y="0"/>
                </a:cxn>
                <a:cxn ang="0">
                  <a:pos x="8" y="0"/>
                </a:cxn>
                <a:cxn ang="0">
                  <a:pos x="12" y="2"/>
                </a:cxn>
                <a:cxn ang="0">
                  <a:pos x="14" y="4"/>
                </a:cxn>
                <a:cxn ang="0">
                  <a:pos x="16" y="8"/>
                </a:cxn>
                <a:cxn ang="0">
                  <a:pos x="16" y="14"/>
                </a:cxn>
                <a:cxn ang="0">
                  <a:pos x="16" y="14"/>
                </a:cxn>
              </a:cxnLst>
              <a:rect l="0" t="0" r="r" b="b"/>
              <a:pathLst>
                <a:path w="16" h="28">
                  <a:moveTo>
                    <a:pt x="16" y="14"/>
                  </a:moveTo>
                  <a:lnTo>
                    <a:pt x="16" y="14"/>
                  </a:lnTo>
                  <a:lnTo>
                    <a:pt x="16" y="20"/>
                  </a:lnTo>
                  <a:lnTo>
                    <a:pt x="14" y="24"/>
                  </a:lnTo>
                  <a:lnTo>
                    <a:pt x="12" y="26"/>
                  </a:lnTo>
                  <a:lnTo>
                    <a:pt x="8" y="28"/>
                  </a:lnTo>
                  <a:lnTo>
                    <a:pt x="8" y="28"/>
                  </a:lnTo>
                  <a:lnTo>
                    <a:pt x="4" y="26"/>
                  </a:lnTo>
                  <a:lnTo>
                    <a:pt x="2" y="24"/>
                  </a:lnTo>
                  <a:lnTo>
                    <a:pt x="0" y="20"/>
                  </a:lnTo>
                  <a:lnTo>
                    <a:pt x="0" y="14"/>
                  </a:lnTo>
                  <a:lnTo>
                    <a:pt x="0" y="14"/>
                  </a:lnTo>
                  <a:lnTo>
                    <a:pt x="0" y="8"/>
                  </a:lnTo>
                  <a:lnTo>
                    <a:pt x="2" y="4"/>
                  </a:lnTo>
                  <a:lnTo>
                    <a:pt x="4" y="2"/>
                  </a:lnTo>
                  <a:lnTo>
                    <a:pt x="8" y="0"/>
                  </a:lnTo>
                  <a:lnTo>
                    <a:pt x="8" y="0"/>
                  </a:lnTo>
                  <a:lnTo>
                    <a:pt x="12" y="2"/>
                  </a:lnTo>
                  <a:lnTo>
                    <a:pt x="14" y="4"/>
                  </a:lnTo>
                  <a:lnTo>
                    <a:pt x="16" y="8"/>
                  </a:lnTo>
                  <a:lnTo>
                    <a:pt x="16" y="14"/>
                  </a:lnTo>
                  <a:lnTo>
                    <a:pt x="16"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3" name="1126732295"/>
            <p:cNvSpPr>
              <a:spLocks/>
            </p:cNvSpPr>
            <p:nvPr/>
          </p:nvSpPr>
          <p:spPr bwMode="auto">
            <a:xfrm>
              <a:off x="5112651" y="3506142"/>
              <a:ext cx="27288" cy="46165"/>
            </a:xfrm>
            <a:custGeom>
              <a:avLst/>
              <a:gdLst/>
              <a:ahLst/>
              <a:cxnLst>
                <a:cxn ang="0">
                  <a:pos x="34" y="26"/>
                </a:cxn>
                <a:cxn ang="0">
                  <a:pos x="34" y="26"/>
                </a:cxn>
                <a:cxn ang="0">
                  <a:pos x="34" y="36"/>
                </a:cxn>
                <a:cxn ang="0">
                  <a:pos x="30" y="45"/>
                </a:cxn>
                <a:cxn ang="0">
                  <a:pos x="24" y="51"/>
                </a:cxn>
                <a:cxn ang="0">
                  <a:pos x="18" y="53"/>
                </a:cxn>
                <a:cxn ang="0">
                  <a:pos x="18" y="53"/>
                </a:cxn>
                <a:cxn ang="0">
                  <a:pos x="12" y="51"/>
                </a:cxn>
                <a:cxn ang="0">
                  <a:pos x="6" y="45"/>
                </a:cxn>
                <a:cxn ang="0">
                  <a:pos x="2" y="36"/>
                </a:cxn>
                <a:cxn ang="0">
                  <a:pos x="0" y="26"/>
                </a:cxn>
                <a:cxn ang="0">
                  <a:pos x="0" y="26"/>
                </a:cxn>
                <a:cxn ang="0">
                  <a:pos x="2" y="16"/>
                </a:cxn>
                <a:cxn ang="0">
                  <a:pos x="6" y="8"/>
                </a:cxn>
                <a:cxn ang="0">
                  <a:pos x="12" y="2"/>
                </a:cxn>
                <a:cxn ang="0">
                  <a:pos x="18" y="0"/>
                </a:cxn>
                <a:cxn ang="0">
                  <a:pos x="18" y="0"/>
                </a:cxn>
                <a:cxn ang="0">
                  <a:pos x="24" y="2"/>
                </a:cxn>
                <a:cxn ang="0">
                  <a:pos x="30" y="8"/>
                </a:cxn>
                <a:cxn ang="0">
                  <a:pos x="34" y="16"/>
                </a:cxn>
                <a:cxn ang="0">
                  <a:pos x="34" y="26"/>
                </a:cxn>
                <a:cxn ang="0">
                  <a:pos x="34" y="26"/>
                </a:cxn>
              </a:cxnLst>
              <a:rect l="0" t="0" r="r" b="b"/>
              <a:pathLst>
                <a:path w="34" h="53">
                  <a:moveTo>
                    <a:pt x="34" y="26"/>
                  </a:moveTo>
                  <a:lnTo>
                    <a:pt x="34" y="26"/>
                  </a:lnTo>
                  <a:lnTo>
                    <a:pt x="34" y="36"/>
                  </a:lnTo>
                  <a:lnTo>
                    <a:pt x="30" y="45"/>
                  </a:lnTo>
                  <a:lnTo>
                    <a:pt x="24" y="51"/>
                  </a:lnTo>
                  <a:lnTo>
                    <a:pt x="18" y="53"/>
                  </a:lnTo>
                  <a:lnTo>
                    <a:pt x="18" y="53"/>
                  </a:lnTo>
                  <a:lnTo>
                    <a:pt x="12" y="51"/>
                  </a:lnTo>
                  <a:lnTo>
                    <a:pt x="6" y="45"/>
                  </a:lnTo>
                  <a:lnTo>
                    <a:pt x="2" y="36"/>
                  </a:lnTo>
                  <a:lnTo>
                    <a:pt x="0" y="26"/>
                  </a:lnTo>
                  <a:lnTo>
                    <a:pt x="0" y="26"/>
                  </a:lnTo>
                  <a:lnTo>
                    <a:pt x="2" y="16"/>
                  </a:lnTo>
                  <a:lnTo>
                    <a:pt x="6" y="8"/>
                  </a:lnTo>
                  <a:lnTo>
                    <a:pt x="12" y="2"/>
                  </a:lnTo>
                  <a:lnTo>
                    <a:pt x="18" y="0"/>
                  </a:lnTo>
                  <a:lnTo>
                    <a:pt x="18" y="0"/>
                  </a:lnTo>
                  <a:lnTo>
                    <a:pt x="24" y="2"/>
                  </a:lnTo>
                  <a:lnTo>
                    <a:pt x="30" y="8"/>
                  </a:lnTo>
                  <a:lnTo>
                    <a:pt x="34" y="16"/>
                  </a:lnTo>
                  <a:lnTo>
                    <a:pt x="34" y="26"/>
                  </a:lnTo>
                  <a:lnTo>
                    <a:pt x="34"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4" name="1779134874"/>
            <p:cNvSpPr>
              <a:spLocks/>
            </p:cNvSpPr>
            <p:nvPr/>
          </p:nvSpPr>
          <p:spPr bwMode="auto">
            <a:xfrm>
              <a:off x="5128702" y="3504399"/>
              <a:ext cx="12842" cy="24390"/>
            </a:xfrm>
            <a:custGeom>
              <a:avLst/>
              <a:gdLst/>
              <a:ahLst/>
              <a:cxnLst>
                <a:cxn ang="0">
                  <a:pos x="16" y="14"/>
                </a:cxn>
                <a:cxn ang="0">
                  <a:pos x="16" y="14"/>
                </a:cxn>
                <a:cxn ang="0">
                  <a:pos x="16" y="20"/>
                </a:cxn>
                <a:cxn ang="0">
                  <a:pos x="14" y="24"/>
                </a:cxn>
                <a:cxn ang="0">
                  <a:pos x="12" y="26"/>
                </a:cxn>
                <a:cxn ang="0">
                  <a:pos x="8" y="28"/>
                </a:cxn>
                <a:cxn ang="0">
                  <a:pos x="8" y="28"/>
                </a:cxn>
                <a:cxn ang="0">
                  <a:pos x="6" y="26"/>
                </a:cxn>
                <a:cxn ang="0">
                  <a:pos x="2" y="24"/>
                </a:cxn>
                <a:cxn ang="0">
                  <a:pos x="0" y="20"/>
                </a:cxn>
                <a:cxn ang="0">
                  <a:pos x="0" y="14"/>
                </a:cxn>
                <a:cxn ang="0">
                  <a:pos x="0" y="14"/>
                </a:cxn>
                <a:cxn ang="0">
                  <a:pos x="0" y="8"/>
                </a:cxn>
                <a:cxn ang="0">
                  <a:pos x="2" y="4"/>
                </a:cxn>
                <a:cxn ang="0">
                  <a:pos x="6" y="2"/>
                </a:cxn>
                <a:cxn ang="0">
                  <a:pos x="8" y="0"/>
                </a:cxn>
                <a:cxn ang="0">
                  <a:pos x="8" y="0"/>
                </a:cxn>
                <a:cxn ang="0">
                  <a:pos x="12" y="2"/>
                </a:cxn>
                <a:cxn ang="0">
                  <a:pos x="14" y="4"/>
                </a:cxn>
                <a:cxn ang="0">
                  <a:pos x="16" y="8"/>
                </a:cxn>
                <a:cxn ang="0">
                  <a:pos x="16" y="14"/>
                </a:cxn>
                <a:cxn ang="0">
                  <a:pos x="16" y="14"/>
                </a:cxn>
              </a:cxnLst>
              <a:rect l="0" t="0" r="r" b="b"/>
              <a:pathLst>
                <a:path w="16" h="28">
                  <a:moveTo>
                    <a:pt x="16" y="14"/>
                  </a:moveTo>
                  <a:lnTo>
                    <a:pt x="16" y="14"/>
                  </a:lnTo>
                  <a:lnTo>
                    <a:pt x="16" y="20"/>
                  </a:lnTo>
                  <a:lnTo>
                    <a:pt x="14" y="24"/>
                  </a:lnTo>
                  <a:lnTo>
                    <a:pt x="12" y="26"/>
                  </a:lnTo>
                  <a:lnTo>
                    <a:pt x="8" y="28"/>
                  </a:lnTo>
                  <a:lnTo>
                    <a:pt x="8" y="28"/>
                  </a:lnTo>
                  <a:lnTo>
                    <a:pt x="6" y="26"/>
                  </a:lnTo>
                  <a:lnTo>
                    <a:pt x="2" y="24"/>
                  </a:lnTo>
                  <a:lnTo>
                    <a:pt x="0" y="20"/>
                  </a:lnTo>
                  <a:lnTo>
                    <a:pt x="0" y="14"/>
                  </a:lnTo>
                  <a:lnTo>
                    <a:pt x="0" y="14"/>
                  </a:lnTo>
                  <a:lnTo>
                    <a:pt x="0" y="8"/>
                  </a:lnTo>
                  <a:lnTo>
                    <a:pt x="2" y="4"/>
                  </a:lnTo>
                  <a:lnTo>
                    <a:pt x="6" y="2"/>
                  </a:lnTo>
                  <a:lnTo>
                    <a:pt x="8" y="0"/>
                  </a:lnTo>
                  <a:lnTo>
                    <a:pt x="8" y="0"/>
                  </a:lnTo>
                  <a:lnTo>
                    <a:pt x="12" y="2"/>
                  </a:lnTo>
                  <a:lnTo>
                    <a:pt x="14" y="4"/>
                  </a:lnTo>
                  <a:lnTo>
                    <a:pt x="16" y="8"/>
                  </a:lnTo>
                  <a:lnTo>
                    <a:pt x="16" y="14"/>
                  </a:lnTo>
                  <a:lnTo>
                    <a:pt x="16"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5" name="475750733"/>
            <p:cNvSpPr>
              <a:spLocks/>
            </p:cNvSpPr>
            <p:nvPr/>
          </p:nvSpPr>
          <p:spPr bwMode="auto">
            <a:xfrm>
              <a:off x="5015537" y="3598472"/>
              <a:ext cx="134033" cy="46165"/>
            </a:xfrm>
            <a:custGeom>
              <a:avLst/>
              <a:gdLst/>
              <a:ahLst/>
              <a:cxnLst>
                <a:cxn ang="0">
                  <a:pos x="84" y="8"/>
                </a:cxn>
                <a:cxn ang="0">
                  <a:pos x="84" y="8"/>
                </a:cxn>
                <a:cxn ang="0">
                  <a:pos x="96" y="8"/>
                </a:cxn>
                <a:cxn ang="0">
                  <a:pos x="108" y="12"/>
                </a:cxn>
                <a:cxn ang="0">
                  <a:pos x="121" y="14"/>
                </a:cxn>
                <a:cxn ang="0">
                  <a:pos x="131" y="20"/>
                </a:cxn>
                <a:cxn ang="0">
                  <a:pos x="141" y="26"/>
                </a:cxn>
                <a:cxn ang="0">
                  <a:pos x="151" y="34"/>
                </a:cxn>
                <a:cxn ang="0">
                  <a:pos x="159" y="43"/>
                </a:cxn>
                <a:cxn ang="0">
                  <a:pos x="167" y="53"/>
                </a:cxn>
                <a:cxn ang="0">
                  <a:pos x="167" y="53"/>
                </a:cxn>
                <a:cxn ang="0">
                  <a:pos x="159" y="43"/>
                </a:cxn>
                <a:cxn ang="0">
                  <a:pos x="151" y="32"/>
                </a:cxn>
                <a:cxn ang="0">
                  <a:pos x="143" y="22"/>
                </a:cxn>
                <a:cxn ang="0">
                  <a:pos x="133" y="14"/>
                </a:cxn>
                <a:cxn ang="0">
                  <a:pos x="121" y="8"/>
                </a:cxn>
                <a:cxn ang="0">
                  <a:pos x="110" y="4"/>
                </a:cxn>
                <a:cxn ang="0">
                  <a:pos x="96" y="2"/>
                </a:cxn>
                <a:cxn ang="0">
                  <a:pos x="84" y="0"/>
                </a:cxn>
                <a:cxn ang="0">
                  <a:pos x="84" y="0"/>
                </a:cxn>
                <a:cxn ang="0">
                  <a:pos x="72" y="2"/>
                </a:cxn>
                <a:cxn ang="0">
                  <a:pos x="57" y="4"/>
                </a:cxn>
                <a:cxn ang="0">
                  <a:pos x="47" y="8"/>
                </a:cxn>
                <a:cxn ang="0">
                  <a:pos x="35" y="14"/>
                </a:cxn>
                <a:cxn ang="0">
                  <a:pos x="25" y="22"/>
                </a:cxn>
                <a:cxn ang="0">
                  <a:pos x="17" y="32"/>
                </a:cxn>
                <a:cxn ang="0">
                  <a:pos x="8" y="43"/>
                </a:cxn>
                <a:cxn ang="0">
                  <a:pos x="0" y="53"/>
                </a:cxn>
                <a:cxn ang="0">
                  <a:pos x="0" y="53"/>
                </a:cxn>
                <a:cxn ang="0">
                  <a:pos x="8" y="43"/>
                </a:cxn>
                <a:cxn ang="0">
                  <a:pos x="17" y="34"/>
                </a:cxn>
                <a:cxn ang="0">
                  <a:pos x="27" y="26"/>
                </a:cxn>
                <a:cxn ang="0">
                  <a:pos x="37" y="20"/>
                </a:cxn>
                <a:cxn ang="0">
                  <a:pos x="47" y="14"/>
                </a:cxn>
                <a:cxn ang="0">
                  <a:pos x="59" y="12"/>
                </a:cxn>
                <a:cxn ang="0">
                  <a:pos x="72" y="8"/>
                </a:cxn>
                <a:cxn ang="0">
                  <a:pos x="84" y="8"/>
                </a:cxn>
                <a:cxn ang="0">
                  <a:pos x="84" y="8"/>
                </a:cxn>
              </a:cxnLst>
              <a:rect l="0" t="0" r="r" b="b"/>
              <a:pathLst>
                <a:path w="167" h="53">
                  <a:moveTo>
                    <a:pt x="84" y="8"/>
                  </a:moveTo>
                  <a:lnTo>
                    <a:pt x="84" y="8"/>
                  </a:lnTo>
                  <a:lnTo>
                    <a:pt x="96" y="8"/>
                  </a:lnTo>
                  <a:lnTo>
                    <a:pt x="108" y="12"/>
                  </a:lnTo>
                  <a:lnTo>
                    <a:pt x="121" y="14"/>
                  </a:lnTo>
                  <a:lnTo>
                    <a:pt x="131" y="20"/>
                  </a:lnTo>
                  <a:lnTo>
                    <a:pt x="141" y="26"/>
                  </a:lnTo>
                  <a:lnTo>
                    <a:pt x="151" y="34"/>
                  </a:lnTo>
                  <a:lnTo>
                    <a:pt x="159" y="43"/>
                  </a:lnTo>
                  <a:lnTo>
                    <a:pt x="167" y="53"/>
                  </a:lnTo>
                  <a:lnTo>
                    <a:pt x="167" y="53"/>
                  </a:lnTo>
                  <a:lnTo>
                    <a:pt x="159" y="43"/>
                  </a:lnTo>
                  <a:lnTo>
                    <a:pt x="151" y="32"/>
                  </a:lnTo>
                  <a:lnTo>
                    <a:pt x="143" y="22"/>
                  </a:lnTo>
                  <a:lnTo>
                    <a:pt x="133" y="14"/>
                  </a:lnTo>
                  <a:lnTo>
                    <a:pt x="121" y="8"/>
                  </a:lnTo>
                  <a:lnTo>
                    <a:pt x="110" y="4"/>
                  </a:lnTo>
                  <a:lnTo>
                    <a:pt x="96" y="2"/>
                  </a:lnTo>
                  <a:lnTo>
                    <a:pt x="84" y="0"/>
                  </a:lnTo>
                  <a:lnTo>
                    <a:pt x="84" y="0"/>
                  </a:lnTo>
                  <a:lnTo>
                    <a:pt x="72" y="2"/>
                  </a:lnTo>
                  <a:lnTo>
                    <a:pt x="57" y="4"/>
                  </a:lnTo>
                  <a:lnTo>
                    <a:pt x="47" y="8"/>
                  </a:lnTo>
                  <a:lnTo>
                    <a:pt x="35" y="14"/>
                  </a:lnTo>
                  <a:lnTo>
                    <a:pt x="25" y="22"/>
                  </a:lnTo>
                  <a:lnTo>
                    <a:pt x="17" y="32"/>
                  </a:lnTo>
                  <a:lnTo>
                    <a:pt x="8" y="43"/>
                  </a:lnTo>
                  <a:lnTo>
                    <a:pt x="0" y="53"/>
                  </a:lnTo>
                  <a:lnTo>
                    <a:pt x="0" y="53"/>
                  </a:lnTo>
                  <a:lnTo>
                    <a:pt x="8" y="43"/>
                  </a:lnTo>
                  <a:lnTo>
                    <a:pt x="17" y="34"/>
                  </a:lnTo>
                  <a:lnTo>
                    <a:pt x="27" y="26"/>
                  </a:lnTo>
                  <a:lnTo>
                    <a:pt x="37" y="20"/>
                  </a:lnTo>
                  <a:lnTo>
                    <a:pt x="47" y="14"/>
                  </a:lnTo>
                  <a:lnTo>
                    <a:pt x="59" y="12"/>
                  </a:lnTo>
                  <a:lnTo>
                    <a:pt x="72" y="8"/>
                  </a:lnTo>
                  <a:lnTo>
                    <a:pt x="84" y="8"/>
                  </a:lnTo>
                  <a:lnTo>
                    <a:pt x="84" y="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7" name="1469329206"/>
            <p:cNvSpPr>
              <a:spLocks/>
            </p:cNvSpPr>
            <p:nvPr/>
          </p:nvSpPr>
          <p:spPr bwMode="auto">
            <a:xfrm>
              <a:off x="4921549" y="2958429"/>
              <a:ext cx="322186" cy="337542"/>
            </a:xfrm>
            <a:custGeom>
              <a:avLst/>
              <a:gdLst/>
              <a:ahLst/>
              <a:cxnLst>
                <a:cxn ang="0">
                  <a:pos x="360" y="194"/>
                </a:cxn>
                <a:cxn ang="0">
                  <a:pos x="354" y="243"/>
                </a:cxn>
                <a:cxn ang="0">
                  <a:pos x="332" y="288"/>
                </a:cxn>
                <a:cxn ang="0">
                  <a:pos x="312" y="312"/>
                </a:cxn>
                <a:cxn ang="0">
                  <a:pos x="273" y="341"/>
                </a:cxn>
                <a:cxn ang="0">
                  <a:pos x="228" y="357"/>
                </a:cxn>
                <a:cxn ang="0">
                  <a:pos x="193" y="361"/>
                </a:cxn>
                <a:cxn ang="0">
                  <a:pos x="144" y="353"/>
                </a:cxn>
                <a:cxn ang="0">
                  <a:pos x="102" y="333"/>
                </a:cxn>
                <a:cxn ang="0">
                  <a:pos x="77" y="312"/>
                </a:cxn>
                <a:cxn ang="0">
                  <a:pos x="46" y="274"/>
                </a:cxn>
                <a:cxn ang="0">
                  <a:pos x="30" y="227"/>
                </a:cxn>
                <a:cxn ang="0">
                  <a:pos x="28" y="194"/>
                </a:cxn>
                <a:cxn ang="0">
                  <a:pos x="34" y="143"/>
                </a:cxn>
                <a:cxn ang="0">
                  <a:pos x="57" y="100"/>
                </a:cxn>
                <a:cxn ang="0">
                  <a:pos x="77" y="76"/>
                </a:cxn>
                <a:cxn ang="0">
                  <a:pos x="114" y="47"/>
                </a:cxn>
                <a:cxn ang="0">
                  <a:pos x="161" y="31"/>
                </a:cxn>
                <a:cxn ang="0">
                  <a:pos x="193" y="27"/>
                </a:cxn>
                <a:cxn ang="0">
                  <a:pos x="244" y="35"/>
                </a:cxn>
                <a:cxn ang="0">
                  <a:pos x="287" y="56"/>
                </a:cxn>
                <a:cxn ang="0">
                  <a:pos x="312" y="76"/>
                </a:cxn>
                <a:cxn ang="0">
                  <a:pos x="340" y="115"/>
                </a:cxn>
                <a:cxn ang="0">
                  <a:pos x="358" y="159"/>
                </a:cxn>
                <a:cxn ang="0">
                  <a:pos x="375" y="194"/>
                </a:cxn>
                <a:cxn ang="0">
                  <a:pos x="387" y="174"/>
                </a:cxn>
                <a:cxn ang="0">
                  <a:pos x="373" y="119"/>
                </a:cxn>
                <a:cxn ang="0">
                  <a:pos x="344" y="70"/>
                </a:cxn>
                <a:cxn ang="0">
                  <a:pos x="303" y="33"/>
                </a:cxn>
                <a:cxn ang="0">
                  <a:pos x="252" y="9"/>
                </a:cxn>
                <a:cxn ang="0">
                  <a:pos x="193" y="0"/>
                </a:cxn>
                <a:cxn ang="0">
                  <a:pos x="155" y="5"/>
                </a:cxn>
                <a:cxn ang="0">
                  <a:pos x="102" y="23"/>
                </a:cxn>
                <a:cxn ang="0">
                  <a:pos x="57" y="58"/>
                </a:cxn>
                <a:cxn ang="0">
                  <a:pos x="24" y="100"/>
                </a:cxn>
                <a:cxn ang="0">
                  <a:pos x="4" y="155"/>
                </a:cxn>
                <a:cxn ang="0">
                  <a:pos x="0" y="194"/>
                </a:cxn>
                <a:cxn ang="0">
                  <a:pos x="10" y="251"/>
                </a:cxn>
                <a:cxn ang="0">
                  <a:pos x="32" y="302"/>
                </a:cxn>
                <a:cxn ang="0">
                  <a:pos x="71" y="343"/>
                </a:cxn>
                <a:cxn ang="0">
                  <a:pos x="118" y="372"/>
                </a:cxn>
                <a:cxn ang="0">
                  <a:pos x="175" y="386"/>
                </a:cxn>
                <a:cxn ang="0">
                  <a:pos x="214" y="386"/>
                </a:cxn>
                <a:cxn ang="0">
                  <a:pos x="269" y="372"/>
                </a:cxn>
                <a:cxn ang="0">
                  <a:pos x="318" y="343"/>
                </a:cxn>
                <a:cxn ang="0">
                  <a:pos x="354" y="302"/>
                </a:cxn>
                <a:cxn ang="0">
                  <a:pos x="379" y="251"/>
                </a:cxn>
                <a:cxn ang="0">
                  <a:pos x="389" y="194"/>
                </a:cxn>
              </a:cxnLst>
              <a:rect l="0" t="0" r="r" b="b"/>
              <a:pathLst>
                <a:path w="389" h="388">
                  <a:moveTo>
                    <a:pt x="375" y="194"/>
                  </a:moveTo>
                  <a:lnTo>
                    <a:pt x="360" y="194"/>
                  </a:lnTo>
                  <a:lnTo>
                    <a:pt x="360" y="194"/>
                  </a:lnTo>
                  <a:lnTo>
                    <a:pt x="360" y="210"/>
                  </a:lnTo>
                  <a:lnTo>
                    <a:pt x="358" y="227"/>
                  </a:lnTo>
                  <a:lnTo>
                    <a:pt x="354" y="243"/>
                  </a:lnTo>
                  <a:lnTo>
                    <a:pt x="348" y="259"/>
                  </a:lnTo>
                  <a:lnTo>
                    <a:pt x="340" y="274"/>
                  </a:lnTo>
                  <a:lnTo>
                    <a:pt x="332" y="288"/>
                  </a:lnTo>
                  <a:lnTo>
                    <a:pt x="324" y="300"/>
                  </a:lnTo>
                  <a:lnTo>
                    <a:pt x="312" y="312"/>
                  </a:lnTo>
                  <a:lnTo>
                    <a:pt x="312" y="312"/>
                  </a:lnTo>
                  <a:lnTo>
                    <a:pt x="299" y="323"/>
                  </a:lnTo>
                  <a:lnTo>
                    <a:pt x="287" y="333"/>
                  </a:lnTo>
                  <a:lnTo>
                    <a:pt x="273" y="341"/>
                  </a:lnTo>
                  <a:lnTo>
                    <a:pt x="259" y="347"/>
                  </a:lnTo>
                  <a:lnTo>
                    <a:pt x="244" y="353"/>
                  </a:lnTo>
                  <a:lnTo>
                    <a:pt x="228" y="357"/>
                  </a:lnTo>
                  <a:lnTo>
                    <a:pt x="212" y="359"/>
                  </a:lnTo>
                  <a:lnTo>
                    <a:pt x="193" y="361"/>
                  </a:lnTo>
                  <a:lnTo>
                    <a:pt x="193" y="361"/>
                  </a:lnTo>
                  <a:lnTo>
                    <a:pt x="177" y="359"/>
                  </a:lnTo>
                  <a:lnTo>
                    <a:pt x="161" y="357"/>
                  </a:lnTo>
                  <a:lnTo>
                    <a:pt x="144" y="353"/>
                  </a:lnTo>
                  <a:lnTo>
                    <a:pt x="130" y="347"/>
                  </a:lnTo>
                  <a:lnTo>
                    <a:pt x="114" y="341"/>
                  </a:lnTo>
                  <a:lnTo>
                    <a:pt x="102" y="333"/>
                  </a:lnTo>
                  <a:lnTo>
                    <a:pt x="87" y="323"/>
                  </a:lnTo>
                  <a:lnTo>
                    <a:pt x="77" y="312"/>
                  </a:lnTo>
                  <a:lnTo>
                    <a:pt x="77" y="312"/>
                  </a:lnTo>
                  <a:lnTo>
                    <a:pt x="65" y="300"/>
                  </a:lnTo>
                  <a:lnTo>
                    <a:pt x="57" y="288"/>
                  </a:lnTo>
                  <a:lnTo>
                    <a:pt x="46" y="274"/>
                  </a:lnTo>
                  <a:lnTo>
                    <a:pt x="40" y="259"/>
                  </a:lnTo>
                  <a:lnTo>
                    <a:pt x="34" y="243"/>
                  </a:lnTo>
                  <a:lnTo>
                    <a:pt x="30" y="227"/>
                  </a:lnTo>
                  <a:lnTo>
                    <a:pt x="28" y="210"/>
                  </a:lnTo>
                  <a:lnTo>
                    <a:pt x="28" y="194"/>
                  </a:lnTo>
                  <a:lnTo>
                    <a:pt x="28" y="194"/>
                  </a:lnTo>
                  <a:lnTo>
                    <a:pt x="28" y="176"/>
                  </a:lnTo>
                  <a:lnTo>
                    <a:pt x="30" y="159"/>
                  </a:lnTo>
                  <a:lnTo>
                    <a:pt x="34" y="143"/>
                  </a:lnTo>
                  <a:lnTo>
                    <a:pt x="40" y="129"/>
                  </a:lnTo>
                  <a:lnTo>
                    <a:pt x="46" y="115"/>
                  </a:lnTo>
                  <a:lnTo>
                    <a:pt x="57" y="100"/>
                  </a:lnTo>
                  <a:lnTo>
                    <a:pt x="65" y="88"/>
                  </a:lnTo>
                  <a:lnTo>
                    <a:pt x="77" y="76"/>
                  </a:lnTo>
                  <a:lnTo>
                    <a:pt x="77" y="76"/>
                  </a:lnTo>
                  <a:lnTo>
                    <a:pt x="87" y="66"/>
                  </a:lnTo>
                  <a:lnTo>
                    <a:pt x="102" y="56"/>
                  </a:lnTo>
                  <a:lnTo>
                    <a:pt x="114" y="47"/>
                  </a:lnTo>
                  <a:lnTo>
                    <a:pt x="130" y="39"/>
                  </a:lnTo>
                  <a:lnTo>
                    <a:pt x="144" y="35"/>
                  </a:lnTo>
                  <a:lnTo>
                    <a:pt x="161" y="31"/>
                  </a:lnTo>
                  <a:lnTo>
                    <a:pt x="177" y="27"/>
                  </a:lnTo>
                  <a:lnTo>
                    <a:pt x="193" y="27"/>
                  </a:lnTo>
                  <a:lnTo>
                    <a:pt x="193" y="27"/>
                  </a:lnTo>
                  <a:lnTo>
                    <a:pt x="212" y="27"/>
                  </a:lnTo>
                  <a:lnTo>
                    <a:pt x="228" y="31"/>
                  </a:lnTo>
                  <a:lnTo>
                    <a:pt x="244" y="35"/>
                  </a:lnTo>
                  <a:lnTo>
                    <a:pt x="259" y="39"/>
                  </a:lnTo>
                  <a:lnTo>
                    <a:pt x="273" y="47"/>
                  </a:lnTo>
                  <a:lnTo>
                    <a:pt x="287" y="56"/>
                  </a:lnTo>
                  <a:lnTo>
                    <a:pt x="299" y="66"/>
                  </a:lnTo>
                  <a:lnTo>
                    <a:pt x="312" y="76"/>
                  </a:lnTo>
                  <a:lnTo>
                    <a:pt x="312" y="76"/>
                  </a:lnTo>
                  <a:lnTo>
                    <a:pt x="324" y="88"/>
                  </a:lnTo>
                  <a:lnTo>
                    <a:pt x="332" y="100"/>
                  </a:lnTo>
                  <a:lnTo>
                    <a:pt x="340" y="115"/>
                  </a:lnTo>
                  <a:lnTo>
                    <a:pt x="348" y="129"/>
                  </a:lnTo>
                  <a:lnTo>
                    <a:pt x="354" y="143"/>
                  </a:lnTo>
                  <a:lnTo>
                    <a:pt x="358" y="159"/>
                  </a:lnTo>
                  <a:lnTo>
                    <a:pt x="360" y="176"/>
                  </a:lnTo>
                  <a:lnTo>
                    <a:pt x="360" y="194"/>
                  </a:lnTo>
                  <a:lnTo>
                    <a:pt x="375" y="194"/>
                  </a:lnTo>
                  <a:lnTo>
                    <a:pt x="389" y="194"/>
                  </a:lnTo>
                  <a:lnTo>
                    <a:pt x="389" y="194"/>
                  </a:lnTo>
                  <a:lnTo>
                    <a:pt x="387" y="174"/>
                  </a:lnTo>
                  <a:lnTo>
                    <a:pt x="385" y="155"/>
                  </a:lnTo>
                  <a:lnTo>
                    <a:pt x="379" y="137"/>
                  </a:lnTo>
                  <a:lnTo>
                    <a:pt x="373" y="119"/>
                  </a:lnTo>
                  <a:lnTo>
                    <a:pt x="365" y="100"/>
                  </a:lnTo>
                  <a:lnTo>
                    <a:pt x="354" y="86"/>
                  </a:lnTo>
                  <a:lnTo>
                    <a:pt x="344" y="70"/>
                  </a:lnTo>
                  <a:lnTo>
                    <a:pt x="332" y="58"/>
                  </a:lnTo>
                  <a:lnTo>
                    <a:pt x="318" y="43"/>
                  </a:lnTo>
                  <a:lnTo>
                    <a:pt x="303" y="33"/>
                  </a:lnTo>
                  <a:lnTo>
                    <a:pt x="287" y="23"/>
                  </a:lnTo>
                  <a:lnTo>
                    <a:pt x="269" y="15"/>
                  </a:lnTo>
                  <a:lnTo>
                    <a:pt x="252" y="9"/>
                  </a:lnTo>
                  <a:lnTo>
                    <a:pt x="234" y="5"/>
                  </a:lnTo>
                  <a:lnTo>
                    <a:pt x="214" y="0"/>
                  </a:lnTo>
                  <a:lnTo>
                    <a:pt x="193" y="0"/>
                  </a:lnTo>
                  <a:lnTo>
                    <a:pt x="193" y="0"/>
                  </a:lnTo>
                  <a:lnTo>
                    <a:pt x="175" y="0"/>
                  </a:lnTo>
                  <a:lnTo>
                    <a:pt x="155" y="5"/>
                  </a:lnTo>
                  <a:lnTo>
                    <a:pt x="136" y="9"/>
                  </a:lnTo>
                  <a:lnTo>
                    <a:pt x="118" y="15"/>
                  </a:lnTo>
                  <a:lnTo>
                    <a:pt x="102" y="23"/>
                  </a:lnTo>
                  <a:lnTo>
                    <a:pt x="85" y="33"/>
                  </a:lnTo>
                  <a:lnTo>
                    <a:pt x="71" y="43"/>
                  </a:lnTo>
                  <a:lnTo>
                    <a:pt x="57" y="58"/>
                  </a:lnTo>
                  <a:lnTo>
                    <a:pt x="44" y="70"/>
                  </a:lnTo>
                  <a:lnTo>
                    <a:pt x="32" y="86"/>
                  </a:lnTo>
                  <a:lnTo>
                    <a:pt x="24" y="100"/>
                  </a:lnTo>
                  <a:lnTo>
                    <a:pt x="16" y="119"/>
                  </a:lnTo>
                  <a:lnTo>
                    <a:pt x="10" y="137"/>
                  </a:lnTo>
                  <a:lnTo>
                    <a:pt x="4" y="155"/>
                  </a:lnTo>
                  <a:lnTo>
                    <a:pt x="2" y="174"/>
                  </a:lnTo>
                  <a:lnTo>
                    <a:pt x="0" y="194"/>
                  </a:lnTo>
                  <a:lnTo>
                    <a:pt x="0" y="194"/>
                  </a:lnTo>
                  <a:lnTo>
                    <a:pt x="2" y="215"/>
                  </a:lnTo>
                  <a:lnTo>
                    <a:pt x="4" y="233"/>
                  </a:lnTo>
                  <a:lnTo>
                    <a:pt x="10" y="251"/>
                  </a:lnTo>
                  <a:lnTo>
                    <a:pt x="16" y="270"/>
                  </a:lnTo>
                  <a:lnTo>
                    <a:pt x="24" y="286"/>
                  </a:lnTo>
                  <a:lnTo>
                    <a:pt x="32" y="302"/>
                  </a:lnTo>
                  <a:lnTo>
                    <a:pt x="44" y="316"/>
                  </a:lnTo>
                  <a:lnTo>
                    <a:pt x="57" y="331"/>
                  </a:lnTo>
                  <a:lnTo>
                    <a:pt x="71" y="343"/>
                  </a:lnTo>
                  <a:lnTo>
                    <a:pt x="85" y="355"/>
                  </a:lnTo>
                  <a:lnTo>
                    <a:pt x="102" y="363"/>
                  </a:lnTo>
                  <a:lnTo>
                    <a:pt x="118" y="372"/>
                  </a:lnTo>
                  <a:lnTo>
                    <a:pt x="136" y="380"/>
                  </a:lnTo>
                  <a:lnTo>
                    <a:pt x="155" y="384"/>
                  </a:lnTo>
                  <a:lnTo>
                    <a:pt x="175" y="386"/>
                  </a:lnTo>
                  <a:lnTo>
                    <a:pt x="193" y="388"/>
                  </a:lnTo>
                  <a:lnTo>
                    <a:pt x="193" y="388"/>
                  </a:lnTo>
                  <a:lnTo>
                    <a:pt x="214" y="386"/>
                  </a:lnTo>
                  <a:lnTo>
                    <a:pt x="234" y="384"/>
                  </a:lnTo>
                  <a:lnTo>
                    <a:pt x="252" y="380"/>
                  </a:lnTo>
                  <a:lnTo>
                    <a:pt x="269" y="372"/>
                  </a:lnTo>
                  <a:lnTo>
                    <a:pt x="287" y="363"/>
                  </a:lnTo>
                  <a:lnTo>
                    <a:pt x="303" y="355"/>
                  </a:lnTo>
                  <a:lnTo>
                    <a:pt x="318" y="343"/>
                  </a:lnTo>
                  <a:lnTo>
                    <a:pt x="332" y="331"/>
                  </a:lnTo>
                  <a:lnTo>
                    <a:pt x="344" y="316"/>
                  </a:lnTo>
                  <a:lnTo>
                    <a:pt x="354" y="302"/>
                  </a:lnTo>
                  <a:lnTo>
                    <a:pt x="365" y="286"/>
                  </a:lnTo>
                  <a:lnTo>
                    <a:pt x="373" y="270"/>
                  </a:lnTo>
                  <a:lnTo>
                    <a:pt x="379" y="251"/>
                  </a:lnTo>
                  <a:lnTo>
                    <a:pt x="385" y="233"/>
                  </a:lnTo>
                  <a:lnTo>
                    <a:pt x="387" y="215"/>
                  </a:lnTo>
                  <a:lnTo>
                    <a:pt x="389" y="194"/>
                  </a:lnTo>
                  <a:lnTo>
                    <a:pt x="375" y="19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59" name="96537976"/>
            <p:cNvSpPr>
              <a:spLocks/>
            </p:cNvSpPr>
            <p:nvPr/>
          </p:nvSpPr>
          <p:spPr bwMode="auto">
            <a:xfrm>
              <a:off x="5022595" y="3065433"/>
              <a:ext cx="28988" cy="46108"/>
            </a:xfrm>
            <a:custGeom>
              <a:avLst/>
              <a:gdLst/>
              <a:ahLst/>
              <a:cxnLst>
                <a:cxn ang="0">
                  <a:pos x="35" y="26"/>
                </a:cxn>
                <a:cxn ang="0">
                  <a:pos x="35" y="26"/>
                </a:cxn>
                <a:cxn ang="0">
                  <a:pos x="33" y="36"/>
                </a:cxn>
                <a:cxn ang="0">
                  <a:pos x="28" y="45"/>
                </a:cxn>
                <a:cxn ang="0">
                  <a:pos x="24" y="51"/>
                </a:cxn>
                <a:cxn ang="0">
                  <a:pos x="16" y="53"/>
                </a:cxn>
                <a:cxn ang="0">
                  <a:pos x="16" y="53"/>
                </a:cxn>
                <a:cxn ang="0">
                  <a:pos x="10" y="51"/>
                </a:cxn>
                <a:cxn ang="0">
                  <a:pos x="4" y="45"/>
                </a:cxn>
                <a:cxn ang="0">
                  <a:pos x="2" y="36"/>
                </a:cxn>
                <a:cxn ang="0">
                  <a:pos x="0" y="26"/>
                </a:cxn>
                <a:cxn ang="0">
                  <a:pos x="0" y="26"/>
                </a:cxn>
                <a:cxn ang="0">
                  <a:pos x="2" y="16"/>
                </a:cxn>
                <a:cxn ang="0">
                  <a:pos x="4" y="6"/>
                </a:cxn>
                <a:cxn ang="0">
                  <a:pos x="10" y="2"/>
                </a:cxn>
                <a:cxn ang="0">
                  <a:pos x="16" y="0"/>
                </a:cxn>
                <a:cxn ang="0">
                  <a:pos x="16" y="0"/>
                </a:cxn>
                <a:cxn ang="0">
                  <a:pos x="24" y="2"/>
                </a:cxn>
                <a:cxn ang="0">
                  <a:pos x="28" y="6"/>
                </a:cxn>
                <a:cxn ang="0">
                  <a:pos x="33" y="16"/>
                </a:cxn>
                <a:cxn ang="0">
                  <a:pos x="35" y="26"/>
                </a:cxn>
                <a:cxn ang="0">
                  <a:pos x="35" y="26"/>
                </a:cxn>
              </a:cxnLst>
              <a:rect l="0" t="0" r="r" b="b"/>
              <a:pathLst>
                <a:path w="35" h="53">
                  <a:moveTo>
                    <a:pt x="35" y="26"/>
                  </a:moveTo>
                  <a:lnTo>
                    <a:pt x="35" y="26"/>
                  </a:lnTo>
                  <a:lnTo>
                    <a:pt x="33" y="36"/>
                  </a:lnTo>
                  <a:lnTo>
                    <a:pt x="28" y="45"/>
                  </a:lnTo>
                  <a:lnTo>
                    <a:pt x="24" y="51"/>
                  </a:lnTo>
                  <a:lnTo>
                    <a:pt x="16" y="53"/>
                  </a:lnTo>
                  <a:lnTo>
                    <a:pt x="16" y="53"/>
                  </a:lnTo>
                  <a:lnTo>
                    <a:pt x="10" y="51"/>
                  </a:lnTo>
                  <a:lnTo>
                    <a:pt x="4" y="45"/>
                  </a:lnTo>
                  <a:lnTo>
                    <a:pt x="2" y="36"/>
                  </a:lnTo>
                  <a:lnTo>
                    <a:pt x="0" y="26"/>
                  </a:lnTo>
                  <a:lnTo>
                    <a:pt x="0" y="26"/>
                  </a:lnTo>
                  <a:lnTo>
                    <a:pt x="2" y="16"/>
                  </a:lnTo>
                  <a:lnTo>
                    <a:pt x="4" y="6"/>
                  </a:lnTo>
                  <a:lnTo>
                    <a:pt x="10" y="2"/>
                  </a:lnTo>
                  <a:lnTo>
                    <a:pt x="16" y="0"/>
                  </a:lnTo>
                  <a:lnTo>
                    <a:pt x="16" y="0"/>
                  </a:lnTo>
                  <a:lnTo>
                    <a:pt x="24" y="2"/>
                  </a:lnTo>
                  <a:lnTo>
                    <a:pt x="28" y="6"/>
                  </a:lnTo>
                  <a:lnTo>
                    <a:pt x="33" y="16"/>
                  </a:lnTo>
                  <a:lnTo>
                    <a:pt x="35" y="26"/>
                  </a:lnTo>
                  <a:lnTo>
                    <a:pt x="35"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0" name="1452481056"/>
            <p:cNvSpPr>
              <a:spLocks/>
            </p:cNvSpPr>
            <p:nvPr/>
          </p:nvSpPr>
          <p:spPr bwMode="auto">
            <a:xfrm>
              <a:off x="5039159" y="3063694"/>
              <a:ext cx="14080" cy="22619"/>
            </a:xfrm>
            <a:custGeom>
              <a:avLst/>
              <a:gdLst/>
              <a:ahLst/>
              <a:cxnLst>
                <a:cxn ang="0">
                  <a:pos x="17" y="14"/>
                </a:cxn>
                <a:cxn ang="0">
                  <a:pos x="17" y="14"/>
                </a:cxn>
                <a:cxn ang="0">
                  <a:pos x="17" y="18"/>
                </a:cxn>
                <a:cxn ang="0">
                  <a:pos x="15" y="22"/>
                </a:cxn>
                <a:cxn ang="0">
                  <a:pos x="10" y="26"/>
                </a:cxn>
                <a:cxn ang="0">
                  <a:pos x="8" y="26"/>
                </a:cxn>
                <a:cxn ang="0">
                  <a:pos x="8" y="26"/>
                </a:cxn>
                <a:cxn ang="0">
                  <a:pos x="4" y="26"/>
                </a:cxn>
                <a:cxn ang="0">
                  <a:pos x="2" y="22"/>
                </a:cxn>
                <a:cxn ang="0">
                  <a:pos x="0" y="18"/>
                </a:cxn>
                <a:cxn ang="0">
                  <a:pos x="0" y="14"/>
                </a:cxn>
                <a:cxn ang="0">
                  <a:pos x="0" y="14"/>
                </a:cxn>
                <a:cxn ang="0">
                  <a:pos x="0" y="8"/>
                </a:cxn>
                <a:cxn ang="0">
                  <a:pos x="2" y="4"/>
                </a:cxn>
                <a:cxn ang="0">
                  <a:pos x="4" y="2"/>
                </a:cxn>
                <a:cxn ang="0">
                  <a:pos x="8" y="0"/>
                </a:cxn>
                <a:cxn ang="0">
                  <a:pos x="8" y="0"/>
                </a:cxn>
                <a:cxn ang="0">
                  <a:pos x="10" y="2"/>
                </a:cxn>
                <a:cxn ang="0">
                  <a:pos x="15" y="4"/>
                </a:cxn>
                <a:cxn ang="0">
                  <a:pos x="17" y="8"/>
                </a:cxn>
                <a:cxn ang="0">
                  <a:pos x="17" y="14"/>
                </a:cxn>
                <a:cxn ang="0">
                  <a:pos x="17" y="14"/>
                </a:cxn>
              </a:cxnLst>
              <a:rect l="0" t="0" r="r" b="b"/>
              <a:pathLst>
                <a:path w="17" h="26">
                  <a:moveTo>
                    <a:pt x="17" y="14"/>
                  </a:moveTo>
                  <a:lnTo>
                    <a:pt x="17" y="14"/>
                  </a:lnTo>
                  <a:lnTo>
                    <a:pt x="17" y="18"/>
                  </a:lnTo>
                  <a:lnTo>
                    <a:pt x="15" y="22"/>
                  </a:lnTo>
                  <a:lnTo>
                    <a:pt x="10" y="26"/>
                  </a:lnTo>
                  <a:lnTo>
                    <a:pt x="8" y="26"/>
                  </a:lnTo>
                  <a:lnTo>
                    <a:pt x="8" y="26"/>
                  </a:lnTo>
                  <a:lnTo>
                    <a:pt x="4" y="26"/>
                  </a:lnTo>
                  <a:lnTo>
                    <a:pt x="2" y="22"/>
                  </a:lnTo>
                  <a:lnTo>
                    <a:pt x="0" y="18"/>
                  </a:lnTo>
                  <a:lnTo>
                    <a:pt x="0" y="14"/>
                  </a:lnTo>
                  <a:lnTo>
                    <a:pt x="0" y="14"/>
                  </a:lnTo>
                  <a:lnTo>
                    <a:pt x="0" y="8"/>
                  </a:lnTo>
                  <a:lnTo>
                    <a:pt x="2" y="4"/>
                  </a:lnTo>
                  <a:lnTo>
                    <a:pt x="4" y="2"/>
                  </a:lnTo>
                  <a:lnTo>
                    <a:pt x="8" y="0"/>
                  </a:lnTo>
                  <a:lnTo>
                    <a:pt x="8" y="0"/>
                  </a:lnTo>
                  <a:lnTo>
                    <a:pt x="10" y="2"/>
                  </a:lnTo>
                  <a:lnTo>
                    <a:pt x="15" y="4"/>
                  </a:lnTo>
                  <a:lnTo>
                    <a:pt x="17" y="8"/>
                  </a:lnTo>
                  <a:lnTo>
                    <a:pt x="17" y="14"/>
                  </a:lnTo>
                  <a:lnTo>
                    <a:pt x="17"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1" name="1275143042"/>
            <p:cNvSpPr>
              <a:spLocks/>
            </p:cNvSpPr>
            <p:nvPr/>
          </p:nvSpPr>
          <p:spPr bwMode="auto">
            <a:xfrm>
              <a:off x="5112044" y="3065433"/>
              <a:ext cx="28988" cy="46108"/>
            </a:xfrm>
            <a:custGeom>
              <a:avLst/>
              <a:gdLst/>
              <a:ahLst/>
              <a:cxnLst>
                <a:cxn ang="0">
                  <a:pos x="35" y="26"/>
                </a:cxn>
                <a:cxn ang="0">
                  <a:pos x="35" y="26"/>
                </a:cxn>
                <a:cxn ang="0">
                  <a:pos x="35" y="36"/>
                </a:cxn>
                <a:cxn ang="0">
                  <a:pos x="31" y="45"/>
                </a:cxn>
                <a:cxn ang="0">
                  <a:pos x="24" y="51"/>
                </a:cxn>
                <a:cxn ang="0">
                  <a:pos x="18" y="53"/>
                </a:cxn>
                <a:cxn ang="0">
                  <a:pos x="18" y="53"/>
                </a:cxn>
                <a:cxn ang="0">
                  <a:pos x="12" y="51"/>
                </a:cxn>
                <a:cxn ang="0">
                  <a:pos x="6" y="45"/>
                </a:cxn>
                <a:cxn ang="0">
                  <a:pos x="2" y="36"/>
                </a:cxn>
                <a:cxn ang="0">
                  <a:pos x="0" y="26"/>
                </a:cxn>
                <a:cxn ang="0">
                  <a:pos x="0" y="26"/>
                </a:cxn>
                <a:cxn ang="0">
                  <a:pos x="2" y="16"/>
                </a:cxn>
                <a:cxn ang="0">
                  <a:pos x="6" y="6"/>
                </a:cxn>
                <a:cxn ang="0">
                  <a:pos x="12" y="2"/>
                </a:cxn>
                <a:cxn ang="0">
                  <a:pos x="18" y="0"/>
                </a:cxn>
                <a:cxn ang="0">
                  <a:pos x="18" y="0"/>
                </a:cxn>
                <a:cxn ang="0">
                  <a:pos x="24" y="2"/>
                </a:cxn>
                <a:cxn ang="0">
                  <a:pos x="31" y="6"/>
                </a:cxn>
                <a:cxn ang="0">
                  <a:pos x="35" y="16"/>
                </a:cxn>
                <a:cxn ang="0">
                  <a:pos x="35" y="26"/>
                </a:cxn>
                <a:cxn ang="0">
                  <a:pos x="35" y="26"/>
                </a:cxn>
              </a:cxnLst>
              <a:rect l="0" t="0" r="r" b="b"/>
              <a:pathLst>
                <a:path w="35" h="53">
                  <a:moveTo>
                    <a:pt x="35" y="26"/>
                  </a:moveTo>
                  <a:lnTo>
                    <a:pt x="35" y="26"/>
                  </a:lnTo>
                  <a:lnTo>
                    <a:pt x="35" y="36"/>
                  </a:lnTo>
                  <a:lnTo>
                    <a:pt x="31" y="45"/>
                  </a:lnTo>
                  <a:lnTo>
                    <a:pt x="24" y="51"/>
                  </a:lnTo>
                  <a:lnTo>
                    <a:pt x="18" y="53"/>
                  </a:lnTo>
                  <a:lnTo>
                    <a:pt x="18" y="53"/>
                  </a:lnTo>
                  <a:lnTo>
                    <a:pt x="12" y="51"/>
                  </a:lnTo>
                  <a:lnTo>
                    <a:pt x="6" y="45"/>
                  </a:lnTo>
                  <a:lnTo>
                    <a:pt x="2" y="36"/>
                  </a:lnTo>
                  <a:lnTo>
                    <a:pt x="0" y="26"/>
                  </a:lnTo>
                  <a:lnTo>
                    <a:pt x="0" y="26"/>
                  </a:lnTo>
                  <a:lnTo>
                    <a:pt x="2" y="16"/>
                  </a:lnTo>
                  <a:lnTo>
                    <a:pt x="6" y="6"/>
                  </a:lnTo>
                  <a:lnTo>
                    <a:pt x="12" y="2"/>
                  </a:lnTo>
                  <a:lnTo>
                    <a:pt x="18" y="0"/>
                  </a:lnTo>
                  <a:lnTo>
                    <a:pt x="18" y="0"/>
                  </a:lnTo>
                  <a:lnTo>
                    <a:pt x="24" y="2"/>
                  </a:lnTo>
                  <a:lnTo>
                    <a:pt x="31" y="6"/>
                  </a:lnTo>
                  <a:lnTo>
                    <a:pt x="35" y="16"/>
                  </a:lnTo>
                  <a:lnTo>
                    <a:pt x="35" y="26"/>
                  </a:lnTo>
                  <a:lnTo>
                    <a:pt x="35" y="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2" name="1623228423"/>
            <p:cNvSpPr>
              <a:spLocks/>
            </p:cNvSpPr>
            <p:nvPr/>
          </p:nvSpPr>
          <p:spPr bwMode="auto">
            <a:xfrm>
              <a:off x="5128609" y="3063694"/>
              <a:ext cx="14080" cy="22619"/>
            </a:xfrm>
            <a:custGeom>
              <a:avLst/>
              <a:gdLst/>
              <a:ahLst/>
              <a:cxnLst>
                <a:cxn ang="0">
                  <a:pos x="17" y="14"/>
                </a:cxn>
                <a:cxn ang="0">
                  <a:pos x="17" y="14"/>
                </a:cxn>
                <a:cxn ang="0">
                  <a:pos x="17" y="18"/>
                </a:cxn>
                <a:cxn ang="0">
                  <a:pos x="15" y="22"/>
                </a:cxn>
                <a:cxn ang="0">
                  <a:pos x="13" y="26"/>
                </a:cxn>
                <a:cxn ang="0">
                  <a:pos x="9" y="26"/>
                </a:cxn>
                <a:cxn ang="0">
                  <a:pos x="9" y="26"/>
                </a:cxn>
                <a:cxn ang="0">
                  <a:pos x="6" y="26"/>
                </a:cxn>
                <a:cxn ang="0">
                  <a:pos x="2" y="22"/>
                </a:cxn>
                <a:cxn ang="0">
                  <a:pos x="0" y="18"/>
                </a:cxn>
                <a:cxn ang="0">
                  <a:pos x="0" y="14"/>
                </a:cxn>
                <a:cxn ang="0">
                  <a:pos x="0" y="14"/>
                </a:cxn>
                <a:cxn ang="0">
                  <a:pos x="0" y="8"/>
                </a:cxn>
                <a:cxn ang="0">
                  <a:pos x="2" y="4"/>
                </a:cxn>
                <a:cxn ang="0">
                  <a:pos x="6" y="2"/>
                </a:cxn>
                <a:cxn ang="0">
                  <a:pos x="9" y="0"/>
                </a:cxn>
                <a:cxn ang="0">
                  <a:pos x="9" y="0"/>
                </a:cxn>
                <a:cxn ang="0">
                  <a:pos x="13" y="2"/>
                </a:cxn>
                <a:cxn ang="0">
                  <a:pos x="15" y="4"/>
                </a:cxn>
                <a:cxn ang="0">
                  <a:pos x="17" y="8"/>
                </a:cxn>
                <a:cxn ang="0">
                  <a:pos x="17" y="14"/>
                </a:cxn>
                <a:cxn ang="0">
                  <a:pos x="17" y="14"/>
                </a:cxn>
              </a:cxnLst>
              <a:rect l="0" t="0" r="r" b="b"/>
              <a:pathLst>
                <a:path w="17" h="26">
                  <a:moveTo>
                    <a:pt x="17" y="14"/>
                  </a:moveTo>
                  <a:lnTo>
                    <a:pt x="17" y="14"/>
                  </a:lnTo>
                  <a:lnTo>
                    <a:pt x="17" y="18"/>
                  </a:lnTo>
                  <a:lnTo>
                    <a:pt x="15" y="22"/>
                  </a:lnTo>
                  <a:lnTo>
                    <a:pt x="13" y="26"/>
                  </a:lnTo>
                  <a:lnTo>
                    <a:pt x="9" y="26"/>
                  </a:lnTo>
                  <a:lnTo>
                    <a:pt x="9" y="26"/>
                  </a:lnTo>
                  <a:lnTo>
                    <a:pt x="6" y="26"/>
                  </a:lnTo>
                  <a:lnTo>
                    <a:pt x="2" y="22"/>
                  </a:lnTo>
                  <a:lnTo>
                    <a:pt x="0" y="18"/>
                  </a:lnTo>
                  <a:lnTo>
                    <a:pt x="0" y="14"/>
                  </a:lnTo>
                  <a:lnTo>
                    <a:pt x="0" y="14"/>
                  </a:lnTo>
                  <a:lnTo>
                    <a:pt x="0" y="8"/>
                  </a:lnTo>
                  <a:lnTo>
                    <a:pt x="2" y="4"/>
                  </a:lnTo>
                  <a:lnTo>
                    <a:pt x="6" y="2"/>
                  </a:lnTo>
                  <a:lnTo>
                    <a:pt x="9" y="0"/>
                  </a:lnTo>
                  <a:lnTo>
                    <a:pt x="9" y="0"/>
                  </a:lnTo>
                  <a:lnTo>
                    <a:pt x="13" y="2"/>
                  </a:lnTo>
                  <a:lnTo>
                    <a:pt x="15" y="4"/>
                  </a:lnTo>
                  <a:lnTo>
                    <a:pt x="17" y="8"/>
                  </a:lnTo>
                  <a:lnTo>
                    <a:pt x="17" y="14"/>
                  </a:lnTo>
                  <a:lnTo>
                    <a:pt x="17" y="1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3" name="26314498"/>
            <p:cNvSpPr>
              <a:spLocks/>
            </p:cNvSpPr>
            <p:nvPr/>
          </p:nvSpPr>
          <p:spPr bwMode="auto">
            <a:xfrm>
              <a:off x="4991950" y="3155909"/>
              <a:ext cx="180557" cy="61767"/>
            </a:xfrm>
            <a:custGeom>
              <a:avLst/>
              <a:gdLst/>
              <a:ahLst/>
              <a:cxnLst>
                <a:cxn ang="0">
                  <a:pos x="108" y="61"/>
                </a:cxn>
                <a:cxn ang="0">
                  <a:pos x="108" y="61"/>
                </a:cxn>
                <a:cxn ang="0">
                  <a:pos x="92" y="59"/>
                </a:cxn>
                <a:cxn ang="0">
                  <a:pos x="76" y="57"/>
                </a:cxn>
                <a:cxn ang="0">
                  <a:pos x="61" y="51"/>
                </a:cxn>
                <a:cxn ang="0">
                  <a:pos x="47" y="45"/>
                </a:cxn>
                <a:cxn ang="0">
                  <a:pos x="33" y="36"/>
                </a:cxn>
                <a:cxn ang="0">
                  <a:pos x="21" y="24"/>
                </a:cxn>
                <a:cxn ang="0">
                  <a:pos x="8" y="14"/>
                </a:cxn>
                <a:cxn ang="0">
                  <a:pos x="0" y="0"/>
                </a:cxn>
                <a:cxn ang="0">
                  <a:pos x="0" y="0"/>
                </a:cxn>
                <a:cxn ang="0">
                  <a:pos x="8" y="16"/>
                </a:cxn>
                <a:cxn ang="0">
                  <a:pos x="19" y="28"/>
                </a:cxn>
                <a:cxn ang="0">
                  <a:pos x="31" y="41"/>
                </a:cxn>
                <a:cxn ang="0">
                  <a:pos x="45" y="51"/>
                </a:cxn>
                <a:cxn ang="0">
                  <a:pos x="59" y="59"/>
                </a:cxn>
                <a:cxn ang="0">
                  <a:pos x="76" y="65"/>
                </a:cxn>
                <a:cxn ang="0">
                  <a:pos x="92" y="69"/>
                </a:cxn>
                <a:cxn ang="0">
                  <a:pos x="108" y="71"/>
                </a:cxn>
                <a:cxn ang="0">
                  <a:pos x="108" y="71"/>
                </a:cxn>
                <a:cxn ang="0">
                  <a:pos x="127" y="69"/>
                </a:cxn>
                <a:cxn ang="0">
                  <a:pos x="143" y="65"/>
                </a:cxn>
                <a:cxn ang="0">
                  <a:pos x="159" y="59"/>
                </a:cxn>
                <a:cxn ang="0">
                  <a:pos x="174" y="51"/>
                </a:cxn>
                <a:cxn ang="0">
                  <a:pos x="188" y="41"/>
                </a:cxn>
                <a:cxn ang="0">
                  <a:pos x="200" y="28"/>
                </a:cxn>
                <a:cxn ang="0">
                  <a:pos x="210" y="16"/>
                </a:cxn>
                <a:cxn ang="0">
                  <a:pos x="218" y="0"/>
                </a:cxn>
                <a:cxn ang="0">
                  <a:pos x="218" y="0"/>
                </a:cxn>
                <a:cxn ang="0">
                  <a:pos x="208" y="14"/>
                </a:cxn>
                <a:cxn ang="0">
                  <a:pos x="198" y="24"/>
                </a:cxn>
                <a:cxn ang="0">
                  <a:pos x="186" y="36"/>
                </a:cxn>
                <a:cxn ang="0">
                  <a:pos x="171" y="45"/>
                </a:cxn>
                <a:cxn ang="0">
                  <a:pos x="157" y="51"/>
                </a:cxn>
                <a:cxn ang="0">
                  <a:pos x="141" y="57"/>
                </a:cxn>
                <a:cxn ang="0">
                  <a:pos x="127" y="59"/>
                </a:cxn>
                <a:cxn ang="0">
                  <a:pos x="108" y="61"/>
                </a:cxn>
                <a:cxn ang="0">
                  <a:pos x="108" y="61"/>
                </a:cxn>
              </a:cxnLst>
              <a:rect l="0" t="0" r="r" b="b"/>
              <a:pathLst>
                <a:path w="218" h="71">
                  <a:moveTo>
                    <a:pt x="108" y="61"/>
                  </a:moveTo>
                  <a:lnTo>
                    <a:pt x="108" y="61"/>
                  </a:lnTo>
                  <a:lnTo>
                    <a:pt x="92" y="59"/>
                  </a:lnTo>
                  <a:lnTo>
                    <a:pt x="76" y="57"/>
                  </a:lnTo>
                  <a:lnTo>
                    <a:pt x="61" y="51"/>
                  </a:lnTo>
                  <a:lnTo>
                    <a:pt x="47" y="45"/>
                  </a:lnTo>
                  <a:lnTo>
                    <a:pt x="33" y="36"/>
                  </a:lnTo>
                  <a:lnTo>
                    <a:pt x="21" y="24"/>
                  </a:lnTo>
                  <a:lnTo>
                    <a:pt x="8" y="14"/>
                  </a:lnTo>
                  <a:lnTo>
                    <a:pt x="0" y="0"/>
                  </a:lnTo>
                  <a:lnTo>
                    <a:pt x="0" y="0"/>
                  </a:lnTo>
                  <a:lnTo>
                    <a:pt x="8" y="16"/>
                  </a:lnTo>
                  <a:lnTo>
                    <a:pt x="19" y="28"/>
                  </a:lnTo>
                  <a:lnTo>
                    <a:pt x="31" y="41"/>
                  </a:lnTo>
                  <a:lnTo>
                    <a:pt x="45" y="51"/>
                  </a:lnTo>
                  <a:lnTo>
                    <a:pt x="59" y="59"/>
                  </a:lnTo>
                  <a:lnTo>
                    <a:pt x="76" y="65"/>
                  </a:lnTo>
                  <a:lnTo>
                    <a:pt x="92" y="69"/>
                  </a:lnTo>
                  <a:lnTo>
                    <a:pt x="108" y="71"/>
                  </a:lnTo>
                  <a:lnTo>
                    <a:pt x="108" y="71"/>
                  </a:lnTo>
                  <a:lnTo>
                    <a:pt x="127" y="69"/>
                  </a:lnTo>
                  <a:lnTo>
                    <a:pt x="143" y="65"/>
                  </a:lnTo>
                  <a:lnTo>
                    <a:pt x="159" y="59"/>
                  </a:lnTo>
                  <a:lnTo>
                    <a:pt x="174" y="51"/>
                  </a:lnTo>
                  <a:lnTo>
                    <a:pt x="188" y="41"/>
                  </a:lnTo>
                  <a:lnTo>
                    <a:pt x="200" y="28"/>
                  </a:lnTo>
                  <a:lnTo>
                    <a:pt x="210" y="16"/>
                  </a:lnTo>
                  <a:lnTo>
                    <a:pt x="218" y="0"/>
                  </a:lnTo>
                  <a:lnTo>
                    <a:pt x="218" y="0"/>
                  </a:lnTo>
                  <a:lnTo>
                    <a:pt x="208" y="14"/>
                  </a:lnTo>
                  <a:lnTo>
                    <a:pt x="198" y="24"/>
                  </a:lnTo>
                  <a:lnTo>
                    <a:pt x="186" y="36"/>
                  </a:lnTo>
                  <a:lnTo>
                    <a:pt x="171" y="45"/>
                  </a:lnTo>
                  <a:lnTo>
                    <a:pt x="157" y="51"/>
                  </a:lnTo>
                  <a:lnTo>
                    <a:pt x="141" y="57"/>
                  </a:lnTo>
                  <a:lnTo>
                    <a:pt x="127" y="59"/>
                  </a:lnTo>
                  <a:lnTo>
                    <a:pt x="108" y="61"/>
                  </a:lnTo>
                  <a:lnTo>
                    <a:pt x="108" y="6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4" name="1478714512"/>
            <p:cNvSpPr>
              <a:spLocks/>
            </p:cNvSpPr>
            <p:nvPr/>
          </p:nvSpPr>
          <p:spPr bwMode="auto">
            <a:xfrm>
              <a:off x="4983668" y="3150689"/>
              <a:ext cx="22363" cy="17399"/>
            </a:xfrm>
            <a:custGeom>
              <a:avLst/>
              <a:gdLst/>
              <a:ahLst/>
              <a:cxnLst>
                <a:cxn ang="0">
                  <a:pos x="0" y="20"/>
                </a:cxn>
                <a:cxn ang="0">
                  <a:pos x="0" y="20"/>
                </a:cxn>
                <a:cxn ang="0">
                  <a:pos x="0" y="18"/>
                </a:cxn>
                <a:cxn ang="0">
                  <a:pos x="4" y="12"/>
                </a:cxn>
                <a:cxn ang="0">
                  <a:pos x="8" y="8"/>
                </a:cxn>
                <a:cxn ang="0">
                  <a:pos x="12" y="6"/>
                </a:cxn>
                <a:cxn ang="0">
                  <a:pos x="18" y="4"/>
                </a:cxn>
                <a:cxn ang="0">
                  <a:pos x="27" y="4"/>
                </a:cxn>
                <a:cxn ang="0">
                  <a:pos x="27" y="4"/>
                </a:cxn>
                <a:cxn ang="0">
                  <a:pos x="24" y="4"/>
                </a:cxn>
                <a:cxn ang="0">
                  <a:pos x="20" y="0"/>
                </a:cxn>
                <a:cxn ang="0">
                  <a:pos x="14" y="0"/>
                </a:cxn>
                <a:cxn ang="0">
                  <a:pos x="6" y="2"/>
                </a:cxn>
                <a:cxn ang="0">
                  <a:pos x="6" y="2"/>
                </a:cxn>
                <a:cxn ang="0">
                  <a:pos x="2" y="6"/>
                </a:cxn>
                <a:cxn ang="0">
                  <a:pos x="0" y="10"/>
                </a:cxn>
                <a:cxn ang="0">
                  <a:pos x="0" y="14"/>
                </a:cxn>
                <a:cxn ang="0">
                  <a:pos x="0" y="20"/>
                </a:cxn>
                <a:cxn ang="0">
                  <a:pos x="0" y="20"/>
                </a:cxn>
              </a:cxnLst>
              <a:rect l="0" t="0" r="r" b="b"/>
              <a:pathLst>
                <a:path w="27" h="20">
                  <a:moveTo>
                    <a:pt x="0" y="20"/>
                  </a:moveTo>
                  <a:lnTo>
                    <a:pt x="0" y="20"/>
                  </a:lnTo>
                  <a:lnTo>
                    <a:pt x="0" y="18"/>
                  </a:lnTo>
                  <a:lnTo>
                    <a:pt x="4" y="12"/>
                  </a:lnTo>
                  <a:lnTo>
                    <a:pt x="8" y="8"/>
                  </a:lnTo>
                  <a:lnTo>
                    <a:pt x="12" y="6"/>
                  </a:lnTo>
                  <a:lnTo>
                    <a:pt x="18" y="4"/>
                  </a:lnTo>
                  <a:lnTo>
                    <a:pt x="27" y="4"/>
                  </a:lnTo>
                  <a:lnTo>
                    <a:pt x="27" y="4"/>
                  </a:lnTo>
                  <a:lnTo>
                    <a:pt x="24" y="4"/>
                  </a:lnTo>
                  <a:lnTo>
                    <a:pt x="20" y="0"/>
                  </a:lnTo>
                  <a:lnTo>
                    <a:pt x="14" y="0"/>
                  </a:lnTo>
                  <a:lnTo>
                    <a:pt x="6" y="2"/>
                  </a:lnTo>
                  <a:lnTo>
                    <a:pt x="6" y="2"/>
                  </a:lnTo>
                  <a:lnTo>
                    <a:pt x="2" y="6"/>
                  </a:lnTo>
                  <a:lnTo>
                    <a:pt x="0" y="10"/>
                  </a:lnTo>
                  <a:lnTo>
                    <a:pt x="0" y="14"/>
                  </a:lnTo>
                  <a:lnTo>
                    <a:pt x="0" y="20"/>
                  </a:lnTo>
                  <a:lnTo>
                    <a:pt x="0" y="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5" name="1817238210"/>
            <p:cNvSpPr>
              <a:spLocks/>
            </p:cNvSpPr>
            <p:nvPr/>
          </p:nvSpPr>
          <p:spPr bwMode="auto">
            <a:xfrm>
              <a:off x="5159255" y="3150689"/>
              <a:ext cx="22363" cy="17399"/>
            </a:xfrm>
            <a:custGeom>
              <a:avLst/>
              <a:gdLst/>
              <a:ahLst/>
              <a:cxnLst>
                <a:cxn ang="0">
                  <a:pos x="25" y="20"/>
                </a:cxn>
                <a:cxn ang="0">
                  <a:pos x="25" y="20"/>
                </a:cxn>
                <a:cxn ang="0">
                  <a:pos x="25" y="18"/>
                </a:cxn>
                <a:cxn ang="0">
                  <a:pos x="20" y="12"/>
                </a:cxn>
                <a:cxn ang="0">
                  <a:pos x="18" y="8"/>
                </a:cxn>
                <a:cxn ang="0">
                  <a:pos x="14" y="6"/>
                </a:cxn>
                <a:cxn ang="0">
                  <a:pos x="6" y="4"/>
                </a:cxn>
                <a:cxn ang="0">
                  <a:pos x="0" y="4"/>
                </a:cxn>
                <a:cxn ang="0">
                  <a:pos x="0" y="4"/>
                </a:cxn>
                <a:cxn ang="0">
                  <a:pos x="0" y="4"/>
                </a:cxn>
                <a:cxn ang="0">
                  <a:pos x="4" y="0"/>
                </a:cxn>
                <a:cxn ang="0">
                  <a:pos x="10" y="0"/>
                </a:cxn>
                <a:cxn ang="0">
                  <a:pos x="20" y="2"/>
                </a:cxn>
                <a:cxn ang="0">
                  <a:pos x="20" y="2"/>
                </a:cxn>
                <a:cxn ang="0">
                  <a:pos x="22" y="6"/>
                </a:cxn>
                <a:cxn ang="0">
                  <a:pos x="25" y="10"/>
                </a:cxn>
                <a:cxn ang="0">
                  <a:pos x="27" y="14"/>
                </a:cxn>
                <a:cxn ang="0">
                  <a:pos x="25" y="20"/>
                </a:cxn>
                <a:cxn ang="0">
                  <a:pos x="25" y="20"/>
                </a:cxn>
              </a:cxnLst>
              <a:rect l="0" t="0" r="r" b="b"/>
              <a:pathLst>
                <a:path w="27" h="20">
                  <a:moveTo>
                    <a:pt x="25" y="20"/>
                  </a:moveTo>
                  <a:lnTo>
                    <a:pt x="25" y="20"/>
                  </a:lnTo>
                  <a:lnTo>
                    <a:pt x="25" y="18"/>
                  </a:lnTo>
                  <a:lnTo>
                    <a:pt x="20" y="12"/>
                  </a:lnTo>
                  <a:lnTo>
                    <a:pt x="18" y="8"/>
                  </a:lnTo>
                  <a:lnTo>
                    <a:pt x="14" y="6"/>
                  </a:lnTo>
                  <a:lnTo>
                    <a:pt x="6" y="4"/>
                  </a:lnTo>
                  <a:lnTo>
                    <a:pt x="0" y="4"/>
                  </a:lnTo>
                  <a:lnTo>
                    <a:pt x="0" y="4"/>
                  </a:lnTo>
                  <a:lnTo>
                    <a:pt x="0" y="4"/>
                  </a:lnTo>
                  <a:lnTo>
                    <a:pt x="4" y="0"/>
                  </a:lnTo>
                  <a:lnTo>
                    <a:pt x="10" y="0"/>
                  </a:lnTo>
                  <a:lnTo>
                    <a:pt x="20" y="2"/>
                  </a:lnTo>
                  <a:lnTo>
                    <a:pt x="20" y="2"/>
                  </a:lnTo>
                  <a:lnTo>
                    <a:pt x="22" y="6"/>
                  </a:lnTo>
                  <a:lnTo>
                    <a:pt x="25" y="10"/>
                  </a:lnTo>
                  <a:lnTo>
                    <a:pt x="27" y="14"/>
                  </a:lnTo>
                  <a:lnTo>
                    <a:pt x="25" y="20"/>
                  </a:lnTo>
                  <a:lnTo>
                    <a:pt x="25" y="2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67" name="915377825"/>
            <p:cNvSpPr>
              <a:spLocks noEditPoints="1"/>
            </p:cNvSpPr>
            <p:nvPr/>
          </p:nvSpPr>
          <p:spPr bwMode="auto">
            <a:xfrm rot="18882531">
              <a:off x="1552104" y="4694246"/>
              <a:ext cx="989358" cy="993185"/>
            </a:xfrm>
            <a:custGeom>
              <a:avLst/>
              <a:gdLst/>
              <a:ahLst/>
              <a:cxnLst>
                <a:cxn ang="0">
                  <a:pos x="5178" y="15523"/>
                </a:cxn>
                <a:cxn ang="0">
                  <a:pos x="163" y="10996"/>
                </a:cxn>
                <a:cxn ang="0">
                  <a:pos x="163" y="10025"/>
                </a:cxn>
                <a:cxn ang="0">
                  <a:pos x="10031" y="0"/>
                </a:cxn>
                <a:cxn ang="0">
                  <a:pos x="11164" y="162"/>
                </a:cxn>
                <a:cxn ang="0">
                  <a:pos x="15694" y="5013"/>
                </a:cxn>
                <a:cxn ang="0">
                  <a:pos x="5825" y="15200"/>
                </a:cxn>
                <a:cxn ang="0">
                  <a:pos x="8413" y="10834"/>
                </a:cxn>
                <a:cxn ang="0">
                  <a:pos x="5016" y="7762"/>
                </a:cxn>
                <a:cxn ang="0">
                  <a:pos x="4854" y="6792"/>
                </a:cxn>
                <a:cxn ang="0">
                  <a:pos x="10031" y="1617"/>
                </a:cxn>
                <a:cxn ang="0">
                  <a:pos x="11002" y="1617"/>
                </a:cxn>
                <a:cxn ang="0">
                  <a:pos x="14076" y="5175"/>
                </a:cxn>
                <a:cxn ang="0">
                  <a:pos x="9061" y="10348"/>
                </a:cxn>
                <a:cxn ang="0">
                  <a:pos x="3721" y="9217"/>
                </a:cxn>
                <a:cxn ang="0">
                  <a:pos x="3075" y="7923"/>
                </a:cxn>
                <a:cxn ang="0">
                  <a:pos x="4207" y="8570"/>
                </a:cxn>
                <a:cxn ang="0">
                  <a:pos x="5987" y="10834"/>
                </a:cxn>
                <a:cxn ang="0">
                  <a:pos x="4692" y="10187"/>
                </a:cxn>
                <a:cxn ang="0">
                  <a:pos x="5016" y="9540"/>
                </a:cxn>
                <a:cxn ang="0">
                  <a:pos x="6149" y="10510"/>
                </a:cxn>
                <a:cxn ang="0">
                  <a:pos x="7281" y="12613"/>
                </a:cxn>
                <a:cxn ang="0">
                  <a:pos x="6149" y="11481"/>
                </a:cxn>
                <a:cxn ang="0">
                  <a:pos x="6958" y="11319"/>
                </a:cxn>
                <a:cxn ang="0">
                  <a:pos x="7604" y="12613"/>
                </a:cxn>
                <a:cxn ang="0">
                  <a:pos x="2751" y="10187"/>
                </a:cxn>
                <a:cxn ang="0">
                  <a:pos x="2104" y="8894"/>
                </a:cxn>
                <a:cxn ang="0">
                  <a:pos x="3398" y="9540"/>
                </a:cxn>
                <a:cxn ang="0">
                  <a:pos x="5016" y="11804"/>
                </a:cxn>
                <a:cxn ang="0">
                  <a:pos x="3721" y="11158"/>
                </a:cxn>
                <a:cxn ang="0">
                  <a:pos x="4046" y="10510"/>
                </a:cxn>
                <a:cxn ang="0">
                  <a:pos x="5178" y="11481"/>
                </a:cxn>
                <a:cxn ang="0">
                  <a:pos x="6310" y="13583"/>
                </a:cxn>
                <a:cxn ang="0">
                  <a:pos x="5178" y="12450"/>
                </a:cxn>
                <a:cxn ang="0">
                  <a:pos x="5987" y="12289"/>
                </a:cxn>
                <a:cxn ang="0">
                  <a:pos x="6634" y="13421"/>
                </a:cxn>
                <a:cxn ang="0">
                  <a:pos x="1780" y="11158"/>
                </a:cxn>
                <a:cxn ang="0">
                  <a:pos x="1134" y="9864"/>
                </a:cxn>
                <a:cxn ang="0">
                  <a:pos x="2427" y="10510"/>
                </a:cxn>
                <a:cxn ang="0">
                  <a:pos x="4046" y="12775"/>
                </a:cxn>
                <a:cxn ang="0">
                  <a:pos x="2751" y="12127"/>
                </a:cxn>
                <a:cxn ang="0">
                  <a:pos x="3075" y="11319"/>
                </a:cxn>
                <a:cxn ang="0">
                  <a:pos x="4207" y="12450"/>
                </a:cxn>
                <a:cxn ang="0">
                  <a:pos x="5340" y="14553"/>
                </a:cxn>
                <a:cxn ang="0">
                  <a:pos x="4369" y="13421"/>
                </a:cxn>
                <a:cxn ang="0">
                  <a:pos x="5016" y="13259"/>
                </a:cxn>
                <a:cxn ang="0">
                  <a:pos x="5663" y="14391"/>
                </a:cxn>
              </a:cxnLst>
              <a:rect l="0" t="0" r="r" b="b"/>
              <a:pathLst>
                <a:path w="15694" h="15523">
                  <a:moveTo>
                    <a:pt x="5825" y="15200"/>
                  </a:moveTo>
                  <a:lnTo>
                    <a:pt x="5501" y="15361"/>
                  </a:lnTo>
                  <a:lnTo>
                    <a:pt x="5178" y="15523"/>
                  </a:lnTo>
                  <a:lnTo>
                    <a:pt x="4854" y="15523"/>
                  </a:lnTo>
                  <a:lnTo>
                    <a:pt x="4531" y="15361"/>
                  </a:lnTo>
                  <a:lnTo>
                    <a:pt x="163" y="10996"/>
                  </a:lnTo>
                  <a:lnTo>
                    <a:pt x="0" y="10673"/>
                  </a:lnTo>
                  <a:lnTo>
                    <a:pt x="0" y="10348"/>
                  </a:lnTo>
                  <a:lnTo>
                    <a:pt x="163" y="10025"/>
                  </a:lnTo>
                  <a:lnTo>
                    <a:pt x="325" y="9702"/>
                  </a:lnTo>
                  <a:lnTo>
                    <a:pt x="9708" y="323"/>
                  </a:lnTo>
                  <a:lnTo>
                    <a:pt x="10031" y="0"/>
                  </a:lnTo>
                  <a:lnTo>
                    <a:pt x="10517" y="0"/>
                  </a:lnTo>
                  <a:lnTo>
                    <a:pt x="10840" y="0"/>
                  </a:lnTo>
                  <a:lnTo>
                    <a:pt x="11164" y="162"/>
                  </a:lnTo>
                  <a:lnTo>
                    <a:pt x="15371" y="4366"/>
                  </a:lnTo>
                  <a:lnTo>
                    <a:pt x="15532" y="4690"/>
                  </a:lnTo>
                  <a:lnTo>
                    <a:pt x="15694" y="5013"/>
                  </a:lnTo>
                  <a:lnTo>
                    <a:pt x="15532" y="5498"/>
                  </a:lnTo>
                  <a:lnTo>
                    <a:pt x="15208" y="5821"/>
                  </a:lnTo>
                  <a:lnTo>
                    <a:pt x="5825" y="15200"/>
                  </a:lnTo>
                  <a:close/>
                  <a:moveTo>
                    <a:pt x="9061" y="10348"/>
                  </a:moveTo>
                  <a:lnTo>
                    <a:pt x="8737" y="10673"/>
                  </a:lnTo>
                  <a:lnTo>
                    <a:pt x="8413" y="10834"/>
                  </a:lnTo>
                  <a:lnTo>
                    <a:pt x="8090" y="10673"/>
                  </a:lnTo>
                  <a:lnTo>
                    <a:pt x="7767" y="10510"/>
                  </a:lnTo>
                  <a:lnTo>
                    <a:pt x="5016" y="7762"/>
                  </a:lnTo>
                  <a:lnTo>
                    <a:pt x="4854" y="7438"/>
                  </a:lnTo>
                  <a:lnTo>
                    <a:pt x="4692" y="7115"/>
                  </a:lnTo>
                  <a:lnTo>
                    <a:pt x="4854" y="6792"/>
                  </a:lnTo>
                  <a:lnTo>
                    <a:pt x="5178" y="6468"/>
                  </a:lnTo>
                  <a:lnTo>
                    <a:pt x="9708" y="1779"/>
                  </a:lnTo>
                  <a:lnTo>
                    <a:pt x="10031" y="1617"/>
                  </a:lnTo>
                  <a:lnTo>
                    <a:pt x="10355" y="1456"/>
                  </a:lnTo>
                  <a:lnTo>
                    <a:pt x="10840" y="1456"/>
                  </a:lnTo>
                  <a:lnTo>
                    <a:pt x="11002" y="1617"/>
                  </a:lnTo>
                  <a:lnTo>
                    <a:pt x="13914" y="4527"/>
                  </a:lnTo>
                  <a:lnTo>
                    <a:pt x="14076" y="4690"/>
                  </a:lnTo>
                  <a:lnTo>
                    <a:pt x="14076" y="5175"/>
                  </a:lnTo>
                  <a:lnTo>
                    <a:pt x="13914" y="5498"/>
                  </a:lnTo>
                  <a:lnTo>
                    <a:pt x="13752" y="5821"/>
                  </a:lnTo>
                  <a:lnTo>
                    <a:pt x="9061" y="10348"/>
                  </a:lnTo>
                  <a:close/>
                  <a:moveTo>
                    <a:pt x="4369" y="9217"/>
                  </a:moveTo>
                  <a:lnTo>
                    <a:pt x="4046" y="9379"/>
                  </a:lnTo>
                  <a:lnTo>
                    <a:pt x="3721" y="9217"/>
                  </a:lnTo>
                  <a:lnTo>
                    <a:pt x="3075" y="8570"/>
                  </a:lnTo>
                  <a:lnTo>
                    <a:pt x="2912" y="8246"/>
                  </a:lnTo>
                  <a:lnTo>
                    <a:pt x="3075" y="7923"/>
                  </a:lnTo>
                  <a:lnTo>
                    <a:pt x="3237" y="7762"/>
                  </a:lnTo>
                  <a:lnTo>
                    <a:pt x="3560" y="7923"/>
                  </a:lnTo>
                  <a:lnTo>
                    <a:pt x="4207" y="8570"/>
                  </a:lnTo>
                  <a:lnTo>
                    <a:pt x="4369" y="8894"/>
                  </a:lnTo>
                  <a:lnTo>
                    <a:pt x="4369" y="9217"/>
                  </a:lnTo>
                  <a:close/>
                  <a:moveTo>
                    <a:pt x="5987" y="10834"/>
                  </a:moveTo>
                  <a:lnTo>
                    <a:pt x="5663" y="10996"/>
                  </a:lnTo>
                  <a:lnTo>
                    <a:pt x="5340" y="10834"/>
                  </a:lnTo>
                  <a:lnTo>
                    <a:pt x="4692" y="10187"/>
                  </a:lnTo>
                  <a:lnTo>
                    <a:pt x="4531" y="9864"/>
                  </a:lnTo>
                  <a:lnTo>
                    <a:pt x="4692" y="9540"/>
                  </a:lnTo>
                  <a:lnTo>
                    <a:pt x="5016" y="9540"/>
                  </a:lnTo>
                  <a:lnTo>
                    <a:pt x="5340" y="9702"/>
                  </a:lnTo>
                  <a:lnTo>
                    <a:pt x="5987" y="10348"/>
                  </a:lnTo>
                  <a:lnTo>
                    <a:pt x="6149" y="10510"/>
                  </a:lnTo>
                  <a:lnTo>
                    <a:pt x="5987" y="10834"/>
                  </a:lnTo>
                  <a:close/>
                  <a:moveTo>
                    <a:pt x="7604" y="12613"/>
                  </a:moveTo>
                  <a:lnTo>
                    <a:pt x="7281" y="12613"/>
                  </a:lnTo>
                  <a:lnTo>
                    <a:pt x="6958" y="12450"/>
                  </a:lnTo>
                  <a:lnTo>
                    <a:pt x="6310" y="11804"/>
                  </a:lnTo>
                  <a:lnTo>
                    <a:pt x="6149" y="11481"/>
                  </a:lnTo>
                  <a:lnTo>
                    <a:pt x="6310" y="11319"/>
                  </a:lnTo>
                  <a:lnTo>
                    <a:pt x="6634" y="11158"/>
                  </a:lnTo>
                  <a:lnTo>
                    <a:pt x="6958" y="11319"/>
                  </a:lnTo>
                  <a:lnTo>
                    <a:pt x="7604" y="11966"/>
                  </a:lnTo>
                  <a:lnTo>
                    <a:pt x="7767" y="12289"/>
                  </a:lnTo>
                  <a:lnTo>
                    <a:pt x="7604" y="12613"/>
                  </a:lnTo>
                  <a:close/>
                  <a:moveTo>
                    <a:pt x="3398" y="10187"/>
                  </a:moveTo>
                  <a:lnTo>
                    <a:pt x="3075" y="10348"/>
                  </a:lnTo>
                  <a:lnTo>
                    <a:pt x="2751" y="10187"/>
                  </a:lnTo>
                  <a:lnTo>
                    <a:pt x="2104" y="9540"/>
                  </a:lnTo>
                  <a:lnTo>
                    <a:pt x="1942" y="9217"/>
                  </a:lnTo>
                  <a:lnTo>
                    <a:pt x="2104" y="8894"/>
                  </a:lnTo>
                  <a:lnTo>
                    <a:pt x="2427" y="8732"/>
                  </a:lnTo>
                  <a:lnTo>
                    <a:pt x="2589" y="8894"/>
                  </a:lnTo>
                  <a:lnTo>
                    <a:pt x="3398" y="9540"/>
                  </a:lnTo>
                  <a:lnTo>
                    <a:pt x="3398" y="9864"/>
                  </a:lnTo>
                  <a:lnTo>
                    <a:pt x="3398" y="10187"/>
                  </a:lnTo>
                  <a:close/>
                  <a:moveTo>
                    <a:pt x="5016" y="11804"/>
                  </a:moveTo>
                  <a:lnTo>
                    <a:pt x="4692" y="11966"/>
                  </a:lnTo>
                  <a:lnTo>
                    <a:pt x="4369" y="11804"/>
                  </a:lnTo>
                  <a:lnTo>
                    <a:pt x="3721" y="11158"/>
                  </a:lnTo>
                  <a:lnTo>
                    <a:pt x="3560" y="10834"/>
                  </a:lnTo>
                  <a:lnTo>
                    <a:pt x="3721" y="10510"/>
                  </a:lnTo>
                  <a:lnTo>
                    <a:pt x="4046" y="10510"/>
                  </a:lnTo>
                  <a:lnTo>
                    <a:pt x="4369" y="10510"/>
                  </a:lnTo>
                  <a:lnTo>
                    <a:pt x="5016" y="11158"/>
                  </a:lnTo>
                  <a:lnTo>
                    <a:pt x="5178" y="11481"/>
                  </a:lnTo>
                  <a:lnTo>
                    <a:pt x="5016" y="11804"/>
                  </a:lnTo>
                  <a:close/>
                  <a:moveTo>
                    <a:pt x="6634" y="13421"/>
                  </a:moveTo>
                  <a:lnTo>
                    <a:pt x="6310" y="13583"/>
                  </a:lnTo>
                  <a:lnTo>
                    <a:pt x="5987" y="13421"/>
                  </a:lnTo>
                  <a:lnTo>
                    <a:pt x="5340" y="12775"/>
                  </a:lnTo>
                  <a:lnTo>
                    <a:pt x="5178" y="12450"/>
                  </a:lnTo>
                  <a:lnTo>
                    <a:pt x="5340" y="12289"/>
                  </a:lnTo>
                  <a:lnTo>
                    <a:pt x="5663" y="12127"/>
                  </a:lnTo>
                  <a:lnTo>
                    <a:pt x="5987" y="12289"/>
                  </a:lnTo>
                  <a:lnTo>
                    <a:pt x="6634" y="12936"/>
                  </a:lnTo>
                  <a:lnTo>
                    <a:pt x="6796" y="13259"/>
                  </a:lnTo>
                  <a:lnTo>
                    <a:pt x="6634" y="13421"/>
                  </a:lnTo>
                  <a:close/>
                  <a:moveTo>
                    <a:pt x="2427" y="11158"/>
                  </a:moveTo>
                  <a:lnTo>
                    <a:pt x="2104" y="11319"/>
                  </a:lnTo>
                  <a:lnTo>
                    <a:pt x="1780" y="11158"/>
                  </a:lnTo>
                  <a:lnTo>
                    <a:pt x="1134" y="10510"/>
                  </a:lnTo>
                  <a:lnTo>
                    <a:pt x="971" y="10187"/>
                  </a:lnTo>
                  <a:lnTo>
                    <a:pt x="1134" y="9864"/>
                  </a:lnTo>
                  <a:lnTo>
                    <a:pt x="1457" y="9702"/>
                  </a:lnTo>
                  <a:lnTo>
                    <a:pt x="1780" y="9864"/>
                  </a:lnTo>
                  <a:lnTo>
                    <a:pt x="2427" y="10510"/>
                  </a:lnTo>
                  <a:lnTo>
                    <a:pt x="2427" y="10834"/>
                  </a:lnTo>
                  <a:lnTo>
                    <a:pt x="2427" y="11158"/>
                  </a:lnTo>
                  <a:close/>
                  <a:moveTo>
                    <a:pt x="4046" y="12775"/>
                  </a:moveTo>
                  <a:lnTo>
                    <a:pt x="3721" y="12936"/>
                  </a:lnTo>
                  <a:lnTo>
                    <a:pt x="3398" y="12775"/>
                  </a:lnTo>
                  <a:lnTo>
                    <a:pt x="2751" y="12127"/>
                  </a:lnTo>
                  <a:lnTo>
                    <a:pt x="2589" y="11804"/>
                  </a:lnTo>
                  <a:lnTo>
                    <a:pt x="2751" y="11481"/>
                  </a:lnTo>
                  <a:lnTo>
                    <a:pt x="3075" y="11319"/>
                  </a:lnTo>
                  <a:lnTo>
                    <a:pt x="3398" y="11481"/>
                  </a:lnTo>
                  <a:lnTo>
                    <a:pt x="4046" y="12127"/>
                  </a:lnTo>
                  <a:lnTo>
                    <a:pt x="4207" y="12450"/>
                  </a:lnTo>
                  <a:lnTo>
                    <a:pt x="4046" y="12775"/>
                  </a:lnTo>
                  <a:close/>
                  <a:moveTo>
                    <a:pt x="5663" y="14391"/>
                  </a:moveTo>
                  <a:lnTo>
                    <a:pt x="5340" y="14553"/>
                  </a:lnTo>
                  <a:lnTo>
                    <a:pt x="5016" y="14391"/>
                  </a:lnTo>
                  <a:lnTo>
                    <a:pt x="4369" y="13744"/>
                  </a:lnTo>
                  <a:lnTo>
                    <a:pt x="4369" y="13421"/>
                  </a:lnTo>
                  <a:lnTo>
                    <a:pt x="4369" y="13098"/>
                  </a:lnTo>
                  <a:lnTo>
                    <a:pt x="4692" y="13098"/>
                  </a:lnTo>
                  <a:lnTo>
                    <a:pt x="5016" y="13259"/>
                  </a:lnTo>
                  <a:lnTo>
                    <a:pt x="5663" y="13906"/>
                  </a:lnTo>
                  <a:lnTo>
                    <a:pt x="5825" y="14229"/>
                  </a:lnTo>
                  <a:lnTo>
                    <a:pt x="5663" y="1439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cxnSp>
          <p:nvCxnSpPr>
            <p:cNvPr id="69" name="1267393245"/>
            <p:cNvCxnSpPr/>
            <p:nvPr/>
          </p:nvCxnSpPr>
          <p:spPr bwMode="auto">
            <a:xfrm>
              <a:off x="2657419" y="5185429"/>
              <a:ext cx="1439625" cy="0"/>
            </a:xfrm>
            <a:prstGeom prst="straightConnector1">
              <a:avLst/>
            </a:prstGeom>
            <a:noFill/>
            <a:ln w="9525" cap="flat" cmpd="sng" algn="ctr">
              <a:solidFill>
                <a:schemeClr val="tx1"/>
              </a:solidFill>
              <a:prstDash val="solid"/>
              <a:round/>
              <a:headEnd type="none" w="med" len="med"/>
              <a:tailEnd type="arrow"/>
            </a:ln>
            <a:effectLst/>
          </p:spPr>
        </p:cxnSp>
        <p:sp>
          <p:nvSpPr>
            <p:cNvPr id="71" name="1051848694"/>
            <p:cNvSpPr txBox="1"/>
            <p:nvPr/>
          </p:nvSpPr>
          <p:spPr>
            <a:xfrm>
              <a:off x="2665202" y="4906568"/>
              <a:ext cx="1388658" cy="307697"/>
            </a:xfrm>
            <a:prstGeom prst="rect">
              <a:avLst/>
            </a:prstGeom>
            <a:noFill/>
          </p:spPr>
          <p:txBody>
            <a:bodyPr wrap="square" rtlCol="0">
              <a:spAutoFit/>
            </a:bodyPr>
            <a:lstStyle/>
            <a:p>
              <a:r>
                <a:rPr lang="en-US" altLang="zh-CN" sz="700" dirty="0">
                  <a:latin typeface="Arial" panose="020B0604020202020204" pitchFamily="34" charset="0"/>
                  <a:ea typeface="微软雅黑" pitchFamily="34" charset="-122"/>
                </a:rPr>
                <a:t>No SMS message is received after 1 minute.</a:t>
              </a:r>
              <a:endParaRPr lang="zh-CN" altLang="en-US" sz="700" dirty="0">
                <a:latin typeface="Arial" panose="020B0604020202020204" pitchFamily="34" charset="0"/>
                <a:ea typeface="微软雅黑" pitchFamily="34" charset="-122"/>
              </a:endParaRPr>
            </a:p>
          </p:txBody>
        </p:sp>
        <p:sp>
          <p:nvSpPr>
            <p:cNvPr id="72" name="2014872200"/>
            <p:cNvSpPr>
              <a:spLocks noEditPoints="1"/>
            </p:cNvSpPr>
            <p:nvPr/>
          </p:nvSpPr>
          <p:spPr bwMode="auto">
            <a:xfrm rot="18882531">
              <a:off x="4273335" y="4671122"/>
              <a:ext cx="1009784" cy="989322"/>
            </a:xfrm>
            <a:custGeom>
              <a:avLst/>
              <a:gdLst/>
              <a:ahLst/>
              <a:cxnLst>
                <a:cxn ang="0">
                  <a:pos x="5178" y="15523"/>
                </a:cxn>
                <a:cxn ang="0">
                  <a:pos x="163" y="10996"/>
                </a:cxn>
                <a:cxn ang="0">
                  <a:pos x="163" y="10025"/>
                </a:cxn>
                <a:cxn ang="0">
                  <a:pos x="10031" y="0"/>
                </a:cxn>
                <a:cxn ang="0">
                  <a:pos x="11164" y="162"/>
                </a:cxn>
                <a:cxn ang="0">
                  <a:pos x="15694" y="5013"/>
                </a:cxn>
                <a:cxn ang="0">
                  <a:pos x="5825" y="15200"/>
                </a:cxn>
                <a:cxn ang="0">
                  <a:pos x="8413" y="10834"/>
                </a:cxn>
                <a:cxn ang="0">
                  <a:pos x="5016" y="7762"/>
                </a:cxn>
                <a:cxn ang="0">
                  <a:pos x="4854" y="6792"/>
                </a:cxn>
                <a:cxn ang="0">
                  <a:pos x="10031" y="1617"/>
                </a:cxn>
                <a:cxn ang="0">
                  <a:pos x="11002" y="1617"/>
                </a:cxn>
                <a:cxn ang="0">
                  <a:pos x="14076" y="5175"/>
                </a:cxn>
                <a:cxn ang="0">
                  <a:pos x="9061" y="10348"/>
                </a:cxn>
                <a:cxn ang="0">
                  <a:pos x="3721" y="9217"/>
                </a:cxn>
                <a:cxn ang="0">
                  <a:pos x="3075" y="7923"/>
                </a:cxn>
                <a:cxn ang="0">
                  <a:pos x="4207" y="8570"/>
                </a:cxn>
                <a:cxn ang="0">
                  <a:pos x="5987" y="10834"/>
                </a:cxn>
                <a:cxn ang="0">
                  <a:pos x="4692" y="10187"/>
                </a:cxn>
                <a:cxn ang="0">
                  <a:pos x="5016" y="9540"/>
                </a:cxn>
                <a:cxn ang="0">
                  <a:pos x="6149" y="10510"/>
                </a:cxn>
                <a:cxn ang="0">
                  <a:pos x="7281" y="12613"/>
                </a:cxn>
                <a:cxn ang="0">
                  <a:pos x="6149" y="11481"/>
                </a:cxn>
                <a:cxn ang="0">
                  <a:pos x="6958" y="11319"/>
                </a:cxn>
                <a:cxn ang="0">
                  <a:pos x="7604" y="12613"/>
                </a:cxn>
                <a:cxn ang="0">
                  <a:pos x="2751" y="10187"/>
                </a:cxn>
                <a:cxn ang="0">
                  <a:pos x="2104" y="8894"/>
                </a:cxn>
                <a:cxn ang="0">
                  <a:pos x="3398" y="9540"/>
                </a:cxn>
                <a:cxn ang="0">
                  <a:pos x="5016" y="11804"/>
                </a:cxn>
                <a:cxn ang="0">
                  <a:pos x="3721" y="11158"/>
                </a:cxn>
                <a:cxn ang="0">
                  <a:pos x="4046" y="10510"/>
                </a:cxn>
                <a:cxn ang="0">
                  <a:pos x="5178" y="11481"/>
                </a:cxn>
                <a:cxn ang="0">
                  <a:pos x="6310" y="13583"/>
                </a:cxn>
                <a:cxn ang="0">
                  <a:pos x="5178" y="12450"/>
                </a:cxn>
                <a:cxn ang="0">
                  <a:pos x="5987" y="12289"/>
                </a:cxn>
                <a:cxn ang="0">
                  <a:pos x="6634" y="13421"/>
                </a:cxn>
                <a:cxn ang="0">
                  <a:pos x="1780" y="11158"/>
                </a:cxn>
                <a:cxn ang="0">
                  <a:pos x="1134" y="9864"/>
                </a:cxn>
                <a:cxn ang="0">
                  <a:pos x="2427" y="10510"/>
                </a:cxn>
                <a:cxn ang="0">
                  <a:pos x="4046" y="12775"/>
                </a:cxn>
                <a:cxn ang="0">
                  <a:pos x="2751" y="12127"/>
                </a:cxn>
                <a:cxn ang="0">
                  <a:pos x="3075" y="11319"/>
                </a:cxn>
                <a:cxn ang="0">
                  <a:pos x="4207" y="12450"/>
                </a:cxn>
                <a:cxn ang="0">
                  <a:pos x="5340" y="14553"/>
                </a:cxn>
                <a:cxn ang="0">
                  <a:pos x="4369" y="13421"/>
                </a:cxn>
                <a:cxn ang="0">
                  <a:pos x="5016" y="13259"/>
                </a:cxn>
                <a:cxn ang="0">
                  <a:pos x="5663" y="14391"/>
                </a:cxn>
              </a:cxnLst>
              <a:rect l="0" t="0" r="r" b="b"/>
              <a:pathLst>
                <a:path w="15694" h="15523">
                  <a:moveTo>
                    <a:pt x="5825" y="15200"/>
                  </a:moveTo>
                  <a:lnTo>
                    <a:pt x="5501" y="15361"/>
                  </a:lnTo>
                  <a:lnTo>
                    <a:pt x="5178" y="15523"/>
                  </a:lnTo>
                  <a:lnTo>
                    <a:pt x="4854" y="15523"/>
                  </a:lnTo>
                  <a:lnTo>
                    <a:pt x="4531" y="15361"/>
                  </a:lnTo>
                  <a:lnTo>
                    <a:pt x="163" y="10996"/>
                  </a:lnTo>
                  <a:lnTo>
                    <a:pt x="0" y="10673"/>
                  </a:lnTo>
                  <a:lnTo>
                    <a:pt x="0" y="10348"/>
                  </a:lnTo>
                  <a:lnTo>
                    <a:pt x="163" y="10025"/>
                  </a:lnTo>
                  <a:lnTo>
                    <a:pt x="325" y="9702"/>
                  </a:lnTo>
                  <a:lnTo>
                    <a:pt x="9708" y="323"/>
                  </a:lnTo>
                  <a:lnTo>
                    <a:pt x="10031" y="0"/>
                  </a:lnTo>
                  <a:lnTo>
                    <a:pt x="10517" y="0"/>
                  </a:lnTo>
                  <a:lnTo>
                    <a:pt x="10840" y="0"/>
                  </a:lnTo>
                  <a:lnTo>
                    <a:pt x="11164" y="162"/>
                  </a:lnTo>
                  <a:lnTo>
                    <a:pt x="15371" y="4366"/>
                  </a:lnTo>
                  <a:lnTo>
                    <a:pt x="15532" y="4690"/>
                  </a:lnTo>
                  <a:lnTo>
                    <a:pt x="15694" y="5013"/>
                  </a:lnTo>
                  <a:lnTo>
                    <a:pt x="15532" y="5498"/>
                  </a:lnTo>
                  <a:lnTo>
                    <a:pt x="15208" y="5821"/>
                  </a:lnTo>
                  <a:lnTo>
                    <a:pt x="5825" y="15200"/>
                  </a:lnTo>
                  <a:close/>
                  <a:moveTo>
                    <a:pt x="9061" y="10348"/>
                  </a:moveTo>
                  <a:lnTo>
                    <a:pt x="8737" y="10673"/>
                  </a:lnTo>
                  <a:lnTo>
                    <a:pt x="8413" y="10834"/>
                  </a:lnTo>
                  <a:lnTo>
                    <a:pt x="8090" y="10673"/>
                  </a:lnTo>
                  <a:lnTo>
                    <a:pt x="7767" y="10510"/>
                  </a:lnTo>
                  <a:lnTo>
                    <a:pt x="5016" y="7762"/>
                  </a:lnTo>
                  <a:lnTo>
                    <a:pt x="4854" y="7438"/>
                  </a:lnTo>
                  <a:lnTo>
                    <a:pt x="4692" y="7115"/>
                  </a:lnTo>
                  <a:lnTo>
                    <a:pt x="4854" y="6792"/>
                  </a:lnTo>
                  <a:lnTo>
                    <a:pt x="5178" y="6468"/>
                  </a:lnTo>
                  <a:lnTo>
                    <a:pt x="9708" y="1779"/>
                  </a:lnTo>
                  <a:lnTo>
                    <a:pt x="10031" y="1617"/>
                  </a:lnTo>
                  <a:lnTo>
                    <a:pt x="10355" y="1456"/>
                  </a:lnTo>
                  <a:lnTo>
                    <a:pt x="10840" y="1456"/>
                  </a:lnTo>
                  <a:lnTo>
                    <a:pt x="11002" y="1617"/>
                  </a:lnTo>
                  <a:lnTo>
                    <a:pt x="13914" y="4527"/>
                  </a:lnTo>
                  <a:lnTo>
                    <a:pt x="14076" y="4690"/>
                  </a:lnTo>
                  <a:lnTo>
                    <a:pt x="14076" y="5175"/>
                  </a:lnTo>
                  <a:lnTo>
                    <a:pt x="13914" y="5498"/>
                  </a:lnTo>
                  <a:lnTo>
                    <a:pt x="13752" y="5821"/>
                  </a:lnTo>
                  <a:lnTo>
                    <a:pt x="9061" y="10348"/>
                  </a:lnTo>
                  <a:close/>
                  <a:moveTo>
                    <a:pt x="4369" y="9217"/>
                  </a:moveTo>
                  <a:lnTo>
                    <a:pt x="4046" y="9379"/>
                  </a:lnTo>
                  <a:lnTo>
                    <a:pt x="3721" y="9217"/>
                  </a:lnTo>
                  <a:lnTo>
                    <a:pt x="3075" y="8570"/>
                  </a:lnTo>
                  <a:lnTo>
                    <a:pt x="2912" y="8246"/>
                  </a:lnTo>
                  <a:lnTo>
                    <a:pt x="3075" y="7923"/>
                  </a:lnTo>
                  <a:lnTo>
                    <a:pt x="3237" y="7762"/>
                  </a:lnTo>
                  <a:lnTo>
                    <a:pt x="3560" y="7923"/>
                  </a:lnTo>
                  <a:lnTo>
                    <a:pt x="4207" y="8570"/>
                  </a:lnTo>
                  <a:lnTo>
                    <a:pt x="4369" y="8894"/>
                  </a:lnTo>
                  <a:lnTo>
                    <a:pt x="4369" y="9217"/>
                  </a:lnTo>
                  <a:close/>
                  <a:moveTo>
                    <a:pt x="5987" y="10834"/>
                  </a:moveTo>
                  <a:lnTo>
                    <a:pt x="5663" y="10996"/>
                  </a:lnTo>
                  <a:lnTo>
                    <a:pt x="5340" y="10834"/>
                  </a:lnTo>
                  <a:lnTo>
                    <a:pt x="4692" y="10187"/>
                  </a:lnTo>
                  <a:lnTo>
                    <a:pt x="4531" y="9864"/>
                  </a:lnTo>
                  <a:lnTo>
                    <a:pt x="4692" y="9540"/>
                  </a:lnTo>
                  <a:lnTo>
                    <a:pt x="5016" y="9540"/>
                  </a:lnTo>
                  <a:lnTo>
                    <a:pt x="5340" y="9702"/>
                  </a:lnTo>
                  <a:lnTo>
                    <a:pt x="5987" y="10348"/>
                  </a:lnTo>
                  <a:lnTo>
                    <a:pt x="6149" y="10510"/>
                  </a:lnTo>
                  <a:lnTo>
                    <a:pt x="5987" y="10834"/>
                  </a:lnTo>
                  <a:close/>
                  <a:moveTo>
                    <a:pt x="7604" y="12613"/>
                  </a:moveTo>
                  <a:lnTo>
                    <a:pt x="7281" y="12613"/>
                  </a:lnTo>
                  <a:lnTo>
                    <a:pt x="6958" y="12450"/>
                  </a:lnTo>
                  <a:lnTo>
                    <a:pt x="6310" y="11804"/>
                  </a:lnTo>
                  <a:lnTo>
                    <a:pt x="6149" y="11481"/>
                  </a:lnTo>
                  <a:lnTo>
                    <a:pt x="6310" y="11319"/>
                  </a:lnTo>
                  <a:lnTo>
                    <a:pt x="6634" y="11158"/>
                  </a:lnTo>
                  <a:lnTo>
                    <a:pt x="6958" y="11319"/>
                  </a:lnTo>
                  <a:lnTo>
                    <a:pt x="7604" y="11966"/>
                  </a:lnTo>
                  <a:lnTo>
                    <a:pt x="7767" y="12289"/>
                  </a:lnTo>
                  <a:lnTo>
                    <a:pt x="7604" y="12613"/>
                  </a:lnTo>
                  <a:close/>
                  <a:moveTo>
                    <a:pt x="3398" y="10187"/>
                  </a:moveTo>
                  <a:lnTo>
                    <a:pt x="3075" y="10348"/>
                  </a:lnTo>
                  <a:lnTo>
                    <a:pt x="2751" y="10187"/>
                  </a:lnTo>
                  <a:lnTo>
                    <a:pt x="2104" y="9540"/>
                  </a:lnTo>
                  <a:lnTo>
                    <a:pt x="1942" y="9217"/>
                  </a:lnTo>
                  <a:lnTo>
                    <a:pt x="2104" y="8894"/>
                  </a:lnTo>
                  <a:lnTo>
                    <a:pt x="2427" y="8732"/>
                  </a:lnTo>
                  <a:lnTo>
                    <a:pt x="2589" y="8894"/>
                  </a:lnTo>
                  <a:lnTo>
                    <a:pt x="3398" y="9540"/>
                  </a:lnTo>
                  <a:lnTo>
                    <a:pt x="3398" y="9864"/>
                  </a:lnTo>
                  <a:lnTo>
                    <a:pt x="3398" y="10187"/>
                  </a:lnTo>
                  <a:close/>
                  <a:moveTo>
                    <a:pt x="5016" y="11804"/>
                  </a:moveTo>
                  <a:lnTo>
                    <a:pt x="4692" y="11966"/>
                  </a:lnTo>
                  <a:lnTo>
                    <a:pt x="4369" y="11804"/>
                  </a:lnTo>
                  <a:lnTo>
                    <a:pt x="3721" y="11158"/>
                  </a:lnTo>
                  <a:lnTo>
                    <a:pt x="3560" y="10834"/>
                  </a:lnTo>
                  <a:lnTo>
                    <a:pt x="3721" y="10510"/>
                  </a:lnTo>
                  <a:lnTo>
                    <a:pt x="4046" y="10510"/>
                  </a:lnTo>
                  <a:lnTo>
                    <a:pt x="4369" y="10510"/>
                  </a:lnTo>
                  <a:lnTo>
                    <a:pt x="5016" y="11158"/>
                  </a:lnTo>
                  <a:lnTo>
                    <a:pt x="5178" y="11481"/>
                  </a:lnTo>
                  <a:lnTo>
                    <a:pt x="5016" y="11804"/>
                  </a:lnTo>
                  <a:close/>
                  <a:moveTo>
                    <a:pt x="6634" y="13421"/>
                  </a:moveTo>
                  <a:lnTo>
                    <a:pt x="6310" y="13583"/>
                  </a:lnTo>
                  <a:lnTo>
                    <a:pt x="5987" y="13421"/>
                  </a:lnTo>
                  <a:lnTo>
                    <a:pt x="5340" y="12775"/>
                  </a:lnTo>
                  <a:lnTo>
                    <a:pt x="5178" y="12450"/>
                  </a:lnTo>
                  <a:lnTo>
                    <a:pt x="5340" y="12289"/>
                  </a:lnTo>
                  <a:lnTo>
                    <a:pt x="5663" y="12127"/>
                  </a:lnTo>
                  <a:lnTo>
                    <a:pt x="5987" y="12289"/>
                  </a:lnTo>
                  <a:lnTo>
                    <a:pt x="6634" y="12936"/>
                  </a:lnTo>
                  <a:lnTo>
                    <a:pt x="6796" y="13259"/>
                  </a:lnTo>
                  <a:lnTo>
                    <a:pt x="6634" y="13421"/>
                  </a:lnTo>
                  <a:close/>
                  <a:moveTo>
                    <a:pt x="2427" y="11158"/>
                  </a:moveTo>
                  <a:lnTo>
                    <a:pt x="2104" y="11319"/>
                  </a:lnTo>
                  <a:lnTo>
                    <a:pt x="1780" y="11158"/>
                  </a:lnTo>
                  <a:lnTo>
                    <a:pt x="1134" y="10510"/>
                  </a:lnTo>
                  <a:lnTo>
                    <a:pt x="971" y="10187"/>
                  </a:lnTo>
                  <a:lnTo>
                    <a:pt x="1134" y="9864"/>
                  </a:lnTo>
                  <a:lnTo>
                    <a:pt x="1457" y="9702"/>
                  </a:lnTo>
                  <a:lnTo>
                    <a:pt x="1780" y="9864"/>
                  </a:lnTo>
                  <a:lnTo>
                    <a:pt x="2427" y="10510"/>
                  </a:lnTo>
                  <a:lnTo>
                    <a:pt x="2427" y="10834"/>
                  </a:lnTo>
                  <a:lnTo>
                    <a:pt x="2427" y="11158"/>
                  </a:lnTo>
                  <a:close/>
                  <a:moveTo>
                    <a:pt x="4046" y="12775"/>
                  </a:moveTo>
                  <a:lnTo>
                    <a:pt x="3721" y="12936"/>
                  </a:lnTo>
                  <a:lnTo>
                    <a:pt x="3398" y="12775"/>
                  </a:lnTo>
                  <a:lnTo>
                    <a:pt x="2751" y="12127"/>
                  </a:lnTo>
                  <a:lnTo>
                    <a:pt x="2589" y="11804"/>
                  </a:lnTo>
                  <a:lnTo>
                    <a:pt x="2751" y="11481"/>
                  </a:lnTo>
                  <a:lnTo>
                    <a:pt x="3075" y="11319"/>
                  </a:lnTo>
                  <a:lnTo>
                    <a:pt x="3398" y="11481"/>
                  </a:lnTo>
                  <a:lnTo>
                    <a:pt x="4046" y="12127"/>
                  </a:lnTo>
                  <a:lnTo>
                    <a:pt x="4207" y="12450"/>
                  </a:lnTo>
                  <a:lnTo>
                    <a:pt x="4046" y="12775"/>
                  </a:lnTo>
                  <a:close/>
                  <a:moveTo>
                    <a:pt x="5663" y="14391"/>
                  </a:moveTo>
                  <a:lnTo>
                    <a:pt x="5340" y="14553"/>
                  </a:lnTo>
                  <a:lnTo>
                    <a:pt x="5016" y="14391"/>
                  </a:lnTo>
                  <a:lnTo>
                    <a:pt x="4369" y="13744"/>
                  </a:lnTo>
                  <a:lnTo>
                    <a:pt x="4369" y="13421"/>
                  </a:lnTo>
                  <a:lnTo>
                    <a:pt x="4369" y="13098"/>
                  </a:lnTo>
                  <a:lnTo>
                    <a:pt x="4692" y="13098"/>
                  </a:lnTo>
                  <a:lnTo>
                    <a:pt x="5016" y="13259"/>
                  </a:lnTo>
                  <a:lnTo>
                    <a:pt x="5663" y="13906"/>
                  </a:lnTo>
                  <a:lnTo>
                    <a:pt x="5825" y="14229"/>
                  </a:lnTo>
                  <a:lnTo>
                    <a:pt x="5663" y="1439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73" name="467013254"/>
            <p:cNvSpPr txBox="1"/>
            <p:nvPr/>
          </p:nvSpPr>
          <p:spPr>
            <a:xfrm>
              <a:off x="4498421" y="4872456"/>
              <a:ext cx="736408" cy="307697"/>
            </a:xfrm>
            <a:prstGeom prst="rect">
              <a:avLst/>
            </a:prstGeom>
            <a:noFill/>
          </p:spPr>
          <p:txBody>
            <a:bodyPr wrap="square" rtlCol="0">
              <a:spAutoFit/>
            </a:bodyPr>
            <a:lstStyle/>
            <a:p>
              <a:r>
                <a:rPr lang="en-US" altLang="zh-CN" sz="700" dirty="0">
                  <a:latin typeface="Arial" panose="020B0604020202020204" pitchFamily="34" charset="0"/>
                  <a:ea typeface="微软雅黑" pitchFamily="34" charset="-122"/>
                </a:rPr>
                <a:t>No SMS message</a:t>
              </a:r>
              <a:endParaRPr lang="zh-CN" altLang="en-US" sz="700" dirty="0">
                <a:latin typeface="Arial" panose="020B0604020202020204" pitchFamily="34" charset="0"/>
                <a:ea typeface="微软雅黑" pitchFamily="34" charset="-122"/>
              </a:endParaRPr>
            </a:p>
          </p:txBody>
        </p:sp>
        <p:sp>
          <p:nvSpPr>
            <p:cNvPr id="74" name="96151136"/>
            <p:cNvSpPr txBox="1"/>
            <p:nvPr/>
          </p:nvSpPr>
          <p:spPr>
            <a:xfrm>
              <a:off x="1773085" y="4910546"/>
              <a:ext cx="736408" cy="307697"/>
            </a:xfrm>
            <a:prstGeom prst="rect">
              <a:avLst/>
            </a:prstGeom>
            <a:noFill/>
          </p:spPr>
          <p:txBody>
            <a:bodyPr wrap="square" rtlCol="0">
              <a:spAutoFit/>
            </a:bodyPr>
            <a:lstStyle/>
            <a:p>
              <a:r>
                <a:rPr lang="en-US" altLang="zh-CN" sz="700" dirty="0">
                  <a:latin typeface="Arial" panose="020B0604020202020204" pitchFamily="34" charset="0"/>
                  <a:ea typeface="微软雅黑" pitchFamily="34" charset="-122"/>
                </a:rPr>
                <a:t>No SMS message</a:t>
              </a:r>
              <a:endParaRPr lang="zh-CN" altLang="en-US" sz="700" dirty="0">
                <a:latin typeface="Arial" panose="020B0604020202020204" pitchFamily="34" charset="0"/>
                <a:ea typeface="微软雅黑" pitchFamily="34" charset="-122"/>
              </a:endParaRPr>
            </a:p>
          </p:txBody>
        </p:sp>
      </p:grpSp>
      <p:grpSp>
        <p:nvGrpSpPr>
          <p:cNvPr id="3" name="Group 2"/>
          <p:cNvGrpSpPr/>
          <p:nvPr/>
        </p:nvGrpSpPr>
        <p:grpSpPr>
          <a:xfrm>
            <a:off x="6097441" y="2230992"/>
            <a:ext cx="5038688" cy="3958969"/>
            <a:chOff x="6097441" y="2230992"/>
            <a:chExt cx="5038688" cy="3958969"/>
          </a:xfrm>
        </p:grpSpPr>
        <p:sp>
          <p:nvSpPr>
            <p:cNvPr id="23" name="1670183619"/>
            <p:cNvSpPr txBox="1"/>
            <p:nvPr/>
          </p:nvSpPr>
          <p:spPr>
            <a:xfrm>
              <a:off x="6097441" y="2230992"/>
              <a:ext cx="5038688" cy="3958969"/>
            </a:xfrm>
            <a:prstGeom prst="rect">
              <a:avLst/>
            </a:prstGeom>
            <a:gradFill flip="none" rotWithShape="1">
              <a:gsLst>
                <a:gs pos="0">
                  <a:schemeClr val="bg1">
                    <a:lumMod val="95000"/>
                  </a:schemeClr>
                </a:gs>
                <a:gs pos="73000">
                  <a:schemeClr val="bg1"/>
                </a:gs>
                <a:gs pos="100000">
                  <a:schemeClr val="bg1"/>
                </a:gs>
              </a:gsLst>
              <a:lin ang="5400000" scaled="1"/>
              <a:tileRect/>
            </a:gradFill>
            <a:ln>
              <a:noFill/>
            </a:ln>
            <a:effectLst>
              <a:outerShdw blurRad="50800" dist="38100" dir="2700000" algn="tl" rotWithShape="0">
                <a:prstClr val="black">
                  <a:alpha val="40000"/>
                </a:prstClr>
              </a:outerShdw>
            </a:effectLst>
          </p:spPr>
          <p:txBody>
            <a:bodyPr wrap="square" lIns="143963" tIns="107972" rIns="35991" rtlCol="0">
              <a:noAutofit/>
            </a:bodyPr>
            <a:lstStyle/>
            <a:p>
              <a:pPr>
                <a:spcBef>
                  <a:spcPts val="600"/>
                </a:spcBef>
              </a:pPr>
              <a:endParaRPr lang="en-US" altLang="zh-CN" sz="1200" dirty="0">
                <a:latin typeface="Arial" panose="020B0604020202020204" pitchFamily="34" charset="0"/>
                <a:ea typeface="微软雅黑" pitchFamily="34" charset="-122"/>
              </a:endParaRPr>
            </a:p>
          </p:txBody>
        </p:sp>
        <p:sp>
          <p:nvSpPr>
            <p:cNvPr id="24" name="718358317"/>
            <p:cNvSpPr/>
            <p:nvPr/>
          </p:nvSpPr>
          <p:spPr>
            <a:xfrm>
              <a:off x="6137709" y="2412611"/>
              <a:ext cx="4544661" cy="523084"/>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1. </a:t>
              </a:r>
              <a:r>
                <a:rPr lang="ru-RU" altLang="zh-CN" sz="1400" b="1" dirty="0">
                  <a:solidFill>
                    <a:srgbClr val="C00000"/>
                  </a:solidFill>
                  <a:latin typeface="Arial" panose="020B0604020202020204" pitchFamily="34" charset="0"/>
                  <a:ea typeface="微软雅黑" pitchFamily="34" charset="-122"/>
                  <a:cs typeface="Arial" pitchFamily="34" charset="0"/>
                </a:rPr>
                <a:t>Невъзможност на голям брой потребители да имат едновременно достъп до интернет</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27" name="272172374"/>
            <p:cNvSpPr/>
            <p:nvPr/>
          </p:nvSpPr>
          <p:spPr>
            <a:xfrm>
              <a:off x="6907003" y="3887239"/>
              <a:ext cx="2321594" cy="307697"/>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2. </a:t>
              </a:r>
              <a:r>
                <a:rPr lang="bg-BG" altLang="zh-CN" sz="1400" b="1" dirty="0">
                  <a:solidFill>
                    <a:srgbClr val="C00000"/>
                  </a:solidFill>
                  <a:latin typeface="Arial" panose="020B0604020202020204" pitchFamily="34" charset="0"/>
                  <a:ea typeface="微软雅黑" pitchFamily="34" charset="-122"/>
                  <a:cs typeface="Arial" pitchFamily="34" charset="0"/>
                </a:rPr>
                <a:t>Лош сигнал</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sp>
          <p:nvSpPr>
            <p:cNvPr id="83" name="1651608640"/>
            <p:cNvSpPr/>
            <p:nvPr/>
          </p:nvSpPr>
          <p:spPr>
            <a:xfrm>
              <a:off x="6921286" y="4713231"/>
              <a:ext cx="2473648" cy="523084"/>
            </a:xfrm>
            <a:prstGeom prst="rect">
              <a:avLst/>
            </a:prstGeom>
          </p:spPr>
          <p:txBody>
            <a:bodyPr wrap="square">
              <a:spAutoFit/>
            </a:bodyPr>
            <a:lstStyle/>
            <a:p>
              <a:r>
                <a:rPr lang="en-US" altLang="zh-CN" sz="1400" b="1" dirty="0">
                  <a:solidFill>
                    <a:srgbClr val="C00000"/>
                  </a:solidFill>
                  <a:latin typeface="Arial" panose="020B0604020202020204" pitchFamily="34" charset="0"/>
                  <a:ea typeface="微软雅黑" pitchFamily="34" charset="-122"/>
                  <a:cs typeface="Arial" pitchFamily="34" charset="0"/>
                </a:rPr>
                <a:t>3. </a:t>
              </a:r>
              <a:r>
                <a:rPr lang="bg-BG" altLang="zh-CN" sz="1400" b="1" dirty="0">
                  <a:solidFill>
                    <a:srgbClr val="C00000"/>
                  </a:solidFill>
                  <a:latin typeface="Arial" panose="020B0604020202020204" pitchFamily="34" charset="0"/>
                  <a:ea typeface="微软雅黑" pitchFamily="34" charset="-122"/>
                  <a:cs typeface="Arial" pitchFamily="34" charset="0"/>
                </a:rPr>
                <a:t>Губене на сигнал при </a:t>
              </a:r>
              <a:r>
                <a:rPr lang="bg-BG" altLang="zh-CN" sz="1400" b="1" dirty="0" err="1">
                  <a:solidFill>
                    <a:srgbClr val="C00000"/>
                  </a:solidFill>
                  <a:latin typeface="Arial" panose="020B0604020202020204" pitchFamily="34" charset="0"/>
                  <a:ea typeface="微软雅黑" pitchFamily="34" charset="-122"/>
                  <a:cs typeface="Arial" pitchFamily="34" charset="0"/>
                </a:rPr>
                <a:t>роаминг</a:t>
              </a:r>
              <a:endParaRPr lang="zh-CN" altLang="en-US" sz="1400" b="1" dirty="0">
                <a:solidFill>
                  <a:srgbClr val="C00000"/>
                </a:solidFill>
                <a:latin typeface="Arial" panose="020B0604020202020204" pitchFamily="34" charset="0"/>
                <a:ea typeface="微软雅黑" pitchFamily="34" charset="-122"/>
                <a:cs typeface="Arial" pitchFamily="34" charset="0"/>
              </a:endParaRPr>
            </a:p>
          </p:txBody>
        </p:sp>
        <p:pic>
          <p:nvPicPr>
            <p:cNvPr id="85" name="1658193923"/>
            <p:cNvPicPr>
              <a:picLocks noChangeAspect="1" noChangeArrowheads="1"/>
            </p:cNvPicPr>
            <p:nvPr/>
          </p:nvPicPr>
          <p:blipFill>
            <a:blip r:embed="rId2" cstate="print"/>
            <a:srcRect/>
            <a:stretch>
              <a:fillRect/>
            </a:stretch>
          </p:blipFill>
          <p:spPr bwMode="auto">
            <a:xfrm>
              <a:off x="9118607" y="3864651"/>
              <a:ext cx="1126832" cy="894837"/>
            </a:xfrm>
            <a:prstGeom prst="rect">
              <a:avLst/>
            </a:prstGeom>
            <a:noFill/>
            <a:ln w="9525">
              <a:noFill/>
              <a:miter lim="800000"/>
              <a:headEnd/>
              <a:tailEnd/>
            </a:ln>
          </p:spPr>
        </p:pic>
        <p:pic>
          <p:nvPicPr>
            <p:cNvPr id="86" name="85128746" descr="C:\Users\l00198883.CHINA\Desktop\OX4AePX9-D72r8WZAkstug==_7916876245638491526.jpg"/>
            <p:cNvPicPr>
              <a:picLocks noChangeAspect="1" noChangeArrowheads="1"/>
            </p:cNvPicPr>
            <p:nvPr/>
          </p:nvPicPr>
          <p:blipFill>
            <a:blip r:embed="rId3" cstate="print"/>
            <a:srcRect/>
            <a:stretch>
              <a:fillRect/>
            </a:stretch>
          </p:blipFill>
          <p:spPr bwMode="auto">
            <a:xfrm>
              <a:off x="8084620" y="5255094"/>
              <a:ext cx="1272844" cy="829894"/>
            </a:xfrm>
            <a:prstGeom prst="rect">
              <a:avLst/>
            </a:prstGeom>
            <a:noFill/>
          </p:spPr>
        </p:pic>
        <p:pic>
          <p:nvPicPr>
            <p:cNvPr id="87" name="1417955396" descr="C:\Users\l00198883.CHINA\Desktop\u=786046627,827319537&amp;fm=21&amp;gp=0.jpg"/>
            <p:cNvPicPr>
              <a:picLocks noChangeAspect="1" noChangeArrowheads="1"/>
            </p:cNvPicPr>
            <p:nvPr/>
          </p:nvPicPr>
          <p:blipFill>
            <a:blip r:embed="rId4" cstate="print"/>
            <a:srcRect/>
            <a:stretch>
              <a:fillRect/>
            </a:stretch>
          </p:blipFill>
          <p:spPr bwMode="auto">
            <a:xfrm>
              <a:off x="9533631" y="5272399"/>
              <a:ext cx="1423616" cy="803066"/>
            </a:xfrm>
            <a:prstGeom prst="rect">
              <a:avLst/>
            </a:prstGeom>
            <a:noFill/>
          </p:spPr>
        </p:pic>
        <p:pic>
          <p:nvPicPr>
            <p:cNvPr id="9217" name="2077602542" descr="C:\Users\l00198883.CHINA\Desktop\23092454692.jpg"/>
            <p:cNvPicPr>
              <a:picLocks noChangeAspect="1" noChangeArrowheads="1"/>
            </p:cNvPicPr>
            <p:nvPr/>
          </p:nvPicPr>
          <p:blipFill>
            <a:blip r:embed="rId5" cstate="print"/>
            <a:srcRect/>
            <a:stretch>
              <a:fillRect/>
            </a:stretch>
          </p:blipFill>
          <p:spPr bwMode="auto">
            <a:xfrm>
              <a:off x="6921286" y="2944244"/>
              <a:ext cx="1712466" cy="963262"/>
            </a:xfrm>
            <a:prstGeom prst="rect">
              <a:avLst/>
            </a:prstGeom>
            <a:noFill/>
          </p:spPr>
        </p:pic>
      </p:grpSp>
      <p:sp>
        <p:nvSpPr>
          <p:cNvPr id="56" name="398920408"/>
          <p:cNvSpPr txBox="1">
            <a:spLocks/>
          </p:cNvSpPr>
          <p:nvPr/>
        </p:nvSpPr>
        <p:spPr>
          <a:xfrm>
            <a:off x="124387" y="108442"/>
            <a:ext cx="11836971" cy="1205366"/>
          </a:xfrm>
          <a:prstGeom prst="rect">
            <a:avLst/>
          </a:prstGeom>
        </p:spPr>
        <p:txBody>
          <a:bodyPr vert="horz" lIns="121944" tIns="60972" rIns="121944" bIns="60972" rtlCol="0" anchor="ctr">
            <a:normAutofit/>
          </a:bodyPr>
          <a:lstStyle>
            <a:lvl1pPr algn="l" defTabSz="914400" rtl="0" eaLnBrk="1" latinLnBrk="0" hangingPunct="1">
              <a:lnSpc>
                <a:spcPct val="90000"/>
              </a:lnSpc>
              <a:spcBef>
                <a:spcPct val="0"/>
              </a:spcBef>
              <a:buNone/>
              <a:defRPr sz="3199" kern="1200">
                <a:solidFill>
                  <a:srgbClr val="C00000"/>
                </a:solidFill>
                <a:latin typeface="Arial" pitchFamily="34" charset="0"/>
                <a:ea typeface="微软雅黑" pitchFamily="34" charset="-122"/>
                <a:cs typeface="Arial" pitchFamily="34" charset="0"/>
              </a:defRPr>
            </a:lvl1pPr>
          </a:lstStyle>
          <a:p>
            <a:r>
              <a:rPr lang="bg-BG" altLang="zh-CN" sz="2800" u="sng" dirty="0" smtClean="0"/>
              <a:t>„Безжичен град“ предизвикателства при изграждане:</a:t>
            </a:r>
            <a:r>
              <a:rPr lang="ru-RU" altLang="zh-CN" sz="2800" dirty="0" smtClean="0"/>
              <a:t/>
            </a:r>
            <a:br>
              <a:rPr lang="ru-RU" altLang="zh-CN" sz="2800" dirty="0" smtClean="0"/>
            </a:br>
            <a:r>
              <a:rPr lang="ru-RU" altLang="zh-CN" sz="1999" dirty="0" smtClean="0">
                <a:solidFill>
                  <a:schemeClr val="tx1"/>
                </a:solidFill>
              </a:rPr>
              <a:t>Предизвикателство 2: </a:t>
            </a:r>
            <a:r>
              <a:rPr lang="ru-RU" altLang="zh-CN" sz="2400" i="1" dirty="0">
                <a:solidFill>
                  <a:schemeClr val="tx1"/>
                </a:solidFill>
              </a:rPr>
              <a:t>Осигуряване на добро потребителско изживяване</a:t>
            </a:r>
            <a:endParaRPr lang="zh-CN" altLang="en-US" sz="2400" i="1" dirty="0">
              <a:solidFill>
                <a:schemeClr val="tx1"/>
              </a:solidFill>
            </a:endParaRPr>
          </a:p>
        </p:txBody>
      </p:sp>
    </p:spTree>
    <p:extLst>
      <p:ext uri="{BB962C8B-B14F-4D97-AF65-F5344CB8AC3E}">
        <p14:creationId xmlns:p14="http://schemas.microsoft.com/office/powerpoint/2010/main" val="14435790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659002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062328080"/>
          <p:cNvSpPr>
            <a:spLocks noGrp="1"/>
          </p:cNvSpPr>
          <p:nvPr>
            <p:ph type="title"/>
          </p:nvPr>
        </p:nvSpPr>
        <p:spPr>
          <a:xfrm>
            <a:off x="562746" y="149986"/>
            <a:ext cx="10176934" cy="745784"/>
          </a:xfrm>
        </p:spPr>
        <p:txBody>
          <a:bodyPr/>
          <a:lstStyle/>
          <a:p>
            <a:r>
              <a:rPr lang="bg-BG" altLang="zh-CN" sz="2799" u="sng" dirty="0">
                <a:solidFill>
                  <a:schemeClr val="tx1"/>
                </a:solidFill>
              </a:rPr>
              <a:t>Сценарии за покритие на „безжичен град“</a:t>
            </a:r>
            <a:endParaRPr lang="zh-CN" altLang="en-US" sz="2799" u="sng" dirty="0">
              <a:solidFill>
                <a:schemeClr val="tx1"/>
              </a:solidFill>
            </a:endParaRPr>
          </a:p>
        </p:txBody>
      </p:sp>
      <p:sp>
        <p:nvSpPr>
          <p:cNvPr id="100" name="1953031342"/>
          <p:cNvSpPr txBox="1"/>
          <p:nvPr/>
        </p:nvSpPr>
        <p:spPr>
          <a:xfrm>
            <a:off x="1130007" y="1288268"/>
            <a:ext cx="2917329" cy="523084"/>
          </a:xfrm>
          <a:prstGeom prst="rect">
            <a:avLst/>
          </a:prstGeom>
          <a:noFill/>
        </p:spPr>
        <p:txBody>
          <a:bodyPr wrap="square" rtlCol="0">
            <a:spAutoFit/>
          </a:bodyPr>
          <a:lstStyle/>
          <a:p>
            <a:r>
              <a:rPr lang="bg-BG" altLang="zh-CN" sz="1400" b="1" dirty="0">
                <a:solidFill>
                  <a:srgbClr val="C00000"/>
                </a:solidFill>
                <a:latin typeface="Arial" panose="020B0604020202020204" pitchFamily="34" charset="0"/>
                <a:ea typeface="微软雅黑" pitchFamily="34" charset="-122"/>
              </a:rPr>
              <a:t>Публични места</a:t>
            </a:r>
            <a:r>
              <a:rPr lang="en-US" altLang="zh-CN" sz="1400" b="1" dirty="0">
                <a:solidFill>
                  <a:srgbClr val="C00000"/>
                </a:solidFill>
                <a:latin typeface="Arial" panose="020B0604020202020204" pitchFamily="34" charset="0"/>
                <a:ea typeface="微软雅黑" pitchFamily="34" charset="-122"/>
              </a:rPr>
              <a:t>(</a:t>
            </a:r>
            <a:r>
              <a:rPr lang="bg-BG" altLang="zh-CN" sz="1400" b="1" dirty="0">
                <a:solidFill>
                  <a:srgbClr val="C00000"/>
                </a:solidFill>
                <a:latin typeface="Arial" panose="020B0604020202020204" pitchFamily="34" charset="0"/>
                <a:ea typeface="微软雅黑" pitchFamily="34" charset="-122"/>
              </a:rPr>
              <a:t>летища</a:t>
            </a:r>
            <a:r>
              <a:rPr lang="en-US" altLang="zh-CN" sz="1400" b="1" dirty="0">
                <a:solidFill>
                  <a:srgbClr val="C00000"/>
                </a:solidFill>
                <a:latin typeface="Arial" panose="020B0604020202020204" pitchFamily="34" charset="0"/>
                <a:ea typeface="微软雅黑" pitchFamily="34" charset="-122"/>
              </a:rPr>
              <a:t>, </a:t>
            </a:r>
            <a:r>
              <a:rPr lang="bg-BG" altLang="zh-CN" sz="1400" b="1" dirty="0">
                <a:solidFill>
                  <a:srgbClr val="C00000"/>
                </a:solidFill>
                <a:latin typeface="Arial" panose="020B0604020202020204" pitchFamily="34" charset="0"/>
                <a:ea typeface="微软雅黑" pitchFamily="34" charset="-122"/>
              </a:rPr>
              <a:t>автогари</a:t>
            </a:r>
            <a:r>
              <a:rPr lang="en-US" altLang="zh-CN" sz="1400" b="1" dirty="0">
                <a:solidFill>
                  <a:srgbClr val="C00000"/>
                </a:solidFill>
                <a:latin typeface="Arial" panose="020B0604020202020204" pitchFamily="34" charset="0"/>
                <a:ea typeface="微软雅黑" pitchFamily="34" charset="-122"/>
              </a:rPr>
              <a:t>, </a:t>
            </a:r>
            <a:r>
              <a:rPr lang="bg-BG" altLang="zh-CN" sz="1400" b="1" dirty="0">
                <a:solidFill>
                  <a:srgbClr val="C00000"/>
                </a:solidFill>
                <a:latin typeface="Arial" panose="020B0604020202020204" pitchFamily="34" charset="0"/>
                <a:ea typeface="微软雅黑" pitchFamily="34" charset="-122"/>
              </a:rPr>
              <a:t>гари</a:t>
            </a:r>
            <a:r>
              <a:rPr lang="en-US" altLang="zh-CN" sz="1400" b="1" dirty="0">
                <a:solidFill>
                  <a:srgbClr val="C00000"/>
                </a:solidFill>
                <a:latin typeface="Arial" panose="020B0604020202020204" pitchFamily="34" charset="0"/>
                <a:ea typeface="微软雅黑" pitchFamily="34" charset="-122"/>
              </a:rPr>
              <a:t>, </a:t>
            </a:r>
            <a:r>
              <a:rPr lang="bg-BG" altLang="zh-CN" sz="1400" b="1" dirty="0">
                <a:solidFill>
                  <a:srgbClr val="C00000"/>
                </a:solidFill>
                <a:latin typeface="Arial" panose="020B0604020202020204" pitchFamily="34" charset="0"/>
                <a:ea typeface="微软雅黑" pitchFamily="34" charset="-122"/>
              </a:rPr>
              <a:t>и </a:t>
            </a:r>
            <a:r>
              <a:rPr lang="bg-BG" altLang="zh-CN" sz="1400" b="1" dirty="0" err="1">
                <a:solidFill>
                  <a:srgbClr val="C00000"/>
                </a:solidFill>
                <a:latin typeface="Arial" panose="020B0604020202020204" pitchFamily="34" charset="0"/>
                <a:ea typeface="微软雅黑" pitchFamily="34" charset="-122"/>
              </a:rPr>
              <a:t>др</a:t>
            </a:r>
            <a:r>
              <a:rPr lang="en-US" altLang="zh-CN" sz="1400" b="1" dirty="0">
                <a:solidFill>
                  <a:srgbClr val="C00000"/>
                </a:solidFill>
                <a:latin typeface="Arial" panose="020B0604020202020204" pitchFamily="34" charset="0"/>
                <a:ea typeface="微软雅黑" pitchFamily="34" charset="-122"/>
              </a:rPr>
              <a:t>.)</a:t>
            </a:r>
            <a:endParaRPr lang="zh-CN" altLang="en-US" sz="1400" b="1" dirty="0">
              <a:solidFill>
                <a:srgbClr val="C00000"/>
              </a:solidFill>
              <a:latin typeface="Arial" panose="020B0604020202020204" pitchFamily="34" charset="0"/>
              <a:ea typeface="微软雅黑" pitchFamily="34" charset="-122"/>
            </a:endParaRPr>
          </a:p>
        </p:txBody>
      </p:sp>
      <p:sp>
        <p:nvSpPr>
          <p:cNvPr id="101" name="1079859172"/>
          <p:cNvSpPr>
            <a:spLocks noChangeAspect="1" noEditPoints="1"/>
          </p:cNvSpPr>
          <p:nvPr/>
        </p:nvSpPr>
        <p:spPr bwMode="auto">
          <a:xfrm>
            <a:off x="1416631" y="2391599"/>
            <a:ext cx="859558" cy="77264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03" name="382061682"/>
          <p:cNvSpPr>
            <a:spLocks/>
          </p:cNvSpPr>
          <p:nvPr/>
        </p:nvSpPr>
        <p:spPr bwMode="auto">
          <a:xfrm>
            <a:off x="3165267" y="2016722"/>
            <a:ext cx="340261" cy="537857"/>
          </a:xfrm>
          <a:custGeom>
            <a:avLst/>
            <a:gdLst/>
            <a:ahLst/>
            <a:cxnLst>
              <a:cxn ang="0">
                <a:pos x="114" y="204"/>
              </a:cxn>
              <a:cxn ang="0">
                <a:pos x="114" y="202"/>
              </a:cxn>
              <a:cxn ang="0">
                <a:pos x="112" y="188"/>
              </a:cxn>
              <a:cxn ang="0">
                <a:pos x="120" y="150"/>
              </a:cxn>
              <a:cxn ang="0">
                <a:pos x="142" y="124"/>
              </a:cxn>
              <a:cxn ang="0">
                <a:pos x="134" y="112"/>
              </a:cxn>
              <a:cxn ang="0">
                <a:pos x="114" y="94"/>
              </a:cxn>
              <a:cxn ang="0">
                <a:pos x="92" y="84"/>
              </a:cxn>
              <a:cxn ang="0">
                <a:pos x="102" y="78"/>
              </a:cxn>
              <a:cxn ang="0">
                <a:pos x="118" y="62"/>
              </a:cxn>
              <a:cxn ang="0">
                <a:pos x="124" y="42"/>
              </a:cxn>
              <a:cxn ang="0">
                <a:pos x="122" y="34"/>
              </a:cxn>
              <a:cxn ang="0">
                <a:pos x="116" y="20"/>
              </a:cxn>
              <a:cxn ang="0">
                <a:pos x="104" y="8"/>
              </a:cxn>
              <a:cxn ang="0">
                <a:pos x="86" y="2"/>
              </a:cxn>
              <a:cxn ang="0">
                <a:pos x="78" y="0"/>
              </a:cxn>
              <a:cxn ang="0">
                <a:pos x="60" y="4"/>
              </a:cxn>
              <a:cxn ang="0">
                <a:pos x="46" y="12"/>
              </a:cxn>
              <a:cxn ang="0">
                <a:pos x="36" y="26"/>
              </a:cxn>
              <a:cxn ang="0">
                <a:pos x="32" y="42"/>
              </a:cxn>
              <a:cxn ang="0">
                <a:pos x="34" y="52"/>
              </a:cxn>
              <a:cxn ang="0">
                <a:pos x="44" y="70"/>
              </a:cxn>
              <a:cxn ang="0">
                <a:pos x="64" y="84"/>
              </a:cxn>
              <a:cxn ang="0">
                <a:pos x="52" y="88"/>
              </a:cxn>
              <a:cxn ang="0">
                <a:pos x="32" y="102"/>
              </a:cxn>
              <a:cxn ang="0">
                <a:pos x="14" y="120"/>
              </a:cxn>
              <a:cxn ang="0">
                <a:pos x="4" y="144"/>
              </a:cxn>
              <a:cxn ang="0">
                <a:pos x="0" y="172"/>
              </a:cxn>
              <a:cxn ang="0">
                <a:pos x="2" y="188"/>
              </a:cxn>
              <a:cxn ang="0">
                <a:pos x="18" y="204"/>
              </a:cxn>
              <a:cxn ang="0">
                <a:pos x="46" y="220"/>
              </a:cxn>
              <a:cxn ang="0">
                <a:pos x="66" y="226"/>
              </a:cxn>
              <a:cxn ang="0">
                <a:pos x="78" y="226"/>
              </a:cxn>
              <a:cxn ang="0">
                <a:pos x="102" y="222"/>
              </a:cxn>
              <a:cxn ang="0">
                <a:pos x="124" y="214"/>
              </a:cxn>
              <a:cxn ang="0">
                <a:pos x="114" y="204"/>
              </a:cxn>
            </a:cxnLst>
            <a:rect l="0" t="0" r="r" b="b"/>
            <a:pathLst>
              <a:path w="142" h="226">
                <a:moveTo>
                  <a:pt x="114" y="204"/>
                </a:moveTo>
                <a:lnTo>
                  <a:pt x="114" y="204"/>
                </a:lnTo>
                <a:lnTo>
                  <a:pt x="114" y="202"/>
                </a:lnTo>
                <a:lnTo>
                  <a:pt x="114" y="202"/>
                </a:lnTo>
                <a:lnTo>
                  <a:pt x="112" y="188"/>
                </a:lnTo>
                <a:lnTo>
                  <a:pt x="112" y="188"/>
                </a:lnTo>
                <a:lnTo>
                  <a:pt x="114" y="168"/>
                </a:lnTo>
                <a:lnTo>
                  <a:pt x="120" y="150"/>
                </a:lnTo>
                <a:lnTo>
                  <a:pt x="130" y="136"/>
                </a:lnTo>
                <a:lnTo>
                  <a:pt x="142" y="124"/>
                </a:lnTo>
                <a:lnTo>
                  <a:pt x="142" y="124"/>
                </a:lnTo>
                <a:lnTo>
                  <a:pt x="134" y="112"/>
                </a:lnTo>
                <a:lnTo>
                  <a:pt x="126" y="102"/>
                </a:lnTo>
                <a:lnTo>
                  <a:pt x="114" y="94"/>
                </a:lnTo>
                <a:lnTo>
                  <a:pt x="104" y="88"/>
                </a:lnTo>
                <a:lnTo>
                  <a:pt x="92" y="84"/>
                </a:lnTo>
                <a:lnTo>
                  <a:pt x="102" y="78"/>
                </a:lnTo>
                <a:lnTo>
                  <a:pt x="102" y="78"/>
                </a:lnTo>
                <a:lnTo>
                  <a:pt x="112" y="70"/>
                </a:lnTo>
                <a:lnTo>
                  <a:pt x="118" y="62"/>
                </a:lnTo>
                <a:lnTo>
                  <a:pt x="122" y="52"/>
                </a:lnTo>
                <a:lnTo>
                  <a:pt x="124" y="42"/>
                </a:lnTo>
                <a:lnTo>
                  <a:pt x="124" y="42"/>
                </a:lnTo>
                <a:lnTo>
                  <a:pt x="122" y="34"/>
                </a:lnTo>
                <a:lnTo>
                  <a:pt x="120" y="26"/>
                </a:lnTo>
                <a:lnTo>
                  <a:pt x="116" y="20"/>
                </a:lnTo>
                <a:lnTo>
                  <a:pt x="110" y="12"/>
                </a:lnTo>
                <a:lnTo>
                  <a:pt x="104" y="8"/>
                </a:lnTo>
                <a:lnTo>
                  <a:pt x="96" y="4"/>
                </a:lnTo>
                <a:lnTo>
                  <a:pt x="86" y="2"/>
                </a:lnTo>
                <a:lnTo>
                  <a:pt x="78" y="0"/>
                </a:lnTo>
                <a:lnTo>
                  <a:pt x="78" y="0"/>
                </a:lnTo>
                <a:lnTo>
                  <a:pt x="68" y="2"/>
                </a:lnTo>
                <a:lnTo>
                  <a:pt x="60" y="4"/>
                </a:lnTo>
                <a:lnTo>
                  <a:pt x="52" y="8"/>
                </a:lnTo>
                <a:lnTo>
                  <a:pt x="46" y="12"/>
                </a:lnTo>
                <a:lnTo>
                  <a:pt x="40" y="20"/>
                </a:lnTo>
                <a:lnTo>
                  <a:pt x="36" y="26"/>
                </a:lnTo>
                <a:lnTo>
                  <a:pt x="32" y="34"/>
                </a:lnTo>
                <a:lnTo>
                  <a:pt x="32" y="42"/>
                </a:lnTo>
                <a:lnTo>
                  <a:pt x="32" y="42"/>
                </a:lnTo>
                <a:lnTo>
                  <a:pt x="34" y="52"/>
                </a:lnTo>
                <a:lnTo>
                  <a:pt x="38" y="62"/>
                </a:lnTo>
                <a:lnTo>
                  <a:pt x="44" y="70"/>
                </a:lnTo>
                <a:lnTo>
                  <a:pt x="52" y="78"/>
                </a:lnTo>
                <a:lnTo>
                  <a:pt x="64" y="84"/>
                </a:lnTo>
                <a:lnTo>
                  <a:pt x="52" y="88"/>
                </a:lnTo>
                <a:lnTo>
                  <a:pt x="52" y="88"/>
                </a:lnTo>
                <a:lnTo>
                  <a:pt x="40" y="94"/>
                </a:lnTo>
                <a:lnTo>
                  <a:pt x="32" y="102"/>
                </a:lnTo>
                <a:lnTo>
                  <a:pt x="22" y="110"/>
                </a:lnTo>
                <a:lnTo>
                  <a:pt x="14" y="120"/>
                </a:lnTo>
                <a:lnTo>
                  <a:pt x="8" y="132"/>
                </a:lnTo>
                <a:lnTo>
                  <a:pt x="4" y="144"/>
                </a:lnTo>
                <a:lnTo>
                  <a:pt x="2" y="158"/>
                </a:lnTo>
                <a:lnTo>
                  <a:pt x="0" y="172"/>
                </a:lnTo>
                <a:lnTo>
                  <a:pt x="0" y="172"/>
                </a:lnTo>
                <a:lnTo>
                  <a:pt x="2" y="188"/>
                </a:lnTo>
                <a:lnTo>
                  <a:pt x="2" y="188"/>
                </a:lnTo>
                <a:lnTo>
                  <a:pt x="18" y="204"/>
                </a:lnTo>
                <a:lnTo>
                  <a:pt x="36" y="216"/>
                </a:lnTo>
                <a:lnTo>
                  <a:pt x="46" y="220"/>
                </a:lnTo>
                <a:lnTo>
                  <a:pt x="56" y="224"/>
                </a:lnTo>
                <a:lnTo>
                  <a:pt x="66" y="226"/>
                </a:lnTo>
                <a:lnTo>
                  <a:pt x="78" y="226"/>
                </a:lnTo>
                <a:lnTo>
                  <a:pt x="78" y="226"/>
                </a:lnTo>
                <a:lnTo>
                  <a:pt x="90" y="224"/>
                </a:lnTo>
                <a:lnTo>
                  <a:pt x="102" y="222"/>
                </a:lnTo>
                <a:lnTo>
                  <a:pt x="112" y="218"/>
                </a:lnTo>
                <a:lnTo>
                  <a:pt x="124" y="214"/>
                </a:lnTo>
                <a:lnTo>
                  <a:pt x="124" y="214"/>
                </a:lnTo>
                <a:lnTo>
                  <a:pt x="114" y="204"/>
                </a:lnTo>
                <a:lnTo>
                  <a:pt x="114" y="20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04" name="603820417"/>
          <p:cNvSpPr>
            <a:spLocks/>
          </p:cNvSpPr>
          <p:nvPr/>
        </p:nvSpPr>
        <p:spPr bwMode="auto">
          <a:xfrm>
            <a:off x="3462397" y="2154756"/>
            <a:ext cx="273167" cy="399823"/>
          </a:xfrm>
          <a:custGeom>
            <a:avLst/>
            <a:gdLst/>
            <a:ahLst/>
            <a:cxnLst>
              <a:cxn ang="0">
                <a:pos x="66" y="62"/>
              </a:cxn>
              <a:cxn ang="0">
                <a:pos x="76" y="56"/>
              </a:cxn>
              <a:cxn ang="0">
                <a:pos x="86" y="46"/>
              </a:cxn>
              <a:cxn ang="0">
                <a:pos x="90" y="30"/>
              </a:cxn>
              <a:cxn ang="0">
                <a:pos x="90" y="24"/>
              </a:cxn>
              <a:cxn ang="0">
                <a:pos x="82" y="10"/>
              </a:cxn>
              <a:cxn ang="0">
                <a:pos x="64" y="2"/>
              </a:cxn>
              <a:cxn ang="0">
                <a:pos x="58" y="0"/>
              </a:cxn>
              <a:cxn ang="0">
                <a:pos x="44" y="2"/>
              </a:cxn>
              <a:cxn ang="0">
                <a:pos x="28" y="20"/>
              </a:cxn>
              <a:cxn ang="0">
                <a:pos x="24" y="30"/>
              </a:cxn>
              <a:cxn ang="0">
                <a:pos x="26" y="38"/>
              </a:cxn>
              <a:cxn ang="0">
                <a:pos x="34" y="52"/>
              </a:cxn>
              <a:cxn ang="0">
                <a:pos x="50" y="62"/>
              </a:cxn>
              <a:cxn ang="0">
                <a:pos x="38" y="66"/>
              </a:cxn>
              <a:cxn ang="0">
                <a:pos x="34" y="70"/>
              </a:cxn>
              <a:cxn ang="0">
                <a:pos x="28" y="72"/>
              </a:cxn>
              <a:cxn ang="0">
                <a:pos x="24" y="76"/>
              </a:cxn>
              <a:cxn ang="0">
                <a:pos x="6" y="100"/>
              </a:cxn>
              <a:cxn ang="0">
                <a:pos x="0" y="130"/>
              </a:cxn>
              <a:cxn ang="0">
                <a:pos x="2" y="140"/>
              </a:cxn>
              <a:cxn ang="0">
                <a:pos x="10" y="150"/>
              </a:cxn>
              <a:cxn ang="0">
                <a:pos x="14" y="154"/>
              </a:cxn>
              <a:cxn ang="0">
                <a:pos x="20" y="156"/>
              </a:cxn>
              <a:cxn ang="0">
                <a:pos x="28" y="162"/>
              </a:cxn>
              <a:cxn ang="0">
                <a:pos x="48" y="168"/>
              </a:cxn>
              <a:cxn ang="0">
                <a:pos x="58" y="168"/>
              </a:cxn>
              <a:cxn ang="0">
                <a:pos x="88" y="160"/>
              </a:cxn>
              <a:cxn ang="0">
                <a:pos x="114" y="140"/>
              </a:cxn>
              <a:cxn ang="0">
                <a:pos x="114" y="130"/>
              </a:cxn>
              <a:cxn ang="0">
                <a:pos x="114" y="118"/>
              </a:cxn>
              <a:cxn ang="0">
                <a:pos x="108" y="98"/>
              </a:cxn>
              <a:cxn ang="0">
                <a:pos x="98" y="82"/>
              </a:cxn>
              <a:cxn ang="0">
                <a:pos x="84" y="70"/>
              </a:cxn>
              <a:cxn ang="0">
                <a:pos x="76" y="66"/>
              </a:cxn>
            </a:cxnLst>
            <a:rect l="0" t="0" r="r" b="b"/>
            <a:pathLst>
              <a:path w="114" h="168">
                <a:moveTo>
                  <a:pt x="76" y="66"/>
                </a:moveTo>
                <a:lnTo>
                  <a:pt x="66" y="62"/>
                </a:lnTo>
                <a:lnTo>
                  <a:pt x="76" y="56"/>
                </a:lnTo>
                <a:lnTo>
                  <a:pt x="76" y="56"/>
                </a:lnTo>
                <a:lnTo>
                  <a:pt x="82" y="52"/>
                </a:lnTo>
                <a:lnTo>
                  <a:pt x="86" y="46"/>
                </a:lnTo>
                <a:lnTo>
                  <a:pt x="90" y="38"/>
                </a:lnTo>
                <a:lnTo>
                  <a:pt x="90" y="30"/>
                </a:lnTo>
                <a:lnTo>
                  <a:pt x="90" y="30"/>
                </a:lnTo>
                <a:lnTo>
                  <a:pt x="90" y="24"/>
                </a:lnTo>
                <a:lnTo>
                  <a:pt x="88" y="20"/>
                </a:lnTo>
                <a:lnTo>
                  <a:pt x="82" y="10"/>
                </a:lnTo>
                <a:lnTo>
                  <a:pt x="70" y="2"/>
                </a:lnTo>
                <a:lnTo>
                  <a:pt x="64" y="2"/>
                </a:lnTo>
                <a:lnTo>
                  <a:pt x="58" y="0"/>
                </a:lnTo>
                <a:lnTo>
                  <a:pt x="58" y="0"/>
                </a:lnTo>
                <a:lnTo>
                  <a:pt x="50" y="2"/>
                </a:lnTo>
                <a:lnTo>
                  <a:pt x="44" y="2"/>
                </a:lnTo>
                <a:lnTo>
                  <a:pt x="34" y="10"/>
                </a:lnTo>
                <a:lnTo>
                  <a:pt x="28" y="20"/>
                </a:lnTo>
                <a:lnTo>
                  <a:pt x="26" y="24"/>
                </a:lnTo>
                <a:lnTo>
                  <a:pt x="24" y="30"/>
                </a:lnTo>
                <a:lnTo>
                  <a:pt x="24" y="30"/>
                </a:lnTo>
                <a:lnTo>
                  <a:pt x="26" y="38"/>
                </a:lnTo>
                <a:lnTo>
                  <a:pt x="28" y="46"/>
                </a:lnTo>
                <a:lnTo>
                  <a:pt x="34" y="52"/>
                </a:lnTo>
                <a:lnTo>
                  <a:pt x="40" y="56"/>
                </a:lnTo>
                <a:lnTo>
                  <a:pt x="50" y="62"/>
                </a:lnTo>
                <a:lnTo>
                  <a:pt x="38" y="66"/>
                </a:lnTo>
                <a:lnTo>
                  <a:pt x="38" y="66"/>
                </a:lnTo>
                <a:lnTo>
                  <a:pt x="34" y="70"/>
                </a:lnTo>
                <a:lnTo>
                  <a:pt x="34" y="70"/>
                </a:lnTo>
                <a:lnTo>
                  <a:pt x="28" y="72"/>
                </a:lnTo>
                <a:lnTo>
                  <a:pt x="28" y="72"/>
                </a:lnTo>
                <a:lnTo>
                  <a:pt x="24" y="76"/>
                </a:lnTo>
                <a:lnTo>
                  <a:pt x="24" y="76"/>
                </a:lnTo>
                <a:lnTo>
                  <a:pt x="14" y="86"/>
                </a:lnTo>
                <a:lnTo>
                  <a:pt x="6" y="100"/>
                </a:lnTo>
                <a:lnTo>
                  <a:pt x="2" y="114"/>
                </a:lnTo>
                <a:lnTo>
                  <a:pt x="0" y="130"/>
                </a:lnTo>
                <a:lnTo>
                  <a:pt x="0" y="130"/>
                </a:lnTo>
                <a:lnTo>
                  <a:pt x="2" y="140"/>
                </a:lnTo>
                <a:lnTo>
                  <a:pt x="2" y="140"/>
                </a:lnTo>
                <a:lnTo>
                  <a:pt x="10" y="150"/>
                </a:lnTo>
                <a:lnTo>
                  <a:pt x="10" y="150"/>
                </a:lnTo>
                <a:lnTo>
                  <a:pt x="14" y="154"/>
                </a:lnTo>
                <a:lnTo>
                  <a:pt x="14" y="154"/>
                </a:lnTo>
                <a:lnTo>
                  <a:pt x="20" y="156"/>
                </a:lnTo>
                <a:lnTo>
                  <a:pt x="20" y="156"/>
                </a:lnTo>
                <a:lnTo>
                  <a:pt x="28" y="162"/>
                </a:lnTo>
                <a:lnTo>
                  <a:pt x="38" y="164"/>
                </a:lnTo>
                <a:lnTo>
                  <a:pt x="48" y="168"/>
                </a:lnTo>
                <a:lnTo>
                  <a:pt x="58" y="168"/>
                </a:lnTo>
                <a:lnTo>
                  <a:pt x="58" y="168"/>
                </a:lnTo>
                <a:lnTo>
                  <a:pt x="74" y="166"/>
                </a:lnTo>
                <a:lnTo>
                  <a:pt x="88" y="160"/>
                </a:lnTo>
                <a:lnTo>
                  <a:pt x="102" y="152"/>
                </a:lnTo>
                <a:lnTo>
                  <a:pt x="114" y="140"/>
                </a:lnTo>
                <a:lnTo>
                  <a:pt x="114" y="140"/>
                </a:lnTo>
                <a:lnTo>
                  <a:pt x="114" y="130"/>
                </a:lnTo>
                <a:lnTo>
                  <a:pt x="114" y="130"/>
                </a:lnTo>
                <a:lnTo>
                  <a:pt x="114" y="118"/>
                </a:lnTo>
                <a:lnTo>
                  <a:pt x="112" y="108"/>
                </a:lnTo>
                <a:lnTo>
                  <a:pt x="108" y="98"/>
                </a:lnTo>
                <a:lnTo>
                  <a:pt x="104" y="90"/>
                </a:lnTo>
                <a:lnTo>
                  <a:pt x="98" y="82"/>
                </a:lnTo>
                <a:lnTo>
                  <a:pt x="92" y="76"/>
                </a:lnTo>
                <a:lnTo>
                  <a:pt x="84" y="70"/>
                </a:lnTo>
                <a:lnTo>
                  <a:pt x="76" y="66"/>
                </a:lnTo>
                <a:lnTo>
                  <a:pt x="76" y="6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05" name="997231336"/>
          <p:cNvSpPr/>
          <p:nvPr/>
        </p:nvSpPr>
        <p:spPr bwMode="auto">
          <a:xfrm>
            <a:off x="1142703" y="1288269"/>
            <a:ext cx="2823583" cy="1992311"/>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06" name="1534114646"/>
          <p:cNvSpPr>
            <a:spLocks noChangeAspect="1"/>
          </p:cNvSpPr>
          <p:nvPr/>
        </p:nvSpPr>
        <p:spPr bwMode="auto">
          <a:xfrm>
            <a:off x="1428357" y="1823610"/>
            <a:ext cx="860582" cy="537857"/>
          </a:xfrm>
          <a:custGeom>
            <a:avLst/>
            <a:gdLst/>
            <a:ahLst/>
            <a:cxnLst>
              <a:cxn ang="0">
                <a:pos x="120" y="754"/>
              </a:cxn>
              <a:cxn ang="0">
                <a:pos x="805" y="754"/>
              </a:cxn>
              <a:cxn ang="0">
                <a:pos x="1176" y="753"/>
              </a:cxn>
              <a:cxn ang="0">
                <a:pos x="1225" y="737"/>
              </a:cxn>
              <a:cxn ang="0">
                <a:pos x="1267" y="707"/>
              </a:cxn>
              <a:cxn ang="0">
                <a:pos x="1297" y="667"/>
              </a:cxn>
              <a:cxn ang="0">
                <a:pos x="1318" y="616"/>
              </a:cxn>
              <a:cxn ang="0">
                <a:pos x="1323" y="560"/>
              </a:cxn>
              <a:cxn ang="0">
                <a:pos x="1318" y="525"/>
              </a:cxn>
              <a:cxn ang="0">
                <a:pos x="1299" y="474"/>
              </a:cxn>
              <a:cxn ang="0">
                <a:pos x="1269" y="434"/>
              </a:cxn>
              <a:cxn ang="0">
                <a:pos x="1230" y="402"/>
              </a:cxn>
              <a:cxn ang="0">
                <a:pos x="1183" y="385"/>
              </a:cxn>
              <a:cxn ang="0">
                <a:pos x="1149" y="381"/>
              </a:cxn>
              <a:cxn ang="0">
                <a:pos x="1144" y="375"/>
              </a:cxn>
              <a:cxn ang="0">
                <a:pos x="1113" y="435"/>
              </a:cxn>
              <a:cxn ang="0">
                <a:pos x="1073" y="484"/>
              </a:cxn>
              <a:cxn ang="0">
                <a:pos x="1103" y="397"/>
              </a:cxn>
              <a:cxn ang="0">
                <a:pos x="1112" y="306"/>
              </a:cxn>
              <a:cxn ang="0">
                <a:pos x="1105" y="248"/>
              </a:cxn>
              <a:cxn ang="0">
                <a:pos x="1076" y="167"/>
              </a:cxn>
              <a:cxn ang="0">
                <a:pos x="1027" y="98"/>
              </a:cxn>
              <a:cxn ang="0">
                <a:pos x="984" y="59"/>
              </a:cxn>
              <a:cxn ang="0">
                <a:pos x="896" y="15"/>
              </a:cxn>
              <a:cxn ang="0">
                <a:pos x="840" y="4"/>
              </a:cxn>
              <a:cxn ang="0">
                <a:pos x="769" y="2"/>
              </a:cxn>
              <a:cxn ang="0">
                <a:pos x="724" y="10"/>
              </a:cxn>
              <a:cxn ang="0">
                <a:pos x="678" y="25"/>
              </a:cxn>
              <a:cxn ang="0">
                <a:pos x="607" y="73"/>
              </a:cxn>
              <a:cxn ang="0">
                <a:pos x="550" y="137"/>
              </a:cxn>
              <a:cxn ang="0">
                <a:pos x="521" y="187"/>
              </a:cxn>
              <a:cxn ang="0">
                <a:pos x="503" y="243"/>
              </a:cxn>
              <a:cxn ang="0">
                <a:pos x="489" y="248"/>
              </a:cxn>
              <a:cxn ang="0">
                <a:pos x="452" y="213"/>
              </a:cxn>
              <a:cxn ang="0">
                <a:pos x="424" y="194"/>
              </a:cxn>
              <a:cxn ang="0">
                <a:pos x="376" y="177"/>
              </a:cxn>
              <a:cxn ang="0">
                <a:pos x="326" y="171"/>
              </a:cxn>
              <a:cxn ang="0">
                <a:pos x="292" y="174"/>
              </a:cxn>
              <a:cxn ang="0">
                <a:pos x="241" y="186"/>
              </a:cxn>
              <a:cxn ang="0">
                <a:pos x="192" y="211"/>
              </a:cxn>
              <a:cxn ang="0">
                <a:pos x="159" y="236"/>
              </a:cxn>
              <a:cxn ang="0">
                <a:pos x="118" y="284"/>
              </a:cxn>
              <a:cxn ang="0">
                <a:pos x="91" y="336"/>
              </a:cxn>
              <a:cxn ang="0">
                <a:pos x="81" y="380"/>
              </a:cxn>
              <a:cxn ang="0">
                <a:pos x="84" y="446"/>
              </a:cxn>
              <a:cxn ang="0">
                <a:pos x="110" y="510"/>
              </a:cxn>
              <a:cxn ang="0">
                <a:pos x="86" y="513"/>
              </a:cxn>
              <a:cxn ang="0">
                <a:pos x="56" y="527"/>
              </a:cxn>
              <a:cxn ang="0">
                <a:pos x="31" y="548"/>
              </a:cxn>
              <a:cxn ang="0">
                <a:pos x="12" y="577"/>
              </a:cxn>
              <a:cxn ang="0">
                <a:pos x="2" y="613"/>
              </a:cxn>
              <a:cxn ang="0">
                <a:pos x="0" y="638"/>
              </a:cxn>
              <a:cxn ang="0">
                <a:pos x="7" y="673"/>
              </a:cxn>
              <a:cxn ang="0">
                <a:pos x="22" y="704"/>
              </a:cxn>
              <a:cxn ang="0">
                <a:pos x="44" y="729"/>
              </a:cxn>
              <a:cxn ang="0">
                <a:pos x="73" y="746"/>
              </a:cxn>
              <a:cxn ang="0">
                <a:pos x="105" y="754"/>
              </a:cxn>
            </a:cxnLst>
            <a:rect l="0" t="0" r="r" b="b"/>
            <a:pathLst>
              <a:path w="1323" h="756">
                <a:moveTo>
                  <a:pt x="115" y="756"/>
                </a:moveTo>
                <a:lnTo>
                  <a:pt x="115" y="756"/>
                </a:lnTo>
                <a:lnTo>
                  <a:pt x="120" y="754"/>
                </a:lnTo>
                <a:lnTo>
                  <a:pt x="618" y="754"/>
                </a:lnTo>
                <a:lnTo>
                  <a:pt x="639" y="754"/>
                </a:lnTo>
                <a:lnTo>
                  <a:pt x="805" y="754"/>
                </a:lnTo>
                <a:lnTo>
                  <a:pt x="1159" y="754"/>
                </a:lnTo>
                <a:lnTo>
                  <a:pt x="1159" y="754"/>
                </a:lnTo>
                <a:lnTo>
                  <a:pt x="1176" y="753"/>
                </a:lnTo>
                <a:lnTo>
                  <a:pt x="1193" y="749"/>
                </a:lnTo>
                <a:lnTo>
                  <a:pt x="1210" y="744"/>
                </a:lnTo>
                <a:lnTo>
                  <a:pt x="1225" y="737"/>
                </a:lnTo>
                <a:lnTo>
                  <a:pt x="1240" y="729"/>
                </a:lnTo>
                <a:lnTo>
                  <a:pt x="1253" y="719"/>
                </a:lnTo>
                <a:lnTo>
                  <a:pt x="1267" y="707"/>
                </a:lnTo>
                <a:lnTo>
                  <a:pt x="1279" y="695"/>
                </a:lnTo>
                <a:lnTo>
                  <a:pt x="1289" y="682"/>
                </a:lnTo>
                <a:lnTo>
                  <a:pt x="1297" y="667"/>
                </a:lnTo>
                <a:lnTo>
                  <a:pt x="1306" y="651"/>
                </a:lnTo>
                <a:lnTo>
                  <a:pt x="1312" y="634"/>
                </a:lnTo>
                <a:lnTo>
                  <a:pt x="1318" y="616"/>
                </a:lnTo>
                <a:lnTo>
                  <a:pt x="1321" y="599"/>
                </a:lnTo>
                <a:lnTo>
                  <a:pt x="1323" y="580"/>
                </a:lnTo>
                <a:lnTo>
                  <a:pt x="1323" y="560"/>
                </a:lnTo>
                <a:lnTo>
                  <a:pt x="1323" y="560"/>
                </a:lnTo>
                <a:lnTo>
                  <a:pt x="1321" y="542"/>
                </a:lnTo>
                <a:lnTo>
                  <a:pt x="1318" y="525"/>
                </a:lnTo>
                <a:lnTo>
                  <a:pt x="1312" y="506"/>
                </a:lnTo>
                <a:lnTo>
                  <a:pt x="1307" y="489"/>
                </a:lnTo>
                <a:lnTo>
                  <a:pt x="1299" y="474"/>
                </a:lnTo>
                <a:lnTo>
                  <a:pt x="1291" y="459"/>
                </a:lnTo>
                <a:lnTo>
                  <a:pt x="1280" y="446"/>
                </a:lnTo>
                <a:lnTo>
                  <a:pt x="1269" y="434"/>
                </a:lnTo>
                <a:lnTo>
                  <a:pt x="1257" y="422"/>
                </a:lnTo>
                <a:lnTo>
                  <a:pt x="1243" y="412"/>
                </a:lnTo>
                <a:lnTo>
                  <a:pt x="1230" y="402"/>
                </a:lnTo>
                <a:lnTo>
                  <a:pt x="1215" y="395"/>
                </a:lnTo>
                <a:lnTo>
                  <a:pt x="1199" y="390"/>
                </a:lnTo>
                <a:lnTo>
                  <a:pt x="1183" y="385"/>
                </a:lnTo>
                <a:lnTo>
                  <a:pt x="1166" y="381"/>
                </a:lnTo>
                <a:lnTo>
                  <a:pt x="1149" y="381"/>
                </a:lnTo>
                <a:lnTo>
                  <a:pt x="1149" y="381"/>
                </a:lnTo>
                <a:lnTo>
                  <a:pt x="1142" y="381"/>
                </a:lnTo>
                <a:lnTo>
                  <a:pt x="1142" y="381"/>
                </a:lnTo>
                <a:lnTo>
                  <a:pt x="1144" y="375"/>
                </a:lnTo>
                <a:lnTo>
                  <a:pt x="1144" y="375"/>
                </a:lnTo>
                <a:lnTo>
                  <a:pt x="1130" y="407"/>
                </a:lnTo>
                <a:lnTo>
                  <a:pt x="1113" y="435"/>
                </a:lnTo>
                <a:lnTo>
                  <a:pt x="1095" y="461"/>
                </a:lnTo>
                <a:lnTo>
                  <a:pt x="1073" y="484"/>
                </a:lnTo>
                <a:lnTo>
                  <a:pt x="1073" y="484"/>
                </a:lnTo>
                <a:lnTo>
                  <a:pt x="1085" y="456"/>
                </a:lnTo>
                <a:lnTo>
                  <a:pt x="1097" y="425"/>
                </a:lnTo>
                <a:lnTo>
                  <a:pt x="1103" y="397"/>
                </a:lnTo>
                <a:lnTo>
                  <a:pt x="1108" y="366"/>
                </a:lnTo>
                <a:lnTo>
                  <a:pt x="1112" y="336"/>
                </a:lnTo>
                <a:lnTo>
                  <a:pt x="1112" y="306"/>
                </a:lnTo>
                <a:lnTo>
                  <a:pt x="1110" y="277"/>
                </a:lnTo>
                <a:lnTo>
                  <a:pt x="1105" y="248"/>
                </a:lnTo>
                <a:lnTo>
                  <a:pt x="1105" y="248"/>
                </a:lnTo>
                <a:lnTo>
                  <a:pt x="1097" y="219"/>
                </a:lnTo>
                <a:lnTo>
                  <a:pt x="1088" y="192"/>
                </a:lnTo>
                <a:lnTo>
                  <a:pt x="1076" y="167"/>
                </a:lnTo>
                <a:lnTo>
                  <a:pt x="1061" y="142"/>
                </a:lnTo>
                <a:lnTo>
                  <a:pt x="1046" y="118"/>
                </a:lnTo>
                <a:lnTo>
                  <a:pt x="1027" y="98"/>
                </a:lnTo>
                <a:lnTo>
                  <a:pt x="1007" y="78"/>
                </a:lnTo>
                <a:lnTo>
                  <a:pt x="984" y="59"/>
                </a:lnTo>
                <a:lnTo>
                  <a:pt x="984" y="59"/>
                </a:lnTo>
                <a:lnTo>
                  <a:pt x="957" y="42"/>
                </a:lnTo>
                <a:lnTo>
                  <a:pt x="926" y="27"/>
                </a:lnTo>
                <a:lnTo>
                  <a:pt x="896" y="15"/>
                </a:lnTo>
                <a:lnTo>
                  <a:pt x="862" y="7"/>
                </a:lnTo>
                <a:lnTo>
                  <a:pt x="862" y="7"/>
                </a:lnTo>
                <a:lnTo>
                  <a:pt x="840" y="4"/>
                </a:lnTo>
                <a:lnTo>
                  <a:pt x="817" y="2"/>
                </a:lnTo>
                <a:lnTo>
                  <a:pt x="793" y="0"/>
                </a:lnTo>
                <a:lnTo>
                  <a:pt x="769" y="2"/>
                </a:lnTo>
                <a:lnTo>
                  <a:pt x="769" y="2"/>
                </a:lnTo>
                <a:lnTo>
                  <a:pt x="746" y="5"/>
                </a:lnTo>
                <a:lnTo>
                  <a:pt x="724" y="10"/>
                </a:lnTo>
                <a:lnTo>
                  <a:pt x="700" y="17"/>
                </a:lnTo>
                <a:lnTo>
                  <a:pt x="678" y="25"/>
                </a:lnTo>
                <a:lnTo>
                  <a:pt x="678" y="25"/>
                </a:lnTo>
                <a:lnTo>
                  <a:pt x="653" y="39"/>
                </a:lnTo>
                <a:lnTo>
                  <a:pt x="629" y="56"/>
                </a:lnTo>
                <a:lnTo>
                  <a:pt x="607" y="73"/>
                </a:lnTo>
                <a:lnTo>
                  <a:pt x="585" y="93"/>
                </a:lnTo>
                <a:lnTo>
                  <a:pt x="567" y="113"/>
                </a:lnTo>
                <a:lnTo>
                  <a:pt x="550" y="137"/>
                </a:lnTo>
                <a:lnTo>
                  <a:pt x="535" y="162"/>
                </a:lnTo>
                <a:lnTo>
                  <a:pt x="521" y="187"/>
                </a:lnTo>
                <a:lnTo>
                  <a:pt x="521" y="187"/>
                </a:lnTo>
                <a:lnTo>
                  <a:pt x="515" y="206"/>
                </a:lnTo>
                <a:lnTo>
                  <a:pt x="508" y="225"/>
                </a:lnTo>
                <a:lnTo>
                  <a:pt x="503" y="243"/>
                </a:lnTo>
                <a:lnTo>
                  <a:pt x="499" y="262"/>
                </a:lnTo>
                <a:lnTo>
                  <a:pt x="499" y="262"/>
                </a:lnTo>
                <a:lnTo>
                  <a:pt x="489" y="248"/>
                </a:lnTo>
                <a:lnTo>
                  <a:pt x="478" y="235"/>
                </a:lnTo>
                <a:lnTo>
                  <a:pt x="466" y="223"/>
                </a:lnTo>
                <a:lnTo>
                  <a:pt x="452" y="213"/>
                </a:lnTo>
                <a:lnTo>
                  <a:pt x="452" y="213"/>
                </a:lnTo>
                <a:lnTo>
                  <a:pt x="439" y="203"/>
                </a:lnTo>
                <a:lnTo>
                  <a:pt x="424" y="194"/>
                </a:lnTo>
                <a:lnTo>
                  <a:pt x="408" y="187"/>
                </a:lnTo>
                <a:lnTo>
                  <a:pt x="393" y="182"/>
                </a:lnTo>
                <a:lnTo>
                  <a:pt x="376" y="177"/>
                </a:lnTo>
                <a:lnTo>
                  <a:pt x="359" y="174"/>
                </a:lnTo>
                <a:lnTo>
                  <a:pt x="343" y="172"/>
                </a:lnTo>
                <a:lnTo>
                  <a:pt x="326" y="171"/>
                </a:lnTo>
                <a:lnTo>
                  <a:pt x="326" y="171"/>
                </a:lnTo>
                <a:lnTo>
                  <a:pt x="309" y="172"/>
                </a:lnTo>
                <a:lnTo>
                  <a:pt x="292" y="174"/>
                </a:lnTo>
                <a:lnTo>
                  <a:pt x="275" y="177"/>
                </a:lnTo>
                <a:lnTo>
                  <a:pt x="258" y="181"/>
                </a:lnTo>
                <a:lnTo>
                  <a:pt x="241" y="186"/>
                </a:lnTo>
                <a:lnTo>
                  <a:pt x="224" y="192"/>
                </a:lnTo>
                <a:lnTo>
                  <a:pt x="209" y="201"/>
                </a:lnTo>
                <a:lnTo>
                  <a:pt x="192" y="211"/>
                </a:lnTo>
                <a:lnTo>
                  <a:pt x="192" y="211"/>
                </a:lnTo>
                <a:lnTo>
                  <a:pt x="176" y="223"/>
                </a:lnTo>
                <a:lnTo>
                  <a:pt x="159" y="236"/>
                </a:lnTo>
                <a:lnTo>
                  <a:pt x="144" y="252"/>
                </a:lnTo>
                <a:lnTo>
                  <a:pt x="130" y="267"/>
                </a:lnTo>
                <a:lnTo>
                  <a:pt x="118" y="284"/>
                </a:lnTo>
                <a:lnTo>
                  <a:pt x="108" y="300"/>
                </a:lnTo>
                <a:lnTo>
                  <a:pt x="100" y="317"/>
                </a:lnTo>
                <a:lnTo>
                  <a:pt x="91" y="336"/>
                </a:lnTo>
                <a:lnTo>
                  <a:pt x="91" y="336"/>
                </a:lnTo>
                <a:lnTo>
                  <a:pt x="86" y="358"/>
                </a:lnTo>
                <a:lnTo>
                  <a:pt x="81" y="380"/>
                </a:lnTo>
                <a:lnTo>
                  <a:pt x="79" y="402"/>
                </a:lnTo>
                <a:lnTo>
                  <a:pt x="81" y="424"/>
                </a:lnTo>
                <a:lnTo>
                  <a:pt x="84" y="446"/>
                </a:lnTo>
                <a:lnTo>
                  <a:pt x="90" y="467"/>
                </a:lnTo>
                <a:lnTo>
                  <a:pt x="98" y="489"/>
                </a:lnTo>
                <a:lnTo>
                  <a:pt x="110" y="510"/>
                </a:lnTo>
                <a:lnTo>
                  <a:pt x="110" y="510"/>
                </a:lnTo>
                <a:lnTo>
                  <a:pt x="98" y="510"/>
                </a:lnTo>
                <a:lnTo>
                  <a:pt x="86" y="513"/>
                </a:lnTo>
                <a:lnTo>
                  <a:pt x="76" y="516"/>
                </a:lnTo>
                <a:lnTo>
                  <a:pt x="66" y="520"/>
                </a:lnTo>
                <a:lnTo>
                  <a:pt x="56" y="527"/>
                </a:lnTo>
                <a:lnTo>
                  <a:pt x="46" y="533"/>
                </a:lnTo>
                <a:lnTo>
                  <a:pt x="37" y="540"/>
                </a:lnTo>
                <a:lnTo>
                  <a:pt x="31" y="548"/>
                </a:lnTo>
                <a:lnTo>
                  <a:pt x="24" y="557"/>
                </a:lnTo>
                <a:lnTo>
                  <a:pt x="17" y="567"/>
                </a:lnTo>
                <a:lnTo>
                  <a:pt x="12" y="577"/>
                </a:lnTo>
                <a:lnTo>
                  <a:pt x="7" y="589"/>
                </a:lnTo>
                <a:lnTo>
                  <a:pt x="4" y="601"/>
                </a:lnTo>
                <a:lnTo>
                  <a:pt x="2" y="613"/>
                </a:lnTo>
                <a:lnTo>
                  <a:pt x="0" y="624"/>
                </a:lnTo>
                <a:lnTo>
                  <a:pt x="0" y="638"/>
                </a:lnTo>
                <a:lnTo>
                  <a:pt x="0" y="638"/>
                </a:lnTo>
                <a:lnTo>
                  <a:pt x="2" y="650"/>
                </a:lnTo>
                <a:lnTo>
                  <a:pt x="4" y="661"/>
                </a:lnTo>
                <a:lnTo>
                  <a:pt x="7" y="673"/>
                </a:lnTo>
                <a:lnTo>
                  <a:pt x="12" y="683"/>
                </a:lnTo>
                <a:lnTo>
                  <a:pt x="17" y="694"/>
                </a:lnTo>
                <a:lnTo>
                  <a:pt x="22" y="704"/>
                </a:lnTo>
                <a:lnTo>
                  <a:pt x="29" y="712"/>
                </a:lnTo>
                <a:lnTo>
                  <a:pt x="36" y="721"/>
                </a:lnTo>
                <a:lnTo>
                  <a:pt x="44" y="729"/>
                </a:lnTo>
                <a:lnTo>
                  <a:pt x="52" y="736"/>
                </a:lnTo>
                <a:lnTo>
                  <a:pt x="63" y="741"/>
                </a:lnTo>
                <a:lnTo>
                  <a:pt x="73" y="746"/>
                </a:lnTo>
                <a:lnTo>
                  <a:pt x="83" y="749"/>
                </a:lnTo>
                <a:lnTo>
                  <a:pt x="93" y="753"/>
                </a:lnTo>
                <a:lnTo>
                  <a:pt x="105" y="754"/>
                </a:lnTo>
                <a:lnTo>
                  <a:pt x="115" y="756"/>
                </a:lnTo>
                <a:lnTo>
                  <a:pt x="115" y="75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07" name="1233656027"/>
          <p:cNvSpPr txBox="1"/>
          <p:nvPr/>
        </p:nvSpPr>
        <p:spPr>
          <a:xfrm>
            <a:off x="1479146" y="2027583"/>
            <a:ext cx="966829" cy="246157"/>
          </a:xfrm>
          <a:prstGeom prst="rect">
            <a:avLst/>
          </a:prstGeom>
          <a:noFill/>
        </p:spPr>
        <p:txBody>
          <a:bodyPr wrap="square" rtlCol="0">
            <a:spAutoFit/>
          </a:bodyPr>
          <a:lstStyle/>
          <a:p>
            <a:r>
              <a:rPr lang="en-US" altLang="zh-CN" sz="1000" b="1" dirty="0">
                <a:solidFill>
                  <a:schemeClr val="bg1"/>
                </a:solidFill>
                <a:latin typeface="Arial" panose="020B0604020202020204" pitchFamily="34" charset="0"/>
                <a:ea typeface="微软雅黑" pitchFamily="34" charset="-122"/>
              </a:rPr>
              <a:t>Internet</a:t>
            </a:r>
            <a:endParaRPr lang="zh-CN" altLang="en-US" sz="1000" b="1" dirty="0">
              <a:solidFill>
                <a:schemeClr val="bg1"/>
              </a:solidFill>
              <a:latin typeface="Arial" panose="020B0604020202020204" pitchFamily="34" charset="0"/>
              <a:ea typeface="微软雅黑" pitchFamily="34" charset="-122"/>
            </a:endParaRPr>
          </a:p>
        </p:txBody>
      </p:sp>
      <p:sp>
        <p:nvSpPr>
          <p:cNvPr id="109" name="285549129"/>
          <p:cNvSpPr>
            <a:spLocks/>
          </p:cNvSpPr>
          <p:nvPr/>
        </p:nvSpPr>
        <p:spPr bwMode="auto">
          <a:xfrm>
            <a:off x="8369699" y="1694261"/>
            <a:ext cx="215181" cy="170654"/>
          </a:xfrm>
          <a:custGeom>
            <a:avLst/>
            <a:gdLst/>
            <a:ahLst/>
            <a:cxnLst>
              <a:cxn ang="0">
                <a:pos x="169" y="113"/>
              </a:cxn>
              <a:cxn ang="0">
                <a:pos x="209" y="91"/>
              </a:cxn>
              <a:cxn ang="0">
                <a:pos x="251" y="78"/>
              </a:cxn>
              <a:cxn ang="0">
                <a:pos x="297" y="73"/>
              </a:cxn>
              <a:cxn ang="0">
                <a:pos x="342" y="76"/>
              </a:cxn>
              <a:cxn ang="0">
                <a:pos x="349" y="76"/>
              </a:cxn>
              <a:cxn ang="0">
                <a:pos x="356" y="73"/>
              </a:cxn>
              <a:cxn ang="0">
                <a:pos x="361" y="64"/>
              </a:cxn>
              <a:cxn ang="0">
                <a:pos x="369" y="24"/>
              </a:cxn>
              <a:cxn ang="0">
                <a:pos x="366" y="12"/>
              </a:cxn>
              <a:cxn ang="0">
                <a:pos x="363" y="7"/>
              </a:cxn>
              <a:cxn ang="0">
                <a:pos x="356" y="5"/>
              </a:cxn>
              <a:cxn ang="0">
                <a:pos x="295" y="0"/>
              </a:cxn>
              <a:cxn ang="0">
                <a:pos x="236" y="7"/>
              </a:cxn>
              <a:cxn ang="0">
                <a:pos x="180" y="25"/>
              </a:cxn>
              <a:cxn ang="0">
                <a:pos x="127" y="54"/>
              </a:cxn>
              <a:cxn ang="0">
                <a:pos x="113" y="64"/>
              </a:cxn>
              <a:cxn ang="0">
                <a:pos x="91" y="83"/>
              </a:cxn>
              <a:cxn ang="0">
                <a:pos x="54" y="125"/>
              </a:cxn>
              <a:cxn ang="0">
                <a:pos x="25" y="174"/>
              </a:cxn>
              <a:cxn ang="0">
                <a:pos x="7" y="226"/>
              </a:cxn>
              <a:cxn ang="0">
                <a:pos x="0" y="255"/>
              </a:cxn>
              <a:cxn ang="0">
                <a:pos x="3" y="267"/>
              </a:cxn>
              <a:cxn ang="0">
                <a:pos x="13" y="273"/>
              </a:cxn>
              <a:cxn ang="0">
                <a:pos x="54" y="280"/>
              </a:cxn>
              <a:cxn ang="0">
                <a:pos x="66" y="277"/>
              </a:cxn>
              <a:cxn ang="0">
                <a:pos x="69" y="272"/>
              </a:cxn>
              <a:cxn ang="0">
                <a:pos x="73" y="267"/>
              </a:cxn>
              <a:cxn ang="0">
                <a:pos x="83" y="224"/>
              </a:cxn>
              <a:cxn ang="0">
                <a:pos x="101" y="186"/>
              </a:cxn>
              <a:cxn ang="0">
                <a:pos x="127" y="152"/>
              </a:cxn>
              <a:cxn ang="0">
                <a:pos x="157" y="122"/>
              </a:cxn>
              <a:cxn ang="0">
                <a:pos x="169" y="113"/>
              </a:cxn>
            </a:cxnLst>
            <a:rect l="0" t="0" r="r" b="b"/>
            <a:pathLst>
              <a:path w="369" h="280">
                <a:moveTo>
                  <a:pt x="169" y="113"/>
                </a:moveTo>
                <a:lnTo>
                  <a:pt x="169" y="113"/>
                </a:lnTo>
                <a:lnTo>
                  <a:pt x="189" y="101"/>
                </a:lnTo>
                <a:lnTo>
                  <a:pt x="209" y="91"/>
                </a:lnTo>
                <a:lnTo>
                  <a:pt x="229" y="84"/>
                </a:lnTo>
                <a:lnTo>
                  <a:pt x="251" y="78"/>
                </a:lnTo>
                <a:lnTo>
                  <a:pt x="273" y="74"/>
                </a:lnTo>
                <a:lnTo>
                  <a:pt x="297" y="73"/>
                </a:lnTo>
                <a:lnTo>
                  <a:pt x="319" y="73"/>
                </a:lnTo>
                <a:lnTo>
                  <a:pt x="342" y="76"/>
                </a:lnTo>
                <a:lnTo>
                  <a:pt x="342" y="76"/>
                </a:lnTo>
                <a:lnTo>
                  <a:pt x="349" y="76"/>
                </a:lnTo>
                <a:lnTo>
                  <a:pt x="356" y="73"/>
                </a:lnTo>
                <a:lnTo>
                  <a:pt x="356" y="73"/>
                </a:lnTo>
                <a:lnTo>
                  <a:pt x="359" y="69"/>
                </a:lnTo>
                <a:lnTo>
                  <a:pt x="361" y="64"/>
                </a:lnTo>
                <a:lnTo>
                  <a:pt x="369" y="24"/>
                </a:lnTo>
                <a:lnTo>
                  <a:pt x="369" y="24"/>
                </a:lnTo>
                <a:lnTo>
                  <a:pt x="369" y="17"/>
                </a:lnTo>
                <a:lnTo>
                  <a:pt x="366" y="12"/>
                </a:lnTo>
                <a:lnTo>
                  <a:pt x="366" y="12"/>
                </a:lnTo>
                <a:lnTo>
                  <a:pt x="363" y="7"/>
                </a:lnTo>
                <a:lnTo>
                  <a:pt x="356" y="5"/>
                </a:lnTo>
                <a:lnTo>
                  <a:pt x="356" y="5"/>
                </a:lnTo>
                <a:lnTo>
                  <a:pt x="326" y="0"/>
                </a:lnTo>
                <a:lnTo>
                  <a:pt x="295" y="0"/>
                </a:lnTo>
                <a:lnTo>
                  <a:pt x="267" y="2"/>
                </a:lnTo>
                <a:lnTo>
                  <a:pt x="236" y="7"/>
                </a:lnTo>
                <a:lnTo>
                  <a:pt x="207" y="14"/>
                </a:lnTo>
                <a:lnTo>
                  <a:pt x="180" y="25"/>
                </a:lnTo>
                <a:lnTo>
                  <a:pt x="153" y="37"/>
                </a:lnTo>
                <a:lnTo>
                  <a:pt x="127" y="54"/>
                </a:lnTo>
                <a:lnTo>
                  <a:pt x="127" y="54"/>
                </a:lnTo>
                <a:lnTo>
                  <a:pt x="113" y="64"/>
                </a:lnTo>
                <a:lnTo>
                  <a:pt x="113" y="64"/>
                </a:lnTo>
                <a:lnTo>
                  <a:pt x="91" y="83"/>
                </a:lnTo>
                <a:lnTo>
                  <a:pt x="71" y="103"/>
                </a:lnTo>
                <a:lnTo>
                  <a:pt x="54" y="125"/>
                </a:lnTo>
                <a:lnTo>
                  <a:pt x="39" y="149"/>
                </a:lnTo>
                <a:lnTo>
                  <a:pt x="25" y="174"/>
                </a:lnTo>
                <a:lnTo>
                  <a:pt x="15" y="199"/>
                </a:lnTo>
                <a:lnTo>
                  <a:pt x="7" y="226"/>
                </a:lnTo>
                <a:lnTo>
                  <a:pt x="0" y="255"/>
                </a:lnTo>
                <a:lnTo>
                  <a:pt x="0" y="255"/>
                </a:lnTo>
                <a:lnTo>
                  <a:pt x="0" y="262"/>
                </a:lnTo>
                <a:lnTo>
                  <a:pt x="3" y="267"/>
                </a:lnTo>
                <a:lnTo>
                  <a:pt x="7" y="270"/>
                </a:lnTo>
                <a:lnTo>
                  <a:pt x="13" y="273"/>
                </a:lnTo>
                <a:lnTo>
                  <a:pt x="54" y="280"/>
                </a:lnTo>
                <a:lnTo>
                  <a:pt x="54" y="280"/>
                </a:lnTo>
                <a:lnTo>
                  <a:pt x="61" y="280"/>
                </a:lnTo>
                <a:lnTo>
                  <a:pt x="66" y="277"/>
                </a:lnTo>
                <a:lnTo>
                  <a:pt x="66" y="277"/>
                </a:lnTo>
                <a:lnTo>
                  <a:pt x="69" y="272"/>
                </a:lnTo>
                <a:lnTo>
                  <a:pt x="73" y="267"/>
                </a:lnTo>
                <a:lnTo>
                  <a:pt x="73" y="267"/>
                </a:lnTo>
                <a:lnTo>
                  <a:pt x="76" y="246"/>
                </a:lnTo>
                <a:lnTo>
                  <a:pt x="83" y="224"/>
                </a:lnTo>
                <a:lnTo>
                  <a:pt x="91" y="206"/>
                </a:lnTo>
                <a:lnTo>
                  <a:pt x="101" y="186"/>
                </a:lnTo>
                <a:lnTo>
                  <a:pt x="113" y="169"/>
                </a:lnTo>
                <a:lnTo>
                  <a:pt x="127" y="152"/>
                </a:lnTo>
                <a:lnTo>
                  <a:pt x="142" y="137"/>
                </a:lnTo>
                <a:lnTo>
                  <a:pt x="157" y="122"/>
                </a:lnTo>
                <a:lnTo>
                  <a:pt x="157" y="122"/>
                </a:lnTo>
                <a:lnTo>
                  <a:pt x="169" y="113"/>
                </a:lnTo>
                <a:lnTo>
                  <a:pt x="169" y="11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0" name="618173670"/>
          <p:cNvSpPr>
            <a:spLocks/>
          </p:cNvSpPr>
          <p:nvPr/>
        </p:nvSpPr>
        <p:spPr bwMode="auto">
          <a:xfrm>
            <a:off x="8442977" y="1769836"/>
            <a:ext cx="120966" cy="101174"/>
          </a:xfrm>
          <a:custGeom>
            <a:avLst/>
            <a:gdLst/>
            <a:ahLst/>
            <a:cxnLst>
              <a:cxn ang="0">
                <a:pos x="69" y="31"/>
              </a:cxn>
              <a:cxn ang="0">
                <a:pos x="69" y="31"/>
              </a:cxn>
              <a:cxn ang="0">
                <a:pos x="62" y="37"/>
              </a:cxn>
              <a:cxn ang="0">
                <a:pos x="62" y="37"/>
              </a:cxn>
              <a:cxn ang="0">
                <a:pos x="48" y="47"/>
              </a:cxn>
              <a:cxn ang="0">
                <a:pos x="38" y="58"/>
              </a:cxn>
              <a:cxn ang="0">
                <a:pos x="28" y="71"/>
              </a:cxn>
              <a:cxn ang="0">
                <a:pos x="20" y="83"/>
              </a:cxn>
              <a:cxn ang="0">
                <a:pos x="13" y="96"/>
              </a:cxn>
              <a:cxn ang="0">
                <a:pos x="6" y="112"/>
              </a:cxn>
              <a:cxn ang="0">
                <a:pos x="3" y="127"/>
              </a:cxn>
              <a:cxn ang="0">
                <a:pos x="0" y="142"/>
              </a:cxn>
              <a:cxn ang="0">
                <a:pos x="0" y="142"/>
              </a:cxn>
              <a:cxn ang="0">
                <a:pos x="0" y="149"/>
              </a:cxn>
              <a:cxn ang="0">
                <a:pos x="1" y="154"/>
              </a:cxn>
              <a:cxn ang="0">
                <a:pos x="6" y="157"/>
              </a:cxn>
              <a:cxn ang="0">
                <a:pos x="11" y="160"/>
              </a:cxn>
              <a:cxn ang="0">
                <a:pos x="53" y="167"/>
              </a:cxn>
              <a:cxn ang="0">
                <a:pos x="53" y="167"/>
              </a:cxn>
              <a:cxn ang="0">
                <a:pos x="59" y="167"/>
              </a:cxn>
              <a:cxn ang="0">
                <a:pos x="65" y="164"/>
              </a:cxn>
              <a:cxn ang="0">
                <a:pos x="65" y="164"/>
              </a:cxn>
              <a:cxn ang="0">
                <a:pos x="69" y="159"/>
              </a:cxn>
              <a:cxn ang="0">
                <a:pos x="70" y="154"/>
              </a:cxn>
              <a:cxn ang="0">
                <a:pos x="70" y="154"/>
              </a:cxn>
              <a:cxn ang="0">
                <a:pos x="75" y="137"/>
              </a:cxn>
              <a:cxn ang="0">
                <a:pos x="82" y="120"/>
              </a:cxn>
              <a:cxn ang="0">
                <a:pos x="94" y="107"/>
              </a:cxn>
              <a:cxn ang="0">
                <a:pos x="106" y="93"/>
              </a:cxn>
              <a:cxn ang="0">
                <a:pos x="106" y="93"/>
              </a:cxn>
              <a:cxn ang="0">
                <a:pos x="111" y="90"/>
              </a:cxn>
              <a:cxn ang="0">
                <a:pos x="111" y="90"/>
              </a:cxn>
              <a:cxn ang="0">
                <a:pos x="128" y="81"/>
              </a:cxn>
              <a:cxn ang="0">
                <a:pos x="145" y="76"/>
              </a:cxn>
              <a:cxn ang="0">
                <a:pos x="163" y="73"/>
              </a:cxn>
              <a:cxn ang="0">
                <a:pos x="182" y="74"/>
              </a:cxn>
              <a:cxn ang="0">
                <a:pos x="182" y="74"/>
              </a:cxn>
              <a:cxn ang="0">
                <a:pos x="188" y="74"/>
              </a:cxn>
              <a:cxn ang="0">
                <a:pos x="193" y="71"/>
              </a:cxn>
              <a:cxn ang="0">
                <a:pos x="193" y="71"/>
              </a:cxn>
              <a:cxn ang="0">
                <a:pos x="197" y="68"/>
              </a:cxn>
              <a:cxn ang="0">
                <a:pos x="200" y="63"/>
              </a:cxn>
              <a:cxn ang="0">
                <a:pos x="207" y="22"/>
              </a:cxn>
              <a:cxn ang="0">
                <a:pos x="207" y="22"/>
              </a:cxn>
              <a:cxn ang="0">
                <a:pos x="207" y="15"/>
              </a:cxn>
              <a:cxn ang="0">
                <a:pos x="205" y="9"/>
              </a:cxn>
              <a:cxn ang="0">
                <a:pos x="205" y="9"/>
              </a:cxn>
              <a:cxn ang="0">
                <a:pos x="200" y="5"/>
              </a:cxn>
              <a:cxn ang="0">
                <a:pos x="195" y="4"/>
              </a:cxn>
              <a:cxn ang="0">
                <a:pos x="195" y="4"/>
              </a:cxn>
              <a:cxn ang="0">
                <a:pos x="178" y="0"/>
              </a:cxn>
              <a:cxn ang="0">
                <a:pos x="161" y="0"/>
              </a:cxn>
              <a:cxn ang="0">
                <a:pos x="146" y="2"/>
              </a:cxn>
              <a:cxn ang="0">
                <a:pos x="129" y="4"/>
              </a:cxn>
              <a:cxn ang="0">
                <a:pos x="114" y="9"/>
              </a:cxn>
              <a:cxn ang="0">
                <a:pos x="99" y="14"/>
              </a:cxn>
              <a:cxn ang="0">
                <a:pos x="84" y="22"/>
              </a:cxn>
              <a:cxn ang="0">
                <a:pos x="69" y="31"/>
              </a:cxn>
              <a:cxn ang="0">
                <a:pos x="69" y="31"/>
              </a:cxn>
            </a:cxnLst>
            <a:rect l="0" t="0" r="r" b="b"/>
            <a:pathLst>
              <a:path w="207" h="167">
                <a:moveTo>
                  <a:pt x="69" y="31"/>
                </a:moveTo>
                <a:lnTo>
                  <a:pt x="69" y="31"/>
                </a:lnTo>
                <a:lnTo>
                  <a:pt x="62" y="37"/>
                </a:lnTo>
                <a:lnTo>
                  <a:pt x="62" y="37"/>
                </a:lnTo>
                <a:lnTo>
                  <a:pt x="48" y="47"/>
                </a:lnTo>
                <a:lnTo>
                  <a:pt x="38" y="58"/>
                </a:lnTo>
                <a:lnTo>
                  <a:pt x="28" y="71"/>
                </a:lnTo>
                <a:lnTo>
                  <a:pt x="20" y="83"/>
                </a:lnTo>
                <a:lnTo>
                  <a:pt x="13" y="96"/>
                </a:lnTo>
                <a:lnTo>
                  <a:pt x="6" y="112"/>
                </a:lnTo>
                <a:lnTo>
                  <a:pt x="3" y="127"/>
                </a:lnTo>
                <a:lnTo>
                  <a:pt x="0" y="142"/>
                </a:lnTo>
                <a:lnTo>
                  <a:pt x="0" y="142"/>
                </a:lnTo>
                <a:lnTo>
                  <a:pt x="0" y="149"/>
                </a:lnTo>
                <a:lnTo>
                  <a:pt x="1" y="154"/>
                </a:lnTo>
                <a:lnTo>
                  <a:pt x="6" y="157"/>
                </a:lnTo>
                <a:lnTo>
                  <a:pt x="11" y="160"/>
                </a:lnTo>
                <a:lnTo>
                  <a:pt x="53" y="167"/>
                </a:lnTo>
                <a:lnTo>
                  <a:pt x="53" y="167"/>
                </a:lnTo>
                <a:lnTo>
                  <a:pt x="59" y="167"/>
                </a:lnTo>
                <a:lnTo>
                  <a:pt x="65" y="164"/>
                </a:lnTo>
                <a:lnTo>
                  <a:pt x="65" y="164"/>
                </a:lnTo>
                <a:lnTo>
                  <a:pt x="69" y="159"/>
                </a:lnTo>
                <a:lnTo>
                  <a:pt x="70" y="154"/>
                </a:lnTo>
                <a:lnTo>
                  <a:pt x="70" y="154"/>
                </a:lnTo>
                <a:lnTo>
                  <a:pt x="75" y="137"/>
                </a:lnTo>
                <a:lnTo>
                  <a:pt x="82" y="120"/>
                </a:lnTo>
                <a:lnTo>
                  <a:pt x="94" y="107"/>
                </a:lnTo>
                <a:lnTo>
                  <a:pt x="106" y="93"/>
                </a:lnTo>
                <a:lnTo>
                  <a:pt x="106" y="93"/>
                </a:lnTo>
                <a:lnTo>
                  <a:pt x="111" y="90"/>
                </a:lnTo>
                <a:lnTo>
                  <a:pt x="111" y="90"/>
                </a:lnTo>
                <a:lnTo>
                  <a:pt x="128" y="81"/>
                </a:lnTo>
                <a:lnTo>
                  <a:pt x="145" y="76"/>
                </a:lnTo>
                <a:lnTo>
                  <a:pt x="163" y="73"/>
                </a:lnTo>
                <a:lnTo>
                  <a:pt x="182" y="74"/>
                </a:lnTo>
                <a:lnTo>
                  <a:pt x="182" y="74"/>
                </a:lnTo>
                <a:lnTo>
                  <a:pt x="188" y="74"/>
                </a:lnTo>
                <a:lnTo>
                  <a:pt x="193" y="71"/>
                </a:lnTo>
                <a:lnTo>
                  <a:pt x="193" y="71"/>
                </a:lnTo>
                <a:lnTo>
                  <a:pt x="197" y="68"/>
                </a:lnTo>
                <a:lnTo>
                  <a:pt x="200" y="63"/>
                </a:lnTo>
                <a:lnTo>
                  <a:pt x="207" y="22"/>
                </a:lnTo>
                <a:lnTo>
                  <a:pt x="207" y="22"/>
                </a:lnTo>
                <a:lnTo>
                  <a:pt x="207" y="15"/>
                </a:lnTo>
                <a:lnTo>
                  <a:pt x="205" y="9"/>
                </a:lnTo>
                <a:lnTo>
                  <a:pt x="205" y="9"/>
                </a:lnTo>
                <a:lnTo>
                  <a:pt x="200" y="5"/>
                </a:lnTo>
                <a:lnTo>
                  <a:pt x="195" y="4"/>
                </a:lnTo>
                <a:lnTo>
                  <a:pt x="195" y="4"/>
                </a:lnTo>
                <a:lnTo>
                  <a:pt x="178" y="0"/>
                </a:lnTo>
                <a:lnTo>
                  <a:pt x="161" y="0"/>
                </a:lnTo>
                <a:lnTo>
                  <a:pt x="146" y="2"/>
                </a:lnTo>
                <a:lnTo>
                  <a:pt x="129" y="4"/>
                </a:lnTo>
                <a:lnTo>
                  <a:pt x="114" y="9"/>
                </a:lnTo>
                <a:lnTo>
                  <a:pt x="99" y="14"/>
                </a:lnTo>
                <a:lnTo>
                  <a:pt x="84" y="22"/>
                </a:lnTo>
                <a:lnTo>
                  <a:pt x="69" y="31"/>
                </a:lnTo>
                <a:lnTo>
                  <a:pt x="69" y="31"/>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1" name="978185819"/>
          <p:cNvSpPr>
            <a:spLocks/>
          </p:cNvSpPr>
          <p:nvPr/>
        </p:nvSpPr>
        <p:spPr bwMode="auto">
          <a:xfrm>
            <a:off x="8962899" y="1755209"/>
            <a:ext cx="130271" cy="134085"/>
          </a:xfrm>
          <a:custGeom>
            <a:avLst/>
            <a:gdLst/>
            <a:ahLst/>
            <a:cxnLst>
              <a:cxn ang="0">
                <a:pos x="18" y="0"/>
              </a:cxn>
              <a:cxn ang="0">
                <a:pos x="18" y="0"/>
              </a:cxn>
              <a:cxn ang="0">
                <a:pos x="11" y="1"/>
              </a:cxn>
              <a:cxn ang="0">
                <a:pos x="5" y="5"/>
              </a:cxn>
              <a:cxn ang="0">
                <a:pos x="1" y="11"/>
              </a:cxn>
              <a:cxn ang="0">
                <a:pos x="0" y="18"/>
              </a:cxn>
              <a:cxn ang="0">
                <a:pos x="0" y="65"/>
              </a:cxn>
              <a:cxn ang="0">
                <a:pos x="222" y="221"/>
              </a:cxn>
              <a:cxn ang="0">
                <a:pos x="222" y="18"/>
              </a:cxn>
              <a:cxn ang="0">
                <a:pos x="222" y="18"/>
              </a:cxn>
              <a:cxn ang="0">
                <a:pos x="220" y="11"/>
              </a:cxn>
              <a:cxn ang="0">
                <a:pos x="217" y="5"/>
              </a:cxn>
              <a:cxn ang="0">
                <a:pos x="210" y="1"/>
              </a:cxn>
              <a:cxn ang="0">
                <a:pos x="204" y="0"/>
              </a:cxn>
              <a:cxn ang="0">
                <a:pos x="18" y="0"/>
              </a:cxn>
            </a:cxnLst>
            <a:rect l="0" t="0" r="r" b="b"/>
            <a:pathLst>
              <a:path w="222" h="221">
                <a:moveTo>
                  <a:pt x="18" y="0"/>
                </a:moveTo>
                <a:lnTo>
                  <a:pt x="18" y="0"/>
                </a:lnTo>
                <a:lnTo>
                  <a:pt x="11" y="1"/>
                </a:lnTo>
                <a:lnTo>
                  <a:pt x="5" y="5"/>
                </a:lnTo>
                <a:lnTo>
                  <a:pt x="1" y="11"/>
                </a:lnTo>
                <a:lnTo>
                  <a:pt x="0" y="18"/>
                </a:lnTo>
                <a:lnTo>
                  <a:pt x="0" y="65"/>
                </a:lnTo>
                <a:lnTo>
                  <a:pt x="222" y="221"/>
                </a:lnTo>
                <a:lnTo>
                  <a:pt x="222" y="18"/>
                </a:lnTo>
                <a:lnTo>
                  <a:pt x="222" y="18"/>
                </a:lnTo>
                <a:lnTo>
                  <a:pt x="220" y="11"/>
                </a:lnTo>
                <a:lnTo>
                  <a:pt x="217" y="5"/>
                </a:lnTo>
                <a:lnTo>
                  <a:pt x="210" y="1"/>
                </a:lnTo>
                <a:lnTo>
                  <a:pt x="204" y="0"/>
                </a:lnTo>
                <a:lnTo>
                  <a:pt x="18"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2" name="1550040391"/>
          <p:cNvSpPr>
            <a:spLocks/>
          </p:cNvSpPr>
          <p:nvPr/>
        </p:nvSpPr>
        <p:spPr bwMode="auto">
          <a:xfrm>
            <a:off x="8390635" y="1747895"/>
            <a:ext cx="838622" cy="613134"/>
          </a:xfrm>
          <a:custGeom>
            <a:avLst/>
            <a:gdLst/>
            <a:ahLst/>
            <a:cxnLst>
              <a:cxn ang="0">
                <a:pos x="1208" y="315"/>
              </a:cxn>
              <a:cxn ang="0">
                <a:pos x="778" y="17"/>
              </a:cxn>
              <a:cxn ang="0">
                <a:pos x="765" y="8"/>
              </a:cxn>
              <a:cxn ang="0">
                <a:pos x="736" y="0"/>
              </a:cxn>
              <a:cxn ang="0">
                <a:pos x="707" y="0"/>
              </a:cxn>
              <a:cxn ang="0">
                <a:pos x="679" y="8"/>
              </a:cxn>
              <a:cxn ang="0">
                <a:pos x="43" y="449"/>
              </a:cxn>
              <a:cxn ang="0">
                <a:pos x="39" y="452"/>
              </a:cxn>
              <a:cxn ang="0">
                <a:pos x="26" y="465"/>
              </a:cxn>
              <a:cxn ang="0">
                <a:pos x="5" y="497"/>
              </a:cxn>
              <a:cxn ang="0">
                <a:pos x="0" y="533"/>
              </a:cxn>
              <a:cxn ang="0">
                <a:pos x="9" y="570"/>
              </a:cxn>
              <a:cxn ang="0">
                <a:pos x="17" y="587"/>
              </a:cxn>
              <a:cxn ang="0">
                <a:pos x="31" y="602"/>
              </a:cxn>
              <a:cxn ang="0">
                <a:pos x="63" y="622"/>
              </a:cxn>
              <a:cxn ang="0">
                <a:pos x="100" y="629"/>
              </a:cxn>
              <a:cxn ang="0">
                <a:pos x="137" y="621"/>
              </a:cxn>
              <a:cxn ang="0">
                <a:pos x="156" y="610"/>
              </a:cxn>
              <a:cxn ang="0">
                <a:pos x="157" y="963"/>
              </a:cxn>
              <a:cxn ang="0">
                <a:pos x="159" y="972"/>
              </a:cxn>
              <a:cxn ang="0">
                <a:pos x="164" y="987"/>
              </a:cxn>
              <a:cxn ang="0">
                <a:pos x="176" y="999"/>
              </a:cxn>
              <a:cxn ang="0">
                <a:pos x="191" y="1005"/>
              </a:cxn>
              <a:cxn ang="0">
                <a:pos x="560" y="1005"/>
              </a:cxn>
              <a:cxn ang="0">
                <a:pos x="562" y="744"/>
              </a:cxn>
              <a:cxn ang="0">
                <a:pos x="566" y="722"/>
              </a:cxn>
              <a:cxn ang="0">
                <a:pos x="574" y="700"/>
              </a:cxn>
              <a:cxn ang="0">
                <a:pos x="589" y="681"/>
              </a:cxn>
              <a:cxn ang="0">
                <a:pos x="608" y="664"/>
              </a:cxn>
              <a:cxn ang="0">
                <a:pos x="631" y="651"/>
              </a:cxn>
              <a:cxn ang="0">
                <a:pos x="658" y="641"/>
              </a:cxn>
              <a:cxn ang="0">
                <a:pos x="689" y="636"/>
              </a:cxn>
              <a:cxn ang="0">
                <a:pos x="721" y="632"/>
              </a:cxn>
              <a:cxn ang="0">
                <a:pos x="736" y="634"/>
              </a:cxn>
              <a:cxn ang="0">
                <a:pos x="768" y="639"/>
              </a:cxn>
              <a:cxn ang="0">
                <a:pos x="795" y="648"/>
              </a:cxn>
              <a:cxn ang="0">
                <a:pos x="820" y="659"/>
              </a:cxn>
              <a:cxn ang="0">
                <a:pos x="842" y="675"/>
              </a:cxn>
              <a:cxn ang="0">
                <a:pos x="859" y="693"/>
              </a:cxn>
              <a:cxn ang="0">
                <a:pos x="871" y="713"/>
              </a:cxn>
              <a:cxn ang="0">
                <a:pos x="876" y="735"/>
              </a:cxn>
              <a:cxn ang="0">
                <a:pos x="876" y="1005"/>
              </a:cxn>
              <a:cxn ang="0">
                <a:pos x="1222" y="1005"/>
              </a:cxn>
              <a:cxn ang="0">
                <a:pos x="1239" y="1002"/>
              </a:cxn>
              <a:cxn ang="0">
                <a:pos x="1252" y="993"/>
              </a:cxn>
              <a:cxn ang="0">
                <a:pos x="1260" y="980"/>
              </a:cxn>
              <a:cxn ang="0">
                <a:pos x="1264" y="963"/>
              </a:cxn>
              <a:cxn ang="0">
                <a:pos x="1287" y="610"/>
              </a:cxn>
              <a:cxn ang="0">
                <a:pos x="1301" y="619"/>
              </a:cxn>
              <a:cxn ang="0">
                <a:pos x="1330" y="627"/>
              </a:cxn>
              <a:cxn ang="0">
                <a:pos x="1343" y="629"/>
              </a:cxn>
              <a:cxn ang="0">
                <a:pos x="1367" y="626"/>
              </a:cxn>
              <a:cxn ang="0">
                <a:pos x="1389" y="617"/>
              </a:cxn>
              <a:cxn ang="0">
                <a:pos x="1409" y="605"/>
              </a:cxn>
              <a:cxn ang="0">
                <a:pos x="1424" y="587"/>
              </a:cxn>
              <a:cxn ang="0">
                <a:pos x="1431" y="578"/>
              </a:cxn>
              <a:cxn ang="0">
                <a:pos x="1441" y="551"/>
              </a:cxn>
              <a:cxn ang="0">
                <a:pos x="1443" y="536"/>
              </a:cxn>
              <a:cxn ang="0">
                <a:pos x="1439" y="508"/>
              </a:cxn>
              <a:cxn ang="0">
                <a:pos x="1429" y="482"/>
              </a:cxn>
              <a:cxn ang="0">
                <a:pos x="1412" y="459"/>
              </a:cxn>
              <a:cxn ang="0">
                <a:pos x="1400" y="449"/>
              </a:cxn>
            </a:cxnLst>
            <a:rect l="0" t="0" r="r" b="b"/>
            <a:pathLst>
              <a:path w="1443" h="1005">
                <a:moveTo>
                  <a:pt x="1400" y="449"/>
                </a:moveTo>
                <a:lnTo>
                  <a:pt x="1208" y="315"/>
                </a:lnTo>
                <a:lnTo>
                  <a:pt x="986" y="162"/>
                </a:lnTo>
                <a:lnTo>
                  <a:pt x="778" y="17"/>
                </a:lnTo>
                <a:lnTo>
                  <a:pt x="778" y="17"/>
                </a:lnTo>
                <a:lnTo>
                  <a:pt x="765" y="8"/>
                </a:lnTo>
                <a:lnTo>
                  <a:pt x="751" y="3"/>
                </a:lnTo>
                <a:lnTo>
                  <a:pt x="736" y="0"/>
                </a:lnTo>
                <a:lnTo>
                  <a:pt x="721" y="0"/>
                </a:lnTo>
                <a:lnTo>
                  <a:pt x="707" y="0"/>
                </a:lnTo>
                <a:lnTo>
                  <a:pt x="692" y="3"/>
                </a:lnTo>
                <a:lnTo>
                  <a:pt x="679" y="8"/>
                </a:lnTo>
                <a:lnTo>
                  <a:pt x="665" y="17"/>
                </a:lnTo>
                <a:lnTo>
                  <a:pt x="43" y="449"/>
                </a:lnTo>
                <a:lnTo>
                  <a:pt x="43" y="449"/>
                </a:lnTo>
                <a:lnTo>
                  <a:pt x="39" y="452"/>
                </a:lnTo>
                <a:lnTo>
                  <a:pt x="39" y="452"/>
                </a:lnTo>
                <a:lnTo>
                  <a:pt x="26" y="465"/>
                </a:lnTo>
                <a:lnTo>
                  <a:pt x="14" y="481"/>
                </a:lnTo>
                <a:lnTo>
                  <a:pt x="5" y="497"/>
                </a:lnTo>
                <a:lnTo>
                  <a:pt x="0" y="514"/>
                </a:lnTo>
                <a:lnTo>
                  <a:pt x="0" y="533"/>
                </a:lnTo>
                <a:lnTo>
                  <a:pt x="2" y="551"/>
                </a:lnTo>
                <a:lnTo>
                  <a:pt x="9" y="570"/>
                </a:lnTo>
                <a:lnTo>
                  <a:pt x="17" y="587"/>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287" y="610"/>
                </a:lnTo>
                <a:lnTo>
                  <a:pt x="1301" y="619"/>
                </a:lnTo>
                <a:lnTo>
                  <a:pt x="1314" y="624"/>
                </a:lnTo>
                <a:lnTo>
                  <a:pt x="1330" y="627"/>
                </a:lnTo>
                <a:lnTo>
                  <a:pt x="1343" y="629"/>
                </a:lnTo>
                <a:lnTo>
                  <a:pt x="1343" y="629"/>
                </a:lnTo>
                <a:lnTo>
                  <a:pt x="1355" y="627"/>
                </a:lnTo>
                <a:lnTo>
                  <a:pt x="1367" y="626"/>
                </a:lnTo>
                <a:lnTo>
                  <a:pt x="1379" y="622"/>
                </a:lnTo>
                <a:lnTo>
                  <a:pt x="1389" y="617"/>
                </a:lnTo>
                <a:lnTo>
                  <a:pt x="1399" y="612"/>
                </a:lnTo>
                <a:lnTo>
                  <a:pt x="1409" y="605"/>
                </a:lnTo>
                <a:lnTo>
                  <a:pt x="1417" y="597"/>
                </a:lnTo>
                <a:lnTo>
                  <a:pt x="1424" y="587"/>
                </a:lnTo>
                <a:lnTo>
                  <a:pt x="1424" y="587"/>
                </a:lnTo>
                <a:lnTo>
                  <a:pt x="1431" y="578"/>
                </a:lnTo>
                <a:lnTo>
                  <a:pt x="1434" y="568"/>
                </a:lnTo>
                <a:lnTo>
                  <a:pt x="1441" y="551"/>
                </a:lnTo>
                <a:lnTo>
                  <a:pt x="1441" y="551"/>
                </a:lnTo>
                <a:lnTo>
                  <a:pt x="1443" y="536"/>
                </a:lnTo>
                <a:lnTo>
                  <a:pt x="1443" y="523"/>
                </a:lnTo>
                <a:lnTo>
                  <a:pt x="1439" y="508"/>
                </a:lnTo>
                <a:lnTo>
                  <a:pt x="1436" y="494"/>
                </a:lnTo>
                <a:lnTo>
                  <a:pt x="1429" y="482"/>
                </a:lnTo>
                <a:lnTo>
                  <a:pt x="1422" y="469"/>
                </a:lnTo>
                <a:lnTo>
                  <a:pt x="1412" y="459"/>
                </a:lnTo>
                <a:lnTo>
                  <a:pt x="1400" y="449"/>
                </a:lnTo>
                <a:lnTo>
                  <a:pt x="1400" y="449"/>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4" name="188171167"/>
          <p:cNvSpPr>
            <a:spLocks/>
          </p:cNvSpPr>
          <p:nvPr/>
        </p:nvSpPr>
        <p:spPr bwMode="auto">
          <a:xfrm>
            <a:off x="9958088" y="2328948"/>
            <a:ext cx="288687" cy="108081"/>
          </a:xfrm>
          <a:custGeom>
            <a:avLst/>
            <a:gdLst/>
            <a:ahLst/>
            <a:cxnLst>
              <a:cxn ang="0">
                <a:pos x="59" y="5"/>
              </a:cxn>
              <a:cxn ang="0">
                <a:pos x="47" y="0"/>
              </a:cxn>
              <a:cxn ang="0">
                <a:pos x="42" y="0"/>
              </a:cxn>
              <a:cxn ang="0">
                <a:pos x="7" y="30"/>
              </a:cxn>
              <a:cxn ang="0">
                <a:pos x="2" y="36"/>
              </a:cxn>
              <a:cxn ang="0">
                <a:pos x="0" y="41"/>
              </a:cxn>
              <a:cxn ang="0">
                <a:pos x="5" y="52"/>
              </a:cxn>
              <a:cxn ang="0">
                <a:pos x="25" y="74"/>
              </a:cxn>
              <a:cxn ang="0">
                <a:pos x="74" y="111"/>
              </a:cxn>
              <a:cxn ang="0">
                <a:pos x="126" y="137"/>
              </a:cxn>
              <a:cxn ang="0">
                <a:pos x="185" y="152"/>
              </a:cxn>
              <a:cxn ang="0">
                <a:pos x="216" y="155"/>
              </a:cxn>
              <a:cxn ang="0">
                <a:pos x="233" y="155"/>
              </a:cxn>
              <a:cxn ang="0">
                <a:pos x="290" y="150"/>
              </a:cxn>
              <a:cxn ang="0">
                <a:pos x="344" y="135"/>
              </a:cxn>
              <a:cxn ang="0">
                <a:pos x="393" y="110"/>
              </a:cxn>
              <a:cxn ang="0">
                <a:pos x="438" y="76"/>
              </a:cxn>
              <a:cxn ang="0">
                <a:pos x="442" y="71"/>
              </a:cxn>
              <a:cxn ang="0">
                <a:pos x="444" y="59"/>
              </a:cxn>
              <a:cxn ang="0">
                <a:pos x="411" y="24"/>
              </a:cxn>
              <a:cxn ang="0">
                <a:pos x="406" y="19"/>
              </a:cxn>
              <a:cxn ang="0">
                <a:pos x="401" y="19"/>
              </a:cxn>
              <a:cxn ang="0">
                <a:pos x="390" y="22"/>
              </a:cxn>
              <a:cxn ang="0">
                <a:pos x="373" y="36"/>
              </a:cxn>
              <a:cxn ang="0">
                <a:pos x="337" y="59"/>
              </a:cxn>
              <a:cxn ang="0">
                <a:pos x="297" y="74"/>
              </a:cxn>
              <a:cxn ang="0">
                <a:pos x="255" y="83"/>
              </a:cxn>
              <a:cxn ang="0">
                <a:pos x="233" y="83"/>
              </a:cxn>
              <a:cxn ang="0">
                <a:pos x="219" y="83"/>
              </a:cxn>
              <a:cxn ang="0">
                <a:pos x="174" y="76"/>
              </a:cxn>
              <a:cxn ang="0">
                <a:pos x="131" y="59"/>
              </a:cxn>
              <a:cxn ang="0">
                <a:pos x="93" y="36"/>
              </a:cxn>
              <a:cxn ang="0">
                <a:pos x="59" y="5"/>
              </a:cxn>
            </a:cxnLst>
            <a:rect l="0" t="0" r="r" b="b"/>
            <a:pathLst>
              <a:path w="444" h="155">
                <a:moveTo>
                  <a:pt x="59" y="5"/>
                </a:moveTo>
                <a:lnTo>
                  <a:pt x="59" y="5"/>
                </a:lnTo>
                <a:lnTo>
                  <a:pt x="54" y="0"/>
                </a:lnTo>
                <a:lnTo>
                  <a:pt x="47" y="0"/>
                </a:lnTo>
                <a:lnTo>
                  <a:pt x="47" y="0"/>
                </a:lnTo>
                <a:lnTo>
                  <a:pt x="42" y="0"/>
                </a:lnTo>
                <a:lnTo>
                  <a:pt x="37" y="3"/>
                </a:lnTo>
                <a:lnTo>
                  <a:pt x="7" y="30"/>
                </a:lnTo>
                <a:lnTo>
                  <a:pt x="7" y="30"/>
                </a:lnTo>
                <a:lnTo>
                  <a:pt x="2" y="36"/>
                </a:lnTo>
                <a:lnTo>
                  <a:pt x="0" y="41"/>
                </a:lnTo>
                <a:lnTo>
                  <a:pt x="0" y="41"/>
                </a:lnTo>
                <a:lnTo>
                  <a:pt x="2" y="47"/>
                </a:lnTo>
                <a:lnTo>
                  <a:pt x="5" y="52"/>
                </a:lnTo>
                <a:lnTo>
                  <a:pt x="5" y="52"/>
                </a:lnTo>
                <a:lnTo>
                  <a:pt x="25" y="74"/>
                </a:lnTo>
                <a:lnTo>
                  <a:pt x="49" y="95"/>
                </a:lnTo>
                <a:lnTo>
                  <a:pt x="74" y="111"/>
                </a:lnTo>
                <a:lnTo>
                  <a:pt x="99" y="125"/>
                </a:lnTo>
                <a:lnTo>
                  <a:pt x="126" y="137"/>
                </a:lnTo>
                <a:lnTo>
                  <a:pt x="155" y="145"/>
                </a:lnTo>
                <a:lnTo>
                  <a:pt x="185" y="152"/>
                </a:lnTo>
                <a:lnTo>
                  <a:pt x="216" y="155"/>
                </a:lnTo>
                <a:lnTo>
                  <a:pt x="216" y="155"/>
                </a:lnTo>
                <a:lnTo>
                  <a:pt x="233" y="155"/>
                </a:lnTo>
                <a:lnTo>
                  <a:pt x="233" y="155"/>
                </a:lnTo>
                <a:lnTo>
                  <a:pt x="261" y="155"/>
                </a:lnTo>
                <a:lnTo>
                  <a:pt x="290" y="150"/>
                </a:lnTo>
                <a:lnTo>
                  <a:pt x="317" y="143"/>
                </a:lnTo>
                <a:lnTo>
                  <a:pt x="344" y="135"/>
                </a:lnTo>
                <a:lnTo>
                  <a:pt x="369" y="123"/>
                </a:lnTo>
                <a:lnTo>
                  <a:pt x="393" y="110"/>
                </a:lnTo>
                <a:lnTo>
                  <a:pt x="417" y="95"/>
                </a:lnTo>
                <a:lnTo>
                  <a:pt x="438" y="76"/>
                </a:lnTo>
                <a:lnTo>
                  <a:pt x="438" y="76"/>
                </a:lnTo>
                <a:lnTo>
                  <a:pt x="442" y="71"/>
                </a:lnTo>
                <a:lnTo>
                  <a:pt x="444" y="64"/>
                </a:lnTo>
                <a:lnTo>
                  <a:pt x="444" y="59"/>
                </a:lnTo>
                <a:lnTo>
                  <a:pt x="440" y="54"/>
                </a:lnTo>
                <a:lnTo>
                  <a:pt x="411" y="24"/>
                </a:lnTo>
                <a:lnTo>
                  <a:pt x="411" y="24"/>
                </a:lnTo>
                <a:lnTo>
                  <a:pt x="406" y="19"/>
                </a:lnTo>
                <a:lnTo>
                  <a:pt x="401" y="19"/>
                </a:lnTo>
                <a:lnTo>
                  <a:pt x="401" y="19"/>
                </a:lnTo>
                <a:lnTo>
                  <a:pt x="395" y="19"/>
                </a:lnTo>
                <a:lnTo>
                  <a:pt x="390" y="22"/>
                </a:lnTo>
                <a:lnTo>
                  <a:pt x="390" y="22"/>
                </a:lnTo>
                <a:lnTo>
                  <a:pt x="373" y="36"/>
                </a:lnTo>
                <a:lnTo>
                  <a:pt x="356" y="47"/>
                </a:lnTo>
                <a:lnTo>
                  <a:pt x="337" y="59"/>
                </a:lnTo>
                <a:lnTo>
                  <a:pt x="317" y="68"/>
                </a:lnTo>
                <a:lnTo>
                  <a:pt x="297" y="74"/>
                </a:lnTo>
                <a:lnTo>
                  <a:pt x="277" y="79"/>
                </a:lnTo>
                <a:lnTo>
                  <a:pt x="255" y="83"/>
                </a:lnTo>
                <a:lnTo>
                  <a:pt x="233" y="83"/>
                </a:lnTo>
                <a:lnTo>
                  <a:pt x="233" y="83"/>
                </a:lnTo>
                <a:lnTo>
                  <a:pt x="219" y="83"/>
                </a:lnTo>
                <a:lnTo>
                  <a:pt x="219" y="83"/>
                </a:lnTo>
                <a:lnTo>
                  <a:pt x="197" y="79"/>
                </a:lnTo>
                <a:lnTo>
                  <a:pt x="174" y="76"/>
                </a:lnTo>
                <a:lnTo>
                  <a:pt x="152" y="69"/>
                </a:lnTo>
                <a:lnTo>
                  <a:pt x="131" y="59"/>
                </a:lnTo>
                <a:lnTo>
                  <a:pt x="111" y="49"/>
                </a:lnTo>
                <a:lnTo>
                  <a:pt x="93" y="36"/>
                </a:lnTo>
                <a:lnTo>
                  <a:pt x="76" y="22"/>
                </a:lnTo>
                <a:lnTo>
                  <a:pt x="59" y="5"/>
                </a:lnTo>
                <a:lnTo>
                  <a:pt x="59" y="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5" name="1857109783"/>
          <p:cNvSpPr>
            <a:spLocks/>
          </p:cNvSpPr>
          <p:nvPr/>
        </p:nvSpPr>
        <p:spPr bwMode="auto">
          <a:xfrm>
            <a:off x="10025708" y="2275609"/>
            <a:ext cx="161248" cy="75796"/>
          </a:xfrm>
          <a:custGeom>
            <a:avLst/>
            <a:gdLst/>
            <a:ahLst/>
            <a:cxnLst>
              <a:cxn ang="0">
                <a:pos x="120" y="108"/>
              </a:cxn>
              <a:cxn ang="0">
                <a:pos x="120" y="108"/>
              </a:cxn>
              <a:cxn ang="0">
                <a:pos x="130" y="108"/>
              </a:cxn>
              <a:cxn ang="0">
                <a:pos x="130" y="108"/>
              </a:cxn>
              <a:cxn ang="0">
                <a:pos x="145" y="108"/>
              </a:cxn>
              <a:cxn ang="0">
                <a:pos x="160" y="106"/>
              </a:cxn>
              <a:cxn ang="0">
                <a:pos x="175" y="103"/>
              </a:cxn>
              <a:cxn ang="0">
                <a:pos x="190" y="98"/>
              </a:cxn>
              <a:cxn ang="0">
                <a:pos x="204" y="91"/>
              </a:cxn>
              <a:cxn ang="0">
                <a:pos x="219" y="83"/>
              </a:cxn>
              <a:cxn ang="0">
                <a:pos x="231" y="74"/>
              </a:cxn>
              <a:cxn ang="0">
                <a:pos x="244" y="64"/>
              </a:cxn>
              <a:cxn ang="0">
                <a:pos x="244" y="64"/>
              </a:cxn>
              <a:cxn ang="0">
                <a:pos x="248" y="59"/>
              </a:cxn>
              <a:cxn ang="0">
                <a:pos x="248" y="54"/>
              </a:cxn>
              <a:cxn ang="0">
                <a:pos x="248" y="47"/>
              </a:cxn>
              <a:cxn ang="0">
                <a:pos x="244" y="42"/>
              </a:cxn>
              <a:cxn ang="0">
                <a:pos x="216" y="12"/>
              </a:cxn>
              <a:cxn ang="0">
                <a:pos x="216" y="12"/>
              </a:cxn>
              <a:cxn ang="0">
                <a:pos x="211" y="8"/>
              </a:cxn>
              <a:cxn ang="0">
                <a:pos x="206" y="7"/>
              </a:cxn>
              <a:cxn ang="0">
                <a:pos x="206" y="7"/>
              </a:cxn>
              <a:cxn ang="0">
                <a:pos x="199" y="7"/>
              </a:cxn>
              <a:cxn ang="0">
                <a:pos x="194" y="10"/>
              </a:cxn>
              <a:cxn ang="0">
                <a:pos x="194" y="10"/>
              </a:cxn>
              <a:cxn ang="0">
                <a:pos x="180" y="22"/>
              </a:cxn>
              <a:cxn ang="0">
                <a:pos x="163" y="29"/>
              </a:cxn>
              <a:cxn ang="0">
                <a:pos x="147" y="34"/>
              </a:cxn>
              <a:cxn ang="0">
                <a:pos x="130" y="35"/>
              </a:cxn>
              <a:cxn ang="0">
                <a:pos x="130" y="35"/>
              </a:cxn>
              <a:cxn ang="0">
                <a:pos x="123" y="35"/>
              </a:cxn>
              <a:cxn ang="0">
                <a:pos x="123" y="35"/>
              </a:cxn>
              <a:cxn ang="0">
                <a:pos x="104" y="32"/>
              </a:cxn>
              <a:cxn ang="0">
                <a:pos x="88" y="27"/>
              </a:cxn>
              <a:cxn ang="0">
                <a:pos x="72" y="17"/>
              </a:cxn>
              <a:cxn ang="0">
                <a:pos x="59" y="5"/>
              </a:cxn>
              <a:cxn ang="0">
                <a:pos x="59" y="5"/>
              </a:cxn>
              <a:cxn ang="0">
                <a:pos x="52" y="0"/>
              </a:cxn>
              <a:cxn ang="0">
                <a:pos x="47" y="0"/>
              </a:cxn>
              <a:cxn ang="0">
                <a:pos x="47" y="0"/>
              </a:cxn>
              <a:cxn ang="0">
                <a:pos x="40" y="0"/>
              </a:cxn>
              <a:cxn ang="0">
                <a:pos x="35" y="3"/>
              </a:cxn>
              <a:cxn ang="0">
                <a:pos x="5" y="30"/>
              </a:cxn>
              <a:cxn ang="0">
                <a:pos x="5" y="30"/>
              </a:cxn>
              <a:cxn ang="0">
                <a:pos x="1" y="35"/>
              </a:cxn>
              <a:cxn ang="0">
                <a:pos x="0" y="42"/>
              </a:cxn>
              <a:cxn ang="0">
                <a:pos x="0" y="42"/>
              </a:cxn>
              <a:cxn ang="0">
                <a:pos x="0" y="47"/>
              </a:cxn>
              <a:cxn ang="0">
                <a:pos x="3" y="52"/>
              </a:cxn>
              <a:cxn ang="0">
                <a:pos x="3" y="52"/>
              </a:cxn>
              <a:cxn ang="0">
                <a:pos x="15" y="64"/>
              </a:cxn>
              <a:cxn ang="0">
                <a:pos x="27" y="74"/>
              </a:cxn>
              <a:cxn ang="0">
                <a:pos x="42" y="84"/>
              </a:cxn>
              <a:cxn ang="0">
                <a:pos x="55" y="93"/>
              </a:cxn>
              <a:cxn ang="0">
                <a:pos x="71" y="98"/>
              </a:cxn>
              <a:cxn ang="0">
                <a:pos x="86" y="103"/>
              </a:cxn>
              <a:cxn ang="0">
                <a:pos x="103" y="106"/>
              </a:cxn>
              <a:cxn ang="0">
                <a:pos x="120" y="108"/>
              </a:cxn>
              <a:cxn ang="0">
                <a:pos x="120" y="108"/>
              </a:cxn>
            </a:cxnLst>
            <a:rect l="0" t="0" r="r" b="b"/>
            <a:pathLst>
              <a:path w="248" h="108">
                <a:moveTo>
                  <a:pt x="120" y="108"/>
                </a:moveTo>
                <a:lnTo>
                  <a:pt x="120" y="108"/>
                </a:lnTo>
                <a:lnTo>
                  <a:pt x="130" y="108"/>
                </a:lnTo>
                <a:lnTo>
                  <a:pt x="130" y="108"/>
                </a:lnTo>
                <a:lnTo>
                  <a:pt x="145" y="108"/>
                </a:lnTo>
                <a:lnTo>
                  <a:pt x="160" y="106"/>
                </a:lnTo>
                <a:lnTo>
                  <a:pt x="175" y="103"/>
                </a:lnTo>
                <a:lnTo>
                  <a:pt x="190" y="98"/>
                </a:lnTo>
                <a:lnTo>
                  <a:pt x="204" y="91"/>
                </a:lnTo>
                <a:lnTo>
                  <a:pt x="219" y="83"/>
                </a:lnTo>
                <a:lnTo>
                  <a:pt x="231" y="74"/>
                </a:lnTo>
                <a:lnTo>
                  <a:pt x="244" y="64"/>
                </a:lnTo>
                <a:lnTo>
                  <a:pt x="244" y="64"/>
                </a:lnTo>
                <a:lnTo>
                  <a:pt x="248" y="59"/>
                </a:lnTo>
                <a:lnTo>
                  <a:pt x="248" y="54"/>
                </a:lnTo>
                <a:lnTo>
                  <a:pt x="248" y="47"/>
                </a:lnTo>
                <a:lnTo>
                  <a:pt x="244" y="42"/>
                </a:lnTo>
                <a:lnTo>
                  <a:pt x="216" y="12"/>
                </a:lnTo>
                <a:lnTo>
                  <a:pt x="216" y="12"/>
                </a:lnTo>
                <a:lnTo>
                  <a:pt x="211" y="8"/>
                </a:lnTo>
                <a:lnTo>
                  <a:pt x="206" y="7"/>
                </a:lnTo>
                <a:lnTo>
                  <a:pt x="206" y="7"/>
                </a:lnTo>
                <a:lnTo>
                  <a:pt x="199" y="7"/>
                </a:lnTo>
                <a:lnTo>
                  <a:pt x="194" y="10"/>
                </a:lnTo>
                <a:lnTo>
                  <a:pt x="194" y="10"/>
                </a:lnTo>
                <a:lnTo>
                  <a:pt x="180" y="22"/>
                </a:lnTo>
                <a:lnTo>
                  <a:pt x="163" y="29"/>
                </a:lnTo>
                <a:lnTo>
                  <a:pt x="147" y="34"/>
                </a:lnTo>
                <a:lnTo>
                  <a:pt x="130" y="35"/>
                </a:lnTo>
                <a:lnTo>
                  <a:pt x="130" y="35"/>
                </a:lnTo>
                <a:lnTo>
                  <a:pt x="123" y="35"/>
                </a:lnTo>
                <a:lnTo>
                  <a:pt x="123" y="35"/>
                </a:lnTo>
                <a:lnTo>
                  <a:pt x="104" y="32"/>
                </a:lnTo>
                <a:lnTo>
                  <a:pt x="88" y="27"/>
                </a:lnTo>
                <a:lnTo>
                  <a:pt x="72" y="17"/>
                </a:lnTo>
                <a:lnTo>
                  <a:pt x="59" y="5"/>
                </a:lnTo>
                <a:lnTo>
                  <a:pt x="59" y="5"/>
                </a:lnTo>
                <a:lnTo>
                  <a:pt x="52" y="0"/>
                </a:lnTo>
                <a:lnTo>
                  <a:pt x="47" y="0"/>
                </a:lnTo>
                <a:lnTo>
                  <a:pt x="47" y="0"/>
                </a:lnTo>
                <a:lnTo>
                  <a:pt x="40" y="0"/>
                </a:lnTo>
                <a:lnTo>
                  <a:pt x="35" y="3"/>
                </a:lnTo>
                <a:lnTo>
                  <a:pt x="5" y="30"/>
                </a:lnTo>
                <a:lnTo>
                  <a:pt x="5" y="30"/>
                </a:lnTo>
                <a:lnTo>
                  <a:pt x="1" y="35"/>
                </a:lnTo>
                <a:lnTo>
                  <a:pt x="0" y="42"/>
                </a:lnTo>
                <a:lnTo>
                  <a:pt x="0" y="42"/>
                </a:lnTo>
                <a:lnTo>
                  <a:pt x="0" y="47"/>
                </a:lnTo>
                <a:lnTo>
                  <a:pt x="3" y="52"/>
                </a:lnTo>
                <a:lnTo>
                  <a:pt x="3" y="52"/>
                </a:lnTo>
                <a:lnTo>
                  <a:pt x="15" y="64"/>
                </a:lnTo>
                <a:lnTo>
                  <a:pt x="27" y="74"/>
                </a:lnTo>
                <a:lnTo>
                  <a:pt x="42" y="84"/>
                </a:lnTo>
                <a:lnTo>
                  <a:pt x="55" y="93"/>
                </a:lnTo>
                <a:lnTo>
                  <a:pt x="71" y="98"/>
                </a:lnTo>
                <a:lnTo>
                  <a:pt x="86" y="103"/>
                </a:lnTo>
                <a:lnTo>
                  <a:pt x="103" y="106"/>
                </a:lnTo>
                <a:lnTo>
                  <a:pt x="120" y="108"/>
                </a:lnTo>
                <a:lnTo>
                  <a:pt x="120" y="10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6" name="1766424944"/>
          <p:cNvSpPr>
            <a:spLocks/>
          </p:cNvSpPr>
          <p:nvPr/>
        </p:nvSpPr>
        <p:spPr bwMode="auto">
          <a:xfrm>
            <a:off x="9681104" y="1655204"/>
            <a:ext cx="859558" cy="529171"/>
          </a:xfrm>
          <a:custGeom>
            <a:avLst/>
            <a:gdLst/>
            <a:ahLst/>
            <a:cxnLst>
              <a:cxn ang="0">
                <a:pos x="120" y="754"/>
              </a:cxn>
              <a:cxn ang="0">
                <a:pos x="805" y="754"/>
              </a:cxn>
              <a:cxn ang="0">
                <a:pos x="1176" y="753"/>
              </a:cxn>
              <a:cxn ang="0">
                <a:pos x="1225" y="737"/>
              </a:cxn>
              <a:cxn ang="0">
                <a:pos x="1267" y="707"/>
              </a:cxn>
              <a:cxn ang="0">
                <a:pos x="1297" y="667"/>
              </a:cxn>
              <a:cxn ang="0">
                <a:pos x="1318" y="616"/>
              </a:cxn>
              <a:cxn ang="0">
                <a:pos x="1323" y="560"/>
              </a:cxn>
              <a:cxn ang="0">
                <a:pos x="1318" y="525"/>
              </a:cxn>
              <a:cxn ang="0">
                <a:pos x="1299" y="474"/>
              </a:cxn>
              <a:cxn ang="0">
                <a:pos x="1269" y="434"/>
              </a:cxn>
              <a:cxn ang="0">
                <a:pos x="1230" y="402"/>
              </a:cxn>
              <a:cxn ang="0">
                <a:pos x="1183" y="385"/>
              </a:cxn>
              <a:cxn ang="0">
                <a:pos x="1149" y="381"/>
              </a:cxn>
              <a:cxn ang="0">
                <a:pos x="1144" y="375"/>
              </a:cxn>
              <a:cxn ang="0">
                <a:pos x="1113" y="435"/>
              </a:cxn>
              <a:cxn ang="0">
                <a:pos x="1073" y="484"/>
              </a:cxn>
              <a:cxn ang="0">
                <a:pos x="1103" y="397"/>
              </a:cxn>
              <a:cxn ang="0">
                <a:pos x="1112" y="306"/>
              </a:cxn>
              <a:cxn ang="0">
                <a:pos x="1105" y="248"/>
              </a:cxn>
              <a:cxn ang="0">
                <a:pos x="1076" y="167"/>
              </a:cxn>
              <a:cxn ang="0">
                <a:pos x="1027" y="98"/>
              </a:cxn>
              <a:cxn ang="0">
                <a:pos x="984" y="59"/>
              </a:cxn>
              <a:cxn ang="0">
                <a:pos x="896" y="15"/>
              </a:cxn>
              <a:cxn ang="0">
                <a:pos x="840" y="4"/>
              </a:cxn>
              <a:cxn ang="0">
                <a:pos x="769" y="2"/>
              </a:cxn>
              <a:cxn ang="0">
                <a:pos x="724" y="10"/>
              </a:cxn>
              <a:cxn ang="0">
                <a:pos x="678" y="25"/>
              </a:cxn>
              <a:cxn ang="0">
                <a:pos x="607" y="73"/>
              </a:cxn>
              <a:cxn ang="0">
                <a:pos x="550" y="137"/>
              </a:cxn>
              <a:cxn ang="0">
                <a:pos x="521" y="187"/>
              </a:cxn>
              <a:cxn ang="0">
                <a:pos x="503" y="243"/>
              </a:cxn>
              <a:cxn ang="0">
                <a:pos x="489" y="248"/>
              </a:cxn>
              <a:cxn ang="0">
                <a:pos x="452" y="213"/>
              </a:cxn>
              <a:cxn ang="0">
                <a:pos x="424" y="194"/>
              </a:cxn>
              <a:cxn ang="0">
                <a:pos x="376" y="177"/>
              </a:cxn>
              <a:cxn ang="0">
                <a:pos x="326" y="171"/>
              </a:cxn>
              <a:cxn ang="0">
                <a:pos x="292" y="174"/>
              </a:cxn>
              <a:cxn ang="0">
                <a:pos x="241" y="186"/>
              </a:cxn>
              <a:cxn ang="0">
                <a:pos x="192" y="211"/>
              </a:cxn>
              <a:cxn ang="0">
                <a:pos x="159" y="236"/>
              </a:cxn>
              <a:cxn ang="0">
                <a:pos x="118" y="284"/>
              </a:cxn>
              <a:cxn ang="0">
                <a:pos x="91" y="336"/>
              </a:cxn>
              <a:cxn ang="0">
                <a:pos x="81" y="380"/>
              </a:cxn>
              <a:cxn ang="0">
                <a:pos x="84" y="446"/>
              </a:cxn>
              <a:cxn ang="0">
                <a:pos x="110" y="510"/>
              </a:cxn>
              <a:cxn ang="0">
                <a:pos x="86" y="513"/>
              </a:cxn>
              <a:cxn ang="0">
                <a:pos x="56" y="527"/>
              </a:cxn>
              <a:cxn ang="0">
                <a:pos x="31" y="548"/>
              </a:cxn>
              <a:cxn ang="0">
                <a:pos x="12" y="577"/>
              </a:cxn>
              <a:cxn ang="0">
                <a:pos x="2" y="613"/>
              </a:cxn>
              <a:cxn ang="0">
                <a:pos x="0" y="638"/>
              </a:cxn>
              <a:cxn ang="0">
                <a:pos x="7" y="673"/>
              </a:cxn>
              <a:cxn ang="0">
                <a:pos x="22" y="704"/>
              </a:cxn>
              <a:cxn ang="0">
                <a:pos x="44" y="729"/>
              </a:cxn>
              <a:cxn ang="0">
                <a:pos x="73" y="746"/>
              </a:cxn>
              <a:cxn ang="0">
                <a:pos x="105" y="754"/>
              </a:cxn>
            </a:cxnLst>
            <a:rect l="0" t="0" r="r" b="b"/>
            <a:pathLst>
              <a:path w="1323" h="756">
                <a:moveTo>
                  <a:pt x="115" y="756"/>
                </a:moveTo>
                <a:lnTo>
                  <a:pt x="115" y="756"/>
                </a:lnTo>
                <a:lnTo>
                  <a:pt x="120" y="754"/>
                </a:lnTo>
                <a:lnTo>
                  <a:pt x="618" y="754"/>
                </a:lnTo>
                <a:lnTo>
                  <a:pt x="639" y="754"/>
                </a:lnTo>
                <a:lnTo>
                  <a:pt x="805" y="754"/>
                </a:lnTo>
                <a:lnTo>
                  <a:pt x="1159" y="754"/>
                </a:lnTo>
                <a:lnTo>
                  <a:pt x="1159" y="754"/>
                </a:lnTo>
                <a:lnTo>
                  <a:pt x="1176" y="753"/>
                </a:lnTo>
                <a:lnTo>
                  <a:pt x="1193" y="749"/>
                </a:lnTo>
                <a:lnTo>
                  <a:pt x="1210" y="744"/>
                </a:lnTo>
                <a:lnTo>
                  <a:pt x="1225" y="737"/>
                </a:lnTo>
                <a:lnTo>
                  <a:pt x="1240" y="729"/>
                </a:lnTo>
                <a:lnTo>
                  <a:pt x="1253" y="719"/>
                </a:lnTo>
                <a:lnTo>
                  <a:pt x="1267" y="707"/>
                </a:lnTo>
                <a:lnTo>
                  <a:pt x="1279" y="695"/>
                </a:lnTo>
                <a:lnTo>
                  <a:pt x="1289" y="682"/>
                </a:lnTo>
                <a:lnTo>
                  <a:pt x="1297" y="667"/>
                </a:lnTo>
                <a:lnTo>
                  <a:pt x="1306" y="651"/>
                </a:lnTo>
                <a:lnTo>
                  <a:pt x="1312" y="634"/>
                </a:lnTo>
                <a:lnTo>
                  <a:pt x="1318" y="616"/>
                </a:lnTo>
                <a:lnTo>
                  <a:pt x="1321" y="599"/>
                </a:lnTo>
                <a:lnTo>
                  <a:pt x="1323" y="580"/>
                </a:lnTo>
                <a:lnTo>
                  <a:pt x="1323" y="560"/>
                </a:lnTo>
                <a:lnTo>
                  <a:pt x="1323" y="560"/>
                </a:lnTo>
                <a:lnTo>
                  <a:pt x="1321" y="542"/>
                </a:lnTo>
                <a:lnTo>
                  <a:pt x="1318" y="525"/>
                </a:lnTo>
                <a:lnTo>
                  <a:pt x="1312" y="506"/>
                </a:lnTo>
                <a:lnTo>
                  <a:pt x="1307" y="489"/>
                </a:lnTo>
                <a:lnTo>
                  <a:pt x="1299" y="474"/>
                </a:lnTo>
                <a:lnTo>
                  <a:pt x="1291" y="459"/>
                </a:lnTo>
                <a:lnTo>
                  <a:pt x="1280" y="446"/>
                </a:lnTo>
                <a:lnTo>
                  <a:pt x="1269" y="434"/>
                </a:lnTo>
                <a:lnTo>
                  <a:pt x="1257" y="422"/>
                </a:lnTo>
                <a:lnTo>
                  <a:pt x="1243" y="412"/>
                </a:lnTo>
                <a:lnTo>
                  <a:pt x="1230" y="402"/>
                </a:lnTo>
                <a:lnTo>
                  <a:pt x="1215" y="395"/>
                </a:lnTo>
                <a:lnTo>
                  <a:pt x="1199" y="390"/>
                </a:lnTo>
                <a:lnTo>
                  <a:pt x="1183" y="385"/>
                </a:lnTo>
                <a:lnTo>
                  <a:pt x="1166" y="381"/>
                </a:lnTo>
                <a:lnTo>
                  <a:pt x="1149" y="381"/>
                </a:lnTo>
                <a:lnTo>
                  <a:pt x="1149" y="381"/>
                </a:lnTo>
                <a:lnTo>
                  <a:pt x="1142" y="381"/>
                </a:lnTo>
                <a:lnTo>
                  <a:pt x="1142" y="381"/>
                </a:lnTo>
                <a:lnTo>
                  <a:pt x="1144" y="375"/>
                </a:lnTo>
                <a:lnTo>
                  <a:pt x="1144" y="375"/>
                </a:lnTo>
                <a:lnTo>
                  <a:pt x="1130" y="407"/>
                </a:lnTo>
                <a:lnTo>
                  <a:pt x="1113" y="435"/>
                </a:lnTo>
                <a:lnTo>
                  <a:pt x="1095" y="461"/>
                </a:lnTo>
                <a:lnTo>
                  <a:pt x="1073" y="484"/>
                </a:lnTo>
                <a:lnTo>
                  <a:pt x="1073" y="484"/>
                </a:lnTo>
                <a:lnTo>
                  <a:pt x="1085" y="456"/>
                </a:lnTo>
                <a:lnTo>
                  <a:pt x="1097" y="425"/>
                </a:lnTo>
                <a:lnTo>
                  <a:pt x="1103" y="397"/>
                </a:lnTo>
                <a:lnTo>
                  <a:pt x="1108" y="366"/>
                </a:lnTo>
                <a:lnTo>
                  <a:pt x="1112" y="336"/>
                </a:lnTo>
                <a:lnTo>
                  <a:pt x="1112" y="306"/>
                </a:lnTo>
                <a:lnTo>
                  <a:pt x="1110" y="277"/>
                </a:lnTo>
                <a:lnTo>
                  <a:pt x="1105" y="248"/>
                </a:lnTo>
                <a:lnTo>
                  <a:pt x="1105" y="248"/>
                </a:lnTo>
                <a:lnTo>
                  <a:pt x="1097" y="219"/>
                </a:lnTo>
                <a:lnTo>
                  <a:pt x="1088" y="192"/>
                </a:lnTo>
                <a:lnTo>
                  <a:pt x="1076" y="167"/>
                </a:lnTo>
                <a:lnTo>
                  <a:pt x="1061" y="142"/>
                </a:lnTo>
                <a:lnTo>
                  <a:pt x="1046" y="118"/>
                </a:lnTo>
                <a:lnTo>
                  <a:pt x="1027" y="98"/>
                </a:lnTo>
                <a:lnTo>
                  <a:pt x="1007" y="78"/>
                </a:lnTo>
                <a:lnTo>
                  <a:pt x="984" y="59"/>
                </a:lnTo>
                <a:lnTo>
                  <a:pt x="984" y="59"/>
                </a:lnTo>
                <a:lnTo>
                  <a:pt x="957" y="42"/>
                </a:lnTo>
                <a:lnTo>
                  <a:pt x="926" y="27"/>
                </a:lnTo>
                <a:lnTo>
                  <a:pt x="896" y="15"/>
                </a:lnTo>
                <a:lnTo>
                  <a:pt x="862" y="7"/>
                </a:lnTo>
                <a:lnTo>
                  <a:pt x="862" y="7"/>
                </a:lnTo>
                <a:lnTo>
                  <a:pt x="840" y="4"/>
                </a:lnTo>
                <a:lnTo>
                  <a:pt x="817" y="2"/>
                </a:lnTo>
                <a:lnTo>
                  <a:pt x="793" y="0"/>
                </a:lnTo>
                <a:lnTo>
                  <a:pt x="769" y="2"/>
                </a:lnTo>
                <a:lnTo>
                  <a:pt x="769" y="2"/>
                </a:lnTo>
                <a:lnTo>
                  <a:pt x="746" y="5"/>
                </a:lnTo>
                <a:lnTo>
                  <a:pt x="724" y="10"/>
                </a:lnTo>
                <a:lnTo>
                  <a:pt x="700" y="17"/>
                </a:lnTo>
                <a:lnTo>
                  <a:pt x="678" y="25"/>
                </a:lnTo>
                <a:lnTo>
                  <a:pt x="678" y="25"/>
                </a:lnTo>
                <a:lnTo>
                  <a:pt x="653" y="39"/>
                </a:lnTo>
                <a:lnTo>
                  <a:pt x="629" y="56"/>
                </a:lnTo>
                <a:lnTo>
                  <a:pt x="607" y="73"/>
                </a:lnTo>
                <a:lnTo>
                  <a:pt x="585" y="93"/>
                </a:lnTo>
                <a:lnTo>
                  <a:pt x="567" y="113"/>
                </a:lnTo>
                <a:lnTo>
                  <a:pt x="550" y="137"/>
                </a:lnTo>
                <a:lnTo>
                  <a:pt x="535" y="162"/>
                </a:lnTo>
                <a:lnTo>
                  <a:pt x="521" y="187"/>
                </a:lnTo>
                <a:lnTo>
                  <a:pt x="521" y="187"/>
                </a:lnTo>
                <a:lnTo>
                  <a:pt x="515" y="206"/>
                </a:lnTo>
                <a:lnTo>
                  <a:pt x="508" y="225"/>
                </a:lnTo>
                <a:lnTo>
                  <a:pt x="503" y="243"/>
                </a:lnTo>
                <a:lnTo>
                  <a:pt x="499" y="262"/>
                </a:lnTo>
                <a:lnTo>
                  <a:pt x="499" y="262"/>
                </a:lnTo>
                <a:lnTo>
                  <a:pt x="489" y="248"/>
                </a:lnTo>
                <a:lnTo>
                  <a:pt x="478" y="235"/>
                </a:lnTo>
                <a:lnTo>
                  <a:pt x="466" y="223"/>
                </a:lnTo>
                <a:lnTo>
                  <a:pt x="452" y="213"/>
                </a:lnTo>
                <a:lnTo>
                  <a:pt x="452" y="213"/>
                </a:lnTo>
                <a:lnTo>
                  <a:pt x="439" y="203"/>
                </a:lnTo>
                <a:lnTo>
                  <a:pt x="424" y="194"/>
                </a:lnTo>
                <a:lnTo>
                  <a:pt x="408" y="187"/>
                </a:lnTo>
                <a:lnTo>
                  <a:pt x="393" y="182"/>
                </a:lnTo>
                <a:lnTo>
                  <a:pt x="376" y="177"/>
                </a:lnTo>
                <a:lnTo>
                  <a:pt x="359" y="174"/>
                </a:lnTo>
                <a:lnTo>
                  <a:pt x="343" y="172"/>
                </a:lnTo>
                <a:lnTo>
                  <a:pt x="326" y="171"/>
                </a:lnTo>
                <a:lnTo>
                  <a:pt x="326" y="171"/>
                </a:lnTo>
                <a:lnTo>
                  <a:pt x="309" y="172"/>
                </a:lnTo>
                <a:lnTo>
                  <a:pt x="292" y="174"/>
                </a:lnTo>
                <a:lnTo>
                  <a:pt x="275" y="177"/>
                </a:lnTo>
                <a:lnTo>
                  <a:pt x="258" y="181"/>
                </a:lnTo>
                <a:lnTo>
                  <a:pt x="241" y="186"/>
                </a:lnTo>
                <a:lnTo>
                  <a:pt x="224" y="192"/>
                </a:lnTo>
                <a:lnTo>
                  <a:pt x="209" y="201"/>
                </a:lnTo>
                <a:lnTo>
                  <a:pt x="192" y="211"/>
                </a:lnTo>
                <a:lnTo>
                  <a:pt x="192" y="211"/>
                </a:lnTo>
                <a:lnTo>
                  <a:pt x="176" y="223"/>
                </a:lnTo>
                <a:lnTo>
                  <a:pt x="159" y="236"/>
                </a:lnTo>
                <a:lnTo>
                  <a:pt x="144" y="252"/>
                </a:lnTo>
                <a:lnTo>
                  <a:pt x="130" y="267"/>
                </a:lnTo>
                <a:lnTo>
                  <a:pt x="118" y="284"/>
                </a:lnTo>
                <a:lnTo>
                  <a:pt x="108" y="300"/>
                </a:lnTo>
                <a:lnTo>
                  <a:pt x="100" y="317"/>
                </a:lnTo>
                <a:lnTo>
                  <a:pt x="91" y="336"/>
                </a:lnTo>
                <a:lnTo>
                  <a:pt x="91" y="336"/>
                </a:lnTo>
                <a:lnTo>
                  <a:pt x="86" y="358"/>
                </a:lnTo>
                <a:lnTo>
                  <a:pt x="81" y="380"/>
                </a:lnTo>
                <a:lnTo>
                  <a:pt x="79" y="402"/>
                </a:lnTo>
                <a:lnTo>
                  <a:pt x="81" y="424"/>
                </a:lnTo>
                <a:lnTo>
                  <a:pt x="84" y="446"/>
                </a:lnTo>
                <a:lnTo>
                  <a:pt x="90" y="467"/>
                </a:lnTo>
                <a:lnTo>
                  <a:pt x="98" y="489"/>
                </a:lnTo>
                <a:lnTo>
                  <a:pt x="110" y="510"/>
                </a:lnTo>
                <a:lnTo>
                  <a:pt x="110" y="510"/>
                </a:lnTo>
                <a:lnTo>
                  <a:pt x="98" y="510"/>
                </a:lnTo>
                <a:lnTo>
                  <a:pt x="86" y="513"/>
                </a:lnTo>
                <a:lnTo>
                  <a:pt x="76" y="516"/>
                </a:lnTo>
                <a:lnTo>
                  <a:pt x="66" y="520"/>
                </a:lnTo>
                <a:lnTo>
                  <a:pt x="56" y="527"/>
                </a:lnTo>
                <a:lnTo>
                  <a:pt x="46" y="533"/>
                </a:lnTo>
                <a:lnTo>
                  <a:pt x="37" y="540"/>
                </a:lnTo>
                <a:lnTo>
                  <a:pt x="31" y="548"/>
                </a:lnTo>
                <a:lnTo>
                  <a:pt x="24" y="557"/>
                </a:lnTo>
                <a:lnTo>
                  <a:pt x="17" y="567"/>
                </a:lnTo>
                <a:lnTo>
                  <a:pt x="12" y="577"/>
                </a:lnTo>
                <a:lnTo>
                  <a:pt x="7" y="589"/>
                </a:lnTo>
                <a:lnTo>
                  <a:pt x="4" y="601"/>
                </a:lnTo>
                <a:lnTo>
                  <a:pt x="2" y="613"/>
                </a:lnTo>
                <a:lnTo>
                  <a:pt x="0" y="624"/>
                </a:lnTo>
                <a:lnTo>
                  <a:pt x="0" y="638"/>
                </a:lnTo>
                <a:lnTo>
                  <a:pt x="0" y="638"/>
                </a:lnTo>
                <a:lnTo>
                  <a:pt x="2" y="650"/>
                </a:lnTo>
                <a:lnTo>
                  <a:pt x="4" y="661"/>
                </a:lnTo>
                <a:lnTo>
                  <a:pt x="7" y="673"/>
                </a:lnTo>
                <a:lnTo>
                  <a:pt x="12" y="683"/>
                </a:lnTo>
                <a:lnTo>
                  <a:pt x="17" y="694"/>
                </a:lnTo>
                <a:lnTo>
                  <a:pt x="22" y="704"/>
                </a:lnTo>
                <a:lnTo>
                  <a:pt x="29" y="712"/>
                </a:lnTo>
                <a:lnTo>
                  <a:pt x="36" y="721"/>
                </a:lnTo>
                <a:lnTo>
                  <a:pt x="44" y="729"/>
                </a:lnTo>
                <a:lnTo>
                  <a:pt x="52" y="736"/>
                </a:lnTo>
                <a:lnTo>
                  <a:pt x="63" y="741"/>
                </a:lnTo>
                <a:lnTo>
                  <a:pt x="73" y="746"/>
                </a:lnTo>
                <a:lnTo>
                  <a:pt x="83" y="749"/>
                </a:lnTo>
                <a:lnTo>
                  <a:pt x="93" y="753"/>
                </a:lnTo>
                <a:lnTo>
                  <a:pt x="105" y="754"/>
                </a:lnTo>
                <a:lnTo>
                  <a:pt x="115" y="756"/>
                </a:lnTo>
                <a:lnTo>
                  <a:pt x="115" y="75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Arial" panose="020B0604020202020204" pitchFamily="34" charset="0"/>
              <a:ea typeface="微软雅黑" pitchFamily="34" charset="-122"/>
            </a:endParaRPr>
          </a:p>
        </p:txBody>
      </p:sp>
      <p:sp>
        <p:nvSpPr>
          <p:cNvPr id="117" name="1393780402"/>
          <p:cNvSpPr/>
          <p:nvPr/>
        </p:nvSpPr>
        <p:spPr bwMode="auto">
          <a:xfrm>
            <a:off x="8075311" y="1311986"/>
            <a:ext cx="2823583" cy="1992311"/>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18" name="447789628"/>
          <p:cNvSpPr txBox="1"/>
          <p:nvPr/>
        </p:nvSpPr>
        <p:spPr>
          <a:xfrm>
            <a:off x="8108271" y="1288269"/>
            <a:ext cx="3504758" cy="307697"/>
          </a:xfrm>
          <a:prstGeom prst="rect">
            <a:avLst/>
          </a:prstGeom>
          <a:noFill/>
        </p:spPr>
        <p:txBody>
          <a:bodyPr wrap="square" rtlCol="0">
            <a:spAutoFit/>
          </a:bodyPr>
          <a:lstStyle/>
          <a:p>
            <a:r>
              <a:rPr lang="bg-BG" altLang="zh-CN" sz="1400" b="1" dirty="0">
                <a:solidFill>
                  <a:srgbClr val="C00000"/>
                </a:solidFill>
                <a:latin typeface="Arial" panose="020B0604020202020204" pitchFamily="34" charset="0"/>
                <a:ea typeface="微软雅黑" pitchFamily="34" charset="-122"/>
              </a:rPr>
              <a:t>Пешеходни алеи/ Парк за забавление </a:t>
            </a:r>
            <a:endParaRPr lang="zh-CN" altLang="en-US" sz="1400" b="1" dirty="0">
              <a:solidFill>
                <a:srgbClr val="C00000"/>
              </a:solidFill>
              <a:latin typeface="Arial" panose="020B0604020202020204" pitchFamily="34" charset="0"/>
              <a:ea typeface="微软雅黑" pitchFamily="34" charset="-122"/>
            </a:endParaRPr>
          </a:p>
        </p:txBody>
      </p:sp>
      <p:sp>
        <p:nvSpPr>
          <p:cNvPr id="120" name="170431906"/>
          <p:cNvSpPr>
            <a:spLocks/>
          </p:cNvSpPr>
          <p:nvPr/>
        </p:nvSpPr>
        <p:spPr bwMode="auto">
          <a:xfrm>
            <a:off x="6640441" y="4951574"/>
            <a:ext cx="254031" cy="97576"/>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1" name="24686670"/>
          <p:cNvSpPr>
            <a:spLocks/>
          </p:cNvSpPr>
          <p:nvPr/>
        </p:nvSpPr>
        <p:spPr bwMode="auto">
          <a:xfrm>
            <a:off x="6694221" y="5026917"/>
            <a:ext cx="141891" cy="67932"/>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2" name="413995161"/>
          <p:cNvSpPr>
            <a:spLocks noEditPoints="1"/>
          </p:cNvSpPr>
          <p:nvPr/>
        </p:nvSpPr>
        <p:spPr bwMode="auto">
          <a:xfrm>
            <a:off x="6445913" y="5123257"/>
            <a:ext cx="647664" cy="497758"/>
          </a:xfrm>
          <a:custGeom>
            <a:avLst/>
            <a:gdLst/>
            <a:ahLst/>
            <a:cxnLst>
              <a:cxn ang="0">
                <a:pos x="605" y="804"/>
              </a:cxn>
              <a:cxn ang="0">
                <a:pos x="592" y="771"/>
              </a:cxn>
              <a:cxn ang="0">
                <a:pos x="582" y="742"/>
              </a:cxn>
              <a:cxn ang="0">
                <a:pos x="583" y="713"/>
              </a:cxn>
              <a:cxn ang="0">
                <a:pos x="583" y="707"/>
              </a:cxn>
              <a:cxn ang="0">
                <a:pos x="120" y="707"/>
              </a:cxn>
              <a:cxn ang="0">
                <a:pos x="103" y="700"/>
              </a:cxn>
              <a:cxn ang="0">
                <a:pos x="96" y="683"/>
              </a:cxn>
              <a:cxn ang="0">
                <a:pos x="96" y="120"/>
              </a:cxn>
              <a:cxn ang="0">
                <a:pos x="103" y="103"/>
              </a:cxn>
              <a:cxn ang="0">
                <a:pos x="120" y="96"/>
              </a:cxn>
              <a:cxn ang="0">
                <a:pos x="936" y="96"/>
              </a:cxn>
              <a:cxn ang="0">
                <a:pos x="953" y="103"/>
              </a:cxn>
              <a:cxn ang="0">
                <a:pos x="960" y="120"/>
              </a:cxn>
              <a:cxn ang="0">
                <a:pos x="990" y="661"/>
              </a:cxn>
              <a:cxn ang="0">
                <a:pos x="998" y="664"/>
              </a:cxn>
              <a:cxn ang="0">
                <a:pos x="1014" y="675"/>
              </a:cxn>
              <a:cxn ang="0">
                <a:pos x="1024" y="690"/>
              </a:cxn>
              <a:cxn ang="0">
                <a:pos x="1029" y="707"/>
              </a:cxn>
              <a:cxn ang="0">
                <a:pos x="1030" y="804"/>
              </a:cxn>
              <a:cxn ang="0">
                <a:pos x="1089" y="804"/>
              </a:cxn>
              <a:cxn ang="0">
                <a:pos x="1106" y="801"/>
              </a:cxn>
              <a:cxn ang="0">
                <a:pos x="1120" y="793"/>
              </a:cxn>
              <a:cxn ang="0">
                <a:pos x="1128" y="779"/>
              </a:cxn>
              <a:cxn ang="0">
                <a:pos x="1132" y="762"/>
              </a:cxn>
              <a:cxn ang="0">
                <a:pos x="1132" y="42"/>
              </a:cxn>
              <a:cxn ang="0">
                <a:pos x="1128" y="25"/>
              </a:cxn>
              <a:cxn ang="0">
                <a:pos x="1120" y="12"/>
              </a:cxn>
              <a:cxn ang="0">
                <a:pos x="1106" y="3"/>
              </a:cxn>
              <a:cxn ang="0">
                <a:pos x="1089" y="0"/>
              </a:cxn>
              <a:cxn ang="0">
                <a:pos x="44" y="0"/>
              </a:cxn>
              <a:cxn ang="0">
                <a:pos x="27" y="3"/>
              </a:cxn>
              <a:cxn ang="0">
                <a:pos x="13" y="12"/>
              </a:cxn>
              <a:cxn ang="0">
                <a:pos x="3" y="25"/>
              </a:cxn>
              <a:cxn ang="0">
                <a:pos x="0" y="42"/>
              </a:cxn>
              <a:cxn ang="0">
                <a:pos x="0" y="762"/>
              </a:cxn>
              <a:cxn ang="0">
                <a:pos x="3" y="779"/>
              </a:cxn>
              <a:cxn ang="0">
                <a:pos x="13" y="793"/>
              </a:cxn>
              <a:cxn ang="0">
                <a:pos x="27" y="801"/>
              </a:cxn>
              <a:cxn ang="0">
                <a:pos x="44" y="804"/>
              </a:cxn>
              <a:cxn ang="0">
                <a:pos x="1015" y="384"/>
              </a:cxn>
              <a:cxn ang="0">
                <a:pos x="1017" y="374"/>
              </a:cxn>
              <a:cxn ang="0">
                <a:pos x="1030" y="362"/>
              </a:cxn>
              <a:cxn ang="0">
                <a:pos x="1074" y="361"/>
              </a:cxn>
              <a:cxn ang="0">
                <a:pos x="1084" y="362"/>
              </a:cxn>
              <a:cxn ang="0">
                <a:pos x="1096" y="374"/>
              </a:cxn>
              <a:cxn ang="0">
                <a:pos x="1098" y="418"/>
              </a:cxn>
              <a:cxn ang="0">
                <a:pos x="1096" y="428"/>
              </a:cxn>
              <a:cxn ang="0">
                <a:pos x="1084" y="442"/>
              </a:cxn>
              <a:cxn ang="0">
                <a:pos x="1041" y="443"/>
              </a:cxn>
              <a:cxn ang="0">
                <a:pos x="1030" y="442"/>
              </a:cxn>
              <a:cxn ang="0">
                <a:pos x="1017" y="428"/>
              </a:cxn>
              <a:cxn ang="0">
                <a:pos x="1015" y="384"/>
              </a:cxn>
            </a:cxnLst>
            <a:rect l="0" t="0" r="r" b="b"/>
            <a:pathLst>
              <a:path w="1132" h="804">
                <a:moveTo>
                  <a:pt x="44" y="804"/>
                </a:moveTo>
                <a:lnTo>
                  <a:pt x="605" y="804"/>
                </a:lnTo>
                <a:lnTo>
                  <a:pt x="592" y="771"/>
                </a:lnTo>
                <a:lnTo>
                  <a:pt x="592" y="771"/>
                </a:lnTo>
                <a:lnTo>
                  <a:pt x="585" y="757"/>
                </a:lnTo>
                <a:lnTo>
                  <a:pt x="582" y="742"/>
                </a:lnTo>
                <a:lnTo>
                  <a:pt x="582" y="729"/>
                </a:lnTo>
                <a:lnTo>
                  <a:pt x="583" y="713"/>
                </a:lnTo>
                <a:lnTo>
                  <a:pt x="583" y="713"/>
                </a:lnTo>
                <a:lnTo>
                  <a:pt x="583" y="707"/>
                </a:lnTo>
                <a:lnTo>
                  <a:pt x="120" y="707"/>
                </a:lnTo>
                <a:lnTo>
                  <a:pt x="120" y="707"/>
                </a:lnTo>
                <a:lnTo>
                  <a:pt x="111" y="705"/>
                </a:lnTo>
                <a:lnTo>
                  <a:pt x="103" y="700"/>
                </a:lnTo>
                <a:lnTo>
                  <a:pt x="98" y="693"/>
                </a:lnTo>
                <a:lnTo>
                  <a:pt x="96" y="683"/>
                </a:lnTo>
                <a:lnTo>
                  <a:pt x="96" y="120"/>
                </a:lnTo>
                <a:lnTo>
                  <a:pt x="96" y="120"/>
                </a:lnTo>
                <a:lnTo>
                  <a:pt x="98" y="111"/>
                </a:lnTo>
                <a:lnTo>
                  <a:pt x="103" y="103"/>
                </a:lnTo>
                <a:lnTo>
                  <a:pt x="111" y="98"/>
                </a:lnTo>
                <a:lnTo>
                  <a:pt x="120" y="96"/>
                </a:lnTo>
                <a:lnTo>
                  <a:pt x="936" y="96"/>
                </a:lnTo>
                <a:lnTo>
                  <a:pt x="936" y="96"/>
                </a:lnTo>
                <a:lnTo>
                  <a:pt x="946" y="98"/>
                </a:lnTo>
                <a:lnTo>
                  <a:pt x="953" y="103"/>
                </a:lnTo>
                <a:lnTo>
                  <a:pt x="958" y="111"/>
                </a:lnTo>
                <a:lnTo>
                  <a:pt x="960" y="120"/>
                </a:lnTo>
                <a:lnTo>
                  <a:pt x="960" y="651"/>
                </a:lnTo>
                <a:lnTo>
                  <a:pt x="990" y="661"/>
                </a:lnTo>
                <a:lnTo>
                  <a:pt x="990" y="661"/>
                </a:lnTo>
                <a:lnTo>
                  <a:pt x="998" y="664"/>
                </a:lnTo>
                <a:lnTo>
                  <a:pt x="1007" y="670"/>
                </a:lnTo>
                <a:lnTo>
                  <a:pt x="1014" y="675"/>
                </a:lnTo>
                <a:lnTo>
                  <a:pt x="1019" y="681"/>
                </a:lnTo>
                <a:lnTo>
                  <a:pt x="1024" y="690"/>
                </a:lnTo>
                <a:lnTo>
                  <a:pt x="1027" y="698"/>
                </a:lnTo>
                <a:lnTo>
                  <a:pt x="1029" y="707"/>
                </a:lnTo>
                <a:lnTo>
                  <a:pt x="1030" y="717"/>
                </a:lnTo>
                <a:lnTo>
                  <a:pt x="1030" y="804"/>
                </a:lnTo>
                <a:lnTo>
                  <a:pt x="1089" y="804"/>
                </a:lnTo>
                <a:lnTo>
                  <a:pt x="1089" y="804"/>
                </a:lnTo>
                <a:lnTo>
                  <a:pt x="1098" y="803"/>
                </a:lnTo>
                <a:lnTo>
                  <a:pt x="1106" y="801"/>
                </a:lnTo>
                <a:lnTo>
                  <a:pt x="1113" y="798"/>
                </a:lnTo>
                <a:lnTo>
                  <a:pt x="1120" y="793"/>
                </a:lnTo>
                <a:lnTo>
                  <a:pt x="1125" y="786"/>
                </a:lnTo>
                <a:lnTo>
                  <a:pt x="1128" y="779"/>
                </a:lnTo>
                <a:lnTo>
                  <a:pt x="1132" y="771"/>
                </a:lnTo>
                <a:lnTo>
                  <a:pt x="1132" y="762"/>
                </a:lnTo>
                <a:lnTo>
                  <a:pt x="1132" y="42"/>
                </a:lnTo>
                <a:lnTo>
                  <a:pt x="1132" y="42"/>
                </a:lnTo>
                <a:lnTo>
                  <a:pt x="1132" y="34"/>
                </a:lnTo>
                <a:lnTo>
                  <a:pt x="1128" y="25"/>
                </a:lnTo>
                <a:lnTo>
                  <a:pt x="1125" y="18"/>
                </a:lnTo>
                <a:lnTo>
                  <a:pt x="1120" y="12"/>
                </a:lnTo>
                <a:lnTo>
                  <a:pt x="1113" y="7"/>
                </a:lnTo>
                <a:lnTo>
                  <a:pt x="1106" y="3"/>
                </a:lnTo>
                <a:lnTo>
                  <a:pt x="1098" y="0"/>
                </a:lnTo>
                <a:lnTo>
                  <a:pt x="1089" y="0"/>
                </a:lnTo>
                <a:lnTo>
                  <a:pt x="44" y="0"/>
                </a:lnTo>
                <a:lnTo>
                  <a:pt x="44" y="0"/>
                </a:lnTo>
                <a:lnTo>
                  <a:pt x="33" y="0"/>
                </a:lnTo>
                <a:lnTo>
                  <a:pt x="27" y="3"/>
                </a:lnTo>
                <a:lnTo>
                  <a:pt x="18" y="7"/>
                </a:lnTo>
                <a:lnTo>
                  <a:pt x="13" y="12"/>
                </a:lnTo>
                <a:lnTo>
                  <a:pt x="8" y="18"/>
                </a:lnTo>
                <a:lnTo>
                  <a:pt x="3" y="25"/>
                </a:lnTo>
                <a:lnTo>
                  <a:pt x="1" y="34"/>
                </a:lnTo>
                <a:lnTo>
                  <a:pt x="0" y="42"/>
                </a:lnTo>
                <a:lnTo>
                  <a:pt x="0" y="762"/>
                </a:lnTo>
                <a:lnTo>
                  <a:pt x="0" y="762"/>
                </a:lnTo>
                <a:lnTo>
                  <a:pt x="1" y="771"/>
                </a:lnTo>
                <a:lnTo>
                  <a:pt x="3" y="779"/>
                </a:lnTo>
                <a:lnTo>
                  <a:pt x="8" y="786"/>
                </a:lnTo>
                <a:lnTo>
                  <a:pt x="13" y="793"/>
                </a:lnTo>
                <a:lnTo>
                  <a:pt x="18" y="798"/>
                </a:lnTo>
                <a:lnTo>
                  <a:pt x="27" y="801"/>
                </a:lnTo>
                <a:lnTo>
                  <a:pt x="33" y="803"/>
                </a:lnTo>
                <a:lnTo>
                  <a:pt x="44" y="804"/>
                </a:lnTo>
                <a:lnTo>
                  <a:pt x="44" y="804"/>
                </a:lnTo>
                <a:close/>
                <a:moveTo>
                  <a:pt x="1015" y="384"/>
                </a:moveTo>
                <a:lnTo>
                  <a:pt x="1015" y="384"/>
                </a:lnTo>
                <a:lnTo>
                  <a:pt x="1017" y="374"/>
                </a:lnTo>
                <a:lnTo>
                  <a:pt x="1022" y="368"/>
                </a:lnTo>
                <a:lnTo>
                  <a:pt x="1030" y="362"/>
                </a:lnTo>
                <a:lnTo>
                  <a:pt x="1041" y="361"/>
                </a:lnTo>
                <a:lnTo>
                  <a:pt x="1074" y="361"/>
                </a:lnTo>
                <a:lnTo>
                  <a:pt x="1074" y="361"/>
                </a:lnTo>
                <a:lnTo>
                  <a:pt x="1084" y="362"/>
                </a:lnTo>
                <a:lnTo>
                  <a:pt x="1091" y="368"/>
                </a:lnTo>
                <a:lnTo>
                  <a:pt x="1096" y="374"/>
                </a:lnTo>
                <a:lnTo>
                  <a:pt x="1098" y="384"/>
                </a:lnTo>
                <a:lnTo>
                  <a:pt x="1098" y="418"/>
                </a:lnTo>
                <a:lnTo>
                  <a:pt x="1098" y="418"/>
                </a:lnTo>
                <a:lnTo>
                  <a:pt x="1096" y="428"/>
                </a:lnTo>
                <a:lnTo>
                  <a:pt x="1091" y="437"/>
                </a:lnTo>
                <a:lnTo>
                  <a:pt x="1084" y="442"/>
                </a:lnTo>
                <a:lnTo>
                  <a:pt x="1074" y="443"/>
                </a:lnTo>
                <a:lnTo>
                  <a:pt x="1041" y="443"/>
                </a:lnTo>
                <a:lnTo>
                  <a:pt x="1041" y="443"/>
                </a:lnTo>
                <a:lnTo>
                  <a:pt x="1030" y="442"/>
                </a:lnTo>
                <a:lnTo>
                  <a:pt x="1022" y="437"/>
                </a:lnTo>
                <a:lnTo>
                  <a:pt x="1017" y="428"/>
                </a:lnTo>
                <a:lnTo>
                  <a:pt x="1015" y="418"/>
                </a:lnTo>
                <a:lnTo>
                  <a:pt x="1015" y="38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3" name="405322580"/>
          <p:cNvSpPr>
            <a:spLocks/>
          </p:cNvSpPr>
          <p:nvPr/>
        </p:nvSpPr>
        <p:spPr bwMode="auto">
          <a:xfrm>
            <a:off x="6543176" y="5236889"/>
            <a:ext cx="151046" cy="128454"/>
          </a:xfrm>
          <a:custGeom>
            <a:avLst/>
            <a:gdLst/>
            <a:ahLst/>
            <a:cxnLst>
              <a:cxn ang="0">
                <a:pos x="253" y="207"/>
              </a:cxn>
              <a:cxn ang="0">
                <a:pos x="253" y="207"/>
              </a:cxn>
              <a:cxn ang="0">
                <a:pos x="258" y="207"/>
              </a:cxn>
              <a:cxn ang="0">
                <a:pos x="262" y="204"/>
              </a:cxn>
              <a:cxn ang="0">
                <a:pos x="265" y="200"/>
              </a:cxn>
              <a:cxn ang="0">
                <a:pos x="265" y="195"/>
              </a:cxn>
              <a:cxn ang="0">
                <a:pos x="265" y="11"/>
              </a:cxn>
              <a:cxn ang="0">
                <a:pos x="265" y="11"/>
              </a:cxn>
              <a:cxn ang="0">
                <a:pos x="265" y="8"/>
              </a:cxn>
              <a:cxn ang="0">
                <a:pos x="262" y="3"/>
              </a:cxn>
              <a:cxn ang="0">
                <a:pos x="258" y="1"/>
              </a:cxn>
              <a:cxn ang="0">
                <a:pos x="253" y="0"/>
              </a:cxn>
              <a:cxn ang="0">
                <a:pos x="14" y="0"/>
              </a:cxn>
              <a:cxn ang="0">
                <a:pos x="14" y="0"/>
              </a:cxn>
              <a:cxn ang="0">
                <a:pos x="9" y="1"/>
              </a:cxn>
              <a:cxn ang="0">
                <a:pos x="3" y="3"/>
              </a:cxn>
              <a:cxn ang="0">
                <a:pos x="2" y="8"/>
              </a:cxn>
              <a:cxn ang="0">
                <a:pos x="0" y="11"/>
              </a:cxn>
              <a:cxn ang="0">
                <a:pos x="0" y="195"/>
              </a:cxn>
              <a:cxn ang="0">
                <a:pos x="0" y="195"/>
              </a:cxn>
              <a:cxn ang="0">
                <a:pos x="2" y="200"/>
              </a:cxn>
              <a:cxn ang="0">
                <a:pos x="3" y="204"/>
              </a:cxn>
              <a:cxn ang="0">
                <a:pos x="9" y="207"/>
              </a:cxn>
              <a:cxn ang="0">
                <a:pos x="14" y="207"/>
              </a:cxn>
              <a:cxn ang="0">
                <a:pos x="253" y="207"/>
              </a:cxn>
            </a:cxnLst>
            <a:rect l="0" t="0" r="r" b="b"/>
            <a:pathLst>
              <a:path w="265" h="207">
                <a:moveTo>
                  <a:pt x="253" y="207"/>
                </a:moveTo>
                <a:lnTo>
                  <a:pt x="253" y="207"/>
                </a:lnTo>
                <a:lnTo>
                  <a:pt x="258" y="207"/>
                </a:lnTo>
                <a:lnTo>
                  <a:pt x="262" y="204"/>
                </a:lnTo>
                <a:lnTo>
                  <a:pt x="265" y="200"/>
                </a:lnTo>
                <a:lnTo>
                  <a:pt x="265" y="195"/>
                </a:lnTo>
                <a:lnTo>
                  <a:pt x="265" y="11"/>
                </a:lnTo>
                <a:lnTo>
                  <a:pt x="265" y="11"/>
                </a:lnTo>
                <a:lnTo>
                  <a:pt x="265" y="8"/>
                </a:lnTo>
                <a:lnTo>
                  <a:pt x="262" y="3"/>
                </a:lnTo>
                <a:lnTo>
                  <a:pt x="258" y="1"/>
                </a:lnTo>
                <a:lnTo>
                  <a:pt x="253" y="0"/>
                </a:lnTo>
                <a:lnTo>
                  <a:pt x="14" y="0"/>
                </a:lnTo>
                <a:lnTo>
                  <a:pt x="14" y="0"/>
                </a:lnTo>
                <a:lnTo>
                  <a:pt x="9" y="1"/>
                </a:lnTo>
                <a:lnTo>
                  <a:pt x="3" y="3"/>
                </a:lnTo>
                <a:lnTo>
                  <a:pt x="2" y="8"/>
                </a:lnTo>
                <a:lnTo>
                  <a:pt x="0" y="11"/>
                </a:lnTo>
                <a:lnTo>
                  <a:pt x="0" y="195"/>
                </a:lnTo>
                <a:lnTo>
                  <a:pt x="0" y="195"/>
                </a:lnTo>
                <a:lnTo>
                  <a:pt x="2" y="200"/>
                </a:lnTo>
                <a:lnTo>
                  <a:pt x="3" y="204"/>
                </a:lnTo>
                <a:lnTo>
                  <a:pt x="9" y="207"/>
                </a:lnTo>
                <a:lnTo>
                  <a:pt x="14" y="207"/>
                </a:lnTo>
                <a:lnTo>
                  <a:pt x="253" y="207"/>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4" name="1460262332"/>
          <p:cNvSpPr>
            <a:spLocks/>
          </p:cNvSpPr>
          <p:nvPr/>
        </p:nvSpPr>
        <p:spPr bwMode="auto">
          <a:xfrm>
            <a:off x="6543176" y="5401162"/>
            <a:ext cx="296370" cy="34584"/>
          </a:xfrm>
          <a:custGeom>
            <a:avLst/>
            <a:gdLst/>
            <a:ahLst/>
            <a:cxnLst>
              <a:cxn ang="0">
                <a:pos x="518" y="0"/>
              </a:cxn>
              <a:cxn ang="0">
                <a:pos x="0" y="0"/>
              </a:cxn>
              <a:cxn ang="0">
                <a:pos x="0" y="55"/>
              </a:cxn>
              <a:cxn ang="0">
                <a:pos x="493" y="55"/>
              </a:cxn>
              <a:cxn ang="0">
                <a:pos x="493" y="55"/>
              </a:cxn>
              <a:cxn ang="0">
                <a:pos x="494" y="38"/>
              </a:cxn>
              <a:cxn ang="0">
                <a:pos x="499" y="23"/>
              </a:cxn>
              <a:cxn ang="0">
                <a:pos x="508" y="11"/>
              </a:cxn>
              <a:cxn ang="0">
                <a:pos x="518" y="0"/>
              </a:cxn>
              <a:cxn ang="0">
                <a:pos x="518" y="0"/>
              </a:cxn>
            </a:cxnLst>
            <a:rect l="0" t="0" r="r" b="b"/>
            <a:pathLst>
              <a:path w="518" h="55">
                <a:moveTo>
                  <a:pt x="518" y="0"/>
                </a:moveTo>
                <a:lnTo>
                  <a:pt x="0" y="0"/>
                </a:lnTo>
                <a:lnTo>
                  <a:pt x="0" y="55"/>
                </a:lnTo>
                <a:lnTo>
                  <a:pt x="493" y="55"/>
                </a:lnTo>
                <a:lnTo>
                  <a:pt x="493" y="55"/>
                </a:lnTo>
                <a:lnTo>
                  <a:pt x="494" y="38"/>
                </a:lnTo>
                <a:lnTo>
                  <a:pt x="499" y="23"/>
                </a:lnTo>
                <a:lnTo>
                  <a:pt x="508" y="11"/>
                </a:lnTo>
                <a:lnTo>
                  <a:pt x="518" y="0"/>
                </a:lnTo>
                <a:lnTo>
                  <a:pt x="518"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5" name="2117666545"/>
          <p:cNvSpPr>
            <a:spLocks noChangeArrowheads="1"/>
          </p:cNvSpPr>
          <p:nvPr/>
        </p:nvSpPr>
        <p:spPr bwMode="auto">
          <a:xfrm>
            <a:off x="6543176" y="5475271"/>
            <a:ext cx="191095" cy="34584"/>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6" name="1603983367"/>
          <p:cNvSpPr>
            <a:spLocks noChangeArrowheads="1"/>
          </p:cNvSpPr>
          <p:nvPr/>
        </p:nvSpPr>
        <p:spPr bwMode="auto">
          <a:xfrm>
            <a:off x="6727406" y="5322113"/>
            <a:ext cx="215125" cy="33349"/>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7" name="1375531248"/>
          <p:cNvSpPr>
            <a:spLocks noChangeArrowheads="1"/>
          </p:cNvSpPr>
          <p:nvPr/>
        </p:nvSpPr>
        <p:spPr bwMode="auto">
          <a:xfrm>
            <a:off x="6727405" y="5246771"/>
            <a:ext cx="124728" cy="34584"/>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8" name="1711969197"/>
          <p:cNvSpPr>
            <a:spLocks/>
          </p:cNvSpPr>
          <p:nvPr/>
        </p:nvSpPr>
        <p:spPr bwMode="auto">
          <a:xfrm>
            <a:off x="6804072" y="5414750"/>
            <a:ext cx="204827" cy="310018"/>
          </a:xfrm>
          <a:custGeom>
            <a:avLst/>
            <a:gdLst/>
            <a:ahLst/>
            <a:cxnLst>
              <a:cxn ang="0">
                <a:pos x="286" y="503"/>
              </a:cxn>
              <a:cxn ang="0">
                <a:pos x="290" y="501"/>
              </a:cxn>
              <a:cxn ang="0">
                <a:pos x="295" y="496"/>
              </a:cxn>
              <a:cxn ang="0">
                <a:pos x="296" y="471"/>
              </a:cxn>
              <a:cxn ang="0">
                <a:pos x="296" y="466"/>
              </a:cxn>
              <a:cxn ang="0">
                <a:pos x="350" y="421"/>
              </a:cxn>
              <a:cxn ang="0">
                <a:pos x="354" y="417"/>
              </a:cxn>
              <a:cxn ang="0">
                <a:pos x="359" y="409"/>
              </a:cxn>
              <a:cxn ang="0">
                <a:pos x="359" y="334"/>
              </a:cxn>
              <a:cxn ang="0">
                <a:pos x="359" y="247"/>
              </a:cxn>
              <a:cxn ang="0">
                <a:pos x="355" y="238"/>
              </a:cxn>
              <a:cxn ang="0">
                <a:pos x="349" y="233"/>
              </a:cxn>
              <a:cxn ang="0">
                <a:pos x="195" y="184"/>
              </a:cxn>
              <a:cxn ang="0">
                <a:pos x="192" y="181"/>
              </a:cxn>
              <a:cxn ang="0">
                <a:pos x="192" y="34"/>
              </a:cxn>
              <a:cxn ang="0">
                <a:pos x="192" y="33"/>
              </a:cxn>
              <a:cxn ang="0">
                <a:pos x="188" y="21"/>
              </a:cxn>
              <a:cxn ang="0">
                <a:pos x="182" y="11"/>
              </a:cxn>
              <a:cxn ang="0">
                <a:pos x="172" y="4"/>
              </a:cxn>
              <a:cxn ang="0">
                <a:pos x="160" y="0"/>
              </a:cxn>
              <a:cxn ang="0">
                <a:pos x="118" y="0"/>
              </a:cxn>
              <a:cxn ang="0">
                <a:pos x="106" y="4"/>
              </a:cxn>
              <a:cxn ang="0">
                <a:pos x="94" y="11"/>
              </a:cxn>
              <a:cxn ang="0">
                <a:pos x="86" y="21"/>
              </a:cxn>
              <a:cxn ang="0">
                <a:pos x="82" y="34"/>
              </a:cxn>
              <a:cxn ang="0">
                <a:pos x="81" y="38"/>
              </a:cxn>
              <a:cxn ang="0">
                <a:pos x="82" y="159"/>
              </a:cxn>
              <a:cxn ang="0">
                <a:pos x="82" y="237"/>
              </a:cxn>
              <a:cxn ang="0">
                <a:pos x="82" y="280"/>
              </a:cxn>
              <a:cxn ang="0">
                <a:pos x="79" y="287"/>
              </a:cxn>
              <a:cxn ang="0">
                <a:pos x="72" y="291"/>
              </a:cxn>
              <a:cxn ang="0">
                <a:pos x="72" y="291"/>
              </a:cxn>
              <a:cxn ang="0">
                <a:pos x="65" y="287"/>
              </a:cxn>
              <a:cxn ang="0">
                <a:pos x="62" y="280"/>
              </a:cxn>
              <a:cxn ang="0">
                <a:pos x="62" y="218"/>
              </a:cxn>
              <a:cxn ang="0">
                <a:pos x="55" y="216"/>
              </a:cxn>
              <a:cxn ang="0">
                <a:pos x="48" y="216"/>
              </a:cxn>
              <a:cxn ang="0">
                <a:pos x="30" y="221"/>
              </a:cxn>
              <a:cxn ang="0">
                <a:pos x="16" y="230"/>
              </a:cxn>
              <a:cxn ang="0">
                <a:pos x="8" y="237"/>
              </a:cxn>
              <a:cxn ang="0">
                <a:pos x="0" y="259"/>
              </a:cxn>
              <a:cxn ang="0">
                <a:pos x="6" y="279"/>
              </a:cxn>
              <a:cxn ang="0">
                <a:pos x="64" y="415"/>
              </a:cxn>
              <a:cxn ang="0">
                <a:pos x="123" y="461"/>
              </a:cxn>
              <a:cxn ang="0">
                <a:pos x="126" y="471"/>
              </a:cxn>
              <a:cxn ang="0">
                <a:pos x="126" y="493"/>
              </a:cxn>
              <a:cxn ang="0">
                <a:pos x="129" y="500"/>
              </a:cxn>
              <a:cxn ang="0">
                <a:pos x="136" y="503"/>
              </a:cxn>
            </a:cxnLst>
            <a:rect l="0" t="0" r="r" b="b"/>
            <a:pathLst>
              <a:path w="359" h="503">
                <a:moveTo>
                  <a:pt x="136" y="503"/>
                </a:moveTo>
                <a:lnTo>
                  <a:pt x="286" y="503"/>
                </a:lnTo>
                <a:lnTo>
                  <a:pt x="286" y="503"/>
                </a:lnTo>
                <a:lnTo>
                  <a:pt x="290" y="501"/>
                </a:lnTo>
                <a:lnTo>
                  <a:pt x="293" y="500"/>
                </a:lnTo>
                <a:lnTo>
                  <a:pt x="295" y="496"/>
                </a:lnTo>
                <a:lnTo>
                  <a:pt x="296" y="493"/>
                </a:lnTo>
                <a:lnTo>
                  <a:pt x="296" y="471"/>
                </a:lnTo>
                <a:lnTo>
                  <a:pt x="296" y="471"/>
                </a:lnTo>
                <a:lnTo>
                  <a:pt x="296" y="466"/>
                </a:lnTo>
                <a:lnTo>
                  <a:pt x="300" y="463"/>
                </a:lnTo>
                <a:lnTo>
                  <a:pt x="350" y="421"/>
                </a:lnTo>
                <a:lnTo>
                  <a:pt x="350" y="421"/>
                </a:lnTo>
                <a:lnTo>
                  <a:pt x="354" y="417"/>
                </a:lnTo>
                <a:lnTo>
                  <a:pt x="357" y="414"/>
                </a:lnTo>
                <a:lnTo>
                  <a:pt x="359" y="409"/>
                </a:lnTo>
                <a:lnTo>
                  <a:pt x="359" y="404"/>
                </a:lnTo>
                <a:lnTo>
                  <a:pt x="359" y="334"/>
                </a:lnTo>
                <a:lnTo>
                  <a:pt x="359" y="247"/>
                </a:lnTo>
                <a:lnTo>
                  <a:pt x="359" y="247"/>
                </a:lnTo>
                <a:lnTo>
                  <a:pt x="359" y="243"/>
                </a:lnTo>
                <a:lnTo>
                  <a:pt x="355" y="238"/>
                </a:lnTo>
                <a:lnTo>
                  <a:pt x="354" y="235"/>
                </a:lnTo>
                <a:lnTo>
                  <a:pt x="349" y="233"/>
                </a:lnTo>
                <a:lnTo>
                  <a:pt x="330" y="227"/>
                </a:lnTo>
                <a:lnTo>
                  <a:pt x="195" y="184"/>
                </a:lnTo>
                <a:lnTo>
                  <a:pt x="195" y="184"/>
                </a:lnTo>
                <a:lnTo>
                  <a:pt x="192" y="181"/>
                </a:lnTo>
                <a:lnTo>
                  <a:pt x="192" y="178"/>
                </a:lnTo>
                <a:lnTo>
                  <a:pt x="192" y="34"/>
                </a:lnTo>
                <a:lnTo>
                  <a:pt x="192" y="33"/>
                </a:lnTo>
                <a:lnTo>
                  <a:pt x="192" y="33"/>
                </a:lnTo>
                <a:lnTo>
                  <a:pt x="190" y="26"/>
                </a:lnTo>
                <a:lnTo>
                  <a:pt x="188" y="21"/>
                </a:lnTo>
                <a:lnTo>
                  <a:pt x="185" y="16"/>
                </a:lnTo>
                <a:lnTo>
                  <a:pt x="182" y="11"/>
                </a:lnTo>
                <a:lnTo>
                  <a:pt x="177" y="7"/>
                </a:lnTo>
                <a:lnTo>
                  <a:pt x="172" y="4"/>
                </a:lnTo>
                <a:lnTo>
                  <a:pt x="167" y="2"/>
                </a:lnTo>
                <a:lnTo>
                  <a:pt x="160" y="0"/>
                </a:lnTo>
                <a:lnTo>
                  <a:pt x="118" y="0"/>
                </a:lnTo>
                <a:lnTo>
                  <a:pt x="118" y="0"/>
                </a:lnTo>
                <a:lnTo>
                  <a:pt x="111" y="2"/>
                </a:lnTo>
                <a:lnTo>
                  <a:pt x="106" y="4"/>
                </a:lnTo>
                <a:lnTo>
                  <a:pt x="99" y="7"/>
                </a:lnTo>
                <a:lnTo>
                  <a:pt x="94" y="11"/>
                </a:lnTo>
                <a:lnTo>
                  <a:pt x="89" y="16"/>
                </a:lnTo>
                <a:lnTo>
                  <a:pt x="86" y="21"/>
                </a:lnTo>
                <a:lnTo>
                  <a:pt x="84" y="27"/>
                </a:lnTo>
                <a:lnTo>
                  <a:pt x="82" y="34"/>
                </a:lnTo>
                <a:lnTo>
                  <a:pt x="82" y="34"/>
                </a:lnTo>
                <a:lnTo>
                  <a:pt x="81" y="38"/>
                </a:lnTo>
                <a:lnTo>
                  <a:pt x="81" y="159"/>
                </a:lnTo>
                <a:lnTo>
                  <a:pt x="82" y="159"/>
                </a:lnTo>
                <a:lnTo>
                  <a:pt x="82" y="237"/>
                </a:lnTo>
                <a:lnTo>
                  <a:pt x="82" y="237"/>
                </a:lnTo>
                <a:lnTo>
                  <a:pt x="82" y="280"/>
                </a:lnTo>
                <a:lnTo>
                  <a:pt x="82" y="280"/>
                </a:lnTo>
                <a:lnTo>
                  <a:pt x="81" y="284"/>
                </a:lnTo>
                <a:lnTo>
                  <a:pt x="79" y="287"/>
                </a:lnTo>
                <a:lnTo>
                  <a:pt x="75" y="289"/>
                </a:lnTo>
                <a:lnTo>
                  <a:pt x="72" y="291"/>
                </a:lnTo>
                <a:lnTo>
                  <a:pt x="72" y="291"/>
                </a:lnTo>
                <a:lnTo>
                  <a:pt x="72" y="291"/>
                </a:lnTo>
                <a:lnTo>
                  <a:pt x="67" y="289"/>
                </a:lnTo>
                <a:lnTo>
                  <a:pt x="65" y="287"/>
                </a:lnTo>
                <a:lnTo>
                  <a:pt x="62" y="284"/>
                </a:lnTo>
                <a:lnTo>
                  <a:pt x="62" y="280"/>
                </a:lnTo>
                <a:lnTo>
                  <a:pt x="62" y="237"/>
                </a:lnTo>
                <a:lnTo>
                  <a:pt x="62" y="218"/>
                </a:lnTo>
                <a:lnTo>
                  <a:pt x="62" y="218"/>
                </a:lnTo>
                <a:lnTo>
                  <a:pt x="55" y="216"/>
                </a:lnTo>
                <a:lnTo>
                  <a:pt x="48" y="216"/>
                </a:lnTo>
                <a:lnTo>
                  <a:pt x="48" y="216"/>
                </a:lnTo>
                <a:lnTo>
                  <a:pt x="40" y="218"/>
                </a:lnTo>
                <a:lnTo>
                  <a:pt x="30" y="221"/>
                </a:lnTo>
                <a:lnTo>
                  <a:pt x="16" y="230"/>
                </a:lnTo>
                <a:lnTo>
                  <a:pt x="16" y="230"/>
                </a:lnTo>
                <a:lnTo>
                  <a:pt x="8" y="237"/>
                </a:lnTo>
                <a:lnTo>
                  <a:pt x="8" y="237"/>
                </a:lnTo>
                <a:lnTo>
                  <a:pt x="3" y="247"/>
                </a:lnTo>
                <a:lnTo>
                  <a:pt x="0" y="259"/>
                </a:lnTo>
                <a:lnTo>
                  <a:pt x="1" y="269"/>
                </a:lnTo>
                <a:lnTo>
                  <a:pt x="6" y="279"/>
                </a:lnTo>
                <a:lnTo>
                  <a:pt x="28" y="334"/>
                </a:lnTo>
                <a:lnTo>
                  <a:pt x="64" y="415"/>
                </a:lnTo>
                <a:lnTo>
                  <a:pt x="123" y="461"/>
                </a:lnTo>
                <a:lnTo>
                  <a:pt x="123" y="461"/>
                </a:lnTo>
                <a:lnTo>
                  <a:pt x="126" y="466"/>
                </a:lnTo>
                <a:lnTo>
                  <a:pt x="126" y="471"/>
                </a:lnTo>
                <a:lnTo>
                  <a:pt x="126" y="493"/>
                </a:lnTo>
                <a:lnTo>
                  <a:pt x="126" y="493"/>
                </a:lnTo>
                <a:lnTo>
                  <a:pt x="128" y="496"/>
                </a:lnTo>
                <a:lnTo>
                  <a:pt x="129" y="500"/>
                </a:lnTo>
                <a:lnTo>
                  <a:pt x="133" y="501"/>
                </a:lnTo>
                <a:lnTo>
                  <a:pt x="136" y="503"/>
                </a:lnTo>
                <a:lnTo>
                  <a:pt x="136" y="50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29" name="1316427485"/>
          <p:cNvSpPr/>
          <p:nvPr/>
        </p:nvSpPr>
        <p:spPr bwMode="auto">
          <a:xfrm>
            <a:off x="4537594" y="1323846"/>
            <a:ext cx="2823583" cy="4719880"/>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30" name="1835371029"/>
          <p:cNvSpPr/>
          <p:nvPr/>
        </p:nvSpPr>
        <p:spPr bwMode="auto">
          <a:xfrm>
            <a:off x="1164676" y="3399170"/>
            <a:ext cx="2823583" cy="1257054"/>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31" name="59676113"/>
          <p:cNvSpPr txBox="1"/>
          <p:nvPr/>
        </p:nvSpPr>
        <p:spPr>
          <a:xfrm>
            <a:off x="1205272" y="3406840"/>
            <a:ext cx="2744897" cy="307697"/>
          </a:xfrm>
          <a:prstGeom prst="rect">
            <a:avLst/>
          </a:prstGeom>
          <a:noFill/>
        </p:spPr>
        <p:txBody>
          <a:bodyPr wrap="square" rtlCol="0">
            <a:spAutoFit/>
          </a:bodyPr>
          <a:lstStyle/>
          <a:p>
            <a:pPr algn="ctr"/>
            <a:r>
              <a:rPr lang="bg-BG" altLang="zh-CN" sz="1400" b="1" dirty="0">
                <a:solidFill>
                  <a:srgbClr val="C00000"/>
                </a:solidFill>
                <a:latin typeface="Arial" panose="020B0604020202020204" pitchFamily="34" charset="0"/>
                <a:ea typeface="微软雅黑" pitchFamily="34" charset="-122"/>
              </a:rPr>
              <a:t>МОЛ</a:t>
            </a:r>
            <a:r>
              <a:rPr lang="en-US" altLang="zh-CN" sz="1400" b="1" dirty="0">
                <a:solidFill>
                  <a:srgbClr val="C00000"/>
                </a:solidFill>
                <a:latin typeface="Arial" panose="020B0604020202020204" pitchFamily="34" charset="0"/>
                <a:ea typeface="微软雅黑" pitchFamily="34" charset="-122"/>
              </a:rPr>
              <a:t>/</a:t>
            </a:r>
            <a:r>
              <a:rPr lang="bg-BG" altLang="zh-CN" sz="1400" b="1" dirty="0">
                <a:solidFill>
                  <a:srgbClr val="C00000"/>
                </a:solidFill>
                <a:latin typeface="Arial" panose="020B0604020202020204" pitchFamily="34" charset="0"/>
                <a:ea typeface="微软雅黑" pitchFamily="34" charset="-122"/>
              </a:rPr>
              <a:t>улица</a:t>
            </a:r>
            <a:endParaRPr lang="zh-CN" altLang="en-US" sz="1400" b="1" dirty="0">
              <a:solidFill>
                <a:srgbClr val="C00000"/>
              </a:solidFill>
              <a:latin typeface="Arial" panose="020B0604020202020204" pitchFamily="34" charset="0"/>
              <a:ea typeface="微软雅黑" pitchFamily="34" charset="-122"/>
            </a:endParaRPr>
          </a:p>
        </p:txBody>
      </p:sp>
      <p:sp>
        <p:nvSpPr>
          <p:cNvPr id="132" name="1610450667"/>
          <p:cNvSpPr txBox="1"/>
          <p:nvPr/>
        </p:nvSpPr>
        <p:spPr>
          <a:xfrm>
            <a:off x="4724055" y="1198097"/>
            <a:ext cx="2652047" cy="307697"/>
          </a:xfrm>
          <a:prstGeom prst="rect">
            <a:avLst/>
          </a:prstGeom>
          <a:noFill/>
        </p:spPr>
        <p:txBody>
          <a:bodyPr wrap="square" rtlCol="0">
            <a:spAutoFit/>
          </a:bodyPr>
          <a:lstStyle/>
          <a:p>
            <a:r>
              <a:rPr lang="bg-BG" altLang="zh-CN" sz="1400" b="1" dirty="0">
                <a:solidFill>
                  <a:srgbClr val="C00000"/>
                </a:solidFill>
                <a:latin typeface="Arial" panose="020B0604020202020204" pitchFamily="34" charset="0"/>
                <a:ea typeface="微软雅黑" pitchFamily="34" charset="-122"/>
              </a:rPr>
              <a:t>Индустриални потребители</a:t>
            </a:r>
            <a:endParaRPr lang="zh-CN" altLang="en-US" sz="1400" b="1" dirty="0">
              <a:solidFill>
                <a:srgbClr val="C00000"/>
              </a:solidFill>
              <a:latin typeface="Arial" panose="020B0604020202020204" pitchFamily="34" charset="0"/>
              <a:ea typeface="微软雅黑" pitchFamily="34" charset="-122"/>
            </a:endParaRPr>
          </a:p>
        </p:txBody>
      </p:sp>
      <p:sp>
        <p:nvSpPr>
          <p:cNvPr id="133" name="1920729052"/>
          <p:cNvSpPr/>
          <p:nvPr/>
        </p:nvSpPr>
        <p:spPr bwMode="auto">
          <a:xfrm>
            <a:off x="8108271" y="3399170"/>
            <a:ext cx="2823583" cy="2466671"/>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34" name="1171223511"/>
          <p:cNvSpPr txBox="1"/>
          <p:nvPr/>
        </p:nvSpPr>
        <p:spPr>
          <a:xfrm>
            <a:off x="8146361" y="3460140"/>
            <a:ext cx="3209848" cy="523084"/>
          </a:xfrm>
          <a:prstGeom prst="rect">
            <a:avLst/>
          </a:prstGeom>
          <a:noFill/>
        </p:spPr>
        <p:txBody>
          <a:bodyPr wrap="square" rtlCol="0">
            <a:spAutoFit/>
          </a:bodyPr>
          <a:lstStyle/>
          <a:p>
            <a:r>
              <a:rPr lang="bg-BG" altLang="zh-CN" sz="1400" b="1" dirty="0">
                <a:solidFill>
                  <a:srgbClr val="C00000"/>
                </a:solidFill>
                <a:latin typeface="Arial" panose="020B0604020202020204" pitchFamily="34" charset="0"/>
                <a:ea typeface="微软雅黑" pitchFamily="34" charset="-122"/>
              </a:rPr>
              <a:t>Културни центрове/Спортни центрове</a:t>
            </a:r>
            <a:endParaRPr lang="zh-CN" altLang="en-US" sz="1400" b="1" dirty="0">
              <a:solidFill>
                <a:srgbClr val="C00000"/>
              </a:solidFill>
              <a:latin typeface="Arial" panose="020B0604020202020204" pitchFamily="34" charset="0"/>
              <a:ea typeface="微软雅黑" pitchFamily="34" charset="-122"/>
            </a:endParaRPr>
          </a:p>
        </p:txBody>
      </p:sp>
      <p:sp>
        <p:nvSpPr>
          <p:cNvPr id="135" name="1527786685"/>
          <p:cNvSpPr/>
          <p:nvPr/>
        </p:nvSpPr>
        <p:spPr bwMode="auto">
          <a:xfrm>
            <a:off x="1175663" y="4786672"/>
            <a:ext cx="2823583" cy="1257054"/>
          </a:xfrm>
          <a:prstGeom prst="roundRect">
            <a:avLst>
              <a:gd name="adj" fmla="val 8702"/>
            </a:avLst>
          </a:prstGeom>
          <a:noFill/>
          <a:ln w="19050">
            <a:solidFill>
              <a:schemeClr val="accent6">
                <a:lumMod val="40000"/>
                <a:lumOff val="6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000">
              <a:latin typeface="Arial" panose="020B0604020202020204" pitchFamily="34" charset="0"/>
              <a:ea typeface="微软雅黑" pitchFamily="34" charset="-122"/>
            </a:endParaRPr>
          </a:p>
        </p:txBody>
      </p:sp>
      <p:sp>
        <p:nvSpPr>
          <p:cNvPr id="136" name="2086100164"/>
          <p:cNvSpPr txBox="1"/>
          <p:nvPr/>
        </p:nvSpPr>
        <p:spPr>
          <a:xfrm>
            <a:off x="1479146" y="4857826"/>
            <a:ext cx="2087136" cy="307697"/>
          </a:xfrm>
          <a:prstGeom prst="rect">
            <a:avLst/>
          </a:prstGeom>
          <a:noFill/>
        </p:spPr>
        <p:txBody>
          <a:bodyPr wrap="square" rtlCol="0">
            <a:spAutoFit/>
          </a:bodyPr>
          <a:lstStyle/>
          <a:p>
            <a:r>
              <a:rPr lang="bg-BG" altLang="zh-CN" sz="1400" b="1" dirty="0">
                <a:solidFill>
                  <a:srgbClr val="C00000"/>
                </a:solidFill>
                <a:latin typeface="Arial" panose="020B0604020202020204" pitchFamily="34" charset="0"/>
                <a:ea typeface="微软雅黑" pitchFamily="34" charset="-122"/>
              </a:rPr>
              <a:t>Метро</a:t>
            </a:r>
            <a:r>
              <a:rPr lang="en-US" altLang="zh-CN" sz="1400" b="1" dirty="0">
                <a:solidFill>
                  <a:srgbClr val="C00000"/>
                </a:solidFill>
                <a:latin typeface="Arial" panose="020B0604020202020204" pitchFamily="34" charset="0"/>
                <a:ea typeface="微软雅黑" pitchFamily="34" charset="-122"/>
              </a:rPr>
              <a:t>/</a:t>
            </a:r>
            <a:r>
              <a:rPr lang="bg-BG" altLang="zh-CN" sz="1400" b="1" dirty="0">
                <a:solidFill>
                  <a:srgbClr val="C00000"/>
                </a:solidFill>
                <a:latin typeface="Arial" panose="020B0604020202020204" pitchFamily="34" charset="0"/>
                <a:ea typeface="微软雅黑" pitchFamily="34" charset="-122"/>
              </a:rPr>
              <a:t>Автобус/Влак</a:t>
            </a:r>
            <a:endParaRPr lang="zh-CN" altLang="en-US" sz="1400" b="1" dirty="0">
              <a:solidFill>
                <a:srgbClr val="C00000"/>
              </a:solidFill>
              <a:latin typeface="Arial" panose="020B0604020202020204" pitchFamily="34" charset="0"/>
              <a:ea typeface="微软雅黑" pitchFamily="34" charset="-122"/>
            </a:endParaRPr>
          </a:p>
        </p:txBody>
      </p:sp>
      <p:sp>
        <p:nvSpPr>
          <p:cNvPr id="138" name="850018527"/>
          <p:cNvSpPr>
            <a:spLocks/>
          </p:cNvSpPr>
          <p:nvPr/>
        </p:nvSpPr>
        <p:spPr bwMode="auto">
          <a:xfrm>
            <a:off x="6429475" y="2012821"/>
            <a:ext cx="317876" cy="120701"/>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39" name="462986646"/>
          <p:cNvSpPr>
            <a:spLocks/>
          </p:cNvSpPr>
          <p:nvPr/>
        </p:nvSpPr>
        <p:spPr bwMode="auto">
          <a:xfrm>
            <a:off x="6496065" y="2106397"/>
            <a:ext cx="178413" cy="85440"/>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0" name="685162212"/>
          <p:cNvSpPr>
            <a:spLocks noEditPoints="1"/>
          </p:cNvSpPr>
          <p:nvPr/>
        </p:nvSpPr>
        <p:spPr bwMode="auto">
          <a:xfrm>
            <a:off x="6039981" y="2053506"/>
            <a:ext cx="1207428" cy="800148"/>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2" name="1200481460"/>
          <p:cNvSpPr>
            <a:spLocks/>
          </p:cNvSpPr>
          <p:nvPr/>
        </p:nvSpPr>
        <p:spPr bwMode="auto">
          <a:xfrm>
            <a:off x="9138147" y="2696915"/>
            <a:ext cx="683517" cy="492639"/>
          </a:xfrm>
          <a:custGeom>
            <a:avLst/>
            <a:gdLst/>
            <a:ahLst/>
            <a:cxnLst>
              <a:cxn ang="0">
                <a:pos x="260" y="2202"/>
              </a:cxn>
              <a:cxn ang="0">
                <a:pos x="2143" y="2202"/>
              </a:cxn>
              <a:cxn ang="0">
                <a:pos x="2143" y="619"/>
              </a:cxn>
              <a:cxn ang="0">
                <a:pos x="2718" y="619"/>
              </a:cxn>
              <a:cxn ang="0">
                <a:pos x="2718" y="2202"/>
              </a:cxn>
              <a:cxn ang="0">
                <a:pos x="4314" y="2202"/>
              </a:cxn>
              <a:cxn ang="0">
                <a:pos x="4314" y="2274"/>
              </a:cxn>
              <a:cxn ang="0">
                <a:pos x="4314" y="2777"/>
              </a:cxn>
              <a:cxn ang="0">
                <a:pos x="4314" y="5752"/>
              </a:cxn>
              <a:cxn ang="0">
                <a:pos x="8420" y="5752"/>
              </a:cxn>
              <a:cxn ang="0">
                <a:pos x="9343" y="4844"/>
              </a:cxn>
              <a:cxn ang="0">
                <a:pos x="4574" y="0"/>
              </a:cxn>
              <a:cxn ang="0">
                <a:pos x="5381" y="0"/>
              </a:cxn>
              <a:cxn ang="0">
                <a:pos x="7501" y="2152"/>
              </a:cxn>
              <a:cxn ang="0">
                <a:pos x="9202" y="441"/>
              </a:cxn>
              <a:cxn ang="0">
                <a:pos x="10012" y="441"/>
              </a:cxn>
              <a:cxn ang="0">
                <a:pos x="7904" y="2562"/>
              </a:cxn>
              <a:cxn ang="0">
                <a:pos x="9753" y="4441"/>
              </a:cxn>
              <a:cxn ang="0">
                <a:pos x="13116" y="1133"/>
              </a:cxn>
              <a:cxn ang="0">
                <a:pos x="13116" y="1859"/>
              </a:cxn>
              <a:cxn ang="0">
                <a:pos x="13199" y="1859"/>
              </a:cxn>
              <a:cxn ang="0">
                <a:pos x="9240" y="5752"/>
              </a:cxn>
              <a:cxn ang="0">
                <a:pos x="12624" y="5752"/>
              </a:cxn>
              <a:cxn ang="0">
                <a:pos x="12624" y="6327"/>
              </a:cxn>
              <a:cxn ang="0">
                <a:pos x="8656" y="6327"/>
              </a:cxn>
              <a:cxn ang="0">
                <a:pos x="6127" y="8815"/>
              </a:cxn>
              <a:cxn ang="0">
                <a:pos x="5724" y="8405"/>
              </a:cxn>
              <a:cxn ang="0">
                <a:pos x="7835" y="6327"/>
              </a:cxn>
              <a:cxn ang="0">
                <a:pos x="4314" y="6327"/>
              </a:cxn>
              <a:cxn ang="0">
                <a:pos x="3825" y="6327"/>
              </a:cxn>
              <a:cxn ang="0">
                <a:pos x="3739" y="6327"/>
              </a:cxn>
              <a:cxn ang="0">
                <a:pos x="3739" y="2777"/>
              </a:cxn>
              <a:cxn ang="0">
                <a:pos x="2718" y="2777"/>
              </a:cxn>
              <a:cxn ang="0">
                <a:pos x="2718" y="7433"/>
              </a:cxn>
              <a:cxn ang="0">
                <a:pos x="2617" y="7433"/>
              </a:cxn>
              <a:cxn ang="0">
                <a:pos x="2143" y="7433"/>
              </a:cxn>
              <a:cxn ang="0">
                <a:pos x="0" y="7433"/>
              </a:cxn>
              <a:cxn ang="0">
                <a:pos x="0" y="6858"/>
              </a:cxn>
              <a:cxn ang="0">
                <a:pos x="2143" y="6858"/>
              </a:cxn>
              <a:cxn ang="0">
                <a:pos x="2143" y="2777"/>
              </a:cxn>
              <a:cxn ang="0">
                <a:pos x="260" y="2777"/>
              </a:cxn>
              <a:cxn ang="0">
                <a:pos x="260" y="2202"/>
              </a:cxn>
            </a:cxnLst>
            <a:rect l="0" t="0" r="r" b="b"/>
            <a:pathLst>
              <a:path w="13199" h="8815">
                <a:moveTo>
                  <a:pt x="260" y="2202"/>
                </a:moveTo>
                <a:lnTo>
                  <a:pt x="2143" y="2202"/>
                </a:lnTo>
                <a:lnTo>
                  <a:pt x="2143" y="619"/>
                </a:lnTo>
                <a:lnTo>
                  <a:pt x="2718" y="619"/>
                </a:lnTo>
                <a:lnTo>
                  <a:pt x="2718" y="2202"/>
                </a:lnTo>
                <a:lnTo>
                  <a:pt x="4314" y="2202"/>
                </a:lnTo>
                <a:lnTo>
                  <a:pt x="4314" y="2274"/>
                </a:lnTo>
                <a:lnTo>
                  <a:pt x="4314" y="2777"/>
                </a:lnTo>
                <a:lnTo>
                  <a:pt x="4314" y="5752"/>
                </a:lnTo>
                <a:lnTo>
                  <a:pt x="8420" y="5752"/>
                </a:lnTo>
                <a:lnTo>
                  <a:pt x="9343" y="4844"/>
                </a:lnTo>
                <a:lnTo>
                  <a:pt x="4574" y="0"/>
                </a:lnTo>
                <a:lnTo>
                  <a:pt x="5381" y="0"/>
                </a:lnTo>
                <a:lnTo>
                  <a:pt x="7501" y="2152"/>
                </a:lnTo>
                <a:lnTo>
                  <a:pt x="9202" y="441"/>
                </a:lnTo>
                <a:lnTo>
                  <a:pt x="10012" y="441"/>
                </a:lnTo>
                <a:lnTo>
                  <a:pt x="7904" y="2562"/>
                </a:lnTo>
                <a:lnTo>
                  <a:pt x="9753" y="4441"/>
                </a:lnTo>
                <a:lnTo>
                  <a:pt x="13116" y="1133"/>
                </a:lnTo>
                <a:lnTo>
                  <a:pt x="13116" y="1859"/>
                </a:lnTo>
                <a:lnTo>
                  <a:pt x="13199" y="1859"/>
                </a:lnTo>
                <a:lnTo>
                  <a:pt x="9240" y="5752"/>
                </a:lnTo>
                <a:lnTo>
                  <a:pt x="12624" y="5752"/>
                </a:lnTo>
                <a:lnTo>
                  <a:pt x="12624" y="6327"/>
                </a:lnTo>
                <a:lnTo>
                  <a:pt x="8656" y="6327"/>
                </a:lnTo>
                <a:lnTo>
                  <a:pt x="6127" y="8815"/>
                </a:lnTo>
                <a:lnTo>
                  <a:pt x="5724" y="8405"/>
                </a:lnTo>
                <a:lnTo>
                  <a:pt x="7835" y="6327"/>
                </a:lnTo>
                <a:lnTo>
                  <a:pt x="4314" y="6327"/>
                </a:lnTo>
                <a:lnTo>
                  <a:pt x="3825" y="6327"/>
                </a:lnTo>
                <a:lnTo>
                  <a:pt x="3739" y="6327"/>
                </a:lnTo>
                <a:lnTo>
                  <a:pt x="3739" y="2777"/>
                </a:lnTo>
                <a:lnTo>
                  <a:pt x="2718" y="2777"/>
                </a:lnTo>
                <a:lnTo>
                  <a:pt x="2718" y="7433"/>
                </a:lnTo>
                <a:lnTo>
                  <a:pt x="2617" y="7433"/>
                </a:lnTo>
                <a:lnTo>
                  <a:pt x="2143" y="7433"/>
                </a:lnTo>
                <a:lnTo>
                  <a:pt x="0" y="7433"/>
                </a:lnTo>
                <a:lnTo>
                  <a:pt x="0" y="6858"/>
                </a:lnTo>
                <a:lnTo>
                  <a:pt x="2143" y="6858"/>
                </a:lnTo>
                <a:lnTo>
                  <a:pt x="2143" y="2777"/>
                </a:lnTo>
                <a:lnTo>
                  <a:pt x="260" y="2777"/>
                </a:lnTo>
                <a:lnTo>
                  <a:pt x="260" y="2202"/>
                </a:lnTo>
                <a:close/>
              </a:path>
            </a:pathLst>
          </a:custGeom>
          <a:solidFill>
            <a:srgbClr val="AAA9A9"/>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3" name="1661813883"/>
          <p:cNvSpPr>
            <a:spLocks/>
          </p:cNvSpPr>
          <p:nvPr/>
        </p:nvSpPr>
        <p:spPr bwMode="auto">
          <a:xfrm>
            <a:off x="9816231" y="2610116"/>
            <a:ext cx="114100" cy="129024"/>
          </a:xfrm>
          <a:custGeom>
            <a:avLst/>
            <a:gdLst/>
            <a:ahLst/>
            <a:cxnLst>
              <a:cxn ang="0">
                <a:pos x="1802" y="2312"/>
              </a:cxn>
              <a:cxn ang="0">
                <a:pos x="1802" y="2293"/>
              </a:cxn>
              <a:cxn ang="0">
                <a:pos x="1803" y="2275"/>
              </a:cxn>
              <a:cxn ang="0">
                <a:pos x="1798" y="2089"/>
              </a:cxn>
              <a:cxn ang="0">
                <a:pos x="1775" y="1909"/>
              </a:cxn>
              <a:cxn ang="0">
                <a:pos x="1735" y="1735"/>
              </a:cxn>
              <a:cxn ang="0">
                <a:pos x="1679" y="1567"/>
              </a:cxn>
              <a:cxn ang="0">
                <a:pos x="1606" y="1407"/>
              </a:cxn>
              <a:cxn ang="0">
                <a:pos x="1519" y="1255"/>
              </a:cxn>
              <a:cxn ang="0">
                <a:pos x="1418" y="1113"/>
              </a:cxn>
              <a:cxn ang="0">
                <a:pos x="1304" y="981"/>
              </a:cxn>
              <a:cxn ang="0">
                <a:pos x="1178" y="861"/>
              </a:cxn>
              <a:cxn ang="0">
                <a:pos x="1041" y="753"/>
              </a:cxn>
              <a:cxn ang="0">
                <a:pos x="895" y="658"/>
              </a:cxn>
              <a:cxn ang="0">
                <a:pos x="738" y="578"/>
              </a:cxn>
              <a:cxn ang="0">
                <a:pos x="574" y="512"/>
              </a:cxn>
              <a:cxn ang="0">
                <a:pos x="402" y="463"/>
              </a:cxn>
              <a:cxn ang="0">
                <a:pos x="222" y="431"/>
              </a:cxn>
              <a:cxn ang="0">
                <a:pos x="38" y="417"/>
              </a:cxn>
              <a:cxn ang="0">
                <a:pos x="20" y="417"/>
              </a:cxn>
              <a:cxn ang="0">
                <a:pos x="0" y="417"/>
              </a:cxn>
              <a:cxn ang="0">
                <a:pos x="21" y="0"/>
              </a:cxn>
              <a:cxn ang="0">
                <a:pos x="39" y="0"/>
              </a:cxn>
              <a:cxn ang="0">
                <a:pos x="163" y="7"/>
              </a:cxn>
              <a:cxn ang="0">
                <a:pos x="386" y="36"/>
              </a:cxn>
              <a:cxn ang="0">
                <a:pos x="602" y="86"/>
              </a:cxn>
              <a:cxn ang="0">
                <a:pos x="810" y="156"/>
              </a:cxn>
              <a:cxn ang="0">
                <a:pos x="1007" y="245"/>
              </a:cxn>
              <a:cxn ang="0">
                <a:pos x="1194" y="353"/>
              </a:cxn>
              <a:cxn ang="0">
                <a:pos x="1368" y="479"/>
              </a:cxn>
              <a:cxn ang="0">
                <a:pos x="1530" y="619"/>
              </a:cxn>
              <a:cxn ang="0">
                <a:pos x="1677" y="774"/>
              </a:cxn>
              <a:cxn ang="0">
                <a:pos x="1809" y="943"/>
              </a:cxn>
              <a:cxn ang="0">
                <a:pos x="1926" y="1123"/>
              </a:cxn>
              <a:cxn ang="0">
                <a:pos x="2023" y="1315"/>
              </a:cxn>
              <a:cxn ang="0">
                <a:pos x="2103" y="1517"/>
              </a:cxn>
              <a:cxn ang="0">
                <a:pos x="2163" y="1728"/>
              </a:cxn>
              <a:cxn ang="0">
                <a:pos x="2202" y="1946"/>
              </a:cxn>
              <a:cxn ang="0">
                <a:pos x="2219" y="2171"/>
              </a:cxn>
              <a:cxn ang="0">
                <a:pos x="2219" y="2294"/>
              </a:cxn>
              <a:cxn ang="0">
                <a:pos x="2218" y="2313"/>
              </a:cxn>
            </a:cxnLst>
            <a:rect l="0" t="0" r="r" b="b"/>
            <a:pathLst>
              <a:path w="2219" h="2323">
                <a:moveTo>
                  <a:pt x="2218" y="2323"/>
                </a:moveTo>
                <a:lnTo>
                  <a:pt x="1802" y="2312"/>
                </a:lnTo>
                <a:lnTo>
                  <a:pt x="1802" y="2303"/>
                </a:lnTo>
                <a:lnTo>
                  <a:pt x="1802" y="2293"/>
                </a:lnTo>
                <a:lnTo>
                  <a:pt x="1803" y="2284"/>
                </a:lnTo>
                <a:lnTo>
                  <a:pt x="1803" y="2275"/>
                </a:lnTo>
                <a:lnTo>
                  <a:pt x="1803" y="2181"/>
                </a:lnTo>
                <a:lnTo>
                  <a:pt x="1798" y="2089"/>
                </a:lnTo>
                <a:lnTo>
                  <a:pt x="1789" y="1998"/>
                </a:lnTo>
                <a:lnTo>
                  <a:pt x="1775" y="1909"/>
                </a:lnTo>
                <a:lnTo>
                  <a:pt x="1757" y="1821"/>
                </a:lnTo>
                <a:lnTo>
                  <a:pt x="1735" y="1735"/>
                </a:lnTo>
                <a:lnTo>
                  <a:pt x="1709" y="1650"/>
                </a:lnTo>
                <a:lnTo>
                  <a:pt x="1679" y="1567"/>
                </a:lnTo>
                <a:lnTo>
                  <a:pt x="1644" y="1486"/>
                </a:lnTo>
                <a:lnTo>
                  <a:pt x="1606" y="1407"/>
                </a:lnTo>
                <a:lnTo>
                  <a:pt x="1564" y="1330"/>
                </a:lnTo>
                <a:lnTo>
                  <a:pt x="1519" y="1255"/>
                </a:lnTo>
                <a:lnTo>
                  <a:pt x="1470" y="1183"/>
                </a:lnTo>
                <a:lnTo>
                  <a:pt x="1418" y="1113"/>
                </a:lnTo>
                <a:lnTo>
                  <a:pt x="1363" y="1046"/>
                </a:lnTo>
                <a:lnTo>
                  <a:pt x="1304" y="981"/>
                </a:lnTo>
                <a:lnTo>
                  <a:pt x="1242" y="920"/>
                </a:lnTo>
                <a:lnTo>
                  <a:pt x="1178" y="861"/>
                </a:lnTo>
                <a:lnTo>
                  <a:pt x="1112" y="806"/>
                </a:lnTo>
                <a:lnTo>
                  <a:pt x="1041" y="753"/>
                </a:lnTo>
                <a:lnTo>
                  <a:pt x="969" y="704"/>
                </a:lnTo>
                <a:lnTo>
                  <a:pt x="895" y="658"/>
                </a:lnTo>
                <a:lnTo>
                  <a:pt x="818" y="616"/>
                </a:lnTo>
                <a:lnTo>
                  <a:pt x="738" y="578"/>
                </a:lnTo>
                <a:lnTo>
                  <a:pt x="657" y="543"/>
                </a:lnTo>
                <a:lnTo>
                  <a:pt x="574" y="512"/>
                </a:lnTo>
                <a:lnTo>
                  <a:pt x="488" y="486"/>
                </a:lnTo>
                <a:lnTo>
                  <a:pt x="402" y="463"/>
                </a:lnTo>
                <a:lnTo>
                  <a:pt x="312" y="446"/>
                </a:lnTo>
                <a:lnTo>
                  <a:pt x="222" y="431"/>
                </a:lnTo>
                <a:lnTo>
                  <a:pt x="131" y="422"/>
                </a:lnTo>
                <a:lnTo>
                  <a:pt x="38" y="417"/>
                </a:lnTo>
                <a:lnTo>
                  <a:pt x="29" y="417"/>
                </a:lnTo>
                <a:lnTo>
                  <a:pt x="20" y="417"/>
                </a:lnTo>
                <a:lnTo>
                  <a:pt x="10" y="417"/>
                </a:lnTo>
                <a:lnTo>
                  <a:pt x="0" y="417"/>
                </a:lnTo>
                <a:lnTo>
                  <a:pt x="11" y="0"/>
                </a:lnTo>
                <a:lnTo>
                  <a:pt x="21" y="0"/>
                </a:lnTo>
                <a:lnTo>
                  <a:pt x="30" y="0"/>
                </a:lnTo>
                <a:lnTo>
                  <a:pt x="39" y="0"/>
                </a:lnTo>
                <a:lnTo>
                  <a:pt x="49" y="1"/>
                </a:lnTo>
                <a:lnTo>
                  <a:pt x="163" y="7"/>
                </a:lnTo>
                <a:lnTo>
                  <a:pt x="276" y="18"/>
                </a:lnTo>
                <a:lnTo>
                  <a:pt x="386" y="36"/>
                </a:lnTo>
                <a:lnTo>
                  <a:pt x="495" y="57"/>
                </a:lnTo>
                <a:lnTo>
                  <a:pt x="602" y="86"/>
                </a:lnTo>
                <a:lnTo>
                  <a:pt x="707" y="119"/>
                </a:lnTo>
                <a:lnTo>
                  <a:pt x="810" y="156"/>
                </a:lnTo>
                <a:lnTo>
                  <a:pt x="910" y="199"/>
                </a:lnTo>
                <a:lnTo>
                  <a:pt x="1007" y="245"/>
                </a:lnTo>
                <a:lnTo>
                  <a:pt x="1102" y="297"/>
                </a:lnTo>
                <a:lnTo>
                  <a:pt x="1194" y="353"/>
                </a:lnTo>
                <a:lnTo>
                  <a:pt x="1283" y="414"/>
                </a:lnTo>
                <a:lnTo>
                  <a:pt x="1368" y="479"/>
                </a:lnTo>
                <a:lnTo>
                  <a:pt x="1451" y="546"/>
                </a:lnTo>
                <a:lnTo>
                  <a:pt x="1530" y="619"/>
                </a:lnTo>
                <a:lnTo>
                  <a:pt x="1606" y="695"/>
                </a:lnTo>
                <a:lnTo>
                  <a:pt x="1677" y="774"/>
                </a:lnTo>
                <a:lnTo>
                  <a:pt x="1746" y="857"/>
                </a:lnTo>
                <a:lnTo>
                  <a:pt x="1809" y="943"/>
                </a:lnTo>
                <a:lnTo>
                  <a:pt x="1870" y="1031"/>
                </a:lnTo>
                <a:lnTo>
                  <a:pt x="1926" y="1123"/>
                </a:lnTo>
                <a:lnTo>
                  <a:pt x="1976" y="1218"/>
                </a:lnTo>
                <a:lnTo>
                  <a:pt x="2023" y="1315"/>
                </a:lnTo>
                <a:lnTo>
                  <a:pt x="2066" y="1415"/>
                </a:lnTo>
                <a:lnTo>
                  <a:pt x="2103" y="1517"/>
                </a:lnTo>
                <a:lnTo>
                  <a:pt x="2135" y="1622"/>
                </a:lnTo>
                <a:lnTo>
                  <a:pt x="2163" y="1728"/>
                </a:lnTo>
                <a:lnTo>
                  <a:pt x="2185" y="1835"/>
                </a:lnTo>
                <a:lnTo>
                  <a:pt x="2202" y="1946"/>
                </a:lnTo>
                <a:lnTo>
                  <a:pt x="2213" y="2058"/>
                </a:lnTo>
                <a:lnTo>
                  <a:pt x="2219" y="2171"/>
                </a:lnTo>
                <a:lnTo>
                  <a:pt x="2219" y="2285"/>
                </a:lnTo>
                <a:lnTo>
                  <a:pt x="2219" y="2294"/>
                </a:lnTo>
                <a:lnTo>
                  <a:pt x="2218" y="2304"/>
                </a:lnTo>
                <a:lnTo>
                  <a:pt x="2218" y="2313"/>
                </a:lnTo>
                <a:lnTo>
                  <a:pt x="2218" y="2323"/>
                </a:lnTo>
                <a:close/>
              </a:path>
            </a:pathLst>
          </a:custGeom>
          <a:solidFill>
            <a:srgbClr val="969595"/>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4" name="527546854"/>
          <p:cNvSpPr>
            <a:spLocks/>
          </p:cNvSpPr>
          <p:nvPr/>
        </p:nvSpPr>
        <p:spPr bwMode="auto">
          <a:xfrm>
            <a:off x="9817317" y="2567890"/>
            <a:ext cx="152134" cy="172423"/>
          </a:xfrm>
          <a:custGeom>
            <a:avLst/>
            <a:gdLst/>
            <a:ahLst/>
            <a:cxnLst>
              <a:cxn ang="0">
                <a:pos x="2948" y="3062"/>
              </a:cxn>
              <a:cxn ang="0">
                <a:pos x="2947" y="3082"/>
              </a:cxn>
              <a:cxn ang="0">
                <a:pos x="2562" y="3082"/>
              </a:cxn>
              <a:cxn ang="0">
                <a:pos x="2562" y="3062"/>
              </a:cxn>
              <a:cxn ang="0">
                <a:pos x="2563" y="3043"/>
              </a:cxn>
              <a:cxn ang="0">
                <a:pos x="2556" y="2779"/>
              </a:cxn>
              <a:cxn ang="0">
                <a:pos x="2523" y="2520"/>
              </a:cxn>
              <a:cxn ang="0">
                <a:pos x="2465" y="2271"/>
              </a:cxn>
              <a:cxn ang="0">
                <a:pos x="2384" y="2031"/>
              </a:cxn>
              <a:cxn ang="0">
                <a:pos x="2280" y="1802"/>
              </a:cxn>
              <a:cxn ang="0">
                <a:pos x="2156" y="1585"/>
              </a:cxn>
              <a:cxn ang="0">
                <a:pos x="2012" y="1382"/>
              </a:cxn>
              <a:cxn ang="0">
                <a:pos x="1849" y="1193"/>
              </a:cxn>
              <a:cxn ang="0">
                <a:pos x="1669" y="1020"/>
              </a:cxn>
              <a:cxn ang="0">
                <a:pos x="1473" y="867"/>
              </a:cxn>
              <a:cxn ang="0">
                <a:pos x="1263" y="731"/>
              </a:cxn>
              <a:cxn ang="0">
                <a:pos x="1039" y="616"/>
              </a:cxn>
              <a:cxn ang="0">
                <a:pos x="803" y="522"/>
              </a:cxn>
              <a:cxn ang="0">
                <a:pos x="557" y="452"/>
              </a:cxn>
              <a:cxn ang="0">
                <a:pos x="301" y="406"/>
              </a:cxn>
              <a:cxn ang="0">
                <a:pos x="37" y="386"/>
              </a:cxn>
              <a:cxn ang="0">
                <a:pos x="18" y="385"/>
              </a:cxn>
              <a:cxn ang="0">
                <a:pos x="0" y="385"/>
              </a:cxn>
              <a:cxn ang="0">
                <a:pos x="18" y="0"/>
              </a:cxn>
              <a:cxn ang="0">
                <a:pos x="37" y="0"/>
              </a:cxn>
              <a:cxn ang="0">
                <a:pos x="200" y="8"/>
              </a:cxn>
              <a:cxn ang="0">
                <a:pos x="498" y="47"/>
              </a:cxn>
              <a:cxn ang="0">
                <a:pos x="786" y="113"/>
              </a:cxn>
              <a:cxn ang="0">
                <a:pos x="1064" y="208"/>
              </a:cxn>
              <a:cxn ang="0">
                <a:pos x="1327" y="328"/>
              </a:cxn>
              <a:cxn ang="0">
                <a:pos x="1578" y="472"/>
              </a:cxn>
              <a:cxn ang="0">
                <a:pos x="1811" y="638"/>
              </a:cxn>
              <a:cxn ang="0">
                <a:pos x="2027" y="826"/>
              </a:cxn>
              <a:cxn ang="0">
                <a:pos x="2224" y="1034"/>
              </a:cxn>
              <a:cxn ang="0">
                <a:pos x="2401" y="1259"/>
              </a:cxn>
              <a:cxn ang="0">
                <a:pos x="2556" y="1501"/>
              </a:cxn>
              <a:cxn ang="0">
                <a:pos x="2686" y="1757"/>
              </a:cxn>
              <a:cxn ang="0">
                <a:pos x="2793" y="2027"/>
              </a:cxn>
              <a:cxn ang="0">
                <a:pos x="2873" y="2308"/>
              </a:cxn>
              <a:cxn ang="0">
                <a:pos x="2925" y="2600"/>
              </a:cxn>
              <a:cxn ang="0">
                <a:pos x="2948" y="2900"/>
              </a:cxn>
            </a:cxnLst>
            <a:rect l="0" t="0" r="r" b="b"/>
            <a:pathLst>
              <a:path w="2948" h="3091">
                <a:moveTo>
                  <a:pt x="2948" y="3053"/>
                </a:moveTo>
                <a:lnTo>
                  <a:pt x="2948" y="3062"/>
                </a:lnTo>
                <a:lnTo>
                  <a:pt x="2947" y="3072"/>
                </a:lnTo>
                <a:lnTo>
                  <a:pt x="2947" y="3082"/>
                </a:lnTo>
                <a:lnTo>
                  <a:pt x="2947" y="3091"/>
                </a:lnTo>
                <a:lnTo>
                  <a:pt x="2562" y="3082"/>
                </a:lnTo>
                <a:lnTo>
                  <a:pt x="2562" y="3071"/>
                </a:lnTo>
                <a:lnTo>
                  <a:pt x="2562" y="3062"/>
                </a:lnTo>
                <a:lnTo>
                  <a:pt x="2563" y="3053"/>
                </a:lnTo>
                <a:lnTo>
                  <a:pt x="2563" y="3043"/>
                </a:lnTo>
                <a:lnTo>
                  <a:pt x="2563" y="2910"/>
                </a:lnTo>
                <a:lnTo>
                  <a:pt x="2556" y="2779"/>
                </a:lnTo>
                <a:lnTo>
                  <a:pt x="2543" y="2649"/>
                </a:lnTo>
                <a:lnTo>
                  <a:pt x="2523" y="2520"/>
                </a:lnTo>
                <a:lnTo>
                  <a:pt x="2497" y="2395"/>
                </a:lnTo>
                <a:lnTo>
                  <a:pt x="2465" y="2271"/>
                </a:lnTo>
                <a:lnTo>
                  <a:pt x="2428" y="2150"/>
                </a:lnTo>
                <a:lnTo>
                  <a:pt x="2384" y="2031"/>
                </a:lnTo>
                <a:lnTo>
                  <a:pt x="2335" y="1915"/>
                </a:lnTo>
                <a:lnTo>
                  <a:pt x="2280" y="1802"/>
                </a:lnTo>
                <a:lnTo>
                  <a:pt x="2220" y="1692"/>
                </a:lnTo>
                <a:lnTo>
                  <a:pt x="2156" y="1585"/>
                </a:lnTo>
                <a:lnTo>
                  <a:pt x="2086" y="1481"/>
                </a:lnTo>
                <a:lnTo>
                  <a:pt x="2012" y="1382"/>
                </a:lnTo>
                <a:lnTo>
                  <a:pt x="1933" y="1285"/>
                </a:lnTo>
                <a:lnTo>
                  <a:pt x="1849" y="1193"/>
                </a:lnTo>
                <a:lnTo>
                  <a:pt x="1760" y="1104"/>
                </a:lnTo>
                <a:lnTo>
                  <a:pt x="1669" y="1020"/>
                </a:lnTo>
                <a:lnTo>
                  <a:pt x="1572" y="941"/>
                </a:lnTo>
                <a:lnTo>
                  <a:pt x="1473" y="867"/>
                </a:lnTo>
                <a:lnTo>
                  <a:pt x="1370" y="796"/>
                </a:lnTo>
                <a:lnTo>
                  <a:pt x="1263" y="731"/>
                </a:lnTo>
                <a:lnTo>
                  <a:pt x="1152" y="671"/>
                </a:lnTo>
                <a:lnTo>
                  <a:pt x="1039" y="616"/>
                </a:lnTo>
                <a:lnTo>
                  <a:pt x="922" y="566"/>
                </a:lnTo>
                <a:lnTo>
                  <a:pt x="803" y="522"/>
                </a:lnTo>
                <a:lnTo>
                  <a:pt x="682" y="484"/>
                </a:lnTo>
                <a:lnTo>
                  <a:pt x="557" y="452"/>
                </a:lnTo>
                <a:lnTo>
                  <a:pt x="430" y="426"/>
                </a:lnTo>
                <a:lnTo>
                  <a:pt x="301" y="406"/>
                </a:lnTo>
                <a:lnTo>
                  <a:pt x="170" y="392"/>
                </a:lnTo>
                <a:lnTo>
                  <a:pt x="37" y="386"/>
                </a:lnTo>
                <a:lnTo>
                  <a:pt x="28" y="385"/>
                </a:lnTo>
                <a:lnTo>
                  <a:pt x="18" y="385"/>
                </a:lnTo>
                <a:lnTo>
                  <a:pt x="9" y="385"/>
                </a:lnTo>
                <a:lnTo>
                  <a:pt x="0" y="385"/>
                </a:lnTo>
                <a:lnTo>
                  <a:pt x="9" y="0"/>
                </a:lnTo>
                <a:lnTo>
                  <a:pt x="18" y="0"/>
                </a:lnTo>
                <a:lnTo>
                  <a:pt x="28" y="0"/>
                </a:lnTo>
                <a:lnTo>
                  <a:pt x="37" y="0"/>
                </a:lnTo>
                <a:lnTo>
                  <a:pt x="47" y="0"/>
                </a:lnTo>
                <a:lnTo>
                  <a:pt x="200" y="8"/>
                </a:lnTo>
                <a:lnTo>
                  <a:pt x="350" y="24"/>
                </a:lnTo>
                <a:lnTo>
                  <a:pt x="498" y="47"/>
                </a:lnTo>
                <a:lnTo>
                  <a:pt x="644" y="77"/>
                </a:lnTo>
                <a:lnTo>
                  <a:pt x="786" y="113"/>
                </a:lnTo>
                <a:lnTo>
                  <a:pt x="927" y="158"/>
                </a:lnTo>
                <a:lnTo>
                  <a:pt x="1064" y="208"/>
                </a:lnTo>
                <a:lnTo>
                  <a:pt x="1198" y="265"/>
                </a:lnTo>
                <a:lnTo>
                  <a:pt x="1327" y="328"/>
                </a:lnTo>
                <a:lnTo>
                  <a:pt x="1455" y="396"/>
                </a:lnTo>
                <a:lnTo>
                  <a:pt x="1578" y="472"/>
                </a:lnTo>
                <a:lnTo>
                  <a:pt x="1696" y="552"/>
                </a:lnTo>
                <a:lnTo>
                  <a:pt x="1811" y="638"/>
                </a:lnTo>
                <a:lnTo>
                  <a:pt x="1921" y="730"/>
                </a:lnTo>
                <a:lnTo>
                  <a:pt x="2027" y="826"/>
                </a:lnTo>
                <a:lnTo>
                  <a:pt x="2128" y="928"/>
                </a:lnTo>
                <a:lnTo>
                  <a:pt x="2224" y="1034"/>
                </a:lnTo>
                <a:lnTo>
                  <a:pt x="2315" y="1144"/>
                </a:lnTo>
                <a:lnTo>
                  <a:pt x="2401" y="1259"/>
                </a:lnTo>
                <a:lnTo>
                  <a:pt x="2481" y="1377"/>
                </a:lnTo>
                <a:lnTo>
                  <a:pt x="2556" y="1501"/>
                </a:lnTo>
                <a:lnTo>
                  <a:pt x="2624" y="1626"/>
                </a:lnTo>
                <a:lnTo>
                  <a:pt x="2686" y="1757"/>
                </a:lnTo>
                <a:lnTo>
                  <a:pt x="2742" y="1890"/>
                </a:lnTo>
                <a:lnTo>
                  <a:pt x="2793" y="2027"/>
                </a:lnTo>
                <a:lnTo>
                  <a:pt x="2836" y="2166"/>
                </a:lnTo>
                <a:lnTo>
                  <a:pt x="2873" y="2308"/>
                </a:lnTo>
                <a:lnTo>
                  <a:pt x="2902" y="2453"/>
                </a:lnTo>
                <a:lnTo>
                  <a:pt x="2925" y="2600"/>
                </a:lnTo>
                <a:lnTo>
                  <a:pt x="2941" y="2748"/>
                </a:lnTo>
                <a:lnTo>
                  <a:pt x="2948" y="2900"/>
                </a:lnTo>
                <a:lnTo>
                  <a:pt x="2948" y="3053"/>
                </a:lnTo>
                <a:close/>
              </a:path>
            </a:pathLst>
          </a:custGeom>
          <a:solidFill>
            <a:srgbClr val="969595"/>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5" name="1834051088"/>
          <p:cNvSpPr>
            <a:spLocks noEditPoints="1"/>
          </p:cNvSpPr>
          <p:nvPr/>
        </p:nvSpPr>
        <p:spPr bwMode="auto">
          <a:xfrm>
            <a:off x="9109893" y="2680493"/>
            <a:ext cx="736764" cy="529000"/>
          </a:xfrm>
          <a:custGeom>
            <a:avLst/>
            <a:gdLst/>
            <a:ahLst/>
            <a:cxnLst>
              <a:cxn ang="0">
                <a:pos x="13800" y="1"/>
              </a:cxn>
              <a:cxn ang="0">
                <a:pos x="13870" y="11"/>
              </a:cxn>
              <a:cxn ang="0">
                <a:pos x="13938" y="29"/>
              </a:cxn>
              <a:cxn ang="0">
                <a:pos x="14000" y="58"/>
              </a:cxn>
              <a:cxn ang="0">
                <a:pos x="14057" y="95"/>
              </a:cxn>
              <a:cxn ang="0">
                <a:pos x="14109" y="139"/>
              </a:cxn>
              <a:cxn ang="0">
                <a:pos x="14154" y="190"/>
              </a:cxn>
              <a:cxn ang="0">
                <a:pos x="14190" y="248"/>
              </a:cxn>
              <a:cxn ang="0">
                <a:pos x="14219" y="311"/>
              </a:cxn>
              <a:cxn ang="0">
                <a:pos x="14238" y="378"/>
              </a:cxn>
              <a:cxn ang="0">
                <a:pos x="14247" y="449"/>
              </a:cxn>
              <a:cxn ang="0">
                <a:pos x="14247" y="9034"/>
              </a:cxn>
              <a:cxn ang="0">
                <a:pos x="14238" y="9104"/>
              </a:cxn>
              <a:cxn ang="0">
                <a:pos x="14219" y="9171"/>
              </a:cxn>
              <a:cxn ang="0">
                <a:pos x="14190" y="9234"/>
              </a:cxn>
              <a:cxn ang="0">
                <a:pos x="14154" y="9291"/>
              </a:cxn>
              <a:cxn ang="0">
                <a:pos x="14109" y="9343"/>
              </a:cxn>
              <a:cxn ang="0">
                <a:pos x="14057" y="9387"/>
              </a:cxn>
              <a:cxn ang="0">
                <a:pos x="14000" y="9424"/>
              </a:cxn>
              <a:cxn ang="0">
                <a:pos x="13938" y="9452"/>
              </a:cxn>
              <a:cxn ang="0">
                <a:pos x="13870" y="9472"/>
              </a:cxn>
              <a:cxn ang="0">
                <a:pos x="13800" y="9480"/>
              </a:cxn>
              <a:cxn ang="0">
                <a:pos x="447" y="9480"/>
              </a:cxn>
              <a:cxn ang="0">
                <a:pos x="377" y="9472"/>
              </a:cxn>
              <a:cxn ang="0">
                <a:pos x="309" y="9452"/>
              </a:cxn>
              <a:cxn ang="0">
                <a:pos x="247" y="9424"/>
              </a:cxn>
              <a:cxn ang="0">
                <a:pos x="190" y="9387"/>
              </a:cxn>
              <a:cxn ang="0">
                <a:pos x="138" y="9343"/>
              </a:cxn>
              <a:cxn ang="0">
                <a:pos x="93" y="9291"/>
              </a:cxn>
              <a:cxn ang="0">
                <a:pos x="57" y="9234"/>
              </a:cxn>
              <a:cxn ang="0">
                <a:pos x="29" y="9171"/>
              </a:cxn>
              <a:cxn ang="0">
                <a:pos x="9" y="9104"/>
              </a:cxn>
              <a:cxn ang="0">
                <a:pos x="1" y="9034"/>
              </a:cxn>
              <a:cxn ang="0">
                <a:pos x="1" y="449"/>
              </a:cxn>
              <a:cxn ang="0">
                <a:pos x="9" y="378"/>
              </a:cxn>
              <a:cxn ang="0">
                <a:pos x="29" y="311"/>
              </a:cxn>
              <a:cxn ang="0">
                <a:pos x="57" y="248"/>
              </a:cxn>
              <a:cxn ang="0">
                <a:pos x="93" y="190"/>
              </a:cxn>
              <a:cxn ang="0">
                <a:pos x="138" y="139"/>
              </a:cxn>
              <a:cxn ang="0">
                <a:pos x="190" y="95"/>
              </a:cxn>
              <a:cxn ang="0">
                <a:pos x="247" y="58"/>
              </a:cxn>
              <a:cxn ang="0">
                <a:pos x="309" y="29"/>
              </a:cxn>
              <a:cxn ang="0">
                <a:pos x="377" y="11"/>
              </a:cxn>
              <a:cxn ang="0">
                <a:pos x="447" y="1"/>
              </a:cxn>
              <a:cxn ang="0">
                <a:pos x="12797" y="1205"/>
              </a:cxn>
              <a:cxn ang="0">
                <a:pos x="1451" y="1205"/>
              </a:cxn>
            </a:cxnLst>
            <a:rect l="0" t="0" r="r" b="b"/>
            <a:pathLst>
              <a:path w="14247" h="9481">
                <a:moveTo>
                  <a:pt x="471" y="0"/>
                </a:moveTo>
                <a:lnTo>
                  <a:pt x="13776" y="0"/>
                </a:lnTo>
                <a:lnTo>
                  <a:pt x="13800" y="1"/>
                </a:lnTo>
                <a:lnTo>
                  <a:pt x="13823" y="3"/>
                </a:lnTo>
                <a:lnTo>
                  <a:pt x="13847" y="7"/>
                </a:lnTo>
                <a:lnTo>
                  <a:pt x="13870" y="11"/>
                </a:lnTo>
                <a:lnTo>
                  <a:pt x="13893" y="16"/>
                </a:lnTo>
                <a:lnTo>
                  <a:pt x="13916" y="22"/>
                </a:lnTo>
                <a:lnTo>
                  <a:pt x="13938" y="29"/>
                </a:lnTo>
                <a:lnTo>
                  <a:pt x="13958" y="38"/>
                </a:lnTo>
                <a:lnTo>
                  <a:pt x="13979" y="47"/>
                </a:lnTo>
                <a:lnTo>
                  <a:pt x="14000" y="58"/>
                </a:lnTo>
                <a:lnTo>
                  <a:pt x="14020" y="70"/>
                </a:lnTo>
                <a:lnTo>
                  <a:pt x="14038" y="81"/>
                </a:lnTo>
                <a:lnTo>
                  <a:pt x="14057" y="95"/>
                </a:lnTo>
                <a:lnTo>
                  <a:pt x="14075" y="109"/>
                </a:lnTo>
                <a:lnTo>
                  <a:pt x="14092" y="124"/>
                </a:lnTo>
                <a:lnTo>
                  <a:pt x="14109" y="139"/>
                </a:lnTo>
                <a:lnTo>
                  <a:pt x="14125" y="156"/>
                </a:lnTo>
                <a:lnTo>
                  <a:pt x="14139" y="173"/>
                </a:lnTo>
                <a:lnTo>
                  <a:pt x="14154" y="190"/>
                </a:lnTo>
                <a:lnTo>
                  <a:pt x="14166" y="209"/>
                </a:lnTo>
                <a:lnTo>
                  <a:pt x="14179" y="229"/>
                </a:lnTo>
                <a:lnTo>
                  <a:pt x="14190" y="248"/>
                </a:lnTo>
                <a:lnTo>
                  <a:pt x="14200" y="268"/>
                </a:lnTo>
                <a:lnTo>
                  <a:pt x="14210" y="289"/>
                </a:lnTo>
                <a:lnTo>
                  <a:pt x="14219" y="311"/>
                </a:lnTo>
                <a:lnTo>
                  <a:pt x="14226" y="333"/>
                </a:lnTo>
                <a:lnTo>
                  <a:pt x="14233" y="355"/>
                </a:lnTo>
                <a:lnTo>
                  <a:pt x="14238" y="378"/>
                </a:lnTo>
                <a:lnTo>
                  <a:pt x="14242" y="401"/>
                </a:lnTo>
                <a:lnTo>
                  <a:pt x="14245" y="425"/>
                </a:lnTo>
                <a:lnTo>
                  <a:pt x="14247" y="449"/>
                </a:lnTo>
                <a:lnTo>
                  <a:pt x="14247" y="473"/>
                </a:lnTo>
                <a:lnTo>
                  <a:pt x="14247" y="9010"/>
                </a:lnTo>
                <a:lnTo>
                  <a:pt x="14247" y="9034"/>
                </a:lnTo>
                <a:lnTo>
                  <a:pt x="14245" y="9058"/>
                </a:lnTo>
                <a:lnTo>
                  <a:pt x="14242" y="9081"/>
                </a:lnTo>
                <a:lnTo>
                  <a:pt x="14238" y="9104"/>
                </a:lnTo>
                <a:lnTo>
                  <a:pt x="14233" y="9127"/>
                </a:lnTo>
                <a:lnTo>
                  <a:pt x="14226" y="9149"/>
                </a:lnTo>
                <a:lnTo>
                  <a:pt x="14219" y="9171"/>
                </a:lnTo>
                <a:lnTo>
                  <a:pt x="14210" y="9192"/>
                </a:lnTo>
                <a:lnTo>
                  <a:pt x="14200" y="9213"/>
                </a:lnTo>
                <a:lnTo>
                  <a:pt x="14190" y="9234"/>
                </a:lnTo>
                <a:lnTo>
                  <a:pt x="14179" y="9254"/>
                </a:lnTo>
                <a:lnTo>
                  <a:pt x="14166" y="9272"/>
                </a:lnTo>
                <a:lnTo>
                  <a:pt x="14154" y="9291"/>
                </a:lnTo>
                <a:lnTo>
                  <a:pt x="14139" y="9309"/>
                </a:lnTo>
                <a:lnTo>
                  <a:pt x="14125" y="9326"/>
                </a:lnTo>
                <a:lnTo>
                  <a:pt x="14109" y="9343"/>
                </a:lnTo>
                <a:lnTo>
                  <a:pt x="14092" y="9359"/>
                </a:lnTo>
                <a:lnTo>
                  <a:pt x="14075" y="9373"/>
                </a:lnTo>
                <a:lnTo>
                  <a:pt x="14057" y="9387"/>
                </a:lnTo>
                <a:lnTo>
                  <a:pt x="14038" y="9400"/>
                </a:lnTo>
                <a:lnTo>
                  <a:pt x="14020" y="9412"/>
                </a:lnTo>
                <a:lnTo>
                  <a:pt x="14000" y="9424"/>
                </a:lnTo>
                <a:lnTo>
                  <a:pt x="13979" y="9434"/>
                </a:lnTo>
                <a:lnTo>
                  <a:pt x="13958" y="9444"/>
                </a:lnTo>
                <a:lnTo>
                  <a:pt x="13938" y="9452"/>
                </a:lnTo>
                <a:lnTo>
                  <a:pt x="13916" y="9460"/>
                </a:lnTo>
                <a:lnTo>
                  <a:pt x="13893" y="9466"/>
                </a:lnTo>
                <a:lnTo>
                  <a:pt x="13870" y="9472"/>
                </a:lnTo>
                <a:lnTo>
                  <a:pt x="13847" y="9476"/>
                </a:lnTo>
                <a:lnTo>
                  <a:pt x="13823" y="9479"/>
                </a:lnTo>
                <a:lnTo>
                  <a:pt x="13800" y="9480"/>
                </a:lnTo>
                <a:lnTo>
                  <a:pt x="13776" y="9481"/>
                </a:lnTo>
                <a:lnTo>
                  <a:pt x="471" y="9481"/>
                </a:lnTo>
                <a:lnTo>
                  <a:pt x="447" y="9480"/>
                </a:lnTo>
                <a:lnTo>
                  <a:pt x="424" y="9479"/>
                </a:lnTo>
                <a:lnTo>
                  <a:pt x="400" y="9476"/>
                </a:lnTo>
                <a:lnTo>
                  <a:pt x="377" y="9472"/>
                </a:lnTo>
                <a:lnTo>
                  <a:pt x="354" y="9466"/>
                </a:lnTo>
                <a:lnTo>
                  <a:pt x="332" y="9460"/>
                </a:lnTo>
                <a:lnTo>
                  <a:pt x="309" y="9452"/>
                </a:lnTo>
                <a:lnTo>
                  <a:pt x="289" y="9444"/>
                </a:lnTo>
                <a:lnTo>
                  <a:pt x="268" y="9434"/>
                </a:lnTo>
                <a:lnTo>
                  <a:pt x="247" y="9424"/>
                </a:lnTo>
                <a:lnTo>
                  <a:pt x="227" y="9412"/>
                </a:lnTo>
                <a:lnTo>
                  <a:pt x="209" y="9400"/>
                </a:lnTo>
                <a:lnTo>
                  <a:pt x="190" y="9387"/>
                </a:lnTo>
                <a:lnTo>
                  <a:pt x="172" y="9373"/>
                </a:lnTo>
                <a:lnTo>
                  <a:pt x="155" y="9359"/>
                </a:lnTo>
                <a:lnTo>
                  <a:pt x="138" y="9343"/>
                </a:lnTo>
                <a:lnTo>
                  <a:pt x="123" y="9326"/>
                </a:lnTo>
                <a:lnTo>
                  <a:pt x="108" y="9309"/>
                </a:lnTo>
                <a:lnTo>
                  <a:pt x="93" y="9291"/>
                </a:lnTo>
                <a:lnTo>
                  <a:pt x="81" y="9272"/>
                </a:lnTo>
                <a:lnTo>
                  <a:pt x="69" y="9254"/>
                </a:lnTo>
                <a:lnTo>
                  <a:pt x="57" y="9234"/>
                </a:lnTo>
                <a:lnTo>
                  <a:pt x="47" y="9213"/>
                </a:lnTo>
                <a:lnTo>
                  <a:pt x="37" y="9192"/>
                </a:lnTo>
                <a:lnTo>
                  <a:pt x="29" y="9171"/>
                </a:lnTo>
                <a:lnTo>
                  <a:pt x="21" y="9149"/>
                </a:lnTo>
                <a:lnTo>
                  <a:pt x="15" y="9127"/>
                </a:lnTo>
                <a:lnTo>
                  <a:pt x="9" y="9104"/>
                </a:lnTo>
                <a:lnTo>
                  <a:pt x="5" y="9081"/>
                </a:lnTo>
                <a:lnTo>
                  <a:pt x="2" y="9058"/>
                </a:lnTo>
                <a:lnTo>
                  <a:pt x="1" y="9034"/>
                </a:lnTo>
                <a:lnTo>
                  <a:pt x="0" y="9010"/>
                </a:lnTo>
                <a:lnTo>
                  <a:pt x="0" y="473"/>
                </a:lnTo>
                <a:lnTo>
                  <a:pt x="1" y="449"/>
                </a:lnTo>
                <a:lnTo>
                  <a:pt x="2" y="425"/>
                </a:lnTo>
                <a:lnTo>
                  <a:pt x="5" y="401"/>
                </a:lnTo>
                <a:lnTo>
                  <a:pt x="9" y="378"/>
                </a:lnTo>
                <a:lnTo>
                  <a:pt x="15" y="355"/>
                </a:lnTo>
                <a:lnTo>
                  <a:pt x="21" y="333"/>
                </a:lnTo>
                <a:lnTo>
                  <a:pt x="29" y="311"/>
                </a:lnTo>
                <a:lnTo>
                  <a:pt x="37" y="289"/>
                </a:lnTo>
                <a:lnTo>
                  <a:pt x="47" y="268"/>
                </a:lnTo>
                <a:lnTo>
                  <a:pt x="57" y="248"/>
                </a:lnTo>
                <a:lnTo>
                  <a:pt x="69" y="229"/>
                </a:lnTo>
                <a:lnTo>
                  <a:pt x="81" y="209"/>
                </a:lnTo>
                <a:lnTo>
                  <a:pt x="93" y="190"/>
                </a:lnTo>
                <a:lnTo>
                  <a:pt x="108" y="173"/>
                </a:lnTo>
                <a:lnTo>
                  <a:pt x="123" y="156"/>
                </a:lnTo>
                <a:lnTo>
                  <a:pt x="138" y="139"/>
                </a:lnTo>
                <a:lnTo>
                  <a:pt x="155" y="124"/>
                </a:lnTo>
                <a:lnTo>
                  <a:pt x="172" y="109"/>
                </a:lnTo>
                <a:lnTo>
                  <a:pt x="190" y="95"/>
                </a:lnTo>
                <a:lnTo>
                  <a:pt x="209" y="81"/>
                </a:lnTo>
                <a:lnTo>
                  <a:pt x="227" y="70"/>
                </a:lnTo>
                <a:lnTo>
                  <a:pt x="247" y="58"/>
                </a:lnTo>
                <a:lnTo>
                  <a:pt x="268" y="47"/>
                </a:lnTo>
                <a:lnTo>
                  <a:pt x="289" y="38"/>
                </a:lnTo>
                <a:lnTo>
                  <a:pt x="309" y="29"/>
                </a:lnTo>
                <a:lnTo>
                  <a:pt x="332" y="22"/>
                </a:lnTo>
                <a:lnTo>
                  <a:pt x="354" y="16"/>
                </a:lnTo>
                <a:lnTo>
                  <a:pt x="377" y="11"/>
                </a:lnTo>
                <a:lnTo>
                  <a:pt x="400" y="7"/>
                </a:lnTo>
                <a:lnTo>
                  <a:pt x="424" y="3"/>
                </a:lnTo>
                <a:lnTo>
                  <a:pt x="447" y="1"/>
                </a:lnTo>
                <a:lnTo>
                  <a:pt x="471" y="0"/>
                </a:lnTo>
                <a:close/>
                <a:moveTo>
                  <a:pt x="1451" y="1205"/>
                </a:moveTo>
                <a:lnTo>
                  <a:pt x="12797" y="1205"/>
                </a:lnTo>
                <a:lnTo>
                  <a:pt x="12797" y="8276"/>
                </a:lnTo>
                <a:lnTo>
                  <a:pt x="1451" y="8276"/>
                </a:lnTo>
                <a:lnTo>
                  <a:pt x="1451" y="1205"/>
                </a:lnTo>
                <a:close/>
              </a:path>
            </a:pathLst>
          </a:custGeom>
          <a:solidFill>
            <a:srgbClr val="848282"/>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6" name="1521152664"/>
          <p:cNvSpPr>
            <a:spLocks noEditPoints="1"/>
          </p:cNvSpPr>
          <p:nvPr/>
        </p:nvSpPr>
        <p:spPr bwMode="auto">
          <a:xfrm>
            <a:off x="9380475" y="2840014"/>
            <a:ext cx="102147" cy="164213"/>
          </a:xfrm>
          <a:custGeom>
            <a:avLst/>
            <a:gdLst/>
            <a:ahLst/>
            <a:cxnLst>
              <a:cxn ang="0">
                <a:pos x="1143" y="12"/>
              </a:cxn>
              <a:cxn ang="0">
                <a:pos x="1333" y="61"/>
              </a:cxn>
              <a:cxn ang="0">
                <a:pos x="1506" y="145"/>
              </a:cxn>
              <a:cxn ang="0">
                <a:pos x="1659" y="259"/>
              </a:cxn>
              <a:cxn ang="0">
                <a:pos x="1787" y="399"/>
              </a:cxn>
              <a:cxn ang="0">
                <a:pos x="1887" y="563"/>
              </a:cxn>
              <a:cxn ang="0">
                <a:pos x="1953" y="745"/>
              </a:cxn>
              <a:cxn ang="0">
                <a:pos x="1983" y="942"/>
              </a:cxn>
              <a:cxn ang="0">
                <a:pos x="1977" y="1112"/>
              </a:cxn>
              <a:cxn ang="0">
                <a:pos x="1946" y="1265"/>
              </a:cxn>
              <a:cxn ang="0">
                <a:pos x="1893" y="1408"/>
              </a:cxn>
              <a:cxn ang="0">
                <a:pos x="1818" y="1540"/>
              </a:cxn>
              <a:cxn ang="0">
                <a:pos x="202" y="1591"/>
              </a:cxn>
              <a:cxn ang="0">
                <a:pos x="118" y="1458"/>
              </a:cxn>
              <a:cxn ang="0">
                <a:pos x="53" y="1312"/>
              </a:cxn>
              <a:cxn ang="0">
                <a:pos x="14" y="1157"/>
              </a:cxn>
              <a:cxn ang="0">
                <a:pos x="0" y="993"/>
              </a:cxn>
              <a:cxn ang="0">
                <a:pos x="20" y="792"/>
              </a:cxn>
              <a:cxn ang="0">
                <a:pos x="78" y="607"/>
              </a:cxn>
              <a:cxn ang="0">
                <a:pos x="170" y="438"/>
              </a:cxn>
              <a:cxn ang="0">
                <a:pos x="291" y="291"/>
              </a:cxn>
              <a:cxn ang="0">
                <a:pos x="438" y="170"/>
              </a:cxn>
              <a:cxn ang="0">
                <a:pos x="607" y="78"/>
              </a:cxn>
              <a:cxn ang="0">
                <a:pos x="792" y="20"/>
              </a:cxn>
              <a:cxn ang="0">
                <a:pos x="993" y="0"/>
              </a:cxn>
              <a:cxn ang="0">
                <a:pos x="1079" y="428"/>
              </a:cxn>
              <a:cxn ang="0">
                <a:pos x="1188" y="456"/>
              </a:cxn>
              <a:cxn ang="0">
                <a:pos x="1289" y="504"/>
              </a:cxn>
              <a:cxn ang="0">
                <a:pos x="1376" y="570"/>
              </a:cxn>
              <a:cxn ang="0">
                <a:pos x="1450" y="651"/>
              </a:cxn>
              <a:cxn ang="0">
                <a:pos x="1507" y="745"/>
              </a:cxn>
              <a:cxn ang="0">
                <a:pos x="1545" y="850"/>
              </a:cxn>
              <a:cxn ang="0">
                <a:pos x="1563" y="963"/>
              </a:cxn>
              <a:cxn ang="0">
                <a:pos x="1557" y="1079"/>
              </a:cxn>
              <a:cxn ang="0">
                <a:pos x="1529" y="1188"/>
              </a:cxn>
              <a:cxn ang="0">
                <a:pos x="1481" y="1289"/>
              </a:cxn>
              <a:cxn ang="0">
                <a:pos x="1415" y="1376"/>
              </a:cxn>
              <a:cxn ang="0">
                <a:pos x="1333" y="1449"/>
              </a:cxn>
              <a:cxn ang="0">
                <a:pos x="1240" y="1507"/>
              </a:cxn>
              <a:cxn ang="0">
                <a:pos x="1135" y="1545"/>
              </a:cxn>
              <a:cxn ang="0">
                <a:pos x="1022" y="1563"/>
              </a:cxn>
              <a:cxn ang="0">
                <a:pos x="906" y="1556"/>
              </a:cxn>
              <a:cxn ang="0">
                <a:pos x="797" y="1528"/>
              </a:cxn>
              <a:cxn ang="0">
                <a:pos x="697" y="1481"/>
              </a:cxn>
              <a:cxn ang="0">
                <a:pos x="609" y="1415"/>
              </a:cxn>
              <a:cxn ang="0">
                <a:pos x="535" y="1334"/>
              </a:cxn>
              <a:cxn ang="0">
                <a:pos x="478" y="1240"/>
              </a:cxn>
              <a:cxn ang="0">
                <a:pos x="440" y="1135"/>
              </a:cxn>
              <a:cxn ang="0">
                <a:pos x="422" y="1022"/>
              </a:cxn>
              <a:cxn ang="0">
                <a:pos x="428" y="906"/>
              </a:cxn>
              <a:cxn ang="0">
                <a:pos x="456" y="797"/>
              </a:cxn>
              <a:cxn ang="0">
                <a:pos x="504" y="697"/>
              </a:cxn>
              <a:cxn ang="0">
                <a:pos x="570" y="609"/>
              </a:cxn>
              <a:cxn ang="0">
                <a:pos x="651" y="535"/>
              </a:cxn>
              <a:cxn ang="0">
                <a:pos x="745" y="478"/>
              </a:cxn>
              <a:cxn ang="0">
                <a:pos x="850" y="440"/>
              </a:cxn>
              <a:cxn ang="0">
                <a:pos x="963" y="422"/>
              </a:cxn>
            </a:cxnLst>
            <a:rect l="0" t="0" r="r" b="b"/>
            <a:pathLst>
              <a:path w="1984" h="2926">
                <a:moveTo>
                  <a:pt x="993" y="0"/>
                </a:moveTo>
                <a:lnTo>
                  <a:pt x="1044" y="2"/>
                </a:lnTo>
                <a:lnTo>
                  <a:pt x="1094" y="6"/>
                </a:lnTo>
                <a:lnTo>
                  <a:pt x="1143" y="12"/>
                </a:lnTo>
                <a:lnTo>
                  <a:pt x="1192" y="20"/>
                </a:lnTo>
                <a:lnTo>
                  <a:pt x="1240" y="32"/>
                </a:lnTo>
                <a:lnTo>
                  <a:pt x="1287" y="45"/>
                </a:lnTo>
                <a:lnTo>
                  <a:pt x="1333" y="61"/>
                </a:lnTo>
                <a:lnTo>
                  <a:pt x="1378" y="78"/>
                </a:lnTo>
                <a:lnTo>
                  <a:pt x="1422" y="98"/>
                </a:lnTo>
                <a:lnTo>
                  <a:pt x="1464" y="121"/>
                </a:lnTo>
                <a:lnTo>
                  <a:pt x="1506" y="145"/>
                </a:lnTo>
                <a:lnTo>
                  <a:pt x="1546" y="170"/>
                </a:lnTo>
                <a:lnTo>
                  <a:pt x="1586" y="198"/>
                </a:lnTo>
                <a:lnTo>
                  <a:pt x="1623" y="228"/>
                </a:lnTo>
                <a:lnTo>
                  <a:pt x="1659" y="259"/>
                </a:lnTo>
                <a:lnTo>
                  <a:pt x="1694" y="291"/>
                </a:lnTo>
                <a:lnTo>
                  <a:pt x="1727" y="326"/>
                </a:lnTo>
                <a:lnTo>
                  <a:pt x="1758" y="362"/>
                </a:lnTo>
                <a:lnTo>
                  <a:pt x="1787" y="399"/>
                </a:lnTo>
                <a:lnTo>
                  <a:pt x="1815" y="438"/>
                </a:lnTo>
                <a:lnTo>
                  <a:pt x="1841" y="479"/>
                </a:lnTo>
                <a:lnTo>
                  <a:pt x="1865" y="520"/>
                </a:lnTo>
                <a:lnTo>
                  <a:pt x="1887" y="563"/>
                </a:lnTo>
                <a:lnTo>
                  <a:pt x="1906" y="607"/>
                </a:lnTo>
                <a:lnTo>
                  <a:pt x="1924" y="652"/>
                </a:lnTo>
                <a:lnTo>
                  <a:pt x="1940" y="698"/>
                </a:lnTo>
                <a:lnTo>
                  <a:pt x="1953" y="745"/>
                </a:lnTo>
                <a:lnTo>
                  <a:pt x="1965" y="792"/>
                </a:lnTo>
                <a:lnTo>
                  <a:pt x="1973" y="841"/>
                </a:lnTo>
                <a:lnTo>
                  <a:pt x="1979" y="891"/>
                </a:lnTo>
                <a:lnTo>
                  <a:pt x="1983" y="942"/>
                </a:lnTo>
                <a:lnTo>
                  <a:pt x="1984" y="993"/>
                </a:lnTo>
                <a:lnTo>
                  <a:pt x="1984" y="1032"/>
                </a:lnTo>
                <a:lnTo>
                  <a:pt x="1981" y="1073"/>
                </a:lnTo>
                <a:lnTo>
                  <a:pt x="1977" y="1112"/>
                </a:lnTo>
                <a:lnTo>
                  <a:pt x="1972" y="1151"/>
                </a:lnTo>
                <a:lnTo>
                  <a:pt x="1965" y="1189"/>
                </a:lnTo>
                <a:lnTo>
                  <a:pt x="1956" y="1227"/>
                </a:lnTo>
                <a:lnTo>
                  <a:pt x="1946" y="1265"/>
                </a:lnTo>
                <a:lnTo>
                  <a:pt x="1936" y="1301"/>
                </a:lnTo>
                <a:lnTo>
                  <a:pt x="1922" y="1337"/>
                </a:lnTo>
                <a:lnTo>
                  <a:pt x="1909" y="1373"/>
                </a:lnTo>
                <a:lnTo>
                  <a:pt x="1893" y="1408"/>
                </a:lnTo>
                <a:lnTo>
                  <a:pt x="1876" y="1442"/>
                </a:lnTo>
                <a:lnTo>
                  <a:pt x="1859" y="1475"/>
                </a:lnTo>
                <a:lnTo>
                  <a:pt x="1839" y="1508"/>
                </a:lnTo>
                <a:lnTo>
                  <a:pt x="1818" y="1540"/>
                </a:lnTo>
                <a:lnTo>
                  <a:pt x="1797" y="1571"/>
                </a:lnTo>
                <a:lnTo>
                  <a:pt x="1023" y="2926"/>
                </a:lnTo>
                <a:lnTo>
                  <a:pt x="199" y="1591"/>
                </a:lnTo>
                <a:lnTo>
                  <a:pt x="202" y="1591"/>
                </a:lnTo>
                <a:lnTo>
                  <a:pt x="179" y="1558"/>
                </a:lnTo>
                <a:lnTo>
                  <a:pt x="157" y="1526"/>
                </a:lnTo>
                <a:lnTo>
                  <a:pt x="136" y="1492"/>
                </a:lnTo>
                <a:lnTo>
                  <a:pt x="118" y="1458"/>
                </a:lnTo>
                <a:lnTo>
                  <a:pt x="99" y="1422"/>
                </a:lnTo>
                <a:lnTo>
                  <a:pt x="82" y="1387"/>
                </a:lnTo>
                <a:lnTo>
                  <a:pt x="68" y="1351"/>
                </a:lnTo>
                <a:lnTo>
                  <a:pt x="53" y="1312"/>
                </a:lnTo>
                <a:lnTo>
                  <a:pt x="42" y="1275"/>
                </a:lnTo>
                <a:lnTo>
                  <a:pt x="30" y="1237"/>
                </a:lnTo>
                <a:lnTo>
                  <a:pt x="21" y="1197"/>
                </a:lnTo>
                <a:lnTo>
                  <a:pt x="14" y="1157"/>
                </a:lnTo>
                <a:lnTo>
                  <a:pt x="8" y="1116"/>
                </a:lnTo>
                <a:lnTo>
                  <a:pt x="3" y="1076"/>
                </a:lnTo>
                <a:lnTo>
                  <a:pt x="1" y="1034"/>
                </a:lnTo>
                <a:lnTo>
                  <a:pt x="0" y="993"/>
                </a:lnTo>
                <a:lnTo>
                  <a:pt x="1" y="942"/>
                </a:lnTo>
                <a:lnTo>
                  <a:pt x="6" y="891"/>
                </a:lnTo>
                <a:lnTo>
                  <a:pt x="12" y="841"/>
                </a:lnTo>
                <a:lnTo>
                  <a:pt x="20" y="792"/>
                </a:lnTo>
                <a:lnTo>
                  <a:pt x="31" y="745"/>
                </a:lnTo>
                <a:lnTo>
                  <a:pt x="45" y="698"/>
                </a:lnTo>
                <a:lnTo>
                  <a:pt x="61" y="652"/>
                </a:lnTo>
                <a:lnTo>
                  <a:pt x="78" y="607"/>
                </a:lnTo>
                <a:lnTo>
                  <a:pt x="98" y="563"/>
                </a:lnTo>
                <a:lnTo>
                  <a:pt x="120" y="520"/>
                </a:lnTo>
                <a:lnTo>
                  <a:pt x="144" y="479"/>
                </a:lnTo>
                <a:lnTo>
                  <a:pt x="170" y="438"/>
                </a:lnTo>
                <a:lnTo>
                  <a:pt x="198" y="399"/>
                </a:lnTo>
                <a:lnTo>
                  <a:pt x="228" y="362"/>
                </a:lnTo>
                <a:lnTo>
                  <a:pt x="259" y="326"/>
                </a:lnTo>
                <a:lnTo>
                  <a:pt x="291" y="291"/>
                </a:lnTo>
                <a:lnTo>
                  <a:pt x="326" y="259"/>
                </a:lnTo>
                <a:lnTo>
                  <a:pt x="362" y="228"/>
                </a:lnTo>
                <a:lnTo>
                  <a:pt x="399" y="198"/>
                </a:lnTo>
                <a:lnTo>
                  <a:pt x="438" y="170"/>
                </a:lnTo>
                <a:lnTo>
                  <a:pt x="479" y="145"/>
                </a:lnTo>
                <a:lnTo>
                  <a:pt x="520" y="121"/>
                </a:lnTo>
                <a:lnTo>
                  <a:pt x="563" y="98"/>
                </a:lnTo>
                <a:lnTo>
                  <a:pt x="607" y="78"/>
                </a:lnTo>
                <a:lnTo>
                  <a:pt x="651" y="61"/>
                </a:lnTo>
                <a:lnTo>
                  <a:pt x="698" y="45"/>
                </a:lnTo>
                <a:lnTo>
                  <a:pt x="745" y="32"/>
                </a:lnTo>
                <a:lnTo>
                  <a:pt x="792" y="20"/>
                </a:lnTo>
                <a:lnTo>
                  <a:pt x="841" y="12"/>
                </a:lnTo>
                <a:lnTo>
                  <a:pt x="891" y="6"/>
                </a:lnTo>
                <a:lnTo>
                  <a:pt x="942" y="2"/>
                </a:lnTo>
                <a:lnTo>
                  <a:pt x="993" y="0"/>
                </a:lnTo>
                <a:close/>
                <a:moveTo>
                  <a:pt x="993" y="421"/>
                </a:moveTo>
                <a:lnTo>
                  <a:pt x="1022" y="422"/>
                </a:lnTo>
                <a:lnTo>
                  <a:pt x="1051" y="424"/>
                </a:lnTo>
                <a:lnTo>
                  <a:pt x="1079" y="428"/>
                </a:lnTo>
                <a:lnTo>
                  <a:pt x="1107" y="433"/>
                </a:lnTo>
                <a:lnTo>
                  <a:pt x="1135" y="440"/>
                </a:lnTo>
                <a:lnTo>
                  <a:pt x="1162" y="447"/>
                </a:lnTo>
                <a:lnTo>
                  <a:pt x="1188" y="456"/>
                </a:lnTo>
                <a:lnTo>
                  <a:pt x="1214" y="467"/>
                </a:lnTo>
                <a:lnTo>
                  <a:pt x="1240" y="478"/>
                </a:lnTo>
                <a:lnTo>
                  <a:pt x="1264" y="490"/>
                </a:lnTo>
                <a:lnTo>
                  <a:pt x="1289" y="504"/>
                </a:lnTo>
                <a:lnTo>
                  <a:pt x="1312" y="518"/>
                </a:lnTo>
                <a:lnTo>
                  <a:pt x="1333" y="535"/>
                </a:lnTo>
                <a:lnTo>
                  <a:pt x="1355" y="552"/>
                </a:lnTo>
                <a:lnTo>
                  <a:pt x="1376" y="570"/>
                </a:lnTo>
                <a:lnTo>
                  <a:pt x="1396" y="589"/>
                </a:lnTo>
                <a:lnTo>
                  <a:pt x="1415" y="609"/>
                </a:lnTo>
                <a:lnTo>
                  <a:pt x="1433" y="629"/>
                </a:lnTo>
                <a:lnTo>
                  <a:pt x="1450" y="651"/>
                </a:lnTo>
                <a:lnTo>
                  <a:pt x="1466" y="673"/>
                </a:lnTo>
                <a:lnTo>
                  <a:pt x="1481" y="697"/>
                </a:lnTo>
                <a:lnTo>
                  <a:pt x="1494" y="721"/>
                </a:lnTo>
                <a:lnTo>
                  <a:pt x="1507" y="745"/>
                </a:lnTo>
                <a:lnTo>
                  <a:pt x="1518" y="771"/>
                </a:lnTo>
                <a:lnTo>
                  <a:pt x="1529" y="797"/>
                </a:lnTo>
                <a:lnTo>
                  <a:pt x="1538" y="823"/>
                </a:lnTo>
                <a:lnTo>
                  <a:pt x="1545" y="850"/>
                </a:lnTo>
                <a:lnTo>
                  <a:pt x="1552" y="878"/>
                </a:lnTo>
                <a:lnTo>
                  <a:pt x="1557" y="906"/>
                </a:lnTo>
                <a:lnTo>
                  <a:pt x="1561" y="934"/>
                </a:lnTo>
                <a:lnTo>
                  <a:pt x="1563" y="963"/>
                </a:lnTo>
                <a:lnTo>
                  <a:pt x="1564" y="993"/>
                </a:lnTo>
                <a:lnTo>
                  <a:pt x="1563" y="1022"/>
                </a:lnTo>
                <a:lnTo>
                  <a:pt x="1561" y="1051"/>
                </a:lnTo>
                <a:lnTo>
                  <a:pt x="1557" y="1079"/>
                </a:lnTo>
                <a:lnTo>
                  <a:pt x="1552" y="1107"/>
                </a:lnTo>
                <a:lnTo>
                  <a:pt x="1545" y="1135"/>
                </a:lnTo>
                <a:lnTo>
                  <a:pt x="1538" y="1162"/>
                </a:lnTo>
                <a:lnTo>
                  <a:pt x="1529" y="1188"/>
                </a:lnTo>
                <a:lnTo>
                  <a:pt x="1518" y="1214"/>
                </a:lnTo>
                <a:lnTo>
                  <a:pt x="1507" y="1240"/>
                </a:lnTo>
                <a:lnTo>
                  <a:pt x="1494" y="1265"/>
                </a:lnTo>
                <a:lnTo>
                  <a:pt x="1481" y="1289"/>
                </a:lnTo>
                <a:lnTo>
                  <a:pt x="1466" y="1311"/>
                </a:lnTo>
                <a:lnTo>
                  <a:pt x="1450" y="1334"/>
                </a:lnTo>
                <a:lnTo>
                  <a:pt x="1433" y="1355"/>
                </a:lnTo>
                <a:lnTo>
                  <a:pt x="1415" y="1376"/>
                </a:lnTo>
                <a:lnTo>
                  <a:pt x="1396" y="1395"/>
                </a:lnTo>
                <a:lnTo>
                  <a:pt x="1376" y="1415"/>
                </a:lnTo>
                <a:lnTo>
                  <a:pt x="1355" y="1433"/>
                </a:lnTo>
                <a:lnTo>
                  <a:pt x="1333" y="1449"/>
                </a:lnTo>
                <a:lnTo>
                  <a:pt x="1312" y="1466"/>
                </a:lnTo>
                <a:lnTo>
                  <a:pt x="1289" y="1481"/>
                </a:lnTo>
                <a:lnTo>
                  <a:pt x="1264" y="1494"/>
                </a:lnTo>
                <a:lnTo>
                  <a:pt x="1240" y="1507"/>
                </a:lnTo>
                <a:lnTo>
                  <a:pt x="1214" y="1518"/>
                </a:lnTo>
                <a:lnTo>
                  <a:pt x="1188" y="1528"/>
                </a:lnTo>
                <a:lnTo>
                  <a:pt x="1162" y="1538"/>
                </a:lnTo>
                <a:lnTo>
                  <a:pt x="1135" y="1545"/>
                </a:lnTo>
                <a:lnTo>
                  <a:pt x="1107" y="1552"/>
                </a:lnTo>
                <a:lnTo>
                  <a:pt x="1079" y="1556"/>
                </a:lnTo>
                <a:lnTo>
                  <a:pt x="1051" y="1561"/>
                </a:lnTo>
                <a:lnTo>
                  <a:pt x="1022" y="1563"/>
                </a:lnTo>
                <a:lnTo>
                  <a:pt x="993" y="1564"/>
                </a:lnTo>
                <a:lnTo>
                  <a:pt x="963" y="1563"/>
                </a:lnTo>
                <a:lnTo>
                  <a:pt x="934" y="1561"/>
                </a:lnTo>
                <a:lnTo>
                  <a:pt x="906" y="1556"/>
                </a:lnTo>
                <a:lnTo>
                  <a:pt x="878" y="1552"/>
                </a:lnTo>
                <a:lnTo>
                  <a:pt x="850" y="1545"/>
                </a:lnTo>
                <a:lnTo>
                  <a:pt x="823" y="1538"/>
                </a:lnTo>
                <a:lnTo>
                  <a:pt x="797" y="1528"/>
                </a:lnTo>
                <a:lnTo>
                  <a:pt x="771" y="1518"/>
                </a:lnTo>
                <a:lnTo>
                  <a:pt x="745" y="1507"/>
                </a:lnTo>
                <a:lnTo>
                  <a:pt x="721" y="1494"/>
                </a:lnTo>
                <a:lnTo>
                  <a:pt x="697" y="1481"/>
                </a:lnTo>
                <a:lnTo>
                  <a:pt x="673" y="1466"/>
                </a:lnTo>
                <a:lnTo>
                  <a:pt x="651" y="1449"/>
                </a:lnTo>
                <a:lnTo>
                  <a:pt x="629" y="1433"/>
                </a:lnTo>
                <a:lnTo>
                  <a:pt x="609" y="1415"/>
                </a:lnTo>
                <a:lnTo>
                  <a:pt x="589" y="1395"/>
                </a:lnTo>
                <a:lnTo>
                  <a:pt x="570" y="1376"/>
                </a:lnTo>
                <a:lnTo>
                  <a:pt x="552" y="1355"/>
                </a:lnTo>
                <a:lnTo>
                  <a:pt x="535" y="1334"/>
                </a:lnTo>
                <a:lnTo>
                  <a:pt x="519" y="1311"/>
                </a:lnTo>
                <a:lnTo>
                  <a:pt x="504" y="1289"/>
                </a:lnTo>
                <a:lnTo>
                  <a:pt x="490" y="1265"/>
                </a:lnTo>
                <a:lnTo>
                  <a:pt x="478" y="1240"/>
                </a:lnTo>
                <a:lnTo>
                  <a:pt x="466" y="1214"/>
                </a:lnTo>
                <a:lnTo>
                  <a:pt x="456" y="1188"/>
                </a:lnTo>
                <a:lnTo>
                  <a:pt x="447" y="1162"/>
                </a:lnTo>
                <a:lnTo>
                  <a:pt x="440" y="1135"/>
                </a:lnTo>
                <a:lnTo>
                  <a:pt x="433" y="1107"/>
                </a:lnTo>
                <a:lnTo>
                  <a:pt x="428" y="1079"/>
                </a:lnTo>
                <a:lnTo>
                  <a:pt x="424" y="1051"/>
                </a:lnTo>
                <a:lnTo>
                  <a:pt x="422" y="1022"/>
                </a:lnTo>
                <a:lnTo>
                  <a:pt x="422" y="993"/>
                </a:lnTo>
                <a:lnTo>
                  <a:pt x="422" y="963"/>
                </a:lnTo>
                <a:lnTo>
                  <a:pt x="424" y="934"/>
                </a:lnTo>
                <a:lnTo>
                  <a:pt x="428" y="906"/>
                </a:lnTo>
                <a:lnTo>
                  <a:pt x="433" y="878"/>
                </a:lnTo>
                <a:lnTo>
                  <a:pt x="440" y="850"/>
                </a:lnTo>
                <a:lnTo>
                  <a:pt x="447" y="823"/>
                </a:lnTo>
                <a:lnTo>
                  <a:pt x="456" y="797"/>
                </a:lnTo>
                <a:lnTo>
                  <a:pt x="466" y="771"/>
                </a:lnTo>
                <a:lnTo>
                  <a:pt x="478" y="745"/>
                </a:lnTo>
                <a:lnTo>
                  <a:pt x="490" y="721"/>
                </a:lnTo>
                <a:lnTo>
                  <a:pt x="504" y="697"/>
                </a:lnTo>
                <a:lnTo>
                  <a:pt x="519" y="673"/>
                </a:lnTo>
                <a:lnTo>
                  <a:pt x="535" y="651"/>
                </a:lnTo>
                <a:lnTo>
                  <a:pt x="552" y="629"/>
                </a:lnTo>
                <a:lnTo>
                  <a:pt x="570" y="609"/>
                </a:lnTo>
                <a:lnTo>
                  <a:pt x="589" y="589"/>
                </a:lnTo>
                <a:lnTo>
                  <a:pt x="609" y="570"/>
                </a:lnTo>
                <a:lnTo>
                  <a:pt x="629" y="552"/>
                </a:lnTo>
                <a:lnTo>
                  <a:pt x="651" y="535"/>
                </a:lnTo>
                <a:lnTo>
                  <a:pt x="673" y="518"/>
                </a:lnTo>
                <a:lnTo>
                  <a:pt x="697" y="504"/>
                </a:lnTo>
                <a:lnTo>
                  <a:pt x="721" y="490"/>
                </a:lnTo>
                <a:lnTo>
                  <a:pt x="745" y="478"/>
                </a:lnTo>
                <a:lnTo>
                  <a:pt x="771" y="467"/>
                </a:lnTo>
                <a:lnTo>
                  <a:pt x="797" y="456"/>
                </a:lnTo>
                <a:lnTo>
                  <a:pt x="823" y="447"/>
                </a:lnTo>
                <a:lnTo>
                  <a:pt x="850" y="440"/>
                </a:lnTo>
                <a:lnTo>
                  <a:pt x="878" y="433"/>
                </a:lnTo>
                <a:lnTo>
                  <a:pt x="906" y="428"/>
                </a:lnTo>
                <a:lnTo>
                  <a:pt x="934" y="424"/>
                </a:lnTo>
                <a:lnTo>
                  <a:pt x="963" y="422"/>
                </a:lnTo>
                <a:lnTo>
                  <a:pt x="993" y="421"/>
                </a:lnTo>
                <a:close/>
              </a:path>
            </a:pathLst>
          </a:custGeom>
          <a:solidFill>
            <a:srgbClr val="AAA9A9"/>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47" name="309556584"/>
          <p:cNvSpPr>
            <a:spLocks noChangeAspect="1" noEditPoints="1"/>
          </p:cNvSpPr>
          <p:nvPr/>
        </p:nvSpPr>
        <p:spPr bwMode="auto">
          <a:xfrm>
            <a:off x="1296681" y="5296430"/>
            <a:ext cx="805568" cy="715936"/>
          </a:xfrm>
          <a:custGeom>
            <a:avLst/>
            <a:gdLst>
              <a:gd name="T0" fmla="*/ 597 w 1403"/>
              <a:gd name="T1" fmla="*/ 1018 h 1152"/>
              <a:gd name="T2" fmla="*/ 430 w 1403"/>
              <a:gd name="T3" fmla="*/ 1007 h 1152"/>
              <a:gd name="T4" fmla="*/ 0 w 1403"/>
              <a:gd name="T5" fmla="*/ 1048 h 1152"/>
              <a:gd name="T6" fmla="*/ 296 w 1403"/>
              <a:gd name="T7" fmla="*/ 863 h 1152"/>
              <a:gd name="T8" fmla="*/ 293 w 1403"/>
              <a:gd name="T9" fmla="*/ 744 h 1152"/>
              <a:gd name="T10" fmla="*/ 306 w 1403"/>
              <a:gd name="T11" fmla="*/ 654 h 1152"/>
              <a:gd name="T12" fmla="*/ 344 w 1403"/>
              <a:gd name="T13" fmla="*/ 582 h 1152"/>
              <a:gd name="T14" fmla="*/ 437 w 1403"/>
              <a:gd name="T15" fmla="*/ 424 h 1152"/>
              <a:gd name="T16" fmla="*/ 482 w 1403"/>
              <a:gd name="T17" fmla="*/ 389 h 1152"/>
              <a:gd name="T18" fmla="*/ 581 w 1403"/>
              <a:gd name="T19" fmla="*/ 366 h 1152"/>
              <a:gd name="T20" fmla="*/ 725 w 1403"/>
              <a:gd name="T21" fmla="*/ 357 h 1152"/>
              <a:gd name="T22" fmla="*/ 867 w 1403"/>
              <a:gd name="T23" fmla="*/ 366 h 1152"/>
              <a:gd name="T24" fmla="*/ 772 w 1403"/>
              <a:gd name="T25" fmla="*/ 326 h 1152"/>
              <a:gd name="T26" fmla="*/ 372 w 1403"/>
              <a:gd name="T27" fmla="*/ 151 h 1152"/>
              <a:gd name="T28" fmla="*/ 67 w 1403"/>
              <a:gd name="T29" fmla="*/ 0 h 1152"/>
              <a:gd name="T30" fmla="*/ 373 w 1403"/>
              <a:gd name="T31" fmla="*/ 151 h 1152"/>
              <a:gd name="T32" fmla="*/ 776 w 1403"/>
              <a:gd name="T33" fmla="*/ 328 h 1152"/>
              <a:gd name="T34" fmla="*/ 966 w 1403"/>
              <a:gd name="T35" fmla="*/ 386 h 1152"/>
              <a:gd name="T36" fmla="*/ 1144 w 1403"/>
              <a:gd name="T37" fmla="*/ 443 h 1152"/>
              <a:gd name="T38" fmla="*/ 1237 w 1403"/>
              <a:gd name="T39" fmla="*/ 507 h 1152"/>
              <a:gd name="T40" fmla="*/ 1394 w 1403"/>
              <a:gd name="T41" fmla="*/ 570 h 1152"/>
              <a:gd name="T42" fmla="*/ 1377 w 1403"/>
              <a:gd name="T43" fmla="*/ 800 h 1152"/>
              <a:gd name="T44" fmla="*/ 1036 w 1403"/>
              <a:gd name="T45" fmla="*/ 575 h 1152"/>
              <a:gd name="T46" fmla="*/ 434 w 1403"/>
              <a:gd name="T47" fmla="*/ 691 h 1152"/>
              <a:gd name="T48" fmla="*/ 673 w 1403"/>
              <a:gd name="T49" fmla="*/ 746 h 1152"/>
              <a:gd name="T50" fmla="*/ 673 w 1403"/>
              <a:gd name="T51" fmla="*/ 746 h 1152"/>
              <a:gd name="T52" fmla="*/ 1060 w 1403"/>
              <a:gd name="T53" fmla="*/ 579 h 1152"/>
              <a:gd name="T54" fmla="*/ 1194 w 1403"/>
              <a:gd name="T55" fmla="*/ 593 h 1152"/>
              <a:gd name="T56" fmla="*/ 1246 w 1403"/>
              <a:gd name="T57" fmla="*/ 720 h 1152"/>
              <a:gd name="T58" fmla="*/ 1262 w 1403"/>
              <a:gd name="T59" fmla="*/ 719 h 1152"/>
              <a:gd name="T60" fmla="*/ 1262 w 1403"/>
              <a:gd name="T61" fmla="*/ 719 h 1152"/>
              <a:gd name="T62" fmla="*/ 1302 w 1403"/>
              <a:gd name="T63" fmla="*/ 606 h 1152"/>
              <a:gd name="T64" fmla="*/ 1349 w 1403"/>
              <a:gd name="T65" fmla="*/ 611 h 1152"/>
              <a:gd name="T66" fmla="*/ 1374 w 1403"/>
              <a:gd name="T67" fmla="*/ 708 h 1152"/>
              <a:gd name="T68" fmla="*/ 1361 w 1403"/>
              <a:gd name="T69" fmla="*/ 709 h 1152"/>
              <a:gd name="T70" fmla="*/ 402 w 1403"/>
              <a:gd name="T71" fmla="*/ 547 h 1152"/>
              <a:gd name="T72" fmla="*/ 611 w 1403"/>
              <a:gd name="T73" fmla="*/ 455 h 1152"/>
              <a:gd name="T74" fmla="*/ 442 w 1403"/>
              <a:gd name="T75" fmla="*/ 0 h 1152"/>
              <a:gd name="T76" fmla="*/ 600 w 1403"/>
              <a:gd name="T77" fmla="*/ 112 h 1152"/>
              <a:gd name="T78" fmla="*/ 816 w 1403"/>
              <a:gd name="T79" fmla="*/ 246 h 1152"/>
              <a:gd name="T80" fmla="*/ 1039 w 1403"/>
              <a:gd name="T81" fmla="*/ 366 h 1152"/>
              <a:gd name="T82" fmla="*/ 1266 w 1403"/>
              <a:gd name="T83" fmla="*/ 469 h 1152"/>
              <a:gd name="T84" fmla="*/ 1265 w 1403"/>
              <a:gd name="T85" fmla="*/ 470 h 1152"/>
              <a:gd name="T86" fmla="*/ 1037 w 1403"/>
              <a:gd name="T87" fmla="*/ 367 h 1152"/>
              <a:gd name="T88" fmla="*/ 816 w 1403"/>
              <a:gd name="T89" fmla="*/ 248 h 1152"/>
              <a:gd name="T90" fmla="*/ 600 w 1403"/>
              <a:gd name="T91" fmla="*/ 112 h 1152"/>
              <a:gd name="T92" fmla="*/ 440 w 1403"/>
              <a:gd name="T93" fmla="*/ 1 h 1152"/>
              <a:gd name="T94" fmla="*/ 548 w 1403"/>
              <a:gd name="T95" fmla="*/ 427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3" h="1152">
                <a:moveTo>
                  <a:pt x="327" y="1152"/>
                </a:moveTo>
                <a:lnTo>
                  <a:pt x="264" y="1136"/>
                </a:lnTo>
                <a:lnTo>
                  <a:pt x="597" y="1018"/>
                </a:lnTo>
                <a:lnTo>
                  <a:pt x="597" y="1018"/>
                </a:lnTo>
                <a:lnTo>
                  <a:pt x="545" y="1016"/>
                </a:lnTo>
                <a:lnTo>
                  <a:pt x="485" y="1013"/>
                </a:lnTo>
                <a:lnTo>
                  <a:pt x="456" y="1010"/>
                </a:lnTo>
                <a:lnTo>
                  <a:pt x="430" y="1007"/>
                </a:lnTo>
                <a:lnTo>
                  <a:pt x="407" y="1004"/>
                </a:lnTo>
                <a:lnTo>
                  <a:pt x="391" y="1000"/>
                </a:lnTo>
                <a:lnTo>
                  <a:pt x="52" y="1076"/>
                </a:lnTo>
                <a:lnTo>
                  <a:pt x="0" y="1048"/>
                </a:lnTo>
                <a:lnTo>
                  <a:pt x="372" y="955"/>
                </a:lnTo>
                <a:lnTo>
                  <a:pt x="299" y="885"/>
                </a:lnTo>
                <a:lnTo>
                  <a:pt x="299" y="885"/>
                </a:lnTo>
                <a:lnTo>
                  <a:pt x="296" y="863"/>
                </a:lnTo>
                <a:lnTo>
                  <a:pt x="293" y="840"/>
                </a:lnTo>
                <a:lnTo>
                  <a:pt x="292" y="817"/>
                </a:lnTo>
                <a:lnTo>
                  <a:pt x="292" y="793"/>
                </a:lnTo>
                <a:lnTo>
                  <a:pt x="293" y="744"/>
                </a:lnTo>
                <a:lnTo>
                  <a:pt x="297" y="697"/>
                </a:lnTo>
                <a:lnTo>
                  <a:pt x="297" y="697"/>
                </a:lnTo>
                <a:lnTo>
                  <a:pt x="301" y="676"/>
                </a:lnTo>
                <a:lnTo>
                  <a:pt x="306" y="654"/>
                </a:lnTo>
                <a:lnTo>
                  <a:pt x="312" y="634"/>
                </a:lnTo>
                <a:lnTo>
                  <a:pt x="321" y="616"/>
                </a:lnTo>
                <a:lnTo>
                  <a:pt x="332" y="598"/>
                </a:lnTo>
                <a:lnTo>
                  <a:pt x="344" y="582"/>
                </a:lnTo>
                <a:lnTo>
                  <a:pt x="358" y="569"/>
                </a:lnTo>
                <a:lnTo>
                  <a:pt x="373" y="558"/>
                </a:lnTo>
                <a:lnTo>
                  <a:pt x="437" y="424"/>
                </a:lnTo>
                <a:lnTo>
                  <a:pt x="437" y="424"/>
                </a:lnTo>
                <a:lnTo>
                  <a:pt x="444" y="414"/>
                </a:lnTo>
                <a:lnTo>
                  <a:pt x="453" y="405"/>
                </a:lnTo>
                <a:lnTo>
                  <a:pt x="466" y="396"/>
                </a:lnTo>
                <a:lnTo>
                  <a:pt x="482" y="389"/>
                </a:lnTo>
                <a:lnTo>
                  <a:pt x="501" y="381"/>
                </a:lnTo>
                <a:lnTo>
                  <a:pt x="524" y="375"/>
                </a:lnTo>
                <a:lnTo>
                  <a:pt x="551" y="370"/>
                </a:lnTo>
                <a:lnTo>
                  <a:pt x="581" y="366"/>
                </a:lnTo>
                <a:lnTo>
                  <a:pt x="581" y="366"/>
                </a:lnTo>
                <a:lnTo>
                  <a:pt x="653" y="359"/>
                </a:lnTo>
                <a:lnTo>
                  <a:pt x="689" y="357"/>
                </a:lnTo>
                <a:lnTo>
                  <a:pt x="725" y="357"/>
                </a:lnTo>
                <a:lnTo>
                  <a:pt x="760" y="357"/>
                </a:lnTo>
                <a:lnTo>
                  <a:pt x="796" y="358"/>
                </a:lnTo>
                <a:lnTo>
                  <a:pt x="832" y="361"/>
                </a:lnTo>
                <a:lnTo>
                  <a:pt x="867" y="366"/>
                </a:lnTo>
                <a:lnTo>
                  <a:pt x="867" y="366"/>
                </a:lnTo>
                <a:lnTo>
                  <a:pt x="871" y="366"/>
                </a:lnTo>
                <a:lnTo>
                  <a:pt x="871" y="366"/>
                </a:lnTo>
                <a:lnTo>
                  <a:pt x="772" y="326"/>
                </a:lnTo>
                <a:lnTo>
                  <a:pt x="673" y="286"/>
                </a:lnTo>
                <a:lnTo>
                  <a:pt x="572" y="243"/>
                </a:lnTo>
                <a:lnTo>
                  <a:pt x="472" y="198"/>
                </a:lnTo>
                <a:lnTo>
                  <a:pt x="372" y="151"/>
                </a:lnTo>
                <a:lnTo>
                  <a:pt x="270" y="103"/>
                </a:lnTo>
                <a:lnTo>
                  <a:pt x="169" y="53"/>
                </a:lnTo>
                <a:lnTo>
                  <a:pt x="67" y="1"/>
                </a:lnTo>
                <a:lnTo>
                  <a:pt x="67" y="0"/>
                </a:lnTo>
                <a:lnTo>
                  <a:pt x="67" y="0"/>
                </a:lnTo>
                <a:lnTo>
                  <a:pt x="170" y="52"/>
                </a:lnTo>
                <a:lnTo>
                  <a:pt x="271" y="103"/>
                </a:lnTo>
                <a:lnTo>
                  <a:pt x="373" y="151"/>
                </a:lnTo>
                <a:lnTo>
                  <a:pt x="475" y="198"/>
                </a:lnTo>
                <a:lnTo>
                  <a:pt x="575" y="243"/>
                </a:lnTo>
                <a:lnTo>
                  <a:pt x="675" y="286"/>
                </a:lnTo>
                <a:lnTo>
                  <a:pt x="776" y="328"/>
                </a:lnTo>
                <a:lnTo>
                  <a:pt x="875" y="366"/>
                </a:lnTo>
                <a:lnTo>
                  <a:pt x="875" y="366"/>
                </a:lnTo>
                <a:lnTo>
                  <a:pt x="921" y="375"/>
                </a:lnTo>
                <a:lnTo>
                  <a:pt x="966" y="386"/>
                </a:lnTo>
                <a:lnTo>
                  <a:pt x="1011" y="399"/>
                </a:lnTo>
                <a:lnTo>
                  <a:pt x="1056" y="413"/>
                </a:lnTo>
                <a:lnTo>
                  <a:pt x="1101" y="428"/>
                </a:lnTo>
                <a:lnTo>
                  <a:pt x="1144" y="443"/>
                </a:lnTo>
                <a:lnTo>
                  <a:pt x="1228" y="475"/>
                </a:lnTo>
                <a:lnTo>
                  <a:pt x="1228" y="475"/>
                </a:lnTo>
                <a:lnTo>
                  <a:pt x="1233" y="490"/>
                </a:lnTo>
                <a:lnTo>
                  <a:pt x="1237" y="507"/>
                </a:lnTo>
                <a:lnTo>
                  <a:pt x="1239" y="522"/>
                </a:lnTo>
                <a:lnTo>
                  <a:pt x="1242" y="539"/>
                </a:lnTo>
                <a:lnTo>
                  <a:pt x="1394" y="570"/>
                </a:lnTo>
                <a:lnTo>
                  <a:pt x="1394" y="570"/>
                </a:lnTo>
                <a:lnTo>
                  <a:pt x="1399" y="593"/>
                </a:lnTo>
                <a:lnTo>
                  <a:pt x="1402" y="615"/>
                </a:lnTo>
                <a:lnTo>
                  <a:pt x="1403" y="705"/>
                </a:lnTo>
                <a:lnTo>
                  <a:pt x="1377" y="800"/>
                </a:lnTo>
                <a:lnTo>
                  <a:pt x="327" y="1152"/>
                </a:lnTo>
                <a:close/>
                <a:moveTo>
                  <a:pt x="842" y="760"/>
                </a:moveTo>
                <a:lnTo>
                  <a:pt x="1036" y="741"/>
                </a:lnTo>
                <a:lnTo>
                  <a:pt x="1036" y="575"/>
                </a:lnTo>
                <a:lnTo>
                  <a:pt x="931" y="564"/>
                </a:lnTo>
                <a:lnTo>
                  <a:pt x="842" y="760"/>
                </a:lnTo>
                <a:close/>
                <a:moveTo>
                  <a:pt x="414" y="746"/>
                </a:moveTo>
                <a:lnTo>
                  <a:pt x="434" y="691"/>
                </a:lnTo>
                <a:lnTo>
                  <a:pt x="334" y="691"/>
                </a:lnTo>
                <a:lnTo>
                  <a:pt x="306" y="746"/>
                </a:lnTo>
                <a:lnTo>
                  <a:pt x="414" y="746"/>
                </a:lnTo>
                <a:close/>
                <a:moveTo>
                  <a:pt x="673" y="746"/>
                </a:moveTo>
                <a:lnTo>
                  <a:pt x="701" y="691"/>
                </a:lnTo>
                <a:lnTo>
                  <a:pt x="583" y="691"/>
                </a:lnTo>
                <a:lnTo>
                  <a:pt x="562" y="746"/>
                </a:lnTo>
                <a:lnTo>
                  <a:pt x="673" y="746"/>
                </a:lnTo>
                <a:close/>
                <a:moveTo>
                  <a:pt x="1060" y="738"/>
                </a:moveTo>
                <a:lnTo>
                  <a:pt x="1126" y="732"/>
                </a:lnTo>
                <a:lnTo>
                  <a:pt x="1126" y="586"/>
                </a:lnTo>
                <a:lnTo>
                  <a:pt x="1060" y="579"/>
                </a:lnTo>
                <a:lnTo>
                  <a:pt x="1060" y="738"/>
                </a:lnTo>
                <a:close/>
                <a:moveTo>
                  <a:pt x="1147" y="729"/>
                </a:moveTo>
                <a:lnTo>
                  <a:pt x="1194" y="725"/>
                </a:lnTo>
                <a:lnTo>
                  <a:pt x="1194" y="593"/>
                </a:lnTo>
                <a:lnTo>
                  <a:pt x="1147" y="588"/>
                </a:lnTo>
                <a:lnTo>
                  <a:pt x="1147" y="729"/>
                </a:lnTo>
                <a:close/>
                <a:moveTo>
                  <a:pt x="1211" y="724"/>
                </a:moveTo>
                <a:lnTo>
                  <a:pt x="1246" y="720"/>
                </a:lnTo>
                <a:lnTo>
                  <a:pt x="1246" y="600"/>
                </a:lnTo>
                <a:lnTo>
                  <a:pt x="1211" y="596"/>
                </a:lnTo>
                <a:lnTo>
                  <a:pt x="1211" y="724"/>
                </a:lnTo>
                <a:close/>
                <a:moveTo>
                  <a:pt x="1262" y="719"/>
                </a:moveTo>
                <a:lnTo>
                  <a:pt x="1286" y="716"/>
                </a:lnTo>
                <a:lnTo>
                  <a:pt x="1286" y="603"/>
                </a:lnTo>
                <a:lnTo>
                  <a:pt x="1262" y="601"/>
                </a:lnTo>
                <a:lnTo>
                  <a:pt x="1262" y="719"/>
                </a:lnTo>
                <a:close/>
                <a:moveTo>
                  <a:pt x="1302" y="715"/>
                </a:moveTo>
                <a:lnTo>
                  <a:pt x="1321" y="713"/>
                </a:lnTo>
                <a:lnTo>
                  <a:pt x="1321" y="607"/>
                </a:lnTo>
                <a:lnTo>
                  <a:pt x="1302" y="606"/>
                </a:lnTo>
                <a:lnTo>
                  <a:pt x="1302" y="715"/>
                </a:lnTo>
                <a:close/>
                <a:moveTo>
                  <a:pt x="1335" y="711"/>
                </a:moveTo>
                <a:lnTo>
                  <a:pt x="1349" y="710"/>
                </a:lnTo>
                <a:lnTo>
                  <a:pt x="1349" y="611"/>
                </a:lnTo>
                <a:lnTo>
                  <a:pt x="1335" y="608"/>
                </a:lnTo>
                <a:lnTo>
                  <a:pt x="1335" y="711"/>
                </a:lnTo>
                <a:close/>
                <a:moveTo>
                  <a:pt x="1361" y="709"/>
                </a:moveTo>
                <a:lnTo>
                  <a:pt x="1374" y="708"/>
                </a:lnTo>
                <a:lnTo>
                  <a:pt x="1374" y="615"/>
                </a:lnTo>
                <a:lnTo>
                  <a:pt x="1392" y="615"/>
                </a:lnTo>
                <a:lnTo>
                  <a:pt x="1361" y="612"/>
                </a:lnTo>
                <a:lnTo>
                  <a:pt x="1361" y="709"/>
                </a:lnTo>
                <a:close/>
                <a:moveTo>
                  <a:pt x="553" y="547"/>
                </a:moveTo>
                <a:lnTo>
                  <a:pt x="592" y="455"/>
                </a:lnTo>
                <a:lnTo>
                  <a:pt x="440" y="455"/>
                </a:lnTo>
                <a:lnTo>
                  <a:pt x="402" y="547"/>
                </a:lnTo>
                <a:lnTo>
                  <a:pt x="553" y="547"/>
                </a:lnTo>
                <a:close/>
                <a:moveTo>
                  <a:pt x="730" y="547"/>
                </a:moveTo>
                <a:lnTo>
                  <a:pt x="767" y="455"/>
                </a:lnTo>
                <a:lnTo>
                  <a:pt x="611" y="455"/>
                </a:lnTo>
                <a:lnTo>
                  <a:pt x="572" y="547"/>
                </a:lnTo>
                <a:lnTo>
                  <a:pt x="730" y="547"/>
                </a:lnTo>
                <a:close/>
                <a:moveTo>
                  <a:pt x="440" y="1"/>
                </a:moveTo>
                <a:lnTo>
                  <a:pt x="442" y="0"/>
                </a:lnTo>
                <a:lnTo>
                  <a:pt x="442" y="0"/>
                </a:lnTo>
                <a:lnTo>
                  <a:pt x="494" y="38"/>
                </a:lnTo>
                <a:lnTo>
                  <a:pt x="547" y="75"/>
                </a:lnTo>
                <a:lnTo>
                  <a:pt x="600" y="112"/>
                </a:lnTo>
                <a:lnTo>
                  <a:pt x="654" y="147"/>
                </a:lnTo>
                <a:lnTo>
                  <a:pt x="708" y="182"/>
                </a:lnTo>
                <a:lnTo>
                  <a:pt x="762" y="215"/>
                </a:lnTo>
                <a:lnTo>
                  <a:pt x="816" y="246"/>
                </a:lnTo>
                <a:lnTo>
                  <a:pt x="872" y="278"/>
                </a:lnTo>
                <a:lnTo>
                  <a:pt x="927" y="309"/>
                </a:lnTo>
                <a:lnTo>
                  <a:pt x="983" y="338"/>
                </a:lnTo>
                <a:lnTo>
                  <a:pt x="1039" y="366"/>
                </a:lnTo>
                <a:lnTo>
                  <a:pt x="1095" y="394"/>
                </a:lnTo>
                <a:lnTo>
                  <a:pt x="1152" y="419"/>
                </a:lnTo>
                <a:lnTo>
                  <a:pt x="1208" y="445"/>
                </a:lnTo>
                <a:lnTo>
                  <a:pt x="1266" y="469"/>
                </a:lnTo>
                <a:lnTo>
                  <a:pt x="1323" y="492"/>
                </a:lnTo>
                <a:lnTo>
                  <a:pt x="1323" y="493"/>
                </a:lnTo>
                <a:lnTo>
                  <a:pt x="1323" y="493"/>
                </a:lnTo>
                <a:lnTo>
                  <a:pt x="1265" y="470"/>
                </a:lnTo>
                <a:lnTo>
                  <a:pt x="1208" y="446"/>
                </a:lnTo>
                <a:lnTo>
                  <a:pt x="1150" y="420"/>
                </a:lnTo>
                <a:lnTo>
                  <a:pt x="1095" y="394"/>
                </a:lnTo>
                <a:lnTo>
                  <a:pt x="1037" y="367"/>
                </a:lnTo>
                <a:lnTo>
                  <a:pt x="982" y="339"/>
                </a:lnTo>
                <a:lnTo>
                  <a:pt x="927" y="310"/>
                </a:lnTo>
                <a:lnTo>
                  <a:pt x="871" y="279"/>
                </a:lnTo>
                <a:lnTo>
                  <a:pt x="816" y="248"/>
                </a:lnTo>
                <a:lnTo>
                  <a:pt x="762" y="215"/>
                </a:lnTo>
                <a:lnTo>
                  <a:pt x="707" y="182"/>
                </a:lnTo>
                <a:lnTo>
                  <a:pt x="654" y="147"/>
                </a:lnTo>
                <a:lnTo>
                  <a:pt x="600" y="112"/>
                </a:lnTo>
                <a:lnTo>
                  <a:pt x="547" y="76"/>
                </a:lnTo>
                <a:lnTo>
                  <a:pt x="494" y="39"/>
                </a:lnTo>
                <a:lnTo>
                  <a:pt x="440" y="1"/>
                </a:lnTo>
                <a:lnTo>
                  <a:pt x="440" y="1"/>
                </a:lnTo>
                <a:close/>
                <a:moveTo>
                  <a:pt x="684" y="427"/>
                </a:moveTo>
                <a:lnTo>
                  <a:pt x="703" y="396"/>
                </a:lnTo>
                <a:lnTo>
                  <a:pt x="567" y="396"/>
                </a:lnTo>
                <a:lnTo>
                  <a:pt x="548" y="427"/>
                </a:lnTo>
                <a:lnTo>
                  <a:pt x="684" y="427"/>
                </a:lnTo>
                <a:close/>
              </a:path>
            </a:pathLst>
          </a:custGeom>
          <a:solidFill>
            <a:schemeClr val="tx1">
              <a:lumMod val="50000"/>
              <a:lumOff val="50000"/>
            </a:schemeClr>
          </a:solidFill>
          <a:ln/>
          <a:effectLst/>
          <a:scene3d>
            <a:camera prst="orthographicFront" fov="600000">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lIns="68534" tIns="34267" rIns="68534" bIns="34267" anchor="ctr"/>
          <a:lstStyle/>
          <a:p>
            <a:pPr algn="ctr" defTabSz="685314">
              <a:defRPr/>
            </a:pPr>
            <a:endParaRPr lang="zh-CN" altLang="en-US" sz="1300" kern="0">
              <a:solidFill>
                <a:srgbClr val="000000"/>
              </a:solidFill>
              <a:latin typeface="Arial" pitchFamily="34" charset="0"/>
              <a:cs typeface="Arial" pitchFamily="34" charset="0"/>
            </a:endParaRPr>
          </a:p>
        </p:txBody>
      </p:sp>
      <p:sp>
        <p:nvSpPr>
          <p:cNvPr id="149" name="1457538846"/>
          <p:cNvSpPr>
            <a:spLocks noEditPoints="1"/>
          </p:cNvSpPr>
          <p:nvPr/>
        </p:nvSpPr>
        <p:spPr bwMode="auto">
          <a:xfrm>
            <a:off x="2309523" y="5407765"/>
            <a:ext cx="320678" cy="405682"/>
          </a:xfrm>
          <a:custGeom>
            <a:avLst/>
            <a:gdLst/>
            <a:ahLst/>
            <a:cxnLst>
              <a:cxn ang="0">
                <a:pos x="9515" y="3108"/>
              </a:cxn>
              <a:cxn ang="0">
                <a:pos x="9515" y="2525"/>
              </a:cxn>
              <a:cxn ang="0">
                <a:pos x="9223" y="1942"/>
              </a:cxn>
              <a:cxn ang="0">
                <a:pos x="8932" y="1457"/>
              </a:cxn>
              <a:cxn ang="0">
                <a:pos x="8544" y="1068"/>
              </a:cxn>
              <a:cxn ang="0">
                <a:pos x="8544" y="486"/>
              </a:cxn>
              <a:cxn ang="0">
                <a:pos x="8447" y="291"/>
              </a:cxn>
              <a:cxn ang="0">
                <a:pos x="8350" y="195"/>
              </a:cxn>
              <a:cxn ang="0">
                <a:pos x="8155" y="97"/>
              </a:cxn>
              <a:cxn ang="0">
                <a:pos x="8059" y="0"/>
              </a:cxn>
              <a:cxn ang="0">
                <a:pos x="1360" y="0"/>
              </a:cxn>
              <a:cxn ang="0">
                <a:pos x="1165" y="97"/>
              </a:cxn>
              <a:cxn ang="0">
                <a:pos x="1068" y="195"/>
              </a:cxn>
              <a:cxn ang="0">
                <a:pos x="971" y="291"/>
              </a:cxn>
              <a:cxn ang="0">
                <a:pos x="874" y="486"/>
              </a:cxn>
              <a:cxn ang="0">
                <a:pos x="874" y="1166"/>
              </a:cxn>
              <a:cxn ang="0">
                <a:pos x="485" y="1554"/>
              </a:cxn>
              <a:cxn ang="0">
                <a:pos x="194" y="2039"/>
              </a:cxn>
              <a:cxn ang="0">
                <a:pos x="0" y="2525"/>
              </a:cxn>
              <a:cxn ang="0">
                <a:pos x="0" y="3108"/>
              </a:cxn>
              <a:cxn ang="0">
                <a:pos x="0" y="11168"/>
              </a:cxn>
              <a:cxn ang="0">
                <a:pos x="9515" y="11168"/>
              </a:cxn>
              <a:cxn ang="0">
                <a:pos x="9515" y="3108"/>
              </a:cxn>
              <a:cxn ang="0">
                <a:pos x="2621" y="10780"/>
              </a:cxn>
              <a:cxn ang="0">
                <a:pos x="583" y="10100"/>
              </a:cxn>
              <a:cxn ang="0">
                <a:pos x="680" y="9712"/>
              </a:cxn>
              <a:cxn ang="0">
                <a:pos x="2816" y="10197"/>
              </a:cxn>
              <a:cxn ang="0">
                <a:pos x="2621" y="10780"/>
              </a:cxn>
              <a:cxn ang="0">
                <a:pos x="2330" y="9420"/>
              </a:cxn>
              <a:cxn ang="0">
                <a:pos x="1942" y="7866"/>
              </a:cxn>
              <a:cxn ang="0">
                <a:pos x="1651" y="6216"/>
              </a:cxn>
              <a:cxn ang="0">
                <a:pos x="1457" y="4564"/>
              </a:cxn>
              <a:cxn ang="0">
                <a:pos x="1360" y="2816"/>
              </a:cxn>
              <a:cxn ang="0">
                <a:pos x="8155" y="2816"/>
              </a:cxn>
              <a:cxn ang="0">
                <a:pos x="8059" y="5341"/>
              </a:cxn>
              <a:cxn ang="0">
                <a:pos x="7767" y="7769"/>
              </a:cxn>
              <a:cxn ang="0">
                <a:pos x="7767" y="6506"/>
              </a:cxn>
              <a:cxn ang="0">
                <a:pos x="7670" y="4564"/>
              </a:cxn>
              <a:cxn ang="0">
                <a:pos x="7670" y="4176"/>
              </a:cxn>
              <a:cxn ang="0">
                <a:pos x="7379" y="4176"/>
              </a:cxn>
              <a:cxn ang="0">
                <a:pos x="6699" y="8546"/>
              </a:cxn>
              <a:cxn ang="0">
                <a:pos x="6991" y="8546"/>
              </a:cxn>
              <a:cxn ang="0">
                <a:pos x="7088" y="7866"/>
              </a:cxn>
              <a:cxn ang="0">
                <a:pos x="7573" y="6895"/>
              </a:cxn>
              <a:cxn ang="0">
                <a:pos x="7573" y="8643"/>
              </a:cxn>
              <a:cxn ang="0">
                <a:pos x="7379" y="9420"/>
              </a:cxn>
              <a:cxn ang="0">
                <a:pos x="6116" y="9517"/>
              </a:cxn>
              <a:cxn ang="0">
                <a:pos x="4855" y="9614"/>
              </a:cxn>
              <a:cxn ang="0">
                <a:pos x="3592" y="9517"/>
              </a:cxn>
              <a:cxn ang="0">
                <a:pos x="2330" y="9420"/>
              </a:cxn>
              <a:cxn ang="0">
                <a:pos x="7573" y="6506"/>
              </a:cxn>
              <a:cxn ang="0">
                <a:pos x="7184" y="7284"/>
              </a:cxn>
              <a:cxn ang="0">
                <a:pos x="7476" y="5341"/>
              </a:cxn>
              <a:cxn ang="0">
                <a:pos x="7573" y="6506"/>
              </a:cxn>
              <a:cxn ang="0">
                <a:pos x="6991" y="10780"/>
              </a:cxn>
              <a:cxn ang="0">
                <a:pos x="6796" y="10197"/>
              </a:cxn>
              <a:cxn ang="0">
                <a:pos x="8932" y="9712"/>
              </a:cxn>
              <a:cxn ang="0">
                <a:pos x="9029" y="10100"/>
              </a:cxn>
              <a:cxn ang="0">
                <a:pos x="6991" y="10780"/>
              </a:cxn>
            </a:cxnLst>
            <a:rect l="0" t="0" r="r" b="b"/>
            <a:pathLst>
              <a:path w="9515" h="11168">
                <a:moveTo>
                  <a:pt x="9515" y="3108"/>
                </a:moveTo>
                <a:lnTo>
                  <a:pt x="9515" y="2525"/>
                </a:lnTo>
                <a:lnTo>
                  <a:pt x="9223" y="1942"/>
                </a:lnTo>
                <a:lnTo>
                  <a:pt x="8932" y="1457"/>
                </a:lnTo>
                <a:lnTo>
                  <a:pt x="8544" y="1068"/>
                </a:lnTo>
                <a:lnTo>
                  <a:pt x="8544" y="486"/>
                </a:lnTo>
                <a:lnTo>
                  <a:pt x="8447" y="291"/>
                </a:lnTo>
                <a:lnTo>
                  <a:pt x="8350" y="195"/>
                </a:lnTo>
                <a:lnTo>
                  <a:pt x="8155" y="97"/>
                </a:lnTo>
                <a:lnTo>
                  <a:pt x="8059" y="0"/>
                </a:lnTo>
                <a:lnTo>
                  <a:pt x="1360" y="0"/>
                </a:lnTo>
                <a:lnTo>
                  <a:pt x="1165" y="97"/>
                </a:lnTo>
                <a:lnTo>
                  <a:pt x="1068" y="195"/>
                </a:lnTo>
                <a:lnTo>
                  <a:pt x="971" y="291"/>
                </a:lnTo>
                <a:lnTo>
                  <a:pt x="874" y="486"/>
                </a:lnTo>
                <a:lnTo>
                  <a:pt x="874" y="1166"/>
                </a:lnTo>
                <a:lnTo>
                  <a:pt x="485" y="1554"/>
                </a:lnTo>
                <a:lnTo>
                  <a:pt x="194" y="2039"/>
                </a:lnTo>
                <a:lnTo>
                  <a:pt x="0" y="2525"/>
                </a:lnTo>
                <a:lnTo>
                  <a:pt x="0" y="3108"/>
                </a:lnTo>
                <a:lnTo>
                  <a:pt x="0" y="11168"/>
                </a:lnTo>
                <a:lnTo>
                  <a:pt x="9515" y="11168"/>
                </a:lnTo>
                <a:lnTo>
                  <a:pt x="9515" y="3108"/>
                </a:lnTo>
                <a:close/>
                <a:moveTo>
                  <a:pt x="2621" y="10780"/>
                </a:moveTo>
                <a:lnTo>
                  <a:pt x="583" y="10100"/>
                </a:lnTo>
                <a:lnTo>
                  <a:pt x="680" y="9712"/>
                </a:lnTo>
                <a:lnTo>
                  <a:pt x="2816" y="10197"/>
                </a:lnTo>
                <a:lnTo>
                  <a:pt x="2621" y="10780"/>
                </a:lnTo>
                <a:close/>
                <a:moveTo>
                  <a:pt x="2330" y="9420"/>
                </a:moveTo>
                <a:lnTo>
                  <a:pt x="1942" y="7866"/>
                </a:lnTo>
                <a:lnTo>
                  <a:pt x="1651" y="6216"/>
                </a:lnTo>
                <a:lnTo>
                  <a:pt x="1457" y="4564"/>
                </a:lnTo>
                <a:lnTo>
                  <a:pt x="1360" y="2816"/>
                </a:lnTo>
                <a:lnTo>
                  <a:pt x="8155" y="2816"/>
                </a:lnTo>
                <a:lnTo>
                  <a:pt x="8059" y="5341"/>
                </a:lnTo>
                <a:lnTo>
                  <a:pt x="7767" y="7769"/>
                </a:lnTo>
                <a:lnTo>
                  <a:pt x="7767" y="6506"/>
                </a:lnTo>
                <a:lnTo>
                  <a:pt x="7670" y="4564"/>
                </a:lnTo>
                <a:lnTo>
                  <a:pt x="7670" y="4176"/>
                </a:lnTo>
                <a:lnTo>
                  <a:pt x="7379" y="4176"/>
                </a:lnTo>
                <a:lnTo>
                  <a:pt x="6699" y="8546"/>
                </a:lnTo>
                <a:lnTo>
                  <a:pt x="6991" y="8546"/>
                </a:lnTo>
                <a:lnTo>
                  <a:pt x="7088" y="7866"/>
                </a:lnTo>
                <a:lnTo>
                  <a:pt x="7573" y="6895"/>
                </a:lnTo>
                <a:lnTo>
                  <a:pt x="7573" y="8643"/>
                </a:lnTo>
                <a:lnTo>
                  <a:pt x="7379" y="9420"/>
                </a:lnTo>
                <a:lnTo>
                  <a:pt x="6116" y="9517"/>
                </a:lnTo>
                <a:lnTo>
                  <a:pt x="4855" y="9614"/>
                </a:lnTo>
                <a:lnTo>
                  <a:pt x="3592" y="9517"/>
                </a:lnTo>
                <a:lnTo>
                  <a:pt x="2330" y="9420"/>
                </a:lnTo>
                <a:close/>
                <a:moveTo>
                  <a:pt x="7573" y="6506"/>
                </a:moveTo>
                <a:lnTo>
                  <a:pt x="7184" y="7284"/>
                </a:lnTo>
                <a:lnTo>
                  <a:pt x="7476" y="5341"/>
                </a:lnTo>
                <a:lnTo>
                  <a:pt x="7573" y="6506"/>
                </a:lnTo>
                <a:close/>
                <a:moveTo>
                  <a:pt x="6991" y="10780"/>
                </a:moveTo>
                <a:lnTo>
                  <a:pt x="6796" y="10197"/>
                </a:lnTo>
                <a:lnTo>
                  <a:pt x="8932" y="9712"/>
                </a:lnTo>
                <a:lnTo>
                  <a:pt x="9029" y="10100"/>
                </a:lnTo>
                <a:lnTo>
                  <a:pt x="6991" y="1078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0" name="1302269566"/>
          <p:cNvSpPr>
            <a:spLocks/>
          </p:cNvSpPr>
          <p:nvPr/>
        </p:nvSpPr>
        <p:spPr bwMode="auto">
          <a:xfrm>
            <a:off x="2264058" y="5891312"/>
            <a:ext cx="127302" cy="106001"/>
          </a:xfrm>
          <a:custGeom>
            <a:avLst/>
            <a:gdLst/>
            <a:ahLst/>
            <a:cxnLst>
              <a:cxn ang="0">
                <a:pos x="2330" y="874"/>
              </a:cxn>
              <a:cxn ang="0">
                <a:pos x="0" y="2525"/>
              </a:cxn>
              <a:cxn ang="0">
                <a:pos x="0" y="2913"/>
              </a:cxn>
              <a:cxn ang="0">
                <a:pos x="2427" y="2913"/>
              </a:cxn>
              <a:cxn ang="0">
                <a:pos x="3787" y="1068"/>
              </a:cxn>
              <a:cxn ang="0">
                <a:pos x="3787" y="193"/>
              </a:cxn>
              <a:cxn ang="0">
                <a:pos x="2330" y="0"/>
              </a:cxn>
              <a:cxn ang="0">
                <a:pos x="2330" y="874"/>
              </a:cxn>
            </a:cxnLst>
            <a:rect l="0" t="0" r="r" b="b"/>
            <a:pathLst>
              <a:path w="3787" h="2913">
                <a:moveTo>
                  <a:pt x="2330" y="874"/>
                </a:moveTo>
                <a:lnTo>
                  <a:pt x="0" y="2525"/>
                </a:lnTo>
                <a:lnTo>
                  <a:pt x="0" y="2913"/>
                </a:lnTo>
                <a:lnTo>
                  <a:pt x="2427" y="2913"/>
                </a:lnTo>
                <a:lnTo>
                  <a:pt x="3787" y="1068"/>
                </a:lnTo>
                <a:lnTo>
                  <a:pt x="3787" y="193"/>
                </a:lnTo>
                <a:lnTo>
                  <a:pt x="2330" y="0"/>
                </a:lnTo>
                <a:lnTo>
                  <a:pt x="2330" y="87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1" name="1261051377"/>
          <p:cNvSpPr>
            <a:spLocks/>
          </p:cNvSpPr>
          <p:nvPr/>
        </p:nvSpPr>
        <p:spPr bwMode="auto">
          <a:xfrm>
            <a:off x="2555033" y="5891312"/>
            <a:ext cx="124271" cy="106001"/>
          </a:xfrm>
          <a:custGeom>
            <a:avLst/>
            <a:gdLst/>
            <a:ahLst/>
            <a:cxnLst>
              <a:cxn ang="0">
                <a:pos x="1359" y="874"/>
              </a:cxn>
              <a:cxn ang="0">
                <a:pos x="1359" y="0"/>
              </a:cxn>
              <a:cxn ang="0">
                <a:pos x="0" y="193"/>
              </a:cxn>
              <a:cxn ang="0">
                <a:pos x="0" y="1068"/>
              </a:cxn>
              <a:cxn ang="0">
                <a:pos x="1262" y="2913"/>
              </a:cxn>
              <a:cxn ang="0">
                <a:pos x="3689" y="2913"/>
              </a:cxn>
              <a:cxn ang="0">
                <a:pos x="3689" y="2525"/>
              </a:cxn>
              <a:cxn ang="0">
                <a:pos x="1359" y="874"/>
              </a:cxn>
            </a:cxnLst>
            <a:rect l="0" t="0" r="r" b="b"/>
            <a:pathLst>
              <a:path w="3689" h="2913">
                <a:moveTo>
                  <a:pt x="1359" y="874"/>
                </a:moveTo>
                <a:lnTo>
                  <a:pt x="1359" y="0"/>
                </a:lnTo>
                <a:lnTo>
                  <a:pt x="0" y="193"/>
                </a:lnTo>
                <a:lnTo>
                  <a:pt x="0" y="1068"/>
                </a:lnTo>
                <a:lnTo>
                  <a:pt x="1262" y="2913"/>
                </a:lnTo>
                <a:lnTo>
                  <a:pt x="3689" y="2913"/>
                </a:lnTo>
                <a:lnTo>
                  <a:pt x="3689" y="2525"/>
                </a:lnTo>
                <a:lnTo>
                  <a:pt x="1359" y="87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2" name="1374388192"/>
          <p:cNvSpPr>
            <a:spLocks/>
          </p:cNvSpPr>
          <p:nvPr/>
        </p:nvSpPr>
        <p:spPr bwMode="auto">
          <a:xfrm>
            <a:off x="2290125" y="5820646"/>
            <a:ext cx="356444" cy="67395"/>
          </a:xfrm>
          <a:custGeom>
            <a:avLst/>
            <a:gdLst/>
            <a:ahLst/>
            <a:cxnLst>
              <a:cxn ang="0">
                <a:pos x="10583" y="1164"/>
              </a:cxn>
              <a:cxn ang="0">
                <a:pos x="10583" y="291"/>
              </a:cxn>
              <a:cxn ang="0">
                <a:pos x="10486" y="96"/>
              </a:cxn>
              <a:cxn ang="0">
                <a:pos x="10291" y="0"/>
              </a:cxn>
              <a:cxn ang="0">
                <a:pos x="292" y="0"/>
              </a:cxn>
              <a:cxn ang="0">
                <a:pos x="97" y="96"/>
              </a:cxn>
              <a:cxn ang="0">
                <a:pos x="0" y="291"/>
              </a:cxn>
              <a:cxn ang="0">
                <a:pos x="0" y="1164"/>
              </a:cxn>
              <a:cxn ang="0">
                <a:pos x="97" y="1359"/>
              </a:cxn>
              <a:cxn ang="0">
                <a:pos x="292" y="1456"/>
              </a:cxn>
              <a:cxn ang="0">
                <a:pos x="2816" y="1747"/>
              </a:cxn>
              <a:cxn ang="0">
                <a:pos x="5340" y="1845"/>
              </a:cxn>
              <a:cxn ang="0">
                <a:pos x="7865" y="1747"/>
              </a:cxn>
              <a:cxn ang="0">
                <a:pos x="9030" y="1650"/>
              </a:cxn>
              <a:cxn ang="0">
                <a:pos x="10291" y="1456"/>
              </a:cxn>
              <a:cxn ang="0">
                <a:pos x="10486" y="1359"/>
              </a:cxn>
              <a:cxn ang="0">
                <a:pos x="10583" y="1164"/>
              </a:cxn>
            </a:cxnLst>
            <a:rect l="0" t="0" r="r" b="b"/>
            <a:pathLst>
              <a:path w="10583" h="1845">
                <a:moveTo>
                  <a:pt x="10583" y="1164"/>
                </a:moveTo>
                <a:lnTo>
                  <a:pt x="10583" y="291"/>
                </a:lnTo>
                <a:lnTo>
                  <a:pt x="10486" y="96"/>
                </a:lnTo>
                <a:lnTo>
                  <a:pt x="10291" y="0"/>
                </a:lnTo>
                <a:lnTo>
                  <a:pt x="292" y="0"/>
                </a:lnTo>
                <a:lnTo>
                  <a:pt x="97" y="96"/>
                </a:lnTo>
                <a:lnTo>
                  <a:pt x="0" y="291"/>
                </a:lnTo>
                <a:lnTo>
                  <a:pt x="0" y="1164"/>
                </a:lnTo>
                <a:lnTo>
                  <a:pt x="97" y="1359"/>
                </a:lnTo>
                <a:lnTo>
                  <a:pt x="292" y="1456"/>
                </a:lnTo>
                <a:lnTo>
                  <a:pt x="2816" y="1747"/>
                </a:lnTo>
                <a:lnTo>
                  <a:pt x="5340" y="1845"/>
                </a:lnTo>
                <a:lnTo>
                  <a:pt x="7865" y="1747"/>
                </a:lnTo>
                <a:lnTo>
                  <a:pt x="9030" y="1650"/>
                </a:lnTo>
                <a:lnTo>
                  <a:pt x="10291" y="1456"/>
                </a:lnTo>
                <a:lnTo>
                  <a:pt x="10486" y="1359"/>
                </a:lnTo>
                <a:lnTo>
                  <a:pt x="10583" y="116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3" name="571042091"/>
          <p:cNvSpPr>
            <a:spLocks noChangeAspect="1" noEditPoints="1"/>
          </p:cNvSpPr>
          <p:nvPr/>
        </p:nvSpPr>
        <p:spPr bwMode="auto">
          <a:xfrm>
            <a:off x="2858542" y="5400891"/>
            <a:ext cx="1022505" cy="591642"/>
          </a:xfrm>
          <a:custGeom>
            <a:avLst/>
            <a:gdLst/>
            <a:ahLst/>
            <a:cxnLst>
              <a:cxn ang="0">
                <a:pos x="462" y="6839"/>
              </a:cxn>
              <a:cxn ang="0">
                <a:pos x="832" y="7486"/>
              </a:cxn>
              <a:cxn ang="0">
                <a:pos x="1478" y="6562"/>
              </a:cxn>
              <a:cxn ang="0">
                <a:pos x="2587" y="6377"/>
              </a:cxn>
              <a:cxn ang="0">
                <a:pos x="3696" y="7486"/>
              </a:cxn>
              <a:cxn ang="0">
                <a:pos x="3973" y="7855"/>
              </a:cxn>
              <a:cxn ang="0">
                <a:pos x="6097" y="3696"/>
              </a:cxn>
              <a:cxn ang="0">
                <a:pos x="6374" y="8040"/>
              </a:cxn>
              <a:cxn ang="0">
                <a:pos x="12196" y="7208"/>
              </a:cxn>
              <a:cxn ang="0">
                <a:pos x="13488" y="6377"/>
              </a:cxn>
              <a:cxn ang="0">
                <a:pos x="14874" y="7208"/>
              </a:cxn>
              <a:cxn ang="0">
                <a:pos x="16075" y="8040"/>
              </a:cxn>
              <a:cxn ang="0">
                <a:pos x="16260" y="3234"/>
              </a:cxn>
              <a:cxn ang="0">
                <a:pos x="1571" y="277"/>
              </a:cxn>
              <a:cxn ang="0">
                <a:pos x="739" y="5453"/>
              </a:cxn>
              <a:cxn ang="0">
                <a:pos x="14966" y="8502"/>
              </a:cxn>
              <a:cxn ang="0">
                <a:pos x="14320" y="7024"/>
              </a:cxn>
              <a:cxn ang="0">
                <a:pos x="14320" y="8594"/>
              </a:cxn>
              <a:cxn ang="0">
                <a:pos x="12658" y="8594"/>
              </a:cxn>
              <a:cxn ang="0">
                <a:pos x="12658" y="7024"/>
              </a:cxn>
              <a:cxn ang="0">
                <a:pos x="13765" y="7208"/>
              </a:cxn>
              <a:cxn ang="0">
                <a:pos x="14043" y="8040"/>
              </a:cxn>
              <a:cxn ang="0">
                <a:pos x="13211" y="8410"/>
              </a:cxn>
              <a:cxn ang="0">
                <a:pos x="12934" y="7578"/>
              </a:cxn>
              <a:cxn ang="0">
                <a:pos x="924" y="8132"/>
              </a:cxn>
              <a:cxn ang="0">
                <a:pos x="924" y="8132"/>
              </a:cxn>
              <a:cxn ang="0">
                <a:pos x="6836" y="4991"/>
              </a:cxn>
              <a:cxn ang="0">
                <a:pos x="15151" y="4991"/>
              </a:cxn>
              <a:cxn ang="0">
                <a:pos x="12934" y="3789"/>
              </a:cxn>
              <a:cxn ang="0">
                <a:pos x="9054" y="3789"/>
              </a:cxn>
              <a:cxn ang="0">
                <a:pos x="9054" y="3789"/>
              </a:cxn>
              <a:cxn ang="0">
                <a:pos x="5913" y="7486"/>
              </a:cxn>
              <a:cxn ang="0">
                <a:pos x="5266" y="7486"/>
              </a:cxn>
              <a:cxn ang="0">
                <a:pos x="4711" y="4066"/>
              </a:cxn>
              <a:cxn ang="0">
                <a:pos x="4988" y="7670"/>
              </a:cxn>
              <a:cxn ang="0">
                <a:pos x="4434" y="4343"/>
              </a:cxn>
              <a:cxn ang="0">
                <a:pos x="6190" y="3881"/>
              </a:cxn>
              <a:cxn ang="0">
                <a:pos x="6097" y="7948"/>
              </a:cxn>
              <a:cxn ang="0">
                <a:pos x="4249" y="3881"/>
              </a:cxn>
              <a:cxn ang="0">
                <a:pos x="12196" y="8502"/>
              </a:cxn>
              <a:cxn ang="0">
                <a:pos x="2772" y="6746"/>
              </a:cxn>
              <a:cxn ang="0">
                <a:pos x="3326" y="8225"/>
              </a:cxn>
              <a:cxn ang="0">
                <a:pos x="1848" y="8872"/>
              </a:cxn>
              <a:cxn ang="0">
                <a:pos x="1201" y="7301"/>
              </a:cxn>
              <a:cxn ang="0">
                <a:pos x="2310" y="7116"/>
              </a:cxn>
              <a:cxn ang="0">
                <a:pos x="2957" y="7763"/>
              </a:cxn>
              <a:cxn ang="0">
                <a:pos x="2310" y="8410"/>
              </a:cxn>
              <a:cxn ang="0">
                <a:pos x="1663" y="7763"/>
              </a:cxn>
              <a:cxn ang="0">
                <a:pos x="2310" y="7116"/>
              </a:cxn>
              <a:cxn ang="0">
                <a:pos x="3604" y="3789"/>
              </a:cxn>
              <a:cxn ang="0">
                <a:pos x="3881" y="924"/>
              </a:cxn>
              <a:cxn ang="0">
                <a:pos x="4342" y="924"/>
              </a:cxn>
              <a:cxn ang="0">
                <a:pos x="4342" y="924"/>
              </a:cxn>
              <a:cxn ang="0">
                <a:pos x="6836" y="2125"/>
              </a:cxn>
              <a:cxn ang="0">
                <a:pos x="10810" y="2125"/>
              </a:cxn>
              <a:cxn ang="0">
                <a:pos x="12934" y="924"/>
              </a:cxn>
              <a:cxn ang="0">
                <a:pos x="13396" y="924"/>
              </a:cxn>
              <a:cxn ang="0">
                <a:pos x="13396" y="924"/>
              </a:cxn>
            </a:cxnLst>
            <a:rect l="0" t="0" r="r" b="b"/>
            <a:pathLst>
              <a:path w="16722" h="8964">
                <a:moveTo>
                  <a:pt x="739" y="5453"/>
                </a:moveTo>
                <a:lnTo>
                  <a:pt x="647" y="5822"/>
                </a:lnTo>
                <a:lnTo>
                  <a:pt x="554" y="6192"/>
                </a:lnTo>
                <a:lnTo>
                  <a:pt x="462" y="6839"/>
                </a:lnTo>
                <a:lnTo>
                  <a:pt x="185" y="6931"/>
                </a:lnTo>
                <a:lnTo>
                  <a:pt x="277" y="7855"/>
                </a:lnTo>
                <a:lnTo>
                  <a:pt x="832" y="7763"/>
                </a:lnTo>
                <a:lnTo>
                  <a:pt x="832" y="7486"/>
                </a:lnTo>
                <a:lnTo>
                  <a:pt x="924" y="7208"/>
                </a:lnTo>
                <a:lnTo>
                  <a:pt x="1109" y="7024"/>
                </a:lnTo>
                <a:lnTo>
                  <a:pt x="1294" y="6746"/>
                </a:lnTo>
                <a:lnTo>
                  <a:pt x="1478" y="6562"/>
                </a:lnTo>
                <a:lnTo>
                  <a:pt x="1756" y="6469"/>
                </a:lnTo>
                <a:lnTo>
                  <a:pt x="2033" y="6377"/>
                </a:lnTo>
                <a:lnTo>
                  <a:pt x="2310" y="6284"/>
                </a:lnTo>
                <a:lnTo>
                  <a:pt x="2587" y="6377"/>
                </a:lnTo>
                <a:lnTo>
                  <a:pt x="2864" y="6469"/>
                </a:lnTo>
                <a:lnTo>
                  <a:pt x="3326" y="6746"/>
                </a:lnTo>
                <a:lnTo>
                  <a:pt x="3604" y="7208"/>
                </a:lnTo>
                <a:lnTo>
                  <a:pt x="3696" y="7486"/>
                </a:lnTo>
                <a:lnTo>
                  <a:pt x="3696" y="7763"/>
                </a:lnTo>
                <a:lnTo>
                  <a:pt x="3696" y="8040"/>
                </a:lnTo>
                <a:lnTo>
                  <a:pt x="3973" y="8040"/>
                </a:lnTo>
                <a:lnTo>
                  <a:pt x="3973" y="7855"/>
                </a:lnTo>
                <a:lnTo>
                  <a:pt x="3973" y="3973"/>
                </a:lnTo>
                <a:lnTo>
                  <a:pt x="4066" y="3789"/>
                </a:lnTo>
                <a:lnTo>
                  <a:pt x="4249" y="3696"/>
                </a:lnTo>
                <a:lnTo>
                  <a:pt x="6097" y="3696"/>
                </a:lnTo>
                <a:lnTo>
                  <a:pt x="6282" y="3789"/>
                </a:lnTo>
                <a:lnTo>
                  <a:pt x="6374" y="3973"/>
                </a:lnTo>
                <a:lnTo>
                  <a:pt x="6374" y="7855"/>
                </a:lnTo>
                <a:lnTo>
                  <a:pt x="6374" y="8040"/>
                </a:lnTo>
                <a:lnTo>
                  <a:pt x="12103" y="8040"/>
                </a:lnTo>
                <a:lnTo>
                  <a:pt x="12011" y="7763"/>
                </a:lnTo>
                <a:lnTo>
                  <a:pt x="12103" y="7486"/>
                </a:lnTo>
                <a:lnTo>
                  <a:pt x="12196" y="7208"/>
                </a:lnTo>
                <a:lnTo>
                  <a:pt x="12473" y="6746"/>
                </a:lnTo>
                <a:lnTo>
                  <a:pt x="12934" y="6469"/>
                </a:lnTo>
                <a:lnTo>
                  <a:pt x="13211" y="6377"/>
                </a:lnTo>
                <a:lnTo>
                  <a:pt x="13488" y="6377"/>
                </a:lnTo>
                <a:lnTo>
                  <a:pt x="13765" y="6377"/>
                </a:lnTo>
                <a:lnTo>
                  <a:pt x="14043" y="6469"/>
                </a:lnTo>
                <a:lnTo>
                  <a:pt x="14504" y="6746"/>
                </a:lnTo>
                <a:lnTo>
                  <a:pt x="14874" y="7208"/>
                </a:lnTo>
                <a:lnTo>
                  <a:pt x="14966" y="7486"/>
                </a:lnTo>
                <a:lnTo>
                  <a:pt x="14966" y="7763"/>
                </a:lnTo>
                <a:lnTo>
                  <a:pt x="14966" y="8040"/>
                </a:lnTo>
                <a:lnTo>
                  <a:pt x="16075" y="8040"/>
                </a:lnTo>
                <a:lnTo>
                  <a:pt x="16722" y="7855"/>
                </a:lnTo>
                <a:lnTo>
                  <a:pt x="16722" y="7116"/>
                </a:lnTo>
                <a:lnTo>
                  <a:pt x="16260" y="6839"/>
                </a:lnTo>
                <a:lnTo>
                  <a:pt x="16260" y="3234"/>
                </a:lnTo>
                <a:lnTo>
                  <a:pt x="16260" y="0"/>
                </a:lnTo>
                <a:lnTo>
                  <a:pt x="1940" y="0"/>
                </a:lnTo>
                <a:lnTo>
                  <a:pt x="1756" y="92"/>
                </a:lnTo>
                <a:lnTo>
                  <a:pt x="1571" y="277"/>
                </a:lnTo>
                <a:lnTo>
                  <a:pt x="1478" y="462"/>
                </a:lnTo>
                <a:lnTo>
                  <a:pt x="1478" y="739"/>
                </a:lnTo>
                <a:lnTo>
                  <a:pt x="1478" y="5268"/>
                </a:lnTo>
                <a:lnTo>
                  <a:pt x="739" y="5453"/>
                </a:lnTo>
                <a:close/>
                <a:moveTo>
                  <a:pt x="14966" y="8225"/>
                </a:moveTo>
                <a:lnTo>
                  <a:pt x="16168" y="8225"/>
                </a:lnTo>
                <a:lnTo>
                  <a:pt x="16168" y="8502"/>
                </a:lnTo>
                <a:lnTo>
                  <a:pt x="14966" y="8502"/>
                </a:lnTo>
                <a:lnTo>
                  <a:pt x="14966" y="8225"/>
                </a:lnTo>
                <a:close/>
                <a:moveTo>
                  <a:pt x="13488" y="6654"/>
                </a:moveTo>
                <a:lnTo>
                  <a:pt x="13950" y="6746"/>
                </a:lnTo>
                <a:lnTo>
                  <a:pt x="14320" y="7024"/>
                </a:lnTo>
                <a:lnTo>
                  <a:pt x="14597" y="7393"/>
                </a:lnTo>
                <a:lnTo>
                  <a:pt x="14689" y="7763"/>
                </a:lnTo>
                <a:lnTo>
                  <a:pt x="14597" y="8225"/>
                </a:lnTo>
                <a:lnTo>
                  <a:pt x="14320" y="8594"/>
                </a:lnTo>
                <a:lnTo>
                  <a:pt x="13950" y="8872"/>
                </a:lnTo>
                <a:lnTo>
                  <a:pt x="13488" y="8964"/>
                </a:lnTo>
                <a:lnTo>
                  <a:pt x="13026" y="8872"/>
                </a:lnTo>
                <a:lnTo>
                  <a:pt x="12658" y="8594"/>
                </a:lnTo>
                <a:lnTo>
                  <a:pt x="12473" y="8225"/>
                </a:lnTo>
                <a:lnTo>
                  <a:pt x="12380" y="7763"/>
                </a:lnTo>
                <a:lnTo>
                  <a:pt x="12473" y="7393"/>
                </a:lnTo>
                <a:lnTo>
                  <a:pt x="12658" y="7024"/>
                </a:lnTo>
                <a:lnTo>
                  <a:pt x="13026" y="6746"/>
                </a:lnTo>
                <a:lnTo>
                  <a:pt x="13488" y="6654"/>
                </a:lnTo>
                <a:close/>
                <a:moveTo>
                  <a:pt x="13488" y="7208"/>
                </a:moveTo>
                <a:lnTo>
                  <a:pt x="13765" y="7208"/>
                </a:lnTo>
                <a:lnTo>
                  <a:pt x="13950" y="7393"/>
                </a:lnTo>
                <a:lnTo>
                  <a:pt x="14043" y="7578"/>
                </a:lnTo>
                <a:lnTo>
                  <a:pt x="14135" y="7763"/>
                </a:lnTo>
                <a:lnTo>
                  <a:pt x="14043" y="8040"/>
                </a:lnTo>
                <a:lnTo>
                  <a:pt x="13950" y="8225"/>
                </a:lnTo>
                <a:lnTo>
                  <a:pt x="13765" y="8410"/>
                </a:lnTo>
                <a:lnTo>
                  <a:pt x="13488" y="8410"/>
                </a:lnTo>
                <a:lnTo>
                  <a:pt x="13211" y="8410"/>
                </a:lnTo>
                <a:lnTo>
                  <a:pt x="13026" y="8225"/>
                </a:lnTo>
                <a:lnTo>
                  <a:pt x="12934" y="8040"/>
                </a:lnTo>
                <a:lnTo>
                  <a:pt x="12841" y="7763"/>
                </a:lnTo>
                <a:lnTo>
                  <a:pt x="12934" y="7578"/>
                </a:lnTo>
                <a:lnTo>
                  <a:pt x="13026" y="7393"/>
                </a:lnTo>
                <a:lnTo>
                  <a:pt x="13211" y="7208"/>
                </a:lnTo>
                <a:lnTo>
                  <a:pt x="13488" y="7208"/>
                </a:lnTo>
                <a:close/>
                <a:moveTo>
                  <a:pt x="924" y="8132"/>
                </a:moveTo>
                <a:lnTo>
                  <a:pt x="0" y="8132"/>
                </a:lnTo>
                <a:lnTo>
                  <a:pt x="0" y="8410"/>
                </a:lnTo>
                <a:lnTo>
                  <a:pt x="924" y="8410"/>
                </a:lnTo>
                <a:lnTo>
                  <a:pt x="924" y="8132"/>
                </a:lnTo>
                <a:close/>
                <a:moveTo>
                  <a:pt x="6836" y="3789"/>
                </a:moveTo>
                <a:lnTo>
                  <a:pt x="8592" y="3789"/>
                </a:lnTo>
                <a:lnTo>
                  <a:pt x="8592" y="4991"/>
                </a:lnTo>
                <a:lnTo>
                  <a:pt x="6836" y="4991"/>
                </a:lnTo>
                <a:lnTo>
                  <a:pt x="6836" y="3789"/>
                </a:lnTo>
                <a:close/>
                <a:moveTo>
                  <a:pt x="13396" y="3789"/>
                </a:moveTo>
                <a:lnTo>
                  <a:pt x="15151" y="3789"/>
                </a:lnTo>
                <a:lnTo>
                  <a:pt x="15151" y="4991"/>
                </a:lnTo>
                <a:lnTo>
                  <a:pt x="13396" y="4991"/>
                </a:lnTo>
                <a:lnTo>
                  <a:pt x="13396" y="3789"/>
                </a:lnTo>
                <a:close/>
                <a:moveTo>
                  <a:pt x="11179" y="3789"/>
                </a:moveTo>
                <a:lnTo>
                  <a:pt x="12934" y="3789"/>
                </a:lnTo>
                <a:lnTo>
                  <a:pt x="12934" y="4991"/>
                </a:lnTo>
                <a:lnTo>
                  <a:pt x="11179" y="4991"/>
                </a:lnTo>
                <a:lnTo>
                  <a:pt x="11179" y="3789"/>
                </a:lnTo>
                <a:close/>
                <a:moveTo>
                  <a:pt x="9054" y="3789"/>
                </a:moveTo>
                <a:lnTo>
                  <a:pt x="10810" y="3789"/>
                </a:lnTo>
                <a:lnTo>
                  <a:pt x="10810" y="4991"/>
                </a:lnTo>
                <a:lnTo>
                  <a:pt x="9054" y="4991"/>
                </a:lnTo>
                <a:lnTo>
                  <a:pt x="9054" y="3789"/>
                </a:lnTo>
                <a:close/>
                <a:moveTo>
                  <a:pt x="5635" y="4066"/>
                </a:moveTo>
                <a:lnTo>
                  <a:pt x="5820" y="4158"/>
                </a:lnTo>
                <a:lnTo>
                  <a:pt x="5913" y="4343"/>
                </a:lnTo>
                <a:lnTo>
                  <a:pt x="5913" y="7486"/>
                </a:lnTo>
                <a:lnTo>
                  <a:pt x="5820" y="7670"/>
                </a:lnTo>
                <a:lnTo>
                  <a:pt x="5635" y="7763"/>
                </a:lnTo>
                <a:lnTo>
                  <a:pt x="5358" y="7670"/>
                </a:lnTo>
                <a:lnTo>
                  <a:pt x="5266" y="7486"/>
                </a:lnTo>
                <a:lnTo>
                  <a:pt x="5266" y="4343"/>
                </a:lnTo>
                <a:lnTo>
                  <a:pt x="5358" y="4158"/>
                </a:lnTo>
                <a:lnTo>
                  <a:pt x="5635" y="4066"/>
                </a:lnTo>
                <a:close/>
                <a:moveTo>
                  <a:pt x="4711" y="4066"/>
                </a:moveTo>
                <a:lnTo>
                  <a:pt x="4988" y="4158"/>
                </a:lnTo>
                <a:lnTo>
                  <a:pt x="5081" y="4343"/>
                </a:lnTo>
                <a:lnTo>
                  <a:pt x="5081" y="7486"/>
                </a:lnTo>
                <a:lnTo>
                  <a:pt x="4988" y="7670"/>
                </a:lnTo>
                <a:lnTo>
                  <a:pt x="4711" y="7763"/>
                </a:lnTo>
                <a:lnTo>
                  <a:pt x="4526" y="7670"/>
                </a:lnTo>
                <a:lnTo>
                  <a:pt x="4434" y="7486"/>
                </a:lnTo>
                <a:lnTo>
                  <a:pt x="4434" y="4343"/>
                </a:lnTo>
                <a:lnTo>
                  <a:pt x="4526" y="4158"/>
                </a:lnTo>
                <a:lnTo>
                  <a:pt x="4711" y="4066"/>
                </a:lnTo>
                <a:close/>
                <a:moveTo>
                  <a:pt x="6097" y="3881"/>
                </a:moveTo>
                <a:lnTo>
                  <a:pt x="6190" y="3881"/>
                </a:lnTo>
                <a:lnTo>
                  <a:pt x="6190" y="3973"/>
                </a:lnTo>
                <a:lnTo>
                  <a:pt x="6190" y="7855"/>
                </a:lnTo>
                <a:lnTo>
                  <a:pt x="6190" y="7948"/>
                </a:lnTo>
                <a:lnTo>
                  <a:pt x="6097" y="7948"/>
                </a:lnTo>
                <a:lnTo>
                  <a:pt x="4249" y="7948"/>
                </a:lnTo>
                <a:lnTo>
                  <a:pt x="4158" y="7855"/>
                </a:lnTo>
                <a:lnTo>
                  <a:pt x="4158" y="3973"/>
                </a:lnTo>
                <a:lnTo>
                  <a:pt x="4249" y="3881"/>
                </a:lnTo>
                <a:lnTo>
                  <a:pt x="6097" y="3881"/>
                </a:lnTo>
                <a:close/>
                <a:moveTo>
                  <a:pt x="3696" y="8225"/>
                </a:moveTo>
                <a:lnTo>
                  <a:pt x="12103" y="8225"/>
                </a:lnTo>
                <a:lnTo>
                  <a:pt x="12196" y="8502"/>
                </a:lnTo>
                <a:lnTo>
                  <a:pt x="3696" y="8502"/>
                </a:lnTo>
                <a:lnTo>
                  <a:pt x="3696" y="8225"/>
                </a:lnTo>
                <a:close/>
                <a:moveTo>
                  <a:pt x="2310" y="6654"/>
                </a:moveTo>
                <a:lnTo>
                  <a:pt x="2772" y="6746"/>
                </a:lnTo>
                <a:lnTo>
                  <a:pt x="3142" y="6931"/>
                </a:lnTo>
                <a:lnTo>
                  <a:pt x="3326" y="7301"/>
                </a:lnTo>
                <a:lnTo>
                  <a:pt x="3419" y="7763"/>
                </a:lnTo>
                <a:lnTo>
                  <a:pt x="3326" y="8225"/>
                </a:lnTo>
                <a:lnTo>
                  <a:pt x="3142" y="8594"/>
                </a:lnTo>
                <a:lnTo>
                  <a:pt x="2772" y="8872"/>
                </a:lnTo>
                <a:lnTo>
                  <a:pt x="2310" y="8964"/>
                </a:lnTo>
                <a:lnTo>
                  <a:pt x="1848" y="8872"/>
                </a:lnTo>
                <a:lnTo>
                  <a:pt x="1478" y="8594"/>
                </a:lnTo>
                <a:lnTo>
                  <a:pt x="1201" y="8225"/>
                </a:lnTo>
                <a:lnTo>
                  <a:pt x="1109" y="7763"/>
                </a:lnTo>
                <a:lnTo>
                  <a:pt x="1201" y="7301"/>
                </a:lnTo>
                <a:lnTo>
                  <a:pt x="1478" y="6931"/>
                </a:lnTo>
                <a:lnTo>
                  <a:pt x="1848" y="6746"/>
                </a:lnTo>
                <a:lnTo>
                  <a:pt x="2310" y="6654"/>
                </a:lnTo>
                <a:close/>
                <a:moveTo>
                  <a:pt x="2310" y="7116"/>
                </a:moveTo>
                <a:lnTo>
                  <a:pt x="2587" y="7208"/>
                </a:lnTo>
                <a:lnTo>
                  <a:pt x="2772" y="7301"/>
                </a:lnTo>
                <a:lnTo>
                  <a:pt x="2864" y="7486"/>
                </a:lnTo>
                <a:lnTo>
                  <a:pt x="2957" y="7763"/>
                </a:lnTo>
                <a:lnTo>
                  <a:pt x="2864" y="8040"/>
                </a:lnTo>
                <a:lnTo>
                  <a:pt x="2772" y="8225"/>
                </a:lnTo>
                <a:lnTo>
                  <a:pt x="2587" y="8317"/>
                </a:lnTo>
                <a:lnTo>
                  <a:pt x="2310" y="8410"/>
                </a:lnTo>
                <a:lnTo>
                  <a:pt x="2033" y="8317"/>
                </a:lnTo>
                <a:lnTo>
                  <a:pt x="1848" y="8225"/>
                </a:lnTo>
                <a:lnTo>
                  <a:pt x="1756" y="8040"/>
                </a:lnTo>
                <a:lnTo>
                  <a:pt x="1663" y="7763"/>
                </a:lnTo>
                <a:lnTo>
                  <a:pt x="1756" y="7486"/>
                </a:lnTo>
                <a:lnTo>
                  <a:pt x="1848" y="7301"/>
                </a:lnTo>
                <a:lnTo>
                  <a:pt x="2033" y="7208"/>
                </a:lnTo>
                <a:lnTo>
                  <a:pt x="2310" y="7116"/>
                </a:lnTo>
                <a:close/>
                <a:moveTo>
                  <a:pt x="1940" y="5083"/>
                </a:moveTo>
                <a:lnTo>
                  <a:pt x="1940" y="3881"/>
                </a:lnTo>
                <a:lnTo>
                  <a:pt x="2772" y="3789"/>
                </a:lnTo>
                <a:lnTo>
                  <a:pt x="3604" y="3789"/>
                </a:lnTo>
                <a:lnTo>
                  <a:pt x="3604" y="5083"/>
                </a:lnTo>
                <a:lnTo>
                  <a:pt x="1940" y="5083"/>
                </a:lnTo>
                <a:close/>
                <a:moveTo>
                  <a:pt x="1940" y="924"/>
                </a:moveTo>
                <a:lnTo>
                  <a:pt x="3881" y="924"/>
                </a:lnTo>
                <a:lnTo>
                  <a:pt x="3881" y="2125"/>
                </a:lnTo>
                <a:lnTo>
                  <a:pt x="1940" y="2125"/>
                </a:lnTo>
                <a:lnTo>
                  <a:pt x="1940" y="924"/>
                </a:lnTo>
                <a:close/>
                <a:moveTo>
                  <a:pt x="4342" y="924"/>
                </a:moveTo>
                <a:lnTo>
                  <a:pt x="6374" y="924"/>
                </a:lnTo>
                <a:lnTo>
                  <a:pt x="6374" y="2125"/>
                </a:lnTo>
                <a:lnTo>
                  <a:pt x="4342" y="2125"/>
                </a:lnTo>
                <a:lnTo>
                  <a:pt x="4342" y="924"/>
                </a:lnTo>
                <a:close/>
                <a:moveTo>
                  <a:pt x="6836" y="924"/>
                </a:moveTo>
                <a:lnTo>
                  <a:pt x="8592" y="924"/>
                </a:lnTo>
                <a:lnTo>
                  <a:pt x="8592" y="2125"/>
                </a:lnTo>
                <a:lnTo>
                  <a:pt x="6836" y="2125"/>
                </a:lnTo>
                <a:lnTo>
                  <a:pt x="6836" y="924"/>
                </a:lnTo>
                <a:close/>
                <a:moveTo>
                  <a:pt x="9054" y="924"/>
                </a:moveTo>
                <a:lnTo>
                  <a:pt x="10810" y="924"/>
                </a:lnTo>
                <a:lnTo>
                  <a:pt x="10810" y="2125"/>
                </a:lnTo>
                <a:lnTo>
                  <a:pt x="9054" y="2125"/>
                </a:lnTo>
                <a:lnTo>
                  <a:pt x="9054" y="924"/>
                </a:lnTo>
                <a:close/>
                <a:moveTo>
                  <a:pt x="11179" y="924"/>
                </a:moveTo>
                <a:lnTo>
                  <a:pt x="12934" y="924"/>
                </a:lnTo>
                <a:lnTo>
                  <a:pt x="12934" y="2125"/>
                </a:lnTo>
                <a:lnTo>
                  <a:pt x="11179" y="2125"/>
                </a:lnTo>
                <a:lnTo>
                  <a:pt x="11179" y="924"/>
                </a:lnTo>
                <a:close/>
                <a:moveTo>
                  <a:pt x="13396" y="924"/>
                </a:moveTo>
                <a:lnTo>
                  <a:pt x="15151" y="924"/>
                </a:lnTo>
                <a:lnTo>
                  <a:pt x="15151" y="2125"/>
                </a:lnTo>
                <a:lnTo>
                  <a:pt x="13396" y="2125"/>
                </a:lnTo>
                <a:lnTo>
                  <a:pt x="13396" y="92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5" name="1548991449"/>
          <p:cNvSpPr>
            <a:spLocks/>
          </p:cNvSpPr>
          <p:nvPr/>
        </p:nvSpPr>
        <p:spPr bwMode="auto">
          <a:xfrm>
            <a:off x="4704285" y="2329687"/>
            <a:ext cx="92277" cy="448213"/>
          </a:xfrm>
          <a:custGeom>
            <a:avLst/>
            <a:gdLst/>
            <a:ahLst/>
            <a:cxnLst>
              <a:cxn ang="0">
                <a:pos x="24" y="104"/>
              </a:cxn>
              <a:cxn ang="0">
                <a:pos x="24" y="104"/>
              </a:cxn>
              <a:cxn ang="0">
                <a:pos x="22" y="106"/>
              </a:cxn>
              <a:cxn ang="0">
                <a:pos x="20" y="108"/>
              </a:cxn>
              <a:cxn ang="0">
                <a:pos x="2" y="108"/>
              </a:cxn>
              <a:cxn ang="0">
                <a:pos x="2" y="108"/>
              </a:cxn>
              <a:cxn ang="0">
                <a:pos x="0" y="106"/>
              </a:cxn>
              <a:cxn ang="0">
                <a:pos x="0" y="104"/>
              </a:cxn>
              <a:cxn ang="0">
                <a:pos x="0" y="4"/>
              </a:cxn>
              <a:cxn ang="0">
                <a:pos x="0" y="4"/>
              </a:cxn>
              <a:cxn ang="0">
                <a:pos x="0" y="0"/>
              </a:cxn>
              <a:cxn ang="0">
                <a:pos x="2"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2" y="108"/>
                </a:lnTo>
                <a:lnTo>
                  <a:pt x="2" y="108"/>
                </a:lnTo>
                <a:lnTo>
                  <a:pt x="0" y="106"/>
                </a:lnTo>
                <a:lnTo>
                  <a:pt x="0" y="104"/>
                </a:lnTo>
                <a:lnTo>
                  <a:pt x="0" y="4"/>
                </a:lnTo>
                <a:lnTo>
                  <a:pt x="0" y="4"/>
                </a:lnTo>
                <a:lnTo>
                  <a:pt x="0" y="0"/>
                </a:lnTo>
                <a:lnTo>
                  <a:pt x="2" y="0"/>
                </a:lnTo>
                <a:lnTo>
                  <a:pt x="20" y="0"/>
                </a:lnTo>
                <a:lnTo>
                  <a:pt x="20" y="0"/>
                </a:lnTo>
                <a:lnTo>
                  <a:pt x="22" y="0"/>
                </a:lnTo>
                <a:lnTo>
                  <a:pt x="24" y="4"/>
                </a:lnTo>
                <a:lnTo>
                  <a:pt x="24" y="10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6" name="1859075492"/>
          <p:cNvSpPr>
            <a:spLocks/>
          </p:cNvSpPr>
          <p:nvPr/>
        </p:nvSpPr>
        <p:spPr bwMode="auto">
          <a:xfrm>
            <a:off x="4842700" y="2329687"/>
            <a:ext cx="92277" cy="448213"/>
          </a:xfrm>
          <a:custGeom>
            <a:avLst/>
            <a:gdLst/>
            <a:ahLst/>
            <a:cxnLst>
              <a:cxn ang="0">
                <a:pos x="24" y="104"/>
              </a:cxn>
              <a:cxn ang="0">
                <a:pos x="24" y="104"/>
              </a:cxn>
              <a:cxn ang="0">
                <a:pos x="22" y="106"/>
              </a:cxn>
              <a:cxn ang="0">
                <a:pos x="20" y="108"/>
              </a:cxn>
              <a:cxn ang="0">
                <a:pos x="4" y="108"/>
              </a:cxn>
              <a:cxn ang="0">
                <a:pos x="4" y="108"/>
              </a:cxn>
              <a:cxn ang="0">
                <a:pos x="0" y="106"/>
              </a:cxn>
              <a:cxn ang="0">
                <a:pos x="0" y="104"/>
              </a:cxn>
              <a:cxn ang="0">
                <a:pos x="0" y="4"/>
              </a:cxn>
              <a:cxn ang="0">
                <a:pos x="0" y="4"/>
              </a:cxn>
              <a:cxn ang="0">
                <a:pos x="0" y="0"/>
              </a:cxn>
              <a:cxn ang="0">
                <a:pos x="4"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4" y="108"/>
                </a:lnTo>
                <a:lnTo>
                  <a:pt x="4" y="108"/>
                </a:lnTo>
                <a:lnTo>
                  <a:pt x="0" y="106"/>
                </a:lnTo>
                <a:lnTo>
                  <a:pt x="0" y="104"/>
                </a:lnTo>
                <a:lnTo>
                  <a:pt x="0" y="4"/>
                </a:lnTo>
                <a:lnTo>
                  <a:pt x="0" y="4"/>
                </a:lnTo>
                <a:lnTo>
                  <a:pt x="0" y="0"/>
                </a:lnTo>
                <a:lnTo>
                  <a:pt x="4" y="0"/>
                </a:lnTo>
                <a:lnTo>
                  <a:pt x="20" y="0"/>
                </a:lnTo>
                <a:lnTo>
                  <a:pt x="20" y="0"/>
                </a:lnTo>
                <a:lnTo>
                  <a:pt x="22" y="0"/>
                </a:lnTo>
                <a:lnTo>
                  <a:pt x="24" y="4"/>
                </a:lnTo>
                <a:lnTo>
                  <a:pt x="24" y="10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7" name="1129583921"/>
          <p:cNvSpPr>
            <a:spLocks/>
          </p:cNvSpPr>
          <p:nvPr/>
        </p:nvSpPr>
        <p:spPr bwMode="auto">
          <a:xfrm>
            <a:off x="5119530" y="2329687"/>
            <a:ext cx="92277" cy="448213"/>
          </a:xfrm>
          <a:custGeom>
            <a:avLst/>
            <a:gdLst/>
            <a:ahLst/>
            <a:cxnLst>
              <a:cxn ang="0">
                <a:pos x="24" y="104"/>
              </a:cxn>
              <a:cxn ang="0">
                <a:pos x="24" y="104"/>
              </a:cxn>
              <a:cxn ang="0">
                <a:pos x="24" y="106"/>
              </a:cxn>
              <a:cxn ang="0">
                <a:pos x="20" y="108"/>
              </a:cxn>
              <a:cxn ang="0">
                <a:pos x="4" y="108"/>
              </a:cxn>
              <a:cxn ang="0">
                <a:pos x="4" y="108"/>
              </a:cxn>
              <a:cxn ang="0">
                <a:pos x="2" y="106"/>
              </a:cxn>
              <a:cxn ang="0">
                <a:pos x="0" y="104"/>
              </a:cxn>
              <a:cxn ang="0">
                <a:pos x="0" y="4"/>
              </a:cxn>
              <a:cxn ang="0">
                <a:pos x="0" y="4"/>
              </a:cxn>
              <a:cxn ang="0">
                <a:pos x="2" y="0"/>
              </a:cxn>
              <a:cxn ang="0">
                <a:pos x="4" y="0"/>
              </a:cxn>
              <a:cxn ang="0">
                <a:pos x="20" y="0"/>
              </a:cxn>
              <a:cxn ang="0">
                <a:pos x="20" y="0"/>
              </a:cxn>
              <a:cxn ang="0">
                <a:pos x="24" y="0"/>
              </a:cxn>
              <a:cxn ang="0">
                <a:pos x="24" y="4"/>
              </a:cxn>
              <a:cxn ang="0">
                <a:pos x="24" y="104"/>
              </a:cxn>
            </a:cxnLst>
            <a:rect l="0" t="0" r="r" b="b"/>
            <a:pathLst>
              <a:path w="24" h="108">
                <a:moveTo>
                  <a:pt x="24" y="104"/>
                </a:moveTo>
                <a:lnTo>
                  <a:pt x="24" y="104"/>
                </a:lnTo>
                <a:lnTo>
                  <a:pt x="24" y="106"/>
                </a:lnTo>
                <a:lnTo>
                  <a:pt x="20" y="108"/>
                </a:lnTo>
                <a:lnTo>
                  <a:pt x="4" y="108"/>
                </a:lnTo>
                <a:lnTo>
                  <a:pt x="4" y="108"/>
                </a:lnTo>
                <a:lnTo>
                  <a:pt x="2" y="106"/>
                </a:lnTo>
                <a:lnTo>
                  <a:pt x="0" y="104"/>
                </a:lnTo>
                <a:lnTo>
                  <a:pt x="0" y="4"/>
                </a:lnTo>
                <a:lnTo>
                  <a:pt x="0" y="4"/>
                </a:lnTo>
                <a:lnTo>
                  <a:pt x="2" y="0"/>
                </a:lnTo>
                <a:lnTo>
                  <a:pt x="4" y="0"/>
                </a:lnTo>
                <a:lnTo>
                  <a:pt x="20" y="0"/>
                </a:lnTo>
                <a:lnTo>
                  <a:pt x="20" y="0"/>
                </a:lnTo>
                <a:lnTo>
                  <a:pt x="24" y="0"/>
                </a:lnTo>
                <a:lnTo>
                  <a:pt x="24" y="4"/>
                </a:lnTo>
                <a:lnTo>
                  <a:pt x="24" y="10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8" name="1565742844"/>
          <p:cNvSpPr>
            <a:spLocks/>
          </p:cNvSpPr>
          <p:nvPr/>
        </p:nvSpPr>
        <p:spPr bwMode="auto">
          <a:xfrm>
            <a:off x="4981115" y="2329687"/>
            <a:ext cx="92277" cy="448213"/>
          </a:xfrm>
          <a:custGeom>
            <a:avLst/>
            <a:gdLst/>
            <a:ahLst/>
            <a:cxnLst>
              <a:cxn ang="0">
                <a:pos x="24" y="104"/>
              </a:cxn>
              <a:cxn ang="0">
                <a:pos x="24" y="104"/>
              </a:cxn>
              <a:cxn ang="0">
                <a:pos x="22" y="106"/>
              </a:cxn>
              <a:cxn ang="0">
                <a:pos x="20" y="108"/>
              </a:cxn>
              <a:cxn ang="0">
                <a:pos x="4" y="108"/>
              </a:cxn>
              <a:cxn ang="0">
                <a:pos x="4" y="108"/>
              </a:cxn>
              <a:cxn ang="0">
                <a:pos x="2" y="106"/>
              </a:cxn>
              <a:cxn ang="0">
                <a:pos x="0" y="104"/>
              </a:cxn>
              <a:cxn ang="0">
                <a:pos x="0" y="4"/>
              </a:cxn>
              <a:cxn ang="0">
                <a:pos x="0" y="4"/>
              </a:cxn>
              <a:cxn ang="0">
                <a:pos x="2" y="0"/>
              </a:cxn>
              <a:cxn ang="0">
                <a:pos x="4"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4" y="108"/>
                </a:lnTo>
                <a:lnTo>
                  <a:pt x="4" y="108"/>
                </a:lnTo>
                <a:lnTo>
                  <a:pt x="2" y="106"/>
                </a:lnTo>
                <a:lnTo>
                  <a:pt x="0" y="104"/>
                </a:lnTo>
                <a:lnTo>
                  <a:pt x="0" y="4"/>
                </a:lnTo>
                <a:lnTo>
                  <a:pt x="0" y="4"/>
                </a:lnTo>
                <a:lnTo>
                  <a:pt x="2" y="0"/>
                </a:lnTo>
                <a:lnTo>
                  <a:pt x="4" y="0"/>
                </a:lnTo>
                <a:lnTo>
                  <a:pt x="20" y="0"/>
                </a:lnTo>
                <a:lnTo>
                  <a:pt x="20" y="0"/>
                </a:lnTo>
                <a:lnTo>
                  <a:pt x="22" y="0"/>
                </a:lnTo>
                <a:lnTo>
                  <a:pt x="24" y="4"/>
                </a:lnTo>
                <a:lnTo>
                  <a:pt x="24" y="10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59" name="1814226214"/>
          <p:cNvSpPr>
            <a:spLocks/>
          </p:cNvSpPr>
          <p:nvPr/>
        </p:nvSpPr>
        <p:spPr bwMode="auto">
          <a:xfrm>
            <a:off x="5257945" y="2329687"/>
            <a:ext cx="92277" cy="448213"/>
          </a:xfrm>
          <a:custGeom>
            <a:avLst/>
            <a:gdLst/>
            <a:ahLst/>
            <a:cxnLst>
              <a:cxn ang="0">
                <a:pos x="24" y="106"/>
              </a:cxn>
              <a:cxn ang="0">
                <a:pos x="24" y="106"/>
              </a:cxn>
              <a:cxn ang="0">
                <a:pos x="24" y="108"/>
              </a:cxn>
              <a:cxn ang="0">
                <a:pos x="22" y="108"/>
              </a:cxn>
              <a:cxn ang="0">
                <a:pos x="4" y="108"/>
              </a:cxn>
              <a:cxn ang="0">
                <a:pos x="4" y="108"/>
              </a:cxn>
              <a:cxn ang="0">
                <a:pos x="2" y="108"/>
              </a:cxn>
              <a:cxn ang="0">
                <a:pos x="0" y="106"/>
              </a:cxn>
              <a:cxn ang="0">
                <a:pos x="0" y="4"/>
              </a:cxn>
              <a:cxn ang="0">
                <a:pos x="0" y="4"/>
              </a:cxn>
              <a:cxn ang="0">
                <a:pos x="2" y="2"/>
              </a:cxn>
              <a:cxn ang="0">
                <a:pos x="4" y="0"/>
              </a:cxn>
              <a:cxn ang="0">
                <a:pos x="22" y="0"/>
              </a:cxn>
              <a:cxn ang="0">
                <a:pos x="22" y="0"/>
              </a:cxn>
              <a:cxn ang="0">
                <a:pos x="24" y="2"/>
              </a:cxn>
              <a:cxn ang="0">
                <a:pos x="24" y="4"/>
              </a:cxn>
              <a:cxn ang="0">
                <a:pos x="24" y="106"/>
              </a:cxn>
            </a:cxnLst>
            <a:rect l="0" t="0" r="r" b="b"/>
            <a:pathLst>
              <a:path w="24" h="108">
                <a:moveTo>
                  <a:pt x="24" y="106"/>
                </a:moveTo>
                <a:lnTo>
                  <a:pt x="24" y="106"/>
                </a:lnTo>
                <a:lnTo>
                  <a:pt x="24" y="108"/>
                </a:lnTo>
                <a:lnTo>
                  <a:pt x="22" y="108"/>
                </a:lnTo>
                <a:lnTo>
                  <a:pt x="4" y="108"/>
                </a:lnTo>
                <a:lnTo>
                  <a:pt x="4" y="108"/>
                </a:lnTo>
                <a:lnTo>
                  <a:pt x="2" y="108"/>
                </a:lnTo>
                <a:lnTo>
                  <a:pt x="0" y="106"/>
                </a:lnTo>
                <a:lnTo>
                  <a:pt x="0" y="4"/>
                </a:lnTo>
                <a:lnTo>
                  <a:pt x="0" y="4"/>
                </a:lnTo>
                <a:lnTo>
                  <a:pt x="2" y="2"/>
                </a:lnTo>
                <a:lnTo>
                  <a:pt x="4" y="0"/>
                </a:lnTo>
                <a:lnTo>
                  <a:pt x="22" y="0"/>
                </a:lnTo>
                <a:lnTo>
                  <a:pt x="22" y="0"/>
                </a:lnTo>
                <a:lnTo>
                  <a:pt x="24" y="2"/>
                </a:lnTo>
                <a:lnTo>
                  <a:pt x="24" y="4"/>
                </a:lnTo>
                <a:lnTo>
                  <a:pt x="24" y="10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0" name="1392119206"/>
          <p:cNvSpPr>
            <a:spLocks/>
          </p:cNvSpPr>
          <p:nvPr/>
        </p:nvSpPr>
        <p:spPr bwMode="auto">
          <a:xfrm>
            <a:off x="4681215" y="2055779"/>
            <a:ext cx="692076" cy="232407"/>
          </a:xfrm>
          <a:custGeom>
            <a:avLst/>
            <a:gdLst/>
            <a:ahLst/>
            <a:cxnLst>
              <a:cxn ang="0">
                <a:pos x="58" y="8"/>
              </a:cxn>
              <a:cxn ang="0">
                <a:pos x="58" y="8"/>
              </a:cxn>
              <a:cxn ang="0">
                <a:pos x="64" y="6"/>
              </a:cxn>
              <a:cxn ang="0">
                <a:pos x="72" y="2"/>
              </a:cxn>
              <a:cxn ang="0">
                <a:pos x="90" y="0"/>
              </a:cxn>
              <a:cxn ang="0">
                <a:pos x="108" y="2"/>
              </a:cxn>
              <a:cxn ang="0">
                <a:pos x="116" y="6"/>
              </a:cxn>
              <a:cxn ang="0">
                <a:pos x="122" y="8"/>
              </a:cxn>
              <a:cxn ang="0">
                <a:pos x="168" y="36"/>
              </a:cxn>
              <a:cxn ang="0">
                <a:pos x="168" y="36"/>
              </a:cxn>
              <a:cxn ang="0">
                <a:pos x="178" y="44"/>
              </a:cxn>
              <a:cxn ang="0">
                <a:pos x="180" y="48"/>
              </a:cxn>
              <a:cxn ang="0">
                <a:pos x="180" y="50"/>
              </a:cxn>
              <a:cxn ang="0">
                <a:pos x="178" y="52"/>
              </a:cxn>
              <a:cxn ang="0">
                <a:pos x="174" y="54"/>
              </a:cxn>
              <a:cxn ang="0">
                <a:pos x="162" y="56"/>
              </a:cxn>
              <a:cxn ang="0">
                <a:pos x="128" y="56"/>
              </a:cxn>
              <a:cxn ang="0">
                <a:pos x="128" y="56"/>
              </a:cxn>
              <a:cxn ang="0">
                <a:pos x="52" y="56"/>
              </a:cxn>
              <a:cxn ang="0">
                <a:pos x="18" y="56"/>
              </a:cxn>
              <a:cxn ang="0">
                <a:pos x="18" y="56"/>
              </a:cxn>
              <a:cxn ang="0">
                <a:pos x="6" y="54"/>
              </a:cxn>
              <a:cxn ang="0">
                <a:pos x="2" y="52"/>
              </a:cxn>
              <a:cxn ang="0">
                <a:pos x="0" y="50"/>
              </a:cxn>
              <a:cxn ang="0">
                <a:pos x="0" y="48"/>
              </a:cxn>
              <a:cxn ang="0">
                <a:pos x="2" y="44"/>
              </a:cxn>
              <a:cxn ang="0">
                <a:pos x="12" y="36"/>
              </a:cxn>
              <a:cxn ang="0">
                <a:pos x="58" y="8"/>
              </a:cxn>
            </a:cxnLst>
            <a:rect l="0" t="0" r="r" b="b"/>
            <a:pathLst>
              <a:path w="180" h="56">
                <a:moveTo>
                  <a:pt x="58" y="8"/>
                </a:moveTo>
                <a:lnTo>
                  <a:pt x="58" y="8"/>
                </a:lnTo>
                <a:lnTo>
                  <a:pt x="64" y="6"/>
                </a:lnTo>
                <a:lnTo>
                  <a:pt x="72" y="2"/>
                </a:lnTo>
                <a:lnTo>
                  <a:pt x="90" y="0"/>
                </a:lnTo>
                <a:lnTo>
                  <a:pt x="108" y="2"/>
                </a:lnTo>
                <a:lnTo>
                  <a:pt x="116" y="6"/>
                </a:lnTo>
                <a:lnTo>
                  <a:pt x="122" y="8"/>
                </a:lnTo>
                <a:lnTo>
                  <a:pt x="168" y="36"/>
                </a:lnTo>
                <a:lnTo>
                  <a:pt x="168" y="36"/>
                </a:lnTo>
                <a:lnTo>
                  <a:pt x="178" y="44"/>
                </a:lnTo>
                <a:lnTo>
                  <a:pt x="180" y="48"/>
                </a:lnTo>
                <a:lnTo>
                  <a:pt x="180" y="50"/>
                </a:lnTo>
                <a:lnTo>
                  <a:pt x="178" y="52"/>
                </a:lnTo>
                <a:lnTo>
                  <a:pt x="174" y="54"/>
                </a:lnTo>
                <a:lnTo>
                  <a:pt x="162" y="56"/>
                </a:lnTo>
                <a:lnTo>
                  <a:pt x="128" y="56"/>
                </a:lnTo>
                <a:lnTo>
                  <a:pt x="128" y="56"/>
                </a:lnTo>
                <a:lnTo>
                  <a:pt x="52" y="56"/>
                </a:lnTo>
                <a:lnTo>
                  <a:pt x="18" y="56"/>
                </a:lnTo>
                <a:lnTo>
                  <a:pt x="18" y="56"/>
                </a:lnTo>
                <a:lnTo>
                  <a:pt x="6" y="54"/>
                </a:lnTo>
                <a:lnTo>
                  <a:pt x="2" y="52"/>
                </a:lnTo>
                <a:lnTo>
                  <a:pt x="0" y="50"/>
                </a:lnTo>
                <a:lnTo>
                  <a:pt x="0" y="48"/>
                </a:lnTo>
                <a:lnTo>
                  <a:pt x="2" y="44"/>
                </a:lnTo>
                <a:lnTo>
                  <a:pt x="12" y="36"/>
                </a:lnTo>
                <a:lnTo>
                  <a:pt x="58" y="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1" name="1419989978"/>
          <p:cNvSpPr>
            <a:spLocks noEditPoints="1"/>
          </p:cNvSpPr>
          <p:nvPr/>
        </p:nvSpPr>
        <p:spPr bwMode="auto">
          <a:xfrm>
            <a:off x="4612008" y="2794502"/>
            <a:ext cx="830491" cy="99603"/>
          </a:xfrm>
          <a:custGeom>
            <a:avLst/>
            <a:gdLst/>
            <a:ahLst/>
            <a:cxnLst>
              <a:cxn ang="0">
                <a:pos x="212" y="0"/>
              </a:cxn>
              <a:cxn ang="0">
                <a:pos x="4" y="0"/>
              </a:cxn>
              <a:cxn ang="0">
                <a:pos x="4" y="0"/>
              </a:cxn>
              <a:cxn ang="0">
                <a:pos x="2" y="0"/>
              </a:cxn>
              <a:cxn ang="0">
                <a:pos x="0" y="2"/>
              </a:cxn>
              <a:cxn ang="0">
                <a:pos x="0" y="22"/>
              </a:cxn>
              <a:cxn ang="0">
                <a:pos x="0" y="22"/>
              </a:cxn>
              <a:cxn ang="0">
                <a:pos x="2" y="24"/>
              </a:cxn>
              <a:cxn ang="0">
                <a:pos x="4" y="24"/>
              </a:cxn>
              <a:cxn ang="0">
                <a:pos x="212" y="24"/>
              </a:cxn>
              <a:cxn ang="0">
                <a:pos x="212" y="24"/>
              </a:cxn>
              <a:cxn ang="0">
                <a:pos x="214" y="24"/>
              </a:cxn>
              <a:cxn ang="0">
                <a:pos x="216" y="22"/>
              </a:cxn>
              <a:cxn ang="0">
                <a:pos x="216" y="2"/>
              </a:cxn>
              <a:cxn ang="0">
                <a:pos x="216" y="2"/>
              </a:cxn>
              <a:cxn ang="0">
                <a:pos x="214" y="0"/>
              </a:cxn>
              <a:cxn ang="0">
                <a:pos x="212" y="0"/>
              </a:cxn>
              <a:cxn ang="0">
                <a:pos x="212" y="0"/>
              </a:cxn>
              <a:cxn ang="0">
                <a:pos x="148" y="18"/>
              </a:cxn>
              <a:cxn ang="0">
                <a:pos x="148" y="18"/>
              </a:cxn>
              <a:cxn ang="0">
                <a:pos x="146" y="20"/>
              </a:cxn>
              <a:cxn ang="0">
                <a:pos x="144" y="20"/>
              </a:cxn>
              <a:cxn ang="0">
                <a:pos x="72" y="20"/>
              </a:cxn>
              <a:cxn ang="0">
                <a:pos x="72" y="20"/>
              </a:cxn>
              <a:cxn ang="0">
                <a:pos x="70" y="20"/>
              </a:cxn>
              <a:cxn ang="0">
                <a:pos x="68" y="18"/>
              </a:cxn>
              <a:cxn ang="0">
                <a:pos x="68" y="16"/>
              </a:cxn>
              <a:cxn ang="0">
                <a:pos x="68" y="16"/>
              </a:cxn>
              <a:cxn ang="0">
                <a:pos x="70" y="14"/>
              </a:cxn>
              <a:cxn ang="0">
                <a:pos x="72" y="14"/>
              </a:cxn>
              <a:cxn ang="0">
                <a:pos x="144" y="14"/>
              </a:cxn>
              <a:cxn ang="0">
                <a:pos x="144" y="14"/>
              </a:cxn>
              <a:cxn ang="0">
                <a:pos x="146" y="14"/>
              </a:cxn>
              <a:cxn ang="0">
                <a:pos x="148" y="16"/>
              </a:cxn>
              <a:cxn ang="0">
                <a:pos x="148" y="18"/>
              </a:cxn>
              <a:cxn ang="0">
                <a:pos x="148" y="8"/>
              </a:cxn>
              <a:cxn ang="0">
                <a:pos x="148" y="8"/>
              </a:cxn>
              <a:cxn ang="0">
                <a:pos x="146" y="10"/>
              </a:cxn>
              <a:cxn ang="0">
                <a:pos x="144" y="10"/>
              </a:cxn>
              <a:cxn ang="0">
                <a:pos x="72" y="10"/>
              </a:cxn>
              <a:cxn ang="0">
                <a:pos x="72" y="10"/>
              </a:cxn>
              <a:cxn ang="0">
                <a:pos x="70" y="10"/>
              </a:cxn>
              <a:cxn ang="0">
                <a:pos x="68" y="8"/>
              </a:cxn>
              <a:cxn ang="0">
                <a:pos x="68" y="6"/>
              </a:cxn>
              <a:cxn ang="0">
                <a:pos x="68" y="6"/>
              </a:cxn>
              <a:cxn ang="0">
                <a:pos x="70" y="4"/>
              </a:cxn>
              <a:cxn ang="0">
                <a:pos x="72" y="4"/>
              </a:cxn>
              <a:cxn ang="0">
                <a:pos x="144" y="4"/>
              </a:cxn>
              <a:cxn ang="0">
                <a:pos x="144" y="4"/>
              </a:cxn>
              <a:cxn ang="0">
                <a:pos x="146" y="4"/>
              </a:cxn>
              <a:cxn ang="0">
                <a:pos x="148" y="6"/>
              </a:cxn>
              <a:cxn ang="0">
                <a:pos x="148" y="8"/>
              </a:cxn>
            </a:cxnLst>
            <a:rect l="0" t="0" r="r" b="b"/>
            <a:pathLst>
              <a:path w="216" h="24">
                <a:moveTo>
                  <a:pt x="212" y="0"/>
                </a:moveTo>
                <a:lnTo>
                  <a:pt x="4" y="0"/>
                </a:lnTo>
                <a:lnTo>
                  <a:pt x="4" y="0"/>
                </a:lnTo>
                <a:lnTo>
                  <a:pt x="2" y="0"/>
                </a:lnTo>
                <a:lnTo>
                  <a:pt x="0" y="2"/>
                </a:lnTo>
                <a:lnTo>
                  <a:pt x="0" y="22"/>
                </a:lnTo>
                <a:lnTo>
                  <a:pt x="0" y="22"/>
                </a:lnTo>
                <a:lnTo>
                  <a:pt x="2" y="24"/>
                </a:lnTo>
                <a:lnTo>
                  <a:pt x="4" y="24"/>
                </a:lnTo>
                <a:lnTo>
                  <a:pt x="212" y="24"/>
                </a:lnTo>
                <a:lnTo>
                  <a:pt x="212" y="24"/>
                </a:lnTo>
                <a:lnTo>
                  <a:pt x="214" y="24"/>
                </a:lnTo>
                <a:lnTo>
                  <a:pt x="216" y="22"/>
                </a:lnTo>
                <a:lnTo>
                  <a:pt x="216" y="2"/>
                </a:lnTo>
                <a:lnTo>
                  <a:pt x="216" y="2"/>
                </a:lnTo>
                <a:lnTo>
                  <a:pt x="214" y="0"/>
                </a:lnTo>
                <a:lnTo>
                  <a:pt x="212" y="0"/>
                </a:lnTo>
                <a:lnTo>
                  <a:pt x="212" y="0"/>
                </a:lnTo>
                <a:close/>
                <a:moveTo>
                  <a:pt x="148" y="18"/>
                </a:moveTo>
                <a:lnTo>
                  <a:pt x="148" y="18"/>
                </a:lnTo>
                <a:lnTo>
                  <a:pt x="146" y="20"/>
                </a:lnTo>
                <a:lnTo>
                  <a:pt x="144" y="20"/>
                </a:lnTo>
                <a:lnTo>
                  <a:pt x="72" y="20"/>
                </a:lnTo>
                <a:lnTo>
                  <a:pt x="72" y="20"/>
                </a:lnTo>
                <a:lnTo>
                  <a:pt x="70" y="20"/>
                </a:lnTo>
                <a:lnTo>
                  <a:pt x="68" y="18"/>
                </a:lnTo>
                <a:lnTo>
                  <a:pt x="68" y="16"/>
                </a:lnTo>
                <a:lnTo>
                  <a:pt x="68" y="16"/>
                </a:lnTo>
                <a:lnTo>
                  <a:pt x="70" y="14"/>
                </a:lnTo>
                <a:lnTo>
                  <a:pt x="72" y="14"/>
                </a:lnTo>
                <a:lnTo>
                  <a:pt x="144" y="14"/>
                </a:lnTo>
                <a:lnTo>
                  <a:pt x="144" y="14"/>
                </a:lnTo>
                <a:lnTo>
                  <a:pt x="146" y="14"/>
                </a:lnTo>
                <a:lnTo>
                  <a:pt x="148" y="16"/>
                </a:lnTo>
                <a:lnTo>
                  <a:pt x="148" y="18"/>
                </a:lnTo>
                <a:close/>
                <a:moveTo>
                  <a:pt x="148" y="8"/>
                </a:moveTo>
                <a:lnTo>
                  <a:pt x="148" y="8"/>
                </a:lnTo>
                <a:lnTo>
                  <a:pt x="146" y="10"/>
                </a:lnTo>
                <a:lnTo>
                  <a:pt x="144" y="10"/>
                </a:lnTo>
                <a:lnTo>
                  <a:pt x="72" y="10"/>
                </a:lnTo>
                <a:lnTo>
                  <a:pt x="72" y="10"/>
                </a:lnTo>
                <a:lnTo>
                  <a:pt x="70" y="10"/>
                </a:lnTo>
                <a:lnTo>
                  <a:pt x="68" y="8"/>
                </a:lnTo>
                <a:lnTo>
                  <a:pt x="68" y="6"/>
                </a:lnTo>
                <a:lnTo>
                  <a:pt x="68" y="6"/>
                </a:lnTo>
                <a:lnTo>
                  <a:pt x="70" y="4"/>
                </a:lnTo>
                <a:lnTo>
                  <a:pt x="72" y="4"/>
                </a:lnTo>
                <a:lnTo>
                  <a:pt x="144" y="4"/>
                </a:lnTo>
                <a:lnTo>
                  <a:pt x="144" y="4"/>
                </a:lnTo>
                <a:lnTo>
                  <a:pt x="146" y="4"/>
                </a:lnTo>
                <a:lnTo>
                  <a:pt x="148" y="6"/>
                </a:lnTo>
                <a:lnTo>
                  <a:pt x="148" y="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3" name="602065748"/>
          <p:cNvSpPr>
            <a:spLocks noEditPoints="1"/>
          </p:cNvSpPr>
          <p:nvPr/>
        </p:nvSpPr>
        <p:spPr bwMode="auto">
          <a:xfrm>
            <a:off x="4713648" y="5309444"/>
            <a:ext cx="748841" cy="352639"/>
          </a:xfrm>
          <a:custGeom>
            <a:avLst/>
            <a:gdLst/>
            <a:ahLst/>
            <a:cxnLst>
              <a:cxn ang="0">
                <a:pos x="15906" y="5577"/>
              </a:cxn>
              <a:cxn ang="0">
                <a:pos x="15906" y="7217"/>
              </a:cxn>
              <a:cxn ang="0">
                <a:pos x="0" y="5577"/>
              </a:cxn>
              <a:cxn ang="0">
                <a:pos x="8367" y="2377"/>
              </a:cxn>
              <a:cxn ang="0">
                <a:pos x="8651" y="2394"/>
              </a:cxn>
              <a:cxn ang="0">
                <a:pos x="8921" y="2446"/>
              </a:cxn>
              <a:cxn ang="0">
                <a:pos x="9175" y="2528"/>
              </a:cxn>
              <a:cxn ang="0">
                <a:pos x="9410" y="2638"/>
              </a:cxn>
              <a:cxn ang="0">
                <a:pos x="9622" y="2775"/>
              </a:cxn>
              <a:cxn ang="0">
                <a:pos x="9809" y="2933"/>
              </a:cxn>
              <a:cxn ang="0">
                <a:pos x="9966" y="3114"/>
              </a:cxn>
              <a:cxn ang="0">
                <a:pos x="10092" y="3311"/>
              </a:cxn>
              <a:cxn ang="0">
                <a:pos x="10182" y="3523"/>
              </a:cxn>
              <a:cxn ang="0">
                <a:pos x="10235" y="3749"/>
              </a:cxn>
              <a:cxn ang="0">
                <a:pos x="10250" y="3905"/>
              </a:cxn>
              <a:cxn ang="0">
                <a:pos x="6462" y="3905"/>
              </a:cxn>
              <a:cxn ang="0">
                <a:pos x="6500" y="3749"/>
              </a:cxn>
              <a:cxn ang="0">
                <a:pos x="6553" y="3523"/>
              </a:cxn>
              <a:cxn ang="0">
                <a:pos x="6643" y="3311"/>
              </a:cxn>
              <a:cxn ang="0">
                <a:pos x="6768" y="3114"/>
              </a:cxn>
              <a:cxn ang="0">
                <a:pos x="6926" y="2933"/>
              </a:cxn>
              <a:cxn ang="0">
                <a:pos x="7113" y="2775"/>
              </a:cxn>
              <a:cxn ang="0">
                <a:pos x="7324" y="2638"/>
              </a:cxn>
              <a:cxn ang="0">
                <a:pos x="7559" y="2528"/>
              </a:cxn>
              <a:cxn ang="0">
                <a:pos x="7814" y="2446"/>
              </a:cxn>
              <a:cxn ang="0">
                <a:pos x="8083" y="2394"/>
              </a:cxn>
              <a:cxn ang="0">
                <a:pos x="8367" y="2377"/>
              </a:cxn>
              <a:cxn ang="0">
                <a:pos x="2195" y="2240"/>
              </a:cxn>
              <a:cxn ang="0">
                <a:pos x="14433" y="2645"/>
              </a:cxn>
              <a:cxn ang="0">
                <a:pos x="14433" y="4097"/>
              </a:cxn>
              <a:cxn ang="0">
                <a:pos x="14063" y="2645"/>
              </a:cxn>
              <a:cxn ang="0">
                <a:pos x="12887" y="2645"/>
              </a:cxn>
              <a:cxn ang="0">
                <a:pos x="12517" y="4097"/>
              </a:cxn>
              <a:cxn ang="0">
                <a:pos x="4111" y="2645"/>
              </a:cxn>
              <a:cxn ang="0">
                <a:pos x="4111" y="4097"/>
              </a:cxn>
              <a:cxn ang="0">
                <a:pos x="3742" y="2645"/>
              </a:cxn>
              <a:cxn ang="0">
                <a:pos x="2564" y="2645"/>
              </a:cxn>
              <a:cxn ang="0">
                <a:pos x="2195" y="4097"/>
              </a:cxn>
              <a:cxn ang="0">
                <a:pos x="14433" y="790"/>
              </a:cxn>
              <a:cxn ang="0">
                <a:pos x="14433" y="2240"/>
              </a:cxn>
              <a:cxn ang="0">
                <a:pos x="14063" y="790"/>
              </a:cxn>
              <a:cxn ang="0">
                <a:pos x="12887" y="790"/>
              </a:cxn>
              <a:cxn ang="0">
                <a:pos x="12517" y="2240"/>
              </a:cxn>
              <a:cxn ang="0">
                <a:pos x="9794" y="790"/>
              </a:cxn>
              <a:cxn ang="0">
                <a:pos x="9794" y="2240"/>
              </a:cxn>
              <a:cxn ang="0">
                <a:pos x="6835" y="790"/>
              </a:cxn>
              <a:cxn ang="0">
                <a:pos x="5657" y="790"/>
              </a:cxn>
              <a:cxn ang="0">
                <a:pos x="5288" y="2240"/>
              </a:cxn>
              <a:cxn ang="0">
                <a:pos x="2564" y="790"/>
              </a:cxn>
              <a:cxn ang="0">
                <a:pos x="2564" y="2240"/>
              </a:cxn>
            </a:cxnLst>
            <a:rect l="0" t="0" r="r" b="b"/>
            <a:pathLst>
              <a:path w="16524" h="7217">
                <a:moveTo>
                  <a:pt x="618" y="0"/>
                </a:moveTo>
                <a:lnTo>
                  <a:pt x="15906" y="0"/>
                </a:lnTo>
                <a:lnTo>
                  <a:pt x="15906" y="5577"/>
                </a:lnTo>
                <a:lnTo>
                  <a:pt x="16524" y="5577"/>
                </a:lnTo>
                <a:lnTo>
                  <a:pt x="16524" y="7217"/>
                </a:lnTo>
                <a:lnTo>
                  <a:pt x="15906" y="7217"/>
                </a:lnTo>
                <a:lnTo>
                  <a:pt x="618" y="7217"/>
                </a:lnTo>
                <a:lnTo>
                  <a:pt x="0" y="7217"/>
                </a:lnTo>
                <a:lnTo>
                  <a:pt x="0" y="5577"/>
                </a:lnTo>
                <a:lnTo>
                  <a:pt x="618" y="5577"/>
                </a:lnTo>
                <a:lnTo>
                  <a:pt x="618" y="0"/>
                </a:lnTo>
                <a:close/>
                <a:moveTo>
                  <a:pt x="8367" y="2377"/>
                </a:moveTo>
                <a:lnTo>
                  <a:pt x="8463" y="2379"/>
                </a:lnTo>
                <a:lnTo>
                  <a:pt x="8557" y="2385"/>
                </a:lnTo>
                <a:lnTo>
                  <a:pt x="8651" y="2394"/>
                </a:lnTo>
                <a:lnTo>
                  <a:pt x="8743" y="2408"/>
                </a:lnTo>
                <a:lnTo>
                  <a:pt x="8833" y="2425"/>
                </a:lnTo>
                <a:lnTo>
                  <a:pt x="8921" y="2446"/>
                </a:lnTo>
                <a:lnTo>
                  <a:pt x="9008" y="2470"/>
                </a:lnTo>
                <a:lnTo>
                  <a:pt x="9093" y="2497"/>
                </a:lnTo>
                <a:lnTo>
                  <a:pt x="9175" y="2528"/>
                </a:lnTo>
                <a:lnTo>
                  <a:pt x="9257" y="2562"/>
                </a:lnTo>
                <a:lnTo>
                  <a:pt x="9334" y="2599"/>
                </a:lnTo>
                <a:lnTo>
                  <a:pt x="9410" y="2638"/>
                </a:lnTo>
                <a:lnTo>
                  <a:pt x="9484" y="2681"/>
                </a:lnTo>
                <a:lnTo>
                  <a:pt x="9554" y="2726"/>
                </a:lnTo>
                <a:lnTo>
                  <a:pt x="9622" y="2775"/>
                </a:lnTo>
                <a:lnTo>
                  <a:pt x="9687" y="2825"/>
                </a:lnTo>
                <a:lnTo>
                  <a:pt x="9750" y="2878"/>
                </a:lnTo>
                <a:lnTo>
                  <a:pt x="9809" y="2933"/>
                </a:lnTo>
                <a:lnTo>
                  <a:pt x="9865" y="2991"/>
                </a:lnTo>
                <a:lnTo>
                  <a:pt x="9917" y="3052"/>
                </a:lnTo>
                <a:lnTo>
                  <a:pt x="9966" y="3114"/>
                </a:lnTo>
                <a:lnTo>
                  <a:pt x="10011" y="3177"/>
                </a:lnTo>
                <a:lnTo>
                  <a:pt x="10054" y="3243"/>
                </a:lnTo>
                <a:lnTo>
                  <a:pt x="10092" y="3311"/>
                </a:lnTo>
                <a:lnTo>
                  <a:pt x="10126" y="3380"/>
                </a:lnTo>
                <a:lnTo>
                  <a:pt x="10156" y="3451"/>
                </a:lnTo>
                <a:lnTo>
                  <a:pt x="10182" y="3523"/>
                </a:lnTo>
                <a:lnTo>
                  <a:pt x="10204" y="3598"/>
                </a:lnTo>
                <a:lnTo>
                  <a:pt x="10221" y="3673"/>
                </a:lnTo>
                <a:lnTo>
                  <a:pt x="10235" y="3749"/>
                </a:lnTo>
                <a:lnTo>
                  <a:pt x="10243" y="3827"/>
                </a:lnTo>
                <a:lnTo>
                  <a:pt x="10246" y="3905"/>
                </a:lnTo>
                <a:lnTo>
                  <a:pt x="10250" y="3905"/>
                </a:lnTo>
                <a:lnTo>
                  <a:pt x="10250" y="6681"/>
                </a:lnTo>
                <a:lnTo>
                  <a:pt x="6462" y="6681"/>
                </a:lnTo>
                <a:lnTo>
                  <a:pt x="6462" y="3905"/>
                </a:lnTo>
                <a:lnTo>
                  <a:pt x="6489" y="3905"/>
                </a:lnTo>
                <a:lnTo>
                  <a:pt x="6492" y="3827"/>
                </a:lnTo>
                <a:lnTo>
                  <a:pt x="6500" y="3749"/>
                </a:lnTo>
                <a:lnTo>
                  <a:pt x="6514" y="3673"/>
                </a:lnTo>
                <a:lnTo>
                  <a:pt x="6531" y="3598"/>
                </a:lnTo>
                <a:lnTo>
                  <a:pt x="6553" y="3523"/>
                </a:lnTo>
                <a:lnTo>
                  <a:pt x="6579" y="3451"/>
                </a:lnTo>
                <a:lnTo>
                  <a:pt x="6609" y="3380"/>
                </a:lnTo>
                <a:lnTo>
                  <a:pt x="6643" y="3311"/>
                </a:lnTo>
                <a:lnTo>
                  <a:pt x="6681" y="3243"/>
                </a:lnTo>
                <a:lnTo>
                  <a:pt x="6722" y="3177"/>
                </a:lnTo>
                <a:lnTo>
                  <a:pt x="6768" y="3114"/>
                </a:lnTo>
                <a:lnTo>
                  <a:pt x="6817" y="3052"/>
                </a:lnTo>
                <a:lnTo>
                  <a:pt x="6870" y="2991"/>
                </a:lnTo>
                <a:lnTo>
                  <a:pt x="6926" y="2933"/>
                </a:lnTo>
                <a:lnTo>
                  <a:pt x="6984" y="2878"/>
                </a:lnTo>
                <a:lnTo>
                  <a:pt x="7047" y="2825"/>
                </a:lnTo>
                <a:lnTo>
                  <a:pt x="7113" y="2775"/>
                </a:lnTo>
                <a:lnTo>
                  <a:pt x="7181" y="2726"/>
                </a:lnTo>
                <a:lnTo>
                  <a:pt x="7251" y="2681"/>
                </a:lnTo>
                <a:lnTo>
                  <a:pt x="7324" y="2638"/>
                </a:lnTo>
                <a:lnTo>
                  <a:pt x="7401" y="2599"/>
                </a:lnTo>
                <a:lnTo>
                  <a:pt x="7478" y="2562"/>
                </a:lnTo>
                <a:lnTo>
                  <a:pt x="7559" y="2528"/>
                </a:lnTo>
                <a:lnTo>
                  <a:pt x="7642" y="2497"/>
                </a:lnTo>
                <a:lnTo>
                  <a:pt x="7727" y="2470"/>
                </a:lnTo>
                <a:lnTo>
                  <a:pt x="7814" y="2446"/>
                </a:lnTo>
                <a:lnTo>
                  <a:pt x="7902" y="2425"/>
                </a:lnTo>
                <a:lnTo>
                  <a:pt x="7992" y="2408"/>
                </a:lnTo>
                <a:lnTo>
                  <a:pt x="8083" y="2394"/>
                </a:lnTo>
                <a:lnTo>
                  <a:pt x="8177" y="2385"/>
                </a:lnTo>
                <a:lnTo>
                  <a:pt x="8271" y="2379"/>
                </a:lnTo>
                <a:lnTo>
                  <a:pt x="8367" y="2377"/>
                </a:lnTo>
                <a:close/>
                <a:moveTo>
                  <a:pt x="1018" y="790"/>
                </a:moveTo>
                <a:lnTo>
                  <a:pt x="2195" y="790"/>
                </a:lnTo>
                <a:lnTo>
                  <a:pt x="2195" y="2240"/>
                </a:lnTo>
                <a:lnTo>
                  <a:pt x="1018" y="2240"/>
                </a:lnTo>
                <a:lnTo>
                  <a:pt x="1018" y="790"/>
                </a:lnTo>
                <a:close/>
                <a:moveTo>
                  <a:pt x="14433" y="2645"/>
                </a:moveTo>
                <a:lnTo>
                  <a:pt x="15610" y="2645"/>
                </a:lnTo>
                <a:lnTo>
                  <a:pt x="15610" y="4097"/>
                </a:lnTo>
                <a:lnTo>
                  <a:pt x="14433" y="4097"/>
                </a:lnTo>
                <a:lnTo>
                  <a:pt x="14433" y="2645"/>
                </a:lnTo>
                <a:close/>
                <a:moveTo>
                  <a:pt x="12887" y="2645"/>
                </a:moveTo>
                <a:lnTo>
                  <a:pt x="14063" y="2645"/>
                </a:lnTo>
                <a:lnTo>
                  <a:pt x="14063" y="4097"/>
                </a:lnTo>
                <a:lnTo>
                  <a:pt x="12887" y="4097"/>
                </a:lnTo>
                <a:lnTo>
                  <a:pt x="12887" y="2645"/>
                </a:lnTo>
                <a:close/>
                <a:moveTo>
                  <a:pt x="11340" y="2645"/>
                </a:moveTo>
                <a:lnTo>
                  <a:pt x="12517" y="2645"/>
                </a:lnTo>
                <a:lnTo>
                  <a:pt x="12517" y="4097"/>
                </a:lnTo>
                <a:lnTo>
                  <a:pt x="11340" y="4097"/>
                </a:lnTo>
                <a:lnTo>
                  <a:pt x="11340" y="2645"/>
                </a:lnTo>
                <a:close/>
                <a:moveTo>
                  <a:pt x="4111" y="2645"/>
                </a:moveTo>
                <a:lnTo>
                  <a:pt x="5288" y="2645"/>
                </a:lnTo>
                <a:lnTo>
                  <a:pt x="5288" y="4097"/>
                </a:lnTo>
                <a:lnTo>
                  <a:pt x="4111" y="4097"/>
                </a:lnTo>
                <a:lnTo>
                  <a:pt x="4111" y="2645"/>
                </a:lnTo>
                <a:close/>
                <a:moveTo>
                  <a:pt x="2564" y="2645"/>
                </a:moveTo>
                <a:lnTo>
                  <a:pt x="3742" y="2645"/>
                </a:lnTo>
                <a:lnTo>
                  <a:pt x="3742" y="4097"/>
                </a:lnTo>
                <a:lnTo>
                  <a:pt x="2564" y="4097"/>
                </a:lnTo>
                <a:lnTo>
                  <a:pt x="2564" y="2645"/>
                </a:lnTo>
                <a:close/>
                <a:moveTo>
                  <a:pt x="1018" y="2645"/>
                </a:moveTo>
                <a:lnTo>
                  <a:pt x="2195" y="2645"/>
                </a:lnTo>
                <a:lnTo>
                  <a:pt x="2195" y="4097"/>
                </a:lnTo>
                <a:lnTo>
                  <a:pt x="1018" y="4097"/>
                </a:lnTo>
                <a:lnTo>
                  <a:pt x="1018" y="2645"/>
                </a:lnTo>
                <a:close/>
                <a:moveTo>
                  <a:pt x="14433" y="790"/>
                </a:moveTo>
                <a:lnTo>
                  <a:pt x="15610" y="790"/>
                </a:lnTo>
                <a:lnTo>
                  <a:pt x="15610" y="2240"/>
                </a:lnTo>
                <a:lnTo>
                  <a:pt x="14433" y="2240"/>
                </a:lnTo>
                <a:lnTo>
                  <a:pt x="14433" y="790"/>
                </a:lnTo>
                <a:close/>
                <a:moveTo>
                  <a:pt x="12887" y="790"/>
                </a:moveTo>
                <a:lnTo>
                  <a:pt x="14063" y="790"/>
                </a:lnTo>
                <a:lnTo>
                  <a:pt x="14063" y="2240"/>
                </a:lnTo>
                <a:lnTo>
                  <a:pt x="12887" y="2240"/>
                </a:lnTo>
                <a:lnTo>
                  <a:pt x="12887" y="790"/>
                </a:lnTo>
                <a:close/>
                <a:moveTo>
                  <a:pt x="11340" y="790"/>
                </a:moveTo>
                <a:lnTo>
                  <a:pt x="12517" y="790"/>
                </a:lnTo>
                <a:lnTo>
                  <a:pt x="12517" y="2240"/>
                </a:lnTo>
                <a:lnTo>
                  <a:pt x="11340" y="2240"/>
                </a:lnTo>
                <a:lnTo>
                  <a:pt x="11340" y="790"/>
                </a:lnTo>
                <a:close/>
                <a:moveTo>
                  <a:pt x="9794" y="790"/>
                </a:moveTo>
                <a:lnTo>
                  <a:pt x="10970" y="790"/>
                </a:lnTo>
                <a:lnTo>
                  <a:pt x="10970" y="2240"/>
                </a:lnTo>
                <a:lnTo>
                  <a:pt x="9794" y="2240"/>
                </a:lnTo>
                <a:lnTo>
                  <a:pt x="9794" y="790"/>
                </a:lnTo>
                <a:close/>
                <a:moveTo>
                  <a:pt x="5657" y="790"/>
                </a:moveTo>
                <a:lnTo>
                  <a:pt x="6835" y="790"/>
                </a:lnTo>
                <a:lnTo>
                  <a:pt x="6835" y="2240"/>
                </a:lnTo>
                <a:lnTo>
                  <a:pt x="5657" y="2240"/>
                </a:lnTo>
                <a:lnTo>
                  <a:pt x="5657" y="790"/>
                </a:lnTo>
                <a:close/>
                <a:moveTo>
                  <a:pt x="4111" y="790"/>
                </a:moveTo>
                <a:lnTo>
                  <a:pt x="5288" y="790"/>
                </a:lnTo>
                <a:lnTo>
                  <a:pt x="5288" y="2240"/>
                </a:lnTo>
                <a:lnTo>
                  <a:pt x="4111" y="2240"/>
                </a:lnTo>
                <a:lnTo>
                  <a:pt x="4111" y="790"/>
                </a:lnTo>
                <a:close/>
                <a:moveTo>
                  <a:pt x="2564" y="790"/>
                </a:moveTo>
                <a:lnTo>
                  <a:pt x="3742" y="790"/>
                </a:lnTo>
                <a:lnTo>
                  <a:pt x="3742" y="2240"/>
                </a:lnTo>
                <a:lnTo>
                  <a:pt x="2564" y="2240"/>
                </a:lnTo>
                <a:lnTo>
                  <a:pt x="2564" y="790"/>
                </a:lnTo>
                <a:close/>
              </a:path>
            </a:pathLst>
          </a:custGeom>
          <a:solidFill>
            <a:srgbClr val="848282"/>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4" name="1982848444"/>
          <p:cNvSpPr>
            <a:spLocks noEditPoints="1"/>
          </p:cNvSpPr>
          <p:nvPr/>
        </p:nvSpPr>
        <p:spPr bwMode="auto">
          <a:xfrm>
            <a:off x="4713648" y="5096804"/>
            <a:ext cx="748841" cy="219243"/>
          </a:xfrm>
          <a:custGeom>
            <a:avLst/>
            <a:gdLst/>
            <a:ahLst/>
            <a:cxnLst>
              <a:cxn ang="0">
                <a:pos x="3090" y="1055"/>
              </a:cxn>
              <a:cxn ang="0">
                <a:pos x="4657" y="1072"/>
              </a:cxn>
              <a:cxn ang="0">
                <a:pos x="4853" y="1136"/>
              </a:cxn>
              <a:cxn ang="0">
                <a:pos x="5005" y="1247"/>
              </a:cxn>
              <a:cxn ang="0">
                <a:pos x="5108" y="1389"/>
              </a:cxn>
              <a:cxn ang="0">
                <a:pos x="5160" y="1555"/>
              </a:cxn>
              <a:cxn ang="0">
                <a:pos x="5162" y="1723"/>
              </a:cxn>
              <a:cxn ang="0">
                <a:pos x="5125" y="1864"/>
              </a:cxn>
              <a:cxn ang="0">
                <a:pos x="5051" y="1988"/>
              </a:cxn>
              <a:cxn ang="0">
                <a:pos x="4974" y="2066"/>
              </a:cxn>
              <a:cxn ang="0">
                <a:pos x="4878" y="2126"/>
              </a:cxn>
              <a:cxn ang="0">
                <a:pos x="4812" y="2174"/>
              </a:cxn>
              <a:cxn ang="0">
                <a:pos x="4978" y="2237"/>
              </a:cxn>
              <a:cxn ang="0">
                <a:pos x="5106" y="2324"/>
              </a:cxn>
              <a:cxn ang="0">
                <a:pos x="5196" y="2436"/>
              </a:cxn>
              <a:cxn ang="0">
                <a:pos x="5253" y="2570"/>
              </a:cxn>
              <a:cxn ang="0">
                <a:pos x="5275" y="2725"/>
              </a:cxn>
              <a:cxn ang="0">
                <a:pos x="5267" y="2865"/>
              </a:cxn>
              <a:cxn ang="0">
                <a:pos x="5235" y="2990"/>
              </a:cxn>
              <a:cxn ang="0">
                <a:pos x="5179" y="3104"/>
              </a:cxn>
              <a:cxn ang="0">
                <a:pos x="5103" y="3203"/>
              </a:cxn>
              <a:cxn ang="0">
                <a:pos x="5010" y="3285"/>
              </a:cxn>
              <a:cxn ang="0">
                <a:pos x="4919" y="3338"/>
              </a:cxn>
              <a:cxn ang="0">
                <a:pos x="4724" y="3390"/>
              </a:cxn>
              <a:cxn ang="0">
                <a:pos x="4436" y="3424"/>
              </a:cxn>
              <a:cxn ang="0">
                <a:pos x="3827" y="1986"/>
              </a:cxn>
              <a:cxn ang="0">
                <a:pos x="4275" y="1975"/>
              </a:cxn>
              <a:cxn ang="0">
                <a:pos x="4354" y="1948"/>
              </a:cxn>
              <a:cxn ang="0">
                <a:pos x="4406" y="1903"/>
              </a:cxn>
              <a:cxn ang="0">
                <a:pos x="4437" y="1844"/>
              </a:cxn>
              <a:cxn ang="0">
                <a:pos x="4449" y="1771"/>
              </a:cxn>
              <a:cxn ang="0">
                <a:pos x="4443" y="1696"/>
              </a:cxn>
              <a:cxn ang="0">
                <a:pos x="4418" y="1636"/>
              </a:cxn>
              <a:cxn ang="0">
                <a:pos x="4375" y="1587"/>
              </a:cxn>
              <a:cxn ang="0">
                <a:pos x="4306" y="1554"/>
              </a:cxn>
              <a:cxn ang="0">
                <a:pos x="4190" y="1537"/>
              </a:cxn>
              <a:cxn ang="0">
                <a:pos x="4223" y="2918"/>
              </a:cxn>
              <a:cxn ang="0">
                <a:pos x="4344" y="2907"/>
              </a:cxn>
              <a:cxn ang="0">
                <a:pos x="4433" y="2875"/>
              </a:cxn>
              <a:cxn ang="0">
                <a:pos x="4492" y="2825"/>
              </a:cxn>
              <a:cxn ang="0">
                <a:pos x="4529" y="2762"/>
              </a:cxn>
              <a:cxn ang="0">
                <a:pos x="4543" y="2685"/>
              </a:cxn>
              <a:cxn ang="0">
                <a:pos x="4536" y="2609"/>
              </a:cxn>
              <a:cxn ang="0">
                <a:pos x="4507" y="2546"/>
              </a:cxn>
              <a:cxn ang="0">
                <a:pos x="4457" y="2494"/>
              </a:cxn>
              <a:cxn ang="0">
                <a:pos x="4378" y="2459"/>
              </a:cxn>
              <a:cxn ang="0">
                <a:pos x="4266" y="2440"/>
              </a:cxn>
              <a:cxn ang="0">
                <a:pos x="7057" y="3038"/>
              </a:cxn>
              <a:cxn ang="0">
                <a:pos x="7938" y="3429"/>
              </a:cxn>
              <a:cxn ang="0">
                <a:pos x="6904" y="2523"/>
              </a:cxn>
              <a:cxn ang="0">
                <a:pos x="10438" y="3429"/>
              </a:cxn>
              <a:cxn ang="0">
                <a:pos x="10926" y="1055"/>
              </a:cxn>
              <a:cxn ang="0">
                <a:pos x="13434" y="3429"/>
              </a:cxn>
              <a:cxn ang="0">
                <a:pos x="10926" y="1055"/>
              </a:cxn>
            </a:cxnLst>
            <a:rect l="0" t="0" r="r" b="b"/>
            <a:pathLst>
              <a:path w="16524" h="4484">
                <a:moveTo>
                  <a:pt x="2994" y="0"/>
                </a:moveTo>
                <a:lnTo>
                  <a:pt x="13707" y="0"/>
                </a:lnTo>
                <a:lnTo>
                  <a:pt x="16524" y="4484"/>
                </a:lnTo>
                <a:lnTo>
                  <a:pt x="0" y="4484"/>
                </a:lnTo>
                <a:lnTo>
                  <a:pt x="2994" y="0"/>
                </a:lnTo>
                <a:close/>
                <a:moveTo>
                  <a:pt x="3090" y="1055"/>
                </a:moveTo>
                <a:lnTo>
                  <a:pt x="4458" y="1055"/>
                </a:lnTo>
                <a:lnTo>
                  <a:pt x="4500" y="1055"/>
                </a:lnTo>
                <a:lnTo>
                  <a:pt x="4541" y="1057"/>
                </a:lnTo>
                <a:lnTo>
                  <a:pt x="4580" y="1061"/>
                </a:lnTo>
                <a:lnTo>
                  <a:pt x="4619" y="1066"/>
                </a:lnTo>
                <a:lnTo>
                  <a:pt x="4657" y="1072"/>
                </a:lnTo>
                <a:lnTo>
                  <a:pt x="4692" y="1079"/>
                </a:lnTo>
                <a:lnTo>
                  <a:pt x="4727" y="1087"/>
                </a:lnTo>
                <a:lnTo>
                  <a:pt x="4760" y="1098"/>
                </a:lnTo>
                <a:lnTo>
                  <a:pt x="4793" y="1109"/>
                </a:lnTo>
                <a:lnTo>
                  <a:pt x="4823" y="1122"/>
                </a:lnTo>
                <a:lnTo>
                  <a:pt x="4853" y="1136"/>
                </a:lnTo>
                <a:lnTo>
                  <a:pt x="4882" y="1151"/>
                </a:lnTo>
                <a:lnTo>
                  <a:pt x="4909" y="1167"/>
                </a:lnTo>
                <a:lnTo>
                  <a:pt x="4934" y="1186"/>
                </a:lnTo>
                <a:lnTo>
                  <a:pt x="4959" y="1205"/>
                </a:lnTo>
                <a:lnTo>
                  <a:pt x="4983" y="1225"/>
                </a:lnTo>
                <a:lnTo>
                  <a:pt x="5005" y="1247"/>
                </a:lnTo>
                <a:lnTo>
                  <a:pt x="5025" y="1269"/>
                </a:lnTo>
                <a:lnTo>
                  <a:pt x="5045" y="1292"/>
                </a:lnTo>
                <a:lnTo>
                  <a:pt x="5063" y="1316"/>
                </a:lnTo>
                <a:lnTo>
                  <a:pt x="5079" y="1339"/>
                </a:lnTo>
                <a:lnTo>
                  <a:pt x="5095" y="1364"/>
                </a:lnTo>
                <a:lnTo>
                  <a:pt x="5108" y="1389"/>
                </a:lnTo>
                <a:lnTo>
                  <a:pt x="5120" y="1415"/>
                </a:lnTo>
                <a:lnTo>
                  <a:pt x="5131" y="1442"/>
                </a:lnTo>
                <a:lnTo>
                  <a:pt x="5140" y="1469"/>
                </a:lnTo>
                <a:lnTo>
                  <a:pt x="5148" y="1497"/>
                </a:lnTo>
                <a:lnTo>
                  <a:pt x="5154" y="1526"/>
                </a:lnTo>
                <a:lnTo>
                  <a:pt x="5160" y="1555"/>
                </a:lnTo>
                <a:lnTo>
                  <a:pt x="5164" y="1585"/>
                </a:lnTo>
                <a:lnTo>
                  <a:pt x="5166" y="1615"/>
                </a:lnTo>
                <a:lnTo>
                  <a:pt x="5166" y="1646"/>
                </a:lnTo>
                <a:lnTo>
                  <a:pt x="5166" y="1672"/>
                </a:lnTo>
                <a:lnTo>
                  <a:pt x="5164" y="1698"/>
                </a:lnTo>
                <a:lnTo>
                  <a:pt x="5162" y="1723"/>
                </a:lnTo>
                <a:lnTo>
                  <a:pt x="5158" y="1748"/>
                </a:lnTo>
                <a:lnTo>
                  <a:pt x="5153" y="1772"/>
                </a:lnTo>
                <a:lnTo>
                  <a:pt x="5147" y="1796"/>
                </a:lnTo>
                <a:lnTo>
                  <a:pt x="5141" y="1818"/>
                </a:lnTo>
                <a:lnTo>
                  <a:pt x="5134" y="1841"/>
                </a:lnTo>
                <a:lnTo>
                  <a:pt x="5125" y="1864"/>
                </a:lnTo>
                <a:lnTo>
                  <a:pt x="5115" y="1886"/>
                </a:lnTo>
                <a:lnTo>
                  <a:pt x="5104" y="1908"/>
                </a:lnTo>
                <a:lnTo>
                  <a:pt x="5092" y="1928"/>
                </a:lnTo>
                <a:lnTo>
                  <a:pt x="5080" y="1949"/>
                </a:lnTo>
                <a:lnTo>
                  <a:pt x="5067" y="1969"/>
                </a:lnTo>
                <a:lnTo>
                  <a:pt x="5051" y="1988"/>
                </a:lnTo>
                <a:lnTo>
                  <a:pt x="5036" y="2007"/>
                </a:lnTo>
                <a:lnTo>
                  <a:pt x="5024" y="2019"/>
                </a:lnTo>
                <a:lnTo>
                  <a:pt x="5013" y="2032"/>
                </a:lnTo>
                <a:lnTo>
                  <a:pt x="5000" y="2043"/>
                </a:lnTo>
                <a:lnTo>
                  <a:pt x="4987" y="2055"/>
                </a:lnTo>
                <a:lnTo>
                  <a:pt x="4974" y="2066"/>
                </a:lnTo>
                <a:lnTo>
                  <a:pt x="4959" y="2076"/>
                </a:lnTo>
                <a:lnTo>
                  <a:pt x="4944" y="2087"/>
                </a:lnTo>
                <a:lnTo>
                  <a:pt x="4928" y="2097"/>
                </a:lnTo>
                <a:lnTo>
                  <a:pt x="4912" y="2108"/>
                </a:lnTo>
                <a:lnTo>
                  <a:pt x="4895" y="2117"/>
                </a:lnTo>
                <a:lnTo>
                  <a:pt x="4878" y="2126"/>
                </a:lnTo>
                <a:lnTo>
                  <a:pt x="4859" y="2135"/>
                </a:lnTo>
                <a:lnTo>
                  <a:pt x="4840" y="2143"/>
                </a:lnTo>
                <a:lnTo>
                  <a:pt x="4821" y="2151"/>
                </a:lnTo>
                <a:lnTo>
                  <a:pt x="4801" y="2158"/>
                </a:lnTo>
                <a:lnTo>
                  <a:pt x="4781" y="2166"/>
                </a:lnTo>
                <a:lnTo>
                  <a:pt x="4812" y="2174"/>
                </a:lnTo>
                <a:lnTo>
                  <a:pt x="4843" y="2183"/>
                </a:lnTo>
                <a:lnTo>
                  <a:pt x="4871" y="2193"/>
                </a:lnTo>
                <a:lnTo>
                  <a:pt x="4899" y="2202"/>
                </a:lnTo>
                <a:lnTo>
                  <a:pt x="4926" y="2213"/>
                </a:lnTo>
                <a:lnTo>
                  <a:pt x="4953" y="2225"/>
                </a:lnTo>
                <a:lnTo>
                  <a:pt x="4978" y="2237"/>
                </a:lnTo>
                <a:lnTo>
                  <a:pt x="5002" y="2250"/>
                </a:lnTo>
                <a:lnTo>
                  <a:pt x="5024" y="2263"/>
                </a:lnTo>
                <a:lnTo>
                  <a:pt x="5046" y="2278"/>
                </a:lnTo>
                <a:lnTo>
                  <a:pt x="5067" y="2292"/>
                </a:lnTo>
                <a:lnTo>
                  <a:pt x="5087" y="2308"/>
                </a:lnTo>
                <a:lnTo>
                  <a:pt x="5106" y="2324"/>
                </a:lnTo>
                <a:lnTo>
                  <a:pt x="5123" y="2341"/>
                </a:lnTo>
                <a:lnTo>
                  <a:pt x="5140" y="2358"/>
                </a:lnTo>
                <a:lnTo>
                  <a:pt x="5155" y="2377"/>
                </a:lnTo>
                <a:lnTo>
                  <a:pt x="5170" y="2396"/>
                </a:lnTo>
                <a:lnTo>
                  <a:pt x="5183" y="2415"/>
                </a:lnTo>
                <a:lnTo>
                  <a:pt x="5196" y="2436"/>
                </a:lnTo>
                <a:lnTo>
                  <a:pt x="5208" y="2457"/>
                </a:lnTo>
                <a:lnTo>
                  <a:pt x="5218" y="2479"/>
                </a:lnTo>
                <a:lnTo>
                  <a:pt x="5229" y="2500"/>
                </a:lnTo>
                <a:lnTo>
                  <a:pt x="5238" y="2523"/>
                </a:lnTo>
                <a:lnTo>
                  <a:pt x="5245" y="2546"/>
                </a:lnTo>
                <a:lnTo>
                  <a:pt x="5253" y="2570"/>
                </a:lnTo>
                <a:lnTo>
                  <a:pt x="5259" y="2595"/>
                </a:lnTo>
                <a:lnTo>
                  <a:pt x="5264" y="2620"/>
                </a:lnTo>
                <a:lnTo>
                  <a:pt x="5268" y="2646"/>
                </a:lnTo>
                <a:lnTo>
                  <a:pt x="5271" y="2672"/>
                </a:lnTo>
                <a:lnTo>
                  <a:pt x="5274" y="2699"/>
                </a:lnTo>
                <a:lnTo>
                  <a:pt x="5275" y="2725"/>
                </a:lnTo>
                <a:lnTo>
                  <a:pt x="5276" y="2753"/>
                </a:lnTo>
                <a:lnTo>
                  <a:pt x="5275" y="2777"/>
                </a:lnTo>
                <a:lnTo>
                  <a:pt x="5274" y="2799"/>
                </a:lnTo>
                <a:lnTo>
                  <a:pt x="5272" y="2822"/>
                </a:lnTo>
                <a:lnTo>
                  <a:pt x="5270" y="2844"/>
                </a:lnTo>
                <a:lnTo>
                  <a:pt x="5267" y="2865"/>
                </a:lnTo>
                <a:lnTo>
                  <a:pt x="5264" y="2887"/>
                </a:lnTo>
                <a:lnTo>
                  <a:pt x="5260" y="2908"/>
                </a:lnTo>
                <a:lnTo>
                  <a:pt x="5255" y="2929"/>
                </a:lnTo>
                <a:lnTo>
                  <a:pt x="5248" y="2949"/>
                </a:lnTo>
                <a:lnTo>
                  <a:pt x="5242" y="2970"/>
                </a:lnTo>
                <a:lnTo>
                  <a:pt x="5235" y="2990"/>
                </a:lnTo>
                <a:lnTo>
                  <a:pt x="5228" y="3010"/>
                </a:lnTo>
                <a:lnTo>
                  <a:pt x="5220" y="3029"/>
                </a:lnTo>
                <a:lnTo>
                  <a:pt x="5210" y="3048"/>
                </a:lnTo>
                <a:lnTo>
                  <a:pt x="5201" y="3068"/>
                </a:lnTo>
                <a:lnTo>
                  <a:pt x="5191" y="3085"/>
                </a:lnTo>
                <a:lnTo>
                  <a:pt x="5179" y="3104"/>
                </a:lnTo>
                <a:lnTo>
                  <a:pt x="5168" y="3121"/>
                </a:lnTo>
                <a:lnTo>
                  <a:pt x="5155" y="3139"/>
                </a:lnTo>
                <a:lnTo>
                  <a:pt x="5143" y="3156"/>
                </a:lnTo>
                <a:lnTo>
                  <a:pt x="5131" y="3172"/>
                </a:lnTo>
                <a:lnTo>
                  <a:pt x="5117" y="3188"/>
                </a:lnTo>
                <a:lnTo>
                  <a:pt x="5103" y="3203"/>
                </a:lnTo>
                <a:lnTo>
                  <a:pt x="5089" y="3218"/>
                </a:lnTo>
                <a:lnTo>
                  <a:pt x="5074" y="3232"/>
                </a:lnTo>
                <a:lnTo>
                  <a:pt x="5058" y="3246"/>
                </a:lnTo>
                <a:lnTo>
                  <a:pt x="5043" y="3259"/>
                </a:lnTo>
                <a:lnTo>
                  <a:pt x="5026" y="3273"/>
                </a:lnTo>
                <a:lnTo>
                  <a:pt x="5010" y="3285"/>
                </a:lnTo>
                <a:lnTo>
                  <a:pt x="4992" y="3297"/>
                </a:lnTo>
                <a:lnTo>
                  <a:pt x="4975" y="3308"/>
                </a:lnTo>
                <a:lnTo>
                  <a:pt x="4956" y="3319"/>
                </a:lnTo>
                <a:lnTo>
                  <a:pt x="4945" y="3326"/>
                </a:lnTo>
                <a:lnTo>
                  <a:pt x="4932" y="3332"/>
                </a:lnTo>
                <a:lnTo>
                  <a:pt x="4919" y="3338"/>
                </a:lnTo>
                <a:lnTo>
                  <a:pt x="4905" y="3343"/>
                </a:lnTo>
                <a:lnTo>
                  <a:pt x="4875" y="3355"/>
                </a:lnTo>
                <a:lnTo>
                  <a:pt x="4842" y="3365"/>
                </a:lnTo>
                <a:lnTo>
                  <a:pt x="4805" y="3374"/>
                </a:lnTo>
                <a:lnTo>
                  <a:pt x="4766" y="3383"/>
                </a:lnTo>
                <a:lnTo>
                  <a:pt x="4724" y="3390"/>
                </a:lnTo>
                <a:lnTo>
                  <a:pt x="4679" y="3396"/>
                </a:lnTo>
                <a:lnTo>
                  <a:pt x="4619" y="3404"/>
                </a:lnTo>
                <a:lnTo>
                  <a:pt x="4566" y="3411"/>
                </a:lnTo>
                <a:lnTo>
                  <a:pt x="4517" y="3416"/>
                </a:lnTo>
                <a:lnTo>
                  <a:pt x="4474" y="3421"/>
                </a:lnTo>
                <a:lnTo>
                  <a:pt x="4436" y="3424"/>
                </a:lnTo>
                <a:lnTo>
                  <a:pt x="4403" y="3427"/>
                </a:lnTo>
                <a:lnTo>
                  <a:pt x="4374" y="3428"/>
                </a:lnTo>
                <a:lnTo>
                  <a:pt x="4351" y="3429"/>
                </a:lnTo>
                <a:lnTo>
                  <a:pt x="3090" y="3429"/>
                </a:lnTo>
                <a:lnTo>
                  <a:pt x="3090" y="1055"/>
                </a:lnTo>
                <a:close/>
                <a:moveTo>
                  <a:pt x="3827" y="1986"/>
                </a:moveTo>
                <a:lnTo>
                  <a:pt x="4144" y="1986"/>
                </a:lnTo>
                <a:lnTo>
                  <a:pt x="4186" y="1985"/>
                </a:lnTo>
                <a:lnTo>
                  <a:pt x="4224" y="1983"/>
                </a:lnTo>
                <a:lnTo>
                  <a:pt x="4242" y="1981"/>
                </a:lnTo>
                <a:lnTo>
                  <a:pt x="4258" y="1978"/>
                </a:lnTo>
                <a:lnTo>
                  <a:pt x="4275" y="1975"/>
                </a:lnTo>
                <a:lnTo>
                  <a:pt x="4290" y="1972"/>
                </a:lnTo>
                <a:lnTo>
                  <a:pt x="4305" y="1968"/>
                </a:lnTo>
                <a:lnTo>
                  <a:pt x="4318" y="1963"/>
                </a:lnTo>
                <a:lnTo>
                  <a:pt x="4330" y="1958"/>
                </a:lnTo>
                <a:lnTo>
                  <a:pt x="4343" y="1953"/>
                </a:lnTo>
                <a:lnTo>
                  <a:pt x="4354" y="1948"/>
                </a:lnTo>
                <a:lnTo>
                  <a:pt x="4364" y="1941"/>
                </a:lnTo>
                <a:lnTo>
                  <a:pt x="4375" y="1934"/>
                </a:lnTo>
                <a:lnTo>
                  <a:pt x="4383" y="1927"/>
                </a:lnTo>
                <a:lnTo>
                  <a:pt x="4391" y="1920"/>
                </a:lnTo>
                <a:lnTo>
                  <a:pt x="4398" y="1912"/>
                </a:lnTo>
                <a:lnTo>
                  <a:pt x="4406" y="1903"/>
                </a:lnTo>
                <a:lnTo>
                  <a:pt x="4413" y="1894"/>
                </a:lnTo>
                <a:lnTo>
                  <a:pt x="4418" y="1885"/>
                </a:lnTo>
                <a:lnTo>
                  <a:pt x="4424" y="1875"/>
                </a:lnTo>
                <a:lnTo>
                  <a:pt x="4428" y="1865"/>
                </a:lnTo>
                <a:lnTo>
                  <a:pt x="4434" y="1855"/>
                </a:lnTo>
                <a:lnTo>
                  <a:pt x="4437" y="1844"/>
                </a:lnTo>
                <a:lnTo>
                  <a:pt x="4441" y="1833"/>
                </a:lnTo>
                <a:lnTo>
                  <a:pt x="4443" y="1821"/>
                </a:lnTo>
                <a:lnTo>
                  <a:pt x="4446" y="1809"/>
                </a:lnTo>
                <a:lnTo>
                  <a:pt x="4447" y="1797"/>
                </a:lnTo>
                <a:lnTo>
                  <a:pt x="4449" y="1783"/>
                </a:lnTo>
                <a:lnTo>
                  <a:pt x="4449" y="1771"/>
                </a:lnTo>
                <a:lnTo>
                  <a:pt x="4450" y="1756"/>
                </a:lnTo>
                <a:lnTo>
                  <a:pt x="4449" y="1744"/>
                </a:lnTo>
                <a:lnTo>
                  <a:pt x="4449" y="1731"/>
                </a:lnTo>
                <a:lnTo>
                  <a:pt x="4447" y="1719"/>
                </a:lnTo>
                <a:lnTo>
                  <a:pt x="4446" y="1707"/>
                </a:lnTo>
                <a:lnTo>
                  <a:pt x="4443" y="1696"/>
                </a:lnTo>
                <a:lnTo>
                  <a:pt x="4441" y="1686"/>
                </a:lnTo>
                <a:lnTo>
                  <a:pt x="4437" y="1674"/>
                </a:lnTo>
                <a:lnTo>
                  <a:pt x="4434" y="1664"/>
                </a:lnTo>
                <a:lnTo>
                  <a:pt x="4428" y="1655"/>
                </a:lnTo>
                <a:lnTo>
                  <a:pt x="4424" y="1644"/>
                </a:lnTo>
                <a:lnTo>
                  <a:pt x="4418" y="1636"/>
                </a:lnTo>
                <a:lnTo>
                  <a:pt x="4413" y="1627"/>
                </a:lnTo>
                <a:lnTo>
                  <a:pt x="4406" y="1618"/>
                </a:lnTo>
                <a:lnTo>
                  <a:pt x="4398" y="1610"/>
                </a:lnTo>
                <a:lnTo>
                  <a:pt x="4391" y="1602"/>
                </a:lnTo>
                <a:lnTo>
                  <a:pt x="4383" y="1594"/>
                </a:lnTo>
                <a:lnTo>
                  <a:pt x="4375" y="1587"/>
                </a:lnTo>
                <a:lnTo>
                  <a:pt x="4364" y="1581"/>
                </a:lnTo>
                <a:lnTo>
                  <a:pt x="4354" y="1575"/>
                </a:lnTo>
                <a:lnTo>
                  <a:pt x="4343" y="1569"/>
                </a:lnTo>
                <a:lnTo>
                  <a:pt x="4331" y="1563"/>
                </a:lnTo>
                <a:lnTo>
                  <a:pt x="4319" y="1559"/>
                </a:lnTo>
                <a:lnTo>
                  <a:pt x="4306" y="1554"/>
                </a:lnTo>
                <a:lnTo>
                  <a:pt x="4291" y="1551"/>
                </a:lnTo>
                <a:lnTo>
                  <a:pt x="4276" y="1547"/>
                </a:lnTo>
                <a:lnTo>
                  <a:pt x="4260" y="1545"/>
                </a:lnTo>
                <a:lnTo>
                  <a:pt x="4244" y="1542"/>
                </a:lnTo>
                <a:lnTo>
                  <a:pt x="4226" y="1539"/>
                </a:lnTo>
                <a:lnTo>
                  <a:pt x="4190" y="1537"/>
                </a:lnTo>
                <a:lnTo>
                  <a:pt x="4150" y="1535"/>
                </a:lnTo>
                <a:lnTo>
                  <a:pt x="3827" y="1535"/>
                </a:lnTo>
                <a:lnTo>
                  <a:pt x="3827" y="1986"/>
                </a:lnTo>
                <a:close/>
                <a:moveTo>
                  <a:pt x="3827" y="2918"/>
                </a:moveTo>
                <a:lnTo>
                  <a:pt x="4200" y="2918"/>
                </a:lnTo>
                <a:lnTo>
                  <a:pt x="4223" y="2918"/>
                </a:lnTo>
                <a:lnTo>
                  <a:pt x="4246" y="2918"/>
                </a:lnTo>
                <a:lnTo>
                  <a:pt x="4266" y="2917"/>
                </a:lnTo>
                <a:lnTo>
                  <a:pt x="4287" y="2915"/>
                </a:lnTo>
                <a:lnTo>
                  <a:pt x="4307" y="2912"/>
                </a:lnTo>
                <a:lnTo>
                  <a:pt x="4325" y="2910"/>
                </a:lnTo>
                <a:lnTo>
                  <a:pt x="4344" y="2907"/>
                </a:lnTo>
                <a:lnTo>
                  <a:pt x="4361" y="2903"/>
                </a:lnTo>
                <a:lnTo>
                  <a:pt x="4377" y="2898"/>
                </a:lnTo>
                <a:lnTo>
                  <a:pt x="4392" y="2893"/>
                </a:lnTo>
                <a:lnTo>
                  <a:pt x="4407" y="2887"/>
                </a:lnTo>
                <a:lnTo>
                  <a:pt x="4420" y="2881"/>
                </a:lnTo>
                <a:lnTo>
                  <a:pt x="4433" y="2875"/>
                </a:lnTo>
                <a:lnTo>
                  <a:pt x="4445" y="2867"/>
                </a:lnTo>
                <a:lnTo>
                  <a:pt x="4455" y="2860"/>
                </a:lnTo>
                <a:lnTo>
                  <a:pt x="4466" y="2852"/>
                </a:lnTo>
                <a:lnTo>
                  <a:pt x="4475" y="2844"/>
                </a:lnTo>
                <a:lnTo>
                  <a:pt x="4484" y="2834"/>
                </a:lnTo>
                <a:lnTo>
                  <a:pt x="4492" y="2825"/>
                </a:lnTo>
                <a:lnTo>
                  <a:pt x="4500" y="2816"/>
                </a:lnTo>
                <a:lnTo>
                  <a:pt x="4507" y="2805"/>
                </a:lnTo>
                <a:lnTo>
                  <a:pt x="4513" y="2795"/>
                </a:lnTo>
                <a:lnTo>
                  <a:pt x="4519" y="2785"/>
                </a:lnTo>
                <a:lnTo>
                  <a:pt x="4524" y="2773"/>
                </a:lnTo>
                <a:lnTo>
                  <a:pt x="4529" y="2762"/>
                </a:lnTo>
                <a:lnTo>
                  <a:pt x="4533" y="2750"/>
                </a:lnTo>
                <a:lnTo>
                  <a:pt x="4536" y="2738"/>
                </a:lnTo>
                <a:lnTo>
                  <a:pt x="4539" y="2725"/>
                </a:lnTo>
                <a:lnTo>
                  <a:pt x="4541" y="2712"/>
                </a:lnTo>
                <a:lnTo>
                  <a:pt x="4542" y="2700"/>
                </a:lnTo>
                <a:lnTo>
                  <a:pt x="4543" y="2685"/>
                </a:lnTo>
                <a:lnTo>
                  <a:pt x="4543" y="2672"/>
                </a:lnTo>
                <a:lnTo>
                  <a:pt x="4543" y="2658"/>
                </a:lnTo>
                <a:lnTo>
                  <a:pt x="4542" y="2646"/>
                </a:lnTo>
                <a:lnTo>
                  <a:pt x="4541" y="2633"/>
                </a:lnTo>
                <a:lnTo>
                  <a:pt x="4539" y="2621"/>
                </a:lnTo>
                <a:lnTo>
                  <a:pt x="4536" y="2609"/>
                </a:lnTo>
                <a:lnTo>
                  <a:pt x="4533" y="2598"/>
                </a:lnTo>
                <a:lnTo>
                  <a:pt x="4529" y="2588"/>
                </a:lnTo>
                <a:lnTo>
                  <a:pt x="4524" y="2576"/>
                </a:lnTo>
                <a:lnTo>
                  <a:pt x="4519" y="2566"/>
                </a:lnTo>
                <a:lnTo>
                  <a:pt x="4513" y="2555"/>
                </a:lnTo>
                <a:lnTo>
                  <a:pt x="4507" y="2546"/>
                </a:lnTo>
                <a:lnTo>
                  <a:pt x="4501" y="2537"/>
                </a:lnTo>
                <a:lnTo>
                  <a:pt x="4492" y="2527"/>
                </a:lnTo>
                <a:lnTo>
                  <a:pt x="4485" y="2519"/>
                </a:lnTo>
                <a:lnTo>
                  <a:pt x="4476" y="2511"/>
                </a:lnTo>
                <a:lnTo>
                  <a:pt x="4467" y="2502"/>
                </a:lnTo>
                <a:lnTo>
                  <a:pt x="4457" y="2494"/>
                </a:lnTo>
                <a:lnTo>
                  <a:pt x="4446" y="2487"/>
                </a:lnTo>
                <a:lnTo>
                  <a:pt x="4434" y="2481"/>
                </a:lnTo>
                <a:lnTo>
                  <a:pt x="4421" y="2475"/>
                </a:lnTo>
                <a:lnTo>
                  <a:pt x="4408" y="2468"/>
                </a:lnTo>
                <a:lnTo>
                  <a:pt x="4393" y="2463"/>
                </a:lnTo>
                <a:lnTo>
                  <a:pt x="4378" y="2459"/>
                </a:lnTo>
                <a:lnTo>
                  <a:pt x="4361" y="2454"/>
                </a:lnTo>
                <a:lnTo>
                  <a:pt x="4344" y="2451"/>
                </a:lnTo>
                <a:lnTo>
                  <a:pt x="4326" y="2448"/>
                </a:lnTo>
                <a:lnTo>
                  <a:pt x="4307" y="2445"/>
                </a:lnTo>
                <a:lnTo>
                  <a:pt x="4287" y="2442"/>
                </a:lnTo>
                <a:lnTo>
                  <a:pt x="4266" y="2440"/>
                </a:lnTo>
                <a:lnTo>
                  <a:pt x="4245" y="2439"/>
                </a:lnTo>
                <a:lnTo>
                  <a:pt x="4222" y="2438"/>
                </a:lnTo>
                <a:lnTo>
                  <a:pt x="4198" y="2438"/>
                </a:lnTo>
                <a:lnTo>
                  <a:pt x="3827" y="2438"/>
                </a:lnTo>
                <a:lnTo>
                  <a:pt x="3827" y="2918"/>
                </a:lnTo>
                <a:close/>
                <a:moveTo>
                  <a:pt x="7057" y="3038"/>
                </a:moveTo>
                <a:lnTo>
                  <a:pt x="6224" y="3038"/>
                </a:lnTo>
                <a:lnTo>
                  <a:pt x="6110" y="3429"/>
                </a:lnTo>
                <a:lnTo>
                  <a:pt x="5363" y="3429"/>
                </a:lnTo>
                <a:lnTo>
                  <a:pt x="6251" y="1055"/>
                </a:lnTo>
                <a:lnTo>
                  <a:pt x="7049" y="1055"/>
                </a:lnTo>
                <a:lnTo>
                  <a:pt x="7938" y="3429"/>
                </a:lnTo>
                <a:lnTo>
                  <a:pt x="7172" y="3429"/>
                </a:lnTo>
                <a:lnTo>
                  <a:pt x="7057" y="3038"/>
                </a:lnTo>
                <a:close/>
                <a:moveTo>
                  <a:pt x="6904" y="2523"/>
                </a:moveTo>
                <a:lnTo>
                  <a:pt x="6642" y="1670"/>
                </a:lnTo>
                <a:lnTo>
                  <a:pt x="6382" y="2523"/>
                </a:lnTo>
                <a:lnTo>
                  <a:pt x="6904" y="2523"/>
                </a:lnTo>
                <a:close/>
                <a:moveTo>
                  <a:pt x="8176" y="1055"/>
                </a:moveTo>
                <a:lnTo>
                  <a:pt x="8859" y="1055"/>
                </a:lnTo>
                <a:lnTo>
                  <a:pt x="9749" y="2368"/>
                </a:lnTo>
                <a:lnTo>
                  <a:pt x="9749" y="1055"/>
                </a:lnTo>
                <a:lnTo>
                  <a:pt x="10438" y="1055"/>
                </a:lnTo>
                <a:lnTo>
                  <a:pt x="10438" y="3429"/>
                </a:lnTo>
                <a:lnTo>
                  <a:pt x="9749" y="3429"/>
                </a:lnTo>
                <a:lnTo>
                  <a:pt x="8863" y="2125"/>
                </a:lnTo>
                <a:lnTo>
                  <a:pt x="8863" y="3429"/>
                </a:lnTo>
                <a:lnTo>
                  <a:pt x="8176" y="3429"/>
                </a:lnTo>
                <a:lnTo>
                  <a:pt x="8176" y="1055"/>
                </a:lnTo>
                <a:close/>
                <a:moveTo>
                  <a:pt x="10926" y="1055"/>
                </a:moveTo>
                <a:lnTo>
                  <a:pt x="11658" y="1055"/>
                </a:lnTo>
                <a:lnTo>
                  <a:pt x="11658" y="1952"/>
                </a:lnTo>
                <a:lnTo>
                  <a:pt x="12424" y="1055"/>
                </a:lnTo>
                <a:lnTo>
                  <a:pt x="13396" y="1055"/>
                </a:lnTo>
                <a:lnTo>
                  <a:pt x="12533" y="1950"/>
                </a:lnTo>
                <a:lnTo>
                  <a:pt x="13434" y="3429"/>
                </a:lnTo>
                <a:lnTo>
                  <a:pt x="12533" y="3429"/>
                </a:lnTo>
                <a:lnTo>
                  <a:pt x="12036" y="2452"/>
                </a:lnTo>
                <a:lnTo>
                  <a:pt x="11658" y="2849"/>
                </a:lnTo>
                <a:lnTo>
                  <a:pt x="11658" y="3429"/>
                </a:lnTo>
                <a:lnTo>
                  <a:pt x="10926" y="3429"/>
                </a:lnTo>
                <a:lnTo>
                  <a:pt x="10926" y="1055"/>
                </a:lnTo>
                <a:close/>
              </a:path>
            </a:pathLst>
          </a:custGeom>
          <a:solidFill>
            <a:srgbClr val="848282"/>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5" name="1623359452"/>
          <p:cNvSpPr txBox="1"/>
          <p:nvPr/>
        </p:nvSpPr>
        <p:spPr>
          <a:xfrm>
            <a:off x="4560092" y="1593294"/>
            <a:ext cx="1531080" cy="307697"/>
          </a:xfrm>
          <a:prstGeom prst="rect">
            <a:avLst/>
          </a:prstGeom>
          <a:noFill/>
        </p:spPr>
        <p:txBody>
          <a:bodyPr wrap="square" rtlCol="0">
            <a:spAutoFit/>
          </a:bodyPr>
          <a:lstStyle/>
          <a:p>
            <a:r>
              <a:rPr lang="bg-BG" altLang="zh-CN" sz="1400" b="1" dirty="0">
                <a:solidFill>
                  <a:srgbClr val="0070C0"/>
                </a:solidFill>
                <a:latin typeface="Arial" panose="020B0604020202020204" pitchFamily="34" charset="0"/>
                <a:ea typeface="微软雅黑" pitchFamily="34" charset="-122"/>
              </a:rPr>
              <a:t>Правителство</a:t>
            </a:r>
            <a:endParaRPr lang="zh-CN" altLang="en-US" sz="1400" b="1" dirty="0">
              <a:solidFill>
                <a:srgbClr val="0070C0"/>
              </a:solidFill>
              <a:latin typeface="Arial" panose="020B0604020202020204" pitchFamily="34" charset="0"/>
              <a:ea typeface="微软雅黑" pitchFamily="34" charset="-122"/>
            </a:endParaRPr>
          </a:p>
        </p:txBody>
      </p:sp>
      <p:sp>
        <p:nvSpPr>
          <p:cNvPr id="166" name="1154014081"/>
          <p:cNvSpPr>
            <a:spLocks noEditPoints="1"/>
          </p:cNvSpPr>
          <p:nvPr/>
        </p:nvSpPr>
        <p:spPr bwMode="auto">
          <a:xfrm>
            <a:off x="8305623" y="4774020"/>
            <a:ext cx="870147" cy="1054080"/>
          </a:xfrm>
          <a:custGeom>
            <a:avLst/>
            <a:gdLst/>
            <a:ahLst/>
            <a:cxnLst>
              <a:cxn ang="0">
                <a:pos x="9888" y="0"/>
              </a:cxn>
              <a:cxn ang="0">
                <a:pos x="11363" y="11759"/>
              </a:cxn>
              <a:cxn ang="0">
                <a:pos x="0" y="12130"/>
              </a:cxn>
              <a:cxn ang="0">
                <a:pos x="1475" y="11759"/>
              </a:cxn>
              <a:cxn ang="0">
                <a:pos x="3911" y="7778"/>
              </a:cxn>
              <a:cxn ang="0">
                <a:pos x="5473" y="11362"/>
              </a:cxn>
              <a:cxn ang="0">
                <a:pos x="3911" y="7778"/>
              </a:cxn>
              <a:cxn ang="0">
                <a:pos x="7452" y="7778"/>
              </a:cxn>
              <a:cxn ang="0">
                <a:pos x="5890" y="11362"/>
              </a:cxn>
              <a:cxn ang="0">
                <a:pos x="2316" y="912"/>
              </a:cxn>
              <a:cxn ang="0">
                <a:pos x="3210" y="2432"/>
              </a:cxn>
              <a:cxn ang="0">
                <a:pos x="2316" y="912"/>
              </a:cxn>
              <a:cxn ang="0">
                <a:pos x="5156" y="912"/>
              </a:cxn>
              <a:cxn ang="0">
                <a:pos x="4261" y="2432"/>
              </a:cxn>
              <a:cxn ang="0">
                <a:pos x="6207" y="912"/>
              </a:cxn>
              <a:cxn ang="0">
                <a:pos x="7102" y="2432"/>
              </a:cxn>
              <a:cxn ang="0">
                <a:pos x="6207" y="912"/>
              </a:cxn>
              <a:cxn ang="0">
                <a:pos x="9048" y="912"/>
              </a:cxn>
              <a:cxn ang="0">
                <a:pos x="8153" y="2432"/>
              </a:cxn>
              <a:cxn ang="0">
                <a:pos x="2316" y="3095"/>
              </a:cxn>
              <a:cxn ang="0">
                <a:pos x="3210" y="4617"/>
              </a:cxn>
              <a:cxn ang="0">
                <a:pos x="2316" y="3095"/>
              </a:cxn>
              <a:cxn ang="0">
                <a:pos x="5156" y="3095"/>
              </a:cxn>
              <a:cxn ang="0">
                <a:pos x="4261" y="4617"/>
              </a:cxn>
              <a:cxn ang="0">
                <a:pos x="6207" y="3095"/>
              </a:cxn>
              <a:cxn ang="0">
                <a:pos x="7102" y="4617"/>
              </a:cxn>
              <a:cxn ang="0">
                <a:pos x="6207" y="3095"/>
              </a:cxn>
              <a:cxn ang="0">
                <a:pos x="9048" y="3095"/>
              </a:cxn>
              <a:cxn ang="0">
                <a:pos x="8153" y="4617"/>
              </a:cxn>
              <a:cxn ang="0">
                <a:pos x="2316" y="5279"/>
              </a:cxn>
              <a:cxn ang="0">
                <a:pos x="3210" y="6801"/>
              </a:cxn>
              <a:cxn ang="0">
                <a:pos x="2316" y="5279"/>
              </a:cxn>
              <a:cxn ang="0">
                <a:pos x="5156" y="5279"/>
              </a:cxn>
              <a:cxn ang="0">
                <a:pos x="4261" y="6801"/>
              </a:cxn>
              <a:cxn ang="0">
                <a:pos x="6207" y="5279"/>
              </a:cxn>
              <a:cxn ang="0">
                <a:pos x="7102" y="6801"/>
              </a:cxn>
              <a:cxn ang="0">
                <a:pos x="6207" y="5279"/>
              </a:cxn>
              <a:cxn ang="0">
                <a:pos x="9048" y="5279"/>
              </a:cxn>
              <a:cxn ang="0">
                <a:pos x="8153" y="6801"/>
              </a:cxn>
            </a:cxnLst>
            <a:rect l="0" t="0" r="r" b="b"/>
            <a:pathLst>
              <a:path w="11363" h="12130">
                <a:moveTo>
                  <a:pt x="1475" y="0"/>
                </a:moveTo>
                <a:lnTo>
                  <a:pt x="9888" y="0"/>
                </a:lnTo>
                <a:lnTo>
                  <a:pt x="9888" y="11759"/>
                </a:lnTo>
                <a:lnTo>
                  <a:pt x="11363" y="11759"/>
                </a:lnTo>
                <a:lnTo>
                  <a:pt x="11363" y="12130"/>
                </a:lnTo>
                <a:lnTo>
                  <a:pt x="0" y="12130"/>
                </a:lnTo>
                <a:lnTo>
                  <a:pt x="0" y="11759"/>
                </a:lnTo>
                <a:lnTo>
                  <a:pt x="1475" y="11759"/>
                </a:lnTo>
                <a:lnTo>
                  <a:pt x="1475" y="0"/>
                </a:lnTo>
                <a:close/>
                <a:moveTo>
                  <a:pt x="3911" y="7778"/>
                </a:moveTo>
                <a:lnTo>
                  <a:pt x="5473" y="7778"/>
                </a:lnTo>
                <a:lnTo>
                  <a:pt x="5473" y="11362"/>
                </a:lnTo>
                <a:lnTo>
                  <a:pt x="3911" y="11362"/>
                </a:lnTo>
                <a:lnTo>
                  <a:pt x="3911" y="7778"/>
                </a:lnTo>
                <a:close/>
                <a:moveTo>
                  <a:pt x="5890" y="7778"/>
                </a:moveTo>
                <a:lnTo>
                  <a:pt x="7452" y="7778"/>
                </a:lnTo>
                <a:lnTo>
                  <a:pt x="7452" y="11362"/>
                </a:lnTo>
                <a:lnTo>
                  <a:pt x="5890" y="11362"/>
                </a:lnTo>
                <a:lnTo>
                  <a:pt x="5890" y="7778"/>
                </a:lnTo>
                <a:close/>
                <a:moveTo>
                  <a:pt x="2316" y="912"/>
                </a:moveTo>
                <a:lnTo>
                  <a:pt x="3210" y="912"/>
                </a:lnTo>
                <a:lnTo>
                  <a:pt x="3210" y="2432"/>
                </a:lnTo>
                <a:lnTo>
                  <a:pt x="2316" y="2432"/>
                </a:lnTo>
                <a:lnTo>
                  <a:pt x="2316" y="912"/>
                </a:lnTo>
                <a:close/>
                <a:moveTo>
                  <a:pt x="4261" y="912"/>
                </a:moveTo>
                <a:lnTo>
                  <a:pt x="5156" y="912"/>
                </a:lnTo>
                <a:lnTo>
                  <a:pt x="5156" y="2432"/>
                </a:lnTo>
                <a:lnTo>
                  <a:pt x="4261" y="2432"/>
                </a:lnTo>
                <a:lnTo>
                  <a:pt x="4261" y="912"/>
                </a:lnTo>
                <a:close/>
                <a:moveTo>
                  <a:pt x="6207" y="912"/>
                </a:moveTo>
                <a:lnTo>
                  <a:pt x="7102" y="912"/>
                </a:lnTo>
                <a:lnTo>
                  <a:pt x="7102" y="2432"/>
                </a:lnTo>
                <a:lnTo>
                  <a:pt x="6207" y="2432"/>
                </a:lnTo>
                <a:lnTo>
                  <a:pt x="6207" y="912"/>
                </a:lnTo>
                <a:close/>
                <a:moveTo>
                  <a:pt x="8153" y="912"/>
                </a:moveTo>
                <a:lnTo>
                  <a:pt x="9048" y="912"/>
                </a:lnTo>
                <a:lnTo>
                  <a:pt x="9048" y="2432"/>
                </a:lnTo>
                <a:lnTo>
                  <a:pt x="8153" y="2432"/>
                </a:lnTo>
                <a:lnTo>
                  <a:pt x="8153" y="912"/>
                </a:lnTo>
                <a:close/>
                <a:moveTo>
                  <a:pt x="2316" y="3095"/>
                </a:moveTo>
                <a:lnTo>
                  <a:pt x="3210" y="3095"/>
                </a:lnTo>
                <a:lnTo>
                  <a:pt x="3210" y="4617"/>
                </a:lnTo>
                <a:lnTo>
                  <a:pt x="2316" y="4617"/>
                </a:lnTo>
                <a:lnTo>
                  <a:pt x="2316" y="3095"/>
                </a:lnTo>
                <a:close/>
                <a:moveTo>
                  <a:pt x="4261" y="3095"/>
                </a:moveTo>
                <a:lnTo>
                  <a:pt x="5156" y="3095"/>
                </a:lnTo>
                <a:lnTo>
                  <a:pt x="5156" y="4617"/>
                </a:lnTo>
                <a:lnTo>
                  <a:pt x="4261" y="4617"/>
                </a:lnTo>
                <a:lnTo>
                  <a:pt x="4261" y="3095"/>
                </a:lnTo>
                <a:close/>
                <a:moveTo>
                  <a:pt x="6207" y="3095"/>
                </a:moveTo>
                <a:lnTo>
                  <a:pt x="7102" y="3095"/>
                </a:lnTo>
                <a:lnTo>
                  <a:pt x="7102" y="4617"/>
                </a:lnTo>
                <a:lnTo>
                  <a:pt x="6207" y="4617"/>
                </a:lnTo>
                <a:lnTo>
                  <a:pt x="6207" y="3095"/>
                </a:lnTo>
                <a:close/>
                <a:moveTo>
                  <a:pt x="8153" y="3095"/>
                </a:moveTo>
                <a:lnTo>
                  <a:pt x="9048" y="3095"/>
                </a:lnTo>
                <a:lnTo>
                  <a:pt x="9048" y="4617"/>
                </a:lnTo>
                <a:lnTo>
                  <a:pt x="8153" y="4617"/>
                </a:lnTo>
                <a:lnTo>
                  <a:pt x="8153" y="3095"/>
                </a:lnTo>
                <a:close/>
                <a:moveTo>
                  <a:pt x="2316" y="5279"/>
                </a:moveTo>
                <a:lnTo>
                  <a:pt x="3210" y="5279"/>
                </a:lnTo>
                <a:lnTo>
                  <a:pt x="3210" y="6801"/>
                </a:lnTo>
                <a:lnTo>
                  <a:pt x="2316" y="6801"/>
                </a:lnTo>
                <a:lnTo>
                  <a:pt x="2316" y="5279"/>
                </a:lnTo>
                <a:close/>
                <a:moveTo>
                  <a:pt x="4261" y="5279"/>
                </a:moveTo>
                <a:lnTo>
                  <a:pt x="5156" y="5279"/>
                </a:lnTo>
                <a:lnTo>
                  <a:pt x="5156" y="6801"/>
                </a:lnTo>
                <a:lnTo>
                  <a:pt x="4261" y="6801"/>
                </a:lnTo>
                <a:lnTo>
                  <a:pt x="4261" y="5279"/>
                </a:lnTo>
                <a:close/>
                <a:moveTo>
                  <a:pt x="6207" y="5279"/>
                </a:moveTo>
                <a:lnTo>
                  <a:pt x="7102" y="5279"/>
                </a:lnTo>
                <a:lnTo>
                  <a:pt x="7102" y="6801"/>
                </a:lnTo>
                <a:lnTo>
                  <a:pt x="6207" y="6801"/>
                </a:lnTo>
                <a:lnTo>
                  <a:pt x="6207" y="5279"/>
                </a:lnTo>
                <a:close/>
                <a:moveTo>
                  <a:pt x="8153" y="5279"/>
                </a:moveTo>
                <a:lnTo>
                  <a:pt x="9048" y="5279"/>
                </a:lnTo>
                <a:lnTo>
                  <a:pt x="9048" y="6801"/>
                </a:lnTo>
                <a:lnTo>
                  <a:pt x="8153" y="6801"/>
                </a:lnTo>
                <a:lnTo>
                  <a:pt x="8153" y="5279"/>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167" name="1039334867"/>
          <p:cNvSpPr>
            <a:spLocks noEditPoints="1"/>
          </p:cNvSpPr>
          <p:nvPr/>
        </p:nvSpPr>
        <p:spPr bwMode="auto">
          <a:xfrm>
            <a:off x="9622810" y="4692923"/>
            <a:ext cx="1042094" cy="1097523"/>
          </a:xfrm>
          <a:custGeom>
            <a:avLst/>
            <a:gdLst/>
            <a:ahLst/>
            <a:cxnLst>
              <a:cxn ang="0">
                <a:pos x="6407" y="5358"/>
              </a:cxn>
              <a:cxn ang="0">
                <a:pos x="5637" y="1786"/>
              </a:cxn>
              <a:cxn ang="0">
                <a:pos x="3180" y="3331"/>
              </a:cxn>
              <a:cxn ang="0">
                <a:pos x="4914" y="3331"/>
              </a:cxn>
              <a:cxn ang="0">
                <a:pos x="0" y="16027"/>
              </a:cxn>
              <a:cxn ang="0">
                <a:pos x="4228" y="13934"/>
              </a:cxn>
              <a:cxn ang="0">
                <a:pos x="1461" y="13934"/>
              </a:cxn>
              <a:cxn ang="0">
                <a:pos x="4228" y="12950"/>
              </a:cxn>
              <a:cxn ang="0">
                <a:pos x="1461" y="10177"/>
              </a:cxn>
              <a:cxn ang="0">
                <a:pos x="1461" y="11072"/>
              </a:cxn>
              <a:cxn ang="0">
                <a:pos x="4228" y="8299"/>
              </a:cxn>
              <a:cxn ang="0">
                <a:pos x="1461" y="8299"/>
              </a:cxn>
              <a:cxn ang="0">
                <a:pos x="4228" y="7316"/>
              </a:cxn>
              <a:cxn ang="0">
                <a:pos x="1461" y="4543"/>
              </a:cxn>
              <a:cxn ang="0">
                <a:pos x="1461" y="5438"/>
              </a:cxn>
              <a:cxn ang="0">
                <a:pos x="8768" y="16075"/>
              </a:cxn>
              <a:cxn ang="0">
                <a:pos x="11899" y="7530"/>
              </a:cxn>
              <a:cxn ang="0">
                <a:pos x="10068" y="5890"/>
              </a:cxn>
              <a:cxn ang="0">
                <a:pos x="8093" y="5890"/>
              </a:cxn>
              <a:cxn ang="0">
                <a:pos x="6070" y="7530"/>
              </a:cxn>
              <a:cxn ang="0">
                <a:pos x="7574" y="8121"/>
              </a:cxn>
              <a:cxn ang="0">
                <a:pos x="6771" y="8121"/>
              </a:cxn>
              <a:cxn ang="0">
                <a:pos x="8823" y="9418"/>
              </a:cxn>
              <a:cxn ang="0">
                <a:pos x="9270" y="8121"/>
              </a:cxn>
              <a:cxn ang="0">
                <a:pos x="9270" y="9418"/>
              </a:cxn>
              <a:cxn ang="0">
                <a:pos x="11322" y="8121"/>
              </a:cxn>
              <a:cxn ang="0">
                <a:pos x="10519" y="8121"/>
              </a:cxn>
              <a:cxn ang="0">
                <a:pos x="7574" y="11027"/>
              </a:cxn>
              <a:cxn ang="0">
                <a:pos x="6771" y="11340"/>
              </a:cxn>
              <a:cxn ang="0">
                <a:pos x="6771" y="12637"/>
              </a:cxn>
              <a:cxn ang="0">
                <a:pos x="7574" y="12950"/>
              </a:cxn>
              <a:cxn ang="0">
                <a:pos x="6771" y="12950"/>
              </a:cxn>
              <a:cxn ang="0">
                <a:pos x="9586" y="11827"/>
              </a:cxn>
              <a:cxn ang="0">
                <a:pos x="10924" y="14601"/>
              </a:cxn>
              <a:cxn ang="0">
                <a:pos x="10924" y="15495"/>
              </a:cxn>
              <a:cxn ang="0">
                <a:pos x="11499" y="13417"/>
              </a:cxn>
              <a:cxn ang="0">
                <a:pos x="10924" y="13417"/>
              </a:cxn>
              <a:cxn ang="0">
                <a:pos x="10603" y="15495"/>
              </a:cxn>
              <a:cxn ang="0">
                <a:pos x="10028" y="13417"/>
              </a:cxn>
              <a:cxn ang="0">
                <a:pos x="10028" y="14312"/>
              </a:cxn>
              <a:cxn ang="0">
                <a:pos x="11499" y="12234"/>
              </a:cxn>
              <a:cxn ang="0">
                <a:pos x="10924" y="12234"/>
              </a:cxn>
              <a:cxn ang="0">
                <a:pos x="10603" y="13129"/>
              </a:cxn>
              <a:cxn ang="0">
                <a:pos x="16475" y="16027"/>
              </a:cxn>
              <a:cxn ang="0">
                <a:pos x="12910" y="11054"/>
              </a:cxn>
              <a:cxn ang="0">
                <a:pos x="16475" y="16027"/>
              </a:cxn>
              <a:cxn ang="0">
                <a:pos x="15829" y="10580"/>
              </a:cxn>
              <a:cxn ang="0">
                <a:pos x="13376" y="8479"/>
              </a:cxn>
              <a:cxn ang="0">
                <a:pos x="13376" y="9149"/>
              </a:cxn>
              <a:cxn ang="0">
                <a:pos x="15829" y="7047"/>
              </a:cxn>
              <a:cxn ang="0">
                <a:pos x="13376" y="7047"/>
              </a:cxn>
              <a:cxn ang="0">
                <a:pos x="15829" y="6287"/>
              </a:cxn>
              <a:cxn ang="0">
                <a:pos x="13376" y="4185"/>
              </a:cxn>
              <a:cxn ang="0">
                <a:pos x="13376" y="4856"/>
              </a:cxn>
              <a:cxn ang="0">
                <a:pos x="15829" y="2755"/>
              </a:cxn>
              <a:cxn ang="0">
                <a:pos x="13376" y="2755"/>
              </a:cxn>
              <a:cxn ang="0">
                <a:pos x="12466" y="1591"/>
              </a:cxn>
              <a:cxn ang="0">
                <a:pos x="10117" y="0"/>
              </a:cxn>
              <a:cxn ang="0">
                <a:pos x="9249" y="3814"/>
              </a:cxn>
              <a:cxn ang="0">
                <a:pos x="10743" y="3814"/>
              </a:cxn>
              <a:cxn ang="0">
                <a:pos x="11705" y="6179"/>
              </a:cxn>
            </a:cxnLst>
            <a:rect l="0" t="0" r="r" b="b"/>
            <a:pathLst>
              <a:path w="16475" h="16075">
                <a:moveTo>
                  <a:pt x="5637" y="6854"/>
                </a:moveTo>
                <a:lnTo>
                  <a:pt x="6407" y="6854"/>
                </a:lnTo>
                <a:lnTo>
                  <a:pt x="6407" y="5358"/>
                </a:lnTo>
                <a:lnTo>
                  <a:pt x="7371" y="5358"/>
                </a:lnTo>
                <a:lnTo>
                  <a:pt x="7371" y="1786"/>
                </a:lnTo>
                <a:lnTo>
                  <a:pt x="5637" y="1786"/>
                </a:lnTo>
                <a:lnTo>
                  <a:pt x="5637" y="6854"/>
                </a:lnTo>
                <a:close/>
                <a:moveTo>
                  <a:pt x="0" y="3331"/>
                </a:moveTo>
                <a:lnTo>
                  <a:pt x="3180" y="3331"/>
                </a:lnTo>
                <a:lnTo>
                  <a:pt x="3180" y="1207"/>
                </a:lnTo>
                <a:lnTo>
                  <a:pt x="4914" y="1207"/>
                </a:lnTo>
                <a:lnTo>
                  <a:pt x="4914" y="3331"/>
                </a:lnTo>
                <a:lnTo>
                  <a:pt x="4914" y="3765"/>
                </a:lnTo>
                <a:lnTo>
                  <a:pt x="4914" y="16027"/>
                </a:lnTo>
                <a:lnTo>
                  <a:pt x="0" y="16027"/>
                </a:lnTo>
                <a:lnTo>
                  <a:pt x="0" y="3331"/>
                </a:lnTo>
                <a:close/>
                <a:moveTo>
                  <a:pt x="1461" y="13934"/>
                </a:moveTo>
                <a:lnTo>
                  <a:pt x="4228" y="13934"/>
                </a:lnTo>
                <a:lnTo>
                  <a:pt x="4228" y="14829"/>
                </a:lnTo>
                <a:lnTo>
                  <a:pt x="1461" y="14829"/>
                </a:lnTo>
                <a:lnTo>
                  <a:pt x="1461" y="13934"/>
                </a:lnTo>
                <a:close/>
                <a:moveTo>
                  <a:pt x="1461" y="12056"/>
                </a:moveTo>
                <a:lnTo>
                  <a:pt x="4228" y="12056"/>
                </a:lnTo>
                <a:lnTo>
                  <a:pt x="4228" y="12950"/>
                </a:lnTo>
                <a:lnTo>
                  <a:pt x="1461" y="12950"/>
                </a:lnTo>
                <a:lnTo>
                  <a:pt x="1461" y="12056"/>
                </a:lnTo>
                <a:close/>
                <a:moveTo>
                  <a:pt x="1461" y="10177"/>
                </a:moveTo>
                <a:lnTo>
                  <a:pt x="4228" y="10177"/>
                </a:lnTo>
                <a:lnTo>
                  <a:pt x="4228" y="11072"/>
                </a:lnTo>
                <a:lnTo>
                  <a:pt x="1461" y="11072"/>
                </a:lnTo>
                <a:lnTo>
                  <a:pt x="1461" y="10177"/>
                </a:lnTo>
                <a:close/>
                <a:moveTo>
                  <a:pt x="1461" y="8299"/>
                </a:moveTo>
                <a:lnTo>
                  <a:pt x="4228" y="8299"/>
                </a:lnTo>
                <a:lnTo>
                  <a:pt x="4228" y="9194"/>
                </a:lnTo>
                <a:lnTo>
                  <a:pt x="1461" y="9194"/>
                </a:lnTo>
                <a:lnTo>
                  <a:pt x="1461" y="8299"/>
                </a:lnTo>
                <a:close/>
                <a:moveTo>
                  <a:pt x="1461" y="6421"/>
                </a:moveTo>
                <a:lnTo>
                  <a:pt x="4228" y="6421"/>
                </a:lnTo>
                <a:lnTo>
                  <a:pt x="4228" y="7316"/>
                </a:lnTo>
                <a:lnTo>
                  <a:pt x="1461" y="7316"/>
                </a:lnTo>
                <a:lnTo>
                  <a:pt x="1461" y="6421"/>
                </a:lnTo>
                <a:close/>
                <a:moveTo>
                  <a:pt x="1461" y="4543"/>
                </a:moveTo>
                <a:lnTo>
                  <a:pt x="4228" y="4543"/>
                </a:lnTo>
                <a:lnTo>
                  <a:pt x="4228" y="5438"/>
                </a:lnTo>
                <a:lnTo>
                  <a:pt x="1461" y="5438"/>
                </a:lnTo>
                <a:lnTo>
                  <a:pt x="1461" y="4543"/>
                </a:lnTo>
                <a:close/>
                <a:moveTo>
                  <a:pt x="6070" y="16075"/>
                </a:moveTo>
                <a:lnTo>
                  <a:pt x="8768" y="16075"/>
                </a:lnTo>
                <a:lnTo>
                  <a:pt x="8768" y="11054"/>
                </a:lnTo>
                <a:lnTo>
                  <a:pt x="11899" y="11054"/>
                </a:lnTo>
                <a:lnTo>
                  <a:pt x="11899" y="7530"/>
                </a:lnTo>
                <a:lnTo>
                  <a:pt x="11225" y="7530"/>
                </a:lnTo>
                <a:lnTo>
                  <a:pt x="11225" y="5890"/>
                </a:lnTo>
                <a:lnTo>
                  <a:pt x="10068" y="5890"/>
                </a:lnTo>
                <a:lnTo>
                  <a:pt x="10068" y="4248"/>
                </a:lnTo>
                <a:lnTo>
                  <a:pt x="8093" y="4248"/>
                </a:lnTo>
                <a:lnTo>
                  <a:pt x="8093" y="5890"/>
                </a:lnTo>
                <a:lnTo>
                  <a:pt x="6937" y="5890"/>
                </a:lnTo>
                <a:lnTo>
                  <a:pt x="6937" y="7530"/>
                </a:lnTo>
                <a:lnTo>
                  <a:pt x="6070" y="7530"/>
                </a:lnTo>
                <a:lnTo>
                  <a:pt x="6070" y="16075"/>
                </a:lnTo>
                <a:close/>
                <a:moveTo>
                  <a:pt x="6771" y="8121"/>
                </a:moveTo>
                <a:lnTo>
                  <a:pt x="7574" y="8121"/>
                </a:lnTo>
                <a:lnTo>
                  <a:pt x="7574" y="9418"/>
                </a:lnTo>
                <a:lnTo>
                  <a:pt x="6771" y="9418"/>
                </a:lnTo>
                <a:lnTo>
                  <a:pt x="6771" y="8121"/>
                </a:lnTo>
                <a:close/>
                <a:moveTo>
                  <a:pt x="8020" y="8121"/>
                </a:moveTo>
                <a:lnTo>
                  <a:pt x="8823" y="8121"/>
                </a:lnTo>
                <a:lnTo>
                  <a:pt x="8823" y="9418"/>
                </a:lnTo>
                <a:lnTo>
                  <a:pt x="8020" y="9418"/>
                </a:lnTo>
                <a:lnTo>
                  <a:pt x="8020" y="8121"/>
                </a:lnTo>
                <a:close/>
                <a:moveTo>
                  <a:pt x="9270" y="8121"/>
                </a:moveTo>
                <a:lnTo>
                  <a:pt x="10073" y="8121"/>
                </a:lnTo>
                <a:lnTo>
                  <a:pt x="10073" y="9418"/>
                </a:lnTo>
                <a:lnTo>
                  <a:pt x="9270" y="9418"/>
                </a:lnTo>
                <a:lnTo>
                  <a:pt x="9270" y="8121"/>
                </a:lnTo>
                <a:close/>
                <a:moveTo>
                  <a:pt x="10519" y="8121"/>
                </a:moveTo>
                <a:lnTo>
                  <a:pt x="11322" y="8121"/>
                </a:lnTo>
                <a:lnTo>
                  <a:pt x="11322" y="9418"/>
                </a:lnTo>
                <a:lnTo>
                  <a:pt x="10519" y="9418"/>
                </a:lnTo>
                <a:lnTo>
                  <a:pt x="10519" y="8121"/>
                </a:lnTo>
                <a:close/>
                <a:moveTo>
                  <a:pt x="6771" y="9730"/>
                </a:moveTo>
                <a:lnTo>
                  <a:pt x="7574" y="9730"/>
                </a:lnTo>
                <a:lnTo>
                  <a:pt x="7574" y="11027"/>
                </a:lnTo>
                <a:lnTo>
                  <a:pt x="6771" y="11027"/>
                </a:lnTo>
                <a:lnTo>
                  <a:pt x="6771" y="9730"/>
                </a:lnTo>
                <a:close/>
                <a:moveTo>
                  <a:pt x="6771" y="11340"/>
                </a:moveTo>
                <a:lnTo>
                  <a:pt x="7574" y="11340"/>
                </a:lnTo>
                <a:lnTo>
                  <a:pt x="7574" y="12637"/>
                </a:lnTo>
                <a:lnTo>
                  <a:pt x="6771" y="12637"/>
                </a:lnTo>
                <a:lnTo>
                  <a:pt x="6771" y="11340"/>
                </a:lnTo>
                <a:close/>
                <a:moveTo>
                  <a:pt x="6771" y="12950"/>
                </a:moveTo>
                <a:lnTo>
                  <a:pt x="7574" y="12950"/>
                </a:lnTo>
                <a:lnTo>
                  <a:pt x="7574" y="14247"/>
                </a:lnTo>
                <a:lnTo>
                  <a:pt x="6771" y="14247"/>
                </a:lnTo>
                <a:lnTo>
                  <a:pt x="6771" y="12950"/>
                </a:lnTo>
                <a:close/>
                <a:moveTo>
                  <a:pt x="13151" y="16075"/>
                </a:moveTo>
                <a:lnTo>
                  <a:pt x="9586" y="16075"/>
                </a:lnTo>
                <a:lnTo>
                  <a:pt x="9586" y="11827"/>
                </a:lnTo>
                <a:lnTo>
                  <a:pt x="13151" y="11827"/>
                </a:lnTo>
                <a:lnTo>
                  <a:pt x="13151" y="16075"/>
                </a:lnTo>
                <a:close/>
                <a:moveTo>
                  <a:pt x="10924" y="14601"/>
                </a:moveTo>
                <a:lnTo>
                  <a:pt x="11499" y="14601"/>
                </a:lnTo>
                <a:lnTo>
                  <a:pt x="11499" y="15495"/>
                </a:lnTo>
                <a:lnTo>
                  <a:pt x="10924" y="15495"/>
                </a:lnTo>
                <a:lnTo>
                  <a:pt x="10924" y="14601"/>
                </a:lnTo>
                <a:close/>
                <a:moveTo>
                  <a:pt x="10924" y="13417"/>
                </a:moveTo>
                <a:lnTo>
                  <a:pt x="11499" y="13417"/>
                </a:lnTo>
                <a:lnTo>
                  <a:pt x="11499" y="14312"/>
                </a:lnTo>
                <a:lnTo>
                  <a:pt x="10924" y="14312"/>
                </a:lnTo>
                <a:lnTo>
                  <a:pt x="10924" y="13417"/>
                </a:lnTo>
                <a:close/>
                <a:moveTo>
                  <a:pt x="10028" y="14601"/>
                </a:moveTo>
                <a:lnTo>
                  <a:pt x="10603" y="14601"/>
                </a:lnTo>
                <a:lnTo>
                  <a:pt x="10603" y="15495"/>
                </a:lnTo>
                <a:lnTo>
                  <a:pt x="10028" y="15495"/>
                </a:lnTo>
                <a:lnTo>
                  <a:pt x="10028" y="14601"/>
                </a:lnTo>
                <a:close/>
                <a:moveTo>
                  <a:pt x="10028" y="13417"/>
                </a:moveTo>
                <a:lnTo>
                  <a:pt x="10603" y="13417"/>
                </a:lnTo>
                <a:lnTo>
                  <a:pt x="10603" y="14312"/>
                </a:lnTo>
                <a:lnTo>
                  <a:pt x="10028" y="14312"/>
                </a:lnTo>
                <a:lnTo>
                  <a:pt x="10028" y="13417"/>
                </a:lnTo>
                <a:close/>
                <a:moveTo>
                  <a:pt x="10924" y="12234"/>
                </a:moveTo>
                <a:lnTo>
                  <a:pt x="11499" y="12234"/>
                </a:lnTo>
                <a:lnTo>
                  <a:pt x="11499" y="13129"/>
                </a:lnTo>
                <a:lnTo>
                  <a:pt x="10924" y="13129"/>
                </a:lnTo>
                <a:lnTo>
                  <a:pt x="10924" y="12234"/>
                </a:lnTo>
                <a:close/>
                <a:moveTo>
                  <a:pt x="10028" y="12234"/>
                </a:moveTo>
                <a:lnTo>
                  <a:pt x="10603" y="12234"/>
                </a:lnTo>
                <a:lnTo>
                  <a:pt x="10603" y="13129"/>
                </a:lnTo>
                <a:lnTo>
                  <a:pt x="10028" y="13129"/>
                </a:lnTo>
                <a:lnTo>
                  <a:pt x="10028" y="12234"/>
                </a:lnTo>
                <a:close/>
                <a:moveTo>
                  <a:pt x="16475" y="16027"/>
                </a:moveTo>
                <a:lnTo>
                  <a:pt x="13874" y="16027"/>
                </a:lnTo>
                <a:lnTo>
                  <a:pt x="13874" y="11054"/>
                </a:lnTo>
                <a:lnTo>
                  <a:pt x="12910" y="11054"/>
                </a:lnTo>
                <a:lnTo>
                  <a:pt x="12910" y="2028"/>
                </a:lnTo>
                <a:lnTo>
                  <a:pt x="16475" y="627"/>
                </a:lnTo>
                <a:lnTo>
                  <a:pt x="16475" y="16027"/>
                </a:lnTo>
                <a:close/>
                <a:moveTo>
                  <a:pt x="13376" y="9909"/>
                </a:moveTo>
                <a:lnTo>
                  <a:pt x="15829" y="9909"/>
                </a:lnTo>
                <a:lnTo>
                  <a:pt x="15829" y="10580"/>
                </a:lnTo>
                <a:lnTo>
                  <a:pt x="13376" y="10580"/>
                </a:lnTo>
                <a:lnTo>
                  <a:pt x="13376" y="9909"/>
                </a:lnTo>
                <a:close/>
                <a:moveTo>
                  <a:pt x="13376" y="8479"/>
                </a:moveTo>
                <a:lnTo>
                  <a:pt x="15829" y="8479"/>
                </a:lnTo>
                <a:lnTo>
                  <a:pt x="15829" y="9149"/>
                </a:lnTo>
                <a:lnTo>
                  <a:pt x="13376" y="9149"/>
                </a:lnTo>
                <a:lnTo>
                  <a:pt x="13376" y="8479"/>
                </a:lnTo>
                <a:close/>
                <a:moveTo>
                  <a:pt x="13376" y="7047"/>
                </a:moveTo>
                <a:lnTo>
                  <a:pt x="15829" y="7047"/>
                </a:lnTo>
                <a:lnTo>
                  <a:pt x="15829" y="7718"/>
                </a:lnTo>
                <a:lnTo>
                  <a:pt x="13376" y="7718"/>
                </a:lnTo>
                <a:lnTo>
                  <a:pt x="13376" y="7047"/>
                </a:lnTo>
                <a:close/>
                <a:moveTo>
                  <a:pt x="13376" y="5616"/>
                </a:moveTo>
                <a:lnTo>
                  <a:pt x="15829" y="5616"/>
                </a:lnTo>
                <a:lnTo>
                  <a:pt x="15829" y="6287"/>
                </a:lnTo>
                <a:lnTo>
                  <a:pt x="13376" y="6287"/>
                </a:lnTo>
                <a:lnTo>
                  <a:pt x="13376" y="5616"/>
                </a:lnTo>
                <a:close/>
                <a:moveTo>
                  <a:pt x="13376" y="4185"/>
                </a:moveTo>
                <a:lnTo>
                  <a:pt x="15829" y="4185"/>
                </a:lnTo>
                <a:lnTo>
                  <a:pt x="15829" y="4856"/>
                </a:lnTo>
                <a:lnTo>
                  <a:pt x="13376" y="4856"/>
                </a:lnTo>
                <a:lnTo>
                  <a:pt x="13376" y="4185"/>
                </a:lnTo>
                <a:close/>
                <a:moveTo>
                  <a:pt x="13376" y="2755"/>
                </a:moveTo>
                <a:lnTo>
                  <a:pt x="15829" y="2755"/>
                </a:lnTo>
                <a:lnTo>
                  <a:pt x="15829" y="3426"/>
                </a:lnTo>
                <a:lnTo>
                  <a:pt x="13376" y="3426"/>
                </a:lnTo>
                <a:lnTo>
                  <a:pt x="13376" y="2755"/>
                </a:lnTo>
                <a:close/>
                <a:moveTo>
                  <a:pt x="11705" y="6179"/>
                </a:moveTo>
                <a:lnTo>
                  <a:pt x="12466" y="6179"/>
                </a:lnTo>
                <a:lnTo>
                  <a:pt x="12466" y="1591"/>
                </a:lnTo>
                <a:lnTo>
                  <a:pt x="13921" y="897"/>
                </a:lnTo>
                <a:lnTo>
                  <a:pt x="13921" y="0"/>
                </a:lnTo>
                <a:lnTo>
                  <a:pt x="10117" y="0"/>
                </a:lnTo>
                <a:lnTo>
                  <a:pt x="10117" y="2559"/>
                </a:lnTo>
                <a:lnTo>
                  <a:pt x="9249" y="2559"/>
                </a:lnTo>
                <a:lnTo>
                  <a:pt x="9249" y="3814"/>
                </a:lnTo>
                <a:lnTo>
                  <a:pt x="10117" y="3814"/>
                </a:lnTo>
                <a:lnTo>
                  <a:pt x="10694" y="3814"/>
                </a:lnTo>
                <a:lnTo>
                  <a:pt x="10743" y="3814"/>
                </a:lnTo>
                <a:lnTo>
                  <a:pt x="10743" y="5310"/>
                </a:lnTo>
                <a:lnTo>
                  <a:pt x="11705" y="5310"/>
                </a:lnTo>
                <a:lnTo>
                  <a:pt x="11705" y="6179"/>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266" name="1828287498"/>
          <p:cNvSpPr>
            <a:spLocks noEditPoints="1"/>
          </p:cNvSpPr>
          <p:nvPr/>
        </p:nvSpPr>
        <p:spPr bwMode="auto">
          <a:xfrm>
            <a:off x="8861363" y="3805921"/>
            <a:ext cx="1245679" cy="814722"/>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7" name="1846227264"/>
          <p:cNvSpPr>
            <a:spLocks/>
          </p:cNvSpPr>
          <p:nvPr/>
        </p:nvSpPr>
        <p:spPr bwMode="auto">
          <a:xfrm>
            <a:off x="9429129" y="3903800"/>
            <a:ext cx="285335" cy="303407"/>
          </a:xfrm>
          <a:custGeom>
            <a:avLst/>
            <a:gdLst/>
            <a:ahLst/>
            <a:cxnLst>
              <a:cxn ang="0">
                <a:pos x="346" y="190"/>
              </a:cxn>
              <a:cxn ang="0">
                <a:pos x="338" y="237"/>
              </a:cxn>
              <a:cxn ang="0">
                <a:pos x="320" y="278"/>
              </a:cxn>
              <a:cxn ang="0">
                <a:pos x="299" y="302"/>
              </a:cxn>
              <a:cxn ang="0">
                <a:pos x="265" y="329"/>
              </a:cxn>
              <a:cxn ang="0">
                <a:pos x="220" y="345"/>
              </a:cxn>
              <a:cxn ang="0">
                <a:pos x="189" y="347"/>
              </a:cxn>
              <a:cxn ang="0">
                <a:pos x="142" y="341"/>
              </a:cxn>
              <a:cxn ang="0">
                <a:pos x="102" y="320"/>
              </a:cxn>
              <a:cxn ang="0">
                <a:pos x="79" y="302"/>
              </a:cxn>
              <a:cxn ang="0">
                <a:pos x="51" y="265"/>
              </a:cxn>
              <a:cxn ang="0">
                <a:pos x="36" y="223"/>
              </a:cxn>
              <a:cxn ang="0">
                <a:pos x="32" y="190"/>
              </a:cxn>
              <a:cxn ang="0">
                <a:pos x="38" y="143"/>
              </a:cxn>
              <a:cxn ang="0">
                <a:pos x="59" y="102"/>
              </a:cxn>
              <a:cxn ang="0">
                <a:pos x="79" y="80"/>
              </a:cxn>
              <a:cxn ang="0">
                <a:pos x="114" y="53"/>
              </a:cxn>
              <a:cxn ang="0">
                <a:pos x="157" y="37"/>
              </a:cxn>
              <a:cxn ang="0">
                <a:pos x="189" y="33"/>
              </a:cxn>
              <a:cxn ang="0">
                <a:pos x="236" y="41"/>
              </a:cxn>
              <a:cxn ang="0">
                <a:pos x="277" y="62"/>
              </a:cxn>
              <a:cxn ang="0">
                <a:pos x="299" y="80"/>
              </a:cxn>
              <a:cxn ang="0">
                <a:pos x="328" y="117"/>
              </a:cxn>
              <a:cxn ang="0">
                <a:pos x="342" y="159"/>
              </a:cxn>
              <a:cxn ang="0">
                <a:pos x="363" y="190"/>
              </a:cxn>
              <a:cxn ang="0">
                <a:pos x="379" y="172"/>
              </a:cxn>
              <a:cxn ang="0">
                <a:pos x="365" y="117"/>
              </a:cxn>
              <a:cxn ang="0">
                <a:pos x="336" y="70"/>
              </a:cxn>
              <a:cxn ang="0">
                <a:pos x="295" y="33"/>
              </a:cxn>
              <a:cxn ang="0">
                <a:pos x="246" y="8"/>
              </a:cxn>
              <a:cxn ang="0">
                <a:pos x="189" y="0"/>
              </a:cxn>
              <a:cxn ang="0">
                <a:pos x="151" y="4"/>
              </a:cxn>
              <a:cxn ang="0">
                <a:pos x="98" y="23"/>
              </a:cxn>
              <a:cxn ang="0">
                <a:pos x="55" y="55"/>
              </a:cxn>
              <a:cxn ang="0">
                <a:pos x="22" y="100"/>
              </a:cxn>
              <a:cxn ang="0">
                <a:pos x="4" y="151"/>
              </a:cxn>
              <a:cxn ang="0">
                <a:pos x="0" y="190"/>
              </a:cxn>
              <a:cxn ang="0">
                <a:pos x="8" y="247"/>
              </a:cxn>
              <a:cxn ang="0">
                <a:pos x="32" y="296"/>
              </a:cxn>
              <a:cxn ang="0">
                <a:pos x="69" y="337"/>
              </a:cxn>
              <a:cxn ang="0">
                <a:pos x="116" y="365"/>
              </a:cxn>
              <a:cxn ang="0">
                <a:pos x="169" y="380"/>
              </a:cxn>
              <a:cxn ang="0">
                <a:pos x="208" y="380"/>
              </a:cxn>
              <a:cxn ang="0">
                <a:pos x="263" y="365"/>
              </a:cxn>
              <a:cxn ang="0">
                <a:pos x="310" y="337"/>
              </a:cxn>
              <a:cxn ang="0">
                <a:pos x="346" y="296"/>
              </a:cxn>
              <a:cxn ang="0">
                <a:pos x="371" y="247"/>
              </a:cxn>
              <a:cxn ang="0">
                <a:pos x="379" y="190"/>
              </a:cxn>
            </a:cxnLst>
            <a:rect l="0" t="0" r="r" b="b"/>
            <a:pathLst>
              <a:path w="379" h="382">
                <a:moveTo>
                  <a:pt x="363" y="190"/>
                </a:moveTo>
                <a:lnTo>
                  <a:pt x="346" y="190"/>
                </a:lnTo>
                <a:lnTo>
                  <a:pt x="346" y="190"/>
                </a:lnTo>
                <a:lnTo>
                  <a:pt x="344" y="206"/>
                </a:lnTo>
                <a:lnTo>
                  <a:pt x="342" y="223"/>
                </a:lnTo>
                <a:lnTo>
                  <a:pt x="338" y="237"/>
                </a:lnTo>
                <a:lnTo>
                  <a:pt x="334" y="251"/>
                </a:lnTo>
                <a:lnTo>
                  <a:pt x="328" y="265"/>
                </a:lnTo>
                <a:lnTo>
                  <a:pt x="320" y="278"/>
                </a:lnTo>
                <a:lnTo>
                  <a:pt x="310" y="290"/>
                </a:lnTo>
                <a:lnTo>
                  <a:pt x="299" y="302"/>
                </a:lnTo>
                <a:lnTo>
                  <a:pt x="299" y="302"/>
                </a:lnTo>
                <a:lnTo>
                  <a:pt x="289" y="312"/>
                </a:lnTo>
                <a:lnTo>
                  <a:pt x="277" y="320"/>
                </a:lnTo>
                <a:lnTo>
                  <a:pt x="265" y="329"/>
                </a:lnTo>
                <a:lnTo>
                  <a:pt x="250" y="335"/>
                </a:lnTo>
                <a:lnTo>
                  <a:pt x="236" y="341"/>
                </a:lnTo>
                <a:lnTo>
                  <a:pt x="220" y="345"/>
                </a:lnTo>
                <a:lnTo>
                  <a:pt x="206" y="347"/>
                </a:lnTo>
                <a:lnTo>
                  <a:pt x="189" y="347"/>
                </a:lnTo>
                <a:lnTo>
                  <a:pt x="189" y="347"/>
                </a:lnTo>
                <a:lnTo>
                  <a:pt x="173" y="347"/>
                </a:lnTo>
                <a:lnTo>
                  <a:pt x="157" y="345"/>
                </a:lnTo>
                <a:lnTo>
                  <a:pt x="142" y="341"/>
                </a:lnTo>
                <a:lnTo>
                  <a:pt x="128" y="335"/>
                </a:lnTo>
                <a:lnTo>
                  <a:pt x="114" y="329"/>
                </a:lnTo>
                <a:lnTo>
                  <a:pt x="102" y="320"/>
                </a:lnTo>
                <a:lnTo>
                  <a:pt x="89" y="312"/>
                </a:lnTo>
                <a:lnTo>
                  <a:pt x="79" y="302"/>
                </a:lnTo>
                <a:lnTo>
                  <a:pt x="79" y="302"/>
                </a:lnTo>
                <a:lnTo>
                  <a:pt x="69" y="290"/>
                </a:lnTo>
                <a:lnTo>
                  <a:pt x="59" y="278"/>
                </a:lnTo>
                <a:lnTo>
                  <a:pt x="51" y="265"/>
                </a:lnTo>
                <a:lnTo>
                  <a:pt x="45" y="251"/>
                </a:lnTo>
                <a:lnTo>
                  <a:pt x="38" y="237"/>
                </a:lnTo>
                <a:lnTo>
                  <a:pt x="36" y="223"/>
                </a:lnTo>
                <a:lnTo>
                  <a:pt x="32" y="206"/>
                </a:lnTo>
                <a:lnTo>
                  <a:pt x="32" y="190"/>
                </a:lnTo>
                <a:lnTo>
                  <a:pt x="32" y="190"/>
                </a:lnTo>
                <a:lnTo>
                  <a:pt x="32" y="174"/>
                </a:lnTo>
                <a:lnTo>
                  <a:pt x="36" y="159"/>
                </a:lnTo>
                <a:lnTo>
                  <a:pt x="38" y="143"/>
                </a:lnTo>
                <a:lnTo>
                  <a:pt x="45" y="129"/>
                </a:lnTo>
                <a:lnTo>
                  <a:pt x="51" y="117"/>
                </a:lnTo>
                <a:lnTo>
                  <a:pt x="59" y="102"/>
                </a:lnTo>
                <a:lnTo>
                  <a:pt x="69" y="90"/>
                </a:lnTo>
                <a:lnTo>
                  <a:pt x="79" y="80"/>
                </a:lnTo>
                <a:lnTo>
                  <a:pt x="79" y="80"/>
                </a:lnTo>
                <a:lnTo>
                  <a:pt x="89" y="70"/>
                </a:lnTo>
                <a:lnTo>
                  <a:pt x="102" y="62"/>
                </a:lnTo>
                <a:lnTo>
                  <a:pt x="114" y="53"/>
                </a:lnTo>
                <a:lnTo>
                  <a:pt x="128" y="45"/>
                </a:lnTo>
                <a:lnTo>
                  <a:pt x="142" y="41"/>
                </a:lnTo>
                <a:lnTo>
                  <a:pt x="157" y="37"/>
                </a:lnTo>
                <a:lnTo>
                  <a:pt x="173" y="35"/>
                </a:lnTo>
                <a:lnTo>
                  <a:pt x="189" y="33"/>
                </a:lnTo>
                <a:lnTo>
                  <a:pt x="189" y="33"/>
                </a:lnTo>
                <a:lnTo>
                  <a:pt x="206" y="35"/>
                </a:lnTo>
                <a:lnTo>
                  <a:pt x="220" y="37"/>
                </a:lnTo>
                <a:lnTo>
                  <a:pt x="236" y="41"/>
                </a:lnTo>
                <a:lnTo>
                  <a:pt x="250" y="45"/>
                </a:lnTo>
                <a:lnTo>
                  <a:pt x="265" y="53"/>
                </a:lnTo>
                <a:lnTo>
                  <a:pt x="277" y="62"/>
                </a:lnTo>
                <a:lnTo>
                  <a:pt x="289" y="70"/>
                </a:lnTo>
                <a:lnTo>
                  <a:pt x="299" y="80"/>
                </a:lnTo>
                <a:lnTo>
                  <a:pt x="299" y="80"/>
                </a:lnTo>
                <a:lnTo>
                  <a:pt x="310" y="90"/>
                </a:lnTo>
                <a:lnTo>
                  <a:pt x="320" y="102"/>
                </a:lnTo>
                <a:lnTo>
                  <a:pt x="328" y="117"/>
                </a:lnTo>
                <a:lnTo>
                  <a:pt x="334" y="129"/>
                </a:lnTo>
                <a:lnTo>
                  <a:pt x="338" y="143"/>
                </a:lnTo>
                <a:lnTo>
                  <a:pt x="342" y="159"/>
                </a:lnTo>
                <a:lnTo>
                  <a:pt x="344" y="174"/>
                </a:lnTo>
                <a:lnTo>
                  <a:pt x="346" y="190"/>
                </a:lnTo>
                <a:lnTo>
                  <a:pt x="363" y="190"/>
                </a:lnTo>
                <a:lnTo>
                  <a:pt x="379" y="190"/>
                </a:lnTo>
                <a:lnTo>
                  <a:pt x="379" y="190"/>
                </a:lnTo>
                <a:lnTo>
                  <a:pt x="379" y="172"/>
                </a:lnTo>
                <a:lnTo>
                  <a:pt x="375" y="151"/>
                </a:lnTo>
                <a:lnTo>
                  <a:pt x="371" y="135"/>
                </a:lnTo>
                <a:lnTo>
                  <a:pt x="365" y="117"/>
                </a:lnTo>
                <a:lnTo>
                  <a:pt x="356" y="100"/>
                </a:lnTo>
                <a:lnTo>
                  <a:pt x="346" y="84"/>
                </a:lnTo>
                <a:lnTo>
                  <a:pt x="336" y="70"/>
                </a:lnTo>
                <a:lnTo>
                  <a:pt x="324" y="55"/>
                </a:lnTo>
                <a:lnTo>
                  <a:pt x="310" y="43"/>
                </a:lnTo>
                <a:lnTo>
                  <a:pt x="295" y="33"/>
                </a:lnTo>
                <a:lnTo>
                  <a:pt x="279" y="23"/>
                </a:lnTo>
                <a:lnTo>
                  <a:pt x="263" y="15"/>
                </a:lnTo>
                <a:lnTo>
                  <a:pt x="246" y="8"/>
                </a:lnTo>
                <a:lnTo>
                  <a:pt x="228" y="4"/>
                </a:lnTo>
                <a:lnTo>
                  <a:pt x="208" y="2"/>
                </a:lnTo>
                <a:lnTo>
                  <a:pt x="189" y="0"/>
                </a:lnTo>
                <a:lnTo>
                  <a:pt x="189" y="0"/>
                </a:lnTo>
                <a:lnTo>
                  <a:pt x="169" y="2"/>
                </a:lnTo>
                <a:lnTo>
                  <a:pt x="151" y="4"/>
                </a:lnTo>
                <a:lnTo>
                  <a:pt x="132" y="8"/>
                </a:lnTo>
                <a:lnTo>
                  <a:pt x="116" y="15"/>
                </a:lnTo>
                <a:lnTo>
                  <a:pt x="98" y="23"/>
                </a:lnTo>
                <a:lnTo>
                  <a:pt x="83" y="33"/>
                </a:lnTo>
                <a:lnTo>
                  <a:pt x="69" y="43"/>
                </a:lnTo>
                <a:lnTo>
                  <a:pt x="55" y="55"/>
                </a:lnTo>
                <a:lnTo>
                  <a:pt x="42" y="70"/>
                </a:lnTo>
                <a:lnTo>
                  <a:pt x="32" y="84"/>
                </a:lnTo>
                <a:lnTo>
                  <a:pt x="22" y="100"/>
                </a:lnTo>
                <a:lnTo>
                  <a:pt x="14" y="117"/>
                </a:lnTo>
                <a:lnTo>
                  <a:pt x="8" y="135"/>
                </a:lnTo>
                <a:lnTo>
                  <a:pt x="4" y="151"/>
                </a:lnTo>
                <a:lnTo>
                  <a:pt x="0" y="172"/>
                </a:lnTo>
                <a:lnTo>
                  <a:pt x="0" y="190"/>
                </a:lnTo>
                <a:lnTo>
                  <a:pt x="0" y="190"/>
                </a:lnTo>
                <a:lnTo>
                  <a:pt x="0" y="210"/>
                </a:lnTo>
                <a:lnTo>
                  <a:pt x="4" y="229"/>
                </a:lnTo>
                <a:lnTo>
                  <a:pt x="8" y="247"/>
                </a:lnTo>
                <a:lnTo>
                  <a:pt x="14" y="265"/>
                </a:lnTo>
                <a:lnTo>
                  <a:pt x="22" y="282"/>
                </a:lnTo>
                <a:lnTo>
                  <a:pt x="32" y="296"/>
                </a:lnTo>
                <a:lnTo>
                  <a:pt x="42" y="312"/>
                </a:lnTo>
                <a:lnTo>
                  <a:pt x="55" y="325"/>
                </a:lnTo>
                <a:lnTo>
                  <a:pt x="69" y="337"/>
                </a:lnTo>
                <a:lnTo>
                  <a:pt x="83" y="349"/>
                </a:lnTo>
                <a:lnTo>
                  <a:pt x="98" y="357"/>
                </a:lnTo>
                <a:lnTo>
                  <a:pt x="116" y="365"/>
                </a:lnTo>
                <a:lnTo>
                  <a:pt x="132" y="371"/>
                </a:lnTo>
                <a:lnTo>
                  <a:pt x="151" y="378"/>
                </a:lnTo>
                <a:lnTo>
                  <a:pt x="169" y="380"/>
                </a:lnTo>
                <a:lnTo>
                  <a:pt x="189" y="382"/>
                </a:lnTo>
                <a:lnTo>
                  <a:pt x="189" y="382"/>
                </a:lnTo>
                <a:lnTo>
                  <a:pt x="208" y="380"/>
                </a:lnTo>
                <a:lnTo>
                  <a:pt x="228" y="378"/>
                </a:lnTo>
                <a:lnTo>
                  <a:pt x="246" y="371"/>
                </a:lnTo>
                <a:lnTo>
                  <a:pt x="263" y="365"/>
                </a:lnTo>
                <a:lnTo>
                  <a:pt x="279" y="357"/>
                </a:lnTo>
                <a:lnTo>
                  <a:pt x="295" y="349"/>
                </a:lnTo>
                <a:lnTo>
                  <a:pt x="310" y="337"/>
                </a:lnTo>
                <a:lnTo>
                  <a:pt x="324" y="325"/>
                </a:lnTo>
                <a:lnTo>
                  <a:pt x="336" y="312"/>
                </a:lnTo>
                <a:lnTo>
                  <a:pt x="346" y="296"/>
                </a:lnTo>
                <a:lnTo>
                  <a:pt x="356" y="282"/>
                </a:lnTo>
                <a:lnTo>
                  <a:pt x="365" y="265"/>
                </a:lnTo>
                <a:lnTo>
                  <a:pt x="371" y="247"/>
                </a:lnTo>
                <a:lnTo>
                  <a:pt x="375" y="229"/>
                </a:lnTo>
                <a:lnTo>
                  <a:pt x="379" y="210"/>
                </a:lnTo>
                <a:lnTo>
                  <a:pt x="379" y="190"/>
                </a:lnTo>
                <a:lnTo>
                  <a:pt x="363" y="190"/>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8" name="1173979914"/>
          <p:cNvSpPr>
            <a:spLocks noEditPoints="1"/>
          </p:cNvSpPr>
          <p:nvPr/>
        </p:nvSpPr>
        <p:spPr bwMode="auto">
          <a:xfrm>
            <a:off x="9550339" y="3980050"/>
            <a:ext cx="134763" cy="168383"/>
          </a:xfrm>
          <a:custGeom>
            <a:avLst/>
            <a:gdLst/>
            <a:ahLst/>
            <a:cxnLst>
              <a:cxn ang="0">
                <a:pos x="163" y="39"/>
              </a:cxn>
              <a:cxn ang="0">
                <a:pos x="144" y="21"/>
              </a:cxn>
              <a:cxn ang="0">
                <a:pos x="122" y="8"/>
              </a:cxn>
              <a:cxn ang="0">
                <a:pos x="83" y="10"/>
              </a:cxn>
              <a:cxn ang="0">
                <a:pos x="73" y="10"/>
              </a:cxn>
              <a:cxn ang="0">
                <a:pos x="53" y="0"/>
              </a:cxn>
              <a:cxn ang="0">
                <a:pos x="41" y="2"/>
              </a:cxn>
              <a:cxn ang="0">
                <a:pos x="36" y="16"/>
              </a:cxn>
              <a:cxn ang="0">
                <a:pos x="32" y="37"/>
              </a:cxn>
              <a:cxn ang="0">
                <a:pos x="16" y="39"/>
              </a:cxn>
              <a:cxn ang="0">
                <a:pos x="20" y="49"/>
              </a:cxn>
              <a:cxn ang="0">
                <a:pos x="28" y="55"/>
              </a:cxn>
              <a:cxn ang="0">
                <a:pos x="16" y="59"/>
              </a:cxn>
              <a:cxn ang="0">
                <a:pos x="10" y="63"/>
              </a:cxn>
              <a:cxn ang="0">
                <a:pos x="18" y="67"/>
              </a:cxn>
              <a:cxn ang="0">
                <a:pos x="14" y="76"/>
              </a:cxn>
              <a:cxn ang="0">
                <a:pos x="2" y="96"/>
              </a:cxn>
              <a:cxn ang="0">
                <a:pos x="2" y="125"/>
              </a:cxn>
              <a:cxn ang="0">
                <a:pos x="14" y="133"/>
              </a:cxn>
              <a:cxn ang="0">
                <a:pos x="34" y="139"/>
              </a:cxn>
              <a:cxn ang="0">
                <a:pos x="38" y="147"/>
              </a:cxn>
              <a:cxn ang="0">
                <a:pos x="38" y="190"/>
              </a:cxn>
              <a:cxn ang="0">
                <a:pos x="43" y="206"/>
              </a:cxn>
              <a:cxn ang="0">
                <a:pos x="57" y="210"/>
              </a:cxn>
              <a:cxn ang="0">
                <a:pos x="63" y="206"/>
              </a:cxn>
              <a:cxn ang="0">
                <a:pos x="71" y="182"/>
              </a:cxn>
              <a:cxn ang="0">
                <a:pos x="83" y="186"/>
              </a:cxn>
              <a:cxn ang="0">
                <a:pos x="91" y="184"/>
              </a:cxn>
              <a:cxn ang="0">
                <a:pos x="94" y="169"/>
              </a:cxn>
              <a:cxn ang="0">
                <a:pos x="83" y="165"/>
              </a:cxn>
              <a:cxn ang="0">
                <a:pos x="81" y="159"/>
              </a:cxn>
              <a:cxn ang="0">
                <a:pos x="94" y="143"/>
              </a:cxn>
              <a:cxn ang="0">
                <a:pos x="98" y="125"/>
              </a:cxn>
              <a:cxn ang="0">
                <a:pos x="110" y="100"/>
              </a:cxn>
              <a:cxn ang="0">
                <a:pos x="122" y="100"/>
              </a:cxn>
              <a:cxn ang="0">
                <a:pos x="134" y="127"/>
              </a:cxn>
              <a:cxn ang="0">
                <a:pos x="140" y="118"/>
              </a:cxn>
              <a:cxn ang="0">
                <a:pos x="147" y="106"/>
              </a:cxn>
              <a:cxn ang="0">
                <a:pos x="157" y="116"/>
              </a:cxn>
              <a:cxn ang="0">
                <a:pos x="167" y="151"/>
              </a:cxn>
              <a:cxn ang="0">
                <a:pos x="177" y="118"/>
              </a:cxn>
              <a:cxn ang="0">
                <a:pos x="175" y="72"/>
              </a:cxn>
              <a:cxn ang="0">
                <a:pos x="163" y="39"/>
              </a:cxn>
              <a:cxn ang="0">
                <a:pos x="75" y="82"/>
              </a:cxn>
              <a:cxn ang="0">
                <a:pos x="61" y="84"/>
              </a:cxn>
              <a:cxn ang="0">
                <a:pos x="51" y="78"/>
              </a:cxn>
              <a:cxn ang="0">
                <a:pos x="45" y="74"/>
              </a:cxn>
              <a:cxn ang="0">
                <a:pos x="41" y="63"/>
              </a:cxn>
              <a:cxn ang="0">
                <a:pos x="47" y="57"/>
              </a:cxn>
              <a:cxn ang="0">
                <a:pos x="51" y="59"/>
              </a:cxn>
              <a:cxn ang="0">
                <a:pos x="53" y="67"/>
              </a:cxn>
              <a:cxn ang="0">
                <a:pos x="57" y="67"/>
              </a:cxn>
              <a:cxn ang="0">
                <a:pos x="65" y="61"/>
              </a:cxn>
              <a:cxn ang="0">
                <a:pos x="75" y="72"/>
              </a:cxn>
            </a:cxnLst>
            <a:rect l="0" t="0" r="r" b="b"/>
            <a:pathLst>
              <a:path w="179" h="212">
                <a:moveTo>
                  <a:pt x="6" y="82"/>
                </a:moveTo>
                <a:lnTo>
                  <a:pt x="6" y="82"/>
                </a:lnTo>
                <a:close/>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close/>
                <a:moveTo>
                  <a:pt x="77" y="80"/>
                </a:moveTo>
                <a:lnTo>
                  <a:pt x="77" y="80"/>
                </a:lnTo>
                <a:lnTo>
                  <a:pt x="75" y="82"/>
                </a:lnTo>
                <a:lnTo>
                  <a:pt x="73" y="84"/>
                </a:lnTo>
                <a:lnTo>
                  <a:pt x="67" y="86"/>
                </a:lnTo>
                <a:lnTo>
                  <a:pt x="61" y="84"/>
                </a:lnTo>
                <a:lnTo>
                  <a:pt x="55" y="82"/>
                </a:lnTo>
                <a:lnTo>
                  <a:pt x="55" y="82"/>
                </a:lnTo>
                <a:lnTo>
                  <a:pt x="51" y="78"/>
                </a:lnTo>
                <a:lnTo>
                  <a:pt x="51" y="78"/>
                </a:lnTo>
                <a:lnTo>
                  <a:pt x="45" y="74"/>
                </a:lnTo>
                <a:lnTo>
                  <a:pt x="45" y="74"/>
                </a:lnTo>
                <a:lnTo>
                  <a:pt x="41" y="69"/>
                </a:lnTo>
                <a:lnTo>
                  <a:pt x="41" y="65"/>
                </a:lnTo>
                <a:lnTo>
                  <a:pt x="41" y="63"/>
                </a:lnTo>
                <a:lnTo>
                  <a:pt x="41" y="63"/>
                </a:lnTo>
                <a:lnTo>
                  <a:pt x="43" y="59"/>
                </a:lnTo>
                <a:lnTo>
                  <a:pt x="47" y="57"/>
                </a:lnTo>
                <a:lnTo>
                  <a:pt x="49" y="57"/>
                </a:lnTo>
                <a:lnTo>
                  <a:pt x="49" y="57"/>
                </a:lnTo>
                <a:lnTo>
                  <a:pt x="51" y="59"/>
                </a:lnTo>
                <a:lnTo>
                  <a:pt x="51" y="61"/>
                </a:lnTo>
                <a:lnTo>
                  <a:pt x="51" y="65"/>
                </a:lnTo>
                <a:lnTo>
                  <a:pt x="53" y="67"/>
                </a:lnTo>
                <a:lnTo>
                  <a:pt x="53" y="67"/>
                </a:lnTo>
                <a:lnTo>
                  <a:pt x="55" y="69"/>
                </a:lnTo>
                <a:lnTo>
                  <a:pt x="57" y="67"/>
                </a:lnTo>
                <a:lnTo>
                  <a:pt x="61" y="61"/>
                </a:lnTo>
                <a:lnTo>
                  <a:pt x="61" y="61"/>
                </a:lnTo>
                <a:lnTo>
                  <a:pt x="65" y="61"/>
                </a:lnTo>
                <a:lnTo>
                  <a:pt x="67" y="61"/>
                </a:lnTo>
                <a:lnTo>
                  <a:pt x="73" y="65"/>
                </a:lnTo>
                <a:lnTo>
                  <a:pt x="75" y="72"/>
                </a:lnTo>
                <a:lnTo>
                  <a:pt x="77" y="80"/>
                </a:lnTo>
                <a:lnTo>
                  <a:pt x="77" y="80"/>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9" name="822582109"/>
          <p:cNvSpPr>
            <a:spLocks noChangeShapeType="1"/>
          </p:cNvSpPr>
          <p:nvPr/>
        </p:nvSpPr>
        <p:spPr bwMode="auto">
          <a:xfrm>
            <a:off x="9554858" y="4045179"/>
            <a:ext cx="753" cy="795"/>
          </a:xfrm>
          <a:prstGeom prst="line">
            <a:avLst/>
          </a:pr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0" name="844928265"/>
          <p:cNvSpPr>
            <a:spLocks/>
          </p:cNvSpPr>
          <p:nvPr/>
        </p:nvSpPr>
        <p:spPr bwMode="auto">
          <a:xfrm>
            <a:off x="9550339" y="3980050"/>
            <a:ext cx="134763" cy="168383"/>
          </a:xfrm>
          <a:custGeom>
            <a:avLst/>
            <a:gdLst/>
            <a:ahLst/>
            <a:cxnLst>
              <a:cxn ang="0">
                <a:pos x="163" y="39"/>
              </a:cxn>
              <a:cxn ang="0">
                <a:pos x="144" y="21"/>
              </a:cxn>
              <a:cxn ang="0">
                <a:pos x="122" y="8"/>
              </a:cxn>
              <a:cxn ang="0">
                <a:pos x="110" y="4"/>
              </a:cxn>
              <a:cxn ang="0">
                <a:pos x="83" y="10"/>
              </a:cxn>
              <a:cxn ang="0">
                <a:pos x="79" y="12"/>
              </a:cxn>
              <a:cxn ang="0">
                <a:pos x="65" y="6"/>
              </a:cxn>
              <a:cxn ang="0">
                <a:pos x="53" y="0"/>
              </a:cxn>
              <a:cxn ang="0">
                <a:pos x="47" y="0"/>
              </a:cxn>
              <a:cxn ang="0">
                <a:pos x="38" y="6"/>
              </a:cxn>
              <a:cxn ang="0">
                <a:pos x="36" y="16"/>
              </a:cxn>
              <a:cxn ang="0">
                <a:pos x="36" y="35"/>
              </a:cxn>
              <a:cxn ang="0">
                <a:pos x="32" y="37"/>
              </a:cxn>
              <a:cxn ang="0">
                <a:pos x="16" y="39"/>
              </a:cxn>
              <a:cxn ang="0">
                <a:pos x="16" y="43"/>
              </a:cxn>
              <a:cxn ang="0">
                <a:pos x="20" y="49"/>
              </a:cxn>
              <a:cxn ang="0">
                <a:pos x="28" y="55"/>
              </a:cxn>
              <a:cxn ang="0">
                <a:pos x="24" y="57"/>
              </a:cxn>
              <a:cxn ang="0">
                <a:pos x="12" y="61"/>
              </a:cxn>
              <a:cxn ang="0">
                <a:pos x="10" y="63"/>
              </a:cxn>
              <a:cxn ang="0">
                <a:pos x="18" y="67"/>
              </a:cxn>
              <a:cxn ang="0">
                <a:pos x="18" y="69"/>
              </a:cxn>
              <a:cxn ang="0">
                <a:pos x="14" y="76"/>
              </a:cxn>
              <a:cxn ang="0">
                <a:pos x="6" y="82"/>
              </a:cxn>
              <a:cxn ang="0">
                <a:pos x="0" y="110"/>
              </a:cxn>
              <a:cxn ang="0">
                <a:pos x="2" y="125"/>
              </a:cxn>
              <a:cxn ang="0">
                <a:pos x="14" y="133"/>
              </a:cxn>
              <a:cxn ang="0">
                <a:pos x="22" y="135"/>
              </a:cxn>
              <a:cxn ang="0">
                <a:pos x="34" y="139"/>
              </a:cxn>
              <a:cxn ang="0">
                <a:pos x="38" y="147"/>
              </a:cxn>
              <a:cxn ang="0">
                <a:pos x="38" y="159"/>
              </a:cxn>
              <a:cxn ang="0">
                <a:pos x="38" y="190"/>
              </a:cxn>
              <a:cxn ang="0">
                <a:pos x="38" y="198"/>
              </a:cxn>
              <a:cxn ang="0">
                <a:pos x="49" y="210"/>
              </a:cxn>
              <a:cxn ang="0">
                <a:pos x="57" y="210"/>
              </a:cxn>
              <a:cxn ang="0">
                <a:pos x="59" y="208"/>
              </a:cxn>
              <a:cxn ang="0">
                <a:pos x="67" y="198"/>
              </a:cxn>
              <a:cxn ang="0">
                <a:pos x="71" y="182"/>
              </a:cxn>
              <a:cxn ang="0">
                <a:pos x="77" y="180"/>
              </a:cxn>
              <a:cxn ang="0">
                <a:pos x="87" y="188"/>
              </a:cxn>
              <a:cxn ang="0">
                <a:pos x="91" y="184"/>
              </a:cxn>
              <a:cxn ang="0">
                <a:pos x="94" y="175"/>
              </a:cxn>
              <a:cxn ang="0">
                <a:pos x="91" y="167"/>
              </a:cxn>
              <a:cxn ang="0">
                <a:pos x="83" y="165"/>
              </a:cxn>
              <a:cxn ang="0">
                <a:pos x="81" y="159"/>
              </a:cxn>
              <a:cxn ang="0">
                <a:pos x="83" y="153"/>
              </a:cxn>
              <a:cxn ang="0">
                <a:pos x="94" y="143"/>
              </a:cxn>
              <a:cxn ang="0">
                <a:pos x="96" y="137"/>
              </a:cxn>
              <a:cxn ang="0">
                <a:pos x="102" y="110"/>
              </a:cxn>
              <a:cxn ang="0">
                <a:pos x="110" y="100"/>
              </a:cxn>
              <a:cxn ang="0">
                <a:pos x="122" y="100"/>
              </a:cxn>
              <a:cxn ang="0">
                <a:pos x="126" y="108"/>
              </a:cxn>
              <a:cxn ang="0">
                <a:pos x="134" y="127"/>
              </a:cxn>
              <a:cxn ang="0">
                <a:pos x="138" y="127"/>
              </a:cxn>
              <a:cxn ang="0">
                <a:pos x="140" y="118"/>
              </a:cxn>
              <a:cxn ang="0">
                <a:pos x="147" y="106"/>
              </a:cxn>
              <a:cxn ang="0">
                <a:pos x="153" y="110"/>
              </a:cxn>
              <a:cxn ang="0">
                <a:pos x="163" y="135"/>
              </a:cxn>
              <a:cxn ang="0">
                <a:pos x="167" y="151"/>
              </a:cxn>
              <a:cxn ang="0">
                <a:pos x="175" y="133"/>
              </a:cxn>
              <a:cxn ang="0">
                <a:pos x="179" y="104"/>
              </a:cxn>
              <a:cxn ang="0">
                <a:pos x="175" y="72"/>
              </a:cxn>
              <a:cxn ang="0">
                <a:pos x="163" y="39"/>
              </a:cxn>
            </a:cxnLst>
            <a:rect l="0" t="0" r="r" b="b"/>
            <a:pathLst>
              <a:path w="179" h="212">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1" name="1954445955"/>
          <p:cNvSpPr>
            <a:spLocks/>
          </p:cNvSpPr>
          <p:nvPr/>
        </p:nvSpPr>
        <p:spPr bwMode="auto">
          <a:xfrm>
            <a:off x="9581207" y="4025322"/>
            <a:ext cx="27103" cy="23034"/>
          </a:xfrm>
          <a:custGeom>
            <a:avLst/>
            <a:gdLst/>
            <a:ahLst/>
            <a:cxnLst>
              <a:cxn ang="0">
                <a:pos x="36" y="23"/>
              </a:cxn>
              <a:cxn ang="0">
                <a:pos x="36" y="23"/>
              </a:cxn>
              <a:cxn ang="0">
                <a:pos x="34" y="25"/>
              </a:cxn>
              <a:cxn ang="0">
                <a:pos x="32" y="27"/>
              </a:cxn>
              <a:cxn ang="0">
                <a:pos x="26" y="29"/>
              </a:cxn>
              <a:cxn ang="0">
                <a:pos x="20" y="27"/>
              </a:cxn>
              <a:cxn ang="0">
                <a:pos x="14" y="25"/>
              </a:cxn>
              <a:cxn ang="0">
                <a:pos x="14" y="25"/>
              </a:cxn>
              <a:cxn ang="0">
                <a:pos x="10" y="21"/>
              </a:cxn>
              <a:cxn ang="0">
                <a:pos x="10" y="21"/>
              </a:cxn>
              <a:cxn ang="0">
                <a:pos x="4" y="17"/>
              </a:cxn>
              <a:cxn ang="0">
                <a:pos x="4" y="17"/>
              </a:cxn>
              <a:cxn ang="0">
                <a:pos x="0" y="12"/>
              </a:cxn>
              <a:cxn ang="0">
                <a:pos x="0" y="8"/>
              </a:cxn>
              <a:cxn ang="0">
                <a:pos x="0" y="6"/>
              </a:cxn>
              <a:cxn ang="0">
                <a:pos x="0" y="6"/>
              </a:cxn>
              <a:cxn ang="0">
                <a:pos x="2" y="2"/>
              </a:cxn>
              <a:cxn ang="0">
                <a:pos x="6" y="0"/>
              </a:cxn>
              <a:cxn ang="0">
                <a:pos x="8" y="0"/>
              </a:cxn>
              <a:cxn ang="0">
                <a:pos x="8" y="0"/>
              </a:cxn>
              <a:cxn ang="0">
                <a:pos x="10" y="2"/>
              </a:cxn>
              <a:cxn ang="0">
                <a:pos x="10" y="4"/>
              </a:cxn>
              <a:cxn ang="0">
                <a:pos x="10" y="8"/>
              </a:cxn>
              <a:cxn ang="0">
                <a:pos x="12" y="10"/>
              </a:cxn>
              <a:cxn ang="0">
                <a:pos x="12" y="10"/>
              </a:cxn>
              <a:cxn ang="0">
                <a:pos x="14" y="12"/>
              </a:cxn>
              <a:cxn ang="0">
                <a:pos x="16" y="10"/>
              </a:cxn>
              <a:cxn ang="0">
                <a:pos x="20" y="4"/>
              </a:cxn>
              <a:cxn ang="0">
                <a:pos x="20" y="4"/>
              </a:cxn>
              <a:cxn ang="0">
                <a:pos x="24" y="4"/>
              </a:cxn>
              <a:cxn ang="0">
                <a:pos x="26" y="4"/>
              </a:cxn>
              <a:cxn ang="0">
                <a:pos x="32" y="8"/>
              </a:cxn>
              <a:cxn ang="0">
                <a:pos x="34" y="15"/>
              </a:cxn>
              <a:cxn ang="0">
                <a:pos x="36" y="23"/>
              </a:cxn>
              <a:cxn ang="0">
                <a:pos x="36" y="23"/>
              </a:cxn>
            </a:cxnLst>
            <a:rect l="0" t="0" r="r" b="b"/>
            <a:pathLst>
              <a:path w="36" h="29">
                <a:moveTo>
                  <a:pt x="36" y="23"/>
                </a:moveTo>
                <a:lnTo>
                  <a:pt x="36" y="23"/>
                </a:lnTo>
                <a:lnTo>
                  <a:pt x="34" y="25"/>
                </a:lnTo>
                <a:lnTo>
                  <a:pt x="32" y="27"/>
                </a:lnTo>
                <a:lnTo>
                  <a:pt x="26" y="29"/>
                </a:lnTo>
                <a:lnTo>
                  <a:pt x="20" y="27"/>
                </a:lnTo>
                <a:lnTo>
                  <a:pt x="14" y="25"/>
                </a:lnTo>
                <a:lnTo>
                  <a:pt x="14" y="25"/>
                </a:lnTo>
                <a:lnTo>
                  <a:pt x="10" y="21"/>
                </a:lnTo>
                <a:lnTo>
                  <a:pt x="10" y="21"/>
                </a:lnTo>
                <a:lnTo>
                  <a:pt x="4" y="17"/>
                </a:lnTo>
                <a:lnTo>
                  <a:pt x="4" y="17"/>
                </a:lnTo>
                <a:lnTo>
                  <a:pt x="0" y="12"/>
                </a:lnTo>
                <a:lnTo>
                  <a:pt x="0" y="8"/>
                </a:lnTo>
                <a:lnTo>
                  <a:pt x="0" y="6"/>
                </a:lnTo>
                <a:lnTo>
                  <a:pt x="0" y="6"/>
                </a:lnTo>
                <a:lnTo>
                  <a:pt x="2" y="2"/>
                </a:lnTo>
                <a:lnTo>
                  <a:pt x="6" y="0"/>
                </a:lnTo>
                <a:lnTo>
                  <a:pt x="8" y="0"/>
                </a:lnTo>
                <a:lnTo>
                  <a:pt x="8" y="0"/>
                </a:lnTo>
                <a:lnTo>
                  <a:pt x="10" y="2"/>
                </a:lnTo>
                <a:lnTo>
                  <a:pt x="10" y="4"/>
                </a:lnTo>
                <a:lnTo>
                  <a:pt x="10" y="8"/>
                </a:lnTo>
                <a:lnTo>
                  <a:pt x="12" y="10"/>
                </a:lnTo>
                <a:lnTo>
                  <a:pt x="12" y="10"/>
                </a:lnTo>
                <a:lnTo>
                  <a:pt x="14" y="12"/>
                </a:lnTo>
                <a:lnTo>
                  <a:pt x="16" y="10"/>
                </a:lnTo>
                <a:lnTo>
                  <a:pt x="20" y="4"/>
                </a:lnTo>
                <a:lnTo>
                  <a:pt x="20" y="4"/>
                </a:lnTo>
                <a:lnTo>
                  <a:pt x="24" y="4"/>
                </a:lnTo>
                <a:lnTo>
                  <a:pt x="26" y="4"/>
                </a:lnTo>
                <a:lnTo>
                  <a:pt x="32" y="8"/>
                </a:lnTo>
                <a:lnTo>
                  <a:pt x="34" y="15"/>
                </a:lnTo>
                <a:lnTo>
                  <a:pt x="36" y="23"/>
                </a:lnTo>
                <a:lnTo>
                  <a:pt x="36" y="23"/>
                </a:lnTo>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2" name="22253706"/>
          <p:cNvSpPr>
            <a:spLocks/>
          </p:cNvSpPr>
          <p:nvPr/>
        </p:nvSpPr>
        <p:spPr bwMode="auto">
          <a:xfrm>
            <a:off x="9459243" y="3967341"/>
            <a:ext cx="88085" cy="93723"/>
          </a:xfrm>
          <a:custGeom>
            <a:avLst/>
            <a:gdLst/>
            <a:ahLst/>
            <a:cxnLst>
              <a:cxn ang="0">
                <a:pos x="15" y="102"/>
              </a:cxn>
              <a:cxn ang="0">
                <a:pos x="7" y="98"/>
              </a:cxn>
              <a:cxn ang="0">
                <a:pos x="2" y="90"/>
              </a:cxn>
              <a:cxn ang="0">
                <a:pos x="0" y="81"/>
              </a:cxn>
              <a:cxn ang="0">
                <a:pos x="5" y="63"/>
              </a:cxn>
              <a:cxn ang="0">
                <a:pos x="11" y="55"/>
              </a:cxn>
              <a:cxn ang="0">
                <a:pos x="51" y="20"/>
              </a:cxn>
              <a:cxn ang="0">
                <a:pos x="58" y="18"/>
              </a:cxn>
              <a:cxn ang="0">
                <a:pos x="62" y="22"/>
              </a:cxn>
              <a:cxn ang="0">
                <a:pos x="68" y="22"/>
              </a:cxn>
              <a:cxn ang="0">
                <a:pos x="82" y="8"/>
              </a:cxn>
              <a:cxn ang="0">
                <a:pos x="92" y="2"/>
              </a:cxn>
              <a:cxn ang="0">
                <a:pos x="102" y="0"/>
              </a:cxn>
              <a:cxn ang="0">
                <a:pos x="115" y="4"/>
              </a:cxn>
              <a:cxn ang="0">
                <a:pos x="117" y="12"/>
              </a:cxn>
              <a:cxn ang="0">
                <a:pos x="111" y="24"/>
              </a:cxn>
              <a:cxn ang="0">
                <a:pos x="102" y="30"/>
              </a:cxn>
              <a:cxn ang="0">
                <a:pos x="86" y="45"/>
              </a:cxn>
              <a:cxn ang="0">
                <a:pos x="80" y="43"/>
              </a:cxn>
              <a:cxn ang="0">
                <a:pos x="80" y="39"/>
              </a:cxn>
              <a:cxn ang="0">
                <a:pos x="82" y="32"/>
              </a:cxn>
              <a:cxn ang="0">
                <a:pos x="84" y="22"/>
              </a:cxn>
              <a:cxn ang="0">
                <a:pos x="84" y="20"/>
              </a:cxn>
              <a:cxn ang="0">
                <a:pos x="76" y="20"/>
              </a:cxn>
              <a:cxn ang="0">
                <a:pos x="72" y="28"/>
              </a:cxn>
              <a:cxn ang="0">
                <a:pos x="72" y="32"/>
              </a:cxn>
              <a:cxn ang="0">
                <a:pos x="72" y="41"/>
              </a:cxn>
              <a:cxn ang="0">
                <a:pos x="66" y="47"/>
              </a:cxn>
              <a:cxn ang="0">
                <a:pos x="64" y="51"/>
              </a:cxn>
              <a:cxn ang="0">
                <a:pos x="68" y="61"/>
              </a:cxn>
              <a:cxn ang="0">
                <a:pos x="66" y="67"/>
              </a:cxn>
              <a:cxn ang="0">
                <a:pos x="60" y="73"/>
              </a:cxn>
              <a:cxn ang="0">
                <a:pos x="39" y="83"/>
              </a:cxn>
              <a:cxn ang="0">
                <a:pos x="35" y="85"/>
              </a:cxn>
              <a:cxn ang="0">
                <a:pos x="25" y="98"/>
              </a:cxn>
              <a:cxn ang="0">
                <a:pos x="23" y="100"/>
              </a:cxn>
              <a:cxn ang="0">
                <a:pos x="25" y="106"/>
              </a:cxn>
              <a:cxn ang="0">
                <a:pos x="31" y="114"/>
              </a:cxn>
              <a:cxn ang="0">
                <a:pos x="31" y="118"/>
              </a:cxn>
              <a:cxn ang="0">
                <a:pos x="23" y="112"/>
              </a:cxn>
              <a:cxn ang="0">
                <a:pos x="15" y="102"/>
              </a:cxn>
              <a:cxn ang="0">
                <a:pos x="15" y="102"/>
              </a:cxn>
            </a:cxnLst>
            <a:rect l="0" t="0" r="r" b="b"/>
            <a:pathLst>
              <a:path w="117" h="118">
                <a:moveTo>
                  <a:pt x="15" y="102"/>
                </a:moveTo>
                <a:lnTo>
                  <a:pt x="15" y="102"/>
                </a:lnTo>
                <a:lnTo>
                  <a:pt x="11" y="100"/>
                </a:lnTo>
                <a:lnTo>
                  <a:pt x="7" y="98"/>
                </a:lnTo>
                <a:lnTo>
                  <a:pt x="5" y="98"/>
                </a:lnTo>
                <a:lnTo>
                  <a:pt x="2" y="90"/>
                </a:lnTo>
                <a:lnTo>
                  <a:pt x="2" y="90"/>
                </a:lnTo>
                <a:lnTo>
                  <a:pt x="0" y="81"/>
                </a:lnTo>
                <a:lnTo>
                  <a:pt x="2" y="71"/>
                </a:lnTo>
                <a:lnTo>
                  <a:pt x="5" y="63"/>
                </a:lnTo>
                <a:lnTo>
                  <a:pt x="11" y="55"/>
                </a:lnTo>
                <a:lnTo>
                  <a:pt x="11" y="55"/>
                </a:lnTo>
                <a:lnTo>
                  <a:pt x="35" y="32"/>
                </a:lnTo>
                <a:lnTo>
                  <a:pt x="51" y="20"/>
                </a:lnTo>
                <a:lnTo>
                  <a:pt x="55" y="16"/>
                </a:lnTo>
                <a:lnTo>
                  <a:pt x="58" y="18"/>
                </a:lnTo>
                <a:lnTo>
                  <a:pt x="58" y="18"/>
                </a:lnTo>
                <a:lnTo>
                  <a:pt x="62" y="22"/>
                </a:lnTo>
                <a:lnTo>
                  <a:pt x="64" y="22"/>
                </a:lnTo>
                <a:lnTo>
                  <a:pt x="68" y="22"/>
                </a:lnTo>
                <a:lnTo>
                  <a:pt x="74" y="18"/>
                </a:lnTo>
                <a:lnTo>
                  <a:pt x="82" y="8"/>
                </a:lnTo>
                <a:lnTo>
                  <a:pt x="88" y="4"/>
                </a:lnTo>
                <a:lnTo>
                  <a:pt x="92" y="2"/>
                </a:lnTo>
                <a:lnTo>
                  <a:pt x="92" y="2"/>
                </a:lnTo>
                <a:lnTo>
                  <a:pt x="102" y="0"/>
                </a:lnTo>
                <a:lnTo>
                  <a:pt x="111" y="2"/>
                </a:lnTo>
                <a:lnTo>
                  <a:pt x="115" y="4"/>
                </a:lnTo>
                <a:lnTo>
                  <a:pt x="117" y="8"/>
                </a:lnTo>
                <a:lnTo>
                  <a:pt x="117" y="12"/>
                </a:lnTo>
                <a:lnTo>
                  <a:pt x="115" y="18"/>
                </a:lnTo>
                <a:lnTo>
                  <a:pt x="111" y="24"/>
                </a:lnTo>
                <a:lnTo>
                  <a:pt x="102" y="30"/>
                </a:lnTo>
                <a:lnTo>
                  <a:pt x="102" y="30"/>
                </a:lnTo>
                <a:lnTo>
                  <a:pt x="92" y="41"/>
                </a:lnTo>
                <a:lnTo>
                  <a:pt x="86" y="45"/>
                </a:lnTo>
                <a:lnTo>
                  <a:pt x="84" y="45"/>
                </a:lnTo>
                <a:lnTo>
                  <a:pt x="80" y="43"/>
                </a:lnTo>
                <a:lnTo>
                  <a:pt x="80" y="43"/>
                </a:lnTo>
                <a:lnTo>
                  <a:pt x="80" y="39"/>
                </a:lnTo>
                <a:lnTo>
                  <a:pt x="80" y="37"/>
                </a:lnTo>
                <a:lnTo>
                  <a:pt x="82" y="32"/>
                </a:lnTo>
                <a:lnTo>
                  <a:pt x="84" y="28"/>
                </a:lnTo>
                <a:lnTo>
                  <a:pt x="84" y="22"/>
                </a:lnTo>
                <a:lnTo>
                  <a:pt x="84" y="22"/>
                </a:lnTo>
                <a:lnTo>
                  <a:pt x="84" y="20"/>
                </a:lnTo>
                <a:lnTo>
                  <a:pt x="82" y="20"/>
                </a:lnTo>
                <a:lnTo>
                  <a:pt x="76" y="20"/>
                </a:lnTo>
                <a:lnTo>
                  <a:pt x="72" y="26"/>
                </a:lnTo>
                <a:lnTo>
                  <a:pt x="72" y="28"/>
                </a:lnTo>
                <a:lnTo>
                  <a:pt x="72" y="32"/>
                </a:lnTo>
                <a:lnTo>
                  <a:pt x="72" y="32"/>
                </a:lnTo>
                <a:lnTo>
                  <a:pt x="74" y="39"/>
                </a:lnTo>
                <a:lnTo>
                  <a:pt x="72" y="41"/>
                </a:lnTo>
                <a:lnTo>
                  <a:pt x="70" y="43"/>
                </a:lnTo>
                <a:lnTo>
                  <a:pt x="66" y="47"/>
                </a:lnTo>
                <a:lnTo>
                  <a:pt x="66" y="47"/>
                </a:lnTo>
                <a:lnTo>
                  <a:pt x="64" y="51"/>
                </a:lnTo>
                <a:lnTo>
                  <a:pt x="66" y="57"/>
                </a:lnTo>
                <a:lnTo>
                  <a:pt x="68" y="61"/>
                </a:lnTo>
                <a:lnTo>
                  <a:pt x="68" y="65"/>
                </a:lnTo>
                <a:lnTo>
                  <a:pt x="66" y="67"/>
                </a:lnTo>
                <a:lnTo>
                  <a:pt x="66" y="67"/>
                </a:lnTo>
                <a:lnTo>
                  <a:pt x="60" y="73"/>
                </a:lnTo>
                <a:lnTo>
                  <a:pt x="53" y="77"/>
                </a:lnTo>
                <a:lnTo>
                  <a:pt x="39" y="83"/>
                </a:lnTo>
                <a:lnTo>
                  <a:pt x="39" y="83"/>
                </a:lnTo>
                <a:lnTo>
                  <a:pt x="35" y="85"/>
                </a:lnTo>
                <a:lnTo>
                  <a:pt x="31" y="90"/>
                </a:lnTo>
                <a:lnTo>
                  <a:pt x="25" y="98"/>
                </a:lnTo>
                <a:lnTo>
                  <a:pt x="25" y="98"/>
                </a:lnTo>
                <a:lnTo>
                  <a:pt x="23" y="100"/>
                </a:lnTo>
                <a:lnTo>
                  <a:pt x="23" y="104"/>
                </a:lnTo>
                <a:lnTo>
                  <a:pt x="25" y="106"/>
                </a:lnTo>
                <a:lnTo>
                  <a:pt x="29" y="110"/>
                </a:lnTo>
                <a:lnTo>
                  <a:pt x="31" y="114"/>
                </a:lnTo>
                <a:lnTo>
                  <a:pt x="31" y="114"/>
                </a:lnTo>
                <a:lnTo>
                  <a:pt x="31" y="118"/>
                </a:lnTo>
                <a:lnTo>
                  <a:pt x="29" y="118"/>
                </a:lnTo>
                <a:lnTo>
                  <a:pt x="23" y="112"/>
                </a:lnTo>
                <a:lnTo>
                  <a:pt x="15" y="102"/>
                </a:lnTo>
                <a:lnTo>
                  <a:pt x="15" y="102"/>
                </a:lnTo>
                <a:lnTo>
                  <a:pt x="15" y="102"/>
                </a:lnTo>
                <a:lnTo>
                  <a:pt x="15" y="102"/>
                </a:lnTo>
                <a:lnTo>
                  <a:pt x="15" y="102"/>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3" name="249554650"/>
          <p:cNvSpPr>
            <a:spLocks/>
          </p:cNvSpPr>
          <p:nvPr/>
        </p:nvSpPr>
        <p:spPr bwMode="auto">
          <a:xfrm>
            <a:off x="9457738" y="4057887"/>
            <a:ext cx="61735" cy="93723"/>
          </a:xfrm>
          <a:custGeom>
            <a:avLst/>
            <a:gdLst/>
            <a:ahLst/>
            <a:cxnLst>
              <a:cxn ang="0">
                <a:pos x="9" y="0"/>
              </a:cxn>
              <a:cxn ang="0">
                <a:pos x="9" y="0"/>
              </a:cxn>
              <a:cxn ang="0">
                <a:pos x="2" y="0"/>
              </a:cxn>
              <a:cxn ang="0">
                <a:pos x="0" y="2"/>
              </a:cxn>
              <a:cxn ang="0">
                <a:pos x="2" y="6"/>
              </a:cxn>
              <a:cxn ang="0">
                <a:pos x="4" y="12"/>
              </a:cxn>
              <a:cxn ang="0">
                <a:pos x="17" y="24"/>
              </a:cxn>
              <a:cxn ang="0">
                <a:pos x="17" y="24"/>
              </a:cxn>
              <a:cxn ang="0">
                <a:pos x="19" y="39"/>
              </a:cxn>
              <a:cxn ang="0">
                <a:pos x="23" y="47"/>
              </a:cxn>
              <a:cxn ang="0">
                <a:pos x="37" y="63"/>
              </a:cxn>
              <a:cxn ang="0">
                <a:pos x="37" y="63"/>
              </a:cxn>
              <a:cxn ang="0">
                <a:pos x="41" y="69"/>
              </a:cxn>
              <a:cxn ang="0">
                <a:pos x="43" y="75"/>
              </a:cxn>
              <a:cxn ang="0">
                <a:pos x="47" y="88"/>
              </a:cxn>
              <a:cxn ang="0">
                <a:pos x="51" y="100"/>
              </a:cxn>
              <a:cxn ang="0">
                <a:pos x="53" y="106"/>
              </a:cxn>
              <a:cxn ang="0">
                <a:pos x="60" y="112"/>
              </a:cxn>
              <a:cxn ang="0">
                <a:pos x="60" y="112"/>
              </a:cxn>
              <a:cxn ang="0">
                <a:pos x="68" y="118"/>
              </a:cxn>
              <a:cxn ang="0">
                <a:pos x="70" y="118"/>
              </a:cxn>
              <a:cxn ang="0">
                <a:pos x="72" y="116"/>
              </a:cxn>
              <a:cxn ang="0">
                <a:pos x="74" y="110"/>
              </a:cxn>
              <a:cxn ang="0">
                <a:pos x="72" y="102"/>
              </a:cxn>
              <a:cxn ang="0">
                <a:pos x="72" y="102"/>
              </a:cxn>
              <a:cxn ang="0">
                <a:pos x="72" y="92"/>
              </a:cxn>
              <a:cxn ang="0">
                <a:pos x="74" y="84"/>
              </a:cxn>
              <a:cxn ang="0">
                <a:pos x="80" y="65"/>
              </a:cxn>
              <a:cxn ang="0">
                <a:pos x="80" y="65"/>
              </a:cxn>
              <a:cxn ang="0">
                <a:pos x="82" y="59"/>
              </a:cxn>
              <a:cxn ang="0">
                <a:pos x="80" y="53"/>
              </a:cxn>
              <a:cxn ang="0">
                <a:pos x="76" y="49"/>
              </a:cxn>
              <a:cxn ang="0">
                <a:pos x="72" y="45"/>
              </a:cxn>
              <a:cxn ang="0">
                <a:pos x="60" y="37"/>
              </a:cxn>
              <a:cxn ang="0">
                <a:pos x="51" y="27"/>
              </a:cxn>
              <a:cxn ang="0">
                <a:pos x="51" y="27"/>
              </a:cxn>
              <a:cxn ang="0">
                <a:pos x="47" y="22"/>
              </a:cxn>
              <a:cxn ang="0">
                <a:pos x="43" y="20"/>
              </a:cxn>
              <a:cxn ang="0">
                <a:pos x="31" y="20"/>
              </a:cxn>
              <a:cxn ang="0">
                <a:pos x="23" y="20"/>
              </a:cxn>
              <a:cxn ang="0">
                <a:pos x="19" y="18"/>
              </a:cxn>
              <a:cxn ang="0">
                <a:pos x="17" y="14"/>
              </a:cxn>
              <a:cxn ang="0">
                <a:pos x="17" y="14"/>
              </a:cxn>
              <a:cxn ang="0">
                <a:pos x="15" y="8"/>
              </a:cxn>
              <a:cxn ang="0">
                <a:pos x="13" y="2"/>
              </a:cxn>
              <a:cxn ang="0">
                <a:pos x="9" y="0"/>
              </a:cxn>
              <a:cxn ang="0">
                <a:pos x="9" y="0"/>
              </a:cxn>
            </a:cxnLst>
            <a:rect l="0" t="0" r="r" b="b"/>
            <a:pathLst>
              <a:path w="82" h="118">
                <a:moveTo>
                  <a:pt x="9" y="0"/>
                </a:moveTo>
                <a:lnTo>
                  <a:pt x="9" y="0"/>
                </a:lnTo>
                <a:lnTo>
                  <a:pt x="2" y="0"/>
                </a:lnTo>
                <a:lnTo>
                  <a:pt x="0" y="2"/>
                </a:lnTo>
                <a:lnTo>
                  <a:pt x="2" y="6"/>
                </a:lnTo>
                <a:lnTo>
                  <a:pt x="4" y="12"/>
                </a:lnTo>
                <a:lnTo>
                  <a:pt x="17" y="24"/>
                </a:lnTo>
                <a:lnTo>
                  <a:pt x="17" y="24"/>
                </a:lnTo>
                <a:lnTo>
                  <a:pt x="19" y="39"/>
                </a:lnTo>
                <a:lnTo>
                  <a:pt x="23" y="47"/>
                </a:lnTo>
                <a:lnTo>
                  <a:pt x="37" y="63"/>
                </a:lnTo>
                <a:lnTo>
                  <a:pt x="37" y="63"/>
                </a:lnTo>
                <a:lnTo>
                  <a:pt x="41" y="69"/>
                </a:lnTo>
                <a:lnTo>
                  <a:pt x="43" y="75"/>
                </a:lnTo>
                <a:lnTo>
                  <a:pt x="47" y="88"/>
                </a:lnTo>
                <a:lnTo>
                  <a:pt x="51" y="100"/>
                </a:lnTo>
                <a:lnTo>
                  <a:pt x="53" y="106"/>
                </a:lnTo>
                <a:lnTo>
                  <a:pt x="60" y="112"/>
                </a:lnTo>
                <a:lnTo>
                  <a:pt x="60" y="112"/>
                </a:lnTo>
                <a:lnTo>
                  <a:pt x="68" y="118"/>
                </a:lnTo>
                <a:lnTo>
                  <a:pt x="70" y="118"/>
                </a:lnTo>
                <a:lnTo>
                  <a:pt x="72" y="116"/>
                </a:lnTo>
                <a:lnTo>
                  <a:pt x="74" y="110"/>
                </a:lnTo>
                <a:lnTo>
                  <a:pt x="72" y="102"/>
                </a:lnTo>
                <a:lnTo>
                  <a:pt x="72" y="102"/>
                </a:lnTo>
                <a:lnTo>
                  <a:pt x="72" y="92"/>
                </a:lnTo>
                <a:lnTo>
                  <a:pt x="74" y="84"/>
                </a:lnTo>
                <a:lnTo>
                  <a:pt x="80" y="65"/>
                </a:lnTo>
                <a:lnTo>
                  <a:pt x="80" y="65"/>
                </a:lnTo>
                <a:lnTo>
                  <a:pt x="82" y="59"/>
                </a:lnTo>
                <a:lnTo>
                  <a:pt x="80" y="53"/>
                </a:lnTo>
                <a:lnTo>
                  <a:pt x="76" y="49"/>
                </a:lnTo>
                <a:lnTo>
                  <a:pt x="72" y="45"/>
                </a:lnTo>
                <a:lnTo>
                  <a:pt x="60" y="37"/>
                </a:lnTo>
                <a:lnTo>
                  <a:pt x="51" y="27"/>
                </a:lnTo>
                <a:lnTo>
                  <a:pt x="51" y="27"/>
                </a:lnTo>
                <a:lnTo>
                  <a:pt x="47" y="22"/>
                </a:lnTo>
                <a:lnTo>
                  <a:pt x="43" y="20"/>
                </a:lnTo>
                <a:lnTo>
                  <a:pt x="31" y="20"/>
                </a:lnTo>
                <a:lnTo>
                  <a:pt x="23" y="20"/>
                </a:lnTo>
                <a:lnTo>
                  <a:pt x="19" y="18"/>
                </a:lnTo>
                <a:lnTo>
                  <a:pt x="17" y="14"/>
                </a:lnTo>
                <a:lnTo>
                  <a:pt x="17" y="14"/>
                </a:lnTo>
                <a:lnTo>
                  <a:pt x="15" y="8"/>
                </a:lnTo>
                <a:lnTo>
                  <a:pt x="13" y="2"/>
                </a:lnTo>
                <a:lnTo>
                  <a:pt x="9" y="0"/>
                </a:lnTo>
                <a:lnTo>
                  <a:pt x="9" y="0"/>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4" name="1007091256"/>
          <p:cNvSpPr>
            <a:spLocks/>
          </p:cNvSpPr>
          <p:nvPr/>
        </p:nvSpPr>
        <p:spPr bwMode="auto">
          <a:xfrm>
            <a:off x="9540552" y="3934777"/>
            <a:ext cx="66252" cy="24623"/>
          </a:xfrm>
          <a:custGeom>
            <a:avLst/>
            <a:gdLst/>
            <a:ahLst/>
            <a:cxnLst>
              <a:cxn ang="0">
                <a:pos x="29" y="31"/>
              </a:cxn>
              <a:cxn ang="0">
                <a:pos x="29" y="31"/>
              </a:cxn>
              <a:cxn ang="0">
                <a:pos x="35" y="29"/>
              </a:cxn>
              <a:cxn ang="0">
                <a:pos x="41" y="25"/>
              </a:cxn>
              <a:cxn ang="0">
                <a:pos x="47" y="23"/>
              </a:cxn>
              <a:cxn ang="0">
                <a:pos x="54" y="20"/>
              </a:cxn>
              <a:cxn ang="0">
                <a:pos x="54" y="20"/>
              </a:cxn>
              <a:cxn ang="0">
                <a:pos x="76" y="25"/>
              </a:cxn>
              <a:cxn ang="0">
                <a:pos x="82" y="25"/>
              </a:cxn>
              <a:cxn ang="0">
                <a:pos x="88" y="23"/>
              </a:cxn>
              <a:cxn ang="0">
                <a:pos x="88" y="18"/>
              </a:cxn>
              <a:cxn ang="0">
                <a:pos x="86" y="14"/>
              </a:cxn>
              <a:cxn ang="0">
                <a:pos x="86" y="14"/>
              </a:cxn>
              <a:cxn ang="0">
                <a:pos x="78" y="8"/>
              </a:cxn>
              <a:cxn ang="0">
                <a:pos x="70" y="4"/>
              </a:cxn>
              <a:cxn ang="0">
                <a:pos x="60" y="2"/>
              </a:cxn>
              <a:cxn ang="0">
                <a:pos x="49" y="0"/>
              </a:cxn>
              <a:cxn ang="0">
                <a:pos x="39" y="0"/>
              </a:cxn>
              <a:cxn ang="0">
                <a:pos x="29" y="0"/>
              </a:cxn>
              <a:cxn ang="0">
                <a:pos x="19" y="4"/>
              </a:cxn>
              <a:cxn ang="0">
                <a:pos x="13" y="8"/>
              </a:cxn>
              <a:cxn ang="0">
                <a:pos x="13" y="8"/>
              </a:cxn>
              <a:cxn ang="0">
                <a:pos x="5" y="12"/>
              </a:cxn>
              <a:cxn ang="0">
                <a:pos x="0" y="18"/>
              </a:cxn>
              <a:cxn ang="0">
                <a:pos x="0" y="23"/>
              </a:cxn>
              <a:cxn ang="0">
                <a:pos x="3" y="27"/>
              </a:cxn>
              <a:cxn ang="0">
                <a:pos x="9" y="29"/>
              </a:cxn>
              <a:cxn ang="0">
                <a:pos x="15" y="31"/>
              </a:cxn>
              <a:cxn ang="0">
                <a:pos x="21" y="31"/>
              </a:cxn>
              <a:cxn ang="0">
                <a:pos x="29" y="31"/>
              </a:cxn>
              <a:cxn ang="0">
                <a:pos x="29" y="31"/>
              </a:cxn>
              <a:cxn ang="0">
                <a:pos x="31" y="31"/>
              </a:cxn>
              <a:cxn ang="0">
                <a:pos x="29" y="31"/>
              </a:cxn>
              <a:cxn ang="0">
                <a:pos x="29" y="31"/>
              </a:cxn>
            </a:cxnLst>
            <a:rect l="0" t="0" r="r" b="b"/>
            <a:pathLst>
              <a:path w="88" h="31">
                <a:moveTo>
                  <a:pt x="29" y="31"/>
                </a:moveTo>
                <a:lnTo>
                  <a:pt x="29" y="31"/>
                </a:lnTo>
                <a:lnTo>
                  <a:pt x="35" y="29"/>
                </a:lnTo>
                <a:lnTo>
                  <a:pt x="41" y="25"/>
                </a:lnTo>
                <a:lnTo>
                  <a:pt x="47" y="23"/>
                </a:lnTo>
                <a:lnTo>
                  <a:pt x="54" y="20"/>
                </a:lnTo>
                <a:lnTo>
                  <a:pt x="54" y="20"/>
                </a:lnTo>
                <a:lnTo>
                  <a:pt x="76" y="25"/>
                </a:lnTo>
                <a:lnTo>
                  <a:pt x="82" y="25"/>
                </a:lnTo>
                <a:lnTo>
                  <a:pt x="88" y="23"/>
                </a:lnTo>
                <a:lnTo>
                  <a:pt x="88" y="18"/>
                </a:lnTo>
                <a:lnTo>
                  <a:pt x="86" y="14"/>
                </a:lnTo>
                <a:lnTo>
                  <a:pt x="86" y="14"/>
                </a:lnTo>
                <a:lnTo>
                  <a:pt x="78" y="8"/>
                </a:lnTo>
                <a:lnTo>
                  <a:pt x="70" y="4"/>
                </a:lnTo>
                <a:lnTo>
                  <a:pt x="60" y="2"/>
                </a:lnTo>
                <a:lnTo>
                  <a:pt x="49" y="0"/>
                </a:lnTo>
                <a:lnTo>
                  <a:pt x="39" y="0"/>
                </a:lnTo>
                <a:lnTo>
                  <a:pt x="29" y="0"/>
                </a:lnTo>
                <a:lnTo>
                  <a:pt x="19" y="4"/>
                </a:lnTo>
                <a:lnTo>
                  <a:pt x="13" y="8"/>
                </a:lnTo>
                <a:lnTo>
                  <a:pt x="13" y="8"/>
                </a:lnTo>
                <a:lnTo>
                  <a:pt x="5" y="12"/>
                </a:lnTo>
                <a:lnTo>
                  <a:pt x="0" y="18"/>
                </a:lnTo>
                <a:lnTo>
                  <a:pt x="0" y="23"/>
                </a:lnTo>
                <a:lnTo>
                  <a:pt x="3" y="27"/>
                </a:lnTo>
                <a:lnTo>
                  <a:pt x="9" y="29"/>
                </a:lnTo>
                <a:lnTo>
                  <a:pt x="15" y="31"/>
                </a:lnTo>
                <a:lnTo>
                  <a:pt x="21" y="31"/>
                </a:lnTo>
                <a:lnTo>
                  <a:pt x="29" y="31"/>
                </a:lnTo>
                <a:lnTo>
                  <a:pt x="29" y="31"/>
                </a:lnTo>
                <a:lnTo>
                  <a:pt x="31" y="31"/>
                </a:lnTo>
                <a:lnTo>
                  <a:pt x="29" y="31"/>
                </a:lnTo>
                <a:lnTo>
                  <a:pt x="29" y="31"/>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5" name="1303438298"/>
          <p:cNvSpPr>
            <a:spLocks/>
          </p:cNvSpPr>
          <p:nvPr/>
        </p:nvSpPr>
        <p:spPr bwMode="auto">
          <a:xfrm>
            <a:off x="9539046" y="4150021"/>
            <a:ext cx="58723" cy="24623"/>
          </a:xfrm>
          <a:custGeom>
            <a:avLst/>
            <a:gdLst/>
            <a:ahLst/>
            <a:cxnLst>
              <a:cxn ang="0">
                <a:pos x="27" y="8"/>
              </a:cxn>
              <a:cxn ang="0">
                <a:pos x="27" y="8"/>
              </a:cxn>
              <a:cxn ang="0">
                <a:pos x="31" y="6"/>
              </a:cxn>
              <a:cxn ang="0">
                <a:pos x="35" y="4"/>
              </a:cxn>
              <a:cxn ang="0">
                <a:pos x="39" y="0"/>
              </a:cxn>
              <a:cxn ang="0">
                <a:pos x="43" y="0"/>
              </a:cxn>
              <a:cxn ang="0">
                <a:pos x="45" y="2"/>
              </a:cxn>
              <a:cxn ang="0">
                <a:pos x="45" y="2"/>
              </a:cxn>
              <a:cxn ang="0">
                <a:pos x="64" y="12"/>
              </a:cxn>
              <a:cxn ang="0">
                <a:pos x="74" y="19"/>
              </a:cxn>
              <a:cxn ang="0">
                <a:pos x="78" y="23"/>
              </a:cxn>
              <a:cxn ang="0">
                <a:pos x="78" y="27"/>
              </a:cxn>
              <a:cxn ang="0">
                <a:pos x="78" y="27"/>
              </a:cxn>
              <a:cxn ang="0">
                <a:pos x="64" y="29"/>
              </a:cxn>
              <a:cxn ang="0">
                <a:pos x="47" y="31"/>
              </a:cxn>
              <a:cxn ang="0">
                <a:pos x="25" y="29"/>
              </a:cxn>
              <a:cxn ang="0">
                <a:pos x="25" y="29"/>
              </a:cxn>
              <a:cxn ang="0">
                <a:pos x="15" y="27"/>
              </a:cxn>
              <a:cxn ang="0">
                <a:pos x="7" y="25"/>
              </a:cxn>
              <a:cxn ang="0">
                <a:pos x="2" y="21"/>
              </a:cxn>
              <a:cxn ang="0">
                <a:pos x="0" y="15"/>
              </a:cxn>
              <a:cxn ang="0">
                <a:pos x="2" y="12"/>
              </a:cxn>
              <a:cxn ang="0">
                <a:pos x="7" y="8"/>
              </a:cxn>
              <a:cxn ang="0">
                <a:pos x="15" y="8"/>
              </a:cxn>
              <a:cxn ang="0">
                <a:pos x="27" y="8"/>
              </a:cxn>
              <a:cxn ang="0">
                <a:pos x="27" y="8"/>
              </a:cxn>
              <a:cxn ang="0">
                <a:pos x="19" y="6"/>
              </a:cxn>
              <a:cxn ang="0">
                <a:pos x="27" y="8"/>
              </a:cxn>
              <a:cxn ang="0">
                <a:pos x="27" y="8"/>
              </a:cxn>
            </a:cxnLst>
            <a:rect l="0" t="0" r="r" b="b"/>
            <a:pathLst>
              <a:path w="78" h="31">
                <a:moveTo>
                  <a:pt x="27" y="8"/>
                </a:moveTo>
                <a:lnTo>
                  <a:pt x="27" y="8"/>
                </a:lnTo>
                <a:lnTo>
                  <a:pt x="31" y="6"/>
                </a:lnTo>
                <a:lnTo>
                  <a:pt x="35" y="4"/>
                </a:lnTo>
                <a:lnTo>
                  <a:pt x="39" y="0"/>
                </a:lnTo>
                <a:lnTo>
                  <a:pt x="43" y="0"/>
                </a:lnTo>
                <a:lnTo>
                  <a:pt x="45" y="2"/>
                </a:lnTo>
                <a:lnTo>
                  <a:pt x="45" y="2"/>
                </a:lnTo>
                <a:lnTo>
                  <a:pt x="64" y="12"/>
                </a:lnTo>
                <a:lnTo>
                  <a:pt x="74" y="19"/>
                </a:lnTo>
                <a:lnTo>
                  <a:pt x="78" y="23"/>
                </a:lnTo>
                <a:lnTo>
                  <a:pt x="78" y="27"/>
                </a:lnTo>
                <a:lnTo>
                  <a:pt x="78" y="27"/>
                </a:lnTo>
                <a:lnTo>
                  <a:pt x="64" y="29"/>
                </a:lnTo>
                <a:lnTo>
                  <a:pt x="47" y="31"/>
                </a:lnTo>
                <a:lnTo>
                  <a:pt x="25" y="29"/>
                </a:lnTo>
                <a:lnTo>
                  <a:pt x="25" y="29"/>
                </a:lnTo>
                <a:lnTo>
                  <a:pt x="15" y="27"/>
                </a:lnTo>
                <a:lnTo>
                  <a:pt x="7" y="25"/>
                </a:lnTo>
                <a:lnTo>
                  <a:pt x="2" y="21"/>
                </a:lnTo>
                <a:lnTo>
                  <a:pt x="0" y="15"/>
                </a:lnTo>
                <a:lnTo>
                  <a:pt x="2" y="12"/>
                </a:lnTo>
                <a:lnTo>
                  <a:pt x="7" y="8"/>
                </a:lnTo>
                <a:lnTo>
                  <a:pt x="15" y="8"/>
                </a:lnTo>
                <a:lnTo>
                  <a:pt x="27" y="8"/>
                </a:lnTo>
                <a:lnTo>
                  <a:pt x="27" y="8"/>
                </a:lnTo>
                <a:lnTo>
                  <a:pt x="19" y="6"/>
                </a:lnTo>
                <a:lnTo>
                  <a:pt x="27" y="8"/>
                </a:lnTo>
                <a:lnTo>
                  <a:pt x="27" y="8"/>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68" name="708618190"/>
          <p:cNvSpPr>
            <a:spLocks noEditPoints="1"/>
          </p:cNvSpPr>
          <p:nvPr/>
        </p:nvSpPr>
        <p:spPr bwMode="auto">
          <a:xfrm>
            <a:off x="9769280" y="4109859"/>
            <a:ext cx="223634" cy="146345"/>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3" name="Freeform 32"/>
          <p:cNvSpPr>
            <a:spLocks/>
          </p:cNvSpPr>
          <p:nvPr/>
        </p:nvSpPr>
        <p:spPr bwMode="auto">
          <a:xfrm>
            <a:off x="8960191" y="4478455"/>
            <a:ext cx="39290" cy="50176"/>
          </a:xfrm>
          <a:custGeom>
            <a:avLst/>
            <a:gdLst/>
            <a:ahLst/>
            <a:cxnLst>
              <a:cxn ang="0">
                <a:pos x="2" y="28"/>
              </a:cxn>
              <a:cxn ang="0">
                <a:pos x="2" y="28"/>
              </a:cxn>
              <a:cxn ang="0">
                <a:pos x="0" y="32"/>
              </a:cxn>
              <a:cxn ang="0">
                <a:pos x="2" y="36"/>
              </a:cxn>
              <a:cxn ang="0">
                <a:pos x="4" y="40"/>
              </a:cxn>
              <a:cxn ang="0">
                <a:pos x="6" y="44"/>
              </a:cxn>
              <a:cxn ang="0">
                <a:pos x="8" y="44"/>
              </a:cxn>
              <a:cxn ang="0">
                <a:pos x="8" y="44"/>
              </a:cxn>
              <a:cxn ang="0">
                <a:pos x="12" y="46"/>
              </a:cxn>
              <a:cxn ang="0">
                <a:pos x="16" y="44"/>
              </a:cxn>
              <a:cxn ang="0">
                <a:pos x="20" y="42"/>
              </a:cxn>
              <a:cxn ang="0">
                <a:pos x="24" y="40"/>
              </a:cxn>
              <a:cxn ang="0">
                <a:pos x="38" y="10"/>
              </a:cxn>
              <a:cxn ang="0">
                <a:pos x="38" y="10"/>
              </a:cxn>
              <a:cxn ang="0">
                <a:pos x="28" y="6"/>
              </a:cxn>
              <a:cxn ang="0">
                <a:pos x="16" y="0"/>
              </a:cxn>
              <a:cxn ang="0">
                <a:pos x="2" y="28"/>
              </a:cxn>
            </a:cxnLst>
            <a:rect l="0" t="0" r="r" b="b"/>
            <a:pathLst>
              <a:path w="38" h="46">
                <a:moveTo>
                  <a:pt x="2" y="28"/>
                </a:moveTo>
                <a:lnTo>
                  <a:pt x="2" y="28"/>
                </a:lnTo>
                <a:lnTo>
                  <a:pt x="0" y="32"/>
                </a:lnTo>
                <a:lnTo>
                  <a:pt x="2" y="36"/>
                </a:lnTo>
                <a:lnTo>
                  <a:pt x="4" y="40"/>
                </a:lnTo>
                <a:lnTo>
                  <a:pt x="6" y="44"/>
                </a:lnTo>
                <a:lnTo>
                  <a:pt x="8" y="44"/>
                </a:lnTo>
                <a:lnTo>
                  <a:pt x="8" y="44"/>
                </a:lnTo>
                <a:lnTo>
                  <a:pt x="12" y="46"/>
                </a:lnTo>
                <a:lnTo>
                  <a:pt x="16" y="44"/>
                </a:lnTo>
                <a:lnTo>
                  <a:pt x="20" y="42"/>
                </a:lnTo>
                <a:lnTo>
                  <a:pt x="24" y="40"/>
                </a:lnTo>
                <a:lnTo>
                  <a:pt x="38" y="10"/>
                </a:lnTo>
                <a:lnTo>
                  <a:pt x="38" y="10"/>
                </a:lnTo>
                <a:lnTo>
                  <a:pt x="28" y="6"/>
                </a:lnTo>
                <a:lnTo>
                  <a:pt x="16" y="0"/>
                </a:lnTo>
                <a:lnTo>
                  <a:pt x="2" y="28"/>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4" name="1394791815"/>
          <p:cNvSpPr>
            <a:spLocks/>
          </p:cNvSpPr>
          <p:nvPr/>
        </p:nvSpPr>
        <p:spPr bwMode="auto">
          <a:xfrm>
            <a:off x="9032567" y="4480636"/>
            <a:ext cx="39290" cy="47995"/>
          </a:xfrm>
          <a:custGeom>
            <a:avLst/>
            <a:gdLst/>
            <a:ahLst/>
            <a:cxnLst>
              <a:cxn ang="0">
                <a:pos x="38" y="26"/>
              </a:cxn>
              <a:cxn ang="0">
                <a:pos x="24" y="0"/>
              </a:cxn>
              <a:cxn ang="0">
                <a:pos x="24" y="0"/>
              </a:cxn>
              <a:cxn ang="0">
                <a:pos x="12" y="6"/>
              </a:cxn>
              <a:cxn ang="0">
                <a:pos x="0" y="8"/>
              </a:cxn>
              <a:cxn ang="0">
                <a:pos x="16" y="38"/>
              </a:cxn>
              <a:cxn ang="0">
                <a:pos x="16" y="38"/>
              </a:cxn>
              <a:cxn ang="0">
                <a:pos x="18" y="40"/>
              </a:cxn>
              <a:cxn ang="0">
                <a:pos x="22" y="42"/>
              </a:cxn>
              <a:cxn ang="0">
                <a:pos x="26" y="44"/>
              </a:cxn>
              <a:cxn ang="0">
                <a:pos x="30" y="42"/>
              </a:cxn>
              <a:cxn ang="0">
                <a:pos x="32" y="42"/>
              </a:cxn>
              <a:cxn ang="0">
                <a:pos x="32" y="42"/>
              </a:cxn>
              <a:cxn ang="0">
                <a:pos x="36" y="38"/>
              </a:cxn>
              <a:cxn ang="0">
                <a:pos x="38" y="34"/>
              </a:cxn>
              <a:cxn ang="0">
                <a:pos x="38" y="30"/>
              </a:cxn>
              <a:cxn ang="0">
                <a:pos x="38" y="26"/>
              </a:cxn>
              <a:cxn ang="0">
                <a:pos x="38" y="26"/>
              </a:cxn>
            </a:cxnLst>
            <a:rect l="0" t="0" r="r" b="b"/>
            <a:pathLst>
              <a:path w="38" h="44">
                <a:moveTo>
                  <a:pt x="38" y="26"/>
                </a:moveTo>
                <a:lnTo>
                  <a:pt x="24" y="0"/>
                </a:lnTo>
                <a:lnTo>
                  <a:pt x="24" y="0"/>
                </a:lnTo>
                <a:lnTo>
                  <a:pt x="12" y="6"/>
                </a:lnTo>
                <a:lnTo>
                  <a:pt x="0" y="8"/>
                </a:lnTo>
                <a:lnTo>
                  <a:pt x="16" y="38"/>
                </a:lnTo>
                <a:lnTo>
                  <a:pt x="16" y="38"/>
                </a:lnTo>
                <a:lnTo>
                  <a:pt x="18" y="40"/>
                </a:lnTo>
                <a:lnTo>
                  <a:pt x="22" y="42"/>
                </a:lnTo>
                <a:lnTo>
                  <a:pt x="26" y="44"/>
                </a:lnTo>
                <a:lnTo>
                  <a:pt x="30" y="42"/>
                </a:lnTo>
                <a:lnTo>
                  <a:pt x="32" y="42"/>
                </a:lnTo>
                <a:lnTo>
                  <a:pt x="32" y="42"/>
                </a:lnTo>
                <a:lnTo>
                  <a:pt x="36" y="38"/>
                </a:lnTo>
                <a:lnTo>
                  <a:pt x="38" y="34"/>
                </a:lnTo>
                <a:lnTo>
                  <a:pt x="38" y="30"/>
                </a:lnTo>
                <a:lnTo>
                  <a:pt x="38" y="26"/>
                </a:lnTo>
                <a:lnTo>
                  <a:pt x="38" y="26"/>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5" name="656101670"/>
          <p:cNvSpPr>
            <a:spLocks noEditPoints="1"/>
          </p:cNvSpPr>
          <p:nvPr/>
        </p:nvSpPr>
        <p:spPr bwMode="auto">
          <a:xfrm>
            <a:off x="8927106" y="4308292"/>
            <a:ext cx="179904" cy="189797"/>
          </a:xfrm>
          <a:custGeom>
            <a:avLst/>
            <a:gdLst/>
            <a:ahLst/>
            <a:cxnLst>
              <a:cxn ang="0">
                <a:pos x="86" y="0"/>
              </a:cxn>
              <a:cxn ang="0">
                <a:pos x="52" y="6"/>
              </a:cxn>
              <a:cxn ang="0">
                <a:pos x="26" y="26"/>
              </a:cxn>
              <a:cxn ang="0">
                <a:pos x="6" y="54"/>
              </a:cxn>
              <a:cxn ang="0">
                <a:pos x="0" y="86"/>
              </a:cxn>
              <a:cxn ang="0">
                <a:pos x="2" y="104"/>
              </a:cxn>
              <a:cxn ang="0">
                <a:pos x="14" y="136"/>
              </a:cxn>
              <a:cxn ang="0">
                <a:pos x="38" y="160"/>
              </a:cxn>
              <a:cxn ang="0">
                <a:pos x="68" y="172"/>
              </a:cxn>
              <a:cxn ang="0">
                <a:pos x="86" y="174"/>
              </a:cxn>
              <a:cxn ang="0">
                <a:pos x="120" y="168"/>
              </a:cxn>
              <a:cxn ang="0">
                <a:pos x="148" y="148"/>
              </a:cxn>
              <a:cxn ang="0">
                <a:pos x="166" y="120"/>
              </a:cxn>
              <a:cxn ang="0">
                <a:pos x="174" y="86"/>
              </a:cxn>
              <a:cxn ang="0">
                <a:pos x="172" y="70"/>
              </a:cxn>
              <a:cxn ang="0">
                <a:pos x="158" y="38"/>
              </a:cxn>
              <a:cxn ang="0">
                <a:pos x="136" y="14"/>
              </a:cxn>
              <a:cxn ang="0">
                <a:pos x="104" y="2"/>
              </a:cxn>
              <a:cxn ang="0">
                <a:pos x="86" y="0"/>
              </a:cxn>
              <a:cxn ang="0">
                <a:pos x="86" y="162"/>
              </a:cxn>
              <a:cxn ang="0">
                <a:pos x="62" y="156"/>
              </a:cxn>
              <a:cxn ang="0">
                <a:pos x="42" y="144"/>
              </a:cxn>
              <a:cxn ang="0">
                <a:pos x="30" y="124"/>
              </a:cxn>
              <a:cxn ang="0">
                <a:pos x="24" y="100"/>
              </a:cxn>
              <a:cxn ang="0">
                <a:pos x="26" y="88"/>
              </a:cxn>
              <a:cxn ang="0">
                <a:pos x="36" y="66"/>
              </a:cxn>
              <a:cxn ang="0">
                <a:pos x="52" y="48"/>
              </a:cxn>
              <a:cxn ang="0">
                <a:pos x="74" y="40"/>
              </a:cxn>
              <a:cxn ang="0">
                <a:pos x="86" y="38"/>
              </a:cxn>
              <a:cxn ang="0">
                <a:pos x="110" y="42"/>
              </a:cxn>
              <a:cxn ang="0">
                <a:pos x="130" y="56"/>
              </a:cxn>
              <a:cxn ang="0">
                <a:pos x="144" y="76"/>
              </a:cxn>
              <a:cxn ang="0">
                <a:pos x="148" y="100"/>
              </a:cxn>
              <a:cxn ang="0">
                <a:pos x="148" y="112"/>
              </a:cxn>
              <a:cxn ang="0">
                <a:pos x="138" y="134"/>
              </a:cxn>
              <a:cxn ang="0">
                <a:pos x="122" y="152"/>
              </a:cxn>
              <a:cxn ang="0">
                <a:pos x="98" y="160"/>
              </a:cxn>
              <a:cxn ang="0">
                <a:pos x="86" y="162"/>
              </a:cxn>
            </a:cxnLst>
            <a:rect l="0" t="0" r="r" b="b"/>
            <a:pathLst>
              <a:path w="174" h="174">
                <a:moveTo>
                  <a:pt x="86" y="0"/>
                </a:moveTo>
                <a:lnTo>
                  <a:pt x="86" y="0"/>
                </a:lnTo>
                <a:lnTo>
                  <a:pt x="68" y="2"/>
                </a:lnTo>
                <a:lnTo>
                  <a:pt x="52" y="6"/>
                </a:lnTo>
                <a:lnTo>
                  <a:pt x="38" y="14"/>
                </a:lnTo>
                <a:lnTo>
                  <a:pt x="26" y="26"/>
                </a:lnTo>
                <a:lnTo>
                  <a:pt x="14" y="38"/>
                </a:lnTo>
                <a:lnTo>
                  <a:pt x="6" y="54"/>
                </a:lnTo>
                <a:lnTo>
                  <a:pt x="2" y="70"/>
                </a:lnTo>
                <a:lnTo>
                  <a:pt x="0" y="86"/>
                </a:lnTo>
                <a:lnTo>
                  <a:pt x="0" y="86"/>
                </a:lnTo>
                <a:lnTo>
                  <a:pt x="2" y="104"/>
                </a:lnTo>
                <a:lnTo>
                  <a:pt x="6" y="120"/>
                </a:lnTo>
                <a:lnTo>
                  <a:pt x="14" y="136"/>
                </a:lnTo>
                <a:lnTo>
                  <a:pt x="26" y="148"/>
                </a:lnTo>
                <a:lnTo>
                  <a:pt x="38" y="160"/>
                </a:lnTo>
                <a:lnTo>
                  <a:pt x="52" y="168"/>
                </a:lnTo>
                <a:lnTo>
                  <a:pt x="68" y="172"/>
                </a:lnTo>
                <a:lnTo>
                  <a:pt x="86" y="174"/>
                </a:lnTo>
                <a:lnTo>
                  <a:pt x="86" y="174"/>
                </a:lnTo>
                <a:lnTo>
                  <a:pt x="104" y="172"/>
                </a:lnTo>
                <a:lnTo>
                  <a:pt x="120" y="168"/>
                </a:lnTo>
                <a:lnTo>
                  <a:pt x="136" y="160"/>
                </a:lnTo>
                <a:lnTo>
                  <a:pt x="148" y="148"/>
                </a:lnTo>
                <a:lnTo>
                  <a:pt x="158" y="136"/>
                </a:lnTo>
                <a:lnTo>
                  <a:pt x="166" y="120"/>
                </a:lnTo>
                <a:lnTo>
                  <a:pt x="172" y="104"/>
                </a:lnTo>
                <a:lnTo>
                  <a:pt x="174" y="86"/>
                </a:lnTo>
                <a:lnTo>
                  <a:pt x="174" y="86"/>
                </a:lnTo>
                <a:lnTo>
                  <a:pt x="172" y="70"/>
                </a:lnTo>
                <a:lnTo>
                  <a:pt x="166" y="54"/>
                </a:lnTo>
                <a:lnTo>
                  <a:pt x="158" y="38"/>
                </a:lnTo>
                <a:lnTo>
                  <a:pt x="148" y="26"/>
                </a:lnTo>
                <a:lnTo>
                  <a:pt x="136" y="14"/>
                </a:lnTo>
                <a:lnTo>
                  <a:pt x="120" y="6"/>
                </a:lnTo>
                <a:lnTo>
                  <a:pt x="104" y="2"/>
                </a:lnTo>
                <a:lnTo>
                  <a:pt x="86" y="0"/>
                </a:lnTo>
                <a:lnTo>
                  <a:pt x="86" y="0"/>
                </a:lnTo>
                <a:close/>
                <a:moveTo>
                  <a:pt x="86" y="162"/>
                </a:moveTo>
                <a:lnTo>
                  <a:pt x="86" y="162"/>
                </a:lnTo>
                <a:lnTo>
                  <a:pt x="74" y="160"/>
                </a:lnTo>
                <a:lnTo>
                  <a:pt x="62" y="156"/>
                </a:lnTo>
                <a:lnTo>
                  <a:pt x="52" y="152"/>
                </a:lnTo>
                <a:lnTo>
                  <a:pt x="42" y="144"/>
                </a:lnTo>
                <a:lnTo>
                  <a:pt x="36" y="134"/>
                </a:lnTo>
                <a:lnTo>
                  <a:pt x="30" y="124"/>
                </a:lnTo>
                <a:lnTo>
                  <a:pt x="26" y="112"/>
                </a:lnTo>
                <a:lnTo>
                  <a:pt x="24" y="100"/>
                </a:lnTo>
                <a:lnTo>
                  <a:pt x="24" y="100"/>
                </a:lnTo>
                <a:lnTo>
                  <a:pt x="26" y="88"/>
                </a:lnTo>
                <a:lnTo>
                  <a:pt x="30" y="76"/>
                </a:lnTo>
                <a:lnTo>
                  <a:pt x="36" y="66"/>
                </a:lnTo>
                <a:lnTo>
                  <a:pt x="42" y="56"/>
                </a:lnTo>
                <a:lnTo>
                  <a:pt x="52" y="48"/>
                </a:lnTo>
                <a:lnTo>
                  <a:pt x="62" y="42"/>
                </a:lnTo>
                <a:lnTo>
                  <a:pt x="74" y="40"/>
                </a:lnTo>
                <a:lnTo>
                  <a:pt x="86" y="38"/>
                </a:lnTo>
                <a:lnTo>
                  <a:pt x="86" y="38"/>
                </a:lnTo>
                <a:lnTo>
                  <a:pt x="98" y="40"/>
                </a:lnTo>
                <a:lnTo>
                  <a:pt x="110" y="42"/>
                </a:lnTo>
                <a:lnTo>
                  <a:pt x="122" y="48"/>
                </a:lnTo>
                <a:lnTo>
                  <a:pt x="130" y="56"/>
                </a:lnTo>
                <a:lnTo>
                  <a:pt x="138" y="66"/>
                </a:lnTo>
                <a:lnTo>
                  <a:pt x="144" y="76"/>
                </a:lnTo>
                <a:lnTo>
                  <a:pt x="148" y="88"/>
                </a:lnTo>
                <a:lnTo>
                  <a:pt x="148" y="100"/>
                </a:lnTo>
                <a:lnTo>
                  <a:pt x="148" y="100"/>
                </a:lnTo>
                <a:lnTo>
                  <a:pt x="148" y="112"/>
                </a:lnTo>
                <a:lnTo>
                  <a:pt x="144" y="124"/>
                </a:lnTo>
                <a:lnTo>
                  <a:pt x="138" y="134"/>
                </a:lnTo>
                <a:lnTo>
                  <a:pt x="130" y="144"/>
                </a:lnTo>
                <a:lnTo>
                  <a:pt x="122" y="152"/>
                </a:lnTo>
                <a:lnTo>
                  <a:pt x="110" y="156"/>
                </a:lnTo>
                <a:lnTo>
                  <a:pt x="98" y="160"/>
                </a:lnTo>
                <a:lnTo>
                  <a:pt x="86" y="162"/>
                </a:lnTo>
                <a:lnTo>
                  <a:pt x="86" y="162"/>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6" name="1644623463"/>
          <p:cNvSpPr>
            <a:spLocks noEditPoints="1"/>
          </p:cNvSpPr>
          <p:nvPr/>
        </p:nvSpPr>
        <p:spPr bwMode="auto">
          <a:xfrm>
            <a:off x="8980870" y="4380285"/>
            <a:ext cx="68239" cy="71992"/>
          </a:xfrm>
          <a:custGeom>
            <a:avLst/>
            <a:gdLst/>
            <a:ahLst/>
            <a:cxnLst>
              <a:cxn ang="0">
                <a:pos x="34" y="0"/>
              </a:cxn>
              <a:cxn ang="0">
                <a:pos x="34" y="0"/>
              </a:cxn>
              <a:cxn ang="0">
                <a:pos x="26" y="0"/>
              </a:cxn>
              <a:cxn ang="0">
                <a:pos x="20" y="2"/>
              </a:cxn>
              <a:cxn ang="0">
                <a:pos x="16" y="6"/>
              </a:cxn>
              <a:cxn ang="0">
                <a:pos x="10" y="10"/>
              </a:cxn>
              <a:cxn ang="0">
                <a:pos x="6" y="14"/>
              </a:cxn>
              <a:cxn ang="0">
                <a:pos x="4" y="20"/>
              </a:cxn>
              <a:cxn ang="0">
                <a:pos x="2" y="26"/>
              </a:cxn>
              <a:cxn ang="0">
                <a:pos x="0" y="32"/>
              </a:cxn>
              <a:cxn ang="0">
                <a:pos x="0" y="32"/>
              </a:cxn>
              <a:cxn ang="0">
                <a:pos x="2" y="40"/>
              </a:cxn>
              <a:cxn ang="0">
                <a:pos x="4" y="46"/>
              </a:cxn>
              <a:cxn ang="0">
                <a:pos x="6" y="52"/>
              </a:cxn>
              <a:cxn ang="0">
                <a:pos x="10" y="56"/>
              </a:cxn>
              <a:cxn ang="0">
                <a:pos x="16" y="60"/>
              </a:cxn>
              <a:cxn ang="0">
                <a:pos x="20" y="62"/>
              </a:cxn>
              <a:cxn ang="0">
                <a:pos x="26" y="64"/>
              </a:cxn>
              <a:cxn ang="0">
                <a:pos x="34" y="66"/>
              </a:cxn>
              <a:cxn ang="0">
                <a:pos x="34" y="66"/>
              </a:cxn>
              <a:cxn ang="0">
                <a:pos x="40" y="64"/>
              </a:cxn>
              <a:cxn ang="0">
                <a:pos x="46" y="62"/>
              </a:cxn>
              <a:cxn ang="0">
                <a:pos x="52" y="60"/>
              </a:cxn>
              <a:cxn ang="0">
                <a:pos x="56" y="56"/>
              </a:cxn>
              <a:cxn ang="0">
                <a:pos x="60" y="52"/>
              </a:cxn>
              <a:cxn ang="0">
                <a:pos x="64" y="46"/>
              </a:cxn>
              <a:cxn ang="0">
                <a:pos x="66" y="40"/>
              </a:cxn>
              <a:cxn ang="0">
                <a:pos x="66" y="32"/>
              </a:cxn>
              <a:cxn ang="0">
                <a:pos x="66" y="32"/>
              </a:cxn>
              <a:cxn ang="0">
                <a:pos x="66" y="26"/>
              </a:cxn>
              <a:cxn ang="0">
                <a:pos x="64" y="20"/>
              </a:cxn>
              <a:cxn ang="0">
                <a:pos x="60" y="14"/>
              </a:cxn>
              <a:cxn ang="0">
                <a:pos x="56" y="10"/>
              </a:cxn>
              <a:cxn ang="0">
                <a:pos x="52" y="6"/>
              </a:cxn>
              <a:cxn ang="0">
                <a:pos x="46" y="2"/>
              </a:cxn>
              <a:cxn ang="0">
                <a:pos x="40" y="0"/>
              </a:cxn>
              <a:cxn ang="0">
                <a:pos x="34" y="0"/>
              </a:cxn>
              <a:cxn ang="0">
                <a:pos x="34" y="0"/>
              </a:cxn>
              <a:cxn ang="0">
                <a:pos x="34" y="46"/>
              </a:cxn>
              <a:cxn ang="0">
                <a:pos x="34" y="46"/>
              </a:cxn>
              <a:cxn ang="0">
                <a:pos x="28" y="44"/>
              </a:cxn>
              <a:cxn ang="0">
                <a:pos x="24" y="42"/>
              </a:cxn>
              <a:cxn ang="0">
                <a:pos x="22" y="38"/>
              </a:cxn>
              <a:cxn ang="0">
                <a:pos x="20" y="32"/>
              </a:cxn>
              <a:cxn ang="0">
                <a:pos x="20" y="32"/>
              </a:cxn>
              <a:cxn ang="0">
                <a:pos x="22" y="28"/>
              </a:cxn>
              <a:cxn ang="0">
                <a:pos x="24" y="24"/>
              </a:cxn>
              <a:cxn ang="0">
                <a:pos x="28" y="22"/>
              </a:cxn>
              <a:cxn ang="0">
                <a:pos x="34" y="20"/>
              </a:cxn>
              <a:cxn ang="0">
                <a:pos x="34" y="20"/>
              </a:cxn>
              <a:cxn ang="0">
                <a:pos x="38" y="22"/>
              </a:cxn>
              <a:cxn ang="0">
                <a:pos x="42" y="24"/>
              </a:cxn>
              <a:cxn ang="0">
                <a:pos x="46" y="28"/>
              </a:cxn>
              <a:cxn ang="0">
                <a:pos x="46" y="32"/>
              </a:cxn>
              <a:cxn ang="0">
                <a:pos x="46" y="32"/>
              </a:cxn>
              <a:cxn ang="0">
                <a:pos x="46" y="38"/>
              </a:cxn>
              <a:cxn ang="0">
                <a:pos x="42" y="42"/>
              </a:cxn>
              <a:cxn ang="0">
                <a:pos x="38" y="44"/>
              </a:cxn>
              <a:cxn ang="0">
                <a:pos x="34" y="46"/>
              </a:cxn>
              <a:cxn ang="0">
                <a:pos x="34" y="46"/>
              </a:cxn>
            </a:cxnLst>
            <a:rect l="0" t="0" r="r" b="b"/>
            <a:pathLst>
              <a:path w="66" h="66">
                <a:moveTo>
                  <a:pt x="34" y="0"/>
                </a:moveTo>
                <a:lnTo>
                  <a:pt x="34" y="0"/>
                </a:lnTo>
                <a:lnTo>
                  <a:pt x="26" y="0"/>
                </a:lnTo>
                <a:lnTo>
                  <a:pt x="20" y="2"/>
                </a:lnTo>
                <a:lnTo>
                  <a:pt x="16" y="6"/>
                </a:lnTo>
                <a:lnTo>
                  <a:pt x="10" y="10"/>
                </a:lnTo>
                <a:lnTo>
                  <a:pt x="6" y="14"/>
                </a:lnTo>
                <a:lnTo>
                  <a:pt x="4" y="20"/>
                </a:lnTo>
                <a:lnTo>
                  <a:pt x="2" y="26"/>
                </a:lnTo>
                <a:lnTo>
                  <a:pt x="0" y="32"/>
                </a:lnTo>
                <a:lnTo>
                  <a:pt x="0" y="32"/>
                </a:lnTo>
                <a:lnTo>
                  <a:pt x="2" y="40"/>
                </a:lnTo>
                <a:lnTo>
                  <a:pt x="4" y="46"/>
                </a:lnTo>
                <a:lnTo>
                  <a:pt x="6" y="52"/>
                </a:lnTo>
                <a:lnTo>
                  <a:pt x="10" y="56"/>
                </a:lnTo>
                <a:lnTo>
                  <a:pt x="16" y="60"/>
                </a:lnTo>
                <a:lnTo>
                  <a:pt x="20" y="62"/>
                </a:lnTo>
                <a:lnTo>
                  <a:pt x="26" y="64"/>
                </a:lnTo>
                <a:lnTo>
                  <a:pt x="34" y="66"/>
                </a:lnTo>
                <a:lnTo>
                  <a:pt x="34" y="66"/>
                </a:lnTo>
                <a:lnTo>
                  <a:pt x="40" y="64"/>
                </a:lnTo>
                <a:lnTo>
                  <a:pt x="46" y="62"/>
                </a:lnTo>
                <a:lnTo>
                  <a:pt x="52" y="60"/>
                </a:lnTo>
                <a:lnTo>
                  <a:pt x="56" y="56"/>
                </a:lnTo>
                <a:lnTo>
                  <a:pt x="60" y="52"/>
                </a:lnTo>
                <a:lnTo>
                  <a:pt x="64" y="46"/>
                </a:lnTo>
                <a:lnTo>
                  <a:pt x="66" y="40"/>
                </a:lnTo>
                <a:lnTo>
                  <a:pt x="66" y="32"/>
                </a:lnTo>
                <a:lnTo>
                  <a:pt x="66" y="32"/>
                </a:lnTo>
                <a:lnTo>
                  <a:pt x="66" y="26"/>
                </a:lnTo>
                <a:lnTo>
                  <a:pt x="64" y="20"/>
                </a:lnTo>
                <a:lnTo>
                  <a:pt x="60" y="14"/>
                </a:lnTo>
                <a:lnTo>
                  <a:pt x="56" y="10"/>
                </a:lnTo>
                <a:lnTo>
                  <a:pt x="52" y="6"/>
                </a:lnTo>
                <a:lnTo>
                  <a:pt x="46" y="2"/>
                </a:lnTo>
                <a:lnTo>
                  <a:pt x="40" y="0"/>
                </a:lnTo>
                <a:lnTo>
                  <a:pt x="34" y="0"/>
                </a:lnTo>
                <a:lnTo>
                  <a:pt x="34" y="0"/>
                </a:lnTo>
                <a:close/>
                <a:moveTo>
                  <a:pt x="34" y="46"/>
                </a:moveTo>
                <a:lnTo>
                  <a:pt x="34" y="46"/>
                </a:lnTo>
                <a:lnTo>
                  <a:pt x="28" y="44"/>
                </a:lnTo>
                <a:lnTo>
                  <a:pt x="24" y="42"/>
                </a:lnTo>
                <a:lnTo>
                  <a:pt x="22" y="38"/>
                </a:lnTo>
                <a:lnTo>
                  <a:pt x="20" y="32"/>
                </a:lnTo>
                <a:lnTo>
                  <a:pt x="20" y="32"/>
                </a:lnTo>
                <a:lnTo>
                  <a:pt x="22" y="28"/>
                </a:lnTo>
                <a:lnTo>
                  <a:pt x="24" y="24"/>
                </a:lnTo>
                <a:lnTo>
                  <a:pt x="28" y="22"/>
                </a:lnTo>
                <a:lnTo>
                  <a:pt x="34" y="20"/>
                </a:lnTo>
                <a:lnTo>
                  <a:pt x="34" y="20"/>
                </a:lnTo>
                <a:lnTo>
                  <a:pt x="38" y="22"/>
                </a:lnTo>
                <a:lnTo>
                  <a:pt x="42" y="24"/>
                </a:lnTo>
                <a:lnTo>
                  <a:pt x="46" y="28"/>
                </a:lnTo>
                <a:lnTo>
                  <a:pt x="46" y="32"/>
                </a:lnTo>
                <a:lnTo>
                  <a:pt x="46" y="32"/>
                </a:lnTo>
                <a:lnTo>
                  <a:pt x="46" y="38"/>
                </a:lnTo>
                <a:lnTo>
                  <a:pt x="42" y="42"/>
                </a:lnTo>
                <a:lnTo>
                  <a:pt x="38" y="44"/>
                </a:lnTo>
                <a:lnTo>
                  <a:pt x="34" y="46"/>
                </a:lnTo>
                <a:lnTo>
                  <a:pt x="34" y="46"/>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2" name="727427720"/>
          <p:cNvSpPr>
            <a:spLocks noEditPoints="1"/>
          </p:cNvSpPr>
          <p:nvPr/>
        </p:nvSpPr>
        <p:spPr bwMode="auto">
          <a:xfrm>
            <a:off x="9078317" y="4283832"/>
            <a:ext cx="276038" cy="234520"/>
          </a:xfrm>
          <a:custGeom>
            <a:avLst/>
            <a:gdLst/>
            <a:ahLst/>
            <a:cxnLst>
              <a:cxn ang="0">
                <a:pos x="184" y="42"/>
              </a:cxn>
              <a:cxn ang="0">
                <a:pos x="184" y="26"/>
              </a:cxn>
              <a:cxn ang="0">
                <a:pos x="180" y="14"/>
              </a:cxn>
              <a:cxn ang="0">
                <a:pos x="172" y="6"/>
              </a:cxn>
              <a:cxn ang="0">
                <a:pos x="162" y="6"/>
              </a:cxn>
              <a:cxn ang="0">
                <a:pos x="94" y="18"/>
              </a:cxn>
              <a:cxn ang="0">
                <a:pos x="92" y="10"/>
              </a:cxn>
              <a:cxn ang="0">
                <a:pos x="80" y="0"/>
              </a:cxn>
              <a:cxn ang="0">
                <a:pos x="34" y="8"/>
              </a:cxn>
              <a:cxn ang="0">
                <a:pos x="30" y="10"/>
              </a:cxn>
              <a:cxn ang="0">
                <a:pos x="20" y="24"/>
              </a:cxn>
              <a:cxn ang="0">
                <a:pos x="20" y="32"/>
              </a:cxn>
              <a:cxn ang="0">
                <a:pos x="10" y="36"/>
              </a:cxn>
              <a:cxn ang="0">
                <a:pos x="0" y="58"/>
              </a:cxn>
              <a:cxn ang="0">
                <a:pos x="8" y="150"/>
              </a:cxn>
              <a:cxn ang="0">
                <a:pos x="10" y="158"/>
              </a:cxn>
              <a:cxn ang="0">
                <a:pos x="16" y="168"/>
              </a:cxn>
              <a:cxn ang="0">
                <a:pos x="20" y="172"/>
              </a:cxn>
              <a:cxn ang="0">
                <a:pos x="20" y="108"/>
              </a:cxn>
              <a:cxn ang="0">
                <a:pos x="18" y="102"/>
              </a:cxn>
              <a:cxn ang="0">
                <a:pos x="20" y="94"/>
              </a:cxn>
              <a:cxn ang="0">
                <a:pos x="24" y="80"/>
              </a:cxn>
              <a:cxn ang="0">
                <a:pos x="28" y="74"/>
              </a:cxn>
              <a:cxn ang="0">
                <a:pos x="40" y="64"/>
              </a:cxn>
              <a:cxn ang="0">
                <a:pos x="56" y="58"/>
              </a:cxn>
              <a:cxn ang="0">
                <a:pos x="224" y="64"/>
              </a:cxn>
              <a:cxn ang="0">
                <a:pos x="222" y="62"/>
              </a:cxn>
              <a:cxn ang="0">
                <a:pos x="218" y="62"/>
              </a:cxn>
              <a:cxn ang="0">
                <a:pos x="56" y="74"/>
              </a:cxn>
              <a:cxn ang="0">
                <a:pos x="48" y="78"/>
              </a:cxn>
              <a:cxn ang="0">
                <a:pos x="42" y="84"/>
              </a:cxn>
              <a:cxn ang="0">
                <a:pos x="36" y="102"/>
              </a:cxn>
              <a:cxn ang="0">
                <a:pos x="36" y="106"/>
              </a:cxn>
              <a:cxn ang="0">
                <a:pos x="36" y="170"/>
              </a:cxn>
              <a:cxn ang="0">
                <a:pos x="38" y="174"/>
              </a:cxn>
              <a:cxn ang="0">
                <a:pos x="42" y="178"/>
              </a:cxn>
              <a:cxn ang="0">
                <a:pos x="52" y="182"/>
              </a:cxn>
              <a:cxn ang="0">
                <a:pos x="164" y="170"/>
              </a:cxn>
              <a:cxn ang="0">
                <a:pos x="178" y="164"/>
              </a:cxn>
              <a:cxn ang="0">
                <a:pos x="184" y="158"/>
              </a:cxn>
              <a:cxn ang="0">
                <a:pos x="188" y="150"/>
              </a:cxn>
              <a:cxn ang="0">
                <a:pos x="222" y="86"/>
              </a:cxn>
              <a:cxn ang="0">
                <a:pos x="226" y="70"/>
              </a:cxn>
              <a:cxn ang="0">
                <a:pos x="226" y="66"/>
              </a:cxn>
              <a:cxn ang="0">
                <a:pos x="224" y="64"/>
              </a:cxn>
            </a:cxnLst>
            <a:rect l="0" t="0" r="r" b="b"/>
            <a:pathLst>
              <a:path w="226" h="182">
                <a:moveTo>
                  <a:pt x="182" y="48"/>
                </a:moveTo>
                <a:lnTo>
                  <a:pt x="184" y="42"/>
                </a:lnTo>
                <a:lnTo>
                  <a:pt x="184" y="42"/>
                </a:lnTo>
                <a:lnTo>
                  <a:pt x="184" y="26"/>
                </a:lnTo>
                <a:lnTo>
                  <a:pt x="182" y="20"/>
                </a:lnTo>
                <a:lnTo>
                  <a:pt x="180" y="14"/>
                </a:lnTo>
                <a:lnTo>
                  <a:pt x="176" y="10"/>
                </a:lnTo>
                <a:lnTo>
                  <a:pt x="172" y="6"/>
                </a:lnTo>
                <a:lnTo>
                  <a:pt x="168" y="4"/>
                </a:lnTo>
                <a:lnTo>
                  <a:pt x="162" y="6"/>
                </a:lnTo>
                <a:lnTo>
                  <a:pt x="94" y="18"/>
                </a:lnTo>
                <a:lnTo>
                  <a:pt x="94" y="18"/>
                </a:lnTo>
                <a:lnTo>
                  <a:pt x="94" y="14"/>
                </a:lnTo>
                <a:lnTo>
                  <a:pt x="92" y="10"/>
                </a:lnTo>
                <a:lnTo>
                  <a:pt x="86" y="4"/>
                </a:lnTo>
                <a:lnTo>
                  <a:pt x="80" y="0"/>
                </a:lnTo>
                <a:lnTo>
                  <a:pt x="72" y="0"/>
                </a:lnTo>
                <a:lnTo>
                  <a:pt x="34" y="8"/>
                </a:lnTo>
                <a:lnTo>
                  <a:pt x="34" y="8"/>
                </a:lnTo>
                <a:lnTo>
                  <a:pt x="30" y="10"/>
                </a:lnTo>
                <a:lnTo>
                  <a:pt x="24" y="16"/>
                </a:lnTo>
                <a:lnTo>
                  <a:pt x="20" y="24"/>
                </a:lnTo>
                <a:lnTo>
                  <a:pt x="20" y="32"/>
                </a:lnTo>
                <a:lnTo>
                  <a:pt x="20" y="32"/>
                </a:lnTo>
                <a:lnTo>
                  <a:pt x="14" y="34"/>
                </a:lnTo>
                <a:lnTo>
                  <a:pt x="10" y="36"/>
                </a:lnTo>
                <a:lnTo>
                  <a:pt x="4" y="46"/>
                </a:lnTo>
                <a:lnTo>
                  <a:pt x="0" y="58"/>
                </a:lnTo>
                <a:lnTo>
                  <a:pt x="0" y="74"/>
                </a:lnTo>
                <a:lnTo>
                  <a:pt x="8" y="150"/>
                </a:lnTo>
                <a:lnTo>
                  <a:pt x="8" y="150"/>
                </a:lnTo>
                <a:lnTo>
                  <a:pt x="10" y="158"/>
                </a:lnTo>
                <a:lnTo>
                  <a:pt x="12" y="164"/>
                </a:lnTo>
                <a:lnTo>
                  <a:pt x="16" y="168"/>
                </a:lnTo>
                <a:lnTo>
                  <a:pt x="20" y="172"/>
                </a:lnTo>
                <a:lnTo>
                  <a:pt x="20" y="172"/>
                </a:lnTo>
                <a:lnTo>
                  <a:pt x="20" y="170"/>
                </a:lnTo>
                <a:lnTo>
                  <a:pt x="20" y="108"/>
                </a:lnTo>
                <a:lnTo>
                  <a:pt x="20" y="108"/>
                </a:lnTo>
                <a:lnTo>
                  <a:pt x="18" y="102"/>
                </a:lnTo>
                <a:lnTo>
                  <a:pt x="18" y="102"/>
                </a:lnTo>
                <a:lnTo>
                  <a:pt x="20" y="94"/>
                </a:lnTo>
                <a:lnTo>
                  <a:pt x="22" y="88"/>
                </a:lnTo>
                <a:lnTo>
                  <a:pt x="24" y="80"/>
                </a:lnTo>
                <a:lnTo>
                  <a:pt x="28" y="74"/>
                </a:lnTo>
                <a:lnTo>
                  <a:pt x="28" y="74"/>
                </a:lnTo>
                <a:lnTo>
                  <a:pt x="34" y="68"/>
                </a:lnTo>
                <a:lnTo>
                  <a:pt x="40" y="64"/>
                </a:lnTo>
                <a:lnTo>
                  <a:pt x="48" y="60"/>
                </a:lnTo>
                <a:lnTo>
                  <a:pt x="56" y="58"/>
                </a:lnTo>
                <a:lnTo>
                  <a:pt x="182" y="48"/>
                </a:lnTo>
                <a:close/>
                <a:moveTo>
                  <a:pt x="224" y="64"/>
                </a:moveTo>
                <a:lnTo>
                  <a:pt x="224" y="64"/>
                </a:lnTo>
                <a:lnTo>
                  <a:pt x="222" y="62"/>
                </a:lnTo>
                <a:lnTo>
                  <a:pt x="218" y="62"/>
                </a:lnTo>
                <a:lnTo>
                  <a:pt x="218" y="62"/>
                </a:lnTo>
                <a:lnTo>
                  <a:pt x="180" y="64"/>
                </a:lnTo>
                <a:lnTo>
                  <a:pt x="56" y="74"/>
                </a:lnTo>
                <a:lnTo>
                  <a:pt x="56" y="74"/>
                </a:lnTo>
                <a:lnTo>
                  <a:pt x="48" y="78"/>
                </a:lnTo>
                <a:lnTo>
                  <a:pt x="42" y="84"/>
                </a:lnTo>
                <a:lnTo>
                  <a:pt x="42" y="84"/>
                </a:lnTo>
                <a:lnTo>
                  <a:pt x="38" y="92"/>
                </a:lnTo>
                <a:lnTo>
                  <a:pt x="36" y="102"/>
                </a:lnTo>
                <a:lnTo>
                  <a:pt x="36" y="102"/>
                </a:lnTo>
                <a:lnTo>
                  <a:pt x="36" y="106"/>
                </a:lnTo>
                <a:lnTo>
                  <a:pt x="36" y="106"/>
                </a:lnTo>
                <a:lnTo>
                  <a:pt x="36" y="170"/>
                </a:lnTo>
                <a:lnTo>
                  <a:pt x="36" y="170"/>
                </a:lnTo>
                <a:lnTo>
                  <a:pt x="38" y="174"/>
                </a:lnTo>
                <a:lnTo>
                  <a:pt x="38" y="174"/>
                </a:lnTo>
                <a:lnTo>
                  <a:pt x="42" y="178"/>
                </a:lnTo>
                <a:lnTo>
                  <a:pt x="50" y="182"/>
                </a:lnTo>
                <a:lnTo>
                  <a:pt x="52" y="182"/>
                </a:lnTo>
                <a:lnTo>
                  <a:pt x="164" y="170"/>
                </a:lnTo>
                <a:lnTo>
                  <a:pt x="164" y="170"/>
                </a:lnTo>
                <a:lnTo>
                  <a:pt x="170" y="168"/>
                </a:lnTo>
                <a:lnTo>
                  <a:pt x="178" y="164"/>
                </a:lnTo>
                <a:lnTo>
                  <a:pt x="178" y="164"/>
                </a:lnTo>
                <a:lnTo>
                  <a:pt x="184" y="158"/>
                </a:lnTo>
                <a:lnTo>
                  <a:pt x="188" y="152"/>
                </a:lnTo>
                <a:lnTo>
                  <a:pt x="188" y="150"/>
                </a:lnTo>
                <a:lnTo>
                  <a:pt x="222" y="86"/>
                </a:lnTo>
                <a:lnTo>
                  <a:pt x="222" y="86"/>
                </a:lnTo>
                <a:lnTo>
                  <a:pt x="224" y="78"/>
                </a:lnTo>
                <a:lnTo>
                  <a:pt x="226" y="70"/>
                </a:lnTo>
                <a:lnTo>
                  <a:pt x="226" y="70"/>
                </a:lnTo>
                <a:lnTo>
                  <a:pt x="226" y="66"/>
                </a:lnTo>
                <a:lnTo>
                  <a:pt x="224" y="64"/>
                </a:lnTo>
                <a:lnTo>
                  <a:pt x="224" y="64"/>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6" name="1031653563"/>
          <p:cNvSpPr>
            <a:spLocks/>
          </p:cNvSpPr>
          <p:nvPr/>
        </p:nvSpPr>
        <p:spPr bwMode="auto">
          <a:xfrm>
            <a:off x="9372937" y="4327361"/>
            <a:ext cx="287629" cy="202618"/>
          </a:xfrm>
          <a:custGeom>
            <a:avLst/>
            <a:gdLst/>
            <a:ahLst/>
            <a:cxnLst>
              <a:cxn ang="0">
                <a:pos x="260" y="2202"/>
              </a:cxn>
              <a:cxn ang="0">
                <a:pos x="2143" y="2202"/>
              </a:cxn>
              <a:cxn ang="0">
                <a:pos x="2143" y="619"/>
              </a:cxn>
              <a:cxn ang="0">
                <a:pos x="2718" y="619"/>
              </a:cxn>
              <a:cxn ang="0">
                <a:pos x="2718" y="2202"/>
              </a:cxn>
              <a:cxn ang="0">
                <a:pos x="4314" y="2202"/>
              </a:cxn>
              <a:cxn ang="0">
                <a:pos x="4314" y="2274"/>
              </a:cxn>
              <a:cxn ang="0">
                <a:pos x="4314" y="2777"/>
              </a:cxn>
              <a:cxn ang="0">
                <a:pos x="4314" y="5752"/>
              </a:cxn>
              <a:cxn ang="0">
                <a:pos x="8420" y="5752"/>
              </a:cxn>
              <a:cxn ang="0">
                <a:pos x="9343" y="4844"/>
              </a:cxn>
              <a:cxn ang="0">
                <a:pos x="4574" y="0"/>
              </a:cxn>
              <a:cxn ang="0">
                <a:pos x="5381" y="0"/>
              </a:cxn>
              <a:cxn ang="0">
                <a:pos x="7501" y="2152"/>
              </a:cxn>
              <a:cxn ang="0">
                <a:pos x="9202" y="441"/>
              </a:cxn>
              <a:cxn ang="0">
                <a:pos x="10012" y="441"/>
              </a:cxn>
              <a:cxn ang="0">
                <a:pos x="7904" y="2562"/>
              </a:cxn>
              <a:cxn ang="0">
                <a:pos x="9753" y="4441"/>
              </a:cxn>
              <a:cxn ang="0">
                <a:pos x="13116" y="1133"/>
              </a:cxn>
              <a:cxn ang="0">
                <a:pos x="13116" y="1859"/>
              </a:cxn>
              <a:cxn ang="0">
                <a:pos x="13199" y="1859"/>
              </a:cxn>
              <a:cxn ang="0">
                <a:pos x="9240" y="5752"/>
              </a:cxn>
              <a:cxn ang="0">
                <a:pos x="12624" y="5752"/>
              </a:cxn>
              <a:cxn ang="0">
                <a:pos x="12624" y="6327"/>
              </a:cxn>
              <a:cxn ang="0">
                <a:pos x="8656" y="6327"/>
              </a:cxn>
              <a:cxn ang="0">
                <a:pos x="6127" y="8815"/>
              </a:cxn>
              <a:cxn ang="0">
                <a:pos x="5724" y="8405"/>
              </a:cxn>
              <a:cxn ang="0">
                <a:pos x="7835" y="6327"/>
              </a:cxn>
              <a:cxn ang="0">
                <a:pos x="4314" y="6327"/>
              </a:cxn>
              <a:cxn ang="0">
                <a:pos x="3825" y="6327"/>
              </a:cxn>
              <a:cxn ang="0">
                <a:pos x="3739" y="6327"/>
              </a:cxn>
              <a:cxn ang="0">
                <a:pos x="3739" y="2777"/>
              </a:cxn>
              <a:cxn ang="0">
                <a:pos x="2718" y="2777"/>
              </a:cxn>
              <a:cxn ang="0">
                <a:pos x="2718" y="7433"/>
              </a:cxn>
              <a:cxn ang="0">
                <a:pos x="2617" y="7433"/>
              </a:cxn>
              <a:cxn ang="0">
                <a:pos x="2143" y="7433"/>
              </a:cxn>
              <a:cxn ang="0">
                <a:pos x="0" y="7433"/>
              </a:cxn>
              <a:cxn ang="0">
                <a:pos x="0" y="6858"/>
              </a:cxn>
              <a:cxn ang="0">
                <a:pos x="2143" y="6858"/>
              </a:cxn>
              <a:cxn ang="0">
                <a:pos x="2143" y="2777"/>
              </a:cxn>
              <a:cxn ang="0">
                <a:pos x="260" y="2777"/>
              </a:cxn>
              <a:cxn ang="0">
                <a:pos x="260" y="2202"/>
              </a:cxn>
            </a:cxnLst>
            <a:rect l="0" t="0" r="r" b="b"/>
            <a:pathLst>
              <a:path w="13199" h="8815">
                <a:moveTo>
                  <a:pt x="260" y="2202"/>
                </a:moveTo>
                <a:lnTo>
                  <a:pt x="2143" y="2202"/>
                </a:lnTo>
                <a:lnTo>
                  <a:pt x="2143" y="619"/>
                </a:lnTo>
                <a:lnTo>
                  <a:pt x="2718" y="619"/>
                </a:lnTo>
                <a:lnTo>
                  <a:pt x="2718" y="2202"/>
                </a:lnTo>
                <a:lnTo>
                  <a:pt x="4314" y="2202"/>
                </a:lnTo>
                <a:lnTo>
                  <a:pt x="4314" y="2274"/>
                </a:lnTo>
                <a:lnTo>
                  <a:pt x="4314" y="2777"/>
                </a:lnTo>
                <a:lnTo>
                  <a:pt x="4314" y="5752"/>
                </a:lnTo>
                <a:lnTo>
                  <a:pt x="8420" y="5752"/>
                </a:lnTo>
                <a:lnTo>
                  <a:pt x="9343" y="4844"/>
                </a:lnTo>
                <a:lnTo>
                  <a:pt x="4574" y="0"/>
                </a:lnTo>
                <a:lnTo>
                  <a:pt x="5381" y="0"/>
                </a:lnTo>
                <a:lnTo>
                  <a:pt x="7501" y="2152"/>
                </a:lnTo>
                <a:lnTo>
                  <a:pt x="9202" y="441"/>
                </a:lnTo>
                <a:lnTo>
                  <a:pt x="10012" y="441"/>
                </a:lnTo>
                <a:lnTo>
                  <a:pt x="7904" y="2562"/>
                </a:lnTo>
                <a:lnTo>
                  <a:pt x="9753" y="4441"/>
                </a:lnTo>
                <a:lnTo>
                  <a:pt x="13116" y="1133"/>
                </a:lnTo>
                <a:lnTo>
                  <a:pt x="13116" y="1859"/>
                </a:lnTo>
                <a:lnTo>
                  <a:pt x="13199" y="1859"/>
                </a:lnTo>
                <a:lnTo>
                  <a:pt x="9240" y="5752"/>
                </a:lnTo>
                <a:lnTo>
                  <a:pt x="12624" y="5752"/>
                </a:lnTo>
                <a:lnTo>
                  <a:pt x="12624" y="6327"/>
                </a:lnTo>
                <a:lnTo>
                  <a:pt x="8656" y="6327"/>
                </a:lnTo>
                <a:lnTo>
                  <a:pt x="6127" y="8815"/>
                </a:lnTo>
                <a:lnTo>
                  <a:pt x="5724" y="8405"/>
                </a:lnTo>
                <a:lnTo>
                  <a:pt x="7835" y="6327"/>
                </a:lnTo>
                <a:lnTo>
                  <a:pt x="4314" y="6327"/>
                </a:lnTo>
                <a:lnTo>
                  <a:pt x="3825" y="6327"/>
                </a:lnTo>
                <a:lnTo>
                  <a:pt x="3739" y="6327"/>
                </a:lnTo>
                <a:lnTo>
                  <a:pt x="3739" y="2777"/>
                </a:lnTo>
                <a:lnTo>
                  <a:pt x="2718" y="2777"/>
                </a:lnTo>
                <a:lnTo>
                  <a:pt x="2718" y="7433"/>
                </a:lnTo>
                <a:lnTo>
                  <a:pt x="2617" y="7433"/>
                </a:lnTo>
                <a:lnTo>
                  <a:pt x="2143" y="7433"/>
                </a:lnTo>
                <a:lnTo>
                  <a:pt x="0" y="7433"/>
                </a:lnTo>
                <a:lnTo>
                  <a:pt x="0" y="6858"/>
                </a:lnTo>
                <a:lnTo>
                  <a:pt x="2143" y="6858"/>
                </a:lnTo>
                <a:lnTo>
                  <a:pt x="2143" y="2777"/>
                </a:lnTo>
                <a:lnTo>
                  <a:pt x="260" y="2777"/>
                </a:lnTo>
                <a:lnTo>
                  <a:pt x="260" y="2202"/>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7" name="1150705748"/>
          <p:cNvSpPr>
            <a:spLocks/>
          </p:cNvSpPr>
          <p:nvPr/>
        </p:nvSpPr>
        <p:spPr bwMode="auto">
          <a:xfrm>
            <a:off x="9658280" y="4291661"/>
            <a:ext cx="48014" cy="53067"/>
          </a:xfrm>
          <a:custGeom>
            <a:avLst/>
            <a:gdLst/>
            <a:ahLst/>
            <a:cxnLst>
              <a:cxn ang="0">
                <a:pos x="1801" y="2312"/>
              </a:cxn>
              <a:cxn ang="0">
                <a:pos x="1802" y="2293"/>
              </a:cxn>
              <a:cxn ang="0">
                <a:pos x="1803" y="2275"/>
              </a:cxn>
              <a:cxn ang="0">
                <a:pos x="1798" y="2090"/>
              </a:cxn>
              <a:cxn ang="0">
                <a:pos x="1775" y="1909"/>
              </a:cxn>
              <a:cxn ang="0">
                <a:pos x="1735" y="1735"/>
              </a:cxn>
              <a:cxn ang="0">
                <a:pos x="1679" y="1567"/>
              </a:cxn>
              <a:cxn ang="0">
                <a:pos x="1606" y="1407"/>
              </a:cxn>
              <a:cxn ang="0">
                <a:pos x="1519" y="1255"/>
              </a:cxn>
              <a:cxn ang="0">
                <a:pos x="1418" y="1113"/>
              </a:cxn>
              <a:cxn ang="0">
                <a:pos x="1304" y="981"/>
              </a:cxn>
              <a:cxn ang="0">
                <a:pos x="1178" y="861"/>
              </a:cxn>
              <a:cxn ang="0">
                <a:pos x="1041" y="753"/>
              </a:cxn>
              <a:cxn ang="0">
                <a:pos x="895" y="658"/>
              </a:cxn>
              <a:cxn ang="0">
                <a:pos x="738" y="578"/>
              </a:cxn>
              <a:cxn ang="0">
                <a:pos x="574" y="512"/>
              </a:cxn>
              <a:cxn ang="0">
                <a:pos x="402" y="463"/>
              </a:cxn>
              <a:cxn ang="0">
                <a:pos x="223" y="431"/>
              </a:cxn>
              <a:cxn ang="0">
                <a:pos x="38" y="417"/>
              </a:cxn>
              <a:cxn ang="0">
                <a:pos x="20" y="417"/>
              </a:cxn>
              <a:cxn ang="0">
                <a:pos x="0" y="417"/>
              </a:cxn>
              <a:cxn ang="0">
                <a:pos x="21" y="0"/>
              </a:cxn>
              <a:cxn ang="0">
                <a:pos x="39" y="0"/>
              </a:cxn>
              <a:cxn ang="0">
                <a:pos x="163" y="7"/>
              </a:cxn>
              <a:cxn ang="0">
                <a:pos x="386" y="36"/>
              </a:cxn>
              <a:cxn ang="0">
                <a:pos x="602" y="86"/>
              </a:cxn>
              <a:cxn ang="0">
                <a:pos x="810" y="156"/>
              </a:cxn>
              <a:cxn ang="0">
                <a:pos x="1007" y="245"/>
              </a:cxn>
              <a:cxn ang="0">
                <a:pos x="1194" y="353"/>
              </a:cxn>
              <a:cxn ang="0">
                <a:pos x="1368" y="479"/>
              </a:cxn>
              <a:cxn ang="0">
                <a:pos x="1530" y="619"/>
              </a:cxn>
              <a:cxn ang="0">
                <a:pos x="1677" y="774"/>
              </a:cxn>
              <a:cxn ang="0">
                <a:pos x="1809" y="943"/>
              </a:cxn>
              <a:cxn ang="0">
                <a:pos x="1926" y="1123"/>
              </a:cxn>
              <a:cxn ang="0">
                <a:pos x="2023" y="1315"/>
              </a:cxn>
              <a:cxn ang="0">
                <a:pos x="2103" y="1517"/>
              </a:cxn>
              <a:cxn ang="0">
                <a:pos x="2163" y="1728"/>
              </a:cxn>
              <a:cxn ang="0">
                <a:pos x="2202" y="1946"/>
              </a:cxn>
              <a:cxn ang="0">
                <a:pos x="2219" y="2171"/>
              </a:cxn>
              <a:cxn ang="0">
                <a:pos x="2219" y="2294"/>
              </a:cxn>
              <a:cxn ang="0">
                <a:pos x="2218" y="2313"/>
              </a:cxn>
            </a:cxnLst>
            <a:rect l="0" t="0" r="r" b="b"/>
            <a:pathLst>
              <a:path w="2219" h="2323">
                <a:moveTo>
                  <a:pt x="2217" y="2323"/>
                </a:moveTo>
                <a:lnTo>
                  <a:pt x="1801" y="2312"/>
                </a:lnTo>
                <a:lnTo>
                  <a:pt x="1802" y="2303"/>
                </a:lnTo>
                <a:lnTo>
                  <a:pt x="1802" y="2293"/>
                </a:lnTo>
                <a:lnTo>
                  <a:pt x="1803" y="2284"/>
                </a:lnTo>
                <a:lnTo>
                  <a:pt x="1803" y="2275"/>
                </a:lnTo>
                <a:lnTo>
                  <a:pt x="1803" y="2181"/>
                </a:lnTo>
                <a:lnTo>
                  <a:pt x="1798" y="2090"/>
                </a:lnTo>
                <a:lnTo>
                  <a:pt x="1789" y="1998"/>
                </a:lnTo>
                <a:lnTo>
                  <a:pt x="1775" y="1909"/>
                </a:lnTo>
                <a:lnTo>
                  <a:pt x="1757" y="1821"/>
                </a:lnTo>
                <a:lnTo>
                  <a:pt x="1735" y="1735"/>
                </a:lnTo>
                <a:lnTo>
                  <a:pt x="1709" y="1650"/>
                </a:lnTo>
                <a:lnTo>
                  <a:pt x="1679" y="1567"/>
                </a:lnTo>
                <a:lnTo>
                  <a:pt x="1644" y="1486"/>
                </a:lnTo>
                <a:lnTo>
                  <a:pt x="1606" y="1407"/>
                </a:lnTo>
                <a:lnTo>
                  <a:pt x="1564" y="1330"/>
                </a:lnTo>
                <a:lnTo>
                  <a:pt x="1519" y="1255"/>
                </a:lnTo>
                <a:lnTo>
                  <a:pt x="1470" y="1183"/>
                </a:lnTo>
                <a:lnTo>
                  <a:pt x="1418" y="1113"/>
                </a:lnTo>
                <a:lnTo>
                  <a:pt x="1363" y="1046"/>
                </a:lnTo>
                <a:lnTo>
                  <a:pt x="1304" y="981"/>
                </a:lnTo>
                <a:lnTo>
                  <a:pt x="1242" y="920"/>
                </a:lnTo>
                <a:lnTo>
                  <a:pt x="1178" y="861"/>
                </a:lnTo>
                <a:lnTo>
                  <a:pt x="1112" y="806"/>
                </a:lnTo>
                <a:lnTo>
                  <a:pt x="1041" y="753"/>
                </a:lnTo>
                <a:lnTo>
                  <a:pt x="969" y="704"/>
                </a:lnTo>
                <a:lnTo>
                  <a:pt x="895" y="658"/>
                </a:lnTo>
                <a:lnTo>
                  <a:pt x="818" y="616"/>
                </a:lnTo>
                <a:lnTo>
                  <a:pt x="738" y="578"/>
                </a:lnTo>
                <a:lnTo>
                  <a:pt x="657" y="543"/>
                </a:lnTo>
                <a:lnTo>
                  <a:pt x="574" y="512"/>
                </a:lnTo>
                <a:lnTo>
                  <a:pt x="489" y="486"/>
                </a:lnTo>
                <a:lnTo>
                  <a:pt x="402" y="463"/>
                </a:lnTo>
                <a:lnTo>
                  <a:pt x="312" y="445"/>
                </a:lnTo>
                <a:lnTo>
                  <a:pt x="223" y="431"/>
                </a:lnTo>
                <a:lnTo>
                  <a:pt x="131" y="422"/>
                </a:lnTo>
                <a:lnTo>
                  <a:pt x="38" y="417"/>
                </a:lnTo>
                <a:lnTo>
                  <a:pt x="29" y="417"/>
                </a:lnTo>
                <a:lnTo>
                  <a:pt x="20" y="417"/>
                </a:lnTo>
                <a:lnTo>
                  <a:pt x="9" y="417"/>
                </a:lnTo>
                <a:lnTo>
                  <a:pt x="0" y="417"/>
                </a:lnTo>
                <a:lnTo>
                  <a:pt x="11" y="0"/>
                </a:lnTo>
                <a:lnTo>
                  <a:pt x="21" y="0"/>
                </a:lnTo>
                <a:lnTo>
                  <a:pt x="30" y="0"/>
                </a:lnTo>
                <a:lnTo>
                  <a:pt x="39" y="0"/>
                </a:lnTo>
                <a:lnTo>
                  <a:pt x="49" y="0"/>
                </a:lnTo>
                <a:lnTo>
                  <a:pt x="163" y="7"/>
                </a:lnTo>
                <a:lnTo>
                  <a:pt x="276" y="18"/>
                </a:lnTo>
                <a:lnTo>
                  <a:pt x="386" y="36"/>
                </a:lnTo>
                <a:lnTo>
                  <a:pt x="495" y="57"/>
                </a:lnTo>
                <a:lnTo>
                  <a:pt x="602" y="86"/>
                </a:lnTo>
                <a:lnTo>
                  <a:pt x="707" y="119"/>
                </a:lnTo>
                <a:lnTo>
                  <a:pt x="810" y="156"/>
                </a:lnTo>
                <a:lnTo>
                  <a:pt x="910" y="199"/>
                </a:lnTo>
                <a:lnTo>
                  <a:pt x="1007" y="245"/>
                </a:lnTo>
                <a:lnTo>
                  <a:pt x="1102" y="297"/>
                </a:lnTo>
                <a:lnTo>
                  <a:pt x="1194" y="353"/>
                </a:lnTo>
                <a:lnTo>
                  <a:pt x="1283" y="414"/>
                </a:lnTo>
                <a:lnTo>
                  <a:pt x="1368" y="479"/>
                </a:lnTo>
                <a:lnTo>
                  <a:pt x="1451" y="546"/>
                </a:lnTo>
                <a:lnTo>
                  <a:pt x="1530" y="619"/>
                </a:lnTo>
                <a:lnTo>
                  <a:pt x="1606" y="695"/>
                </a:lnTo>
                <a:lnTo>
                  <a:pt x="1677" y="774"/>
                </a:lnTo>
                <a:lnTo>
                  <a:pt x="1746" y="857"/>
                </a:lnTo>
                <a:lnTo>
                  <a:pt x="1809" y="943"/>
                </a:lnTo>
                <a:lnTo>
                  <a:pt x="1870" y="1031"/>
                </a:lnTo>
                <a:lnTo>
                  <a:pt x="1926" y="1123"/>
                </a:lnTo>
                <a:lnTo>
                  <a:pt x="1976" y="1218"/>
                </a:lnTo>
                <a:lnTo>
                  <a:pt x="2023" y="1315"/>
                </a:lnTo>
                <a:lnTo>
                  <a:pt x="2066" y="1415"/>
                </a:lnTo>
                <a:lnTo>
                  <a:pt x="2103" y="1517"/>
                </a:lnTo>
                <a:lnTo>
                  <a:pt x="2135" y="1622"/>
                </a:lnTo>
                <a:lnTo>
                  <a:pt x="2163" y="1728"/>
                </a:lnTo>
                <a:lnTo>
                  <a:pt x="2185" y="1835"/>
                </a:lnTo>
                <a:lnTo>
                  <a:pt x="2202" y="1946"/>
                </a:lnTo>
                <a:lnTo>
                  <a:pt x="2213" y="2058"/>
                </a:lnTo>
                <a:lnTo>
                  <a:pt x="2219" y="2171"/>
                </a:lnTo>
                <a:lnTo>
                  <a:pt x="2219" y="2285"/>
                </a:lnTo>
                <a:lnTo>
                  <a:pt x="2219" y="2294"/>
                </a:lnTo>
                <a:lnTo>
                  <a:pt x="2218" y="2304"/>
                </a:lnTo>
                <a:lnTo>
                  <a:pt x="2218" y="2313"/>
                </a:lnTo>
                <a:lnTo>
                  <a:pt x="2217" y="2323"/>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8" name="660127699"/>
          <p:cNvSpPr>
            <a:spLocks/>
          </p:cNvSpPr>
          <p:nvPr/>
        </p:nvSpPr>
        <p:spPr bwMode="auto">
          <a:xfrm>
            <a:off x="9658736" y="4274293"/>
            <a:ext cx="64019" cy="70917"/>
          </a:xfrm>
          <a:custGeom>
            <a:avLst/>
            <a:gdLst/>
            <a:ahLst/>
            <a:cxnLst>
              <a:cxn ang="0">
                <a:pos x="2948" y="3062"/>
              </a:cxn>
              <a:cxn ang="0">
                <a:pos x="2947" y="3082"/>
              </a:cxn>
              <a:cxn ang="0">
                <a:pos x="2562" y="3081"/>
              </a:cxn>
              <a:cxn ang="0">
                <a:pos x="2562" y="3062"/>
              </a:cxn>
              <a:cxn ang="0">
                <a:pos x="2563" y="3043"/>
              </a:cxn>
              <a:cxn ang="0">
                <a:pos x="2556" y="2779"/>
              </a:cxn>
              <a:cxn ang="0">
                <a:pos x="2523" y="2521"/>
              </a:cxn>
              <a:cxn ang="0">
                <a:pos x="2465" y="2271"/>
              </a:cxn>
              <a:cxn ang="0">
                <a:pos x="2384" y="2031"/>
              </a:cxn>
              <a:cxn ang="0">
                <a:pos x="2280" y="1802"/>
              </a:cxn>
              <a:cxn ang="0">
                <a:pos x="2156" y="1585"/>
              </a:cxn>
              <a:cxn ang="0">
                <a:pos x="2012" y="1382"/>
              </a:cxn>
              <a:cxn ang="0">
                <a:pos x="1849" y="1193"/>
              </a:cxn>
              <a:cxn ang="0">
                <a:pos x="1669" y="1020"/>
              </a:cxn>
              <a:cxn ang="0">
                <a:pos x="1473" y="867"/>
              </a:cxn>
              <a:cxn ang="0">
                <a:pos x="1262" y="731"/>
              </a:cxn>
              <a:cxn ang="0">
                <a:pos x="1039" y="616"/>
              </a:cxn>
              <a:cxn ang="0">
                <a:pos x="803" y="522"/>
              </a:cxn>
              <a:cxn ang="0">
                <a:pos x="557" y="452"/>
              </a:cxn>
              <a:cxn ang="0">
                <a:pos x="301" y="406"/>
              </a:cxn>
              <a:cxn ang="0">
                <a:pos x="37" y="386"/>
              </a:cxn>
              <a:cxn ang="0">
                <a:pos x="18" y="385"/>
              </a:cxn>
              <a:cxn ang="0">
                <a:pos x="0" y="385"/>
              </a:cxn>
              <a:cxn ang="0">
                <a:pos x="18" y="0"/>
              </a:cxn>
              <a:cxn ang="0">
                <a:pos x="37" y="0"/>
              </a:cxn>
              <a:cxn ang="0">
                <a:pos x="200" y="8"/>
              </a:cxn>
              <a:cxn ang="0">
                <a:pos x="498" y="47"/>
              </a:cxn>
              <a:cxn ang="0">
                <a:pos x="786" y="113"/>
              </a:cxn>
              <a:cxn ang="0">
                <a:pos x="1064" y="208"/>
              </a:cxn>
              <a:cxn ang="0">
                <a:pos x="1328" y="328"/>
              </a:cxn>
              <a:cxn ang="0">
                <a:pos x="1578" y="472"/>
              </a:cxn>
              <a:cxn ang="0">
                <a:pos x="1811" y="638"/>
              </a:cxn>
              <a:cxn ang="0">
                <a:pos x="2027" y="826"/>
              </a:cxn>
              <a:cxn ang="0">
                <a:pos x="2224" y="1034"/>
              </a:cxn>
              <a:cxn ang="0">
                <a:pos x="2401" y="1259"/>
              </a:cxn>
              <a:cxn ang="0">
                <a:pos x="2556" y="1501"/>
              </a:cxn>
              <a:cxn ang="0">
                <a:pos x="2686" y="1757"/>
              </a:cxn>
              <a:cxn ang="0">
                <a:pos x="2793" y="2027"/>
              </a:cxn>
              <a:cxn ang="0">
                <a:pos x="2873" y="2308"/>
              </a:cxn>
              <a:cxn ang="0">
                <a:pos x="2925" y="2600"/>
              </a:cxn>
              <a:cxn ang="0">
                <a:pos x="2948" y="2900"/>
              </a:cxn>
            </a:cxnLst>
            <a:rect l="0" t="0" r="r" b="b"/>
            <a:pathLst>
              <a:path w="2948" h="3091">
                <a:moveTo>
                  <a:pt x="2948" y="3053"/>
                </a:moveTo>
                <a:lnTo>
                  <a:pt x="2948" y="3062"/>
                </a:lnTo>
                <a:lnTo>
                  <a:pt x="2947" y="3072"/>
                </a:lnTo>
                <a:lnTo>
                  <a:pt x="2947" y="3082"/>
                </a:lnTo>
                <a:lnTo>
                  <a:pt x="2947" y="3091"/>
                </a:lnTo>
                <a:lnTo>
                  <a:pt x="2562" y="3081"/>
                </a:lnTo>
                <a:lnTo>
                  <a:pt x="2562" y="3071"/>
                </a:lnTo>
                <a:lnTo>
                  <a:pt x="2562" y="3062"/>
                </a:lnTo>
                <a:lnTo>
                  <a:pt x="2563" y="3053"/>
                </a:lnTo>
                <a:lnTo>
                  <a:pt x="2563" y="3043"/>
                </a:lnTo>
                <a:lnTo>
                  <a:pt x="2563" y="2910"/>
                </a:lnTo>
                <a:lnTo>
                  <a:pt x="2556" y="2779"/>
                </a:lnTo>
                <a:lnTo>
                  <a:pt x="2543" y="2649"/>
                </a:lnTo>
                <a:lnTo>
                  <a:pt x="2523" y="2521"/>
                </a:lnTo>
                <a:lnTo>
                  <a:pt x="2497" y="2395"/>
                </a:lnTo>
                <a:lnTo>
                  <a:pt x="2465" y="2271"/>
                </a:lnTo>
                <a:lnTo>
                  <a:pt x="2428" y="2150"/>
                </a:lnTo>
                <a:lnTo>
                  <a:pt x="2384" y="2031"/>
                </a:lnTo>
                <a:lnTo>
                  <a:pt x="2335" y="1915"/>
                </a:lnTo>
                <a:lnTo>
                  <a:pt x="2280" y="1802"/>
                </a:lnTo>
                <a:lnTo>
                  <a:pt x="2220" y="1692"/>
                </a:lnTo>
                <a:lnTo>
                  <a:pt x="2156" y="1585"/>
                </a:lnTo>
                <a:lnTo>
                  <a:pt x="2086" y="1481"/>
                </a:lnTo>
                <a:lnTo>
                  <a:pt x="2012" y="1382"/>
                </a:lnTo>
                <a:lnTo>
                  <a:pt x="1933" y="1285"/>
                </a:lnTo>
                <a:lnTo>
                  <a:pt x="1849" y="1193"/>
                </a:lnTo>
                <a:lnTo>
                  <a:pt x="1760" y="1104"/>
                </a:lnTo>
                <a:lnTo>
                  <a:pt x="1669" y="1020"/>
                </a:lnTo>
                <a:lnTo>
                  <a:pt x="1572" y="941"/>
                </a:lnTo>
                <a:lnTo>
                  <a:pt x="1473" y="867"/>
                </a:lnTo>
                <a:lnTo>
                  <a:pt x="1369" y="796"/>
                </a:lnTo>
                <a:lnTo>
                  <a:pt x="1262" y="731"/>
                </a:lnTo>
                <a:lnTo>
                  <a:pt x="1152" y="671"/>
                </a:lnTo>
                <a:lnTo>
                  <a:pt x="1039" y="616"/>
                </a:lnTo>
                <a:lnTo>
                  <a:pt x="922" y="566"/>
                </a:lnTo>
                <a:lnTo>
                  <a:pt x="803" y="522"/>
                </a:lnTo>
                <a:lnTo>
                  <a:pt x="682" y="484"/>
                </a:lnTo>
                <a:lnTo>
                  <a:pt x="557" y="452"/>
                </a:lnTo>
                <a:lnTo>
                  <a:pt x="430" y="426"/>
                </a:lnTo>
                <a:lnTo>
                  <a:pt x="301" y="406"/>
                </a:lnTo>
                <a:lnTo>
                  <a:pt x="170" y="392"/>
                </a:lnTo>
                <a:lnTo>
                  <a:pt x="37" y="386"/>
                </a:lnTo>
                <a:lnTo>
                  <a:pt x="28" y="385"/>
                </a:lnTo>
                <a:lnTo>
                  <a:pt x="18" y="385"/>
                </a:lnTo>
                <a:lnTo>
                  <a:pt x="9" y="385"/>
                </a:lnTo>
                <a:lnTo>
                  <a:pt x="0" y="385"/>
                </a:lnTo>
                <a:lnTo>
                  <a:pt x="9" y="0"/>
                </a:lnTo>
                <a:lnTo>
                  <a:pt x="18" y="0"/>
                </a:lnTo>
                <a:lnTo>
                  <a:pt x="28" y="0"/>
                </a:lnTo>
                <a:lnTo>
                  <a:pt x="37" y="0"/>
                </a:lnTo>
                <a:lnTo>
                  <a:pt x="47" y="0"/>
                </a:lnTo>
                <a:lnTo>
                  <a:pt x="200" y="8"/>
                </a:lnTo>
                <a:lnTo>
                  <a:pt x="350" y="24"/>
                </a:lnTo>
                <a:lnTo>
                  <a:pt x="498" y="47"/>
                </a:lnTo>
                <a:lnTo>
                  <a:pt x="644" y="77"/>
                </a:lnTo>
                <a:lnTo>
                  <a:pt x="786" y="113"/>
                </a:lnTo>
                <a:lnTo>
                  <a:pt x="927" y="158"/>
                </a:lnTo>
                <a:lnTo>
                  <a:pt x="1064" y="208"/>
                </a:lnTo>
                <a:lnTo>
                  <a:pt x="1198" y="265"/>
                </a:lnTo>
                <a:lnTo>
                  <a:pt x="1328" y="328"/>
                </a:lnTo>
                <a:lnTo>
                  <a:pt x="1455" y="396"/>
                </a:lnTo>
                <a:lnTo>
                  <a:pt x="1578" y="472"/>
                </a:lnTo>
                <a:lnTo>
                  <a:pt x="1696" y="552"/>
                </a:lnTo>
                <a:lnTo>
                  <a:pt x="1811" y="638"/>
                </a:lnTo>
                <a:lnTo>
                  <a:pt x="1921" y="730"/>
                </a:lnTo>
                <a:lnTo>
                  <a:pt x="2027" y="826"/>
                </a:lnTo>
                <a:lnTo>
                  <a:pt x="2128" y="928"/>
                </a:lnTo>
                <a:lnTo>
                  <a:pt x="2224" y="1034"/>
                </a:lnTo>
                <a:lnTo>
                  <a:pt x="2315" y="1144"/>
                </a:lnTo>
                <a:lnTo>
                  <a:pt x="2401" y="1259"/>
                </a:lnTo>
                <a:lnTo>
                  <a:pt x="2481" y="1377"/>
                </a:lnTo>
                <a:lnTo>
                  <a:pt x="2556" y="1501"/>
                </a:lnTo>
                <a:lnTo>
                  <a:pt x="2624" y="1626"/>
                </a:lnTo>
                <a:lnTo>
                  <a:pt x="2686" y="1757"/>
                </a:lnTo>
                <a:lnTo>
                  <a:pt x="2742" y="1890"/>
                </a:lnTo>
                <a:lnTo>
                  <a:pt x="2793" y="2027"/>
                </a:lnTo>
                <a:lnTo>
                  <a:pt x="2836" y="2166"/>
                </a:lnTo>
                <a:lnTo>
                  <a:pt x="2873" y="2308"/>
                </a:lnTo>
                <a:lnTo>
                  <a:pt x="2902" y="2453"/>
                </a:lnTo>
                <a:lnTo>
                  <a:pt x="2925" y="2600"/>
                </a:lnTo>
                <a:lnTo>
                  <a:pt x="2941" y="2748"/>
                </a:lnTo>
                <a:lnTo>
                  <a:pt x="2948" y="2900"/>
                </a:lnTo>
                <a:lnTo>
                  <a:pt x="2948" y="3053"/>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9" name="301713801"/>
          <p:cNvSpPr>
            <a:spLocks noEditPoints="1"/>
          </p:cNvSpPr>
          <p:nvPr/>
        </p:nvSpPr>
        <p:spPr bwMode="auto">
          <a:xfrm>
            <a:off x="9361048" y="4320606"/>
            <a:ext cx="310035" cy="217573"/>
          </a:xfrm>
          <a:custGeom>
            <a:avLst/>
            <a:gdLst/>
            <a:ahLst/>
            <a:cxnLst>
              <a:cxn ang="0">
                <a:pos x="13800" y="1"/>
              </a:cxn>
              <a:cxn ang="0">
                <a:pos x="13870" y="11"/>
              </a:cxn>
              <a:cxn ang="0">
                <a:pos x="13938" y="29"/>
              </a:cxn>
              <a:cxn ang="0">
                <a:pos x="14000" y="58"/>
              </a:cxn>
              <a:cxn ang="0">
                <a:pos x="14057" y="95"/>
              </a:cxn>
              <a:cxn ang="0">
                <a:pos x="14109" y="139"/>
              </a:cxn>
              <a:cxn ang="0">
                <a:pos x="14154" y="190"/>
              </a:cxn>
              <a:cxn ang="0">
                <a:pos x="14190" y="248"/>
              </a:cxn>
              <a:cxn ang="0">
                <a:pos x="14219" y="311"/>
              </a:cxn>
              <a:cxn ang="0">
                <a:pos x="14238" y="378"/>
              </a:cxn>
              <a:cxn ang="0">
                <a:pos x="14247" y="449"/>
              </a:cxn>
              <a:cxn ang="0">
                <a:pos x="14247" y="9034"/>
              </a:cxn>
              <a:cxn ang="0">
                <a:pos x="14238" y="9104"/>
              </a:cxn>
              <a:cxn ang="0">
                <a:pos x="14219" y="9171"/>
              </a:cxn>
              <a:cxn ang="0">
                <a:pos x="14190" y="9234"/>
              </a:cxn>
              <a:cxn ang="0">
                <a:pos x="14154" y="9291"/>
              </a:cxn>
              <a:cxn ang="0">
                <a:pos x="14109" y="9343"/>
              </a:cxn>
              <a:cxn ang="0">
                <a:pos x="14057" y="9387"/>
              </a:cxn>
              <a:cxn ang="0">
                <a:pos x="14000" y="9424"/>
              </a:cxn>
              <a:cxn ang="0">
                <a:pos x="13938" y="9452"/>
              </a:cxn>
              <a:cxn ang="0">
                <a:pos x="13870" y="9472"/>
              </a:cxn>
              <a:cxn ang="0">
                <a:pos x="13800" y="9480"/>
              </a:cxn>
              <a:cxn ang="0">
                <a:pos x="447" y="9480"/>
              </a:cxn>
              <a:cxn ang="0">
                <a:pos x="377" y="9472"/>
              </a:cxn>
              <a:cxn ang="0">
                <a:pos x="309" y="9452"/>
              </a:cxn>
              <a:cxn ang="0">
                <a:pos x="247" y="9424"/>
              </a:cxn>
              <a:cxn ang="0">
                <a:pos x="190" y="9387"/>
              </a:cxn>
              <a:cxn ang="0">
                <a:pos x="138" y="9343"/>
              </a:cxn>
              <a:cxn ang="0">
                <a:pos x="93" y="9291"/>
              </a:cxn>
              <a:cxn ang="0">
                <a:pos x="57" y="9234"/>
              </a:cxn>
              <a:cxn ang="0">
                <a:pos x="29" y="9171"/>
              </a:cxn>
              <a:cxn ang="0">
                <a:pos x="9" y="9104"/>
              </a:cxn>
              <a:cxn ang="0">
                <a:pos x="1" y="9034"/>
              </a:cxn>
              <a:cxn ang="0">
                <a:pos x="1" y="449"/>
              </a:cxn>
              <a:cxn ang="0">
                <a:pos x="9" y="378"/>
              </a:cxn>
              <a:cxn ang="0">
                <a:pos x="29" y="311"/>
              </a:cxn>
              <a:cxn ang="0">
                <a:pos x="57" y="248"/>
              </a:cxn>
              <a:cxn ang="0">
                <a:pos x="93" y="190"/>
              </a:cxn>
              <a:cxn ang="0">
                <a:pos x="138" y="139"/>
              </a:cxn>
              <a:cxn ang="0">
                <a:pos x="190" y="95"/>
              </a:cxn>
              <a:cxn ang="0">
                <a:pos x="247" y="58"/>
              </a:cxn>
              <a:cxn ang="0">
                <a:pos x="309" y="29"/>
              </a:cxn>
              <a:cxn ang="0">
                <a:pos x="377" y="11"/>
              </a:cxn>
              <a:cxn ang="0">
                <a:pos x="447" y="1"/>
              </a:cxn>
              <a:cxn ang="0">
                <a:pos x="12797" y="1205"/>
              </a:cxn>
              <a:cxn ang="0">
                <a:pos x="1451" y="1205"/>
              </a:cxn>
            </a:cxnLst>
            <a:rect l="0" t="0" r="r" b="b"/>
            <a:pathLst>
              <a:path w="14247" h="9481">
                <a:moveTo>
                  <a:pt x="471" y="0"/>
                </a:moveTo>
                <a:lnTo>
                  <a:pt x="13776" y="0"/>
                </a:lnTo>
                <a:lnTo>
                  <a:pt x="13800" y="1"/>
                </a:lnTo>
                <a:lnTo>
                  <a:pt x="13823" y="3"/>
                </a:lnTo>
                <a:lnTo>
                  <a:pt x="13847" y="7"/>
                </a:lnTo>
                <a:lnTo>
                  <a:pt x="13870" y="11"/>
                </a:lnTo>
                <a:lnTo>
                  <a:pt x="13893" y="16"/>
                </a:lnTo>
                <a:lnTo>
                  <a:pt x="13916" y="22"/>
                </a:lnTo>
                <a:lnTo>
                  <a:pt x="13938" y="29"/>
                </a:lnTo>
                <a:lnTo>
                  <a:pt x="13958" y="38"/>
                </a:lnTo>
                <a:lnTo>
                  <a:pt x="13979" y="47"/>
                </a:lnTo>
                <a:lnTo>
                  <a:pt x="14000" y="58"/>
                </a:lnTo>
                <a:lnTo>
                  <a:pt x="14020" y="70"/>
                </a:lnTo>
                <a:lnTo>
                  <a:pt x="14038" y="81"/>
                </a:lnTo>
                <a:lnTo>
                  <a:pt x="14057" y="95"/>
                </a:lnTo>
                <a:lnTo>
                  <a:pt x="14075" y="109"/>
                </a:lnTo>
                <a:lnTo>
                  <a:pt x="14092" y="124"/>
                </a:lnTo>
                <a:lnTo>
                  <a:pt x="14109" y="139"/>
                </a:lnTo>
                <a:lnTo>
                  <a:pt x="14125" y="156"/>
                </a:lnTo>
                <a:lnTo>
                  <a:pt x="14139" y="173"/>
                </a:lnTo>
                <a:lnTo>
                  <a:pt x="14154" y="190"/>
                </a:lnTo>
                <a:lnTo>
                  <a:pt x="14166" y="209"/>
                </a:lnTo>
                <a:lnTo>
                  <a:pt x="14179" y="229"/>
                </a:lnTo>
                <a:lnTo>
                  <a:pt x="14190" y="248"/>
                </a:lnTo>
                <a:lnTo>
                  <a:pt x="14200" y="268"/>
                </a:lnTo>
                <a:lnTo>
                  <a:pt x="14210" y="289"/>
                </a:lnTo>
                <a:lnTo>
                  <a:pt x="14219" y="311"/>
                </a:lnTo>
                <a:lnTo>
                  <a:pt x="14226" y="333"/>
                </a:lnTo>
                <a:lnTo>
                  <a:pt x="14233" y="355"/>
                </a:lnTo>
                <a:lnTo>
                  <a:pt x="14238" y="378"/>
                </a:lnTo>
                <a:lnTo>
                  <a:pt x="14242" y="401"/>
                </a:lnTo>
                <a:lnTo>
                  <a:pt x="14245" y="425"/>
                </a:lnTo>
                <a:lnTo>
                  <a:pt x="14247" y="449"/>
                </a:lnTo>
                <a:lnTo>
                  <a:pt x="14247" y="473"/>
                </a:lnTo>
                <a:lnTo>
                  <a:pt x="14247" y="9010"/>
                </a:lnTo>
                <a:lnTo>
                  <a:pt x="14247" y="9034"/>
                </a:lnTo>
                <a:lnTo>
                  <a:pt x="14245" y="9058"/>
                </a:lnTo>
                <a:lnTo>
                  <a:pt x="14242" y="9081"/>
                </a:lnTo>
                <a:lnTo>
                  <a:pt x="14238" y="9104"/>
                </a:lnTo>
                <a:lnTo>
                  <a:pt x="14233" y="9127"/>
                </a:lnTo>
                <a:lnTo>
                  <a:pt x="14226" y="9149"/>
                </a:lnTo>
                <a:lnTo>
                  <a:pt x="14219" y="9171"/>
                </a:lnTo>
                <a:lnTo>
                  <a:pt x="14210" y="9192"/>
                </a:lnTo>
                <a:lnTo>
                  <a:pt x="14200" y="9213"/>
                </a:lnTo>
                <a:lnTo>
                  <a:pt x="14190" y="9234"/>
                </a:lnTo>
                <a:lnTo>
                  <a:pt x="14179" y="9254"/>
                </a:lnTo>
                <a:lnTo>
                  <a:pt x="14166" y="9272"/>
                </a:lnTo>
                <a:lnTo>
                  <a:pt x="14154" y="9291"/>
                </a:lnTo>
                <a:lnTo>
                  <a:pt x="14139" y="9309"/>
                </a:lnTo>
                <a:lnTo>
                  <a:pt x="14125" y="9326"/>
                </a:lnTo>
                <a:lnTo>
                  <a:pt x="14109" y="9343"/>
                </a:lnTo>
                <a:lnTo>
                  <a:pt x="14092" y="9359"/>
                </a:lnTo>
                <a:lnTo>
                  <a:pt x="14075" y="9373"/>
                </a:lnTo>
                <a:lnTo>
                  <a:pt x="14057" y="9387"/>
                </a:lnTo>
                <a:lnTo>
                  <a:pt x="14038" y="9400"/>
                </a:lnTo>
                <a:lnTo>
                  <a:pt x="14020" y="9412"/>
                </a:lnTo>
                <a:lnTo>
                  <a:pt x="14000" y="9424"/>
                </a:lnTo>
                <a:lnTo>
                  <a:pt x="13979" y="9434"/>
                </a:lnTo>
                <a:lnTo>
                  <a:pt x="13958" y="9444"/>
                </a:lnTo>
                <a:lnTo>
                  <a:pt x="13938" y="9452"/>
                </a:lnTo>
                <a:lnTo>
                  <a:pt x="13916" y="9460"/>
                </a:lnTo>
                <a:lnTo>
                  <a:pt x="13893" y="9466"/>
                </a:lnTo>
                <a:lnTo>
                  <a:pt x="13870" y="9472"/>
                </a:lnTo>
                <a:lnTo>
                  <a:pt x="13847" y="9476"/>
                </a:lnTo>
                <a:lnTo>
                  <a:pt x="13823" y="9479"/>
                </a:lnTo>
                <a:lnTo>
                  <a:pt x="13800" y="9480"/>
                </a:lnTo>
                <a:lnTo>
                  <a:pt x="13776" y="9481"/>
                </a:lnTo>
                <a:lnTo>
                  <a:pt x="471" y="9481"/>
                </a:lnTo>
                <a:lnTo>
                  <a:pt x="447" y="9480"/>
                </a:lnTo>
                <a:lnTo>
                  <a:pt x="424" y="9479"/>
                </a:lnTo>
                <a:lnTo>
                  <a:pt x="400" y="9476"/>
                </a:lnTo>
                <a:lnTo>
                  <a:pt x="377" y="9472"/>
                </a:lnTo>
                <a:lnTo>
                  <a:pt x="354" y="9466"/>
                </a:lnTo>
                <a:lnTo>
                  <a:pt x="332" y="9460"/>
                </a:lnTo>
                <a:lnTo>
                  <a:pt x="309" y="9452"/>
                </a:lnTo>
                <a:lnTo>
                  <a:pt x="289" y="9444"/>
                </a:lnTo>
                <a:lnTo>
                  <a:pt x="268" y="9434"/>
                </a:lnTo>
                <a:lnTo>
                  <a:pt x="247" y="9424"/>
                </a:lnTo>
                <a:lnTo>
                  <a:pt x="227" y="9412"/>
                </a:lnTo>
                <a:lnTo>
                  <a:pt x="209" y="9400"/>
                </a:lnTo>
                <a:lnTo>
                  <a:pt x="190" y="9387"/>
                </a:lnTo>
                <a:lnTo>
                  <a:pt x="172" y="9373"/>
                </a:lnTo>
                <a:lnTo>
                  <a:pt x="155" y="9359"/>
                </a:lnTo>
                <a:lnTo>
                  <a:pt x="138" y="9343"/>
                </a:lnTo>
                <a:lnTo>
                  <a:pt x="123" y="9326"/>
                </a:lnTo>
                <a:lnTo>
                  <a:pt x="108" y="9309"/>
                </a:lnTo>
                <a:lnTo>
                  <a:pt x="93" y="9291"/>
                </a:lnTo>
                <a:lnTo>
                  <a:pt x="81" y="9272"/>
                </a:lnTo>
                <a:lnTo>
                  <a:pt x="69" y="9254"/>
                </a:lnTo>
                <a:lnTo>
                  <a:pt x="57" y="9234"/>
                </a:lnTo>
                <a:lnTo>
                  <a:pt x="47" y="9213"/>
                </a:lnTo>
                <a:lnTo>
                  <a:pt x="37" y="9192"/>
                </a:lnTo>
                <a:lnTo>
                  <a:pt x="29" y="9171"/>
                </a:lnTo>
                <a:lnTo>
                  <a:pt x="21" y="9149"/>
                </a:lnTo>
                <a:lnTo>
                  <a:pt x="15" y="9127"/>
                </a:lnTo>
                <a:lnTo>
                  <a:pt x="9" y="9104"/>
                </a:lnTo>
                <a:lnTo>
                  <a:pt x="5" y="9081"/>
                </a:lnTo>
                <a:lnTo>
                  <a:pt x="2" y="9058"/>
                </a:lnTo>
                <a:lnTo>
                  <a:pt x="1" y="9034"/>
                </a:lnTo>
                <a:lnTo>
                  <a:pt x="0" y="9010"/>
                </a:lnTo>
                <a:lnTo>
                  <a:pt x="0" y="473"/>
                </a:lnTo>
                <a:lnTo>
                  <a:pt x="1" y="449"/>
                </a:lnTo>
                <a:lnTo>
                  <a:pt x="2" y="425"/>
                </a:lnTo>
                <a:lnTo>
                  <a:pt x="5" y="401"/>
                </a:lnTo>
                <a:lnTo>
                  <a:pt x="9" y="378"/>
                </a:lnTo>
                <a:lnTo>
                  <a:pt x="15" y="355"/>
                </a:lnTo>
                <a:lnTo>
                  <a:pt x="21" y="333"/>
                </a:lnTo>
                <a:lnTo>
                  <a:pt x="29" y="311"/>
                </a:lnTo>
                <a:lnTo>
                  <a:pt x="37" y="289"/>
                </a:lnTo>
                <a:lnTo>
                  <a:pt x="47" y="268"/>
                </a:lnTo>
                <a:lnTo>
                  <a:pt x="57" y="248"/>
                </a:lnTo>
                <a:lnTo>
                  <a:pt x="69" y="229"/>
                </a:lnTo>
                <a:lnTo>
                  <a:pt x="81" y="209"/>
                </a:lnTo>
                <a:lnTo>
                  <a:pt x="93" y="190"/>
                </a:lnTo>
                <a:lnTo>
                  <a:pt x="108" y="173"/>
                </a:lnTo>
                <a:lnTo>
                  <a:pt x="123" y="156"/>
                </a:lnTo>
                <a:lnTo>
                  <a:pt x="138" y="139"/>
                </a:lnTo>
                <a:lnTo>
                  <a:pt x="155" y="124"/>
                </a:lnTo>
                <a:lnTo>
                  <a:pt x="172" y="109"/>
                </a:lnTo>
                <a:lnTo>
                  <a:pt x="190" y="95"/>
                </a:lnTo>
                <a:lnTo>
                  <a:pt x="209" y="81"/>
                </a:lnTo>
                <a:lnTo>
                  <a:pt x="227" y="70"/>
                </a:lnTo>
                <a:lnTo>
                  <a:pt x="247" y="58"/>
                </a:lnTo>
                <a:lnTo>
                  <a:pt x="268" y="47"/>
                </a:lnTo>
                <a:lnTo>
                  <a:pt x="289" y="38"/>
                </a:lnTo>
                <a:lnTo>
                  <a:pt x="309" y="29"/>
                </a:lnTo>
                <a:lnTo>
                  <a:pt x="332" y="22"/>
                </a:lnTo>
                <a:lnTo>
                  <a:pt x="354" y="16"/>
                </a:lnTo>
                <a:lnTo>
                  <a:pt x="377" y="11"/>
                </a:lnTo>
                <a:lnTo>
                  <a:pt x="400" y="7"/>
                </a:lnTo>
                <a:lnTo>
                  <a:pt x="424" y="3"/>
                </a:lnTo>
                <a:lnTo>
                  <a:pt x="447" y="1"/>
                </a:lnTo>
                <a:lnTo>
                  <a:pt x="471" y="0"/>
                </a:lnTo>
                <a:close/>
                <a:moveTo>
                  <a:pt x="1451" y="1205"/>
                </a:moveTo>
                <a:lnTo>
                  <a:pt x="12797" y="1205"/>
                </a:lnTo>
                <a:lnTo>
                  <a:pt x="12797" y="8276"/>
                </a:lnTo>
                <a:lnTo>
                  <a:pt x="1451" y="8276"/>
                </a:lnTo>
                <a:lnTo>
                  <a:pt x="1451" y="1205"/>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80" name="114479871"/>
          <p:cNvSpPr>
            <a:spLocks noEditPoints="1"/>
          </p:cNvSpPr>
          <p:nvPr/>
        </p:nvSpPr>
        <p:spPr bwMode="auto">
          <a:xfrm>
            <a:off x="9474910" y="4386216"/>
            <a:ext cx="42984" cy="67539"/>
          </a:xfrm>
          <a:custGeom>
            <a:avLst/>
            <a:gdLst/>
            <a:ahLst/>
            <a:cxnLst>
              <a:cxn ang="0">
                <a:pos x="1143" y="12"/>
              </a:cxn>
              <a:cxn ang="0">
                <a:pos x="1333" y="61"/>
              </a:cxn>
              <a:cxn ang="0">
                <a:pos x="1506" y="145"/>
              </a:cxn>
              <a:cxn ang="0">
                <a:pos x="1659" y="259"/>
              </a:cxn>
              <a:cxn ang="0">
                <a:pos x="1787" y="399"/>
              </a:cxn>
              <a:cxn ang="0">
                <a:pos x="1887" y="563"/>
              </a:cxn>
              <a:cxn ang="0">
                <a:pos x="1953" y="745"/>
              </a:cxn>
              <a:cxn ang="0">
                <a:pos x="1983" y="942"/>
              </a:cxn>
              <a:cxn ang="0">
                <a:pos x="1977" y="1112"/>
              </a:cxn>
              <a:cxn ang="0">
                <a:pos x="1946" y="1265"/>
              </a:cxn>
              <a:cxn ang="0">
                <a:pos x="1893" y="1408"/>
              </a:cxn>
              <a:cxn ang="0">
                <a:pos x="1818" y="1540"/>
              </a:cxn>
              <a:cxn ang="0">
                <a:pos x="202" y="1591"/>
              </a:cxn>
              <a:cxn ang="0">
                <a:pos x="118" y="1458"/>
              </a:cxn>
              <a:cxn ang="0">
                <a:pos x="53" y="1312"/>
              </a:cxn>
              <a:cxn ang="0">
                <a:pos x="14" y="1157"/>
              </a:cxn>
              <a:cxn ang="0">
                <a:pos x="0" y="993"/>
              </a:cxn>
              <a:cxn ang="0">
                <a:pos x="20" y="792"/>
              </a:cxn>
              <a:cxn ang="0">
                <a:pos x="78" y="607"/>
              </a:cxn>
              <a:cxn ang="0">
                <a:pos x="170" y="438"/>
              </a:cxn>
              <a:cxn ang="0">
                <a:pos x="291" y="291"/>
              </a:cxn>
              <a:cxn ang="0">
                <a:pos x="438" y="170"/>
              </a:cxn>
              <a:cxn ang="0">
                <a:pos x="607" y="78"/>
              </a:cxn>
              <a:cxn ang="0">
                <a:pos x="792" y="20"/>
              </a:cxn>
              <a:cxn ang="0">
                <a:pos x="993" y="0"/>
              </a:cxn>
              <a:cxn ang="0">
                <a:pos x="1079" y="428"/>
              </a:cxn>
              <a:cxn ang="0">
                <a:pos x="1188" y="456"/>
              </a:cxn>
              <a:cxn ang="0">
                <a:pos x="1289" y="504"/>
              </a:cxn>
              <a:cxn ang="0">
                <a:pos x="1376" y="570"/>
              </a:cxn>
              <a:cxn ang="0">
                <a:pos x="1450" y="651"/>
              </a:cxn>
              <a:cxn ang="0">
                <a:pos x="1507" y="745"/>
              </a:cxn>
              <a:cxn ang="0">
                <a:pos x="1545" y="850"/>
              </a:cxn>
              <a:cxn ang="0">
                <a:pos x="1563" y="963"/>
              </a:cxn>
              <a:cxn ang="0">
                <a:pos x="1557" y="1079"/>
              </a:cxn>
              <a:cxn ang="0">
                <a:pos x="1529" y="1188"/>
              </a:cxn>
              <a:cxn ang="0">
                <a:pos x="1481" y="1289"/>
              </a:cxn>
              <a:cxn ang="0">
                <a:pos x="1415" y="1376"/>
              </a:cxn>
              <a:cxn ang="0">
                <a:pos x="1333" y="1449"/>
              </a:cxn>
              <a:cxn ang="0">
                <a:pos x="1240" y="1507"/>
              </a:cxn>
              <a:cxn ang="0">
                <a:pos x="1135" y="1545"/>
              </a:cxn>
              <a:cxn ang="0">
                <a:pos x="1022" y="1563"/>
              </a:cxn>
              <a:cxn ang="0">
                <a:pos x="906" y="1556"/>
              </a:cxn>
              <a:cxn ang="0">
                <a:pos x="797" y="1528"/>
              </a:cxn>
              <a:cxn ang="0">
                <a:pos x="697" y="1481"/>
              </a:cxn>
              <a:cxn ang="0">
                <a:pos x="609" y="1415"/>
              </a:cxn>
              <a:cxn ang="0">
                <a:pos x="535" y="1334"/>
              </a:cxn>
              <a:cxn ang="0">
                <a:pos x="478" y="1240"/>
              </a:cxn>
              <a:cxn ang="0">
                <a:pos x="440" y="1135"/>
              </a:cxn>
              <a:cxn ang="0">
                <a:pos x="422" y="1022"/>
              </a:cxn>
              <a:cxn ang="0">
                <a:pos x="428" y="906"/>
              </a:cxn>
              <a:cxn ang="0">
                <a:pos x="456" y="797"/>
              </a:cxn>
              <a:cxn ang="0">
                <a:pos x="504" y="697"/>
              </a:cxn>
              <a:cxn ang="0">
                <a:pos x="570" y="609"/>
              </a:cxn>
              <a:cxn ang="0">
                <a:pos x="651" y="535"/>
              </a:cxn>
              <a:cxn ang="0">
                <a:pos x="745" y="478"/>
              </a:cxn>
              <a:cxn ang="0">
                <a:pos x="850" y="440"/>
              </a:cxn>
              <a:cxn ang="0">
                <a:pos x="963" y="422"/>
              </a:cxn>
            </a:cxnLst>
            <a:rect l="0" t="0" r="r" b="b"/>
            <a:pathLst>
              <a:path w="1984" h="2926">
                <a:moveTo>
                  <a:pt x="993" y="0"/>
                </a:moveTo>
                <a:lnTo>
                  <a:pt x="1044" y="2"/>
                </a:lnTo>
                <a:lnTo>
                  <a:pt x="1094" y="6"/>
                </a:lnTo>
                <a:lnTo>
                  <a:pt x="1143" y="12"/>
                </a:lnTo>
                <a:lnTo>
                  <a:pt x="1192" y="20"/>
                </a:lnTo>
                <a:lnTo>
                  <a:pt x="1240" y="32"/>
                </a:lnTo>
                <a:lnTo>
                  <a:pt x="1287" y="45"/>
                </a:lnTo>
                <a:lnTo>
                  <a:pt x="1333" y="61"/>
                </a:lnTo>
                <a:lnTo>
                  <a:pt x="1378" y="78"/>
                </a:lnTo>
                <a:lnTo>
                  <a:pt x="1422" y="98"/>
                </a:lnTo>
                <a:lnTo>
                  <a:pt x="1464" y="121"/>
                </a:lnTo>
                <a:lnTo>
                  <a:pt x="1506" y="145"/>
                </a:lnTo>
                <a:lnTo>
                  <a:pt x="1546" y="170"/>
                </a:lnTo>
                <a:lnTo>
                  <a:pt x="1586" y="198"/>
                </a:lnTo>
                <a:lnTo>
                  <a:pt x="1623" y="228"/>
                </a:lnTo>
                <a:lnTo>
                  <a:pt x="1659" y="259"/>
                </a:lnTo>
                <a:lnTo>
                  <a:pt x="1694" y="291"/>
                </a:lnTo>
                <a:lnTo>
                  <a:pt x="1727" y="326"/>
                </a:lnTo>
                <a:lnTo>
                  <a:pt x="1758" y="362"/>
                </a:lnTo>
                <a:lnTo>
                  <a:pt x="1787" y="399"/>
                </a:lnTo>
                <a:lnTo>
                  <a:pt x="1815" y="438"/>
                </a:lnTo>
                <a:lnTo>
                  <a:pt x="1841" y="479"/>
                </a:lnTo>
                <a:lnTo>
                  <a:pt x="1865" y="520"/>
                </a:lnTo>
                <a:lnTo>
                  <a:pt x="1887" y="563"/>
                </a:lnTo>
                <a:lnTo>
                  <a:pt x="1906" y="607"/>
                </a:lnTo>
                <a:lnTo>
                  <a:pt x="1924" y="652"/>
                </a:lnTo>
                <a:lnTo>
                  <a:pt x="1940" y="698"/>
                </a:lnTo>
                <a:lnTo>
                  <a:pt x="1953" y="745"/>
                </a:lnTo>
                <a:lnTo>
                  <a:pt x="1965" y="792"/>
                </a:lnTo>
                <a:lnTo>
                  <a:pt x="1973" y="841"/>
                </a:lnTo>
                <a:lnTo>
                  <a:pt x="1979" y="891"/>
                </a:lnTo>
                <a:lnTo>
                  <a:pt x="1983" y="942"/>
                </a:lnTo>
                <a:lnTo>
                  <a:pt x="1984" y="993"/>
                </a:lnTo>
                <a:lnTo>
                  <a:pt x="1984" y="1032"/>
                </a:lnTo>
                <a:lnTo>
                  <a:pt x="1981" y="1073"/>
                </a:lnTo>
                <a:lnTo>
                  <a:pt x="1977" y="1112"/>
                </a:lnTo>
                <a:lnTo>
                  <a:pt x="1972" y="1151"/>
                </a:lnTo>
                <a:lnTo>
                  <a:pt x="1965" y="1189"/>
                </a:lnTo>
                <a:lnTo>
                  <a:pt x="1956" y="1227"/>
                </a:lnTo>
                <a:lnTo>
                  <a:pt x="1946" y="1265"/>
                </a:lnTo>
                <a:lnTo>
                  <a:pt x="1936" y="1301"/>
                </a:lnTo>
                <a:lnTo>
                  <a:pt x="1922" y="1337"/>
                </a:lnTo>
                <a:lnTo>
                  <a:pt x="1909" y="1373"/>
                </a:lnTo>
                <a:lnTo>
                  <a:pt x="1893" y="1408"/>
                </a:lnTo>
                <a:lnTo>
                  <a:pt x="1876" y="1442"/>
                </a:lnTo>
                <a:lnTo>
                  <a:pt x="1859" y="1475"/>
                </a:lnTo>
                <a:lnTo>
                  <a:pt x="1839" y="1508"/>
                </a:lnTo>
                <a:lnTo>
                  <a:pt x="1818" y="1540"/>
                </a:lnTo>
                <a:lnTo>
                  <a:pt x="1797" y="1571"/>
                </a:lnTo>
                <a:lnTo>
                  <a:pt x="1023" y="2926"/>
                </a:lnTo>
                <a:lnTo>
                  <a:pt x="199" y="1591"/>
                </a:lnTo>
                <a:lnTo>
                  <a:pt x="202" y="1591"/>
                </a:lnTo>
                <a:lnTo>
                  <a:pt x="179" y="1558"/>
                </a:lnTo>
                <a:lnTo>
                  <a:pt x="157" y="1526"/>
                </a:lnTo>
                <a:lnTo>
                  <a:pt x="136" y="1492"/>
                </a:lnTo>
                <a:lnTo>
                  <a:pt x="118" y="1458"/>
                </a:lnTo>
                <a:lnTo>
                  <a:pt x="99" y="1422"/>
                </a:lnTo>
                <a:lnTo>
                  <a:pt x="82" y="1387"/>
                </a:lnTo>
                <a:lnTo>
                  <a:pt x="68" y="1351"/>
                </a:lnTo>
                <a:lnTo>
                  <a:pt x="53" y="1312"/>
                </a:lnTo>
                <a:lnTo>
                  <a:pt x="42" y="1275"/>
                </a:lnTo>
                <a:lnTo>
                  <a:pt x="30" y="1237"/>
                </a:lnTo>
                <a:lnTo>
                  <a:pt x="21" y="1197"/>
                </a:lnTo>
                <a:lnTo>
                  <a:pt x="14" y="1157"/>
                </a:lnTo>
                <a:lnTo>
                  <a:pt x="8" y="1116"/>
                </a:lnTo>
                <a:lnTo>
                  <a:pt x="3" y="1076"/>
                </a:lnTo>
                <a:lnTo>
                  <a:pt x="1" y="1034"/>
                </a:lnTo>
                <a:lnTo>
                  <a:pt x="0" y="993"/>
                </a:lnTo>
                <a:lnTo>
                  <a:pt x="1" y="942"/>
                </a:lnTo>
                <a:lnTo>
                  <a:pt x="6" y="891"/>
                </a:lnTo>
                <a:lnTo>
                  <a:pt x="12" y="841"/>
                </a:lnTo>
                <a:lnTo>
                  <a:pt x="20" y="792"/>
                </a:lnTo>
                <a:lnTo>
                  <a:pt x="31" y="745"/>
                </a:lnTo>
                <a:lnTo>
                  <a:pt x="45" y="698"/>
                </a:lnTo>
                <a:lnTo>
                  <a:pt x="61" y="652"/>
                </a:lnTo>
                <a:lnTo>
                  <a:pt x="78" y="607"/>
                </a:lnTo>
                <a:lnTo>
                  <a:pt x="98" y="563"/>
                </a:lnTo>
                <a:lnTo>
                  <a:pt x="120" y="520"/>
                </a:lnTo>
                <a:lnTo>
                  <a:pt x="144" y="479"/>
                </a:lnTo>
                <a:lnTo>
                  <a:pt x="170" y="438"/>
                </a:lnTo>
                <a:lnTo>
                  <a:pt x="198" y="399"/>
                </a:lnTo>
                <a:lnTo>
                  <a:pt x="228" y="362"/>
                </a:lnTo>
                <a:lnTo>
                  <a:pt x="259" y="326"/>
                </a:lnTo>
                <a:lnTo>
                  <a:pt x="291" y="291"/>
                </a:lnTo>
                <a:lnTo>
                  <a:pt x="326" y="259"/>
                </a:lnTo>
                <a:lnTo>
                  <a:pt x="362" y="228"/>
                </a:lnTo>
                <a:lnTo>
                  <a:pt x="399" y="198"/>
                </a:lnTo>
                <a:lnTo>
                  <a:pt x="438" y="170"/>
                </a:lnTo>
                <a:lnTo>
                  <a:pt x="479" y="145"/>
                </a:lnTo>
                <a:lnTo>
                  <a:pt x="520" y="121"/>
                </a:lnTo>
                <a:lnTo>
                  <a:pt x="563" y="98"/>
                </a:lnTo>
                <a:lnTo>
                  <a:pt x="607" y="78"/>
                </a:lnTo>
                <a:lnTo>
                  <a:pt x="651" y="61"/>
                </a:lnTo>
                <a:lnTo>
                  <a:pt x="698" y="45"/>
                </a:lnTo>
                <a:lnTo>
                  <a:pt x="745" y="32"/>
                </a:lnTo>
                <a:lnTo>
                  <a:pt x="792" y="20"/>
                </a:lnTo>
                <a:lnTo>
                  <a:pt x="841" y="12"/>
                </a:lnTo>
                <a:lnTo>
                  <a:pt x="891" y="6"/>
                </a:lnTo>
                <a:lnTo>
                  <a:pt x="942" y="2"/>
                </a:lnTo>
                <a:lnTo>
                  <a:pt x="993" y="0"/>
                </a:lnTo>
                <a:close/>
                <a:moveTo>
                  <a:pt x="993" y="421"/>
                </a:moveTo>
                <a:lnTo>
                  <a:pt x="1022" y="422"/>
                </a:lnTo>
                <a:lnTo>
                  <a:pt x="1051" y="424"/>
                </a:lnTo>
                <a:lnTo>
                  <a:pt x="1079" y="428"/>
                </a:lnTo>
                <a:lnTo>
                  <a:pt x="1107" y="433"/>
                </a:lnTo>
                <a:lnTo>
                  <a:pt x="1135" y="440"/>
                </a:lnTo>
                <a:lnTo>
                  <a:pt x="1162" y="447"/>
                </a:lnTo>
                <a:lnTo>
                  <a:pt x="1188" y="456"/>
                </a:lnTo>
                <a:lnTo>
                  <a:pt x="1214" y="467"/>
                </a:lnTo>
                <a:lnTo>
                  <a:pt x="1240" y="478"/>
                </a:lnTo>
                <a:lnTo>
                  <a:pt x="1264" y="490"/>
                </a:lnTo>
                <a:lnTo>
                  <a:pt x="1289" y="504"/>
                </a:lnTo>
                <a:lnTo>
                  <a:pt x="1312" y="518"/>
                </a:lnTo>
                <a:lnTo>
                  <a:pt x="1333" y="535"/>
                </a:lnTo>
                <a:lnTo>
                  <a:pt x="1355" y="552"/>
                </a:lnTo>
                <a:lnTo>
                  <a:pt x="1376" y="570"/>
                </a:lnTo>
                <a:lnTo>
                  <a:pt x="1396" y="589"/>
                </a:lnTo>
                <a:lnTo>
                  <a:pt x="1415" y="609"/>
                </a:lnTo>
                <a:lnTo>
                  <a:pt x="1433" y="629"/>
                </a:lnTo>
                <a:lnTo>
                  <a:pt x="1450" y="651"/>
                </a:lnTo>
                <a:lnTo>
                  <a:pt x="1466" y="673"/>
                </a:lnTo>
                <a:lnTo>
                  <a:pt x="1481" y="697"/>
                </a:lnTo>
                <a:lnTo>
                  <a:pt x="1494" y="721"/>
                </a:lnTo>
                <a:lnTo>
                  <a:pt x="1507" y="745"/>
                </a:lnTo>
                <a:lnTo>
                  <a:pt x="1518" y="771"/>
                </a:lnTo>
                <a:lnTo>
                  <a:pt x="1529" y="797"/>
                </a:lnTo>
                <a:lnTo>
                  <a:pt x="1538" y="823"/>
                </a:lnTo>
                <a:lnTo>
                  <a:pt x="1545" y="850"/>
                </a:lnTo>
                <a:lnTo>
                  <a:pt x="1552" y="878"/>
                </a:lnTo>
                <a:lnTo>
                  <a:pt x="1557" y="906"/>
                </a:lnTo>
                <a:lnTo>
                  <a:pt x="1561" y="934"/>
                </a:lnTo>
                <a:lnTo>
                  <a:pt x="1563" y="963"/>
                </a:lnTo>
                <a:lnTo>
                  <a:pt x="1564" y="993"/>
                </a:lnTo>
                <a:lnTo>
                  <a:pt x="1563" y="1022"/>
                </a:lnTo>
                <a:lnTo>
                  <a:pt x="1561" y="1051"/>
                </a:lnTo>
                <a:lnTo>
                  <a:pt x="1557" y="1079"/>
                </a:lnTo>
                <a:lnTo>
                  <a:pt x="1552" y="1107"/>
                </a:lnTo>
                <a:lnTo>
                  <a:pt x="1545" y="1135"/>
                </a:lnTo>
                <a:lnTo>
                  <a:pt x="1538" y="1162"/>
                </a:lnTo>
                <a:lnTo>
                  <a:pt x="1529" y="1188"/>
                </a:lnTo>
                <a:lnTo>
                  <a:pt x="1518" y="1214"/>
                </a:lnTo>
                <a:lnTo>
                  <a:pt x="1507" y="1240"/>
                </a:lnTo>
                <a:lnTo>
                  <a:pt x="1494" y="1265"/>
                </a:lnTo>
                <a:lnTo>
                  <a:pt x="1481" y="1289"/>
                </a:lnTo>
                <a:lnTo>
                  <a:pt x="1466" y="1311"/>
                </a:lnTo>
                <a:lnTo>
                  <a:pt x="1450" y="1334"/>
                </a:lnTo>
                <a:lnTo>
                  <a:pt x="1433" y="1355"/>
                </a:lnTo>
                <a:lnTo>
                  <a:pt x="1415" y="1376"/>
                </a:lnTo>
                <a:lnTo>
                  <a:pt x="1396" y="1395"/>
                </a:lnTo>
                <a:lnTo>
                  <a:pt x="1376" y="1415"/>
                </a:lnTo>
                <a:lnTo>
                  <a:pt x="1355" y="1433"/>
                </a:lnTo>
                <a:lnTo>
                  <a:pt x="1333" y="1449"/>
                </a:lnTo>
                <a:lnTo>
                  <a:pt x="1312" y="1466"/>
                </a:lnTo>
                <a:lnTo>
                  <a:pt x="1289" y="1481"/>
                </a:lnTo>
                <a:lnTo>
                  <a:pt x="1264" y="1494"/>
                </a:lnTo>
                <a:lnTo>
                  <a:pt x="1240" y="1507"/>
                </a:lnTo>
                <a:lnTo>
                  <a:pt x="1214" y="1518"/>
                </a:lnTo>
                <a:lnTo>
                  <a:pt x="1188" y="1528"/>
                </a:lnTo>
                <a:lnTo>
                  <a:pt x="1162" y="1538"/>
                </a:lnTo>
                <a:lnTo>
                  <a:pt x="1135" y="1545"/>
                </a:lnTo>
                <a:lnTo>
                  <a:pt x="1107" y="1552"/>
                </a:lnTo>
                <a:lnTo>
                  <a:pt x="1079" y="1556"/>
                </a:lnTo>
                <a:lnTo>
                  <a:pt x="1051" y="1561"/>
                </a:lnTo>
                <a:lnTo>
                  <a:pt x="1022" y="1563"/>
                </a:lnTo>
                <a:lnTo>
                  <a:pt x="993" y="1564"/>
                </a:lnTo>
                <a:lnTo>
                  <a:pt x="963" y="1563"/>
                </a:lnTo>
                <a:lnTo>
                  <a:pt x="934" y="1561"/>
                </a:lnTo>
                <a:lnTo>
                  <a:pt x="906" y="1556"/>
                </a:lnTo>
                <a:lnTo>
                  <a:pt x="878" y="1552"/>
                </a:lnTo>
                <a:lnTo>
                  <a:pt x="850" y="1545"/>
                </a:lnTo>
                <a:lnTo>
                  <a:pt x="823" y="1538"/>
                </a:lnTo>
                <a:lnTo>
                  <a:pt x="797" y="1528"/>
                </a:lnTo>
                <a:lnTo>
                  <a:pt x="771" y="1518"/>
                </a:lnTo>
                <a:lnTo>
                  <a:pt x="745" y="1507"/>
                </a:lnTo>
                <a:lnTo>
                  <a:pt x="721" y="1494"/>
                </a:lnTo>
                <a:lnTo>
                  <a:pt x="697" y="1481"/>
                </a:lnTo>
                <a:lnTo>
                  <a:pt x="673" y="1466"/>
                </a:lnTo>
                <a:lnTo>
                  <a:pt x="651" y="1449"/>
                </a:lnTo>
                <a:lnTo>
                  <a:pt x="629" y="1433"/>
                </a:lnTo>
                <a:lnTo>
                  <a:pt x="609" y="1415"/>
                </a:lnTo>
                <a:lnTo>
                  <a:pt x="589" y="1395"/>
                </a:lnTo>
                <a:lnTo>
                  <a:pt x="570" y="1376"/>
                </a:lnTo>
                <a:lnTo>
                  <a:pt x="552" y="1355"/>
                </a:lnTo>
                <a:lnTo>
                  <a:pt x="535" y="1334"/>
                </a:lnTo>
                <a:lnTo>
                  <a:pt x="519" y="1311"/>
                </a:lnTo>
                <a:lnTo>
                  <a:pt x="504" y="1289"/>
                </a:lnTo>
                <a:lnTo>
                  <a:pt x="490" y="1265"/>
                </a:lnTo>
                <a:lnTo>
                  <a:pt x="478" y="1240"/>
                </a:lnTo>
                <a:lnTo>
                  <a:pt x="466" y="1214"/>
                </a:lnTo>
                <a:lnTo>
                  <a:pt x="456" y="1188"/>
                </a:lnTo>
                <a:lnTo>
                  <a:pt x="447" y="1162"/>
                </a:lnTo>
                <a:lnTo>
                  <a:pt x="440" y="1135"/>
                </a:lnTo>
                <a:lnTo>
                  <a:pt x="433" y="1107"/>
                </a:lnTo>
                <a:lnTo>
                  <a:pt x="428" y="1079"/>
                </a:lnTo>
                <a:lnTo>
                  <a:pt x="424" y="1051"/>
                </a:lnTo>
                <a:lnTo>
                  <a:pt x="422" y="1022"/>
                </a:lnTo>
                <a:lnTo>
                  <a:pt x="422" y="993"/>
                </a:lnTo>
                <a:lnTo>
                  <a:pt x="422" y="963"/>
                </a:lnTo>
                <a:lnTo>
                  <a:pt x="424" y="934"/>
                </a:lnTo>
                <a:lnTo>
                  <a:pt x="428" y="906"/>
                </a:lnTo>
                <a:lnTo>
                  <a:pt x="433" y="878"/>
                </a:lnTo>
                <a:lnTo>
                  <a:pt x="440" y="850"/>
                </a:lnTo>
                <a:lnTo>
                  <a:pt x="447" y="823"/>
                </a:lnTo>
                <a:lnTo>
                  <a:pt x="456" y="797"/>
                </a:lnTo>
                <a:lnTo>
                  <a:pt x="466" y="771"/>
                </a:lnTo>
                <a:lnTo>
                  <a:pt x="478" y="745"/>
                </a:lnTo>
                <a:lnTo>
                  <a:pt x="490" y="721"/>
                </a:lnTo>
                <a:lnTo>
                  <a:pt x="504" y="697"/>
                </a:lnTo>
                <a:lnTo>
                  <a:pt x="519" y="673"/>
                </a:lnTo>
                <a:lnTo>
                  <a:pt x="535" y="651"/>
                </a:lnTo>
                <a:lnTo>
                  <a:pt x="552" y="629"/>
                </a:lnTo>
                <a:lnTo>
                  <a:pt x="570" y="609"/>
                </a:lnTo>
                <a:lnTo>
                  <a:pt x="589" y="589"/>
                </a:lnTo>
                <a:lnTo>
                  <a:pt x="609" y="570"/>
                </a:lnTo>
                <a:lnTo>
                  <a:pt x="629" y="552"/>
                </a:lnTo>
                <a:lnTo>
                  <a:pt x="651" y="535"/>
                </a:lnTo>
                <a:lnTo>
                  <a:pt x="673" y="518"/>
                </a:lnTo>
                <a:lnTo>
                  <a:pt x="697" y="504"/>
                </a:lnTo>
                <a:lnTo>
                  <a:pt x="721" y="490"/>
                </a:lnTo>
                <a:lnTo>
                  <a:pt x="745" y="478"/>
                </a:lnTo>
                <a:lnTo>
                  <a:pt x="771" y="467"/>
                </a:lnTo>
                <a:lnTo>
                  <a:pt x="797" y="456"/>
                </a:lnTo>
                <a:lnTo>
                  <a:pt x="823" y="447"/>
                </a:lnTo>
                <a:lnTo>
                  <a:pt x="850" y="440"/>
                </a:lnTo>
                <a:lnTo>
                  <a:pt x="878" y="433"/>
                </a:lnTo>
                <a:lnTo>
                  <a:pt x="906" y="428"/>
                </a:lnTo>
                <a:lnTo>
                  <a:pt x="934" y="424"/>
                </a:lnTo>
                <a:lnTo>
                  <a:pt x="963" y="422"/>
                </a:lnTo>
                <a:lnTo>
                  <a:pt x="993" y="421"/>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1" name="337581005"/>
          <p:cNvSpPr>
            <a:spLocks noEditPoints="1"/>
          </p:cNvSpPr>
          <p:nvPr/>
        </p:nvSpPr>
        <p:spPr bwMode="auto">
          <a:xfrm>
            <a:off x="9745083" y="4304489"/>
            <a:ext cx="307472" cy="231065"/>
          </a:xfrm>
          <a:custGeom>
            <a:avLst/>
            <a:gdLst/>
            <a:ahLst/>
            <a:cxnLst>
              <a:cxn ang="0">
                <a:pos x="15727" y="26"/>
              </a:cxn>
              <a:cxn ang="0">
                <a:pos x="15922" y="132"/>
              </a:cxn>
              <a:cxn ang="0">
                <a:pos x="16062" y="303"/>
              </a:cxn>
              <a:cxn ang="0">
                <a:pos x="16130" y="519"/>
              </a:cxn>
              <a:cxn ang="0">
                <a:pos x="7" y="490"/>
              </a:cxn>
              <a:cxn ang="0">
                <a:pos x="84" y="279"/>
              </a:cxn>
              <a:cxn ang="0">
                <a:pos x="233" y="115"/>
              </a:cxn>
              <a:cxn ang="0">
                <a:pos x="434" y="18"/>
              </a:cxn>
              <a:cxn ang="0">
                <a:pos x="6998" y="7311"/>
              </a:cxn>
              <a:cxn ang="0">
                <a:pos x="8559" y="2549"/>
              </a:cxn>
              <a:cxn ang="0">
                <a:pos x="9743" y="2981"/>
              </a:cxn>
              <a:cxn ang="0">
                <a:pos x="10660" y="3813"/>
              </a:cxn>
              <a:cxn ang="0">
                <a:pos x="11202" y="4939"/>
              </a:cxn>
              <a:cxn ang="0">
                <a:pos x="11268" y="6237"/>
              </a:cxn>
              <a:cxn ang="0">
                <a:pos x="10835" y="7422"/>
              </a:cxn>
              <a:cxn ang="0">
                <a:pos x="10002" y="8337"/>
              </a:cxn>
              <a:cxn ang="0">
                <a:pos x="8874" y="8879"/>
              </a:cxn>
              <a:cxn ang="0">
                <a:pos x="7574" y="8943"/>
              </a:cxn>
              <a:cxn ang="0">
                <a:pos x="6389" y="8511"/>
              </a:cxn>
              <a:cxn ang="0">
                <a:pos x="5472" y="7679"/>
              </a:cxn>
              <a:cxn ang="0">
                <a:pos x="4930" y="6553"/>
              </a:cxn>
              <a:cxn ang="0">
                <a:pos x="4865" y="5255"/>
              </a:cxn>
              <a:cxn ang="0">
                <a:pos x="5298" y="4071"/>
              </a:cxn>
              <a:cxn ang="0">
                <a:pos x="6131" y="3156"/>
              </a:cxn>
              <a:cxn ang="0">
                <a:pos x="7259" y="2614"/>
              </a:cxn>
              <a:cxn ang="0">
                <a:pos x="8299" y="3474"/>
              </a:cxn>
              <a:cxn ang="0">
                <a:pos x="9154" y="3739"/>
              </a:cxn>
              <a:cxn ang="0">
                <a:pos x="9829" y="4295"/>
              </a:cxn>
              <a:cxn ang="0">
                <a:pos x="10249" y="5068"/>
              </a:cxn>
              <a:cxn ang="0">
                <a:pos x="10341" y="5979"/>
              </a:cxn>
              <a:cxn ang="0">
                <a:pos x="10076" y="6833"/>
              </a:cxn>
              <a:cxn ang="0">
                <a:pos x="9519" y="7507"/>
              </a:cxn>
              <a:cxn ang="0">
                <a:pos x="8745" y="7926"/>
              </a:cxn>
              <a:cxn ang="0">
                <a:pos x="7834" y="8018"/>
              </a:cxn>
              <a:cxn ang="0">
                <a:pos x="6979" y="7753"/>
              </a:cxn>
              <a:cxn ang="0">
                <a:pos x="6303" y="7197"/>
              </a:cxn>
              <a:cxn ang="0">
                <a:pos x="5884" y="6424"/>
              </a:cxn>
              <a:cxn ang="0">
                <a:pos x="5792" y="5513"/>
              </a:cxn>
              <a:cxn ang="0">
                <a:pos x="6057" y="4659"/>
              </a:cxn>
              <a:cxn ang="0">
                <a:pos x="6614" y="3986"/>
              </a:cxn>
              <a:cxn ang="0">
                <a:pos x="7388" y="3566"/>
              </a:cxn>
              <a:cxn ang="0">
                <a:pos x="16133" y="9543"/>
              </a:cxn>
              <a:cxn ang="0">
                <a:pos x="16126" y="11003"/>
              </a:cxn>
              <a:cxn ang="0">
                <a:pos x="16049" y="11213"/>
              </a:cxn>
              <a:cxn ang="0">
                <a:pos x="15900" y="11377"/>
              </a:cxn>
              <a:cxn ang="0">
                <a:pos x="15698" y="11474"/>
              </a:cxn>
              <a:cxn ang="0">
                <a:pos x="519" y="11489"/>
              </a:cxn>
              <a:cxn ang="0">
                <a:pos x="304" y="11423"/>
              </a:cxn>
              <a:cxn ang="0">
                <a:pos x="132" y="11282"/>
              </a:cxn>
              <a:cxn ang="0">
                <a:pos x="26" y="11086"/>
              </a:cxn>
              <a:cxn ang="0">
                <a:pos x="16133" y="9750"/>
              </a:cxn>
              <a:cxn ang="0">
                <a:pos x="3483" y="1338"/>
              </a:cxn>
              <a:cxn ang="0">
                <a:pos x="5884" y="703"/>
              </a:cxn>
              <a:cxn ang="0">
                <a:pos x="7575" y="1338"/>
              </a:cxn>
              <a:cxn ang="0">
                <a:pos x="11941" y="703"/>
              </a:cxn>
              <a:cxn ang="0">
                <a:pos x="12650" y="703"/>
              </a:cxn>
              <a:cxn ang="0">
                <a:pos x="1791" y="10868"/>
              </a:cxn>
              <a:cxn ang="0">
                <a:pos x="4192" y="10232"/>
              </a:cxn>
              <a:cxn ang="0">
                <a:pos x="5884" y="10868"/>
              </a:cxn>
              <a:cxn ang="0">
                <a:pos x="10249" y="10232"/>
              </a:cxn>
              <a:cxn ang="0">
                <a:pos x="10958" y="10232"/>
              </a:cxn>
              <a:cxn ang="0">
                <a:pos x="15325" y="10868"/>
              </a:cxn>
            </a:cxnLst>
            <a:rect l="0" t="0" r="r" b="b"/>
            <a:pathLst>
              <a:path w="16133" h="11492">
                <a:moveTo>
                  <a:pt x="578" y="0"/>
                </a:moveTo>
                <a:lnTo>
                  <a:pt x="15555" y="0"/>
                </a:lnTo>
                <a:lnTo>
                  <a:pt x="15584" y="1"/>
                </a:lnTo>
                <a:lnTo>
                  <a:pt x="15614" y="3"/>
                </a:lnTo>
                <a:lnTo>
                  <a:pt x="15642" y="7"/>
                </a:lnTo>
                <a:lnTo>
                  <a:pt x="15671" y="12"/>
                </a:lnTo>
                <a:lnTo>
                  <a:pt x="15698" y="18"/>
                </a:lnTo>
                <a:lnTo>
                  <a:pt x="15727" y="26"/>
                </a:lnTo>
                <a:lnTo>
                  <a:pt x="15753" y="35"/>
                </a:lnTo>
                <a:lnTo>
                  <a:pt x="15779" y="45"/>
                </a:lnTo>
                <a:lnTo>
                  <a:pt x="15805" y="57"/>
                </a:lnTo>
                <a:lnTo>
                  <a:pt x="15829" y="70"/>
                </a:lnTo>
                <a:lnTo>
                  <a:pt x="15854" y="84"/>
                </a:lnTo>
                <a:lnTo>
                  <a:pt x="15878" y="99"/>
                </a:lnTo>
                <a:lnTo>
                  <a:pt x="15900" y="115"/>
                </a:lnTo>
                <a:lnTo>
                  <a:pt x="15922" y="132"/>
                </a:lnTo>
                <a:lnTo>
                  <a:pt x="15943" y="151"/>
                </a:lnTo>
                <a:lnTo>
                  <a:pt x="15964" y="169"/>
                </a:lnTo>
                <a:lnTo>
                  <a:pt x="15982" y="189"/>
                </a:lnTo>
                <a:lnTo>
                  <a:pt x="16001" y="210"/>
                </a:lnTo>
                <a:lnTo>
                  <a:pt x="16018" y="233"/>
                </a:lnTo>
                <a:lnTo>
                  <a:pt x="16034" y="255"/>
                </a:lnTo>
                <a:lnTo>
                  <a:pt x="16049" y="279"/>
                </a:lnTo>
                <a:lnTo>
                  <a:pt x="16062" y="303"/>
                </a:lnTo>
                <a:lnTo>
                  <a:pt x="16076" y="327"/>
                </a:lnTo>
                <a:lnTo>
                  <a:pt x="16088" y="353"/>
                </a:lnTo>
                <a:lnTo>
                  <a:pt x="16098" y="380"/>
                </a:lnTo>
                <a:lnTo>
                  <a:pt x="16107" y="406"/>
                </a:lnTo>
                <a:lnTo>
                  <a:pt x="16115" y="434"/>
                </a:lnTo>
                <a:lnTo>
                  <a:pt x="16121" y="461"/>
                </a:lnTo>
                <a:lnTo>
                  <a:pt x="16126" y="490"/>
                </a:lnTo>
                <a:lnTo>
                  <a:pt x="16130" y="519"/>
                </a:lnTo>
                <a:lnTo>
                  <a:pt x="16132" y="548"/>
                </a:lnTo>
                <a:lnTo>
                  <a:pt x="16133" y="577"/>
                </a:lnTo>
                <a:lnTo>
                  <a:pt x="16133" y="1742"/>
                </a:lnTo>
                <a:lnTo>
                  <a:pt x="0" y="1742"/>
                </a:lnTo>
                <a:lnTo>
                  <a:pt x="0" y="577"/>
                </a:lnTo>
                <a:lnTo>
                  <a:pt x="1" y="548"/>
                </a:lnTo>
                <a:lnTo>
                  <a:pt x="3" y="519"/>
                </a:lnTo>
                <a:lnTo>
                  <a:pt x="7" y="490"/>
                </a:lnTo>
                <a:lnTo>
                  <a:pt x="12" y="461"/>
                </a:lnTo>
                <a:lnTo>
                  <a:pt x="18" y="434"/>
                </a:lnTo>
                <a:lnTo>
                  <a:pt x="26" y="406"/>
                </a:lnTo>
                <a:lnTo>
                  <a:pt x="35" y="380"/>
                </a:lnTo>
                <a:lnTo>
                  <a:pt x="45" y="353"/>
                </a:lnTo>
                <a:lnTo>
                  <a:pt x="57" y="327"/>
                </a:lnTo>
                <a:lnTo>
                  <a:pt x="70" y="303"/>
                </a:lnTo>
                <a:lnTo>
                  <a:pt x="84" y="279"/>
                </a:lnTo>
                <a:lnTo>
                  <a:pt x="99" y="255"/>
                </a:lnTo>
                <a:lnTo>
                  <a:pt x="115" y="233"/>
                </a:lnTo>
                <a:lnTo>
                  <a:pt x="132" y="210"/>
                </a:lnTo>
                <a:lnTo>
                  <a:pt x="150" y="189"/>
                </a:lnTo>
                <a:lnTo>
                  <a:pt x="169" y="169"/>
                </a:lnTo>
                <a:lnTo>
                  <a:pt x="190" y="151"/>
                </a:lnTo>
                <a:lnTo>
                  <a:pt x="211" y="132"/>
                </a:lnTo>
                <a:lnTo>
                  <a:pt x="233" y="115"/>
                </a:lnTo>
                <a:lnTo>
                  <a:pt x="255" y="99"/>
                </a:lnTo>
                <a:lnTo>
                  <a:pt x="279" y="84"/>
                </a:lnTo>
                <a:lnTo>
                  <a:pt x="304" y="70"/>
                </a:lnTo>
                <a:lnTo>
                  <a:pt x="328" y="57"/>
                </a:lnTo>
                <a:lnTo>
                  <a:pt x="354" y="45"/>
                </a:lnTo>
                <a:lnTo>
                  <a:pt x="380" y="35"/>
                </a:lnTo>
                <a:lnTo>
                  <a:pt x="406" y="26"/>
                </a:lnTo>
                <a:lnTo>
                  <a:pt x="434" y="18"/>
                </a:lnTo>
                <a:lnTo>
                  <a:pt x="462" y="12"/>
                </a:lnTo>
                <a:lnTo>
                  <a:pt x="490" y="7"/>
                </a:lnTo>
                <a:lnTo>
                  <a:pt x="519" y="3"/>
                </a:lnTo>
                <a:lnTo>
                  <a:pt x="549" y="1"/>
                </a:lnTo>
                <a:lnTo>
                  <a:pt x="578" y="0"/>
                </a:lnTo>
                <a:close/>
                <a:moveTo>
                  <a:pt x="9712" y="5746"/>
                </a:moveTo>
                <a:lnTo>
                  <a:pt x="8355" y="6528"/>
                </a:lnTo>
                <a:lnTo>
                  <a:pt x="6998" y="7311"/>
                </a:lnTo>
                <a:lnTo>
                  <a:pt x="6998" y="5746"/>
                </a:lnTo>
                <a:lnTo>
                  <a:pt x="6998" y="4181"/>
                </a:lnTo>
                <a:lnTo>
                  <a:pt x="8355" y="4964"/>
                </a:lnTo>
                <a:lnTo>
                  <a:pt x="9712" y="5746"/>
                </a:lnTo>
                <a:close/>
                <a:moveTo>
                  <a:pt x="8067" y="2511"/>
                </a:moveTo>
                <a:lnTo>
                  <a:pt x="8233" y="2516"/>
                </a:lnTo>
                <a:lnTo>
                  <a:pt x="8397" y="2529"/>
                </a:lnTo>
                <a:lnTo>
                  <a:pt x="8559" y="2549"/>
                </a:lnTo>
                <a:lnTo>
                  <a:pt x="8718" y="2578"/>
                </a:lnTo>
                <a:lnTo>
                  <a:pt x="8874" y="2614"/>
                </a:lnTo>
                <a:lnTo>
                  <a:pt x="9027" y="2657"/>
                </a:lnTo>
                <a:lnTo>
                  <a:pt x="9178" y="2709"/>
                </a:lnTo>
                <a:lnTo>
                  <a:pt x="9325" y="2766"/>
                </a:lnTo>
                <a:lnTo>
                  <a:pt x="9468" y="2832"/>
                </a:lnTo>
                <a:lnTo>
                  <a:pt x="9608" y="2903"/>
                </a:lnTo>
                <a:lnTo>
                  <a:pt x="9743" y="2981"/>
                </a:lnTo>
                <a:lnTo>
                  <a:pt x="9875" y="3065"/>
                </a:lnTo>
                <a:lnTo>
                  <a:pt x="10002" y="3156"/>
                </a:lnTo>
                <a:lnTo>
                  <a:pt x="10124" y="3252"/>
                </a:lnTo>
                <a:lnTo>
                  <a:pt x="10242" y="3353"/>
                </a:lnTo>
                <a:lnTo>
                  <a:pt x="10354" y="3461"/>
                </a:lnTo>
                <a:lnTo>
                  <a:pt x="10462" y="3573"/>
                </a:lnTo>
                <a:lnTo>
                  <a:pt x="10564" y="3691"/>
                </a:lnTo>
                <a:lnTo>
                  <a:pt x="10660" y="3813"/>
                </a:lnTo>
                <a:lnTo>
                  <a:pt x="10751" y="3939"/>
                </a:lnTo>
                <a:lnTo>
                  <a:pt x="10835" y="4071"/>
                </a:lnTo>
                <a:lnTo>
                  <a:pt x="10913" y="4206"/>
                </a:lnTo>
                <a:lnTo>
                  <a:pt x="10985" y="4346"/>
                </a:lnTo>
                <a:lnTo>
                  <a:pt x="11050" y="4489"/>
                </a:lnTo>
                <a:lnTo>
                  <a:pt x="11108" y="4636"/>
                </a:lnTo>
                <a:lnTo>
                  <a:pt x="11159" y="4786"/>
                </a:lnTo>
                <a:lnTo>
                  <a:pt x="11202" y="4939"/>
                </a:lnTo>
                <a:lnTo>
                  <a:pt x="11240" y="5095"/>
                </a:lnTo>
                <a:lnTo>
                  <a:pt x="11268" y="5255"/>
                </a:lnTo>
                <a:lnTo>
                  <a:pt x="11288" y="5416"/>
                </a:lnTo>
                <a:lnTo>
                  <a:pt x="11301" y="5580"/>
                </a:lnTo>
                <a:lnTo>
                  <a:pt x="11305" y="5746"/>
                </a:lnTo>
                <a:lnTo>
                  <a:pt x="11301" y="5912"/>
                </a:lnTo>
                <a:lnTo>
                  <a:pt x="11288" y="6076"/>
                </a:lnTo>
                <a:lnTo>
                  <a:pt x="11268" y="6237"/>
                </a:lnTo>
                <a:lnTo>
                  <a:pt x="11240" y="6397"/>
                </a:lnTo>
                <a:lnTo>
                  <a:pt x="11202" y="6553"/>
                </a:lnTo>
                <a:lnTo>
                  <a:pt x="11159" y="6706"/>
                </a:lnTo>
                <a:lnTo>
                  <a:pt x="11108" y="6857"/>
                </a:lnTo>
                <a:lnTo>
                  <a:pt x="11050" y="7003"/>
                </a:lnTo>
                <a:lnTo>
                  <a:pt x="10985" y="7147"/>
                </a:lnTo>
                <a:lnTo>
                  <a:pt x="10913" y="7286"/>
                </a:lnTo>
                <a:lnTo>
                  <a:pt x="10835" y="7422"/>
                </a:lnTo>
                <a:lnTo>
                  <a:pt x="10751" y="7553"/>
                </a:lnTo>
                <a:lnTo>
                  <a:pt x="10660" y="7679"/>
                </a:lnTo>
                <a:lnTo>
                  <a:pt x="10564" y="7801"/>
                </a:lnTo>
                <a:lnTo>
                  <a:pt x="10462" y="7919"/>
                </a:lnTo>
                <a:lnTo>
                  <a:pt x="10354" y="8031"/>
                </a:lnTo>
                <a:lnTo>
                  <a:pt x="10242" y="8139"/>
                </a:lnTo>
                <a:lnTo>
                  <a:pt x="10124" y="8240"/>
                </a:lnTo>
                <a:lnTo>
                  <a:pt x="10002" y="8337"/>
                </a:lnTo>
                <a:lnTo>
                  <a:pt x="9875" y="8427"/>
                </a:lnTo>
                <a:lnTo>
                  <a:pt x="9743" y="8511"/>
                </a:lnTo>
                <a:lnTo>
                  <a:pt x="9608" y="8589"/>
                </a:lnTo>
                <a:lnTo>
                  <a:pt x="9468" y="8660"/>
                </a:lnTo>
                <a:lnTo>
                  <a:pt x="9325" y="8726"/>
                </a:lnTo>
                <a:lnTo>
                  <a:pt x="9178" y="8784"/>
                </a:lnTo>
                <a:lnTo>
                  <a:pt x="9027" y="8835"/>
                </a:lnTo>
                <a:lnTo>
                  <a:pt x="8874" y="8879"/>
                </a:lnTo>
                <a:lnTo>
                  <a:pt x="8718" y="8915"/>
                </a:lnTo>
                <a:lnTo>
                  <a:pt x="8559" y="8943"/>
                </a:lnTo>
                <a:lnTo>
                  <a:pt x="8397" y="8963"/>
                </a:lnTo>
                <a:lnTo>
                  <a:pt x="8233" y="8976"/>
                </a:lnTo>
                <a:lnTo>
                  <a:pt x="8067" y="8981"/>
                </a:lnTo>
                <a:lnTo>
                  <a:pt x="7900" y="8976"/>
                </a:lnTo>
                <a:lnTo>
                  <a:pt x="7736" y="8963"/>
                </a:lnTo>
                <a:lnTo>
                  <a:pt x="7574" y="8943"/>
                </a:lnTo>
                <a:lnTo>
                  <a:pt x="7415" y="8915"/>
                </a:lnTo>
                <a:lnTo>
                  <a:pt x="7259" y="8879"/>
                </a:lnTo>
                <a:lnTo>
                  <a:pt x="7106" y="8835"/>
                </a:lnTo>
                <a:lnTo>
                  <a:pt x="6954" y="8784"/>
                </a:lnTo>
                <a:lnTo>
                  <a:pt x="6808" y="8726"/>
                </a:lnTo>
                <a:lnTo>
                  <a:pt x="6664" y="8660"/>
                </a:lnTo>
                <a:lnTo>
                  <a:pt x="6525" y="8589"/>
                </a:lnTo>
                <a:lnTo>
                  <a:pt x="6389" y="8511"/>
                </a:lnTo>
                <a:lnTo>
                  <a:pt x="6258" y="8427"/>
                </a:lnTo>
                <a:lnTo>
                  <a:pt x="6131" y="8337"/>
                </a:lnTo>
                <a:lnTo>
                  <a:pt x="6009" y="8240"/>
                </a:lnTo>
                <a:lnTo>
                  <a:pt x="5891" y="8139"/>
                </a:lnTo>
                <a:lnTo>
                  <a:pt x="5779" y="8031"/>
                </a:lnTo>
                <a:lnTo>
                  <a:pt x="5671" y="7919"/>
                </a:lnTo>
                <a:lnTo>
                  <a:pt x="5569" y="7801"/>
                </a:lnTo>
                <a:lnTo>
                  <a:pt x="5472" y="7679"/>
                </a:lnTo>
                <a:lnTo>
                  <a:pt x="5382" y="7553"/>
                </a:lnTo>
                <a:lnTo>
                  <a:pt x="5298" y="7422"/>
                </a:lnTo>
                <a:lnTo>
                  <a:pt x="5220" y="7286"/>
                </a:lnTo>
                <a:lnTo>
                  <a:pt x="5147" y="7147"/>
                </a:lnTo>
                <a:lnTo>
                  <a:pt x="5083" y="7003"/>
                </a:lnTo>
                <a:lnTo>
                  <a:pt x="5024" y="6857"/>
                </a:lnTo>
                <a:lnTo>
                  <a:pt x="4974" y="6706"/>
                </a:lnTo>
                <a:lnTo>
                  <a:pt x="4930" y="6553"/>
                </a:lnTo>
                <a:lnTo>
                  <a:pt x="4893" y="6397"/>
                </a:lnTo>
                <a:lnTo>
                  <a:pt x="4865" y="6237"/>
                </a:lnTo>
                <a:lnTo>
                  <a:pt x="4845" y="6076"/>
                </a:lnTo>
                <a:lnTo>
                  <a:pt x="4832" y="5912"/>
                </a:lnTo>
                <a:lnTo>
                  <a:pt x="4828" y="5746"/>
                </a:lnTo>
                <a:lnTo>
                  <a:pt x="4832" y="5580"/>
                </a:lnTo>
                <a:lnTo>
                  <a:pt x="4845" y="5416"/>
                </a:lnTo>
                <a:lnTo>
                  <a:pt x="4865" y="5255"/>
                </a:lnTo>
                <a:lnTo>
                  <a:pt x="4893" y="5095"/>
                </a:lnTo>
                <a:lnTo>
                  <a:pt x="4930" y="4939"/>
                </a:lnTo>
                <a:lnTo>
                  <a:pt x="4974" y="4786"/>
                </a:lnTo>
                <a:lnTo>
                  <a:pt x="5024" y="4636"/>
                </a:lnTo>
                <a:lnTo>
                  <a:pt x="5083" y="4489"/>
                </a:lnTo>
                <a:lnTo>
                  <a:pt x="5147" y="4346"/>
                </a:lnTo>
                <a:lnTo>
                  <a:pt x="5220" y="4206"/>
                </a:lnTo>
                <a:lnTo>
                  <a:pt x="5298" y="4071"/>
                </a:lnTo>
                <a:lnTo>
                  <a:pt x="5382" y="3939"/>
                </a:lnTo>
                <a:lnTo>
                  <a:pt x="5472" y="3813"/>
                </a:lnTo>
                <a:lnTo>
                  <a:pt x="5569" y="3691"/>
                </a:lnTo>
                <a:lnTo>
                  <a:pt x="5671" y="3573"/>
                </a:lnTo>
                <a:lnTo>
                  <a:pt x="5779" y="3461"/>
                </a:lnTo>
                <a:lnTo>
                  <a:pt x="5891" y="3353"/>
                </a:lnTo>
                <a:lnTo>
                  <a:pt x="6009" y="3252"/>
                </a:lnTo>
                <a:lnTo>
                  <a:pt x="6131" y="3156"/>
                </a:lnTo>
                <a:lnTo>
                  <a:pt x="6258" y="3065"/>
                </a:lnTo>
                <a:lnTo>
                  <a:pt x="6389" y="2981"/>
                </a:lnTo>
                <a:lnTo>
                  <a:pt x="6525" y="2903"/>
                </a:lnTo>
                <a:lnTo>
                  <a:pt x="6664" y="2832"/>
                </a:lnTo>
                <a:lnTo>
                  <a:pt x="6808" y="2766"/>
                </a:lnTo>
                <a:lnTo>
                  <a:pt x="6954" y="2709"/>
                </a:lnTo>
                <a:lnTo>
                  <a:pt x="7106" y="2657"/>
                </a:lnTo>
                <a:lnTo>
                  <a:pt x="7259" y="2614"/>
                </a:lnTo>
                <a:lnTo>
                  <a:pt x="7415" y="2578"/>
                </a:lnTo>
                <a:lnTo>
                  <a:pt x="7574" y="2549"/>
                </a:lnTo>
                <a:lnTo>
                  <a:pt x="7736" y="2529"/>
                </a:lnTo>
                <a:lnTo>
                  <a:pt x="7900" y="2516"/>
                </a:lnTo>
                <a:lnTo>
                  <a:pt x="8067" y="2511"/>
                </a:lnTo>
                <a:close/>
                <a:moveTo>
                  <a:pt x="8067" y="3463"/>
                </a:moveTo>
                <a:lnTo>
                  <a:pt x="8183" y="3466"/>
                </a:lnTo>
                <a:lnTo>
                  <a:pt x="8299" y="3474"/>
                </a:lnTo>
                <a:lnTo>
                  <a:pt x="8413" y="3489"/>
                </a:lnTo>
                <a:lnTo>
                  <a:pt x="8526" y="3509"/>
                </a:lnTo>
                <a:lnTo>
                  <a:pt x="8636" y="3535"/>
                </a:lnTo>
                <a:lnTo>
                  <a:pt x="8745" y="3566"/>
                </a:lnTo>
                <a:lnTo>
                  <a:pt x="8851" y="3602"/>
                </a:lnTo>
                <a:lnTo>
                  <a:pt x="8955" y="3642"/>
                </a:lnTo>
                <a:lnTo>
                  <a:pt x="9056" y="3689"/>
                </a:lnTo>
                <a:lnTo>
                  <a:pt x="9154" y="3739"/>
                </a:lnTo>
                <a:lnTo>
                  <a:pt x="9250" y="3794"/>
                </a:lnTo>
                <a:lnTo>
                  <a:pt x="9343" y="3854"/>
                </a:lnTo>
                <a:lnTo>
                  <a:pt x="9433" y="3917"/>
                </a:lnTo>
                <a:lnTo>
                  <a:pt x="9519" y="3986"/>
                </a:lnTo>
                <a:lnTo>
                  <a:pt x="9602" y="4057"/>
                </a:lnTo>
                <a:lnTo>
                  <a:pt x="9682" y="4133"/>
                </a:lnTo>
                <a:lnTo>
                  <a:pt x="9757" y="4212"/>
                </a:lnTo>
                <a:lnTo>
                  <a:pt x="9829" y="4295"/>
                </a:lnTo>
                <a:lnTo>
                  <a:pt x="9898" y="4382"/>
                </a:lnTo>
                <a:lnTo>
                  <a:pt x="9961" y="4471"/>
                </a:lnTo>
                <a:lnTo>
                  <a:pt x="10021" y="4564"/>
                </a:lnTo>
                <a:lnTo>
                  <a:pt x="10076" y="4659"/>
                </a:lnTo>
                <a:lnTo>
                  <a:pt x="10126" y="4758"/>
                </a:lnTo>
                <a:lnTo>
                  <a:pt x="10173" y="4859"/>
                </a:lnTo>
                <a:lnTo>
                  <a:pt x="10213" y="4963"/>
                </a:lnTo>
                <a:lnTo>
                  <a:pt x="10249" y="5068"/>
                </a:lnTo>
                <a:lnTo>
                  <a:pt x="10281" y="5177"/>
                </a:lnTo>
                <a:lnTo>
                  <a:pt x="10306" y="5287"/>
                </a:lnTo>
                <a:lnTo>
                  <a:pt x="10326" y="5400"/>
                </a:lnTo>
                <a:lnTo>
                  <a:pt x="10341" y="5513"/>
                </a:lnTo>
                <a:lnTo>
                  <a:pt x="10349" y="5629"/>
                </a:lnTo>
                <a:lnTo>
                  <a:pt x="10352" y="5746"/>
                </a:lnTo>
                <a:lnTo>
                  <a:pt x="10349" y="5863"/>
                </a:lnTo>
                <a:lnTo>
                  <a:pt x="10341" y="5979"/>
                </a:lnTo>
                <a:lnTo>
                  <a:pt x="10326" y="6093"/>
                </a:lnTo>
                <a:lnTo>
                  <a:pt x="10306" y="6205"/>
                </a:lnTo>
                <a:lnTo>
                  <a:pt x="10281" y="6316"/>
                </a:lnTo>
                <a:lnTo>
                  <a:pt x="10249" y="6424"/>
                </a:lnTo>
                <a:lnTo>
                  <a:pt x="10213" y="6529"/>
                </a:lnTo>
                <a:lnTo>
                  <a:pt x="10173" y="6633"/>
                </a:lnTo>
                <a:lnTo>
                  <a:pt x="10126" y="6735"/>
                </a:lnTo>
                <a:lnTo>
                  <a:pt x="10076" y="6833"/>
                </a:lnTo>
                <a:lnTo>
                  <a:pt x="10021" y="6928"/>
                </a:lnTo>
                <a:lnTo>
                  <a:pt x="9961" y="7021"/>
                </a:lnTo>
                <a:lnTo>
                  <a:pt x="9898" y="7110"/>
                </a:lnTo>
                <a:lnTo>
                  <a:pt x="9829" y="7197"/>
                </a:lnTo>
                <a:lnTo>
                  <a:pt x="9757" y="7280"/>
                </a:lnTo>
                <a:lnTo>
                  <a:pt x="9682" y="7359"/>
                </a:lnTo>
                <a:lnTo>
                  <a:pt x="9602" y="7435"/>
                </a:lnTo>
                <a:lnTo>
                  <a:pt x="9519" y="7507"/>
                </a:lnTo>
                <a:lnTo>
                  <a:pt x="9433" y="7575"/>
                </a:lnTo>
                <a:lnTo>
                  <a:pt x="9343" y="7638"/>
                </a:lnTo>
                <a:lnTo>
                  <a:pt x="9250" y="7698"/>
                </a:lnTo>
                <a:lnTo>
                  <a:pt x="9154" y="7753"/>
                </a:lnTo>
                <a:lnTo>
                  <a:pt x="9056" y="7803"/>
                </a:lnTo>
                <a:lnTo>
                  <a:pt x="8955" y="7850"/>
                </a:lnTo>
                <a:lnTo>
                  <a:pt x="8851" y="7890"/>
                </a:lnTo>
                <a:lnTo>
                  <a:pt x="8745" y="7926"/>
                </a:lnTo>
                <a:lnTo>
                  <a:pt x="8636" y="7957"/>
                </a:lnTo>
                <a:lnTo>
                  <a:pt x="8526" y="7983"/>
                </a:lnTo>
                <a:lnTo>
                  <a:pt x="8413" y="8003"/>
                </a:lnTo>
                <a:lnTo>
                  <a:pt x="8299" y="8018"/>
                </a:lnTo>
                <a:lnTo>
                  <a:pt x="8183" y="8026"/>
                </a:lnTo>
                <a:lnTo>
                  <a:pt x="8067" y="8029"/>
                </a:lnTo>
                <a:lnTo>
                  <a:pt x="7950" y="8026"/>
                </a:lnTo>
                <a:lnTo>
                  <a:pt x="7834" y="8018"/>
                </a:lnTo>
                <a:lnTo>
                  <a:pt x="7719" y="8003"/>
                </a:lnTo>
                <a:lnTo>
                  <a:pt x="7607" y="7983"/>
                </a:lnTo>
                <a:lnTo>
                  <a:pt x="7496" y="7957"/>
                </a:lnTo>
                <a:lnTo>
                  <a:pt x="7388" y="7926"/>
                </a:lnTo>
                <a:lnTo>
                  <a:pt x="7282" y="7890"/>
                </a:lnTo>
                <a:lnTo>
                  <a:pt x="7178" y="7850"/>
                </a:lnTo>
                <a:lnTo>
                  <a:pt x="7076" y="7803"/>
                </a:lnTo>
                <a:lnTo>
                  <a:pt x="6979" y="7753"/>
                </a:lnTo>
                <a:lnTo>
                  <a:pt x="6883" y="7698"/>
                </a:lnTo>
                <a:lnTo>
                  <a:pt x="6790" y="7638"/>
                </a:lnTo>
                <a:lnTo>
                  <a:pt x="6700" y="7575"/>
                </a:lnTo>
                <a:lnTo>
                  <a:pt x="6614" y="7507"/>
                </a:lnTo>
                <a:lnTo>
                  <a:pt x="6531" y="7435"/>
                </a:lnTo>
                <a:lnTo>
                  <a:pt x="6451" y="7359"/>
                </a:lnTo>
                <a:lnTo>
                  <a:pt x="6376" y="7280"/>
                </a:lnTo>
                <a:lnTo>
                  <a:pt x="6303" y="7197"/>
                </a:lnTo>
                <a:lnTo>
                  <a:pt x="6235" y="7110"/>
                </a:lnTo>
                <a:lnTo>
                  <a:pt x="6172" y="7021"/>
                </a:lnTo>
                <a:lnTo>
                  <a:pt x="6112" y="6928"/>
                </a:lnTo>
                <a:lnTo>
                  <a:pt x="6057" y="6833"/>
                </a:lnTo>
                <a:lnTo>
                  <a:pt x="6007" y="6735"/>
                </a:lnTo>
                <a:lnTo>
                  <a:pt x="5960" y="6633"/>
                </a:lnTo>
                <a:lnTo>
                  <a:pt x="5920" y="6529"/>
                </a:lnTo>
                <a:lnTo>
                  <a:pt x="5884" y="6424"/>
                </a:lnTo>
                <a:lnTo>
                  <a:pt x="5852" y="6316"/>
                </a:lnTo>
                <a:lnTo>
                  <a:pt x="5827" y="6205"/>
                </a:lnTo>
                <a:lnTo>
                  <a:pt x="5807" y="6093"/>
                </a:lnTo>
                <a:lnTo>
                  <a:pt x="5792" y="5979"/>
                </a:lnTo>
                <a:lnTo>
                  <a:pt x="5784" y="5863"/>
                </a:lnTo>
                <a:lnTo>
                  <a:pt x="5781" y="5746"/>
                </a:lnTo>
                <a:lnTo>
                  <a:pt x="5784" y="5629"/>
                </a:lnTo>
                <a:lnTo>
                  <a:pt x="5792" y="5513"/>
                </a:lnTo>
                <a:lnTo>
                  <a:pt x="5807" y="5400"/>
                </a:lnTo>
                <a:lnTo>
                  <a:pt x="5827" y="5287"/>
                </a:lnTo>
                <a:lnTo>
                  <a:pt x="5852" y="5177"/>
                </a:lnTo>
                <a:lnTo>
                  <a:pt x="5884" y="5068"/>
                </a:lnTo>
                <a:lnTo>
                  <a:pt x="5920" y="4963"/>
                </a:lnTo>
                <a:lnTo>
                  <a:pt x="5960" y="4859"/>
                </a:lnTo>
                <a:lnTo>
                  <a:pt x="6007" y="4758"/>
                </a:lnTo>
                <a:lnTo>
                  <a:pt x="6057" y="4659"/>
                </a:lnTo>
                <a:lnTo>
                  <a:pt x="6112" y="4564"/>
                </a:lnTo>
                <a:lnTo>
                  <a:pt x="6172" y="4471"/>
                </a:lnTo>
                <a:lnTo>
                  <a:pt x="6235" y="4382"/>
                </a:lnTo>
                <a:lnTo>
                  <a:pt x="6303" y="4295"/>
                </a:lnTo>
                <a:lnTo>
                  <a:pt x="6376" y="4212"/>
                </a:lnTo>
                <a:lnTo>
                  <a:pt x="6451" y="4133"/>
                </a:lnTo>
                <a:lnTo>
                  <a:pt x="6531" y="4057"/>
                </a:lnTo>
                <a:lnTo>
                  <a:pt x="6614" y="3986"/>
                </a:lnTo>
                <a:lnTo>
                  <a:pt x="6700" y="3917"/>
                </a:lnTo>
                <a:lnTo>
                  <a:pt x="6790" y="3854"/>
                </a:lnTo>
                <a:lnTo>
                  <a:pt x="6883" y="3794"/>
                </a:lnTo>
                <a:lnTo>
                  <a:pt x="6979" y="3739"/>
                </a:lnTo>
                <a:lnTo>
                  <a:pt x="7076" y="3689"/>
                </a:lnTo>
                <a:lnTo>
                  <a:pt x="7178" y="3642"/>
                </a:lnTo>
                <a:lnTo>
                  <a:pt x="7282" y="3602"/>
                </a:lnTo>
                <a:lnTo>
                  <a:pt x="7388" y="3566"/>
                </a:lnTo>
                <a:lnTo>
                  <a:pt x="7496" y="3535"/>
                </a:lnTo>
                <a:lnTo>
                  <a:pt x="7607" y="3509"/>
                </a:lnTo>
                <a:lnTo>
                  <a:pt x="7719" y="3489"/>
                </a:lnTo>
                <a:lnTo>
                  <a:pt x="7834" y="3474"/>
                </a:lnTo>
                <a:lnTo>
                  <a:pt x="7950" y="3466"/>
                </a:lnTo>
                <a:lnTo>
                  <a:pt x="8067" y="3463"/>
                </a:lnTo>
                <a:close/>
                <a:moveTo>
                  <a:pt x="16133" y="1949"/>
                </a:moveTo>
                <a:lnTo>
                  <a:pt x="16133" y="9543"/>
                </a:lnTo>
                <a:lnTo>
                  <a:pt x="0" y="9543"/>
                </a:lnTo>
                <a:lnTo>
                  <a:pt x="0" y="1949"/>
                </a:lnTo>
                <a:lnTo>
                  <a:pt x="16133" y="1949"/>
                </a:lnTo>
                <a:close/>
                <a:moveTo>
                  <a:pt x="16133" y="9750"/>
                </a:moveTo>
                <a:lnTo>
                  <a:pt x="16133" y="10915"/>
                </a:lnTo>
                <a:lnTo>
                  <a:pt x="16132" y="10944"/>
                </a:lnTo>
                <a:lnTo>
                  <a:pt x="16130" y="10973"/>
                </a:lnTo>
                <a:lnTo>
                  <a:pt x="16126" y="11003"/>
                </a:lnTo>
                <a:lnTo>
                  <a:pt x="16121" y="11031"/>
                </a:lnTo>
                <a:lnTo>
                  <a:pt x="16115" y="11059"/>
                </a:lnTo>
                <a:lnTo>
                  <a:pt x="16107" y="11086"/>
                </a:lnTo>
                <a:lnTo>
                  <a:pt x="16098" y="11112"/>
                </a:lnTo>
                <a:lnTo>
                  <a:pt x="16088" y="11139"/>
                </a:lnTo>
                <a:lnTo>
                  <a:pt x="16076" y="11165"/>
                </a:lnTo>
                <a:lnTo>
                  <a:pt x="16062" y="11189"/>
                </a:lnTo>
                <a:lnTo>
                  <a:pt x="16049" y="11213"/>
                </a:lnTo>
                <a:lnTo>
                  <a:pt x="16034" y="11237"/>
                </a:lnTo>
                <a:lnTo>
                  <a:pt x="16018" y="11259"/>
                </a:lnTo>
                <a:lnTo>
                  <a:pt x="16001" y="11282"/>
                </a:lnTo>
                <a:lnTo>
                  <a:pt x="15982" y="11303"/>
                </a:lnTo>
                <a:lnTo>
                  <a:pt x="15964" y="11323"/>
                </a:lnTo>
                <a:lnTo>
                  <a:pt x="15943" y="11342"/>
                </a:lnTo>
                <a:lnTo>
                  <a:pt x="15922" y="11360"/>
                </a:lnTo>
                <a:lnTo>
                  <a:pt x="15900" y="11377"/>
                </a:lnTo>
                <a:lnTo>
                  <a:pt x="15878" y="11393"/>
                </a:lnTo>
                <a:lnTo>
                  <a:pt x="15854" y="11408"/>
                </a:lnTo>
                <a:lnTo>
                  <a:pt x="15829" y="11423"/>
                </a:lnTo>
                <a:lnTo>
                  <a:pt x="15805" y="11435"/>
                </a:lnTo>
                <a:lnTo>
                  <a:pt x="15779" y="11447"/>
                </a:lnTo>
                <a:lnTo>
                  <a:pt x="15753" y="11457"/>
                </a:lnTo>
                <a:lnTo>
                  <a:pt x="15727" y="11466"/>
                </a:lnTo>
                <a:lnTo>
                  <a:pt x="15698" y="11474"/>
                </a:lnTo>
                <a:lnTo>
                  <a:pt x="15671" y="11480"/>
                </a:lnTo>
                <a:lnTo>
                  <a:pt x="15642" y="11485"/>
                </a:lnTo>
                <a:lnTo>
                  <a:pt x="15614" y="11489"/>
                </a:lnTo>
                <a:lnTo>
                  <a:pt x="15584" y="11491"/>
                </a:lnTo>
                <a:lnTo>
                  <a:pt x="15555" y="11492"/>
                </a:lnTo>
                <a:lnTo>
                  <a:pt x="578" y="11492"/>
                </a:lnTo>
                <a:lnTo>
                  <a:pt x="549" y="11491"/>
                </a:lnTo>
                <a:lnTo>
                  <a:pt x="519" y="11489"/>
                </a:lnTo>
                <a:lnTo>
                  <a:pt x="490" y="11485"/>
                </a:lnTo>
                <a:lnTo>
                  <a:pt x="462" y="11480"/>
                </a:lnTo>
                <a:lnTo>
                  <a:pt x="434" y="11474"/>
                </a:lnTo>
                <a:lnTo>
                  <a:pt x="406" y="11466"/>
                </a:lnTo>
                <a:lnTo>
                  <a:pt x="380" y="11457"/>
                </a:lnTo>
                <a:lnTo>
                  <a:pt x="354" y="11447"/>
                </a:lnTo>
                <a:lnTo>
                  <a:pt x="328" y="11435"/>
                </a:lnTo>
                <a:lnTo>
                  <a:pt x="304" y="11423"/>
                </a:lnTo>
                <a:lnTo>
                  <a:pt x="279" y="11408"/>
                </a:lnTo>
                <a:lnTo>
                  <a:pt x="255" y="11393"/>
                </a:lnTo>
                <a:lnTo>
                  <a:pt x="233" y="11377"/>
                </a:lnTo>
                <a:lnTo>
                  <a:pt x="211" y="11360"/>
                </a:lnTo>
                <a:lnTo>
                  <a:pt x="190" y="11342"/>
                </a:lnTo>
                <a:lnTo>
                  <a:pt x="169" y="11323"/>
                </a:lnTo>
                <a:lnTo>
                  <a:pt x="150" y="11303"/>
                </a:lnTo>
                <a:lnTo>
                  <a:pt x="132" y="11282"/>
                </a:lnTo>
                <a:lnTo>
                  <a:pt x="115" y="11259"/>
                </a:lnTo>
                <a:lnTo>
                  <a:pt x="99" y="11237"/>
                </a:lnTo>
                <a:lnTo>
                  <a:pt x="84" y="11213"/>
                </a:lnTo>
                <a:lnTo>
                  <a:pt x="70" y="11189"/>
                </a:lnTo>
                <a:lnTo>
                  <a:pt x="57" y="11165"/>
                </a:lnTo>
                <a:lnTo>
                  <a:pt x="45" y="11139"/>
                </a:lnTo>
                <a:lnTo>
                  <a:pt x="35" y="11112"/>
                </a:lnTo>
                <a:lnTo>
                  <a:pt x="26" y="11086"/>
                </a:lnTo>
                <a:lnTo>
                  <a:pt x="18" y="11059"/>
                </a:lnTo>
                <a:lnTo>
                  <a:pt x="12" y="11031"/>
                </a:lnTo>
                <a:lnTo>
                  <a:pt x="7" y="11003"/>
                </a:lnTo>
                <a:lnTo>
                  <a:pt x="3" y="10973"/>
                </a:lnTo>
                <a:lnTo>
                  <a:pt x="1" y="10944"/>
                </a:lnTo>
                <a:lnTo>
                  <a:pt x="0" y="10915"/>
                </a:lnTo>
                <a:lnTo>
                  <a:pt x="0" y="9750"/>
                </a:lnTo>
                <a:lnTo>
                  <a:pt x="16133" y="9750"/>
                </a:lnTo>
                <a:close/>
                <a:moveTo>
                  <a:pt x="808" y="703"/>
                </a:moveTo>
                <a:lnTo>
                  <a:pt x="1791" y="703"/>
                </a:lnTo>
                <a:lnTo>
                  <a:pt x="1791" y="1338"/>
                </a:lnTo>
                <a:lnTo>
                  <a:pt x="808" y="1338"/>
                </a:lnTo>
                <a:lnTo>
                  <a:pt x="808" y="703"/>
                </a:lnTo>
                <a:close/>
                <a:moveTo>
                  <a:pt x="2500" y="703"/>
                </a:moveTo>
                <a:lnTo>
                  <a:pt x="3483" y="703"/>
                </a:lnTo>
                <a:lnTo>
                  <a:pt x="3483" y="1338"/>
                </a:lnTo>
                <a:lnTo>
                  <a:pt x="2500" y="1338"/>
                </a:lnTo>
                <a:lnTo>
                  <a:pt x="2500" y="703"/>
                </a:lnTo>
                <a:close/>
                <a:moveTo>
                  <a:pt x="4192" y="703"/>
                </a:moveTo>
                <a:lnTo>
                  <a:pt x="5175" y="703"/>
                </a:lnTo>
                <a:lnTo>
                  <a:pt x="5175" y="1338"/>
                </a:lnTo>
                <a:lnTo>
                  <a:pt x="4192" y="1338"/>
                </a:lnTo>
                <a:lnTo>
                  <a:pt x="4192" y="703"/>
                </a:lnTo>
                <a:close/>
                <a:moveTo>
                  <a:pt x="5884" y="703"/>
                </a:moveTo>
                <a:lnTo>
                  <a:pt x="6867" y="703"/>
                </a:lnTo>
                <a:lnTo>
                  <a:pt x="6867" y="1338"/>
                </a:lnTo>
                <a:lnTo>
                  <a:pt x="5884" y="1338"/>
                </a:lnTo>
                <a:lnTo>
                  <a:pt x="5884" y="703"/>
                </a:lnTo>
                <a:close/>
                <a:moveTo>
                  <a:pt x="7575" y="703"/>
                </a:moveTo>
                <a:lnTo>
                  <a:pt x="8558" y="703"/>
                </a:lnTo>
                <a:lnTo>
                  <a:pt x="8558" y="1338"/>
                </a:lnTo>
                <a:lnTo>
                  <a:pt x="7575" y="1338"/>
                </a:lnTo>
                <a:lnTo>
                  <a:pt x="7575" y="703"/>
                </a:lnTo>
                <a:close/>
                <a:moveTo>
                  <a:pt x="9266" y="703"/>
                </a:moveTo>
                <a:lnTo>
                  <a:pt x="10249" y="703"/>
                </a:lnTo>
                <a:lnTo>
                  <a:pt x="10249" y="1338"/>
                </a:lnTo>
                <a:lnTo>
                  <a:pt x="9266" y="1338"/>
                </a:lnTo>
                <a:lnTo>
                  <a:pt x="9266" y="703"/>
                </a:lnTo>
                <a:close/>
                <a:moveTo>
                  <a:pt x="10958" y="703"/>
                </a:moveTo>
                <a:lnTo>
                  <a:pt x="11941" y="703"/>
                </a:lnTo>
                <a:lnTo>
                  <a:pt x="11941" y="1338"/>
                </a:lnTo>
                <a:lnTo>
                  <a:pt x="10958" y="1338"/>
                </a:lnTo>
                <a:lnTo>
                  <a:pt x="10958" y="703"/>
                </a:lnTo>
                <a:close/>
                <a:moveTo>
                  <a:pt x="12650" y="703"/>
                </a:moveTo>
                <a:lnTo>
                  <a:pt x="13633" y="703"/>
                </a:lnTo>
                <a:lnTo>
                  <a:pt x="13633" y="1338"/>
                </a:lnTo>
                <a:lnTo>
                  <a:pt x="12650" y="1338"/>
                </a:lnTo>
                <a:lnTo>
                  <a:pt x="12650" y="703"/>
                </a:lnTo>
                <a:close/>
                <a:moveTo>
                  <a:pt x="14342" y="703"/>
                </a:moveTo>
                <a:lnTo>
                  <a:pt x="15325" y="703"/>
                </a:lnTo>
                <a:lnTo>
                  <a:pt x="15325" y="1338"/>
                </a:lnTo>
                <a:lnTo>
                  <a:pt x="14342" y="1338"/>
                </a:lnTo>
                <a:lnTo>
                  <a:pt x="14342" y="703"/>
                </a:lnTo>
                <a:close/>
                <a:moveTo>
                  <a:pt x="808" y="10232"/>
                </a:moveTo>
                <a:lnTo>
                  <a:pt x="1791" y="10232"/>
                </a:lnTo>
                <a:lnTo>
                  <a:pt x="1791" y="10868"/>
                </a:lnTo>
                <a:lnTo>
                  <a:pt x="808" y="10868"/>
                </a:lnTo>
                <a:lnTo>
                  <a:pt x="808" y="10232"/>
                </a:lnTo>
                <a:close/>
                <a:moveTo>
                  <a:pt x="2500" y="10232"/>
                </a:moveTo>
                <a:lnTo>
                  <a:pt x="3483" y="10232"/>
                </a:lnTo>
                <a:lnTo>
                  <a:pt x="3483" y="10868"/>
                </a:lnTo>
                <a:lnTo>
                  <a:pt x="2500" y="10868"/>
                </a:lnTo>
                <a:lnTo>
                  <a:pt x="2500" y="10232"/>
                </a:lnTo>
                <a:close/>
                <a:moveTo>
                  <a:pt x="4192" y="10232"/>
                </a:moveTo>
                <a:lnTo>
                  <a:pt x="5175" y="10232"/>
                </a:lnTo>
                <a:lnTo>
                  <a:pt x="5175" y="10868"/>
                </a:lnTo>
                <a:lnTo>
                  <a:pt x="4192" y="10868"/>
                </a:lnTo>
                <a:lnTo>
                  <a:pt x="4192" y="10232"/>
                </a:lnTo>
                <a:close/>
                <a:moveTo>
                  <a:pt x="5884" y="10232"/>
                </a:moveTo>
                <a:lnTo>
                  <a:pt x="6867" y="10232"/>
                </a:lnTo>
                <a:lnTo>
                  <a:pt x="6867" y="10868"/>
                </a:lnTo>
                <a:lnTo>
                  <a:pt x="5884" y="10868"/>
                </a:lnTo>
                <a:lnTo>
                  <a:pt x="5884" y="10232"/>
                </a:lnTo>
                <a:close/>
                <a:moveTo>
                  <a:pt x="7575" y="10232"/>
                </a:moveTo>
                <a:lnTo>
                  <a:pt x="8558" y="10232"/>
                </a:lnTo>
                <a:lnTo>
                  <a:pt x="8558" y="10868"/>
                </a:lnTo>
                <a:lnTo>
                  <a:pt x="7575" y="10868"/>
                </a:lnTo>
                <a:lnTo>
                  <a:pt x="7575" y="10232"/>
                </a:lnTo>
                <a:close/>
                <a:moveTo>
                  <a:pt x="9266" y="10232"/>
                </a:moveTo>
                <a:lnTo>
                  <a:pt x="10249" y="10232"/>
                </a:lnTo>
                <a:lnTo>
                  <a:pt x="10249" y="10868"/>
                </a:lnTo>
                <a:lnTo>
                  <a:pt x="9266" y="10868"/>
                </a:lnTo>
                <a:lnTo>
                  <a:pt x="9266" y="10232"/>
                </a:lnTo>
                <a:close/>
                <a:moveTo>
                  <a:pt x="10958" y="10232"/>
                </a:moveTo>
                <a:lnTo>
                  <a:pt x="11941" y="10232"/>
                </a:lnTo>
                <a:lnTo>
                  <a:pt x="11941" y="10868"/>
                </a:lnTo>
                <a:lnTo>
                  <a:pt x="10958" y="10868"/>
                </a:lnTo>
                <a:lnTo>
                  <a:pt x="10958" y="10232"/>
                </a:lnTo>
                <a:close/>
                <a:moveTo>
                  <a:pt x="12650" y="10232"/>
                </a:moveTo>
                <a:lnTo>
                  <a:pt x="13633" y="10232"/>
                </a:lnTo>
                <a:lnTo>
                  <a:pt x="13633" y="10868"/>
                </a:lnTo>
                <a:lnTo>
                  <a:pt x="12650" y="10868"/>
                </a:lnTo>
                <a:lnTo>
                  <a:pt x="12650" y="10232"/>
                </a:lnTo>
                <a:close/>
                <a:moveTo>
                  <a:pt x="14342" y="10232"/>
                </a:moveTo>
                <a:lnTo>
                  <a:pt x="15325" y="10232"/>
                </a:lnTo>
                <a:lnTo>
                  <a:pt x="15325" y="10868"/>
                </a:lnTo>
                <a:lnTo>
                  <a:pt x="14342" y="10868"/>
                </a:lnTo>
                <a:lnTo>
                  <a:pt x="14342" y="10232"/>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3" name="745385394"/>
          <p:cNvSpPr>
            <a:spLocks/>
          </p:cNvSpPr>
          <p:nvPr/>
        </p:nvSpPr>
        <p:spPr bwMode="auto">
          <a:xfrm>
            <a:off x="9238995" y="3987653"/>
            <a:ext cx="133330" cy="140661"/>
          </a:xfrm>
          <a:custGeom>
            <a:avLst/>
            <a:gdLst/>
            <a:ahLst/>
            <a:cxnLst>
              <a:cxn ang="0">
                <a:pos x="14" y="0"/>
              </a:cxn>
              <a:cxn ang="0">
                <a:pos x="14" y="0"/>
              </a:cxn>
              <a:cxn ang="0">
                <a:pos x="8" y="2"/>
              </a:cxn>
              <a:cxn ang="0">
                <a:pos x="4" y="4"/>
              </a:cxn>
              <a:cxn ang="0">
                <a:pos x="2" y="8"/>
              </a:cxn>
              <a:cxn ang="0">
                <a:pos x="0" y="14"/>
              </a:cxn>
              <a:cxn ang="0">
                <a:pos x="0" y="14"/>
              </a:cxn>
              <a:cxn ang="0">
                <a:pos x="2" y="20"/>
              </a:cxn>
              <a:cxn ang="0">
                <a:pos x="4" y="24"/>
              </a:cxn>
              <a:cxn ang="0">
                <a:pos x="8" y="28"/>
              </a:cxn>
              <a:cxn ang="0">
                <a:pos x="14" y="28"/>
              </a:cxn>
              <a:cxn ang="0">
                <a:pos x="14" y="28"/>
              </a:cxn>
              <a:cxn ang="0">
                <a:pos x="28" y="30"/>
              </a:cxn>
              <a:cxn ang="0">
                <a:pos x="42" y="32"/>
              </a:cxn>
              <a:cxn ang="0">
                <a:pos x="54" y="34"/>
              </a:cxn>
              <a:cxn ang="0">
                <a:pos x="68" y="40"/>
              </a:cxn>
              <a:cxn ang="0">
                <a:pos x="78" y="44"/>
              </a:cxn>
              <a:cxn ang="0">
                <a:pos x="90" y="52"/>
              </a:cxn>
              <a:cxn ang="0">
                <a:pos x="100" y="60"/>
              </a:cxn>
              <a:cxn ang="0">
                <a:pos x="110" y="68"/>
              </a:cxn>
              <a:cxn ang="0">
                <a:pos x="118" y="78"/>
              </a:cxn>
              <a:cxn ang="0">
                <a:pos x="126" y="88"/>
              </a:cxn>
              <a:cxn ang="0">
                <a:pos x="134" y="100"/>
              </a:cxn>
              <a:cxn ang="0">
                <a:pos x="138" y="110"/>
              </a:cxn>
              <a:cxn ang="0">
                <a:pos x="144" y="124"/>
              </a:cxn>
              <a:cxn ang="0">
                <a:pos x="146" y="136"/>
              </a:cxn>
              <a:cxn ang="0">
                <a:pos x="148" y="150"/>
              </a:cxn>
              <a:cxn ang="0">
                <a:pos x="150" y="164"/>
              </a:cxn>
              <a:cxn ang="0">
                <a:pos x="150" y="164"/>
              </a:cxn>
              <a:cxn ang="0">
                <a:pos x="150" y="168"/>
              </a:cxn>
              <a:cxn ang="0">
                <a:pos x="154" y="174"/>
              </a:cxn>
              <a:cxn ang="0">
                <a:pos x="158" y="176"/>
              </a:cxn>
              <a:cxn ang="0">
                <a:pos x="164" y="178"/>
              </a:cxn>
              <a:cxn ang="0">
                <a:pos x="164" y="178"/>
              </a:cxn>
              <a:cxn ang="0">
                <a:pos x="170" y="176"/>
              </a:cxn>
              <a:cxn ang="0">
                <a:pos x="174" y="174"/>
              </a:cxn>
              <a:cxn ang="0">
                <a:pos x="178" y="168"/>
              </a:cxn>
              <a:cxn ang="0">
                <a:pos x="178" y="164"/>
              </a:cxn>
              <a:cxn ang="0">
                <a:pos x="178" y="164"/>
              </a:cxn>
              <a:cxn ang="0">
                <a:pos x="178" y="146"/>
              </a:cxn>
              <a:cxn ang="0">
                <a:pos x="176" y="130"/>
              </a:cxn>
              <a:cxn ang="0">
                <a:pos x="172" y="114"/>
              </a:cxn>
              <a:cxn ang="0">
                <a:pos x="166" y="100"/>
              </a:cxn>
              <a:cxn ang="0">
                <a:pos x="158" y="86"/>
              </a:cxn>
              <a:cxn ang="0">
                <a:pos x="150" y="72"/>
              </a:cxn>
              <a:cxn ang="0">
                <a:pos x="142" y="60"/>
              </a:cxn>
              <a:cxn ang="0">
                <a:pos x="130" y="48"/>
              </a:cxn>
              <a:cxn ang="0">
                <a:pos x="118" y="38"/>
              </a:cxn>
              <a:cxn ang="0">
                <a:pos x="106" y="28"/>
              </a:cxn>
              <a:cxn ang="0">
                <a:pos x="92" y="20"/>
              </a:cxn>
              <a:cxn ang="0">
                <a:pos x="78" y="12"/>
              </a:cxn>
              <a:cxn ang="0">
                <a:pos x="64" y="8"/>
              </a:cxn>
              <a:cxn ang="0">
                <a:pos x="48" y="4"/>
              </a:cxn>
              <a:cxn ang="0">
                <a:pos x="32" y="0"/>
              </a:cxn>
              <a:cxn ang="0">
                <a:pos x="14" y="0"/>
              </a:cxn>
              <a:cxn ang="0">
                <a:pos x="14" y="0"/>
              </a:cxn>
            </a:cxnLst>
            <a:rect l="0" t="0" r="r" b="b"/>
            <a:pathLst>
              <a:path w="178" h="178">
                <a:moveTo>
                  <a:pt x="14" y="0"/>
                </a:moveTo>
                <a:lnTo>
                  <a:pt x="14" y="0"/>
                </a:lnTo>
                <a:lnTo>
                  <a:pt x="8" y="2"/>
                </a:lnTo>
                <a:lnTo>
                  <a:pt x="4" y="4"/>
                </a:lnTo>
                <a:lnTo>
                  <a:pt x="2" y="8"/>
                </a:lnTo>
                <a:lnTo>
                  <a:pt x="0" y="14"/>
                </a:lnTo>
                <a:lnTo>
                  <a:pt x="0" y="14"/>
                </a:lnTo>
                <a:lnTo>
                  <a:pt x="2" y="20"/>
                </a:lnTo>
                <a:lnTo>
                  <a:pt x="4" y="24"/>
                </a:lnTo>
                <a:lnTo>
                  <a:pt x="8" y="28"/>
                </a:lnTo>
                <a:lnTo>
                  <a:pt x="14" y="28"/>
                </a:lnTo>
                <a:lnTo>
                  <a:pt x="14" y="28"/>
                </a:lnTo>
                <a:lnTo>
                  <a:pt x="28" y="30"/>
                </a:lnTo>
                <a:lnTo>
                  <a:pt x="42" y="32"/>
                </a:lnTo>
                <a:lnTo>
                  <a:pt x="54" y="34"/>
                </a:lnTo>
                <a:lnTo>
                  <a:pt x="68" y="40"/>
                </a:lnTo>
                <a:lnTo>
                  <a:pt x="78" y="44"/>
                </a:lnTo>
                <a:lnTo>
                  <a:pt x="90" y="52"/>
                </a:lnTo>
                <a:lnTo>
                  <a:pt x="100" y="60"/>
                </a:lnTo>
                <a:lnTo>
                  <a:pt x="110" y="68"/>
                </a:lnTo>
                <a:lnTo>
                  <a:pt x="118" y="78"/>
                </a:lnTo>
                <a:lnTo>
                  <a:pt x="126" y="88"/>
                </a:lnTo>
                <a:lnTo>
                  <a:pt x="134" y="100"/>
                </a:lnTo>
                <a:lnTo>
                  <a:pt x="138" y="110"/>
                </a:lnTo>
                <a:lnTo>
                  <a:pt x="144" y="124"/>
                </a:lnTo>
                <a:lnTo>
                  <a:pt x="146" y="136"/>
                </a:lnTo>
                <a:lnTo>
                  <a:pt x="148" y="150"/>
                </a:lnTo>
                <a:lnTo>
                  <a:pt x="150" y="164"/>
                </a:lnTo>
                <a:lnTo>
                  <a:pt x="150" y="164"/>
                </a:lnTo>
                <a:lnTo>
                  <a:pt x="150" y="168"/>
                </a:lnTo>
                <a:lnTo>
                  <a:pt x="154" y="174"/>
                </a:lnTo>
                <a:lnTo>
                  <a:pt x="158" y="176"/>
                </a:lnTo>
                <a:lnTo>
                  <a:pt x="164" y="178"/>
                </a:lnTo>
                <a:lnTo>
                  <a:pt x="164" y="178"/>
                </a:lnTo>
                <a:lnTo>
                  <a:pt x="170" y="176"/>
                </a:lnTo>
                <a:lnTo>
                  <a:pt x="174" y="174"/>
                </a:lnTo>
                <a:lnTo>
                  <a:pt x="178" y="168"/>
                </a:lnTo>
                <a:lnTo>
                  <a:pt x="178" y="164"/>
                </a:lnTo>
                <a:lnTo>
                  <a:pt x="178" y="164"/>
                </a:lnTo>
                <a:lnTo>
                  <a:pt x="178" y="146"/>
                </a:lnTo>
                <a:lnTo>
                  <a:pt x="176" y="130"/>
                </a:lnTo>
                <a:lnTo>
                  <a:pt x="172" y="114"/>
                </a:lnTo>
                <a:lnTo>
                  <a:pt x="166" y="100"/>
                </a:lnTo>
                <a:lnTo>
                  <a:pt x="158" y="86"/>
                </a:lnTo>
                <a:lnTo>
                  <a:pt x="150" y="72"/>
                </a:lnTo>
                <a:lnTo>
                  <a:pt x="142" y="60"/>
                </a:lnTo>
                <a:lnTo>
                  <a:pt x="130" y="48"/>
                </a:lnTo>
                <a:lnTo>
                  <a:pt x="118" y="38"/>
                </a:lnTo>
                <a:lnTo>
                  <a:pt x="106" y="28"/>
                </a:lnTo>
                <a:lnTo>
                  <a:pt x="92" y="20"/>
                </a:lnTo>
                <a:lnTo>
                  <a:pt x="78" y="12"/>
                </a:lnTo>
                <a:lnTo>
                  <a:pt x="64" y="8"/>
                </a:lnTo>
                <a:lnTo>
                  <a:pt x="48" y="4"/>
                </a:lnTo>
                <a:lnTo>
                  <a:pt x="32" y="0"/>
                </a:lnTo>
                <a:lnTo>
                  <a:pt x="14" y="0"/>
                </a:lnTo>
                <a:lnTo>
                  <a:pt x="14" y="0"/>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4" name="286379580"/>
          <p:cNvSpPr>
            <a:spLocks/>
          </p:cNvSpPr>
          <p:nvPr/>
        </p:nvSpPr>
        <p:spPr bwMode="auto">
          <a:xfrm>
            <a:off x="9238995" y="4030326"/>
            <a:ext cx="91383" cy="97988"/>
          </a:xfrm>
          <a:custGeom>
            <a:avLst/>
            <a:gdLst/>
            <a:ahLst/>
            <a:cxnLst>
              <a:cxn ang="0">
                <a:pos x="92" y="110"/>
              </a:cxn>
              <a:cxn ang="0">
                <a:pos x="92" y="110"/>
              </a:cxn>
              <a:cxn ang="0">
                <a:pos x="94" y="114"/>
              </a:cxn>
              <a:cxn ang="0">
                <a:pos x="96" y="120"/>
              </a:cxn>
              <a:cxn ang="0">
                <a:pos x="100" y="122"/>
              </a:cxn>
              <a:cxn ang="0">
                <a:pos x="106" y="124"/>
              </a:cxn>
              <a:cxn ang="0">
                <a:pos x="106" y="124"/>
              </a:cxn>
              <a:cxn ang="0">
                <a:pos x="112" y="122"/>
              </a:cxn>
              <a:cxn ang="0">
                <a:pos x="116" y="120"/>
              </a:cxn>
              <a:cxn ang="0">
                <a:pos x="120" y="114"/>
              </a:cxn>
              <a:cxn ang="0">
                <a:pos x="122" y="110"/>
              </a:cxn>
              <a:cxn ang="0">
                <a:pos x="122" y="110"/>
              </a:cxn>
              <a:cxn ang="0">
                <a:pos x="120" y="88"/>
              </a:cxn>
              <a:cxn ang="0">
                <a:pos x="112" y="68"/>
              </a:cxn>
              <a:cxn ang="0">
                <a:pos x="102" y="48"/>
              </a:cxn>
              <a:cxn ang="0">
                <a:pos x="90" y="32"/>
              </a:cxn>
              <a:cxn ang="0">
                <a:pos x="74" y="20"/>
              </a:cxn>
              <a:cxn ang="0">
                <a:pos x="56" y="10"/>
              </a:cxn>
              <a:cxn ang="0">
                <a:pos x="36" y="2"/>
              </a:cxn>
              <a:cxn ang="0">
                <a:pos x="14" y="0"/>
              </a:cxn>
              <a:cxn ang="0">
                <a:pos x="14" y="0"/>
              </a:cxn>
              <a:cxn ang="0">
                <a:pos x="8" y="2"/>
              </a:cxn>
              <a:cxn ang="0">
                <a:pos x="4" y="4"/>
              </a:cxn>
              <a:cxn ang="0">
                <a:pos x="2" y="10"/>
              </a:cxn>
              <a:cxn ang="0">
                <a:pos x="0" y="14"/>
              </a:cxn>
              <a:cxn ang="0">
                <a:pos x="0" y="14"/>
              </a:cxn>
              <a:cxn ang="0">
                <a:pos x="2" y="20"/>
              </a:cxn>
              <a:cxn ang="0">
                <a:pos x="4" y="26"/>
              </a:cxn>
              <a:cxn ang="0">
                <a:pos x="8" y="28"/>
              </a:cxn>
              <a:cxn ang="0">
                <a:pos x="14" y="30"/>
              </a:cxn>
              <a:cxn ang="0">
                <a:pos x="14" y="30"/>
              </a:cxn>
              <a:cxn ang="0">
                <a:pos x="30" y="30"/>
              </a:cxn>
              <a:cxn ang="0">
                <a:pos x="44" y="36"/>
              </a:cxn>
              <a:cxn ang="0">
                <a:pos x="58" y="42"/>
              </a:cxn>
              <a:cxn ang="0">
                <a:pos x="70" y="52"/>
              </a:cxn>
              <a:cxn ang="0">
                <a:pos x="78" y="64"/>
              </a:cxn>
              <a:cxn ang="0">
                <a:pos x="86" y="78"/>
              </a:cxn>
              <a:cxn ang="0">
                <a:pos x="90" y="94"/>
              </a:cxn>
              <a:cxn ang="0">
                <a:pos x="92" y="110"/>
              </a:cxn>
              <a:cxn ang="0">
                <a:pos x="92" y="110"/>
              </a:cxn>
            </a:cxnLst>
            <a:rect l="0" t="0" r="r" b="b"/>
            <a:pathLst>
              <a:path w="122" h="124">
                <a:moveTo>
                  <a:pt x="92" y="110"/>
                </a:moveTo>
                <a:lnTo>
                  <a:pt x="92" y="110"/>
                </a:lnTo>
                <a:lnTo>
                  <a:pt x="94" y="114"/>
                </a:lnTo>
                <a:lnTo>
                  <a:pt x="96" y="120"/>
                </a:lnTo>
                <a:lnTo>
                  <a:pt x="100" y="122"/>
                </a:lnTo>
                <a:lnTo>
                  <a:pt x="106" y="124"/>
                </a:lnTo>
                <a:lnTo>
                  <a:pt x="106" y="124"/>
                </a:lnTo>
                <a:lnTo>
                  <a:pt x="112" y="122"/>
                </a:lnTo>
                <a:lnTo>
                  <a:pt x="116" y="120"/>
                </a:lnTo>
                <a:lnTo>
                  <a:pt x="120" y="114"/>
                </a:lnTo>
                <a:lnTo>
                  <a:pt x="122" y="110"/>
                </a:lnTo>
                <a:lnTo>
                  <a:pt x="122" y="110"/>
                </a:lnTo>
                <a:lnTo>
                  <a:pt x="120" y="88"/>
                </a:lnTo>
                <a:lnTo>
                  <a:pt x="112" y="68"/>
                </a:lnTo>
                <a:lnTo>
                  <a:pt x="102" y="48"/>
                </a:lnTo>
                <a:lnTo>
                  <a:pt x="90" y="32"/>
                </a:lnTo>
                <a:lnTo>
                  <a:pt x="74" y="20"/>
                </a:lnTo>
                <a:lnTo>
                  <a:pt x="56" y="10"/>
                </a:lnTo>
                <a:lnTo>
                  <a:pt x="36" y="2"/>
                </a:lnTo>
                <a:lnTo>
                  <a:pt x="14" y="0"/>
                </a:lnTo>
                <a:lnTo>
                  <a:pt x="14" y="0"/>
                </a:lnTo>
                <a:lnTo>
                  <a:pt x="8" y="2"/>
                </a:lnTo>
                <a:lnTo>
                  <a:pt x="4" y="4"/>
                </a:lnTo>
                <a:lnTo>
                  <a:pt x="2" y="10"/>
                </a:lnTo>
                <a:lnTo>
                  <a:pt x="0" y="14"/>
                </a:lnTo>
                <a:lnTo>
                  <a:pt x="0" y="14"/>
                </a:lnTo>
                <a:lnTo>
                  <a:pt x="2" y="20"/>
                </a:lnTo>
                <a:lnTo>
                  <a:pt x="4" y="26"/>
                </a:lnTo>
                <a:lnTo>
                  <a:pt x="8" y="28"/>
                </a:lnTo>
                <a:lnTo>
                  <a:pt x="14" y="30"/>
                </a:lnTo>
                <a:lnTo>
                  <a:pt x="14" y="30"/>
                </a:lnTo>
                <a:lnTo>
                  <a:pt x="30" y="30"/>
                </a:lnTo>
                <a:lnTo>
                  <a:pt x="44" y="36"/>
                </a:lnTo>
                <a:lnTo>
                  <a:pt x="58" y="42"/>
                </a:lnTo>
                <a:lnTo>
                  <a:pt x="70" y="52"/>
                </a:lnTo>
                <a:lnTo>
                  <a:pt x="78" y="64"/>
                </a:lnTo>
                <a:lnTo>
                  <a:pt x="86" y="78"/>
                </a:lnTo>
                <a:lnTo>
                  <a:pt x="90" y="94"/>
                </a:lnTo>
                <a:lnTo>
                  <a:pt x="92" y="110"/>
                </a:lnTo>
                <a:lnTo>
                  <a:pt x="92" y="110"/>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75" name="348084268"/>
          <p:cNvSpPr>
            <a:spLocks/>
          </p:cNvSpPr>
          <p:nvPr/>
        </p:nvSpPr>
        <p:spPr bwMode="auto">
          <a:xfrm>
            <a:off x="9137125" y="4005038"/>
            <a:ext cx="214226" cy="227587"/>
          </a:xfrm>
          <a:custGeom>
            <a:avLst/>
            <a:gdLst/>
            <a:ahLst/>
            <a:cxnLst>
              <a:cxn ang="0">
                <a:pos x="244" y="188"/>
              </a:cxn>
              <a:cxn ang="0">
                <a:pos x="244" y="188"/>
              </a:cxn>
              <a:cxn ang="0">
                <a:pos x="238" y="182"/>
              </a:cxn>
              <a:cxn ang="0">
                <a:pos x="230" y="180"/>
              </a:cxn>
              <a:cxn ang="0">
                <a:pos x="224" y="182"/>
              </a:cxn>
              <a:cxn ang="0">
                <a:pos x="218" y="184"/>
              </a:cxn>
              <a:cxn ang="0">
                <a:pos x="198" y="206"/>
              </a:cxn>
              <a:cxn ang="0">
                <a:pos x="82" y="92"/>
              </a:cxn>
              <a:cxn ang="0">
                <a:pos x="106" y="68"/>
              </a:cxn>
              <a:cxn ang="0">
                <a:pos x="106" y="68"/>
              </a:cxn>
              <a:cxn ang="0">
                <a:pos x="108" y="62"/>
              </a:cxn>
              <a:cxn ang="0">
                <a:pos x="110" y="56"/>
              </a:cxn>
              <a:cxn ang="0">
                <a:pos x="108" y="50"/>
              </a:cxn>
              <a:cxn ang="0">
                <a:pos x="102" y="42"/>
              </a:cxn>
              <a:cxn ang="0">
                <a:pos x="66" y="6"/>
              </a:cxn>
              <a:cxn ang="0">
                <a:pos x="66" y="6"/>
              </a:cxn>
              <a:cxn ang="0">
                <a:pos x="60" y="2"/>
              </a:cxn>
              <a:cxn ang="0">
                <a:pos x="54" y="0"/>
              </a:cxn>
              <a:cxn ang="0">
                <a:pos x="48" y="0"/>
              </a:cxn>
              <a:cxn ang="0">
                <a:pos x="42" y="4"/>
              </a:cxn>
              <a:cxn ang="0">
                <a:pos x="14" y="32"/>
              </a:cxn>
              <a:cxn ang="0">
                <a:pos x="14" y="32"/>
              </a:cxn>
              <a:cxn ang="0">
                <a:pos x="8" y="38"/>
              </a:cxn>
              <a:cxn ang="0">
                <a:pos x="4" y="46"/>
              </a:cxn>
              <a:cxn ang="0">
                <a:pos x="2" y="54"/>
              </a:cxn>
              <a:cxn ang="0">
                <a:pos x="0" y="62"/>
              </a:cxn>
              <a:cxn ang="0">
                <a:pos x="0" y="72"/>
              </a:cxn>
              <a:cxn ang="0">
                <a:pos x="2" y="80"/>
              </a:cxn>
              <a:cxn ang="0">
                <a:pos x="6" y="90"/>
              </a:cxn>
              <a:cxn ang="0">
                <a:pos x="12" y="98"/>
              </a:cxn>
              <a:cxn ang="0">
                <a:pos x="12" y="98"/>
              </a:cxn>
              <a:cxn ang="0">
                <a:pos x="32" y="128"/>
              </a:cxn>
              <a:cxn ang="0">
                <a:pos x="50" y="154"/>
              </a:cxn>
              <a:cxn ang="0">
                <a:pos x="70" y="178"/>
              </a:cxn>
              <a:cxn ang="0">
                <a:pos x="90" y="200"/>
              </a:cxn>
              <a:cxn ang="0">
                <a:pos x="112" y="220"/>
              </a:cxn>
              <a:cxn ang="0">
                <a:pos x="136" y="240"/>
              </a:cxn>
              <a:cxn ang="0">
                <a:pos x="162" y="258"/>
              </a:cxn>
              <a:cxn ang="0">
                <a:pos x="190" y="278"/>
              </a:cxn>
              <a:cxn ang="0">
                <a:pos x="190" y="278"/>
              </a:cxn>
              <a:cxn ang="0">
                <a:pos x="198" y="282"/>
              </a:cxn>
              <a:cxn ang="0">
                <a:pos x="208" y="286"/>
              </a:cxn>
              <a:cxn ang="0">
                <a:pos x="216" y="288"/>
              </a:cxn>
              <a:cxn ang="0">
                <a:pos x="226" y="288"/>
              </a:cxn>
              <a:cxn ang="0">
                <a:pos x="234" y="286"/>
              </a:cxn>
              <a:cxn ang="0">
                <a:pos x="242" y="284"/>
              </a:cxn>
              <a:cxn ang="0">
                <a:pos x="250" y="280"/>
              </a:cxn>
              <a:cxn ang="0">
                <a:pos x="258" y="274"/>
              </a:cxn>
              <a:cxn ang="0">
                <a:pos x="282" y="248"/>
              </a:cxn>
              <a:cxn ang="0">
                <a:pos x="282" y="248"/>
              </a:cxn>
              <a:cxn ang="0">
                <a:pos x="286" y="244"/>
              </a:cxn>
              <a:cxn ang="0">
                <a:pos x="286" y="236"/>
              </a:cxn>
              <a:cxn ang="0">
                <a:pos x="284" y="230"/>
              </a:cxn>
              <a:cxn ang="0">
                <a:pos x="280" y="224"/>
              </a:cxn>
              <a:cxn ang="0">
                <a:pos x="244" y="188"/>
              </a:cxn>
            </a:cxnLst>
            <a:rect l="0" t="0" r="r" b="b"/>
            <a:pathLst>
              <a:path w="286" h="288">
                <a:moveTo>
                  <a:pt x="244" y="188"/>
                </a:moveTo>
                <a:lnTo>
                  <a:pt x="244" y="188"/>
                </a:lnTo>
                <a:lnTo>
                  <a:pt x="238" y="182"/>
                </a:lnTo>
                <a:lnTo>
                  <a:pt x="230" y="180"/>
                </a:lnTo>
                <a:lnTo>
                  <a:pt x="224" y="182"/>
                </a:lnTo>
                <a:lnTo>
                  <a:pt x="218" y="184"/>
                </a:lnTo>
                <a:lnTo>
                  <a:pt x="198" y="206"/>
                </a:lnTo>
                <a:lnTo>
                  <a:pt x="82" y="92"/>
                </a:lnTo>
                <a:lnTo>
                  <a:pt x="106" y="68"/>
                </a:lnTo>
                <a:lnTo>
                  <a:pt x="106" y="68"/>
                </a:lnTo>
                <a:lnTo>
                  <a:pt x="108" y="62"/>
                </a:lnTo>
                <a:lnTo>
                  <a:pt x="110" y="56"/>
                </a:lnTo>
                <a:lnTo>
                  <a:pt x="108" y="50"/>
                </a:lnTo>
                <a:lnTo>
                  <a:pt x="102" y="42"/>
                </a:lnTo>
                <a:lnTo>
                  <a:pt x="66" y="6"/>
                </a:lnTo>
                <a:lnTo>
                  <a:pt x="66" y="6"/>
                </a:lnTo>
                <a:lnTo>
                  <a:pt x="60" y="2"/>
                </a:lnTo>
                <a:lnTo>
                  <a:pt x="54" y="0"/>
                </a:lnTo>
                <a:lnTo>
                  <a:pt x="48" y="0"/>
                </a:lnTo>
                <a:lnTo>
                  <a:pt x="42" y="4"/>
                </a:lnTo>
                <a:lnTo>
                  <a:pt x="14" y="32"/>
                </a:lnTo>
                <a:lnTo>
                  <a:pt x="14" y="32"/>
                </a:lnTo>
                <a:lnTo>
                  <a:pt x="8" y="38"/>
                </a:lnTo>
                <a:lnTo>
                  <a:pt x="4" y="46"/>
                </a:lnTo>
                <a:lnTo>
                  <a:pt x="2" y="54"/>
                </a:lnTo>
                <a:lnTo>
                  <a:pt x="0" y="62"/>
                </a:lnTo>
                <a:lnTo>
                  <a:pt x="0" y="72"/>
                </a:lnTo>
                <a:lnTo>
                  <a:pt x="2" y="80"/>
                </a:lnTo>
                <a:lnTo>
                  <a:pt x="6" y="90"/>
                </a:lnTo>
                <a:lnTo>
                  <a:pt x="12" y="98"/>
                </a:lnTo>
                <a:lnTo>
                  <a:pt x="12" y="98"/>
                </a:lnTo>
                <a:lnTo>
                  <a:pt x="32" y="128"/>
                </a:lnTo>
                <a:lnTo>
                  <a:pt x="50" y="154"/>
                </a:lnTo>
                <a:lnTo>
                  <a:pt x="70" y="178"/>
                </a:lnTo>
                <a:lnTo>
                  <a:pt x="90" y="200"/>
                </a:lnTo>
                <a:lnTo>
                  <a:pt x="112" y="220"/>
                </a:lnTo>
                <a:lnTo>
                  <a:pt x="136" y="240"/>
                </a:lnTo>
                <a:lnTo>
                  <a:pt x="162" y="258"/>
                </a:lnTo>
                <a:lnTo>
                  <a:pt x="190" y="278"/>
                </a:lnTo>
                <a:lnTo>
                  <a:pt x="190" y="278"/>
                </a:lnTo>
                <a:lnTo>
                  <a:pt x="198" y="282"/>
                </a:lnTo>
                <a:lnTo>
                  <a:pt x="208" y="286"/>
                </a:lnTo>
                <a:lnTo>
                  <a:pt x="216" y="288"/>
                </a:lnTo>
                <a:lnTo>
                  <a:pt x="226" y="288"/>
                </a:lnTo>
                <a:lnTo>
                  <a:pt x="234" y="286"/>
                </a:lnTo>
                <a:lnTo>
                  <a:pt x="242" y="284"/>
                </a:lnTo>
                <a:lnTo>
                  <a:pt x="250" y="280"/>
                </a:lnTo>
                <a:lnTo>
                  <a:pt x="258" y="274"/>
                </a:lnTo>
                <a:lnTo>
                  <a:pt x="282" y="248"/>
                </a:lnTo>
                <a:lnTo>
                  <a:pt x="282" y="248"/>
                </a:lnTo>
                <a:lnTo>
                  <a:pt x="286" y="244"/>
                </a:lnTo>
                <a:lnTo>
                  <a:pt x="286" y="236"/>
                </a:lnTo>
                <a:lnTo>
                  <a:pt x="284" y="230"/>
                </a:lnTo>
                <a:lnTo>
                  <a:pt x="280" y="224"/>
                </a:lnTo>
                <a:lnTo>
                  <a:pt x="244" y="188"/>
                </a:lnTo>
                <a:close/>
              </a:path>
            </a:pathLst>
          </a:custGeom>
          <a:solidFill>
            <a:schemeClr val="bg1">
              <a:lumMod val="95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itchFamily="34" charset="0"/>
              <a:cs typeface="Arial" pitchFamily="34" charset="0"/>
            </a:endParaRPr>
          </a:p>
        </p:txBody>
      </p:sp>
      <p:sp>
        <p:nvSpPr>
          <p:cNvPr id="297" name="480866746"/>
          <p:cNvSpPr>
            <a:spLocks/>
          </p:cNvSpPr>
          <p:nvPr/>
        </p:nvSpPr>
        <p:spPr bwMode="auto">
          <a:xfrm>
            <a:off x="2486745" y="2097554"/>
            <a:ext cx="489102" cy="527935"/>
          </a:xfrm>
          <a:custGeom>
            <a:avLst/>
            <a:gdLst/>
            <a:ahLst/>
            <a:cxnLst>
              <a:cxn ang="0">
                <a:pos x="110" y="122"/>
              </a:cxn>
              <a:cxn ang="0">
                <a:pos x="110" y="122"/>
              </a:cxn>
              <a:cxn ang="0">
                <a:pos x="108" y="102"/>
              </a:cxn>
              <a:cxn ang="0">
                <a:pos x="102" y="84"/>
              </a:cxn>
              <a:cxn ang="0">
                <a:pos x="94" y="68"/>
              </a:cxn>
              <a:cxn ang="0">
                <a:pos x="82" y="54"/>
              </a:cxn>
              <a:cxn ang="0">
                <a:pos x="82" y="54"/>
              </a:cxn>
              <a:cxn ang="0">
                <a:pos x="68" y="42"/>
              </a:cxn>
              <a:cxn ang="0">
                <a:pos x="50" y="32"/>
              </a:cxn>
              <a:cxn ang="0">
                <a:pos x="32" y="26"/>
              </a:cxn>
              <a:cxn ang="0">
                <a:pos x="12" y="24"/>
              </a:cxn>
              <a:cxn ang="0">
                <a:pos x="12" y="24"/>
              </a:cxn>
              <a:cxn ang="0">
                <a:pos x="8" y="24"/>
              </a:cxn>
              <a:cxn ang="0">
                <a:pos x="4" y="22"/>
              </a:cxn>
              <a:cxn ang="0">
                <a:pos x="2" y="18"/>
              </a:cxn>
              <a:cxn ang="0">
                <a:pos x="0" y="12"/>
              </a:cxn>
              <a:cxn ang="0">
                <a:pos x="0" y="12"/>
              </a:cxn>
              <a:cxn ang="0">
                <a:pos x="2" y="8"/>
              </a:cxn>
              <a:cxn ang="0">
                <a:pos x="4" y="4"/>
              </a:cxn>
              <a:cxn ang="0">
                <a:pos x="8" y="2"/>
              </a:cxn>
              <a:cxn ang="0">
                <a:pos x="12" y="0"/>
              </a:cxn>
              <a:cxn ang="0">
                <a:pos x="12" y="0"/>
              </a:cxn>
              <a:cxn ang="0">
                <a:pos x="26" y="0"/>
              </a:cxn>
              <a:cxn ang="0">
                <a:pos x="38" y="2"/>
              </a:cxn>
              <a:cxn ang="0">
                <a:pos x="48" y="6"/>
              </a:cxn>
              <a:cxn ang="0">
                <a:pos x="60" y="10"/>
              </a:cxn>
              <a:cxn ang="0">
                <a:pos x="80" y="22"/>
              </a:cxn>
              <a:cxn ang="0">
                <a:pos x="100" y="36"/>
              </a:cxn>
              <a:cxn ang="0">
                <a:pos x="114" y="54"/>
              </a:cxn>
              <a:cxn ang="0">
                <a:pos x="126" y="74"/>
              </a:cxn>
              <a:cxn ang="0">
                <a:pos x="130" y="86"/>
              </a:cxn>
              <a:cxn ang="0">
                <a:pos x="132" y="98"/>
              </a:cxn>
              <a:cxn ang="0">
                <a:pos x="134" y="110"/>
              </a:cxn>
              <a:cxn ang="0">
                <a:pos x="134" y="122"/>
              </a:cxn>
              <a:cxn ang="0">
                <a:pos x="134" y="122"/>
              </a:cxn>
              <a:cxn ang="0">
                <a:pos x="134" y="128"/>
              </a:cxn>
              <a:cxn ang="0">
                <a:pos x="132" y="132"/>
              </a:cxn>
              <a:cxn ang="0">
                <a:pos x="128" y="134"/>
              </a:cxn>
              <a:cxn ang="0">
                <a:pos x="122" y="134"/>
              </a:cxn>
              <a:cxn ang="0">
                <a:pos x="122" y="134"/>
              </a:cxn>
              <a:cxn ang="0">
                <a:pos x="118" y="134"/>
              </a:cxn>
              <a:cxn ang="0">
                <a:pos x="114" y="132"/>
              </a:cxn>
              <a:cxn ang="0">
                <a:pos x="112" y="128"/>
              </a:cxn>
              <a:cxn ang="0">
                <a:pos x="110" y="122"/>
              </a:cxn>
              <a:cxn ang="0">
                <a:pos x="110" y="122"/>
              </a:cxn>
            </a:cxnLst>
            <a:rect l="0" t="0" r="r" b="b"/>
            <a:pathLst>
              <a:path w="134" h="134">
                <a:moveTo>
                  <a:pt x="110" y="122"/>
                </a:moveTo>
                <a:lnTo>
                  <a:pt x="110" y="122"/>
                </a:lnTo>
                <a:lnTo>
                  <a:pt x="108" y="102"/>
                </a:lnTo>
                <a:lnTo>
                  <a:pt x="102" y="84"/>
                </a:lnTo>
                <a:lnTo>
                  <a:pt x="94" y="68"/>
                </a:lnTo>
                <a:lnTo>
                  <a:pt x="82" y="54"/>
                </a:lnTo>
                <a:lnTo>
                  <a:pt x="82" y="54"/>
                </a:lnTo>
                <a:lnTo>
                  <a:pt x="68" y="42"/>
                </a:lnTo>
                <a:lnTo>
                  <a:pt x="50" y="32"/>
                </a:lnTo>
                <a:lnTo>
                  <a:pt x="32" y="26"/>
                </a:lnTo>
                <a:lnTo>
                  <a:pt x="12" y="24"/>
                </a:lnTo>
                <a:lnTo>
                  <a:pt x="12" y="24"/>
                </a:lnTo>
                <a:lnTo>
                  <a:pt x="8" y="24"/>
                </a:lnTo>
                <a:lnTo>
                  <a:pt x="4" y="22"/>
                </a:lnTo>
                <a:lnTo>
                  <a:pt x="2" y="18"/>
                </a:lnTo>
                <a:lnTo>
                  <a:pt x="0" y="12"/>
                </a:lnTo>
                <a:lnTo>
                  <a:pt x="0" y="12"/>
                </a:lnTo>
                <a:lnTo>
                  <a:pt x="2" y="8"/>
                </a:lnTo>
                <a:lnTo>
                  <a:pt x="4" y="4"/>
                </a:lnTo>
                <a:lnTo>
                  <a:pt x="8" y="2"/>
                </a:lnTo>
                <a:lnTo>
                  <a:pt x="12" y="0"/>
                </a:lnTo>
                <a:lnTo>
                  <a:pt x="12" y="0"/>
                </a:lnTo>
                <a:lnTo>
                  <a:pt x="26" y="0"/>
                </a:lnTo>
                <a:lnTo>
                  <a:pt x="38" y="2"/>
                </a:lnTo>
                <a:lnTo>
                  <a:pt x="48" y="6"/>
                </a:lnTo>
                <a:lnTo>
                  <a:pt x="60" y="10"/>
                </a:lnTo>
                <a:lnTo>
                  <a:pt x="80" y="22"/>
                </a:lnTo>
                <a:lnTo>
                  <a:pt x="100" y="36"/>
                </a:lnTo>
                <a:lnTo>
                  <a:pt x="114" y="54"/>
                </a:lnTo>
                <a:lnTo>
                  <a:pt x="126" y="74"/>
                </a:lnTo>
                <a:lnTo>
                  <a:pt x="130" y="86"/>
                </a:lnTo>
                <a:lnTo>
                  <a:pt x="132" y="98"/>
                </a:lnTo>
                <a:lnTo>
                  <a:pt x="134" y="110"/>
                </a:lnTo>
                <a:lnTo>
                  <a:pt x="134" y="122"/>
                </a:lnTo>
                <a:lnTo>
                  <a:pt x="134" y="122"/>
                </a:lnTo>
                <a:lnTo>
                  <a:pt x="134" y="128"/>
                </a:lnTo>
                <a:lnTo>
                  <a:pt x="132" y="132"/>
                </a:lnTo>
                <a:lnTo>
                  <a:pt x="128" y="134"/>
                </a:lnTo>
                <a:lnTo>
                  <a:pt x="122" y="134"/>
                </a:lnTo>
                <a:lnTo>
                  <a:pt x="122" y="134"/>
                </a:lnTo>
                <a:lnTo>
                  <a:pt x="118" y="134"/>
                </a:lnTo>
                <a:lnTo>
                  <a:pt x="114" y="132"/>
                </a:lnTo>
                <a:lnTo>
                  <a:pt x="112" y="128"/>
                </a:lnTo>
                <a:lnTo>
                  <a:pt x="110" y="122"/>
                </a:lnTo>
                <a:lnTo>
                  <a:pt x="110" y="12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298" name="354986208"/>
          <p:cNvSpPr>
            <a:spLocks/>
          </p:cNvSpPr>
          <p:nvPr/>
        </p:nvSpPr>
        <p:spPr bwMode="auto">
          <a:xfrm>
            <a:off x="2486745" y="2247268"/>
            <a:ext cx="350402" cy="378222"/>
          </a:xfrm>
          <a:custGeom>
            <a:avLst/>
            <a:gdLst/>
            <a:ahLst/>
            <a:cxnLst>
              <a:cxn ang="0">
                <a:pos x="72" y="84"/>
              </a:cxn>
              <a:cxn ang="0">
                <a:pos x="72" y="84"/>
              </a:cxn>
              <a:cxn ang="0">
                <a:pos x="70" y="72"/>
              </a:cxn>
              <a:cxn ang="0">
                <a:pos x="68" y="62"/>
              </a:cxn>
              <a:cxn ang="0">
                <a:pos x="62" y="52"/>
              </a:cxn>
              <a:cxn ang="0">
                <a:pos x="54" y="42"/>
              </a:cxn>
              <a:cxn ang="0">
                <a:pos x="46" y="36"/>
              </a:cxn>
              <a:cxn ang="0">
                <a:pos x="36" y="30"/>
              </a:cxn>
              <a:cxn ang="0">
                <a:pos x="24" y="26"/>
              </a:cxn>
              <a:cxn ang="0">
                <a:pos x="12" y="24"/>
              </a:cxn>
              <a:cxn ang="0">
                <a:pos x="12" y="24"/>
              </a:cxn>
              <a:cxn ang="0">
                <a:pos x="8" y="24"/>
              </a:cxn>
              <a:cxn ang="0">
                <a:pos x="4" y="22"/>
              </a:cxn>
              <a:cxn ang="0">
                <a:pos x="2" y="18"/>
              </a:cxn>
              <a:cxn ang="0">
                <a:pos x="0" y="12"/>
              </a:cxn>
              <a:cxn ang="0">
                <a:pos x="0" y="12"/>
              </a:cxn>
              <a:cxn ang="0">
                <a:pos x="2" y="8"/>
              </a:cxn>
              <a:cxn ang="0">
                <a:pos x="4" y="4"/>
              </a:cxn>
              <a:cxn ang="0">
                <a:pos x="8" y="2"/>
              </a:cxn>
              <a:cxn ang="0">
                <a:pos x="12" y="0"/>
              </a:cxn>
              <a:cxn ang="0">
                <a:pos x="12" y="0"/>
              </a:cxn>
              <a:cxn ang="0">
                <a:pos x="30" y="2"/>
              </a:cxn>
              <a:cxn ang="0">
                <a:pos x="46" y="6"/>
              </a:cxn>
              <a:cxn ang="0">
                <a:pos x="60" y="14"/>
              </a:cxn>
              <a:cxn ang="0">
                <a:pos x="72" y="24"/>
              </a:cxn>
              <a:cxn ang="0">
                <a:pos x="82" y="38"/>
              </a:cxn>
              <a:cxn ang="0">
                <a:pos x="90" y="52"/>
              </a:cxn>
              <a:cxn ang="0">
                <a:pos x="96" y="68"/>
              </a:cxn>
              <a:cxn ang="0">
                <a:pos x="96" y="84"/>
              </a:cxn>
              <a:cxn ang="0">
                <a:pos x="96" y="84"/>
              </a:cxn>
              <a:cxn ang="0">
                <a:pos x="96" y="90"/>
              </a:cxn>
              <a:cxn ang="0">
                <a:pos x="94" y="94"/>
              </a:cxn>
              <a:cxn ang="0">
                <a:pos x="90" y="96"/>
              </a:cxn>
              <a:cxn ang="0">
                <a:pos x="84" y="96"/>
              </a:cxn>
              <a:cxn ang="0">
                <a:pos x="84" y="96"/>
              </a:cxn>
              <a:cxn ang="0">
                <a:pos x="80" y="96"/>
              </a:cxn>
              <a:cxn ang="0">
                <a:pos x="76" y="94"/>
              </a:cxn>
              <a:cxn ang="0">
                <a:pos x="74" y="90"/>
              </a:cxn>
              <a:cxn ang="0">
                <a:pos x="72" y="84"/>
              </a:cxn>
              <a:cxn ang="0">
                <a:pos x="72" y="84"/>
              </a:cxn>
            </a:cxnLst>
            <a:rect l="0" t="0" r="r" b="b"/>
            <a:pathLst>
              <a:path w="96" h="96">
                <a:moveTo>
                  <a:pt x="72" y="84"/>
                </a:moveTo>
                <a:lnTo>
                  <a:pt x="72" y="84"/>
                </a:lnTo>
                <a:lnTo>
                  <a:pt x="70" y="72"/>
                </a:lnTo>
                <a:lnTo>
                  <a:pt x="68" y="62"/>
                </a:lnTo>
                <a:lnTo>
                  <a:pt x="62" y="52"/>
                </a:lnTo>
                <a:lnTo>
                  <a:pt x="54" y="42"/>
                </a:lnTo>
                <a:lnTo>
                  <a:pt x="46" y="36"/>
                </a:lnTo>
                <a:lnTo>
                  <a:pt x="36" y="30"/>
                </a:lnTo>
                <a:lnTo>
                  <a:pt x="24" y="26"/>
                </a:lnTo>
                <a:lnTo>
                  <a:pt x="12" y="24"/>
                </a:lnTo>
                <a:lnTo>
                  <a:pt x="12" y="24"/>
                </a:lnTo>
                <a:lnTo>
                  <a:pt x="8" y="24"/>
                </a:lnTo>
                <a:lnTo>
                  <a:pt x="4" y="22"/>
                </a:lnTo>
                <a:lnTo>
                  <a:pt x="2" y="18"/>
                </a:lnTo>
                <a:lnTo>
                  <a:pt x="0" y="12"/>
                </a:lnTo>
                <a:lnTo>
                  <a:pt x="0" y="12"/>
                </a:lnTo>
                <a:lnTo>
                  <a:pt x="2" y="8"/>
                </a:lnTo>
                <a:lnTo>
                  <a:pt x="4" y="4"/>
                </a:lnTo>
                <a:lnTo>
                  <a:pt x="8" y="2"/>
                </a:lnTo>
                <a:lnTo>
                  <a:pt x="12" y="0"/>
                </a:lnTo>
                <a:lnTo>
                  <a:pt x="12" y="0"/>
                </a:lnTo>
                <a:lnTo>
                  <a:pt x="30" y="2"/>
                </a:lnTo>
                <a:lnTo>
                  <a:pt x="46" y="6"/>
                </a:lnTo>
                <a:lnTo>
                  <a:pt x="60" y="14"/>
                </a:lnTo>
                <a:lnTo>
                  <a:pt x="72" y="24"/>
                </a:lnTo>
                <a:lnTo>
                  <a:pt x="82" y="38"/>
                </a:lnTo>
                <a:lnTo>
                  <a:pt x="90" y="52"/>
                </a:lnTo>
                <a:lnTo>
                  <a:pt x="96" y="68"/>
                </a:lnTo>
                <a:lnTo>
                  <a:pt x="96" y="84"/>
                </a:lnTo>
                <a:lnTo>
                  <a:pt x="96" y="84"/>
                </a:lnTo>
                <a:lnTo>
                  <a:pt x="96" y="90"/>
                </a:lnTo>
                <a:lnTo>
                  <a:pt x="94" y="94"/>
                </a:lnTo>
                <a:lnTo>
                  <a:pt x="90" y="96"/>
                </a:lnTo>
                <a:lnTo>
                  <a:pt x="84" y="96"/>
                </a:lnTo>
                <a:lnTo>
                  <a:pt x="84" y="96"/>
                </a:lnTo>
                <a:lnTo>
                  <a:pt x="80" y="96"/>
                </a:lnTo>
                <a:lnTo>
                  <a:pt x="76" y="94"/>
                </a:lnTo>
                <a:lnTo>
                  <a:pt x="74" y="90"/>
                </a:lnTo>
                <a:lnTo>
                  <a:pt x="72" y="84"/>
                </a:lnTo>
                <a:lnTo>
                  <a:pt x="72" y="8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299" name="1504480944"/>
          <p:cNvSpPr>
            <a:spLocks/>
          </p:cNvSpPr>
          <p:nvPr/>
        </p:nvSpPr>
        <p:spPr bwMode="auto">
          <a:xfrm>
            <a:off x="2486745" y="2428498"/>
            <a:ext cx="182500" cy="196991"/>
          </a:xfrm>
          <a:custGeom>
            <a:avLst/>
            <a:gdLst/>
            <a:ahLst/>
            <a:cxnLst>
              <a:cxn ang="0">
                <a:pos x="26" y="0"/>
              </a:cxn>
              <a:cxn ang="0">
                <a:pos x="26" y="0"/>
              </a:cxn>
              <a:cxn ang="0">
                <a:pos x="16" y="2"/>
              </a:cxn>
              <a:cxn ang="0">
                <a:pos x="8" y="8"/>
              </a:cxn>
              <a:cxn ang="0">
                <a:pos x="2" y="16"/>
              </a:cxn>
              <a:cxn ang="0">
                <a:pos x="0" y="26"/>
              </a:cxn>
              <a:cxn ang="0">
                <a:pos x="0" y="26"/>
              </a:cxn>
              <a:cxn ang="0">
                <a:pos x="2" y="36"/>
              </a:cxn>
              <a:cxn ang="0">
                <a:pos x="8" y="44"/>
              </a:cxn>
              <a:cxn ang="0">
                <a:pos x="16" y="48"/>
              </a:cxn>
              <a:cxn ang="0">
                <a:pos x="26" y="50"/>
              </a:cxn>
              <a:cxn ang="0">
                <a:pos x="26" y="50"/>
              </a:cxn>
              <a:cxn ang="0">
                <a:pos x="36" y="48"/>
              </a:cxn>
              <a:cxn ang="0">
                <a:pos x="44" y="44"/>
              </a:cxn>
              <a:cxn ang="0">
                <a:pos x="48" y="36"/>
              </a:cxn>
              <a:cxn ang="0">
                <a:pos x="50" y="26"/>
              </a:cxn>
              <a:cxn ang="0">
                <a:pos x="50" y="26"/>
              </a:cxn>
              <a:cxn ang="0">
                <a:pos x="48" y="16"/>
              </a:cxn>
              <a:cxn ang="0">
                <a:pos x="44" y="8"/>
              </a:cxn>
              <a:cxn ang="0">
                <a:pos x="36" y="2"/>
              </a:cxn>
              <a:cxn ang="0">
                <a:pos x="26" y="0"/>
              </a:cxn>
              <a:cxn ang="0">
                <a:pos x="26" y="0"/>
              </a:cxn>
            </a:cxnLst>
            <a:rect l="0" t="0" r="r" b="b"/>
            <a:pathLst>
              <a:path w="50" h="50">
                <a:moveTo>
                  <a:pt x="26" y="0"/>
                </a:moveTo>
                <a:lnTo>
                  <a:pt x="26" y="0"/>
                </a:lnTo>
                <a:lnTo>
                  <a:pt x="16" y="2"/>
                </a:lnTo>
                <a:lnTo>
                  <a:pt x="8" y="8"/>
                </a:lnTo>
                <a:lnTo>
                  <a:pt x="2" y="16"/>
                </a:lnTo>
                <a:lnTo>
                  <a:pt x="0" y="26"/>
                </a:lnTo>
                <a:lnTo>
                  <a:pt x="0" y="26"/>
                </a:lnTo>
                <a:lnTo>
                  <a:pt x="2" y="36"/>
                </a:lnTo>
                <a:lnTo>
                  <a:pt x="8" y="44"/>
                </a:lnTo>
                <a:lnTo>
                  <a:pt x="16" y="48"/>
                </a:lnTo>
                <a:lnTo>
                  <a:pt x="26" y="50"/>
                </a:lnTo>
                <a:lnTo>
                  <a:pt x="26" y="50"/>
                </a:lnTo>
                <a:lnTo>
                  <a:pt x="36" y="48"/>
                </a:lnTo>
                <a:lnTo>
                  <a:pt x="44" y="44"/>
                </a:lnTo>
                <a:lnTo>
                  <a:pt x="48" y="36"/>
                </a:lnTo>
                <a:lnTo>
                  <a:pt x="50" y="26"/>
                </a:lnTo>
                <a:lnTo>
                  <a:pt x="50" y="26"/>
                </a:lnTo>
                <a:lnTo>
                  <a:pt x="48" y="16"/>
                </a:lnTo>
                <a:lnTo>
                  <a:pt x="44" y="8"/>
                </a:lnTo>
                <a:lnTo>
                  <a:pt x="36" y="2"/>
                </a:lnTo>
                <a:lnTo>
                  <a:pt x="26" y="0"/>
                </a:lnTo>
                <a:lnTo>
                  <a:pt x="26"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1" name="135667479"/>
          <p:cNvSpPr>
            <a:spLocks/>
          </p:cNvSpPr>
          <p:nvPr/>
        </p:nvSpPr>
        <p:spPr bwMode="auto">
          <a:xfrm>
            <a:off x="1658606" y="3726677"/>
            <a:ext cx="338894" cy="128681"/>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2" name="666110186"/>
          <p:cNvSpPr>
            <a:spLocks/>
          </p:cNvSpPr>
          <p:nvPr/>
        </p:nvSpPr>
        <p:spPr bwMode="auto">
          <a:xfrm>
            <a:off x="1729602" y="3826441"/>
            <a:ext cx="190209" cy="91089"/>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3" name="247952779"/>
          <p:cNvSpPr>
            <a:spLocks noEditPoints="1"/>
          </p:cNvSpPr>
          <p:nvPr/>
        </p:nvSpPr>
        <p:spPr bwMode="auto">
          <a:xfrm>
            <a:off x="1243362" y="3770052"/>
            <a:ext cx="1287261" cy="853052"/>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5" name="627621849"/>
          <p:cNvSpPr>
            <a:spLocks/>
          </p:cNvSpPr>
          <p:nvPr/>
        </p:nvSpPr>
        <p:spPr bwMode="auto">
          <a:xfrm>
            <a:off x="3164623" y="4431160"/>
            <a:ext cx="339277" cy="127021"/>
          </a:xfrm>
          <a:custGeom>
            <a:avLst/>
            <a:gdLst/>
            <a:ahLst/>
            <a:cxnLst>
              <a:cxn ang="0">
                <a:pos x="59" y="5"/>
              </a:cxn>
              <a:cxn ang="0">
                <a:pos x="47" y="0"/>
              </a:cxn>
              <a:cxn ang="0">
                <a:pos x="42" y="0"/>
              </a:cxn>
              <a:cxn ang="0">
                <a:pos x="7" y="30"/>
              </a:cxn>
              <a:cxn ang="0">
                <a:pos x="2" y="36"/>
              </a:cxn>
              <a:cxn ang="0">
                <a:pos x="0" y="41"/>
              </a:cxn>
              <a:cxn ang="0">
                <a:pos x="5" y="52"/>
              </a:cxn>
              <a:cxn ang="0">
                <a:pos x="25" y="74"/>
              </a:cxn>
              <a:cxn ang="0">
                <a:pos x="74" y="111"/>
              </a:cxn>
              <a:cxn ang="0">
                <a:pos x="126" y="137"/>
              </a:cxn>
              <a:cxn ang="0">
                <a:pos x="185" y="152"/>
              </a:cxn>
              <a:cxn ang="0">
                <a:pos x="216" y="155"/>
              </a:cxn>
              <a:cxn ang="0">
                <a:pos x="233" y="155"/>
              </a:cxn>
              <a:cxn ang="0">
                <a:pos x="290" y="150"/>
              </a:cxn>
              <a:cxn ang="0">
                <a:pos x="344" y="135"/>
              </a:cxn>
              <a:cxn ang="0">
                <a:pos x="393" y="110"/>
              </a:cxn>
              <a:cxn ang="0">
                <a:pos x="438" y="76"/>
              </a:cxn>
              <a:cxn ang="0">
                <a:pos x="442" y="71"/>
              </a:cxn>
              <a:cxn ang="0">
                <a:pos x="444" y="59"/>
              </a:cxn>
              <a:cxn ang="0">
                <a:pos x="411" y="24"/>
              </a:cxn>
              <a:cxn ang="0">
                <a:pos x="406" y="19"/>
              </a:cxn>
              <a:cxn ang="0">
                <a:pos x="401" y="19"/>
              </a:cxn>
              <a:cxn ang="0">
                <a:pos x="390" y="22"/>
              </a:cxn>
              <a:cxn ang="0">
                <a:pos x="373" y="36"/>
              </a:cxn>
              <a:cxn ang="0">
                <a:pos x="337" y="59"/>
              </a:cxn>
              <a:cxn ang="0">
                <a:pos x="297" y="74"/>
              </a:cxn>
              <a:cxn ang="0">
                <a:pos x="255" y="83"/>
              </a:cxn>
              <a:cxn ang="0">
                <a:pos x="233" y="83"/>
              </a:cxn>
              <a:cxn ang="0">
                <a:pos x="219" y="83"/>
              </a:cxn>
              <a:cxn ang="0">
                <a:pos x="174" y="76"/>
              </a:cxn>
              <a:cxn ang="0">
                <a:pos x="131" y="59"/>
              </a:cxn>
              <a:cxn ang="0">
                <a:pos x="93" y="36"/>
              </a:cxn>
              <a:cxn ang="0">
                <a:pos x="59" y="5"/>
              </a:cxn>
            </a:cxnLst>
            <a:rect l="0" t="0" r="r" b="b"/>
            <a:pathLst>
              <a:path w="444" h="155">
                <a:moveTo>
                  <a:pt x="59" y="5"/>
                </a:moveTo>
                <a:lnTo>
                  <a:pt x="59" y="5"/>
                </a:lnTo>
                <a:lnTo>
                  <a:pt x="54" y="0"/>
                </a:lnTo>
                <a:lnTo>
                  <a:pt x="47" y="0"/>
                </a:lnTo>
                <a:lnTo>
                  <a:pt x="47" y="0"/>
                </a:lnTo>
                <a:lnTo>
                  <a:pt x="42" y="0"/>
                </a:lnTo>
                <a:lnTo>
                  <a:pt x="37" y="3"/>
                </a:lnTo>
                <a:lnTo>
                  <a:pt x="7" y="30"/>
                </a:lnTo>
                <a:lnTo>
                  <a:pt x="7" y="30"/>
                </a:lnTo>
                <a:lnTo>
                  <a:pt x="2" y="36"/>
                </a:lnTo>
                <a:lnTo>
                  <a:pt x="0" y="41"/>
                </a:lnTo>
                <a:lnTo>
                  <a:pt x="0" y="41"/>
                </a:lnTo>
                <a:lnTo>
                  <a:pt x="2" y="47"/>
                </a:lnTo>
                <a:lnTo>
                  <a:pt x="5" y="52"/>
                </a:lnTo>
                <a:lnTo>
                  <a:pt x="5" y="52"/>
                </a:lnTo>
                <a:lnTo>
                  <a:pt x="25" y="74"/>
                </a:lnTo>
                <a:lnTo>
                  <a:pt x="49" y="95"/>
                </a:lnTo>
                <a:lnTo>
                  <a:pt x="74" y="111"/>
                </a:lnTo>
                <a:lnTo>
                  <a:pt x="99" y="125"/>
                </a:lnTo>
                <a:lnTo>
                  <a:pt x="126" y="137"/>
                </a:lnTo>
                <a:lnTo>
                  <a:pt x="155" y="145"/>
                </a:lnTo>
                <a:lnTo>
                  <a:pt x="185" y="152"/>
                </a:lnTo>
                <a:lnTo>
                  <a:pt x="216" y="155"/>
                </a:lnTo>
                <a:lnTo>
                  <a:pt x="216" y="155"/>
                </a:lnTo>
                <a:lnTo>
                  <a:pt x="233" y="155"/>
                </a:lnTo>
                <a:lnTo>
                  <a:pt x="233" y="155"/>
                </a:lnTo>
                <a:lnTo>
                  <a:pt x="261" y="155"/>
                </a:lnTo>
                <a:lnTo>
                  <a:pt x="290" y="150"/>
                </a:lnTo>
                <a:lnTo>
                  <a:pt x="317" y="143"/>
                </a:lnTo>
                <a:lnTo>
                  <a:pt x="344" y="135"/>
                </a:lnTo>
                <a:lnTo>
                  <a:pt x="369" y="123"/>
                </a:lnTo>
                <a:lnTo>
                  <a:pt x="393" y="110"/>
                </a:lnTo>
                <a:lnTo>
                  <a:pt x="417" y="95"/>
                </a:lnTo>
                <a:lnTo>
                  <a:pt x="438" y="76"/>
                </a:lnTo>
                <a:lnTo>
                  <a:pt x="438" y="76"/>
                </a:lnTo>
                <a:lnTo>
                  <a:pt x="442" y="71"/>
                </a:lnTo>
                <a:lnTo>
                  <a:pt x="444" y="64"/>
                </a:lnTo>
                <a:lnTo>
                  <a:pt x="444" y="59"/>
                </a:lnTo>
                <a:lnTo>
                  <a:pt x="440" y="54"/>
                </a:lnTo>
                <a:lnTo>
                  <a:pt x="411" y="24"/>
                </a:lnTo>
                <a:lnTo>
                  <a:pt x="411" y="24"/>
                </a:lnTo>
                <a:lnTo>
                  <a:pt x="406" y="19"/>
                </a:lnTo>
                <a:lnTo>
                  <a:pt x="401" y="19"/>
                </a:lnTo>
                <a:lnTo>
                  <a:pt x="401" y="19"/>
                </a:lnTo>
                <a:lnTo>
                  <a:pt x="395" y="19"/>
                </a:lnTo>
                <a:lnTo>
                  <a:pt x="390" y="22"/>
                </a:lnTo>
                <a:lnTo>
                  <a:pt x="390" y="22"/>
                </a:lnTo>
                <a:lnTo>
                  <a:pt x="373" y="36"/>
                </a:lnTo>
                <a:lnTo>
                  <a:pt x="356" y="47"/>
                </a:lnTo>
                <a:lnTo>
                  <a:pt x="337" y="59"/>
                </a:lnTo>
                <a:lnTo>
                  <a:pt x="317" y="68"/>
                </a:lnTo>
                <a:lnTo>
                  <a:pt x="297" y="74"/>
                </a:lnTo>
                <a:lnTo>
                  <a:pt x="277" y="79"/>
                </a:lnTo>
                <a:lnTo>
                  <a:pt x="255" y="83"/>
                </a:lnTo>
                <a:lnTo>
                  <a:pt x="233" y="83"/>
                </a:lnTo>
                <a:lnTo>
                  <a:pt x="233" y="83"/>
                </a:lnTo>
                <a:lnTo>
                  <a:pt x="219" y="83"/>
                </a:lnTo>
                <a:lnTo>
                  <a:pt x="219" y="83"/>
                </a:lnTo>
                <a:lnTo>
                  <a:pt x="197" y="79"/>
                </a:lnTo>
                <a:lnTo>
                  <a:pt x="174" y="76"/>
                </a:lnTo>
                <a:lnTo>
                  <a:pt x="152" y="69"/>
                </a:lnTo>
                <a:lnTo>
                  <a:pt x="131" y="59"/>
                </a:lnTo>
                <a:lnTo>
                  <a:pt x="111" y="49"/>
                </a:lnTo>
                <a:lnTo>
                  <a:pt x="93" y="36"/>
                </a:lnTo>
                <a:lnTo>
                  <a:pt x="76" y="22"/>
                </a:lnTo>
                <a:lnTo>
                  <a:pt x="59" y="5"/>
                </a:lnTo>
                <a:lnTo>
                  <a:pt x="59" y="5"/>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6" name="1209286407"/>
          <p:cNvSpPr>
            <a:spLocks/>
          </p:cNvSpPr>
          <p:nvPr/>
        </p:nvSpPr>
        <p:spPr bwMode="auto">
          <a:xfrm>
            <a:off x="3244093" y="4368475"/>
            <a:ext cx="189506" cy="89079"/>
          </a:xfrm>
          <a:custGeom>
            <a:avLst/>
            <a:gdLst/>
            <a:ahLst/>
            <a:cxnLst>
              <a:cxn ang="0">
                <a:pos x="120" y="108"/>
              </a:cxn>
              <a:cxn ang="0">
                <a:pos x="120" y="108"/>
              </a:cxn>
              <a:cxn ang="0">
                <a:pos x="130" y="108"/>
              </a:cxn>
              <a:cxn ang="0">
                <a:pos x="130" y="108"/>
              </a:cxn>
              <a:cxn ang="0">
                <a:pos x="145" y="108"/>
              </a:cxn>
              <a:cxn ang="0">
                <a:pos x="160" y="106"/>
              </a:cxn>
              <a:cxn ang="0">
                <a:pos x="175" y="103"/>
              </a:cxn>
              <a:cxn ang="0">
                <a:pos x="190" y="98"/>
              </a:cxn>
              <a:cxn ang="0">
                <a:pos x="204" y="91"/>
              </a:cxn>
              <a:cxn ang="0">
                <a:pos x="219" y="83"/>
              </a:cxn>
              <a:cxn ang="0">
                <a:pos x="231" y="74"/>
              </a:cxn>
              <a:cxn ang="0">
                <a:pos x="244" y="64"/>
              </a:cxn>
              <a:cxn ang="0">
                <a:pos x="244" y="64"/>
              </a:cxn>
              <a:cxn ang="0">
                <a:pos x="248" y="59"/>
              </a:cxn>
              <a:cxn ang="0">
                <a:pos x="248" y="54"/>
              </a:cxn>
              <a:cxn ang="0">
                <a:pos x="248" y="47"/>
              </a:cxn>
              <a:cxn ang="0">
                <a:pos x="244" y="42"/>
              </a:cxn>
              <a:cxn ang="0">
                <a:pos x="216" y="12"/>
              </a:cxn>
              <a:cxn ang="0">
                <a:pos x="216" y="12"/>
              </a:cxn>
              <a:cxn ang="0">
                <a:pos x="211" y="8"/>
              </a:cxn>
              <a:cxn ang="0">
                <a:pos x="206" y="7"/>
              </a:cxn>
              <a:cxn ang="0">
                <a:pos x="206" y="7"/>
              </a:cxn>
              <a:cxn ang="0">
                <a:pos x="199" y="7"/>
              </a:cxn>
              <a:cxn ang="0">
                <a:pos x="194" y="10"/>
              </a:cxn>
              <a:cxn ang="0">
                <a:pos x="194" y="10"/>
              </a:cxn>
              <a:cxn ang="0">
                <a:pos x="180" y="22"/>
              </a:cxn>
              <a:cxn ang="0">
                <a:pos x="163" y="29"/>
              </a:cxn>
              <a:cxn ang="0">
                <a:pos x="147" y="34"/>
              </a:cxn>
              <a:cxn ang="0">
                <a:pos x="130" y="35"/>
              </a:cxn>
              <a:cxn ang="0">
                <a:pos x="130" y="35"/>
              </a:cxn>
              <a:cxn ang="0">
                <a:pos x="123" y="35"/>
              </a:cxn>
              <a:cxn ang="0">
                <a:pos x="123" y="35"/>
              </a:cxn>
              <a:cxn ang="0">
                <a:pos x="104" y="32"/>
              </a:cxn>
              <a:cxn ang="0">
                <a:pos x="88" y="27"/>
              </a:cxn>
              <a:cxn ang="0">
                <a:pos x="72" y="17"/>
              </a:cxn>
              <a:cxn ang="0">
                <a:pos x="59" y="5"/>
              </a:cxn>
              <a:cxn ang="0">
                <a:pos x="59" y="5"/>
              </a:cxn>
              <a:cxn ang="0">
                <a:pos x="52" y="0"/>
              </a:cxn>
              <a:cxn ang="0">
                <a:pos x="47" y="0"/>
              </a:cxn>
              <a:cxn ang="0">
                <a:pos x="47" y="0"/>
              </a:cxn>
              <a:cxn ang="0">
                <a:pos x="40" y="0"/>
              </a:cxn>
              <a:cxn ang="0">
                <a:pos x="35" y="3"/>
              </a:cxn>
              <a:cxn ang="0">
                <a:pos x="5" y="30"/>
              </a:cxn>
              <a:cxn ang="0">
                <a:pos x="5" y="30"/>
              </a:cxn>
              <a:cxn ang="0">
                <a:pos x="1" y="35"/>
              </a:cxn>
              <a:cxn ang="0">
                <a:pos x="0" y="42"/>
              </a:cxn>
              <a:cxn ang="0">
                <a:pos x="0" y="42"/>
              </a:cxn>
              <a:cxn ang="0">
                <a:pos x="0" y="47"/>
              </a:cxn>
              <a:cxn ang="0">
                <a:pos x="3" y="52"/>
              </a:cxn>
              <a:cxn ang="0">
                <a:pos x="3" y="52"/>
              </a:cxn>
              <a:cxn ang="0">
                <a:pos x="15" y="64"/>
              </a:cxn>
              <a:cxn ang="0">
                <a:pos x="27" y="74"/>
              </a:cxn>
              <a:cxn ang="0">
                <a:pos x="42" y="84"/>
              </a:cxn>
              <a:cxn ang="0">
                <a:pos x="55" y="93"/>
              </a:cxn>
              <a:cxn ang="0">
                <a:pos x="71" y="98"/>
              </a:cxn>
              <a:cxn ang="0">
                <a:pos x="86" y="103"/>
              </a:cxn>
              <a:cxn ang="0">
                <a:pos x="103" y="106"/>
              </a:cxn>
              <a:cxn ang="0">
                <a:pos x="120" y="108"/>
              </a:cxn>
              <a:cxn ang="0">
                <a:pos x="120" y="108"/>
              </a:cxn>
            </a:cxnLst>
            <a:rect l="0" t="0" r="r" b="b"/>
            <a:pathLst>
              <a:path w="248" h="108">
                <a:moveTo>
                  <a:pt x="120" y="108"/>
                </a:moveTo>
                <a:lnTo>
                  <a:pt x="120" y="108"/>
                </a:lnTo>
                <a:lnTo>
                  <a:pt x="130" y="108"/>
                </a:lnTo>
                <a:lnTo>
                  <a:pt x="130" y="108"/>
                </a:lnTo>
                <a:lnTo>
                  <a:pt x="145" y="108"/>
                </a:lnTo>
                <a:lnTo>
                  <a:pt x="160" y="106"/>
                </a:lnTo>
                <a:lnTo>
                  <a:pt x="175" y="103"/>
                </a:lnTo>
                <a:lnTo>
                  <a:pt x="190" y="98"/>
                </a:lnTo>
                <a:lnTo>
                  <a:pt x="204" y="91"/>
                </a:lnTo>
                <a:lnTo>
                  <a:pt x="219" y="83"/>
                </a:lnTo>
                <a:lnTo>
                  <a:pt x="231" y="74"/>
                </a:lnTo>
                <a:lnTo>
                  <a:pt x="244" y="64"/>
                </a:lnTo>
                <a:lnTo>
                  <a:pt x="244" y="64"/>
                </a:lnTo>
                <a:lnTo>
                  <a:pt x="248" y="59"/>
                </a:lnTo>
                <a:lnTo>
                  <a:pt x="248" y="54"/>
                </a:lnTo>
                <a:lnTo>
                  <a:pt x="248" y="47"/>
                </a:lnTo>
                <a:lnTo>
                  <a:pt x="244" y="42"/>
                </a:lnTo>
                <a:lnTo>
                  <a:pt x="216" y="12"/>
                </a:lnTo>
                <a:lnTo>
                  <a:pt x="216" y="12"/>
                </a:lnTo>
                <a:lnTo>
                  <a:pt x="211" y="8"/>
                </a:lnTo>
                <a:lnTo>
                  <a:pt x="206" y="7"/>
                </a:lnTo>
                <a:lnTo>
                  <a:pt x="206" y="7"/>
                </a:lnTo>
                <a:lnTo>
                  <a:pt x="199" y="7"/>
                </a:lnTo>
                <a:lnTo>
                  <a:pt x="194" y="10"/>
                </a:lnTo>
                <a:lnTo>
                  <a:pt x="194" y="10"/>
                </a:lnTo>
                <a:lnTo>
                  <a:pt x="180" y="22"/>
                </a:lnTo>
                <a:lnTo>
                  <a:pt x="163" y="29"/>
                </a:lnTo>
                <a:lnTo>
                  <a:pt x="147" y="34"/>
                </a:lnTo>
                <a:lnTo>
                  <a:pt x="130" y="35"/>
                </a:lnTo>
                <a:lnTo>
                  <a:pt x="130" y="35"/>
                </a:lnTo>
                <a:lnTo>
                  <a:pt x="123" y="35"/>
                </a:lnTo>
                <a:lnTo>
                  <a:pt x="123" y="35"/>
                </a:lnTo>
                <a:lnTo>
                  <a:pt x="104" y="32"/>
                </a:lnTo>
                <a:lnTo>
                  <a:pt x="88" y="27"/>
                </a:lnTo>
                <a:lnTo>
                  <a:pt x="72" y="17"/>
                </a:lnTo>
                <a:lnTo>
                  <a:pt x="59" y="5"/>
                </a:lnTo>
                <a:lnTo>
                  <a:pt x="59" y="5"/>
                </a:lnTo>
                <a:lnTo>
                  <a:pt x="52" y="0"/>
                </a:lnTo>
                <a:lnTo>
                  <a:pt x="47" y="0"/>
                </a:lnTo>
                <a:lnTo>
                  <a:pt x="47" y="0"/>
                </a:lnTo>
                <a:lnTo>
                  <a:pt x="40" y="0"/>
                </a:lnTo>
                <a:lnTo>
                  <a:pt x="35" y="3"/>
                </a:lnTo>
                <a:lnTo>
                  <a:pt x="5" y="30"/>
                </a:lnTo>
                <a:lnTo>
                  <a:pt x="5" y="30"/>
                </a:lnTo>
                <a:lnTo>
                  <a:pt x="1" y="35"/>
                </a:lnTo>
                <a:lnTo>
                  <a:pt x="0" y="42"/>
                </a:lnTo>
                <a:lnTo>
                  <a:pt x="0" y="42"/>
                </a:lnTo>
                <a:lnTo>
                  <a:pt x="0" y="47"/>
                </a:lnTo>
                <a:lnTo>
                  <a:pt x="3" y="52"/>
                </a:lnTo>
                <a:lnTo>
                  <a:pt x="3" y="52"/>
                </a:lnTo>
                <a:lnTo>
                  <a:pt x="15" y="64"/>
                </a:lnTo>
                <a:lnTo>
                  <a:pt x="27" y="74"/>
                </a:lnTo>
                <a:lnTo>
                  <a:pt x="42" y="84"/>
                </a:lnTo>
                <a:lnTo>
                  <a:pt x="55" y="93"/>
                </a:lnTo>
                <a:lnTo>
                  <a:pt x="71" y="98"/>
                </a:lnTo>
                <a:lnTo>
                  <a:pt x="86" y="103"/>
                </a:lnTo>
                <a:lnTo>
                  <a:pt x="103" y="106"/>
                </a:lnTo>
                <a:lnTo>
                  <a:pt x="120" y="108"/>
                </a:lnTo>
                <a:lnTo>
                  <a:pt x="120" y="10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7" name="46467379"/>
          <p:cNvSpPr>
            <a:spLocks/>
          </p:cNvSpPr>
          <p:nvPr/>
        </p:nvSpPr>
        <p:spPr bwMode="auto">
          <a:xfrm>
            <a:off x="2839101" y="3639347"/>
            <a:ext cx="1010188" cy="621904"/>
          </a:xfrm>
          <a:custGeom>
            <a:avLst/>
            <a:gdLst/>
            <a:ahLst/>
            <a:cxnLst>
              <a:cxn ang="0">
                <a:pos x="120" y="754"/>
              </a:cxn>
              <a:cxn ang="0">
                <a:pos x="805" y="754"/>
              </a:cxn>
              <a:cxn ang="0">
                <a:pos x="1176" y="753"/>
              </a:cxn>
              <a:cxn ang="0">
                <a:pos x="1225" y="737"/>
              </a:cxn>
              <a:cxn ang="0">
                <a:pos x="1267" y="707"/>
              </a:cxn>
              <a:cxn ang="0">
                <a:pos x="1297" y="667"/>
              </a:cxn>
              <a:cxn ang="0">
                <a:pos x="1318" y="616"/>
              </a:cxn>
              <a:cxn ang="0">
                <a:pos x="1323" y="560"/>
              </a:cxn>
              <a:cxn ang="0">
                <a:pos x="1318" y="525"/>
              </a:cxn>
              <a:cxn ang="0">
                <a:pos x="1299" y="474"/>
              </a:cxn>
              <a:cxn ang="0">
                <a:pos x="1269" y="434"/>
              </a:cxn>
              <a:cxn ang="0">
                <a:pos x="1230" y="402"/>
              </a:cxn>
              <a:cxn ang="0">
                <a:pos x="1183" y="385"/>
              </a:cxn>
              <a:cxn ang="0">
                <a:pos x="1149" y="381"/>
              </a:cxn>
              <a:cxn ang="0">
                <a:pos x="1144" y="375"/>
              </a:cxn>
              <a:cxn ang="0">
                <a:pos x="1113" y="435"/>
              </a:cxn>
              <a:cxn ang="0">
                <a:pos x="1073" y="484"/>
              </a:cxn>
              <a:cxn ang="0">
                <a:pos x="1103" y="397"/>
              </a:cxn>
              <a:cxn ang="0">
                <a:pos x="1112" y="306"/>
              </a:cxn>
              <a:cxn ang="0">
                <a:pos x="1105" y="248"/>
              </a:cxn>
              <a:cxn ang="0">
                <a:pos x="1076" y="167"/>
              </a:cxn>
              <a:cxn ang="0">
                <a:pos x="1027" y="98"/>
              </a:cxn>
              <a:cxn ang="0">
                <a:pos x="984" y="59"/>
              </a:cxn>
              <a:cxn ang="0">
                <a:pos x="896" y="15"/>
              </a:cxn>
              <a:cxn ang="0">
                <a:pos x="840" y="4"/>
              </a:cxn>
              <a:cxn ang="0">
                <a:pos x="769" y="2"/>
              </a:cxn>
              <a:cxn ang="0">
                <a:pos x="724" y="10"/>
              </a:cxn>
              <a:cxn ang="0">
                <a:pos x="678" y="25"/>
              </a:cxn>
              <a:cxn ang="0">
                <a:pos x="607" y="73"/>
              </a:cxn>
              <a:cxn ang="0">
                <a:pos x="550" y="137"/>
              </a:cxn>
              <a:cxn ang="0">
                <a:pos x="521" y="187"/>
              </a:cxn>
              <a:cxn ang="0">
                <a:pos x="503" y="243"/>
              </a:cxn>
              <a:cxn ang="0">
                <a:pos x="489" y="248"/>
              </a:cxn>
              <a:cxn ang="0">
                <a:pos x="452" y="213"/>
              </a:cxn>
              <a:cxn ang="0">
                <a:pos x="424" y="194"/>
              </a:cxn>
              <a:cxn ang="0">
                <a:pos x="376" y="177"/>
              </a:cxn>
              <a:cxn ang="0">
                <a:pos x="326" y="171"/>
              </a:cxn>
              <a:cxn ang="0">
                <a:pos x="292" y="174"/>
              </a:cxn>
              <a:cxn ang="0">
                <a:pos x="241" y="186"/>
              </a:cxn>
              <a:cxn ang="0">
                <a:pos x="192" y="211"/>
              </a:cxn>
              <a:cxn ang="0">
                <a:pos x="159" y="236"/>
              </a:cxn>
              <a:cxn ang="0">
                <a:pos x="118" y="284"/>
              </a:cxn>
              <a:cxn ang="0">
                <a:pos x="91" y="336"/>
              </a:cxn>
              <a:cxn ang="0">
                <a:pos x="81" y="380"/>
              </a:cxn>
              <a:cxn ang="0">
                <a:pos x="84" y="446"/>
              </a:cxn>
              <a:cxn ang="0">
                <a:pos x="110" y="510"/>
              </a:cxn>
              <a:cxn ang="0">
                <a:pos x="86" y="513"/>
              </a:cxn>
              <a:cxn ang="0">
                <a:pos x="56" y="527"/>
              </a:cxn>
              <a:cxn ang="0">
                <a:pos x="31" y="548"/>
              </a:cxn>
              <a:cxn ang="0">
                <a:pos x="12" y="577"/>
              </a:cxn>
              <a:cxn ang="0">
                <a:pos x="2" y="613"/>
              </a:cxn>
              <a:cxn ang="0">
                <a:pos x="0" y="638"/>
              </a:cxn>
              <a:cxn ang="0">
                <a:pos x="7" y="673"/>
              </a:cxn>
              <a:cxn ang="0">
                <a:pos x="22" y="704"/>
              </a:cxn>
              <a:cxn ang="0">
                <a:pos x="44" y="729"/>
              </a:cxn>
              <a:cxn ang="0">
                <a:pos x="73" y="746"/>
              </a:cxn>
              <a:cxn ang="0">
                <a:pos x="105" y="754"/>
              </a:cxn>
            </a:cxnLst>
            <a:rect l="0" t="0" r="r" b="b"/>
            <a:pathLst>
              <a:path w="1323" h="756">
                <a:moveTo>
                  <a:pt x="115" y="756"/>
                </a:moveTo>
                <a:lnTo>
                  <a:pt x="115" y="756"/>
                </a:lnTo>
                <a:lnTo>
                  <a:pt x="120" y="754"/>
                </a:lnTo>
                <a:lnTo>
                  <a:pt x="618" y="754"/>
                </a:lnTo>
                <a:lnTo>
                  <a:pt x="639" y="754"/>
                </a:lnTo>
                <a:lnTo>
                  <a:pt x="805" y="754"/>
                </a:lnTo>
                <a:lnTo>
                  <a:pt x="1159" y="754"/>
                </a:lnTo>
                <a:lnTo>
                  <a:pt x="1159" y="754"/>
                </a:lnTo>
                <a:lnTo>
                  <a:pt x="1176" y="753"/>
                </a:lnTo>
                <a:lnTo>
                  <a:pt x="1193" y="749"/>
                </a:lnTo>
                <a:lnTo>
                  <a:pt x="1210" y="744"/>
                </a:lnTo>
                <a:lnTo>
                  <a:pt x="1225" y="737"/>
                </a:lnTo>
                <a:lnTo>
                  <a:pt x="1240" y="729"/>
                </a:lnTo>
                <a:lnTo>
                  <a:pt x="1253" y="719"/>
                </a:lnTo>
                <a:lnTo>
                  <a:pt x="1267" y="707"/>
                </a:lnTo>
                <a:lnTo>
                  <a:pt x="1279" y="695"/>
                </a:lnTo>
                <a:lnTo>
                  <a:pt x="1289" y="682"/>
                </a:lnTo>
                <a:lnTo>
                  <a:pt x="1297" y="667"/>
                </a:lnTo>
                <a:lnTo>
                  <a:pt x="1306" y="651"/>
                </a:lnTo>
                <a:lnTo>
                  <a:pt x="1312" y="634"/>
                </a:lnTo>
                <a:lnTo>
                  <a:pt x="1318" y="616"/>
                </a:lnTo>
                <a:lnTo>
                  <a:pt x="1321" y="599"/>
                </a:lnTo>
                <a:lnTo>
                  <a:pt x="1323" y="580"/>
                </a:lnTo>
                <a:lnTo>
                  <a:pt x="1323" y="560"/>
                </a:lnTo>
                <a:lnTo>
                  <a:pt x="1323" y="560"/>
                </a:lnTo>
                <a:lnTo>
                  <a:pt x="1321" y="542"/>
                </a:lnTo>
                <a:lnTo>
                  <a:pt x="1318" y="525"/>
                </a:lnTo>
                <a:lnTo>
                  <a:pt x="1312" y="506"/>
                </a:lnTo>
                <a:lnTo>
                  <a:pt x="1307" y="489"/>
                </a:lnTo>
                <a:lnTo>
                  <a:pt x="1299" y="474"/>
                </a:lnTo>
                <a:lnTo>
                  <a:pt x="1291" y="459"/>
                </a:lnTo>
                <a:lnTo>
                  <a:pt x="1280" y="446"/>
                </a:lnTo>
                <a:lnTo>
                  <a:pt x="1269" y="434"/>
                </a:lnTo>
                <a:lnTo>
                  <a:pt x="1257" y="422"/>
                </a:lnTo>
                <a:lnTo>
                  <a:pt x="1243" y="412"/>
                </a:lnTo>
                <a:lnTo>
                  <a:pt x="1230" y="402"/>
                </a:lnTo>
                <a:lnTo>
                  <a:pt x="1215" y="395"/>
                </a:lnTo>
                <a:lnTo>
                  <a:pt x="1199" y="390"/>
                </a:lnTo>
                <a:lnTo>
                  <a:pt x="1183" y="385"/>
                </a:lnTo>
                <a:lnTo>
                  <a:pt x="1166" y="381"/>
                </a:lnTo>
                <a:lnTo>
                  <a:pt x="1149" y="381"/>
                </a:lnTo>
                <a:lnTo>
                  <a:pt x="1149" y="381"/>
                </a:lnTo>
                <a:lnTo>
                  <a:pt x="1142" y="381"/>
                </a:lnTo>
                <a:lnTo>
                  <a:pt x="1142" y="381"/>
                </a:lnTo>
                <a:lnTo>
                  <a:pt x="1144" y="375"/>
                </a:lnTo>
                <a:lnTo>
                  <a:pt x="1144" y="375"/>
                </a:lnTo>
                <a:lnTo>
                  <a:pt x="1130" y="407"/>
                </a:lnTo>
                <a:lnTo>
                  <a:pt x="1113" y="435"/>
                </a:lnTo>
                <a:lnTo>
                  <a:pt x="1095" y="461"/>
                </a:lnTo>
                <a:lnTo>
                  <a:pt x="1073" y="484"/>
                </a:lnTo>
                <a:lnTo>
                  <a:pt x="1073" y="484"/>
                </a:lnTo>
                <a:lnTo>
                  <a:pt x="1085" y="456"/>
                </a:lnTo>
                <a:lnTo>
                  <a:pt x="1097" y="425"/>
                </a:lnTo>
                <a:lnTo>
                  <a:pt x="1103" y="397"/>
                </a:lnTo>
                <a:lnTo>
                  <a:pt x="1108" y="366"/>
                </a:lnTo>
                <a:lnTo>
                  <a:pt x="1112" y="336"/>
                </a:lnTo>
                <a:lnTo>
                  <a:pt x="1112" y="306"/>
                </a:lnTo>
                <a:lnTo>
                  <a:pt x="1110" y="277"/>
                </a:lnTo>
                <a:lnTo>
                  <a:pt x="1105" y="248"/>
                </a:lnTo>
                <a:lnTo>
                  <a:pt x="1105" y="248"/>
                </a:lnTo>
                <a:lnTo>
                  <a:pt x="1097" y="219"/>
                </a:lnTo>
                <a:lnTo>
                  <a:pt x="1088" y="192"/>
                </a:lnTo>
                <a:lnTo>
                  <a:pt x="1076" y="167"/>
                </a:lnTo>
                <a:lnTo>
                  <a:pt x="1061" y="142"/>
                </a:lnTo>
                <a:lnTo>
                  <a:pt x="1046" y="118"/>
                </a:lnTo>
                <a:lnTo>
                  <a:pt x="1027" y="98"/>
                </a:lnTo>
                <a:lnTo>
                  <a:pt x="1007" y="78"/>
                </a:lnTo>
                <a:lnTo>
                  <a:pt x="984" y="59"/>
                </a:lnTo>
                <a:lnTo>
                  <a:pt x="984" y="59"/>
                </a:lnTo>
                <a:lnTo>
                  <a:pt x="957" y="42"/>
                </a:lnTo>
                <a:lnTo>
                  <a:pt x="926" y="27"/>
                </a:lnTo>
                <a:lnTo>
                  <a:pt x="896" y="15"/>
                </a:lnTo>
                <a:lnTo>
                  <a:pt x="862" y="7"/>
                </a:lnTo>
                <a:lnTo>
                  <a:pt x="862" y="7"/>
                </a:lnTo>
                <a:lnTo>
                  <a:pt x="840" y="4"/>
                </a:lnTo>
                <a:lnTo>
                  <a:pt x="817" y="2"/>
                </a:lnTo>
                <a:lnTo>
                  <a:pt x="793" y="0"/>
                </a:lnTo>
                <a:lnTo>
                  <a:pt x="769" y="2"/>
                </a:lnTo>
                <a:lnTo>
                  <a:pt x="769" y="2"/>
                </a:lnTo>
                <a:lnTo>
                  <a:pt x="746" y="5"/>
                </a:lnTo>
                <a:lnTo>
                  <a:pt x="724" y="10"/>
                </a:lnTo>
                <a:lnTo>
                  <a:pt x="700" y="17"/>
                </a:lnTo>
                <a:lnTo>
                  <a:pt x="678" y="25"/>
                </a:lnTo>
                <a:lnTo>
                  <a:pt x="678" y="25"/>
                </a:lnTo>
                <a:lnTo>
                  <a:pt x="653" y="39"/>
                </a:lnTo>
                <a:lnTo>
                  <a:pt x="629" y="56"/>
                </a:lnTo>
                <a:lnTo>
                  <a:pt x="607" y="73"/>
                </a:lnTo>
                <a:lnTo>
                  <a:pt x="585" y="93"/>
                </a:lnTo>
                <a:lnTo>
                  <a:pt x="567" y="113"/>
                </a:lnTo>
                <a:lnTo>
                  <a:pt x="550" y="137"/>
                </a:lnTo>
                <a:lnTo>
                  <a:pt x="535" y="162"/>
                </a:lnTo>
                <a:lnTo>
                  <a:pt x="521" y="187"/>
                </a:lnTo>
                <a:lnTo>
                  <a:pt x="521" y="187"/>
                </a:lnTo>
                <a:lnTo>
                  <a:pt x="515" y="206"/>
                </a:lnTo>
                <a:lnTo>
                  <a:pt x="508" y="225"/>
                </a:lnTo>
                <a:lnTo>
                  <a:pt x="503" y="243"/>
                </a:lnTo>
                <a:lnTo>
                  <a:pt x="499" y="262"/>
                </a:lnTo>
                <a:lnTo>
                  <a:pt x="499" y="262"/>
                </a:lnTo>
                <a:lnTo>
                  <a:pt x="489" y="248"/>
                </a:lnTo>
                <a:lnTo>
                  <a:pt x="478" y="235"/>
                </a:lnTo>
                <a:lnTo>
                  <a:pt x="466" y="223"/>
                </a:lnTo>
                <a:lnTo>
                  <a:pt x="452" y="213"/>
                </a:lnTo>
                <a:lnTo>
                  <a:pt x="452" y="213"/>
                </a:lnTo>
                <a:lnTo>
                  <a:pt x="439" y="203"/>
                </a:lnTo>
                <a:lnTo>
                  <a:pt x="424" y="194"/>
                </a:lnTo>
                <a:lnTo>
                  <a:pt x="408" y="187"/>
                </a:lnTo>
                <a:lnTo>
                  <a:pt x="393" y="182"/>
                </a:lnTo>
                <a:lnTo>
                  <a:pt x="376" y="177"/>
                </a:lnTo>
                <a:lnTo>
                  <a:pt x="359" y="174"/>
                </a:lnTo>
                <a:lnTo>
                  <a:pt x="343" y="172"/>
                </a:lnTo>
                <a:lnTo>
                  <a:pt x="326" y="171"/>
                </a:lnTo>
                <a:lnTo>
                  <a:pt x="326" y="171"/>
                </a:lnTo>
                <a:lnTo>
                  <a:pt x="309" y="172"/>
                </a:lnTo>
                <a:lnTo>
                  <a:pt x="292" y="174"/>
                </a:lnTo>
                <a:lnTo>
                  <a:pt x="275" y="177"/>
                </a:lnTo>
                <a:lnTo>
                  <a:pt x="258" y="181"/>
                </a:lnTo>
                <a:lnTo>
                  <a:pt x="241" y="186"/>
                </a:lnTo>
                <a:lnTo>
                  <a:pt x="224" y="192"/>
                </a:lnTo>
                <a:lnTo>
                  <a:pt x="209" y="201"/>
                </a:lnTo>
                <a:lnTo>
                  <a:pt x="192" y="211"/>
                </a:lnTo>
                <a:lnTo>
                  <a:pt x="192" y="211"/>
                </a:lnTo>
                <a:lnTo>
                  <a:pt x="176" y="223"/>
                </a:lnTo>
                <a:lnTo>
                  <a:pt x="159" y="236"/>
                </a:lnTo>
                <a:lnTo>
                  <a:pt x="144" y="252"/>
                </a:lnTo>
                <a:lnTo>
                  <a:pt x="130" y="267"/>
                </a:lnTo>
                <a:lnTo>
                  <a:pt x="118" y="284"/>
                </a:lnTo>
                <a:lnTo>
                  <a:pt x="108" y="300"/>
                </a:lnTo>
                <a:lnTo>
                  <a:pt x="100" y="317"/>
                </a:lnTo>
                <a:lnTo>
                  <a:pt x="91" y="336"/>
                </a:lnTo>
                <a:lnTo>
                  <a:pt x="91" y="336"/>
                </a:lnTo>
                <a:lnTo>
                  <a:pt x="86" y="358"/>
                </a:lnTo>
                <a:lnTo>
                  <a:pt x="81" y="380"/>
                </a:lnTo>
                <a:lnTo>
                  <a:pt x="79" y="402"/>
                </a:lnTo>
                <a:lnTo>
                  <a:pt x="81" y="424"/>
                </a:lnTo>
                <a:lnTo>
                  <a:pt x="84" y="446"/>
                </a:lnTo>
                <a:lnTo>
                  <a:pt x="90" y="467"/>
                </a:lnTo>
                <a:lnTo>
                  <a:pt x="98" y="489"/>
                </a:lnTo>
                <a:lnTo>
                  <a:pt x="110" y="510"/>
                </a:lnTo>
                <a:lnTo>
                  <a:pt x="110" y="510"/>
                </a:lnTo>
                <a:lnTo>
                  <a:pt x="98" y="510"/>
                </a:lnTo>
                <a:lnTo>
                  <a:pt x="86" y="513"/>
                </a:lnTo>
                <a:lnTo>
                  <a:pt x="76" y="516"/>
                </a:lnTo>
                <a:lnTo>
                  <a:pt x="66" y="520"/>
                </a:lnTo>
                <a:lnTo>
                  <a:pt x="56" y="527"/>
                </a:lnTo>
                <a:lnTo>
                  <a:pt x="46" y="533"/>
                </a:lnTo>
                <a:lnTo>
                  <a:pt x="37" y="540"/>
                </a:lnTo>
                <a:lnTo>
                  <a:pt x="31" y="548"/>
                </a:lnTo>
                <a:lnTo>
                  <a:pt x="24" y="557"/>
                </a:lnTo>
                <a:lnTo>
                  <a:pt x="17" y="567"/>
                </a:lnTo>
                <a:lnTo>
                  <a:pt x="12" y="577"/>
                </a:lnTo>
                <a:lnTo>
                  <a:pt x="7" y="589"/>
                </a:lnTo>
                <a:lnTo>
                  <a:pt x="4" y="601"/>
                </a:lnTo>
                <a:lnTo>
                  <a:pt x="2" y="613"/>
                </a:lnTo>
                <a:lnTo>
                  <a:pt x="0" y="624"/>
                </a:lnTo>
                <a:lnTo>
                  <a:pt x="0" y="638"/>
                </a:lnTo>
                <a:lnTo>
                  <a:pt x="0" y="638"/>
                </a:lnTo>
                <a:lnTo>
                  <a:pt x="2" y="650"/>
                </a:lnTo>
                <a:lnTo>
                  <a:pt x="4" y="661"/>
                </a:lnTo>
                <a:lnTo>
                  <a:pt x="7" y="673"/>
                </a:lnTo>
                <a:lnTo>
                  <a:pt x="12" y="683"/>
                </a:lnTo>
                <a:lnTo>
                  <a:pt x="17" y="694"/>
                </a:lnTo>
                <a:lnTo>
                  <a:pt x="22" y="704"/>
                </a:lnTo>
                <a:lnTo>
                  <a:pt x="29" y="712"/>
                </a:lnTo>
                <a:lnTo>
                  <a:pt x="36" y="721"/>
                </a:lnTo>
                <a:lnTo>
                  <a:pt x="44" y="729"/>
                </a:lnTo>
                <a:lnTo>
                  <a:pt x="52" y="736"/>
                </a:lnTo>
                <a:lnTo>
                  <a:pt x="63" y="741"/>
                </a:lnTo>
                <a:lnTo>
                  <a:pt x="73" y="746"/>
                </a:lnTo>
                <a:lnTo>
                  <a:pt x="83" y="749"/>
                </a:lnTo>
                <a:lnTo>
                  <a:pt x="93" y="753"/>
                </a:lnTo>
                <a:lnTo>
                  <a:pt x="105" y="754"/>
                </a:lnTo>
                <a:lnTo>
                  <a:pt x="115" y="756"/>
                </a:lnTo>
                <a:lnTo>
                  <a:pt x="115" y="75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8" name="622479016"/>
          <p:cNvSpPr>
            <a:spLocks noEditPoints="1"/>
          </p:cNvSpPr>
          <p:nvPr/>
        </p:nvSpPr>
        <p:spPr bwMode="auto">
          <a:xfrm>
            <a:off x="5255375" y="3347489"/>
            <a:ext cx="1589409" cy="1008014"/>
          </a:xfrm>
          <a:custGeom>
            <a:avLst/>
            <a:gdLst/>
            <a:ahLst/>
            <a:cxnLst>
              <a:cxn ang="0">
                <a:pos x="344" y="372"/>
              </a:cxn>
              <a:cxn ang="0">
                <a:pos x="452" y="246"/>
              </a:cxn>
              <a:cxn ang="0">
                <a:pos x="508" y="404"/>
              </a:cxn>
              <a:cxn ang="0">
                <a:pos x="428" y="0"/>
              </a:cxn>
              <a:cxn ang="0">
                <a:pos x="460" y="6"/>
              </a:cxn>
              <a:cxn ang="0">
                <a:pos x="500" y="28"/>
              </a:cxn>
              <a:cxn ang="0">
                <a:pos x="526" y="66"/>
              </a:cxn>
              <a:cxn ang="0">
                <a:pos x="530" y="66"/>
              </a:cxn>
              <a:cxn ang="0">
                <a:pos x="576" y="80"/>
              </a:cxn>
              <a:cxn ang="0">
                <a:pos x="604" y="116"/>
              </a:cxn>
              <a:cxn ang="0">
                <a:pos x="610" y="146"/>
              </a:cxn>
              <a:cxn ang="0">
                <a:pos x="598" y="192"/>
              </a:cxn>
              <a:cxn ang="0">
                <a:pos x="562" y="222"/>
              </a:cxn>
              <a:cxn ang="0">
                <a:pos x="336" y="228"/>
              </a:cxn>
              <a:cxn ang="0">
                <a:pos x="310" y="224"/>
              </a:cxn>
              <a:cxn ang="0">
                <a:pos x="280" y="198"/>
              </a:cxn>
              <a:cxn ang="0">
                <a:pos x="268" y="160"/>
              </a:cxn>
              <a:cxn ang="0">
                <a:pos x="272" y="136"/>
              </a:cxn>
              <a:cxn ang="0">
                <a:pos x="294" y="108"/>
              </a:cxn>
              <a:cxn ang="0">
                <a:pos x="326" y="94"/>
              </a:cxn>
              <a:cxn ang="0">
                <a:pos x="336" y="58"/>
              </a:cxn>
              <a:cxn ang="0">
                <a:pos x="374" y="16"/>
              </a:cxn>
              <a:cxn ang="0">
                <a:pos x="428" y="0"/>
              </a:cxn>
              <a:cxn ang="0">
                <a:pos x="162" y="282"/>
              </a:cxn>
              <a:cxn ang="0">
                <a:pos x="206" y="294"/>
              </a:cxn>
              <a:cxn ang="0">
                <a:pos x="242" y="322"/>
              </a:cxn>
              <a:cxn ang="0">
                <a:pos x="258" y="348"/>
              </a:cxn>
              <a:cxn ang="0">
                <a:pos x="278" y="350"/>
              </a:cxn>
              <a:cxn ang="0">
                <a:pos x="320" y="372"/>
              </a:cxn>
              <a:cxn ang="0">
                <a:pos x="342" y="412"/>
              </a:cxn>
              <a:cxn ang="0">
                <a:pos x="342" y="446"/>
              </a:cxn>
              <a:cxn ang="0">
                <a:pos x="320" y="486"/>
              </a:cxn>
              <a:cxn ang="0">
                <a:pos x="278" y="508"/>
              </a:cxn>
              <a:cxn ang="0">
                <a:pos x="68" y="510"/>
              </a:cxn>
              <a:cxn ang="0">
                <a:pos x="30" y="498"/>
              </a:cxn>
              <a:cxn ang="0">
                <a:pos x="6" y="468"/>
              </a:cxn>
              <a:cxn ang="0">
                <a:pos x="0" y="442"/>
              </a:cxn>
              <a:cxn ang="0">
                <a:pos x="10" y="408"/>
              </a:cxn>
              <a:cxn ang="0">
                <a:pos x="36" y="384"/>
              </a:cxn>
              <a:cxn ang="0">
                <a:pos x="58" y="376"/>
              </a:cxn>
              <a:cxn ang="0">
                <a:pos x="78" y="324"/>
              </a:cxn>
              <a:cxn ang="0">
                <a:pos x="124" y="290"/>
              </a:cxn>
              <a:cxn ang="0">
                <a:pos x="162" y="282"/>
              </a:cxn>
              <a:cxn ang="0">
                <a:pos x="702" y="284"/>
              </a:cxn>
              <a:cxn ang="0">
                <a:pos x="746" y="300"/>
              </a:cxn>
              <a:cxn ang="0">
                <a:pos x="776" y="334"/>
              </a:cxn>
              <a:cxn ang="0">
                <a:pos x="788" y="348"/>
              </a:cxn>
              <a:cxn ang="0">
                <a:pos x="820" y="354"/>
              </a:cxn>
              <a:cxn ang="0">
                <a:pos x="856" y="384"/>
              </a:cxn>
              <a:cxn ang="0">
                <a:pos x="868" y="428"/>
              </a:cxn>
              <a:cxn ang="0">
                <a:pos x="862" y="460"/>
              </a:cxn>
              <a:cxn ang="0">
                <a:pos x="834" y="496"/>
              </a:cxn>
              <a:cxn ang="0">
                <a:pos x="788" y="510"/>
              </a:cxn>
              <a:cxn ang="0">
                <a:pos x="580" y="508"/>
              </a:cxn>
              <a:cxn ang="0">
                <a:pos x="546" y="490"/>
              </a:cxn>
              <a:cxn ang="0">
                <a:pos x="528" y="456"/>
              </a:cxn>
              <a:cxn ang="0">
                <a:pos x="528" y="430"/>
              </a:cxn>
              <a:cxn ang="0">
                <a:pos x="542" y="398"/>
              </a:cxn>
              <a:cxn ang="0">
                <a:pos x="572" y="378"/>
              </a:cxn>
              <a:cxn ang="0">
                <a:pos x="588" y="356"/>
              </a:cxn>
              <a:cxn ang="0">
                <a:pos x="616" y="310"/>
              </a:cxn>
              <a:cxn ang="0">
                <a:pos x="668" y="284"/>
              </a:cxn>
            </a:cxnLst>
            <a:rect l="0" t="0" r="r" b="b"/>
            <a:pathLst>
              <a:path w="868" h="510">
                <a:moveTo>
                  <a:pt x="434" y="362"/>
                </a:moveTo>
                <a:lnTo>
                  <a:pt x="362" y="404"/>
                </a:lnTo>
                <a:lnTo>
                  <a:pt x="344" y="372"/>
                </a:lnTo>
                <a:lnTo>
                  <a:pt x="416" y="330"/>
                </a:lnTo>
                <a:lnTo>
                  <a:pt x="416" y="246"/>
                </a:lnTo>
                <a:lnTo>
                  <a:pt x="452" y="246"/>
                </a:lnTo>
                <a:lnTo>
                  <a:pt x="452" y="330"/>
                </a:lnTo>
                <a:lnTo>
                  <a:pt x="526" y="372"/>
                </a:lnTo>
                <a:lnTo>
                  <a:pt x="508" y="404"/>
                </a:lnTo>
                <a:lnTo>
                  <a:pt x="434" y="362"/>
                </a:lnTo>
                <a:lnTo>
                  <a:pt x="434" y="362"/>
                </a:lnTo>
                <a:close/>
                <a:moveTo>
                  <a:pt x="428" y="0"/>
                </a:moveTo>
                <a:lnTo>
                  <a:pt x="428" y="0"/>
                </a:lnTo>
                <a:lnTo>
                  <a:pt x="444" y="2"/>
                </a:lnTo>
                <a:lnTo>
                  <a:pt x="460" y="6"/>
                </a:lnTo>
                <a:lnTo>
                  <a:pt x="474" y="12"/>
                </a:lnTo>
                <a:lnTo>
                  <a:pt x="488" y="18"/>
                </a:lnTo>
                <a:lnTo>
                  <a:pt x="500" y="28"/>
                </a:lnTo>
                <a:lnTo>
                  <a:pt x="510" y="40"/>
                </a:lnTo>
                <a:lnTo>
                  <a:pt x="518" y="52"/>
                </a:lnTo>
                <a:lnTo>
                  <a:pt x="526" y="66"/>
                </a:lnTo>
                <a:lnTo>
                  <a:pt x="526" y="66"/>
                </a:lnTo>
                <a:lnTo>
                  <a:pt x="530" y="66"/>
                </a:lnTo>
                <a:lnTo>
                  <a:pt x="530" y="66"/>
                </a:lnTo>
                <a:lnTo>
                  <a:pt x="546" y="68"/>
                </a:lnTo>
                <a:lnTo>
                  <a:pt x="562" y="72"/>
                </a:lnTo>
                <a:lnTo>
                  <a:pt x="576" y="80"/>
                </a:lnTo>
                <a:lnTo>
                  <a:pt x="588" y="90"/>
                </a:lnTo>
                <a:lnTo>
                  <a:pt x="598" y="102"/>
                </a:lnTo>
                <a:lnTo>
                  <a:pt x="604" y="116"/>
                </a:lnTo>
                <a:lnTo>
                  <a:pt x="610" y="130"/>
                </a:lnTo>
                <a:lnTo>
                  <a:pt x="610" y="146"/>
                </a:lnTo>
                <a:lnTo>
                  <a:pt x="610" y="146"/>
                </a:lnTo>
                <a:lnTo>
                  <a:pt x="610" y="164"/>
                </a:lnTo>
                <a:lnTo>
                  <a:pt x="604" y="178"/>
                </a:lnTo>
                <a:lnTo>
                  <a:pt x="598" y="192"/>
                </a:lnTo>
                <a:lnTo>
                  <a:pt x="588" y="204"/>
                </a:lnTo>
                <a:lnTo>
                  <a:pt x="576" y="214"/>
                </a:lnTo>
                <a:lnTo>
                  <a:pt x="562" y="222"/>
                </a:lnTo>
                <a:lnTo>
                  <a:pt x="546" y="226"/>
                </a:lnTo>
                <a:lnTo>
                  <a:pt x="530" y="228"/>
                </a:lnTo>
                <a:lnTo>
                  <a:pt x="336" y="228"/>
                </a:lnTo>
                <a:lnTo>
                  <a:pt x="336" y="228"/>
                </a:lnTo>
                <a:lnTo>
                  <a:pt x="322" y="226"/>
                </a:lnTo>
                <a:lnTo>
                  <a:pt x="310" y="224"/>
                </a:lnTo>
                <a:lnTo>
                  <a:pt x="298" y="216"/>
                </a:lnTo>
                <a:lnTo>
                  <a:pt x="288" y="208"/>
                </a:lnTo>
                <a:lnTo>
                  <a:pt x="280" y="198"/>
                </a:lnTo>
                <a:lnTo>
                  <a:pt x="274" y="186"/>
                </a:lnTo>
                <a:lnTo>
                  <a:pt x="270" y="174"/>
                </a:lnTo>
                <a:lnTo>
                  <a:pt x="268" y="160"/>
                </a:lnTo>
                <a:lnTo>
                  <a:pt x="268" y="160"/>
                </a:lnTo>
                <a:lnTo>
                  <a:pt x="270" y="148"/>
                </a:lnTo>
                <a:lnTo>
                  <a:pt x="272" y="136"/>
                </a:lnTo>
                <a:lnTo>
                  <a:pt x="278" y="126"/>
                </a:lnTo>
                <a:lnTo>
                  <a:pt x="284" y="116"/>
                </a:lnTo>
                <a:lnTo>
                  <a:pt x="294" y="108"/>
                </a:lnTo>
                <a:lnTo>
                  <a:pt x="302" y="102"/>
                </a:lnTo>
                <a:lnTo>
                  <a:pt x="314" y="96"/>
                </a:lnTo>
                <a:lnTo>
                  <a:pt x="326" y="94"/>
                </a:lnTo>
                <a:lnTo>
                  <a:pt x="326" y="94"/>
                </a:lnTo>
                <a:lnTo>
                  <a:pt x="330" y="74"/>
                </a:lnTo>
                <a:lnTo>
                  <a:pt x="336" y="58"/>
                </a:lnTo>
                <a:lnTo>
                  <a:pt x="346" y="42"/>
                </a:lnTo>
                <a:lnTo>
                  <a:pt x="358" y="28"/>
                </a:lnTo>
                <a:lnTo>
                  <a:pt x="374" y="16"/>
                </a:lnTo>
                <a:lnTo>
                  <a:pt x="390" y="8"/>
                </a:lnTo>
                <a:lnTo>
                  <a:pt x="410" y="2"/>
                </a:lnTo>
                <a:lnTo>
                  <a:pt x="428" y="0"/>
                </a:lnTo>
                <a:lnTo>
                  <a:pt x="428" y="0"/>
                </a:lnTo>
                <a:close/>
                <a:moveTo>
                  <a:pt x="162" y="282"/>
                </a:moveTo>
                <a:lnTo>
                  <a:pt x="162" y="282"/>
                </a:lnTo>
                <a:lnTo>
                  <a:pt x="178" y="284"/>
                </a:lnTo>
                <a:lnTo>
                  <a:pt x="192" y="288"/>
                </a:lnTo>
                <a:lnTo>
                  <a:pt x="206" y="294"/>
                </a:lnTo>
                <a:lnTo>
                  <a:pt x="220" y="300"/>
                </a:lnTo>
                <a:lnTo>
                  <a:pt x="232" y="310"/>
                </a:lnTo>
                <a:lnTo>
                  <a:pt x="242" y="322"/>
                </a:lnTo>
                <a:lnTo>
                  <a:pt x="252" y="334"/>
                </a:lnTo>
                <a:lnTo>
                  <a:pt x="258" y="348"/>
                </a:lnTo>
                <a:lnTo>
                  <a:pt x="258" y="348"/>
                </a:lnTo>
                <a:lnTo>
                  <a:pt x="262" y="348"/>
                </a:lnTo>
                <a:lnTo>
                  <a:pt x="262" y="348"/>
                </a:lnTo>
                <a:lnTo>
                  <a:pt x="278" y="350"/>
                </a:lnTo>
                <a:lnTo>
                  <a:pt x="294" y="354"/>
                </a:lnTo>
                <a:lnTo>
                  <a:pt x="308" y="362"/>
                </a:lnTo>
                <a:lnTo>
                  <a:pt x="320" y="372"/>
                </a:lnTo>
                <a:lnTo>
                  <a:pt x="330" y="384"/>
                </a:lnTo>
                <a:lnTo>
                  <a:pt x="336" y="398"/>
                </a:lnTo>
                <a:lnTo>
                  <a:pt x="342" y="412"/>
                </a:lnTo>
                <a:lnTo>
                  <a:pt x="344" y="428"/>
                </a:lnTo>
                <a:lnTo>
                  <a:pt x="344" y="428"/>
                </a:lnTo>
                <a:lnTo>
                  <a:pt x="342" y="446"/>
                </a:lnTo>
                <a:lnTo>
                  <a:pt x="336" y="460"/>
                </a:lnTo>
                <a:lnTo>
                  <a:pt x="330" y="474"/>
                </a:lnTo>
                <a:lnTo>
                  <a:pt x="320" y="486"/>
                </a:lnTo>
                <a:lnTo>
                  <a:pt x="308" y="496"/>
                </a:lnTo>
                <a:lnTo>
                  <a:pt x="294" y="504"/>
                </a:lnTo>
                <a:lnTo>
                  <a:pt x="278" y="508"/>
                </a:lnTo>
                <a:lnTo>
                  <a:pt x="262" y="510"/>
                </a:lnTo>
                <a:lnTo>
                  <a:pt x="68" y="510"/>
                </a:lnTo>
                <a:lnTo>
                  <a:pt x="68" y="510"/>
                </a:lnTo>
                <a:lnTo>
                  <a:pt x="54" y="508"/>
                </a:lnTo>
                <a:lnTo>
                  <a:pt x="42" y="506"/>
                </a:lnTo>
                <a:lnTo>
                  <a:pt x="30" y="498"/>
                </a:lnTo>
                <a:lnTo>
                  <a:pt x="20" y="490"/>
                </a:lnTo>
                <a:lnTo>
                  <a:pt x="12" y="480"/>
                </a:lnTo>
                <a:lnTo>
                  <a:pt x="6" y="468"/>
                </a:lnTo>
                <a:lnTo>
                  <a:pt x="2" y="456"/>
                </a:lnTo>
                <a:lnTo>
                  <a:pt x="0" y="442"/>
                </a:lnTo>
                <a:lnTo>
                  <a:pt x="0" y="442"/>
                </a:lnTo>
                <a:lnTo>
                  <a:pt x="2" y="430"/>
                </a:lnTo>
                <a:lnTo>
                  <a:pt x="6" y="418"/>
                </a:lnTo>
                <a:lnTo>
                  <a:pt x="10" y="408"/>
                </a:lnTo>
                <a:lnTo>
                  <a:pt x="18" y="398"/>
                </a:lnTo>
                <a:lnTo>
                  <a:pt x="26" y="390"/>
                </a:lnTo>
                <a:lnTo>
                  <a:pt x="36" y="384"/>
                </a:lnTo>
                <a:lnTo>
                  <a:pt x="46" y="378"/>
                </a:lnTo>
                <a:lnTo>
                  <a:pt x="58" y="376"/>
                </a:lnTo>
                <a:lnTo>
                  <a:pt x="58" y="376"/>
                </a:lnTo>
                <a:lnTo>
                  <a:pt x="62" y="356"/>
                </a:lnTo>
                <a:lnTo>
                  <a:pt x="68" y="340"/>
                </a:lnTo>
                <a:lnTo>
                  <a:pt x="78" y="324"/>
                </a:lnTo>
                <a:lnTo>
                  <a:pt x="92" y="310"/>
                </a:lnTo>
                <a:lnTo>
                  <a:pt x="106" y="298"/>
                </a:lnTo>
                <a:lnTo>
                  <a:pt x="124" y="290"/>
                </a:lnTo>
                <a:lnTo>
                  <a:pt x="142" y="284"/>
                </a:lnTo>
                <a:lnTo>
                  <a:pt x="162" y="282"/>
                </a:lnTo>
                <a:lnTo>
                  <a:pt x="162" y="282"/>
                </a:lnTo>
                <a:close/>
                <a:moveTo>
                  <a:pt x="686" y="282"/>
                </a:moveTo>
                <a:lnTo>
                  <a:pt x="686" y="282"/>
                </a:lnTo>
                <a:lnTo>
                  <a:pt x="702" y="284"/>
                </a:lnTo>
                <a:lnTo>
                  <a:pt x="718" y="288"/>
                </a:lnTo>
                <a:lnTo>
                  <a:pt x="732" y="294"/>
                </a:lnTo>
                <a:lnTo>
                  <a:pt x="746" y="300"/>
                </a:lnTo>
                <a:lnTo>
                  <a:pt x="758" y="310"/>
                </a:lnTo>
                <a:lnTo>
                  <a:pt x="768" y="322"/>
                </a:lnTo>
                <a:lnTo>
                  <a:pt x="776" y="334"/>
                </a:lnTo>
                <a:lnTo>
                  <a:pt x="784" y="348"/>
                </a:lnTo>
                <a:lnTo>
                  <a:pt x="784" y="348"/>
                </a:lnTo>
                <a:lnTo>
                  <a:pt x="788" y="348"/>
                </a:lnTo>
                <a:lnTo>
                  <a:pt x="788" y="348"/>
                </a:lnTo>
                <a:lnTo>
                  <a:pt x="804" y="350"/>
                </a:lnTo>
                <a:lnTo>
                  <a:pt x="820" y="354"/>
                </a:lnTo>
                <a:lnTo>
                  <a:pt x="834" y="362"/>
                </a:lnTo>
                <a:lnTo>
                  <a:pt x="846" y="372"/>
                </a:lnTo>
                <a:lnTo>
                  <a:pt x="856" y="384"/>
                </a:lnTo>
                <a:lnTo>
                  <a:pt x="862" y="398"/>
                </a:lnTo>
                <a:lnTo>
                  <a:pt x="868" y="412"/>
                </a:lnTo>
                <a:lnTo>
                  <a:pt x="868" y="428"/>
                </a:lnTo>
                <a:lnTo>
                  <a:pt x="868" y="428"/>
                </a:lnTo>
                <a:lnTo>
                  <a:pt x="868" y="446"/>
                </a:lnTo>
                <a:lnTo>
                  <a:pt x="862" y="460"/>
                </a:lnTo>
                <a:lnTo>
                  <a:pt x="856" y="474"/>
                </a:lnTo>
                <a:lnTo>
                  <a:pt x="846" y="486"/>
                </a:lnTo>
                <a:lnTo>
                  <a:pt x="834" y="496"/>
                </a:lnTo>
                <a:lnTo>
                  <a:pt x="820" y="504"/>
                </a:lnTo>
                <a:lnTo>
                  <a:pt x="804" y="508"/>
                </a:lnTo>
                <a:lnTo>
                  <a:pt x="788" y="510"/>
                </a:lnTo>
                <a:lnTo>
                  <a:pt x="594" y="510"/>
                </a:lnTo>
                <a:lnTo>
                  <a:pt x="594" y="510"/>
                </a:lnTo>
                <a:lnTo>
                  <a:pt x="580" y="508"/>
                </a:lnTo>
                <a:lnTo>
                  <a:pt x="568" y="506"/>
                </a:lnTo>
                <a:lnTo>
                  <a:pt x="556" y="498"/>
                </a:lnTo>
                <a:lnTo>
                  <a:pt x="546" y="490"/>
                </a:lnTo>
                <a:lnTo>
                  <a:pt x="538" y="480"/>
                </a:lnTo>
                <a:lnTo>
                  <a:pt x="532" y="468"/>
                </a:lnTo>
                <a:lnTo>
                  <a:pt x="528" y="456"/>
                </a:lnTo>
                <a:lnTo>
                  <a:pt x="526" y="442"/>
                </a:lnTo>
                <a:lnTo>
                  <a:pt x="526" y="442"/>
                </a:lnTo>
                <a:lnTo>
                  <a:pt x="528" y="430"/>
                </a:lnTo>
                <a:lnTo>
                  <a:pt x="530" y="418"/>
                </a:lnTo>
                <a:lnTo>
                  <a:pt x="536" y="408"/>
                </a:lnTo>
                <a:lnTo>
                  <a:pt x="542" y="398"/>
                </a:lnTo>
                <a:lnTo>
                  <a:pt x="552" y="390"/>
                </a:lnTo>
                <a:lnTo>
                  <a:pt x="560" y="384"/>
                </a:lnTo>
                <a:lnTo>
                  <a:pt x="572" y="378"/>
                </a:lnTo>
                <a:lnTo>
                  <a:pt x="584" y="376"/>
                </a:lnTo>
                <a:lnTo>
                  <a:pt x="584" y="376"/>
                </a:lnTo>
                <a:lnTo>
                  <a:pt x="588" y="356"/>
                </a:lnTo>
                <a:lnTo>
                  <a:pt x="594" y="340"/>
                </a:lnTo>
                <a:lnTo>
                  <a:pt x="604" y="324"/>
                </a:lnTo>
                <a:lnTo>
                  <a:pt x="616" y="310"/>
                </a:lnTo>
                <a:lnTo>
                  <a:pt x="632" y="298"/>
                </a:lnTo>
                <a:lnTo>
                  <a:pt x="648" y="290"/>
                </a:lnTo>
                <a:lnTo>
                  <a:pt x="668" y="284"/>
                </a:lnTo>
                <a:lnTo>
                  <a:pt x="686" y="282"/>
                </a:lnTo>
                <a:lnTo>
                  <a:pt x="686" y="28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09" name="846743003"/>
          <p:cNvSpPr>
            <a:spLocks/>
          </p:cNvSpPr>
          <p:nvPr/>
        </p:nvSpPr>
        <p:spPr bwMode="auto">
          <a:xfrm>
            <a:off x="4980738" y="4860398"/>
            <a:ext cx="254031" cy="97577"/>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0" name="2135307471"/>
          <p:cNvSpPr>
            <a:spLocks/>
          </p:cNvSpPr>
          <p:nvPr/>
        </p:nvSpPr>
        <p:spPr bwMode="auto">
          <a:xfrm>
            <a:off x="5034518" y="4935742"/>
            <a:ext cx="141890" cy="67933"/>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1" name="347172750"/>
          <p:cNvSpPr>
            <a:spLocks/>
          </p:cNvSpPr>
          <p:nvPr/>
        </p:nvSpPr>
        <p:spPr bwMode="auto">
          <a:xfrm>
            <a:off x="6816228" y="5141317"/>
            <a:ext cx="254031" cy="97577"/>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2" name="1634458122"/>
          <p:cNvSpPr>
            <a:spLocks/>
          </p:cNvSpPr>
          <p:nvPr/>
        </p:nvSpPr>
        <p:spPr bwMode="auto">
          <a:xfrm>
            <a:off x="6870008" y="5216661"/>
            <a:ext cx="141890" cy="67933"/>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3" name="612610581"/>
          <p:cNvSpPr>
            <a:spLocks/>
          </p:cNvSpPr>
          <p:nvPr/>
        </p:nvSpPr>
        <p:spPr bwMode="auto">
          <a:xfrm>
            <a:off x="4923671" y="1871402"/>
            <a:ext cx="254031" cy="97577"/>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4" name="1495307258"/>
          <p:cNvSpPr>
            <a:spLocks/>
          </p:cNvSpPr>
          <p:nvPr/>
        </p:nvSpPr>
        <p:spPr bwMode="auto">
          <a:xfrm>
            <a:off x="4977451" y="1946747"/>
            <a:ext cx="141890" cy="67933"/>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315" name="1238797671"/>
          <p:cNvSpPr txBox="1"/>
          <p:nvPr/>
        </p:nvSpPr>
        <p:spPr>
          <a:xfrm>
            <a:off x="6164044" y="1566820"/>
            <a:ext cx="1135706" cy="307697"/>
          </a:xfrm>
          <a:prstGeom prst="rect">
            <a:avLst/>
          </a:prstGeom>
          <a:noFill/>
        </p:spPr>
        <p:txBody>
          <a:bodyPr wrap="square" rtlCol="0">
            <a:spAutoFit/>
          </a:bodyPr>
          <a:lstStyle/>
          <a:p>
            <a:r>
              <a:rPr lang="bg-BG" altLang="zh-CN" sz="1400" b="1" dirty="0">
                <a:solidFill>
                  <a:srgbClr val="0070C0"/>
                </a:solidFill>
                <a:latin typeface="Arial" panose="020B0604020202020204" pitchFamily="34" charset="0"/>
                <a:ea typeface="微软雅黑" pitchFamily="34" charset="-122"/>
              </a:rPr>
              <a:t>Бизнес</a:t>
            </a:r>
            <a:endParaRPr lang="zh-CN" altLang="en-US" sz="1400" b="1" dirty="0">
              <a:solidFill>
                <a:srgbClr val="0070C0"/>
              </a:solidFill>
              <a:latin typeface="Arial" panose="020B0604020202020204" pitchFamily="34" charset="0"/>
              <a:ea typeface="微软雅黑" pitchFamily="34" charset="-122"/>
            </a:endParaRPr>
          </a:p>
        </p:txBody>
      </p:sp>
      <p:sp>
        <p:nvSpPr>
          <p:cNvPr id="316" name="1124833542"/>
          <p:cNvSpPr txBox="1"/>
          <p:nvPr/>
        </p:nvSpPr>
        <p:spPr>
          <a:xfrm>
            <a:off x="4844711" y="4496817"/>
            <a:ext cx="760381" cy="307697"/>
          </a:xfrm>
          <a:prstGeom prst="rect">
            <a:avLst/>
          </a:prstGeom>
          <a:noFill/>
        </p:spPr>
        <p:txBody>
          <a:bodyPr wrap="square" rtlCol="0">
            <a:spAutoFit/>
          </a:bodyPr>
          <a:lstStyle/>
          <a:p>
            <a:r>
              <a:rPr lang="bg-BG" altLang="zh-CN" sz="1400" b="1" dirty="0">
                <a:solidFill>
                  <a:srgbClr val="0070C0"/>
                </a:solidFill>
                <a:latin typeface="Arial" panose="020B0604020202020204" pitchFamily="34" charset="0"/>
                <a:ea typeface="微软雅黑" pitchFamily="34" charset="-122"/>
              </a:rPr>
              <a:t>Банки</a:t>
            </a:r>
            <a:endParaRPr lang="zh-CN" altLang="en-US" sz="1400" b="1" dirty="0">
              <a:solidFill>
                <a:srgbClr val="0070C0"/>
              </a:solidFill>
              <a:latin typeface="Arial" panose="020B0604020202020204" pitchFamily="34" charset="0"/>
              <a:ea typeface="微软雅黑" pitchFamily="34" charset="-122"/>
            </a:endParaRPr>
          </a:p>
        </p:txBody>
      </p:sp>
      <p:sp>
        <p:nvSpPr>
          <p:cNvPr id="317" name="1711434482"/>
          <p:cNvSpPr txBox="1"/>
          <p:nvPr/>
        </p:nvSpPr>
        <p:spPr>
          <a:xfrm>
            <a:off x="6352187" y="4495676"/>
            <a:ext cx="969000" cy="307697"/>
          </a:xfrm>
          <a:prstGeom prst="rect">
            <a:avLst/>
          </a:prstGeom>
          <a:noFill/>
        </p:spPr>
        <p:txBody>
          <a:bodyPr wrap="square" rtlCol="0">
            <a:spAutoFit/>
          </a:bodyPr>
          <a:lstStyle/>
          <a:p>
            <a:r>
              <a:rPr lang="bg-BG" altLang="zh-CN" sz="1400" b="1" dirty="0">
                <a:solidFill>
                  <a:srgbClr val="0070C0"/>
                </a:solidFill>
                <a:latin typeface="Arial" panose="020B0604020202020204" pitchFamily="34" charset="0"/>
                <a:ea typeface="微软雅黑" pitchFamily="34" charset="-122"/>
              </a:rPr>
              <a:t>Болници</a:t>
            </a:r>
            <a:endParaRPr lang="zh-CN" altLang="en-US" sz="1400" b="1" dirty="0">
              <a:solidFill>
                <a:srgbClr val="0070C0"/>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40078566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482750686" descr="C:\Users\l00198883.CHINA\Desktop\u=1269299010,4156602172&amp;fm=21&amp;gp=0.jpg"/>
          <p:cNvPicPr>
            <a:picLocks noChangeAspect="1" noChangeArrowheads="1"/>
          </p:cNvPicPr>
          <p:nvPr/>
        </p:nvPicPr>
        <p:blipFill>
          <a:blip r:embed="rId2" cstate="print"/>
          <a:srcRect/>
          <a:stretch>
            <a:fillRect/>
          </a:stretch>
        </p:blipFill>
        <p:spPr bwMode="auto">
          <a:xfrm>
            <a:off x="8256360" y="1622588"/>
            <a:ext cx="2773525" cy="1719448"/>
          </a:xfrm>
          <a:prstGeom prst="rect">
            <a:avLst/>
          </a:prstGeom>
          <a:noFill/>
        </p:spPr>
      </p:pic>
      <p:pic>
        <p:nvPicPr>
          <p:cNvPr id="19457" name="2029992523" descr="C:\Users\l00198883.CHINA\Desktop\20130321142830zd1Awsws.jpg"/>
          <p:cNvPicPr>
            <a:picLocks noChangeAspect="1" noChangeArrowheads="1"/>
          </p:cNvPicPr>
          <p:nvPr/>
        </p:nvPicPr>
        <p:blipFill>
          <a:blip r:embed="rId3" cstate="print"/>
          <a:srcRect/>
          <a:stretch>
            <a:fillRect/>
          </a:stretch>
        </p:blipFill>
        <p:spPr bwMode="auto">
          <a:xfrm>
            <a:off x="1305389" y="1659043"/>
            <a:ext cx="2973117" cy="1623047"/>
          </a:xfrm>
          <a:prstGeom prst="rect">
            <a:avLst/>
          </a:prstGeom>
          <a:noFill/>
        </p:spPr>
      </p:pic>
      <p:cxnSp>
        <p:nvCxnSpPr>
          <p:cNvPr id="226" name="754966941"/>
          <p:cNvCxnSpPr/>
          <p:nvPr/>
        </p:nvCxnSpPr>
        <p:spPr bwMode="auto">
          <a:xfrm>
            <a:off x="0" y="358780"/>
            <a:ext cx="12200823" cy="0"/>
          </a:xfrm>
          <a:prstGeom prst="line">
            <a:avLst/>
          </a:prstGeom>
          <a:noFill/>
          <a:ln w="28575">
            <a:solidFill>
              <a:srgbClr val="C00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sp>
        <p:nvSpPr>
          <p:cNvPr id="7" name="95900450"/>
          <p:cNvSpPr>
            <a:spLocks noGrp="1"/>
          </p:cNvSpPr>
          <p:nvPr>
            <p:ph type="title"/>
          </p:nvPr>
        </p:nvSpPr>
        <p:spPr>
          <a:xfrm>
            <a:off x="626533" y="398144"/>
            <a:ext cx="10176934" cy="994964"/>
          </a:xfrm>
        </p:spPr>
        <p:txBody>
          <a:bodyPr/>
          <a:lstStyle/>
          <a:p>
            <a:pPr defTabSz="600441">
              <a:defRPr/>
            </a:pPr>
            <a:r>
              <a:rPr lang="ru-RU" altLang="zh-CN" sz="2799" u="sng" dirty="0"/>
              <a:t>Wi-Fi достъп за </a:t>
            </a:r>
            <a:r>
              <a:rPr lang="ru-RU" altLang="zh-CN" sz="2799" u="sng" dirty="0" smtClean="0"/>
              <a:t>в сгради:</a:t>
            </a:r>
            <a:r>
              <a:rPr lang="ru-RU" altLang="zh-CN" sz="2799" dirty="0"/>
              <a:t/>
            </a:r>
            <a:br>
              <a:rPr lang="ru-RU" altLang="zh-CN" sz="2799" dirty="0"/>
            </a:br>
            <a:r>
              <a:rPr lang="ru-RU" altLang="zh-CN" sz="2400" dirty="0">
                <a:solidFill>
                  <a:schemeClr val="tx1"/>
                </a:solidFill>
              </a:rPr>
              <a:t>Хотели, правителство, ресторант и т.н.</a:t>
            </a:r>
            <a:endParaRPr lang="zh-CN" altLang="en-US" sz="2400" dirty="0">
              <a:solidFill>
                <a:schemeClr val="tx1"/>
              </a:solidFill>
              <a:sym typeface="Calibri" pitchFamily="34" charset="0"/>
            </a:endParaRPr>
          </a:p>
        </p:txBody>
      </p:sp>
      <p:sp>
        <p:nvSpPr>
          <p:cNvPr id="9" name="1977991612"/>
          <p:cNvSpPr/>
          <p:nvPr/>
        </p:nvSpPr>
        <p:spPr>
          <a:xfrm>
            <a:off x="4301758" y="3340095"/>
            <a:ext cx="3708063" cy="338466"/>
          </a:xfrm>
          <a:prstGeom prst="rect">
            <a:avLst/>
          </a:prstGeom>
        </p:spPr>
        <p:txBody>
          <a:bodyPr wrap="none">
            <a:spAutoFit/>
          </a:bodyPr>
          <a:lstStyle/>
          <a:p>
            <a:pPr algn="just"/>
            <a:r>
              <a:rPr lang="bg-BG" altLang="zh-CN" sz="1600" b="1" dirty="0">
                <a:latin typeface="Arial" panose="020B0604020202020204" pitchFamily="34" charset="0"/>
                <a:ea typeface="微软雅黑" pitchFamily="34" charset="-122"/>
              </a:rPr>
              <a:t>Правителствена агенция/кметство</a:t>
            </a:r>
            <a:endParaRPr lang="zh-CN" altLang="en-US" sz="1600" b="1" dirty="0">
              <a:latin typeface="Arial" panose="020B0604020202020204" pitchFamily="34" charset="0"/>
              <a:ea typeface="微软雅黑" pitchFamily="34" charset="-122"/>
            </a:endParaRPr>
          </a:p>
        </p:txBody>
      </p:sp>
      <p:cxnSp>
        <p:nvCxnSpPr>
          <p:cNvPr id="10" name="1915466530"/>
          <p:cNvCxnSpPr/>
          <p:nvPr/>
        </p:nvCxnSpPr>
        <p:spPr bwMode="auto">
          <a:xfrm flipV="1">
            <a:off x="870630" y="3785237"/>
            <a:ext cx="10360503" cy="6548"/>
          </a:xfrm>
          <a:prstGeom prst="line">
            <a:avLst/>
          </a:prstGeom>
          <a:noFill/>
          <a:ln w="12700">
            <a:solidFill>
              <a:schemeClr val="bg1">
                <a:lumMod val="50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494942225"/>
          <p:cNvSpPr/>
          <p:nvPr/>
        </p:nvSpPr>
        <p:spPr>
          <a:xfrm>
            <a:off x="8922222" y="3350872"/>
            <a:ext cx="1227004" cy="338466"/>
          </a:xfrm>
          <a:prstGeom prst="rect">
            <a:avLst/>
          </a:prstGeom>
        </p:spPr>
        <p:txBody>
          <a:bodyPr wrap="none">
            <a:spAutoFit/>
          </a:bodyPr>
          <a:lstStyle/>
          <a:p>
            <a:pPr algn="just"/>
            <a:r>
              <a:rPr lang="bg-BG" altLang="zh-CN" sz="1600" b="1" dirty="0">
                <a:latin typeface="Arial" panose="020B0604020202020204" pitchFamily="34" charset="0"/>
                <a:ea typeface="微软雅黑" pitchFamily="34" charset="-122"/>
              </a:rPr>
              <a:t>Ресторант</a:t>
            </a:r>
            <a:endParaRPr lang="zh-CN" altLang="en-US" sz="1600" b="1" dirty="0">
              <a:latin typeface="Arial" panose="020B0604020202020204" pitchFamily="34" charset="0"/>
              <a:ea typeface="微软雅黑" pitchFamily="34" charset="-122"/>
            </a:endParaRPr>
          </a:p>
        </p:txBody>
      </p:sp>
      <p:pic>
        <p:nvPicPr>
          <p:cNvPr id="72" name="462989616" descr="D:\项目支撑\ap_2_5_middle_bottom.png"/>
          <p:cNvPicPr>
            <a:picLocks noChangeAspect="1" noChangeArrowheads="1"/>
          </p:cNvPicPr>
          <p:nvPr/>
        </p:nvPicPr>
        <p:blipFill>
          <a:blip r:embed="rId4" cstate="print"/>
          <a:srcRect/>
          <a:stretch>
            <a:fillRect/>
          </a:stretch>
        </p:blipFill>
        <p:spPr bwMode="auto">
          <a:xfrm>
            <a:off x="9405971" y="1468946"/>
            <a:ext cx="296452" cy="257382"/>
          </a:xfrm>
          <a:prstGeom prst="rect">
            <a:avLst/>
          </a:prstGeom>
          <a:noFill/>
        </p:spPr>
      </p:pic>
      <p:sp>
        <p:nvSpPr>
          <p:cNvPr id="73" name="2114896866"/>
          <p:cNvSpPr/>
          <p:nvPr/>
        </p:nvSpPr>
        <p:spPr bwMode="auto">
          <a:xfrm>
            <a:off x="8260196" y="1659160"/>
            <a:ext cx="2600486" cy="1259096"/>
          </a:xfrm>
          <a:prstGeom prst="triangle">
            <a:avLst/>
          </a:prstGeom>
          <a:gradFill flip="none" rotWithShape="1">
            <a:gsLst>
              <a:gs pos="36000">
                <a:srgbClr val="FFC000">
                  <a:alpha val="46000"/>
                </a:srgbClr>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pic>
        <p:nvPicPr>
          <p:cNvPr id="80" name="Picture 2"/>
          <p:cNvPicPr>
            <a:picLocks noChangeAspect="1" noChangeArrowheads="1"/>
          </p:cNvPicPr>
          <p:nvPr/>
        </p:nvPicPr>
        <p:blipFill>
          <a:blip r:embed="rId5" cstate="print"/>
          <a:srcRect/>
          <a:stretch>
            <a:fillRect/>
          </a:stretch>
        </p:blipFill>
        <p:spPr bwMode="auto">
          <a:xfrm>
            <a:off x="4596916" y="1626586"/>
            <a:ext cx="1574436" cy="1684430"/>
          </a:xfrm>
          <a:prstGeom prst="rect">
            <a:avLst/>
          </a:prstGeom>
          <a:noFill/>
          <a:ln w="9525">
            <a:noFill/>
            <a:miter lim="800000"/>
            <a:headEnd/>
            <a:tailEnd/>
          </a:ln>
        </p:spPr>
      </p:pic>
      <p:pic>
        <p:nvPicPr>
          <p:cNvPr id="81" name="1111444605" descr="D:\项目支撑\ap_2_5_middle_bottom.png"/>
          <p:cNvPicPr>
            <a:picLocks noChangeAspect="1" noChangeArrowheads="1"/>
          </p:cNvPicPr>
          <p:nvPr/>
        </p:nvPicPr>
        <p:blipFill>
          <a:blip r:embed="rId4" cstate="print"/>
          <a:srcRect/>
          <a:stretch>
            <a:fillRect/>
          </a:stretch>
        </p:blipFill>
        <p:spPr bwMode="auto">
          <a:xfrm>
            <a:off x="5246613" y="1534724"/>
            <a:ext cx="175345" cy="257382"/>
          </a:xfrm>
          <a:prstGeom prst="rect">
            <a:avLst/>
          </a:prstGeom>
          <a:noFill/>
        </p:spPr>
      </p:pic>
      <p:sp>
        <p:nvSpPr>
          <p:cNvPr id="82" name="548902492"/>
          <p:cNvSpPr/>
          <p:nvPr/>
        </p:nvSpPr>
        <p:spPr bwMode="auto">
          <a:xfrm>
            <a:off x="4551742" y="1659161"/>
            <a:ext cx="1538140" cy="1259096"/>
          </a:xfrm>
          <a:prstGeom prst="triangle">
            <a:avLst/>
          </a:prstGeom>
          <a:gradFill flip="none" rotWithShape="1">
            <a:gsLst>
              <a:gs pos="36000">
                <a:srgbClr val="FFC000">
                  <a:alpha val="46000"/>
                </a:srgbClr>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pic>
        <p:nvPicPr>
          <p:cNvPr id="77" name="1895396585"/>
          <p:cNvPicPr>
            <a:picLocks noChangeAspect="1" noChangeArrowheads="1"/>
          </p:cNvPicPr>
          <p:nvPr/>
        </p:nvPicPr>
        <p:blipFill>
          <a:blip r:embed="rId6" cstate="print"/>
          <a:srcRect/>
          <a:stretch>
            <a:fillRect/>
          </a:stretch>
        </p:blipFill>
        <p:spPr bwMode="auto">
          <a:xfrm>
            <a:off x="6169958" y="1603734"/>
            <a:ext cx="1498219" cy="1714120"/>
          </a:xfrm>
          <a:prstGeom prst="rect">
            <a:avLst/>
          </a:prstGeom>
          <a:noFill/>
          <a:ln w="9525">
            <a:noFill/>
            <a:miter lim="800000"/>
            <a:headEnd/>
            <a:tailEnd/>
          </a:ln>
        </p:spPr>
      </p:pic>
      <p:pic>
        <p:nvPicPr>
          <p:cNvPr id="78" name="1951287967" descr="D:\项目支撑\ap_2_5_middle_bottom.png"/>
          <p:cNvPicPr>
            <a:picLocks noChangeAspect="1" noChangeArrowheads="1"/>
          </p:cNvPicPr>
          <p:nvPr/>
        </p:nvPicPr>
        <p:blipFill>
          <a:blip r:embed="rId4" cstate="print"/>
          <a:srcRect/>
          <a:stretch>
            <a:fillRect/>
          </a:stretch>
        </p:blipFill>
        <p:spPr bwMode="auto">
          <a:xfrm>
            <a:off x="7112211" y="2784010"/>
            <a:ext cx="171600" cy="257382"/>
          </a:xfrm>
          <a:prstGeom prst="rect">
            <a:avLst/>
          </a:prstGeom>
          <a:noFill/>
        </p:spPr>
      </p:pic>
      <p:sp>
        <p:nvSpPr>
          <p:cNvPr id="79" name="1783683281"/>
          <p:cNvSpPr/>
          <p:nvPr/>
        </p:nvSpPr>
        <p:spPr bwMode="auto">
          <a:xfrm>
            <a:off x="6249054" y="1835647"/>
            <a:ext cx="1428186" cy="1474632"/>
          </a:xfrm>
          <a:prstGeom prst="ellipse">
            <a:avLst/>
          </a:prstGeom>
          <a:solidFill>
            <a:srgbClr val="FFC000">
              <a:alpha val="44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799">
              <a:latin typeface="Arial" charset="0"/>
              <a:ea typeface="宋体" charset="-122"/>
            </a:endParaRPr>
          </a:p>
        </p:txBody>
      </p:sp>
      <p:pic>
        <p:nvPicPr>
          <p:cNvPr id="83" name="357929947" descr="D:\项目支撑\ap_2_5_middle_bottom.png"/>
          <p:cNvPicPr>
            <a:picLocks noChangeAspect="1" noChangeArrowheads="1"/>
          </p:cNvPicPr>
          <p:nvPr/>
        </p:nvPicPr>
        <p:blipFill>
          <a:blip r:embed="rId4" cstate="print"/>
          <a:srcRect/>
          <a:stretch>
            <a:fillRect/>
          </a:stretch>
        </p:blipFill>
        <p:spPr bwMode="auto">
          <a:xfrm>
            <a:off x="2754795" y="1554653"/>
            <a:ext cx="296452" cy="257382"/>
          </a:xfrm>
          <a:prstGeom prst="rect">
            <a:avLst/>
          </a:prstGeom>
          <a:noFill/>
        </p:spPr>
      </p:pic>
      <p:sp>
        <p:nvSpPr>
          <p:cNvPr id="84" name="255722426"/>
          <p:cNvSpPr/>
          <p:nvPr/>
        </p:nvSpPr>
        <p:spPr bwMode="auto">
          <a:xfrm>
            <a:off x="1579998" y="1744867"/>
            <a:ext cx="2600486" cy="1259096"/>
          </a:xfrm>
          <a:prstGeom prst="triangle">
            <a:avLst/>
          </a:prstGeom>
          <a:gradFill flip="none" rotWithShape="1">
            <a:gsLst>
              <a:gs pos="36000">
                <a:srgbClr val="FFC000">
                  <a:alpha val="46000"/>
                </a:srgbClr>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sp>
        <p:nvSpPr>
          <p:cNvPr id="85" name="1119124876"/>
          <p:cNvSpPr/>
          <p:nvPr/>
        </p:nvSpPr>
        <p:spPr>
          <a:xfrm>
            <a:off x="2431464" y="3403468"/>
            <a:ext cx="782574" cy="338466"/>
          </a:xfrm>
          <a:prstGeom prst="rect">
            <a:avLst/>
          </a:prstGeom>
        </p:spPr>
        <p:txBody>
          <a:bodyPr wrap="none">
            <a:spAutoFit/>
          </a:bodyPr>
          <a:lstStyle/>
          <a:p>
            <a:pPr algn="just"/>
            <a:r>
              <a:rPr lang="bg-BG" altLang="zh-CN" sz="1600" b="1" dirty="0">
                <a:latin typeface="Arial" panose="020B0604020202020204" pitchFamily="34" charset="0"/>
                <a:ea typeface="微软雅黑" pitchFamily="34" charset="-122"/>
              </a:rPr>
              <a:t>Хотел</a:t>
            </a:r>
            <a:endParaRPr lang="zh-CN" altLang="en-US" sz="1600" b="1" dirty="0">
              <a:latin typeface="Arial" panose="020B0604020202020204" pitchFamily="34" charset="0"/>
              <a:ea typeface="微软雅黑" pitchFamily="34" charset="-122"/>
            </a:endParaRPr>
          </a:p>
        </p:txBody>
      </p:sp>
      <p:sp>
        <p:nvSpPr>
          <p:cNvPr id="90" name="120646358"/>
          <p:cNvSpPr/>
          <p:nvPr/>
        </p:nvSpPr>
        <p:spPr>
          <a:xfrm>
            <a:off x="8492755" y="4184235"/>
            <a:ext cx="2613178" cy="338466"/>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defTabSz="913996">
              <a:buClr>
                <a:srgbClr val="CC9900"/>
              </a:buClr>
            </a:pPr>
            <a:r>
              <a:rPr lang="bg-BG" altLang="zh-CN" sz="1600" b="1" dirty="0">
                <a:solidFill>
                  <a:srgbClr val="C00000"/>
                </a:solidFill>
                <a:latin typeface="Arial" panose="020B0604020202020204" pitchFamily="34" charset="0"/>
                <a:ea typeface="微软雅黑" pitchFamily="34" charset="-122"/>
              </a:rPr>
              <a:t>Избор на продукт</a:t>
            </a:r>
            <a:endParaRPr lang="zh-CN" altLang="en-US" sz="1600" b="1" dirty="0">
              <a:solidFill>
                <a:srgbClr val="C00000"/>
              </a:solidFill>
              <a:latin typeface="Arial" panose="020B0604020202020204" pitchFamily="34" charset="0"/>
              <a:ea typeface="微软雅黑" pitchFamily="34" charset="-122"/>
            </a:endParaRPr>
          </a:p>
        </p:txBody>
      </p:sp>
      <p:sp>
        <p:nvSpPr>
          <p:cNvPr id="91" name="254080890"/>
          <p:cNvSpPr>
            <a:spLocks noChangeArrowheads="1"/>
          </p:cNvSpPr>
          <p:nvPr/>
        </p:nvSpPr>
        <p:spPr bwMode="auto">
          <a:xfrm>
            <a:off x="8514761" y="4532430"/>
            <a:ext cx="2872939" cy="1182151"/>
          </a:xfrm>
          <a:prstGeom prst="rect">
            <a:avLst/>
          </a:prstGeom>
          <a:noFill/>
          <a:ln>
            <a:noFill/>
          </a:ln>
          <a:effectLst/>
        </p:spPr>
        <p:txBody>
          <a:bodyPr lIns="91316" tIns="45661" rIns="91316" bIns="45661" anchor="t"/>
          <a:lstStyle/>
          <a:p>
            <a:pPr marL="0" lvl="1" indent="180921" defTabSz="729952">
              <a:spcBef>
                <a:spcPts val="600"/>
              </a:spcBef>
              <a:buClr>
                <a:srgbClr val="FFFFFF">
                  <a:lumMod val="75000"/>
                </a:srgbClr>
              </a:buClr>
              <a:buSzPct val="70000"/>
              <a:buFont typeface="Wingdings" pitchFamily="2" charset="2"/>
              <a:buChar char="n"/>
              <a:defRPr/>
            </a:pPr>
            <a:r>
              <a:rPr lang="en-US" altLang="zh-CN" sz="1400" kern="0" noProof="1">
                <a:solidFill>
                  <a:srgbClr val="2D2015"/>
                </a:solidFill>
                <a:latin typeface="Arial" panose="020B0604020202020204" pitchFamily="34" charset="0"/>
                <a:ea typeface="微软雅黑" pitchFamily="34" charset="-122"/>
              </a:rPr>
              <a:t>Central AP: AP9430DN</a:t>
            </a:r>
          </a:p>
          <a:p>
            <a:pPr marL="0" lvl="1" indent="180921" defTabSz="729952">
              <a:spcBef>
                <a:spcPts val="600"/>
              </a:spcBef>
              <a:buClr>
                <a:srgbClr val="FFFFFF">
                  <a:lumMod val="75000"/>
                </a:srgbClr>
              </a:buClr>
              <a:buSzPct val="70000"/>
              <a:buFont typeface="Wingdings" pitchFamily="2" charset="2"/>
              <a:buChar char="n"/>
              <a:defRPr/>
            </a:pPr>
            <a:r>
              <a:rPr lang="en-US" altLang="zh-CN" sz="1400" kern="0" noProof="1">
                <a:solidFill>
                  <a:srgbClr val="2D2015"/>
                </a:solidFill>
                <a:latin typeface="Arial" panose="020B0604020202020204" pitchFamily="34" charset="0"/>
                <a:ea typeface="微软雅黑" pitchFamily="34" charset="-122"/>
              </a:rPr>
              <a:t>RU: R240D</a:t>
            </a:r>
          </a:p>
        </p:txBody>
      </p:sp>
      <p:sp>
        <p:nvSpPr>
          <p:cNvPr id="93" name="388439131"/>
          <p:cNvSpPr/>
          <p:nvPr/>
        </p:nvSpPr>
        <p:spPr>
          <a:xfrm>
            <a:off x="4058677" y="4169180"/>
            <a:ext cx="4217353" cy="338466"/>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defTabSz="913996">
              <a:buClr>
                <a:srgbClr val="CC9900"/>
              </a:buClr>
            </a:pPr>
            <a:r>
              <a:rPr lang="bg-BG" altLang="zh-CN" sz="1600" b="1" dirty="0">
                <a:solidFill>
                  <a:srgbClr val="C00000"/>
                </a:solidFill>
                <a:latin typeface="Arial" panose="020B0604020202020204" pitchFamily="34" charset="0"/>
                <a:ea typeface="微软雅黑" pitchFamily="34" charset="-122"/>
              </a:rPr>
              <a:t>Сценарии</a:t>
            </a:r>
            <a:endParaRPr lang="zh-CN" altLang="en-US" sz="1600" b="1" dirty="0">
              <a:solidFill>
                <a:srgbClr val="C00000"/>
              </a:solidFill>
              <a:latin typeface="Arial" panose="020B0604020202020204" pitchFamily="34" charset="0"/>
              <a:ea typeface="微软雅黑" pitchFamily="34" charset="-122"/>
            </a:endParaRPr>
          </a:p>
        </p:txBody>
      </p:sp>
      <p:sp>
        <p:nvSpPr>
          <p:cNvPr id="94" name="637260078"/>
          <p:cNvSpPr>
            <a:spLocks noChangeArrowheads="1"/>
          </p:cNvSpPr>
          <p:nvPr/>
        </p:nvSpPr>
        <p:spPr bwMode="auto">
          <a:xfrm>
            <a:off x="4058676" y="4492865"/>
            <a:ext cx="4299945" cy="1566399"/>
          </a:xfrm>
          <a:prstGeom prst="rect">
            <a:avLst/>
          </a:prstGeom>
          <a:noFill/>
          <a:ln>
            <a:noFill/>
          </a:ln>
          <a:effectLst/>
        </p:spPr>
        <p:txBody>
          <a:bodyPr lIns="91316" tIns="45661" rIns="91316" bIns="45661" anchor="t"/>
          <a:lstStyle/>
          <a:p>
            <a:pPr marL="0" lvl="1" indent="180921" defTabSz="729952">
              <a:spcBef>
                <a:spcPts val="600"/>
              </a:spcBef>
              <a:buClr>
                <a:srgbClr val="FFFFFF">
                  <a:lumMod val="75000"/>
                </a:srgbClr>
              </a:buClr>
              <a:buSzPct val="70000"/>
              <a:buFont typeface="Wingdings" pitchFamily="2" charset="2"/>
              <a:buChar char="n"/>
              <a:defRPr/>
            </a:pPr>
            <a:r>
              <a:rPr lang="ru-RU" altLang="zh-CN" sz="1400" kern="0" noProof="1">
                <a:solidFill>
                  <a:srgbClr val="2D2015"/>
                </a:solidFill>
                <a:latin typeface="Arial" panose="020B0604020202020204" pitchFamily="34" charset="0"/>
                <a:ea typeface="微软雅黑" pitchFamily="34" charset="-122"/>
              </a:rPr>
              <a:t>AP поддържа 370 W PoE изход в съответствие с 802.3af (48 V).</a:t>
            </a:r>
          </a:p>
          <a:p>
            <a:pPr marL="0" lvl="1" indent="180921" defTabSz="729952">
              <a:spcBef>
                <a:spcPts val="600"/>
              </a:spcBef>
              <a:buClr>
                <a:srgbClr val="FFFFFF">
                  <a:lumMod val="75000"/>
                </a:srgbClr>
              </a:buClr>
              <a:buSzPct val="70000"/>
              <a:buFont typeface="Wingdings" pitchFamily="2" charset="2"/>
              <a:buChar char="n"/>
              <a:defRPr/>
            </a:pPr>
            <a:r>
              <a:rPr lang="ru-RU" altLang="zh-CN" sz="1400" kern="0" noProof="1">
                <a:solidFill>
                  <a:srgbClr val="2D2015"/>
                </a:solidFill>
                <a:latin typeface="Arial" panose="020B0604020202020204" pitchFamily="34" charset="0"/>
                <a:ea typeface="微软雅黑" pitchFamily="34" charset="-122"/>
              </a:rPr>
              <a:t>Централната AP + RU архитектура получава STAs по-близо до безжичните сигнали, подобрявайки ефективността на покритие</a:t>
            </a:r>
            <a:r>
              <a:rPr lang="en-US" altLang="zh-CN" sz="1400" dirty="0">
                <a:latin typeface="Arial" pitchFamily="34" charset="0"/>
                <a:ea typeface="微软雅黑" pitchFamily="34" charset="-122"/>
                <a:cs typeface="Arial" pitchFamily="34" charset="0"/>
              </a:rPr>
              <a:t>.</a:t>
            </a:r>
            <a:endParaRPr lang="zh-CN" altLang="en-US" sz="1400" kern="0" noProof="1">
              <a:solidFill>
                <a:srgbClr val="2D2015"/>
              </a:solidFill>
              <a:latin typeface="Arial" panose="020B0604020202020204" pitchFamily="34" charset="0"/>
              <a:ea typeface="微软雅黑" pitchFamily="34" charset="-122"/>
            </a:endParaRPr>
          </a:p>
          <a:p>
            <a:pPr marL="0" lvl="1" indent="180921" defTabSz="729952">
              <a:spcBef>
                <a:spcPts val="600"/>
              </a:spcBef>
              <a:buClr>
                <a:srgbClr val="FFFFFF">
                  <a:lumMod val="75000"/>
                </a:srgbClr>
              </a:buClr>
              <a:buSzPct val="70000"/>
              <a:buFont typeface="Wingdings" pitchFamily="2" charset="2"/>
              <a:buChar char="n"/>
              <a:defRPr/>
            </a:pPr>
            <a:endParaRPr lang="en-US" altLang="zh-CN" sz="1100" kern="0" noProof="1">
              <a:solidFill>
                <a:srgbClr val="2D2015"/>
              </a:solidFill>
              <a:latin typeface="Arial" panose="020B0604020202020204" pitchFamily="34" charset="0"/>
              <a:ea typeface="微软雅黑" pitchFamily="34" charset="-122"/>
            </a:endParaRPr>
          </a:p>
        </p:txBody>
      </p:sp>
      <p:sp>
        <p:nvSpPr>
          <p:cNvPr id="96" name="1178457431"/>
          <p:cNvSpPr/>
          <p:nvPr/>
        </p:nvSpPr>
        <p:spPr>
          <a:xfrm>
            <a:off x="961543" y="4156008"/>
            <a:ext cx="2739991" cy="338466"/>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defTabSz="913996">
              <a:buClr>
                <a:srgbClr val="CC9900"/>
              </a:buClr>
            </a:pPr>
            <a:r>
              <a:rPr lang="bg-BG" altLang="zh-CN" sz="1600" b="1" dirty="0">
                <a:solidFill>
                  <a:srgbClr val="C00000"/>
                </a:solidFill>
                <a:latin typeface="Arial" panose="020B0604020202020204" pitchFamily="34" charset="0"/>
                <a:ea typeface="微软雅黑" pitchFamily="34" charset="-122"/>
              </a:rPr>
              <a:t>Допустим сценарии</a:t>
            </a:r>
            <a:endParaRPr lang="zh-CN" altLang="en-US" sz="1600" b="1" dirty="0">
              <a:solidFill>
                <a:srgbClr val="C00000"/>
              </a:solidFill>
              <a:latin typeface="Arial" panose="020B0604020202020204" pitchFamily="34" charset="0"/>
              <a:ea typeface="微软雅黑" pitchFamily="34" charset="-122"/>
            </a:endParaRPr>
          </a:p>
        </p:txBody>
      </p:sp>
      <p:sp>
        <p:nvSpPr>
          <p:cNvPr id="97" name="2102128876"/>
          <p:cNvSpPr>
            <a:spLocks noChangeArrowheads="1"/>
          </p:cNvSpPr>
          <p:nvPr/>
        </p:nvSpPr>
        <p:spPr bwMode="auto">
          <a:xfrm>
            <a:off x="883757" y="4513171"/>
            <a:ext cx="3174918" cy="1869778"/>
          </a:xfrm>
          <a:prstGeom prst="rect">
            <a:avLst/>
          </a:prstGeom>
          <a:noFill/>
          <a:ln>
            <a:noFill/>
          </a:ln>
          <a:effectLst/>
        </p:spPr>
        <p:txBody>
          <a:bodyPr lIns="91316" tIns="45661" rIns="91316" bIns="45661" anchor="t"/>
          <a:lstStyle/>
          <a:p>
            <a:pPr marL="0" lvl="1" indent="180921" defTabSz="729952">
              <a:spcBef>
                <a:spcPts val="600"/>
              </a:spcBef>
              <a:buClr>
                <a:srgbClr val="FFFFFF">
                  <a:lumMod val="75000"/>
                </a:srgbClr>
              </a:buClr>
              <a:buSzPct val="70000"/>
              <a:buFont typeface="Wingdings" pitchFamily="2" charset="2"/>
              <a:buChar char="n"/>
              <a:defRPr/>
            </a:pPr>
            <a:r>
              <a:rPr lang="ru-RU" altLang="zh-CN" sz="1400" kern="0" noProof="1">
                <a:solidFill>
                  <a:srgbClr val="2D2015"/>
                </a:solidFill>
                <a:latin typeface="Arial" panose="020B0604020202020204" pitchFamily="34" charset="0"/>
                <a:ea typeface="微软雅黑" pitchFamily="34" charset="-122"/>
              </a:rPr>
              <a:t>Сценарии с висока плътност на помещенията и сложни стенни структури, като хотели, правителствени агенции и ресторанти</a:t>
            </a:r>
          </a:p>
          <a:p>
            <a:pPr marL="0" lvl="1" indent="180921" defTabSz="729952">
              <a:spcBef>
                <a:spcPts val="600"/>
              </a:spcBef>
              <a:buClr>
                <a:srgbClr val="FFFFFF">
                  <a:lumMod val="75000"/>
                </a:srgbClr>
              </a:buClr>
              <a:buSzPct val="70000"/>
              <a:buFont typeface="Wingdings" pitchFamily="2" charset="2"/>
              <a:buChar char="n"/>
              <a:defRPr/>
            </a:pPr>
            <a:r>
              <a:rPr lang="ru-RU" altLang="zh-CN" sz="1400" kern="0" noProof="1">
                <a:solidFill>
                  <a:srgbClr val="2D2015"/>
                </a:solidFill>
                <a:latin typeface="Arial" panose="020B0604020202020204" pitchFamily="34" charset="0"/>
                <a:ea typeface="微软雅黑" pitchFamily="34" charset="-122"/>
              </a:rPr>
              <a:t>Антените се разполагат в стаите чрез хранилки, което подобрява ефективността на покритието.</a:t>
            </a:r>
            <a:endParaRPr lang="zh-CN" altLang="en-US" sz="1400" kern="0" noProof="1">
              <a:solidFill>
                <a:srgbClr val="2D2015"/>
              </a:solidFill>
              <a:latin typeface="Arial" panose="020B0604020202020204" pitchFamily="34" charset="0"/>
              <a:ea typeface="微软雅黑" pitchFamily="34" charset="-122"/>
            </a:endParaRPr>
          </a:p>
        </p:txBody>
      </p:sp>
      <p:sp>
        <p:nvSpPr>
          <p:cNvPr id="36" name="2077235450"/>
          <p:cNvSpPr/>
          <p:nvPr/>
        </p:nvSpPr>
        <p:spPr bwMode="auto">
          <a:xfrm>
            <a:off x="1588782" y="54061"/>
            <a:ext cx="1079719" cy="288848"/>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Secure and Reliable</a:t>
            </a:r>
            <a:endParaRPr lang="en-US" altLang="en-US" sz="1000" b="1" dirty="0">
              <a:solidFill>
                <a:schemeClr val="bg1"/>
              </a:solidFill>
              <a:latin typeface="Arial" panose="020B0604020202020204" pitchFamily="34" charset="0"/>
              <a:ea typeface="微软雅黑" pitchFamily="34" charset="-122"/>
            </a:endParaRPr>
          </a:p>
        </p:txBody>
      </p:sp>
      <p:sp>
        <p:nvSpPr>
          <p:cNvPr id="37" name="2112360588"/>
          <p:cNvSpPr/>
          <p:nvPr/>
        </p:nvSpPr>
        <p:spPr bwMode="auto">
          <a:xfrm>
            <a:off x="253920" y="54062"/>
            <a:ext cx="1259672" cy="287925"/>
          </a:xfrm>
          <a:prstGeom prst="round2SameRect">
            <a:avLst/>
          </a:prstGeom>
          <a:solidFill>
            <a:srgbClr val="C0000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defTabSz="914126">
              <a:buClr>
                <a:srgbClr val="CC9900"/>
              </a:buClr>
            </a:pPr>
            <a:r>
              <a:rPr lang="en-US" altLang="zh-CN" sz="1000" b="1" dirty="0">
                <a:solidFill>
                  <a:schemeClr val="bg1"/>
                </a:solidFill>
                <a:latin typeface="Arial" panose="020B0604020202020204" pitchFamily="34" charset="0"/>
                <a:ea typeface="微软雅黑" pitchFamily="34" charset="-122"/>
              </a:rPr>
              <a:t>High-Speed and Smart</a:t>
            </a:r>
            <a:endParaRPr lang="en-US" altLang="en-US" sz="1000" b="1" dirty="0">
              <a:solidFill>
                <a:schemeClr val="bg1"/>
              </a:solidFill>
              <a:latin typeface="Arial" panose="020B0604020202020204" pitchFamily="34" charset="0"/>
              <a:ea typeface="微软雅黑" pitchFamily="34" charset="-122"/>
            </a:endParaRPr>
          </a:p>
        </p:txBody>
      </p:sp>
      <p:sp>
        <p:nvSpPr>
          <p:cNvPr id="38" name="577728712"/>
          <p:cNvSpPr/>
          <p:nvPr/>
        </p:nvSpPr>
        <p:spPr bwMode="auto">
          <a:xfrm>
            <a:off x="2721039" y="54069"/>
            <a:ext cx="1079719" cy="287925"/>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Efficient Operation</a:t>
            </a:r>
            <a:endParaRPr lang="en-US" altLang="en-US" sz="1000" b="1" dirty="0">
              <a:solidFill>
                <a:schemeClr val="bg1"/>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388805921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Picture 1" descr="C:\Users\l00198883.CHINA\Desktop\201208161706256990.jpg"/>
          <p:cNvPicPr>
            <a:picLocks noChangeAspect="1" noChangeArrowheads="1"/>
          </p:cNvPicPr>
          <p:nvPr/>
        </p:nvPicPr>
        <p:blipFill>
          <a:blip r:embed="rId2" cstate="print"/>
          <a:srcRect/>
          <a:stretch>
            <a:fillRect/>
          </a:stretch>
        </p:blipFill>
        <p:spPr bwMode="auto">
          <a:xfrm>
            <a:off x="6311428" y="1546771"/>
            <a:ext cx="2380603" cy="1507715"/>
          </a:xfrm>
          <a:prstGeom prst="rect">
            <a:avLst/>
          </a:prstGeom>
          <a:noFill/>
        </p:spPr>
      </p:pic>
      <p:cxnSp>
        <p:nvCxnSpPr>
          <p:cNvPr id="226" name="1777044015"/>
          <p:cNvCxnSpPr/>
          <p:nvPr/>
        </p:nvCxnSpPr>
        <p:spPr bwMode="auto">
          <a:xfrm>
            <a:off x="0" y="358780"/>
            <a:ext cx="12200823" cy="0"/>
          </a:xfrm>
          <a:prstGeom prst="line">
            <a:avLst/>
          </a:prstGeom>
          <a:noFill/>
          <a:ln w="28575">
            <a:solidFill>
              <a:srgbClr val="C00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sp>
        <p:nvSpPr>
          <p:cNvPr id="7" name="1906666097"/>
          <p:cNvSpPr>
            <a:spLocks noGrp="1"/>
          </p:cNvSpPr>
          <p:nvPr>
            <p:ph type="title"/>
          </p:nvPr>
        </p:nvSpPr>
        <p:spPr>
          <a:xfrm>
            <a:off x="666711" y="514948"/>
            <a:ext cx="11125979" cy="745763"/>
          </a:xfrm>
        </p:spPr>
        <p:txBody>
          <a:bodyPr>
            <a:normAutofit fontScale="90000"/>
          </a:bodyPr>
          <a:lstStyle/>
          <a:p>
            <a:pPr>
              <a:defRPr/>
            </a:pPr>
            <a:r>
              <a:rPr lang="en-US" altLang="zh-CN" sz="3100" u="sng" kern="1200" dirty="0"/>
              <a:t>Wi-Fi </a:t>
            </a:r>
            <a:r>
              <a:rPr lang="bg-BG" altLang="zh-CN" sz="3100" u="sng" kern="1200" dirty="0"/>
              <a:t>Покритие за </a:t>
            </a:r>
            <a:r>
              <a:rPr lang="bg-BG" altLang="zh-CN" sz="3100" u="sng" kern="1200" dirty="0" smtClean="0"/>
              <a:t>външни площи</a:t>
            </a:r>
            <a:r>
              <a:rPr lang="en-US" altLang="zh-CN" sz="3100" u="sng" kern="1200" dirty="0" smtClean="0"/>
              <a:t>:</a:t>
            </a:r>
            <a:r>
              <a:rPr lang="en-US" altLang="zh-CN" sz="2799" kern="1200" dirty="0" smtClean="0"/>
              <a:t/>
            </a:r>
            <a:br>
              <a:rPr lang="en-US" altLang="zh-CN" sz="2799" kern="1200" dirty="0" smtClean="0"/>
            </a:br>
            <a:r>
              <a:rPr lang="bg-BG" altLang="zh-CN" sz="2700" kern="1200" dirty="0" smtClean="0">
                <a:solidFill>
                  <a:schemeClr val="tx1"/>
                </a:solidFill>
              </a:rPr>
              <a:t>като </a:t>
            </a:r>
            <a:r>
              <a:rPr lang="bg-BG" altLang="zh-CN" sz="2700" kern="1200" dirty="0">
                <a:solidFill>
                  <a:schemeClr val="tx1"/>
                </a:solidFill>
              </a:rPr>
              <a:t>пешеходни алеи </a:t>
            </a:r>
            <a:r>
              <a:rPr lang="bg-BG" altLang="zh-CN" sz="2700" kern="1200" dirty="0" smtClean="0">
                <a:solidFill>
                  <a:schemeClr val="tx1"/>
                </a:solidFill>
              </a:rPr>
              <a:t>и </a:t>
            </a:r>
            <a:r>
              <a:rPr lang="bg-BG" altLang="zh-CN" sz="2700" kern="1200" dirty="0">
                <a:solidFill>
                  <a:schemeClr val="tx1"/>
                </a:solidFill>
              </a:rPr>
              <a:t>транспортни спирки</a:t>
            </a:r>
            <a:endParaRPr lang="zh-CN" altLang="en-US" sz="2700" dirty="0">
              <a:solidFill>
                <a:schemeClr val="tx1"/>
              </a:solidFill>
            </a:endParaRPr>
          </a:p>
        </p:txBody>
      </p:sp>
      <p:sp>
        <p:nvSpPr>
          <p:cNvPr id="9" name="685014038"/>
          <p:cNvSpPr/>
          <p:nvPr/>
        </p:nvSpPr>
        <p:spPr>
          <a:xfrm>
            <a:off x="9383118" y="3200628"/>
            <a:ext cx="799178" cy="338466"/>
          </a:xfrm>
          <a:prstGeom prst="rect">
            <a:avLst/>
          </a:prstGeom>
        </p:spPr>
        <p:txBody>
          <a:bodyPr wrap="none">
            <a:spAutoFit/>
          </a:bodyPr>
          <a:lstStyle/>
          <a:p>
            <a:r>
              <a:rPr lang="bg-BG" altLang="zh-CN" sz="1600" b="1" dirty="0">
                <a:latin typeface="Arial" panose="020B0604020202020204" pitchFamily="34" charset="0"/>
                <a:ea typeface="微软雅黑" pitchFamily="34" charset="-122"/>
              </a:rPr>
              <a:t>Улица</a:t>
            </a:r>
            <a:endParaRPr lang="zh-CN" altLang="en-US" sz="1600" b="1" dirty="0">
              <a:latin typeface="Arial" panose="020B0604020202020204" pitchFamily="34" charset="0"/>
              <a:ea typeface="微软雅黑" pitchFamily="34" charset="-122"/>
            </a:endParaRPr>
          </a:p>
        </p:txBody>
      </p:sp>
      <p:pic>
        <p:nvPicPr>
          <p:cNvPr id="10" name="1774753321" descr="http://www.h3c.com.cn/res/201012/23/20101223_1139162_image002_705335_30008_0.jpg"/>
          <p:cNvPicPr>
            <a:picLocks noChangeAspect="1" noChangeArrowheads="1"/>
          </p:cNvPicPr>
          <p:nvPr/>
        </p:nvPicPr>
        <p:blipFill>
          <a:blip r:embed="rId3" cstate="print">
            <a:clrChange>
              <a:clrFrom>
                <a:srgbClr val="FFFFFF"/>
              </a:clrFrom>
              <a:clrTo>
                <a:srgbClr val="FFFFFF">
                  <a:alpha val="0"/>
                </a:srgbClr>
              </a:clrTo>
            </a:clrChange>
            <a:grayscl/>
          </a:blip>
          <a:srcRect/>
          <a:stretch>
            <a:fillRect/>
          </a:stretch>
        </p:blipFill>
        <p:spPr bwMode="auto">
          <a:xfrm>
            <a:off x="3666737" y="1451147"/>
            <a:ext cx="2521207" cy="1761670"/>
          </a:xfrm>
          <a:prstGeom prst="rect">
            <a:avLst/>
          </a:prstGeom>
          <a:noFill/>
          <a:ln w="9525">
            <a:noFill/>
            <a:miter lim="800000"/>
            <a:headEnd/>
            <a:tailEnd/>
          </a:ln>
        </p:spPr>
      </p:pic>
      <p:sp>
        <p:nvSpPr>
          <p:cNvPr id="11" name="987971785"/>
          <p:cNvSpPr/>
          <p:nvPr/>
        </p:nvSpPr>
        <p:spPr bwMode="auto">
          <a:xfrm>
            <a:off x="3931060" y="1658084"/>
            <a:ext cx="1418719" cy="1239081"/>
          </a:xfrm>
          <a:prstGeom prst="ellipse">
            <a:avLst/>
          </a:prstGeom>
          <a:solidFill>
            <a:srgbClr val="FFC000">
              <a:alpha val="44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799">
              <a:latin typeface="Arial" charset="0"/>
              <a:ea typeface="宋体" charset="-122"/>
            </a:endParaRPr>
          </a:p>
        </p:txBody>
      </p:sp>
      <p:pic>
        <p:nvPicPr>
          <p:cNvPr id="13" name="1707176764"/>
          <p:cNvPicPr>
            <a:picLocks noChangeAspect="1" noChangeArrowheads="1"/>
          </p:cNvPicPr>
          <p:nvPr/>
        </p:nvPicPr>
        <p:blipFill>
          <a:blip r:embed="rId4" cstate="print">
            <a:grayscl/>
          </a:blip>
          <a:srcRect r="23862"/>
          <a:stretch>
            <a:fillRect/>
          </a:stretch>
        </p:blipFill>
        <p:spPr bwMode="auto">
          <a:xfrm>
            <a:off x="8843844" y="1529397"/>
            <a:ext cx="2089810" cy="1474377"/>
          </a:xfrm>
          <a:prstGeom prst="rect">
            <a:avLst/>
          </a:prstGeom>
          <a:noFill/>
          <a:ln w="9525">
            <a:noFill/>
            <a:miter lim="800000"/>
            <a:headEnd/>
            <a:tailEnd/>
          </a:ln>
        </p:spPr>
      </p:pic>
      <p:pic>
        <p:nvPicPr>
          <p:cNvPr id="14" name="1105158836" descr="D:\项目支撑\ap_2_5_middle_bottom.png"/>
          <p:cNvPicPr>
            <a:picLocks noChangeAspect="1" noChangeArrowheads="1"/>
          </p:cNvPicPr>
          <p:nvPr/>
        </p:nvPicPr>
        <p:blipFill>
          <a:blip r:embed="rId5" cstate="print"/>
          <a:srcRect/>
          <a:stretch>
            <a:fillRect/>
          </a:stretch>
        </p:blipFill>
        <p:spPr bwMode="auto">
          <a:xfrm>
            <a:off x="8965993" y="1555819"/>
            <a:ext cx="287197" cy="199131"/>
          </a:xfrm>
          <a:prstGeom prst="rect">
            <a:avLst/>
          </a:prstGeom>
          <a:noFill/>
        </p:spPr>
      </p:pic>
      <p:pic>
        <p:nvPicPr>
          <p:cNvPr id="15" name="2028483472" descr="D:\项目支撑\ap_2_5_middle_bottom.png"/>
          <p:cNvPicPr>
            <a:picLocks noChangeAspect="1" noChangeArrowheads="1"/>
          </p:cNvPicPr>
          <p:nvPr/>
        </p:nvPicPr>
        <p:blipFill>
          <a:blip r:embed="rId5" cstate="print"/>
          <a:srcRect/>
          <a:stretch>
            <a:fillRect/>
          </a:stretch>
        </p:blipFill>
        <p:spPr bwMode="auto">
          <a:xfrm>
            <a:off x="10281016" y="1555819"/>
            <a:ext cx="287197" cy="199131"/>
          </a:xfrm>
          <a:prstGeom prst="rect">
            <a:avLst/>
          </a:prstGeom>
          <a:noFill/>
        </p:spPr>
      </p:pic>
      <p:sp>
        <p:nvSpPr>
          <p:cNvPr id="16" name="709137009"/>
          <p:cNvSpPr/>
          <p:nvPr/>
        </p:nvSpPr>
        <p:spPr bwMode="auto">
          <a:xfrm rot="18956857">
            <a:off x="9002498" y="1598724"/>
            <a:ext cx="1068188" cy="1243959"/>
          </a:xfrm>
          <a:prstGeom prst="triangle">
            <a:avLst/>
          </a:prstGeom>
          <a:gradFill flip="none" rotWithShape="1">
            <a:gsLst>
              <a:gs pos="36000">
                <a:srgbClr val="FFC000"/>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pic>
        <p:nvPicPr>
          <p:cNvPr id="18" name="1541727246" descr="D:\项目支撑\ap_2_5_middle_bottom.png"/>
          <p:cNvPicPr>
            <a:picLocks noChangeAspect="1" noChangeArrowheads="1"/>
          </p:cNvPicPr>
          <p:nvPr/>
        </p:nvPicPr>
        <p:blipFill>
          <a:blip r:embed="rId5" cstate="print"/>
          <a:srcRect/>
          <a:stretch>
            <a:fillRect/>
          </a:stretch>
        </p:blipFill>
        <p:spPr bwMode="auto">
          <a:xfrm>
            <a:off x="6325201" y="1902702"/>
            <a:ext cx="269580" cy="226711"/>
          </a:xfrm>
          <a:prstGeom prst="rect">
            <a:avLst/>
          </a:prstGeom>
          <a:noFill/>
        </p:spPr>
      </p:pic>
      <p:pic>
        <p:nvPicPr>
          <p:cNvPr id="19" name="744319711" descr="D:\项目支撑\ap_2_5_middle_bottom.png"/>
          <p:cNvPicPr>
            <a:picLocks noChangeAspect="1" noChangeArrowheads="1"/>
          </p:cNvPicPr>
          <p:nvPr/>
        </p:nvPicPr>
        <p:blipFill>
          <a:blip r:embed="rId5" cstate="print"/>
          <a:srcRect/>
          <a:stretch>
            <a:fillRect/>
          </a:stretch>
        </p:blipFill>
        <p:spPr bwMode="auto">
          <a:xfrm>
            <a:off x="8313960" y="2068939"/>
            <a:ext cx="269580" cy="226711"/>
          </a:xfrm>
          <a:prstGeom prst="rect">
            <a:avLst/>
          </a:prstGeom>
          <a:noFill/>
        </p:spPr>
      </p:pic>
      <p:sp>
        <p:nvSpPr>
          <p:cNvPr id="20" name="1781634387"/>
          <p:cNvSpPr/>
          <p:nvPr/>
        </p:nvSpPr>
        <p:spPr bwMode="auto">
          <a:xfrm rot="19176246">
            <a:off x="6364202" y="1805419"/>
            <a:ext cx="1002663" cy="1416247"/>
          </a:xfrm>
          <a:prstGeom prst="triangle">
            <a:avLst/>
          </a:prstGeom>
          <a:gradFill flip="none" rotWithShape="1">
            <a:gsLst>
              <a:gs pos="36000">
                <a:srgbClr val="FFC000"/>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sp>
        <p:nvSpPr>
          <p:cNvPr id="21" name="1368517445"/>
          <p:cNvSpPr/>
          <p:nvPr/>
        </p:nvSpPr>
        <p:spPr bwMode="auto">
          <a:xfrm rot="1514150">
            <a:off x="7876911" y="2116026"/>
            <a:ext cx="644762" cy="874016"/>
          </a:xfrm>
          <a:prstGeom prst="triangle">
            <a:avLst/>
          </a:prstGeom>
          <a:solidFill>
            <a:srgbClr val="00B0F0">
              <a:alpha val="49000"/>
            </a:srgbClr>
          </a:soli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sp>
        <p:nvSpPr>
          <p:cNvPr id="22" name="1753546783"/>
          <p:cNvSpPr/>
          <p:nvPr/>
        </p:nvSpPr>
        <p:spPr>
          <a:xfrm>
            <a:off x="4561935" y="3231515"/>
            <a:ext cx="810871" cy="338466"/>
          </a:xfrm>
          <a:prstGeom prst="rect">
            <a:avLst/>
          </a:prstGeom>
        </p:spPr>
        <p:txBody>
          <a:bodyPr wrap="square">
            <a:spAutoFit/>
          </a:bodyPr>
          <a:lstStyle/>
          <a:p>
            <a:r>
              <a:rPr lang="bg-BG" altLang="zh-CN" sz="1600" b="1" dirty="0">
                <a:latin typeface="Arial" panose="020B0604020202020204" pitchFamily="34" charset="0"/>
                <a:ea typeface="微软雅黑" pitchFamily="34" charset="-122"/>
              </a:rPr>
              <a:t>Парк</a:t>
            </a:r>
            <a:endParaRPr lang="zh-CN" altLang="en-US" sz="1600" b="1" dirty="0">
              <a:latin typeface="Arial" panose="020B0604020202020204" pitchFamily="34" charset="0"/>
              <a:ea typeface="微软雅黑" pitchFamily="34" charset="-122"/>
            </a:endParaRPr>
          </a:p>
        </p:txBody>
      </p:sp>
      <p:sp>
        <p:nvSpPr>
          <p:cNvPr id="23" name="1321683466"/>
          <p:cNvSpPr/>
          <p:nvPr/>
        </p:nvSpPr>
        <p:spPr>
          <a:xfrm>
            <a:off x="7158520" y="3189904"/>
            <a:ext cx="1003347" cy="338466"/>
          </a:xfrm>
          <a:prstGeom prst="rect">
            <a:avLst/>
          </a:prstGeom>
        </p:spPr>
        <p:txBody>
          <a:bodyPr wrap="none">
            <a:spAutoFit/>
          </a:bodyPr>
          <a:lstStyle/>
          <a:p>
            <a:r>
              <a:rPr lang="bg-BG" altLang="zh-CN" sz="1600" b="1" dirty="0">
                <a:latin typeface="Arial" panose="020B0604020202020204" pitchFamily="34" charset="0"/>
                <a:ea typeface="微软雅黑" pitchFamily="34" charset="-122"/>
              </a:rPr>
              <a:t>Площад</a:t>
            </a:r>
            <a:endParaRPr lang="zh-CN" altLang="en-US" sz="1600" b="1" dirty="0">
              <a:latin typeface="Arial" panose="020B0604020202020204" pitchFamily="34" charset="0"/>
              <a:ea typeface="微软雅黑" pitchFamily="34" charset="-122"/>
            </a:endParaRPr>
          </a:p>
        </p:txBody>
      </p:sp>
      <p:pic>
        <p:nvPicPr>
          <p:cNvPr id="24" name="993257226" descr="D:\项目支撑\ap_2_5_middle_bottom.png"/>
          <p:cNvPicPr>
            <a:picLocks noChangeAspect="1" noChangeArrowheads="1"/>
          </p:cNvPicPr>
          <p:nvPr/>
        </p:nvPicPr>
        <p:blipFill>
          <a:blip r:embed="rId5" cstate="print"/>
          <a:srcRect/>
          <a:stretch>
            <a:fillRect/>
          </a:stretch>
        </p:blipFill>
        <p:spPr bwMode="auto">
          <a:xfrm>
            <a:off x="4603676" y="2054586"/>
            <a:ext cx="273551" cy="226711"/>
          </a:xfrm>
          <a:prstGeom prst="rect">
            <a:avLst/>
          </a:prstGeom>
          <a:noFill/>
        </p:spPr>
      </p:pic>
      <p:cxnSp>
        <p:nvCxnSpPr>
          <p:cNvPr id="25" name="1431269786"/>
          <p:cNvCxnSpPr/>
          <p:nvPr/>
        </p:nvCxnSpPr>
        <p:spPr bwMode="auto">
          <a:xfrm>
            <a:off x="9067327" y="5117904"/>
            <a:ext cx="1816011" cy="2421"/>
          </a:xfrm>
          <a:prstGeom prst="line">
            <a:avLst/>
          </a:prstGeom>
          <a:noFill/>
          <a:ln w="19050" cap="flat" cmpd="sng" algn="ctr">
            <a:solidFill>
              <a:schemeClr val="bg1">
                <a:lumMod val="50000"/>
              </a:schemeClr>
            </a:solidFill>
            <a:prstDash val="solid"/>
          </a:ln>
          <a:effectLst>
            <a:outerShdw blurRad="50800" dist="38100" dir="5400000" algn="t" rotWithShape="0">
              <a:prstClr val="black">
                <a:alpha val="40000"/>
              </a:prstClr>
            </a:outerShdw>
          </a:effectLst>
        </p:spPr>
      </p:cxnSp>
      <p:sp>
        <p:nvSpPr>
          <p:cNvPr id="26" name="1674666256"/>
          <p:cNvSpPr/>
          <p:nvPr/>
        </p:nvSpPr>
        <p:spPr>
          <a:xfrm>
            <a:off x="8525743" y="5190347"/>
            <a:ext cx="3044935" cy="633855"/>
          </a:xfrm>
          <a:prstGeom prst="rect">
            <a:avLst/>
          </a:prstGeom>
        </p:spPr>
        <p:txBody>
          <a:bodyPr wrap="square">
            <a:spAutoFit/>
          </a:bodyPr>
          <a:lstStyle/>
          <a:p>
            <a:pPr algn="ctr" defTabSz="2324990">
              <a:lnSpc>
                <a:spcPct val="110000"/>
              </a:lnSpc>
              <a:buClr>
                <a:srgbClr val="CC9900"/>
              </a:buClr>
            </a:pPr>
            <a:r>
              <a:rPr lang="en-US" altLang="zh-CN" sz="1600" b="1" kern="0" dirty="0">
                <a:solidFill>
                  <a:srgbClr val="990000"/>
                </a:solidFill>
                <a:latin typeface="Arial" pitchFamily="34" charset="0"/>
                <a:ea typeface="华文细黑" pitchFamily="2" charset="-122"/>
              </a:rPr>
              <a:t>Professional simulation tool</a:t>
            </a:r>
          </a:p>
          <a:p>
            <a:pPr algn="ctr" defTabSz="2324990">
              <a:lnSpc>
                <a:spcPct val="110000"/>
              </a:lnSpc>
              <a:buClr>
                <a:srgbClr val="CC9900"/>
              </a:buClr>
            </a:pPr>
            <a:r>
              <a:rPr lang="en-US" altLang="zh-CN" sz="1600" b="1" kern="0" dirty="0">
                <a:solidFill>
                  <a:srgbClr val="990000"/>
                </a:solidFill>
                <a:latin typeface="Arial" pitchFamily="34" charset="0"/>
                <a:ea typeface="华文细黑" pitchFamily="2" charset="-122"/>
              </a:rPr>
              <a:t>&amp; Delivery team</a:t>
            </a:r>
            <a:endParaRPr lang="zh-CN" altLang="en-US" sz="1600" b="1" kern="0" dirty="0">
              <a:solidFill>
                <a:srgbClr val="990000"/>
              </a:solidFill>
              <a:latin typeface="Arial" pitchFamily="34" charset="0"/>
              <a:ea typeface="华文细黑" pitchFamily="2" charset="-122"/>
            </a:endParaRPr>
          </a:p>
        </p:txBody>
      </p:sp>
      <p:sp>
        <p:nvSpPr>
          <p:cNvPr id="27" name="1360625741"/>
          <p:cNvSpPr/>
          <p:nvPr/>
        </p:nvSpPr>
        <p:spPr>
          <a:xfrm>
            <a:off x="7421233" y="4713290"/>
            <a:ext cx="595112" cy="326133"/>
          </a:xfrm>
          <a:prstGeom prst="roundRect">
            <a:avLst/>
          </a:prstGeom>
          <a:ln w="19050">
            <a:solidFill>
              <a:srgbClr val="C00000"/>
            </a:solidFill>
          </a:ln>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r>
              <a:rPr lang="en-US" altLang="zh-CN" sz="900" b="1" dirty="0">
                <a:solidFill>
                  <a:srgbClr val="C00000"/>
                </a:solidFill>
                <a:latin typeface="Arial" panose="020B0604020202020204" pitchFamily="34" charset="0"/>
                <a:ea typeface="微软雅黑" pitchFamily="34" charset="-122"/>
              </a:rPr>
              <a:t>BF</a:t>
            </a:r>
            <a:endParaRPr lang="zh-CN" altLang="en-US" sz="900" b="1" dirty="0">
              <a:solidFill>
                <a:srgbClr val="C00000"/>
              </a:solidFill>
              <a:latin typeface="Arial" panose="020B0604020202020204" pitchFamily="34" charset="0"/>
              <a:ea typeface="微软雅黑" pitchFamily="34" charset="-122"/>
            </a:endParaRPr>
          </a:p>
        </p:txBody>
      </p:sp>
      <p:cxnSp>
        <p:nvCxnSpPr>
          <p:cNvPr id="28" name="771516312"/>
          <p:cNvCxnSpPr/>
          <p:nvPr/>
        </p:nvCxnSpPr>
        <p:spPr bwMode="auto">
          <a:xfrm flipV="1">
            <a:off x="5318058" y="5143547"/>
            <a:ext cx="2746258" cy="9228"/>
          </a:xfrm>
          <a:prstGeom prst="line">
            <a:avLst/>
          </a:prstGeom>
          <a:noFill/>
          <a:ln w="19050" cap="flat" cmpd="sng" algn="ctr">
            <a:solidFill>
              <a:schemeClr val="bg1">
                <a:lumMod val="50000"/>
              </a:schemeClr>
            </a:solidFill>
            <a:prstDash val="solid"/>
          </a:ln>
          <a:effectLst>
            <a:outerShdw blurRad="50800" dist="38100" dir="5400000" algn="t" rotWithShape="0">
              <a:prstClr val="black">
                <a:alpha val="40000"/>
              </a:prstClr>
            </a:outerShdw>
          </a:effectLst>
        </p:spPr>
      </p:cxnSp>
      <p:sp>
        <p:nvSpPr>
          <p:cNvPr id="29" name="731154574"/>
          <p:cNvSpPr/>
          <p:nvPr/>
        </p:nvSpPr>
        <p:spPr>
          <a:xfrm>
            <a:off x="5288007" y="5387049"/>
            <a:ext cx="2596479" cy="231020"/>
          </a:xfrm>
          <a:prstGeom prst="rect">
            <a:avLst/>
          </a:prstGeom>
          <a:ln w="19050">
            <a:noFill/>
          </a:ln>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2324990">
              <a:lnSpc>
                <a:spcPct val="110000"/>
              </a:lnSpc>
              <a:buClr>
                <a:srgbClr val="CC9900"/>
              </a:buClr>
            </a:pPr>
            <a:r>
              <a:rPr lang="en-US" altLang="zh-CN" sz="1600" b="1" kern="0" dirty="0">
                <a:solidFill>
                  <a:srgbClr val="990000"/>
                </a:solidFill>
                <a:latin typeface="Arial" pitchFamily="34" charset="0"/>
                <a:ea typeface="华文细黑" pitchFamily="2" charset="-122"/>
              </a:rPr>
              <a:t>WLAN product</a:t>
            </a:r>
          </a:p>
          <a:p>
            <a:pPr algn="ctr" defTabSz="2324990">
              <a:lnSpc>
                <a:spcPct val="110000"/>
              </a:lnSpc>
              <a:buClr>
                <a:srgbClr val="CC9900"/>
              </a:buClr>
            </a:pPr>
            <a:r>
              <a:rPr lang="en-US" altLang="zh-CN" sz="1600" b="1" kern="0" dirty="0">
                <a:solidFill>
                  <a:srgbClr val="990000"/>
                </a:solidFill>
                <a:latin typeface="Arial" pitchFamily="34" charset="0"/>
                <a:ea typeface="华文细黑" pitchFamily="2" charset="-122"/>
              </a:rPr>
              <a:t>AP8130DN</a:t>
            </a:r>
            <a:endParaRPr lang="zh-CN" altLang="en-US" sz="1600" b="1" kern="0" dirty="0">
              <a:solidFill>
                <a:srgbClr val="990000"/>
              </a:solidFill>
              <a:latin typeface="Arial" pitchFamily="34" charset="0"/>
              <a:ea typeface="华文细黑" pitchFamily="2" charset="-122"/>
            </a:endParaRPr>
          </a:p>
        </p:txBody>
      </p:sp>
      <p:cxnSp>
        <p:nvCxnSpPr>
          <p:cNvPr id="30" name="1684351954"/>
          <p:cNvCxnSpPr/>
          <p:nvPr/>
        </p:nvCxnSpPr>
        <p:spPr bwMode="auto">
          <a:xfrm flipV="1">
            <a:off x="1059267" y="3727268"/>
            <a:ext cx="10037086" cy="5767"/>
          </a:xfrm>
          <a:prstGeom prst="line">
            <a:avLst/>
          </a:prstGeom>
          <a:noFill/>
          <a:ln w="12700">
            <a:solidFill>
              <a:schemeClr val="bg1">
                <a:lumMod val="50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297939650"/>
          <p:cNvSpPr/>
          <p:nvPr/>
        </p:nvSpPr>
        <p:spPr>
          <a:xfrm>
            <a:off x="4202090" y="4196079"/>
            <a:ext cx="723088" cy="1199696"/>
          </a:xfrm>
          <a:prstGeom prst="rect">
            <a:avLst/>
          </a:prstGeom>
          <a:noFill/>
        </p:spPr>
        <p:txBody>
          <a:bodyPr wrap="none" lIns="91416" tIns="45708" rIns="91416" bIns="45708">
            <a:spAutoFit/>
          </a:bodyPr>
          <a:lstStyle/>
          <a:p>
            <a:pPr algn="ctr"/>
            <a:r>
              <a:rPr lang="en-US" altLang="zh-CN" sz="7198"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anose="020B0604020202020204" pitchFamily="34" charset="0"/>
              </a:rPr>
              <a:t>+</a:t>
            </a:r>
            <a:endParaRPr lang="zh-CN" altLang="en-US" sz="7198"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anose="020B0604020202020204" pitchFamily="34" charset="0"/>
            </a:endParaRPr>
          </a:p>
        </p:txBody>
      </p:sp>
      <p:sp>
        <p:nvSpPr>
          <p:cNvPr id="32" name="197521286"/>
          <p:cNvSpPr/>
          <p:nvPr/>
        </p:nvSpPr>
        <p:spPr>
          <a:xfrm>
            <a:off x="8172723" y="4242842"/>
            <a:ext cx="723088" cy="1199696"/>
          </a:xfrm>
          <a:prstGeom prst="rect">
            <a:avLst/>
          </a:prstGeom>
          <a:noFill/>
        </p:spPr>
        <p:txBody>
          <a:bodyPr wrap="none" lIns="91416" tIns="45708" rIns="91416" bIns="45708">
            <a:spAutoFit/>
          </a:bodyPr>
          <a:lstStyle/>
          <a:p>
            <a:pPr algn="ctr"/>
            <a:r>
              <a:rPr lang="en-US" altLang="zh-CN" sz="7198"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anose="020B0604020202020204" pitchFamily="34" charset="0"/>
              </a:rPr>
              <a:t>+</a:t>
            </a:r>
            <a:endParaRPr lang="zh-CN" altLang="en-US" sz="7198"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anose="020B0604020202020204" pitchFamily="34" charset="0"/>
            </a:endParaRPr>
          </a:p>
        </p:txBody>
      </p:sp>
      <p:pic>
        <p:nvPicPr>
          <p:cNvPr id="33" name="1539318133" descr="C:\Documents and Settings\l00146133\My Documents\My Pictures\天馈防雷.jpg"/>
          <p:cNvPicPr>
            <a:picLocks noChangeAspect="1" noChangeArrowheads="1"/>
          </p:cNvPicPr>
          <p:nvPr/>
        </p:nvPicPr>
        <p:blipFill>
          <a:blip r:embed="rId6" cstate="screen">
            <a:clrChange>
              <a:clrFrom>
                <a:srgbClr val="FFFFFF"/>
              </a:clrFrom>
              <a:clrTo>
                <a:srgbClr val="FFFFFF">
                  <a:alpha val="0"/>
                </a:srgbClr>
              </a:clrTo>
            </a:clrChange>
          </a:blip>
          <a:srcRect/>
          <a:stretch>
            <a:fillRect/>
          </a:stretch>
        </p:blipFill>
        <p:spPr bwMode="auto">
          <a:xfrm>
            <a:off x="5372807" y="4648410"/>
            <a:ext cx="334362" cy="382102"/>
          </a:xfrm>
          <a:prstGeom prst="rect">
            <a:avLst/>
          </a:prstGeom>
          <a:noFill/>
          <a:ln w="9525">
            <a:noFill/>
            <a:miter lim="800000"/>
            <a:headEnd/>
            <a:tailEnd/>
          </a:ln>
        </p:spPr>
      </p:pic>
      <p:sp>
        <p:nvSpPr>
          <p:cNvPr id="34" name="228669796"/>
          <p:cNvSpPr txBox="1"/>
          <p:nvPr/>
        </p:nvSpPr>
        <p:spPr>
          <a:xfrm>
            <a:off x="5213416" y="3993105"/>
            <a:ext cx="870141" cy="600008"/>
          </a:xfrm>
          <a:prstGeom prst="rect">
            <a:avLst/>
          </a:prstGeom>
          <a:noFill/>
        </p:spPr>
        <p:txBody>
          <a:bodyPr wrap="square" rtlCol="0">
            <a:spAutoFit/>
          </a:bodyPr>
          <a:lstStyle/>
          <a:p>
            <a:r>
              <a:rPr lang="en-US" altLang="zh-CN" sz="1100" dirty="0">
                <a:latin typeface="Arial" panose="020B0604020202020204" pitchFamily="34" charset="0"/>
                <a:ea typeface="微软雅黑" pitchFamily="34" charset="-122"/>
              </a:rPr>
              <a:t>Built-in surge protector</a:t>
            </a:r>
            <a:endParaRPr lang="zh-CN" altLang="en-US" sz="1100" dirty="0">
              <a:latin typeface="Arial" panose="020B0604020202020204" pitchFamily="34" charset="0"/>
              <a:ea typeface="微软雅黑" pitchFamily="34" charset="-122"/>
            </a:endParaRPr>
          </a:p>
        </p:txBody>
      </p:sp>
      <p:pic>
        <p:nvPicPr>
          <p:cNvPr id="35" name="1641553392" descr="图片4.png"/>
          <p:cNvPicPr>
            <a:picLocks noChangeAspect="1"/>
          </p:cNvPicPr>
          <p:nvPr/>
        </p:nvPicPr>
        <p:blipFill>
          <a:blip r:embed="rId7" cstate="screen"/>
          <a:stretch>
            <a:fillRect/>
          </a:stretch>
        </p:blipFill>
        <p:spPr>
          <a:xfrm>
            <a:off x="5934882" y="4634552"/>
            <a:ext cx="539802" cy="490876"/>
          </a:xfrm>
          <a:prstGeom prst="rect">
            <a:avLst/>
          </a:prstGeom>
          <a:ln>
            <a:noFill/>
          </a:ln>
          <a:effectLst>
            <a:outerShdw blurRad="292100" dist="139700" dir="2700000" algn="tl" rotWithShape="0">
              <a:srgbClr val="333333">
                <a:alpha val="65000"/>
              </a:srgbClr>
            </a:outerShdw>
          </a:effectLst>
        </p:spPr>
      </p:pic>
      <p:sp>
        <p:nvSpPr>
          <p:cNvPr id="36" name="1633979482"/>
          <p:cNvSpPr txBox="1"/>
          <p:nvPr/>
        </p:nvSpPr>
        <p:spPr>
          <a:xfrm>
            <a:off x="5955050" y="4097238"/>
            <a:ext cx="1062589" cy="430775"/>
          </a:xfrm>
          <a:prstGeom prst="rect">
            <a:avLst/>
          </a:prstGeom>
          <a:noFill/>
        </p:spPr>
        <p:txBody>
          <a:bodyPr wrap="square" rtlCol="0">
            <a:spAutoFit/>
          </a:bodyPr>
          <a:lstStyle/>
          <a:p>
            <a:r>
              <a:rPr lang="en-US" altLang="zh-CN" sz="1100" dirty="0">
                <a:latin typeface="Arial" panose="020B0604020202020204" pitchFamily="34" charset="0"/>
                <a:ea typeface="微软雅黑" pitchFamily="34" charset="-122"/>
              </a:rPr>
              <a:t>IP67 protection</a:t>
            </a:r>
            <a:endParaRPr lang="zh-CN" altLang="en-US" sz="1100" dirty="0">
              <a:latin typeface="Arial" panose="020B0604020202020204" pitchFamily="34" charset="0"/>
              <a:ea typeface="微软雅黑" pitchFamily="34" charset="-122"/>
            </a:endParaRPr>
          </a:p>
        </p:txBody>
      </p:sp>
      <p:pic>
        <p:nvPicPr>
          <p:cNvPr id="37" name="1776469510"/>
          <p:cNvPicPr>
            <a:picLocks noChangeAspect="1" noChangeArrowheads="1"/>
          </p:cNvPicPr>
          <p:nvPr/>
        </p:nvPicPr>
        <p:blipFill>
          <a:blip r:embed="rId8" cstate="print">
            <a:clrChange>
              <a:clrFrom>
                <a:srgbClr val="FDFDFD"/>
              </a:clrFrom>
              <a:clrTo>
                <a:srgbClr val="FDFDFD">
                  <a:alpha val="0"/>
                </a:srgbClr>
              </a:clrTo>
            </a:clrChange>
          </a:blip>
          <a:srcRect/>
          <a:stretch>
            <a:fillRect/>
          </a:stretch>
        </p:blipFill>
        <p:spPr bwMode="auto">
          <a:xfrm>
            <a:off x="6756707" y="4601054"/>
            <a:ext cx="221652" cy="506672"/>
          </a:xfrm>
          <a:prstGeom prst="rect">
            <a:avLst/>
          </a:prstGeom>
          <a:noFill/>
          <a:ln w="9525">
            <a:noFill/>
            <a:miter lim="800000"/>
            <a:headEnd/>
            <a:tailEnd/>
          </a:ln>
        </p:spPr>
      </p:pic>
      <p:sp>
        <p:nvSpPr>
          <p:cNvPr id="38" name="863487665"/>
          <p:cNvSpPr txBox="1"/>
          <p:nvPr/>
        </p:nvSpPr>
        <p:spPr>
          <a:xfrm>
            <a:off x="6648960" y="3996145"/>
            <a:ext cx="1187722" cy="600008"/>
          </a:xfrm>
          <a:prstGeom prst="rect">
            <a:avLst/>
          </a:prstGeom>
          <a:noFill/>
        </p:spPr>
        <p:txBody>
          <a:bodyPr wrap="square" rtlCol="0">
            <a:spAutoFit/>
          </a:bodyPr>
          <a:lstStyle/>
          <a:p>
            <a:r>
              <a:rPr lang="en-US" altLang="zh-CN" sz="1100" dirty="0">
                <a:latin typeface="Arial" panose="020B0604020202020204" pitchFamily="34" charset="0"/>
                <a:ea typeface="微软雅黑" pitchFamily="34" charset="-122"/>
              </a:rPr>
              <a:t>Scenario-customized antenna</a:t>
            </a:r>
            <a:endParaRPr lang="zh-CN" altLang="en-US" sz="1100" dirty="0">
              <a:latin typeface="Arial" panose="020B0604020202020204" pitchFamily="34" charset="0"/>
              <a:ea typeface="微软雅黑" pitchFamily="34" charset="-122"/>
            </a:endParaRPr>
          </a:p>
        </p:txBody>
      </p:sp>
      <p:sp>
        <p:nvSpPr>
          <p:cNvPr id="39" name="1983444976"/>
          <p:cNvSpPr/>
          <p:nvPr/>
        </p:nvSpPr>
        <p:spPr bwMode="auto">
          <a:xfrm rot="1254690">
            <a:off x="9658985" y="1569054"/>
            <a:ext cx="938415" cy="1307432"/>
          </a:xfrm>
          <a:prstGeom prst="triangle">
            <a:avLst/>
          </a:prstGeom>
          <a:solidFill>
            <a:srgbClr val="00B0F0">
              <a:alpha val="24000"/>
            </a:srgbClr>
          </a:soli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sp>
        <p:nvSpPr>
          <p:cNvPr id="40" name="989551862"/>
          <p:cNvSpPr>
            <a:spLocks noEditPoints="1"/>
          </p:cNvSpPr>
          <p:nvPr/>
        </p:nvSpPr>
        <p:spPr bwMode="auto">
          <a:xfrm>
            <a:off x="1863366" y="4815068"/>
            <a:ext cx="399399" cy="284248"/>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Text" lastClr="000000">
              <a:lumMod val="50000"/>
              <a:lumOff val="50000"/>
            </a:sysClr>
          </a:solidFill>
          <a:ln w="9525">
            <a:noFill/>
            <a:round/>
            <a:headEnd/>
            <a:tailEnd/>
          </a:ln>
        </p:spPr>
        <p:txBody>
          <a:bodyPr vert="horz" wrap="square" lIns="91416" tIns="45708" rIns="91416" bIns="45708" numCol="1" anchor="t" anchorCtr="0" compatLnSpc="1">
            <a:prstTxWarp prst="textNoShape">
              <a:avLst/>
            </a:prstTxWarp>
          </a:bodyPr>
          <a:lstStyle/>
          <a:p>
            <a:pPr defTabSz="914126" fontAlgn="ctr">
              <a:defRPr/>
            </a:pPr>
            <a:endParaRPr lang="en-US" altLang="zh-CN" sz="1799" kern="0" dirty="0">
              <a:solidFill>
                <a:sysClr val="windowText" lastClr="000000"/>
              </a:solidFill>
              <a:latin typeface="Arial"/>
            </a:endParaRPr>
          </a:p>
        </p:txBody>
      </p:sp>
      <p:sp>
        <p:nvSpPr>
          <p:cNvPr id="42" name="405162579"/>
          <p:cNvSpPr>
            <a:spLocks noEditPoints="1"/>
          </p:cNvSpPr>
          <p:nvPr/>
        </p:nvSpPr>
        <p:spPr bwMode="auto">
          <a:xfrm>
            <a:off x="1884275" y="5385949"/>
            <a:ext cx="256557" cy="21395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u="sng" dirty="0">
              <a:latin typeface="Arial"/>
              <a:cs typeface="Arial" pitchFamily="34" charset="0"/>
            </a:endParaRPr>
          </a:p>
        </p:txBody>
      </p:sp>
      <p:sp>
        <p:nvSpPr>
          <p:cNvPr id="43" name="138422515"/>
          <p:cNvSpPr>
            <a:spLocks noEditPoints="1"/>
          </p:cNvSpPr>
          <p:nvPr/>
        </p:nvSpPr>
        <p:spPr bwMode="auto">
          <a:xfrm>
            <a:off x="2083903" y="5361798"/>
            <a:ext cx="141200" cy="236408"/>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u="sng" dirty="0">
              <a:latin typeface="Arial"/>
              <a:cs typeface="Arial" pitchFamily="34" charset="0"/>
            </a:endParaRPr>
          </a:p>
        </p:txBody>
      </p:sp>
      <p:sp>
        <p:nvSpPr>
          <p:cNvPr id="44" name="735759775"/>
          <p:cNvSpPr>
            <a:spLocks noEditPoints="1"/>
          </p:cNvSpPr>
          <p:nvPr/>
        </p:nvSpPr>
        <p:spPr bwMode="auto">
          <a:xfrm>
            <a:off x="2669733" y="4941700"/>
            <a:ext cx="506131" cy="17185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 lastClr="FFFFFF">
              <a:lumMod val="65000"/>
            </a:sysClr>
          </a:solidFill>
          <a:ln w="9525">
            <a:noFill/>
            <a:round/>
            <a:headEnd/>
            <a:tailEnd/>
          </a:ln>
        </p:spPr>
        <p:txBody>
          <a:bodyPr vert="horz" wrap="square" lIns="91416" tIns="45708" rIns="91416" bIns="45708" numCol="1" anchor="t" anchorCtr="0" compatLnSpc="1">
            <a:prstTxWarp prst="textNoShape">
              <a:avLst/>
            </a:prstTxWarp>
          </a:bodyPr>
          <a:lstStyle/>
          <a:p>
            <a:pPr algn="ctr" defTabSz="914126" fontAlgn="ctr">
              <a:defRPr/>
            </a:pPr>
            <a:endParaRPr lang="en-US" altLang="zh-CN" sz="1799" b="1" kern="0" dirty="0">
              <a:solidFill>
                <a:sysClr val="windowText" lastClr="000000"/>
              </a:solidFill>
              <a:latin typeface="Arial"/>
            </a:endParaRPr>
          </a:p>
        </p:txBody>
      </p:sp>
      <p:pic>
        <p:nvPicPr>
          <p:cNvPr id="45" name="1816600866"/>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flipH="1">
            <a:off x="3210860" y="3955572"/>
            <a:ext cx="591876" cy="1075376"/>
          </a:xfrm>
          <a:prstGeom prst="rect">
            <a:avLst/>
          </a:prstGeom>
          <a:noFill/>
          <a:ln w="9525">
            <a:noFill/>
            <a:miter lim="800000"/>
            <a:headEnd/>
            <a:tailEnd/>
          </a:ln>
        </p:spPr>
      </p:pic>
      <p:sp>
        <p:nvSpPr>
          <p:cNvPr id="47" name="1429882828"/>
          <p:cNvSpPr>
            <a:spLocks/>
          </p:cNvSpPr>
          <p:nvPr/>
        </p:nvSpPr>
        <p:spPr bwMode="auto">
          <a:xfrm>
            <a:off x="1836599" y="4297670"/>
            <a:ext cx="451308" cy="14487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sp>
        <p:nvSpPr>
          <p:cNvPr id="48" name="1484174931"/>
          <p:cNvSpPr>
            <a:spLocks noEditPoints="1"/>
          </p:cNvSpPr>
          <p:nvPr/>
        </p:nvSpPr>
        <p:spPr bwMode="auto">
          <a:xfrm>
            <a:off x="1898141" y="4359319"/>
            <a:ext cx="328225" cy="206523"/>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latin typeface="Arial" panose="020B0604020202020204" pitchFamily="34" charset="0"/>
            </a:endParaRPr>
          </a:p>
        </p:txBody>
      </p:sp>
      <p:cxnSp>
        <p:nvCxnSpPr>
          <p:cNvPr id="49" name="1708414354"/>
          <p:cNvCxnSpPr/>
          <p:nvPr/>
        </p:nvCxnSpPr>
        <p:spPr bwMode="auto">
          <a:xfrm flipV="1">
            <a:off x="2218433" y="4468093"/>
            <a:ext cx="351298" cy="0"/>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188219821"/>
          <p:cNvCxnSpPr/>
          <p:nvPr/>
        </p:nvCxnSpPr>
        <p:spPr bwMode="auto">
          <a:xfrm flipV="1">
            <a:off x="2529996" y="5016170"/>
            <a:ext cx="200742" cy="0"/>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846129131"/>
          <p:cNvCxnSpPr/>
          <p:nvPr/>
        </p:nvCxnSpPr>
        <p:spPr bwMode="auto">
          <a:xfrm flipV="1">
            <a:off x="3132221" y="5002301"/>
            <a:ext cx="200742" cy="0"/>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1902683456"/>
          <p:cNvCxnSpPr/>
          <p:nvPr/>
        </p:nvCxnSpPr>
        <p:spPr bwMode="auto">
          <a:xfrm flipH="1">
            <a:off x="2573194" y="4459403"/>
            <a:ext cx="14516" cy="1070449"/>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1796276585"/>
          <p:cNvSpPr txBox="1">
            <a:spLocks noChangeArrowheads="1"/>
          </p:cNvSpPr>
          <p:nvPr/>
        </p:nvSpPr>
        <p:spPr bwMode="auto">
          <a:xfrm>
            <a:off x="1280564" y="4268950"/>
            <a:ext cx="1111892" cy="249838"/>
          </a:xfrm>
          <a:prstGeom prst="rect">
            <a:avLst/>
          </a:prstGeom>
          <a:noFill/>
          <a:ln w="9525">
            <a:noFill/>
            <a:miter lim="800000"/>
            <a:headEnd/>
            <a:tailEnd/>
          </a:ln>
        </p:spPr>
        <p:txBody>
          <a:bodyPr lIns="95060" tIns="47531" rIns="95060" bIns="47531">
            <a:spAutoFit/>
          </a:bodyPr>
          <a:lstStyle/>
          <a:p>
            <a:r>
              <a:rPr lang="en-US" altLang="zh-CN" sz="1000" b="1" dirty="0">
                <a:latin typeface="Arial" panose="020B0604020202020204" pitchFamily="34" charset="0"/>
                <a:ea typeface="微软雅黑" pitchFamily="34" charset="-122"/>
              </a:rPr>
              <a:t>Voice</a:t>
            </a:r>
            <a:endParaRPr lang="zh-CN" altLang="en-US" sz="1000" b="1" dirty="0">
              <a:latin typeface="Arial" panose="020B0604020202020204" pitchFamily="34" charset="0"/>
              <a:ea typeface="微软雅黑" pitchFamily="34" charset="-122"/>
            </a:endParaRPr>
          </a:p>
        </p:txBody>
      </p:sp>
      <p:sp>
        <p:nvSpPr>
          <p:cNvPr id="54" name="861478827"/>
          <p:cNvSpPr txBox="1">
            <a:spLocks noChangeArrowheads="1"/>
          </p:cNvSpPr>
          <p:nvPr/>
        </p:nvSpPr>
        <p:spPr bwMode="auto">
          <a:xfrm>
            <a:off x="1280564" y="4859350"/>
            <a:ext cx="1111892" cy="249838"/>
          </a:xfrm>
          <a:prstGeom prst="rect">
            <a:avLst/>
          </a:prstGeom>
          <a:noFill/>
          <a:ln w="9525">
            <a:noFill/>
            <a:miter lim="800000"/>
            <a:headEnd/>
            <a:tailEnd/>
          </a:ln>
        </p:spPr>
        <p:txBody>
          <a:bodyPr lIns="95060" tIns="47531" rIns="95060" bIns="47531">
            <a:spAutoFit/>
          </a:bodyPr>
          <a:lstStyle/>
          <a:p>
            <a:r>
              <a:rPr lang="en-US" altLang="zh-CN" sz="1000" b="1" dirty="0">
                <a:latin typeface="Arial" panose="020B0604020202020204" pitchFamily="34" charset="0"/>
                <a:ea typeface="微软雅黑" pitchFamily="34" charset="-122"/>
              </a:rPr>
              <a:t>Video</a:t>
            </a:r>
            <a:endParaRPr lang="zh-CN" altLang="en-US" sz="1000" b="1" dirty="0">
              <a:latin typeface="Arial" panose="020B0604020202020204" pitchFamily="34" charset="0"/>
              <a:ea typeface="微软雅黑" pitchFamily="34" charset="-122"/>
            </a:endParaRPr>
          </a:p>
        </p:txBody>
      </p:sp>
      <p:sp>
        <p:nvSpPr>
          <p:cNvPr id="55" name="374805165"/>
          <p:cNvSpPr txBox="1">
            <a:spLocks noChangeArrowheads="1"/>
          </p:cNvSpPr>
          <p:nvPr/>
        </p:nvSpPr>
        <p:spPr bwMode="auto">
          <a:xfrm>
            <a:off x="1321903" y="5324605"/>
            <a:ext cx="1111892" cy="249838"/>
          </a:xfrm>
          <a:prstGeom prst="rect">
            <a:avLst/>
          </a:prstGeom>
          <a:noFill/>
          <a:ln w="9525">
            <a:noFill/>
            <a:miter lim="800000"/>
            <a:headEnd/>
            <a:tailEnd/>
          </a:ln>
        </p:spPr>
        <p:txBody>
          <a:bodyPr lIns="95060" tIns="47531" rIns="95060" bIns="47531">
            <a:spAutoFit/>
          </a:bodyPr>
          <a:lstStyle/>
          <a:p>
            <a:r>
              <a:rPr lang="en-US" altLang="zh-CN" sz="1000" b="1" dirty="0">
                <a:latin typeface="Arial" panose="020B0604020202020204" pitchFamily="34" charset="0"/>
                <a:ea typeface="微软雅黑" pitchFamily="34" charset="-122"/>
              </a:rPr>
              <a:t>Data</a:t>
            </a:r>
            <a:endParaRPr lang="zh-CN" altLang="en-US" sz="1000" b="1" dirty="0">
              <a:latin typeface="Arial" panose="020B0604020202020204" pitchFamily="34" charset="0"/>
              <a:ea typeface="微软雅黑" pitchFamily="34" charset="-122"/>
            </a:endParaRPr>
          </a:p>
        </p:txBody>
      </p:sp>
      <p:cxnSp>
        <p:nvCxnSpPr>
          <p:cNvPr id="56" name="486495618"/>
          <p:cNvCxnSpPr/>
          <p:nvPr/>
        </p:nvCxnSpPr>
        <p:spPr bwMode="auto">
          <a:xfrm flipV="1">
            <a:off x="2226797" y="5015613"/>
            <a:ext cx="351298" cy="0"/>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1033047092"/>
          <p:cNvCxnSpPr/>
          <p:nvPr/>
        </p:nvCxnSpPr>
        <p:spPr bwMode="auto">
          <a:xfrm flipV="1">
            <a:off x="2226797" y="5545750"/>
            <a:ext cx="351298" cy="0"/>
          </a:xfrm>
          <a:prstGeom prst="line">
            <a:avLst/>
          </a:prstGeom>
          <a:noFill/>
          <a:ln>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782375995"/>
          <p:cNvSpPr>
            <a:spLocks/>
          </p:cNvSpPr>
          <p:nvPr/>
        </p:nvSpPr>
        <p:spPr bwMode="auto">
          <a:xfrm rot="5400000">
            <a:off x="3711883" y="4174905"/>
            <a:ext cx="70622" cy="7283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C0000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solidFill>
                <a:srgbClr val="000000"/>
              </a:solidFill>
              <a:latin typeface="Arial" pitchFamily="34" charset="0"/>
              <a:ea typeface="微软雅黑" pitchFamily="34" charset="-122"/>
              <a:cs typeface="Arial" pitchFamily="34" charset="0"/>
            </a:endParaRPr>
          </a:p>
        </p:txBody>
      </p:sp>
      <p:sp>
        <p:nvSpPr>
          <p:cNvPr id="60" name="1463060259"/>
          <p:cNvSpPr>
            <a:spLocks noEditPoints="1"/>
          </p:cNvSpPr>
          <p:nvPr/>
        </p:nvSpPr>
        <p:spPr bwMode="auto">
          <a:xfrm rot="5400000">
            <a:off x="3730088" y="4126925"/>
            <a:ext cx="306343" cy="16879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C0000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solidFill>
                <a:srgbClr val="000000"/>
              </a:solidFill>
              <a:latin typeface="Arial" pitchFamily="34" charset="0"/>
              <a:ea typeface="微软雅黑" pitchFamily="34" charset="-122"/>
              <a:cs typeface="Arial" pitchFamily="34" charset="0"/>
            </a:endParaRPr>
          </a:p>
        </p:txBody>
      </p:sp>
      <p:sp>
        <p:nvSpPr>
          <p:cNvPr id="62" name="185200205"/>
          <p:cNvSpPr>
            <a:spLocks/>
          </p:cNvSpPr>
          <p:nvPr/>
        </p:nvSpPr>
        <p:spPr bwMode="auto">
          <a:xfrm rot="16200000">
            <a:off x="5202840" y="4185769"/>
            <a:ext cx="70622" cy="7283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C0000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solidFill>
                <a:srgbClr val="000000"/>
              </a:solidFill>
              <a:latin typeface="Arial" pitchFamily="34" charset="0"/>
              <a:ea typeface="微软雅黑" pitchFamily="34" charset="-122"/>
              <a:cs typeface="Arial" pitchFamily="34" charset="0"/>
            </a:endParaRPr>
          </a:p>
        </p:txBody>
      </p:sp>
      <p:sp>
        <p:nvSpPr>
          <p:cNvPr id="63" name="670859090"/>
          <p:cNvSpPr>
            <a:spLocks noEditPoints="1"/>
          </p:cNvSpPr>
          <p:nvPr/>
        </p:nvSpPr>
        <p:spPr bwMode="auto">
          <a:xfrm rot="16200000">
            <a:off x="4948915" y="4137789"/>
            <a:ext cx="306343" cy="16879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C0000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solidFill>
                <a:srgbClr val="000000"/>
              </a:solidFill>
              <a:latin typeface="Arial" pitchFamily="34" charset="0"/>
              <a:ea typeface="微软雅黑" pitchFamily="34" charset="-122"/>
              <a:cs typeface="Arial" pitchFamily="34" charset="0"/>
            </a:endParaRPr>
          </a:p>
        </p:txBody>
      </p:sp>
      <p:sp>
        <p:nvSpPr>
          <p:cNvPr id="67" name="Freeform 83"/>
          <p:cNvSpPr>
            <a:spLocks/>
          </p:cNvSpPr>
          <p:nvPr/>
        </p:nvSpPr>
        <p:spPr bwMode="auto">
          <a:xfrm>
            <a:off x="3212540" y="5513786"/>
            <a:ext cx="130643" cy="45222"/>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68" name="1391823003"/>
          <p:cNvSpPr>
            <a:spLocks/>
          </p:cNvSpPr>
          <p:nvPr/>
        </p:nvSpPr>
        <p:spPr bwMode="auto">
          <a:xfrm>
            <a:off x="3240198" y="5548704"/>
            <a:ext cx="72972" cy="31484"/>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69" name="2040690141"/>
          <p:cNvSpPr>
            <a:spLocks noEditPoints="1"/>
          </p:cNvSpPr>
          <p:nvPr/>
        </p:nvSpPr>
        <p:spPr bwMode="auto">
          <a:xfrm>
            <a:off x="3112499" y="5593353"/>
            <a:ext cx="333080" cy="230688"/>
          </a:xfrm>
          <a:custGeom>
            <a:avLst/>
            <a:gdLst/>
            <a:ahLst/>
            <a:cxnLst>
              <a:cxn ang="0">
                <a:pos x="605" y="804"/>
              </a:cxn>
              <a:cxn ang="0">
                <a:pos x="592" y="771"/>
              </a:cxn>
              <a:cxn ang="0">
                <a:pos x="582" y="742"/>
              </a:cxn>
              <a:cxn ang="0">
                <a:pos x="583" y="713"/>
              </a:cxn>
              <a:cxn ang="0">
                <a:pos x="583" y="707"/>
              </a:cxn>
              <a:cxn ang="0">
                <a:pos x="120" y="707"/>
              </a:cxn>
              <a:cxn ang="0">
                <a:pos x="103" y="700"/>
              </a:cxn>
              <a:cxn ang="0">
                <a:pos x="96" y="683"/>
              </a:cxn>
              <a:cxn ang="0">
                <a:pos x="96" y="120"/>
              </a:cxn>
              <a:cxn ang="0">
                <a:pos x="103" y="103"/>
              </a:cxn>
              <a:cxn ang="0">
                <a:pos x="120" y="96"/>
              </a:cxn>
              <a:cxn ang="0">
                <a:pos x="936" y="96"/>
              </a:cxn>
              <a:cxn ang="0">
                <a:pos x="953" y="103"/>
              </a:cxn>
              <a:cxn ang="0">
                <a:pos x="960" y="120"/>
              </a:cxn>
              <a:cxn ang="0">
                <a:pos x="990" y="661"/>
              </a:cxn>
              <a:cxn ang="0">
                <a:pos x="998" y="664"/>
              </a:cxn>
              <a:cxn ang="0">
                <a:pos x="1014" y="675"/>
              </a:cxn>
              <a:cxn ang="0">
                <a:pos x="1024" y="690"/>
              </a:cxn>
              <a:cxn ang="0">
                <a:pos x="1029" y="707"/>
              </a:cxn>
              <a:cxn ang="0">
                <a:pos x="1030" y="804"/>
              </a:cxn>
              <a:cxn ang="0">
                <a:pos x="1089" y="804"/>
              </a:cxn>
              <a:cxn ang="0">
                <a:pos x="1106" y="801"/>
              </a:cxn>
              <a:cxn ang="0">
                <a:pos x="1120" y="793"/>
              </a:cxn>
              <a:cxn ang="0">
                <a:pos x="1128" y="779"/>
              </a:cxn>
              <a:cxn ang="0">
                <a:pos x="1132" y="762"/>
              </a:cxn>
              <a:cxn ang="0">
                <a:pos x="1132" y="42"/>
              </a:cxn>
              <a:cxn ang="0">
                <a:pos x="1128" y="25"/>
              </a:cxn>
              <a:cxn ang="0">
                <a:pos x="1120" y="12"/>
              </a:cxn>
              <a:cxn ang="0">
                <a:pos x="1106" y="3"/>
              </a:cxn>
              <a:cxn ang="0">
                <a:pos x="1089" y="0"/>
              </a:cxn>
              <a:cxn ang="0">
                <a:pos x="44" y="0"/>
              </a:cxn>
              <a:cxn ang="0">
                <a:pos x="27" y="3"/>
              </a:cxn>
              <a:cxn ang="0">
                <a:pos x="13" y="12"/>
              </a:cxn>
              <a:cxn ang="0">
                <a:pos x="3" y="25"/>
              </a:cxn>
              <a:cxn ang="0">
                <a:pos x="0" y="42"/>
              </a:cxn>
              <a:cxn ang="0">
                <a:pos x="0" y="762"/>
              </a:cxn>
              <a:cxn ang="0">
                <a:pos x="3" y="779"/>
              </a:cxn>
              <a:cxn ang="0">
                <a:pos x="13" y="793"/>
              </a:cxn>
              <a:cxn ang="0">
                <a:pos x="27" y="801"/>
              </a:cxn>
              <a:cxn ang="0">
                <a:pos x="44" y="804"/>
              </a:cxn>
              <a:cxn ang="0">
                <a:pos x="1015" y="384"/>
              </a:cxn>
              <a:cxn ang="0">
                <a:pos x="1017" y="374"/>
              </a:cxn>
              <a:cxn ang="0">
                <a:pos x="1030" y="362"/>
              </a:cxn>
              <a:cxn ang="0">
                <a:pos x="1074" y="361"/>
              </a:cxn>
              <a:cxn ang="0">
                <a:pos x="1084" y="362"/>
              </a:cxn>
              <a:cxn ang="0">
                <a:pos x="1096" y="374"/>
              </a:cxn>
              <a:cxn ang="0">
                <a:pos x="1098" y="418"/>
              </a:cxn>
              <a:cxn ang="0">
                <a:pos x="1096" y="428"/>
              </a:cxn>
              <a:cxn ang="0">
                <a:pos x="1084" y="442"/>
              </a:cxn>
              <a:cxn ang="0">
                <a:pos x="1041" y="443"/>
              </a:cxn>
              <a:cxn ang="0">
                <a:pos x="1030" y="442"/>
              </a:cxn>
              <a:cxn ang="0">
                <a:pos x="1017" y="428"/>
              </a:cxn>
              <a:cxn ang="0">
                <a:pos x="1015" y="384"/>
              </a:cxn>
            </a:cxnLst>
            <a:rect l="0" t="0" r="r" b="b"/>
            <a:pathLst>
              <a:path w="1132" h="804">
                <a:moveTo>
                  <a:pt x="44" y="804"/>
                </a:moveTo>
                <a:lnTo>
                  <a:pt x="605" y="804"/>
                </a:lnTo>
                <a:lnTo>
                  <a:pt x="592" y="771"/>
                </a:lnTo>
                <a:lnTo>
                  <a:pt x="592" y="771"/>
                </a:lnTo>
                <a:lnTo>
                  <a:pt x="585" y="757"/>
                </a:lnTo>
                <a:lnTo>
                  <a:pt x="582" y="742"/>
                </a:lnTo>
                <a:lnTo>
                  <a:pt x="582" y="729"/>
                </a:lnTo>
                <a:lnTo>
                  <a:pt x="583" y="713"/>
                </a:lnTo>
                <a:lnTo>
                  <a:pt x="583" y="713"/>
                </a:lnTo>
                <a:lnTo>
                  <a:pt x="583" y="707"/>
                </a:lnTo>
                <a:lnTo>
                  <a:pt x="120" y="707"/>
                </a:lnTo>
                <a:lnTo>
                  <a:pt x="120" y="707"/>
                </a:lnTo>
                <a:lnTo>
                  <a:pt x="111" y="705"/>
                </a:lnTo>
                <a:lnTo>
                  <a:pt x="103" y="700"/>
                </a:lnTo>
                <a:lnTo>
                  <a:pt x="98" y="693"/>
                </a:lnTo>
                <a:lnTo>
                  <a:pt x="96" y="683"/>
                </a:lnTo>
                <a:lnTo>
                  <a:pt x="96" y="120"/>
                </a:lnTo>
                <a:lnTo>
                  <a:pt x="96" y="120"/>
                </a:lnTo>
                <a:lnTo>
                  <a:pt x="98" y="111"/>
                </a:lnTo>
                <a:lnTo>
                  <a:pt x="103" y="103"/>
                </a:lnTo>
                <a:lnTo>
                  <a:pt x="111" y="98"/>
                </a:lnTo>
                <a:lnTo>
                  <a:pt x="120" y="96"/>
                </a:lnTo>
                <a:lnTo>
                  <a:pt x="936" y="96"/>
                </a:lnTo>
                <a:lnTo>
                  <a:pt x="936" y="96"/>
                </a:lnTo>
                <a:lnTo>
                  <a:pt x="946" y="98"/>
                </a:lnTo>
                <a:lnTo>
                  <a:pt x="953" y="103"/>
                </a:lnTo>
                <a:lnTo>
                  <a:pt x="958" y="111"/>
                </a:lnTo>
                <a:lnTo>
                  <a:pt x="960" y="120"/>
                </a:lnTo>
                <a:lnTo>
                  <a:pt x="960" y="651"/>
                </a:lnTo>
                <a:lnTo>
                  <a:pt x="990" y="661"/>
                </a:lnTo>
                <a:lnTo>
                  <a:pt x="990" y="661"/>
                </a:lnTo>
                <a:lnTo>
                  <a:pt x="998" y="664"/>
                </a:lnTo>
                <a:lnTo>
                  <a:pt x="1007" y="670"/>
                </a:lnTo>
                <a:lnTo>
                  <a:pt x="1014" y="675"/>
                </a:lnTo>
                <a:lnTo>
                  <a:pt x="1019" y="681"/>
                </a:lnTo>
                <a:lnTo>
                  <a:pt x="1024" y="690"/>
                </a:lnTo>
                <a:lnTo>
                  <a:pt x="1027" y="698"/>
                </a:lnTo>
                <a:lnTo>
                  <a:pt x="1029" y="707"/>
                </a:lnTo>
                <a:lnTo>
                  <a:pt x="1030" y="717"/>
                </a:lnTo>
                <a:lnTo>
                  <a:pt x="1030" y="804"/>
                </a:lnTo>
                <a:lnTo>
                  <a:pt x="1089" y="804"/>
                </a:lnTo>
                <a:lnTo>
                  <a:pt x="1089" y="804"/>
                </a:lnTo>
                <a:lnTo>
                  <a:pt x="1098" y="803"/>
                </a:lnTo>
                <a:lnTo>
                  <a:pt x="1106" y="801"/>
                </a:lnTo>
                <a:lnTo>
                  <a:pt x="1113" y="798"/>
                </a:lnTo>
                <a:lnTo>
                  <a:pt x="1120" y="793"/>
                </a:lnTo>
                <a:lnTo>
                  <a:pt x="1125" y="786"/>
                </a:lnTo>
                <a:lnTo>
                  <a:pt x="1128" y="779"/>
                </a:lnTo>
                <a:lnTo>
                  <a:pt x="1132" y="771"/>
                </a:lnTo>
                <a:lnTo>
                  <a:pt x="1132" y="762"/>
                </a:lnTo>
                <a:lnTo>
                  <a:pt x="1132" y="42"/>
                </a:lnTo>
                <a:lnTo>
                  <a:pt x="1132" y="42"/>
                </a:lnTo>
                <a:lnTo>
                  <a:pt x="1132" y="34"/>
                </a:lnTo>
                <a:lnTo>
                  <a:pt x="1128" y="25"/>
                </a:lnTo>
                <a:lnTo>
                  <a:pt x="1125" y="18"/>
                </a:lnTo>
                <a:lnTo>
                  <a:pt x="1120" y="12"/>
                </a:lnTo>
                <a:lnTo>
                  <a:pt x="1113" y="7"/>
                </a:lnTo>
                <a:lnTo>
                  <a:pt x="1106" y="3"/>
                </a:lnTo>
                <a:lnTo>
                  <a:pt x="1098" y="0"/>
                </a:lnTo>
                <a:lnTo>
                  <a:pt x="1089" y="0"/>
                </a:lnTo>
                <a:lnTo>
                  <a:pt x="44" y="0"/>
                </a:lnTo>
                <a:lnTo>
                  <a:pt x="44" y="0"/>
                </a:lnTo>
                <a:lnTo>
                  <a:pt x="33" y="0"/>
                </a:lnTo>
                <a:lnTo>
                  <a:pt x="27" y="3"/>
                </a:lnTo>
                <a:lnTo>
                  <a:pt x="18" y="7"/>
                </a:lnTo>
                <a:lnTo>
                  <a:pt x="13" y="12"/>
                </a:lnTo>
                <a:lnTo>
                  <a:pt x="8" y="18"/>
                </a:lnTo>
                <a:lnTo>
                  <a:pt x="3" y="25"/>
                </a:lnTo>
                <a:lnTo>
                  <a:pt x="1" y="34"/>
                </a:lnTo>
                <a:lnTo>
                  <a:pt x="0" y="42"/>
                </a:lnTo>
                <a:lnTo>
                  <a:pt x="0" y="762"/>
                </a:lnTo>
                <a:lnTo>
                  <a:pt x="0" y="762"/>
                </a:lnTo>
                <a:lnTo>
                  <a:pt x="1" y="771"/>
                </a:lnTo>
                <a:lnTo>
                  <a:pt x="3" y="779"/>
                </a:lnTo>
                <a:lnTo>
                  <a:pt x="8" y="786"/>
                </a:lnTo>
                <a:lnTo>
                  <a:pt x="13" y="793"/>
                </a:lnTo>
                <a:lnTo>
                  <a:pt x="18" y="798"/>
                </a:lnTo>
                <a:lnTo>
                  <a:pt x="27" y="801"/>
                </a:lnTo>
                <a:lnTo>
                  <a:pt x="33" y="803"/>
                </a:lnTo>
                <a:lnTo>
                  <a:pt x="44" y="804"/>
                </a:lnTo>
                <a:lnTo>
                  <a:pt x="44" y="804"/>
                </a:lnTo>
                <a:close/>
                <a:moveTo>
                  <a:pt x="1015" y="384"/>
                </a:moveTo>
                <a:lnTo>
                  <a:pt x="1015" y="384"/>
                </a:lnTo>
                <a:lnTo>
                  <a:pt x="1017" y="374"/>
                </a:lnTo>
                <a:lnTo>
                  <a:pt x="1022" y="368"/>
                </a:lnTo>
                <a:lnTo>
                  <a:pt x="1030" y="362"/>
                </a:lnTo>
                <a:lnTo>
                  <a:pt x="1041" y="361"/>
                </a:lnTo>
                <a:lnTo>
                  <a:pt x="1074" y="361"/>
                </a:lnTo>
                <a:lnTo>
                  <a:pt x="1074" y="361"/>
                </a:lnTo>
                <a:lnTo>
                  <a:pt x="1084" y="362"/>
                </a:lnTo>
                <a:lnTo>
                  <a:pt x="1091" y="368"/>
                </a:lnTo>
                <a:lnTo>
                  <a:pt x="1096" y="374"/>
                </a:lnTo>
                <a:lnTo>
                  <a:pt x="1098" y="384"/>
                </a:lnTo>
                <a:lnTo>
                  <a:pt x="1098" y="418"/>
                </a:lnTo>
                <a:lnTo>
                  <a:pt x="1098" y="418"/>
                </a:lnTo>
                <a:lnTo>
                  <a:pt x="1096" y="428"/>
                </a:lnTo>
                <a:lnTo>
                  <a:pt x="1091" y="437"/>
                </a:lnTo>
                <a:lnTo>
                  <a:pt x="1084" y="442"/>
                </a:lnTo>
                <a:lnTo>
                  <a:pt x="1074" y="443"/>
                </a:lnTo>
                <a:lnTo>
                  <a:pt x="1041" y="443"/>
                </a:lnTo>
                <a:lnTo>
                  <a:pt x="1041" y="443"/>
                </a:lnTo>
                <a:lnTo>
                  <a:pt x="1030" y="442"/>
                </a:lnTo>
                <a:lnTo>
                  <a:pt x="1022" y="437"/>
                </a:lnTo>
                <a:lnTo>
                  <a:pt x="1017" y="428"/>
                </a:lnTo>
                <a:lnTo>
                  <a:pt x="1015" y="418"/>
                </a:lnTo>
                <a:lnTo>
                  <a:pt x="1015" y="38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0" name="801312721"/>
          <p:cNvSpPr>
            <a:spLocks/>
          </p:cNvSpPr>
          <p:nvPr/>
        </p:nvSpPr>
        <p:spPr bwMode="auto">
          <a:xfrm>
            <a:off x="3162519" y="5646017"/>
            <a:ext cx="77680" cy="59532"/>
          </a:xfrm>
          <a:custGeom>
            <a:avLst/>
            <a:gdLst/>
            <a:ahLst/>
            <a:cxnLst>
              <a:cxn ang="0">
                <a:pos x="253" y="207"/>
              </a:cxn>
              <a:cxn ang="0">
                <a:pos x="253" y="207"/>
              </a:cxn>
              <a:cxn ang="0">
                <a:pos x="258" y="207"/>
              </a:cxn>
              <a:cxn ang="0">
                <a:pos x="262" y="204"/>
              </a:cxn>
              <a:cxn ang="0">
                <a:pos x="265" y="200"/>
              </a:cxn>
              <a:cxn ang="0">
                <a:pos x="265" y="195"/>
              </a:cxn>
              <a:cxn ang="0">
                <a:pos x="265" y="11"/>
              </a:cxn>
              <a:cxn ang="0">
                <a:pos x="265" y="11"/>
              </a:cxn>
              <a:cxn ang="0">
                <a:pos x="265" y="8"/>
              </a:cxn>
              <a:cxn ang="0">
                <a:pos x="262" y="3"/>
              </a:cxn>
              <a:cxn ang="0">
                <a:pos x="258" y="1"/>
              </a:cxn>
              <a:cxn ang="0">
                <a:pos x="253" y="0"/>
              </a:cxn>
              <a:cxn ang="0">
                <a:pos x="14" y="0"/>
              </a:cxn>
              <a:cxn ang="0">
                <a:pos x="14" y="0"/>
              </a:cxn>
              <a:cxn ang="0">
                <a:pos x="9" y="1"/>
              </a:cxn>
              <a:cxn ang="0">
                <a:pos x="3" y="3"/>
              </a:cxn>
              <a:cxn ang="0">
                <a:pos x="2" y="8"/>
              </a:cxn>
              <a:cxn ang="0">
                <a:pos x="0" y="11"/>
              </a:cxn>
              <a:cxn ang="0">
                <a:pos x="0" y="195"/>
              </a:cxn>
              <a:cxn ang="0">
                <a:pos x="0" y="195"/>
              </a:cxn>
              <a:cxn ang="0">
                <a:pos x="2" y="200"/>
              </a:cxn>
              <a:cxn ang="0">
                <a:pos x="3" y="204"/>
              </a:cxn>
              <a:cxn ang="0">
                <a:pos x="9" y="207"/>
              </a:cxn>
              <a:cxn ang="0">
                <a:pos x="14" y="207"/>
              </a:cxn>
              <a:cxn ang="0">
                <a:pos x="253" y="207"/>
              </a:cxn>
            </a:cxnLst>
            <a:rect l="0" t="0" r="r" b="b"/>
            <a:pathLst>
              <a:path w="265" h="207">
                <a:moveTo>
                  <a:pt x="253" y="207"/>
                </a:moveTo>
                <a:lnTo>
                  <a:pt x="253" y="207"/>
                </a:lnTo>
                <a:lnTo>
                  <a:pt x="258" y="207"/>
                </a:lnTo>
                <a:lnTo>
                  <a:pt x="262" y="204"/>
                </a:lnTo>
                <a:lnTo>
                  <a:pt x="265" y="200"/>
                </a:lnTo>
                <a:lnTo>
                  <a:pt x="265" y="195"/>
                </a:lnTo>
                <a:lnTo>
                  <a:pt x="265" y="11"/>
                </a:lnTo>
                <a:lnTo>
                  <a:pt x="265" y="11"/>
                </a:lnTo>
                <a:lnTo>
                  <a:pt x="265" y="8"/>
                </a:lnTo>
                <a:lnTo>
                  <a:pt x="262" y="3"/>
                </a:lnTo>
                <a:lnTo>
                  <a:pt x="258" y="1"/>
                </a:lnTo>
                <a:lnTo>
                  <a:pt x="253" y="0"/>
                </a:lnTo>
                <a:lnTo>
                  <a:pt x="14" y="0"/>
                </a:lnTo>
                <a:lnTo>
                  <a:pt x="14" y="0"/>
                </a:lnTo>
                <a:lnTo>
                  <a:pt x="9" y="1"/>
                </a:lnTo>
                <a:lnTo>
                  <a:pt x="3" y="3"/>
                </a:lnTo>
                <a:lnTo>
                  <a:pt x="2" y="8"/>
                </a:lnTo>
                <a:lnTo>
                  <a:pt x="0" y="11"/>
                </a:lnTo>
                <a:lnTo>
                  <a:pt x="0" y="195"/>
                </a:lnTo>
                <a:lnTo>
                  <a:pt x="0" y="195"/>
                </a:lnTo>
                <a:lnTo>
                  <a:pt x="2" y="200"/>
                </a:lnTo>
                <a:lnTo>
                  <a:pt x="3" y="204"/>
                </a:lnTo>
                <a:lnTo>
                  <a:pt x="9" y="207"/>
                </a:lnTo>
                <a:lnTo>
                  <a:pt x="14" y="207"/>
                </a:lnTo>
                <a:lnTo>
                  <a:pt x="253" y="207"/>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1" name="1045889441"/>
          <p:cNvSpPr>
            <a:spLocks/>
          </p:cNvSpPr>
          <p:nvPr/>
        </p:nvSpPr>
        <p:spPr bwMode="auto">
          <a:xfrm>
            <a:off x="3162519" y="5722149"/>
            <a:ext cx="152416" cy="16028"/>
          </a:xfrm>
          <a:custGeom>
            <a:avLst/>
            <a:gdLst/>
            <a:ahLst/>
            <a:cxnLst>
              <a:cxn ang="0">
                <a:pos x="518" y="0"/>
              </a:cxn>
              <a:cxn ang="0">
                <a:pos x="0" y="0"/>
              </a:cxn>
              <a:cxn ang="0">
                <a:pos x="0" y="55"/>
              </a:cxn>
              <a:cxn ang="0">
                <a:pos x="493" y="55"/>
              </a:cxn>
              <a:cxn ang="0">
                <a:pos x="493" y="55"/>
              </a:cxn>
              <a:cxn ang="0">
                <a:pos x="494" y="38"/>
              </a:cxn>
              <a:cxn ang="0">
                <a:pos x="499" y="23"/>
              </a:cxn>
              <a:cxn ang="0">
                <a:pos x="508" y="11"/>
              </a:cxn>
              <a:cxn ang="0">
                <a:pos x="518" y="0"/>
              </a:cxn>
              <a:cxn ang="0">
                <a:pos x="518" y="0"/>
              </a:cxn>
            </a:cxnLst>
            <a:rect l="0" t="0" r="r" b="b"/>
            <a:pathLst>
              <a:path w="518" h="55">
                <a:moveTo>
                  <a:pt x="518" y="0"/>
                </a:moveTo>
                <a:lnTo>
                  <a:pt x="0" y="0"/>
                </a:lnTo>
                <a:lnTo>
                  <a:pt x="0" y="55"/>
                </a:lnTo>
                <a:lnTo>
                  <a:pt x="493" y="55"/>
                </a:lnTo>
                <a:lnTo>
                  <a:pt x="493" y="55"/>
                </a:lnTo>
                <a:lnTo>
                  <a:pt x="494" y="38"/>
                </a:lnTo>
                <a:lnTo>
                  <a:pt x="499" y="23"/>
                </a:lnTo>
                <a:lnTo>
                  <a:pt x="508" y="11"/>
                </a:lnTo>
                <a:lnTo>
                  <a:pt x="518" y="0"/>
                </a:lnTo>
                <a:lnTo>
                  <a:pt x="518" y="0"/>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2" name="222314143"/>
          <p:cNvSpPr>
            <a:spLocks noChangeArrowheads="1"/>
          </p:cNvSpPr>
          <p:nvPr/>
        </p:nvSpPr>
        <p:spPr bwMode="auto">
          <a:xfrm>
            <a:off x="3162519" y="5756495"/>
            <a:ext cx="98276" cy="16028"/>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3" name="495932747"/>
          <p:cNvSpPr>
            <a:spLocks noChangeArrowheads="1"/>
          </p:cNvSpPr>
          <p:nvPr/>
        </p:nvSpPr>
        <p:spPr bwMode="auto">
          <a:xfrm>
            <a:off x="3257265" y="5685513"/>
            <a:ext cx="110634" cy="15456"/>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4" name="487492752"/>
          <p:cNvSpPr>
            <a:spLocks noChangeArrowheads="1"/>
          </p:cNvSpPr>
          <p:nvPr/>
        </p:nvSpPr>
        <p:spPr bwMode="auto">
          <a:xfrm>
            <a:off x="3257265" y="5650595"/>
            <a:ext cx="64144" cy="16028"/>
          </a:xfrm>
          <a:prstGeom prst="rect">
            <a:avLst/>
          </a:prstGeom>
          <a:solidFill>
            <a:schemeClr val="tx1">
              <a:lumMod val="50000"/>
              <a:lumOff val="50000"/>
            </a:schemeClr>
          </a:solidFill>
          <a:ln w="9525">
            <a:noFill/>
            <a:miter lim="800000"/>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5" name="235435188"/>
          <p:cNvSpPr>
            <a:spLocks/>
          </p:cNvSpPr>
          <p:nvPr/>
        </p:nvSpPr>
        <p:spPr bwMode="auto">
          <a:xfrm>
            <a:off x="3296692" y="5728446"/>
            <a:ext cx="105339" cy="143679"/>
          </a:xfrm>
          <a:custGeom>
            <a:avLst/>
            <a:gdLst/>
            <a:ahLst/>
            <a:cxnLst>
              <a:cxn ang="0">
                <a:pos x="286" y="503"/>
              </a:cxn>
              <a:cxn ang="0">
                <a:pos x="290" y="501"/>
              </a:cxn>
              <a:cxn ang="0">
                <a:pos x="295" y="496"/>
              </a:cxn>
              <a:cxn ang="0">
                <a:pos x="296" y="471"/>
              </a:cxn>
              <a:cxn ang="0">
                <a:pos x="296" y="466"/>
              </a:cxn>
              <a:cxn ang="0">
                <a:pos x="350" y="421"/>
              </a:cxn>
              <a:cxn ang="0">
                <a:pos x="354" y="417"/>
              </a:cxn>
              <a:cxn ang="0">
                <a:pos x="359" y="409"/>
              </a:cxn>
              <a:cxn ang="0">
                <a:pos x="359" y="334"/>
              </a:cxn>
              <a:cxn ang="0">
                <a:pos x="359" y="247"/>
              </a:cxn>
              <a:cxn ang="0">
                <a:pos x="355" y="238"/>
              </a:cxn>
              <a:cxn ang="0">
                <a:pos x="349" y="233"/>
              </a:cxn>
              <a:cxn ang="0">
                <a:pos x="195" y="184"/>
              </a:cxn>
              <a:cxn ang="0">
                <a:pos x="192" y="181"/>
              </a:cxn>
              <a:cxn ang="0">
                <a:pos x="192" y="34"/>
              </a:cxn>
              <a:cxn ang="0">
                <a:pos x="192" y="33"/>
              </a:cxn>
              <a:cxn ang="0">
                <a:pos x="188" y="21"/>
              </a:cxn>
              <a:cxn ang="0">
                <a:pos x="182" y="11"/>
              </a:cxn>
              <a:cxn ang="0">
                <a:pos x="172" y="4"/>
              </a:cxn>
              <a:cxn ang="0">
                <a:pos x="160" y="0"/>
              </a:cxn>
              <a:cxn ang="0">
                <a:pos x="118" y="0"/>
              </a:cxn>
              <a:cxn ang="0">
                <a:pos x="106" y="4"/>
              </a:cxn>
              <a:cxn ang="0">
                <a:pos x="94" y="11"/>
              </a:cxn>
              <a:cxn ang="0">
                <a:pos x="86" y="21"/>
              </a:cxn>
              <a:cxn ang="0">
                <a:pos x="82" y="34"/>
              </a:cxn>
              <a:cxn ang="0">
                <a:pos x="81" y="38"/>
              </a:cxn>
              <a:cxn ang="0">
                <a:pos x="82" y="159"/>
              </a:cxn>
              <a:cxn ang="0">
                <a:pos x="82" y="237"/>
              </a:cxn>
              <a:cxn ang="0">
                <a:pos x="82" y="280"/>
              </a:cxn>
              <a:cxn ang="0">
                <a:pos x="79" y="287"/>
              </a:cxn>
              <a:cxn ang="0">
                <a:pos x="72" y="291"/>
              </a:cxn>
              <a:cxn ang="0">
                <a:pos x="72" y="291"/>
              </a:cxn>
              <a:cxn ang="0">
                <a:pos x="65" y="287"/>
              </a:cxn>
              <a:cxn ang="0">
                <a:pos x="62" y="280"/>
              </a:cxn>
              <a:cxn ang="0">
                <a:pos x="62" y="218"/>
              </a:cxn>
              <a:cxn ang="0">
                <a:pos x="55" y="216"/>
              </a:cxn>
              <a:cxn ang="0">
                <a:pos x="48" y="216"/>
              </a:cxn>
              <a:cxn ang="0">
                <a:pos x="30" y="221"/>
              </a:cxn>
              <a:cxn ang="0">
                <a:pos x="16" y="230"/>
              </a:cxn>
              <a:cxn ang="0">
                <a:pos x="8" y="237"/>
              </a:cxn>
              <a:cxn ang="0">
                <a:pos x="0" y="259"/>
              </a:cxn>
              <a:cxn ang="0">
                <a:pos x="6" y="279"/>
              </a:cxn>
              <a:cxn ang="0">
                <a:pos x="64" y="415"/>
              </a:cxn>
              <a:cxn ang="0">
                <a:pos x="123" y="461"/>
              </a:cxn>
              <a:cxn ang="0">
                <a:pos x="126" y="471"/>
              </a:cxn>
              <a:cxn ang="0">
                <a:pos x="126" y="493"/>
              </a:cxn>
              <a:cxn ang="0">
                <a:pos x="129" y="500"/>
              </a:cxn>
              <a:cxn ang="0">
                <a:pos x="136" y="503"/>
              </a:cxn>
            </a:cxnLst>
            <a:rect l="0" t="0" r="r" b="b"/>
            <a:pathLst>
              <a:path w="359" h="503">
                <a:moveTo>
                  <a:pt x="136" y="503"/>
                </a:moveTo>
                <a:lnTo>
                  <a:pt x="286" y="503"/>
                </a:lnTo>
                <a:lnTo>
                  <a:pt x="286" y="503"/>
                </a:lnTo>
                <a:lnTo>
                  <a:pt x="290" y="501"/>
                </a:lnTo>
                <a:lnTo>
                  <a:pt x="293" y="500"/>
                </a:lnTo>
                <a:lnTo>
                  <a:pt x="295" y="496"/>
                </a:lnTo>
                <a:lnTo>
                  <a:pt x="296" y="493"/>
                </a:lnTo>
                <a:lnTo>
                  <a:pt x="296" y="471"/>
                </a:lnTo>
                <a:lnTo>
                  <a:pt x="296" y="471"/>
                </a:lnTo>
                <a:lnTo>
                  <a:pt x="296" y="466"/>
                </a:lnTo>
                <a:lnTo>
                  <a:pt x="300" y="463"/>
                </a:lnTo>
                <a:lnTo>
                  <a:pt x="350" y="421"/>
                </a:lnTo>
                <a:lnTo>
                  <a:pt x="350" y="421"/>
                </a:lnTo>
                <a:lnTo>
                  <a:pt x="354" y="417"/>
                </a:lnTo>
                <a:lnTo>
                  <a:pt x="357" y="414"/>
                </a:lnTo>
                <a:lnTo>
                  <a:pt x="359" y="409"/>
                </a:lnTo>
                <a:lnTo>
                  <a:pt x="359" y="404"/>
                </a:lnTo>
                <a:lnTo>
                  <a:pt x="359" y="334"/>
                </a:lnTo>
                <a:lnTo>
                  <a:pt x="359" y="247"/>
                </a:lnTo>
                <a:lnTo>
                  <a:pt x="359" y="247"/>
                </a:lnTo>
                <a:lnTo>
                  <a:pt x="359" y="243"/>
                </a:lnTo>
                <a:lnTo>
                  <a:pt x="355" y="238"/>
                </a:lnTo>
                <a:lnTo>
                  <a:pt x="354" y="235"/>
                </a:lnTo>
                <a:lnTo>
                  <a:pt x="349" y="233"/>
                </a:lnTo>
                <a:lnTo>
                  <a:pt x="330" y="227"/>
                </a:lnTo>
                <a:lnTo>
                  <a:pt x="195" y="184"/>
                </a:lnTo>
                <a:lnTo>
                  <a:pt x="195" y="184"/>
                </a:lnTo>
                <a:lnTo>
                  <a:pt x="192" y="181"/>
                </a:lnTo>
                <a:lnTo>
                  <a:pt x="192" y="178"/>
                </a:lnTo>
                <a:lnTo>
                  <a:pt x="192" y="34"/>
                </a:lnTo>
                <a:lnTo>
                  <a:pt x="192" y="33"/>
                </a:lnTo>
                <a:lnTo>
                  <a:pt x="192" y="33"/>
                </a:lnTo>
                <a:lnTo>
                  <a:pt x="190" y="26"/>
                </a:lnTo>
                <a:lnTo>
                  <a:pt x="188" y="21"/>
                </a:lnTo>
                <a:lnTo>
                  <a:pt x="185" y="16"/>
                </a:lnTo>
                <a:lnTo>
                  <a:pt x="182" y="11"/>
                </a:lnTo>
                <a:lnTo>
                  <a:pt x="177" y="7"/>
                </a:lnTo>
                <a:lnTo>
                  <a:pt x="172" y="4"/>
                </a:lnTo>
                <a:lnTo>
                  <a:pt x="167" y="2"/>
                </a:lnTo>
                <a:lnTo>
                  <a:pt x="160" y="0"/>
                </a:lnTo>
                <a:lnTo>
                  <a:pt x="118" y="0"/>
                </a:lnTo>
                <a:lnTo>
                  <a:pt x="118" y="0"/>
                </a:lnTo>
                <a:lnTo>
                  <a:pt x="111" y="2"/>
                </a:lnTo>
                <a:lnTo>
                  <a:pt x="106" y="4"/>
                </a:lnTo>
                <a:lnTo>
                  <a:pt x="99" y="7"/>
                </a:lnTo>
                <a:lnTo>
                  <a:pt x="94" y="11"/>
                </a:lnTo>
                <a:lnTo>
                  <a:pt x="89" y="16"/>
                </a:lnTo>
                <a:lnTo>
                  <a:pt x="86" y="21"/>
                </a:lnTo>
                <a:lnTo>
                  <a:pt x="84" y="27"/>
                </a:lnTo>
                <a:lnTo>
                  <a:pt x="82" y="34"/>
                </a:lnTo>
                <a:lnTo>
                  <a:pt x="82" y="34"/>
                </a:lnTo>
                <a:lnTo>
                  <a:pt x="81" y="38"/>
                </a:lnTo>
                <a:lnTo>
                  <a:pt x="81" y="159"/>
                </a:lnTo>
                <a:lnTo>
                  <a:pt x="82" y="159"/>
                </a:lnTo>
                <a:lnTo>
                  <a:pt x="82" y="237"/>
                </a:lnTo>
                <a:lnTo>
                  <a:pt x="82" y="237"/>
                </a:lnTo>
                <a:lnTo>
                  <a:pt x="82" y="280"/>
                </a:lnTo>
                <a:lnTo>
                  <a:pt x="82" y="280"/>
                </a:lnTo>
                <a:lnTo>
                  <a:pt x="81" y="284"/>
                </a:lnTo>
                <a:lnTo>
                  <a:pt x="79" y="287"/>
                </a:lnTo>
                <a:lnTo>
                  <a:pt x="75" y="289"/>
                </a:lnTo>
                <a:lnTo>
                  <a:pt x="72" y="291"/>
                </a:lnTo>
                <a:lnTo>
                  <a:pt x="72" y="291"/>
                </a:lnTo>
                <a:lnTo>
                  <a:pt x="72" y="291"/>
                </a:lnTo>
                <a:lnTo>
                  <a:pt x="67" y="289"/>
                </a:lnTo>
                <a:lnTo>
                  <a:pt x="65" y="287"/>
                </a:lnTo>
                <a:lnTo>
                  <a:pt x="62" y="284"/>
                </a:lnTo>
                <a:lnTo>
                  <a:pt x="62" y="280"/>
                </a:lnTo>
                <a:lnTo>
                  <a:pt x="62" y="237"/>
                </a:lnTo>
                <a:lnTo>
                  <a:pt x="62" y="218"/>
                </a:lnTo>
                <a:lnTo>
                  <a:pt x="62" y="218"/>
                </a:lnTo>
                <a:lnTo>
                  <a:pt x="55" y="216"/>
                </a:lnTo>
                <a:lnTo>
                  <a:pt x="48" y="216"/>
                </a:lnTo>
                <a:lnTo>
                  <a:pt x="48" y="216"/>
                </a:lnTo>
                <a:lnTo>
                  <a:pt x="40" y="218"/>
                </a:lnTo>
                <a:lnTo>
                  <a:pt x="30" y="221"/>
                </a:lnTo>
                <a:lnTo>
                  <a:pt x="16" y="230"/>
                </a:lnTo>
                <a:lnTo>
                  <a:pt x="16" y="230"/>
                </a:lnTo>
                <a:lnTo>
                  <a:pt x="8" y="237"/>
                </a:lnTo>
                <a:lnTo>
                  <a:pt x="8" y="237"/>
                </a:lnTo>
                <a:lnTo>
                  <a:pt x="3" y="247"/>
                </a:lnTo>
                <a:lnTo>
                  <a:pt x="0" y="259"/>
                </a:lnTo>
                <a:lnTo>
                  <a:pt x="1" y="269"/>
                </a:lnTo>
                <a:lnTo>
                  <a:pt x="6" y="279"/>
                </a:lnTo>
                <a:lnTo>
                  <a:pt x="28" y="334"/>
                </a:lnTo>
                <a:lnTo>
                  <a:pt x="64" y="415"/>
                </a:lnTo>
                <a:lnTo>
                  <a:pt x="123" y="461"/>
                </a:lnTo>
                <a:lnTo>
                  <a:pt x="123" y="461"/>
                </a:lnTo>
                <a:lnTo>
                  <a:pt x="126" y="466"/>
                </a:lnTo>
                <a:lnTo>
                  <a:pt x="126" y="471"/>
                </a:lnTo>
                <a:lnTo>
                  <a:pt x="126" y="493"/>
                </a:lnTo>
                <a:lnTo>
                  <a:pt x="126" y="493"/>
                </a:lnTo>
                <a:lnTo>
                  <a:pt x="128" y="496"/>
                </a:lnTo>
                <a:lnTo>
                  <a:pt x="129" y="500"/>
                </a:lnTo>
                <a:lnTo>
                  <a:pt x="133" y="501"/>
                </a:lnTo>
                <a:lnTo>
                  <a:pt x="136" y="503"/>
                </a:lnTo>
                <a:lnTo>
                  <a:pt x="136" y="503"/>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66" name="759301989"/>
          <p:cNvSpPr txBox="1"/>
          <p:nvPr/>
        </p:nvSpPr>
        <p:spPr>
          <a:xfrm>
            <a:off x="3288196" y="5582507"/>
            <a:ext cx="815514" cy="253850"/>
          </a:xfrm>
          <a:prstGeom prst="rect">
            <a:avLst/>
          </a:prstGeom>
          <a:noFill/>
        </p:spPr>
        <p:txBody>
          <a:bodyPr wrap="square" rtlCol="0">
            <a:spAutoFit/>
          </a:bodyPr>
          <a:lstStyle/>
          <a:p>
            <a:pPr algn="ctr"/>
            <a:r>
              <a:rPr lang="en-US" altLang="zh-CN" sz="1050" dirty="0">
                <a:solidFill>
                  <a:srgbClr val="000000"/>
                </a:solidFill>
                <a:latin typeface="Arial" panose="020B0604020202020204" pitchFamily="34" charset="0"/>
                <a:ea typeface="微软雅黑" pitchFamily="34" charset="-122"/>
              </a:rPr>
              <a:t>User</a:t>
            </a:r>
            <a:endParaRPr lang="zh-CN" altLang="en-US" sz="1050" dirty="0">
              <a:solidFill>
                <a:srgbClr val="000000"/>
              </a:solidFill>
              <a:latin typeface="Arial" panose="020B0604020202020204" pitchFamily="34" charset="0"/>
              <a:ea typeface="微软雅黑" pitchFamily="34" charset="-122"/>
            </a:endParaRPr>
          </a:p>
        </p:txBody>
      </p:sp>
      <p:sp>
        <p:nvSpPr>
          <p:cNvPr id="79" name="Freeform 29"/>
          <p:cNvSpPr>
            <a:spLocks/>
          </p:cNvSpPr>
          <p:nvPr/>
        </p:nvSpPr>
        <p:spPr bwMode="auto">
          <a:xfrm>
            <a:off x="4093613" y="5473193"/>
            <a:ext cx="96134" cy="96561"/>
          </a:xfrm>
          <a:custGeom>
            <a:avLst/>
            <a:gdLst/>
            <a:ahLst/>
            <a:cxnLst>
              <a:cxn ang="0">
                <a:pos x="15" y="72"/>
              </a:cxn>
              <a:cxn ang="0">
                <a:pos x="58" y="77"/>
              </a:cxn>
              <a:cxn ang="0">
                <a:pos x="98" y="91"/>
              </a:cxn>
              <a:cxn ang="0">
                <a:pos x="135" y="113"/>
              </a:cxn>
              <a:cxn ang="0">
                <a:pos x="169" y="140"/>
              </a:cxn>
              <a:cxn ang="0">
                <a:pos x="179" y="150"/>
              </a:cxn>
              <a:cxn ang="0">
                <a:pos x="193" y="168"/>
              </a:cxn>
              <a:cxn ang="0">
                <a:pos x="216" y="207"/>
              </a:cxn>
              <a:cxn ang="0">
                <a:pos x="231" y="249"/>
              </a:cxn>
              <a:cxn ang="0">
                <a:pos x="236" y="295"/>
              </a:cxn>
              <a:cxn ang="0">
                <a:pos x="236" y="319"/>
              </a:cxn>
              <a:cxn ang="0">
                <a:pos x="241" y="330"/>
              </a:cxn>
              <a:cxn ang="0">
                <a:pos x="247" y="334"/>
              </a:cxn>
              <a:cxn ang="0">
                <a:pos x="292" y="337"/>
              </a:cxn>
              <a:cxn ang="0">
                <a:pos x="299" y="337"/>
              </a:cxn>
              <a:cxn ang="0">
                <a:pos x="304" y="334"/>
              </a:cxn>
              <a:cxn ang="0">
                <a:pos x="309" y="324"/>
              </a:cxn>
              <a:cxn ang="0">
                <a:pos x="309" y="293"/>
              </a:cxn>
              <a:cxn ang="0">
                <a:pos x="302" y="233"/>
              </a:cxn>
              <a:cxn ang="0">
                <a:pos x="282" y="177"/>
              </a:cxn>
              <a:cxn ang="0">
                <a:pos x="252" y="125"/>
              </a:cxn>
              <a:cxn ang="0">
                <a:pos x="233" y="101"/>
              </a:cxn>
              <a:cxn ang="0">
                <a:pos x="221" y="88"/>
              </a:cxn>
              <a:cxn ang="0">
                <a:pos x="177" y="52"/>
              </a:cxn>
              <a:cxn ang="0">
                <a:pos x="128" y="25"/>
              </a:cxn>
              <a:cxn ang="0">
                <a:pos x="74" y="7"/>
              </a:cxn>
              <a:cxn ang="0">
                <a:pos x="19" y="0"/>
              </a:cxn>
              <a:cxn ang="0">
                <a:pos x="12" y="0"/>
              </a:cxn>
              <a:cxn ang="0">
                <a:pos x="4" y="8"/>
              </a:cxn>
              <a:cxn ang="0">
                <a:pos x="0" y="55"/>
              </a:cxn>
              <a:cxn ang="0">
                <a:pos x="2" y="62"/>
              </a:cxn>
              <a:cxn ang="0">
                <a:pos x="5" y="67"/>
              </a:cxn>
              <a:cxn ang="0">
                <a:pos x="15" y="72"/>
              </a:cxn>
            </a:cxnLst>
            <a:rect l="0" t="0" r="r" b="b"/>
            <a:pathLst>
              <a:path w="309" h="337">
                <a:moveTo>
                  <a:pt x="15" y="72"/>
                </a:moveTo>
                <a:lnTo>
                  <a:pt x="15" y="72"/>
                </a:lnTo>
                <a:lnTo>
                  <a:pt x="37" y="74"/>
                </a:lnTo>
                <a:lnTo>
                  <a:pt x="58" y="77"/>
                </a:lnTo>
                <a:lnTo>
                  <a:pt x="78" y="84"/>
                </a:lnTo>
                <a:lnTo>
                  <a:pt x="98" y="91"/>
                </a:lnTo>
                <a:lnTo>
                  <a:pt x="118" y="101"/>
                </a:lnTo>
                <a:lnTo>
                  <a:pt x="135" y="113"/>
                </a:lnTo>
                <a:lnTo>
                  <a:pt x="154" y="125"/>
                </a:lnTo>
                <a:lnTo>
                  <a:pt x="169" y="140"/>
                </a:lnTo>
                <a:lnTo>
                  <a:pt x="169" y="140"/>
                </a:lnTo>
                <a:lnTo>
                  <a:pt x="179" y="150"/>
                </a:lnTo>
                <a:lnTo>
                  <a:pt x="179" y="150"/>
                </a:lnTo>
                <a:lnTo>
                  <a:pt x="193" y="168"/>
                </a:lnTo>
                <a:lnTo>
                  <a:pt x="206" y="187"/>
                </a:lnTo>
                <a:lnTo>
                  <a:pt x="216" y="207"/>
                </a:lnTo>
                <a:lnTo>
                  <a:pt x="225" y="228"/>
                </a:lnTo>
                <a:lnTo>
                  <a:pt x="231" y="249"/>
                </a:lnTo>
                <a:lnTo>
                  <a:pt x="235" y="271"/>
                </a:lnTo>
                <a:lnTo>
                  <a:pt x="236" y="295"/>
                </a:lnTo>
                <a:lnTo>
                  <a:pt x="236" y="319"/>
                </a:lnTo>
                <a:lnTo>
                  <a:pt x="236" y="319"/>
                </a:lnTo>
                <a:lnTo>
                  <a:pt x="238" y="325"/>
                </a:lnTo>
                <a:lnTo>
                  <a:pt x="241" y="330"/>
                </a:lnTo>
                <a:lnTo>
                  <a:pt x="241" y="330"/>
                </a:lnTo>
                <a:lnTo>
                  <a:pt x="247" y="334"/>
                </a:lnTo>
                <a:lnTo>
                  <a:pt x="252" y="336"/>
                </a:lnTo>
                <a:lnTo>
                  <a:pt x="292" y="337"/>
                </a:lnTo>
                <a:lnTo>
                  <a:pt x="292" y="337"/>
                </a:lnTo>
                <a:lnTo>
                  <a:pt x="299" y="337"/>
                </a:lnTo>
                <a:lnTo>
                  <a:pt x="304" y="334"/>
                </a:lnTo>
                <a:lnTo>
                  <a:pt x="304" y="334"/>
                </a:lnTo>
                <a:lnTo>
                  <a:pt x="307" y="329"/>
                </a:lnTo>
                <a:lnTo>
                  <a:pt x="309" y="324"/>
                </a:lnTo>
                <a:lnTo>
                  <a:pt x="309" y="324"/>
                </a:lnTo>
                <a:lnTo>
                  <a:pt x="309" y="293"/>
                </a:lnTo>
                <a:lnTo>
                  <a:pt x="307" y="263"/>
                </a:lnTo>
                <a:lnTo>
                  <a:pt x="302" y="233"/>
                </a:lnTo>
                <a:lnTo>
                  <a:pt x="294" y="204"/>
                </a:lnTo>
                <a:lnTo>
                  <a:pt x="282" y="177"/>
                </a:lnTo>
                <a:lnTo>
                  <a:pt x="268" y="150"/>
                </a:lnTo>
                <a:lnTo>
                  <a:pt x="252" y="125"/>
                </a:lnTo>
                <a:lnTo>
                  <a:pt x="233" y="101"/>
                </a:lnTo>
                <a:lnTo>
                  <a:pt x="233" y="101"/>
                </a:lnTo>
                <a:lnTo>
                  <a:pt x="221" y="88"/>
                </a:lnTo>
                <a:lnTo>
                  <a:pt x="221" y="88"/>
                </a:lnTo>
                <a:lnTo>
                  <a:pt x="199" y="69"/>
                </a:lnTo>
                <a:lnTo>
                  <a:pt x="177" y="52"/>
                </a:lnTo>
                <a:lnTo>
                  <a:pt x="154" y="37"/>
                </a:lnTo>
                <a:lnTo>
                  <a:pt x="128" y="25"/>
                </a:lnTo>
                <a:lnTo>
                  <a:pt x="101" y="15"/>
                </a:lnTo>
                <a:lnTo>
                  <a:pt x="74" y="7"/>
                </a:lnTo>
                <a:lnTo>
                  <a:pt x="47" y="1"/>
                </a:lnTo>
                <a:lnTo>
                  <a:pt x="19" y="0"/>
                </a:lnTo>
                <a:lnTo>
                  <a:pt x="19" y="0"/>
                </a:lnTo>
                <a:lnTo>
                  <a:pt x="12" y="0"/>
                </a:lnTo>
                <a:lnTo>
                  <a:pt x="7" y="3"/>
                </a:lnTo>
                <a:lnTo>
                  <a:pt x="4" y="8"/>
                </a:lnTo>
                <a:lnTo>
                  <a:pt x="2" y="15"/>
                </a:lnTo>
                <a:lnTo>
                  <a:pt x="0" y="55"/>
                </a:lnTo>
                <a:lnTo>
                  <a:pt x="0" y="55"/>
                </a:lnTo>
                <a:lnTo>
                  <a:pt x="2" y="62"/>
                </a:lnTo>
                <a:lnTo>
                  <a:pt x="5" y="67"/>
                </a:lnTo>
                <a:lnTo>
                  <a:pt x="5" y="67"/>
                </a:lnTo>
                <a:lnTo>
                  <a:pt x="9" y="71"/>
                </a:lnTo>
                <a:lnTo>
                  <a:pt x="15" y="72"/>
                </a:lnTo>
                <a:lnTo>
                  <a:pt x="15" y="72"/>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80" name="65623372"/>
          <p:cNvSpPr>
            <a:spLocks/>
          </p:cNvSpPr>
          <p:nvPr/>
        </p:nvSpPr>
        <p:spPr bwMode="auto">
          <a:xfrm>
            <a:off x="4094862" y="5509189"/>
            <a:ext cx="56182" cy="54852"/>
          </a:xfrm>
          <a:custGeom>
            <a:avLst/>
            <a:gdLst/>
            <a:ahLst/>
            <a:cxnLst>
              <a:cxn ang="0">
                <a:pos x="112" y="184"/>
              </a:cxn>
              <a:cxn ang="0">
                <a:pos x="112" y="184"/>
              </a:cxn>
              <a:cxn ang="0">
                <a:pos x="117" y="188"/>
              </a:cxn>
              <a:cxn ang="0">
                <a:pos x="122" y="189"/>
              </a:cxn>
              <a:cxn ang="0">
                <a:pos x="164" y="193"/>
              </a:cxn>
              <a:cxn ang="0">
                <a:pos x="164" y="193"/>
              </a:cxn>
              <a:cxn ang="0">
                <a:pos x="169" y="191"/>
              </a:cxn>
              <a:cxn ang="0">
                <a:pos x="176" y="189"/>
              </a:cxn>
              <a:cxn ang="0">
                <a:pos x="176" y="189"/>
              </a:cxn>
              <a:cxn ang="0">
                <a:pos x="179" y="184"/>
              </a:cxn>
              <a:cxn ang="0">
                <a:pos x="181" y="177"/>
              </a:cxn>
              <a:cxn ang="0">
                <a:pos x="181" y="177"/>
              </a:cxn>
              <a:cxn ang="0">
                <a:pos x="181" y="161"/>
              </a:cxn>
              <a:cxn ang="0">
                <a:pos x="179" y="145"/>
              </a:cxn>
              <a:cxn ang="0">
                <a:pos x="176" y="129"/>
              </a:cxn>
              <a:cxn ang="0">
                <a:pos x="171" y="113"/>
              </a:cxn>
              <a:cxn ang="0">
                <a:pos x="164" y="98"/>
              </a:cxn>
              <a:cxn ang="0">
                <a:pos x="157" y="83"/>
              </a:cxn>
              <a:cxn ang="0">
                <a:pos x="149" y="69"/>
              </a:cxn>
              <a:cxn ang="0">
                <a:pos x="137" y="56"/>
              </a:cxn>
              <a:cxn ang="0">
                <a:pos x="137" y="56"/>
              </a:cxn>
              <a:cxn ang="0">
                <a:pos x="130" y="49"/>
              </a:cxn>
              <a:cxn ang="0">
                <a:pos x="130" y="49"/>
              </a:cxn>
              <a:cxn ang="0">
                <a:pos x="118" y="37"/>
              </a:cxn>
              <a:cxn ang="0">
                <a:pos x="107" y="29"/>
              </a:cxn>
              <a:cxn ang="0">
                <a:pos x="93" y="21"/>
              </a:cxn>
              <a:cxn ang="0">
                <a:pos x="80" y="14"/>
              </a:cxn>
              <a:cxn ang="0">
                <a:pos x="64" y="9"/>
              </a:cxn>
              <a:cxn ang="0">
                <a:pos x="49" y="4"/>
              </a:cxn>
              <a:cxn ang="0">
                <a:pos x="34" y="0"/>
              </a:cxn>
              <a:cxn ang="0">
                <a:pos x="19" y="0"/>
              </a:cxn>
              <a:cxn ang="0">
                <a:pos x="19" y="0"/>
              </a:cxn>
              <a:cxn ang="0">
                <a:pos x="12" y="0"/>
              </a:cxn>
              <a:cxn ang="0">
                <a:pos x="7" y="4"/>
              </a:cxn>
              <a:cxn ang="0">
                <a:pos x="4" y="9"/>
              </a:cxn>
              <a:cxn ang="0">
                <a:pos x="2" y="14"/>
              </a:cxn>
              <a:cxn ang="0">
                <a:pos x="0" y="56"/>
              </a:cxn>
              <a:cxn ang="0">
                <a:pos x="0" y="56"/>
              </a:cxn>
              <a:cxn ang="0">
                <a:pos x="0" y="63"/>
              </a:cxn>
              <a:cxn ang="0">
                <a:pos x="5" y="68"/>
              </a:cxn>
              <a:cxn ang="0">
                <a:pos x="5" y="68"/>
              </a:cxn>
              <a:cxn ang="0">
                <a:pos x="9" y="71"/>
              </a:cxn>
              <a:cxn ang="0">
                <a:pos x="16" y="73"/>
              </a:cxn>
              <a:cxn ang="0">
                <a:pos x="16" y="73"/>
              </a:cxn>
              <a:cxn ang="0">
                <a:pos x="32" y="75"/>
              </a:cxn>
              <a:cxn ang="0">
                <a:pos x="49" y="81"/>
              </a:cxn>
              <a:cxn ang="0">
                <a:pos x="66" y="90"/>
              </a:cxn>
              <a:cxn ang="0">
                <a:pos x="80" y="100"/>
              </a:cxn>
              <a:cxn ang="0">
                <a:pos x="80" y="100"/>
              </a:cxn>
              <a:cxn ang="0">
                <a:pos x="83" y="105"/>
              </a:cxn>
              <a:cxn ang="0">
                <a:pos x="83" y="105"/>
              </a:cxn>
              <a:cxn ang="0">
                <a:pos x="95" y="120"/>
              </a:cxn>
              <a:cxn ang="0">
                <a:pos x="102" y="137"/>
              </a:cxn>
              <a:cxn ang="0">
                <a:pos x="107" y="154"/>
              </a:cxn>
              <a:cxn ang="0">
                <a:pos x="107" y="172"/>
              </a:cxn>
              <a:cxn ang="0">
                <a:pos x="107" y="172"/>
              </a:cxn>
              <a:cxn ang="0">
                <a:pos x="108" y="179"/>
              </a:cxn>
              <a:cxn ang="0">
                <a:pos x="112" y="184"/>
              </a:cxn>
              <a:cxn ang="0">
                <a:pos x="112" y="184"/>
              </a:cxn>
            </a:cxnLst>
            <a:rect l="0" t="0" r="r" b="b"/>
            <a:pathLst>
              <a:path w="181" h="193">
                <a:moveTo>
                  <a:pt x="112" y="184"/>
                </a:moveTo>
                <a:lnTo>
                  <a:pt x="112" y="184"/>
                </a:lnTo>
                <a:lnTo>
                  <a:pt x="117" y="188"/>
                </a:lnTo>
                <a:lnTo>
                  <a:pt x="122" y="189"/>
                </a:lnTo>
                <a:lnTo>
                  <a:pt x="164" y="193"/>
                </a:lnTo>
                <a:lnTo>
                  <a:pt x="164" y="193"/>
                </a:lnTo>
                <a:lnTo>
                  <a:pt x="169" y="191"/>
                </a:lnTo>
                <a:lnTo>
                  <a:pt x="176" y="189"/>
                </a:lnTo>
                <a:lnTo>
                  <a:pt x="176" y="189"/>
                </a:lnTo>
                <a:lnTo>
                  <a:pt x="179" y="184"/>
                </a:lnTo>
                <a:lnTo>
                  <a:pt x="181" y="177"/>
                </a:lnTo>
                <a:lnTo>
                  <a:pt x="181" y="177"/>
                </a:lnTo>
                <a:lnTo>
                  <a:pt x="181" y="161"/>
                </a:lnTo>
                <a:lnTo>
                  <a:pt x="179" y="145"/>
                </a:lnTo>
                <a:lnTo>
                  <a:pt x="176" y="129"/>
                </a:lnTo>
                <a:lnTo>
                  <a:pt x="171" y="113"/>
                </a:lnTo>
                <a:lnTo>
                  <a:pt x="164" y="98"/>
                </a:lnTo>
                <a:lnTo>
                  <a:pt x="157" y="83"/>
                </a:lnTo>
                <a:lnTo>
                  <a:pt x="149" y="69"/>
                </a:lnTo>
                <a:lnTo>
                  <a:pt x="137" y="56"/>
                </a:lnTo>
                <a:lnTo>
                  <a:pt x="137" y="56"/>
                </a:lnTo>
                <a:lnTo>
                  <a:pt x="130" y="49"/>
                </a:lnTo>
                <a:lnTo>
                  <a:pt x="130" y="49"/>
                </a:lnTo>
                <a:lnTo>
                  <a:pt x="118" y="37"/>
                </a:lnTo>
                <a:lnTo>
                  <a:pt x="107" y="29"/>
                </a:lnTo>
                <a:lnTo>
                  <a:pt x="93" y="21"/>
                </a:lnTo>
                <a:lnTo>
                  <a:pt x="80" y="14"/>
                </a:lnTo>
                <a:lnTo>
                  <a:pt x="64" y="9"/>
                </a:lnTo>
                <a:lnTo>
                  <a:pt x="49" y="4"/>
                </a:lnTo>
                <a:lnTo>
                  <a:pt x="34" y="0"/>
                </a:lnTo>
                <a:lnTo>
                  <a:pt x="19" y="0"/>
                </a:lnTo>
                <a:lnTo>
                  <a:pt x="19" y="0"/>
                </a:lnTo>
                <a:lnTo>
                  <a:pt x="12" y="0"/>
                </a:lnTo>
                <a:lnTo>
                  <a:pt x="7" y="4"/>
                </a:lnTo>
                <a:lnTo>
                  <a:pt x="4" y="9"/>
                </a:lnTo>
                <a:lnTo>
                  <a:pt x="2" y="14"/>
                </a:lnTo>
                <a:lnTo>
                  <a:pt x="0" y="56"/>
                </a:lnTo>
                <a:lnTo>
                  <a:pt x="0" y="56"/>
                </a:lnTo>
                <a:lnTo>
                  <a:pt x="0" y="63"/>
                </a:lnTo>
                <a:lnTo>
                  <a:pt x="5" y="68"/>
                </a:lnTo>
                <a:lnTo>
                  <a:pt x="5" y="68"/>
                </a:lnTo>
                <a:lnTo>
                  <a:pt x="9" y="71"/>
                </a:lnTo>
                <a:lnTo>
                  <a:pt x="16" y="73"/>
                </a:lnTo>
                <a:lnTo>
                  <a:pt x="16" y="73"/>
                </a:lnTo>
                <a:lnTo>
                  <a:pt x="32" y="75"/>
                </a:lnTo>
                <a:lnTo>
                  <a:pt x="49" y="81"/>
                </a:lnTo>
                <a:lnTo>
                  <a:pt x="66" y="90"/>
                </a:lnTo>
                <a:lnTo>
                  <a:pt x="80" y="100"/>
                </a:lnTo>
                <a:lnTo>
                  <a:pt x="80" y="100"/>
                </a:lnTo>
                <a:lnTo>
                  <a:pt x="83" y="105"/>
                </a:lnTo>
                <a:lnTo>
                  <a:pt x="83" y="105"/>
                </a:lnTo>
                <a:lnTo>
                  <a:pt x="95" y="120"/>
                </a:lnTo>
                <a:lnTo>
                  <a:pt x="102" y="137"/>
                </a:lnTo>
                <a:lnTo>
                  <a:pt x="107" y="154"/>
                </a:lnTo>
                <a:lnTo>
                  <a:pt x="107" y="172"/>
                </a:lnTo>
                <a:lnTo>
                  <a:pt x="107" y="172"/>
                </a:lnTo>
                <a:lnTo>
                  <a:pt x="108" y="179"/>
                </a:lnTo>
                <a:lnTo>
                  <a:pt x="112" y="184"/>
                </a:lnTo>
                <a:lnTo>
                  <a:pt x="112" y="184"/>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81" name="1618663001"/>
          <p:cNvSpPr>
            <a:spLocks noEditPoints="1"/>
          </p:cNvSpPr>
          <p:nvPr/>
        </p:nvSpPr>
        <p:spPr bwMode="auto">
          <a:xfrm>
            <a:off x="3905715" y="5544043"/>
            <a:ext cx="205378" cy="289112"/>
          </a:xfrm>
          <a:custGeom>
            <a:avLst/>
            <a:gdLst/>
            <a:ahLst/>
            <a:cxnLst>
              <a:cxn ang="0">
                <a:pos x="639" y="1012"/>
              </a:cxn>
              <a:cxn ang="0">
                <a:pos x="647" y="1012"/>
              </a:cxn>
              <a:cxn ang="0">
                <a:pos x="656" y="1002"/>
              </a:cxn>
              <a:cxn ang="0">
                <a:pos x="658" y="103"/>
              </a:cxn>
              <a:cxn ang="0">
                <a:pos x="658" y="93"/>
              </a:cxn>
              <a:cxn ang="0">
                <a:pos x="653" y="72"/>
              </a:cxn>
              <a:cxn ang="0">
                <a:pos x="641" y="45"/>
              </a:cxn>
              <a:cxn ang="0">
                <a:pos x="612" y="18"/>
              </a:cxn>
              <a:cxn ang="0">
                <a:pos x="585" y="5"/>
              </a:cxn>
              <a:cxn ang="0">
                <a:pos x="565" y="0"/>
              </a:cxn>
              <a:cxn ang="0">
                <a:pos x="103" y="0"/>
              </a:cxn>
              <a:cxn ang="0">
                <a:pos x="93" y="0"/>
              </a:cxn>
              <a:cxn ang="0">
                <a:pos x="72" y="5"/>
              </a:cxn>
              <a:cxn ang="0">
                <a:pos x="45" y="18"/>
              </a:cxn>
              <a:cxn ang="0">
                <a:pos x="17" y="45"/>
              </a:cxn>
              <a:cxn ang="0">
                <a:pos x="3" y="72"/>
              </a:cxn>
              <a:cxn ang="0">
                <a:pos x="0" y="93"/>
              </a:cxn>
              <a:cxn ang="0">
                <a:pos x="0" y="995"/>
              </a:cxn>
              <a:cxn ang="0">
                <a:pos x="1" y="1002"/>
              </a:cxn>
              <a:cxn ang="0">
                <a:pos x="10" y="1012"/>
              </a:cxn>
              <a:cxn ang="0">
                <a:pos x="17" y="1012"/>
              </a:cxn>
              <a:cxn ang="0">
                <a:pos x="361" y="926"/>
              </a:cxn>
              <a:cxn ang="0">
                <a:pos x="356" y="939"/>
              </a:cxn>
              <a:cxn ang="0">
                <a:pos x="342" y="945"/>
              </a:cxn>
              <a:cxn ang="0">
                <a:pos x="314" y="945"/>
              </a:cxn>
              <a:cxn ang="0">
                <a:pos x="302" y="939"/>
              </a:cxn>
              <a:cxn ang="0">
                <a:pos x="297" y="926"/>
              </a:cxn>
              <a:cxn ang="0">
                <a:pos x="297" y="911"/>
              </a:cxn>
              <a:cxn ang="0">
                <a:pos x="302" y="897"/>
              </a:cxn>
              <a:cxn ang="0">
                <a:pos x="314" y="892"/>
              </a:cxn>
              <a:cxn ang="0">
                <a:pos x="342" y="892"/>
              </a:cxn>
              <a:cxn ang="0">
                <a:pos x="356" y="897"/>
              </a:cxn>
              <a:cxn ang="0">
                <a:pos x="361" y="911"/>
              </a:cxn>
              <a:cxn ang="0">
                <a:pos x="114" y="126"/>
              </a:cxn>
              <a:cxn ang="0">
                <a:pos x="116" y="120"/>
              </a:cxn>
              <a:cxn ang="0">
                <a:pos x="126" y="109"/>
              </a:cxn>
              <a:cxn ang="0">
                <a:pos x="524" y="108"/>
              </a:cxn>
              <a:cxn ang="0">
                <a:pos x="531" y="109"/>
              </a:cxn>
              <a:cxn ang="0">
                <a:pos x="541" y="120"/>
              </a:cxn>
              <a:cxn ang="0">
                <a:pos x="543" y="821"/>
              </a:cxn>
              <a:cxn ang="0">
                <a:pos x="541" y="828"/>
              </a:cxn>
              <a:cxn ang="0">
                <a:pos x="531" y="838"/>
              </a:cxn>
              <a:cxn ang="0">
                <a:pos x="133" y="840"/>
              </a:cxn>
              <a:cxn ang="0">
                <a:pos x="126" y="838"/>
              </a:cxn>
              <a:cxn ang="0">
                <a:pos x="116" y="828"/>
              </a:cxn>
              <a:cxn ang="0">
                <a:pos x="114" y="126"/>
              </a:cxn>
            </a:cxnLst>
            <a:rect l="0" t="0" r="r" b="b"/>
            <a:pathLst>
              <a:path w="658" h="1012">
                <a:moveTo>
                  <a:pt x="17" y="1012"/>
                </a:moveTo>
                <a:lnTo>
                  <a:pt x="639" y="1012"/>
                </a:lnTo>
                <a:lnTo>
                  <a:pt x="639" y="1012"/>
                </a:lnTo>
                <a:lnTo>
                  <a:pt x="647" y="1012"/>
                </a:lnTo>
                <a:lnTo>
                  <a:pt x="653" y="1007"/>
                </a:lnTo>
                <a:lnTo>
                  <a:pt x="656" y="1002"/>
                </a:lnTo>
                <a:lnTo>
                  <a:pt x="658" y="995"/>
                </a:lnTo>
                <a:lnTo>
                  <a:pt x="658" y="103"/>
                </a:lnTo>
                <a:lnTo>
                  <a:pt x="658" y="103"/>
                </a:lnTo>
                <a:lnTo>
                  <a:pt x="658" y="93"/>
                </a:lnTo>
                <a:lnTo>
                  <a:pt x="656" y="82"/>
                </a:lnTo>
                <a:lnTo>
                  <a:pt x="653" y="72"/>
                </a:lnTo>
                <a:lnTo>
                  <a:pt x="649" y="64"/>
                </a:lnTo>
                <a:lnTo>
                  <a:pt x="641" y="45"/>
                </a:lnTo>
                <a:lnTo>
                  <a:pt x="627" y="30"/>
                </a:lnTo>
                <a:lnTo>
                  <a:pt x="612" y="18"/>
                </a:lnTo>
                <a:lnTo>
                  <a:pt x="595" y="8"/>
                </a:lnTo>
                <a:lnTo>
                  <a:pt x="585" y="5"/>
                </a:lnTo>
                <a:lnTo>
                  <a:pt x="575" y="1"/>
                </a:lnTo>
                <a:lnTo>
                  <a:pt x="565" y="0"/>
                </a:lnTo>
                <a:lnTo>
                  <a:pt x="555" y="0"/>
                </a:lnTo>
                <a:lnTo>
                  <a:pt x="103" y="0"/>
                </a:lnTo>
                <a:lnTo>
                  <a:pt x="103" y="0"/>
                </a:lnTo>
                <a:lnTo>
                  <a:pt x="93" y="0"/>
                </a:lnTo>
                <a:lnTo>
                  <a:pt x="82" y="1"/>
                </a:lnTo>
                <a:lnTo>
                  <a:pt x="72" y="5"/>
                </a:lnTo>
                <a:lnTo>
                  <a:pt x="62" y="8"/>
                </a:lnTo>
                <a:lnTo>
                  <a:pt x="45" y="18"/>
                </a:lnTo>
                <a:lnTo>
                  <a:pt x="30" y="30"/>
                </a:lnTo>
                <a:lnTo>
                  <a:pt x="17" y="45"/>
                </a:lnTo>
                <a:lnTo>
                  <a:pt x="7" y="64"/>
                </a:lnTo>
                <a:lnTo>
                  <a:pt x="3" y="72"/>
                </a:lnTo>
                <a:lnTo>
                  <a:pt x="1" y="82"/>
                </a:lnTo>
                <a:lnTo>
                  <a:pt x="0" y="93"/>
                </a:lnTo>
                <a:lnTo>
                  <a:pt x="0" y="103"/>
                </a:lnTo>
                <a:lnTo>
                  <a:pt x="0" y="995"/>
                </a:lnTo>
                <a:lnTo>
                  <a:pt x="0" y="995"/>
                </a:lnTo>
                <a:lnTo>
                  <a:pt x="1" y="1002"/>
                </a:lnTo>
                <a:lnTo>
                  <a:pt x="5" y="1007"/>
                </a:lnTo>
                <a:lnTo>
                  <a:pt x="10" y="1012"/>
                </a:lnTo>
                <a:lnTo>
                  <a:pt x="17" y="1012"/>
                </a:lnTo>
                <a:lnTo>
                  <a:pt x="17" y="1012"/>
                </a:lnTo>
                <a:close/>
                <a:moveTo>
                  <a:pt x="361" y="926"/>
                </a:moveTo>
                <a:lnTo>
                  <a:pt x="361" y="926"/>
                </a:lnTo>
                <a:lnTo>
                  <a:pt x="359" y="933"/>
                </a:lnTo>
                <a:lnTo>
                  <a:pt x="356" y="939"/>
                </a:lnTo>
                <a:lnTo>
                  <a:pt x="351" y="943"/>
                </a:lnTo>
                <a:lnTo>
                  <a:pt x="342" y="945"/>
                </a:lnTo>
                <a:lnTo>
                  <a:pt x="314" y="945"/>
                </a:lnTo>
                <a:lnTo>
                  <a:pt x="314" y="945"/>
                </a:lnTo>
                <a:lnTo>
                  <a:pt x="307" y="943"/>
                </a:lnTo>
                <a:lnTo>
                  <a:pt x="302" y="939"/>
                </a:lnTo>
                <a:lnTo>
                  <a:pt x="297" y="933"/>
                </a:lnTo>
                <a:lnTo>
                  <a:pt x="297" y="926"/>
                </a:lnTo>
                <a:lnTo>
                  <a:pt x="297" y="911"/>
                </a:lnTo>
                <a:lnTo>
                  <a:pt x="297" y="911"/>
                </a:lnTo>
                <a:lnTo>
                  <a:pt x="297" y="904"/>
                </a:lnTo>
                <a:lnTo>
                  <a:pt x="302" y="897"/>
                </a:lnTo>
                <a:lnTo>
                  <a:pt x="307" y="894"/>
                </a:lnTo>
                <a:lnTo>
                  <a:pt x="314" y="892"/>
                </a:lnTo>
                <a:lnTo>
                  <a:pt x="342" y="892"/>
                </a:lnTo>
                <a:lnTo>
                  <a:pt x="342" y="892"/>
                </a:lnTo>
                <a:lnTo>
                  <a:pt x="351" y="894"/>
                </a:lnTo>
                <a:lnTo>
                  <a:pt x="356" y="897"/>
                </a:lnTo>
                <a:lnTo>
                  <a:pt x="359" y="904"/>
                </a:lnTo>
                <a:lnTo>
                  <a:pt x="361" y="911"/>
                </a:lnTo>
                <a:lnTo>
                  <a:pt x="361" y="926"/>
                </a:lnTo>
                <a:close/>
                <a:moveTo>
                  <a:pt x="114" y="126"/>
                </a:moveTo>
                <a:lnTo>
                  <a:pt x="114" y="126"/>
                </a:lnTo>
                <a:lnTo>
                  <a:pt x="116" y="120"/>
                </a:lnTo>
                <a:lnTo>
                  <a:pt x="120" y="113"/>
                </a:lnTo>
                <a:lnTo>
                  <a:pt x="126" y="109"/>
                </a:lnTo>
                <a:lnTo>
                  <a:pt x="133" y="108"/>
                </a:lnTo>
                <a:lnTo>
                  <a:pt x="524" y="108"/>
                </a:lnTo>
                <a:lnTo>
                  <a:pt x="524" y="108"/>
                </a:lnTo>
                <a:lnTo>
                  <a:pt x="531" y="109"/>
                </a:lnTo>
                <a:lnTo>
                  <a:pt x="538" y="113"/>
                </a:lnTo>
                <a:lnTo>
                  <a:pt x="541" y="120"/>
                </a:lnTo>
                <a:lnTo>
                  <a:pt x="543" y="126"/>
                </a:lnTo>
                <a:lnTo>
                  <a:pt x="543" y="821"/>
                </a:lnTo>
                <a:lnTo>
                  <a:pt x="543" y="821"/>
                </a:lnTo>
                <a:lnTo>
                  <a:pt x="541" y="828"/>
                </a:lnTo>
                <a:lnTo>
                  <a:pt x="538" y="835"/>
                </a:lnTo>
                <a:lnTo>
                  <a:pt x="531" y="838"/>
                </a:lnTo>
                <a:lnTo>
                  <a:pt x="524" y="840"/>
                </a:lnTo>
                <a:lnTo>
                  <a:pt x="133" y="840"/>
                </a:lnTo>
                <a:lnTo>
                  <a:pt x="133" y="840"/>
                </a:lnTo>
                <a:lnTo>
                  <a:pt x="126" y="838"/>
                </a:lnTo>
                <a:lnTo>
                  <a:pt x="120" y="835"/>
                </a:lnTo>
                <a:lnTo>
                  <a:pt x="116" y="828"/>
                </a:lnTo>
                <a:lnTo>
                  <a:pt x="114" y="821"/>
                </a:lnTo>
                <a:lnTo>
                  <a:pt x="114" y="126"/>
                </a:lnTo>
                <a:close/>
              </a:path>
            </a:pathLst>
          </a:custGeom>
          <a:solidFill>
            <a:schemeClr val="tx1">
              <a:lumMod val="50000"/>
              <a:lumOff val="50000"/>
            </a:schemeClr>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anose="020B0604020202020204" pitchFamily="34" charset="0"/>
              <a:ea typeface="华文细黑"/>
            </a:endParaRPr>
          </a:p>
        </p:txBody>
      </p:sp>
      <p:sp>
        <p:nvSpPr>
          <p:cNvPr id="78" name="252013962"/>
          <p:cNvSpPr txBox="1"/>
          <p:nvPr/>
        </p:nvSpPr>
        <p:spPr>
          <a:xfrm>
            <a:off x="3877039" y="5582528"/>
            <a:ext cx="815514" cy="253850"/>
          </a:xfrm>
          <a:prstGeom prst="rect">
            <a:avLst/>
          </a:prstGeom>
          <a:noFill/>
        </p:spPr>
        <p:txBody>
          <a:bodyPr wrap="square" rtlCol="0">
            <a:spAutoFit/>
          </a:bodyPr>
          <a:lstStyle/>
          <a:p>
            <a:pPr algn="ctr"/>
            <a:r>
              <a:rPr lang="en-US" altLang="zh-CN" sz="1050" dirty="0">
                <a:solidFill>
                  <a:srgbClr val="000000"/>
                </a:solidFill>
                <a:latin typeface="Arial" panose="020B0604020202020204" pitchFamily="34" charset="0"/>
                <a:ea typeface="微软雅黑" pitchFamily="34" charset="-122"/>
              </a:rPr>
              <a:t>User</a:t>
            </a:r>
            <a:endParaRPr lang="zh-CN" altLang="en-US" sz="1050" dirty="0">
              <a:solidFill>
                <a:srgbClr val="000000"/>
              </a:solidFill>
              <a:latin typeface="Arial" panose="020B0604020202020204" pitchFamily="34" charset="0"/>
              <a:ea typeface="微软雅黑" pitchFamily="34" charset="-122"/>
            </a:endParaRPr>
          </a:p>
        </p:txBody>
      </p:sp>
      <p:sp>
        <p:nvSpPr>
          <p:cNvPr id="82" name="1993132991"/>
          <p:cNvSpPr/>
          <p:nvPr/>
        </p:nvSpPr>
        <p:spPr bwMode="auto">
          <a:xfrm>
            <a:off x="3124270" y="4312626"/>
            <a:ext cx="1068188" cy="1416247"/>
          </a:xfrm>
          <a:prstGeom prst="triangle">
            <a:avLst/>
          </a:prstGeom>
          <a:gradFill flip="none" rotWithShape="1">
            <a:gsLst>
              <a:gs pos="36000">
                <a:srgbClr val="FFC000"/>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179" tIns="39590" rIns="79179" bIns="39590" numCol="1" rtlCol="0" anchor="t" anchorCtr="0" compatLnSpc="1">
            <a:prstTxWarp prst="textNoShape">
              <a:avLst/>
            </a:prstTxWarp>
            <a:noAutofit/>
          </a:bodyPr>
          <a:lstStyle/>
          <a:p>
            <a:pPr defTabSz="801447"/>
            <a:endParaRPr lang="zh-CN" altLang="en-US" sz="1400" dirty="0">
              <a:solidFill>
                <a:srgbClr val="000000"/>
              </a:solidFill>
              <a:latin typeface="FrutigerNext LT Regular" pitchFamily="34" charset="0"/>
              <a:ea typeface="ＭＳ Ｐゴシック" pitchFamily="34" charset="-128"/>
            </a:endParaRPr>
          </a:p>
        </p:txBody>
      </p:sp>
      <p:sp>
        <p:nvSpPr>
          <p:cNvPr id="83" name="1705765917"/>
          <p:cNvSpPr txBox="1"/>
          <p:nvPr/>
        </p:nvSpPr>
        <p:spPr>
          <a:xfrm>
            <a:off x="1764651" y="5603820"/>
            <a:ext cx="815514" cy="253850"/>
          </a:xfrm>
          <a:prstGeom prst="rect">
            <a:avLst/>
          </a:prstGeom>
          <a:noFill/>
        </p:spPr>
        <p:txBody>
          <a:bodyPr wrap="square" rtlCol="0">
            <a:spAutoFit/>
          </a:bodyPr>
          <a:lstStyle/>
          <a:p>
            <a:pPr algn="ctr"/>
            <a:r>
              <a:rPr lang="en-US" altLang="zh-CN" sz="1050" dirty="0">
                <a:solidFill>
                  <a:srgbClr val="000000"/>
                </a:solidFill>
                <a:latin typeface="Arial" panose="020B0604020202020204" pitchFamily="34" charset="0"/>
                <a:ea typeface="微软雅黑" pitchFamily="34" charset="-122"/>
              </a:rPr>
              <a:t>User</a:t>
            </a:r>
            <a:endParaRPr lang="zh-CN" altLang="en-US" sz="1050" dirty="0">
              <a:solidFill>
                <a:srgbClr val="000000"/>
              </a:solidFill>
              <a:latin typeface="Arial" panose="020B0604020202020204" pitchFamily="34" charset="0"/>
              <a:ea typeface="微软雅黑" pitchFamily="34" charset="-122"/>
            </a:endParaRPr>
          </a:p>
        </p:txBody>
      </p:sp>
      <p:sp>
        <p:nvSpPr>
          <p:cNvPr id="84" name="1902251496"/>
          <p:cNvSpPr txBox="1"/>
          <p:nvPr/>
        </p:nvSpPr>
        <p:spPr>
          <a:xfrm>
            <a:off x="3446870" y="4837509"/>
            <a:ext cx="1187722" cy="261542"/>
          </a:xfrm>
          <a:prstGeom prst="rect">
            <a:avLst/>
          </a:prstGeom>
          <a:noFill/>
        </p:spPr>
        <p:txBody>
          <a:bodyPr wrap="square" rtlCol="0">
            <a:spAutoFit/>
          </a:bodyPr>
          <a:lstStyle/>
          <a:p>
            <a:r>
              <a:rPr lang="en-US" altLang="zh-CN" sz="1100" dirty="0">
                <a:latin typeface="Arial" panose="020B0604020202020204" pitchFamily="34" charset="0"/>
                <a:ea typeface="微软雅黑" pitchFamily="34" charset="-122"/>
              </a:rPr>
              <a:t>AP8130</a:t>
            </a:r>
            <a:endParaRPr lang="zh-CN" altLang="en-US" sz="1100" dirty="0">
              <a:latin typeface="Arial" panose="020B0604020202020204" pitchFamily="34" charset="0"/>
              <a:ea typeface="微软雅黑" pitchFamily="34" charset="-122"/>
            </a:endParaRPr>
          </a:p>
        </p:txBody>
      </p:sp>
      <p:sp>
        <p:nvSpPr>
          <p:cNvPr id="85" name="1376471808"/>
          <p:cNvSpPr/>
          <p:nvPr/>
        </p:nvSpPr>
        <p:spPr>
          <a:xfrm>
            <a:off x="4029970" y="4077171"/>
            <a:ext cx="978387" cy="253850"/>
          </a:xfrm>
          <a:prstGeom prst="rect">
            <a:avLst/>
          </a:prstGeom>
        </p:spPr>
        <p:txBody>
          <a:bodyPr wrap="square">
            <a:spAutoFit/>
          </a:bodyPr>
          <a:lstStyle/>
          <a:p>
            <a:r>
              <a:rPr lang="en-US" altLang="zh-CN" sz="1050" dirty="0">
                <a:latin typeface="Arial" panose="020B0604020202020204" pitchFamily="34" charset="0"/>
                <a:ea typeface="华文细黑" pitchFamily="2" charset="-122"/>
              </a:rPr>
              <a:t>WDS/Mesh</a:t>
            </a:r>
            <a:endParaRPr lang="zh-CN" altLang="en-US" sz="1050" dirty="0">
              <a:latin typeface="Arial" panose="020B0604020202020204" pitchFamily="34" charset="0"/>
              <a:ea typeface="华文细黑" pitchFamily="2" charset="-122"/>
            </a:endParaRPr>
          </a:p>
        </p:txBody>
      </p:sp>
      <p:sp>
        <p:nvSpPr>
          <p:cNvPr id="86" name="1230094930"/>
          <p:cNvSpPr txBox="1"/>
          <p:nvPr/>
        </p:nvSpPr>
        <p:spPr>
          <a:xfrm>
            <a:off x="7344754" y="4315440"/>
            <a:ext cx="1187722" cy="261542"/>
          </a:xfrm>
          <a:prstGeom prst="rect">
            <a:avLst/>
          </a:prstGeom>
          <a:noFill/>
        </p:spPr>
        <p:txBody>
          <a:bodyPr wrap="square" rtlCol="0">
            <a:spAutoFit/>
          </a:bodyPr>
          <a:lstStyle/>
          <a:p>
            <a:r>
              <a:rPr lang="en-US" altLang="zh-CN" sz="1100" dirty="0">
                <a:latin typeface="Arial" panose="020B0604020202020204" pitchFamily="34" charset="0"/>
                <a:ea typeface="微软雅黑" pitchFamily="34" charset="-122"/>
              </a:rPr>
              <a:t>Beamforming</a:t>
            </a:r>
            <a:endParaRPr lang="zh-CN" altLang="en-US" sz="1100" dirty="0">
              <a:latin typeface="Arial" panose="020B0604020202020204" pitchFamily="34" charset="0"/>
              <a:ea typeface="微软雅黑" pitchFamily="34" charset="-122"/>
            </a:endParaRPr>
          </a:p>
        </p:txBody>
      </p:sp>
      <p:pic>
        <p:nvPicPr>
          <p:cNvPr id="87" name="1017787008" descr="image001"/>
          <p:cNvPicPr>
            <a:picLocks noChangeAspect="1" noChangeArrowheads="1"/>
          </p:cNvPicPr>
          <p:nvPr/>
        </p:nvPicPr>
        <p:blipFill>
          <a:blip r:embed="rId10" cstate="screen"/>
          <a:srcRect/>
          <a:stretch>
            <a:fillRect/>
          </a:stretch>
        </p:blipFill>
        <p:spPr bwMode="auto">
          <a:xfrm>
            <a:off x="9005294" y="4278381"/>
            <a:ext cx="815831" cy="706476"/>
          </a:xfrm>
          <a:prstGeom prst="rect">
            <a:avLst/>
          </a:prstGeom>
          <a:noFill/>
          <a:ln w="9525">
            <a:noFill/>
            <a:miter lim="800000"/>
            <a:headEnd/>
            <a:tailEnd/>
          </a:ln>
        </p:spPr>
      </p:pic>
      <p:sp>
        <p:nvSpPr>
          <p:cNvPr id="88" name="1652566247"/>
          <p:cNvSpPr txBox="1">
            <a:spLocks noChangeArrowheads="1"/>
          </p:cNvSpPr>
          <p:nvPr/>
        </p:nvSpPr>
        <p:spPr bwMode="auto">
          <a:xfrm>
            <a:off x="9923057" y="4245791"/>
            <a:ext cx="920627" cy="739067"/>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0" scaled="1"/>
            <a:tileRect/>
          </a:gradFill>
          <a:ln>
            <a:solidFill>
              <a:schemeClr val="bg1">
                <a:lumMod val="50000"/>
              </a:schemeClr>
            </a:solidFill>
          </a:ln>
          <a:effectLst/>
        </p:spPr>
        <p:txBody>
          <a:bodyPr wrap="square" lIns="35991" tIns="35991" rIns="35991" bIns="35991" anchor="ctr">
            <a:noAutofit/>
          </a:bodyPr>
          <a:lstStyle/>
          <a:p>
            <a:pPr algn="ctr" defTabSz="661809" eaLnBrk="0" hangingPunct="0">
              <a:buClr>
                <a:srgbClr val="993366"/>
              </a:buClr>
              <a:buSzPct val="100000"/>
            </a:pPr>
            <a:r>
              <a:rPr lang="en-US" altLang="zh-CN" sz="1200" b="1" dirty="0">
                <a:solidFill>
                  <a:srgbClr val="C00000"/>
                </a:solidFill>
                <a:effectLst>
                  <a:innerShdw blurRad="114300">
                    <a:prstClr val="black"/>
                  </a:innerShdw>
                </a:effectLst>
                <a:latin typeface="Arial" panose="020B0604020202020204" pitchFamily="34" charset="0"/>
                <a:ea typeface="微软雅黑" pitchFamily="34" charset="-122"/>
                <a:cs typeface="华文细黑"/>
              </a:rPr>
              <a:t>Global delivery team</a:t>
            </a:r>
            <a:endParaRPr lang="zh-CN" altLang="en-US" sz="1200" b="1" dirty="0">
              <a:solidFill>
                <a:srgbClr val="C00000"/>
              </a:solidFill>
              <a:effectLst>
                <a:innerShdw blurRad="114300">
                  <a:prstClr val="black"/>
                </a:innerShdw>
              </a:effectLst>
              <a:latin typeface="Arial" panose="020B0604020202020204" pitchFamily="34" charset="0"/>
              <a:ea typeface="微软雅黑" pitchFamily="34" charset="-122"/>
              <a:cs typeface="华文细黑"/>
            </a:endParaRPr>
          </a:p>
        </p:txBody>
      </p:sp>
      <p:pic>
        <p:nvPicPr>
          <p:cNvPr id="89" name="1710858045" descr="景区.jpg"/>
          <p:cNvPicPr>
            <a:picLocks noChangeAspect="1"/>
          </p:cNvPicPr>
          <p:nvPr/>
        </p:nvPicPr>
        <p:blipFill>
          <a:blip r:embed="rId11" cstate="print"/>
          <a:stretch>
            <a:fillRect/>
          </a:stretch>
        </p:blipFill>
        <p:spPr>
          <a:xfrm>
            <a:off x="1432739" y="1500927"/>
            <a:ext cx="2077443" cy="1713680"/>
          </a:xfrm>
          <a:prstGeom prst="rect">
            <a:avLst/>
          </a:prstGeom>
        </p:spPr>
      </p:pic>
      <p:pic>
        <p:nvPicPr>
          <p:cNvPr id="90" name="2094578502" descr="D:\项目支撑\ap_2_5_middle_bottom.png"/>
          <p:cNvPicPr>
            <a:picLocks noChangeAspect="1" noChangeArrowheads="1"/>
          </p:cNvPicPr>
          <p:nvPr/>
        </p:nvPicPr>
        <p:blipFill>
          <a:blip r:embed="rId5" cstate="print"/>
          <a:srcRect/>
          <a:stretch>
            <a:fillRect/>
          </a:stretch>
        </p:blipFill>
        <p:spPr bwMode="auto">
          <a:xfrm>
            <a:off x="1958242" y="2410302"/>
            <a:ext cx="273551" cy="226711"/>
          </a:xfrm>
          <a:prstGeom prst="rect">
            <a:avLst/>
          </a:prstGeom>
          <a:noFill/>
        </p:spPr>
      </p:pic>
      <p:sp>
        <p:nvSpPr>
          <p:cNvPr id="91" name="2113735549"/>
          <p:cNvSpPr/>
          <p:nvPr/>
        </p:nvSpPr>
        <p:spPr bwMode="auto">
          <a:xfrm>
            <a:off x="1390678" y="2026195"/>
            <a:ext cx="1372559" cy="1129670"/>
          </a:xfrm>
          <a:prstGeom prst="ellipse">
            <a:avLst/>
          </a:prstGeom>
          <a:solidFill>
            <a:srgbClr val="FFC000">
              <a:alpha val="44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799">
              <a:latin typeface="Arial" charset="0"/>
              <a:ea typeface="宋体" charset="-122"/>
            </a:endParaRPr>
          </a:p>
        </p:txBody>
      </p:sp>
      <p:sp>
        <p:nvSpPr>
          <p:cNvPr id="92" name="1172405920"/>
          <p:cNvSpPr/>
          <p:nvPr/>
        </p:nvSpPr>
        <p:spPr>
          <a:xfrm>
            <a:off x="1730428" y="3184975"/>
            <a:ext cx="1858936" cy="338466"/>
          </a:xfrm>
          <a:prstGeom prst="rect">
            <a:avLst/>
          </a:prstGeom>
        </p:spPr>
        <p:txBody>
          <a:bodyPr wrap="none">
            <a:spAutoFit/>
          </a:bodyPr>
          <a:lstStyle/>
          <a:p>
            <a:r>
              <a:rPr lang="bg-BG" altLang="zh-CN" sz="1600" b="1" dirty="0">
                <a:latin typeface="Arial" panose="020B0604020202020204" pitchFamily="34" charset="0"/>
                <a:ea typeface="微软雅黑" pitchFamily="34" charset="-122"/>
              </a:rPr>
              <a:t>Пешеходна алея</a:t>
            </a:r>
            <a:endParaRPr lang="zh-CN" altLang="en-US" sz="1600" b="1" dirty="0">
              <a:latin typeface="Arial" panose="020B0604020202020204" pitchFamily="34" charset="0"/>
              <a:ea typeface="微软雅黑" pitchFamily="34" charset="-122"/>
            </a:endParaRPr>
          </a:p>
        </p:txBody>
      </p:sp>
      <p:sp>
        <p:nvSpPr>
          <p:cNvPr id="93" name="2077235450"/>
          <p:cNvSpPr/>
          <p:nvPr/>
        </p:nvSpPr>
        <p:spPr bwMode="auto">
          <a:xfrm>
            <a:off x="1588782" y="54061"/>
            <a:ext cx="1079719" cy="288848"/>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Secure and Reliable</a:t>
            </a:r>
            <a:endParaRPr lang="en-US" altLang="en-US" sz="1000" b="1" dirty="0">
              <a:solidFill>
                <a:schemeClr val="bg1"/>
              </a:solidFill>
              <a:latin typeface="Arial" panose="020B0604020202020204" pitchFamily="34" charset="0"/>
              <a:ea typeface="微软雅黑" pitchFamily="34" charset="-122"/>
            </a:endParaRPr>
          </a:p>
        </p:txBody>
      </p:sp>
      <p:sp>
        <p:nvSpPr>
          <p:cNvPr id="94" name="2112360588"/>
          <p:cNvSpPr/>
          <p:nvPr/>
        </p:nvSpPr>
        <p:spPr bwMode="auto">
          <a:xfrm>
            <a:off x="253920" y="54062"/>
            <a:ext cx="1259672" cy="287925"/>
          </a:xfrm>
          <a:prstGeom prst="round2SameRect">
            <a:avLst/>
          </a:prstGeom>
          <a:solidFill>
            <a:srgbClr val="C0000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defTabSz="914126">
              <a:buClr>
                <a:srgbClr val="CC9900"/>
              </a:buClr>
            </a:pPr>
            <a:r>
              <a:rPr lang="en-US" altLang="zh-CN" sz="1000" b="1" dirty="0">
                <a:solidFill>
                  <a:schemeClr val="bg1"/>
                </a:solidFill>
                <a:latin typeface="Arial" panose="020B0604020202020204" pitchFamily="34" charset="0"/>
                <a:ea typeface="微软雅黑" pitchFamily="34" charset="-122"/>
              </a:rPr>
              <a:t>High-Speed and Smart</a:t>
            </a:r>
            <a:endParaRPr lang="en-US" altLang="en-US" sz="1000" b="1" dirty="0">
              <a:solidFill>
                <a:schemeClr val="bg1"/>
              </a:solidFill>
              <a:latin typeface="Arial" panose="020B0604020202020204" pitchFamily="34" charset="0"/>
              <a:ea typeface="微软雅黑" pitchFamily="34" charset="-122"/>
            </a:endParaRPr>
          </a:p>
        </p:txBody>
      </p:sp>
      <p:sp>
        <p:nvSpPr>
          <p:cNvPr id="95" name="577728712"/>
          <p:cNvSpPr/>
          <p:nvPr/>
        </p:nvSpPr>
        <p:spPr bwMode="auto">
          <a:xfrm>
            <a:off x="2721039" y="54069"/>
            <a:ext cx="1079719" cy="287925"/>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Efficient Operation</a:t>
            </a:r>
            <a:endParaRPr lang="en-US" altLang="en-US" sz="1000" b="1" dirty="0">
              <a:solidFill>
                <a:schemeClr val="bg1"/>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401667421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6" name="1583944470"/>
          <p:cNvCxnSpPr/>
          <p:nvPr/>
        </p:nvCxnSpPr>
        <p:spPr bwMode="auto">
          <a:xfrm>
            <a:off x="0" y="358780"/>
            <a:ext cx="12200823" cy="0"/>
          </a:xfrm>
          <a:prstGeom prst="line">
            <a:avLst/>
          </a:prstGeom>
          <a:noFill/>
          <a:ln w="28575">
            <a:solidFill>
              <a:srgbClr val="C00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cxnSp>
      <p:pic>
        <p:nvPicPr>
          <p:cNvPr id="149506" name="1970199768" descr="C:\Users\l00198883.CHINA\Desktop\20140719105859552.jpg"/>
          <p:cNvPicPr>
            <a:picLocks noChangeAspect="1" noChangeArrowheads="1"/>
          </p:cNvPicPr>
          <p:nvPr/>
        </p:nvPicPr>
        <p:blipFill>
          <a:blip r:embed="rId2" cstate="print"/>
          <a:srcRect/>
          <a:stretch>
            <a:fillRect/>
          </a:stretch>
        </p:blipFill>
        <p:spPr bwMode="auto">
          <a:xfrm>
            <a:off x="4541852" y="1618360"/>
            <a:ext cx="3153758" cy="2892961"/>
          </a:xfrm>
          <a:prstGeom prst="rect">
            <a:avLst/>
          </a:prstGeom>
          <a:noFill/>
        </p:spPr>
      </p:pic>
      <p:pic>
        <p:nvPicPr>
          <p:cNvPr id="42" name="1052822515" descr="C:\Users\l00198883.CHINA\Desktop\small_news_2015-04-06-23-09-28.jpg"/>
          <p:cNvPicPr>
            <a:picLocks noChangeAspect="1" noChangeArrowheads="1"/>
          </p:cNvPicPr>
          <p:nvPr/>
        </p:nvPicPr>
        <p:blipFill>
          <a:blip r:embed="rId3" cstate="print"/>
          <a:srcRect/>
          <a:stretch>
            <a:fillRect/>
          </a:stretch>
        </p:blipFill>
        <p:spPr bwMode="auto">
          <a:xfrm>
            <a:off x="7695610" y="1618359"/>
            <a:ext cx="3313036" cy="2912200"/>
          </a:xfrm>
          <a:prstGeom prst="rect">
            <a:avLst/>
          </a:prstGeom>
          <a:noFill/>
        </p:spPr>
      </p:pic>
      <p:pic>
        <p:nvPicPr>
          <p:cNvPr id="9" name="1343106351"/>
          <p:cNvPicPr>
            <a:picLocks noChangeAspect="1" noChangeArrowheads="1"/>
          </p:cNvPicPr>
          <p:nvPr/>
        </p:nvPicPr>
        <p:blipFill>
          <a:blip r:embed="rId4" cstate="email">
            <a:duotone>
              <a:schemeClr val="bg2">
                <a:shade val="45000"/>
                <a:satMod val="135000"/>
              </a:schemeClr>
              <a:prstClr val="white"/>
            </a:duotone>
          </a:blip>
          <a:srcRect/>
          <a:stretch>
            <a:fillRect/>
          </a:stretch>
        </p:blipFill>
        <p:spPr bwMode="auto">
          <a:xfrm>
            <a:off x="1063366" y="1628103"/>
            <a:ext cx="3449402" cy="2854960"/>
          </a:xfrm>
          <a:prstGeom prst="rect">
            <a:avLst/>
          </a:prstGeom>
          <a:noFill/>
          <a:ln w="9525">
            <a:noFill/>
            <a:miter lim="800000"/>
            <a:headEnd/>
            <a:tailEnd/>
          </a:ln>
        </p:spPr>
      </p:pic>
      <p:cxnSp>
        <p:nvCxnSpPr>
          <p:cNvPr id="10" name="859177397"/>
          <p:cNvCxnSpPr>
            <a:cxnSpLocks noChangeShapeType="1"/>
          </p:cNvCxnSpPr>
          <p:nvPr/>
        </p:nvCxnSpPr>
        <p:spPr bwMode="auto">
          <a:xfrm>
            <a:off x="4508856" y="1766904"/>
            <a:ext cx="23960" cy="2428851"/>
          </a:xfrm>
          <a:prstGeom prst="line">
            <a:avLst/>
          </a:prstGeom>
          <a:noFill/>
          <a:ln w="28575" algn="ctr">
            <a:solidFill>
              <a:schemeClr val="bg1">
                <a:lumMod val="50000"/>
              </a:schemeClr>
            </a:solidFill>
            <a:prstDash val="sysDot"/>
            <a:round/>
            <a:headEnd/>
            <a:tailEnd/>
          </a:ln>
        </p:spPr>
      </p:cxnSp>
      <p:sp>
        <p:nvSpPr>
          <p:cNvPr id="11" name="170919223"/>
          <p:cNvSpPr>
            <a:spLocks noChangeArrowheads="1"/>
          </p:cNvSpPr>
          <p:nvPr/>
        </p:nvSpPr>
        <p:spPr bwMode="gray">
          <a:xfrm flipV="1">
            <a:off x="4196278" y="4310979"/>
            <a:ext cx="711286" cy="228667"/>
          </a:xfrm>
          <a:prstGeom prst="triangle">
            <a:avLst>
              <a:gd name="adj" fmla="val 50000"/>
            </a:avLst>
          </a:prstGeom>
          <a:solidFill>
            <a:schemeClr val="accent1">
              <a:lumMod val="50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lIns="91404" tIns="45702" rIns="91404" bIns="45702" anchor="ctr"/>
          <a:lstStyle/>
          <a:p>
            <a:endParaRPr lang="zh-CN" altLang="en-US" sz="1799">
              <a:solidFill>
                <a:srgbClr val="000000"/>
              </a:solidFill>
              <a:latin typeface="Arial" pitchFamily="34" charset="0"/>
              <a:ea typeface="微软雅黑" pitchFamily="34" charset="-122"/>
              <a:cs typeface="Arial" pitchFamily="34" charset="0"/>
              <a:sym typeface="Arial"/>
            </a:endParaRPr>
          </a:p>
        </p:txBody>
      </p:sp>
      <p:sp>
        <p:nvSpPr>
          <p:cNvPr id="12" name="1591269305"/>
          <p:cNvSpPr>
            <a:spLocks noChangeArrowheads="1"/>
          </p:cNvSpPr>
          <p:nvPr/>
        </p:nvSpPr>
        <p:spPr bwMode="gray">
          <a:xfrm flipV="1">
            <a:off x="7335220" y="4310978"/>
            <a:ext cx="727203" cy="228667"/>
          </a:xfrm>
          <a:prstGeom prst="triangle">
            <a:avLst>
              <a:gd name="adj" fmla="val 50000"/>
            </a:avLst>
          </a:prstGeom>
          <a:solidFill>
            <a:schemeClr val="accent1">
              <a:lumMod val="50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lIns="91404" tIns="45702" rIns="91404" bIns="45702" anchor="ctr"/>
          <a:lstStyle/>
          <a:p>
            <a:endParaRPr lang="zh-CN" altLang="en-US" sz="1799">
              <a:solidFill>
                <a:srgbClr val="000000"/>
              </a:solidFill>
              <a:latin typeface="Arial" pitchFamily="34" charset="0"/>
              <a:ea typeface="微软雅黑" pitchFamily="34" charset="-122"/>
              <a:cs typeface="Arial" pitchFamily="34" charset="0"/>
              <a:sym typeface="Arial"/>
            </a:endParaRPr>
          </a:p>
        </p:txBody>
      </p:sp>
      <p:pic>
        <p:nvPicPr>
          <p:cNvPr id="13" name="192628575" descr="图片4.png"/>
          <p:cNvPicPr>
            <a:picLocks noChangeAspect="1"/>
          </p:cNvPicPr>
          <p:nvPr/>
        </p:nvPicPr>
        <p:blipFill>
          <a:blip r:embed="rId5" cstate="email"/>
          <a:stretch>
            <a:fillRect/>
          </a:stretch>
        </p:blipFill>
        <p:spPr>
          <a:xfrm>
            <a:off x="3365857" y="1709294"/>
            <a:ext cx="654667" cy="542214"/>
          </a:xfrm>
          <a:prstGeom prst="rect">
            <a:avLst/>
          </a:prstGeom>
          <a:ln>
            <a:noFill/>
          </a:ln>
          <a:effectLst>
            <a:outerShdw blurRad="292100" dist="139700" dir="2700000" algn="tl" rotWithShape="0">
              <a:srgbClr val="333333">
                <a:alpha val="65000"/>
              </a:srgbClr>
            </a:outerShdw>
          </a:effectLst>
        </p:spPr>
      </p:pic>
      <p:cxnSp>
        <p:nvCxnSpPr>
          <p:cNvPr id="14" name="591621973"/>
          <p:cNvCxnSpPr>
            <a:cxnSpLocks noChangeShapeType="1"/>
          </p:cNvCxnSpPr>
          <p:nvPr/>
        </p:nvCxnSpPr>
        <p:spPr bwMode="auto">
          <a:xfrm>
            <a:off x="7684922" y="1688797"/>
            <a:ext cx="11979" cy="2585553"/>
          </a:xfrm>
          <a:prstGeom prst="line">
            <a:avLst/>
          </a:prstGeom>
          <a:noFill/>
          <a:ln w="28575" algn="ctr">
            <a:solidFill>
              <a:schemeClr val="accent1">
                <a:lumMod val="75000"/>
              </a:schemeClr>
            </a:solidFill>
            <a:prstDash val="sysDot"/>
            <a:round/>
            <a:headEnd/>
            <a:tailEnd/>
          </a:ln>
        </p:spPr>
      </p:cxnSp>
      <p:sp>
        <p:nvSpPr>
          <p:cNvPr id="15" name="1096345368"/>
          <p:cNvSpPr>
            <a:spLocks noChangeArrowheads="1"/>
          </p:cNvSpPr>
          <p:nvPr/>
        </p:nvSpPr>
        <p:spPr bwMode="auto">
          <a:xfrm>
            <a:off x="1068005" y="4851337"/>
            <a:ext cx="4963040" cy="1213675"/>
          </a:xfrm>
          <a:prstGeom prst="roundRect">
            <a:avLst>
              <a:gd name="adj" fmla="val 8468"/>
            </a:avLst>
          </a:prstGeom>
          <a:solidFill>
            <a:schemeClr val="bg1">
              <a:lumMod val="95000"/>
            </a:schemeClr>
          </a:solidFill>
          <a:ln>
            <a:noFill/>
          </a:ln>
          <a:effectLst>
            <a:outerShdw blurRad="40000" dist="23000" dir="5400000" rotWithShape="0">
              <a:srgbClr val="000000">
                <a:alpha val="35000"/>
              </a:srgbClr>
            </a:outerShdw>
          </a:effectLst>
        </p:spPr>
        <p:txBody>
          <a:bodyPr lIns="0" tIns="45702" rIns="0" bIns="45702" anchor="ctr"/>
          <a:lstStyle/>
          <a:p>
            <a:pPr algn="ctr" defTabSz="834664" eaLnBrk="0" hangingPunct="0"/>
            <a:endParaRPr lang="zh-CN" altLang="en-US" sz="1200" b="1" dirty="0">
              <a:solidFill>
                <a:srgbClr val="000000"/>
              </a:solidFill>
              <a:latin typeface="Arial" pitchFamily="34" charset="0"/>
              <a:ea typeface="微软雅黑" pitchFamily="34" charset="-122"/>
              <a:cs typeface="Arial" pitchFamily="34" charset="0"/>
              <a:sym typeface="Arial"/>
            </a:endParaRPr>
          </a:p>
        </p:txBody>
      </p:sp>
      <p:sp>
        <p:nvSpPr>
          <p:cNvPr id="16" name="1751333505"/>
          <p:cNvSpPr>
            <a:spLocks noChangeArrowheads="1"/>
          </p:cNvSpPr>
          <p:nvPr/>
        </p:nvSpPr>
        <p:spPr bwMode="auto">
          <a:xfrm>
            <a:off x="1040817" y="4555088"/>
            <a:ext cx="4999359" cy="367757"/>
          </a:xfrm>
          <a:prstGeom prst="roundRect">
            <a:avLst/>
          </a:prstGeom>
          <a:solidFill>
            <a:srgbClr val="C00000"/>
          </a:solidFill>
          <a:ln w="9525" cap="flat" cmpd="sng" algn="ctr">
            <a:solidFill>
              <a:srgbClr val="60B5CC">
                <a:shade val="95000"/>
                <a:satMod val="105000"/>
              </a:srgbClr>
            </a:solidFill>
            <a:prstDash val="solid"/>
          </a:ln>
          <a:effectLst>
            <a:outerShdw blurRad="40000" dist="23000" dir="5400000" rotWithShape="0">
              <a:srgbClr val="000000">
                <a:alpha val="35000"/>
              </a:srgbClr>
            </a:outerShdw>
          </a:effectLst>
        </p:spPr>
        <p:txBody>
          <a:bodyPr vert="horz" wrap="square" lIns="91410" tIns="45705" rIns="91410" bIns="45705" numCol="1" rtlCol="0" anchor="ctr" anchorCtr="0" compatLnSpc="1">
            <a:prstTxWarp prst="textNoShape">
              <a:avLst/>
            </a:prstTxWarp>
          </a:bodyPr>
          <a:lstStyle/>
          <a:p>
            <a:pPr marL="85681" indent="-85681" algn="ctr" defTabSz="617002" eaLnBrk="0" hangingPunct="0">
              <a:lnSpc>
                <a:spcPct val="120000"/>
              </a:lnSpc>
              <a:buClr>
                <a:srgbClr val="C00000"/>
              </a:buClr>
              <a:buSzPct val="60000"/>
              <a:defRPr/>
            </a:pPr>
            <a:r>
              <a:rPr lang="en-US" altLang="zh-CN" sz="1600" b="1" kern="0" dirty="0">
                <a:solidFill>
                  <a:srgbClr val="FFFFFF"/>
                </a:solidFill>
                <a:latin typeface="Arial" panose="020B0604020202020204" pitchFamily="34" charset="0"/>
                <a:ea typeface="微软雅黑" pitchFamily="34" charset="-122"/>
                <a:cs typeface="Arial" pitchFamily="34" charset="0"/>
                <a:sym typeface="Arial"/>
              </a:rPr>
              <a:t>Intra-AC L2/L3 fast roaming</a:t>
            </a:r>
            <a:endParaRPr lang="zh-CN" altLang="en-US" sz="1600" b="1" kern="0" dirty="0">
              <a:solidFill>
                <a:srgbClr val="FFFFFF"/>
              </a:solidFill>
              <a:latin typeface="Arial" panose="020B0604020202020204" pitchFamily="34" charset="0"/>
              <a:ea typeface="微软雅黑" pitchFamily="34" charset="-122"/>
              <a:cs typeface="Arial" pitchFamily="34" charset="0"/>
              <a:sym typeface="Arial"/>
            </a:endParaRPr>
          </a:p>
        </p:txBody>
      </p:sp>
      <p:sp>
        <p:nvSpPr>
          <p:cNvPr id="17" name="1240016721"/>
          <p:cNvSpPr/>
          <p:nvPr/>
        </p:nvSpPr>
        <p:spPr bwMode="auto">
          <a:xfrm>
            <a:off x="785407" y="1236879"/>
            <a:ext cx="10725308" cy="331621"/>
          </a:xfrm>
          <a:prstGeom prst="round2SameRect">
            <a:avLst/>
          </a:prstGeom>
          <a:solidFill>
            <a:srgbClr val="C00000"/>
          </a:solidFill>
          <a:ln w="9525" cap="flat" cmpd="sng" algn="ctr">
            <a:solidFill>
              <a:srgbClr val="60B5CC">
                <a:shade val="95000"/>
                <a:satMod val="105000"/>
              </a:srgbClr>
            </a:solidFill>
            <a:prstDash val="solid"/>
          </a:ln>
          <a:effectLst>
            <a:outerShdw blurRad="40000" dist="23000" dir="5400000" rotWithShape="0">
              <a:srgbClr val="000000">
                <a:alpha val="35000"/>
              </a:srgbClr>
            </a:outerShdw>
          </a:effectLst>
          <a:extLst/>
        </p:spPr>
        <p:txBody>
          <a:bodyPr vert="horz" wrap="square" lIns="91404" tIns="45702" rIns="91404" bIns="45702" numCol="1" rtlCol="0" anchor="ctr" anchorCtr="0" compatLnSpc="1">
            <a:prstTxWarp prst="textNoShape">
              <a:avLst/>
            </a:prstTxWarp>
          </a:bodyPr>
          <a:lstStyle/>
          <a:p>
            <a:pPr marL="442721" indent="-442721" algn="ctr" defTabSz="912417" eaLnBrk="0" hangingPunct="0">
              <a:lnSpc>
                <a:spcPct val="110000"/>
              </a:lnSpc>
              <a:buClr>
                <a:srgbClr val="CC9900"/>
              </a:buClr>
              <a:buSzPct val="80000"/>
              <a:defRPr/>
            </a:pPr>
            <a:r>
              <a:rPr lang="ru-RU" altLang="zh-CN" sz="1600" b="1" dirty="0">
                <a:solidFill>
                  <a:srgbClr val="FFFFFF"/>
                </a:solidFill>
                <a:latin typeface="Arial" pitchFamily="34" charset="0"/>
                <a:ea typeface="微软雅黑" pitchFamily="34" charset="-122"/>
                <a:cs typeface="Arial" pitchFamily="34" charset="0"/>
                <a:sym typeface="Arial"/>
              </a:rPr>
              <a:t>Безпроблемен роуминг, осигуряващ непрекъснат достъп до мрежата за потребителите в движение</a:t>
            </a:r>
            <a:endParaRPr lang="zh-CN" altLang="en-US" sz="1600" b="1" dirty="0">
              <a:solidFill>
                <a:srgbClr val="FFFFFF"/>
              </a:solidFill>
              <a:latin typeface="Arial" pitchFamily="34" charset="0"/>
              <a:ea typeface="微软雅黑" pitchFamily="34" charset="-122"/>
              <a:cs typeface="Arial" pitchFamily="34" charset="0"/>
              <a:sym typeface="Arial"/>
            </a:endParaRPr>
          </a:p>
        </p:txBody>
      </p:sp>
      <p:sp>
        <p:nvSpPr>
          <p:cNvPr id="18" name="513445632"/>
          <p:cNvSpPr>
            <a:spLocks noChangeArrowheads="1"/>
          </p:cNvSpPr>
          <p:nvPr/>
        </p:nvSpPr>
        <p:spPr bwMode="auto">
          <a:xfrm>
            <a:off x="6077858" y="4839028"/>
            <a:ext cx="4926722" cy="1208521"/>
          </a:xfrm>
          <a:prstGeom prst="roundRect">
            <a:avLst>
              <a:gd name="adj" fmla="val 8468"/>
            </a:avLst>
          </a:prstGeom>
          <a:solidFill>
            <a:schemeClr val="bg1">
              <a:lumMod val="95000"/>
            </a:schemeClr>
          </a:solidFill>
          <a:ln>
            <a:noFill/>
          </a:ln>
          <a:effectLst>
            <a:outerShdw blurRad="40000" dist="23000" dir="5400000" rotWithShape="0">
              <a:srgbClr val="000000">
                <a:alpha val="35000"/>
              </a:srgbClr>
            </a:outerShdw>
          </a:effectLst>
        </p:spPr>
        <p:txBody>
          <a:bodyPr lIns="0" tIns="45702" rIns="0" bIns="45702" anchor="ctr"/>
          <a:lstStyle/>
          <a:p>
            <a:pPr defTabSz="834664" eaLnBrk="0" hangingPunct="0">
              <a:lnSpc>
                <a:spcPct val="150000"/>
              </a:lnSpc>
            </a:pPr>
            <a:endParaRPr lang="zh-CN" altLang="en-US" sz="1000" dirty="0">
              <a:latin typeface="Arial" pitchFamily="34" charset="0"/>
              <a:ea typeface="微软雅黑" pitchFamily="34" charset="-122"/>
              <a:cs typeface="Arial" pitchFamily="34" charset="0"/>
              <a:sym typeface="Arial"/>
            </a:endParaRPr>
          </a:p>
        </p:txBody>
      </p:sp>
      <p:sp>
        <p:nvSpPr>
          <p:cNvPr id="19" name="1320668119"/>
          <p:cNvSpPr>
            <a:spLocks noChangeArrowheads="1"/>
          </p:cNvSpPr>
          <p:nvPr/>
        </p:nvSpPr>
        <p:spPr bwMode="auto">
          <a:xfrm>
            <a:off x="6054453" y="4555088"/>
            <a:ext cx="4973532" cy="367757"/>
          </a:xfrm>
          <a:prstGeom prst="roundRect">
            <a:avLst/>
          </a:prstGeom>
          <a:solidFill>
            <a:srgbClr val="C00000"/>
          </a:solidFill>
          <a:ln w="9525" cap="flat" cmpd="sng" algn="ctr">
            <a:solidFill>
              <a:srgbClr val="60B5CC">
                <a:shade val="95000"/>
                <a:satMod val="105000"/>
              </a:srgbClr>
            </a:solidFill>
            <a:prstDash val="solid"/>
          </a:ln>
          <a:effectLst>
            <a:outerShdw blurRad="40000" dist="23000" dir="5400000" rotWithShape="0">
              <a:srgbClr val="000000">
                <a:alpha val="35000"/>
              </a:srgbClr>
            </a:outerShdw>
          </a:effectLst>
        </p:spPr>
        <p:txBody>
          <a:bodyPr vert="horz" wrap="square" lIns="91410" tIns="45705" rIns="91410" bIns="45705" numCol="1" rtlCol="0" anchor="ctr" anchorCtr="0" compatLnSpc="1">
            <a:prstTxWarp prst="textNoShape">
              <a:avLst/>
            </a:prstTxWarp>
          </a:bodyPr>
          <a:lstStyle/>
          <a:p>
            <a:pPr marL="85681" indent="-85681" algn="ctr" defTabSz="617002" eaLnBrk="0" hangingPunct="0">
              <a:lnSpc>
                <a:spcPct val="120000"/>
              </a:lnSpc>
              <a:buClr>
                <a:srgbClr val="C00000"/>
              </a:buClr>
              <a:buSzPct val="60000"/>
              <a:defRPr/>
            </a:pPr>
            <a:r>
              <a:rPr lang="bg-BG" altLang="zh-CN" sz="1600" b="1" kern="0" dirty="0">
                <a:solidFill>
                  <a:srgbClr val="FFFFFF"/>
                </a:solidFill>
                <a:latin typeface="Arial" pitchFamily="34" charset="0"/>
                <a:ea typeface="微软雅黑" pitchFamily="34" charset="-122"/>
                <a:cs typeface="Arial" pitchFamily="34" charset="0"/>
                <a:sym typeface="Arial"/>
              </a:rPr>
              <a:t>Интелигентен роуминг</a:t>
            </a:r>
            <a:endParaRPr lang="zh-CN" altLang="en-US" sz="1600" b="1" kern="0" dirty="0">
              <a:solidFill>
                <a:srgbClr val="FFFFFF"/>
              </a:solidFill>
              <a:latin typeface="Arial" pitchFamily="34" charset="0"/>
              <a:ea typeface="微软雅黑" pitchFamily="34" charset="-122"/>
              <a:cs typeface="Arial" pitchFamily="34" charset="0"/>
              <a:sym typeface="Arial"/>
            </a:endParaRPr>
          </a:p>
        </p:txBody>
      </p:sp>
      <p:pic>
        <p:nvPicPr>
          <p:cNvPr id="20" name="942390076" descr="箭头第6P-2"/>
          <p:cNvPicPr>
            <a:picLocks noChangeAspect="1" noChangeArrowheads="1"/>
          </p:cNvPicPr>
          <p:nvPr/>
        </p:nvPicPr>
        <p:blipFill>
          <a:blip r:embed="rId6" cstate="email"/>
          <a:srcRect/>
          <a:stretch>
            <a:fillRect/>
          </a:stretch>
        </p:blipFill>
        <p:spPr bwMode="auto">
          <a:xfrm>
            <a:off x="3678922" y="2968765"/>
            <a:ext cx="1354503" cy="790974"/>
          </a:xfrm>
          <a:prstGeom prst="rect">
            <a:avLst/>
          </a:prstGeom>
          <a:noFill/>
          <a:ln w="9525">
            <a:noFill/>
            <a:miter lim="800000"/>
            <a:headEnd/>
            <a:tailEnd/>
          </a:ln>
        </p:spPr>
      </p:pic>
      <p:sp>
        <p:nvSpPr>
          <p:cNvPr id="21" name="1248739743"/>
          <p:cNvSpPr txBox="1"/>
          <p:nvPr/>
        </p:nvSpPr>
        <p:spPr>
          <a:xfrm>
            <a:off x="4675922" y="1708143"/>
            <a:ext cx="859443" cy="338454"/>
          </a:xfrm>
          <a:prstGeom prst="rect">
            <a:avLst/>
          </a:prstGeom>
          <a:noFill/>
        </p:spPr>
        <p:txBody>
          <a:bodyPr wrap="square" lIns="91404" tIns="45702" rIns="91404" bIns="45702" rtlCol="0">
            <a:spAutoFit/>
          </a:bodyPr>
          <a:lstStyle/>
          <a:p>
            <a:r>
              <a:rPr lang="bg-BG" altLang="zh-CN" sz="1600" b="1" dirty="0">
                <a:solidFill>
                  <a:schemeClr val="bg1"/>
                </a:solidFill>
                <a:latin typeface="Arial" pitchFamily="34" charset="0"/>
                <a:ea typeface="微软雅黑" pitchFamily="34" charset="-122"/>
                <a:cs typeface="Arial" pitchFamily="34" charset="0"/>
                <a:sym typeface="Arial"/>
              </a:rPr>
              <a:t>Улица</a:t>
            </a:r>
            <a:endParaRPr lang="zh-CN" altLang="en-US" sz="1600" b="1" dirty="0">
              <a:solidFill>
                <a:schemeClr val="bg1"/>
              </a:solidFill>
              <a:latin typeface="Arial" pitchFamily="34" charset="0"/>
              <a:ea typeface="微软雅黑" pitchFamily="34" charset="-122"/>
              <a:cs typeface="Arial" pitchFamily="34" charset="0"/>
              <a:sym typeface="Arial"/>
            </a:endParaRPr>
          </a:p>
        </p:txBody>
      </p:sp>
      <p:sp>
        <p:nvSpPr>
          <p:cNvPr id="22" name="949112365"/>
          <p:cNvSpPr txBox="1"/>
          <p:nvPr/>
        </p:nvSpPr>
        <p:spPr>
          <a:xfrm>
            <a:off x="1214880" y="1726344"/>
            <a:ext cx="1127286" cy="338454"/>
          </a:xfrm>
          <a:prstGeom prst="rect">
            <a:avLst/>
          </a:prstGeom>
          <a:noFill/>
        </p:spPr>
        <p:txBody>
          <a:bodyPr wrap="square" lIns="91404" tIns="45702" rIns="91404" bIns="45702" rtlCol="0">
            <a:spAutoFit/>
          </a:bodyPr>
          <a:lstStyle/>
          <a:p>
            <a:r>
              <a:rPr lang="bg-BG" altLang="zh-CN" sz="1600" b="1" dirty="0">
                <a:solidFill>
                  <a:srgbClr val="000000"/>
                </a:solidFill>
                <a:latin typeface="Arial" pitchFamily="34" charset="0"/>
                <a:ea typeface="微软雅黑" pitchFamily="34" charset="-122"/>
                <a:cs typeface="Arial" pitchFamily="34" charset="0"/>
                <a:sym typeface="Arial"/>
              </a:rPr>
              <a:t>Площад</a:t>
            </a:r>
            <a:endParaRPr lang="zh-CN" altLang="en-US" sz="1600" b="1" dirty="0">
              <a:solidFill>
                <a:srgbClr val="000000"/>
              </a:solidFill>
              <a:latin typeface="Arial" pitchFamily="34" charset="0"/>
              <a:ea typeface="微软雅黑" pitchFamily="34" charset="-122"/>
              <a:cs typeface="Arial" pitchFamily="34" charset="0"/>
              <a:sym typeface="Arial"/>
            </a:endParaRPr>
          </a:p>
        </p:txBody>
      </p:sp>
      <p:pic>
        <p:nvPicPr>
          <p:cNvPr id="23" name="122596449" descr="箭头第6P-2"/>
          <p:cNvPicPr>
            <a:picLocks noChangeAspect="1" noChangeArrowheads="1"/>
          </p:cNvPicPr>
          <p:nvPr/>
        </p:nvPicPr>
        <p:blipFill>
          <a:blip r:embed="rId6" cstate="email"/>
          <a:srcRect/>
          <a:stretch>
            <a:fillRect/>
          </a:stretch>
        </p:blipFill>
        <p:spPr bwMode="auto">
          <a:xfrm>
            <a:off x="6631255" y="3010051"/>
            <a:ext cx="1354503" cy="790974"/>
          </a:xfrm>
          <a:prstGeom prst="rect">
            <a:avLst/>
          </a:prstGeom>
          <a:noFill/>
          <a:ln w="9525">
            <a:noFill/>
            <a:miter lim="800000"/>
            <a:headEnd/>
            <a:tailEnd/>
          </a:ln>
        </p:spPr>
      </p:pic>
      <p:pic>
        <p:nvPicPr>
          <p:cNvPr id="24" name="1374949777"/>
          <p:cNvPicPr>
            <a:picLocks noChangeAspect="1" noChangeArrowheads="1"/>
          </p:cNvPicPr>
          <p:nvPr/>
        </p:nvPicPr>
        <p:blipFill>
          <a:blip r:embed="rId7" cstate="email"/>
          <a:srcRect/>
          <a:stretch>
            <a:fillRect/>
          </a:stretch>
        </p:blipFill>
        <p:spPr bwMode="auto">
          <a:xfrm>
            <a:off x="6190488" y="3103959"/>
            <a:ext cx="387179" cy="753773"/>
          </a:xfrm>
          <a:prstGeom prst="rect">
            <a:avLst/>
          </a:prstGeom>
          <a:noFill/>
          <a:ln w="9525">
            <a:noFill/>
            <a:miter lim="800000"/>
            <a:headEnd/>
            <a:tailEnd/>
          </a:ln>
        </p:spPr>
      </p:pic>
      <p:sp>
        <p:nvSpPr>
          <p:cNvPr id="26" name="1650669494"/>
          <p:cNvSpPr>
            <a:spLocks/>
          </p:cNvSpPr>
          <p:nvPr/>
        </p:nvSpPr>
        <p:spPr bwMode="auto">
          <a:xfrm rot="11009724">
            <a:off x="3630957" y="2338584"/>
            <a:ext cx="130689" cy="13174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sp>
        <p:nvSpPr>
          <p:cNvPr id="27" name="1950627241"/>
          <p:cNvSpPr>
            <a:spLocks noEditPoints="1"/>
          </p:cNvSpPr>
          <p:nvPr/>
        </p:nvSpPr>
        <p:spPr bwMode="auto">
          <a:xfrm rot="11009724">
            <a:off x="3397841" y="2497471"/>
            <a:ext cx="566907" cy="305336"/>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sp>
        <p:nvSpPr>
          <p:cNvPr id="29" name="1303196557"/>
          <p:cNvSpPr>
            <a:spLocks/>
          </p:cNvSpPr>
          <p:nvPr/>
        </p:nvSpPr>
        <p:spPr bwMode="auto">
          <a:xfrm rot="11947815">
            <a:off x="6888595" y="2279939"/>
            <a:ext cx="130689" cy="13174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sp>
        <p:nvSpPr>
          <p:cNvPr id="30" name="620037316"/>
          <p:cNvSpPr>
            <a:spLocks noEditPoints="1"/>
          </p:cNvSpPr>
          <p:nvPr/>
        </p:nvSpPr>
        <p:spPr bwMode="auto">
          <a:xfrm rot="11947815">
            <a:off x="6589822" y="2425691"/>
            <a:ext cx="566907" cy="305336"/>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sp>
        <p:nvSpPr>
          <p:cNvPr id="31" name="1257507457"/>
          <p:cNvSpPr txBox="1"/>
          <p:nvPr/>
        </p:nvSpPr>
        <p:spPr>
          <a:xfrm>
            <a:off x="7829679" y="1731738"/>
            <a:ext cx="1859083" cy="338454"/>
          </a:xfrm>
          <a:prstGeom prst="rect">
            <a:avLst/>
          </a:prstGeom>
          <a:noFill/>
        </p:spPr>
        <p:txBody>
          <a:bodyPr wrap="square" lIns="91404" tIns="45702" rIns="91404" bIns="45702" rtlCol="0">
            <a:spAutoFit/>
          </a:bodyPr>
          <a:lstStyle/>
          <a:p>
            <a:r>
              <a:rPr lang="bg-BG" altLang="zh-CN" sz="1600" b="1" dirty="0">
                <a:solidFill>
                  <a:schemeClr val="bg1"/>
                </a:solidFill>
                <a:latin typeface="Arial" panose="020B0604020202020204" pitchFamily="34" charset="0"/>
                <a:ea typeface="微软雅黑" pitchFamily="34" charset="-122"/>
                <a:cs typeface="Arial" pitchFamily="34" charset="0"/>
                <a:sym typeface="Arial"/>
              </a:rPr>
              <a:t>Пешеходна зона</a:t>
            </a:r>
            <a:endParaRPr lang="zh-CN" altLang="en-US" sz="1600" b="1" dirty="0">
              <a:solidFill>
                <a:schemeClr val="bg1"/>
              </a:solidFill>
              <a:latin typeface="Arial" panose="020B0604020202020204" pitchFamily="34" charset="0"/>
              <a:ea typeface="微软雅黑" pitchFamily="34" charset="-122"/>
              <a:cs typeface="Arial" pitchFamily="34" charset="0"/>
              <a:sym typeface="Arial"/>
            </a:endParaRPr>
          </a:p>
        </p:txBody>
      </p:sp>
      <p:sp>
        <p:nvSpPr>
          <p:cNvPr id="33" name="1950435809"/>
          <p:cNvSpPr>
            <a:spLocks/>
          </p:cNvSpPr>
          <p:nvPr/>
        </p:nvSpPr>
        <p:spPr bwMode="auto">
          <a:xfrm rot="12346548">
            <a:off x="10217273" y="2312122"/>
            <a:ext cx="130689" cy="13174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sp>
        <p:nvSpPr>
          <p:cNvPr id="34" name="1912072634"/>
          <p:cNvSpPr>
            <a:spLocks noEditPoints="1"/>
          </p:cNvSpPr>
          <p:nvPr/>
        </p:nvSpPr>
        <p:spPr bwMode="auto">
          <a:xfrm rot="12346548">
            <a:off x="9892130" y="2446977"/>
            <a:ext cx="566907" cy="305336"/>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70C0"/>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799">
              <a:solidFill>
                <a:srgbClr val="000000"/>
              </a:solidFill>
              <a:latin typeface="Arial" pitchFamily="34" charset="0"/>
              <a:ea typeface="微软雅黑" pitchFamily="34" charset="-122"/>
              <a:cs typeface="Arial" pitchFamily="34" charset="0"/>
            </a:endParaRPr>
          </a:p>
        </p:txBody>
      </p:sp>
      <p:pic>
        <p:nvPicPr>
          <p:cNvPr id="35" name="1957977659"/>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6915696" y="1664772"/>
            <a:ext cx="586029" cy="52077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6" name="621825807"/>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10027500" y="1688632"/>
            <a:ext cx="586029" cy="520779"/>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7" name="723764235"/>
          <p:cNvSpPr/>
          <p:nvPr/>
        </p:nvSpPr>
        <p:spPr>
          <a:xfrm>
            <a:off x="1030245" y="4963472"/>
            <a:ext cx="4939504" cy="1061541"/>
          </a:xfrm>
          <a:prstGeom prst="rect">
            <a:avLst/>
          </a:prstGeom>
        </p:spPr>
        <p:txBody>
          <a:bodyPr wrap="square" lIns="91404" tIns="45702" rIns="91404" bIns="45702">
            <a:spAutoFit/>
          </a:bodyPr>
          <a:lstStyle/>
          <a:p>
            <a:pPr marL="180867" indent="-180867" defTabSz="834523">
              <a:lnSpc>
                <a:spcPct val="150000"/>
              </a:lnSpc>
              <a:buClr>
                <a:schemeClr val="tx1"/>
              </a:buClr>
              <a:buSzPct val="70000"/>
              <a:buFont typeface="Wingdings" pitchFamily="2" charset="2"/>
              <a:buChar char="l"/>
            </a:pPr>
            <a:r>
              <a:rPr lang="en-US" altLang="zh-CN" sz="1400" dirty="0">
                <a:latin typeface="Arial" panose="020B0604020202020204" pitchFamily="34" charset="0"/>
                <a:ea typeface="微软雅黑" pitchFamily="34" charset="-122"/>
                <a:cs typeface="Arial" pitchFamily="34" charset="0"/>
                <a:sym typeface="Arial"/>
              </a:rPr>
              <a:t>STA roaming in different forwarding modes</a:t>
            </a:r>
          </a:p>
          <a:p>
            <a:pPr marL="180867" indent="-180867" defTabSz="834523">
              <a:lnSpc>
                <a:spcPct val="150000"/>
              </a:lnSpc>
              <a:buClr>
                <a:schemeClr val="tx1"/>
              </a:buClr>
              <a:buSzPct val="70000"/>
              <a:buFont typeface="Wingdings" pitchFamily="2" charset="2"/>
              <a:buChar char="l"/>
            </a:pPr>
            <a:r>
              <a:rPr lang="en-US" altLang="zh-CN" sz="1400" dirty="0">
                <a:latin typeface="Arial" panose="020B0604020202020204" pitchFamily="34" charset="0"/>
                <a:ea typeface="微软雅黑" pitchFamily="34" charset="-122"/>
                <a:cs typeface="Arial" pitchFamily="34" charset="0"/>
                <a:sym typeface="Arial"/>
              </a:rPr>
              <a:t>Fast switchover within 50 </a:t>
            </a:r>
            <a:r>
              <a:rPr lang="en-US" altLang="zh-CN" sz="1400" dirty="0" err="1">
                <a:latin typeface="Arial" panose="020B0604020202020204" pitchFamily="34" charset="0"/>
                <a:ea typeface="微软雅黑" pitchFamily="34" charset="-122"/>
                <a:cs typeface="Arial" pitchFamily="34" charset="0"/>
                <a:sym typeface="Arial"/>
              </a:rPr>
              <a:t>ms</a:t>
            </a:r>
            <a:r>
              <a:rPr lang="en-US" altLang="zh-CN" sz="1400" dirty="0">
                <a:latin typeface="Arial" panose="020B0604020202020204" pitchFamily="34" charset="0"/>
                <a:ea typeface="微软雅黑" pitchFamily="34" charset="-122"/>
                <a:cs typeface="Arial" pitchFamily="34" charset="0"/>
                <a:sym typeface="Arial"/>
              </a:rPr>
              <a:t>, without service interruption or STA </a:t>
            </a:r>
            <a:r>
              <a:rPr lang="en-US" altLang="zh-CN" sz="1400" dirty="0" err="1">
                <a:latin typeface="Arial" panose="020B0604020202020204" pitchFamily="34" charset="0"/>
                <a:ea typeface="微软雅黑" pitchFamily="34" charset="-122"/>
                <a:cs typeface="Arial" pitchFamily="34" charset="0"/>
                <a:sym typeface="Arial"/>
              </a:rPr>
              <a:t>reauthentication</a:t>
            </a:r>
            <a:endParaRPr lang="en-US" altLang="zh-CN" sz="1400" dirty="0">
              <a:latin typeface="Arial" panose="020B0604020202020204" pitchFamily="34" charset="0"/>
              <a:ea typeface="微软雅黑" pitchFamily="34" charset="-122"/>
              <a:cs typeface="Arial" pitchFamily="34" charset="0"/>
              <a:sym typeface="Arial"/>
            </a:endParaRPr>
          </a:p>
        </p:txBody>
      </p:sp>
      <p:sp>
        <p:nvSpPr>
          <p:cNvPr id="38" name="1425571101"/>
          <p:cNvSpPr/>
          <p:nvPr/>
        </p:nvSpPr>
        <p:spPr>
          <a:xfrm>
            <a:off x="5995941" y="4973932"/>
            <a:ext cx="5002752" cy="1030771"/>
          </a:xfrm>
          <a:prstGeom prst="rect">
            <a:avLst/>
          </a:prstGeom>
        </p:spPr>
        <p:txBody>
          <a:bodyPr wrap="square" lIns="91404" tIns="45702" rIns="91404" bIns="45702">
            <a:spAutoFit/>
          </a:bodyPr>
          <a:lstStyle/>
          <a:p>
            <a:pPr marL="180867" indent="-180867" defTabSz="834523">
              <a:spcBef>
                <a:spcPts val="600"/>
              </a:spcBef>
              <a:buSzPct val="70000"/>
              <a:buFont typeface="Wingdings" pitchFamily="2" charset="2"/>
              <a:buChar char="l"/>
            </a:pPr>
            <a:r>
              <a:rPr lang="en-US" altLang="zh-CN" sz="1400" dirty="0">
                <a:latin typeface="Arial" panose="020B0604020202020204" pitchFamily="34" charset="0"/>
                <a:ea typeface="微软雅黑" pitchFamily="34" charset="-122"/>
                <a:cs typeface="Arial" pitchFamily="34" charset="0"/>
                <a:sym typeface="Arial"/>
              </a:rPr>
              <a:t>Surrounding AP detection and proactive notification to weak-signal STAs</a:t>
            </a:r>
          </a:p>
          <a:p>
            <a:pPr marL="180867" indent="-180867" defTabSz="834523">
              <a:spcBef>
                <a:spcPts val="600"/>
              </a:spcBef>
              <a:buSzPct val="70000"/>
              <a:buFont typeface="Wingdings" pitchFamily="2" charset="2"/>
              <a:buChar char="l"/>
            </a:pPr>
            <a:r>
              <a:rPr lang="en-US" altLang="zh-CN" sz="1400" dirty="0">
                <a:latin typeface="Arial" panose="020B0604020202020204" pitchFamily="34" charset="0"/>
                <a:ea typeface="微软雅黑" pitchFamily="34" charset="-122"/>
                <a:cs typeface="Arial" pitchFamily="34" charset="0"/>
                <a:sym typeface="Arial"/>
              </a:rPr>
              <a:t>Weak-signal STAs roaming to the best-signal AP, improving performance of the entire network</a:t>
            </a:r>
          </a:p>
        </p:txBody>
      </p:sp>
      <p:pic>
        <p:nvPicPr>
          <p:cNvPr id="39" name="868284221"/>
          <p:cNvPicPr>
            <a:picLocks noChangeAspect="1" noChangeArrowheads="1"/>
          </p:cNvPicPr>
          <p:nvPr/>
        </p:nvPicPr>
        <p:blipFill>
          <a:blip r:embed="rId7" cstate="email"/>
          <a:srcRect/>
          <a:stretch>
            <a:fillRect/>
          </a:stretch>
        </p:blipFill>
        <p:spPr bwMode="auto">
          <a:xfrm>
            <a:off x="3361380" y="3104083"/>
            <a:ext cx="387179" cy="753773"/>
          </a:xfrm>
          <a:prstGeom prst="rect">
            <a:avLst/>
          </a:prstGeom>
          <a:noFill/>
          <a:ln w="9525">
            <a:noFill/>
            <a:miter lim="800000"/>
            <a:headEnd/>
            <a:tailEnd/>
          </a:ln>
        </p:spPr>
      </p:pic>
      <p:pic>
        <p:nvPicPr>
          <p:cNvPr id="40" name="875925540"/>
          <p:cNvPicPr>
            <a:picLocks noChangeAspect="1" noChangeArrowheads="1"/>
          </p:cNvPicPr>
          <p:nvPr/>
        </p:nvPicPr>
        <p:blipFill>
          <a:blip r:embed="rId7" cstate="email"/>
          <a:srcRect/>
          <a:stretch>
            <a:fillRect/>
          </a:stretch>
        </p:blipFill>
        <p:spPr bwMode="auto">
          <a:xfrm>
            <a:off x="9543028" y="3117423"/>
            <a:ext cx="387179" cy="753773"/>
          </a:xfrm>
          <a:prstGeom prst="rect">
            <a:avLst/>
          </a:prstGeom>
          <a:noFill/>
          <a:ln w="9525">
            <a:noFill/>
            <a:miter lim="800000"/>
            <a:headEnd/>
            <a:tailEnd/>
          </a:ln>
        </p:spPr>
      </p:pic>
      <p:sp>
        <p:nvSpPr>
          <p:cNvPr id="41" name="69934676"/>
          <p:cNvSpPr>
            <a:spLocks noGrp="1"/>
          </p:cNvSpPr>
          <p:nvPr>
            <p:ph type="title"/>
          </p:nvPr>
        </p:nvSpPr>
        <p:spPr>
          <a:xfrm>
            <a:off x="287260" y="390732"/>
            <a:ext cx="11721601" cy="745763"/>
          </a:xfrm>
        </p:spPr>
        <p:txBody>
          <a:bodyPr>
            <a:normAutofit/>
          </a:bodyPr>
          <a:lstStyle/>
          <a:p>
            <a:r>
              <a:rPr lang="ru-RU" sz="2800" b="0" u="sng" dirty="0">
                <a:solidFill>
                  <a:schemeClr val="tx1"/>
                </a:solidFill>
              </a:rPr>
              <a:t>Интелигентен роуминг, позволяващ </a:t>
            </a:r>
            <a:r>
              <a:rPr lang="ru-RU" sz="2800" b="0" u="sng" dirty="0" smtClean="0">
                <a:solidFill>
                  <a:schemeClr val="tx1"/>
                </a:solidFill>
              </a:rPr>
              <a:t>безпроблемен</a:t>
            </a:r>
            <a:r>
              <a:rPr lang="en-US" sz="2800" b="0" u="sng" dirty="0" smtClean="0">
                <a:solidFill>
                  <a:schemeClr val="tx1"/>
                </a:solidFill>
              </a:rPr>
              <a:t> </a:t>
            </a:r>
            <a:r>
              <a:rPr lang="ru-RU" sz="2800" b="0" u="sng" dirty="0" smtClean="0">
                <a:solidFill>
                  <a:schemeClr val="tx1"/>
                </a:solidFill>
              </a:rPr>
              <a:t>мобилен </a:t>
            </a:r>
            <a:r>
              <a:rPr lang="ru-RU" sz="2800" b="0" u="sng" dirty="0">
                <a:solidFill>
                  <a:schemeClr val="tx1"/>
                </a:solidFill>
              </a:rPr>
              <a:t>достъп</a:t>
            </a:r>
          </a:p>
        </p:txBody>
      </p:sp>
      <p:sp>
        <p:nvSpPr>
          <p:cNvPr id="43" name="2077235450"/>
          <p:cNvSpPr/>
          <p:nvPr/>
        </p:nvSpPr>
        <p:spPr bwMode="auto">
          <a:xfrm>
            <a:off x="1588782" y="54061"/>
            <a:ext cx="1079719" cy="288848"/>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Secure and Reliable</a:t>
            </a:r>
            <a:endParaRPr lang="en-US" altLang="en-US" sz="1000" b="1" dirty="0">
              <a:solidFill>
                <a:schemeClr val="bg1"/>
              </a:solidFill>
              <a:latin typeface="Arial" panose="020B0604020202020204" pitchFamily="34" charset="0"/>
              <a:ea typeface="微软雅黑" pitchFamily="34" charset="-122"/>
            </a:endParaRPr>
          </a:p>
        </p:txBody>
      </p:sp>
      <p:sp>
        <p:nvSpPr>
          <p:cNvPr id="44" name="2112360588"/>
          <p:cNvSpPr/>
          <p:nvPr/>
        </p:nvSpPr>
        <p:spPr bwMode="auto">
          <a:xfrm>
            <a:off x="253920" y="54062"/>
            <a:ext cx="1259672" cy="287925"/>
          </a:xfrm>
          <a:prstGeom prst="round2SameRect">
            <a:avLst/>
          </a:prstGeom>
          <a:solidFill>
            <a:srgbClr val="C0000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defTabSz="914126">
              <a:buClr>
                <a:srgbClr val="CC9900"/>
              </a:buClr>
            </a:pPr>
            <a:r>
              <a:rPr lang="en-US" altLang="zh-CN" sz="1000" b="1" dirty="0">
                <a:solidFill>
                  <a:schemeClr val="bg1"/>
                </a:solidFill>
                <a:latin typeface="Arial" panose="020B0604020202020204" pitchFamily="34" charset="0"/>
                <a:ea typeface="微软雅黑" pitchFamily="34" charset="-122"/>
              </a:rPr>
              <a:t>High-Speed and Smart</a:t>
            </a:r>
            <a:endParaRPr lang="en-US" altLang="en-US" sz="1000" b="1" dirty="0">
              <a:solidFill>
                <a:schemeClr val="bg1"/>
              </a:solidFill>
              <a:latin typeface="Arial" panose="020B0604020202020204" pitchFamily="34" charset="0"/>
              <a:ea typeface="微软雅黑" pitchFamily="34" charset="-122"/>
            </a:endParaRPr>
          </a:p>
        </p:txBody>
      </p:sp>
      <p:sp>
        <p:nvSpPr>
          <p:cNvPr id="45" name="577728712"/>
          <p:cNvSpPr/>
          <p:nvPr/>
        </p:nvSpPr>
        <p:spPr bwMode="auto">
          <a:xfrm>
            <a:off x="2721039" y="54069"/>
            <a:ext cx="1079719" cy="287925"/>
          </a:xfrm>
          <a:prstGeom prst="round2SameRect">
            <a:avLst/>
          </a:prstGeom>
          <a:solidFill>
            <a:schemeClr val="bg1">
              <a:lumMod val="50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ctr" anchorCtr="0" compatLnSpc="1">
            <a:prstTxWarp prst="textNoShape">
              <a:avLst/>
            </a:prstTxWarp>
          </a:bodyPr>
          <a:lstStyle/>
          <a:p>
            <a:pPr algn="ctr">
              <a:buClr>
                <a:srgbClr val="CC9900"/>
              </a:buClr>
            </a:pPr>
            <a:r>
              <a:rPr lang="en-US" altLang="zh-CN" sz="1000" b="1" dirty="0">
                <a:solidFill>
                  <a:schemeClr val="bg1"/>
                </a:solidFill>
                <a:latin typeface="Arial" panose="020B0604020202020204" pitchFamily="34" charset="0"/>
                <a:ea typeface="微软雅黑" pitchFamily="34" charset="-122"/>
              </a:rPr>
              <a:t>Efficient Operation</a:t>
            </a:r>
            <a:endParaRPr lang="en-US" altLang="en-US" sz="1000" b="1" dirty="0">
              <a:solidFill>
                <a:schemeClr val="bg1"/>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347154672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069656839"/>
          <p:cNvSpPr>
            <a:spLocks noGrp="1"/>
          </p:cNvSpPr>
          <p:nvPr>
            <p:ph type="title"/>
          </p:nvPr>
        </p:nvSpPr>
        <p:spPr>
          <a:xfrm>
            <a:off x="626533" y="369123"/>
            <a:ext cx="10176934" cy="745763"/>
          </a:xfrm>
        </p:spPr>
        <p:txBody>
          <a:bodyPr/>
          <a:lstStyle/>
          <a:p>
            <a:pPr defTabSz="600441">
              <a:defRPr/>
            </a:pPr>
            <a:r>
              <a:rPr lang="en-US" altLang="zh-CN" sz="2799" u="sng" dirty="0">
                <a:solidFill>
                  <a:schemeClr val="tx1"/>
                </a:solidFill>
                <a:sym typeface="Calibri" pitchFamily="34" charset="0"/>
              </a:rPr>
              <a:t>Huawei </a:t>
            </a:r>
            <a:r>
              <a:rPr lang="bg-BG" altLang="zh-CN" sz="2799" u="sng" dirty="0">
                <a:solidFill>
                  <a:schemeClr val="tx1"/>
                </a:solidFill>
                <a:sym typeface="Calibri" pitchFamily="34" charset="0"/>
              </a:rPr>
              <a:t>решения за безжичен град - панорама</a:t>
            </a:r>
            <a:endParaRPr lang="zh-CN" altLang="en-US" sz="2799" u="sng" dirty="0">
              <a:solidFill>
                <a:schemeClr val="tx1"/>
              </a:solidFill>
              <a:sym typeface="Calibri" pitchFamily="34" charset="0"/>
            </a:endParaRPr>
          </a:p>
        </p:txBody>
      </p:sp>
      <p:sp>
        <p:nvSpPr>
          <p:cNvPr id="4" name="766228650"/>
          <p:cNvSpPr>
            <a:spLocks noEditPoints="1"/>
          </p:cNvSpPr>
          <p:nvPr/>
        </p:nvSpPr>
        <p:spPr bwMode="auto">
          <a:xfrm>
            <a:off x="4441923" y="5120272"/>
            <a:ext cx="505478" cy="330114"/>
          </a:xfrm>
          <a:custGeom>
            <a:avLst/>
            <a:gdLst/>
            <a:ahLst/>
            <a:cxnLst>
              <a:cxn ang="0">
                <a:pos x="61" y="0"/>
              </a:cxn>
              <a:cxn ang="0">
                <a:pos x="48" y="35"/>
              </a:cxn>
              <a:cxn ang="0">
                <a:pos x="43" y="69"/>
              </a:cxn>
              <a:cxn ang="0">
                <a:pos x="39" y="112"/>
              </a:cxn>
              <a:cxn ang="0">
                <a:pos x="39" y="130"/>
              </a:cxn>
              <a:cxn ang="0">
                <a:pos x="39" y="138"/>
              </a:cxn>
              <a:cxn ang="0">
                <a:pos x="30" y="199"/>
              </a:cxn>
              <a:cxn ang="0">
                <a:pos x="9" y="242"/>
              </a:cxn>
              <a:cxn ang="0">
                <a:pos x="0" y="255"/>
              </a:cxn>
              <a:cxn ang="0">
                <a:pos x="165" y="255"/>
              </a:cxn>
              <a:cxn ang="0">
                <a:pos x="216" y="247"/>
              </a:cxn>
              <a:cxn ang="0">
                <a:pos x="255" y="221"/>
              </a:cxn>
              <a:cxn ang="0">
                <a:pos x="281" y="177"/>
              </a:cxn>
              <a:cxn ang="0">
                <a:pos x="294" y="130"/>
              </a:cxn>
              <a:cxn ang="0">
                <a:pos x="290" y="104"/>
              </a:cxn>
              <a:cxn ang="0">
                <a:pos x="273" y="56"/>
              </a:cxn>
              <a:cxn ang="0">
                <a:pos x="238" y="22"/>
              </a:cxn>
              <a:cxn ang="0">
                <a:pos x="190" y="4"/>
              </a:cxn>
              <a:cxn ang="0">
                <a:pos x="165" y="0"/>
              </a:cxn>
              <a:cxn ang="0">
                <a:pos x="134" y="95"/>
              </a:cxn>
              <a:cxn ang="0">
                <a:pos x="117" y="104"/>
              </a:cxn>
              <a:cxn ang="0">
                <a:pos x="113" y="108"/>
              </a:cxn>
              <a:cxn ang="0">
                <a:pos x="121" y="117"/>
              </a:cxn>
              <a:cxn ang="0">
                <a:pos x="134" y="121"/>
              </a:cxn>
              <a:cxn ang="0">
                <a:pos x="152" y="125"/>
              </a:cxn>
              <a:cxn ang="0">
                <a:pos x="156" y="130"/>
              </a:cxn>
              <a:cxn ang="0">
                <a:pos x="147" y="138"/>
              </a:cxn>
              <a:cxn ang="0">
                <a:pos x="134" y="143"/>
              </a:cxn>
              <a:cxn ang="0">
                <a:pos x="121" y="147"/>
              </a:cxn>
              <a:cxn ang="0">
                <a:pos x="113" y="164"/>
              </a:cxn>
              <a:cxn ang="0">
                <a:pos x="108" y="182"/>
              </a:cxn>
              <a:cxn ang="0">
                <a:pos x="100" y="186"/>
              </a:cxn>
              <a:cxn ang="0">
                <a:pos x="95" y="186"/>
              </a:cxn>
              <a:cxn ang="0">
                <a:pos x="87" y="156"/>
              </a:cxn>
              <a:cxn ang="0">
                <a:pos x="87" y="104"/>
              </a:cxn>
              <a:cxn ang="0">
                <a:pos x="95" y="82"/>
              </a:cxn>
              <a:cxn ang="0">
                <a:pos x="121" y="74"/>
              </a:cxn>
              <a:cxn ang="0">
                <a:pos x="126" y="74"/>
              </a:cxn>
              <a:cxn ang="0">
                <a:pos x="156" y="82"/>
              </a:cxn>
              <a:cxn ang="0">
                <a:pos x="156" y="87"/>
              </a:cxn>
              <a:cxn ang="0">
                <a:pos x="152" y="91"/>
              </a:cxn>
              <a:cxn ang="0">
                <a:pos x="134" y="95"/>
              </a:cxn>
              <a:cxn ang="0">
                <a:pos x="199" y="156"/>
              </a:cxn>
              <a:cxn ang="0">
                <a:pos x="190" y="186"/>
              </a:cxn>
              <a:cxn ang="0">
                <a:pos x="186" y="186"/>
              </a:cxn>
              <a:cxn ang="0">
                <a:pos x="178" y="177"/>
              </a:cxn>
              <a:cxn ang="0">
                <a:pos x="173" y="138"/>
              </a:cxn>
              <a:cxn ang="0">
                <a:pos x="178" y="112"/>
              </a:cxn>
              <a:cxn ang="0">
                <a:pos x="186" y="104"/>
              </a:cxn>
              <a:cxn ang="0">
                <a:pos x="190" y="108"/>
              </a:cxn>
              <a:cxn ang="0">
                <a:pos x="199" y="138"/>
              </a:cxn>
              <a:cxn ang="0">
                <a:pos x="186" y="95"/>
              </a:cxn>
              <a:cxn ang="0">
                <a:pos x="178" y="91"/>
              </a:cxn>
              <a:cxn ang="0">
                <a:pos x="173" y="82"/>
              </a:cxn>
              <a:cxn ang="0">
                <a:pos x="186" y="69"/>
              </a:cxn>
              <a:cxn ang="0">
                <a:pos x="195" y="74"/>
              </a:cxn>
              <a:cxn ang="0">
                <a:pos x="199" y="82"/>
              </a:cxn>
              <a:cxn ang="0">
                <a:pos x="186" y="95"/>
              </a:cxn>
            </a:cxnLst>
            <a:rect l="0" t="0" r="r" b="b"/>
            <a:pathLst>
              <a:path w="294" h="255">
                <a:moveTo>
                  <a:pt x="165" y="0"/>
                </a:moveTo>
                <a:lnTo>
                  <a:pt x="61" y="0"/>
                </a:lnTo>
                <a:lnTo>
                  <a:pt x="61" y="0"/>
                </a:lnTo>
                <a:lnTo>
                  <a:pt x="48" y="35"/>
                </a:lnTo>
                <a:lnTo>
                  <a:pt x="48" y="35"/>
                </a:lnTo>
                <a:lnTo>
                  <a:pt x="43" y="69"/>
                </a:lnTo>
                <a:lnTo>
                  <a:pt x="39" y="112"/>
                </a:lnTo>
                <a:lnTo>
                  <a:pt x="39" y="112"/>
                </a:lnTo>
                <a:lnTo>
                  <a:pt x="39" y="130"/>
                </a:lnTo>
                <a:lnTo>
                  <a:pt x="39" y="130"/>
                </a:lnTo>
                <a:lnTo>
                  <a:pt x="39" y="138"/>
                </a:lnTo>
                <a:lnTo>
                  <a:pt x="39" y="138"/>
                </a:lnTo>
                <a:lnTo>
                  <a:pt x="39" y="173"/>
                </a:lnTo>
                <a:lnTo>
                  <a:pt x="30" y="199"/>
                </a:lnTo>
                <a:lnTo>
                  <a:pt x="22" y="225"/>
                </a:lnTo>
                <a:lnTo>
                  <a:pt x="9" y="242"/>
                </a:lnTo>
                <a:lnTo>
                  <a:pt x="9" y="242"/>
                </a:lnTo>
                <a:lnTo>
                  <a:pt x="0" y="255"/>
                </a:lnTo>
                <a:lnTo>
                  <a:pt x="165" y="255"/>
                </a:lnTo>
                <a:lnTo>
                  <a:pt x="165" y="255"/>
                </a:lnTo>
                <a:lnTo>
                  <a:pt x="190" y="255"/>
                </a:lnTo>
                <a:lnTo>
                  <a:pt x="216" y="247"/>
                </a:lnTo>
                <a:lnTo>
                  <a:pt x="238" y="234"/>
                </a:lnTo>
                <a:lnTo>
                  <a:pt x="255" y="221"/>
                </a:lnTo>
                <a:lnTo>
                  <a:pt x="273" y="199"/>
                </a:lnTo>
                <a:lnTo>
                  <a:pt x="281" y="177"/>
                </a:lnTo>
                <a:lnTo>
                  <a:pt x="290" y="156"/>
                </a:lnTo>
                <a:lnTo>
                  <a:pt x="294" y="130"/>
                </a:lnTo>
                <a:lnTo>
                  <a:pt x="294" y="130"/>
                </a:lnTo>
                <a:lnTo>
                  <a:pt x="290" y="104"/>
                </a:lnTo>
                <a:lnTo>
                  <a:pt x="281" y="78"/>
                </a:lnTo>
                <a:lnTo>
                  <a:pt x="273" y="56"/>
                </a:lnTo>
                <a:lnTo>
                  <a:pt x="255" y="39"/>
                </a:lnTo>
                <a:lnTo>
                  <a:pt x="238" y="22"/>
                </a:lnTo>
                <a:lnTo>
                  <a:pt x="216" y="13"/>
                </a:lnTo>
                <a:lnTo>
                  <a:pt x="190" y="4"/>
                </a:lnTo>
                <a:lnTo>
                  <a:pt x="165" y="0"/>
                </a:lnTo>
                <a:lnTo>
                  <a:pt x="165" y="0"/>
                </a:lnTo>
                <a:close/>
                <a:moveTo>
                  <a:pt x="134" y="95"/>
                </a:moveTo>
                <a:lnTo>
                  <a:pt x="134" y="95"/>
                </a:lnTo>
                <a:lnTo>
                  <a:pt x="121" y="99"/>
                </a:lnTo>
                <a:lnTo>
                  <a:pt x="117" y="104"/>
                </a:lnTo>
                <a:lnTo>
                  <a:pt x="113" y="108"/>
                </a:lnTo>
                <a:lnTo>
                  <a:pt x="113" y="108"/>
                </a:lnTo>
                <a:lnTo>
                  <a:pt x="117" y="112"/>
                </a:lnTo>
                <a:lnTo>
                  <a:pt x="121" y="117"/>
                </a:lnTo>
                <a:lnTo>
                  <a:pt x="134" y="121"/>
                </a:lnTo>
                <a:lnTo>
                  <a:pt x="134" y="121"/>
                </a:lnTo>
                <a:lnTo>
                  <a:pt x="147" y="125"/>
                </a:lnTo>
                <a:lnTo>
                  <a:pt x="152" y="125"/>
                </a:lnTo>
                <a:lnTo>
                  <a:pt x="156" y="130"/>
                </a:lnTo>
                <a:lnTo>
                  <a:pt x="156" y="130"/>
                </a:lnTo>
                <a:lnTo>
                  <a:pt x="152" y="134"/>
                </a:lnTo>
                <a:lnTo>
                  <a:pt x="147" y="138"/>
                </a:lnTo>
                <a:lnTo>
                  <a:pt x="134" y="143"/>
                </a:lnTo>
                <a:lnTo>
                  <a:pt x="134" y="143"/>
                </a:lnTo>
                <a:lnTo>
                  <a:pt x="126" y="143"/>
                </a:lnTo>
                <a:lnTo>
                  <a:pt x="121" y="147"/>
                </a:lnTo>
                <a:lnTo>
                  <a:pt x="117" y="156"/>
                </a:lnTo>
                <a:lnTo>
                  <a:pt x="113" y="164"/>
                </a:lnTo>
                <a:lnTo>
                  <a:pt x="113" y="164"/>
                </a:lnTo>
                <a:lnTo>
                  <a:pt x="108" y="182"/>
                </a:lnTo>
                <a:lnTo>
                  <a:pt x="104" y="186"/>
                </a:lnTo>
                <a:lnTo>
                  <a:pt x="100" y="186"/>
                </a:lnTo>
                <a:lnTo>
                  <a:pt x="100" y="186"/>
                </a:lnTo>
                <a:lnTo>
                  <a:pt x="95" y="186"/>
                </a:lnTo>
                <a:lnTo>
                  <a:pt x="91" y="177"/>
                </a:lnTo>
                <a:lnTo>
                  <a:pt x="87" y="156"/>
                </a:lnTo>
                <a:lnTo>
                  <a:pt x="87" y="104"/>
                </a:lnTo>
                <a:lnTo>
                  <a:pt x="87" y="104"/>
                </a:lnTo>
                <a:lnTo>
                  <a:pt x="91" y="95"/>
                </a:lnTo>
                <a:lnTo>
                  <a:pt x="95" y="82"/>
                </a:lnTo>
                <a:lnTo>
                  <a:pt x="108" y="78"/>
                </a:lnTo>
                <a:lnTo>
                  <a:pt x="121" y="74"/>
                </a:lnTo>
                <a:lnTo>
                  <a:pt x="126" y="74"/>
                </a:lnTo>
                <a:lnTo>
                  <a:pt x="126" y="74"/>
                </a:lnTo>
                <a:lnTo>
                  <a:pt x="147" y="78"/>
                </a:lnTo>
                <a:lnTo>
                  <a:pt x="156" y="82"/>
                </a:lnTo>
                <a:lnTo>
                  <a:pt x="156" y="87"/>
                </a:lnTo>
                <a:lnTo>
                  <a:pt x="156" y="87"/>
                </a:lnTo>
                <a:lnTo>
                  <a:pt x="156" y="91"/>
                </a:lnTo>
                <a:lnTo>
                  <a:pt x="152" y="91"/>
                </a:lnTo>
                <a:lnTo>
                  <a:pt x="134" y="95"/>
                </a:lnTo>
                <a:lnTo>
                  <a:pt x="134" y="95"/>
                </a:lnTo>
                <a:close/>
                <a:moveTo>
                  <a:pt x="199" y="156"/>
                </a:moveTo>
                <a:lnTo>
                  <a:pt x="199" y="156"/>
                </a:lnTo>
                <a:lnTo>
                  <a:pt x="195" y="177"/>
                </a:lnTo>
                <a:lnTo>
                  <a:pt x="190" y="186"/>
                </a:lnTo>
                <a:lnTo>
                  <a:pt x="186" y="186"/>
                </a:lnTo>
                <a:lnTo>
                  <a:pt x="186" y="186"/>
                </a:lnTo>
                <a:lnTo>
                  <a:pt x="182" y="186"/>
                </a:lnTo>
                <a:lnTo>
                  <a:pt x="178" y="177"/>
                </a:lnTo>
                <a:lnTo>
                  <a:pt x="173" y="156"/>
                </a:lnTo>
                <a:lnTo>
                  <a:pt x="173" y="138"/>
                </a:lnTo>
                <a:lnTo>
                  <a:pt x="173" y="138"/>
                </a:lnTo>
                <a:lnTo>
                  <a:pt x="178" y="112"/>
                </a:lnTo>
                <a:lnTo>
                  <a:pt x="182" y="108"/>
                </a:lnTo>
                <a:lnTo>
                  <a:pt x="186" y="104"/>
                </a:lnTo>
                <a:lnTo>
                  <a:pt x="186" y="104"/>
                </a:lnTo>
                <a:lnTo>
                  <a:pt x="190" y="108"/>
                </a:lnTo>
                <a:lnTo>
                  <a:pt x="195" y="112"/>
                </a:lnTo>
                <a:lnTo>
                  <a:pt x="199" y="138"/>
                </a:lnTo>
                <a:lnTo>
                  <a:pt x="199" y="156"/>
                </a:lnTo>
                <a:close/>
                <a:moveTo>
                  <a:pt x="186" y="95"/>
                </a:moveTo>
                <a:lnTo>
                  <a:pt x="186" y="95"/>
                </a:lnTo>
                <a:lnTo>
                  <a:pt x="178" y="91"/>
                </a:lnTo>
                <a:lnTo>
                  <a:pt x="173" y="82"/>
                </a:lnTo>
                <a:lnTo>
                  <a:pt x="173" y="82"/>
                </a:lnTo>
                <a:lnTo>
                  <a:pt x="178" y="74"/>
                </a:lnTo>
                <a:lnTo>
                  <a:pt x="186" y="69"/>
                </a:lnTo>
                <a:lnTo>
                  <a:pt x="186" y="69"/>
                </a:lnTo>
                <a:lnTo>
                  <a:pt x="195" y="74"/>
                </a:lnTo>
                <a:lnTo>
                  <a:pt x="199" y="82"/>
                </a:lnTo>
                <a:lnTo>
                  <a:pt x="199" y="82"/>
                </a:lnTo>
                <a:lnTo>
                  <a:pt x="195" y="91"/>
                </a:lnTo>
                <a:lnTo>
                  <a:pt x="186" y="95"/>
                </a:lnTo>
                <a:lnTo>
                  <a:pt x="186" y="95"/>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algn="ctr"/>
            <a:endParaRPr lang="zh-CN" altLang="en-US" sz="1200" dirty="0">
              <a:solidFill>
                <a:srgbClr val="00B0F0"/>
              </a:solidFill>
              <a:latin typeface="Arial" panose="020B0604020202020204" pitchFamily="34" charset="0"/>
            </a:endParaRPr>
          </a:p>
        </p:txBody>
      </p:sp>
      <p:sp>
        <p:nvSpPr>
          <p:cNvPr id="5" name="1178898569"/>
          <p:cNvSpPr>
            <a:spLocks noEditPoints="1"/>
          </p:cNvSpPr>
          <p:nvPr/>
        </p:nvSpPr>
        <p:spPr bwMode="auto">
          <a:xfrm>
            <a:off x="3994901" y="5120272"/>
            <a:ext cx="514074" cy="330114"/>
          </a:xfrm>
          <a:custGeom>
            <a:avLst/>
            <a:gdLst/>
            <a:ahLst/>
            <a:cxnLst>
              <a:cxn ang="0">
                <a:pos x="282" y="112"/>
              </a:cxn>
              <a:cxn ang="0">
                <a:pos x="290" y="30"/>
              </a:cxn>
              <a:cxn ang="0">
                <a:pos x="130" y="0"/>
              </a:cxn>
              <a:cxn ang="0">
                <a:pos x="78" y="13"/>
              </a:cxn>
              <a:cxn ang="0">
                <a:pos x="22" y="56"/>
              </a:cxn>
              <a:cxn ang="0">
                <a:pos x="0" y="130"/>
              </a:cxn>
              <a:cxn ang="0">
                <a:pos x="13" y="177"/>
              </a:cxn>
              <a:cxn ang="0">
                <a:pos x="57" y="234"/>
              </a:cxn>
              <a:cxn ang="0">
                <a:pos x="130" y="255"/>
              </a:cxn>
              <a:cxn ang="0">
                <a:pos x="234" y="255"/>
              </a:cxn>
              <a:cxn ang="0">
                <a:pos x="264" y="216"/>
              </a:cxn>
              <a:cxn ang="0">
                <a:pos x="282" y="138"/>
              </a:cxn>
              <a:cxn ang="0">
                <a:pos x="282" y="134"/>
              </a:cxn>
              <a:cxn ang="0">
                <a:pos x="191" y="156"/>
              </a:cxn>
              <a:cxn ang="0">
                <a:pos x="169" y="186"/>
              </a:cxn>
              <a:cxn ang="0">
                <a:pos x="156" y="182"/>
              </a:cxn>
              <a:cxn ang="0">
                <a:pos x="139" y="117"/>
              </a:cxn>
              <a:cxn ang="0">
                <a:pos x="139" y="104"/>
              </a:cxn>
              <a:cxn ang="0">
                <a:pos x="130" y="138"/>
              </a:cxn>
              <a:cxn ang="0">
                <a:pos x="117" y="177"/>
              </a:cxn>
              <a:cxn ang="0">
                <a:pos x="109" y="186"/>
              </a:cxn>
              <a:cxn ang="0">
                <a:pos x="87" y="156"/>
              </a:cxn>
              <a:cxn ang="0">
                <a:pos x="74" y="82"/>
              </a:cxn>
              <a:cxn ang="0">
                <a:pos x="78" y="74"/>
              </a:cxn>
              <a:cxn ang="0">
                <a:pos x="96" y="99"/>
              </a:cxn>
              <a:cxn ang="0">
                <a:pos x="109" y="147"/>
              </a:cxn>
              <a:cxn ang="0">
                <a:pos x="113" y="134"/>
              </a:cxn>
              <a:cxn ang="0">
                <a:pos x="122" y="104"/>
              </a:cxn>
              <a:cxn ang="0">
                <a:pos x="135" y="78"/>
              </a:cxn>
              <a:cxn ang="0">
                <a:pos x="143" y="78"/>
              </a:cxn>
              <a:cxn ang="0">
                <a:pos x="156" y="99"/>
              </a:cxn>
              <a:cxn ang="0">
                <a:pos x="169" y="160"/>
              </a:cxn>
              <a:cxn ang="0">
                <a:pos x="173" y="134"/>
              </a:cxn>
              <a:cxn ang="0">
                <a:pos x="178" y="104"/>
              </a:cxn>
              <a:cxn ang="0">
                <a:pos x="199" y="74"/>
              </a:cxn>
              <a:cxn ang="0">
                <a:pos x="204" y="82"/>
              </a:cxn>
              <a:cxn ang="0">
                <a:pos x="243" y="156"/>
              </a:cxn>
              <a:cxn ang="0">
                <a:pos x="238" y="186"/>
              </a:cxn>
              <a:cxn ang="0">
                <a:pos x="225" y="186"/>
              </a:cxn>
              <a:cxn ang="0">
                <a:pos x="217" y="138"/>
              </a:cxn>
              <a:cxn ang="0">
                <a:pos x="225" y="108"/>
              </a:cxn>
              <a:cxn ang="0">
                <a:pos x="238" y="108"/>
              </a:cxn>
              <a:cxn ang="0">
                <a:pos x="243" y="156"/>
              </a:cxn>
              <a:cxn ang="0">
                <a:pos x="221" y="91"/>
              </a:cxn>
              <a:cxn ang="0">
                <a:pos x="221" y="74"/>
              </a:cxn>
              <a:cxn ang="0">
                <a:pos x="243" y="74"/>
              </a:cxn>
              <a:cxn ang="0">
                <a:pos x="243" y="91"/>
              </a:cxn>
            </a:cxnLst>
            <a:rect l="0" t="0" r="r" b="b"/>
            <a:pathLst>
              <a:path w="299" h="255">
                <a:moveTo>
                  <a:pt x="282" y="134"/>
                </a:moveTo>
                <a:lnTo>
                  <a:pt x="282" y="134"/>
                </a:lnTo>
                <a:lnTo>
                  <a:pt x="282" y="112"/>
                </a:lnTo>
                <a:lnTo>
                  <a:pt x="282" y="112"/>
                </a:lnTo>
                <a:lnTo>
                  <a:pt x="282" y="65"/>
                </a:lnTo>
                <a:lnTo>
                  <a:pt x="290" y="30"/>
                </a:lnTo>
                <a:lnTo>
                  <a:pt x="290" y="30"/>
                </a:lnTo>
                <a:lnTo>
                  <a:pt x="299" y="0"/>
                </a:lnTo>
                <a:lnTo>
                  <a:pt x="130" y="0"/>
                </a:lnTo>
                <a:lnTo>
                  <a:pt x="130" y="0"/>
                </a:lnTo>
                <a:lnTo>
                  <a:pt x="104" y="4"/>
                </a:lnTo>
                <a:lnTo>
                  <a:pt x="78" y="13"/>
                </a:lnTo>
                <a:lnTo>
                  <a:pt x="57" y="22"/>
                </a:lnTo>
                <a:lnTo>
                  <a:pt x="39" y="39"/>
                </a:lnTo>
                <a:lnTo>
                  <a:pt x="22" y="56"/>
                </a:lnTo>
                <a:lnTo>
                  <a:pt x="13" y="78"/>
                </a:lnTo>
                <a:lnTo>
                  <a:pt x="5" y="104"/>
                </a:lnTo>
                <a:lnTo>
                  <a:pt x="0" y="130"/>
                </a:lnTo>
                <a:lnTo>
                  <a:pt x="0" y="130"/>
                </a:lnTo>
                <a:lnTo>
                  <a:pt x="5" y="156"/>
                </a:lnTo>
                <a:lnTo>
                  <a:pt x="13" y="177"/>
                </a:lnTo>
                <a:lnTo>
                  <a:pt x="22" y="199"/>
                </a:lnTo>
                <a:lnTo>
                  <a:pt x="39" y="221"/>
                </a:lnTo>
                <a:lnTo>
                  <a:pt x="57" y="234"/>
                </a:lnTo>
                <a:lnTo>
                  <a:pt x="78" y="247"/>
                </a:lnTo>
                <a:lnTo>
                  <a:pt x="104" y="255"/>
                </a:lnTo>
                <a:lnTo>
                  <a:pt x="130" y="255"/>
                </a:lnTo>
                <a:lnTo>
                  <a:pt x="230" y="255"/>
                </a:lnTo>
                <a:lnTo>
                  <a:pt x="234" y="255"/>
                </a:lnTo>
                <a:lnTo>
                  <a:pt x="234" y="255"/>
                </a:lnTo>
                <a:lnTo>
                  <a:pt x="251" y="234"/>
                </a:lnTo>
                <a:lnTo>
                  <a:pt x="251" y="234"/>
                </a:lnTo>
                <a:lnTo>
                  <a:pt x="264" y="216"/>
                </a:lnTo>
                <a:lnTo>
                  <a:pt x="273" y="195"/>
                </a:lnTo>
                <a:lnTo>
                  <a:pt x="277" y="169"/>
                </a:lnTo>
                <a:lnTo>
                  <a:pt x="282" y="138"/>
                </a:lnTo>
                <a:lnTo>
                  <a:pt x="282" y="138"/>
                </a:lnTo>
                <a:lnTo>
                  <a:pt x="282" y="134"/>
                </a:lnTo>
                <a:lnTo>
                  <a:pt x="282" y="134"/>
                </a:lnTo>
                <a:close/>
                <a:moveTo>
                  <a:pt x="204" y="104"/>
                </a:moveTo>
                <a:lnTo>
                  <a:pt x="191" y="156"/>
                </a:lnTo>
                <a:lnTo>
                  <a:pt x="191" y="156"/>
                </a:lnTo>
                <a:lnTo>
                  <a:pt x="178" y="177"/>
                </a:lnTo>
                <a:lnTo>
                  <a:pt x="173" y="186"/>
                </a:lnTo>
                <a:lnTo>
                  <a:pt x="169" y="186"/>
                </a:lnTo>
                <a:lnTo>
                  <a:pt x="169" y="186"/>
                </a:lnTo>
                <a:lnTo>
                  <a:pt x="161" y="186"/>
                </a:lnTo>
                <a:lnTo>
                  <a:pt x="156" y="182"/>
                </a:lnTo>
                <a:lnTo>
                  <a:pt x="148" y="164"/>
                </a:lnTo>
                <a:lnTo>
                  <a:pt x="148" y="164"/>
                </a:lnTo>
                <a:lnTo>
                  <a:pt x="139" y="117"/>
                </a:lnTo>
                <a:lnTo>
                  <a:pt x="139" y="117"/>
                </a:lnTo>
                <a:lnTo>
                  <a:pt x="139" y="104"/>
                </a:lnTo>
                <a:lnTo>
                  <a:pt x="139" y="104"/>
                </a:lnTo>
                <a:lnTo>
                  <a:pt x="135" y="125"/>
                </a:lnTo>
                <a:lnTo>
                  <a:pt x="135" y="125"/>
                </a:lnTo>
                <a:lnTo>
                  <a:pt x="130" y="138"/>
                </a:lnTo>
                <a:lnTo>
                  <a:pt x="126" y="156"/>
                </a:lnTo>
                <a:lnTo>
                  <a:pt x="126" y="156"/>
                </a:lnTo>
                <a:lnTo>
                  <a:pt x="117" y="177"/>
                </a:lnTo>
                <a:lnTo>
                  <a:pt x="113" y="186"/>
                </a:lnTo>
                <a:lnTo>
                  <a:pt x="109" y="186"/>
                </a:lnTo>
                <a:lnTo>
                  <a:pt x="109" y="186"/>
                </a:lnTo>
                <a:lnTo>
                  <a:pt x="100" y="186"/>
                </a:lnTo>
                <a:lnTo>
                  <a:pt x="96" y="177"/>
                </a:lnTo>
                <a:lnTo>
                  <a:pt x="87" y="156"/>
                </a:lnTo>
                <a:lnTo>
                  <a:pt x="74" y="104"/>
                </a:lnTo>
                <a:lnTo>
                  <a:pt x="74" y="104"/>
                </a:lnTo>
                <a:lnTo>
                  <a:pt x="74" y="82"/>
                </a:lnTo>
                <a:lnTo>
                  <a:pt x="74" y="78"/>
                </a:lnTo>
                <a:lnTo>
                  <a:pt x="78" y="74"/>
                </a:lnTo>
                <a:lnTo>
                  <a:pt x="78" y="74"/>
                </a:lnTo>
                <a:lnTo>
                  <a:pt x="87" y="78"/>
                </a:lnTo>
                <a:lnTo>
                  <a:pt x="91" y="82"/>
                </a:lnTo>
                <a:lnTo>
                  <a:pt x="96" y="99"/>
                </a:lnTo>
                <a:lnTo>
                  <a:pt x="96" y="99"/>
                </a:lnTo>
                <a:lnTo>
                  <a:pt x="109" y="147"/>
                </a:lnTo>
                <a:lnTo>
                  <a:pt x="109" y="147"/>
                </a:lnTo>
                <a:lnTo>
                  <a:pt x="109" y="160"/>
                </a:lnTo>
                <a:lnTo>
                  <a:pt x="109" y="160"/>
                </a:lnTo>
                <a:lnTo>
                  <a:pt x="113" y="134"/>
                </a:lnTo>
                <a:lnTo>
                  <a:pt x="113" y="134"/>
                </a:lnTo>
                <a:lnTo>
                  <a:pt x="117" y="121"/>
                </a:lnTo>
                <a:lnTo>
                  <a:pt x="122" y="104"/>
                </a:lnTo>
                <a:lnTo>
                  <a:pt x="122" y="104"/>
                </a:lnTo>
                <a:lnTo>
                  <a:pt x="130" y="82"/>
                </a:lnTo>
                <a:lnTo>
                  <a:pt x="135" y="78"/>
                </a:lnTo>
                <a:lnTo>
                  <a:pt x="139" y="74"/>
                </a:lnTo>
                <a:lnTo>
                  <a:pt x="139" y="74"/>
                </a:lnTo>
                <a:lnTo>
                  <a:pt x="143" y="78"/>
                </a:lnTo>
                <a:lnTo>
                  <a:pt x="152" y="82"/>
                </a:lnTo>
                <a:lnTo>
                  <a:pt x="156" y="99"/>
                </a:lnTo>
                <a:lnTo>
                  <a:pt x="156" y="99"/>
                </a:lnTo>
                <a:lnTo>
                  <a:pt x="165" y="147"/>
                </a:lnTo>
                <a:lnTo>
                  <a:pt x="165" y="147"/>
                </a:lnTo>
                <a:lnTo>
                  <a:pt x="169" y="160"/>
                </a:lnTo>
                <a:lnTo>
                  <a:pt x="169" y="160"/>
                </a:lnTo>
                <a:lnTo>
                  <a:pt x="173" y="134"/>
                </a:lnTo>
                <a:lnTo>
                  <a:pt x="173" y="134"/>
                </a:lnTo>
                <a:lnTo>
                  <a:pt x="173" y="121"/>
                </a:lnTo>
                <a:lnTo>
                  <a:pt x="178" y="104"/>
                </a:lnTo>
                <a:lnTo>
                  <a:pt x="178" y="104"/>
                </a:lnTo>
                <a:lnTo>
                  <a:pt x="186" y="82"/>
                </a:lnTo>
                <a:lnTo>
                  <a:pt x="191" y="78"/>
                </a:lnTo>
                <a:lnTo>
                  <a:pt x="199" y="74"/>
                </a:lnTo>
                <a:lnTo>
                  <a:pt x="199" y="74"/>
                </a:lnTo>
                <a:lnTo>
                  <a:pt x="204" y="78"/>
                </a:lnTo>
                <a:lnTo>
                  <a:pt x="204" y="82"/>
                </a:lnTo>
                <a:lnTo>
                  <a:pt x="204" y="104"/>
                </a:lnTo>
                <a:lnTo>
                  <a:pt x="204" y="104"/>
                </a:lnTo>
                <a:close/>
                <a:moveTo>
                  <a:pt x="243" y="156"/>
                </a:moveTo>
                <a:lnTo>
                  <a:pt x="243" y="156"/>
                </a:lnTo>
                <a:lnTo>
                  <a:pt x="238" y="177"/>
                </a:lnTo>
                <a:lnTo>
                  <a:pt x="238" y="186"/>
                </a:lnTo>
                <a:lnTo>
                  <a:pt x="230" y="186"/>
                </a:lnTo>
                <a:lnTo>
                  <a:pt x="230" y="186"/>
                </a:lnTo>
                <a:lnTo>
                  <a:pt x="225" y="186"/>
                </a:lnTo>
                <a:lnTo>
                  <a:pt x="221" y="177"/>
                </a:lnTo>
                <a:lnTo>
                  <a:pt x="217" y="156"/>
                </a:lnTo>
                <a:lnTo>
                  <a:pt x="217" y="138"/>
                </a:lnTo>
                <a:lnTo>
                  <a:pt x="217" y="138"/>
                </a:lnTo>
                <a:lnTo>
                  <a:pt x="221" y="112"/>
                </a:lnTo>
                <a:lnTo>
                  <a:pt x="225" y="108"/>
                </a:lnTo>
                <a:lnTo>
                  <a:pt x="230" y="104"/>
                </a:lnTo>
                <a:lnTo>
                  <a:pt x="230" y="104"/>
                </a:lnTo>
                <a:lnTo>
                  <a:pt x="238" y="108"/>
                </a:lnTo>
                <a:lnTo>
                  <a:pt x="238" y="112"/>
                </a:lnTo>
                <a:lnTo>
                  <a:pt x="243" y="138"/>
                </a:lnTo>
                <a:lnTo>
                  <a:pt x="243" y="156"/>
                </a:lnTo>
                <a:close/>
                <a:moveTo>
                  <a:pt x="230" y="95"/>
                </a:moveTo>
                <a:lnTo>
                  <a:pt x="230" y="95"/>
                </a:lnTo>
                <a:lnTo>
                  <a:pt x="221" y="91"/>
                </a:lnTo>
                <a:lnTo>
                  <a:pt x="217" y="82"/>
                </a:lnTo>
                <a:lnTo>
                  <a:pt x="217" y="82"/>
                </a:lnTo>
                <a:lnTo>
                  <a:pt x="221" y="74"/>
                </a:lnTo>
                <a:lnTo>
                  <a:pt x="230" y="69"/>
                </a:lnTo>
                <a:lnTo>
                  <a:pt x="230" y="69"/>
                </a:lnTo>
                <a:lnTo>
                  <a:pt x="243" y="74"/>
                </a:lnTo>
                <a:lnTo>
                  <a:pt x="247" y="82"/>
                </a:lnTo>
                <a:lnTo>
                  <a:pt x="247" y="82"/>
                </a:lnTo>
                <a:lnTo>
                  <a:pt x="243" y="91"/>
                </a:lnTo>
                <a:lnTo>
                  <a:pt x="230" y="95"/>
                </a:lnTo>
                <a:lnTo>
                  <a:pt x="230" y="95"/>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algn="ctr"/>
            <a:endParaRPr lang="zh-CN" altLang="en-US" sz="1200" dirty="0">
              <a:solidFill>
                <a:srgbClr val="00B0F0"/>
              </a:solidFill>
              <a:latin typeface="Arial" panose="020B0604020202020204" pitchFamily="34" charset="0"/>
            </a:endParaRPr>
          </a:p>
        </p:txBody>
      </p:sp>
      <p:sp>
        <p:nvSpPr>
          <p:cNvPr id="7" name="1518209088"/>
          <p:cNvSpPr>
            <a:spLocks noEditPoints="1"/>
          </p:cNvSpPr>
          <p:nvPr/>
        </p:nvSpPr>
        <p:spPr bwMode="auto">
          <a:xfrm>
            <a:off x="8190341" y="5120272"/>
            <a:ext cx="505478" cy="330114"/>
          </a:xfrm>
          <a:custGeom>
            <a:avLst/>
            <a:gdLst/>
            <a:ahLst/>
            <a:cxnLst>
              <a:cxn ang="0">
                <a:pos x="61" y="0"/>
              </a:cxn>
              <a:cxn ang="0">
                <a:pos x="48" y="35"/>
              </a:cxn>
              <a:cxn ang="0">
                <a:pos x="43" y="69"/>
              </a:cxn>
              <a:cxn ang="0">
                <a:pos x="39" y="112"/>
              </a:cxn>
              <a:cxn ang="0">
                <a:pos x="39" y="130"/>
              </a:cxn>
              <a:cxn ang="0">
                <a:pos x="39" y="138"/>
              </a:cxn>
              <a:cxn ang="0">
                <a:pos x="30" y="199"/>
              </a:cxn>
              <a:cxn ang="0">
                <a:pos x="9" y="242"/>
              </a:cxn>
              <a:cxn ang="0">
                <a:pos x="0" y="255"/>
              </a:cxn>
              <a:cxn ang="0">
                <a:pos x="165" y="255"/>
              </a:cxn>
              <a:cxn ang="0">
                <a:pos x="216" y="247"/>
              </a:cxn>
              <a:cxn ang="0">
                <a:pos x="255" y="221"/>
              </a:cxn>
              <a:cxn ang="0">
                <a:pos x="281" y="177"/>
              </a:cxn>
              <a:cxn ang="0">
                <a:pos x="294" y="130"/>
              </a:cxn>
              <a:cxn ang="0">
                <a:pos x="290" y="104"/>
              </a:cxn>
              <a:cxn ang="0">
                <a:pos x="273" y="56"/>
              </a:cxn>
              <a:cxn ang="0">
                <a:pos x="238" y="22"/>
              </a:cxn>
              <a:cxn ang="0">
                <a:pos x="190" y="4"/>
              </a:cxn>
              <a:cxn ang="0">
                <a:pos x="165" y="0"/>
              </a:cxn>
              <a:cxn ang="0">
                <a:pos x="134" y="95"/>
              </a:cxn>
              <a:cxn ang="0">
                <a:pos x="117" y="104"/>
              </a:cxn>
              <a:cxn ang="0">
                <a:pos x="113" y="108"/>
              </a:cxn>
              <a:cxn ang="0">
                <a:pos x="121" y="117"/>
              </a:cxn>
              <a:cxn ang="0">
                <a:pos x="134" y="121"/>
              </a:cxn>
              <a:cxn ang="0">
                <a:pos x="152" y="125"/>
              </a:cxn>
              <a:cxn ang="0">
                <a:pos x="156" y="130"/>
              </a:cxn>
              <a:cxn ang="0">
                <a:pos x="147" y="138"/>
              </a:cxn>
              <a:cxn ang="0">
                <a:pos x="134" y="143"/>
              </a:cxn>
              <a:cxn ang="0">
                <a:pos x="121" y="147"/>
              </a:cxn>
              <a:cxn ang="0">
                <a:pos x="113" y="164"/>
              </a:cxn>
              <a:cxn ang="0">
                <a:pos x="108" y="182"/>
              </a:cxn>
              <a:cxn ang="0">
                <a:pos x="100" y="186"/>
              </a:cxn>
              <a:cxn ang="0">
                <a:pos x="95" y="186"/>
              </a:cxn>
              <a:cxn ang="0">
                <a:pos x="87" y="156"/>
              </a:cxn>
              <a:cxn ang="0">
                <a:pos x="87" y="104"/>
              </a:cxn>
              <a:cxn ang="0">
                <a:pos x="95" y="82"/>
              </a:cxn>
              <a:cxn ang="0">
                <a:pos x="121" y="74"/>
              </a:cxn>
              <a:cxn ang="0">
                <a:pos x="126" y="74"/>
              </a:cxn>
              <a:cxn ang="0">
                <a:pos x="156" y="82"/>
              </a:cxn>
              <a:cxn ang="0">
                <a:pos x="156" y="87"/>
              </a:cxn>
              <a:cxn ang="0">
                <a:pos x="152" y="91"/>
              </a:cxn>
              <a:cxn ang="0">
                <a:pos x="134" y="95"/>
              </a:cxn>
              <a:cxn ang="0">
                <a:pos x="199" y="156"/>
              </a:cxn>
              <a:cxn ang="0">
                <a:pos x="190" y="186"/>
              </a:cxn>
              <a:cxn ang="0">
                <a:pos x="186" y="186"/>
              </a:cxn>
              <a:cxn ang="0">
                <a:pos x="178" y="177"/>
              </a:cxn>
              <a:cxn ang="0">
                <a:pos x="173" y="138"/>
              </a:cxn>
              <a:cxn ang="0">
                <a:pos x="178" y="112"/>
              </a:cxn>
              <a:cxn ang="0">
                <a:pos x="186" y="104"/>
              </a:cxn>
              <a:cxn ang="0">
                <a:pos x="190" y="108"/>
              </a:cxn>
              <a:cxn ang="0">
                <a:pos x="199" y="138"/>
              </a:cxn>
              <a:cxn ang="0">
                <a:pos x="186" y="95"/>
              </a:cxn>
              <a:cxn ang="0">
                <a:pos x="178" y="91"/>
              </a:cxn>
              <a:cxn ang="0">
                <a:pos x="173" y="82"/>
              </a:cxn>
              <a:cxn ang="0">
                <a:pos x="186" y="69"/>
              </a:cxn>
              <a:cxn ang="0">
                <a:pos x="195" y="74"/>
              </a:cxn>
              <a:cxn ang="0">
                <a:pos x="199" y="82"/>
              </a:cxn>
              <a:cxn ang="0">
                <a:pos x="186" y="95"/>
              </a:cxn>
            </a:cxnLst>
            <a:rect l="0" t="0" r="r" b="b"/>
            <a:pathLst>
              <a:path w="294" h="255">
                <a:moveTo>
                  <a:pt x="165" y="0"/>
                </a:moveTo>
                <a:lnTo>
                  <a:pt x="61" y="0"/>
                </a:lnTo>
                <a:lnTo>
                  <a:pt x="61" y="0"/>
                </a:lnTo>
                <a:lnTo>
                  <a:pt x="48" y="35"/>
                </a:lnTo>
                <a:lnTo>
                  <a:pt x="48" y="35"/>
                </a:lnTo>
                <a:lnTo>
                  <a:pt x="43" y="69"/>
                </a:lnTo>
                <a:lnTo>
                  <a:pt x="39" y="112"/>
                </a:lnTo>
                <a:lnTo>
                  <a:pt x="39" y="112"/>
                </a:lnTo>
                <a:lnTo>
                  <a:pt x="39" y="130"/>
                </a:lnTo>
                <a:lnTo>
                  <a:pt x="39" y="130"/>
                </a:lnTo>
                <a:lnTo>
                  <a:pt x="39" y="138"/>
                </a:lnTo>
                <a:lnTo>
                  <a:pt x="39" y="138"/>
                </a:lnTo>
                <a:lnTo>
                  <a:pt x="39" y="173"/>
                </a:lnTo>
                <a:lnTo>
                  <a:pt x="30" y="199"/>
                </a:lnTo>
                <a:lnTo>
                  <a:pt x="22" y="225"/>
                </a:lnTo>
                <a:lnTo>
                  <a:pt x="9" y="242"/>
                </a:lnTo>
                <a:lnTo>
                  <a:pt x="9" y="242"/>
                </a:lnTo>
                <a:lnTo>
                  <a:pt x="0" y="255"/>
                </a:lnTo>
                <a:lnTo>
                  <a:pt x="165" y="255"/>
                </a:lnTo>
                <a:lnTo>
                  <a:pt x="165" y="255"/>
                </a:lnTo>
                <a:lnTo>
                  <a:pt x="190" y="255"/>
                </a:lnTo>
                <a:lnTo>
                  <a:pt x="216" y="247"/>
                </a:lnTo>
                <a:lnTo>
                  <a:pt x="238" y="234"/>
                </a:lnTo>
                <a:lnTo>
                  <a:pt x="255" y="221"/>
                </a:lnTo>
                <a:lnTo>
                  <a:pt x="273" y="199"/>
                </a:lnTo>
                <a:lnTo>
                  <a:pt x="281" y="177"/>
                </a:lnTo>
                <a:lnTo>
                  <a:pt x="290" y="156"/>
                </a:lnTo>
                <a:lnTo>
                  <a:pt x="294" y="130"/>
                </a:lnTo>
                <a:lnTo>
                  <a:pt x="294" y="130"/>
                </a:lnTo>
                <a:lnTo>
                  <a:pt x="290" y="104"/>
                </a:lnTo>
                <a:lnTo>
                  <a:pt x="281" y="78"/>
                </a:lnTo>
                <a:lnTo>
                  <a:pt x="273" y="56"/>
                </a:lnTo>
                <a:lnTo>
                  <a:pt x="255" y="39"/>
                </a:lnTo>
                <a:lnTo>
                  <a:pt x="238" y="22"/>
                </a:lnTo>
                <a:lnTo>
                  <a:pt x="216" y="13"/>
                </a:lnTo>
                <a:lnTo>
                  <a:pt x="190" y="4"/>
                </a:lnTo>
                <a:lnTo>
                  <a:pt x="165" y="0"/>
                </a:lnTo>
                <a:lnTo>
                  <a:pt x="165" y="0"/>
                </a:lnTo>
                <a:close/>
                <a:moveTo>
                  <a:pt x="134" y="95"/>
                </a:moveTo>
                <a:lnTo>
                  <a:pt x="134" y="95"/>
                </a:lnTo>
                <a:lnTo>
                  <a:pt x="121" y="99"/>
                </a:lnTo>
                <a:lnTo>
                  <a:pt x="117" y="104"/>
                </a:lnTo>
                <a:lnTo>
                  <a:pt x="113" y="108"/>
                </a:lnTo>
                <a:lnTo>
                  <a:pt x="113" y="108"/>
                </a:lnTo>
                <a:lnTo>
                  <a:pt x="117" y="112"/>
                </a:lnTo>
                <a:lnTo>
                  <a:pt x="121" y="117"/>
                </a:lnTo>
                <a:lnTo>
                  <a:pt x="134" y="121"/>
                </a:lnTo>
                <a:lnTo>
                  <a:pt x="134" y="121"/>
                </a:lnTo>
                <a:lnTo>
                  <a:pt x="147" y="125"/>
                </a:lnTo>
                <a:lnTo>
                  <a:pt x="152" y="125"/>
                </a:lnTo>
                <a:lnTo>
                  <a:pt x="156" y="130"/>
                </a:lnTo>
                <a:lnTo>
                  <a:pt x="156" y="130"/>
                </a:lnTo>
                <a:lnTo>
                  <a:pt x="152" y="134"/>
                </a:lnTo>
                <a:lnTo>
                  <a:pt x="147" y="138"/>
                </a:lnTo>
                <a:lnTo>
                  <a:pt x="134" y="143"/>
                </a:lnTo>
                <a:lnTo>
                  <a:pt x="134" y="143"/>
                </a:lnTo>
                <a:lnTo>
                  <a:pt x="126" y="143"/>
                </a:lnTo>
                <a:lnTo>
                  <a:pt x="121" y="147"/>
                </a:lnTo>
                <a:lnTo>
                  <a:pt x="117" y="156"/>
                </a:lnTo>
                <a:lnTo>
                  <a:pt x="113" y="164"/>
                </a:lnTo>
                <a:lnTo>
                  <a:pt x="113" y="164"/>
                </a:lnTo>
                <a:lnTo>
                  <a:pt x="108" y="182"/>
                </a:lnTo>
                <a:lnTo>
                  <a:pt x="104" y="186"/>
                </a:lnTo>
                <a:lnTo>
                  <a:pt x="100" y="186"/>
                </a:lnTo>
                <a:lnTo>
                  <a:pt x="100" y="186"/>
                </a:lnTo>
                <a:lnTo>
                  <a:pt x="95" y="186"/>
                </a:lnTo>
                <a:lnTo>
                  <a:pt x="91" y="177"/>
                </a:lnTo>
                <a:lnTo>
                  <a:pt x="87" y="156"/>
                </a:lnTo>
                <a:lnTo>
                  <a:pt x="87" y="104"/>
                </a:lnTo>
                <a:lnTo>
                  <a:pt x="87" y="104"/>
                </a:lnTo>
                <a:lnTo>
                  <a:pt x="91" y="95"/>
                </a:lnTo>
                <a:lnTo>
                  <a:pt x="95" y="82"/>
                </a:lnTo>
                <a:lnTo>
                  <a:pt x="108" y="78"/>
                </a:lnTo>
                <a:lnTo>
                  <a:pt x="121" y="74"/>
                </a:lnTo>
                <a:lnTo>
                  <a:pt x="126" y="74"/>
                </a:lnTo>
                <a:lnTo>
                  <a:pt x="126" y="74"/>
                </a:lnTo>
                <a:lnTo>
                  <a:pt x="147" y="78"/>
                </a:lnTo>
                <a:lnTo>
                  <a:pt x="156" y="82"/>
                </a:lnTo>
                <a:lnTo>
                  <a:pt x="156" y="87"/>
                </a:lnTo>
                <a:lnTo>
                  <a:pt x="156" y="87"/>
                </a:lnTo>
                <a:lnTo>
                  <a:pt x="156" y="91"/>
                </a:lnTo>
                <a:lnTo>
                  <a:pt x="152" y="91"/>
                </a:lnTo>
                <a:lnTo>
                  <a:pt x="134" y="95"/>
                </a:lnTo>
                <a:lnTo>
                  <a:pt x="134" y="95"/>
                </a:lnTo>
                <a:close/>
                <a:moveTo>
                  <a:pt x="199" y="156"/>
                </a:moveTo>
                <a:lnTo>
                  <a:pt x="199" y="156"/>
                </a:lnTo>
                <a:lnTo>
                  <a:pt x="195" y="177"/>
                </a:lnTo>
                <a:lnTo>
                  <a:pt x="190" y="186"/>
                </a:lnTo>
                <a:lnTo>
                  <a:pt x="186" y="186"/>
                </a:lnTo>
                <a:lnTo>
                  <a:pt x="186" y="186"/>
                </a:lnTo>
                <a:lnTo>
                  <a:pt x="182" y="186"/>
                </a:lnTo>
                <a:lnTo>
                  <a:pt x="178" y="177"/>
                </a:lnTo>
                <a:lnTo>
                  <a:pt x="173" y="156"/>
                </a:lnTo>
                <a:lnTo>
                  <a:pt x="173" y="138"/>
                </a:lnTo>
                <a:lnTo>
                  <a:pt x="173" y="138"/>
                </a:lnTo>
                <a:lnTo>
                  <a:pt x="178" y="112"/>
                </a:lnTo>
                <a:lnTo>
                  <a:pt x="182" y="108"/>
                </a:lnTo>
                <a:lnTo>
                  <a:pt x="186" y="104"/>
                </a:lnTo>
                <a:lnTo>
                  <a:pt x="186" y="104"/>
                </a:lnTo>
                <a:lnTo>
                  <a:pt x="190" y="108"/>
                </a:lnTo>
                <a:lnTo>
                  <a:pt x="195" y="112"/>
                </a:lnTo>
                <a:lnTo>
                  <a:pt x="199" y="138"/>
                </a:lnTo>
                <a:lnTo>
                  <a:pt x="199" y="156"/>
                </a:lnTo>
                <a:close/>
                <a:moveTo>
                  <a:pt x="186" y="95"/>
                </a:moveTo>
                <a:lnTo>
                  <a:pt x="186" y="95"/>
                </a:lnTo>
                <a:lnTo>
                  <a:pt x="178" y="91"/>
                </a:lnTo>
                <a:lnTo>
                  <a:pt x="173" y="82"/>
                </a:lnTo>
                <a:lnTo>
                  <a:pt x="173" y="82"/>
                </a:lnTo>
                <a:lnTo>
                  <a:pt x="178" y="74"/>
                </a:lnTo>
                <a:lnTo>
                  <a:pt x="186" y="69"/>
                </a:lnTo>
                <a:lnTo>
                  <a:pt x="186" y="69"/>
                </a:lnTo>
                <a:lnTo>
                  <a:pt x="195" y="74"/>
                </a:lnTo>
                <a:lnTo>
                  <a:pt x="199" y="82"/>
                </a:lnTo>
                <a:lnTo>
                  <a:pt x="199" y="82"/>
                </a:lnTo>
                <a:lnTo>
                  <a:pt x="195" y="91"/>
                </a:lnTo>
                <a:lnTo>
                  <a:pt x="186" y="95"/>
                </a:lnTo>
                <a:lnTo>
                  <a:pt x="186" y="95"/>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algn="ctr"/>
            <a:endParaRPr lang="zh-CN" altLang="en-US" sz="1200" dirty="0">
              <a:solidFill>
                <a:srgbClr val="00B0F0"/>
              </a:solidFill>
              <a:latin typeface="Arial" panose="020B0604020202020204" pitchFamily="34" charset="0"/>
            </a:endParaRPr>
          </a:p>
        </p:txBody>
      </p:sp>
      <p:sp>
        <p:nvSpPr>
          <p:cNvPr id="8" name="1670021108"/>
          <p:cNvSpPr>
            <a:spLocks noEditPoints="1"/>
          </p:cNvSpPr>
          <p:nvPr/>
        </p:nvSpPr>
        <p:spPr bwMode="auto">
          <a:xfrm>
            <a:off x="7743319" y="5120272"/>
            <a:ext cx="514074" cy="330114"/>
          </a:xfrm>
          <a:custGeom>
            <a:avLst/>
            <a:gdLst/>
            <a:ahLst/>
            <a:cxnLst>
              <a:cxn ang="0">
                <a:pos x="282" y="112"/>
              </a:cxn>
              <a:cxn ang="0">
                <a:pos x="290" y="30"/>
              </a:cxn>
              <a:cxn ang="0">
                <a:pos x="130" y="0"/>
              </a:cxn>
              <a:cxn ang="0">
                <a:pos x="78" y="13"/>
              </a:cxn>
              <a:cxn ang="0">
                <a:pos x="22" y="56"/>
              </a:cxn>
              <a:cxn ang="0">
                <a:pos x="0" y="130"/>
              </a:cxn>
              <a:cxn ang="0">
                <a:pos x="13" y="177"/>
              </a:cxn>
              <a:cxn ang="0">
                <a:pos x="57" y="234"/>
              </a:cxn>
              <a:cxn ang="0">
                <a:pos x="130" y="255"/>
              </a:cxn>
              <a:cxn ang="0">
                <a:pos x="234" y="255"/>
              </a:cxn>
              <a:cxn ang="0">
                <a:pos x="264" y="216"/>
              </a:cxn>
              <a:cxn ang="0">
                <a:pos x="282" y="138"/>
              </a:cxn>
              <a:cxn ang="0">
                <a:pos x="282" y="134"/>
              </a:cxn>
              <a:cxn ang="0">
                <a:pos x="191" y="156"/>
              </a:cxn>
              <a:cxn ang="0">
                <a:pos x="169" y="186"/>
              </a:cxn>
              <a:cxn ang="0">
                <a:pos x="156" y="182"/>
              </a:cxn>
              <a:cxn ang="0">
                <a:pos x="139" y="117"/>
              </a:cxn>
              <a:cxn ang="0">
                <a:pos x="139" y="104"/>
              </a:cxn>
              <a:cxn ang="0">
                <a:pos x="130" y="138"/>
              </a:cxn>
              <a:cxn ang="0">
                <a:pos x="117" y="177"/>
              </a:cxn>
              <a:cxn ang="0">
                <a:pos x="109" y="186"/>
              </a:cxn>
              <a:cxn ang="0">
                <a:pos x="87" y="156"/>
              </a:cxn>
              <a:cxn ang="0">
                <a:pos x="74" y="82"/>
              </a:cxn>
              <a:cxn ang="0">
                <a:pos x="78" y="74"/>
              </a:cxn>
              <a:cxn ang="0">
                <a:pos x="96" y="99"/>
              </a:cxn>
              <a:cxn ang="0">
                <a:pos x="109" y="147"/>
              </a:cxn>
              <a:cxn ang="0">
                <a:pos x="113" y="134"/>
              </a:cxn>
              <a:cxn ang="0">
                <a:pos x="122" y="104"/>
              </a:cxn>
              <a:cxn ang="0">
                <a:pos x="135" y="78"/>
              </a:cxn>
              <a:cxn ang="0">
                <a:pos x="143" y="78"/>
              </a:cxn>
              <a:cxn ang="0">
                <a:pos x="156" y="99"/>
              </a:cxn>
              <a:cxn ang="0">
                <a:pos x="169" y="160"/>
              </a:cxn>
              <a:cxn ang="0">
                <a:pos x="173" y="134"/>
              </a:cxn>
              <a:cxn ang="0">
                <a:pos x="178" y="104"/>
              </a:cxn>
              <a:cxn ang="0">
                <a:pos x="199" y="74"/>
              </a:cxn>
              <a:cxn ang="0">
                <a:pos x="204" y="82"/>
              </a:cxn>
              <a:cxn ang="0">
                <a:pos x="243" y="156"/>
              </a:cxn>
              <a:cxn ang="0">
                <a:pos x="238" y="186"/>
              </a:cxn>
              <a:cxn ang="0">
                <a:pos x="225" y="186"/>
              </a:cxn>
              <a:cxn ang="0">
                <a:pos x="217" y="138"/>
              </a:cxn>
              <a:cxn ang="0">
                <a:pos x="225" y="108"/>
              </a:cxn>
              <a:cxn ang="0">
                <a:pos x="238" y="108"/>
              </a:cxn>
              <a:cxn ang="0">
                <a:pos x="243" y="156"/>
              </a:cxn>
              <a:cxn ang="0">
                <a:pos x="221" y="91"/>
              </a:cxn>
              <a:cxn ang="0">
                <a:pos x="221" y="74"/>
              </a:cxn>
              <a:cxn ang="0">
                <a:pos x="243" y="74"/>
              </a:cxn>
              <a:cxn ang="0">
                <a:pos x="243" y="91"/>
              </a:cxn>
            </a:cxnLst>
            <a:rect l="0" t="0" r="r" b="b"/>
            <a:pathLst>
              <a:path w="299" h="255">
                <a:moveTo>
                  <a:pt x="282" y="134"/>
                </a:moveTo>
                <a:lnTo>
                  <a:pt x="282" y="134"/>
                </a:lnTo>
                <a:lnTo>
                  <a:pt x="282" y="112"/>
                </a:lnTo>
                <a:lnTo>
                  <a:pt x="282" y="112"/>
                </a:lnTo>
                <a:lnTo>
                  <a:pt x="282" y="65"/>
                </a:lnTo>
                <a:lnTo>
                  <a:pt x="290" y="30"/>
                </a:lnTo>
                <a:lnTo>
                  <a:pt x="290" y="30"/>
                </a:lnTo>
                <a:lnTo>
                  <a:pt x="299" y="0"/>
                </a:lnTo>
                <a:lnTo>
                  <a:pt x="130" y="0"/>
                </a:lnTo>
                <a:lnTo>
                  <a:pt x="130" y="0"/>
                </a:lnTo>
                <a:lnTo>
                  <a:pt x="104" y="4"/>
                </a:lnTo>
                <a:lnTo>
                  <a:pt x="78" y="13"/>
                </a:lnTo>
                <a:lnTo>
                  <a:pt x="57" y="22"/>
                </a:lnTo>
                <a:lnTo>
                  <a:pt x="39" y="39"/>
                </a:lnTo>
                <a:lnTo>
                  <a:pt x="22" y="56"/>
                </a:lnTo>
                <a:lnTo>
                  <a:pt x="13" y="78"/>
                </a:lnTo>
                <a:lnTo>
                  <a:pt x="5" y="104"/>
                </a:lnTo>
                <a:lnTo>
                  <a:pt x="0" y="130"/>
                </a:lnTo>
                <a:lnTo>
                  <a:pt x="0" y="130"/>
                </a:lnTo>
                <a:lnTo>
                  <a:pt x="5" y="156"/>
                </a:lnTo>
                <a:lnTo>
                  <a:pt x="13" y="177"/>
                </a:lnTo>
                <a:lnTo>
                  <a:pt x="22" y="199"/>
                </a:lnTo>
                <a:lnTo>
                  <a:pt x="39" y="221"/>
                </a:lnTo>
                <a:lnTo>
                  <a:pt x="57" y="234"/>
                </a:lnTo>
                <a:lnTo>
                  <a:pt x="78" y="247"/>
                </a:lnTo>
                <a:lnTo>
                  <a:pt x="104" y="255"/>
                </a:lnTo>
                <a:lnTo>
                  <a:pt x="130" y="255"/>
                </a:lnTo>
                <a:lnTo>
                  <a:pt x="230" y="255"/>
                </a:lnTo>
                <a:lnTo>
                  <a:pt x="234" y="255"/>
                </a:lnTo>
                <a:lnTo>
                  <a:pt x="234" y="255"/>
                </a:lnTo>
                <a:lnTo>
                  <a:pt x="251" y="234"/>
                </a:lnTo>
                <a:lnTo>
                  <a:pt x="251" y="234"/>
                </a:lnTo>
                <a:lnTo>
                  <a:pt x="264" y="216"/>
                </a:lnTo>
                <a:lnTo>
                  <a:pt x="273" y="195"/>
                </a:lnTo>
                <a:lnTo>
                  <a:pt x="277" y="169"/>
                </a:lnTo>
                <a:lnTo>
                  <a:pt x="282" y="138"/>
                </a:lnTo>
                <a:lnTo>
                  <a:pt x="282" y="138"/>
                </a:lnTo>
                <a:lnTo>
                  <a:pt x="282" y="134"/>
                </a:lnTo>
                <a:lnTo>
                  <a:pt x="282" y="134"/>
                </a:lnTo>
                <a:close/>
                <a:moveTo>
                  <a:pt x="204" y="104"/>
                </a:moveTo>
                <a:lnTo>
                  <a:pt x="191" y="156"/>
                </a:lnTo>
                <a:lnTo>
                  <a:pt x="191" y="156"/>
                </a:lnTo>
                <a:lnTo>
                  <a:pt x="178" y="177"/>
                </a:lnTo>
                <a:lnTo>
                  <a:pt x="173" y="186"/>
                </a:lnTo>
                <a:lnTo>
                  <a:pt x="169" y="186"/>
                </a:lnTo>
                <a:lnTo>
                  <a:pt x="169" y="186"/>
                </a:lnTo>
                <a:lnTo>
                  <a:pt x="161" y="186"/>
                </a:lnTo>
                <a:lnTo>
                  <a:pt x="156" y="182"/>
                </a:lnTo>
                <a:lnTo>
                  <a:pt x="148" y="164"/>
                </a:lnTo>
                <a:lnTo>
                  <a:pt x="148" y="164"/>
                </a:lnTo>
                <a:lnTo>
                  <a:pt x="139" y="117"/>
                </a:lnTo>
                <a:lnTo>
                  <a:pt x="139" y="117"/>
                </a:lnTo>
                <a:lnTo>
                  <a:pt x="139" y="104"/>
                </a:lnTo>
                <a:lnTo>
                  <a:pt x="139" y="104"/>
                </a:lnTo>
                <a:lnTo>
                  <a:pt x="135" y="125"/>
                </a:lnTo>
                <a:lnTo>
                  <a:pt x="135" y="125"/>
                </a:lnTo>
                <a:lnTo>
                  <a:pt x="130" y="138"/>
                </a:lnTo>
                <a:lnTo>
                  <a:pt x="126" y="156"/>
                </a:lnTo>
                <a:lnTo>
                  <a:pt x="126" y="156"/>
                </a:lnTo>
                <a:lnTo>
                  <a:pt x="117" y="177"/>
                </a:lnTo>
                <a:lnTo>
                  <a:pt x="113" y="186"/>
                </a:lnTo>
                <a:lnTo>
                  <a:pt x="109" y="186"/>
                </a:lnTo>
                <a:lnTo>
                  <a:pt x="109" y="186"/>
                </a:lnTo>
                <a:lnTo>
                  <a:pt x="100" y="186"/>
                </a:lnTo>
                <a:lnTo>
                  <a:pt x="96" y="177"/>
                </a:lnTo>
                <a:lnTo>
                  <a:pt x="87" y="156"/>
                </a:lnTo>
                <a:lnTo>
                  <a:pt x="74" y="104"/>
                </a:lnTo>
                <a:lnTo>
                  <a:pt x="74" y="104"/>
                </a:lnTo>
                <a:lnTo>
                  <a:pt x="74" y="82"/>
                </a:lnTo>
                <a:lnTo>
                  <a:pt x="74" y="78"/>
                </a:lnTo>
                <a:lnTo>
                  <a:pt x="78" y="74"/>
                </a:lnTo>
                <a:lnTo>
                  <a:pt x="78" y="74"/>
                </a:lnTo>
                <a:lnTo>
                  <a:pt x="87" y="78"/>
                </a:lnTo>
                <a:lnTo>
                  <a:pt x="91" y="82"/>
                </a:lnTo>
                <a:lnTo>
                  <a:pt x="96" y="99"/>
                </a:lnTo>
                <a:lnTo>
                  <a:pt x="96" y="99"/>
                </a:lnTo>
                <a:lnTo>
                  <a:pt x="109" y="147"/>
                </a:lnTo>
                <a:lnTo>
                  <a:pt x="109" y="147"/>
                </a:lnTo>
                <a:lnTo>
                  <a:pt x="109" y="160"/>
                </a:lnTo>
                <a:lnTo>
                  <a:pt x="109" y="160"/>
                </a:lnTo>
                <a:lnTo>
                  <a:pt x="113" y="134"/>
                </a:lnTo>
                <a:lnTo>
                  <a:pt x="113" y="134"/>
                </a:lnTo>
                <a:lnTo>
                  <a:pt x="117" y="121"/>
                </a:lnTo>
                <a:lnTo>
                  <a:pt x="122" y="104"/>
                </a:lnTo>
                <a:lnTo>
                  <a:pt x="122" y="104"/>
                </a:lnTo>
                <a:lnTo>
                  <a:pt x="130" y="82"/>
                </a:lnTo>
                <a:lnTo>
                  <a:pt x="135" y="78"/>
                </a:lnTo>
                <a:lnTo>
                  <a:pt x="139" y="74"/>
                </a:lnTo>
                <a:lnTo>
                  <a:pt x="139" y="74"/>
                </a:lnTo>
                <a:lnTo>
                  <a:pt x="143" y="78"/>
                </a:lnTo>
                <a:lnTo>
                  <a:pt x="152" y="82"/>
                </a:lnTo>
                <a:lnTo>
                  <a:pt x="156" y="99"/>
                </a:lnTo>
                <a:lnTo>
                  <a:pt x="156" y="99"/>
                </a:lnTo>
                <a:lnTo>
                  <a:pt x="165" y="147"/>
                </a:lnTo>
                <a:lnTo>
                  <a:pt x="165" y="147"/>
                </a:lnTo>
                <a:lnTo>
                  <a:pt x="169" y="160"/>
                </a:lnTo>
                <a:lnTo>
                  <a:pt x="169" y="160"/>
                </a:lnTo>
                <a:lnTo>
                  <a:pt x="173" y="134"/>
                </a:lnTo>
                <a:lnTo>
                  <a:pt x="173" y="134"/>
                </a:lnTo>
                <a:lnTo>
                  <a:pt x="173" y="121"/>
                </a:lnTo>
                <a:lnTo>
                  <a:pt x="178" y="104"/>
                </a:lnTo>
                <a:lnTo>
                  <a:pt x="178" y="104"/>
                </a:lnTo>
                <a:lnTo>
                  <a:pt x="186" y="82"/>
                </a:lnTo>
                <a:lnTo>
                  <a:pt x="191" y="78"/>
                </a:lnTo>
                <a:lnTo>
                  <a:pt x="199" y="74"/>
                </a:lnTo>
                <a:lnTo>
                  <a:pt x="199" y="74"/>
                </a:lnTo>
                <a:lnTo>
                  <a:pt x="204" y="78"/>
                </a:lnTo>
                <a:lnTo>
                  <a:pt x="204" y="82"/>
                </a:lnTo>
                <a:lnTo>
                  <a:pt x="204" y="104"/>
                </a:lnTo>
                <a:lnTo>
                  <a:pt x="204" y="104"/>
                </a:lnTo>
                <a:close/>
                <a:moveTo>
                  <a:pt x="243" y="156"/>
                </a:moveTo>
                <a:lnTo>
                  <a:pt x="243" y="156"/>
                </a:lnTo>
                <a:lnTo>
                  <a:pt x="238" y="177"/>
                </a:lnTo>
                <a:lnTo>
                  <a:pt x="238" y="186"/>
                </a:lnTo>
                <a:lnTo>
                  <a:pt x="230" y="186"/>
                </a:lnTo>
                <a:lnTo>
                  <a:pt x="230" y="186"/>
                </a:lnTo>
                <a:lnTo>
                  <a:pt x="225" y="186"/>
                </a:lnTo>
                <a:lnTo>
                  <a:pt x="221" y="177"/>
                </a:lnTo>
                <a:lnTo>
                  <a:pt x="217" y="156"/>
                </a:lnTo>
                <a:lnTo>
                  <a:pt x="217" y="138"/>
                </a:lnTo>
                <a:lnTo>
                  <a:pt x="217" y="138"/>
                </a:lnTo>
                <a:lnTo>
                  <a:pt x="221" y="112"/>
                </a:lnTo>
                <a:lnTo>
                  <a:pt x="225" y="108"/>
                </a:lnTo>
                <a:lnTo>
                  <a:pt x="230" y="104"/>
                </a:lnTo>
                <a:lnTo>
                  <a:pt x="230" y="104"/>
                </a:lnTo>
                <a:lnTo>
                  <a:pt x="238" y="108"/>
                </a:lnTo>
                <a:lnTo>
                  <a:pt x="238" y="112"/>
                </a:lnTo>
                <a:lnTo>
                  <a:pt x="243" y="138"/>
                </a:lnTo>
                <a:lnTo>
                  <a:pt x="243" y="156"/>
                </a:lnTo>
                <a:close/>
                <a:moveTo>
                  <a:pt x="230" y="95"/>
                </a:moveTo>
                <a:lnTo>
                  <a:pt x="230" y="95"/>
                </a:lnTo>
                <a:lnTo>
                  <a:pt x="221" y="91"/>
                </a:lnTo>
                <a:lnTo>
                  <a:pt x="217" y="82"/>
                </a:lnTo>
                <a:lnTo>
                  <a:pt x="217" y="82"/>
                </a:lnTo>
                <a:lnTo>
                  <a:pt x="221" y="74"/>
                </a:lnTo>
                <a:lnTo>
                  <a:pt x="230" y="69"/>
                </a:lnTo>
                <a:lnTo>
                  <a:pt x="230" y="69"/>
                </a:lnTo>
                <a:lnTo>
                  <a:pt x="243" y="74"/>
                </a:lnTo>
                <a:lnTo>
                  <a:pt x="247" y="82"/>
                </a:lnTo>
                <a:lnTo>
                  <a:pt x="247" y="82"/>
                </a:lnTo>
                <a:lnTo>
                  <a:pt x="243" y="91"/>
                </a:lnTo>
                <a:lnTo>
                  <a:pt x="230" y="95"/>
                </a:lnTo>
                <a:lnTo>
                  <a:pt x="230" y="95"/>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algn="ctr"/>
            <a:endParaRPr lang="zh-CN" altLang="en-US" sz="1200" dirty="0">
              <a:solidFill>
                <a:srgbClr val="00B0F0"/>
              </a:solidFill>
              <a:latin typeface="Arial" panose="020B0604020202020204" pitchFamily="34" charset="0"/>
            </a:endParaRPr>
          </a:p>
        </p:txBody>
      </p:sp>
      <p:sp>
        <p:nvSpPr>
          <p:cNvPr id="9" name="2109798198"/>
          <p:cNvSpPr/>
          <p:nvPr/>
        </p:nvSpPr>
        <p:spPr bwMode="auto">
          <a:xfrm>
            <a:off x="2554667" y="5600419"/>
            <a:ext cx="7440000" cy="321969"/>
          </a:xfrm>
          <a:prstGeom prst="roundRect">
            <a:avLst>
              <a:gd name="adj" fmla="val 10120"/>
            </a:avLst>
          </a:prstGeom>
          <a:solidFill>
            <a:schemeClr val="bg1">
              <a:lumMod val="85000"/>
            </a:schemeClr>
          </a:solidFill>
          <a:ln>
            <a:solidFill>
              <a:schemeClr val="bg1">
                <a:lumMod val="75000"/>
              </a:schemeClr>
            </a:solidFill>
          </a:ln>
          <a:effectLst>
            <a:outerShdw blurRad="76200" rotWithShape="0">
              <a:srgbClr val="000000">
                <a:alpha val="50000"/>
              </a:srgbClr>
            </a:outerShdw>
          </a:effectLst>
        </p:spPr>
        <p:txBody>
          <a:bodyPr lIns="91403" tIns="45702" rIns="91403" bIns="45702" anchor="ctr"/>
          <a:lstStyle/>
          <a:p>
            <a:pPr algn="ctr"/>
            <a:endParaRPr lang="zh-CN" altLang="en-US" sz="1200" kern="0" dirty="0">
              <a:latin typeface="Arial" panose="020B0604020202020204" pitchFamily="34" charset="0"/>
            </a:endParaRPr>
          </a:p>
        </p:txBody>
      </p:sp>
      <p:sp>
        <p:nvSpPr>
          <p:cNvPr id="10" name="2138728497"/>
          <p:cNvSpPr/>
          <p:nvPr/>
        </p:nvSpPr>
        <p:spPr bwMode="auto">
          <a:xfrm>
            <a:off x="1187839" y="5391754"/>
            <a:ext cx="1239904" cy="634088"/>
          </a:xfrm>
          <a:prstGeom prst="roundRect">
            <a:avLst>
              <a:gd name="adj" fmla="val 11657"/>
            </a:avLst>
          </a:prstGeom>
          <a:solidFill>
            <a:srgbClr val="92D050"/>
          </a:solidFill>
          <a:ln w="9525" cap="flat" cmpd="sng" algn="ctr">
            <a:no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45708" rtlCol="0" anchor="ctr"/>
          <a:lstStyle/>
          <a:p>
            <a:pPr algn="ctr"/>
            <a:r>
              <a:rPr lang="bg-BG" altLang="zh-CN" sz="1300" b="1" kern="0" dirty="0">
                <a:solidFill>
                  <a:schemeClr val="bg1"/>
                </a:solidFill>
                <a:latin typeface="Arial" panose="020B0604020202020204" pitchFamily="34" charset="0"/>
                <a:ea typeface="微软雅黑" pitchFamily="34" charset="-122"/>
              </a:rPr>
              <a:t>Крайно </a:t>
            </a:r>
          </a:p>
          <a:p>
            <a:pPr algn="ctr"/>
            <a:r>
              <a:rPr lang="bg-BG" altLang="zh-CN" sz="1300" b="1" kern="0" dirty="0">
                <a:solidFill>
                  <a:schemeClr val="bg1"/>
                </a:solidFill>
                <a:latin typeface="Arial" panose="020B0604020202020204" pitchFamily="34" charset="0"/>
                <a:ea typeface="微软雅黑" pitchFamily="34" charset="-122"/>
              </a:rPr>
              <a:t>устройство</a:t>
            </a:r>
            <a:endParaRPr lang="zh-CN" altLang="en-US" sz="1300" b="1" kern="0" dirty="0">
              <a:solidFill>
                <a:schemeClr val="bg1"/>
              </a:solidFill>
              <a:latin typeface="Arial" panose="020B0604020202020204" pitchFamily="34" charset="0"/>
              <a:ea typeface="微软雅黑" pitchFamily="34" charset="-122"/>
            </a:endParaRPr>
          </a:p>
        </p:txBody>
      </p:sp>
      <p:sp>
        <p:nvSpPr>
          <p:cNvPr id="11" name="1265300557"/>
          <p:cNvSpPr txBox="1"/>
          <p:nvPr/>
        </p:nvSpPr>
        <p:spPr>
          <a:xfrm>
            <a:off x="2879090" y="5624972"/>
            <a:ext cx="1055884" cy="276927"/>
          </a:xfrm>
          <a:prstGeom prst="rect">
            <a:avLst/>
          </a:prstGeom>
          <a:noFill/>
        </p:spPr>
        <p:txBody>
          <a:bodyPr wrap="square" rtlCol="0">
            <a:spAutoFit/>
          </a:bodyPr>
          <a:lstStyle/>
          <a:p>
            <a:pPr algn="ctr"/>
            <a:r>
              <a:rPr lang="en-US" altLang="zh-CN" sz="1200" dirty="0">
                <a:latin typeface="Arial" panose="020B0604020202020204" pitchFamily="34" charset="0"/>
              </a:rPr>
              <a:t>Smartphone</a:t>
            </a:r>
            <a:endParaRPr lang="zh-CN" altLang="en-US" sz="1200" dirty="0">
              <a:latin typeface="Arial" panose="020B0604020202020204" pitchFamily="34" charset="0"/>
            </a:endParaRPr>
          </a:p>
        </p:txBody>
      </p:sp>
      <p:sp>
        <p:nvSpPr>
          <p:cNvPr id="12" name="1083649994"/>
          <p:cNvSpPr txBox="1"/>
          <p:nvPr/>
        </p:nvSpPr>
        <p:spPr>
          <a:xfrm>
            <a:off x="3934976" y="5624972"/>
            <a:ext cx="987521" cy="276927"/>
          </a:xfrm>
          <a:prstGeom prst="rect">
            <a:avLst/>
          </a:prstGeom>
          <a:noFill/>
        </p:spPr>
        <p:txBody>
          <a:bodyPr wrap="square" rtlCol="0">
            <a:spAutoFit/>
          </a:bodyPr>
          <a:lstStyle/>
          <a:p>
            <a:pPr algn="ctr"/>
            <a:r>
              <a:rPr lang="en-US" altLang="zh-CN" sz="1200" dirty="0">
                <a:latin typeface="Arial" panose="020B0604020202020204" pitchFamily="34" charset="0"/>
              </a:rPr>
              <a:t>Tablet PC</a:t>
            </a:r>
            <a:endParaRPr lang="zh-CN" altLang="en-US" sz="1200" dirty="0">
              <a:latin typeface="Arial" panose="020B0604020202020204" pitchFamily="34" charset="0"/>
            </a:endParaRPr>
          </a:p>
        </p:txBody>
      </p:sp>
      <p:sp>
        <p:nvSpPr>
          <p:cNvPr id="13" name="2004969811"/>
          <p:cNvSpPr txBox="1"/>
          <p:nvPr/>
        </p:nvSpPr>
        <p:spPr>
          <a:xfrm>
            <a:off x="4922496" y="5624972"/>
            <a:ext cx="1103989" cy="276927"/>
          </a:xfrm>
          <a:prstGeom prst="rect">
            <a:avLst/>
          </a:prstGeom>
          <a:noFill/>
        </p:spPr>
        <p:txBody>
          <a:bodyPr wrap="square" rtlCol="0">
            <a:spAutoFit/>
          </a:bodyPr>
          <a:lstStyle/>
          <a:p>
            <a:pPr algn="ctr"/>
            <a:r>
              <a:rPr lang="en-US" altLang="zh-CN" sz="1200" dirty="0">
                <a:latin typeface="Arial" panose="020B0604020202020204" pitchFamily="34" charset="0"/>
              </a:rPr>
              <a:t>Laptop</a:t>
            </a:r>
            <a:endParaRPr lang="zh-CN" altLang="en-US" sz="1200" dirty="0">
              <a:latin typeface="Arial" panose="020B0604020202020204" pitchFamily="34" charset="0"/>
            </a:endParaRPr>
          </a:p>
        </p:txBody>
      </p:sp>
      <p:sp>
        <p:nvSpPr>
          <p:cNvPr id="14" name="818472334"/>
          <p:cNvSpPr txBox="1"/>
          <p:nvPr/>
        </p:nvSpPr>
        <p:spPr>
          <a:xfrm>
            <a:off x="6026485" y="5624972"/>
            <a:ext cx="1371700" cy="276927"/>
          </a:xfrm>
          <a:prstGeom prst="rect">
            <a:avLst/>
          </a:prstGeom>
          <a:noFill/>
        </p:spPr>
        <p:txBody>
          <a:bodyPr wrap="square" rtlCol="0">
            <a:spAutoFit/>
          </a:bodyPr>
          <a:lstStyle/>
          <a:p>
            <a:pPr algn="ctr"/>
            <a:r>
              <a:rPr lang="en-US" altLang="zh-CN" sz="1200" dirty="0">
                <a:latin typeface="Arial" panose="020B0604020202020204" pitchFamily="34" charset="0"/>
              </a:rPr>
              <a:t>Wireless camera</a:t>
            </a:r>
            <a:endParaRPr lang="zh-CN" altLang="en-US" sz="1200" dirty="0">
              <a:latin typeface="Arial" panose="020B0604020202020204" pitchFamily="34" charset="0"/>
            </a:endParaRPr>
          </a:p>
        </p:txBody>
      </p:sp>
      <p:sp>
        <p:nvSpPr>
          <p:cNvPr id="15" name="1777698542"/>
          <p:cNvSpPr txBox="1"/>
          <p:nvPr/>
        </p:nvSpPr>
        <p:spPr>
          <a:xfrm>
            <a:off x="7452275" y="5632256"/>
            <a:ext cx="1126009" cy="276927"/>
          </a:xfrm>
          <a:prstGeom prst="rect">
            <a:avLst/>
          </a:prstGeom>
          <a:noFill/>
        </p:spPr>
        <p:txBody>
          <a:bodyPr wrap="square" rtlCol="0">
            <a:spAutoFit/>
          </a:bodyPr>
          <a:lstStyle/>
          <a:p>
            <a:pPr algn="ctr"/>
            <a:r>
              <a:rPr lang="en-US" altLang="zh-CN" sz="1200" dirty="0">
                <a:latin typeface="Arial" panose="020B0604020202020204" pitchFamily="34" charset="0"/>
              </a:rPr>
              <a:t>POS machine</a:t>
            </a:r>
            <a:endParaRPr lang="zh-CN" altLang="en-US" sz="1200" dirty="0">
              <a:latin typeface="Arial" panose="020B0604020202020204" pitchFamily="34" charset="0"/>
            </a:endParaRPr>
          </a:p>
        </p:txBody>
      </p:sp>
      <p:sp>
        <p:nvSpPr>
          <p:cNvPr id="16" name="1829158284"/>
          <p:cNvSpPr txBox="1"/>
          <p:nvPr/>
        </p:nvSpPr>
        <p:spPr>
          <a:xfrm>
            <a:off x="8518118" y="5635705"/>
            <a:ext cx="1453344" cy="276927"/>
          </a:xfrm>
          <a:prstGeom prst="rect">
            <a:avLst/>
          </a:prstGeom>
          <a:noFill/>
        </p:spPr>
        <p:txBody>
          <a:bodyPr wrap="square" rtlCol="0">
            <a:spAutoFit/>
          </a:bodyPr>
          <a:lstStyle/>
          <a:p>
            <a:pPr algn="ctr"/>
            <a:r>
              <a:rPr lang="en-US" altLang="zh-CN" sz="1200" dirty="0">
                <a:latin typeface="Arial" panose="020B0604020202020204" pitchFamily="34" charset="0"/>
              </a:rPr>
              <a:t>Ticketing machine</a:t>
            </a:r>
            <a:endParaRPr lang="zh-CN" altLang="en-US" sz="1200" dirty="0">
              <a:latin typeface="Arial" panose="020B0604020202020204" pitchFamily="34" charset="0"/>
            </a:endParaRPr>
          </a:p>
        </p:txBody>
      </p:sp>
      <p:sp>
        <p:nvSpPr>
          <p:cNvPr id="17" name="628320966"/>
          <p:cNvSpPr/>
          <p:nvPr/>
        </p:nvSpPr>
        <p:spPr bwMode="auto">
          <a:xfrm>
            <a:off x="2554667" y="4161718"/>
            <a:ext cx="7440000" cy="802776"/>
          </a:xfrm>
          <a:prstGeom prst="roundRect">
            <a:avLst>
              <a:gd name="adj" fmla="val 10120"/>
            </a:avLst>
          </a:prstGeom>
          <a:solidFill>
            <a:schemeClr val="bg1">
              <a:lumMod val="85000"/>
            </a:schemeClr>
          </a:solidFill>
          <a:ln>
            <a:noFill/>
          </a:ln>
          <a:effectLst>
            <a:outerShdw blurRad="76200" rotWithShape="0">
              <a:srgbClr val="000000">
                <a:alpha val="50000"/>
              </a:srgbClr>
            </a:outerShdw>
          </a:effectLst>
        </p:spPr>
        <p:txBody>
          <a:bodyPr lIns="121886" tIns="60944" rIns="121886" bIns="60944" anchor="ctr"/>
          <a:lstStyle/>
          <a:p>
            <a:pPr algn="ctr"/>
            <a:endParaRPr lang="zh-CN" altLang="en-US" sz="1200" kern="0" dirty="0">
              <a:latin typeface="Arial" panose="020B0604020202020204" pitchFamily="34" charset="0"/>
            </a:endParaRPr>
          </a:p>
        </p:txBody>
      </p:sp>
      <p:sp>
        <p:nvSpPr>
          <p:cNvPr id="18" name="1852615348"/>
          <p:cNvSpPr/>
          <p:nvPr/>
        </p:nvSpPr>
        <p:spPr bwMode="auto">
          <a:xfrm>
            <a:off x="1187839" y="4037079"/>
            <a:ext cx="1239904" cy="927190"/>
          </a:xfrm>
          <a:prstGeom prst="roundRect">
            <a:avLst>
              <a:gd name="adj" fmla="val 11657"/>
            </a:avLst>
          </a:prstGeom>
          <a:solidFill>
            <a:srgbClr val="C00000"/>
          </a:solidFill>
          <a:ln w="9525" cap="flat" cmpd="sng" algn="ctr">
            <a:no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5991" tIns="60952" rIns="35991" bIns="60952" rtlCol="0" anchor="ctr"/>
          <a:lstStyle/>
          <a:p>
            <a:pPr algn="ctr"/>
            <a:r>
              <a:rPr lang="bg-BG" altLang="zh-CN" sz="1300" b="1" kern="0" dirty="0">
                <a:solidFill>
                  <a:schemeClr val="bg1"/>
                </a:solidFill>
                <a:latin typeface="Arial" panose="020B0604020202020204" pitchFamily="34" charset="0"/>
                <a:ea typeface="微软雅黑" pitchFamily="34" charset="-122"/>
              </a:rPr>
              <a:t>Мрежова</a:t>
            </a:r>
          </a:p>
          <a:p>
            <a:pPr algn="ctr"/>
            <a:r>
              <a:rPr lang="bg-BG" altLang="zh-CN" sz="1300" b="1" kern="0" dirty="0">
                <a:solidFill>
                  <a:schemeClr val="bg1"/>
                </a:solidFill>
                <a:latin typeface="Arial" panose="020B0604020202020204" pitchFamily="34" charset="0"/>
                <a:ea typeface="微软雅黑" pitchFamily="34" charset="-122"/>
              </a:rPr>
              <a:t>архитектура</a:t>
            </a:r>
            <a:endParaRPr lang="zh-CN" altLang="en-US" sz="1300" b="1" kern="0" dirty="0">
              <a:solidFill>
                <a:schemeClr val="bg1"/>
              </a:solidFill>
              <a:latin typeface="Arial" panose="020B0604020202020204" pitchFamily="34" charset="0"/>
              <a:ea typeface="微软雅黑" pitchFamily="34" charset="-122"/>
            </a:endParaRPr>
          </a:p>
        </p:txBody>
      </p:sp>
      <p:sp>
        <p:nvSpPr>
          <p:cNvPr id="19" name="158710145"/>
          <p:cNvSpPr txBox="1"/>
          <p:nvPr/>
        </p:nvSpPr>
        <p:spPr>
          <a:xfrm>
            <a:off x="2828508" y="4389847"/>
            <a:ext cx="1000816" cy="307713"/>
          </a:xfrm>
          <a:prstGeom prst="rect">
            <a:avLst/>
          </a:prstGeom>
          <a:noFill/>
        </p:spPr>
        <p:txBody>
          <a:bodyPr wrap="square" lIns="121903" tIns="60952" rIns="121903" bIns="60952" rtlCol="0">
            <a:spAutoFit/>
          </a:bodyPr>
          <a:lstStyle/>
          <a:p>
            <a:pPr algn="ctr">
              <a:tabLst>
                <a:tab pos="114280" algn="l"/>
              </a:tabLst>
            </a:pPr>
            <a:r>
              <a:rPr lang="en-US" altLang="zh-CN" sz="1200" dirty="0">
                <a:latin typeface="Arial" panose="020B0604020202020204" pitchFamily="34" charset="0"/>
              </a:rPr>
              <a:t>WLAN</a:t>
            </a:r>
            <a:endParaRPr lang="zh-CN" altLang="en-US" sz="1200" dirty="0">
              <a:latin typeface="Arial" panose="020B0604020202020204" pitchFamily="34" charset="0"/>
            </a:endParaRPr>
          </a:p>
        </p:txBody>
      </p:sp>
      <p:sp>
        <p:nvSpPr>
          <p:cNvPr id="20" name="1855159479"/>
          <p:cNvSpPr txBox="1"/>
          <p:nvPr/>
        </p:nvSpPr>
        <p:spPr>
          <a:xfrm>
            <a:off x="3850591" y="4389847"/>
            <a:ext cx="800810"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Switch</a:t>
            </a:r>
            <a:endParaRPr lang="zh-CN" altLang="en-US" sz="1200" dirty="0">
              <a:latin typeface="Arial" panose="020B0604020202020204" pitchFamily="34" charset="0"/>
            </a:endParaRPr>
          </a:p>
        </p:txBody>
      </p:sp>
      <p:sp>
        <p:nvSpPr>
          <p:cNvPr id="21" name="12271565"/>
          <p:cNvSpPr txBox="1"/>
          <p:nvPr/>
        </p:nvSpPr>
        <p:spPr>
          <a:xfrm>
            <a:off x="4773881" y="4389847"/>
            <a:ext cx="858941"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Firewall</a:t>
            </a:r>
            <a:endParaRPr lang="zh-CN" altLang="en-US" sz="1200" dirty="0">
              <a:latin typeface="Arial" panose="020B0604020202020204" pitchFamily="34" charset="0"/>
            </a:endParaRPr>
          </a:p>
        </p:txBody>
      </p:sp>
      <p:sp>
        <p:nvSpPr>
          <p:cNvPr id="22" name="972133920"/>
          <p:cNvSpPr txBox="1"/>
          <p:nvPr/>
        </p:nvSpPr>
        <p:spPr>
          <a:xfrm>
            <a:off x="5677493" y="4389847"/>
            <a:ext cx="761644"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Router</a:t>
            </a:r>
            <a:endParaRPr lang="zh-CN" altLang="en-US" sz="1200" dirty="0">
              <a:latin typeface="Arial" panose="020B0604020202020204" pitchFamily="34" charset="0"/>
            </a:endParaRPr>
          </a:p>
        </p:txBody>
      </p:sp>
      <p:sp>
        <p:nvSpPr>
          <p:cNvPr id="23" name="687655428"/>
          <p:cNvSpPr txBox="1"/>
          <p:nvPr/>
        </p:nvSpPr>
        <p:spPr>
          <a:xfrm>
            <a:off x="6566061" y="4315530"/>
            <a:ext cx="1533761" cy="492331"/>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Online behavior management</a:t>
            </a:r>
            <a:endParaRPr lang="zh-CN" altLang="en-US" sz="1200" dirty="0">
              <a:latin typeface="Arial" panose="020B0604020202020204" pitchFamily="34" charset="0"/>
            </a:endParaRPr>
          </a:p>
        </p:txBody>
      </p:sp>
      <p:sp>
        <p:nvSpPr>
          <p:cNvPr id="24" name="190691177"/>
          <p:cNvSpPr/>
          <p:nvPr/>
        </p:nvSpPr>
        <p:spPr bwMode="auto">
          <a:xfrm>
            <a:off x="2550843" y="2054416"/>
            <a:ext cx="7440000" cy="359906"/>
          </a:xfrm>
          <a:prstGeom prst="roundRect">
            <a:avLst>
              <a:gd name="adj" fmla="val 10120"/>
            </a:avLst>
          </a:prstGeom>
          <a:solidFill>
            <a:schemeClr val="bg1">
              <a:lumMod val="85000"/>
            </a:schemeClr>
          </a:solidFill>
          <a:ln>
            <a:solidFill>
              <a:schemeClr val="bg1">
                <a:lumMod val="75000"/>
              </a:schemeClr>
            </a:solidFill>
          </a:ln>
          <a:effectLst>
            <a:outerShdw blurRad="76200" rotWithShape="0">
              <a:srgbClr val="000000">
                <a:alpha val="50000"/>
              </a:srgbClr>
            </a:outerShdw>
          </a:effectLst>
        </p:spPr>
        <p:txBody>
          <a:bodyPr lIns="121886" tIns="60944" rIns="121886" bIns="60944" anchor="ctr"/>
          <a:lstStyle/>
          <a:p>
            <a:pPr algn="ctr"/>
            <a:endParaRPr lang="zh-CN" altLang="en-US" sz="1200" kern="0" dirty="0">
              <a:latin typeface="Arial" panose="020B0604020202020204" pitchFamily="34" charset="0"/>
            </a:endParaRPr>
          </a:p>
        </p:txBody>
      </p:sp>
      <p:sp>
        <p:nvSpPr>
          <p:cNvPr id="25" name="507236596"/>
          <p:cNvSpPr/>
          <p:nvPr/>
        </p:nvSpPr>
        <p:spPr bwMode="auto">
          <a:xfrm>
            <a:off x="1187839" y="1521184"/>
            <a:ext cx="1239904" cy="927190"/>
          </a:xfrm>
          <a:prstGeom prst="roundRect">
            <a:avLst>
              <a:gd name="adj" fmla="val 11657"/>
            </a:avLst>
          </a:prstGeom>
          <a:solidFill>
            <a:srgbClr val="00B0F0"/>
          </a:solidFill>
          <a:ln w="9525" cap="flat" cmpd="sng" algn="ctr">
            <a:no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5991" tIns="60952" rIns="35991" bIns="60952" rtlCol="0" anchor="ctr"/>
          <a:lstStyle/>
          <a:p>
            <a:pPr algn="ctr"/>
            <a:r>
              <a:rPr lang="bg-BG" altLang="zh-CN" sz="1300" b="1" kern="0">
                <a:solidFill>
                  <a:schemeClr val="bg1"/>
                </a:solidFill>
                <a:latin typeface="Arial" panose="020B0604020202020204" pitchFamily="34" charset="0"/>
                <a:ea typeface="微软雅黑" pitchFamily="34" charset="-122"/>
              </a:rPr>
              <a:t>Приложения</a:t>
            </a:r>
            <a:endParaRPr lang="zh-CN" altLang="en-US" sz="1300" b="1" kern="0" dirty="0">
              <a:solidFill>
                <a:schemeClr val="bg1"/>
              </a:solidFill>
              <a:latin typeface="Arial" panose="020B0604020202020204" pitchFamily="34" charset="0"/>
              <a:ea typeface="微软雅黑" pitchFamily="34" charset="-122"/>
            </a:endParaRPr>
          </a:p>
        </p:txBody>
      </p:sp>
      <p:sp>
        <p:nvSpPr>
          <p:cNvPr id="26" name="1596542469"/>
          <p:cNvSpPr/>
          <p:nvPr/>
        </p:nvSpPr>
        <p:spPr bwMode="auto">
          <a:xfrm>
            <a:off x="2550843" y="1580823"/>
            <a:ext cx="7440000" cy="359906"/>
          </a:xfrm>
          <a:prstGeom prst="roundRect">
            <a:avLst>
              <a:gd name="adj" fmla="val 10120"/>
            </a:avLst>
          </a:prstGeom>
          <a:solidFill>
            <a:schemeClr val="bg1">
              <a:lumMod val="85000"/>
            </a:schemeClr>
          </a:solidFill>
          <a:ln>
            <a:solidFill>
              <a:schemeClr val="bg1">
                <a:lumMod val="75000"/>
              </a:schemeClr>
            </a:solidFill>
          </a:ln>
          <a:effectLst>
            <a:outerShdw blurRad="76200" rotWithShape="0">
              <a:srgbClr val="000000">
                <a:alpha val="50000"/>
              </a:srgbClr>
            </a:outerShdw>
          </a:effectLst>
        </p:spPr>
        <p:txBody>
          <a:bodyPr lIns="121886" tIns="60944" rIns="121886" bIns="60944" anchor="ctr"/>
          <a:lstStyle/>
          <a:p>
            <a:pPr algn="ctr"/>
            <a:endParaRPr lang="zh-CN" altLang="en-US" sz="1200" kern="0" dirty="0">
              <a:latin typeface="Arial" panose="020B0604020202020204" pitchFamily="34" charset="0"/>
            </a:endParaRPr>
          </a:p>
        </p:txBody>
      </p:sp>
      <p:sp>
        <p:nvSpPr>
          <p:cNvPr id="27" name="139131308"/>
          <p:cNvSpPr txBox="1"/>
          <p:nvPr/>
        </p:nvSpPr>
        <p:spPr>
          <a:xfrm>
            <a:off x="2516199" y="1603383"/>
            <a:ext cx="1734797"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Ad marketing</a:t>
            </a:r>
            <a:endParaRPr lang="zh-CN" altLang="en-US" sz="1200" dirty="0">
              <a:latin typeface="Arial" panose="020B0604020202020204" pitchFamily="34" charset="0"/>
            </a:endParaRPr>
          </a:p>
        </p:txBody>
      </p:sp>
      <p:sp>
        <p:nvSpPr>
          <p:cNvPr id="28" name="1434882745"/>
          <p:cNvSpPr txBox="1"/>
          <p:nvPr/>
        </p:nvSpPr>
        <p:spPr>
          <a:xfrm>
            <a:off x="3934974" y="1610355"/>
            <a:ext cx="2063077"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Location and navigation</a:t>
            </a:r>
            <a:endParaRPr lang="zh-CN" altLang="en-US" sz="1200" dirty="0">
              <a:latin typeface="Arial" panose="020B0604020202020204" pitchFamily="34" charset="0"/>
            </a:endParaRPr>
          </a:p>
        </p:txBody>
      </p:sp>
      <p:sp>
        <p:nvSpPr>
          <p:cNvPr id="29" name="46817860"/>
          <p:cNvSpPr txBox="1"/>
          <p:nvPr/>
        </p:nvSpPr>
        <p:spPr>
          <a:xfrm>
            <a:off x="5557672" y="1616851"/>
            <a:ext cx="1907663"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Governance info</a:t>
            </a:r>
            <a:endParaRPr lang="zh-CN" altLang="en-US" sz="1200" dirty="0">
              <a:latin typeface="Arial" panose="020B0604020202020204" pitchFamily="34" charset="0"/>
            </a:endParaRPr>
          </a:p>
        </p:txBody>
      </p:sp>
      <p:sp>
        <p:nvSpPr>
          <p:cNvPr id="30" name="668273047"/>
          <p:cNvSpPr txBox="1"/>
          <p:nvPr/>
        </p:nvSpPr>
        <p:spPr>
          <a:xfrm>
            <a:off x="7173054" y="1612170"/>
            <a:ext cx="1263107"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Area density</a:t>
            </a:r>
            <a:endParaRPr lang="zh-CN" altLang="en-US" sz="1200" dirty="0">
              <a:latin typeface="Arial" panose="020B0604020202020204" pitchFamily="34" charset="0"/>
            </a:endParaRPr>
          </a:p>
        </p:txBody>
      </p:sp>
      <p:sp>
        <p:nvSpPr>
          <p:cNvPr id="31" name="1194164699"/>
          <p:cNvSpPr txBox="1"/>
          <p:nvPr/>
        </p:nvSpPr>
        <p:spPr>
          <a:xfrm>
            <a:off x="2599885" y="2075488"/>
            <a:ext cx="1583948"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Wireless payment</a:t>
            </a:r>
            <a:endParaRPr lang="zh-CN" altLang="en-US" sz="1200" dirty="0">
              <a:latin typeface="Arial" panose="020B0604020202020204" pitchFamily="34" charset="0"/>
            </a:endParaRPr>
          </a:p>
        </p:txBody>
      </p:sp>
      <p:sp>
        <p:nvSpPr>
          <p:cNvPr id="32" name="1106953974"/>
          <p:cNvSpPr txBox="1"/>
          <p:nvPr/>
        </p:nvSpPr>
        <p:spPr>
          <a:xfrm>
            <a:off x="4347593" y="2075488"/>
            <a:ext cx="1156199"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Car seeking</a:t>
            </a:r>
            <a:endParaRPr lang="zh-CN" altLang="en-US" sz="1200" dirty="0">
              <a:latin typeface="Arial" panose="020B0604020202020204" pitchFamily="34" charset="0"/>
            </a:endParaRPr>
          </a:p>
        </p:txBody>
      </p:sp>
      <p:sp>
        <p:nvSpPr>
          <p:cNvPr id="33" name="1412429807"/>
          <p:cNvSpPr txBox="1"/>
          <p:nvPr/>
        </p:nvSpPr>
        <p:spPr>
          <a:xfrm>
            <a:off x="5626894" y="2027335"/>
            <a:ext cx="1521387" cy="455406"/>
          </a:xfrm>
          <a:prstGeom prst="rect">
            <a:avLst/>
          </a:prstGeom>
          <a:noFill/>
        </p:spPr>
        <p:txBody>
          <a:bodyPr wrap="square" lIns="121903" tIns="60952" rIns="121903" bIns="60952" rtlCol="0">
            <a:spAutoFit/>
          </a:bodyPr>
          <a:lstStyle/>
          <a:p>
            <a:pPr algn="ctr">
              <a:lnSpc>
                <a:spcPct val="90000"/>
              </a:lnSpc>
            </a:pPr>
            <a:r>
              <a:rPr lang="en-US" altLang="zh-CN" sz="1200" dirty="0">
                <a:latin typeface="Arial" panose="020B0604020202020204" pitchFamily="34" charset="0"/>
              </a:rPr>
              <a:t>Wireless traffic charging</a:t>
            </a:r>
            <a:endParaRPr lang="zh-CN" altLang="en-US" sz="1200" dirty="0">
              <a:latin typeface="Arial" panose="020B0604020202020204" pitchFamily="34" charset="0"/>
            </a:endParaRPr>
          </a:p>
        </p:txBody>
      </p:sp>
      <p:sp>
        <p:nvSpPr>
          <p:cNvPr id="34" name="1149610860"/>
          <p:cNvSpPr txBox="1"/>
          <p:nvPr/>
        </p:nvSpPr>
        <p:spPr>
          <a:xfrm>
            <a:off x="7111271" y="2013855"/>
            <a:ext cx="1215856" cy="455406"/>
          </a:xfrm>
          <a:prstGeom prst="rect">
            <a:avLst/>
          </a:prstGeom>
          <a:noFill/>
        </p:spPr>
        <p:txBody>
          <a:bodyPr wrap="square" lIns="121903" tIns="60952" rIns="121903" bIns="60952" rtlCol="0">
            <a:spAutoFit/>
          </a:bodyPr>
          <a:lstStyle/>
          <a:p>
            <a:pPr algn="ctr">
              <a:lnSpc>
                <a:spcPct val="90000"/>
              </a:lnSpc>
            </a:pPr>
            <a:r>
              <a:rPr lang="en-US" altLang="zh-CN" sz="1200" dirty="0">
                <a:latin typeface="Arial" panose="020B0604020202020204" pitchFamily="34" charset="0"/>
              </a:rPr>
              <a:t>Membership system</a:t>
            </a:r>
            <a:endParaRPr lang="zh-CN" altLang="en-US" sz="1200" dirty="0">
              <a:latin typeface="Arial" panose="020B0604020202020204" pitchFamily="34" charset="0"/>
            </a:endParaRPr>
          </a:p>
        </p:txBody>
      </p:sp>
      <p:sp>
        <p:nvSpPr>
          <p:cNvPr id="35" name="1949819276"/>
          <p:cNvSpPr txBox="1"/>
          <p:nvPr/>
        </p:nvSpPr>
        <p:spPr>
          <a:xfrm>
            <a:off x="8204779" y="2075488"/>
            <a:ext cx="1843868"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Customer flow analysis</a:t>
            </a:r>
            <a:endParaRPr lang="zh-CN" altLang="en-US" sz="1200" dirty="0">
              <a:latin typeface="Arial" panose="020B0604020202020204" pitchFamily="34" charset="0"/>
            </a:endParaRPr>
          </a:p>
        </p:txBody>
      </p:sp>
      <p:sp>
        <p:nvSpPr>
          <p:cNvPr id="36" name="344684405"/>
          <p:cNvSpPr/>
          <p:nvPr/>
        </p:nvSpPr>
        <p:spPr bwMode="auto">
          <a:xfrm>
            <a:off x="2550843" y="3079329"/>
            <a:ext cx="7440000" cy="359906"/>
          </a:xfrm>
          <a:prstGeom prst="roundRect">
            <a:avLst>
              <a:gd name="adj" fmla="val 10120"/>
            </a:avLst>
          </a:prstGeom>
          <a:solidFill>
            <a:schemeClr val="bg1">
              <a:lumMod val="85000"/>
            </a:schemeClr>
          </a:solidFill>
          <a:ln>
            <a:solidFill>
              <a:schemeClr val="bg1">
                <a:lumMod val="75000"/>
              </a:schemeClr>
            </a:solidFill>
          </a:ln>
          <a:effectLst>
            <a:outerShdw blurRad="76200" rotWithShape="0">
              <a:srgbClr val="000000">
                <a:alpha val="50000"/>
              </a:srgbClr>
            </a:outerShdw>
          </a:effectLst>
        </p:spPr>
        <p:txBody>
          <a:bodyPr lIns="121886" tIns="60944" rIns="121886" bIns="60944" anchor="ctr"/>
          <a:lstStyle/>
          <a:p>
            <a:pPr algn="ctr"/>
            <a:endParaRPr lang="zh-CN" altLang="en-US" sz="1200" kern="0" dirty="0">
              <a:latin typeface="Arial" panose="020B0604020202020204" pitchFamily="34" charset="0"/>
            </a:endParaRPr>
          </a:p>
        </p:txBody>
      </p:sp>
      <p:sp>
        <p:nvSpPr>
          <p:cNvPr id="37" name="1640770497"/>
          <p:cNvSpPr/>
          <p:nvPr/>
        </p:nvSpPr>
        <p:spPr bwMode="auto">
          <a:xfrm>
            <a:off x="1184015" y="3045572"/>
            <a:ext cx="1239904" cy="415496"/>
          </a:xfrm>
          <a:prstGeom prst="roundRect">
            <a:avLst>
              <a:gd name="adj" fmla="val 11657"/>
            </a:avLst>
          </a:prstGeom>
          <a:solidFill>
            <a:srgbClr val="00B0F0"/>
          </a:solidFill>
          <a:ln w="9525" cap="flat" cmpd="sng" algn="ctr">
            <a:no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5991" tIns="60952" rIns="35991" bIns="60952" rtlCol="0" anchor="ctr"/>
          <a:lstStyle/>
          <a:p>
            <a:pPr algn="ctr"/>
            <a:r>
              <a:rPr lang="bg-BG" altLang="zh-CN" sz="1300" b="1" kern="0" dirty="0">
                <a:solidFill>
                  <a:schemeClr val="bg1"/>
                </a:solidFill>
                <a:latin typeface="Arial" panose="020B0604020202020204" pitchFamily="34" charset="0"/>
                <a:ea typeface="微软雅黑" pitchFamily="34" charset="-122"/>
              </a:rPr>
              <a:t>Апликации</a:t>
            </a:r>
            <a:endParaRPr lang="zh-CN" altLang="en-US" sz="1300" b="1" kern="0" dirty="0">
              <a:solidFill>
                <a:schemeClr val="bg1"/>
              </a:solidFill>
              <a:latin typeface="Arial" panose="020B0604020202020204" pitchFamily="34" charset="0"/>
              <a:ea typeface="微软雅黑" pitchFamily="34" charset="-122"/>
            </a:endParaRPr>
          </a:p>
        </p:txBody>
      </p:sp>
      <p:sp>
        <p:nvSpPr>
          <p:cNvPr id="38" name="130894401"/>
          <p:cNvSpPr txBox="1"/>
          <p:nvPr/>
        </p:nvSpPr>
        <p:spPr>
          <a:xfrm>
            <a:off x="2557529" y="3073582"/>
            <a:ext cx="2076784"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Information push system </a:t>
            </a:r>
            <a:endParaRPr lang="zh-CN" altLang="en-US" sz="1200" dirty="0">
              <a:latin typeface="Arial" panose="020B0604020202020204" pitchFamily="34" charset="0"/>
            </a:endParaRPr>
          </a:p>
        </p:txBody>
      </p:sp>
      <p:sp>
        <p:nvSpPr>
          <p:cNvPr id="39" name="292086262"/>
          <p:cNvSpPr txBox="1"/>
          <p:nvPr/>
        </p:nvSpPr>
        <p:spPr>
          <a:xfrm>
            <a:off x="4395032" y="3082126"/>
            <a:ext cx="1156199"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Map server</a:t>
            </a:r>
            <a:endParaRPr lang="zh-CN" altLang="en-US" sz="1200" dirty="0">
              <a:latin typeface="Arial" panose="020B0604020202020204" pitchFamily="34" charset="0"/>
            </a:endParaRPr>
          </a:p>
        </p:txBody>
      </p:sp>
      <p:sp>
        <p:nvSpPr>
          <p:cNvPr id="40" name="1220552256"/>
          <p:cNvSpPr txBox="1"/>
          <p:nvPr/>
        </p:nvSpPr>
        <p:spPr>
          <a:xfrm>
            <a:off x="5380497" y="3042947"/>
            <a:ext cx="1689023" cy="455406"/>
          </a:xfrm>
          <a:prstGeom prst="rect">
            <a:avLst/>
          </a:prstGeom>
          <a:noFill/>
        </p:spPr>
        <p:txBody>
          <a:bodyPr wrap="square" lIns="121903" tIns="60952" rIns="121903" bIns="60952" rtlCol="0">
            <a:spAutoFit/>
          </a:bodyPr>
          <a:lstStyle/>
          <a:p>
            <a:pPr algn="ctr">
              <a:lnSpc>
                <a:spcPct val="90000"/>
              </a:lnSpc>
            </a:pPr>
            <a:r>
              <a:rPr lang="en-US" altLang="zh-CN" sz="1200" dirty="0">
                <a:latin typeface="Arial" panose="020B0604020202020204" pitchFamily="34" charset="0"/>
              </a:rPr>
              <a:t>Authentication and accounting servers</a:t>
            </a:r>
            <a:endParaRPr lang="zh-CN" altLang="en-US" sz="1200" dirty="0">
              <a:latin typeface="Arial" panose="020B0604020202020204" pitchFamily="34" charset="0"/>
            </a:endParaRPr>
          </a:p>
        </p:txBody>
      </p:sp>
      <p:sp>
        <p:nvSpPr>
          <p:cNvPr id="41" name="17036443"/>
          <p:cNvSpPr txBox="1"/>
          <p:nvPr/>
        </p:nvSpPr>
        <p:spPr>
          <a:xfrm>
            <a:off x="6932297" y="3012800"/>
            <a:ext cx="1347761" cy="492331"/>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Log analysis platform</a:t>
            </a:r>
            <a:endParaRPr lang="zh-CN" altLang="en-US" sz="1200" dirty="0">
              <a:latin typeface="Arial" panose="020B0604020202020204" pitchFamily="34" charset="0"/>
            </a:endParaRPr>
          </a:p>
        </p:txBody>
      </p:sp>
      <p:sp>
        <p:nvSpPr>
          <p:cNvPr id="42" name="1944702889"/>
          <p:cNvSpPr txBox="1"/>
          <p:nvPr/>
        </p:nvSpPr>
        <p:spPr>
          <a:xfrm>
            <a:off x="8316933" y="3042947"/>
            <a:ext cx="1405541" cy="455406"/>
          </a:xfrm>
          <a:prstGeom prst="rect">
            <a:avLst/>
          </a:prstGeom>
          <a:noFill/>
        </p:spPr>
        <p:txBody>
          <a:bodyPr wrap="square" lIns="121903" tIns="60952" rIns="121903" bIns="60952" rtlCol="0">
            <a:spAutoFit/>
          </a:bodyPr>
          <a:lstStyle/>
          <a:p>
            <a:pPr algn="ctr">
              <a:lnSpc>
                <a:spcPct val="90000"/>
              </a:lnSpc>
            </a:pPr>
            <a:r>
              <a:rPr lang="en-US" altLang="zh-CN" sz="1200" dirty="0">
                <a:latin typeface="Arial" panose="020B0604020202020204" pitchFamily="34" charset="0"/>
              </a:rPr>
              <a:t>Customer flow analysis platform</a:t>
            </a:r>
            <a:endParaRPr lang="zh-CN" altLang="en-US" sz="1200" dirty="0">
              <a:latin typeface="Arial" panose="020B0604020202020204" pitchFamily="34" charset="0"/>
            </a:endParaRPr>
          </a:p>
        </p:txBody>
      </p:sp>
      <p:sp>
        <p:nvSpPr>
          <p:cNvPr id="43" name="1636718104"/>
          <p:cNvSpPr txBox="1"/>
          <p:nvPr/>
        </p:nvSpPr>
        <p:spPr>
          <a:xfrm>
            <a:off x="8293284" y="1608338"/>
            <a:ext cx="1691237"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Wireless ticketing</a:t>
            </a:r>
            <a:endParaRPr lang="zh-CN" altLang="en-US" sz="1200" dirty="0">
              <a:latin typeface="Arial" panose="020B0604020202020204" pitchFamily="34" charset="0"/>
            </a:endParaRPr>
          </a:p>
        </p:txBody>
      </p:sp>
      <p:sp>
        <p:nvSpPr>
          <p:cNvPr id="44" name="1264674540"/>
          <p:cNvSpPr txBox="1"/>
          <p:nvPr/>
        </p:nvSpPr>
        <p:spPr>
          <a:xfrm>
            <a:off x="8095376" y="4369533"/>
            <a:ext cx="1533797" cy="307713"/>
          </a:xfrm>
          <a:prstGeom prst="rect">
            <a:avLst/>
          </a:prstGeom>
          <a:noFill/>
        </p:spPr>
        <p:txBody>
          <a:bodyPr wrap="square" lIns="121903" tIns="60952" rIns="121903" bIns="60952" rtlCol="0">
            <a:spAutoFit/>
          </a:bodyPr>
          <a:lstStyle/>
          <a:p>
            <a:pPr algn="ctr"/>
            <a:r>
              <a:rPr lang="en-US" altLang="zh-CN" sz="1200" dirty="0">
                <a:latin typeface="Arial" panose="020B0604020202020204" pitchFamily="34" charset="0"/>
              </a:rPr>
              <a:t>eSight NMS</a:t>
            </a:r>
            <a:endParaRPr lang="zh-CN" altLang="en-US" sz="1200" dirty="0">
              <a:latin typeface="Arial" panose="020B0604020202020204" pitchFamily="34" charset="0"/>
            </a:endParaRPr>
          </a:p>
        </p:txBody>
      </p:sp>
      <p:sp>
        <p:nvSpPr>
          <p:cNvPr id="45" name="243426223"/>
          <p:cNvSpPr/>
          <p:nvPr/>
        </p:nvSpPr>
        <p:spPr bwMode="auto">
          <a:xfrm>
            <a:off x="10655066" y="3938255"/>
            <a:ext cx="1079719" cy="446924"/>
          </a:xfrm>
          <a:prstGeom prst="rect">
            <a:avLst/>
          </a:prstGeom>
          <a:solidFill>
            <a:srgbClr val="00B0F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ctr" anchorCtr="0" compatLnSpc="1">
            <a:prstTxWarp prst="textNoShape">
              <a:avLst/>
            </a:prstTxWarp>
          </a:bodyPr>
          <a:lstStyle/>
          <a:p>
            <a:pPr algn="ctr" defTabSz="914126" fontAlgn="base">
              <a:spcBef>
                <a:spcPct val="0"/>
              </a:spcBef>
              <a:spcAft>
                <a:spcPct val="0"/>
              </a:spcAft>
              <a:buClr>
                <a:srgbClr val="CC9900"/>
              </a:buClr>
            </a:pPr>
            <a:r>
              <a:rPr lang="en-US" altLang="zh-CN" sz="1100" b="1" dirty="0">
                <a:solidFill>
                  <a:schemeClr val="bg1"/>
                </a:solidFill>
                <a:latin typeface="Arial" panose="020B0604020202020204" pitchFamily="34" charset="0"/>
                <a:ea typeface="微软雅黑" pitchFamily="34" charset="-122"/>
              </a:rPr>
              <a:t>Provided by partners</a:t>
            </a:r>
            <a:endParaRPr lang="zh-CN" altLang="en-US" sz="1100" b="1" dirty="0">
              <a:solidFill>
                <a:schemeClr val="bg1"/>
              </a:solidFill>
              <a:latin typeface="Arial" panose="020B0604020202020204" pitchFamily="34" charset="0"/>
              <a:ea typeface="微软雅黑" pitchFamily="34" charset="-122"/>
            </a:endParaRPr>
          </a:p>
        </p:txBody>
      </p:sp>
      <p:sp>
        <p:nvSpPr>
          <p:cNvPr id="46" name="843106806"/>
          <p:cNvSpPr/>
          <p:nvPr/>
        </p:nvSpPr>
        <p:spPr bwMode="auto">
          <a:xfrm>
            <a:off x="10655066" y="4608641"/>
            <a:ext cx="1079719" cy="446924"/>
          </a:xfrm>
          <a:prstGeom prst="rect">
            <a:avLst/>
          </a:prstGeom>
          <a:solidFill>
            <a:srgbClr val="C0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ctr" anchorCtr="0" compatLnSpc="1">
            <a:prstTxWarp prst="textNoShape">
              <a:avLst/>
            </a:prstTxWarp>
          </a:bodyPr>
          <a:lstStyle/>
          <a:p>
            <a:pPr algn="ctr" defTabSz="914126" fontAlgn="base">
              <a:spcBef>
                <a:spcPct val="0"/>
              </a:spcBef>
              <a:spcAft>
                <a:spcPct val="0"/>
              </a:spcAft>
              <a:buClr>
                <a:srgbClr val="CC9900"/>
              </a:buClr>
            </a:pPr>
            <a:r>
              <a:rPr lang="en-US" altLang="zh-CN" sz="1100" b="1" dirty="0">
                <a:solidFill>
                  <a:schemeClr val="bg1"/>
                </a:solidFill>
                <a:latin typeface="Arial" panose="020B0604020202020204" pitchFamily="34" charset="0"/>
                <a:ea typeface="微软雅黑" pitchFamily="34" charset="-122"/>
              </a:rPr>
              <a:t>Provided by Huawei</a:t>
            </a:r>
            <a:endParaRPr lang="zh-CN" altLang="en-US" sz="1100" b="1" dirty="0">
              <a:solidFill>
                <a:schemeClr val="bg1"/>
              </a:solidFill>
              <a:latin typeface="Arial" panose="020B0604020202020204" pitchFamily="34" charset="0"/>
              <a:ea typeface="微软雅黑" pitchFamily="34" charset="-122"/>
            </a:endParaRPr>
          </a:p>
        </p:txBody>
      </p:sp>
    </p:spTree>
    <p:extLst>
      <p:ext uri="{BB962C8B-B14F-4D97-AF65-F5344CB8AC3E}">
        <p14:creationId xmlns:p14="http://schemas.microsoft.com/office/powerpoint/2010/main" val="184113304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955178759" descr="http://eu-smartcities.eu/sites/all/files/styles/city_profile_page/public/The%20Hague.jpg"/>
          <p:cNvPicPr>
            <a:picLocks noChangeAspect="1" noChangeArrowheads="1"/>
          </p:cNvPicPr>
          <p:nvPr/>
        </p:nvPicPr>
        <p:blipFill>
          <a:blip r:embed="rId3" cstate="print"/>
          <a:srcRect/>
          <a:stretch>
            <a:fillRect/>
          </a:stretch>
        </p:blipFill>
        <p:spPr bwMode="auto">
          <a:xfrm>
            <a:off x="7388681" y="850681"/>
            <a:ext cx="3618627" cy="1984377"/>
          </a:xfrm>
          <a:prstGeom prst="rect">
            <a:avLst/>
          </a:prstGeom>
          <a:noFill/>
        </p:spPr>
      </p:pic>
      <p:sp>
        <p:nvSpPr>
          <p:cNvPr id="13" name="643384158"/>
          <p:cNvSpPr>
            <a:spLocks noChangeArrowheads="1"/>
          </p:cNvSpPr>
          <p:nvPr/>
        </p:nvSpPr>
        <p:spPr bwMode="auto">
          <a:xfrm>
            <a:off x="608774" y="4782277"/>
            <a:ext cx="6360892" cy="1625553"/>
          </a:xfrm>
          <a:prstGeom prst="rect">
            <a:avLst/>
          </a:prstGeom>
          <a:solidFill>
            <a:srgbClr val="E0E0E0">
              <a:alpha val="8000"/>
            </a:srgbClr>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dirty="0">
              <a:solidFill>
                <a:srgbClr val="000000"/>
              </a:solidFill>
              <a:latin typeface="Arial" pitchFamily="34" charset="0"/>
              <a:cs typeface="Arial" pitchFamily="34" charset="0"/>
            </a:endParaRPr>
          </a:p>
        </p:txBody>
      </p:sp>
      <p:sp>
        <p:nvSpPr>
          <p:cNvPr id="12" name="1303755670"/>
          <p:cNvSpPr>
            <a:spLocks noChangeArrowheads="1"/>
          </p:cNvSpPr>
          <p:nvPr/>
        </p:nvSpPr>
        <p:spPr bwMode="auto">
          <a:xfrm>
            <a:off x="604479" y="2782839"/>
            <a:ext cx="6360892" cy="1903744"/>
          </a:xfrm>
          <a:prstGeom prst="rect">
            <a:avLst/>
          </a:prstGeom>
          <a:solidFill>
            <a:srgbClr val="FFCC99">
              <a:alpha val="89999"/>
            </a:srgbClr>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a:solidFill>
                <a:srgbClr val="B2B2B2"/>
              </a:solidFill>
              <a:latin typeface="Arial" pitchFamily="34" charset="0"/>
              <a:cs typeface="Arial" pitchFamily="34" charset="0"/>
            </a:endParaRPr>
          </a:p>
        </p:txBody>
      </p:sp>
      <p:sp>
        <p:nvSpPr>
          <p:cNvPr id="10" name="1273676820"/>
          <p:cNvSpPr>
            <a:spLocks noChangeArrowheads="1"/>
          </p:cNvSpPr>
          <p:nvPr/>
        </p:nvSpPr>
        <p:spPr bwMode="auto">
          <a:xfrm>
            <a:off x="604479" y="1081088"/>
            <a:ext cx="6360892" cy="1625553"/>
          </a:xfrm>
          <a:prstGeom prst="rect">
            <a:avLst/>
          </a:prstGeom>
          <a:solidFill>
            <a:srgbClr val="E0E0E0"/>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a:solidFill>
                <a:srgbClr val="000000"/>
              </a:solidFill>
              <a:latin typeface="Arial" pitchFamily="34" charset="0"/>
              <a:cs typeface="Arial" pitchFamily="34" charset="0"/>
            </a:endParaRPr>
          </a:p>
        </p:txBody>
      </p:sp>
      <p:sp>
        <p:nvSpPr>
          <p:cNvPr id="3" name="511333713"/>
          <p:cNvSpPr>
            <a:spLocks noChangeArrowheads="1"/>
          </p:cNvSpPr>
          <p:nvPr/>
        </p:nvSpPr>
        <p:spPr bwMode="auto">
          <a:xfrm>
            <a:off x="611349" y="4836863"/>
            <a:ext cx="6244560" cy="1522845"/>
          </a:xfrm>
          <a:prstGeom prst="rect">
            <a:avLst/>
          </a:prstGeom>
          <a:noFill/>
          <a:ln w="9525" algn="ctr">
            <a:noFill/>
            <a:miter lim="800000"/>
            <a:headEnd/>
            <a:tailEnd/>
          </a:ln>
        </p:spPr>
        <p:txBody>
          <a:bodyPr wrap="square" lIns="91169" tIns="45583" rIns="91169" bIns="45583">
            <a:spAutoFit/>
          </a:bodyPr>
          <a:lstStyle/>
          <a:p>
            <a:pPr>
              <a:buClr>
                <a:srgbClr val="000000"/>
              </a:buClr>
              <a:defRPr/>
            </a:pPr>
            <a:r>
              <a:rPr lang="bg-BG" altLang="zh-CN" sz="1799" b="1" dirty="0">
                <a:solidFill>
                  <a:srgbClr val="990000"/>
                </a:solidFill>
                <a:latin typeface="Arial" pitchFamily="34" charset="0"/>
                <a:ea typeface="华文细黑" pitchFamily="2" charset="-122"/>
                <a:cs typeface="Arial" pitchFamily="34" charset="0"/>
              </a:rPr>
              <a:t>Ползи</a:t>
            </a:r>
            <a:endParaRPr lang="en-US" altLang="zh-CN" sz="1799" b="1" dirty="0">
              <a:solidFill>
                <a:srgbClr val="990000"/>
              </a:solidFill>
              <a:latin typeface="Arial" pitchFamily="34" charset="0"/>
              <a:ea typeface="华文细黑" pitchFamily="2" charset="-122"/>
              <a:cs typeface="Arial" pitchFamily="34" charset="0"/>
            </a:endParaRPr>
          </a:p>
          <a:p>
            <a:pPr marL="180921" indent="-180921" defTabSz="761771" eaLnBrk="0" hangingPunct="0">
              <a:spcBef>
                <a:spcPts val="600"/>
              </a:spcBef>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Централизирано управление на AP Fit, гъвкава работа в мрежа и лесна поддръжка</a:t>
            </a:r>
          </a:p>
          <a:p>
            <a:pPr marL="180921" indent="-180921" defTabSz="761771" eaLnBrk="0" hangingPunct="0">
              <a:spcBef>
                <a:spcPts val="600"/>
              </a:spcBef>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Ефективна рекламна популяризация, базирана на местоположението на потребителя.</a:t>
            </a:r>
          </a:p>
          <a:p>
            <a:pPr marL="180921" indent="-180921" defTabSz="761771" eaLnBrk="0" hangingPunct="0">
              <a:spcBef>
                <a:spcPts val="600"/>
              </a:spcBef>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Опростено внедряване, централизирано управление, лесна поддръжка</a:t>
            </a:r>
            <a:endParaRPr lang="en-US" altLang="zh-CN" sz="1200" dirty="0">
              <a:solidFill>
                <a:srgbClr val="000000"/>
              </a:solidFill>
              <a:latin typeface="Arial" pitchFamily="34" charset="0"/>
              <a:ea typeface="黑体" pitchFamily="2" charset="-122"/>
              <a:cs typeface="Arial" pitchFamily="34" charset="0"/>
            </a:endParaRPr>
          </a:p>
        </p:txBody>
      </p:sp>
      <p:sp>
        <p:nvSpPr>
          <p:cNvPr id="4" name="76129363"/>
          <p:cNvSpPr>
            <a:spLocks noChangeArrowheads="1"/>
          </p:cNvSpPr>
          <p:nvPr/>
        </p:nvSpPr>
        <p:spPr bwMode="auto">
          <a:xfrm>
            <a:off x="590720" y="1125357"/>
            <a:ext cx="6374651" cy="1476690"/>
          </a:xfrm>
          <a:prstGeom prst="rect">
            <a:avLst/>
          </a:prstGeom>
          <a:noFill/>
          <a:ln w="9525" algn="ctr">
            <a:noFill/>
            <a:miter lim="800000"/>
            <a:headEnd/>
            <a:tailEnd/>
          </a:ln>
        </p:spPr>
        <p:txBody>
          <a:bodyPr wrap="square" lIns="91169" tIns="45583" rIns="91169" bIns="45583">
            <a:spAutoFit/>
          </a:bodyPr>
          <a:lstStyle/>
          <a:p>
            <a:pPr marL="166638" indent="-166638" defTabSz="761771" eaLnBrk="0" hangingPunct="0">
              <a:buClr>
                <a:srgbClr val="000000"/>
              </a:buClr>
              <a:buSzPct val="70000"/>
              <a:defRPr/>
            </a:pPr>
            <a:r>
              <a:rPr lang="bg-BG" altLang="zh-CN" sz="1799" b="1" dirty="0">
                <a:solidFill>
                  <a:srgbClr val="990000"/>
                </a:solidFill>
                <a:latin typeface="Arial" pitchFamily="34" charset="0"/>
                <a:ea typeface="华文细黑" pitchFamily="2" charset="-122"/>
                <a:cs typeface="Arial" pitchFamily="34" charset="0"/>
              </a:rPr>
              <a:t>История на проекта</a:t>
            </a:r>
            <a:endParaRPr lang="en-US" altLang="zh-CN" sz="1200" dirty="0">
              <a:solidFill>
                <a:srgbClr val="000000"/>
              </a:solidFill>
              <a:latin typeface="Arial" pitchFamily="34" charset="0"/>
              <a:ea typeface="黑体" pitchFamily="2" charset="-122"/>
              <a:cs typeface="Arial" pitchFamily="34" charset="0"/>
            </a:endParaRPr>
          </a:p>
          <a:p>
            <a:pPr marL="180921" indent="-180921" defTabSz="761771" eaLnBrk="0" hangingPunct="0">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Хага е столицата на провинция Южна Холандия в Холандия. С население от 500 000 жители и повече от 1 милион жители, включително и предградията, това е третият по големина град в Холандия.</a:t>
            </a:r>
          </a:p>
          <a:p>
            <a:pPr marL="180921" indent="-180921" defTabSz="761771" eaLnBrk="0" hangingPunct="0">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Мобилен оператор си сътрудничи с общинското правителство в Хага, и предоставя безплатна Wi-Fi hotspot услуга. Популяризирането на бизнеса и рекламите се показват на потребителите, докато се свързват и влизат в Wi-Fi мрежата.</a:t>
            </a:r>
            <a:endParaRPr lang="en-US" altLang="zh-CN" sz="1200" dirty="0">
              <a:solidFill>
                <a:srgbClr val="000000"/>
              </a:solidFill>
              <a:latin typeface="Arial" pitchFamily="34" charset="0"/>
              <a:ea typeface="黑体" pitchFamily="2" charset="-122"/>
              <a:cs typeface="Arial" pitchFamily="34" charset="0"/>
            </a:endParaRPr>
          </a:p>
        </p:txBody>
      </p:sp>
      <p:sp>
        <p:nvSpPr>
          <p:cNvPr id="6" name="803700050"/>
          <p:cNvSpPr>
            <a:spLocks noChangeArrowheads="1"/>
          </p:cNvSpPr>
          <p:nvPr/>
        </p:nvSpPr>
        <p:spPr bwMode="auto">
          <a:xfrm>
            <a:off x="615952" y="2819831"/>
            <a:ext cx="6349420" cy="1784387"/>
          </a:xfrm>
          <a:prstGeom prst="rect">
            <a:avLst/>
          </a:prstGeom>
          <a:noFill/>
          <a:ln w="9525" algn="ctr">
            <a:noFill/>
            <a:miter lim="800000"/>
            <a:headEnd/>
            <a:tailEnd/>
          </a:ln>
        </p:spPr>
        <p:txBody>
          <a:bodyPr wrap="square" lIns="91169" tIns="45583" rIns="91169" bIns="45583">
            <a:spAutoFit/>
          </a:bodyPr>
          <a:lstStyle/>
          <a:p>
            <a:pPr>
              <a:buClr>
                <a:srgbClr val="000000"/>
              </a:buClr>
              <a:defRPr/>
            </a:pPr>
            <a:r>
              <a:rPr lang="en-US" altLang="zh-CN" sz="1799" b="1" dirty="0">
                <a:solidFill>
                  <a:srgbClr val="990000"/>
                </a:solidFill>
                <a:latin typeface="Arial" pitchFamily="34" charset="0"/>
                <a:ea typeface="华文细黑" pitchFamily="2" charset="-122"/>
                <a:cs typeface="Arial" pitchFamily="34" charset="0"/>
              </a:rPr>
              <a:t>Huawei </a:t>
            </a:r>
            <a:r>
              <a:rPr lang="bg-BG" altLang="zh-CN" sz="1799" b="1" dirty="0">
                <a:solidFill>
                  <a:srgbClr val="990000"/>
                </a:solidFill>
                <a:latin typeface="Arial" pitchFamily="34" charset="0"/>
                <a:ea typeface="华文细黑" pitchFamily="2" charset="-122"/>
                <a:cs typeface="Arial" pitchFamily="34" charset="0"/>
              </a:rPr>
              <a:t>решение</a:t>
            </a:r>
            <a:endParaRPr lang="en-US" altLang="zh-CN" sz="1799" b="1" dirty="0">
              <a:solidFill>
                <a:srgbClr val="990000"/>
              </a:solidFill>
              <a:latin typeface="Arial" pitchFamily="34" charset="0"/>
              <a:ea typeface="华文细黑" pitchFamily="2" charset="-122"/>
              <a:cs typeface="Arial" pitchFamily="34" charset="0"/>
            </a:endParaRPr>
          </a:p>
          <a:p>
            <a:pPr marL="180921" indent="-180921" defTabSz="761771" eaLnBrk="0" hangingPunct="0">
              <a:spcBef>
                <a:spcPts val="600"/>
              </a:spcBef>
              <a:buClr>
                <a:schemeClr val="tx2"/>
              </a:buClr>
              <a:buSzPct val="80000"/>
              <a:buFont typeface="Wingdings" pitchFamily="2" charset="2"/>
              <a:buChar char="n"/>
              <a:defRPr/>
            </a:pPr>
            <a:r>
              <a:rPr lang="bg-BG" altLang="zh-CN" sz="1200" dirty="0">
                <a:solidFill>
                  <a:srgbClr val="000000"/>
                </a:solidFill>
                <a:latin typeface="Arial" pitchFamily="34" charset="0"/>
                <a:ea typeface="黑体" pitchFamily="2" charset="-122"/>
                <a:cs typeface="Arial" pitchFamily="34" charset="0"/>
              </a:rPr>
              <a:t>Автоматично откриване на</a:t>
            </a:r>
            <a:r>
              <a:rPr lang="en-US" altLang="zh-CN" sz="1200" dirty="0">
                <a:solidFill>
                  <a:srgbClr val="000000"/>
                </a:solidFill>
                <a:latin typeface="Arial" pitchFamily="34" charset="0"/>
                <a:ea typeface="黑体" pitchFamily="2" charset="-122"/>
                <a:cs typeface="Arial" pitchFamily="34" charset="0"/>
              </a:rPr>
              <a:t> AC </a:t>
            </a:r>
            <a:r>
              <a:rPr lang="bg-BG" altLang="zh-CN" sz="1200" dirty="0">
                <a:solidFill>
                  <a:srgbClr val="000000"/>
                </a:solidFill>
                <a:latin typeface="Arial" pitchFamily="34" charset="0"/>
                <a:ea typeface="黑体" pitchFamily="2" charset="-122"/>
                <a:cs typeface="Arial" pitchFamily="34" charset="0"/>
              </a:rPr>
              <a:t>във </a:t>
            </a:r>
            <a:r>
              <a:rPr lang="en-US" altLang="zh-CN" sz="1200" dirty="0">
                <a:solidFill>
                  <a:srgbClr val="000000"/>
                </a:solidFill>
                <a:latin typeface="Arial" pitchFamily="34" charset="0"/>
                <a:ea typeface="黑体" pitchFamily="2" charset="-122"/>
                <a:cs typeface="Arial" pitchFamily="34" charset="0"/>
              </a:rPr>
              <a:t>Fit AP mode and zero-touch configuration</a:t>
            </a:r>
          </a:p>
          <a:p>
            <a:pPr marL="180921" indent="-180921" defTabSz="761771" eaLnBrk="0" hangingPunct="0">
              <a:spcBef>
                <a:spcPts val="600"/>
              </a:spcBef>
              <a:buClr>
                <a:schemeClr val="tx2"/>
              </a:buClr>
              <a:buSzPct val="80000"/>
              <a:buFont typeface="Wingdings" pitchFamily="2" charset="2"/>
              <a:buChar char="n"/>
              <a:defRPr/>
            </a:pPr>
            <a:r>
              <a:rPr lang="en-US" altLang="zh-CN" sz="1200" dirty="0">
                <a:solidFill>
                  <a:srgbClr val="000000"/>
                </a:solidFill>
                <a:latin typeface="Arial" pitchFamily="34" charset="0"/>
                <a:ea typeface="黑体" pitchFamily="2" charset="-122"/>
                <a:cs typeface="Arial" pitchFamily="34" charset="0"/>
              </a:rPr>
              <a:t>Layer 3 networking over a carrier </a:t>
            </a:r>
            <a:r>
              <a:rPr lang="en-US" altLang="zh-CN" sz="1200" dirty="0" err="1">
                <a:solidFill>
                  <a:srgbClr val="000000"/>
                </a:solidFill>
                <a:latin typeface="Arial" pitchFamily="34" charset="0"/>
                <a:ea typeface="黑体" pitchFamily="2" charset="-122"/>
                <a:cs typeface="Arial" pitchFamily="34" charset="0"/>
              </a:rPr>
              <a:t>xDSL</a:t>
            </a:r>
            <a:r>
              <a:rPr lang="en-US" altLang="zh-CN" sz="1200" dirty="0">
                <a:solidFill>
                  <a:srgbClr val="000000"/>
                </a:solidFill>
                <a:latin typeface="Arial" pitchFamily="34" charset="0"/>
                <a:ea typeface="黑体" pitchFamily="2" charset="-122"/>
                <a:cs typeface="Arial" pitchFamily="34" charset="0"/>
              </a:rPr>
              <a:t> network</a:t>
            </a:r>
          </a:p>
          <a:p>
            <a:pPr marL="180921" indent="-180921" defTabSz="761771" eaLnBrk="0" hangingPunct="0">
              <a:spcBef>
                <a:spcPts val="600"/>
              </a:spcBef>
              <a:buClr>
                <a:schemeClr val="tx2"/>
              </a:buClr>
              <a:buSzPct val="80000"/>
              <a:buFont typeface="Wingdings" pitchFamily="2" charset="2"/>
              <a:buChar char="n"/>
              <a:defRPr/>
            </a:pPr>
            <a:r>
              <a:rPr lang="bg-BG" altLang="zh-CN" sz="1200" dirty="0">
                <a:solidFill>
                  <a:srgbClr val="000000"/>
                </a:solidFill>
                <a:latin typeface="Arial" pitchFamily="34" charset="0"/>
                <a:ea typeface="黑体" pitchFamily="2" charset="-122"/>
                <a:cs typeface="Arial" pitchFamily="34" charset="0"/>
              </a:rPr>
              <a:t>Портал за </a:t>
            </a:r>
            <a:r>
              <a:rPr lang="bg-BG" altLang="zh-CN" sz="1200" dirty="0" err="1">
                <a:solidFill>
                  <a:srgbClr val="000000"/>
                </a:solidFill>
                <a:latin typeface="Arial" pitchFamily="34" charset="0"/>
                <a:ea typeface="黑体" pitchFamily="2" charset="-122"/>
                <a:cs typeface="Arial" pitchFamily="34" charset="0"/>
              </a:rPr>
              <a:t>автентикация</a:t>
            </a:r>
            <a:r>
              <a:rPr lang="en-US" altLang="zh-CN" sz="1200" dirty="0">
                <a:solidFill>
                  <a:srgbClr val="000000"/>
                </a:solidFill>
                <a:latin typeface="Arial" pitchFamily="34" charset="0"/>
                <a:ea typeface="黑体" pitchFamily="2" charset="-122"/>
                <a:cs typeface="Arial" pitchFamily="34" charset="0"/>
              </a:rPr>
              <a:t>, </a:t>
            </a:r>
            <a:r>
              <a:rPr lang="ru-RU" altLang="zh-CN" sz="1200" dirty="0">
                <a:solidFill>
                  <a:srgbClr val="000000"/>
                </a:solidFill>
                <a:latin typeface="Arial" pitchFamily="34" charset="0"/>
                <a:ea typeface="黑体" pitchFamily="2" charset="-122"/>
                <a:cs typeface="Arial" pitchFamily="34" charset="0"/>
              </a:rPr>
              <a:t>персонализирана уеб страница за удостоверяване на портала въз основа на </a:t>
            </a:r>
            <a:r>
              <a:rPr lang="en-US" altLang="zh-CN" sz="1200" dirty="0">
                <a:solidFill>
                  <a:srgbClr val="000000"/>
                </a:solidFill>
                <a:latin typeface="Arial" pitchFamily="34" charset="0"/>
                <a:ea typeface="黑体" pitchFamily="2" charset="-122"/>
                <a:cs typeface="Arial" pitchFamily="34" charset="0"/>
              </a:rPr>
              <a:t>AP </a:t>
            </a:r>
            <a:r>
              <a:rPr lang="bg-BG" altLang="zh-CN" sz="1200" dirty="0">
                <a:solidFill>
                  <a:srgbClr val="000000"/>
                </a:solidFill>
                <a:latin typeface="Arial" pitchFamily="34" charset="0"/>
                <a:ea typeface="黑体" pitchFamily="2" charset="-122"/>
                <a:cs typeface="Arial" pitchFamily="34" charset="0"/>
              </a:rPr>
              <a:t>локация и </a:t>
            </a:r>
            <a:r>
              <a:rPr lang="en-US" altLang="zh-CN" sz="1200" dirty="0">
                <a:solidFill>
                  <a:srgbClr val="000000"/>
                </a:solidFill>
                <a:latin typeface="Arial" pitchFamily="34" charset="0"/>
                <a:ea typeface="黑体" pitchFamily="2" charset="-122"/>
                <a:cs typeface="Arial" pitchFamily="34" charset="0"/>
              </a:rPr>
              <a:t>SSID.</a:t>
            </a:r>
          </a:p>
          <a:p>
            <a:pPr marL="180921" indent="-180921" defTabSz="761771" eaLnBrk="0" hangingPunct="0">
              <a:spcBef>
                <a:spcPts val="600"/>
              </a:spcBef>
              <a:buClr>
                <a:schemeClr val="tx2"/>
              </a:buClr>
              <a:buSzPct val="80000"/>
              <a:buFont typeface="Wingdings" pitchFamily="2" charset="2"/>
              <a:buChar char="n"/>
              <a:defRPr/>
            </a:pPr>
            <a:r>
              <a:rPr lang="bg-BG" altLang="zh-CN" sz="1200" dirty="0">
                <a:solidFill>
                  <a:srgbClr val="000000"/>
                </a:solidFill>
                <a:latin typeface="Arial" pitchFamily="34" charset="0"/>
                <a:ea typeface="黑体" pitchFamily="2" charset="-122"/>
                <a:cs typeface="Arial" pitchFamily="34" charset="0"/>
              </a:rPr>
              <a:t>Използвани продукти</a:t>
            </a:r>
            <a:r>
              <a:rPr lang="en-US" altLang="zh-CN" sz="1200" dirty="0">
                <a:solidFill>
                  <a:srgbClr val="000000"/>
                </a:solidFill>
                <a:latin typeface="Arial" pitchFamily="34" charset="0"/>
                <a:ea typeface="黑体" pitchFamily="2" charset="-122"/>
                <a:cs typeface="Arial" pitchFamily="34" charset="0"/>
              </a:rPr>
              <a:t>: AP6610DN and AC6605</a:t>
            </a:r>
          </a:p>
          <a:p>
            <a:pPr>
              <a:buClr>
                <a:schemeClr val="tx2"/>
              </a:buClr>
              <a:buSzPct val="80000"/>
              <a:defRPr/>
            </a:pPr>
            <a:endParaRPr lang="en-US" sz="1200" dirty="0">
              <a:solidFill>
                <a:srgbClr val="000000"/>
              </a:solidFill>
              <a:latin typeface="Arial" pitchFamily="34" charset="0"/>
              <a:ea typeface="华文细黑" pitchFamily="2" charset="-122"/>
              <a:cs typeface="Arial" pitchFamily="34" charset="0"/>
            </a:endParaRPr>
          </a:p>
        </p:txBody>
      </p:sp>
      <p:sp>
        <p:nvSpPr>
          <p:cNvPr id="7" name="2129115972"/>
          <p:cNvSpPr>
            <a:spLocks noChangeArrowheads="1"/>
          </p:cNvSpPr>
          <p:nvPr/>
        </p:nvSpPr>
        <p:spPr bwMode="auto">
          <a:xfrm>
            <a:off x="500199" y="17471"/>
            <a:ext cx="9922933" cy="871512"/>
          </a:xfrm>
          <a:prstGeom prst="rect">
            <a:avLst/>
          </a:prstGeom>
          <a:noFill/>
          <a:ln w="9525" algn="ctr">
            <a:noFill/>
            <a:miter lim="800000"/>
            <a:headEnd/>
            <a:tailEnd/>
          </a:ln>
        </p:spPr>
        <p:txBody>
          <a:bodyPr lIns="80075" tIns="40039" rIns="80075" bIns="40039" anchor="ctr"/>
          <a:lstStyle/>
          <a:p>
            <a:pPr defTabSz="801447"/>
            <a:r>
              <a:rPr lang="en-US" altLang="zh-CN" sz="2799" u="sng" dirty="0">
                <a:solidFill>
                  <a:srgbClr val="990000"/>
                </a:solidFill>
                <a:latin typeface="Arial" pitchFamily="34" charset="0"/>
                <a:ea typeface="黑体" pitchFamily="49" charset="-122"/>
                <a:cs typeface="Arial" pitchFamily="34" charset="0"/>
              </a:rPr>
              <a:t>Huawei </a:t>
            </a:r>
            <a:r>
              <a:rPr lang="bg-BG" altLang="zh-CN" sz="2799" u="sng" dirty="0" smtClean="0">
                <a:solidFill>
                  <a:srgbClr val="990000"/>
                </a:solidFill>
                <a:latin typeface="Arial" pitchFamily="34" charset="0"/>
                <a:ea typeface="黑体" pitchFamily="49" charset="-122"/>
                <a:cs typeface="Arial" pitchFamily="34" charset="0"/>
              </a:rPr>
              <a:t>– успешни проекти в Европа:</a:t>
            </a:r>
          </a:p>
          <a:p>
            <a:pPr defTabSz="801447"/>
            <a:r>
              <a:rPr lang="bg-BG" altLang="zh-CN" sz="2400" b="1" dirty="0" smtClean="0">
                <a:latin typeface="Arial" pitchFamily="34" charset="0"/>
                <a:ea typeface="黑体" pitchFamily="49" charset="-122"/>
                <a:cs typeface="Arial" pitchFamily="34" charset="0"/>
              </a:rPr>
              <a:t>Холандия </a:t>
            </a:r>
            <a:r>
              <a:rPr lang="bg-BG" altLang="zh-CN" sz="2400" b="1" dirty="0">
                <a:latin typeface="Arial" pitchFamily="34" charset="0"/>
                <a:ea typeface="黑体" pitchFamily="49" charset="-122"/>
                <a:cs typeface="Arial" pitchFamily="34" charset="0"/>
              </a:rPr>
              <a:t>– Хага </a:t>
            </a:r>
            <a:r>
              <a:rPr lang="en-US" altLang="zh-CN" sz="2400" b="1" dirty="0">
                <a:latin typeface="Arial" pitchFamily="34" charset="0"/>
                <a:ea typeface="黑体" pitchFamily="49" charset="-122"/>
                <a:cs typeface="Arial" pitchFamily="34" charset="0"/>
              </a:rPr>
              <a:t> </a:t>
            </a:r>
            <a:r>
              <a:rPr lang="bg-BG" altLang="zh-CN" sz="2400" b="1" dirty="0">
                <a:latin typeface="Arial" pitchFamily="34" charset="0"/>
                <a:ea typeface="黑体" pitchFamily="49" charset="-122"/>
                <a:cs typeface="Arial" pitchFamily="34" charset="0"/>
              </a:rPr>
              <a:t>(умният град)</a:t>
            </a:r>
            <a:endParaRPr lang="en-US" altLang="zh-CN" sz="2400" b="1" dirty="0">
              <a:latin typeface="Arial" pitchFamily="34" charset="0"/>
              <a:ea typeface="黑体" pitchFamily="49" charset="-122"/>
              <a:cs typeface="Arial" pitchFamily="34" charset="0"/>
            </a:endParaRPr>
          </a:p>
        </p:txBody>
      </p:sp>
      <p:pic>
        <p:nvPicPr>
          <p:cNvPr id="19" name="2098019453" descr="http://www.itwatchdogs.com/memberfiles/Product/poe_injector_241.jpg"/>
          <p:cNvPicPr>
            <a:picLocks noChangeAspect="1" noChangeArrowheads="1"/>
          </p:cNvPicPr>
          <p:nvPr/>
        </p:nvPicPr>
        <p:blipFill>
          <a:blip r:embed="rId4" cstate="print"/>
          <a:srcRect/>
          <a:stretch>
            <a:fillRect/>
          </a:stretch>
        </p:blipFill>
        <p:spPr bwMode="auto">
          <a:xfrm rot="17941739">
            <a:off x="8237901" y="5236119"/>
            <a:ext cx="292585" cy="189689"/>
          </a:xfrm>
          <a:prstGeom prst="rect">
            <a:avLst/>
          </a:prstGeom>
          <a:noFill/>
        </p:spPr>
      </p:pic>
      <p:pic>
        <p:nvPicPr>
          <p:cNvPr id="20" name="390311725" descr="http://www.itwatchdogs.com/memberfiles/Product/poe_injector_241.jpg"/>
          <p:cNvPicPr>
            <a:picLocks noChangeAspect="1" noChangeArrowheads="1"/>
          </p:cNvPicPr>
          <p:nvPr/>
        </p:nvPicPr>
        <p:blipFill>
          <a:blip r:embed="rId4" cstate="print"/>
          <a:srcRect/>
          <a:stretch>
            <a:fillRect/>
          </a:stretch>
        </p:blipFill>
        <p:spPr bwMode="auto">
          <a:xfrm rot="17941739">
            <a:off x="9328048" y="5276890"/>
            <a:ext cx="292585" cy="189689"/>
          </a:xfrm>
          <a:prstGeom prst="rect">
            <a:avLst/>
          </a:prstGeom>
          <a:noFill/>
        </p:spPr>
      </p:pic>
      <p:pic>
        <p:nvPicPr>
          <p:cNvPr id="21" name="1279771368" descr="图片279"/>
          <p:cNvPicPr>
            <a:picLocks noChangeAspect="1" noChangeArrowheads="1"/>
          </p:cNvPicPr>
          <p:nvPr/>
        </p:nvPicPr>
        <p:blipFill>
          <a:blip r:embed="rId5" cstate="print"/>
          <a:srcRect/>
          <a:stretch>
            <a:fillRect/>
          </a:stretch>
        </p:blipFill>
        <p:spPr bwMode="auto">
          <a:xfrm>
            <a:off x="8642010" y="5811769"/>
            <a:ext cx="129105" cy="204030"/>
          </a:xfrm>
          <a:prstGeom prst="rect">
            <a:avLst/>
          </a:prstGeom>
          <a:noFill/>
          <a:ln w="9525">
            <a:noFill/>
            <a:miter lim="800000"/>
            <a:headEnd/>
            <a:tailEnd/>
          </a:ln>
        </p:spPr>
      </p:pic>
      <p:pic>
        <p:nvPicPr>
          <p:cNvPr id="22" name="201900915" descr="图片677"/>
          <p:cNvPicPr>
            <a:picLocks noChangeAspect="1" noChangeArrowheads="1"/>
          </p:cNvPicPr>
          <p:nvPr/>
        </p:nvPicPr>
        <p:blipFill>
          <a:blip r:embed="rId6" cstate="print"/>
          <a:srcRect/>
          <a:stretch>
            <a:fillRect/>
          </a:stretch>
        </p:blipFill>
        <p:spPr bwMode="auto">
          <a:xfrm>
            <a:off x="9646320" y="3600324"/>
            <a:ext cx="131521" cy="258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2085494465" descr="图片681"/>
          <p:cNvPicPr>
            <a:picLocks noChangeAspect="1" noChangeArrowheads="1"/>
          </p:cNvPicPr>
          <p:nvPr/>
        </p:nvPicPr>
        <p:blipFill>
          <a:blip r:embed="rId7" cstate="print"/>
          <a:srcRect/>
          <a:stretch>
            <a:fillRect/>
          </a:stretch>
        </p:blipFill>
        <p:spPr bwMode="auto">
          <a:xfrm>
            <a:off x="9633581" y="2996647"/>
            <a:ext cx="205375" cy="258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 name="1128865750" descr="图片682"/>
          <p:cNvPicPr>
            <a:picLocks noChangeAspect="1" noChangeArrowheads="1"/>
          </p:cNvPicPr>
          <p:nvPr/>
        </p:nvPicPr>
        <p:blipFill>
          <a:blip r:embed="rId8" cstate="print"/>
          <a:srcRect/>
          <a:stretch>
            <a:fillRect/>
          </a:stretch>
        </p:blipFill>
        <p:spPr bwMode="auto">
          <a:xfrm>
            <a:off x="9647662" y="3306328"/>
            <a:ext cx="152766" cy="25801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5" name="559103717"/>
          <p:cNvSpPr txBox="1"/>
          <p:nvPr/>
        </p:nvSpPr>
        <p:spPr>
          <a:xfrm>
            <a:off x="9838955" y="2993563"/>
            <a:ext cx="1168352" cy="230754"/>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RADIUS server</a:t>
            </a:r>
            <a:endParaRPr lang="zh-CN" altLang="en-US" sz="1050" dirty="0">
              <a:latin typeface="Arial" panose="020B0604020202020204" pitchFamily="34" charset="0"/>
            </a:endParaRPr>
          </a:p>
        </p:txBody>
      </p:sp>
      <p:sp>
        <p:nvSpPr>
          <p:cNvPr id="26" name="336388709"/>
          <p:cNvSpPr txBox="1"/>
          <p:nvPr/>
        </p:nvSpPr>
        <p:spPr>
          <a:xfrm>
            <a:off x="9838955" y="3314460"/>
            <a:ext cx="1168352" cy="230754"/>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DHCP server</a:t>
            </a:r>
            <a:endParaRPr lang="zh-CN" altLang="en-US" sz="1050" dirty="0">
              <a:latin typeface="Arial" panose="020B0604020202020204" pitchFamily="34" charset="0"/>
            </a:endParaRPr>
          </a:p>
        </p:txBody>
      </p:sp>
      <p:sp>
        <p:nvSpPr>
          <p:cNvPr id="27" name="1926216377"/>
          <p:cNvSpPr txBox="1"/>
          <p:nvPr/>
        </p:nvSpPr>
        <p:spPr>
          <a:xfrm>
            <a:off x="9838955" y="3640616"/>
            <a:ext cx="1285283" cy="230754"/>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Portal server</a:t>
            </a:r>
            <a:endParaRPr lang="zh-CN" altLang="en-US" sz="1050" dirty="0">
              <a:latin typeface="Arial" panose="020B0604020202020204" pitchFamily="34" charset="0"/>
            </a:endParaRPr>
          </a:p>
        </p:txBody>
      </p:sp>
      <p:sp>
        <p:nvSpPr>
          <p:cNvPr id="28" name="208948764"/>
          <p:cNvSpPr txBox="1"/>
          <p:nvPr/>
        </p:nvSpPr>
        <p:spPr>
          <a:xfrm>
            <a:off x="9750315" y="3940429"/>
            <a:ext cx="968298" cy="230808"/>
          </a:xfrm>
          <a:prstGeom prst="rect">
            <a:avLst/>
          </a:prstGeom>
          <a:noFill/>
        </p:spPr>
        <p:txBody>
          <a:bodyPr wrap="square" lIns="68544" tIns="34272" rIns="68544" bIns="34272" rtlCol="0">
            <a:spAutoFit/>
          </a:bodyPr>
          <a:lstStyle/>
          <a:p>
            <a:r>
              <a:rPr lang="en-US" altLang="zh-CN" sz="1050" b="1" dirty="0">
                <a:solidFill>
                  <a:srgbClr val="8E0000"/>
                </a:solidFill>
                <a:latin typeface="Arial" panose="020B0604020202020204" pitchFamily="34" charset="0"/>
              </a:rPr>
              <a:t>ISP vendor</a:t>
            </a:r>
            <a:endParaRPr lang="zh-CN" altLang="en-US" sz="1050" b="1" dirty="0">
              <a:solidFill>
                <a:srgbClr val="8E0000"/>
              </a:solidFill>
              <a:latin typeface="Arial" panose="020B0604020202020204" pitchFamily="34" charset="0"/>
            </a:endParaRPr>
          </a:p>
        </p:txBody>
      </p:sp>
      <p:sp>
        <p:nvSpPr>
          <p:cNvPr id="29" name="666647064"/>
          <p:cNvSpPr txBox="1"/>
          <p:nvPr/>
        </p:nvSpPr>
        <p:spPr>
          <a:xfrm>
            <a:off x="7132571" y="3168932"/>
            <a:ext cx="1424871" cy="407775"/>
          </a:xfrm>
          <a:prstGeom prst="rect">
            <a:avLst/>
          </a:prstGeom>
          <a:noFill/>
        </p:spPr>
        <p:txBody>
          <a:bodyPr wrap="square" lIns="68544" tIns="34272" rIns="68544" bIns="34272" rtlCol="0">
            <a:spAutoFit/>
          </a:bodyPr>
          <a:lstStyle/>
          <a:p>
            <a:pPr algn="ctr"/>
            <a:r>
              <a:rPr lang="en-US" altLang="zh-CN" sz="1050" b="1" dirty="0">
                <a:solidFill>
                  <a:srgbClr val="8E0000"/>
                </a:solidFill>
                <a:latin typeface="Arial" panose="020B0604020202020204" pitchFamily="34" charset="0"/>
              </a:rPr>
              <a:t>Watt Rotterdam</a:t>
            </a:r>
          </a:p>
          <a:p>
            <a:pPr algn="ctr"/>
            <a:r>
              <a:rPr lang="en-US" altLang="zh-CN" sz="1050" b="1" dirty="0">
                <a:solidFill>
                  <a:srgbClr val="8E0000"/>
                </a:solidFill>
                <a:latin typeface="Arial" panose="020B0604020202020204" pitchFamily="34" charset="0"/>
              </a:rPr>
              <a:t> Data Center</a:t>
            </a:r>
            <a:endParaRPr lang="zh-CN" altLang="en-US" sz="1050" b="1" dirty="0">
              <a:solidFill>
                <a:srgbClr val="8E0000"/>
              </a:solidFill>
              <a:latin typeface="Arial" panose="020B0604020202020204" pitchFamily="34" charset="0"/>
            </a:endParaRPr>
          </a:p>
        </p:txBody>
      </p:sp>
      <p:sp>
        <p:nvSpPr>
          <p:cNvPr id="30" name="1724850939"/>
          <p:cNvSpPr txBox="1"/>
          <p:nvPr/>
        </p:nvSpPr>
        <p:spPr>
          <a:xfrm>
            <a:off x="7406210" y="3478393"/>
            <a:ext cx="642435" cy="238502"/>
          </a:xfrm>
          <a:prstGeom prst="rect">
            <a:avLst/>
          </a:prstGeom>
          <a:noFill/>
        </p:spPr>
        <p:txBody>
          <a:bodyPr wrap="square" lIns="68544" tIns="34272" rIns="68544" bIns="34272" rtlCol="0">
            <a:spAutoFit/>
          </a:bodyPr>
          <a:lstStyle/>
          <a:p>
            <a:pPr algn="ctr"/>
            <a:r>
              <a:rPr lang="en-US" altLang="zh-CN" sz="1050" dirty="0">
                <a:latin typeface="Arial" panose="020B0604020202020204" pitchFamily="34" charset="0"/>
              </a:rPr>
              <a:t>AC6605</a:t>
            </a:r>
            <a:endParaRPr lang="zh-CN" altLang="en-US" sz="1050" dirty="0">
              <a:latin typeface="Arial" panose="020B0604020202020204" pitchFamily="34" charset="0"/>
            </a:endParaRPr>
          </a:p>
        </p:txBody>
      </p:sp>
      <p:pic>
        <p:nvPicPr>
          <p:cNvPr id="71" name="790853006" descr="图片779"/>
          <p:cNvPicPr>
            <a:picLocks noChangeAspect="1" noChangeArrowheads="1"/>
          </p:cNvPicPr>
          <p:nvPr/>
        </p:nvPicPr>
        <p:blipFill>
          <a:blip r:embed="rId9" cstate="print"/>
          <a:srcRect/>
          <a:stretch>
            <a:fillRect/>
          </a:stretch>
        </p:blipFill>
        <p:spPr bwMode="auto">
          <a:xfrm>
            <a:off x="8342120" y="3628844"/>
            <a:ext cx="912687" cy="664085"/>
          </a:xfrm>
          <a:prstGeom prst="rect">
            <a:avLst/>
          </a:prstGeom>
          <a:noFill/>
        </p:spPr>
      </p:pic>
      <p:sp>
        <p:nvSpPr>
          <p:cNvPr id="72" name="2110618969"/>
          <p:cNvSpPr txBox="1"/>
          <p:nvPr/>
        </p:nvSpPr>
        <p:spPr>
          <a:xfrm>
            <a:off x="8475768" y="3808917"/>
            <a:ext cx="701986" cy="261603"/>
          </a:xfrm>
          <a:prstGeom prst="rect">
            <a:avLst/>
          </a:prstGeom>
          <a:noFill/>
        </p:spPr>
        <p:txBody>
          <a:bodyPr wrap="square" rtlCol="0">
            <a:spAutoFit/>
          </a:bodyPr>
          <a:lstStyle/>
          <a:p>
            <a:r>
              <a:rPr lang="en-US" altLang="zh-CN" sz="1050" b="1" dirty="0">
                <a:latin typeface="Arial" panose="020B0604020202020204" pitchFamily="34" charset="0"/>
              </a:rPr>
              <a:t>Internet</a:t>
            </a:r>
            <a:endParaRPr lang="zh-CN" altLang="en-US" sz="1050" b="1" dirty="0">
              <a:latin typeface="Arial" panose="020B0604020202020204" pitchFamily="34" charset="0"/>
            </a:endParaRPr>
          </a:p>
        </p:txBody>
      </p:sp>
      <p:cxnSp>
        <p:nvCxnSpPr>
          <p:cNvPr id="32" name="532811680"/>
          <p:cNvCxnSpPr/>
          <p:nvPr/>
        </p:nvCxnSpPr>
        <p:spPr bwMode="auto">
          <a:xfrm flipH="1" flipV="1">
            <a:off x="7494518" y="3705042"/>
            <a:ext cx="870902" cy="139421"/>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715234985"/>
          <p:cNvCxnSpPr/>
          <p:nvPr/>
        </p:nvCxnSpPr>
        <p:spPr bwMode="auto">
          <a:xfrm flipV="1">
            <a:off x="9039185" y="3482809"/>
            <a:ext cx="667146" cy="244607"/>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516028167" descr="图片192"/>
          <p:cNvPicPr>
            <a:picLocks noChangeAspect="1" noChangeArrowheads="1"/>
          </p:cNvPicPr>
          <p:nvPr/>
        </p:nvPicPr>
        <p:blipFill>
          <a:blip r:embed="rId10" cstate="print"/>
          <a:srcRect/>
          <a:stretch>
            <a:fillRect/>
          </a:stretch>
        </p:blipFill>
        <p:spPr bwMode="auto">
          <a:xfrm>
            <a:off x="8237372" y="4950501"/>
            <a:ext cx="308219" cy="207942"/>
          </a:xfrm>
          <a:prstGeom prst="rect">
            <a:avLst/>
          </a:prstGeom>
          <a:noFill/>
        </p:spPr>
      </p:pic>
      <p:sp>
        <p:nvSpPr>
          <p:cNvPr id="35" name="32507710"/>
          <p:cNvSpPr txBox="1"/>
          <p:nvPr/>
        </p:nvSpPr>
        <p:spPr>
          <a:xfrm>
            <a:off x="8420425" y="5061490"/>
            <a:ext cx="529046" cy="230754"/>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ADSL</a:t>
            </a:r>
            <a:endParaRPr lang="zh-CN" altLang="en-US" sz="1050" dirty="0">
              <a:latin typeface="Arial" panose="020B0604020202020204" pitchFamily="34" charset="0"/>
            </a:endParaRPr>
          </a:p>
        </p:txBody>
      </p:sp>
      <p:sp>
        <p:nvSpPr>
          <p:cNvPr id="36" name="267263458"/>
          <p:cNvSpPr txBox="1"/>
          <p:nvPr/>
        </p:nvSpPr>
        <p:spPr>
          <a:xfrm>
            <a:off x="8554477" y="5508242"/>
            <a:ext cx="951436" cy="238502"/>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AP6510DN</a:t>
            </a:r>
            <a:endParaRPr lang="zh-CN" altLang="en-US" sz="1050" dirty="0">
              <a:latin typeface="Arial" panose="020B0604020202020204" pitchFamily="34" charset="0"/>
            </a:endParaRPr>
          </a:p>
        </p:txBody>
      </p:sp>
      <p:sp>
        <p:nvSpPr>
          <p:cNvPr id="37" name="1205945798"/>
          <p:cNvSpPr txBox="1"/>
          <p:nvPr/>
        </p:nvSpPr>
        <p:spPr>
          <a:xfrm>
            <a:off x="8545590" y="4665114"/>
            <a:ext cx="786235" cy="238502"/>
          </a:xfrm>
          <a:prstGeom prst="rect">
            <a:avLst/>
          </a:prstGeom>
          <a:noFill/>
        </p:spPr>
        <p:txBody>
          <a:bodyPr wrap="square" lIns="68544" tIns="34272" rIns="68544" bIns="34272" rtlCol="0">
            <a:spAutoFit/>
          </a:bodyPr>
          <a:lstStyle/>
          <a:p>
            <a:pPr algn="ctr"/>
            <a:r>
              <a:rPr lang="en-US" altLang="zh-CN" sz="1050" b="1" dirty="0">
                <a:solidFill>
                  <a:srgbClr val="8E0000"/>
                </a:solidFill>
                <a:latin typeface="Arial" panose="020B0604020202020204" pitchFamily="34" charset="0"/>
              </a:rPr>
              <a:t>Hague</a:t>
            </a:r>
            <a:endParaRPr lang="zh-CN" altLang="en-US" sz="1050" b="1" dirty="0">
              <a:solidFill>
                <a:srgbClr val="8E0000"/>
              </a:solidFill>
              <a:latin typeface="Arial" panose="020B0604020202020204" pitchFamily="34" charset="0"/>
            </a:endParaRPr>
          </a:p>
        </p:txBody>
      </p:sp>
      <p:sp>
        <p:nvSpPr>
          <p:cNvPr id="38" name="1395963997"/>
          <p:cNvSpPr>
            <a:spLocks noChangeArrowheads="1"/>
          </p:cNvSpPr>
          <p:nvPr/>
        </p:nvSpPr>
        <p:spPr bwMode="auto">
          <a:xfrm>
            <a:off x="8044736" y="4874223"/>
            <a:ext cx="1695534" cy="1248670"/>
          </a:xfrm>
          <a:prstGeom prst="roundRect">
            <a:avLst>
              <a:gd name="adj" fmla="val 4032"/>
            </a:avLst>
          </a:prstGeom>
          <a:noFill/>
          <a:ln w="9525" algn="ctr">
            <a:solidFill>
              <a:srgbClr val="CC3300"/>
            </a:solidFill>
            <a:prstDash val="dash"/>
            <a:round/>
            <a:headEnd/>
            <a:tailEnd/>
          </a:ln>
        </p:spPr>
        <p:txBody>
          <a:bodyPr lIns="0" tIns="0" rIns="0" bIns="0"/>
          <a:lstStyle/>
          <a:p>
            <a:pPr defTabSz="444304">
              <a:buClr>
                <a:srgbClr val="A2A2A2"/>
              </a:buClr>
              <a:buSzPct val="70000"/>
            </a:pPr>
            <a:endParaRPr lang="zh-CN" altLang="en-US" sz="1050" dirty="0">
              <a:solidFill>
                <a:srgbClr val="333399"/>
              </a:solidFill>
              <a:latin typeface="Arial" panose="020B0604020202020204" pitchFamily="34" charset="0"/>
            </a:endParaRPr>
          </a:p>
        </p:txBody>
      </p:sp>
      <p:cxnSp>
        <p:nvCxnSpPr>
          <p:cNvPr id="39" name="719946454"/>
          <p:cNvCxnSpPr/>
          <p:nvPr/>
        </p:nvCxnSpPr>
        <p:spPr bwMode="auto">
          <a:xfrm flipV="1">
            <a:off x="8384192" y="5133997"/>
            <a:ext cx="0" cy="48918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452353888"/>
          <p:cNvSpPr>
            <a:spLocks/>
          </p:cNvSpPr>
          <p:nvPr/>
        </p:nvSpPr>
        <p:spPr bwMode="auto">
          <a:xfrm rot="7517016">
            <a:off x="8356620" y="5691091"/>
            <a:ext cx="256143" cy="15232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sp>
        <p:nvSpPr>
          <p:cNvPr id="69" name="1770617291"/>
          <p:cNvSpPr>
            <a:spLocks/>
          </p:cNvSpPr>
          <p:nvPr/>
        </p:nvSpPr>
        <p:spPr bwMode="auto">
          <a:xfrm rot="7517016">
            <a:off x="8346751" y="5741028"/>
            <a:ext cx="357158" cy="20401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sp>
        <p:nvSpPr>
          <p:cNvPr id="70" name="1062944081"/>
          <p:cNvSpPr>
            <a:spLocks/>
          </p:cNvSpPr>
          <p:nvPr/>
        </p:nvSpPr>
        <p:spPr bwMode="auto">
          <a:xfrm rot="7517016">
            <a:off x="8366098" y="5639258"/>
            <a:ext cx="151522" cy="10336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pic>
        <p:nvPicPr>
          <p:cNvPr id="41" name="802252449" descr="图片279"/>
          <p:cNvPicPr>
            <a:picLocks noChangeAspect="1" noChangeArrowheads="1"/>
          </p:cNvPicPr>
          <p:nvPr/>
        </p:nvPicPr>
        <p:blipFill>
          <a:blip r:embed="rId5" cstate="print"/>
          <a:srcRect/>
          <a:stretch>
            <a:fillRect/>
          </a:stretch>
        </p:blipFill>
        <p:spPr bwMode="auto">
          <a:xfrm>
            <a:off x="8974632" y="5724939"/>
            <a:ext cx="129105" cy="204030"/>
          </a:xfrm>
          <a:prstGeom prst="rect">
            <a:avLst/>
          </a:prstGeom>
          <a:noFill/>
          <a:ln w="9525">
            <a:noFill/>
            <a:miter lim="800000"/>
            <a:headEnd/>
            <a:tailEnd/>
          </a:ln>
        </p:spPr>
      </p:pic>
      <p:pic>
        <p:nvPicPr>
          <p:cNvPr id="42" name="40738845" descr="D:\00.工作计划\V2R1C01封闭写作资料\WLAN AP新产品图片-PNG\WLAN AP新产品图片\AP7110DN rightside_perspective.png"/>
          <p:cNvPicPr>
            <a:picLocks noChangeAspect="1" noChangeArrowheads="1"/>
          </p:cNvPicPr>
          <p:nvPr/>
        </p:nvPicPr>
        <p:blipFill>
          <a:blip r:embed="rId11" cstate="print"/>
          <a:srcRect/>
          <a:stretch>
            <a:fillRect/>
          </a:stretch>
        </p:blipFill>
        <p:spPr bwMode="auto">
          <a:xfrm>
            <a:off x="9305301" y="5521274"/>
            <a:ext cx="353182" cy="242870"/>
          </a:xfrm>
          <a:prstGeom prst="rect">
            <a:avLst/>
          </a:prstGeom>
          <a:noFill/>
          <a:ln w="9525">
            <a:noFill/>
            <a:miter lim="800000"/>
            <a:headEnd/>
            <a:tailEnd/>
          </a:ln>
        </p:spPr>
      </p:pic>
      <p:pic>
        <p:nvPicPr>
          <p:cNvPr id="43" name="1762663124" descr="D:\00.工作计划\V2R1C01封闭写作资料\WLAN AP新产品图片-PNG\WLAN AP新产品图片\AP6610DN-室外双频.png"/>
          <p:cNvPicPr>
            <a:picLocks noChangeAspect="1"/>
          </p:cNvPicPr>
          <p:nvPr/>
        </p:nvPicPr>
        <p:blipFill>
          <a:blip r:embed="rId12" cstate="print"/>
          <a:srcRect/>
          <a:stretch>
            <a:fillRect/>
          </a:stretch>
        </p:blipFill>
        <p:spPr bwMode="auto">
          <a:xfrm>
            <a:off x="8230085" y="5643581"/>
            <a:ext cx="330611" cy="183442"/>
          </a:xfrm>
          <a:prstGeom prst="rect">
            <a:avLst/>
          </a:prstGeom>
          <a:noFill/>
          <a:ln w="9525">
            <a:noFill/>
            <a:miter lim="800000"/>
            <a:headEnd/>
            <a:tailEnd/>
          </a:ln>
        </p:spPr>
      </p:pic>
      <p:pic>
        <p:nvPicPr>
          <p:cNvPr id="44" name="2033689295" descr="图片192"/>
          <p:cNvPicPr>
            <a:picLocks noChangeAspect="1" noChangeArrowheads="1"/>
          </p:cNvPicPr>
          <p:nvPr/>
        </p:nvPicPr>
        <p:blipFill>
          <a:blip r:embed="rId10" cstate="print"/>
          <a:srcRect/>
          <a:stretch>
            <a:fillRect/>
          </a:stretch>
        </p:blipFill>
        <p:spPr bwMode="auto">
          <a:xfrm>
            <a:off x="9322137" y="4991270"/>
            <a:ext cx="308219" cy="207942"/>
          </a:xfrm>
          <a:prstGeom prst="rect">
            <a:avLst/>
          </a:prstGeom>
          <a:noFill/>
        </p:spPr>
      </p:pic>
      <p:cxnSp>
        <p:nvCxnSpPr>
          <p:cNvPr id="45" name="436211046"/>
          <p:cNvCxnSpPr/>
          <p:nvPr/>
        </p:nvCxnSpPr>
        <p:spPr bwMode="auto">
          <a:xfrm flipV="1">
            <a:off x="9476684" y="5154348"/>
            <a:ext cx="0" cy="468797"/>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314783093"/>
          <p:cNvSpPr>
            <a:spLocks/>
          </p:cNvSpPr>
          <p:nvPr/>
        </p:nvSpPr>
        <p:spPr bwMode="auto">
          <a:xfrm rot="9999032">
            <a:off x="9318333" y="5704778"/>
            <a:ext cx="256143" cy="15232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sp>
        <p:nvSpPr>
          <p:cNvPr id="66" name="965499611"/>
          <p:cNvSpPr>
            <a:spLocks/>
          </p:cNvSpPr>
          <p:nvPr/>
        </p:nvSpPr>
        <p:spPr bwMode="auto">
          <a:xfrm rot="9999032">
            <a:off x="9248243" y="5762665"/>
            <a:ext cx="357158" cy="20401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sp>
        <p:nvSpPr>
          <p:cNvPr id="67" name="592230976"/>
          <p:cNvSpPr>
            <a:spLocks/>
          </p:cNvSpPr>
          <p:nvPr/>
        </p:nvSpPr>
        <p:spPr bwMode="auto">
          <a:xfrm rot="9999032">
            <a:off x="9388931" y="5643679"/>
            <a:ext cx="151522" cy="10336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9900"/>
            </a:solidFill>
            <a:round/>
            <a:headEnd/>
            <a:tailEnd/>
          </a:ln>
        </p:spPr>
        <p:txBody>
          <a:bodyPr wrap="none" anchor="ctr"/>
          <a:lstStyle/>
          <a:p>
            <a:pPr>
              <a:defRPr/>
            </a:pPr>
            <a:endParaRPr lang="zh-CN" altLang="en-US" sz="100" dirty="0">
              <a:latin typeface="Arial" pitchFamily="34" charset="0"/>
              <a:cs typeface="Arial" pitchFamily="34" charset="0"/>
            </a:endParaRPr>
          </a:p>
        </p:txBody>
      </p:sp>
      <p:pic>
        <p:nvPicPr>
          <p:cNvPr id="47" name="1785792540" descr="图片279"/>
          <p:cNvPicPr>
            <a:picLocks noChangeAspect="1" noChangeArrowheads="1"/>
          </p:cNvPicPr>
          <p:nvPr/>
        </p:nvPicPr>
        <p:blipFill>
          <a:blip r:embed="rId5" cstate="print"/>
          <a:srcRect/>
          <a:stretch>
            <a:fillRect/>
          </a:stretch>
        </p:blipFill>
        <p:spPr bwMode="auto">
          <a:xfrm>
            <a:off x="9200554" y="5847431"/>
            <a:ext cx="129105" cy="204030"/>
          </a:xfrm>
          <a:prstGeom prst="rect">
            <a:avLst/>
          </a:prstGeom>
          <a:noFill/>
          <a:ln w="9525">
            <a:noFill/>
            <a:miter lim="800000"/>
            <a:headEnd/>
            <a:tailEnd/>
          </a:ln>
        </p:spPr>
      </p:pic>
      <p:cxnSp>
        <p:nvCxnSpPr>
          <p:cNvPr id="48" name="1140819074"/>
          <p:cNvCxnSpPr/>
          <p:nvPr/>
        </p:nvCxnSpPr>
        <p:spPr bwMode="auto">
          <a:xfrm flipH="1" flipV="1">
            <a:off x="8930864" y="4170619"/>
            <a:ext cx="500856" cy="828188"/>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1220702902"/>
          <p:cNvCxnSpPr>
            <a:stCxn id="34" idx="0"/>
          </p:cNvCxnSpPr>
          <p:nvPr/>
        </p:nvCxnSpPr>
        <p:spPr bwMode="auto">
          <a:xfrm flipV="1">
            <a:off x="8391481" y="4221911"/>
            <a:ext cx="226476" cy="72859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1549777654"/>
          <p:cNvCxnSpPr/>
          <p:nvPr/>
        </p:nvCxnSpPr>
        <p:spPr bwMode="auto">
          <a:xfrm>
            <a:off x="9823059" y="5575479"/>
            <a:ext cx="355434" cy="0"/>
          </a:xfrm>
          <a:prstGeom prst="line">
            <a:avLst/>
          </a:prstGeom>
          <a:noFill/>
          <a:ln w="38100">
            <a:solidFill>
              <a:srgbClr val="33CC33"/>
            </a:solidFill>
            <a:prstDash val="dashDot"/>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1433121572"/>
          <p:cNvCxnSpPr/>
          <p:nvPr/>
        </p:nvCxnSpPr>
        <p:spPr bwMode="auto">
          <a:xfrm>
            <a:off x="9823059" y="5715449"/>
            <a:ext cx="355434" cy="0"/>
          </a:xfrm>
          <a:prstGeom prst="line">
            <a:avLst/>
          </a:prstGeom>
          <a:noFill/>
          <a:ln w="38100">
            <a:solidFill>
              <a:srgbClr val="FF0000"/>
            </a:solidFill>
            <a:prstDash val="dashDot"/>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1885642777"/>
          <p:cNvSpPr txBox="1"/>
          <p:nvPr/>
        </p:nvSpPr>
        <p:spPr>
          <a:xfrm>
            <a:off x="10183065" y="5448545"/>
            <a:ext cx="1165595" cy="230808"/>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Data packets </a:t>
            </a:r>
            <a:endParaRPr lang="zh-CN" altLang="en-US" sz="1050" dirty="0">
              <a:latin typeface="Arial" panose="020B0604020202020204" pitchFamily="34" charset="0"/>
            </a:endParaRPr>
          </a:p>
        </p:txBody>
      </p:sp>
      <p:sp>
        <p:nvSpPr>
          <p:cNvPr id="53" name="394303352"/>
          <p:cNvSpPr txBox="1"/>
          <p:nvPr/>
        </p:nvSpPr>
        <p:spPr>
          <a:xfrm>
            <a:off x="10172506" y="5599255"/>
            <a:ext cx="1521149" cy="407775"/>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Control/Management packets</a:t>
            </a:r>
            <a:endParaRPr lang="zh-CN" altLang="en-US" sz="1050" dirty="0">
              <a:latin typeface="Arial" panose="020B0604020202020204" pitchFamily="34" charset="0"/>
            </a:endParaRPr>
          </a:p>
        </p:txBody>
      </p:sp>
      <p:cxnSp>
        <p:nvCxnSpPr>
          <p:cNvPr id="54" name="1699664985"/>
          <p:cNvCxnSpPr/>
          <p:nvPr/>
        </p:nvCxnSpPr>
        <p:spPr bwMode="auto">
          <a:xfrm>
            <a:off x="9823060" y="6043468"/>
            <a:ext cx="355434" cy="0"/>
          </a:xfrm>
          <a:prstGeom prst="line">
            <a:avLst/>
          </a:prstGeom>
          <a:noFill/>
          <a:ln w="127000">
            <a:solidFill>
              <a:srgbClr val="6666FF">
                <a:alpha val="50196"/>
              </a:srgb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722873916"/>
          <p:cNvSpPr txBox="1"/>
          <p:nvPr/>
        </p:nvSpPr>
        <p:spPr>
          <a:xfrm>
            <a:off x="10183067" y="5936217"/>
            <a:ext cx="1165594" cy="230808"/>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CAPWAP tunnel</a:t>
            </a:r>
            <a:endParaRPr lang="zh-CN" altLang="en-US" sz="1050" dirty="0">
              <a:latin typeface="Arial" panose="020B0604020202020204" pitchFamily="34" charset="0"/>
            </a:endParaRPr>
          </a:p>
        </p:txBody>
      </p:sp>
      <p:sp>
        <p:nvSpPr>
          <p:cNvPr id="56" name="1784986862"/>
          <p:cNvSpPr>
            <a:spLocks noChangeArrowheads="1"/>
          </p:cNvSpPr>
          <p:nvPr/>
        </p:nvSpPr>
        <p:spPr bwMode="auto">
          <a:xfrm>
            <a:off x="9487111" y="2973282"/>
            <a:ext cx="1637128" cy="1161807"/>
          </a:xfrm>
          <a:prstGeom prst="roundRect">
            <a:avLst>
              <a:gd name="adj" fmla="val 4032"/>
            </a:avLst>
          </a:prstGeom>
          <a:noFill/>
          <a:ln w="9525" algn="ctr">
            <a:solidFill>
              <a:srgbClr val="CC3300"/>
            </a:solidFill>
            <a:prstDash val="dash"/>
            <a:round/>
            <a:headEnd/>
            <a:tailEnd/>
          </a:ln>
        </p:spPr>
        <p:txBody>
          <a:bodyPr lIns="0" tIns="0" rIns="0" bIns="0"/>
          <a:lstStyle/>
          <a:p>
            <a:pPr defTabSz="444304">
              <a:buClr>
                <a:srgbClr val="A2A2A2"/>
              </a:buClr>
              <a:buSzPct val="70000"/>
            </a:pPr>
            <a:endParaRPr lang="zh-CN" altLang="en-US" sz="1050" dirty="0">
              <a:solidFill>
                <a:srgbClr val="333399"/>
              </a:solidFill>
              <a:latin typeface="Arial" panose="020B0604020202020204" pitchFamily="34" charset="0"/>
            </a:endParaRPr>
          </a:p>
        </p:txBody>
      </p:sp>
      <p:sp>
        <p:nvSpPr>
          <p:cNvPr id="57" name="660398602"/>
          <p:cNvSpPr>
            <a:spLocks noChangeArrowheads="1"/>
          </p:cNvSpPr>
          <p:nvPr/>
        </p:nvSpPr>
        <p:spPr bwMode="auto">
          <a:xfrm>
            <a:off x="7315308" y="3163872"/>
            <a:ext cx="1076172" cy="725988"/>
          </a:xfrm>
          <a:prstGeom prst="roundRect">
            <a:avLst>
              <a:gd name="adj" fmla="val 4032"/>
            </a:avLst>
          </a:prstGeom>
          <a:noFill/>
          <a:ln w="9525" algn="ctr">
            <a:solidFill>
              <a:srgbClr val="CC3300"/>
            </a:solidFill>
            <a:prstDash val="dash"/>
            <a:round/>
            <a:headEnd/>
            <a:tailEnd/>
          </a:ln>
        </p:spPr>
        <p:txBody>
          <a:bodyPr lIns="0" tIns="0" rIns="0" bIns="0"/>
          <a:lstStyle/>
          <a:p>
            <a:pPr defTabSz="444304">
              <a:buClr>
                <a:srgbClr val="A2A2A2"/>
              </a:buClr>
              <a:buSzPct val="70000"/>
            </a:pPr>
            <a:endParaRPr lang="zh-CN" altLang="en-US" sz="1050" dirty="0">
              <a:solidFill>
                <a:srgbClr val="333399"/>
              </a:solidFill>
              <a:latin typeface="Arial" panose="020B0604020202020204" pitchFamily="34" charset="0"/>
            </a:endParaRPr>
          </a:p>
        </p:txBody>
      </p:sp>
      <p:sp>
        <p:nvSpPr>
          <p:cNvPr id="58" name="1813596874"/>
          <p:cNvSpPr txBox="1"/>
          <p:nvPr/>
        </p:nvSpPr>
        <p:spPr>
          <a:xfrm>
            <a:off x="8991144" y="5152290"/>
            <a:ext cx="497995" cy="230808"/>
          </a:xfrm>
          <a:prstGeom prst="rect">
            <a:avLst/>
          </a:prstGeom>
          <a:noFill/>
        </p:spPr>
        <p:txBody>
          <a:bodyPr wrap="square" lIns="68544" tIns="34272" rIns="68544" bIns="34272" rtlCol="0">
            <a:spAutoFit/>
          </a:bodyPr>
          <a:lstStyle/>
          <a:p>
            <a:r>
              <a:rPr lang="en-US" altLang="zh-CN" sz="1050" dirty="0">
                <a:latin typeface="Arial" panose="020B0604020202020204" pitchFamily="34" charset="0"/>
              </a:rPr>
              <a:t>ADSL</a:t>
            </a:r>
            <a:endParaRPr lang="zh-CN" altLang="en-US" sz="1050" dirty="0">
              <a:latin typeface="Arial" panose="020B0604020202020204" pitchFamily="34" charset="0"/>
            </a:endParaRPr>
          </a:p>
        </p:txBody>
      </p:sp>
      <p:sp>
        <p:nvSpPr>
          <p:cNvPr id="59" name="737040900"/>
          <p:cNvSpPr>
            <a:spLocks noChangeArrowheads="1"/>
          </p:cNvSpPr>
          <p:nvPr/>
        </p:nvSpPr>
        <p:spPr bwMode="auto">
          <a:xfrm>
            <a:off x="8158796" y="4927735"/>
            <a:ext cx="689709" cy="498874"/>
          </a:xfrm>
          <a:prstGeom prst="roundRect">
            <a:avLst>
              <a:gd name="adj" fmla="val 4032"/>
            </a:avLst>
          </a:prstGeom>
          <a:noFill/>
          <a:ln w="9525" algn="ctr">
            <a:solidFill>
              <a:srgbClr val="6666FF"/>
            </a:solidFill>
            <a:prstDash val="dash"/>
            <a:round/>
            <a:headEnd/>
            <a:tailEnd/>
          </a:ln>
        </p:spPr>
        <p:txBody>
          <a:bodyPr lIns="0" tIns="0" rIns="0" bIns="0"/>
          <a:lstStyle/>
          <a:p>
            <a:pPr defTabSz="444304">
              <a:buClr>
                <a:srgbClr val="A2A2A2"/>
              </a:buClr>
              <a:buSzPct val="70000"/>
            </a:pPr>
            <a:endParaRPr lang="zh-CN" altLang="en-US" sz="1050" dirty="0">
              <a:solidFill>
                <a:srgbClr val="333399"/>
              </a:solidFill>
              <a:latin typeface="Arial" panose="020B0604020202020204" pitchFamily="34" charset="0"/>
            </a:endParaRPr>
          </a:p>
        </p:txBody>
      </p:sp>
      <p:sp>
        <p:nvSpPr>
          <p:cNvPr id="60" name="48706563"/>
          <p:cNvSpPr>
            <a:spLocks noChangeArrowheads="1"/>
          </p:cNvSpPr>
          <p:nvPr/>
        </p:nvSpPr>
        <p:spPr bwMode="auto">
          <a:xfrm>
            <a:off x="8973172" y="4927735"/>
            <a:ext cx="689709" cy="498874"/>
          </a:xfrm>
          <a:prstGeom prst="roundRect">
            <a:avLst>
              <a:gd name="adj" fmla="val 4032"/>
            </a:avLst>
          </a:prstGeom>
          <a:noFill/>
          <a:ln w="9525" algn="ctr">
            <a:solidFill>
              <a:srgbClr val="6666FF"/>
            </a:solidFill>
            <a:prstDash val="dash"/>
            <a:round/>
            <a:headEnd/>
            <a:tailEnd/>
          </a:ln>
        </p:spPr>
        <p:txBody>
          <a:bodyPr lIns="0" tIns="0" rIns="0" bIns="0"/>
          <a:lstStyle/>
          <a:p>
            <a:pPr defTabSz="444304">
              <a:buClr>
                <a:srgbClr val="A2A2A2"/>
              </a:buClr>
              <a:buSzPct val="70000"/>
            </a:pPr>
            <a:endParaRPr lang="zh-CN" altLang="en-US" sz="1050" dirty="0">
              <a:solidFill>
                <a:srgbClr val="333399"/>
              </a:solidFill>
              <a:latin typeface="Arial" panose="020B0604020202020204" pitchFamily="34" charset="0"/>
            </a:endParaRPr>
          </a:p>
        </p:txBody>
      </p:sp>
      <p:sp>
        <p:nvSpPr>
          <p:cNvPr id="61" name="992043437"/>
          <p:cNvSpPr/>
          <p:nvPr/>
        </p:nvSpPr>
        <p:spPr bwMode="auto">
          <a:xfrm>
            <a:off x="7527512" y="3720716"/>
            <a:ext cx="1095133" cy="1905479"/>
          </a:xfrm>
          <a:custGeom>
            <a:avLst/>
            <a:gdLst>
              <a:gd name="connsiteX0" fmla="*/ 1600200 w 2046817"/>
              <a:gd name="connsiteY0" fmla="*/ 3365500 h 3365500"/>
              <a:gd name="connsiteX1" fmla="*/ 1536700 w 2046817"/>
              <a:gd name="connsiteY1" fmla="*/ 2273300 h 3365500"/>
              <a:gd name="connsiteX2" fmla="*/ 1790700 w 2046817"/>
              <a:gd name="connsiteY2" fmla="*/ 635000 h 3365500"/>
              <a:gd name="connsiteX3" fmla="*/ 0 w 2046817"/>
              <a:gd name="connsiteY3" fmla="*/ 0 h 3365500"/>
            </a:gdLst>
            <a:ahLst/>
            <a:cxnLst>
              <a:cxn ang="0">
                <a:pos x="connsiteX0" y="connsiteY0"/>
              </a:cxn>
              <a:cxn ang="0">
                <a:pos x="connsiteX1" y="connsiteY1"/>
              </a:cxn>
              <a:cxn ang="0">
                <a:pos x="connsiteX2" y="connsiteY2"/>
              </a:cxn>
              <a:cxn ang="0">
                <a:pos x="connsiteX3" y="connsiteY3"/>
              </a:cxn>
            </a:cxnLst>
            <a:rect l="l" t="t" r="r" b="b"/>
            <a:pathLst>
              <a:path w="2046817" h="3365500">
                <a:moveTo>
                  <a:pt x="1600200" y="3365500"/>
                </a:moveTo>
                <a:cubicBezTo>
                  <a:pt x="1552575" y="3046941"/>
                  <a:pt x="1504950" y="2728383"/>
                  <a:pt x="1536700" y="2273300"/>
                </a:cubicBezTo>
                <a:cubicBezTo>
                  <a:pt x="1568450" y="1818217"/>
                  <a:pt x="2046817" y="1013883"/>
                  <a:pt x="1790700" y="635000"/>
                </a:cubicBezTo>
                <a:cubicBezTo>
                  <a:pt x="1534583" y="256117"/>
                  <a:pt x="0" y="0"/>
                  <a:pt x="0" y="0"/>
                </a:cubicBezTo>
              </a:path>
            </a:pathLst>
          </a:custGeom>
          <a:noFill/>
          <a:ln w="127000">
            <a:solidFill>
              <a:srgbClr val="6666FF">
                <a:alpha val="50196"/>
              </a:srgb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44" tIns="34272" rIns="68544" bIns="34272" rtlCol="0" anchor="ctr"/>
          <a:lstStyle/>
          <a:p>
            <a:pPr algn="ctr"/>
            <a:endParaRPr lang="zh-CN" altLang="en-US" sz="1050" dirty="0">
              <a:latin typeface="Arial" panose="020B0604020202020204" pitchFamily="34" charset="0"/>
            </a:endParaRPr>
          </a:p>
        </p:txBody>
      </p:sp>
      <p:sp>
        <p:nvSpPr>
          <p:cNvPr id="62" name="110572478"/>
          <p:cNvSpPr/>
          <p:nvPr/>
        </p:nvSpPr>
        <p:spPr bwMode="auto">
          <a:xfrm>
            <a:off x="7498837" y="3519382"/>
            <a:ext cx="2201590" cy="2128384"/>
          </a:xfrm>
          <a:custGeom>
            <a:avLst/>
            <a:gdLst>
              <a:gd name="connsiteX0" fmla="*/ 1612900 w 4114800"/>
              <a:gd name="connsiteY0" fmla="*/ 3759200 h 3759200"/>
              <a:gd name="connsiteX1" fmla="*/ 1549400 w 4114800"/>
              <a:gd name="connsiteY1" fmla="*/ 2692400 h 3759200"/>
              <a:gd name="connsiteX2" fmla="*/ 1828800 w 4114800"/>
              <a:gd name="connsiteY2" fmla="*/ 977900 h 3759200"/>
              <a:gd name="connsiteX3" fmla="*/ 114300 w 4114800"/>
              <a:gd name="connsiteY3" fmla="*/ 368300 h 3759200"/>
              <a:gd name="connsiteX4" fmla="*/ 2514600 w 4114800"/>
              <a:gd name="connsiteY4" fmla="*/ 520700 h 3759200"/>
              <a:gd name="connsiteX5" fmla="*/ 4114800 w 4114800"/>
              <a:gd name="connsiteY5"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3759200">
                <a:moveTo>
                  <a:pt x="1612900" y="3759200"/>
                </a:moveTo>
                <a:cubicBezTo>
                  <a:pt x="1563158" y="3457575"/>
                  <a:pt x="1513417" y="3155950"/>
                  <a:pt x="1549400" y="2692400"/>
                </a:cubicBezTo>
                <a:cubicBezTo>
                  <a:pt x="1585383" y="2228850"/>
                  <a:pt x="2067983" y="1365250"/>
                  <a:pt x="1828800" y="977900"/>
                </a:cubicBezTo>
                <a:cubicBezTo>
                  <a:pt x="1589617" y="590550"/>
                  <a:pt x="0" y="444500"/>
                  <a:pt x="114300" y="368300"/>
                </a:cubicBezTo>
                <a:cubicBezTo>
                  <a:pt x="228600" y="292100"/>
                  <a:pt x="1847850" y="582083"/>
                  <a:pt x="2514600" y="520700"/>
                </a:cubicBezTo>
                <a:cubicBezTo>
                  <a:pt x="3181350" y="459317"/>
                  <a:pt x="3648075" y="229658"/>
                  <a:pt x="4114800" y="0"/>
                </a:cubicBezTo>
              </a:path>
            </a:pathLst>
          </a:custGeom>
          <a:noFill/>
          <a:ln w="38100">
            <a:solidFill>
              <a:srgbClr val="FF0000"/>
            </a:solidFill>
            <a:prstDash val="dash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44" tIns="34272" rIns="68544" bIns="34272" rtlCol="0" anchor="ctr"/>
          <a:lstStyle/>
          <a:p>
            <a:pPr algn="ctr"/>
            <a:endParaRPr lang="zh-CN" altLang="en-US" sz="1050" dirty="0">
              <a:latin typeface="Arial" panose="020B0604020202020204" pitchFamily="34" charset="0"/>
            </a:endParaRPr>
          </a:p>
        </p:txBody>
      </p:sp>
      <p:sp>
        <p:nvSpPr>
          <p:cNvPr id="63" name="588520685"/>
          <p:cNvSpPr/>
          <p:nvPr/>
        </p:nvSpPr>
        <p:spPr bwMode="auto">
          <a:xfrm>
            <a:off x="8417300" y="4260003"/>
            <a:ext cx="257078" cy="1373383"/>
          </a:xfrm>
          <a:custGeom>
            <a:avLst/>
            <a:gdLst>
              <a:gd name="connsiteX0" fmla="*/ 35983 w 480483"/>
              <a:gd name="connsiteY0" fmla="*/ 2425700 h 2425700"/>
              <a:gd name="connsiteX1" fmla="*/ 74083 w 480483"/>
              <a:gd name="connsiteY1" fmla="*/ 1422400 h 2425700"/>
              <a:gd name="connsiteX2" fmla="*/ 480483 w 480483"/>
              <a:gd name="connsiteY2" fmla="*/ 0 h 2425700"/>
            </a:gdLst>
            <a:ahLst/>
            <a:cxnLst>
              <a:cxn ang="0">
                <a:pos x="connsiteX0" y="connsiteY0"/>
              </a:cxn>
              <a:cxn ang="0">
                <a:pos x="connsiteX1" y="connsiteY1"/>
              </a:cxn>
              <a:cxn ang="0">
                <a:pos x="connsiteX2" y="connsiteY2"/>
              </a:cxn>
            </a:cxnLst>
            <a:rect l="l" t="t" r="r" b="b"/>
            <a:pathLst>
              <a:path w="480483" h="2425700">
                <a:moveTo>
                  <a:pt x="35983" y="2425700"/>
                </a:moveTo>
                <a:cubicBezTo>
                  <a:pt x="17991" y="2126191"/>
                  <a:pt x="0" y="1826683"/>
                  <a:pt x="74083" y="1422400"/>
                </a:cubicBezTo>
                <a:cubicBezTo>
                  <a:pt x="148166" y="1018117"/>
                  <a:pt x="314324" y="509058"/>
                  <a:pt x="480483" y="0"/>
                </a:cubicBezTo>
              </a:path>
            </a:pathLst>
          </a:custGeom>
          <a:noFill/>
          <a:ln w="38100">
            <a:solidFill>
              <a:srgbClr val="33CC33"/>
            </a:solidFill>
            <a:prstDash val="dash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44" tIns="34272" rIns="68544" bIns="34272" rtlCol="0" anchor="ctr"/>
          <a:lstStyle/>
          <a:p>
            <a:pPr algn="ctr"/>
            <a:endParaRPr lang="zh-CN" altLang="en-US" sz="1050" dirty="0">
              <a:latin typeface="Arial" panose="020B0604020202020204" pitchFamily="34" charset="0"/>
            </a:endParaRPr>
          </a:p>
        </p:txBody>
      </p:sp>
      <p:pic>
        <p:nvPicPr>
          <p:cNvPr id="64" name="757648653" descr="http://wss.huawei.com/sites/ebg-depts/wlan-mo/DocLib7/V2R1/AC6605/04-Front_Right%2030°down%2015°.png"/>
          <p:cNvPicPr>
            <a:picLocks noChangeAspect="1" noChangeArrowheads="1"/>
          </p:cNvPicPr>
          <p:nvPr/>
        </p:nvPicPr>
        <p:blipFill>
          <a:blip r:embed="rId13" cstate="print"/>
          <a:srcRect/>
          <a:stretch>
            <a:fillRect/>
          </a:stretch>
        </p:blipFill>
        <p:spPr bwMode="auto">
          <a:xfrm>
            <a:off x="7398546" y="3645764"/>
            <a:ext cx="586764" cy="200247"/>
          </a:xfrm>
          <a:prstGeom prst="rect">
            <a:avLst/>
          </a:prstGeom>
          <a:noFill/>
          <a:ln w="9525">
            <a:noFill/>
            <a:miter lim="800000"/>
            <a:headEnd/>
            <a:tailEnd/>
          </a:ln>
        </p:spPr>
      </p:pic>
    </p:spTree>
    <p:extLst>
      <p:ext uri="{BB962C8B-B14F-4D97-AF65-F5344CB8AC3E}">
        <p14:creationId xmlns:p14="http://schemas.microsoft.com/office/powerpoint/2010/main" val="3726980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tle 1"/>
          <p:cNvSpPr txBox="1">
            <a:spLocks/>
          </p:cNvSpPr>
          <p:nvPr/>
        </p:nvSpPr>
        <p:spPr>
          <a:xfrm>
            <a:off x="350168" y="2278447"/>
            <a:ext cx="5673824" cy="1037167"/>
          </a:xfrm>
        </p:spPr>
        <p:txBody>
          <a:bodyPr anchor="t">
            <a:noAutofit/>
          </a:bodyPr>
          <a:lstStyle>
            <a:lvl1pPr algn="l" defTabSz="914400" rtl="0" eaLnBrk="1" latinLnBrk="0" hangingPunct="1">
              <a:lnSpc>
                <a:spcPct val="90000"/>
              </a:lnSpc>
              <a:spcBef>
                <a:spcPct val="0"/>
              </a:spcBef>
              <a:buNone/>
              <a:defRPr sz="4267" kern="1200">
                <a:solidFill>
                  <a:schemeClr val="tx1"/>
                </a:solidFill>
                <a:latin typeface="Verdana" panose="020B0604030504040204" pitchFamily="34" charset="0"/>
                <a:ea typeface="+mj-ea"/>
                <a:cs typeface="+mj-cs"/>
              </a:defRPr>
            </a:lvl1pPr>
          </a:lstStyle>
          <a:p>
            <a:r>
              <a:rPr lang="en-US" sz="2800" b="1" dirty="0" smtClean="0">
                <a:solidFill>
                  <a:srgbClr val="CD202C"/>
                </a:solidFill>
                <a:latin typeface="Trebuchet MS" panose="020B0603020202020204" pitchFamily="34" charset="0"/>
              </a:rPr>
              <a:t>Mtel</a:t>
            </a:r>
          </a:p>
          <a:p>
            <a:endParaRPr lang="en-US" sz="2800" b="1" dirty="0">
              <a:solidFill>
                <a:srgbClr val="CD202C"/>
              </a:solidFill>
              <a:latin typeface="Trebuchet MS" panose="020B0603020202020204" pitchFamily="34" charset="0"/>
            </a:endParaRPr>
          </a:p>
          <a:p>
            <a:r>
              <a:rPr lang="bg-BG" sz="2800" b="1" dirty="0" smtClean="0">
                <a:solidFill>
                  <a:srgbClr val="CD202C"/>
                </a:solidFill>
                <a:latin typeface="Trebuchet MS" panose="020B0603020202020204" pitchFamily="34" charset="0"/>
              </a:rPr>
              <a:t>Кои сме ние? </a:t>
            </a:r>
            <a:endParaRPr lang="en-US" sz="2800" b="1" dirty="0">
              <a:solidFill>
                <a:srgbClr val="CD202C"/>
              </a:solidFill>
              <a:latin typeface="Trebuchet MS" panose="020B0603020202020204" pitchFamily="34" charset="0"/>
            </a:endParaRPr>
          </a:p>
        </p:txBody>
      </p:sp>
      <p:sp>
        <p:nvSpPr>
          <p:cNvPr id="5" name="Title 1"/>
          <p:cNvSpPr txBox="1">
            <a:spLocks/>
          </p:cNvSpPr>
          <p:nvPr/>
        </p:nvSpPr>
        <p:spPr>
          <a:xfrm>
            <a:off x="350168" y="2797030"/>
            <a:ext cx="10363200" cy="628651"/>
          </a:xfr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bg-BG" sz="2400" dirty="0">
              <a:solidFill>
                <a:srgbClr val="C00000"/>
              </a:solidFill>
            </a:endParaRPr>
          </a:p>
        </p:txBody>
      </p:sp>
      <p:pic>
        <p:nvPicPr>
          <p:cNvPr id="7"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168" y="223621"/>
            <a:ext cx="3439940" cy="135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9429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478826003"/>
          <p:cNvSpPr>
            <a:spLocks noChangeArrowheads="1"/>
          </p:cNvSpPr>
          <p:nvPr/>
        </p:nvSpPr>
        <p:spPr bwMode="auto">
          <a:xfrm>
            <a:off x="610427" y="4629789"/>
            <a:ext cx="5398594" cy="1868211"/>
          </a:xfrm>
          <a:prstGeom prst="rect">
            <a:avLst/>
          </a:prstGeom>
          <a:solidFill>
            <a:srgbClr val="E0E0E0">
              <a:alpha val="0"/>
            </a:srgbClr>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a:solidFill>
                <a:srgbClr val="000000"/>
              </a:solidFill>
              <a:latin typeface="Arial" pitchFamily="34" charset="0"/>
              <a:cs typeface="Arial" pitchFamily="34" charset="0"/>
            </a:endParaRPr>
          </a:p>
        </p:txBody>
      </p:sp>
      <p:sp>
        <p:nvSpPr>
          <p:cNvPr id="7" name="1956349552"/>
          <p:cNvSpPr>
            <a:spLocks noChangeArrowheads="1"/>
          </p:cNvSpPr>
          <p:nvPr/>
        </p:nvSpPr>
        <p:spPr bwMode="auto">
          <a:xfrm>
            <a:off x="478359" y="93761"/>
            <a:ext cx="10916477" cy="871512"/>
          </a:xfrm>
          <a:prstGeom prst="rect">
            <a:avLst/>
          </a:prstGeom>
          <a:noFill/>
          <a:ln w="9525" algn="ctr">
            <a:noFill/>
            <a:miter lim="800000"/>
            <a:headEnd/>
            <a:tailEnd/>
          </a:ln>
        </p:spPr>
        <p:txBody>
          <a:bodyPr lIns="80075" tIns="40039" rIns="80075" bIns="40039" anchor="ctr"/>
          <a:lstStyle/>
          <a:p>
            <a:pPr defTabSz="801447"/>
            <a:r>
              <a:rPr lang="en-US" altLang="zh-CN" sz="2800" u="sng" dirty="0">
                <a:solidFill>
                  <a:srgbClr val="990000"/>
                </a:solidFill>
                <a:latin typeface="Arial" pitchFamily="34" charset="0"/>
                <a:ea typeface="黑体" pitchFamily="49" charset="-122"/>
                <a:cs typeface="Arial" pitchFamily="34" charset="0"/>
              </a:rPr>
              <a:t>Huawei </a:t>
            </a:r>
            <a:r>
              <a:rPr lang="bg-BG" altLang="zh-CN" sz="2800" u="sng" dirty="0">
                <a:solidFill>
                  <a:srgbClr val="990000"/>
                </a:solidFill>
                <a:latin typeface="Arial" pitchFamily="34" charset="0"/>
                <a:ea typeface="黑体" pitchFamily="49" charset="-122"/>
                <a:cs typeface="Arial" pitchFamily="34" charset="0"/>
              </a:rPr>
              <a:t>– успешни проекти в Европа</a:t>
            </a:r>
            <a:r>
              <a:rPr lang="bg-BG" altLang="zh-CN" sz="2800" u="sng" dirty="0" smtClean="0">
                <a:solidFill>
                  <a:srgbClr val="990000"/>
                </a:solidFill>
                <a:latin typeface="Arial" pitchFamily="34" charset="0"/>
                <a:ea typeface="黑体" pitchFamily="49" charset="-122"/>
                <a:cs typeface="Arial" pitchFamily="34" charset="0"/>
              </a:rPr>
              <a:t>:</a:t>
            </a:r>
            <a:endParaRPr lang="ru-RU" altLang="zh-CN" sz="2800" u="sng" dirty="0" smtClean="0">
              <a:solidFill>
                <a:srgbClr val="990000"/>
              </a:solidFill>
              <a:latin typeface="Arial" pitchFamily="34" charset="0"/>
              <a:ea typeface="黑体" pitchFamily="49" charset="-122"/>
              <a:cs typeface="Arial" pitchFamily="34" charset="0"/>
            </a:endParaRPr>
          </a:p>
          <a:p>
            <a:pPr defTabSz="801447"/>
            <a:r>
              <a:rPr lang="ru-RU" altLang="zh-CN" sz="2400" b="1" dirty="0" smtClean="0">
                <a:latin typeface="Arial" pitchFamily="34" charset="0"/>
                <a:ea typeface="黑体" pitchFamily="49" charset="-122"/>
                <a:cs typeface="Arial" pitchFamily="34" charset="0"/>
              </a:rPr>
              <a:t>Окръжен </a:t>
            </a:r>
            <a:r>
              <a:rPr lang="ru-RU" altLang="zh-CN" sz="2400" b="1" dirty="0">
                <a:latin typeface="Arial" pitchFamily="34" charset="0"/>
                <a:ea typeface="黑体" pitchFamily="49" charset="-122"/>
                <a:cs typeface="Arial" pitchFamily="34" charset="0"/>
              </a:rPr>
              <a:t>съвет на Окръг Нортумбърланд </a:t>
            </a:r>
            <a:r>
              <a:rPr lang="en-US" altLang="zh-CN" sz="2400" b="1" dirty="0">
                <a:latin typeface="Arial" pitchFamily="34" charset="0"/>
                <a:ea typeface="黑体" pitchFamily="49" charset="-122"/>
                <a:cs typeface="Arial" pitchFamily="34" charset="0"/>
              </a:rPr>
              <a:t>(NCC)</a:t>
            </a:r>
            <a:r>
              <a:rPr lang="bg-BG" altLang="zh-CN" sz="2400" b="1" dirty="0">
                <a:latin typeface="Arial" pitchFamily="34" charset="0"/>
                <a:ea typeface="黑体" pitchFamily="49" charset="-122"/>
                <a:cs typeface="Arial" pitchFamily="34" charset="0"/>
              </a:rPr>
              <a:t> </a:t>
            </a:r>
            <a:r>
              <a:rPr lang="en-US" altLang="zh-CN" sz="2400" b="1" dirty="0">
                <a:latin typeface="Arial" pitchFamily="34" charset="0"/>
                <a:ea typeface="黑体" pitchFamily="49" charset="-122"/>
                <a:cs typeface="Arial" pitchFamily="34" charset="0"/>
              </a:rPr>
              <a:t>UK</a:t>
            </a:r>
            <a:endParaRPr lang="en-US" altLang="en-US" sz="2400" b="1" dirty="0">
              <a:latin typeface="Arial" pitchFamily="34" charset="0"/>
              <a:ea typeface="黑体" pitchFamily="49" charset="-122"/>
              <a:cs typeface="Arial" pitchFamily="34" charset="0"/>
            </a:endParaRPr>
          </a:p>
        </p:txBody>
      </p:sp>
      <p:sp>
        <p:nvSpPr>
          <p:cNvPr id="136" name="1745237899"/>
          <p:cNvSpPr>
            <a:spLocks noChangeArrowheads="1"/>
          </p:cNvSpPr>
          <p:nvPr/>
        </p:nvSpPr>
        <p:spPr bwMode="auto">
          <a:xfrm>
            <a:off x="610427" y="2824550"/>
            <a:ext cx="5398594" cy="1714452"/>
          </a:xfrm>
          <a:prstGeom prst="rect">
            <a:avLst/>
          </a:prstGeom>
          <a:solidFill>
            <a:srgbClr val="FFCC99">
              <a:alpha val="89999"/>
            </a:srgbClr>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a:solidFill>
                <a:srgbClr val="B2B2B2"/>
              </a:solidFill>
              <a:latin typeface="Arial" pitchFamily="34" charset="0"/>
              <a:cs typeface="Arial" pitchFamily="34" charset="0"/>
            </a:endParaRPr>
          </a:p>
        </p:txBody>
      </p:sp>
      <p:pic>
        <p:nvPicPr>
          <p:cNvPr id="16" name="733151975" descr="NCC1.png"/>
          <p:cNvPicPr>
            <a:picLocks noChangeAspect="1"/>
          </p:cNvPicPr>
          <p:nvPr/>
        </p:nvPicPr>
        <p:blipFill>
          <a:blip r:embed="rId3" cstate="print"/>
          <a:stretch>
            <a:fillRect/>
          </a:stretch>
        </p:blipFill>
        <p:spPr>
          <a:xfrm>
            <a:off x="6758681" y="1295665"/>
            <a:ext cx="2096660" cy="418309"/>
          </a:xfrm>
          <a:prstGeom prst="rect">
            <a:avLst/>
          </a:prstGeom>
        </p:spPr>
      </p:pic>
      <p:pic>
        <p:nvPicPr>
          <p:cNvPr id="103" name="1378072999" descr="图片131"/>
          <p:cNvPicPr>
            <a:picLocks noChangeAspect="1" noChangeArrowheads="1"/>
          </p:cNvPicPr>
          <p:nvPr/>
        </p:nvPicPr>
        <p:blipFill>
          <a:blip r:embed="rId4" cstate="print"/>
          <a:srcRect/>
          <a:stretch>
            <a:fillRect/>
          </a:stretch>
        </p:blipFill>
        <p:spPr bwMode="auto">
          <a:xfrm>
            <a:off x="9591480" y="4161131"/>
            <a:ext cx="684653" cy="616480"/>
          </a:xfrm>
          <a:prstGeom prst="rect">
            <a:avLst/>
          </a:prstGeom>
          <a:noFill/>
          <a:ln w="9525">
            <a:noFill/>
            <a:miter lim="800000"/>
            <a:headEnd/>
            <a:tailEnd/>
          </a:ln>
        </p:spPr>
      </p:pic>
      <p:sp>
        <p:nvSpPr>
          <p:cNvPr id="17" name="2085441484"/>
          <p:cNvSpPr/>
          <p:nvPr/>
        </p:nvSpPr>
        <p:spPr bwMode="auto">
          <a:xfrm>
            <a:off x="6969365" y="1828931"/>
            <a:ext cx="3828616" cy="1156185"/>
          </a:xfrm>
          <a:prstGeom prst="roundRect">
            <a:avLst>
              <a:gd name="adj" fmla="val 10669"/>
            </a:avLst>
          </a:prstGeom>
          <a:ln w="19050">
            <a:solidFill>
              <a:schemeClr val="bg1">
                <a:lumMod val="50000"/>
              </a:schemeClr>
            </a:solidFill>
            <a:prstDash val="sysDot"/>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4"/>
          </a:lnRef>
          <a:fillRef idx="1">
            <a:schemeClr val="lt1"/>
          </a:fillRef>
          <a:effectRef idx="0">
            <a:schemeClr val="accent4"/>
          </a:effectRef>
          <a:fontRef idx="minor">
            <a:schemeClr val="dk1"/>
          </a:fontRef>
        </p:style>
        <p:txBody>
          <a:bodyPr vert="horz" wrap="square" lIns="121903" tIns="60952" rIns="121903" bIns="60952" numCol="1" rtlCol="0" anchor="t" anchorCtr="0" compatLnSpc="1">
            <a:prstTxWarp prst="textNoShape">
              <a:avLst/>
            </a:prstTxWarp>
          </a:bodyPr>
          <a:lstStyle/>
          <a:p>
            <a:pPr defTabSz="1218986">
              <a:buClr>
                <a:srgbClr val="CC9900"/>
              </a:buClr>
              <a:buFont typeface="Wingdings" pitchFamily="2" charset="2"/>
              <a:buChar char="n"/>
            </a:pPr>
            <a:endParaRPr lang="zh-CN" altLang="en-US" sz="2399" dirty="0">
              <a:solidFill>
                <a:schemeClr val="tx1"/>
              </a:solidFill>
              <a:latin typeface="Arial" charset="0"/>
              <a:ea typeface="宋体" charset="-122"/>
            </a:endParaRPr>
          </a:p>
        </p:txBody>
      </p:sp>
      <p:pic>
        <p:nvPicPr>
          <p:cNvPr id="9" name="1656637724" descr="http://wss.huawei.com/sites/ebg-depts/wlan-mo/DocLib7/V2R1/AC6605/04-Front_Right%2030°down%2015°.png"/>
          <p:cNvPicPr>
            <a:picLocks noChangeAspect="1" noChangeArrowheads="1"/>
          </p:cNvPicPr>
          <p:nvPr/>
        </p:nvPicPr>
        <p:blipFill>
          <a:blip r:embed="rId5" cstate="print"/>
          <a:srcRect/>
          <a:stretch>
            <a:fillRect/>
          </a:stretch>
        </p:blipFill>
        <p:spPr bwMode="auto">
          <a:xfrm>
            <a:off x="7312564" y="2256317"/>
            <a:ext cx="603216" cy="179995"/>
          </a:xfrm>
          <a:prstGeom prst="rect">
            <a:avLst/>
          </a:prstGeom>
          <a:noFill/>
          <a:ln w="9525">
            <a:noFill/>
            <a:miter lim="800000"/>
            <a:headEnd/>
            <a:tailEnd/>
          </a:ln>
        </p:spPr>
      </p:pic>
      <p:pic>
        <p:nvPicPr>
          <p:cNvPr id="35" name="1286440481" descr="图片131"/>
          <p:cNvPicPr>
            <a:picLocks noChangeAspect="1" noChangeArrowheads="1"/>
          </p:cNvPicPr>
          <p:nvPr/>
        </p:nvPicPr>
        <p:blipFill>
          <a:blip r:embed="rId4" cstate="print"/>
          <a:srcRect/>
          <a:stretch>
            <a:fillRect/>
          </a:stretch>
        </p:blipFill>
        <p:spPr bwMode="auto">
          <a:xfrm>
            <a:off x="7871799" y="3234057"/>
            <a:ext cx="684653" cy="616480"/>
          </a:xfrm>
          <a:prstGeom prst="rect">
            <a:avLst/>
          </a:prstGeom>
          <a:noFill/>
          <a:ln w="9525">
            <a:noFill/>
            <a:miter lim="800000"/>
            <a:headEnd/>
            <a:tailEnd/>
          </a:ln>
        </p:spPr>
      </p:pic>
      <p:sp>
        <p:nvSpPr>
          <p:cNvPr id="21" name="1283242016"/>
          <p:cNvSpPr>
            <a:spLocks noChangeAspect="1"/>
          </p:cNvSpPr>
          <p:nvPr/>
        </p:nvSpPr>
        <p:spPr bwMode="auto">
          <a:xfrm>
            <a:off x="9021149" y="5394341"/>
            <a:ext cx="812307" cy="812281"/>
          </a:xfrm>
          <a:prstGeom prst="ellipse">
            <a:avLst/>
          </a:prstGeom>
          <a:solidFill>
            <a:schemeClr val="bg1"/>
          </a:solidFill>
          <a:ln>
            <a:prstDash val="sysDash"/>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16" tIns="45708" rIns="91416" bIns="45708" numCol="1" rtlCol="0" anchor="t" anchorCtr="0" compatLnSpc="1">
            <a:prstTxWarp prst="textNoShape">
              <a:avLst/>
            </a:prstTxWarp>
          </a:bodyPr>
          <a:lstStyle/>
          <a:p>
            <a:pPr defTabSz="1218986">
              <a:buClr>
                <a:srgbClr val="CC9900"/>
              </a:buClr>
            </a:pPr>
            <a:endParaRPr lang="zh-CN" altLang="en-US" sz="2399" dirty="0">
              <a:solidFill>
                <a:schemeClr val="tx1"/>
              </a:solidFill>
              <a:latin typeface="Arial" charset="0"/>
              <a:ea typeface="宋体" charset="-122"/>
            </a:endParaRPr>
          </a:p>
        </p:txBody>
      </p:sp>
      <p:pic>
        <p:nvPicPr>
          <p:cNvPr id="23" name="1088126905" descr="图片721"/>
          <p:cNvPicPr>
            <a:picLocks noChangeAspect="1" noChangeArrowheads="1"/>
          </p:cNvPicPr>
          <p:nvPr/>
        </p:nvPicPr>
        <p:blipFill>
          <a:blip r:embed="rId6" cstate="print"/>
          <a:srcRect/>
          <a:stretch>
            <a:fillRect/>
          </a:stretch>
        </p:blipFill>
        <p:spPr bwMode="auto">
          <a:xfrm>
            <a:off x="9157944" y="5761121"/>
            <a:ext cx="601193" cy="405807"/>
          </a:xfrm>
          <a:prstGeom prst="rect">
            <a:avLst/>
          </a:prstGeom>
          <a:noFill/>
        </p:spPr>
      </p:pic>
      <p:sp>
        <p:nvSpPr>
          <p:cNvPr id="25" name="943924240"/>
          <p:cNvSpPr txBox="1"/>
          <p:nvPr/>
        </p:nvSpPr>
        <p:spPr bwMode="auto">
          <a:xfrm>
            <a:off x="9351459" y="5548979"/>
            <a:ext cx="503869" cy="276991"/>
          </a:xfrm>
          <a:prstGeom prst="rect">
            <a:avLst/>
          </a:prstGeom>
          <a:noFill/>
          <a:ln w="9525">
            <a:noFill/>
            <a:miter lim="800000"/>
            <a:headEnd/>
            <a:tailEnd/>
          </a:ln>
        </p:spPr>
        <p:txBody>
          <a:bodyPr wrap="square" rtlCol="0">
            <a:spAutoFit/>
          </a:bodyPr>
          <a:lstStyle/>
          <a:p>
            <a:pPr>
              <a:buClr>
                <a:schemeClr val="tx1">
                  <a:lumMod val="50000"/>
                  <a:lumOff val="50000"/>
                </a:schemeClr>
              </a:buClr>
              <a:buSzPct val="60000"/>
            </a:pPr>
            <a:r>
              <a:rPr lang="en-US" altLang="zh-CN" sz="1200" dirty="0">
                <a:latin typeface="Arial" pitchFamily="34" charset="0"/>
                <a:ea typeface="华文细黑"/>
                <a:cs typeface="Arial" pitchFamily="34" charset="0"/>
              </a:rPr>
              <a:t>CPE</a:t>
            </a:r>
            <a:endParaRPr lang="zh-CN" altLang="en-US" sz="1200" dirty="0">
              <a:latin typeface="Arial" pitchFamily="34" charset="0"/>
              <a:ea typeface="华文细黑"/>
              <a:cs typeface="Arial" pitchFamily="34" charset="0"/>
            </a:endParaRPr>
          </a:p>
        </p:txBody>
      </p:sp>
      <p:pic>
        <p:nvPicPr>
          <p:cNvPr id="38" name="450183061" descr="Alfa-N5C.png"/>
          <p:cNvPicPr>
            <a:picLocks noChangeAspect="1"/>
          </p:cNvPicPr>
          <p:nvPr/>
        </p:nvPicPr>
        <p:blipFill>
          <a:blip r:embed="rId7" cstate="print"/>
          <a:stretch>
            <a:fillRect/>
          </a:stretch>
        </p:blipFill>
        <p:spPr>
          <a:xfrm>
            <a:off x="9296652" y="5446116"/>
            <a:ext cx="122033" cy="440438"/>
          </a:xfrm>
          <a:prstGeom prst="rect">
            <a:avLst/>
          </a:prstGeom>
        </p:spPr>
      </p:pic>
      <p:sp>
        <p:nvSpPr>
          <p:cNvPr id="61" name="Freeform 15"/>
          <p:cNvSpPr>
            <a:spLocks/>
          </p:cNvSpPr>
          <p:nvPr/>
        </p:nvSpPr>
        <p:spPr bwMode="auto">
          <a:xfrm rot="10800000">
            <a:off x="10024694" y="4819011"/>
            <a:ext cx="99563" cy="12247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sp>
        <p:nvSpPr>
          <p:cNvPr id="62" name="1490005331"/>
          <p:cNvSpPr>
            <a:spLocks noEditPoints="1"/>
          </p:cNvSpPr>
          <p:nvPr/>
        </p:nvSpPr>
        <p:spPr bwMode="auto">
          <a:xfrm rot="10800000">
            <a:off x="9858532" y="4967143"/>
            <a:ext cx="431888" cy="28385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pic>
        <p:nvPicPr>
          <p:cNvPr id="19" name="2041649318" descr="图片4.png"/>
          <p:cNvPicPr>
            <a:picLocks noChangeAspect="1"/>
          </p:cNvPicPr>
          <p:nvPr/>
        </p:nvPicPr>
        <p:blipFill>
          <a:blip r:embed="rId8" cstate="print"/>
          <a:stretch>
            <a:fillRect/>
          </a:stretch>
        </p:blipFill>
        <p:spPr>
          <a:xfrm>
            <a:off x="9815584" y="4498519"/>
            <a:ext cx="508291" cy="450674"/>
          </a:xfrm>
          <a:prstGeom prst="rect">
            <a:avLst/>
          </a:prstGeom>
          <a:ln>
            <a:noFill/>
          </a:ln>
          <a:effectLst>
            <a:outerShdw blurRad="292100" dist="139700" dir="2700000" algn="tl" rotWithShape="0">
              <a:srgbClr val="333333">
                <a:alpha val="65000"/>
              </a:srgbClr>
            </a:outerShdw>
          </a:effectLst>
        </p:spPr>
      </p:pic>
      <p:sp>
        <p:nvSpPr>
          <p:cNvPr id="64" name="1848631100"/>
          <p:cNvSpPr>
            <a:spLocks noChangeAspect="1"/>
          </p:cNvSpPr>
          <p:nvPr/>
        </p:nvSpPr>
        <p:spPr bwMode="auto">
          <a:xfrm>
            <a:off x="10161312" y="5394341"/>
            <a:ext cx="812307" cy="812281"/>
          </a:xfrm>
          <a:prstGeom prst="ellipse">
            <a:avLst/>
          </a:prstGeom>
          <a:solidFill>
            <a:schemeClr val="bg1"/>
          </a:solidFill>
          <a:ln>
            <a:prstDash val="sysDash"/>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16" tIns="45708" rIns="91416" bIns="45708" numCol="1" rtlCol="0" anchor="t" anchorCtr="0" compatLnSpc="1">
            <a:prstTxWarp prst="textNoShape">
              <a:avLst/>
            </a:prstTxWarp>
          </a:bodyPr>
          <a:lstStyle/>
          <a:p>
            <a:pPr defTabSz="1218986">
              <a:buClr>
                <a:srgbClr val="CC9900"/>
              </a:buClr>
            </a:pPr>
            <a:endParaRPr lang="zh-CN" altLang="en-US" sz="2399" dirty="0">
              <a:solidFill>
                <a:schemeClr val="tx1"/>
              </a:solidFill>
              <a:latin typeface="Arial" charset="0"/>
              <a:ea typeface="宋体" charset="-122"/>
            </a:endParaRPr>
          </a:p>
        </p:txBody>
      </p:sp>
      <p:pic>
        <p:nvPicPr>
          <p:cNvPr id="65" name="1132619963" descr="图片721"/>
          <p:cNvPicPr>
            <a:picLocks noChangeAspect="1" noChangeArrowheads="1"/>
          </p:cNvPicPr>
          <p:nvPr/>
        </p:nvPicPr>
        <p:blipFill>
          <a:blip r:embed="rId6" cstate="print"/>
          <a:srcRect/>
          <a:stretch>
            <a:fillRect/>
          </a:stretch>
        </p:blipFill>
        <p:spPr bwMode="auto">
          <a:xfrm>
            <a:off x="10298107" y="5761121"/>
            <a:ext cx="601193" cy="405807"/>
          </a:xfrm>
          <a:prstGeom prst="rect">
            <a:avLst/>
          </a:prstGeom>
          <a:noFill/>
        </p:spPr>
      </p:pic>
      <p:sp>
        <p:nvSpPr>
          <p:cNvPr id="66" name="1152544113"/>
          <p:cNvSpPr txBox="1"/>
          <p:nvPr/>
        </p:nvSpPr>
        <p:spPr bwMode="auto">
          <a:xfrm>
            <a:off x="10491622" y="5548979"/>
            <a:ext cx="503869" cy="276991"/>
          </a:xfrm>
          <a:prstGeom prst="rect">
            <a:avLst/>
          </a:prstGeom>
          <a:noFill/>
          <a:ln w="9525">
            <a:noFill/>
            <a:miter lim="800000"/>
            <a:headEnd/>
            <a:tailEnd/>
          </a:ln>
        </p:spPr>
        <p:txBody>
          <a:bodyPr wrap="square" rtlCol="0">
            <a:spAutoFit/>
          </a:bodyPr>
          <a:lstStyle/>
          <a:p>
            <a:pPr>
              <a:buClr>
                <a:schemeClr val="tx1">
                  <a:lumMod val="50000"/>
                  <a:lumOff val="50000"/>
                </a:schemeClr>
              </a:buClr>
              <a:buSzPct val="60000"/>
            </a:pPr>
            <a:r>
              <a:rPr lang="en-US" altLang="zh-CN" sz="1200" dirty="0">
                <a:latin typeface="Arial" pitchFamily="34" charset="0"/>
                <a:ea typeface="华文细黑"/>
                <a:cs typeface="Arial" pitchFamily="34" charset="0"/>
              </a:rPr>
              <a:t>CPE</a:t>
            </a:r>
            <a:endParaRPr lang="zh-CN" altLang="en-US" sz="1200" dirty="0">
              <a:latin typeface="Arial" pitchFamily="34" charset="0"/>
              <a:ea typeface="华文细黑"/>
              <a:cs typeface="Arial" pitchFamily="34" charset="0"/>
            </a:endParaRPr>
          </a:p>
        </p:txBody>
      </p:sp>
      <p:pic>
        <p:nvPicPr>
          <p:cNvPr id="67" name="969799895" descr="Alfa-N5C.png"/>
          <p:cNvPicPr>
            <a:picLocks noChangeAspect="1"/>
          </p:cNvPicPr>
          <p:nvPr/>
        </p:nvPicPr>
        <p:blipFill>
          <a:blip r:embed="rId7" cstate="print"/>
          <a:stretch>
            <a:fillRect/>
          </a:stretch>
        </p:blipFill>
        <p:spPr>
          <a:xfrm>
            <a:off x="10436815" y="5446116"/>
            <a:ext cx="122033" cy="440438"/>
          </a:xfrm>
          <a:prstGeom prst="rect">
            <a:avLst/>
          </a:prstGeom>
        </p:spPr>
      </p:pic>
      <p:sp>
        <p:nvSpPr>
          <p:cNvPr id="69" name="1459592425"/>
          <p:cNvSpPr>
            <a:spLocks noChangeAspect="1"/>
          </p:cNvSpPr>
          <p:nvPr/>
        </p:nvSpPr>
        <p:spPr bwMode="auto">
          <a:xfrm>
            <a:off x="6740825" y="5394341"/>
            <a:ext cx="812307" cy="812281"/>
          </a:xfrm>
          <a:prstGeom prst="ellipse">
            <a:avLst/>
          </a:prstGeom>
          <a:solidFill>
            <a:schemeClr val="bg1"/>
          </a:solidFill>
          <a:ln>
            <a:prstDash val="sysDash"/>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16" tIns="45708" rIns="91416" bIns="45708" numCol="1" rtlCol="0" anchor="t" anchorCtr="0" compatLnSpc="1">
            <a:prstTxWarp prst="textNoShape">
              <a:avLst/>
            </a:prstTxWarp>
          </a:bodyPr>
          <a:lstStyle/>
          <a:p>
            <a:pPr defTabSz="1218986">
              <a:buClr>
                <a:srgbClr val="CC9900"/>
              </a:buClr>
            </a:pPr>
            <a:endParaRPr lang="zh-CN" altLang="en-US" sz="2399" dirty="0">
              <a:solidFill>
                <a:schemeClr val="tx1"/>
              </a:solidFill>
              <a:latin typeface="Arial" charset="0"/>
              <a:ea typeface="宋体" charset="-122"/>
            </a:endParaRPr>
          </a:p>
        </p:txBody>
      </p:sp>
      <p:pic>
        <p:nvPicPr>
          <p:cNvPr id="70" name="1312940978" descr="图片721"/>
          <p:cNvPicPr>
            <a:picLocks noChangeAspect="1" noChangeArrowheads="1"/>
          </p:cNvPicPr>
          <p:nvPr/>
        </p:nvPicPr>
        <p:blipFill>
          <a:blip r:embed="rId6" cstate="print"/>
          <a:srcRect/>
          <a:stretch>
            <a:fillRect/>
          </a:stretch>
        </p:blipFill>
        <p:spPr bwMode="auto">
          <a:xfrm>
            <a:off x="6877620" y="5761121"/>
            <a:ext cx="601193" cy="405807"/>
          </a:xfrm>
          <a:prstGeom prst="rect">
            <a:avLst/>
          </a:prstGeom>
          <a:noFill/>
        </p:spPr>
      </p:pic>
      <p:sp>
        <p:nvSpPr>
          <p:cNvPr id="71" name="1230390242"/>
          <p:cNvSpPr txBox="1"/>
          <p:nvPr/>
        </p:nvSpPr>
        <p:spPr bwMode="auto">
          <a:xfrm>
            <a:off x="7071135" y="5548979"/>
            <a:ext cx="503869" cy="276991"/>
          </a:xfrm>
          <a:prstGeom prst="rect">
            <a:avLst/>
          </a:prstGeom>
          <a:noFill/>
          <a:ln w="9525">
            <a:noFill/>
            <a:miter lim="800000"/>
            <a:headEnd/>
            <a:tailEnd/>
          </a:ln>
        </p:spPr>
        <p:txBody>
          <a:bodyPr wrap="square" rtlCol="0">
            <a:spAutoFit/>
          </a:bodyPr>
          <a:lstStyle/>
          <a:p>
            <a:pPr>
              <a:buClr>
                <a:schemeClr val="tx1">
                  <a:lumMod val="50000"/>
                  <a:lumOff val="50000"/>
                </a:schemeClr>
              </a:buClr>
              <a:buSzPct val="60000"/>
            </a:pPr>
            <a:r>
              <a:rPr lang="en-US" altLang="zh-CN" sz="1200" dirty="0">
                <a:latin typeface="Arial" pitchFamily="34" charset="0"/>
                <a:ea typeface="华文细黑"/>
                <a:cs typeface="Arial" pitchFamily="34" charset="0"/>
              </a:rPr>
              <a:t>CPE</a:t>
            </a:r>
            <a:endParaRPr lang="zh-CN" altLang="en-US" sz="1200" dirty="0">
              <a:latin typeface="Arial" pitchFamily="34" charset="0"/>
              <a:ea typeface="华文细黑"/>
              <a:cs typeface="Arial" pitchFamily="34" charset="0"/>
            </a:endParaRPr>
          </a:p>
        </p:txBody>
      </p:sp>
      <p:pic>
        <p:nvPicPr>
          <p:cNvPr id="72" name="294348580" descr="Alfa-N5C.png"/>
          <p:cNvPicPr>
            <a:picLocks noChangeAspect="1"/>
          </p:cNvPicPr>
          <p:nvPr/>
        </p:nvPicPr>
        <p:blipFill>
          <a:blip r:embed="rId7" cstate="print"/>
          <a:stretch>
            <a:fillRect/>
          </a:stretch>
        </p:blipFill>
        <p:spPr>
          <a:xfrm>
            <a:off x="7016328" y="5446116"/>
            <a:ext cx="122033" cy="440438"/>
          </a:xfrm>
          <a:prstGeom prst="rect">
            <a:avLst/>
          </a:prstGeom>
        </p:spPr>
      </p:pic>
      <p:sp>
        <p:nvSpPr>
          <p:cNvPr id="74" name="2020443753"/>
          <p:cNvSpPr>
            <a:spLocks noChangeAspect="1"/>
          </p:cNvSpPr>
          <p:nvPr/>
        </p:nvSpPr>
        <p:spPr bwMode="auto">
          <a:xfrm>
            <a:off x="7880987" y="5394341"/>
            <a:ext cx="812307" cy="812281"/>
          </a:xfrm>
          <a:prstGeom prst="ellipse">
            <a:avLst/>
          </a:prstGeom>
          <a:solidFill>
            <a:schemeClr val="bg1"/>
          </a:solidFill>
          <a:ln>
            <a:prstDash val="sysDash"/>
          </a:ln>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16" tIns="45708" rIns="91416" bIns="45708" numCol="1" rtlCol="0" anchor="t" anchorCtr="0" compatLnSpc="1">
            <a:prstTxWarp prst="textNoShape">
              <a:avLst/>
            </a:prstTxWarp>
          </a:bodyPr>
          <a:lstStyle/>
          <a:p>
            <a:pPr defTabSz="1218986">
              <a:buClr>
                <a:srgbClr val="CC9900"/>
              </a:buClr>
            </a:pPr>
            <a:endParaRPr lang="zh-CN" altLang="en-US" sz="2399" dirty="0">
              <a:solidFill>
                <a:schemeClr val="tx1"/>
              </a:solidFill>
              <a:latin typeface="Arial" charset="0"/>
              <a:ea typeface="宋体" charset="-122"/>
            </a:endParaRPr>
          </a:p>
        </p:txBody>
      </p:sp>
      <p:pic>
        <p:nvPicPr>
          <p:cNvPr id="75" name="1653764460" descr="图片721"/>
          <p:cNvPicPr>
            <a:picLocks noChangeAspect="1" noChangeArrowheads="1"/>
          </p:cNvPicPr>
          <p:nvPr/>
        </p:nvPicPr>
        <p:blipFill>
          <a:blip r:embed="rId6" cstate="print"/>
          <a:srcRect/>
          <a:stretch>
            <a:fillRect/>
          </a:stretch>
        </p:blipFill>
        <p:spPr bwMode="auto">
          <a:xfrm>
            <a:off x="8017782" y="5761121"/>
            <a:ext cx="601193" cy="405807"/>
          </a:xfrm>
          <a:prstGeom prst="rect">
            <a:avLst/>
          </a:prstGeom>
          <a:noFill/>
        </p:spPr>
      </p:pic>
      <p:sp>
        <p:nvSpPr>
          <p:cNvPr id="76" name="673090081"/>
          <p:cNvSpPr txBox="1"/>
          <p:nvPr/>
        </p:nvSpPr>
        <p:spPr bwMode="auto">
          <a:xfrm>
            <a:off x="8211297" y="5548979"/>
            <a:ext cx="503869" cy="276991"/>
          </a:xfrm>
          <a:prstGeom prst="rect">
            <a:avLst/>
          </a:prstGeom>
          <a:noFill/>
          <a:ln w="9525">
            <a:noFill/>
            <a:miter lim="800000"/>
            <a:headEnd/>
            <a:tailEnd/>
          </a:ln>
        </p:spPr>
        <p:txBody>
          <a:bodyPr wrap="square" rtlCol="0">
            <a:spAutoFit/>
          </a:bodyPr>
          <a:lstStyle/>
          <a:p>
            <a:pPr>
              <a:buClr>
                <a:schemeClr val="tx1">
                  <a:lumMod val="50000"/>
                  <a:lumOff val="50000"/>
                </a:schemeClr>
              </a:buClr>
              <a:buSzPct val="60000"/>
            </a:pPr>
            <a:r>
              <a:rPr lang="en-US" altLang="zh-CN" sz="1200" dirty="0">
                <a:latin typeface="Arial" pitchFamily="34" charset="0"/>
                <a:ea typeface="华文细黑"/>
                <a:cs typeface="Arial" pitchFamily="34" charset="0"/>
              </a:rPr>
              <a:t>CPE</a:t>
            </a:r>
            <a:endParaRPr lang="zh-CN" altLang="en-US" sz="1200" dirty="0">
              <a:latin typeface="Arial" pitchFamily="34" charset="0"/>
              <a:ea typeface="华文细黑"/>
              <a:cs typeface="Arial" pitchFamily="34" charset="0"/>
            </a:endParaRPr>
          </a:p>
        </p:txBody>
      </p:sp>
      <p:pic>
        <p:nvPicPr>
          <p:cNvPr id="77" name="1082443239" descr="Alfa-N5C.png"/>
          <p:cNvPicPr>
            <a:picLocks noChangeAspect="1"/>
          </p:cNvPicPr>
          <p:nvPr/>
        </p:nvPicPr>
        <p:blipFill>
          <a:blip r:embed="rId7" cstate="print"/>
          <a:stretch>
            <a:fillRect/>
          </a:stretch>
        </p:blipFill>
        <p:spPr>
          <a:xfrm>
            <a:off x="8156490" y="5446116"/>
            <a:ext cx="122033" cy="440438"/>
          </a:xfrm>
          <a:prstGeom prst="rect">
            <a:avLst/>
          </a:prstGeom>
        </p:spPr>
      </p:pic>
      <p:sp>
        <p:nvSpPr>
          <p:cNvPr id="82" name="Freeform 15"/>
          <p:cNvSpPr>
            <a:spLocks/>
          </p:cNvSpPr>
          <p:nvPr/>
        </p:nvSpPr>
        <p:spPr bwMode="auto">
          <a:xfrm rot="10800000">
            <a:off x="8946271" y="4819011"/>
            <a:ext cx="99563" cy="12247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sp>
        <p:nvSpPr>
          <p:cNvPr id="83" name="1939438933"/>
          <p:cNvSpPr>
            <a:spLocks noEditPoints="1"/>
          </p:cNvSpPr>
          <p:nvPr/>
        </p:nvSpPr>
        <p:spPr bwMode="auto">
          <a:xfrm rot="10800000">
            <a:off x="8780109" y="4967143"/>
            <a:ext cx="431888" cy="28385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pic>
        <p:nvPicPr>
          <p:cNvPr id="81" name="2104504064" descr="图片4.png"/>
          <p:cNvPicPr>
            <a:picLocks noChangeAspect="1"/>
          </p:cNvPicPr>
          <p:nvPr/>
        </p:nvPicPr>
        <p:blipFill>
          <a:blip r:embed="rId8" cstate="print"/>
          <a:stretch>
            <a:fillRect/>
          </a:stretch>
        </p:blipFill>
        <p:spPr>
          <a:xfrm>
            <a:off x="8737161" y="4498519"/>
            <a:ext cx="508291" cy="450674"/>
          </a:xfrm>
          <a:prstGeom prst="rect">
            <a:avLst/>
          </a:prstGeom>
          <a:ln>
            <a:noFill/>
          </a:ln>
          <a:effectLst>
            <a:outerShdw blurRad="292100" dist="139700" dir="2700000" algn="tl" rotWithShape="0">
              <a:srgbClr val="333333">
                <a:alpha val="65000"/>
              </a:srgbClr>
            </a:outerShdw>
          </a:effectLst>
        </p:spPr>
      </p:pic>
      <p:pic>
        <p:nvPicPr>
          <p:cNvPr id="86" name="325903181" descr="图片4.png"/>
          <p:cNvPicPr>
            <a:picLocks noChangeAspect="1"/>
          </p:cNvPicPr>
          <p:nvPr/>
        </p:nvPicPr>
        <p:blipFill>
          <a:blip r:embed="rId8" cstate="print"/>
          <a:stretch>
            <a:fillRect/>
          </a:stretch>
        </p:blipFill>
        <p:spPr>
          <a:xfrm>
            <a:off x="8096502" y="3443418"/>
            <a:ext cx="508291" cy="450674"/>
          </a:xfrm>
          <a:prstGeom prst="rect">
            <a:avLst/>
          </a:prstGeom>
          <a:ln>
            <a:noFill/>
          </a:ln>
          <a:effectLst>
            <a:outerShdw blurRad="292100" dist="139700" dir="2700000" algn="tl" rotWithShape="0">
              <a:srgbClr val="333333">
                <a:alpha val="65000"/>
              </a:srgbClr>
            </a:outerShdw>
          </a:effectLst>
        </p:spPr>
      </p:pic>
      <p:sp>
        <p:nvSpPr>
          <p:cNvPr id="89" name="753545886"/>
          <p:cNvSpPr>
            <a:spLocks/>
          </p:cNvSpPr>
          <p:nvPr/>
        </p:nvSpPr>
        <p:spPr bwMode="auto">
          <a:xfrm rot="2400000">
            <a:off x="8088131" y="3868876"/>
            <a:ext cx="143963" cy="647981"/>
          </a:xfrm>
          <a:custGeom>
            <a:avLst/>
            <a:gdLst/>
            <a:ahLst/>
            <a:cxnLst>
              <a:cxn ang="0">
                <a:pos x="4913" y="0"/>
              </a:cxn>
              <a:cxn ang="0">
                <a:pos x="11380" y="9251"/>
              </a:cxn>
              <a:cxn ang="0">
                <a:pos x="8661" y="9251"/>
              </a:cxn>
              <a:cxn ang="0">
                <a:pos x="8667" y="9270"/>
              </a:cxn>
              <a:cxn ang="0">
                <a:pos x="4712" y="9270"/>
              </a:cxn>
              <a:cxn ang="0">
                <a:pos x="6491" y="16420"/>
              </a:cxn>
              <a:cxn ang="0">
                <a:pos x="0" y="7132"/>
              </a:cxn>
              <a:cxn ang="0">
                <a:pos x="6689" y="7132"/>
              </a:cxn>
              <a:cxn ang="0">
                <a:pos x="4913" y="0"/>
              </a:cxn>
            </a:cxnLst>
            <a:rect l="0" t="0" r="r" b="b"/>
            <a:pathLst>
              <a:path w="11380" h="16420">
                <a:moveTo>
                  <a:pt x="4913" y="0"/>
                </a:moveTo>
                <a:lnTo>
                  <a:pt x="11380" y="9251"/>
                </a:lnTo>
                <a:lnTo>
                  <a:pt x="8661" y="9251"/>
                </a:lnTo>
                <a:lnTo>
                  <a:pt x="8667" y="9270"/>
                </a:lnTo>
                <a:lnTo>
                  <a:pt x="4712" y="9270"/>
                </a:lnTo>
                <a:lnTo>
                  <a:pt x="6491" y="16420"/>
                </a:lnTo>
                <a:lnTo>
                  <a:pt x="0" y="7132"/>
                </a:lnTo>
                <a:lnTo>
                  <a:pt x="6689" y="7132"/>
                </a:lnTo>
                <a:lnTo>
                  <a:pt x="4913" y="0"/>
                </a:lnTo>
                <a:close/>
              </a:path>
            </a:pathLst>
          </a:custGeom>
          <a:solidFill>
            <a:srgbClr val="C00000"/>
          </a:solidFill>
          <a:ln w="9525">
            <a:noFill/>
            <a:round/>
            <a:headEnd/>
            <a:tailEnd/>
          </a:ln>
        </p:spPr>
        <p:txBody>
          <a:bodyPr vert="horz" wrap="square" lIns="121903" tIns="60952" rIns="121903" bIns="60952" numCol="1" anchor="t" anchorCtr="0" compatLnSpc="1">
            <a:prstTxWarp prst="textNoShape">
              <a:avLst/>
            </a:prstTxWarp>
          </a:bodyPr>
          <a:lstStyle/>
          <a:p>
            <a:endParaRPr lang="zh-CN" altLang="en-US" sz="1799">
              <a:latin typeface="Arial" panose="020B0604020202020204" pitchFamily="34" charset="0"/>
            </a:endParaRPr>
          </a:p>
        </p:txBody>
      </p:sp>
      <p:pic>
        <p:nvPicPr>
          <p:cNvPr id="100" name="1196179055" descr="图片4.png"/>
          <p:cNvPicPr>
            <a:picLocks noChangeAspect="1"/>
          </p:cNvPicPr>
          <p:nvPr/>
        </p:nvPicPr>
        <p:blipFill>
          <a:blip r:embed="rId8" cstate="print"/>
          <a:stretch>
            <a:fillRect/>
          </a:stretch>
        </p:blipFill>
        <p:spPr>
          <a:xfrm>
            <a:off x="8413920" y="4498519"/>
            <a:ext cx="508291" cy="450674"/>
          </a:xfrm>
          <a:prstGeom prst="rect">
            <a:avLst/>
          </a:prstGeom>
          <a:ln>
            <a:noFill/>
          </a:ln>
          <a:effectLst>
            <a:outerShdw blurRad="292100" dist="139700" dir="2700000" algn="tl" rotWithShape="0">
              <a:srgbClr val="333333">
                <a:alpha val="65000"/>
              </a:srgbClr>
            </a:outerShdw>
          </a:effectLst>
        </p:spPr>
      </p:pic>
      <p:pic>
        <p:nvPicPr>
          <p:cNvPr id="104" name="1652090646" descr="图片131"/>
          <p:cNvPicPr>
            <a:picLocks noChangeAspect="1" noChangeArrowheads="1"/>
          </p:cNvPicPr>
          <p:nvPr/>
        </p:nvPicPr>
        <p:blipFill>
          <a:blip r:embed="rId4" cstate="print"/>
          <a:srcRect/>
          <a:stretch>
            <a:fillRect/>
          </a:stretch>
        </p:blipFill>
        <p:spPr bwMode="auto">
          <a:xfrm>
            <a:off x="9591480" y="2495611"/>
            <a:ext cx="684653" cy="616480"/>
          </a:xfrm>
          <a:prstGeom prst="rect">
            <a:avLst/>
          </a:prstGeom>
          <a:noFill/>
          <a:ln w="9525">
            <a:noFill/>
            <a:miter lim="800000"/>
            <a:headEnd/>
            <a:tailEnd/>
          </a:ln>
        </p:spPr>
      </p:pic>
      <p:cxnSp>
        <p:nvCxnSpPr>
          <p:cNvPr id="107" name="1445168610"/>
          <p:cNvCxnSpPr>
            <a:stCxn id="104" idx="2"/>
            <a:endCxn id="103" idx="0"/>
          </p:cNvCxnSpPr>
          <p:nvPr/>
        </p:nvCxnSpPr>
        <p:spPr bwMode="auto">
          <a:xfrm>
            <a:off x="9933807" y="3112091"/>
            <a:ext cx="0" cy="1049040"/>
          </a:xfrm>
          <a:prstGeom prst="line">
            <a:avLst/>
          </a:prstGeom>
          <a:ln w="28575">
            <a:solidFill>
              <a:srgbClr val="FFC000"/>
            </a:solidFill>
            <a:prstDash val="sysDot"/>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8" name="1826046040"/>
          <p:cNvCxnSpPr>
            <a:stCxn id="104" idx="2"/>
            <a:endCxn id="35" idx="0"/>
          </p:cNvCxnSpPr>
          <p:nvPr/>
        </p:nvCxnSpPr>
        <p:spPr bwMode="auto">
          <a:xfrm flipH="1">
            <a:off x="8214126" y="3112091"/>
            <a:ext cx="1719681" cy="121966"/>
          </a:xfrm>
          <a:prstGeom prst="line">
            <a:avLst/>
          </a:prstGeom>
          <a:ln w="28575">
            <a:solidFill>
              <a:srgbClr val="FFC000"/>
            </a:solidFill>
            <a:prstDash val="sysDot"/>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134" name="1983440737" descr="图片34"/>
          <p:cNvPicPr>
            <a:picLocks noChangeAspect="1" noChangeArrowheads="1"/>
          </p:cNvPicPr>
          <p:nvPr/>
        </p:nvPicPr>
        <p:blipFill>
          <a:blip r:embed="rId9" cstate="print"/>
          <a:srcRect/>
          <a:stretch>
            <a:fillRect/>
          </a:stretch>
        </p:blipFill>
        <p:spPr bwMode="auto">
          <a:xfrm>
            <a:off x="8327169" y="2080523"/>
            <a:ext cx="233881" cy="359989"/>
          </a:xfrm>
          <a:prstGeom prst="rect">
            <a:avLst/>
          </a:prstGeom>
          <a:noFill/>
        </p:spPr>
      </p:pic>
      <p:pic>
        <p:nvPicPr>
          <p:cNvPr id="137" name="1156633706" descr="http://wss.huawei.com/sites/ebg-depts/wlan-mo/DocLib7/V2R1/AC6605/04-Front_Right%2030°down%2015°.png"/>
          <p:cNvPicPr>
            <a:picLocks noChangeAspect="1" noChangeArrowheads="1"/>
          </p:cNvPicPr>
          <p:nvPr/>
        </p:nvPicPr>
        <p:blipFill>
          <a:blip r:embed="rId5" cstate="print"/>
          <a:srcRect/>
          <a:stretch>
            <a:fillRect/>
          </a:stretch>
        </p:blipFill>
        <p:spPr bwMode="auto">
          <a:xfrm>
            <a:off x="7312564" y="2076322"/>
            <a:ext cx="603216" cy="179995"/>
          </a:xfrm>
          <a:prstGeom prst="rect">
            <a:avLst/>
          </a:prstGeom>
          <a:noFill/>
          <a:ln w="9525">
            <a:noFill/>
            <a:miter lim="800000"/>
            <a:headEnd/>
            <a:tailEnd/>
          </a:ln>
        </p:spPr>
      </p:pic>
      <p:cxnSp>
        <p:nvCxnSpPr>
          <p:cNvPr id="139" name="994476724"/>
          <p:cNvCxnSpPr>
            <a:endCxn id="9" idx="2"/>
          </p:cNvCxnSpPr>
          <p:nvPr/>
        </p:nvCxnSpPr>
        <p:spPr bwMode="auto">
          <a:xfrm rot="10800000">
            <a:off x="7614172" y="2436314"/>
            <a:ext cx="2295464" cy="283791"/>
          </a:xfrm>
          <a:prstGeom prst="bentConnector2">
            <a:avLst/>
          </a:prstGeom>
          <a:ln w="127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135" name="1052640565" descr="图片239"/>
          <p:cNvPicPr>
            <a:picLocks noChangeAspect="1" noChangeArrowheads="1"/>
          </p:cNvPicPr>
          <p:nvPr/>
        </p:nvPicPr>
        <p:blipFill>
          <a:blip r:embed="rId10" cstate="print"/>
          <a:srcRect/>
          <a:stretch>
            <a:fillRect/>
          </a:stretch>
        </p:blipFill>
        <p:spPr bwMode="auto">
          <a:xfrm>
            <a:off x="9064129" y="2553129"/>
            <a:ext cx="346807" cy="359989"/>
          </a:xfrm>
          <a:prstGeom prst="rect">
            <a:avLst/>
          </a:prstGeom>
          <a:noFill/>
        </p:spPr>
      </p:pic>
      <p:cxnSp>
        <p:nvCxnSpPr>
          <p:cNvPr id="142" name="1910229722"/>
          <p:cNvCxnSpPr/>
          <p:nvPr/>
        </p:nvCxnSpPr>
        <p:spPr bwMode="auto">
          <a:xfrm>
            <a:off x="9234124" y="2318216"/>
            <a:ext cx="0" cy="234912"/>
          </a:xfrm>
          <a:prstGeom prst="line">
            <a:avLst/>
          </a:prstGeom>
          <a:ln w="127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3" name="1282745065"/>
          <p:cNvCxnSpPr/>
          <p:nvPr/>
        </p:nvCxnSpPr>
        <p:spPr bwMode="auto">
          <a:xfrm>
            <a:off x="8430883" y="2360114"/>
            <a:ext cx="0" cy="359989"/>
          </a:xfrm>
          <a:prstGeom prst="line">
            <a:avLst/>
          </a:prstGeom>
          <a:ln w="127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133" name="2040623577" descr="图片200"/>
          <p:cNvPicPr>
            <a:picLocks noChangeAspect="1" noChangeArrowheads="1"/>
          </p:cNvPicPr>
          <p:nvPr/>
        </p:nvPicPr>
        <p:blipFill>
          <a:blip r:embed="rId11" cstate="print"/>
          <a:srcRect/>
          <a:stretch>
            <a:fillRect/>
          </a:stretch>
        </p:blipFill>
        <p:spPr bwMode="auto">
          <a:xfrm>
            <a:off x="8855341" y="2131321"/>
            <a:ext cx="733361" cy="279917"/>
          </a:xfrm>
          <a:prstGeom prst="rect">
            <a:avLst/>
          </a:prstGeom>
          <a:noFill/>
          <a:ln w="9525">
            <a:noFill/>
            <a:miter lim="800000"/>
            <a:headEnd/>
            <a:tailEnd/>
          </a:ln>
        </p:spPr>
      </p:pic>
      <p:sp>
        <p:nvSpPr>
          <p:cNvPr id="145" name="146681091"/>
          <p:cNvSpPr txBox="1"/>
          <p:nvPr/>
        </p:nvSpPr>
        <p:spPr>
          <a:xfrm>
            <a:off x="8971139" y="1828931"/>
            <a:ext cx="525969" cy="276991"/>
          </a:xfrm>
          <a:prstGeom prst="rect">
            <a:avLst/>
          </a:prstGeom>
          <a:noFill/>
        </p:spPr>
        <p:txBody>
          <a:bodyPr wrap="none" rtlCol="0">
            <a:spAutoFit/>
          </a:bodyPr>
          <a:lstStyle/>
          <a:p>
            <a:r>
              <a:rPr lang="en-US" altLang="zh-CN" sz="1200" dirty="0">
                <a:latin typeface="Arial" pitchFamily="34" charset="0"/>
                <a:cs typeface="Arial" pitchFamily="34" charset="0"/>
              </a:rPr>
              <a:t>NMS</a:t>
            </a:r>
            <a:endParaRPr lang="zh-CN" altLang="en-US" sz="1200" dirty="0">
              <a:latin typeface="Arial" pitchFamily="34" charset="0"/>
              <a:cs typeface="Arial" pitchFamily="34" charset="0"/>
            </a:endParaRPr>
          </a:p>
        </p:txBody>
      </p:sp>
      <p:sp>
        <p:nvSpPr>
          <p:cNvPr id="146" name="602400761"/>
          <p:cNvSpPr txBox="1"/>
          <p:nvPr/>
        </p:nvSpPr>
        <p:spPr>
          <a:xfrm>
            <a:off x="8197734" y="1828931"/>
            <a:ext cx="492315" cy="276991"/>
          </a:xfrm>
          <a:prstGeom prst="rect">
            <a:avLst/>
          </a:prstGeom>
          <a:noFill/>
        </p:spPr>
        <p:txBody>
          <a:bodyPr wrap="none" rtlCol="0">
            <a:spAutoFit/>
          </a:bodyPr>
          <a:lstStyle/>
          <a:p>
            <a:r>
              <a:rPr lang="en-US" altLang="zh-CN" sz="1200" dirty="0">
                <a:latin typeface="Arial" pitchFamily="34" charset="0"/>
                <a:cs typeface="Arial" pitchFamily="34" charset="0"/>
              </a:rPr>
              <a:t>AAA</a:t>
            </a:r>
            <a:endParaRPr lang="zh-CN" altLang="en-US" sz="1200" dirty="0">
              <a:latin typeface="Arial" pitchFamily="34" charset="0"/>
              <a:cs typeface="Arial" pitchFamily="34" charset="0"/>
            </a:endParaRPr>
          </a:p>
        </p:txBody>
      </p:sp>
      <p:sp>
        <p:nvSpPr>
          <p:cNvPr id="150" name="Freeform 15"/>
          <p:cNvSpPr>
            <a:spLocks/>
          </p:cNvSpPr>
          <p:nvPr/>
        </p:nvSpPr>
        <p:spPr bwMode="auto">
          <a:xfrm rot="10800000">
            <a:off x="7617028" y="4836962"/>
            <a:ext cx="99563" cy="122479"/>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solidFill>
            <a:srgbClr val="969595"/>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sp>
        <p:nvSpPr>
          <p:cNvPr id="151" name="1453660094"/>
          <p:cNvSpPr>
            <a:spLocks noEditPoints="1"/>
          </p:cNvSpPr>
          <p:nvPr/>
        </p:nvSpPr>
        <p:spPr bwMode="auto">
          <a:xfrm rot="10800000">
            <a:off x="7450866" y="4985095"/>
            <a:ext cx="431888" cy="283854"/>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B0F0"/>
          </a:solidFill>
          <a:ln w="9525">
            <a:noFill/>
            <a:round/>
            <a:headEnd/>
            <a:tailEnd/>
          </a:ln>
        </p:spPr>
        <p:txBody>
          <a:bodyPr vert="horz" wrap="square" lIns="91416" tIns="45708" rIns="91416" bIns="45708" numCol="1" anchor="t" anchorCtr="0" compatLnSpc="1">
            <a:prstTxWarp prst="textNoShape">
              <a:avLst/>
            </a:prstTxWarp>
          </a:bodyPr>
          <a:lstStyle/>
          <a:p>
            <a:pPr fontAlgn="ctr"/>
            <a:endParaRPr lang="en-US" altLang="zh-CN" sz="1799">
              <a:latin typeface="Arial"/>
            </a:endParaRPr>
          </a:p>
        </p:txBody>
      </p:sp>
      <p:pic>
        <p:nvPicPr>
          <p:cNvPr id="149" name="755740745" descr="图片4.png"/>
          <p:cNvPicPr>
            <a:picLocks noChangeAspect="1"/>
          </p:cNvPicPr>
          <p:nvPr/>
        </p:nvPicPr>
        <p:blipFill>
          <a:blip r:embed="rId8" cstate="print"/>
          <a:stretch>
            <a:fillRect/>
          </a:stretch>
        </p:blipFill>
        <p:spPr>
          <a:xfrm>
            <a:off x="7407918" y="4516470"/>
            <a:ext cx="508291" cy="450674"/>
          </a:xfrm>
          <a:prstGeom prst="rect">
            <a:avLst/>
          </a:prstGeom>
          <a:ln>
            <a:noFill/>
          </a:ln>
          <a:effectLst>
            <a:outerShdw blurRad="292100" dist="139700" dir="2700000" algn="tl" rotWithShape="0">
              <a:srgbClr val="333333">
                <a:alpha val="65000"/>
              </a:srgbClr>
            </a:outerShdw>
          </a:effectLst>
        </p:spPr>
      </p:pic>
      <p:pic>
        <p:nvPicPr>
          <p:cNvPr id="152" name="272690855" descr="图片4.png"/>
          <p:cNvPicPr>
            <a:picLocks noChangeAspect="1"/>
          </p:cNvPicPr>
          <p:nvPr/>
        </p:nvPicPr>
        <p:blipFill>
          <a:blip r:embed="rId8" cstate="print"/>
          <a:stretch>
            <a:fillRect/>
          </a:stretch>
        </p:blipFill>
        <p:spPr>
          <a:xfrm>
            <a:off x="7694118" y="4516470"/>
            <a:ext cx="508291" cy="450674"/>
          </a:xfrm>
          <a:prstGeom prst="rect">
            <a:avLst/>
          </a:prstGeom>
          <a:ln>
            <a:noFill/>
          </a:ln>
          <a:effectLst>
            <a:outerShdw blurRad="292100" dist="139700" dir="2700000" algn="tl" rotWithShape="0">
              <a:srgbClr val="333333">
                <a:alpha val="65000"/>
              </a:srgbClr>
            </a:outerShdw>
          </a:effectLst>
        </p:spPr>
      </p:pic>
      <p:sp>
        <p:nvSpPr>
          <p:cNvPr id="153" name="294981531"/>
          <p:cNvSpPr>
            <a:spLocks/>
          </p:cNvSpPr>
          <p:nvPr/>
        </p:nvSpPr>
        <p:spPr bwMode="auto">
          <a:xfrm rot="19200000" flipH="1">
            <a:off x="8490377" y="3868877"/>
            <a:ext cx="143963" cy="647981"/>
          </a:xfrm>
          <a:custGeom>
            <a:avLst/>
            <a:gdLst/>
            <a:ahLst/>
            <a:cxnLst>
              <a:cxn ang="0">
                <a:pos x="4913" y="0"/>
              </a:cxn>
              <a:cxn ang="0">
                <a:pos x="11380" y="9251"/>
              </a:cxn>
              <a:cxn ang="0">
                <a:pos x="8661" y="9251"/>
              </a:cxn>
              <a:cxn ang="0">
                <a:pos x="8667" y="9270"/>
              </a:cxn>
              <a:cxn ang="0">
                <a:pos x="4712" y="9270"/>
              </a:cxn>
              <a:cxn ang="0">
                <a:pos x="6491" y="16420"/>
              </a:cxn>
              <a:cxn ang="0">
                <a:pos x="0" y="7132"/>
              </a:cxn>
              <a:cxn ang="0">
                <a:pos x="6689" y="7132"/>
              </a:cxn>
              <a:cxn ang="0">
                <a:pos x="4913" y="0"/>
              </a:cxn>
            </a:cxnLst>
            <a:rect l="0" t="0" r="r" b="b"/>
            <a:pathLst>
              <a:path w="11380" h="16420">
                <a:moveTo>
                  <a:pt x="4913" y="0"/>
                </a:moveTo>
                <a:lnTo>
                  <a:pt x="11380" y="9251"/>
                </a:lnTo>
                <a:lnTo>
                  <a:pt x="8661" y="9251"/>
                </a:lnTo>
                <a:lnTo>
                  <a:pt x="8667" y="9270"/>
                </a:lnTo>
                <a:lnTo>
                  <a:pt x="4712" y="9270"/>
                </a:lnTo>
                <a:lnTo>
                  <a:pt x="6491" y="16420"/>
                </a:lnTo>
                <a:lnTo>
                  <a:pt x="0" y="7132"/>
                </a:lnTo>
                <a:lnTo>
                  <a:pt x="6689" y="7132"/>
                </a:lnTo>
                <a:lnTo>
                  <a:pt x="4913" y="0"/>
                </a:lnTo>
                <a:close/>
              </a:path>
            </a:pathLst>
          </a:custGeom>
          <a:solidFill>
            <a:srgbClr val="C00000"/>
          </a:solidFill>
          <a:ln w="9525">
            <a:noFill/>
            <a:round/>
            <a:headEnd/>
            <a:tailEnd/>
          </a:ln>
        </p:spPr>
        <p:txBody>
          <a:bodyPr vert="horz" wrap="square" lIns="121903" tIns="60952" rIns="121903" bIns="60952" numCol="1" anchor="t" anchorCtr="0" compatLnSpc="1">
            <a:prstTxWarp prst="textNoShape">
              <a:avLst/>
            </a:prstTxWarp>
          </a:bodyPr>
          <a:lstStyle/>
          <a:p>
            <a:endParaRPr lang="zh-CN" altLang="en-US" sz="1799">
              <a:latin typeface="Arial" panose="020B0604020202020204" pitchFamily="34" charset="0"/>
            </a:endParaRPr>
          </a:p>
        </p:txBody>
      </p:sp>
      <p:sp>
        <p:nvSpPr>
          <p:cNvPr id="154" name="766232931"/>
          <p:cNvSpPr txBox="1"/>
          <p:nvPr/>
        </p:nvSpPr>
        <p:spPr>
          <a:xfrm>
            <a:off x="10285785" y="4588317"/>
            <a:ext cx="950653" cy="276991"/>
          </a:xfrm>
          <a:prstGeom prst="rect">
            <a:avLst/>
          </a:prstGeom>
          <a:noFill/>
        </p:spPr>
        <p:txBody>
          <a:bodyPr wrap="none" rtlCol="0">
            <a:spAutoFit/>
          </a:bodyPr>
          <a:lstStyle/>
          <a:p>
            <a:r>
              <a:rPr lang="en-US" altLang="zh-CN" sz="1200" dirty="0">
                <a:latin typeface="Arial" pitchFamily="34" charset="0"/>
                <a:cs typeface="Arial" pitchFamily="34" charset="0"/>
              </a:rPr>
              <a:t>AP6610DN</a:t>
            </a:r>
            <a:endParaRPr lang="zh-CN" altLang="en-US" sz="1200" dirty="0">
              <a:latin typeface="Arial" pitchFamily="34" charset="0"/>
              <a:cs typeface="Arial" pitchFamily="34" charset="0"/>
            </a:endParaRPr>
          </a:p>
        </p:txBody>
      </p:sp>
      <p:sp>
        <p:nvSpPr>
          <p:cNvPr id="155" name="2112449421"/>
          <p:cNvSpPr txBox="1"/>
          <p:nvPr/>
        </p:nvSpPr>
        <p:spPr>
          <a:xfrm>
            <a:off x="8561051" y="3545698"/>
            <a:ext cx="950653" cy="276991"/>
          </a:xfrm>
          <a:prstGeom prst="rect">
            <a:avLst/>
          </a:prstGeom>
          <a:noFill/>
        </p:spPr>
        <p:txBody>
          <a:bodyPr wrap="none" rtlCol="0">
            <a:spAutoFit/>
          </a:bodyPr>
          <a:lstStyle/>
          <a:p>
            <a:r>
              <a:rPr lang="en-US" altLang="zh-CN" sz="1200" dirty="0">
                <a:latin typeface="Arial" pitchFamily="34" charset="0"/>
                <a:cs typeface="Arial" pitchFamily="34" charset="0"/>
              </a:rPr>
              <a:t>AP6610DN</a:t>
            </a:r>
            <a:endParaRPr lang="zh-CN" altLang="en-US" sz="1200" dirty="0">
              <a:latin typeface="Arial" pitchFamily="34" charset="0"/>
              <a:cs typeface="Arial" pitchFamily="34" charset="0"/>
            </a:endParaRPr>
          </a:p>
        </p:txBody>
      </p:sp>
      <p:sp>
        <p:nvSpPr>
          <p:cNvPr id="156" name="1751904584"/>
          <p:cNvSpPr txBox="1"/>
          <p:nvPr/>
        </p:nvSpPr>
        <p:spPr>
          <a:xfrm>
            <a:off x="9933807" y="3545698"/>
            <a:ext cx="917000" cy="276991"/>
          </a:xfrm>
          <a:prstGeom prst="rect">
            <a:avLst/>
          </a:prstGeom>
          <a:noFill/>
        </p:spPr>
        <p:txBody>
          <a:bodyPr wrap="none" rtlCol="0">
            <a:spAutoFit/>
          </a:bodyPr>
          <a:lstStyle/>
          <a:p>
            <a:r>
              <a:rPr lang="en-US" altLang="zh-CN" sz="1200" dirty="0">
                <a:solidFill>
                  <a:schemeClr val="accent5">
                    <a:lumMod val="50000"/>
                  </a:schemeClr>
                </a:solidFill>
                <a:latin typeface="Arial" pitchFamily="34" charset="0"/>
                <a:cs typeface="Arial" pitchFamily="34" charset="0"/>
              </a:rPr>
              <a:t>Microwave</a:t>
            </a:r>
            <a:endParaRPr lang="zh-CN" altLang="en-US" sz="1200" dirty="0">
              <a:solidFill>
                <a:schemeClr val="accent5">
                  <a:lumMod val="50000"/>
                </a:schemeClr>
              </a:solidFill>
              <a:latin typeface="Arial" pitchFamily="34" charset="0"/>
              <a:cs typeface="Arial" pitchFamily="34" charset="0"/>
            </a:endParaRPr>
          </a:p>
        </p:txBody>
      </p:sp>
      <p:sp>
        <p:nvSpPr>
          <p:cNvPr id="157" name="1043646097"/>
          <p:cNvSpPr txBox="1"/>
          <p:nvPr/>
        </p:nvSpPr>
        <p:spPr>
          <a:xfrm>
            <a:off x="8786951" y="3166426"/>
            <a:ext cx="917000" cy="276991"/>
          </a:xfrm>
          <a:prstGeom prst="rect">
            <a:avLst/>
          </a:prstGeom>
          <a:noFill/>
        </p:spPr>
        <p:txBody>
          <a:bodyPr wrap="none" rtlCol="0">
            <a:spAutoFit/>
          </a:bodyPr>
          <a:lstStyle/>
          <a:p>
            <a:r>
              <a:rPr lang="en-US" altLang="zh-CN" sz="1200" dirty="0">
                <a:solidFill>
                  <a:schemeClr val="accent5">
                    <a:lumMod val="50000"/>
                  </a:schemeClr>
                </a:solidFill>
                <a:latin typeface="Arial" pitchFamily="34" charset="0"/>
                <a:cs typeface="Arial" pitchFamily="34" charset="0"/>
              </a:rPr>
              <a:t>Microwave</a:t>
            </a:r>
            <a:endParaRPr lang="zh-CN" altLang="en-US" sz="1200" dirty="0">
              <a:solidFill>
                <a:schemeClr val="accent5">
                  <a:lumMod val="50000"/>
                </a:schemeClr>
              </a:solidFill>
              <a:latin typeface="Arial" pitchFamily="34" charset="0"/>
              <a:cs typeface="Arial" pitchFamily="34" charset="0"/>
            </a:endParaRPr>
          </a:p>
        </p:txBody>
      </p:sp>
      <p:sp>
        <p:nvSpPr>
          <p:cNvPr id="158" name="22243542"/>
          <p:cNvSpPr txBox="1"/>
          <p:nvPr/>
        </p:nvSpPr>
        <p:spPr>
          <a:xfrm>
            <a:off x="7571379" y="4022635"/>
            <a:ext cx="543597" cy="276991"/>
          </a:xfrm>
          <a:prstGeom prst="rect">
            <a:avLst/>
          </a:prstGeom>
          <a:noFill/>
        </p:spPr>
        <p:txBody>
          <a:bodyPr wrap="none" rtlCol="0">
            <a:spAutoFit/>
          </a:bodyPr>
          <a:lstStyle/>
          <a:p>
            <a:r>
              <a:rPr lang="en-US" altLang="zh-CN" sz="1200" dirty="0">
                <a:solidFill>
                  <a:srgbClr val="C00000"/>
                </a:solidFill>
                <a:latin typeface="Arial" pitchFamily="34" charset="0"/>
                <a:cs typeface="Arial" pitchFamily="34" charset="0"/>
              </a:rPr>
              <a:t>WDS</a:t>
            </a:r>
            <a:endParaRPr lang="zh-CN" altLang="en-US" sz="1200" dirty="0">
              <a:solidFill>
                <a:srgbClr val="C00000"/>
              </a:solidFill>
              <a:latin typeface="Arial" pitchFamily="34" charset="0"/>
              <a:cs typeface="Arial" pitchFamily="34" charset="0"/>
            </a:endParaRPr>
          </a:p>
        </p:txBody>
      </p:sp>
      <p:sp>
        <p:nvSpPr>
          <p:cNvPr id="159" name="798463700"/>
          <p:cNvSpPr txBox="1"/>
          <p:nvPr/>
        </p:nvSpPr>
        <p:spPr>
          <a:xfrm>
            <a:off x="7395221" y="5259289"/>
            <a:ext cx="620521" cy="276927"/>
          </a:xfrm>
          <a:prstGeom prst="rect">
            <a:avLst/>
          </a:prstGeom>
          <a:noFill/>
        </p:spPr>
        <p:txBody>
          <a:bodyPr wrap="none" rtlCol="0">
            <a:spAutoFit/>
          </a:bodyPr>
          <a:lstStyle/>
          <a:p>
            <a:r>
              <a:rPr lang="en-US" altLang="zh-CN" sz="1200" dirty="0">
                <a:solidFill>
                  <a:srgbClr val="C00000"/>
                </a:solidFill>
                <a:latin typeface="Arial" pitchFamily="34" charset="0"/>
                <a:cs typeface="Arial" pitchFamily="34" charset="0"/>
              </a:rPr>
              <a:t>5 GHz</a:t>
            </a:r>
            <a:endParaRPr lang="zh-CN" altLang="en-US" sz="1200" dirty="0">
              <a:solidFill>
                <a:srgbClr val="C00000"/>
              </a:solidFill>
              <a:latin typeface="Arial" pitchFamily="34" charset="0"/>
              <a:cs typeface="Arial" pitchFamily="34" charset="0"/>
            </a:endParaRPr>
          </a:p>
        </p:txBody>
      </p:sp>
      <p:sp>
        <p:nvSpPr>
          <p:cNvPr id="160" name="1423063354"/>
          <p:cNvSpPr txBox="1"/>
          <p:nvPr/>
        </p:nvSpPr>
        <p:spPr>
          <a:xfrm>
            <a:off x="7255557" y="1828931"/>
            <a:ext cx="737510" cy="276991"/>
          </a:xfrm>
          <a:prstGeom prst="rect">
            <a:avLst/>
          </a:prstGeom>
          <a:noFill/>
        </p:spPr>
        <p:txBody>
          <a:bodyPr wrap="none" rtlCol="0">
            <a:spAutoFit/>
          </a:bodyPr>
          <a:lstStyle/>
          <a:p>
            <a:r>
              <a:rPr lang="en-US" altLang="zh-CN" sz="1200" dirty="0">
                <a:latin typeface="Arial" pitchFamily="34" charset="0"/>
                <a:cs typeface="Arial" pitchFamily="34" charset="0"/>
              </a:rPr>
              <a:t>AC6605</a:t>
            </a:r>
            <a:endParaRPr lang="zh-CN" altLang="en-US" sz="1200" dirty="0">
              <a:latin typeface="Arial" pitchFamily="34" charset="0"/>
              <a:cs typeface="Arial" pitchFamily="34" charset="0"/>
            </a:endParaRPr>
          </a:p>
        </p:txBody>
      </p:sp>
      <p:sp>
        <p:nvSpPr>
          <p:cNvPr id="162" name="1674742058"/>
          <p:cNvSpPr>
            <a:spLocks noChangeArrowheads="1"/>
          </p:cNvSpPr>
          <p:nvPr/>
        </p:nvSpPr>
        <p:spPr bwMode="auto">
          <a:xfrm>
            <a:off x="610427" y="2824550"/>
            <a:ext cx="5398594" cy="1842336"/>
          </a:xfrm>
          <a:prstGeom prst="rect">
            <a:avLst/>
          </a:prstGeom>
          <a:noFill/>
          <a:ln w="9525" algn="ctr">
            <a:noFill/>
            <a:miter lim="800000"/>
            <a:headEnd/>
            <a:tailEnd/>
          </a:ln>
        </p:spPr>
        <p:txBody>
          <a:bodyPr wrap="square" lIns="91169" tIns="45583" rIns="91169" bIns="45583">
            <a:spAutoFit/>
          </a:bodyPr>
          <a:lstStyle/>
          <a:p>
            <a:pPr marL="166638" indent="-166638" defTabSz="761771" eaLnBrk="0" hangingPunct="0">
              <a:lnSpc>
                <a:spcPct val="105000"/>
              </a:lnSpc>
              <a:spcAft>
                <a:spcPts val="200"/>
              </a:spcAft>
              <a:buClr>
                <a:srgbClr val="000000"/>
              </a:buClr>
              <a:buSzPct val="70000"/>
              <a:defRPr/>
            </a:pPr>
            <a:r>
              <a:rPr lang="en-US" altLang="zh-CN" sz="1799" b="1" dirty="0">
                <a:solidFill>
                  <a:srgbClr val="990000"/>
                </a:solidFill>
                <a:latin typeface="Arial" pitchFamily="34" charset="0"/>
                <a:ea typeface="华文细黑" pitchFamily="2" charset="-122"/>
                <a:cs typeface="Arial" pitchFamily="34" charset="0"/>
              </a:rPr>
              <a:t>Huawei Solution</a:t>
            </a:r>
            <a:endParaRPr lang="en-US" altLang="zh-CN" sz="1200" dirty="0">
              <a:solidFill>
                <a:srgbClr val="000000"/>
              </a:solidFill>
              <a:latin typeface="Arial" pitchFamily="34" charset="0"/>
              <a:ea typeface="黑体" pitchFamily="2" charset="-122"/>
              <a:cs typeface="Arial" pitchFamily="34" charset="0"/>
            </a:endParaRP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Wi-Fi CPE, разположени в къщите, се свързват с AP и WDS функционира за агрегиране на трафика към сайтовете за безжичната антена.</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802.1х удостоверяване на CPE и унифицирано управление</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Различните антени за различни сценарии осигуряват до 5 километра покритие от CPE до AP с над 40 Mbit / s bandwidth.</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Избрани продукти: AC6605 и AP6610DN</a:t>
            </a:r>
            <a:endParaRPr lang="en-US" altLang="zh-CN" sz="1200" dirty="0">
              <a:solidFill>
                <a:srgbClr val="000000"/>
              </a:solidFill>
              <a:latin typeface="Arial" pitchFamily="34" charset="0"/>
              <a:ea typeface="黑体" pitchFamily="2" charset="-122"/>
              <a:cs typeface="Arial" pitchFamily="34" charset="0"/>
            </a:endParaRPr>
          </a:p>
        </p:txBody>
      </p:sp>
      <p:sp>
        <p:nvSpPr>
          <p:cNvPr id="73" name="184477423"/>
          <p:cNvSpPr>
            <a:spLocks noChangeArrowheads="1"/>
          </p:cNvSpPr>
          <p:nvPr/>
        </p:nvSpPr>
        <p:spPr bwMode="auto">
          <a:xfrm>
            <a:off x="610427" y="4629790"/>
            <a:ext cx="5398594" cy="2036185"/>
          </a:xfrm>
          <a:prstGeom prst="rect">
            <a:avLst/>
          </a:prstGeom>
          <a:noFill/>
          <a:ln w="9525" algn="ctr">
            <a:noFill/>
            <a:miter lim="800000"/>
            <a:headEnd/>
            <a:tailEnd/>
          </a:ln>
        </p:spPr>
        <p:txBody>
          <a:bodyPr wrap="square" lIns="91169" tIns="45583" rIns="91169" bIns="45583">
            <a:spAutoFit/>
          </a:bodyPr>
          <a:lstStyle/>
          <a:p>
            <a:pPr marL="180921" indent="-180921" defTabSz="761771" eaLnBrk="0" hangingPunct="0">
              <a:lnSpc>
                <a:spcPct val="105000"/>
              </a:lnSpc>
              <a:spcAft>
                <a:spcPts val="200"/>
              </a:spcAft>
              <a:buClr>
                <a:schemeClr val="tx2"/>
              </a:buClr>
              <a:buSzPct val="80000"/>
              <a:defRPr/>
            </a:pPr>
            <a:r>
              <a:rPr lang="bg-BG" altLang="zh-CN" sz="1799" b="1" dirty="0">
                <a:solidFill>
                  <a:srgbClr val="990000"/>
                </a:solidFill>
                <a:latin typeface="Arial" pitchFamily="34" charset="0"/>
                <a:ea typeface="华文细黑" pitchFamily="2" charset="-122"/>
                <a:cs typeface="Arial" pitchFamily="34" charset="0"/>
              </a:rPr>
              <a:t>Ползи</a:t>
            </a:r>
            <a:endParaRPr lang="en-US" altLang="zh-CN" sz="1799" b="1" dirty="0">
              <a:solidFill>
                <a:srgbClr val="990000"/>
              </a:solidFill>
              <a:latin typeface="Arial" pitchFamily="34" charset="0"/>
              <a:ea typeface="华文细黑" pitchFamily="2" charset="-122"/>
              <a:cs typeface="Arial" pitchFamily="34" charset="0"/>
            </a:endParaRP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Супер бързи широколентови услуги се предоставят на населението, живеещо в отдалечени селски райони.</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Големият район на покритие осигурява повсеместно достъп до Wi-Fi интернет с нисък TCO.</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Зелената мрежа и стабилния трафик подобряват практическата работа на потребителите без радиационни проблеми.</a:t>
            </a: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С единна NMS, високо надеждната мрежа прави безжичната инфраструктура лесна за OAM.</a:t>
            </a:r>
            <a:endParaRPr lang="en-US" altLang="zh-CN" sz="1200" dirty="0">
              <a:solidFill>
                <a:srgbClr val="000000"/>
              </a:solidFill>
              <a:latin typeface="Arial" pitchFamily="34" charset="0"/>
              <a:ea typeface="黑体" pitchFamily="2" charset="-122"/>
              <a:cs typeface="Arial" pitchFamily="34" charset="0"/>
            </a:endParaRPr>
          </a:p>
        </p:txBody>
      </p:sp>
      <p:sp>
        <p:nvSpPr>
          <p:cNvPr id="79" name="2083389446"/>
          <p:cNvSpPr>
            <a:spLocks noChangeArrowheads="1"/>
          </p:cNvSpPr>
          <p:nvPr/>
        </p:nvSpPr>
        <p:spPr bwMode="auto">
          <a:xfrm>
            <a:off x="610427" y="1071609"/>
            <a:ext cx="5398594" cy="1662153"/>
          </a:xfrm>
          <a:prstGeom prst="rect">
            <a:avLst/>
          </a:prstGeom>
          <a:solidFill>
            <a:srgbClr val="E0E0E0"/>
          </a:solidFill>
          <a:ln w="9525" algn="ctr">
            <a:noFill/>
            <a:miter lim="800000"/>
            <a:headEnd/>
            <a:tailEnd/>
          </a:ln>
          <a:effectLst>
            <a:outerShdw dist="35921" dir="2700000" algn="ctr" rotWithShape="0">
              <a:srgbClr val="808080"/>
            </a:outerShdw>
          </a:effectLst>
        </p:spPr>
        <p:txBody>
          <a:bodyPr wrap="none" lIns="100161" tIns="50073" rIns="100161" bIns="50073" anchor="ctr"/>
          <a:lstStyle/>
          <a:p>
            <a:pPr>
              <a:defRPr/>
            </a:pPr>
            <a:endParaRPr lang="zh-CN" altLang="en-US" sz="1600">
              <a:solidFill>
                <a:srgbClr val="000000"/>
              </a:solidFill>
              <a:latin typeface="Arial" pitchFamily="34" charset="0"/>
              <a:cs typeface="Arial" pitchFamily="34" charset="0"/>
            </a:endParaRPr>
          </a:p>
        </p:txBody>
      </p:sp>
      <p:sp>
        <p:nvSpPr>
          <p:cNvPr id="84" name="91473439"/>
          <p:cNvSpPr>
            <a:spLocks noChangeArrowheads="1"/>
          </p:cNvSpPr>
          <p:nvPr/>
        </p:nvSpPr>
        <p:spPr bwMode="auto">
          <a:xfrm>
            <a:off x="610427" y="1071609"/>
            <a:ext cx="5398594" cy="1571564"/>
          </a:xfrm>
          <a:prstGeom prst="rect">
            <a:avLst/>
          </a:prstGeom>
          <a:noFill/>
          <a:ln w="9525" algn="ctr">
            <a:noFill/>
            <a:miter lim="800000"/>
            <a:headEnd/>
            <a:tailEnd/>
          </a:ln>
        </p:spPr>
        <p:txBody>
          <a:bodyPr wrap="square" lIns="91169" tIns="45583" rIns="91169" bIns="45583">
            <a:spAutoFit/>
          </a:bodyPr>
          <a:lstStyle/>
          <a:p>
            <a:pPr marL="166638" indent="-166638" defTabSz="761771" eaLnBrk="0" hangingPunct="0">
              <a:lnSpc>
                <a:spcPct val="105000"/>
              </a:lnSpc>
              <a:spcAft>
                <a:spcPts val="200"/>
              </a:spcAft>
              <a:buClr>
                <a:srgbClr val="000000"/>
              </a:buClr>
              <a:buSzPct val="70000"/>
              <a:defRPr/>
            </a:pPr>
            <a:r>
              <a:rPr lang="bg-BG" altLang="zh-CN" sz="1799" b="1" dirty="0">
                <a:solidFill>
                  <a:srgbClr val="990000"/>
                </a:solidFill>
                <a:latin typeface="Arial" pitchFamily="34" charset="0"/>
                <a:ea typeface="华文细黑" pitchFamily="2" charset="-122"/>
                <a:cs typeface="Arial" pitchFamily="34" charset="0"/>
              </a:rPr>
              <a:t>История</a:t>
            </a:r>
            <a:endParaRPr lang="en-US" altLang="zh-CN" sz="1799" b="1" dirty="0">
              <a:solidFill>
                <a:srgbClr val="990000"/>
              </a:solidFill>
              <a:latin typeface="Arial" pitchFamily="34" charset="0"/>
              <a:ea typeface="华文细黑" pitchFamily="2" charset="-122"/>
              <a:cs typeface="Arial" pitchFamily="34" charset="0"/>
            </a:endParaRPr>
          </a:p>
          <a:p>
            <a:pPr marL="180921" indent="-180921" defTabSz="761771" eaLnBrk="0" hangingPunct="0">
              <a:lnSpc>
                <a:spcPct val="105000"/>
              </a:lnSpc>
              <a:spcAft>
                <a:spcPts val="200"/>
              </a:spcAft>
              <a:buClr>
                <a:schemeClr val="tx2"/>
              </a:buClr>
              <a:buSzPct val="80000"/>
              <a:buFont typeface="Wingdings" pitchFamily="2" charset="2"/>
              <a:buChar char="n"/>
              <a:defRPr/>
            </a:pPr>
            <a:r>
              <a:rPr lang="ru-RU" altLang="zh-CN" sz="1200" dirty="0">
                <a:solidFill>
                  <a:srgbClr val="000000"/>
                </a:solidFill>
                <a:latin typeface="Arial" pitchFamily="34" charset="0"/>
                <a:ea typeface="黑体" pitchFamily="2" charset="-122"/>
                <a:cs typeface="Arial" pitchFamily="34" charset="0"/>
              </a:rPr>
              <a:t>Northumberland е провинциален окръг, където много хора живеят в отдалечени, но зашеметяващо красиви места. Това означава, че не може да се разчита на инвестиция от страна на частни компании, т.к. не е икономически изгодно за тях. Това е мястото, където държавните пари се използват, за да стимулират бизнеса да прави нещо в най-отдалечените общности.</a:t>
            </a:r>
            <a:endParaRPr lang="en-US" altLang="zh-CN" sz="1200" dirty="0">
              <a:solidFill>
                <a:srgbClr val="000000"/>
              </a:solidFill>
              <a:latin typeface="Arial" pitchFamily="34" charset="0"/>
              <a:ea typeface="黑体" pitchFamily="2" charset="-122"/>
              <a:cs typeface="Arial" pitchFamily="34" charset="0"/>
            </a:endParaRPr>
          </a:p>
        </p:txBody>
      </p:sp>
    </p:spTree>
    <p:extLst>
      <p:ext uri="{BB962C8B-B14F-4D97-AF65-F5344CB8AC3E}">
        <p14:creationId xmlns:p14="http://schemas.microsoft.com/office/powerpoint/2010/main" val="63430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29394"/>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itle 1"/>
          <p:cNvSpPr>
            <a:spLocks noGrp="1"/>
          </p:cNvSpPr>
          <p:nvPr>
            <p:ph type="title"/>
          </p:nvPr>
        </p:nvSpPr>
        <p:spPr>
          <a:xfrm>
            <a:off x="324040" y="179161"/>
            <a:ext cx="5240419" cy="445521"/>
          </a:xfrm>
        </p:spPr>
        <p:txBody>
          <a:bodyPr anchor="b">
            <a:normAutofit/>
          </a:bodyPr>
          <a:lstStyle/>
          <a:p>
            <a:r>
              <a:rPr lang="en-US" sz="1800" dirty="0">
                <a:solidFill>
                  <a:srgbClr val="C00000"/>
                </a:solidFill>
                <a:latin typeface="Verdana" panose="020B0604030504040204" pitchFamily="34" charset="0"/>
              </a:rPr>
              <a:t>Mtel Business Internet</a:t>
            </a:r>
            <a:endParaRPr lang="bg-BG" sz="1800" dirty="0">
              <a:solidFill>
                <a:srgbClr val="C00000"/>
              </a:solidFill>
              <a:latin typeface="Verdana" panose="020B0604030504040204" pitchFamily="34" charset="0"/>
            </a:endParaRPr>
          </a:p>
        </p:txBody>
      </p:sp>
      <p:sp>
        <p:nvSpPr>
          <p:cNvPr id="9" name="Rectangle 6"/>
          <p:cNvSpPr>
            <a:spLocks noChangeArrowheads="1"/>
          </p:cNvSpPr>
          <p:nvPr/>
        </p:nvSpPr>
        <p:spPr bwMode="auto">
          <a:xfrm>
            <a:off x="329651" y="3639585"/>
            <a:ext cx="5516673" cy="2270475"/>
          </a:xfrm>
          <a:prstGeom prst="rect">
            <a:avLst/>
          </a:prstGeom>
          <a:noFill/>
          <a:ln w="9525">
            <a:solidFill>
              <a:srgbClr val="C00000"/>
            </a:solidFill>
            <a:miter lim="800000"/>
            <a:headEnd/>
            <a:tailEnd/>
          </a:ln>
          <a:effectLst/>
        </p:spPr>
        <p:txBody>
          <a:bodyPr/>
          <a:lstStyle/>
          <a:p>
            <a:pPr marL="171450" indent="-171450" algn="just">
              <a:lnSpc>
                <a:spcPct val="120000"/>
              </a:lnSpc>
              <a:spcBef>
                <a:spcPct val="20000"/>
              </a:spcBef>
              <a:buClr>
                <a:srgbClr val="9B2D25"/>
              </a:buClr>
              <a:buFont typeface="Arial" panose="020B0604020202020204" pitchFamily="34" charset="0"/>
              <a:buChar char="•"/>
              <a:defRPr/>
            </a:pPr>
            <a:r>
              <a:rPr lang="bg-BG" sz="1200" dirty="0" smtClean="0">
                <a:latin typeface="Verdana" panose="020B0604030504040204" pitchFamily="34" charset="0"/>
                <a:ea typeface="Verdana" panose="020B0604030504040204" pitchFamily="34" charset="0"/>
                <a:cs typeface="Verdana" panose="020B0604030504040204" pitchFamily="34" charset="0"/>
              </a:rPr>
              <a:t>100</a:t>
            </a:r>
            <a:r>
              <a:rPr lang="bg-BG" sz="1200" dirty="0">
                <a:latin typeface="Verdana" panose="020B0604030504040204" pitchFamily="34" charset="0"/>
                <a:ea typeface="Verdana" panose="020B0604030504040204" pitchFamily="34" charset="0"/>
                <a:cs typeface="Verdana" panose="020B0604030504040204" pitchFamily="34" charset="0"/>
              </a:rPr>
              <a:t>% гарантиран капацитет</a:t>
            </a:r>
          </a:p>
          <a:p>
            <a:pPr marL="171450" indent="-171450" algn="just">
              <a:lnSpc>
                <a:spcPct val="120000"/>
              </a:lnSpc>
              <a:spcBef>
                <a:spcPct val="20000"/>
              </a:spcBef>
              <a:buClr>
                <a:srgbClr val="9B2D25"/>
              </a:buClr>
              <a:buFont typeface="Arial" panose="020B0604020202020204" pitchFamily="34" charset="0"/>
              <a:buChar char="•"/>
              <a:defRPr/>
            </a:pPr>
            <a:r>
              <a:rPr lang="bg-BG" sz="1200" dirty="0">
                <a:latin typeface="Verdana" panose="020B0604030504040204" pitchFamily="34" charset="0"/>
                <a:ea typeface="Verdana" panose="020B0604030504040204" pitchFamily="34" charset="0"/>
                <a:cs typeface="Verdana" panose="020B0604030504040204" pitchFamily="34" charset="0"/>
              </a:rPr>
              <a:t>Симетричност на услугата: </a:t>
            </a:r>
            <a:r>
              <a:rPr lang="en-US" sz="1200" dirty="0">
                <a:latin typeface="Verdana" panose="020B0604030504040204" pitchFamily="34" charset="0"/>
                <a:ea typeface="Verdana" panose="020B0604030504040204" pitchFamily="34" charset="0"/>
                <a:cs typeface="Verdana" panose="020B0604030504040204" pitchFamily="34" charset="0"/>
              </a:rPr>
              <a:t>upload/download = 1</a:t>
            </a:r>
            <a:r>
              <a:rPr lang="bg-BG" sz="1200" dirty="0">
                <a:latin typeface="Verdana" panose="020B0604030504040204" pitchFamily="34" charset="0"/>
                <a:ea typeface="Verdana" panose="020B0604030504040204" pitchFamily="34" charset="0"/>
                <a:cs typeface="Verdana" panose="020B0604030504040204" pitchFamily="34" charset="0"/>
              </a:rPr>
              <a:t>:</a:t>
            </a:r>
            <a:r>
              <a:rPr lang="en-US" sz="1200" dirty="0">
                <a:latin typeface="Verdana" panose="020B0604030504040204" pitchFamily="34" charset="0"/>
                <a:ea typeface="Verdana" panose="020B0604030504040204" pitchFamily="34" charset="0"/>
                <a:cs typeface="Verdana" panose="020B0604030504040204" pitchFamily="34" charset="0"/>
              </a:rPr>
              <a:t>1</a:t>
            </a:r>
            <a:endParaRPr lang="bg-BG" sz="1200"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Font typeface="Arial" panose="020B0604020202020204" pitchFamily="34" charset="0"/>
              <a:buChar char="•"/>
              <a:defRPr/>
            </a:pPr>
            <a:r>
              <a:rPr lang="bg-BG" sz="1200" dirty="0">
                <a:latin typeface="Verdana" panose="020B0604030504040204" pitchFamily="34" charset="0"/>
                <a:ea typeface="Verdana" panose="020B0604030504040204" pitchFamily="34" charset="0"/>
                <a:cs typeface="Verdana" panose="020B0604030504040204" pitchFamily="34" charset="0"/>
              </a:rPr>
              <a:t>Собствена оптична мрежа </a:t>
            </a:r>
            <a:r>
              <a:rPr lang="en-US" sz="1200" dirty="0" smtClean="0">
                <a:latin typeface="Verdana" panose="020B0604030504040204" pitchFamily="34" charset="0"/>
                <a:ea typeface="Verdana" panose="020B0604030504040204" pitchFamily="34" charset="0"/>
                <a:cs typeface="Verdana" panose="020B0604030504040204" pitchFamily="34" charset="0"/>
              </a:rPr>
              <a:t>FOB</a:t>
            </a:r>
            <a:r>
              <a:rPr lang="bg-BG" sz="1200" dirty="0" smtClean="0">
                <a:latin typeface="Verdana" panose="020B0604030504040204" pitchFamily="34" charset="0"/>
                <a:ea typeface="Verdana" panose="020B0604030504040204" pitchFamily="34" charset="0"/>
                <a:cs typeface="Verdana" panose="020B0604030504040204" pitchFamily="34" charset="0"/>
              </a:rPr>
              <a:t> на </a:t>
            </a:r>
            <a:r>
              <a:rPr lang="bg-BG" sz="1200" dirty="0">
                <a:latin typeface="Verdana" panose="020B0604030504040204" pitchFamily="34" charset="0"/>
                <a:ea typeface="Verdana" panose="020B0604030504040204" pitchFamily="34" charset="0"/>
                <a:cs typeface="Verdana" panose="020B0604030504040204" pitchFamily="34" charset="0"/>
              </a:rPr>
              <a:t>национално ниво със 144  точки на присъствие </a:t>
            </a:r>
          </a:p>
          <a:p>
            <a:pPr marL="171450" indent="-171450" algn="just">
              <a:lnSpc>
                <a:spcPct val="120000"/>
              </a:lnSpc>
              <a:spcBef>
                <a:spcPct val="20000"/>
              </a:spcBef>
              <a:buClr>
                <a:srgbClr val="9B2D25"/>
              </a:buClr>
              <a:buFont typeface="Arial" panose="020B0604020202020204" pitchFamily="34" charset="0"/>
              <a:buChar char="•"/>
              <a:defRPr/>
            </a:pPr>
            <a:r>
              <a:rPr lang="bg-BG" sz="1200" dirty="0">
                <a:latin typeface="Verdana" panose="020B0604030504040204" pitchFamily="34" charset="0"/>
                <a:ea typeface="Verdana" panose="020B0604030504040204" pitchFamily="34" charset="0"/>
                <a:cs typeface="Verdana" panose="020B0604030504040204" pitchFamily="34" charset="0"/>
              </a:rPr>
              <a:t>Последна миля – </a:t>
            </a:r>
            <a:r>
              <a:rPr lang="en-US" sz="1200" dirty="0">
                <a:latin typeface="Verdana" panose="020B0604030504040204" pitchFamily="34" charset="0"/>
                <a:ea typeface="Verdana" panose="020B0604030504040204" pitchFamily="34" charset="0"/>
                <a:cs typeface="Verdana" panose="020B0604030504040204" pitchFamily="34" charset="0"/>
              </a:rPr>
              <a:t>MAN, PON, GPON, MW, Wireless</a:t>
            </a:r>
          </a:p>
          <a:p>
            <a:pPr marL="171450" indent="-171450" algn="just">
              <a:lnSpc>
                <a:spcPct val="120000"/>
              </a:lnSpc>
              <a:spcBef>
                <a:spcPct val="20000"/>
              </a:spcBef>
              <a:buClr>
                <a:srgbClr val="9B2D25"/>
              </a:buClr>
              <a:buFont typeface="Arial" panose="020B0604020202020204" pitchFamily="34" charset="0"/>
              <a:buChar char="•"/>
              <a:defRPr/>
            </a:pPr>
            <a:r>
              <a:rPr lang="bg-BG" sz="1200" dirty="0">
                <a:latin typeface="Verdana" panose="020B0604030504040204" pitchFamily="34" charset="0"/>
                <a:ea typeface="Verdana" panose="020B0604030504040204" pitchFamily="34" charset="0"/>
                <a:cs typeface="Verdana" panose="020B0604030504040204" pitchFamily="34" charset="0"/>
              </a:rPr>
              <a:t>Предоставяне на </a:t>
            </a:r>
            <a:r>
              <a:rPr lang="en-US" sz="1200" dirty="0">
                <a:latin typeface="Verdana" panose="020B0604030504040204" pitchFamily="34" charset="0"/>
                <a:ea typeface="Verdana" panose="020B0604030504040204" pitchFamily="34" charset="0"/>
                <a:cs typeface="Verdana" panose="020B0604030504040204" pitchFamily="34" charset="0"/>
              </a:rPr>
              <a:t>IP </a:t>
            </a:r>
            <a:r>
              <a:rPr lang="bg-BG" sz="1200" dirty="0">
                <a:latin typeface="Verdana" panose="020B0604030504040204" pitchFamily="34" charset="0"/>
                <a:ea typeface="Verdana" panose="020B0604030504040204" pitchFamily="34" charset="0"/>
                <a:cs typeface="Verdana" panose="020B0604030504040204" pitchFamily="34" charset="0"/>
              </a:rPr>
              <a:t>адреси </a:t>
            </a:r>
            <a:r>
              <a:rPr lang="en-US" sz="1200" dirty="0">
                <a:latin typeface="Verdana" panose="020B0604030504040204" pitchFamily="34" charset="0"/>
                <a:ea typeface="Verdana" panose="020B0604030504040204" pitchFamily="34" charset="0"/>
                <a:cs typeface="Verdana" panose="020B0604030504040204" pitchFamily="34" charset="0"/>
              </a:rPr>
              <a:t>IPv4 </a:t>
            </a:r>
            <a:r>
              <a:rPr lang="bg-BG" sz="1200" dirty="0">
                <a:latin typeface="Verdana" panose="020B0604030504040204" pitchFamily="34" charset="0"/>
                <a:ea typeface="Verdana" panose="020B0604030504040204" pitchFamily="34" charset="0"/>
                <a:cs typeface="Verdana" panose="020B0604030504040204" pitchFamily="34" charset="0"/>
              </a:rPr>
              <a:t>и </a:t>
            </a:r>
            <a:r>
              <a:rPr lang="en-US" sz="1200" dirty="0">
                <a:latin typeface="Verdana" panose="020B0604030504040204" pitchFamily="34" charset="0"/>
                <a:ea typeface="Verdana" panose="020B0604030504040204" pitchFamily="34" charset="0"/>
                <a:cs typeface="Verdana" panose="020B0604030504040204" pitchFamily="34" charset="0"/>
              </a:rPr>
              <a:t>IPv6</a:t>
            </a:r>
            <a:endParaRPr lang="bg-BG" sz="1200"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Font typeface="Arial" panose="020B0604020202020204" pitchFamily="34" charset="0"/>
              <a:buChar char="•"/>
              <a:defRPr/>
            </a:pPr>
            <a:r>
              <a:rPr lang="bg-BG" sz="1200" dirty="0">
                <a:latin typeface="Verdana" panose="020B0604030504040204" pitchFamily="34" charset="0"/>
                <a:ea typeface="Verdana" panose="020B0604030504040204" pitchFamily="34" charset="0"/>
                <a:cs typeface="Verdana" panose="020B0604030504040204" pitchFamily="34" charset="0"/>
              </a:rPr>
              <a:t>Комуникационното устройство при клиента </a:t>
            </a:r>
            <a:r>
              <a:rPr lang="bg-BG" sz="1200" dirty="0" smtClean="0">
                <a:latin typeface="Verdana" panose="020B0604030504040204" pitchFamily="34" charset="0"/>
                <a:ea typeface="Verdana" panose="020B0604030504040204" pitchFamily="34" charset="0"/>
                <a:cs typeface="Verdana" panose="020B0604030504040204" pitchFamily="34" charset="0"/>
              </a:rPr>
              <a:t>предоставено</a:t>
            </a:r>
            <a:r>
              <a:rPr lang="bg-BG" sz="1200" dirty="0">
                <a:latin typeface="Verdana" panose="020B0604030504040204" pitchFamily="34" charset="0"/>
                <a:ea typeface="Verdana" panose="020B0604030504040204" pitchFamily="34" charset="0"/>
                <a:cs typeface="Verdana" panose="020B0604030504040204" pitchFamily="34" charset="0"/>
              </a:rPr>
              <a:t>, инсталирано, конфигурирано и наблюдавано от М</a:t>
            </a:r>
            <a:r>
              <a:rPr lang="en-US" sz="1200" dirty="0">
                <a:latin typeface="Verdana" panose="020B0604030504040204" pitchFamily="34" charset="0"/>
                <a:ea typeface="Verdana" panose="020B0604030504040204" pitchFamily="34" charset="0"/>
                <a:cs typeface="Verdana" panose="020B0604030504040204" pitchFamily="34" charset="0"/>
              </a:rPr>
              <a:t>t</a:t>
            </a:r>
            <a:r>
              <a:rPr lang="bg-BG" sz="1200" dirty="0">
                <a:latin typeface="Verdana" panose="020B0604030504040204" pitchFamily="34" charset="0"/>
                <a:ea typeface="Verdana" panose="020B0604030504040204" pitchFamily="34" charset="0"/>
                <a:cs typeface="Verdana" panose="020B0604030504040204" pitchFamily="34" charset="0"/>
              </a:rPr>
              <a:t>ел </a:t>
            </a:r>
          </a:p>
          <a:p>
            <a:pPr marL="171450" indent="-171450" algn="just">
              <a:lnSpc>
                <a:spcPct val="120000"/>
              </a:lnSpc>
              <a:spcBef>
                <a:spcPct val="20000"/>
              </a:spcBef>
              <a:buClr>
                <a:srgbClr val="9B2D25"/>
              </a:buClr>
              <a:buFont typeface="Arial" panose="020B0604020202020204" pitchFamily="34" charset="0"/>
              <a:buChar char="•"/>
              <a:defRPr/>
            </a:pPr>
            <a:r>
              <a:rPr lang="en-US" sz="1200" dirty="0">
                <a:latin typeface="Verdana" panose="020B0604030504040204" pitchFamily="34" charset="0"/>
                <a:ea typeface="Verdana" panose="020B0604030504040204" pitchFamily="34" charset="0"/>
                <a:cs typeface="Verdana" panose="020B0604030504040204" pitchFamily="34" charset="0"/>
              </a:rPr>
              <a:t>24*7 </a:t>
            </a:r>
            <a:r>
              <a:rPr lang="bg-BG" sz="1200" dirty="0">
                <a:latin typeface="Verdana" panose="020B0604030504040204" pitchFamily="34" charset="0"/>
                <a:ea typeface="Verdana" panose="020B0604030504040204" pitchFamily="34" charset="0"/>
                <a:cs typeface="Verdana" panose="020B0604030504040204" pitchFamily="34" charset="0"/>
              </a:rPr>
              <a:t>мониторинг и поддръжка от </a:t>
            </a:r>
            <a:r>
              <a:rPr lang="bg-BG" sz="1200" dirty="0" smtClean="0">
                <a:latin typeface="Verdana" panose="020B0604030504040204" pitchFamily="34" charset="0"/>
                <a:ea typeface="Verdana" panose="020B0604030504040204" pitchFamily="34" charset="0"/>
                <a:cs typeface="Verdana" panose="020B0604030504040204" pitchFamily="34" charset="0"/>
              </a:rPr>
              <a:t>квалифицирани </a:t>
            </a:r>
            <a:r>
              <a:rPr lang="bg-BG" sz="1200" dirty="0">
                <a:latin typeface="Verdana" panose="020B0604030504040204" pitchFamily="34" charset="0"/>
                <a:ea typeface="Verdana" panose="020B0604030504040204" pitchFamily="34" charset="0"/>
                <a:cs typeface="Verdana" panose="020B0604030504040204" pitchFamily="34" charset="0"/>
              </a:rPr>
              <a:t>специалисти</a:t>
            </a:r>
          </a:p>
        </p:txBody>
      </p:sp>
      <p:sp>
        <p:nvSpPr>
          <p:cNvPr id="10" name="Rectangle 9"/>
          <p:cNvSpPr/>
          <p:nvPr/>
        </p:nvSpPr>
        <p:spPr>
          <a:xfrm>
            <a:off x="324040" y="1056793"/>
            <a:ext cx="5528824" cy="304800"/>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1600" b="1" dirty="0">
                <a:solidFill>
                  <a:srgbClr val="FFFFFF"/>
                </a:solidFill>
              </a:rPr>
              <a:t>Описание</a:t>
            </a:r>
          </a:p>
        </p:txBody>
      </p:sp>
      <p:sp>
        <p:nvSpPr>
          <p:cNvPr id="11" name="Rectangle 10"/>
          <p:cNvSpPr/>
          <p:nvPr/>
        </p:nvSpPr>
        <p:spPr>
          <a:xfrm>
            <a:off x="324040" y="3182273"/>
            <a:ext cx="5522284" cy="304800"/>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1600" b="1" dirty="0">
                <a:solidFill>
                  <a:srgbClr val="FFFFFF"/>
                </a:solidFill>
              </a:rPr>
              <a:t>Параметри</a:t>
            </a:r>
          </a:p>
        </p:txBody>
      </p:sp>
      <p:sp>
        <p:nvSpPr>
          <p:cNvPr id="14" name="Rectangle 13"/>
          <p:cNvSpPr/>
          <p:nvPr/>
        </p:nvSpPr>
        <p:spPr>
          <a:xfrm>
            <a:off x="6152270" y="3639585"/>
            <a:ext cx="5462457" cy="2262921"/>
          </a:xfrm>
          <a:prstGeom prst="rect">
            <a:avLst/>
          </a:prstGeom>
          <a:noFill/>
          <a:ln w="9525">
            <a:solidFill>
              <a:srgbClr val="C00000"/>
            </a:solidFill>
            <a:miter lim="800000"/>
            <a:headEnd/>
            <a:tailEnd/>
          </a:ln>
          <a:effectLst/>
        </p:spPr>
        <p:txBody>
          <a:bodyPr/>
          <a:lstStyle/>
          <a:p>
            <a:pPr marL="171450" indent="-171450" algn="just">
              <a:lnSpc>
                <a:spcPct val="120000"/>
              </a:lnSpc>
              <a:spcBef>
                <a:spcPct val="20000"/>
              </a:spcBef>
              <a:buClr>
                <a:srgbClr val="9B2D25"/>
              </a:buClr>
              <a:buFont typeface="Arial" panose="020B0604020202020204" pitchFamily="34" charset="0"/>
              <a:buChar char="•"/>
            </a:pPr>
            <a:endParaRPr lang="bg-BG"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angle 63"/>
          <p:cNvSpPr txBox="1">
            <a:spLocks noChangeArrowheads="1"/>
          </p:cNvSpPr>
          <p:nvPr/>
        </p:nvSpPr>
        <p:spPr>
          <a:xfrm>
            <a:off x="6327762" y="4096354"/>
            <a:ext cx="5286965" cy="1806152"/>
          </a:xfrm>
          <a:prstGeom prst="rect">
            <a:avLst/>
          </a:prstGeom>
        </p:spPr>
        <p:txBody>
          <a:bodyPr/>
          <a:lstStyle/>
          <a:p>
            <a:pPr marL="171450" indent="-171450" algn="just">
              <a:lnSpc>
                <a:spcPct val="120000"/>
              </a:lnSpc>
              <a:spcBef>
                <a:spcPct val="20000"/>
              </a:spcBef>
              <a:buClr>
                <a:srgbClr val="9B2D25"/>
              </a:buClr>
              <a:buSzPct val="80000"/>
              <a:buFont typeface="Arial" panose="020B0604020202020204" pitchFamily="34" charset="0"/>
              <a:buChar char="•"/>
              <a:defRPr/>
            </a:pPr>
            <a:r>
              <a:rPr lang="bg-BG" sz="1200" b="1" dirty="0">
                <a:latin typeface="Verdana" panose="020B0604030504040204" pitchFamily="34" charset="0"/>
                <a:ea typeface="Verdana" panose="020B0604030504040204" pitchFamily="34" charset="0"/>
                <a:cs typeface="Verdana" panose="020B0604030504040204" pitchFamily="34" charset="0"/>
              </a:rPr>
              <a:t>Наличност на услугата </a:t>
            </a:r>
            <a:r>
              <a:rPr lang="en-US" sz="1200" b="1" dirty="0">
                <a:latin typeface="Verdana" panose="020B0604030504040204" pitchFamily="34" charset="0"/>
                <a:ea typeface="Verdana" panose="020B0604030504040204" pitchFamily="34" charset="0"/>
                <a:cs typeface="Verdana" panose="020B0604030504040204" pitchFamily="34" charset="0"/>
              </a:rPr>
              <a:t>– 99.</a:t>
            </a:r>
            <a:r>
              <a:rPr lang="bg-BG" sz="1200" b="1" dirty="0">
                <a:latin typeface="Verdana" panose="020B0604030504040204" pitchFamily="34" charset="0"/>
                <a:ea typeface="Verdana" panose="020B0604030504040204" pitchFamily="34" charset="0"/>
                <a:cs typeface="Verdana" panose="020B0604030504040204" pitchFamily="34" charset="0"/>
              </a:rPr>
              <a:t>5</a:t>
            </a:r>
            <a:r>
              <a:rPr lang="en-US" sz="1200" b="1" dirty="0">
                <a:latin typeface="Verdana" panose="020B0604030504040204" pitchFamily="34" charset="0"/>
                <a:ea typeface="Verdana" panose="020B0604030504040204" pitchFamily="34" charset="0"/>
                <a:cs typeface="Verdana" panose="020B0604030504040204" pitchFamily="34" charset="0"/>
              </a:rPr>
              <a:t>%</a:t>
            </a:r>
            <a:r>
              <a:rPr lang="bg-BG" sz="1200" b="1" dirty="0">
                <a:latin typeface="Verdana" panose="020B0604030504040204" pitchFamily="34" charset="0"/>
                <a:ea typeface="Verdana" panose="020B0604030504040204" pitchFamily="34" charset="0"/>
                <a:cs typeface="Verdana" panose="020B0604030504040204" pitchFamily="34" charset="0"/>
              </a:rPr>
              <a:t> на годишна база</a:t>
            </a:r>
            <a:endParaRPr lang="en-US" sz="1200" b="1"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SzPct val="80000"/>
              <a:buFont typeface="Arial" panose="020B0604020202020204" pitchFamily="34" charset="0"/>
              <a:buChar char="•"/>
              <a:defRPr/>
            </a:pPr>
            <a:r>
              <a:rPr lang="bg-BG" sz="1200" b="1" dirty="0">
                <a:latin typeface="Verdana" panose="020B0604030504040204" pitchFamily="34" charset="0"/>
                <a:ea typeface="Verdana" panose="020B0604030504040204" pitchFamily="34" charset="0"/>
                <a:cs typeface="Verdana" panose="020B0604030504040204" pitchFamily="34" charset="0"/>
              </a:rPr>
              <a:t>Загуба на пакети </a:t>
            </a:r>
            <a:r>
              <a:rPr lang="en-US" sz="1200" b="1" dirty="0">
                <a:latin typeface="Verdana" panose="020B0604030504040204" pitchFamily="34" charset="0"/>
                <a:ea typeface="Verdana" panose="020B0604030504040204" pitchFamily="34" charset="0"/>
                <a:cs typeface="Verdana" panose="020B0604030504040204" pitchFamily="34" charset="0"/>
              </a:rPr>
              <a:t>– </a:t>
            </a:r>
            <a:r>
              <a:rPr lang="bg-BG" sz="1200" b="1" dirty="0">
                <a:latin typeface="Verdana" panose="020B0604030504040204" pitchFamily="34" charset="0"/>
                <a:ea typeface="Verdana" panose="020B0604030504040204" pitchFamily="34" charset="0"/>
                <a:cs typeface="Verdana" panose="020B0604030504040204" pitchFamily="34" charset="0"/>
              </a:rPr>
              <a:t>до </a:t>
            </a:r>
            <a:r>
              <a:rPr lang="en-US" sz="1200" b="1" dirty="0">
                <a:latin typeface="Verdana" panose="020B0604030504040204" pitchFamily="34" charset="0"/>
                <a:ea typeface="Verdana" panose="020B0604030504040204" pitchFamily="34" charset="0"/>
                <a:cs typeface="Verdana" panose="020B0604030504040204" pitchFamily="34" charset="0"/>
              </a:rPr>
              <a:t>2%</a:t>
            </a:r>
          </a:p>
          <a:p>
            <a:pPr marL="171450" indent="-171450" algn="just">
              <a:lnSpc>
                <a:spcPct val="120000"/>
              </a:lnSpc>
              <a:spcBef>
                <a:spcPct val="20000"/>
              </a:spcBef>
              <a:buClr>
                <a:srgbClr val="9B2D25"/>
              </a:buClr>
              <a:buSzPct val="80000"/>
              <a:buFont typeface="Arial" panose="020B0604020202020204" pitchFamily="34" charset="0"/>
              <a:buChar char="•"/>
              <a:defRPr/>
            </a:pPr>
            <a:r>
              <a:rPr lang="bg-BG" sz="1200" b="1" dirty="0">
                <a:latin typeface="Verdana" panose="020B0604030504040204" pitchFamily="34" charset="0"/>
                <a:ea typeface="Verdana" panose="020B0604030504040204" pitchFamily="34" charset="0"/>
                <a:cs typeface="Verdana" panose="020B0604030504040204" pitchFamily="34" charset="0"/>
              </a:rPr>
              <a:t>Закъснение на пакети </a:t>
            </a:r>
            <a:r>
              <a:rPr lang="en-US" sz="1200" b="1" dirty="0">
                <a:latin typeface="Verdana" panose="020B0604030504040204" pitchFamily="34" charset="0"/>
                <a:ea typeface="Verdana" panose="020B0604030504040204" pitchFamily="34" charset="0"/>
                <a:cs typeface="Verdana" panose="020B0604030504040204" pitchFamily="34" charset="0"/>
              </a:rPr>
              <a:t>–</a:t>
            </a:r>
            <a:r>
              <a:rPr lang="bg-BG" sz="1200" b="1" dirty="0">
                <a:latin typeface="Verdana" panose="020B0604030504040204" pitchFamily="34" charset="0"/>
                <a:ea typeface="Verdana" panose="020B0604030504040204" pitchFamily="34" charset="0"/>
                <a:cs typeface="Verdana" panose="020B0604030504040204" pitchFamily="34" charset="0"/>
              </a:rPr>
              <a:t> до</a:t>
            </a:r>
            <a:r>
              <a:rPr lang="en-US" sz="1200" b="1" dirty="0">
                <a:latin typeface="Verdana" panose="020B0604030504040204" pitchFamily="34" charset="0"/>
                <a:ea typeface="Verdana" panose="020B0604030504040204" pitchFamily="34" charset="0"/>
                <a:cs typeface="Verdana" panose="020B0604030504040204" pitchFamily="34" charset="0"/>
              </a:rPr>
              <a:t> 150 </a:t>
            </a:r>
            <a:r>
              <a:rPr lang="en-US" sz="1200" b="1" dirty="0" err="1">
                <a:latin typeface="Verdana" panose="020B0604030504040204" pitchFamily="34" charset="0"/>
                <a:ea typeface="Verdana" panose="020B0604030504040204" pitchFamily="34" charset="0"/>
                <a:cs typeface="Verdana" panose="020B0604030504040204" pitchFamily="34" charset="0"/>
              </a:rPr>
              <a:t>ms</a:t>
            </a:r>
            <a:endParaRPr lang="en-US" sz="1200" b="1"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SzPct val="80000"/>
              <a:buFont typeface="Arial" panose="020B0604020202020204" pitchFamily="34" charset="0"/>
              <a:buChar char="•"/>
              <a:defRPr/>
            </a:pPr>
            <a:r>
              <a:rPr lang="bg-BG" sz="1200" b="1" dirty="0">
                <a:latin typeface="Verdana" panose="020B0604030504040204" pitchFamily="34" charset="0"/>
                <a:ea typeface="Verdana" panose="020B0604030504040204" pitchFamily="34" charset="0"/>
                <a:cs typeface="Verdana" panose="020B0604030504040204" pitchFamily="34" charset="0"/>
              </a:rPr>
              <a:t>Време за реакция </a:t>
            </a:r>
            <a:r>
              <a:rPr lang="en-US" sz="1200" b="1" dirty="0">
                <a:latin typeface="Verdana" panose="020B0604030504040204" pitchFamily="34" charset="0"/>
                <a:ea typeface="Verdana" panose="020B0604030504040204" pitchFamily="34" charset="0"/>
                <a:cs typeface="Verdana" panose="020B0604030504040204" pitchFamily="34" charset="0"/>
              </a:rPr>
              <a:t>– </a:t>
            </a:r>
            <a:r>
              <a:rPr lang="bg-BG" sz="1200" b="1" dirty="0">
                <a:latin typeface="Verdana" panose="020B0604030504040204" pitchFamily="34" charset="0"/>
                <a:ea typeface="Verdana" panose="020B0604030504040204" pitchFamily="34" charset="0"/>
                <a:cs typeface="Verdana" panose="020B0604030504040204" pitchFamily="34" charset="0"/>
              </a:rPr>
              <a:t>до </a:t>
            </a:r>
            <a:r>
              <a:rPr lang="en-US" sz="1200" b="1" dirty="0">
                <a:latin typeface="Verdana" panose="020B0604030504040204" pitchFamily="34" charset="0"/>
                <a:ea typeface="Verdana" panose="020B0604030504040204" pitchFamily="34" charset="0"/>
                <a:cs typeface="Verdana" panose="020B0604030504040204" pitchFamily="34" charset="0"/>
              </a:rPr>
              <a:t>1 </a:t>
            </a:r>
            <a:r>
              <a:rPr lang="bg-BG" sz="1200" b="1" dirty="0">
                <a:latin typeface="Verdana" panose="020B0604030504040204" pitchFamily="34" charset="0"/>
                <a:ea typeface="Verdana" panose="020B0604030504040204" pitchFamily="34" charset="0"/>
                <a:cs typeface="Verdana" panose="020B0604030504040204" pitchFamily="34" charset="0"/>
              </a:rPr>
              <a:t>час</a:t>
            </a:r>
            <a:endParaRPr lang="en-US" sz="1200" b="1"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SzPct val="80000"/>
              <a:buFont typeface="Arial" panose="020B0604020202020204" pitchFamily="34" charset="0"/>
              <a:buChar char="•"/>
              <a:defRPr/>
            </a:pPr>
            <a:r>
              <a:rPr lang="bg-BG" sz="1200" b="1" dirty="0">
                <a:latin typeface="Verdana" panose="020B0604030504040204" pitchFamily="34" charset="0"/>
                <a:ea typeface="Verdana" panose="020B0604030504040204" pitchFamily="34" charset="0"/>
                <a:cs typeface="Verdana" panose="020B0604030504040204" pitchFamily="34" charset="0"/>
              </a:rPr>
              <a:t>Време за възстановяване </a:t>
            </a:r>
            <a:r>
              <a:rPr lang="en-US" sz="1200" b="1" dirty="0">
                <a:latin typeface="Verdana" panose="020B0604030504040204" pitchFamily="34" charset="0"/>
                <a:ea typeface="Verdana" panose="020B0604030504040204" pitchFamily="34" charset="0"/>
                <a:cs typeface="Verdana" panose="020B0604030504040204" pitchFamily="34" charset="0"/>
              </a:rPr>
              <a:t>– </a:t>
            </a:r>
            <a:r>
              <a:rPr lang="bg-BG" sz="1200" b="1" dirty="0">
                <a:latin typeface="Verdana" panose="020B0604030504040204" pitchFamily="34" charset="0"/>
                <a:ea typeface="Verdana" panose="020B0604030504040204" pitchFamily="34" charset="0"/>
                <a:cs typeface="Verdana" panose="020B0604030504040204" pitchFamily="34" charset="0"/>
              </a:rPr>
              <a:t>до </a:t>
            </a:r>
            <a:r>
              <a:rPr lang="en-US" sz="1200" b="1" dirty="0">
                <a:latin typeface="Verdana" panose="020B0604030504040204" pitchFamily="34" charset="0"/>
                <a:ea typeface="Verdana" panose="020B0604030504040204" pitchFamily="34" charset="0"/>
                <a:cs typeface="Verdana" panose="020B0604030504040204" pitchFamily="34" charset="0"/>
              </a:rPr>
              <a:t>12 </a:t>
            </a:r>
            <a:r>
              <a:rPr lang="bg-BG" sz="1200" b="1" dirty="0">
                <a:latin typeface="Verdana" panose="020B0604030504040204" pitchFamily="34" charset="0"/>
                <a:ea typeface="Verdana" panose="020B0604030504040204" pitchFamily="34" charset="0"/>
                <a:cs typeface="Verdana" panose="020B0604030504040204" pitchFamily="34" charset="0"/>
              </a:rPr>
              <a:t>часа</a:t>
            </a:r>
            <a:endParaRPr lang="en-US" sz="1200" b="1"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ct val="20000"/>
              </a:spcBef>
              <a:buClr>
                <a:srgbClr val="A50021"/>
              </a:buClr>
              <a:buFont typeface="Wingdings" pitchFamily="2" charset="2"/>
              <a:buChar char="q"/>
              <a:defRPr/>
            </a:pPr>
            <a:endParaRPr lang="en-US" sz="1200" kern="0"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6137915" y="3182273"/>
            <a:ext cx="5476812" cy="304800"/>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600" b="1">
                <a:solidFill>
                  <a:srgbClr val="FFFFFF"/>
                </a:solidFill>
              </a:defRPr>
            </a:lvl1pPr>
          </a:lstStyle>
          <a:p>
            <a:r>
              <a:rPr lang="en-GB" dirty="0"/>
              <a:t>SLA </a:t>
            </a:r>
            <a:r>
              <a:rPr lang="bg-BG" dirty="0"/>
              <a:t>Параметри</a:t>
            </a:r>
            <a:endParaRPr lang="en-GB" dirty="0"/>
          </a:p>
        </p:txBody>
      </p:sp>
      <p:pic>
        <p:nvPicPr>
          <p:cNvPr id="19" name="Picture 2" descr="http://www.symphony.net.th/src/images/services/img-domestic06.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088" t="4987" r="1913" b="12015"/>
          <a:stretch/>
        </p:blipFill>
        <p:spPr bwMode="auto">
          <a:xfrm>
            <a:off x="6137915" y="1057782"/>
            <a:ext cx="5462456" cy="17105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24040" y="1501133"/>
            <a:ext cx="5522284" cy="1384995"/>
          </a:xfrm>
          <a:prstGeom prst="rect">
            <a:avLst/>
          </a:prstGeom>
          <a:ln>
            <a:solidFill>
              <a:srgbClr val="C00000"/>
            </a:solidFill>
          </a:ln>
        </p:spPr>
        <p:txBody>
          <a:bodyPr wrap="square">
            <a:spAutoFit/>
          </a:bodyPr>
          <a:lstStyle/>
          <a:p>
            <a:r>
              <a:rPr lang="ru-RU" sz="1200" dirty="0">
                <a:latin typeface="Verdana" panose="020B0604030504040204" pitchFamily="34" charset="0"/>
                <a:ea typeface="Verdana" panose="020B0604030504040204" pitchFamily="34" charset="0"/>
                <a:cs typeface="Verdana" panose="020B0604030504040204" pitchFamily="34" charset="0"/>
              </a:rPr>
              <a:t>Гарантиран симетричен канал за достъп до </a:t>
            </a:r>
            <a:r>
              <a:rPr lang="en-US" sz="1200" dirty="0">
                <a:latin typeface="Verdana" panose="020B0604030504040204" pitchFamily="34" charset="0"/>
                <a:ea typeface="Verdana" panose="020B0604030504040204" pitchFamily="34" charset="0"/>
                <a:cs typeface="Verdana" panose="020B0604030504040204" pitchFamily="34" charset="0"/>
              </a:rPr>
              <a:t>  </a:t>
            </a:r>
            <a:r>
              <a:rPr lang="ru-RU" sz="1200" dirty="0">
                <a:latin typeface="Verdana" panose="020B0604030504040204" pitchFamily="34" charset="0"/>
                <a:ea typeface="Verdana" panose="020B0604030504040204" pitchFamily="34" charset="0"/>
                <a:cs typeface="Verdana" panose="020B0604030504040204" pitchFamily="34" charset="0"/>
              </a:rPr>
              <a:t>глобалната</a:t>
            </a:r>
            <a:r>
              <a:rPr lang="en-US" sz="1200" dirty="0">
                <a:latin typeface="Verdana" panose="020B0604030504040204" pitchFamily="34" charset="0"/>
                <a:ea typeface="Verdana" panose="020B0604030504040204" pitchFamily="34" charset="0"/>
                <a:cs typeface="Verdana" panose="020B0604030504040204" pitchFamily="34" charset="0"/>
              </a:rPr>
              <a:t>  </a:t>
            </a:r>
            <a:r>
              <a:rPr lang="ru-RU" sz="1200" dirty="0">
                <a:latin typeface="Verdana" panose="020B0604030504040204" pitchFamily="34" charset="0"/>
                <a:ea typeface="Verdana" panose="020B0604030504040204" pitchFamily="34" charset="0"/>
                <a:cs typeface="Verdana" panose="020B0604030504040204" pitchFamily="34" charset="0"/>
              </a:rPr>
              <a:t> мрежа. </a:t>
            </a:r>
            <a:r>
              <a:rPr lang="en-US" sz="1200" dirty="0">
                <a:latin typeface="Verdana" panose="020B0604030504040204" pitchFamily="34" charset="0"/>
                <a:ea typeface="Verdana" panose="020B0604030504040204" pitchFamily="34" charset="0"/>
                <a:cs typeface="Verdana" panose="020B0604030504040204" pitchFamily="34" charset="0"/>
              </a:rPr>
              <a:t> </a:t>
            </a:r>
            <a:endParaRPr lang="bg-BG" sz="1200" dirty="0">
              <a:latin typeface="Verdana" panose="020B0604030504040204" pitchFamily="34" charset="0"/>
              <a:ea typeface="Verdana" panose="020B0604030504040204" pitchFamily="34" charset="0"/>
              <a:cs typeface="Verdana" panose="020B0604030504040204" pitchFamily="34" charset="0"/>
            </a:endParaRPr>
          </a:p>
          <a:p>
            <a:r>
              <a:rPr lang="ru-RU" sz="1200" dirty="0">
                <a:latin typeface="Verdana" panose="020B0604030504040204" pitchFamily="34" charset="0"/>
                <a:ea typeface="Verdana" panose="020B0604030504040204" pitchFamily="34" charset="0"/>
                <a:cs typeface="Verdana" panose="020B0604030504040204" pitchFamily="34" charset="0"/>
              </a:rPr>
              <a:t>Наземна свързаност до международните (Tier 1) Интернет доставчици, гарантираща минимални времезакъснения  </a:t>
            </a:r>
            <a:r>
              <a:rPr lang="bg-BG" sz="1200" dirty="0">
                <a:latin typeface="Verdana" panose="020B0604030504040204" pitchFamily="34" charset="0"/>
                <a:ea typeface="Verdana" panose="020B0604030504040204" pitchFamily="34" charset="0"/>
                <a:cs typeface="Verdana" panose="020B0604030504040204" pitchFamily="34" charset="0"/>
              </a:rPr>
              <a:t>до локацията на клиента.                                                                                                       Осигурява достъп до присвоеното </a:t>
            </a:r>
            <a:r>
              <a:rPr lang="en-US" sz="1200" dirty="0">
                <a:latin typeface="Verdana" panose="020B0604030504040204" pitchFamily="34" charset="0"/>
                <a:ea typeface="Verdana" panose="020B0604030504040204" pitchFamily="34" charset="0"/>
                <a:cs typeface="Verdana" panose="020B0604030504040204" pitchFamily="34" charset="0"/>
              </a:rPr>
              <a:t>IP </a:t>
            </a:r>
            <a:r>
              <a:rPr lang="bg-BG" sz="1200" dirty="0">
                <a:latin typeface="Verdana" panose="020B0604030504040204" pitchFamily="34" charset="0"/>
                <a:ea typeface="Verdana" panose="020B0604030504040204" pitchFamily="34" charset="0"/>
                <a:cs typeface="Verdana" panose="020B0604030504040204" pitchFamily="34" charset="0"/>
              </a:rPr>
              <a:t>адресно пространство на български доставчици на Интернет и </a:t>
            </a:r>
            <a:r>
              <a:rPr lang="en-US" sz="1200" dirty="0">
                <a:latin typeface="Verdana" panose="020B0604030504040204" pitchFamily="34" charset="0"/>
                <a:ea typeface="Verdana" panose="020B0604030504040204" pitchFamily="34" charset="0"/>
                <a:cs typeface="Verdana" panose="020B0604030504040204" pitchFamily="34" charset="0"/>
              </a:rPr>
              <a:t>M</a:t>
            </a:r>
            <a:r>
              <a:rPr lang="bg-BG" sz="1200" dirty="0" err="1">
                <a:latin typeface="Verdana" panose="020B0604030504040204" pitchFamily="34" charset="0"/>
                <a:ea typeface="Verdana" panose="020B0604030504040204" pitchFamily="34" charset="0"/>
                <a:cs typeface="Verdana" panose="020B0604030504040204" pitchFamily="34" charset="0"/>
              </a:rPr>
              <a:t>еждународното</a:t>
            </a:r>
            <a:r>
              <a:rPr lang="bg-BG" sz="1200" dirty="0">
                <a:latin typeface="Verdana" panose="020B0604030504040204" pitchFamily="34" charset="0"/>
                <a:ea typeface="Verdana" panose="020B0604030504040204" pitchFamily="34" charset="0"/>
                <a:cs typeface="Verdana" panose="020B0604030504040204" pitchFamily="34" charset="0"/>
              </a:rPr>
              <a:t> Интернет пространство с капацитет, заявен от клиента.</a:t>
            </a:r>
            <a:endParaRPr lang="en-US" sz="1200" dirty="0">
              <a:latin typeface="Verdana" panose="020B0604030504040204" pitchFamily="34" charset="0"/>
              <a:ea typeface="Verdana" panose="020B0604030504040204" pitchFamily="34" charset="0"/>
              <a:cs typeface="Verdana" panose="020B0604030504040204" pitchFamily="34" charset="0"/>
            </a:endParaRPr>
          </a:p>
        </p:txBody>
      </p: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6" name="Picture 2" descr="Резултат с изображение за mtel log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7334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281462" y="1384602"/>
            <a:ext cx="7113748" cy="1913486"/>
          </a:xfrm>
          <a:prstGeom prst="rect">
            <a:avLst/>
          </a:prstGeom>
          <a:solidFill>
            <a:schemeClr val="bg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ct val="20000"/>
              </a:spcBef>
              <a:buClr>
                <a:srgbClr val="C00000"/>
              </a:buClr>
              <a:buSzPct val="100000"/>
              <a:defRPr/>
            </a:pPr>
            <a:r>
              <a:rPr lang="ru-RU" sz="1200" dirty="0" smtClean="0">
                <a:solidFill>
                  <a:schemeClr val="tx1"/>
                </a:solidFill>
                <a:ea typeface="Verdana" panose="020B0604030504040204" pitchFamily="34" charset="0"/>
                <a:cs typeface="Verdana" panose="020B0604030504040204" pitchFamily="34" charset="0"/>
              </a:rPr>
              <a:t>Mtel </a:t>
            </a:r>
            <a:r>
              <a:rPr lang="ru-RU" sz="1200" dirty="0">
                <a:solidFill>
                  <a:schemeClr val="tx1"/>
                </a:solidFill>
                <a:ea typeface="Verdana" panose="020B0604030504040204" pitchFamily="34" charset="0"/>
                <a:cs typeface="Verdana" panose="020B0604030504040204" pitchFamily="34" charset="0"/>
              </a:rPr>
              <a:t>Data VPN свъзва всички Ваши отдалечени офиси в една Виртуална Частна Мрежа за пренос на данни, глас, видео и бизнес-критични приложения в реално </a:t>
            </a:r>
            <a:r>
              <a:rPr lang="ru-RU" sz="1200" dirty="0" smtClean="0">
                <a:solidFill>
                  <a:schemeClr val="tx1"/>
                </a:solidFill>
                <a:ea typeface="Verdana" panose="020B0604030504040204" pitchFamily="34" charset="0"/>
                <a:cs typeface="Verdana" panose="020B0604030504040204" pitchFamily="34" charset="0"/>
              </a:rPr>
              <a:t>време. Услугата Ви гарантира:</a:t>
            </a:r>
          </a:p>
          <a:p>
            <a:pPr marL="171450" indent="-171450">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Висока надеждност благодарение на двойно-кръговата архитектура на опорната </a:t>
            </a:r>
            <a:r>
              <a:rPr lang="en-US" sz="1200" dirty="0">
                <a:solidFill>
                  <a:schemeClr val="tx1"/>
                </a:solidFill>
                <a:ea typeface="Verdana" panose="020B0604030504040204" pitchFamily="34" charset="0"/>
                <a:cs typeface="Verdana" panose="020B0604030504040204" pitchFamily="34" charset="0"/>
              </a:rPr>
              <a:t>MPLS </a:t>
            </a:r>
            <a:r>
              <a:rPr lang="bg-BG" sz="1200" dirty="0">
                <a:solidFill>
                  <a:schemeClr val="tx1"/>
                </a:solidFill>
                <a:ea typeface="Verdana" panose="020B0604030504040204" pitchFamily="34" charset="0"/>
                <a:cs typeface="Verdana" panose="020B0604030504040204" pitchFamily="34" charset="0"/>
              </a:rPr>
              <a:t>мрежа на Мтел </a:t>
            </a:r>
          </a:p>
          <a:p>
            <a:pPr marL="171450" indent="-171450">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Интеграция на различни бизнес приложения като бизнес имейл</a:t>
            </a:r>
            <a:r>
              <a:rPr lang="en-US" sz="1200" dirty="0">
                <a:solidFill>
                  <a:schemeClr val="tx1"/>
                </a:solidFill>
                <a:ea typeface="Verdana" panose="020B0604030504040204" pitchFamily="34" charset="0"/>
                <a:cs typeface="Verdana" panose="020B0604030504040204" pitchFamily="34" charset="0"/>
              </a:rPr>
              <a:t>, messaging, ERP, CRM,</a:t>
            </a:r>
            <a:r>
              <a:rPr lang="bg-BG" sz="1200" dirty="0">
                <a:solidFill>
                  <a:schemeClr val="tx1"/>
                </a:solidFill>
                <a:ea typeface="Verdana" panose="020B0604030504040204" pitchFamily="34" charset="0"/>
                <a:cs typeface="Verdana" panose="020B0604030504040204" pitchFamily="34" charset="0"/>
              </a:rPr>
              <a:t> и др.</a:t>
            </a:r>
            <a:endParaRPr lang="en-US" sz="1200" dirty="0">
              <a:solidFill>
                <a:schemeClr val="tx1"/>
              </a:solidFill>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Високо ниво на сигурност на данните</a:t>
            </a:r>
            <a:endParaRPr lang="en-US" sz="1200" dirty="0">
              <a:solidFill>
                <a:schemeClr val="tx1"/>
              </a:solidFill>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Професионален дизайн на </a:t>
            </a:r>
            <a:r>
              <a:rPr lang="bg-BG" sz="1200" dirty="0" smtClean="0">
                <a:solidFill>
                  <a:schemeClr val="tx1"/>
                </a:solidFill>
                <a:ea typeface="Verdana" panose="020B0604030504040204" pitchFamily="34" charset="0"/>
                <a:cs typeface="Verdana" panose="020B0604030504040204" pitchFamily="34" charset="0"/>
              </a:rPr>
              <a:t>мрежата</a:t>
            </a:r>
            <a:endParaRPr lang="ru-RU" sz="1200" dirty="0">
              <a:solidFill>
                <a:schemeClr val="tx1"/>
              </a:solidFill>
              <a:ea typeface="Verdana" panose="020B0604030504040204" pitchFamily="34" charset="0"/>
              <a:cs typeface="Verdana" panose="020B0604030504040204" pitchFamily="34" charset="0"/>
            </a:endParaRPr>
          </a:p>
        </p:txBody>
      </p:sp>
      <p:sp>
        <p:nvSpPr>
          <p:cNvPr id="15" name="Rectangle 14"/>
          <p:cNvSpPr/>
          <p:nvPr/>
        </p:nvSpPr>
        <p:spPr>
          <a:xfrm>
            <a:off x="281462" y="952563"/>
            <a:ext cx="7113748" cy="340799"/>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1600" b="1" dirty="0" smtClean="0">
                <a:solidFill>
                  <a:srgbClr val="FFFFFF"/>
                </a:solidFill>
              </a:rPr>
              <a:t>Описание и предимства </a:t>
            </a:r>
            <a:endParaRPr lang="bg-BG" sz="1600" b="1" dirty="0">
              <a:solidFill>
                <a:srgbClr val="FFFFFF"/>
              </a:solidFill>
            </a:endParaRPr>
          </a:p>
        </p:txBody>
      </p:sp>
      <p:pic>
        <p:nvPicPr>
          <p:cNvPr id="17" name="Picture 2" descr="http://es.hkbn.net/uploads/page/services/Metro_graph_animated.gif"/>
          <p:cNvPicPr>
            <a:picLocks noChangeAspect="1" noChangeArrowheads="1" noCrop="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17571" y="1445873"/>
            <a:ext cx="4235339" cy="1790944"/>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281462" y="3908452"/>
            <a:ext cx="7113748" cy="2067171"/>
          </a:xfrm>
          <a:prstGeom prst="rect">
            <a:avLst/>
          </a:prstGeom>
          <a:solidFill>
            <a:schemeClr val="bg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gn="just">
              <a:spcBef>
                <a:spcPct val="20000"/>
              </a:spcBef>
              <a:buSzPct val="100000"/>
              <a:buFont typeface="Arial" panose="020B0604020202020204" pitchFamily="34" charset="0"/>
              <a:buChar char="•"/>
              <a:defRPr/>
            </a:pPr>
            <a:r>
              <a:rPr lang="en-US" sz="1200" dirty="0" smtClean="0">
                <a:solidFill>
                  <a:schemeClr val="tx1"/>
                </a:solidFill>
              </a:rPr>
              <a:t>Ethernet Layer </a:t>
            </a:r>
            <a:r>
              <a:rPr lang="en-US" sz="1200" dirty="0">
                <a:solidFill>
                  <a:schemeClr val="tx1"/>
                </a:solidFill>
              </a:rPr>
              <a:t>2 </a:t>
            </a:r>
            <a:r>
              <a:rPr lang="bg-BG" sz="1200" dirty="0">
                <a:solidFill>
                  <a:schemeClr val="tx1"/>
                </a:solidFill>
              </a:rPr>
              <a:t>и</a:t>
            </a:r>
            <a:r>
              <a:rPr lang="en-US" sz="1200" dirty="0">
                <a:solidFill>
                  <a:schemeClr val="tx1"/>
                </a:solidFill>
              </a:rPr>
              <a:t> </a:t>
            </a:r>
            <a:r>
              <a:rPr lang="en-US" sz="1200" dirty="0" smtClean="0">
                <a:solidFill>
                  <a:schemeClr val="tx1"/>
                </a:solidFill>
              </a:rPr>
              <a:t>MPLS Layer </a:t>
            </a:r>
            <a:r>
              <a:rPr lang="en-US" sz="1200" dirty="0">
                <a:solidFill>
                  <a:schemeClr val="tx1"/>
                </a:solidFill>
              </a:rPr>
              <a:t>3 VPN </a:t>
            </a:r>
            <a:r>
              <a:rPr lang="bg-BG" sz="1200" dirty="0">
                <a:solidFill>
                  <a:schemeClr val="tx1"/>
                </a:solidFill>
              </a:rPr>
              <a:t>с</a:t>
            </a:r>
            <a:r>
              <a:rPr lang="en-US" sz="1200" dirty="0">
                <a:solidFill>
                  <a:schemeClr val="tx1"/>
                </a:solidFill>
              </a:rPr>
              <a:t> </a:t>
            </a:r>
            <a:r>
              <a:rPr lang="bg-BG" sz="1200" dirty="0">
                <a:solidFill>
                  <a:schemeClr val="tx1"/>
                </a:solidFill>
              </a:rPr>
              <a:t>гарантирани </a:t>
            </a:r>
            <a:r>
              <a:rPr lang="en-US" sz="1200" dirty="0">
                <a:solidFill>
                  <a:schemeClr val="tx1"/>
                </a:solidFill>
              </a:rPr>
              <a:t>SLA</a:t>
            </a:r>
            <a:r>
              <a:rPr lang="bg-BG" sz="1200" dirty="0">
                <a:solidFill>
                  <a:schemeClr val="tx1"/>
                </a:solidFill>
              </a:rPr>
              <a:t> параметри</a:t>
            </a:r>
            <a:endParaRPr lang="en-US" sz="1200" dirty="0">
              <a:solidFill>
                <a:schemeClr val="tx1"/>
              </a:solidFill>
            </a:endParaRPr>
          </a:p>
          <a:p>
            <a:pPr marL="342900" indent="-342900" algn="just">
              <a:spcBef>
                <a:spcPct val="20000"/>
              </a:spcBef>
              <a:buSzPct val="100000"/>
              <a:buFont typeface="Arial" panose="020B0604020202020204" pitchFamily="34" charset="0"/>
              <a:buChar char="•"/>
              <a:defRPr/>
            </a:pPr>
            <a:r>
              <a:rPr lang="bg-BG" sz="1200" dirty="0">
                <a:solidFill>
                  <a:schemeClr val="tx1"/>
                </a:solidFill>
              </a:rPr>
              <a:t>100% </a:t>
            </a:r>
            <a:r>
              <a:rPr lang="bg-BG" sz="1200" dirty="0" smtClean="0">
                <a:solidFill>
                  <a:schemeClr val="tx1"/>
                </a:solidFill>
              </a:rPr>
              <a:t>гарантиран </a:t>
            </a:r>
            <a:r>
              <a:rPr lang="bg-BG" sz="1200" dirty="0">
                <a:solidFill>
                  <a:schemeClr val="tx1"/>
                </a:solidFill>
              </a:rPr>
              <a:t>капацитет на локация</a:t>
            </a:r>
            <a:r>
              <a:rPr lang="en-US" sz="1200" dirty="0">
                <a:solidFill>
                  <a:schemeClr val="tx1"/>
                </a:solidFill>
              </a:rPr>
              <a:t> (CIR)</a:t>
            </a:r>
          </a:p>
          <a:p>
            <a:pPr marL="342900" indent="-342900" algn="just">
              <a:spcBef>
                <a:spcPct val="20000"/>
              </a:spcBef>
              <a:buSzPct val="100000"/>
              <a:buFont typeface="Arial" panose="020B0604020202020204" pitchFamily="34" charset="0"/>
              <a:buChar char="•"/>
              <a:defRPr/>
            </a:pPr>
            <a:r>
              <a:rPr lang="bg-BG" sz="1200" dirty="0">
                <a:solidFill>
                  <a:schemeClr val="tx1"/>
                </a:solidFill>
              </a:rPr>
              <a:t>Възможност за бърз </a:t>
            </a:r>
            <a:r>
              <a:rPr lang="en-US" sz="1200" dirty="0">
                <a:solidFill>
                  <a:schemeClr val="tx1"/>
                </a:solidFill>
              </a:rPr>
              <a:t>upgrade </a:t>
            </a:r>
            <a:r>
              <a:rPr lang="bg-BG" sz="1200" dirty="0">
                <a:solidFill>
                  <a:schemeClr val="tx1"/>
                </a:solidFill>
              </a:rPr>
              <a:t>на капацитета</a:t>
            </a:r>
          </a:p>
          <a:p>
            <a:pPr marL="342900" indent="-342900">
              <a:spcBef>
                <a:spcPct val="20000"/>
              </a:spcBef>
              <a:buSzPct val="100000"/>
              <a:buFont typeface="Arial" panose="020B0604020202020204" pitchFamily="34" charset="0"/>
              <a:buChar char="•"/>
              <a:defRPr/>
            </a:pPr>
            <a:r>
              <a:rPr lang="bg-BG" sz="1200" dirty="0" smtClean="0">
                <a:solidFill>
                  <a:schemeClr val="tx1"/>
                </a:solidFill>
              </a:rPr>
              <a:t>Маркиране и </a:t>
            </a:r>
            <a:r>
              <a:rPr lang="bg-BG" sz="1200" dirty="0" err="1" smtClean="0">
                <a:solidFill>
                  <a:schemeClr val="tx1"/>
                </a:solidFill>
              </a:rPr>
              <a:t>приоритизация</a:t>
            </a:r>
            <a:r>
              <a:rPr lang="bg-BG" sz="1200" dirty="0" smtClean="0">
                <a:solidFill>
                  <a:schemeClr val="tx1"/>
                </a:solidFill>
              </a:rPr>
              <a:t> </a:t>
            </a:r>
            <a:r>
              <a:rPr lang="bg-BG" sz="1200" dirty="0">
                <a:solidFill>
                  <a:schemeClr val="tx1"/>
                </a:solidFill>
              </a:rPr>
              <a:t>на различни видове трафик - </a:t>
            </a:r>
            <a:r>
              <a:rPr lang="en-US" sz="1200" dirty="0" err="1">
                <a:solidFill>
                  <a:schemeClr val="tx1"/>
                </a:solidFill>
              </a:rPr>
              <a:t>QoS</a:t>
            </a:r>
            <a:r>
              <a:rPr lang="en-US" sz="1200" dirty="0">
                <a:solidFill>
                  <a:schemeClr val="tx1"/>
                </a:solidFill>
              </a:rPr>
              <a:t>, </a:t>
            </a:r>
            <a:r>
              <a:rPr lang="en-US" sz="1200" dirty="0" err="1" smtClean="0">
                <a:solidFill>
                  <a:schemeClr val="tx1"/>
                </a:solidFill>
              </a:rPr>
              <a:t>CoS</a:t>
            </a:r>
            <a:r>
              <a:rPr lang="en-US" sz="1200" dirty="0" smtClean="0">
                <a:solidFill>
                  <a:schemeClr val="tx1"/>
                </a:solidFill>
              </a:rPr>
              <a:t> </a:t>
            </a:r>
            <a:endParaRPr lang="en-US" sz="1200" dirty="0">
              <a:solidFill>
                <a:schemeClr val="tx1"/>
              </a:solidFill>
            </a:endParaRPr>
          </a:p>
          <a:p>
            <a:pPr marL="342900" indent="-342900">
              <a:spcBef>
                <a:spcPct val="20000"/>
              </a:spcBef>
              <a:buSzPct val="100000"/>
              <a:buFont typeface="Arial" panose="020B0604020202020204" pitchFamily="34" charset="0"/>
              <a:buChar char="•"/>
              <a:defRPr/>
            </a:pPr>
            <a:r>
              <a:rPr lang="bg-BG" sz="1200" dirty="0" smtClean="0">
                <a:solidFill>
                  <a:schemeClr val="tx1"/>
                </a:solidFill>
              </a:rPr>
              <a:t>Поддръжка на </a:t>
            </a:r>
            <a:r>
              <a:rPr lang="en-US" sz="1200" dirty="0" err="1" smtClean="0">
                <a:solidFill>
                  <a:schemeClr val="tx1"/>
                </a:solidFill>
              </a:rPr>
              <a:t>QinQ</a:t>
            </a:r>
            <a:r>
              <a:rPr lang="en-US" sz="1200" dirty="0" smtClean="0">
                <a:solidFill>
                  <a:schemeClr val="tx1"/>
                </a:solidFill>
              </a:rPr>
              <a:t> </a:t>
            </a:r>
            <a:r>
              <a:rPr lang="bg-BG" sz="1200" dirty="0">
                <a:solidFill>
                  <a:schemeClr val="tx1"/>
                </a:solidFill>
              </a:rPr>
              <a:t>в </a:t>
            </a:r>
            <a:r>
              <a:rPr lang="bg-BG" sz="1200" dirty="0" smtClean="0">
                <a:solidFill>
                  <a:schemeClr val="tx1"/>
                </a:solidFill>
              </a:rPr>
              <a:t>мрежата на Мтел</a:t>
            </a:r>
            <a:endParaRPr lang="bg-BG" sz="1200" dirty="0">
              <a:solidFill>
                <a:schemeClr val="tx1"/>
              </a:solidFill>
            </a:endParaRPr>
          </a:p>
          <a:p>
            <a:pPr marL="342900" indent="-342900">
              <a:spcBef>
                <a:spcPct val="20000"/>
              </a:spcBef>
              <a:buSzPct val="100000"/>
              <a:buFont typeface="Arial" panose="020B0604020202020204" pitchFamily="34" charset="0"/>
              <a:buChar char="•"/>
              <a:defRPr/>
            </a:pPr>
            <a:r>
              <a:rPr lang="bg-BG" sz="1200" dirty="0" smtClean="0">
                <a:solidFill>
                  <a:schemeClr val="tx1"/>
                </a:solidFill>
              </a:rPr>
              <a:t>Статично и динамично </a:t>
            </a:r>
            <a:r>
              <a:rPr lang="bg-BG" sz="1200" dirty="0" err="1" smtClean="0">
                <a:solidFill>
                  <a:schemeClr val="tx1"/>
                </a:solidFill>
              </a:rPr>
              <a:t>рутиране</a:t>
            </a:r>
            <a:r>
              <a:rPr lang="bg-BG" sz="1200" dirty="0" smtClean="0">
                <a:solidFill>
                  <a:schemeClr val="tx1"/>
                </a:solidFill>
              </a:rPr>
              <a:t> на трафика (</a:t>
            </a:r>
            <a:r>
              <a:rPr lang="en-US" sz="1200" dirty="0" smtClean="0">
                <a:solidFill>
                  <a:schemeClr val="tx1"/>
                </a:solidFill>
              </a:rPr>
              <a:t>BGP, OSPF </a:t>
            </a:r>
            <a:r>
              <a:rPr lang="bg-BG" sz="1200" dirty="0">
                <a:solidFill>
                  <a:schemeClr val="tx1"/>
                </a:solidFill>
              </a:rPr>
              <a:t>и</a:t>
            </a:r>
            <a:r>
              <a:rPr lang="bg-BG" sz="1200" dirty="0" smtClean="0">
                <a:solidFill>
                  <a:schemeClr val="tx1"/>
                </a:solidFill>
              </a:rPr>
              <a:t> др.)</a:t>
            </a:r>
            <a:endParaRPr lang="en-US" sz="1200" dirty="0">
              <a:solidFill>
                <a:schemeClr val="tx1"/>
              </a:solidFill>
            </a:endParaRPr>
          </a:p>
          <a:p>
            <a:pPr marL="342900" indent="-342900" algn="just">
              <a:spcBef>
                <a:spcPct val="20000"/>
              </a:spcBef>
              <a:buSzPct val="100000"/>
              <a:buFont typeface="Arial" panose="020B0604020202020204" pitchFamily="34" charset="0"/>
              <a:buChar char="•"/>
              <a:defRPr/>
            </a:pPr>
            <a:r>
              <a:rPr lang="bg-BG" sz="1200" dirty="0" smtClean="0">
                <a:solidFill>
                  <a:schemeClr val="tx1"/>
                </a:solidFill>
              </a:rPr>
              <a:t>Възможност </a:t>
            </a:r>
            <a:r>
              <a:rPr lang="bg-BG" sz="1200" dirty="0">
                <a:solidFill>
                  <a:schemeClr val="tx1"/>
                </a:solidFill>
              </a:rPr>
              <a:t>за </a:t>
            </a:r>
            <a:r>
              <a:rPr lang="en-US" sz="1200" dirty="0">
                <a:solidFill>
                  <a:schemeClr val="tx1"/>
                </a:solidFill>
              </a:rPr>
              <a:t>backup </a:t>
            </a:r>
            <a:r>
              <a:rPr lang="bg-BG" sz="1200" dirty="0">
                <a:solidFill>
                  <a:schemeClr val="tx1"/>
                </a:solidFill>
              </a:rPr>
              <a:t>по алтернативно трасе, алтернативна медия и през мобилна мрежа</a:t>
            </a:r>
          </a:p>
          <a:p>
            <a:pPr marL="342900" indent="-342900" algn="just">
              <a:spcBef>
                <a:spcPct val="20000"/>
              </a:spcBef>
              <a:buSzPct val="100000"/>
              <a:buFont typeface="Arial" panose="020B0604020202020204" pitchFamily="34" charset="0"/>
              <a:buChar char="•"/>
              <a:defRPr/>
            </a:pPr>
            <a:r>
              <a:rPr lang="bg-BG" sz="1200" dirty="0">
                <a:solidFill>
                  <a:schemeClr val="tx1"/>
                </a:solidFill>
              </a:rPr>
              <a:t>Предоставяне на </a:t>
            </a:r>
            <a:r>
              <a:rPr lang="en-US" sz="1200" dirty="0">
                <a:solidFill>
                  <a:schemeClr val="tx1"/>
                </a:solidFill>
              </a:rPr>
              <a:t>web </a:t>
            </a:r>
            <a:r>
              <a:rPr lang="bg-BG" sz="1200" dirty="0">
                <a:solidFill>
                  <a:schemeClr val="tx1"/>
                </a:solidFill>
              </a:rPr>
              <a:t>интерфейс за наблюдение  </a:t>
            </a:r>
          </a:p>
        </p:txBody>
      </p:sp>
      <p:sp>
        <p:nvSpPr>
          <p:cNvPr id="31" name="Rectangle 30"/>
          <p:cNvSpPr/>
          <p:nvPr/>
        </p:nvSpPr>
        <p:spPr>
          <a:xfrm>
            <a:off x="281461" y="3487565"/>
            <a:ext cx="7113749" cy="340798"/>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1600" b="1" dirty="0" smtClean="0">
                <a:solidFill>
                  <a:srgbClr val="FFFFFF"/>
                </a:solidFill>
              </a:rPr>
              <a:t>Основни параметри</a:t>
            </a:r>
            <a:endParaRPr lang="bg-BG" sz="1600" b="1" dirty="0">
              <a:solidFill>
                <a:srgbClr val="FFFFFF"/>
              </a:solidFill>
            </a:endParaRPr>
          </a:p>
        </p:txBody>
      </p:sp>
      <p:sp>
        <p:nvSpPr>
          <p:cNvPr id="32" name="Rectangle 31"/>
          <p:cNvSpPr/>
          <p:nvPr/>
        </p:nvSpPr>
        <p:spPr>
          <a:xfrm>
            <a:off x="7623022" y="3497116"/>
            <a:ext cx="4229888" cy="331247"/>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FFFFFF"/>
                </a:solidFill>
              </a:rPr>
              <a:t>SLA</a:t>
            </a:r>
            <a:r>
              <a:rPr lang="bg-BG" sz="1600" b="1" dirty="0" smtClean="0">
                <a:solidFill>
                  <a:srgbClr val="FFFFFF"/>
                </a:solidFill>
              </a:rPr>
              <a:t> параметри</a:t>
            </a:r>
            <a:endParaRPr lang="bg-BG" sz="1600" b="1" dirty="0">
              <a:solidFill>
                <a:srgbClr val="FFFFFF"/>
              </a:solidFill>
            </a:endParaRPr>
          </a:p>
        </p:txBody>
      </p:sp>
      <p:sp>
        <p:nvSpPr>
          <p:cNvPr id="33" name="Rectangle 32"/>
          <p:cNvSpPr/>
          <p:nvPr/>
        </p:nvSpPr>
        <p:spPr>
          <a:xfrm>
            <a:off x="7623022" y="3908452"/>
            <a:ext cx="4229888" cy="2067171"/>
          </a:xfrm>
          <a:prstGeom prst="rect">
            <a:avLst/>
          </a:prstGeom>
          <a:solidFill>
            <a:schemeClr val="bg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171450" indent="-171450">
              <a:lnSpc>
                <a:spcPct val="150000"/>
              </a:lnSpc>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Наличност на услугата –</a:t>
            </a:r>
            <a:r>
              <a:rPr lang="en-US" sz="1200" dirty="0">
                <a:solidFill>
                  <a:schemeClr val="tx1"/>
                </a:solidFill>
                <a:ea typeface="Verdana" panose="020B0604030504040204" pitchFamily="34" charset="0"/>
                <a:cs typeface="Verdana" panose="020B0604030504040204" pitchFamily="34" charset="0"/>
              </a:rPr>
              <a:t> </a:t>
            </a:r>
            <a:r>
              <a:rPr lang="bg-BG" sz="1200" dirty="0">
                <a:solidFill>
                  <a:schemeClr val="tx1"/>
                </a:solidFill>
                <a:ea typeface="Verdana" panose="020B0604030504040204" pitchFamily="34" charset="0"/>
                <a:cs typeface="Verdana" panose="020B0604030504040204" pitchFamily="34" charset="0"/>
              </a:rPr>
              <a:t>над </a:t>
            </a:r>
            <a:r>
              <a:rPr lang="en-US" sz="1200" dirty="0">
                <a:solidFill>
                  <a:schemeClr val="tx1"/>
                </a:solidFill>
                <a:ea typeface="Verdana" panose="020B0604030504040204" pitchFamily="34" charset="0"/>
                <a:cs typeface="Verdana" panose="020B0604030504040204" pitchFamily="34" charset="0"/>
              </a:rPr>
              <a:t>99.50% </a:t>
            </a:r>
            <a:r>
              <a:rPr lang="bg-BG" sz="1200" dirty="0">
                <a:solidFill>
                  <a:schemeClr val="tx1"/>
                </a:solidFill>
                <a:ea typeface="Verdana" panose="020B0604030504040204" pitchFamily="34" charset="0"/>
                <a:cs typeface="Verdana" panose="020B0604030504040204" pitchFamily="34" charset="0"/>
              </a:rPr>
              <a:t>на годишна база</a:t>
            </a:r>
            <a:endParaRPr lang="en-US" sz="1200" dirty="0">
              <a:solidFill>
                <a:schemeClr val="tx1"/>
              </a:solidFill>
              <a:ea typeface="Verdana" panose="020B0604030504040204" pitchFamily="34" charset="0"/>
              <a:cs typeface="Verdana" panose="020B0604030504040204" pitchFamily="34" charset="0"/>
            </a:endParaRPr>
          </a:p>
          <a:p>
            <a:pPr marL="171450" indent="-171450">
              <a:lnSpc>
                <a:spcPct val="150000"/>
              </a:lnSpc>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Възможност за маркиране на </a:t>
            </a:r>
            <a:r>
              <a:rPr lang="en-US" sz="1200" dirty="0">
                <a:solidFill>
                  <a:schemeClr val="tx1"/>
                </a:solidFill>
                <a:ea typeface="Verdana" panose="020B0604030504040204" pitchFamily="34" charset="0"/>
                <a:cs typeface="Verdana" panose="020B0604030504040204" pitchFamily="34" charset="0"/>
              </a:rPr>
              <a:t>5 </a:t>
            </a:r>
            <a:r>
              <a:rPr lang="bg-BG" sz="1200" dirty="0">
                <a:solidFill>
                  <a:schemeClr val="tx1"/>
                </a:solidFill>
                <a:ea typeface="Verdana" panose="020B0604030504040204" pitchFamily="34" charset="0"/>
                <a:cs typeface="Verdana" panose="020B0604030504040204" pitchFamily="34" charset="0"/>
              </a:rPr>
              <a:t>различни типове трафик – </a:t>
            </a:r>
            <a:r>
              <a:rPr lang="en-US" sz="1200" dirty="0" err="1">
                <a:solidFill>
                  <a:schemeClr val="tx1"/>
                </a:solidFill>
                <a:ea typeface="Verdana" panose="020B0604030504040204" pitchFamily="34" charset="0"/>
                <a:cs typeface="Verdana" panose="020B0604030504040204" pitchFamily="34" charset="0"/>
              </a:rPr>
              <a:t>CoS</a:t>
            </a:r>
            <a:r>
              <a:rPr lang="en-US" sz="1200" dirty="0">
                <a:solidFill>
                  <a:schemeClr val="tx1"/>
                </a:solidFill>
                <a:ea typeface="Verdana" panose="020B0604030504040204" pitchFamily="34" charset="0"/>
                <a:cs typeface="Verdana" panose="020B0604030504040204" pitchFamily="34" charset="0"/>
              </a:rPr>
              <a:t> (Class of Service)</a:t>
            </a:r>
          </a:p>
          <a:p>
            <a:pPr marL="171450" indent="-171450">
              <a:lnSpc>
                <a:spcPct val="150000"/>
              </a:lnSpc>
              <a:buFont typeface="Arial" panose="020B0604020202020204" pitchFamily="34" charset="0"/>
              <a:buChar char="•"/>
            </a:pPr>
            <a:r>
              <a:rPr lang="bg-BG" sz="1200" dirty="0">
                <a:solidFill>
                  <a:schemeClr val="tx1"/>
                </a:solidFill>
                <a:ea typeface="Verdana" panose="020B0604030504040204" pitchFamily="34" charset="0"/>
                <a:cs typeface="Verdana" panose="020B0604030504040204" pitchFamily="34" charset="0"/>
              </a:rPr>
              <a:t>Гарантирани параметри</a:t>
            </a:r>
            <a:r>
              <a:rPr lang="en-US" sz="1200" dirty="0">
                <a:solidFill>
                  <a:schemeClr val="tx1"/>
                </a:solidFill>
                <a:ea typeface="Verdana" panose="020B0604030504040204" pitchFamily="34" charset="0"/>
                <a:cs typeface="Verdana" panose="020B0604030504040204" pitchFamily="34" charset="0"/>
              </a:rPr>
              <a:t> </a:t>
            </a:r>
            <a:r>
              <a:rPr lang="en-US" sz="1200" dirty="0" err="1">
                <a:solidFill>
                  <a:schemeClr val="tx1"/>
                </a:solidFill>
                <a:ea typeface="Verdana" panose="020B0604030504040204" pitchFamily="34" charset="0"/>
                <a:cs typeface="Verdana" panose="020B0604030504040204" pitchFamily="34" charset="0"/>
              </a:rPr>
              <a:t>QoS</a:t>
            </a:r>
            <a:r>
              <a:rPr lang="en-US" sz="1200" dirty="0">
                <a:solidFill>
                  <a:schemeClr val="tx1"/>
                </a:solidFill>
                <a:ea typeface="Verdana" panose="020B0604030504040204" pitchFamily="34" charset="0"/>
                <a:cs typeface="Verdana" panose="020B0604030504040204" pitchFamily="34" charset="0"/>
              </a:rPr>
              <a:t> –</a:t>
            </a:r>
            <a:r>
              <a:rPr lang="bg-BG" sz="1200" dirty="0">
                <a:solidFill>
                  <a:schemeClr val="tx1"/>
                </a:solidFill>
                <a:ea typeface="Verdana" panose="020B0604030504040204" pitchFamily="34" charset="0"/>
                <a:cs typeface="Verdana" panose="020B0604030504040204" pitchFamily="34" charset="0"/>
              </a:rPr>
              <a:t> </a:t>
            </a:r>
            <a:r>
              <a:rPr lang="en-US" sz="1200" dirty="0">
                <a:solidFill>
                  <a:schemeClr val="tx1"/>
                </a:solidFill>
                <a:ea typeface="Verdana" panose="020B0604030504040204" pitchFamily="34" charset="0"/>
                <a:cs typeface="Verdana" panose="020B0604030504040204" pitchFamily="34" charset="0"/>
              </a:rPr>
              <a:t>Jitter, Packet loss, Packet delay</a:t>
            </a:r>
            <a:endParaRPr lang="bg-BG" sz="1200" dirty="0">
              <a:solidFill>
                <a:schemeClr val="tx1"/>
              </a:solidFill>
              <a:ea typeface="Verdana" panose="020B0604030504040204" pitchFamily="34" charset="0"/>
              <a:cs typeface="Verdana" panose="020B0604030504040204" pitchFamily="34" charset="0"/>
            </a:endParaRPr>
          </a:p>
          <a:p>
            <a:pPr marL="171450" indent="-171450">
              <a:lnSpc>
                <a:spcPct val="150000"/>
              </a:lnSpc>
              <a:buFont typeface="Arial" panose="020B0604020202020204" pitchFamily="34" charset="0"/>
              <a:buChar char="•"/>
            </a:pPr>
            <a:r>
              <a:rPr lang="bg-BG" sz="1200" dirty="0">
                <a:solidFill>
                  <a:schemeClr val="tx1"/>
                </a:solidFill>
              </a:rPr>
              <a:t>Симетричност </a:t>
            </a:r>
            <a:r>
              <a:rPr lang="en-US" sz="1200" dirty="0">
                <a:solidFill>
                  <a:schemeClr val="tx1"/>
                </a:solidFill>
              </a:rPr>
              <a:t>– upload/download</a:t>
            </a:r>
            <a:endParaRPr lang="bg-BG" sz="1200" dirty="0">
              <a:solidFill>
                <a:schemeClr val="tx1"/>
              </a:solidFill>
            </a:endParaRPr>
          </a:p>
        </p:txBody>
      </p:sp>
      <p:sp>
        <p:nvSpPr>
          <p:cNvPr id="34" name="Rectangle 33"/>
          <p:cNvSpPr/>
          <p:nvPr/>
        </p:nvSpPr>
        <p:spPr>
          <a:xfrm>
            <a:off x="7623022" y="952563"/>
            <a:ext cx="4229888" cy="340799"/>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1600" b="1" dirty="0" smtClean="0">
                <a:solidFill>
                  <a:srgbClr val="FFFFFF"/>
                </a:solidFill>
              </a:rPr>
              <a:t>Архитектура</a:t>
            </a:r>
            <a:endParaRPr lang="bg-BG" sz="1600" b="1" dirty="0">
              <a:solidFill>
                <a:srgbClr val="FFFFFF"/>
              </a:solidFill>
            </a:endParaRPr>
          </a:p>
        </p:txBody>
      </p:sp>
      <p:sp>
        <p:nvSpPr>
          <p:cNvPr id="14" name="Title 1"/>
          <p:cNvSpPr>
            <a:spLocks noGrp="1"/>
          </p:cNvSpPr>
          <p:nvPr>
            <p:ph type="title"/>
          </p:nvPr>
        </p:nvSpPr>
        <p:spPr>
          <a:xfrm>
            <a:off x="324040" y="179161"/>
            <a:ext cx="5240419" cy="445521"/>
          </a:xfrm>
        </p:spPr>
        <p:txBody>
          <a:bodyPr anchor="b">
            <a:normAutofit/>
          </a:bodyPr>
          <a:lstStyle/>
          <a:p>
            <a:r>
              <a:rPr lang="en-US" sz="1800" dirty="0"/>
              <a:t>Mtel Data VPN</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8" name="Picture 2" descr="Резултат с изображение за mtel log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69384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518" y="964655"/>
            <a:ext cx="3523747" cy="2336106"/>
          </a:xfrm>
          <a:prstGeom prst="rect">
            <a:avLst/>
          </a:prstGeom>
        </p:spPr>
      </p:pic>
      <p:sp>
        <p:nvSpPr>
          <p:cNvPr id="17" name="Rectangle 16"/>
          <p:cNvSpPr/>
          <p:nvPr/>
        </p:nvSpPr>
        <p:spPr>
          <a:xfrm>
            <a:off x="4100200" y="3484229"/>
            <a:ext cx="2694691" cy="2917464"/>
          </a:xfrm>
          <a:prstGeom prst="rect">
            <a:avLst/>
          </a:prstGeom>
          <a:ln w="9525"/>
        </p:spPr>
        <p:style>
          <a:lnRef idx="2">
            <a:schemeClr val="accent1"/>
          </a:lnRef>
          <a:fillRef idx="1">
            <a:schemeClr val="lt1"/>
          </a:fillRef>
          <a:effectRef idx="0">
            <a:schemeClr val="accent1"/>
          </a:effectRef>
          <a:fontRef idx="minor">
            <a:schemeClr val="dk1"/>
          </a:fontRef>
        </p:style>
        <p:txBody>
          <a:bodyPr rtlCol="0" anchor="ctr"/>
          <a:lstStyle/>
          <a:p>
            <a:r>
              <a:rPr lang="en-US" sz="1200" b="1" dirty="0" err="1">
                <a:solidFill>
                  <a:srgbClr val="C00000"/>
                </a:solidFill>
              </a:rPr>
              <a:t>Mtel</a:t>
            </a:r>
            <a:r>
              <a:rPr lang="en-US" sz="1200" b="1" dirty="0">
                <a:solidFill>
                  <a:srgbClr val="C00000"/>
                </a:solidFill>
              </a:rPr>
              <a:t> </a:t>
            </a:r>
            <a:r>
              <a:rPr lang="en-US" sz="1200" b="1" dirty="0" smtClean="0">
                <a:solidFill>
                  <a:srgbClr val="C00000"/>
                </a:solidFill>
              </a:rPr>
              <a:t>Smart Server </a:t>
            </a:r>
            <a:r>
              <a:rPr lang="bg-BG" sz="1200" dirty="0">
                <a:solidFill>
                  <a:sysClr val="windowText" lastClr="000000"/>
                </a:solidFill>
              </a:rPr>
              <a:t>е</a:t>
            </a:r>
            <a:r>
              <a:rPr lang="en-US" sz="1200" dirty="0">
                <a:solidFill>
                  <a:sysClr val="windowText" lastClr="000000"/>
                </a:solidFill>
              </a:rPr>
              <a:t> </a:t>
            </a:r>
            <a:r>
              <a:rPr lang="bg-BG" sz="1200" dirty="0">
                <a:solidFill>
                  <a:sysClr val="windowText" lastClr="000000"/>
                </a:solidFill>
              </a:rPr>
              <a:t>част от </a:t>
            </a:r>
            <a:r>
              <a:rPr lang="en-US" sz="1200" dirty="0">
                <a:solidFill>
                  <a:sysClr val="windowText" lastClr="000000"/>
                </a:solidFill>
              </a:rPr>
              <a:t>Cloud </a:t>
            </a:r>
            <a:r>
              <a:rPr lang="bg-BG" sz="1200" dirty="0">
                <a:solidFill>
                  <a:sysClr val="windowText" lastClr="000000"/>
                </a:solidFill>
              </a:rPr>
              <a:t>базирана, напълно </a:t>
            </a:r>
            <a:r>
              <a:rPr lang="bg-BG" sz="1200" dirty="0" smtClean="0">
                <a:solidFill>
                  <a:sysClr val="windowText" lastClr="000000"/>
                </a:solidFill>
              </a:rPr>
              <a:t>защитена</a:t>
            </a:r>
            <a:r>
              <a:rPr lang="en-US" sz="1200" dirty="0" smtClean="0">
                <a:solidFill>
                  <a:sysClr val="windowText" lastClr="000000"/>
                </a:solidFill>
              </a:rPr>
              <a:t> </a:t>
            </a:r>
            <a:r>
              <a:rPr lang="bg-BG" sz="1200" dirty="0" smtClean="0">
                <a:solidFill>
                  <a:sysClr val="windowText" lastClr="000000"/>
                </a:solidFill>
              </a:rPr>
              <a:t>сървърна </a:t>
            </a:r>
            <a:r>
              <a:rPr lang="bg-BG" sz="1200" dirty="0">
                <a:solidFill>
                  <a:sysClr val="windowText" lastClr="000000"/>
                </a:solidFill>
              </a:rPr>
              <a:t>инфраструктура</a:t>
            </a:r>
            <a:r>
              <a:rPr lang="en-US" sz="1200" dirty="0">
                <a:solidFill>
                  <a:sysClr val="windowText" lastClr="000000"/>
                </a:solidFill>
              </a:rPr>
              <a:t>,</a:t>
            </a:r>
            <a:r>
              <a:rPr lang="bg-BG" sz="1200" dirty="0">
                <a:solidFill>
                  <a:sysClr val="windowText" lastClr="000000"/>
                </a:solidFill>
              </a:rPr>
              <a:t> разработена да обслужва нуждите на бизнес клиентите на </a:t>
            </a:r>
            <a:r>
              <a:rPr lang="bg-BG" sz="1200" dirty="0" smtClean="0">
                <a:solidFill>
                  <a:sysClr val="windowText" lastClr="000000"/>
                </a:solidFill>
              </a:rPr>
              <a:t>Мтел</a:t>
            </a:r>
            <a:endParaRPr lang="en-US" sz="1200" dirty="0" smtClean="0">
              <a:solidFill>
                <a:sysClr val="windowText" lastClr="000000"/>
              </a:solidFill>
            </a:endParaRPr>
          </a:p>
          <a:p>
            <a:endParaRPr lang="en-US" sz="1200" dirty="0" smtClean="0">
              <a:solidFill>
                <a:sysClr val="windowText" lastClr="000000"/>
              </a:solidFill>
              <a:ea typeface="Verdana" panose="020B0604030504040204" pitchFamily="34" charset="0"/>
              <a:cs typeface="Verdana" panose="020B0604030504040204" pitchFamily="34" charset="0"/>
            </a:endParaRPr>
          </a:p>
          <a:p>
            <a:r>
              <a:rPr lang="bg-BG" sz="1200" dirty="0" smtClean="0">
                <a:solidFill>
                  <a:sysClr val="windowText" lastClr="000000"/>
                </a:solidFill>
                <a:ea typeface="Verdana" panose="020B0604030504040204" pitchFamily="34" charset="0"/>
                <a:cs typeface="Verdana" panose="020B0604030504040204" pitchFamily="34" charset="0"/>
              </a:rPr>
              <a:t>Техническият </a:t>
            </a:r>
            <a:r>
              <a:rPr lang="bg-BG" sz="1200" dirty="0">
                <a:solidFill>
                  <a:sysClr val="windowText" lastClr="000000"/>
                </a:solidFill>
                <a:ea typeface="Verdana" panose="020B0604030504040204" pitchFamily="34" charset="0"/>
                <a:cs typeface="Verdana" panose="020B0604030504040204" pitchFamily="34" charset="0"/>
              </a:rPr>
              <a:t>център е напълно изолиран и </a:t>
            </a:r>
            <a:r>
              <a:rPr lang="bg-BG" sz="1200" dirty="0" smtClean="0">
                <a:solidFill>
                  <a:sysClr val="windowText" lastClr="000000"/>
                </a:solidFill>
                <a:ea typeface="Verdana" panose="020B0604030504040204" pitchFamily="34" charset="0"/>
                <a:cs typeface="Verdana" panose="020B0604030504040204" pitchFamily="34" charset="0"/>
              </a:rPr>
              <a:t>обезопасен</a:t>
            </a:r>
            <a:endParaRPr lang="en-US" sz="1200" dirty="0" smtClean="0">
              <a:solidFill>
                <a:sysClr val="windowText" lastClr="000000"/>
              </a:solidFill>
              <a:ea typeface="Verdana" panose="020B0604030504040204" pitchFamily="34" charset="0"/>
              <a:cs typeface="Verdana" panose="020B0604030504040204" pitchFamily="34" charset="0"/>
            </a:endParaRPr>
          </a:p>
          <a:p>
            <a:r>
              <a:rPr lang="bg-BG" sz="1200" dirty="0">
                <a:solidFill>
                  <a:sysClr val="windowText" lastClr="000000"/>
                </a:solidFill>
                <a:ea typeface="Verdana" panose="020B0604030504040204" pitchFamily="34" charset="0"/>
                <a:cs typeface="Verdana" panose="020B0604030504040204" pitchFamily="34" charset="0"/>
              </a:rPr>
              <a:t>П</a:t>
            </a:r>
            <a:r>
              <a:rPr lang="bg-BG" sz="1200" dirty="0" smtClean="0">
                <a:solidFill>
                  <a:sysClr val="windowText" lastClr="000000"/>
                </a:solidFill>
                <a:ea typeface="Verdana" panose="020B0604030504040204" pitchFamily="34" charset="0"/>
                <a:cs typeface="Verdana" panose="020B0604030504040204" pitchFamily="34" charset="0"/>
              </a:rPr>
              <a:t>одсигурена е резервираност </a:t>
            </a:r>
            <a:r>
              <a:rPr lang="bg-BG" sz="1200" dirty="0">
                <a:solidFill>
                  <a:sysClr val="windowText" lastClr="000000"/>
                </a:solidFill>
                <a:ea typeface="Verdana" panose="020B0604030504040204" pitchFamily="34" charset="0"/>
                <a:cs typeface="Verdana" panose="020B0604030504040204" pitchFamily="34" charset="0"/>
              </a:rPr>
              <a:t>както на захранването, така и на мрежовата свързаност на системите</a:t>
            </a:r>
            <a:r>
              <a:rPr lang="en-US" sz="1200" dirty="0" smtClean="0">
                <a:solidFill>
                  <a:sysClr val="windowText" lastClr="000000"/>
                </a:solidFill>
                <a:ea typeface="Verdana" panose="020B0604030504040204" pitchFamily="34" charset="0"/>
                <a:cs typeface="Verdana" panose="020B0604030504040204" pitchFamily="34" charset="0"/>
              </a:rPr>
              <a:t>.</a:t>
            </a:r>
            <a:endParaRPr lang="bg-BG" sz="1200" dirty="0">
              <a:solidFill>
                <a:sysClr val="windowText" lastClr="000000"/>
              </a:solidFill>
            </a:endParaRPr>
          </a:p>
          <a:p>
            <a:endParaRPr lang="bg-BG" sz="1200" dirty="0">
              <a:solidFill>
                <a:sysClr val="windowText" lastClr="000000"/>
              </a:solidFill>
            </a:endParaRPr>
          </a:p>
        </p:txBody>
      </p:sp>
      <p:sp>
        <p:nvSpPr>
          <p:cNvPr id="3" name="Rectangle 2"/>
          <p:cNvSpPr/>
          <p:nvPr/>
        </p:nvSpPr>
        <p:spPr>
          <a:xfrm>
            <a:off x="4100200" y="964655"/>
            <a:ext cx="2694691" cy="2388842"/>
          </a:xfrm>
          <a:prstGeom prst="rect">
            <a:avLst/>
          </a:prstGeom>
          <a:ln w="9525"/>
        </p:spPr>
        <p:style>
          <a:lnRef idx="2">
            <a:schemeClr val="accent2"/>
          </a:lnRef>
          <a:fillRef idx="1">
            <a:schemeClr val="lt1"/>
          </a:fillRef>
          <a:effectRef idx="0">
            <a:schemeClr val="accent2"/>
          </a:effectRef>
          <a:fontRef idx="minor">
            <a:schemeClr val="dk1"/>
          </a:fontRef>
        </p:style>
        <p:txBody>
          <a:bodyPr rtlCol="0" anchor="ctr"/>
          <a:lstStyle/>
          <a:p>
            <a:r>
              <a:rPr lang="en-US" sz="1200" b="1" dirty="0" err="1">
                <a:solidFill>
                  <a:srgbClr val="C00000"/>
                </a:solidFill>
              </a:rPr>
              <a:t>Mtel</a:t>
            </a:r>
            <a:r>
              <a:rPr lang="en-US" sz="1200" b="1" dirty="0">
                <a:solidFill>
                  <a:srgbClr val="C00000"/>
                </a:solidFill>
              </a:rPr>
              <a:t> Smart </a:t>
            </a:r>
            <a:r>
              <a:rPr lang="en-US" sz="1200" b="1" dirty="0" smtClean="0">
                <a:solidFill>
                  <a:srgbClr val="C00000"/>
                </a:solidFill>
              </a:rPr>
              <a:t>Server</a:t>
            </a:r>
            <a:r>
              <a:rPr lang="bg-BG" sz="1200" b="1" dirty="0" smtClean="0">
                <a:solidFill>
                  <a:srgbClr val="C00000"/>
                </a:solidFill>
              </a:rPr>
              <a:t> </a:t>
            </a:r>
            <a:r>
              <a:rPr lang="bg-BG" sz="1200" dirty="0" smtClean="0">
                <a:solidFill>
                  <a:sysClr val="windowText" lastClr="000000"/>
                </a:solidFill>
              </a:rPr>
              <a:t>конфигурациите са с включена операционна система и </a:t>
            </a:r>
            <a:r>
              <a:rPr lang="ru-RU" sz="1200" dirty="0" smtClean="0">
                <a:solidFill>
                  <a:sysClr val="windowText" lastClr="000000"/>
                </a:solidFill>
              </a:rPr>
              <a:t>оптимизирани </a:t>
            </a:r>
            <a:r>
              <a:rPr lang="ru-RU" sz="1200" dirty="0">
                <a:solidFill>
                  <a:sysClr val="windowText" lastClr="000000"/>
                </a:solidFill>
              </a:rPr>
              <a:t>за нуждите и изискванията на по-голямата част от най-използваните корпоративни системи като</a:t>
            </a:r>
            <a:r>
              <a:rPr lang="ru-RU" sz="1200" dirty="0" smtClean="0">
                <a:solidFill>
                  <a:sysClr val="windowText" lastClr="000000"/>
                </a:solidFill>
              </a:rPr>
              <a:t>:</a:t>
            </a:r>
            <a:endParaRPr lang="ru-RU" sz="1200" dirty="0">
              <a:solidFill>
                <a:sysClr val="windowText" lastClr="000000"/>
              </a:solidFill>
            </a:endParaRPr>
          </a:p>
          <a:p>
            <a:pPr marL="285750" indent="-285750">
              <a:buFont typeface="Arial" panose="020B0604020202020204" pitchFamily="34" charset="0"/>
              <a:buChar char="•"/>
            </a:pPr>
            <a:r>
              <a:rPr lang="ru-RU" sz="1200" dirty="0">
                <a:solidFill>
                  <a:sysClr val="windowText" lastClr="000000"/>
                </a:solidFill>
              </a:rPr>
              <a:t>Файлов сървър</a:t>
            </a:r>
          </a:p>
          <a:p>
            <a:pPr marL="285750" indent="-285750">
              <a:buFont typeface="Arial" panose="020B0604020202020204" pitchFamily="34" charset="0"/>
              <a:buChar char="•"/>
            </a:pPr>
            <a:r>
              <a:rPr lang="ru-RU" sz="1200" dirty="0">
                <a:solidFill>
                  <a:sysClr val="windowText" lastClr="000000"/>
                </a:solidFill>
              </a:rPr>
              <a:t>Мейл сървър</a:t>
            </a:r>
          </a:p>
          <a:p>
            <a:pPr marL="285750" indent="-285750">
              <a:buFont typeface="Arial" panose="020B0604020202020204" pitchFamily="34" charset="0"/>
              <a:buChar char="•"/>
            </a:pPr>
            <a:r>
              <a:rPr lang="ru-RU" sz="1200" dirty="0">
                <a:solidFill>
                  <a:sysClr val="windowText" lastClr="000000"/>
                </a:solidFill>
              </a:rPr>
              <a:t>Уеб сървър</a:t>
            </a:r>
          </a:p>
          <a:p>
            <a:pPr marL="285750" indent="-285750">
              <a:buFont typeface="Arial" panose="020B0604020202020204" pitchFamily="34" charset="0"/>
              <a:buChar char="•"/>
            </a:pPr>
            <a:r>
              <a:rPr lang="ru-RU" sz="1200" dirty="0">
                <a:solidFill>
                  <a:sysClr val="windowText" lastClr="000000"/>
                </a:solidFill>
              </a:rPr>
              <a:t>Различни бизнес приложения като </a:t>
            </a:r>
            <a:r>
              <a:rPr lang="en-US" sz="1200" dirty="0">
                <a:solidFill>
                  <a:sysClr val="windowText" lastClr="000000"/>
                </a:solidFill>
              </a:rPr>
              <a:t>CRM, ERP, SAP </a:t>
            </a:r>
            <a:r>
              <a:rPr lang="bg-BG" sz="1200" dirty="0">
                <a:solidFill>
                  <a:sysClr val="windowText" lastClr="000000"/>
                </a:solidFill>
              </a:rPr>
              <a:t>и много други…</a:t>
            </a:r>
          </a:p>
        </p:txBody>
      </p:sp>
      <p:sp>
        <p:nvSpPr>
          <p:cNvPr id="14" name="Rectangle 13"/>
          <p:cNvSpPr/>
          <p:nvPr/>
        </p:nvSpPr>
        <p:spPr>
          <a:xfrm>
            <a:off x="438620" y="3483949"/>
            <a:ext cx="3497645" cy="2917743"/>
          </a:xfrm>
          <a:prstGeom prst="rect">
            <a:avLst/>
          </a:prstGeom>
          <a:ln w="9525"/>
        </p:spPr>
        <p:style>
          <a:lnRef idx="2">
            <a:schemeClr val="accent3"/>
          </a:lnRef>
          <a:fillRef idx="1">
            <a:schemeClr val="lt1"/>
          </a:fillRef>
          <a:effectRef idx="0">
            <a:schemeClr val="accent3"/>
          </a:effectRef>
          <a:fontRef idx="minor">
            <a:schemeClr val="dk1"/>
          </a:fontRef>
        </p:style>
        <p:txBody>
          <a:bodyPr rtlCol="0" anchor="ctr"/>
          <a:lstStyle/>
          <a:p>
            <a:pPr>
              <a:buSzPct val="75000"/>
            </a:pPr>
            <a:r>
              <a:rPr lang="en-US" sz="1200" b="1" dirty="0" err="1">
                <a:solidFill>
                  <a:srgbClr val="C00000"/>
                </a:solidFill>
                <a:ea typeface="Verdana" panose="020B0604030504040204" pitchFamily="34" charset="0"/>
                <a:cs typeface="Verdana" panose="020B0604030504040204" pitchFamily="34" charset="0"/>
              </a:rPr>
              <a:t>Mtel</a:t>
            </a:r>
            <a:r>
              <a:rPr lang="en-US" sz="1200" b="1" dirty="0">
                <a:solidFill>
                  <a:srgbClr val="C00000"/>
                </a:solidFill>
                <a:ea typeface="Verdana" panose="020B0604030504040204" pitchFamily="34" charset="0"/>
                <a:cs typeface="Verdana" panose="020B0604030504040204" pitchFamily="34" charset="0"/>
              </a:rPr>
              <a:t> S</a:t>
            </a:r>
            <a:r>
              <a:rPr lang="en-US" sz="1200" b="1" dirty="0" smtClean="0">
                <a:solidFill>
                  <a:srgbClr val="C00000"/>
                </a:solidFill>
                <a:ea typeface="Verdana" panose="020B0604030504040204" pitchFamily="34" charset="0"/>
                <a:cs typeface="Verdana" panose="020B0604030504040204" pitchFamily="34" charset="0"/>
              </a:rPr>
              <a:t>mart Server </a:t>
            </a:r>
            <a:r>
              <a:rPr lang="bg-BG" sz="1200" dirty="0">
                <a:solidFill>
                  <a:sysClr val="windowText" lastClr="000000"/>
                </a:solidFill>
                <a:ea typeface="Verdana" panose="020B0604030504040204" pitchFamily="34" charset="0"/>
                <a:cs typeface="Verdana" panose="020B0604030504040204" pitchFamily="34" charset="0"/>
              </a:rPr>
              <a:t>включва</a:t>
            </a:r>
            <a:r>
              <a:rPr lang="bg-BG" sz="1200" dirty="0" smtClean="0">
                <a:solidFill>
                  <a:sysClr val="windowText" lastClr="000000"/>
                </a:solidFill>
                <a:ea typeface="Verdana" panose="020B0604030504040204" pitchFamily="34" charset="0"/>
                <a:cs typeface="Verdana" panose="020B0604030504040204" pitchFamily="34" charset="0"/>
              </a:rPr>
              <a:t>:</a:t>
            </a:r>
            <a:endParaRPr lang="en-US" sz="1200" dirty="0" smtClean="0">
              <a:solidFill>
                <a:sysClr val="windowText" lastClr="000000"/>
              </a:solidFill>
              <a:ea typeface="Verdana" panose="020B0604030504040204" pitchFamily="34" charset="0"/>
              <a:cs typeface="Verdana" panose="020B0604030504040204" pitchFamily="34" charset="0"/>
            </a:endParaRPr>
          </a:p>
          <a:p>
            <a:pPr>
              <a:buSzPct val="75000"/>
            </a:pPr>
            <a:endParaRPr lang="bg-BG" sz="1200" dirty="0">
              <a:solidFill>
                <a:sysClr val="windowText" lastClr="000000"/>
              </a:solidFill>
              <a:ea typeface="Verdana" panose="020B0604030504040204" pitchFamily="34" charset="0"/>
              <a:cs typeface="Verdana" panose="020B0604030504040204" pitchFamily="34" charset="0"/>
            </a:endParaRPr>
          </a:p>
          <a:p>
            <a:pPr marL="342900" indent="-342900">
              <a:buSzPct val="75000"/>
              <a:buFont typeface="Wingdings" panose="05000000000000000000" pitchFamily="2" charset="2"/>
              <a:buChar char="§"/>
            </a:pPr>
            <a:r>
              <a:rPr lang="bg-BG" sz="1200" dirty="0">
                <a:solidFill>
                  <a:sysClr val="windowText" lastClr="000000"/>
                </a:solidFill>
                <a:ea typeface="Verdana" panose="020B0604030504040204" pitchFamily="34" charset="0"/>
                <a:cs typeface="Verdana" panose="020B0604030504040204" pitchFamily="34" charset="0"/>
              </a:rPr>
              <a:t>Пълни административни права върху сървърните системи</a:t>
            </a:r>
          </a:p>
          <a:p>
            <a:pPr marL="342900" indent="-342900">
              <a:buSzPct val="75000"/>
              <a:buFont typeface="Wingdings" panose="05000000000000000000" pitchFamily="2" charset="2"/>
              <a:buChar char="§"/>
            </a:pPr>
            <a:r>
              <a:rPr lang="bg-BG" sz="1200" dirty="0">
                <a:solidFill>
                  <a:sysClr val="windowText" lastClr="000000"/>
                </a:solidFill>
                <a:ea typeface="Verdana" panose="020B0604030504040204" pitchFamily="34" charset="0"/>
                <a:cs typeface="Verdana" panose="020B0604030504040204" pitchFamily="34" charset="0"/>
              </a:rPr>
              <a:t>Възможност за динамична </a:t>
            </a:r>
            <a:r>
              <a:rPr lang="bg-BG" sz="1200" dirty="0" err="1">
                <a:solidFill>
                  <a:sysClr val="windowText" lastClr="000000"/>
                </a:solidFill>
                <a:ea typeface="Verdana" panose="020B0604030504040204" pitchFamily="34" charset="0"/>
                <a:cs typeface="Verdana" panose="020B0604030504040204" pitchFamily="34" charset="0"/>
              </a:rPr>
              <a:t>скалируемост</a:t>
            </a:r>
            <a:r>
              <a:rPr lang="bg-BG" sz="1200" dirty="0">
                <a:solidFill>
                  <a:sysClr val="windowText" lastClr="000000"/>
                </a:solidFill>
                <a:ea typeface="Verdana" panose="020B0604030504040204" pitchFamily="34" charset="0"/>
                <a:cs typeface="Verdana" panose="020B0604030504040204" pitchFamily="34" charset="0"/>
              </a:rPr>
              <a:t> на нужния </a:t>
            </a:r>
            <a:r>
              <a:rPr lang="bg-BG" sz="1200" dirty="0" smtClean="0">
                <a:solidFill>
                  <a:sysClr val="windowText" lastClr="000000"/>
                </a:solidFill>
                <a:ea typeface="Verdana" panose="020B0604030504040204" pitchFamily="34" charset="0"/>
                <a:cs typeface="Verdana" panose="020B0604030504040204" pitchFamily="34" charset="0"/>
              </a:rPr>
              <a:t>ресурс, чрез добавяне и премахване на допълнителни ресурси (</a:t>
            </a:r>
            <a:r>
              <a:rPr lang="en-US" sz="1200" dirty="0" smtClean="0">
                <a:solidFill>
                  <a:sysClr val="windowText" lastClr="000000"/>
                </a:solidFill>
                <a:ea typeface="Verdana" panose="020B0604030504040204" pitchFamily="34" charset="0"/>
                <a:cs typeface="Verdana" panose="020B0604030504040204" pitchFamily="34" charset="0"/>
              </a:rPr>
              <a:t>HDD, RAM, CPU</a:t>
            </a:r>
            <a:r>
              <a:rPr lang="bg-BG" sz="1200" dirty="0" smtClean="0">
                <a:solidFill>
                  <a:sysClr val="windowText" lastClr="000000"/>
                </a:solidFill>
                <a:ea typeface="Verdana" panose="020B0604030504040204" pitchFamily="34" charset="0"/>
                <a:cs typeface="Verdana" panose="020B0604030504040204" pitchFamily="34" charset="0"/>
              </a:rPr>
              <a:t>)</a:t>
            </a:r>
            <a:r>
              <a:rPr lang="en-US" sz="1200" dirty="0" smtClean="0">
                <a:solidFill>
                  <a:sysClr val="windowText" lastClr="000000"/>
                </a:solidFill>
                <a:ea typeface="Verdana" panose="020B0604030504040204" pitchFamily="34" charset="0"/>
                <a:cs typeface="Verdana" panose="020B0604030504040204" pitchFamily="34" charset="0"/>
              </a:rPr>
              <a:t> </a:t>
            </a:r>
            <a:r>
              <a:rPr lang="bg-BG" sz="1200" dirty="0" smtClean="0">
                <a:solidFill>
                  <a:sysClr val="windowText" lastClr="000000"/>
                </a:solidFill>
                <a:ea typeface="Verdana" panose="020B0604030504040204" pitchFamily="34" charset="0"/>
                <a:cs typeface="Verdana" panose="020B0604030504040204" pitchFamily="34" charset="0"/>
              </a:rPr>
              <a:t>по всяко време</a:t>
            </a:r>
          </a:p>
          <a:p>
            <a:pPr marL="342900" indent="-342900">
              <a:buSzPct val="75000"/>
              <a:buFont typeface="Wingdings" panose="05000000000000000000" pitchFamily="2" charset="2"/>
              <a:buChar char="§"/>
            </a:pPr>
            <a:r>
              <a:rPr lang="bg-BG" sz="1200" dirty="0" smtClean="0">
                <a:solidFill>
                  <a:sysClr val="windowText" lastClr="000000"/>
                </a:solidFill>
                <a:ea typeface="Verdana" panose="020B0604030504040204" pitchFamily="34" charset="0"/>
                <a:cs typeface="Verdana" panose="020B0604030504040204" pitchFamily="34" charset="0"/>
              </a:rPr>
              <a:t>Възможност </a:t>
            </a:r>
            <a:r>
              <a:rPr lang="bg-BG" sz="1200" dirty="0">
                <a:solidFill>
                  <a:sysClr val="windowText" lastClr="000000"/>
                </a:solidFill>
                <a:ea typeface="Verdana" panose="020B0604030504040204" pitchFamily="34" charset="0"/>
                <a:cs typeface="Verdana" panose="020B0604030504040204" pitchFamily="34" charset="0"/>
              </a:rPr>
              <a:t>да добавяте и премахвате </a:t>
            </a:r>
            <a:r>
              <a:rPr lang="en-US" sz="1200" dirty="0">
                <a:solidFill>
                  <a:sysClr val="windowText" lastClr="000000"/>
                </a:solidFill>
                <a:ea typeface="Verdana" panose="020B0604030504040204" pitchFamily="34" charset="0"/>
                <a:cs typeface="Verdana" panose="020B0604030504040204" pitchFamily="34" charset="0"/>
              </a:rPr>
              <a:t>RD </a:t>
            </a:r>
            <a:r>
              <a:rPr lang="bg-BG" sz="1200" dirty="0" smtClean="0">
                <a:solidFill>
                  <a:sysClr val="windowText" lastClr="000000"/>
                </a:solidFill>
                <a:ea typeface="Verdana" panose="020B0604030504040204" pitchFamily="34" charset="0"/>
                <a:cs typeface="Verdana" panose="020B0604030504040204" pitchFamily="34" charset="0"/>
              </a:rPr>
              <a:t>лицензии</a:t>
            </a:r>
            <a:endParaRPr lang="en-US" sz="1200" dirty="0" smtClean="0">
              <a:solidFill>
                <a:sysClr val="windowText" lastClr="000000"/>
              </a:solidFill>
              <a:ea typeface="Verdana" panose="020B0604030504040204" pitchFamily="34" charset="0"/>
              <a:cs typeface="Verdana" panose="020B0604030504040204" pitchFamily="34" charset="0"/>
            </a:endParaRPr>
          </a:p>
          <a:p>
            <a:pPr marL="342900" indent="-342900">
              <a:buSzPct val="75000"/>
              <a:buFont typeface="Wingdings" panose="05000000000000000000" pitchFamily="2" charset="2"/>
              <a:buChar char="§"/>
            </a:pPr>
            <a:r>
              <a:rPr lang="bg-BG" sz="1200" dirty="0" smtClean="0">
                <a:solidFill>
                  <a:sysClr val="windowText" lastClr="000000"/>
                </a:solidFill>
                <a:ea typeface="Verdana" panose="020B0604030504040204" pitchFamily="34" charset="0"/>
                <a:cs typeface="Verdana" panose="020B0604030504040204" pitchFamily="34" charset="0"/>
              </a:rPr>
              <a:t>Гарантирано </a:t>
            </a:r>
            <a:r>
              <a:rPr lang="bg-BG" sz="1200" dirty="0">
                <a:solidFill>
                  <a:sysClr val="windowText" lastClr="000000"/>
                </a:solidFill>
                <a:ea typeface="Verdana" panose="020B0604030504040204" pitchFamily="34" charset="0"/>
                <a:cs typeface="Verdana" panose="020B0604030504040204" pitchFamily="34" charset="0"/>
              </a:rPr>
              <a:t>функциониране и поддръжка на </a:t>
            </a:r>
            <a:r>
              <a:rPr lang="bg-BG" sz="1200" dirty="0" smtClean="0">
                <a:solidFill>
                  <a:sysClr val="windowText" lastClr="000000"/>
                </a:solidFill>
                <a:ea typeface="Verdana" panose="020B0604030504040204" pitchFamily="34" charset="0"/>
                <a:cs typeface="Verdana" panose="020B0604030504040204" pitchFamily="34" charset="0"/>
              </a:rPr>
              <a:t>системата</a:t>
            </a:r>
            <a:r>
              <a:rPr lang="en-US" sz="1200" dirty="0" smtClean="0">
                <a:solidFill>
                  <a:sysClr val="windowText" lastClr="000000"/>
                </a:solidFill>
                <a:ea typeface="Verdana" panose="020B0604030504040204" pitchFamily="34" charset="0"/>
                <a:cs typeface="Verdana" panose="020B0604030504040204" pitchFamily="34" charset="0"/>
              </a:rPr>
              <a:t> – 99,5%</a:t>
            </a:r>
            <a:r>
              <a:rPr lang="bg-BG" sz="1200" dirty="0" smtClean="0">
                <a:solidFill>
                  <a:sysClr val="windowText" lastClr="000000"/>
                </a:solidFill>
                <a:ea typeface="Verdana" panose="020B0604030504040204" pitchFamily="34" charset="0"/>
                <a:cs typeface="Verdana" panose="020B0604030504040204" pitchFamily="34" charset="0"/>
              </a:rPr>
              <a:t> </a:t>
            </a:r>
            <a:endParaRPr lang="bg-BG" sz="1200" dirty="0">
              <a:solidFill>
                <a:sysClr val="windowText" lastClr="000000"/>
              </a:solidFill>
              <a:ea typeface="Verdana" panose="020B0604030504040204" pitchFamily="34" charset="0"/>
              <a:cs typeface="Verdana" panose="020B0604030504040204" pitchFamily="34" charset="0"/>
            </a:endParaRPr>
          </a:p>
          <a:p>
            <a:pPr marL="342900" indent="-342900">
              <a:buSzPct val="75000"/>
              <a:buFont typeface="Wingdings" panose="05000000000000000000" pitchFamily="2" charset="2"/>
              <a:buChar char="§"/>
            </a:pPr>
            <a:r>
              <a:rPr lang="bg-BG" sz="1200" dirty="0">
                <a:solidFill>
                  <a:sysClr val="windowText" lastClr="000000"/>
                </a:solidFill>
                <a:ea typeface="Verdana" panose="020B0604030504040204" pitchFamily="34" charset="0"/>
                <a:cs typeface="Verdana" panose="020B0604030504040204" pitchFamily="34" charset="0"/>
              </a:rPr>
              <a:t>Регулярен ежедневен </a:t>
            </a:r>
            <a:r>
              <a:rPr lang="bg-BG" sz="1200" dirty="0" err="1">
                <a:solidFill>
                  <a:sysClr val="windowText" lastClr="000000"/>
                </a:solidFill>
                <a:ea typeface="Verdana" panose="020B0604030504040204" pitchFamily="34" charset="0"/>
                <a:cs typeface="Verdana" panose="020B0604030504040204" pitchFamily="34" charset="0"/>
              </a:rPr>
              <a:t>бекъп</a:t>
            </a:r>
            <a:r>
              <a:rPr lang="bg-BG" sz="1200" dirty="0">
                <a:solidFill>
                  <a:sysClr val="windowText" lastClr="000000"/>
                </a:solidFill>
                <a:ea typeface="Verdana" panose="020B0604030504040204" pitchFamily="34" charset="0"/>
                <a:cs typeface="Verdana" panose="020B0604030504040204" pitchFamily="34" charset="0"/>
              </a:rPr>
              <a:t> на цялата система </a:t>
            </a:r>
          </a:p>
        </p:txBody>
      </p:sp>
      <p:pic>
        <p:nvPicPr>
          <p:cNvPr id="16" name="Picture 2" descr="http://www.quotecolo.com/wp-content/uploads/2013/02/colocation-virginia.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129420" y="964655"/>
            <a:ext cx="4690873" cy="1901208"/>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Straight Connector 17"/>
          <p:cNvCxnSpPr/>
          <p:nvPr/>
        </p:nvCxnSpPr>
        <p:spPr>
          <a:xfrm>
            <a:off x="6962155" y="964655"/>
            <a:ext cx="0" cy="543703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129420" y="2985372"/>
            <a:ext cx="4679722" cy="3416320"/>
          </a:xfrm>
          <a:prstGeom prst="rect">
            <a:avLst/>
          </a:prstGeom>
          <a:ln w="9525">
            <a:solidFill>
              <a:srgbClr val="C0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bg-BG" sz="1200" b="1" dirty="0" smtClean="0">
                <a:solidFill>
                  <a:srgbClr val="C00000"/>
                </a:solidFill>
                <a:latin typeface="Verdana" panose="020B0604030504040204" pitchFamily="34" charset="0"/>
                <a:ea typeface="Verdana" panose="020B0604030504040204" pitchFamily="34" charset="0"/>
                <a:cs typeface="Verdana" panose="020B0604030504040204" pitchFamily="34" charset="0"/>
              </a:rPr>
              <a:t>Колокация:</a:t>
            </a:r>
            <a:r>
              <a:rPr lang="bg-BG" sz="1200" dirty="0" smtClean="0">
                <a:latin typeface="Verdana" panose="020B0604030504040204" pitchFamily="34" charset="0"/>
                <a:ea typeface="Verdana" panose="020B0604030504040204" pitchFamily="34" charset="0"/>
                <a:cs typeface="Verdana" panose="020B0604030504040204" pitchFamily="34" charset="0"/>
              </a:rPr>
              <a:t> Мтел разполага с два професионални центъра за данни в София (Бизнес Парк София и Лифт Дружба)</a:t>
            </a:r>
            <a:r>
              <a:rPr lang="en-US" sz="1200" dirty="0" smtClean="0">
                <a:latin typeface="Verdana" panose="020B0604030504040204" pitchFamily="34" charset="0"/>
                <a:ea typeface="Verdana" panose="020B0604030504040204" pitchFamily="34" charset="0"/>
                <a:cs typeface="Verdana" panose="020B0604030504040204" pitchFamily="34" charset="0"/>
              </a:rPr>
              <a:t> </a:t>
            </a:r>
            <a:r>
              <a:rPr lang="bg-BG" sz="1200" dirty="0" smtClean="0">
                <a:latin typeface="Verdana" panose="020B0604030504040204" pitchFamily="34" charset="0"/>
                <a:ea typeface="Verdana" panose="020B0604030504040204" pitchFamily="34" charset="0"/>
                <a:cs typeface="Verdana" panose="020B0604030504040204" pitchFamily="34" charset="0"/>
              </a:rPr>
              <a:t>и няколко в страната (Варна, Пловдив, Враца, Монтана и др.), в които се поддържат следните параметри:</a:t>
            </a:r>
          </a:p>
          <a:p>
            <a:pPr marL="171450" indent="-171450">
              <a:buFont typeface="Arial" panose="020B0604020202020204" pitchFamily="34" charset="0"/>
              <a:buChar char="•"/>
            </a:pPr>
            <a:r>
              <a:rPr lang="ru-RU" sz="1200" dirty="0" smtClean="0">
                <a:latin typeface="Verdana" panose="020B0604030504040204" pitchFamily="34" charset="0"/>
                <a:ea typeface="Verdana" panose="020B0604030504040204" pitchFamily="34" charset="0"/>
                <a:cs typeface="Verdana" panose="020B0604030504040204" pitchFamily="34" charset="0"/>
              </a:rPr>
              <a:t>Напълно резервирано </a:t>
            </a:r>
            <a:r>
              <a:rPr lang="en-US" sz="1200" dirty="0" smtClean="0">
                <a:latin typeface="Verdana" panose="020B0604030504040204" pitchFamily="34" charset="0"/>
                <a:ea typeface="Verdana" panose="020B0604030504040204" pitchFamily="34" charset="0"/>
                <a:cs typeface="Verdana" panose="020B0604030504040204" pitchFamily="34" charset="0"/>
              </a:rPr>
              <a:t>AC/DC </a:t>
            </a:r>
            <a:r>
              <a:rPr lang="bg-BG" sz="1200" dirty="0" smtClean="0">
                <a:latin typeface="Verdana" panose="020B0604030504040204" pitchFamily="34" charset="0"/>
                <a:ea typeface="Verdana" panose="020B0604030504040204" pitchFamily="34" charset="0"/>
                <a:cs typeface="Verdana" panose="020B0604030504040204" pitchFamily="34" charset="0"/>
              </a:rPr>
              <a:t>захранване – 2 независими източника, резервирани с дизел генератори</a:t>
            </a:r>
          </a:p>
          <a:p>
            <a:pPr marL="171450" indent="-171450">
              <a:buFont typeface="Arial" panose="020B0604020202020204" pitchFamily="34" charset="0"/>
              <a:buChar char="•"/>
            </a:pPr>
            <a:r>
              <a:rPr lang="bg-BG" sz="1200" dirty="0" smtClean="0">
                <a:latin typeface="Verdana" panose="020B0604030504040204" pitchFamily="34" charset="0"/>
                <a:ea typeface="Verdana" panose="020B0604030504040204" pitchFamily="34" charset="0"/>
                <a:cs typeface="Verdana" panose="020B0604030504040204" pitchFamily="34" charset="0"/>
              </a:rPr>
              <a:t>С</a:t>
            </a:r>
            <a:r>
              <a:rPr lang="ru-RU" sz="1200" dirty="0" smtClean="0">
                <a:latin typeface="Verdana" panose="020B0604030504040204" pitchFamily="34" charset="0"/>
                <a:ea typeface="Verdana" panose="020B0604030504040204" pitchFamily="34" charset="0"/>
                <a:cs typeface="Verdana" panose="020B0604030504040204" pitchFamily="34" charset="0"/>
              </a:rPr>
              <a:t>истема за околна среда close control</a:t>
            </a:r>
          </a:p>
          <a:p>
            <a:pPr marL="628650" lvl="1" indent="-171450">
              <a:buFont typeface="Arial" panose="020B0604020202020204" pitchFamily="34" charset="0"/>
              <a:buChar char="•"/>
            </a:pPr>
            <a:r>
              <a:rPr lang="ru-RU" sz="1200" dirty="0" smtClean="0">
                <a:latin typeface="Verdana" panose="020B0604030504040204" pitchFamily="34" charset="0"/>
                <a:ea typeface="Verdana" panose="020B0604030504040204" pitchFamily="34" charset="0"/>
                <a:cs typeface="Verdana" panose="020B0604030504040204" pitchFamily="34" charset="0"/>
              </a:rPr>
              <a:t>Температура </a:t>
            </a:r>
            <a:r>
              <a:rPr lang="ru-RU" sz="1200" dirty="0">
                <a:latin typeface="Verdana" panose="020B0604030504040204" pitchFamily="34" charset="0"/>
                <a:ea typeface="Verdana" panose="020B0604030504040204" pitchFamily="34" charset="0"/>
                <a:cs typeface="Verdana" panose="020B0604030504040204" pitchFamily="34" charset="0"/>
              </a:rPr>
              <a:t>22˚C, влажност 50%</a:t>
            </a:r>
            <a:endParaRPr lang="bg-BG" sz="12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bg-BG" sz="1200" dirty="0">
                <a:latin typeface="Verdana" panose="020B0604030504040204" pitchFamily="34" charset="0"/>
                <a:ea typeface="Verdana" panose="020B0604030504040204" pitchFamily="34" charset="0"/>
                <a:cs typeface="Verdana" panose="020B0604030504040204" pitchFamily="34" charset="0"/>
              </a:rPr>
              <a:t>Сигурност</a:t>
            </a:r>
          </a:p>
          <a:p>
            <a:pPr marL="628650" lvl="1" indent="-171450">
              <a:buFont typeface="Arial" panose="020B0604020202020204" pitchFamily="34" charset="0"/>
              <a:buChar char="•"/>
            </a:pPr>
            <a:r>
              <a:rPr lang="bg-BG" sz="1200" dirty="0">
                <a:latin typeface="Verdana" panose="020B0604030504040204" pitchFamily="34" charset="0"/>
                <a:ea typeface="Verdana" panose="020B0604030504040204" pitchFamily="34" charset="0"/>
                <a:cs typeface="Verdana" panose="020B0604030504040204" pitchFamily="34" charset="0"/>
              </a:rPr>
              <a:t>СОТ видеонаблюдение</a:t>
            </a:r>
          </a:p>
          <a:p>
            <a:pPr marL="628650" lvl="1" indent="-171450">
              <a:buFont typeface="Arial" panose="020B0604020202020204" pitchFamily="34" charset="0"/>
              <a:buChar char="•"/>
            </a:pPr>
            <a:r>
              <a:rPr lang="bg-BG" sz="1200" dirty="0">
                <a:latin typeface="Verdana" panose="020B0604030504040204" pitchFamily="34" charset="0"/>
                <a:ea typeface="Verdana" panose="020B0604030504040204" pitchFamily="34" charset="0"/>
                <a:cs typeface="Verdana" panose="020B0604030504040204" pitchFamily="34" charset="0"/>
              </a:rPr>
              <a:t>картова система за достъп</a:t>
            </a:r>
          </a:p>
          <a:p>
            <a:pPr marL="171450" indent="-171450">
              <a:buFont typeface="Arial" panose="020B0604020202020204" pitchFamily="34" charset="0"/>
              <a:buChar char="•"/>
            </a:pPr>
            <a:r>
              <a:rPr lang="bg-BG" sz="1200" dirty="0">
                <a:latin typeface="Verdana" panose="020B0604030504040204" pitchFamily="34" charset="0"/>
                <a:ea typeface="Verdana" panose="020B0604030504040204" pitchFamily="34" charset="0"/>
                <a:cs typeface="Verdana" panose="020B0604030504040204" pitchFamily="34" charset="0"/>
              </a:rPr>
              <a:t>Противопожарна система </a:t>
            </a:r>
          </a:p>
          <a:p>
            <a:pPr marL="171450" indent="-171450">
              <a:buFont typeface="Arial" panose="020B0604020202020204" pitchFamily="34" charset="0"/>
              <a:buChar char="•"/>
            </a:pPr>
            <a:r>
              <a:rPr lang="bg-BG" sz="1200" dirty="0">
                <a:latin typeface="Verdana" panose="020B0604030504040204" pitchFamily="34" charset="0"/>
                <a:ea typeface="Verdana" panose="020B0604030504040204" pitchFamily="34" charset="0"/>
                <a:cs typeface="Verdana" panose="020B0604030504040204" pitchFamily="34" charset="0"/>
              </a:rPr>
              <a:t>Комуникационна свързаност – 2 независими трасета минаващи през независими шахти и терминиращи в отделени </a:t>
            </a:r>
            <a:r>
              <a:rPr lang="en-US" sz="1200" dirty="0">
                <a:latin typeface="Verdana" panose="020B0604030504040204" pitchFamily="34" charset="0"/>
                <a:ea typeface="Verdana" panose="020B0604030504040204" pitchFamily="34" charset="0"/>
                <a:cs typeface="Verdana" panose="020B0604030504040204" pitchFamily="34" charset="0"/>
              </a:rPr>
              <a:t>meet me (entry) </a:t>
            </a:r>
            <a:r>
              <a:rPr lang="en-US" sz="1200" dirty="0" smtClean="0">
                <a:latin typeface="Verdana" panose="020B0604030504040204" pitchFamily="34" charset="0"/>
                <a:ea typeface="Verdana" panose="020B0604030504040204" pitchFamily="34" charset="0"/>
                <a:cs typeface="Verdana" panose="020B0604030504040204" pitchFamily="34" charset="0"/>
              </a:rPr>
              <a:t>rooms</a:t>
            </a:r>
            <a:endParaRPr lang="bg-BG" sz="1200" dirty="0" smtClean="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bg-BG" sz="1200" dirty="0" smtClean="0">
                <a:latin typeface="Verdana" panose="020B0604030504040204" pitchFamily="34" charset="0"/>
                <a:ea typeface="Verdana" panose="020B0604030504040204" pitchFamily="34" charset="0"/>
                <a:cs typeface="Verdana" panose="020B0604030504040204" pitchFamily="34" charset="0"/>
              </a:rPr>
              <a:t>Всеки </a:t>
            </a:r>
            <a:r>
              <a:rPr lang="en-US" sz="1200" dirty="0" smtClean="0">
                <a:latin typeface="Verdana" panose="020B0604030504040204" pitchFamily="34" charset="0"/>
                <a:ea typeface="Verdana" panose="020B0604030504040204" pitchFamily="34" charset="0"/>
                <a:cs typeface="Verdana" panose="020B0604030504040204" pitchFamily="34" charset="0"/>
              </a:rPr>
              <a:t>Rack </a:t>
            </a:r>
            <a:r>
              <a:rPr lang="bg-BG" sz="1200" dirty="0" smtClean="0">
                <a:latin typeface="Verdana" panose="020B0604030504040204" pitchFamily="34" charset="0"/>
                <a:ea typeface="Verdana" panose="020B0604030504040204" pitchFamily="34" charset="0"/>
                <a:cs typeface="Verdana" panose="020B0604030504040204" pitchFamily="34" charset="0"/>
              </a:rPr>
              <a:t>е с включена в цената 3,5 </a:t>
            </a:r>
            <a:r>
              <a:rPr lang="en-US" sz="1200" dirty="0" smtClean="0">
                <a:latin typeface="Verdana" panose="020B0604030504040204" pitchFamily="34" charset="0"/>
                <a:ea typeface="Verdana" panose="020B0604030504040204" pitchFamily="34" charset="0"/>
                <a:cs typeface="Verdana" panose="020B0604030504040204" pitchFamily="34" charset="0"/>
              </a:rPr>
              <a:t>kW </a:t>
            </a:r>
            <a:r>
              <a:rPr lang="bg-BG" sz="1200" dirty="0" smtClean="0">
                <a:latin typeface="Verdana" panose="020B0604030504040204" pitchFamily="34" charset="0"/>
                <a:ea typeface="Verdana" panose="020B0604030504040204" pitchFamily="34" charset="0"/>
                <a:cs typeface="Verdana" panose="020B0604030504040204" pitchFamily="34" charset="0"/>
              </a:rPr>
              <a:t>мощност. </a:t>
            </a:r>
            <a:endParaRPr lang="bg-BG" sz="1200" dirty="0">
              <a:latin typeface="Verdana" panose="020B0604030504040204" pitchFamily="34" charset="0"/>
              <a:ea typeface="Verdana" panose="020B0604030504040204" pitchFamily="34" charset="0"/>
              <a:cs typeface="Verdana" panose="020B0604030504040204" pitchFamily="34" charset="0"/>
            </a:endParaRPr>
          </a:p>
        </p:txBody>
      </p:sp>
      <p:sp>
        <p:nvSpPr>
          <p:cNvPr id="11" name="Title 1"/>
          <p:cNvSpPr txBox="1">
            <a:spLocks/>
          </p:cNvSpPr>
          <p:nvPr/>
        </p:nvSpPr>
        <p:spPr>
          <a:xfrm>
            <a:off x="324040" y="179161"/>
            <a:ext cx="5240419" cy="445521"/>
          </a:xfrm>
          <a:prstGeom prst="rect">
            <a:avLst/>
          </a:prstGeom>
        </p:spPr>
        <p:txBody>
          <a:bodyPr anchor="b">
            <a:normAutofit/>
          </a:bodyPr>
          <a:lstStyle>
            <a:lvl1pPr algn="l" defTabSz="914400" rtl="0" eaLnBrk="1" latinLnBrk="0" hangingPunct="1">
              <a:lnSpc>
                <a:spcPct val="90000"/>
              </a:lnSpc>
              <a:spcBef>
                <a:spcPct val="0"/>
              </a:spcBef>
              <a:buNone/>
              <a:defRPr sz="3000" kern="1200">
                <a:solidFill>
                  <a:srgbClr val="CD202C"/>
                </a:solidFill>
                <a:latin typeface="Verdana" charset="0"/>
                <a:ea typeface="Verdana" charset="0"/>
                <a:cs typeface="Verdana" charset="0"/>
              </a:defRPr>
            </a:lvl1pPr>
          </a:lstStyle>
          <a:p>
            <a:r>
              <a:rPr lang="ru-RU" sz="1800" dirty="0"/>
              <a:t>Решения за съхранение на данните ви</a:t>
            </a:r>
            <a:endParaRPr lang="en-US" sz="1800" dirty="0"/>
          </a:p>
        </p:txBody>
      </p:sp>
      <p:cxnSp>
        <p:nvCxnSpPr>
          <p:cNvPr id="12" name="Straight Connector 11"/>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9" name="Picture 2" descr="Резултат с изображение за mtel logo"/>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72549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175783"/>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324040" y="179161"/>
            <a:ext cx="5240419" cy="445521"/>
          </a:xfrm>
        </p:spPr>
        <p:txBody>
          <a:bodyPr anchor="b">
            <a:normAutofit/>
          </a:bodyPr>
          <a:lstStyle/>
          <a:p>
            <a:r>
              <a:rPr lang="en-US" sz="1800" dirty="0" err="1" smtClean="0">
                <a:solidFill>
                  <a:srgbClr val="C00000"/>
                </a:solidFill>
                <a:latin typeface="Verdana" panose="020B0604030504040204" pitchFamily="34" charset="0"/>
              </a:rPr>
              <a:t>Какво</a:t>
            </a:r>
            <a:r>
              <a:rPr lang="en-US" sz="1800" dirty="0" smtClean="0">
                <a:solidFill>
                  <a:srgbClr val="C00000"/>
                </a:solidFill>
                <a:latin typeface="Verdana" panose="020B0604030504040204" pitchFamily="34" charset="0"/>
              </a:rPr>
              <a:t> е Mtel Managed </a:t>
            </a:r>
            <a:r>
              <a:rPr lang="en-US" sz="1800" dirty="0" err="1" smtClean="0">
                <a:solidFill>
                  <a:srgbClr val="C00000"/>
                </a:solidFill>
                <a:latin typeface="Verdana" panose="020B0604030504040204" pitchFamily="34" charset="0"/>
              </a:rPr>
              <a:t>WiFi</a:t>
            </a:r>
            <a:r>
              <a:rPr lang="bg-BG" sz="1800" dirty="0" smtClean="0">
                <a:solidFill>
                  <a:srgbClr val="C00000"/>
                </a:solidFill>
                <a:latin typeface="Verdana" panose="020B0604030504040204" pitchFamily="34" charset="0"/>
              </a:rPr>
              <a:t> </a:t>
            </a:r>
            <a:endParaRPr lang="bg-BG" sz="1800" dirty="0">
              <a:solidFill>
                <a:srgbClr val="C00000"/>
              </a:solidFill>
              <a:latin typeface="Verdana" panose="020B0604030504040204" pitchFamily="34" charset="0"/>
            </a:endParaRPr>
          </a:p>
        </p:txBody>
      </p:sp>
      <p:sp>
        <p:nvSpPr>
          <p:cNvPr id="9" name="Rectangle 6"/>
          <p:cNvSpPr>
            <a:spLocks noChangeArrowheads="1"/>
          </p:cNvSpPr>
          <p:nvPr/>
        </p:nvSpPr>
        <p:spPr bwMode="auto">
          <a:xfrm>
            <a:off x="329651" y="4663130"/>
            <a:ext cx="6751373" cy="1389774"/>
          </a:xfrm>
          <a:prstGeom prst="rect">
            <a:avLst/>
          </a:prstGeom>
          <a:noFill/>
          <a:ln w="9525">
            <a:solidFill>
              <a:srgbClr val="C00000"/>
            </a:solidFill>
            <a:miter lim="800000"/>
            <a:headEnd/>
            <a:tailEnd/>
          </a:ln>
          <a:effectLst/>
        </p:spPr>
        <p:txBody>
          <a:bodyPr/>
          <a:lstStyle/>
          <a:p>
            <a:pPr marL="285750" indent="-285750">
              <a:buFont typeface="Arial" panose="020B0604020202020204" pitchFamily="34" charset="0"/>
              <a:buChar char="•"/>
            </a:pPr>
            <a:r>
              <a:rPr lang="bg-BG" sz="1200" dirty="0"/>
              <a:t>Идентификация на местоположение </a:t>
            </a:r>
          </a:p>
          <a:p>
            <a:pPr marL="285750" indent="-285750">
              <a:buFont typeface="Arial" panose="020B0604020202020204" pitchFamily="34" charset="0"/>
              <a:buChar char="•"/>
            </a:pPr>
            <a:r>
              <a:rPr lang="bg-BG" sz="1200" dirty="0" err="1"/>
              <a:t>Трафичен</a:t>
            </a:r>
            <a:r>
              <a:rPr lang="bg-BG" sz="1200" dirty="0"/>
              <a:t> анализ</a:t>
            </a:r>
          </a:p>
          <a:p>
            <a:pPr marL="285750" indent="-285750">
              <a:buFont typeface="Arial" panose="020B0604020202020204" pitchFamily="34" charset="0"/>
              <a:buChar char="•"/>
            </a:pPr>
            <a:r>
              <a:rPr lang="bg-BG" sz="1200" dirty="0"/>
              <a:t>Анализ на човекопоток за маркетингови цели</a:t>
            </a:r>
          </a:p>
          <a:p>
            <a:pPr marL="285750" indent="-285750">
              <a:buFont typeface="Arial" panose="020B0604020202020204" pitchFamily="34" charset="0"/>
              <a:buChar char="•"/>
            </a:pPr>
            <a:r>
              <a:rPr lang="bg-BG" sz="1200" dirty="0"/>
              <a:t>Анализ на използваемостта на приложения от различен тип</a:t>
            </a:r>
          </a:p>
          <a:p>
            <a:endParaRPr lang="en-US" sz="700" dirty="0"/>
          </a:p>
          <a:p>
            <a:r>
              <a:rPr lang="bg-BG" sz="1200" dirty="0"/>
              <a:t>Интуитивна визуализация – в графичен и табличен вид на аналитичната информация в </a:t>
            </a:r>
            <a:r>
              <a:rPr lang="en-US" sz="1200" dirty="0"/>
              <a:t>web </a:t>
            </a:r>
            <a:r>
              <a:rPr lang="bg-BG" sz="1200" dirty="0"/>
              <a:t>интерфейс</a:t>
            </a:r>
            <a:r>
              <a:rPr lang="en-US" sz="1200" dirty="0"/>
              <a:t>.</a:t>
            </a:r>
            <a:endParaRPr lang="bg-BG" sz="1200" dirty="0"/>
          </a:p>
        </p:txBody>
      </p:sp>
      <p:sp>
        <p:nvSpPr>
          <p:cNvPr id="10" name="Rectangle 9"/>
          <p:cNvSpPr/>
          <p:nvPr/>
        </p:nvSpPr>
        <p:spPr>
          <a:xfrm>
            <a:off x="324040" y="1056793"/>
            <a:ext cx="6756984" cy="304800"/>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FF"/>
                </a:solidFill>
              </a:rPr>
              <a:t>Managed Wireless LAN </a:t>
            </a:r>
          </a:p>
        </p:txBody>
      </p:sp>
      <p:sp>
        <p:nvSpPr>
          <p:cNvPr id="12" name="TextBox 11"/>
          <p:cNvSpPr txBox="1"/>
          <p:nvPr/>
        </p:nvSpPr>
        <p:spPr>
          <a:xfrm>
            <a:off x="324040" y="4190552"/>
            <a:ext cx="6756984" cy="304800"/>
          </a:xfrm>
          <a:prstGeom prst="rect">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600" b="1">
                <a:solidFill>
                  <a:srgbClr val="FFFFFF"/>
                </a:solidFill>
              </a:defRPr>
            </a:lvl1pPr>
          </a:lstStyle>
          <a:p>
            <a:r>
              <a:rPr lang="en-US" dirty="0">
                <a:solidFill>
                  <a:schemeClr val="bg1"/>
                </a:solidFill>
              </a:rPr>
              <a:t>Analytics</a:t>
            </a:r>
            <a:endParaRPr lang="en-GB" dirty="0"/>
          </a:p>
        </p:txBody>
      </p:sp>
      <p:sp>
        <p:nvSpPr>
          <p:cNvPr id="2" name="Rectangle 1"/>
          <p:cNvSpPr/>
          <p:nvPr/>
        </p:nvSpPr>
        <p:spPr>
          <a:xfrm>
            <a:off x="324040" y="1501133"/>
            <a:ext cx="6756984" cy="2308324"/>
          </a:xfrm>
          <a:prstGeom prst="rect">
            <a:avLst/>
          </a:prstGeom>
          <a:ln>
            <a:solidFill>
              <a:srgbClr val="C00000"/>
            </a:solidFill>
          </a:ln>
        </p:spPr>
        <p:txBody>
          <a:bodyPr wrap="square">
            <a:spAutoFit/>
          </a:bodyPr>
          <a:lstStyle/>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Управляема през облачна платформа WIFi мрежа – не се налага инсталиране на WiFi контролер и специфичен софтуер.</a:t>
            </a: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WiFi покритие с до 15 различни SSID – вътрешно и на външни територии, за неограничен брой локации.</a:t>
            </a: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Базиран в облака Captive Portal.</a:t>
            </a: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Възможност за презентиране на </a:t>
            </a:r>
            <a:r>
              <a:rPr lang="ru-RU" sz="1200" dirty="0" smtClean="0">
                <a:latin typeface="Verdana" panose="020B0604030504040204" pitchFamily="34" charset="0"/>
                <a:ea typeface="Verdana" panose="020B0604030504040204" pitchFamily="34" charset="0"/>
                <a:cs typeface="Verdana" panose="020B0604030504040204" pitchFamily="34" charset="0"/>
              </a:rPr>
              <a:t>лого. </a:t>
            </a:r>
            <a:endParaRPr lang="ru-RU" sz="1200" dirty="0">
              <a:latin typeface="Verdana" panose="020B0604030504040204" pitchFamily="34" charset="0"/>
              <a:ea typeface="Verdana" panose="020B0604030504040204" pitchFamily="34" charset="0"/>
              <a:cs typeface="Verdana" panose="020B0604030504040204" pitchFamily="34" charset="0"/>
            </a:endParaRP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Рекламни съобщения на Captive portal.</a:t>
            </a: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Наблюдение и констрол на използваните приложения в реално време. </a:t>
            </a:r>
          </a:p>
          <a:p>
            <a:pPr marL="171450" indent="-171450" algn="just">
              <a:lnSpc>
                <a:spcPct val="120000"/>
              </a:lnSpc>
              <a:spcBef>
                <a:spcPct val="20000"/>
              </a:spcBef>
              <a:buClr>
                <a:srgbClr val="9B2D25"/>
              </a:buClr>
              <a:buFont typeface="Arial" panose="020B0604020202020204" pitchFamily="34" charset="0"/>
              <a:buChar char="•"/>
              <a:defRPr/>
            </a:pPr>
            <a:r>
              <a:rPr lang="ru-RU" sz="1200" dirty="0">
                <a:latin typeface="Verdana" panose="020B0604030504040204" pitchFamily="34" charset="0"/>
                <a:ea typeface="Verdana" panose="020B0604030504040204" pitchFamily="34" charset="0"/>
                <a:cs typeface="Verdana" panose="020B0604030504040204" pitchFamily="34" charset="0"/>
              </a:rPr>
              <a:t>Отделни SSID-та за посетители и служители.</a:t>
            </a: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6"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2" name="Picture 4" descr="https://railing-aws.s3.amazonaws.com/uploads/customer/145/image/image/avenues.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52908" y="1056793"/>
            <a:ext cx="4611251" cy="23491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https://railing-aws.s3.amazonaws.com/uploads/customer/142/image/image/rockymountainchocolate.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252909" y="3518706"/>
            <a:ext cx="4611251" cy="2534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301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hite gradient"/>
          <p:cNvSpPr/>
          <p:nvPr/>
        </p:nvSpPr>
        <p:spPr>
          <a:xfrm>
            <a:off x="3404220" y="3698313"/>
            <a:ext cx="2520000" cy="2520000"/>
          </a:xfrm>
          <a:prstGeom prst="rect">
            <a:avLst/>
          </a:prstGeom>
          <a:solidFill>
            <a:srgbClr val="C00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4761" tIns="56190" rIns="84761" bIns="56190" numCol="1" rtlCol="0" anchor="ctr" anchorCtr="0" compatLnSpc="1">
            <a:prstTxWarp prst="textNoShape">
              <a:avLst/>
            </a:prstTxWarp>
          </a:bodyPr>
          <a:lstStyle/>
          <a:p>
            <a:pPr algn="ctr"/>
            <a:r>
              <a:rPr lang="bg-BG" sz="1600" b="1" dirty="0">
                <a:solidFill>
                  <a:schemeClr val="bg1"/>
                </a:solidFill>
              </a:rPr>
              <a:t>Винаги последна версия на софтуера, който се </a:t>
            </a:r>
            <a:r>
              <a:rPr lang="en-US" sz="1600" b="1" dirty="0">
                <a:solidFill>
                  <a:schemeClr val="bg1"/>
                </a:solidFill>
              </a:rPr>
              <a:t>update</a:t>
            </a:r>
            <a:r>
              <a:rPr lang="bg-BG" sz="1600" b="1" dirty="0">
                <a:solidFill>
                  <a:schemeClr val="bg1"/>
                </a:solidFill>
              </a:rPr>
              <a:t>-ва автоматично през облачната платформа.</a:t>
            </a:r>
            <a:endParaRPr lang="en-US" sz="1600" b="1" dirty="0">
              <a:solidFill>
                <a:schemeClr val="bg1"/>
              </a:solidFill>
            </a:endParaRPr>
          </a:p>
        </p:txBody>
      </p:sp>
      <p:sp>
        <p:nvSpPr>
          <p:cNvPr id="5" name="white gradient"/>
          <p:cNvSpPr/>
          <p:nvPr/>
        </p:nvSpPr>
        <p:spPr>
          <a:xfrm>
            <a:off x="6319888" y="3679903"/>
            <a:ext cx="2520000" cy="2520000"/>
          </a:xfrm>
          <a:prstGeom prst="rect">
            <a:avLst/>
          </a:prstGeom>
          <a:solidFill>
            <a:srgbClr val="00B050"/>
          </a:solidFill>
          <a:ln w="3175">
            <a:noFill/>
          </a:ln>
          <a:effectLst/>
        </p:spPr>
        <p:txBody>
          <a:bodyPr vert="horz" wrap="square" lIns="80951" tIns="54285" rIns="80951" bIns="54285" rtlCol="0" anchor="ctr" anchorCtr="0">
            <a:noAutofit/>
          </a:bodyPr>
          <a:lstStyle/>
          <a:p>
            <a:pPr algn="ctr"/>
            <a:r>
              <a:rPr lang="bg-BG" sz="1600" b="1" dirty="0">
                <a:solidFill>
                  <a:schemeClr val="bg1"/>
                </a:solidFill>
              </a:rPr>
              <a:t>Промяна в настройките с дефинирано време за реакция.</a:t>
            </a:r>
            <a:endParaRPr lang="en-US" sz="1600" b="1" dirty="0">
              <a:solidFill>
                <a:schemeClr val="bg1"/>
              </a:solidFill>
            </a:endParaRPr>
          </a:p>
        </p:txBody>
      </p:sp>
      <p:sp>
        <p:nvSpPr>
          <p:cNvPr id="6" name="white gradient"/>
          <p:cNvSpPr/>
          <p:nvPr/>
        </p:nvSpPr>
        <p:spPr>
          <a:xfrm>
            <a:off x="508067" y="3679903"/>
            <a:ext cx="2520000" cy="2520000"/>
          </a:xfrm>
          <a:prstGeom prst="rect">
            <a:avLst/>
          </a:prstGeom>
          <a:solidFill>
            <a:schemeClr val="bg1">
              <a:lumMod val="50000"/>
            </a:schemeClr>
          </a:solidFill>
          <a:ln w="3175">
            <a:noFill/>
          </a:ln>
          <a:effectLst/>
        </p:spPr>
        <p:txBody>
          <a:bodyPr vert="horz" wrap="square" lIns="83808" tIns="56190" rIns="83808" bIns="56190" rtlCol="0" anchor="ctr" anchorCtr="0">
            <a:noAutofit/>
          </a:bodyPr>
          <a:lstStyle/>
          <a:p>
            <a:pPr algn="ctr" defTabSz="685775">
              <a:spcBef>
                <a:spcPct val="0"/>
              </a:spcBef>
            </a:pPr>
            <a:r>
              <a:rPr lang="bg-BG" sz="1600" b="1" dirty="0">
                <a:solidFill>
                  <a:schemeClr val="bg1"/>
                </a:solidFill>
              </a:rPr>
              <a:t>Скалируемост – подходящо решение както за малки помещения така и за </a:t>
            </a:r>
            <a:r>
              <a:rPr lang="bg-BG" sz="1600" b="1" dirty="0" smtClean="0">
                <a:solidFill>
                  <a:schemeClr val="bg1"/>
                </a:solidFill>
              </a:rPr>
              <a:t>покритие на големи външни пространства.</a:t>
            </a:r>
            <a:endParaRPr lang="en-US" sz="1600" b="1" dirty="0">
              <a:ln w="3175">
                <a:noFill/>
              </a:ln>
              <a:solidFill>
                <a:schemeClr val="bg1"/>
              </a:solidFill>
              <a:latin typeface="Verdana"/>
              <a:ea typeface="Segoe UI" pitchFamily="34" charset="0"/>
              <a:cs typeface="Segoe UI" pitchFamily="34" charset="0"/>
            </a:endParaRPr>
          </a:p>
        </p:txBody>
      </p:sp>
      <p:sp>
        <p:nvSpPr>
          <p:cNvPr id="7" name="white gradient"/>
          <p:cNvSpPr/>
          <p:nvPr/>
        </p:nvSpPr>
        <p:spPr>
          <a:xfrm>
            <a:off x="9209536" y="938561"/>
            <a:ext cx="2520000" cy="2520000"/>
          </a:xfrm>
          <a:prstGeom prst="rect">
            <a:avLst/>
          </a:prstGeom>
          <a:solidFill>
            <a:schemeClr val="bg1">
              <a:lumMod val="50000"/>
            </a:schemeClr>
          </a:solidFill>
          <a:ln w="3175">
            <a:noFill/>
          </a:ln>
          <a:effectLst/>
        </p:spPr>
        <p:txBody>
          <a:bodyPr vert="horz" wrap="square" lIns="80951" tIns="54285" rIns="80951" bIns="54285" rtlCol="0" anchor="ctr" anchorCtr="0">
            <a:noAutofit/>
          </a:bodyPr>
          <a:lstStyle/>
          <a:p>
            <a:pPr algn="ctr"/>
            <a:r>
              <a:rPr lang="bg-BG" sz="1600" b="1" dirty="0">
                <a:solidFill>
                  <a:schemeClr val="bg1"/>
                </a:solidFill>
              </a:rPr>
              <a:t>Мониторинг от </a:t>
            </a:r>
            <a:r>
              <a:rPr lang="bg-BG" sz="1600" b="1" dirty="0" smtClean="0">
                <a:solidFill>
                  <a:schemeClr val="bg1"/>
                </a:solidFill>
              </a:rPr>
              <a:t>квалифицирани </a:t>
            </a:r>
            <a:r>
              <a:rPr lang="bg-BG" sz="1600" b="1" dirty="0">
                <a:solidFill>
                  <a:schemeClr val="bg1"/>
                </a:solidFill>
              </a:rPr>
              <a:t>специалисти.</a:t>
            </a:r>
            <a:endParaRPr lang="en-US" sz="1600" b="1" dirty="0">
              <a:solidFill>
                <a:schemeClr val="bg1"/>
              </a:solidFill>
            </a:endParaRPr>
          </a:p>
        </p:txBody>
      </p:sp>
      <p:sp>
        <p:nvSpPr>
          <p:cNvPr id="8" name="white gradient"/>
          <p:cNvSpPr/>
          <p:nvPr/>
        </p:nvSpPr>
        <p:spPr>
          <a:xfrm>
            <a:off x="6313383" y="920151"/>
            <a:ext cx="2520000" cy="2520000"/>
          </a:xfrm>
          <a:prstGeom prst="rect">
            <a:avLst/>
          </a:prstGeom>
          <a:solidFill>
            <a:schemeClr val="accent2">
              <a:lumMod val="60000"/>
              <a:lumOff val="40000"/>
            </a:schemeClr>
          </a:solidFill>
          <a:ln w="3175">
            <a:noFill/>
          </a:ln>
          <a:effectLst/>
        </p:spPr>
        <p:txBody>
          <a:bodyPr vert="horz" wrap="square" lIns="83808" tIns="56190" rIns="83808" bIns="56190" rtlCol="0" anchor="ctr" anchorCtr="0">
            <a:noAutofit/>
          </a:bodyPr>
          <a:lstStyle/>
          <a:p>
            <a:pPr algn="ctr" defTabSz="685775">
              <a:spcBef>
                <a:spcPct val="0"/>
              </a:spcBef>
            </a:pPr>
            <a:r>
              <a:rPr lang="bg-BG" sz="1600" b="1" dirty="0">
                <a:solidFill>
                  <a:schemeClr val="bg1"/>
                </a:solidFill>
              </a:rPr>
              <a:t>Управление на множество локации през един интрефейс.</a:t>
            </a:r>
            <a:endParaRPr lang="en-US" sz="1600" b="1" dirty="0">
              <a:ln w="3175">
                <a:noFill/>
              </a:ln>
              <a:solidFill>
                <a:schemeClr val="bg1"/>
              </a:solidFill>
              <a:latin typeface="Verdana"/>
              <a:ea typeface="Segoe UI" pitchFamily="34" charset="0"/>
              <a:cs typeface="Segoe UI" pitchFamily="34" charset="0"/>
            </a:endParaRPr>
          </a:p>
        </p:txBody>
      </p:sp>
      <p:sp>
        <p:nvSpPr>
          <p:cNvPr id="9" name="white gradient"/>
          <p:cNvSpPr/>
          <p:nvPr/>
        </p:nvSpPr>
        <p:spPr>
          <a:xfrm>
            <a:off x="9209536" y="3698313"/>
            <a:ext cx="2520000" cy="2520000"/>
          </a:xfrm>
          <a:prstGeom prst="rect">
            <a:avLst/>
          </a:prstGeom>
          <a:solidFill>
            <a:srgbClr val="C00000"/>
          </a:solidFill>
          <a:ln w="3175">
            <a:solidFill>
              <a:srgbClr val="00B050"/>
            </a:solidFill>
          </a:ln>
          <a:effectLst/>
        </p:spPr>
        <p:txBody>
          <a:bodyPr vert="horz" wrap="square" lIns="84761" tIns="56190" rIns="84761" bIns="56190" rtlCol="0" anchor="ctr" anchorCtr="0">
            <a:noAutofit/>
          </a:bodyPr>
          <a:lstStyle/>
          <a:p>
            <a:pPr algn="ctr"/>
            <a:r>
              <a:rPr lang="bg-BG" sz="1600" b="1" dirty="0">
                <a:solidFill>
                  <a:schemeClr val="bg1"/>
                </a:solidFill>
              </a:rPr>
              <a:t>Високо-квалифицирана поддръжка на база 24*7</a:t>
            </a:r>
            <a:r>
              <a:rPr lang="bg-BG" sz="1600" b="1" dirty="0" smtClean="0">
                <a:solidFill>
                  <a:schemeClr val="bg1"/>
                </a:solidFill>
              </a:rPr>
              <a:t>.</a:t>
            </a:r>
            <a:endParaRPr lang="en-US" sz="1600" b="1" dirty="0">
              <a:solidFill>
                <a:schemeClr val="bg1"/>
              </a:solidFill>
            </a:endParaRPr>
          </a:p>
        </p:txBody>
      </p:sp>
      <p:sp>
        <p:nvSpPr>
          <p:cNvPr id="10" name="Rectangle 9"/>
          <p:cNvSpPr/>
          <p:nvPr/>
        </p:nvSpPr>
        <p:spPr bwMode="auto">
          <a:xfrm>
            <a:off x="3410725" y="938561"/>
            <a:ext cx="2520000" cy="2520000"/>
          </a:xfrm>
          <a:prstGeom prst="rect">
            <a:avLst/>
          </a:prstGeom>
          <a:solidFill>
            <a:srgbClr val="00B050"/>
          </a:solidFill>
          <a:ln w="3175">
            <a:noFill/>
          </a:ln>
          <a:effectLst/>
        </p:spPr>
        <p:txBody>
          <a:bodyPr vert="horz" wrap="square" lIns="80951" tIns="54285" rIns="80951" bIns="54285" rtlCol="0" anchor="ctr" anchorCtr="0">
            <a:noAutofit/>
          </a:bodyPr>
          <a:lstStyle/>
          <a:p>
            <a:pPr algn="ctr" defTabSz="685775">
              <a:spcBef>
                <a:spcPct val="0"/>
              </a:spcBef>
            </a:pPr>
            <a:r>
              <a:rPr lang="bg-BG" sz="1600" b="1" dirty="0">
                <a:solidFill>
                  <a:schemeClr val="bg1"/>
                </a:solidFill>
              </a:rPr>
              <a:t>Възможност за наблюдение и контрол в реално време на приложения, ползватели  и устросва.</a:t>
            </a:r>
            <a:endParaRPr lang="en-US" sz="1600" b="1" dirty="0">
              <a:ln w="3175">
                <a:noFill/>
              </a:ln>
              <a:solidFill>
                <a:schemeClr val="bg1"/>
              </a:solidFill>
              <a:latin typeface="Verdana"/>
              <a:ea typeface="Segoe UI" pitchFamily="34" charset="0"/>
              <a:cs typeface="Segoe UI" pitchFamily="34" charset="0"/>
            </a:endParaRPr>
          </a:p>
        </p:txBody>
      </p:sp>
      <p:sp>
        <p:nvSpPr>
          <p:cNvPr id="11" name="white gradient"/>
          <p:cNvSpPr/>
          <p:nvPr/>
        </p:nvSpPr>
        <p:spPr>
          <a:xfrm>
            <a:off x="508067" y="938561"/>
            <a:ext cx="2520000" cy="2520000"/>
          </a:xfrm>
          <a:prstGeom prst="rect">
            <a:avLst/>
          </a:prstGeom>
          <a:solidFill>
            <a:schemeClr val="accent2">
              <a:lumMod val="60000"/>
              <a:lumOff val="40000"/>
            </a:schemeClr>
          </a:solidFill>
          <a:ln w="3175">
            <a:noFill/>
          </a:ln>
          <a:effectLst/>
        </p:spPr>
        <p:txBody>
          <a:bodyPr vert="horz" wrap="square" lIns="80951" tIns="54285" rIns="80951" bIns="54285" rtlCol="0" anchor="ctr" anchorCtr="0">
            <a:noAutofit/>
          </a:bodyPr>
          <a:lstStyle/>
          <a:p>
            <a:pPr algn="ctr" defTabSz="685775">
              <a:spcBef>
                <a:spcPct val="0"/>
              </a:spcBef>
            </a:pPr>
            <a:r>
              <a:rPr lang="bg-BG" b="1" dirty="0">
                <a:solidFill>
                  <a:schemeClr val="bg1"/>
                </a:solidFill>
              </a:rPr>
              <a:t>Бързо и лесно инсталиране на оборудването и автоматично зареждане на настройките </a:t>
            </a:r>
            <a:r>
              <a:rPr lang="en-US" b="1" dirty="0">
                <a:solidFill>
                  <a:schemeClr val="bg1"/>
                </a:solidFill>
              </a:rPr>
              <a:t>online. </a:t>
            </a:r>
            <a:endParaRPr lang="en-US" b="1" dirty="0">
              <a:ln w="3175">
                <a:noFill/>
              </a:ln>
              <a:solidFill>
                <a:schemeClr val="bg1"/>
              </a:solidFill>
              <a:latin typeface="Verdana"/>
              <a:ea typeface="Segoe UI" pitchFamily="34" charset="0"/>
              <a:cs typeface="Segoe UI" pitchFamily="34" charset="0"/>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6"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
          <p:cNvSpPr txBox="1">
            <a:spLocks/>
          </p:cNvSpPr>
          <p:nvPr/>
        </p:nvSpPr>
        <p:spPr>
          <a:xfrm>
            <a:off x="407857" y="146449"/>
            <a:ext cx="5240419" cy="445521"/>
          </a:xfrm>
        </p:spPr>
        <p:txBody>
          <a:bodyPr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bg-BG" sz="1800" dirty="0" smtClean="0">
                <a:solidFill>
                  <a:srgbClr val="C00000"/>
                </a:solidFill>
                <a:latin typeface="Verdana" panose="020B0604030504040204" pitchFamily="34" charset="0"/>
              </a:rPr>
              <a:t>Предимства на </a:t>
            </a:r>
            <a:r>
              <a:rPr lang="en-US" sz="1800" dirty="0" smtClean="0">
                <a:solidFill>
                  <a:srgbClr val="C00000"/>
                </a:solidFill>
                <a:latin typeface="Verdana" panose="020B0604030504040204" pitchFamily="34" charset="0"/>
              </a:rPr>
              <a:t>Mtel Managed </a:t>
            </a:r>
            <a:r>
              <a:rPr lang="en-US" sz="1800" dirty="0" err="1" smtClean="0">
                <a:solidFill>
                  <a:srgbClr val="C00000"/>
                </a:solidFill>
                <a:latin typeface="Verdana" panose="020B0604030504040204" pitchFamily="34" charset="0"/>
              </a:rPr>
              <a:t>WiFi</a:t>
            </a:r>
            <a:endParaRPr lang="bg-BG" sz="1800" dirty="0">
              <a:solidFill>
                <a:srgbClr val="C00000"/>
              </a:solidFill>
              <a:latin typeface="Verdana" panose="020B0604030504040204" pitchFamily="34" charset="0"/>
            </a:endParaRPr>
          </a:p>
        </p:txBody>
      </p:sp>
      <p:cxnSp>
        <p:nvCxnSpPr>
          <p:cNvPr id="18" name="Straight Connector 17"/>
          <p:cNvCxnSpPr/>
          <p:nvPr/>
        </p:nvCxnSpPr>
        <p:spPr>
          <a:xfrm>
            <a:off x="508067"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771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2250"/>
                            </p:stCondLst>
                            <p:childTnLst>
                              <p:par>
                                <p:cTn id="18" presetID="2" presetClass="entr" presetSubtype="8" decel="100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3250"/>
                            </p:stCondLst>
                            <p:childTnLst>
                              <p:par>
                                <p:cTn id="23" presetID="2" presetClass="entr" presetSubtype="4"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125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ppt_x"/>
                                          </p:val>
                                        </p:tav>
                                        <p:tav tm="100000">
                                          <p:val>
                                            <p:strVal val="#ppt_x"/>
                                          </p:val>
                                        </p:tav>
                                      </p:tavLst>
                                    </p:anim>
                                    <p:anim calcmode="lin" valueType="num">
                                      <p:cBhvr additive="base">
                                        <p:cTn id="30" dur="10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ppt_x"/>
                                          </p:val>
                                        </p:tav>
                                        <p:tav tm="100000">
                                          <p:val>
                                            <p:strVal val="#ppt_x"/>
                                          </p:val>
                                        </p:tav>
                                      </p:tavLst>
                                    </p:anim>
                                    <p:anim calcmode="lin" valueType="num">
                                      <p:cBhvr additive="base">
                                        <p:cTn id="34"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2"/>
          <p:cNvSpPr/>
          <p:nvPr/>
        </p:nvSpPr>
        <p:spPr bwMode="auto">
          <a:xfrm>
            <a:off x="0" y="99"/>
            <a:ext cx="12192000" cy="6857802"/>
          </a:xfrm>
          <a:prstGeom prst="rect">
            <a:avLst/>
          </a:prstGeom>
          <a:solidFill>
            <a:schemeClr val="bg1"/>
          </a:solidFill>
          <a:ln>
            <a:noFill/>
          </a:ln>
          <a:effectLs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en-US" sz="1799">
              <a:latin typeface="Arial" charset="0"/>
              <a:ea typeface="宋体" charset="-122"/>
            </a:endParaRPr>
          </a:p>
        </p:txBody>
      </p:sp>
      <p:pic>
        <p:nvPicPr>
          <p:cNvPr id="4" name="Picture 2" descr="http://unistar.huawei.com/unistar/resource/rsfiles/sct/productimg_01/icons/common/EW013129_l.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6609" y="721364"/>
            <a:ext cx="2206304" cy="14716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1"/>
          <p:cNvSpPr/>
          <p:nvPr/>
        </p:nvSpPr>
        <p:spPr>
          <a:xfrm>
            <a:off x="2890340" y="872543"/>
            <a:ext cx="5654028" cy="1169247"/>
          </a:xfrm>
          <a:prstGeom prst="rect">
            <a:avLst/>
          </a:prstGeom>
        </p:spPr>
        <p:txBody>
          <a:bodyPr wrap="square">
            <a:spAutoFit/>
          </a:bodyPr>
          <a:lstStyle/>
          <a:p>
            <a:pPr>
              <a:buNone/>
            </a:pPr>
            <a:r>
              <a:rPr lang="en-US" sz="1400" dirty="0">
                <a:solidFill>
                  <a:srgbClr val="000000"/>
                </a:solidFill>
                <a:latin typeface="Tahoma" panose="020B0604030504040204" pitchFamily="34" charset="0"/>
              </a:rPr>
              <a:t>AC6605-26</a:t>
            </a:r>
            <a:r>
              <a:rPr lang="en-US" sz="1400" dirty="0"/>
              <a:t/>
            </a:r>
            <a:br>
              <a:rPr lang="en-US" sz="1400" dirty="0"/>
            </a:br>
            <a:r>
              <a:rPr lang="en-US" sz="1400" dirty="0">
                <a:solidFill>
                  <a:srgbClr val="000000"/>
                </a:solidFill>
                <a:latin typeface="Tahoma" panose="020B0604030504040204" pitchFamily="34" charset="0"/>
              </a:rPr>
              <a:t>Box-shaped Access Controller</a:t>
            </a:r>
            <a:r>
              <a:rPr lang="en-US" sz="1400" dirty="0"/>
              <a:t/>
            </a:r>
            <a:br>
              <a:rPr lang="en-US" sz="1400" dirty="0"/>
            </a:br>
            <a:r>
              <a:rPr lang="en-US" sz="1400" dirty="0">
                <a:solidFill>
                  <a:srgbClr val="000000"/>
                </a:solidFill>
                <a:latin typeface="Tahoma" panose="020B0604030504040204" pitchFamily="34" charset="0"/>
              </a:rPr>
              <a:t>managing a maximum of </a:t>
            </a:r>
            <a:r>
              <a:rPr lang="en-US" sz="1400" dirty="0">
                <a:solidFill>
                  <a:srgbClr val="FF0000"/>
                </a:solidFill>
                <a:latin typeface="Tahoma" panose="020B0604030504040204" pitchFamily="34" charset="0"/>
              </a:rPr>
              <a:t>1024</a:t>
            </a:r>
            <a:r>
              <a:rPr lang="en-US" sz="1400" dirty="0">
                <a:solidFill>
                  <a:srgbClr val="000000"/>
                </a:solidFill>
                <a:latin typeface="Tahoma" panose="020B0604030504040204" pitchFamily="34" charset="0"/>
              </a:rPr>
              <a:t> APs, start from </a:t>
            </a:r>
            <a:r>
              <a:rPr lang="en-US" sz="1400" dirty="0">
                <a:solidFill>
                  <a:srgbClr val="FF0000"/>
                </a:solidFill>
                <a:latin typeface="Tahoma" panose="020B0604030504040204" pitchFamily="34" charset="0"/>
              </a:rPr>
              <a:t>8 license free</a:t>
            </a:r>
            <a:r>
              <a:rPr lang="en-US" sz="1400" dirty="0">
                <a:solidFill>
                  <a:srgbClr val="000000"/>
                </a:solidFill>
                <a:latin typeface="Tahoma" panose="020B0604030504040204" pitchFamily="34" charset="0"/>
              </a:rPr>
              <a:t>.</a:t>
            </a:r>
            <a:r>
              <a:rPr lang="en-US" sz="1400" dirty="0"/>
              <a:t/>
            </a:r>
            <a:br>
              <a:rPr lang="en-US" sz="1400" dirty="0"/>
            </a:br>
            <a:r>
              <a:rPr lang="en-US" sz="1400" dirty="0">
                <a:solidFill>
                  <a:srgbClr val="000000"/>
                </a:solidFill>
                <a:latin typeface="Tahoma" panose="020B0604030504040204" pitchFamily="34" charset="0"/>
              </a:rPr>
              <a:t>2*10GE optical ports, 24*GE ports, provide </a:t>
            </a:r>
          </a:p>
          <a:p>
            <a:pPr>
              <a:buNone/>
            </a:pPr>
            <a:r>
              <a:rPr lang="en-US" sz="1400" dirty="0">
                <a:solidFill>
                  <a:srgbClr val="000000"/>
                </a:solidFill>
                <a:latin typeface="Tahoma" panose="020B0604030504040204" pitchFamily="34" charset="0"/>
              </a:rPr>
              <a:t>Support L2/L3 roaming, 1+1/N+1 backup, WDS management</a:t>
            </a:r>
            <a:endParaRPr lang="en-US" sz="1400" dirty="0"/>
          </a:p>
        </p:txBody>
      </p:sp>
      <p:sp>
        <p:nvSpPr>
          <p:cNvPr id="6" name="标题 1"/>
          <p:cNvSpPr txBox="1">
            <a:spLocks/>
          </p:cNvSpPr>
          <p:nvPr/>
        </p:nvSpPr>
        <p:spPr>
          <a:xfrm>
            <a:off x="-2123" y="-273816"/>
            <a:ext cx="10560051" cy="871513"/>
          </a:xfrm>
          <a:prstGeom prst="rect">
            <a:avLst/>
          </a:prstGeom>
          <a:ln>
            <a:noFill/>
          </a:ln>
        </p:spPr>
        <p:txBody>
          <a:bodyPr>
            <a:normAutofit/>
          </a:bodyPr>
          <a:lstStyle/>
          <a:p>
            <a:pPr defTabSz="914126" fontAlgn="base">
              <a:spcBef>
                <a:spcPct val="0"/>
              </a:spcBef>
              <a:spcAft>
                <a:spcPct val="0"/>
              </a:spcAft>
              <a:defRPr/>
            </a:pPr>
            <a:endParaRPr lang="zh-CN" altLang="en-US" sz="3199" b="1" kern="0" dirty="0">
              <a:solidFill>
                <a:srgbClr val="C00000"/>
              </a:solidFill>
              <a:latin typeface="Arial" pitchFamily="34" charset="0"/>
              <a:cs typeface="Arial" pitchFamily="34" charset="0"/>
            </a:endParaRPr>
          </a:p>
        </p:txBody>
      </p:sp>
      <p:pic>
        <p:nvPicPr>
          <p:cNvPr id="7" name="Picture 4" descr="http://unistar.huawei.com/unistar/resource/rsfiles/sct/productimg_01/icons/common/EW011928_l.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6609" y="1980845"/>
            <a:ext cx="2206304" cy="147160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3"/>
          <p:cNvSpPr/>
          <p:nvPr/>
        </p:nvSpPr>
        <p:spPr>
          <a:xfrm>
            <a:off x="2890340" y="2207196"/>
            <a:ext cx="6094413" cy="953859"/>
          </a:xfrm>
          <a:prstGeom prst="rect">
            <a:avLst/>
          </a:prstGeom>
        </p:spPr>
        <p:txBody>
          <a:bodyPr>
            <a:spAutoFit/>
          </a:bodyPr>
          <a:lstStyle/>
          <a:p>
            <a:pPr>
              <a:buNone/>
            </a:pPr>
            <a:r>
              <a:rPr lang="en-US" altLang="zh-CN" sz="1400" dirty="0">
                <a:solidFill>
                  <a:srgbClr val="000000"/>
                </a:solidFill>
                <a:latin typeface="Tahoma" panose="020B0604030504040204" pitchFamily="34" charset="0"/>
              </a:rPr>
              <a:t>AC6005-10</a:t>
            </a:r>
            <a:r>
              <a:rPr lang="en-US" sz="1400" dirty="0">
                <a:solidFill>
                  <a:srgbClr val="000000"/>
                </a:solidFill>
                <a:latin typeface="Tahoma" panose="020B0604030504040204" pitchFamily="34" charset="0"/>
              </a:rPr>
              <a:t/>
            </a:r>
            <a:br>
              <a:rPr lang="en-US" sz="1400" dirty="0">
                <a:solidFill>
                  <a:srgbClr val="000000"/>
                </a:solidFill>
                <a:latin typeface="Tahoma" panose="020B0604030504040204" pitchFamily="34" charset="0"/>
              </a:rPr>
            </a:br>
            <a:r>
              <a:rPr lang="en-US" sz="1400" dirty="0">
                <a:solidFill>
                  <a:srgbClr val="000000"/>
                </a:solidFill>
                <a:latin typeface="Tahoma" panose="020B0604030504040204" pitchFamily="34" charset="0"/>
              </a:rPr>
              <a:t>managing a maximum of </a:t>
            </a:r>
            <a:r>
              <a:rPr lang="en-US" sz="1400" dirty="0">
                <a:solidFill>
                  <a:srgbClr val="FF0000"/>
                </a:solidFill>
                <a:latin typeface="Tahoma" panose="020B0604030504040204" pitchFamily="34" charset="0"/>
              </a:rPr>
              <a:t>256 </a:t>
            </a:r>
            <a:r>
              <a:rPr lang="en-US" sz="1400" dirty="0">
                <a:solidFill>
                  <a:srgbClr val="000000"/>
                </a:solidFill>
                <a:latin typeface="Tahoma" panose="020B0604030504040204" pitchFamily="34" charset="0"/>
              </a:rPr>
              <a:t>APs, </a:t>
            </a:r>
            <a:r>
              <a:rPr lang="en-US" sz="1400" dirty="0">
                <a:solidFill>
                  <a:srgbClr val="FF0000"/>
                </a:solidFill>
                <a:latin typeface="Tahoma" panose="020B0604030504040204" pitchFamily="34" charset="0"/>
              </a:rPr>
              <a:t>start from 8 license free.</a:t>
            </a:r>
          </a:p>
          <a:p>
            <a:pPr>
              <a:buNone/>
            </a:pPr>
            <a:r>
              <a:rPr lang="en-US" sz="1400" dirty="0">
                <a:solidFill>
                  <a:srgbClr val="000000"/>
                </a:solidFill>
                <a:latin typeface="Tahoma" panose="020B0604030504040204" pitchFamily="34" charset="0"/>
              </a:rPr>
              <a:t>2*GE optical ports, 6*GE ports</a:t>
            </a:r>
          </a:p>
          <a:p>
            <a:pPr>
              <a:buNone/>
            </a:pPr>
            <a:r>
              <a:rPr lang="en-US" sz="1400" dirty="0">
                <a:solidFill>
                  <a:srgbClr val="000000"/>
                </a:solidFill>
                <a:latin typeface="Tahoma" panose="020B0604030504040204" pitchFamily="34" charset="0"/>
              </a:rPr>
              <a:t>Support L2/L3 roaming, 1+1/N+1 backup, WDS management</a:t>
            </a:r>
            <a:endParaRPr lang="en-US" sz="1400" dirty="0"/>
          </a:p>
        </p:txBody>
      </p:sp>
      <p:pic>
        <p:nvPicPr>
          <p:cNvPr id="9" name="Picture 6" descr="http://unistar.huawei.com/unistar/resource/rsfiles/sct/productimg_01/icons/common/EW033506_l.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9916" y="3452450"/>
            <a:ext cx="2072997" cy="1382689"/>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5"/>
          <p:cNvSpPr/>
          <p:nvPr/>
        </p:nvSpPr>
        <p:spPr>
          <a:xfrm>
            <a:off x="2890341" y="3281807"/>
            <a:ext cx="5654026" cy="1876948"/>
          </a:xfrm>
          <a:prstGeom prst="rect">
            <a:avLst/>
          </a:prstGeom>
        </p:spPr>
        <p:txBody>
          <a:bodyPr wrap="square">
            <a:spAutoFit/>
          </a:bodyPr>
          <a:lstStyle/>
          <a:p>
            <a:pPr>
              <a:buNone/>
            </a:pPr>
            <a:r>
              <a:rPr lang="en-US" sz="1400" dirty="0">
                <a:solidFill>
                  <a:srgbClr val="000000"/>
                </a:solidFill>
                <a:latin typeface="Tahoma" panose="020B0604030504040204" pitchFamily="34" charset="0"/>
              </a:rPr>
              <a:t>AP8050DN / AP8150</a:t>
            </a:r>
          </a:p>
          <a:p>
            <a:pPr>
              <a:buNone/>
            </a:pPr>
            <a:r>
              <a:rPr lang="en-US" sz="1400" dirty="0" smtClean="0"/>
              <a:t>802.11ac </a:t>
            </a:r>
            <a:r>
              <a:rPr lang="en-US" sz="1400" dirty="0" smtClean="0">
                <a:solidFill>
                  <a:srgbClr val="FF0000"/>
                </a:solidFill>
              </a:rPr>
              <a:t>wave 2, </a:t>
            </a:r>
            <a:r>
              <a:rPr lang="en-US" sz="1400" dirty="0" smtClean="0"/>
              <a:t>2 x 2 MU-MIMO and two spatial streams</a:t>
            </a:r>
          </a:p>
          <a:p>
            <a:pPr>
              <a:buNone/>
            </a:pPr>
            <a:r>
              <a:rPr lang="en-US" sz="1400" dirty="0" smtClean="0"/>
              <a:t>outdoor</a:t>
            </a:r>
            <a:r>
              <a:rPr lang="en-US" sz="1400" dirty="0"/>
              <a:t>, </a:t>
            </a:r>
            <a:r>
              <a:rPr lang="en-US" sz="1400" dirty="0">
                <a:solidFill>
                  <a:srgbClr val="FF0000"/>
                </a:solidFill>
              </a:rPr>
              <a:t>IP67,</a:t>
            </a:r>
            <a:r>
              <a:rPr lang="en-US" sz="1400" dirty="0"/>
              <a:t> </a:t>
            </a:r>
            <a:r>
              <a:rPr lang="en-US" sz="1400" dirty="0">
                <a:solidFill>
                  <a:srgbClr val="FF0000"/>
                </a:solidFill>
              </a:rPr>
              <a:t>-40°C to 65°C</a:t>
            </a:r>
          </a:p>
          <a:p>
            <a:pPr>
              <a:buNone/>
            </a:pPr>
            <a:r>
              <a:rPr lang="en-US" sz="1400" dirty="0"/>
              <a:t>1.267 </a:t>
            </a:r>
            <a:r>
              <a:rPr lang="en-US" sz="1400" dirty="0" err="1"/>
              <a:t>Gbit</a:t>
            </a:r>
            <a:r>
              <a:rPr lang="en-US" sz="1400" dirty="0"/>
              <a:t>/s (2.4G+5G) / 1.73 </a:t>
            </a:r>
            <a:r>
              <a:rPr lang="en-US" sz="1400" dirty="0" err="1"/>
              <a:t>Gbit</a:t>
            </a:r>
            <a:r>
              <a:rPr lang="en-US" sz="1400" dirty="0"/>
              <a:t>/s (Dual 5G)</a:t>
            </a:r>
          </a:p>
          <a:p>
            <a:pPr>
              <a:buNone/>
            </a:pPr>
            <a:r>
              <a:rPr lang="en-US" sz="1400" dirty="0">
                <a:solidFill>
                  <a:srgbClr val="FF0000"/>
                </a:solidFill>
              </a:rPr>
              <a:t>5 kA </a:t>
            </a:r>
            <a:r>
              <a:rPr lang="en-US" sz="1400" dirty="0"/>
              <a:t>surge protectors</a:t>
            </a:r>
          </a:p>
          <a:p>
            <a:pPr>
              <a:buNone/>
            </a:pPr>
            <a:r>
              <a:rPr lang="en-US" sz="1400" dirty="0">
                <a:solidFill>
                  <a:srgbClr val="FF0000"/>
                </a:solidFill>
              </a:rPr>
              <a:t>6 kV </a:t>
            </a:r>
            <a:r>
              <a:rPr lang="en-US" sz="1400" dirty="0"/>
              <a:t>surge protection capability on an Ethernet interface</a:t>
            </a:r>
          </a:p>
          <a:p>
            <a:pPr>
              <a:buNone/>
            </a:pPr>
            <a:r>
              <a:rPr lang="en-US" sz="1400" dirty="0"/>
              <a:t>Built-in Bluetooth for LBS</a:t>
            </a:r>
          </a:p>
          <a:p>
            <a:pPr>
              <a:buNone/>
            </a:pPr>
            <a:r>
              <a:rPr lang="en-US" sz="1400" dirty="0"/>
              <a:t>Wireless Distribution System (WDS) </a:t>
            </a:r>
            <a:endParaRPr lang="en-US" sz="1400" dirty="0">
              <a:solidFill>
                <a:srgbClr val="000000"/>
              </a:solidFill>
              <a:latin typeface="Tahoma" panose="020B0604030504040204" pitchFamily="34" charset="0"/>
            </a:endParaRPr>
          </a:p>
        </p:txBody>
      </p:sp>
      <p:cxnSp>
        <p:nvCxnSpPr>
          <p:cNvPr id="11" name="直接连接符 7"/>
          <p:cNvCxnSpPr/>
          <p:nvPr/>
        </p:nvCxnSpPr>
        <p:spPr bwMode="auto">
          <a:xfrm>
            <a:off x="254508" y="2156402"/>
            <a:ext cx="8375181" cy="0"/>
          </a:xfrm>
          <a:prstGeom prst="line">
            <a:avLst/>
          </a:prstGeom>
          <a:ln w="19050">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bwMode="auto">
          <a:xfrm>
            <a:off x="224036" y="3271680"/>
            <a:ext cx="8375181" cy="0"/>
          </a:xfrm>
          <a:prstGeom prst="line">
            <a:avLst/>
          </a:prstGeom>
          <a:ln w="19050">
            <a:prstDash val="dash"/>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3" name="Picture 8" descr="http://unistar.huawei.com/unistar/resource/rsfiles/sct/productimg_01/icons/common/EW033500_l.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1521" y="5252364"/>
            <a:ext cx="1629786" cy="1087067"/>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直接连接符 13"/>
          <p:cNvCxnSpPr/>
          <p:nvPr/>
        </p:nvCxnSpPr>
        <p:spPr bwMode="auto">
          <a:xfrm>
            <a:off x="224036" y="5142159"/>
            <a:ext cx="8375181" cy="0"/>
          </a:xfrm>
          <a:prstGeom prst="line">
            <a:avLst/>
          </a:prstGeom>
          <a:ln w="19050">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5" name="矩形 8"/>
          <p:cNvSpPr/>
          <p:nvPr/>
        </p:nvSpPr>
        <p:spPr>
          <a:xfrm>
            <a:off x="2890340" y="5142159"/>
            <a:ext cx="6094413" cy="1169247"/>
          </a:xfrm>
          <a:prstGeom prst="rect">
            <a:avLst/>
          </a:prstGeom>
        </p:spPr>
        <p:txBody>
          <a:bodyPr>
            <a:spAutoFit/>
          </a:bodyPr>
          <a:lstStyle/>
          <a:p>
            <a:pPr>
              <a:buNone/>
            </a:pPr>
            <a:r>
              <a:rPr lang="en-US" altLang="zh-CN" sz="1400" dirty="0">
                <a:solidFill>
                  <a:srgbClr val="000000"/>
                </a:solidFill>
                <a:latin typeface="Tahoma" panose="020B0604030504040204" pitchFamily="34" charset="0"/>
              </a:rPr>
              <a:t>AP4050</a:t>
            </a:r>
          </a:p>
          <a:p>
            <a:pPr>
              <a:buNone/>
            </a:pPr>
            <a:r>
              <a:rPr lang="en-US" sz="1400" dirty="0">
                <a:solidFill>
                  <a:srgbClr val="000000"/>
                </a:solidFill>
                <a:latin typeface="Tahoma" panose="020B0604030504040204" pitchFamily="34" charset="0"/>
              </a:rPr>
              <a:t>802.11ac </a:t>
            </a:r>
            <a:r>
              <a:rPr lang="en-US" sz="1400" dirty="0">
                <a:solidFill>
                  <a:srgbClr val="FF0000"/>
                </a:solidFill>
                <a:latin typeface="Tahoma" panose="020B0604030504040204" pitchFamily="34" charset="0"/>
              </a:rPr>
              <a:t>Wave 2</a:t>
            </a:r>
            <a:r>
              <a:rPr lang="en-US" sz="1400" dirty="0">
                <a:solidFill>
                  <a:srgbClr val="000000"/>
                </a:solidFill>
                <a:latin typeface="Tahoma" panose="020B0604030504040204" pitchFamily="34" charset="0"/>
              </a:rPr>
              <a:t>, 2 x 2 MIMO, and two spatial streams</a:t>
            </a:r>
          </a:p>
          <a:p>
            <a:pPr>
              <a:buNone/>
            </a:pPr>
            <a:r>
              <a:rPr lang="en-US" sz="1400" dirty="0">
                <a:solidFill>
                  <a:srgbClr val="000000"/>
                </a:solidFill>
                <a:latin typeface="Tahoma" panose="020B0604030504040204" pitchFamily="34" charset="0"/>
              </a:rPr>
              <a:t>Indoor, </a:t>
            </a:r>
            <a:r>
              <a:rPr lang="en-US" sz="1400" dirty="0"/>
              <a:t>-10°C to 50°C</a:t>
            </a:r>
          </a:p>
          <a:p>
            <a:pPr>
              <a:buNone/>
            </a:pPr>
            <a:r>
              <a:rPr lang="en-US" sz="1400" dirty="0"/>
              <a:t>1.267 </a:t>
            </a:r>
            <a:r>
              <a:rPr lang="en-US" sz="1400" dirty="0" err="1"/>
              <a:t>Gbit</a:t>
            </a:r>
            <a:r>
              <a:rPr lang="en-US" sz="1400" dirty="0"/>
              <a:t>/s (2.4G+5G)</a:t>
            </a:r>
          </a:p>
          <a:p>
            <a:pPr>
              <a:buNone/>
            </a:pPr>
            <a:r>
              <a:rPr lang="en-US" sz="1400" dirty="0"/>
              <a:t>Wireless Distribution System (WDS)</a:t>
            </a:r>
            <a:endParaRPr lang="en-US" sz="1400" dirty="0">
              <a:solidFill>
                <a:srgbClr val="000000"/>
              </a:solidFill>
              <a:latin typeface="Tahoma" panose="020B0604030504040204" pitchFamily="34" charset="0"/>
            </a:endParaRPr>
          </a:p>
        </p:txBody>
      </p:sp>
      <p:pic>
        <p:nvPicPr>
          <p:cNvPr id="16" name="Picture 10" descr="http://unistar.huawei.com/unistar/resource/rsfiles/sct/productimg_01/icons/common/EW031629_l.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984753" y="1165412"/>
            <a:ext cx="2855307" cy="625312"/>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连接符 10"/>
          <p:cNvCxnSpPr/>
          <p:nvPr/>
        </p:nvCxnSpPr>
        <p:spPr bwMode="auto">
          <a:xfrm>
            <a:off x="8801794" y="1097179"/>
            <a:ext cx="0" cy="5387376"/>
          </a:xfrm>
          <a:prstGeom prst="line">
            <a:avLst/>
          </a:prstGeom>
          <a:noFill/>
          <a:ln w="19050" cap="flat" cmpd="sng" algn="ctr">
            <a:solidFill>
              <a:schemeClr val="tx1"/>
            </a:solidFill>
            <a:prstDash val="dash"/>
            <a:round/>
            <a:headEnd type="none" w="med" len="med"/>
            <a:tailEnd type="none" w="med" len="med"/>
          </a:ln>
          <a:effectLst/>
        </p:spPr>
      </p:cxnSp>
      <p:sp>
        <p:nvSpPr>
          <p:cNvPr id="18" name="矩形 18"/>
          <p:cNvSpPr/>
          <p:nvPr/>
        </p:nvSpPr>
        <p:spPr>
          <a:xfrm>
            <a:off x="8981832" y="1852742"/>
            <a:ext cx="3210168" cy="1384634"/>
          </a:xfrm>
          <a:prstGeom prst="rect">
            <a:avLst/>
          </a:prstGeom>
        </p:spPr>
        <p:txBody>
          <a:bodyPr wrap="square">
            <a:spAutoFit/>
          </a:bodyPr>
          <a:lstStyle/>
          <a:p>
            <a:pPr>
              <a:buNone/>
            </a:pPr>
            <a:r>
              <a:rPr lang="en-US" sz="1400" dirty="0"/>
              <a:t>S1720-10GW-PWR-2P</a:t>
            </a:r>
          </a:p>
          <a:p>
            <a:pPr>
              <a:buNone/>
            </a:pPr>
            <a:r>
              <a:rPr lang="en-US" sz="1400" dirty="0"/>
              <a:t>8GE </a:t>
            </a:r>
            <a:r>
              <a:rPr lang="en-US" sz="1400" dirty="0" err="1"/>
              <a:t>PoE</a:t>
            </a:r>
            <a:r>
              <a:rPr lang="en-US" sz="1400" dirty="0"/>
              <a:t>+, 2 Gig SFP, 124W </a:t>
            </a:r>
            <a:r>
              <a:rPr lang="en-US" sz="1400" dirty="0" err="1"/>
              <a:t>PoE</a:t>
            </a:r>
            <a:r>
              <a:rPr lang="en-US" sz="1400" dirty="0"/>
              <a:t/>
            </a:r>
            <a:br>
              <a:rPr lang="en-US" sz="1400" dirty="0"/>
            </a:br>
            <a:r>
              <a:rPr lang="en-US" sz="1400" dirty="0"/>
              <a:t>Web-managed SMB products</a:t>
            </a:r>
            <a:br>
              <a:rPr lang="en-US" sz="1400" dirty="0"/>
            </a:br>
            <a:r>
              <a:rPr lang="en-US" sz="1400" dirty="0">
                <a:solidFill>
                  <a:srgbClr val="FF0000"/>
                </a:solidFill>
              </a:rPr>
              <a:t>Fan-free</a:t>
            </a:r>
            <a:r>
              <a:rPr lang="en-US" sz="1400" dirty="0"/>
              <a:t> design, green and energy-saving</a:t>
            </a:r>
            <a:br>
              <a:rPr lang="en-US" sz="1400" dirty="0"/>
            </a:br>
            <a:r>
              <a:rPr lang="en-US" sz="1400" dirty="0"/>
              <a:t>802.1X, Portal, and MAC-based </a:t>
            </a:r>
            <a:r>
              <a:rPr lang="en-US" sz="1400" dirty="0" err="1"/>
              <a:t>auth</a:t>
            </a:r>
            <a:r>
              <a:rPr lang="en-US" sz="1400" dirty="0"/>
              <a:t/>
            </a:r>
            <a:br>
              <a:rPr lang="en-US" sz="1400" dirty="0"/>
            </a:br>
            <a:r>
              <a:rPr lang="en-US" sz="1400" dirty="0"/>
              <a:t>16K MAC address entries</a:t>
            </a:r>
          </a:p>
        </p:txBody>
      </p:sp>
      <p:sp>
        <p:nvSpPr>
          <p:cNvPr id="21" name="Title 1"/>
          <p:cNvSpPr txBox="1">
            <a:spLocks/>
          </p:cNvSpPr>
          <p:nvPr/>
        </p:nvSpPr>
        <p:spPr>
          <a:xfrm>
            <a:off x="0" y="156755"/>
            <a:ext cx="5240419" cy="445521"/>
          </a:xfrm>
        </p:spPr>
        <p:txBody>
          <a:bodyPr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1800" dirty="0" smtClean="0">
                <a:solidFill>
                  <a:srgbClr val="C00000"/>
                </a:solidFill>
                <a:latin typeface="Verdana" panose="020B0604030504040204" pitchFamily="34" charset="0"/>
              </a:rPr>
              <a:t>Huawei </a:t>
            </a:r>
            <a:r>
              <a:rPr lang="ru-RU" sz="1800" dirty="0">
                <a:solidFill>
                  <a:srgbClr val="C00000"/>
                </a:solidFill>
                <a:latin typeface="Verdana" panose="020B0604030504040204" pitchFamily="34" charset="0"/>
              </a:rPr>
              <a:t>оборуване за WiFi решения </a:t>
            </a:r>
          </a:p>
        </p:txBody>
      </p:sp>
      <p:cxnSp>
        <p:nvCxnSpPr>
          <p:cNvPr id="22" name="Straight Connector 21"/>
          <p:cNvCxnSpPr/>
          <p:nvPr/>
        </p:nvCxnSpPr>
        <p:spPr>
          <a:xfrm>
            <a:off x="508067"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624434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p:cNvSpPr txBox="1">
            <a:spLocks/>
          </p:cNvSpPr>
          <p:nvPr/>
        </p:nvSpPr>
        <p:spPr>
          <a:xfrm>
            <a:off x="441159" y="179695"/>
            <a:ext cx="4732352" cy="445521"/>
          </a:xfrm>
        </p:spPr>
        <p:txBody>
          <a:bodyPr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1800" dirty="0">
                <a:solidFill>
                  <a:srgbClr val="C00000"/>
                </a:solidFill>
                <a:latin typeface="Verdana" panose="020B0604030504040204" pitchFamily="34" charset="0"/>
              </a:rPr>
              <a:t>Архитектура на </a:t>
            </a:r>
            <a:r>
              <a:rPr lang="bg-BG" sz="1800" dirty="0" smtClean="0">
                <a:solidFill>
                  <a:srgbClr val="C00000"/>
                </a:solidFill>
                <a:latin typeface="Verdana" panose="020B0604030504040204" pitchFamily="34" charset="0"/>
              </a:rPr>
              <a:t>решението</a:t>
            </a:r>
            <a:r>
              <a:rPr lang="ru-RU" sz="1800" dirty="0" smtClean="0">
                <a:solidFill>
                  <a:srgbClr val="C00000"/>
                </a:solidFill>
                <a:latin typeface="Verdana" panose="020B0604030504040204" pitchFamily="34" charset="0"/>
              </a:rPr>
              <a:t> </a:t>
            </a:r>
            <a:endParaRPr lang="ru-RU" sz="1800" dirty="0">
              <a:solidFill>
                <a:srgbClr val="C00000"/>
              </a:solidFill>
              <a:latin typeface="Verdana" panose="020B0604030504040204" pitchFamily="34" charset="0"/>
            </a:endParaRPr>
          </a:p>
        </p:txBody>
      </p:sp>
      <p:cxnSp>
        <p:nvCxnSpPr>
          <p:cNvPr id="9" name="Straight Connector 8"/>
          <p:cNvCxnSpPr/>
          <p:nvPr/>
        </p:nvCxnSpPr>
        <p:spPr>
          <a:xfrm>
            <a:off x="508067"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9472" y="660548"/>
            <a:ext cx="8993533" cy="6064863"/>
          </a:xfrm>
          <a:prstGeom prst="rect">
            <a:avLst/>
          </a:prstGeom>
        </p:spPr>
      </p:pic>
    </p:spTree>
    <p:extLst>
      <p:ext uri="{BB962C8B-B14F-4D97-AF65-F5344CB8AC3E}">
        <p14:creationId xmlns:p14="http://schemas.microsoft.com/office/powerpoint/2010/main" val="137115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48028" y="3365588"/>
            <a:ext cx="4758587" cy="3672408"/>
          </a:xfrm>
          <a:prstGeom prst="rect">
            <a:avLst/>
          </a:prstGeom>
        </p:spPr>
      </p:pic>
      <p:sp>
        <p:nvSpPr>
          <p:cNvPr id="2" name="Rectangle 1"/>
          <p:cNvSpPr/>
          <p:nvPr/>
        </p:nvSpPr>
        <p:spPr bwMode="auto">
          <a:xfrm>
            <a:off x="3791713" y="4915697"/>
            <a:ext cx="65" cy="276999"/>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0" tIns="0" rIns="0" bIns="0" numCol="1" rtlCol="0" anchor="ctr" anchorCtr="0" compatLnSpc="1">
            <a:prstTxWarp prst="textNoShape">
              <a:avLst/>
            </a:prstTxWarp>
            <a:spAutoFit/>
          </a:bodyPr>
          <a:lstStyle/>
          <a:p>
            <a:pPr algn="ctr" defTabSz="457200" fontAlgn="base">
              <a:spcBef>
                <a:spcPct val="30000"/>
              </a:spcBef>
              <a:spcAft>
                <a:spcPct val="0"/>
              </a:spcAft>
            </a:pPr>
            <a:endParaRPr lang="bg-BG">
              <a:solidFill>
                <a:schemeClr val="tx1"/>
              </a:solidFill>
              <a:latin typeface="Trebuchet MS" pitchFamily="34" charset="0"/>
              <a:cs typeface="Arial" charset="0"/>
            </a:endParaRPr>
          </a:p>
        </p:txBody>
      </p:sp>
      <p:pic>
        <p:nvPicPr>
          <p:cNvPr id="49" name="Picture 45" descr="tag_logo_rot.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201150" y="451894"/>
            <a:ext cx="1193658" cy="634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 name="Rechteck 6"/>
          <p:cNvSpPr/>
          <p:nvPr/>
        </p:nvSpPr>
        <p:spPr bwMode="auto">
          <a:xfrm>
            <a:off x="387928" y="1786221"/>
            <a:ext cx="3907873" cy="49402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r>
              <a:rPr lang="de-AT" sz="1400" b="1" dirty="0">
                <a:solidFill>
                  <a:srgbClr val="FFFFFF"/>
                </a:solidFill>
                <a:latin typeface="Verdana"/>
                <a:cs typeface="Trebuchet MS"/>
              </a:rPr>
              <a:t>ÖIAG (Republic of Austria) 28,42%</a:t>
            </a:r>
          </a:p>
        </p:txBody>
      </p:sp>
      <p:sp>
        <p:nvSpPr>
          <p:cNvPr id="52" name="Rechteck 6"/>
          <p:cNvSpPr/>
          <p:nvPr/>
        </p:nvSpPr>
        <p:spPr bwMode="auto">
          <a:xfrm>
            <a:off x="4439816" y="1785307"/>
            <a:ext cx="3816424" cy="492611"/>
          </a:xfrm>
          <a:prstGeom prst="rect">
            <a:avLst/>
          </a:prstGeom>
          <a:solidFill>
            <a:srgbClr val="C00000"/>
          </a:solidFill>
          <a:ln>
            <a:noFill/>
          </a:ln>
          <a:effectLst>
            <a:outerShdw blurRad="40000" dist="23000" dir="5400000" rotWithShape="0">
              <a:schemeClr val="bg2">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r>
              <a:rPr lang="de-AT" sz="1400" b="1" dirty="0">
                <a:solidFill>
                  <a:srgbClr val="FFFFFF"/>
                </a:solidFill>
                <a:latin typeface="Verdana"/>
              </a:rPr>
              <a:t>América Móvil </a:t>
            </a:r>
            <a:r>
              <a:rPr lang="de-AT" sz="1400" b="1" dirty="0" smtClean="0">
                <a:solidFill>
                  <a:srgbClr val="FFFFFF"/>
                </a:solidFill>
                <a:latin typeface="Verdana"/>
              </a:rPr>
              <a:t> </a:t>
            </a:r>
            <a:r>
              <a:rPr lang="de-AT" sz="1400" b="1" dirty="0" smtClean="0">
                <a:solidFill>
                  <a:srgbClr val="FFFFFF"/>
                </a:solidFill>
                <a:latin typeface="Verdana"/>
                <a:cs typeface="Trebuchet MS"/>
              </a:rPr>
              <a:t>59.70</a:t>
            </a:r>
            <a:r>
              <a:rPr lang="de-AT" sz="1400" b="1" dirty="0">
                <a:solidFill>
                  <a:srgbClr val="FFFFFF"/>
                </a:solidFill>
                <a:latin typeface="Verdana"/>
                <a:cs typeface="Trebuchet MS"/>
              </a:rPr>
              <a:t>%</a:t>
            </a:r>
          </a:p>
        </p:txBody>
      </p:sp>
      <p:sp>
        <p:nvSpPr>
          <p:cNvPr id="56" name="Rechteck 6"/>
          <p:cNvSpPr/>
          <p:nvPr/>
        </p:nvSpPr>
        <p:spPr bwMode="auto">
          <a:xfrm>
            <a:off x="8469744" y="1772816"/>
            <a:ext cx="3408219" cy="494024"/>
          </a:xfrm>
          <a:prstGeom prst="rect">
            <a:avLst/>
          </a:prstGeom>
          <a:solidFill>
            <a:srgbClr val="C00000"/>
          </a:solidFill>
          <a:ln>
            <a:noFill/>
          </a:ln>
          <a:effectLst>
            <a:outerShdw blurRad="40000" dist="23000" dir="5400000" rotWithShape="0">
              <a:schemeClr val="bg2">
                <a:alpha val="35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r>
              <a:rPr lang="en-US" sz="1400" b="1">
                <a:solidFill>
                  <a:srgbClr val="FFFFFF"/>
                </a:solidFill>
                <a:latin typeface="Verdana"/>
              </a:rPr>
              <a:t>Free Float 11.88%</a:t>
            </a:r>
            <a:endParaRPr lang="en-US" sz="1400" b="1" dirty="0">
              <a:solidFill>
                <a:srgbClr val="FFFFFF"/>
              </a:solidFill>
              <a:latin typeface="Verdana"/>
            </a:endParaRPr>
          </a:p>
        </p:txBody>
      </p:sp>
      <p:sp>
        <p:nvSpPr>
          <p:cNvPr id="67" name="Titel 2"/>
          <p:cNvSpPr txBox="1">
            <a:spLocks/>
          </p:cNvSpPr>
          <p:nvPr/>
        </p:nvSpPr>
        <p:spPr>
          <a:xfrm>
            <a:off x="387928" y="764704"/>
            <a:ext cx="9473176" cy="80032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dirty="0">
                <a:latin typeface="Verdana"/>
              </a:rPr>
              <a:t>America </a:t>
            </a:r>
            <a:r>
              <a:rPr lang="en-US" sz="1600" dirty="0" err="1">
                <a:latin typeface="Verdana"/>
              </a:rPr>
              <a:t>Movil</a:t>
            </a:r>
            <a:r>
              <a:rPr lang="en-US" sz="1600" dirty="0">
                <a:latin typeface="Verdana"/>
              </a:rPr>
              <a:t> </a:t>
            </a:r>
            <a:r>
              <a:rPr lang="bg-BG" sz="1600" dirty="0">
                <a:latin typeface="Verdana"/>
              </a:rPr>
              <a:t>е мажоритарен собственик на</a:t>
            </a:r>
            <a:endParaRPr lang="en-US" sz="1600" dirty="0">
              <a:latin typeface="Verdana"/>
            </a:endParaRPr>
          </a:p>
          <a:p>
            <a:pPr algn="l"/>
            <a:r>
              <a:rPr lang="en-US" sz="1600" dirty="0">
                <a:latin typeface="Verdana"/>
              </a:rPr>
              <a:t>Telekom Austria Group </a:t>
            </a:r>
            <a:r>
              <a:rPr lang="bg-BG" sz="1600" dirty="0">
                <a:latin typeface="Verdana"/>
              </a:rPr>
              <a:t>и</a:t>
            </a:r>
            <a:r>
              <a:rPr lang="en-US" sz="1600" dirty="0">
                <a:latin typeface="Verdana"/>
              </a:rPr>
              <a:t> Mtel</a:t>
            </a:r>
            <a:r>
              <a:rPr lang="bg-BG" sz="1600" dirty="0">
                <a:latin typeface="Verdana"/>
              </a:rPr>
              <a:t>.</a:t>
            </a:r>
          </a:p>
          <a:p>
            <a:pPr algn="l"/>
            <a:r>
              <a:rPr lang="bg-BG" sz="1600" dirty="0">
                <a:latin typeface="Verdana"/>
                <a:cs typeface="Trebuchet MS" pitchFamily="34" charset="0"/>
              </a:rPr>
              <a:t>Структура на дяловете в </a:t>
            </a:r>
            <a:r>
              <a:rPr lang="en-GB" sz="1600" dirty="0">
                <a:latin typeface="Verdana"/>
                <a:cs typeface="Trebuchet MS" pitchFamily="34" charset="0"/>
              </a:rPr>
              <a:t>Telekom Austria Group</a:t>
            </a:r>
            <a:r>
              <a:rPr lang="bg-BG" sz="1600" dirty="0">
                <a:latin typeface="Verdana"/>
                <a:cs typeface="Trebuchet MS" pitchFamily="34" charset="0"/>
              </a:rPr>
              <a:t>:</a:t>
            </a:r>
            <a:endParaRPr lang="en-GB" sz="1600" dirty="0">
              <a:latin typeface="Verdana"/>
              <a:cs typeface="Trebuchet MS" pitchFamily="34" charset="0"/>
            </a:endParaRPr>
          </a:p>
        </p:txBody>
      </p:sp>
      <p:sp>
        <p:nvSpPr>
          <p:cNvPr id="8" name="Rectangle 7"/>
          <p:cNvSpPr/>
          <p:nvPr/>
        </p:nvSpPr>
        <p:spPr>
          <a:xfrm>
            <a:off x="387928" y="3920851"/>
            <a:ext cx="5348033" cy="1723549"/>
          </a:xfrm>
          <a:prstGeom prst="rect">
            <a:avLst/>
          </a:prstGeom>
        </p:spPr>
        <p:txBody>
          <a:bodyPr wrap="square">
            <a:spAutoFit/>
          </a:bodyPr>
          <a:lstStyle/>
          <a:p>
            <a:r>
              <a:rPr lang="en-US" sz="1400" dirty="0">
                <a:latin typeface="Verdana"/>
                <a:cs typeface="Verdana"/>
              </a:rPr>
              <a:t>Mtel </a:t>
            </a:r>
            <a:r>
              <a:rPr lang="bg-BG" sz="1400" dirty="0">
                <a:latin typeface="Verdana"/>
                <a:cs typeface="Verdana"/>
              </a:rPr>
              <a:t>предоставя </a:t>
            </a:r>
            <a:r>
              <a:rPr lang="bg-BG" sz="1400" b="1" dirty="0">
                <a:solidFill>
                  <a:srgbClr val="C00000"/>
                </a:solidFill>
                <a:latin typeface="Verdana"/>
                <a:cs typeface="Verdana"/>
              </a:rPr>
              <a:t>комплексни телекомуникационни и </a:t>
            </a:r>
            <a:r>
              <a:rPr lang="en-US" sz="1400" b="1" dirty="0">
                <a:solidFill>
                  <a:srgbClr val="C00000"/>
                </a:solidFill>
                <a:latin typeface="Verdana"/>
                <a:cs typeface="Verdana"/>
              </a:rPr>
              <a:t>ICT </a:t>
            </a:r>
            <a:r>
              <a:rPr lang="bg-BG" sz="1400" b="1" dirty="0">
                <a:solidFill>
                  <a:srgbClr val="C00000"/>
                </a:solidFill>
                <a:latin typeface="Verdana"/>
                <a:cs typeface="Verdana"/>
              </a:rPr>
              <a:t>решения</a:t>
            </a:r>
            <a:r>
              <a:rPr lang="bg-BG" sz="1400" dirty="0">
                <a:latin typeface="Verdana"/>
                <a:cs typeface="Verdana"/>
              </a:rPr>
              <a:t>. Стремим се да бъдем не само доставчик за нашите клиенти, но и техен бизнес партньор.</a:t>
            </a:r>
            <a:endParaRPr lang="en-US" sz="1400" dirty="0">
              <a:latin typeface="Verdana"/>
            </a:endParaRPr>
          </a:p>
          <a:p>
            <a:endParaRPr lang="bg-BG" sz="800" dirty="0">
              <a:latin typeface="Verdana"/>
            </a:endParaRPr>
          </a:p>
          <a:p>
            <a:r>
              <a:rPr lang="en-US" sz="1400" dirty="0">
                <a:latin typeface="Verdana"/>
              </a:rPr>
              <a:t>Mtel </a:t>
            </a:r>
            <a:r>
              <a:rPr lang="bg-BG" sz="1400" dirty="0">
                <a:latin typeface="Verdana"/>
              </a:rPr>
              <a:t>е иновативен лидер на телеком пазара и непрестанно разширява портфолиото от услуги с решения за бизнеса</a:t>
            </a:r>
            <a:r>
              <a:rPr lang="en-US" sz="1400" dirty="0">
                <a:latin typeface="Verdana"/>
              </a:rPr>
              <a:t>. </a:t>
            </a:r>
          </a:p>
        </p:txBody>
      </p:sp>
      <p:pic>
        <p:nvPicPr>
          <p:cNvPr id="4098" name="Picture 2" descr="http://i1.wp.com/stuffled.com/wp-content/uploads/2014/05/Am%C3%A9rica-M%C3%B3vil-Logo-Vector-Image.png?resize=1020%2C68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26978" y="236499"/>
            <a:ext cx="1515914" cy="101060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87927" y="2652694"/>
            <a:ext cx="11490035" cy="646331"/>
          </a:xfrm>
          <a:prstGeom prst="rect">
            <a:avLst/>
          </a:prstGeom>
          <a:solidFill>
            <a:schemeClr val="bg1">
              <a:lumMod val="50000"/>
            </a:schemeClr>
          </a:solidFill>
        </p:spPr>
        <p:txBody>
          <a:bodyPr wrap="square">
            <a:spAutoFit/>
          </a:bodyPr>
          <a:lstStyle/>
          <a:p>
            <a:pPr algn="ctr"/>
            <a:r>
              <a:rPr lang="en-US" dirty="0" smtClean="0">
                <a:solidFill>
                  <a:schemeClr val="bg1"/>
                </a:solidFill>
                <a:cs typeface="Verdana"/>
              </a:rPr>
              <a:t>Mtel </a:t>
            </a:r>
            <a:r>
              <a:rPr lang="bg-BG" dirty="0">
                <a:solidFill>
                  <a:schemeClr val="bg1"/>
                </a:solidFill>
                <a:cs typeface="Verdana"/>
              </a:rPr>
              <a:t>е</a:t>
            </a:r>
            <a:r>
              <a:rPr lang="en-US" dirty="0">
                <a:solidFill>
                  <a:schemeClr val="bg1"/>
                </a:solidFill>
                <a:cs typeface="Verdana"/>
              </a:rPr>
              <a:t> #1 </a:t>
            </a:r>
            <a:r>
              <a:rPr lang="bg-BG" dirty="0" smtClean="0">
                <a:solidFill>
                  <a:schemeClr val="bg1"/>
                </a:solidFill>
                <a:cs typeface="Verdana"/>
              </a:rPr>
              <a:t>телеком</a:t>
            </a:r>
            <a:r>
              <a:rPr lang="en-US" dirty="0" smtClean="0">
                <a:solidFill>
                  <a:schemeClr val="bg1"/>
                </a:solidFill>
                <a:cs typeface="Verdana"/>
              </a:rPr>
              <a:t> </a:t>
            </a:r>
            <a:r>
              <a:rPr lang="bg-BG" dirty="0">
                <a:solidFill>
                  <a:schemeClr val="bg1"/>
                </a:solidFill>
                <a:cs typeface="Verdana"/>
              </a:rPr>
              <a:t>в</a:t>
            </a:r>
            <a:r>
              <a:rPr lang="en-US" dirty="0">
                <a:solidFill>
                  <a:schemeClr val="bg1"/>
                </a:solidFill>
                <a:cs typeface="Verdana"/>
              </a:rPr>
              <a:t> </a:t>
            </a:r>
            <a:r>
              <a:rPr lang="bg-BG" dirty="0" smtClean="0">
                <a:solidFill>
                  <a:schemeClr val="bg1"/>
                </a:solidFill>
                <a:cs typeface="Verdana"/>
              </a:rPr>
              <a:t>България</a:t>
            </a:r>
            <a:endParaRPr lang="bg-BG" dirty="0">
              <a:solidFill>
                <a:schemeClr val="bg1"/>
              </a:solidFill>
              <a:cs typeface="Verdana"/>
            </a:endParaRPr>
          </a:p>
          <a:p>
            <a:pPr algn="ctr"/>
            <a:r>
              <a:rPr lang="bg-BG" dirty="0">
                <a:solidFill>
                  <a:schemeClr val="bg1"/>
                </a:solidFill>
                <a:cs typeface="Verdana"/>
              </a:rPr>
              <a:t>Пазарен дял на </a:t>
            </a:r>
            <a:r>
              <a:rPr lang="en-US" dirty="0" smtClean="0">
                <a:solidFill>
                  <a:schemeClr val="bg1"/>
                </a:solidFill>
                <a:cs typeface="Verdana"/>
              </a:rPr>
              <a:t>Mtel </a:t>
            </a:r>
            <a:r>
              <a:rPr lang="bg-BG" dirty="0">
                <a:solidFill>
                  <a:schemeClr val="bg1"/>
                </a:solidFill>
                <a:cs typeface="Verdana"/>
              </a:rPr>
              <a:t>в сегмент Бизнес клиенти: </a:t>
            </a:r>
            <a:r>
              <a:rPr lang="en-US" u="sng" dirty="0" smtClean="0">
                <a:solidFill>
                  <a:schemeClr val="bg1"/>
                </a:solidFill>
                <a:cs typeface="Verdana"/>
              </a:rPr>
              <a:t>43</a:t>
            </a:r>
            <a:r>
              <a:rPr lang="bg-BG" u="sng" dirty="0" smtClean="0">
                <a:solidFill>
                  <a:schemeClr val="bg1"/>
                </a:solidFill>
                <a:cs typeface="Verdana"/>
              </a:rPr>
              <a:t>%</a:t>
            </a:r>
            <a:endParaRPr lang="bg-BG" dirty="0">
              <a:solidFill>
                <a:schemeClr val="bg1"/>
              </a:solidFill>
              <a:cs typeface="Verdana"/>
            </a:endParaRPr>
          </a:p>
        </p:txBody>
      </p:sp>
      <p:sp>
        <p:nvSpPr>
          <p:cNvPr id="15"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1800" dirty="0">
                <a:solidFill>
                  <a:srgbClr val="C00000"/>
                </a:solidFill>
                <a:latin typeface="Verdana" panose="020B0604030504040204" pitchFamily="34" charset="0"/>
              </a:rPr>
              <a:t>Мтел като част от глобална </a:t>
            </a:r>
            <a:r>
              <a:rPr lang="ru-RU" sz="1800" dirty="0" smtClean="0">
                <a:solidFill>
                  <a:srgbClr val="C00000"/>
                </a:solidFill>
                <a:latin typeface="Verdana" panose="020B0604030504040204" pitchFamily="34" charset="0"/>
              </a:rPr>
              <a:t>структура</a:t>
            </a:r>
            <a:endParaRPr lang="ru-RU" sz="1800" dirty="0">
              <a:solidFill>
                <a:srgbClr val="C00000"/>
              </a:solidFill>
              <a:latin typeface="Verdana" panose="020B0604030504040204" pitchFamily="34" charset="0"/>
            </a:endParaRPr>
          </a:p>
        </p:txBody>
      </p:sp>
      <p:cxnSp>
        <p:nvCxnSpPr>
          <p:cNvPr id="16" name="Straight Connector 15"/>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48088" y="6434851"/>
            <a:ext cx="1529875" cy="360000"/>
          </a:xfrm>
          <a:prstGeom prst="rect">
            <a:avLst/>
          </a:prstGeom>
        </p:spPr>
      </p:pic>
      <p:pic>
        <p:nvPicPr>
          <p:cNvPr id="19" name="Picture 2" descr="Резултат с изображение за mtel logo"/>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2643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546364" y="2913958"/>
            <a:ext cx="5545137" cy="1238317"/>
          </a:xfrm>
          <a:prstGeom prst="rect">
            <a:avLst/>
          </a:prstGeom>
        </p:spPr>
        <p:txBody>
          <a:bodyPr/>
          <a:lstStyle>
            <a:lvl1pPr algn="l" defTabSz="914400" rtl="0" eaLnBrk="1" latinLnBrk="0" hangingPunct="1">
              <a:lnSpc>
                <a:spcPct val="90000"/>
              </a:lnSpc>
              <a:spcBef>
                <a:spcPct val="0"/>
              </a:spcBef>
              <a:buNone/>
              <a:defRPr lang="en-US" sz="4600" kern="1200" dirty="0">
                <a:solidFill>
                  <a:schemeClr val="bg1"/>
                </a:solidFill>
                <a:latin typeface="Verdana" charset="0"/>
                <a:ea typeface="Verdana" charset="0"/>
                <a:cs typeface="Verdana" charset="0"/>
              </a:defRPr>
            </a:lvl1pPr>
          </a:lstStyle>
          <a:p>
            <a:r>
              <a:rPr lang="bg-BG" smtClean="0">
                <a:solidFill>
                  <a:prstClr val="white"/>
                </a:solidFill>
              </a:rPr>
              <a:t>Благодарим ВИ!</a:t>
            </a:r>
            <a:endParaRPr lang="bg-BG">
              <a:solidFill>
                <a:prstClr val="white"/>
              </a:solidFill>
            </a:endParaRPr>
          </a:p>
        </p:txBody>
      </p:sp>
      <p:sp>
        <p:nvSpPr>
          <p:cNvPr id="2" name="Rectangle 1"/>
          <p:cNvSpPr/>
          <p:nvPr/>
        </p:nvSpPr>
        <p:spPr>
          <a:xfrm>
            <a:off x="1" y="5370286"/>
            <a:ext cx="12192000" cy="148771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3143" y="5720496"/>
            <a:ext cx="3614056" cy="850434"/>
          </a:xfrm>
          <a:prstGeom prst="rect">
            <a:avLst/>
          </a:prstGeom>
        </p:spPr>
      </p:pic>
      <p:pic>
        <p:nvPicPr>
          <p:cNvPr id="8"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0932" y="5608283"/>
            <a:ext cx="2719011" cy="1074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4897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6311590"/>
            <a:ext cx="12192000" cy="5464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3" name="Constructing Wi-Fi Networks for Wireless Citi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a:stretch/>
        </p:blipFill>
        <p:spPr>
          <a:xfrm>
            <a:off x="738460" y="133814"/>
            <a:ext cx="10715082" cy="6027233"/>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5" name="Picture 2" descr="Резултат с изображение за mtel logo"/>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73366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Content Placeholder 2"/>
          <p:cNvSpPr>
            <a:spLocks noGrp="1"/>
          </p:cNvSpPr>
          <p:nvPr>
            <p:ph idx="4294967295"/>
          </p:nvPr>
        </p:nvSpPr>
        <p:spPr>
          <a:xfrm>
            <a:off x="296117" y="702970"/>
            <a:ext cx="5532028" cy="5894680"/>
          </a:xfrm>
        </p:spPr>
        <p:txBody>
          <a:bodyPr>
            <a:normAutofit/>
          </a:bodyPr>
          <a:lstStyle/>
          <a:p>
            <a:pPr marL="0" lvl="1" indent="0" defTabSz="182880">
              <a:lnSpc>
                <a:spcPct val="110000"/>
              </a:lnSpc>
              <a:spcBef>
                <a:spcPts val="1200"/>
              </a:spcBef>
              <a:buSzPct val="120000"/>
              <a:buNone/>
            </a:pPr>
            <a:r>
              <a:rPr lang="en-US" sz="2000" b="1" dirty="0">
                <a:solidFill>
                  <a:srgbClr val="C00000"/>
                </a:solidFill>
                <a:latin typeface="Verdana"/>
                <a:ea typeface="Verdana"/>
                <a:cs typeface="Verdana"/>
              </a:rPr>
              <a:t> </a:t>
            </a:r>
            <a:r>
              <a:rPr lang="bg-BG" sz="2000" b="1" dirty="0">
                <a:solidFill>
                  <a:srgbClr val="C00000"/>
                </a:solidFill>
                <a:latin typeface="Verdana"/>
                <a:ea typeface="Verdana"/>
                <a:cs typeface="Verdana"/>
              </a:rPr>
              <a:t>Мобилна</a:t>
            </a:r>
            <a:endParaRPr lang="en-US" sz="2000" b="1" dirty="0">
              <a:solidFill>
                <a:srgbClr val="C00000"/>
              </a:solidFill>
              <a:latin typeface="Verdana"/>
              <a:ea typeface="Verdana"/>
              <a:cs typeface="Verdana"/>
            </a:endParaRPr>
          </a:p>
          <a:p>
            <a:pPr marL="400050" lvl="2" indent="-274320" defTabSz="182880">
              <a:lnSpc>
                <a:spcPct val="110000"/>
              </a:lnSpc>
              <a:spcBef>
                <a:spcPts val="1200"/>
              </a:spcBef>
              <a:buSzPct val="120000"/>
            </a:pPr>
            <a:r>
              <a:rPr lang="en-US" sz="1200" b="1" dirty="0">
                <a:solidFill>
                  <a:srgbClr val="C00000"/>
                </a:solidFill>
                <a:latin typeface="Verdana"/>
                <a:ea typeface="Verdana"/>
                <a:cs typeface="Verdana"/>
              </a:rPr>
              <a:t>2G </a:t>
            </a:r>
            <a:r>
              <a:rPr lang="bg-BG" sz="1200" b="1" dirty="0">
                <a:solidFill>
                  <a:srgbClr val="C00000"/>
                </a:solidFill>
                <a:latin typeface="Verdana"/>
                <a:ea typeface="Verdana"/>
                <a:cs typeface="Verdana"/>
              </a:rPr>
              <a:t>покритие </a:t>
            </a:r>
            <a:r>
              <a:rPr lang="en-US" sz="1200" b="1" dirty="0">
                <a:solidFill>
                  <a:srgbClr val="C00000"/>
                </a:solidFill>
                <a:latin typeface="Verdana"/>
                <a:ea typeface="Verdana"/>
                <a:cs typeface="Verdana"/>
              </a:rPr>
              <a:t>99.99%</a:t>
            </a:r>
            <a:r>
              <a:rPr lang="en-US" sz="1200" dirty="0">
                <a:latin typeface="Verdana"/>
                <a:ea typeface="Verdana"/>
                <a:cs typeface="Verdana"/>
              </a:rPr>
              <a:t> </a:t>
            </a:r>
            <a:r>
              <a:rPr lang="bg-BG" sz="1200" dirty="0">
                <a:latin typeface="Verdana"/>
                <a:ea typeface="Verdana"/>
                <a:cs typeface="Verdana"/>
              </a:rPr>
              <a:t>по население</a:t>
            </a:r>
            <a:r>
              <a:rPr lang="en-US" sz="1200" dirty="0">
                <a:latin typeface="Verdana"/>
                <a:ea typeface="Verdana"/>
                <a:cs typeface="Verdana"/>
              </a:rPr>
              <a:t> </a:t>
            </a:r>
            <a:r>
              <a:rPr lang="bg-BG" sz="1200" dirty="0">
                <a:latin typeface="Verdana"/>
                <a:ea typeface="Verdana"/>
                <a:cs typeface="Verdana"/>
              </a:rPr>
              <a:t>и </a:t>
            </a:r>
            <a:r>
              <a:rPr lang="en-US" sz="1200" b="1" dirty="0">
                <a:solidFill>
                  <a:srgbClr val="C00000"/>
                </a:solidFill>
                <a:latin typeface="Verdana"/>
                <a:ea typeface="Verdana"/>
                <a:cs typeface="Verdana"/>
              </a:rPr>
              <a:t>99.39%</a:t>
            </a:r>
            <a:r>
              <a:rPr lang="en-US" sz="1200" dirty="0">
                <a:latin typeface="Verdana"/>
                <a:ea typeface="Verdana"/>
                <a:cs typeface="Verdana"/>
              </a:rPr>
              <a:t> </a:t>
            </a:r>
            <a:r>
              <a:rPr lang="bg-BG" sz="1200" dirty="0">
                <a:latin typeface="Verdana"/>
                <a:ea typeface="Verdana"/>
                <a:cs typeface="Verdana"/>
              </a:rPr>
              <a:t>по територия</a:t>
            </a:r>
            <a:endParaRPr lang="en-US" sz="1200" dirty="0">
              <a:latin typeface="Verdana"/>
              <a:ea typeface="Verdana"/>
              <a:cs typeface="Verdana"/>
            </a:endParaRPr>
          </a:p>
          <a:p>
            <a:pPr marL="400050" lvl="2" indent="-274320" defTabSz="182880">
              <a:lnSpc>
                <a:spcPct val="110000"/>
              </a:lnSpc>
              <a:spcBef>
                <a:spcPts val="1200"/>
              </a:spcBef>
              <a:buSzPct val="120000"/>
            </a:pPr>
            <a:r>
              <a:rPr lang="en-US" sz="1200" b="1" dirty="0">
                <a:solidFill>
                  <a:srgbClr val="C00000"/>
                </a:solidFill>
                <a:latin typeface="Verdana"/>
                <a:ea typeface="Verdana"/>
                <a:cs typeface="Verdana"/>
              </a:rPr>
              <a:t>3G </a:t>
            </a:r>
            <a:r>
              <a:rPr lang="bg-BG" sz="1200" b="1" dirty="0">
                <a:solidFill>
                  <a:srgbClr val="C00000"/>
                </a:solidFill>
                <a:latin typeface="Verdana"/>
                <a:ea typeface="Verdana"/>
                <a:cs typeface="Verdana"/>
              </a:rPr>
              <a:t>покритие </a:t>
            </a:r>
            <a:r>
              <a:rPr lang="en-US" sz="1200" b="1" dirty="0">
                <a:solidFill>
                  <a:srgbClr val="C00000"/>
                </a:solidFill>
                <a:latin typeface="Verdana"/>
                <a:ea typeface="Verdana"/>
                <a:cs typeface="Verdana"/>
              </a:rPr>
              <a:t>99.69%</a:t>
            </a:r>
            <a:r>
              <a:rPr lang="en-US" sz="1200" dirty="0">
                <a:latin typeface="Verdana"/>
                <a:ea typeface="Verdana"/>
                <a:cs typeface="Verdana"/>
              </a:rPr>
              <a:t> </a:t>
            </a:r>
            <a:r>
              <a:rPr lang="bg-BG" sz="1200" dirty="0">
                <a:latin typeface="Verdana"/>
                <a:ea typeface="Verdana"/>
                <a:cs typeface="Verdana"/>
              </a:rPr>
              <a:t>по население</a:t>
            </a:r>
            <a:r>
              <a:rPr lang="en-US" sz="1200" dirty="0">
                <a:latin typeface="Verdana"/>
                <a:ea typeface="Verdana"/>
                <a:cs typeface="Verdana"/>
              </a:rPr>
              <a:t> </a:t>
            </a:r>
            <a:r>
              <a:rPr lang="bg-BG" sz="1200" dirty="0">
                <a:latin typeface="Verdana"/>
                <a:ea typeface="Verdana"/>
                <a:cs typeface="Verdana"/>
              </a:rPr>
              <a:t>и </a:t>
            </a:r>
            <a:r>
              <a:rPr lang="en-US" sz="1200" b="1" dirty="0">
                <a:solidFill>
                  <a:srgbClr val="C00000"/>
                </a:solidFill>
                <a:latin typeface="Verdana"/>
                <a:ea typeface="Verdana"/>
                <a:cs typeface="Verdana"/>
              </a:rPr>
              <a:t>97.66%</a:t>
            </a:r>
            <a:r>
              <a:rPr lang="en-US" sz="1200" dirty="0">
                <a:latin typeface="Verdana"/>
                <a:ea typeface="Verdana"/>
                <a:cs typeface="Verdana"/>
              </a:rPr>
              <a:t> </a:t>
            </a:r>
            <a:r>
              <a:rPr lang="bg-BG" sz="1200" dirty="0">
                <a:latin typeface="Verdana"/>
                <a:ea typeface="Verdana"/>
                <a:cs typeface="Verdana"/>
              </a:rPr>
              <a:t>по територия</a:t>
            </a:r>
            <a:endParaRPr lang="en-US" sz="1200" dirty="0">
              <a:latin typeface="Verdana"/>
              <a:ea typeface="Verdana"/>
              <a:cs typeface="Verdana"/>
            </a:endParaRPr>
          </a:p>
          <a:p>
            <a:pPr marL="400050" lvl="2" indent="-274320" defTabSz="182880">
              <a:lnSpc>
                <a:spcPct val="110000"/>
              </a:lnSpc>
              <a:spcBef>
                <a:spcPts val="1200"/>
              </a:spcBef>
              <a:buSzPct val="120000"/>
            </a:pPr>
            <a:r>
              <a:rPr lang="en-US" sz="1200" b="1" dirty="0">
                <a:solidFill>
                  <a:srgbClr val="C00000"/>
                </a:solidFill>
                <a:latin typeface="Verdana"/>
                <a:ea typeface="Verdana"/>
                <a:cs typeface="Verdana"/>
              </a:rPr>
              <a:t>4G </a:t>
            </a:r>
            <a:r>
              <a:rPr lang="bg-BG" sz="1200" b="1" dirty="0">
                <a:solidFill>
                  <a:srgbClr val="C00000"/>
                </a:solidFill>
                <a:latin typeface="Verdana"/>
                <a:ea typeface="Verdana"/>
                <a:cs typeface="Verdana"/>
              </a:rPr>
              <a:t>мрежа </a:t>
            </a:r>
            <a:r>
              <a:rPr lang="bg-BG" sz="1200" dirty="0">
                <a:latin typeface="Verdana"/>
                <a:ea typeface="Verdana"/>
                <a:cs typeface="Verdana"/>
              </a:rPr>
              <a:t>изградена в големите гредове на България и в процес на разширяване</a:t>
            </a:r>
            <a:endParaRPr lang="en-US" sz="1200" dirty="0">
              <a:latin typeface="Verdana"/>
              <a:ea typeface="Verdana"/>
              <a:cs typeface="Verdana"/>
            </a:endParaRPr>
          </a:p>
          <a:p>
            <a:pPr marL="400050" lvl="2" indent="-274320" defTabSz="182880">
              <a:lnSpc>
                <a:spcPct val="110000"/>
              </a:lnSpc>
              <a:spcBef>
                <a:spcPts val="1200"/>
              </a:spcBef>
              <a:buSzPct val="120000"/>
            </a:pPr>
            <a:r>
              <a:rPr lang="en-US" sz="1200" b="1" dirty="0">
                <a:solidFill>
                  <a:srgbClr val="C00000"/>
                </a:solidFill>
                <a:latin typeface="Verdana"/>
                <a:ea typeface="Verdana"/>
                <a:cs typeface="Verdana"/>
              </a:rPr>
              <a:t>63% </a:t>
            </a:r>
            <a:r>
              <a:rPr lang="bg-BG" sz="1200" b="1" dirty="0">
                <a:solidFill>
                  <a:srgbClr val="C00000"/>
                </a:solidFill>
                <a:latin typeface="Verdana"/>
                <a:ea typeface="Verdana"/>
                <a:cs typeface="Verdana"/>
              </a:rPr>
              <a:t>от </a:t>
            </a:r>
            <a:r>
              <a:rPr lang="en-US" sz="1200" b="1" dirty="0">
                <a:solidFill>
                  <a:srgbClr val="C00000"/>
                </a:solidFill>
                <a:latin typeface="Verdana"/>
                <a:ea typeface="Verdana"/>
                <a:cs typeface="Verdana"/>
              </a:rPr>
              <a:t>UMTS </a:t>
            </a:r>
            <a:r>
              <a:rPr lang="bg-BG" sz="1200" dirty="0">
                <a:latin typeface="Verdana"/>
                <a:ea typeface="Verdana"/>
                <a:cs typeface="Verdana"/>
              </a:rPr>
              <a:t>мрежата</a:t>
            </a:r>
            <a:r>
              <a:rPr lang="en-US" sz="1200" dirty="0">
                <a:latin typeface="Verdana"/>
                <a:ea typeface="Verdana"/>
                <a:cs typeface="Verdana"/>
              </a:rPr>
              <a:t> </a:t>
            </a:r>
            <a:r>
              <a:rPr lang="bg-BG" sz="1200" dirty="0">
                <a:latin typeface="Verdana"/>
                <a:ea typeface="Verdana"/>
                <a:cs typeface="Verdana"/>
              </a:rPr>
              <a:t>поддържа</a:t>
            </a:r>
            <a:r>
              <a:rPr lang="en-US" sz="1200" dirty="0">
                <a:latin typeface="Verdana"/>
                <a:ea typeface="Verdana"/>
                <a:cs typeface="Verdana"/>
              </a:rPr>
              <a:t> downlink </a:t>
            </a:r>
            <a:r>
              <a:rPr lang="bg-BG" sz="1200" dirty="0">
                <a:latin typeface="Verdana"/>
                <a:ea typeface="Verdana"/>
                <a:cs typeface="Verdana"/>
              </a:rPr>
              <a:t>скорост до </a:t>
            </a:r>
            <a:r>
              <a:rPr lang="en-US" sz="1200" b="1" dirty="0">
                <a:solidFill>
                  <a:srgbClr val="C00000"/>
                </a:solidFill>
                <a:latin typeface="Verdana"/>
                <a:ea typeface="Verdana"/>
                <a:cs typeface="Verdana"/>
              </a:rPr>
              <a:t>42Mbps /HSPA</a:t>
            </a:r>
            <a:r>
              <a:rPr lang="en-US" sz="1200" b="1" dirty="0" smtClean="0">
                <a:solidFill>
                  <a:srgbClr val="C00000"/>
                </a:solidFill>
                <a:latin typeface="Verdana"/>
                <a:ea typeface="Verdana"/>
                <a:cs typeface="Verdana"/>
              </a:rPr>
              <a:t>/</a:t>
            </a:r>
            <a:endParaRPr lang="bg-BG" sz="1200" b="1" dirty="0" smtClean="0">
              <a:solidFill>
                <a:srgbClr val="C00000"/>
              </a:solidFill>
              <a:latin typeface="Verdana"/>
              <a:ea typeface="Verdana"/>
              <a:cs typeface="Verdana"/>
            </a:endParaRPr>
          </a:p>
          <a:p>
            <a:pPr marL="400050" lvl="2" indent="-274320" defTabSz="182880">
              <a:lnSpc>
                <a:spcPct val="110000"/>
              </a:lnSpc>
              <a:spcBef>
                <a:spcPts val="1200"/>
              </a:spcBef>
              <a:buSzPct val="120000"/>
            </a:pPr>
            <a:endParaRPr lang="en-US" sz="1200" b="1" dirty="0">
              <a:solidFill>
                <a:srgbClr val="C00000"/>
              </a:solidFill>
              <a:latin typeface="Verdana"/>
              <a:ea typeface="Verdana"/>
              <a:cs typeface="Verdana"/>
            </a:endParaRPr>
          </a:p>
          <a:p>
            <a:pPr marL="0" lvl="1" indent="0" defTabSz="182880">
              <a:lnSpc>
                <a:spcPct val="110000"/>
              </a:lnSpc>
              <a:spcBef>
                <a:spcPts val="1200"/>
              </a:spcBef>
              <a:buSzPct val="120000"/>
              <a:buNone/>
            </a:pPr>
            <a:r>
              <a:rPr lang="bg-BG" sz="2000" b="1" dirty="0">
                <a:solidFill>
                  <a:srgbClr val="C00000"/>
                </a:solidFill>
                <a:latin typeface="Verdana"/>
                <a:ea typeface="Verdana"/>
                <a:cs typeface="Verdana"/>
              </a:rPr>
              <a:t> Фиксирана</a:t>
            </a:r>
            <a:endParaRPr lang="en-US" sz="800" b="1" dirty="0">
              <a:solidFill>
                <a:srgbClr val="C00000"/>
              </a:solidFill>
              <a:latin typeface="Verdana"/>
              <a:ea typeface="Verdana"/>
              <a:cs typeface="Verdana"/>
            </a:endParaRPr>
          </a:p>
          <a:p>
            <a:pPr marL="400050" lvl="2" indent="-274320" defTabSz="182880">
              <a:lnSpc>
                <a:spcPct val="110000"/>
              </a:lnSpc>
              <a:spcBef>
                <a:spcPts val="1200"/>
              </a:spcBef>
              <a:buSzPct val="120000"/>
            </a:pPr>
            <a:r>
              <a:rPr lang="en-US" sz="1200" dirty="0">
                <a:latin typeface="Verdana"/>
              </a:rPr>
              <a:t>Mtel </a:t>
            </a:r>
            <a:r>
              <a:rPr lang="bg-BG" sz="1200" dirty="0">
                <a:latin typeface="Verdana"/>
              </a:rPr>
              <a:t>оперира собствена </a:t>
            </a:r>
            <a:r>
              <a:rPr lang="en-US" sz="1200" b="1" dirty="0">
                <a:solidFill>
                  <a:srgbClr val="C00000"/>
                </a:solidFill>
                <a:latin typeface="Verdana"/>
              </a:rPr>
              <a:t>Fiber Optic Backbone</a:t>
            </a:r>
            <a:r>
              <a:rPr lang="en-US" sz="1200" dirty="0">
                <a:latin typeface="Verdana"/>
              </a:rPr>
              <a:t> (FOB)</a:t>
            </a:r>
            <a:r>
              <a:rPr lang="bg-BG" sz="1200" dirty="0">
                <a:latin typeface="Verdana"/>
              </a:rPr>
              <a:t> на национално ниво с двойна кръгова топология</a:t>
            </a:r>
            <a:r>
              <a:rPr lang="en-US" sz="1200" dirty="0">
                <a:latin typeface="Verdana"/>
              </a:rPr>
              <a:t>, </a:t>
            </a:r>
            <a:r>
              <a:rPr lang="bg-BG" sz="1200" dirty="0">
                <a:latin typeface="Verdana"/>
              </a:rPr>
              <a:t>базирана на </a:t>
            </a:r>
            <a:r>
              <a:rPr lang="en-US" sz="1200" b="1" dirty="0">
                <a:solidFill>
                  <a:srgbClr val="C00000"/>
                </a:solidFill>
                <a:latin typeface="Verdana"/>
              </a:rPr>
              <a:t>MPLS </a:t>
            </a:r>
            <a:r>
              <a:rPr lang="bg-BG" sz="1200" dirty="0">
                <a:latin typeface="Verdana"/>
              </a:rPr>
              <a:t>технология</a:t>
            </a:r>
            <a:endParaRPr lang="en-US" sz="1200" dirty="0">
              <a:latin typeface="Verdana"/>
            </a:endParaRPr>
          </a:p>
          <a:p>
            <a:pPr marL="400050" lvl="2" indent="-274320" defTabSz="182880">
              <a:lnSpc>
                <a:spcPct val="110000"/>
              </a:lnSpc>
              <a:spcBef>
                <a:spcPts val="1200"/>
              </a:spcBef>
              <a:buSzPct val="120000"/>
            </a:pPr>
            <a:r>
              <a:rPr lang="en-US" sz="1200" b="1" dirty="0">
                <a:solidFill>
                  <a:srgbClr val="C00000"/>
                </a:solidFill>
                <a:latin typeface="Verdana"/>
                <a:ea typeface="Verdana"/>
                <a:cs typeface="Verdana"/>
              </a:rPr>
              <a:t>Mtel </a:t>
            </a:r>
            <a:r>
              <a:rPr lang="bg-BG" sz="1200" b="1" dirty="0">
                <a:solidFill>
                  <a:srgbClr val="C00000"/>
                </a:solidFill>
                <a:latin typeface="Verdana"/>
                <a:ea typeface="Verdana"/>
                <a:cs typeface="Verdana"/>
              </a:rPr>
              <a:t>оперира собствени </a:t>
            </a:r>
            <a:r>
              <a:rPr lang="en-US" sz="1200" b="1" dirty="0">
                <a:solidFill>
                  <a:srgbClr val="C00000"/>
                </a:solidFill>
                <a:latin typeface="Verdana"/>
                <a:ea typeface="Verdana"/>
                <a:cs typeface="Verdana"/>
              </a:rPr>
              <a:t>MAN </a:t>
            </a:r>
            <a:r>
              <a:rPr lang="bg-BG" sz="1200" b="1" dirty="0">
                <a:solidFill>
                  <a:srgbClr val="C00000"/>
                </a:solidFill>
                <a:latin typeface="Verdana"/>
                <a:ea typeface="Verdana"/>
                <a:cs typeface="Verdana"/>
              </a:rPr>
              <a:t>мрежи</a:t>
            </a:r>
            <a:r>
              <a:rPr lang="en-US" sz="1200" b="1" dirty="0">
                <a:solidFill>
                  <a:srgbClr val="C00000"/>
                </a:solidFill>
                <a:latin typeface="Verdana"/>
                <a:ea typeface="Verdana"/>
                <a:cs typeface="Verdana"/>
              </a:rPr>
              <a:t> </a:t>
            </a:r>
            <a:r>
              <a:rPr lang="bg-BG" sz="1200" dirty="0">
                <a:latin typeface="Verdana"/>
                <a:ea typeface="Verdana"/>
                <a:cs typeface="Verdana"/>
              </a:rPr>
              <a:t>на територията на повечето градове </a:t>
            </a:r>
            <a:r>
              <a:rPr lang="en-US" sz="1200" dirty="0">
                <a:latin typeface="Verdana"/>
                <a:ea typeface="Verdana"/>
                <a:cs typeface="Verdana"/>
              </a:rPr>
              <a:t>/Ethernet technology/</a:t>
            </a:r>
          </a:p>
          <a:p>
            <a:pPr marL="400050" lvl="2" indent="-274320" defTabSz="182880">
              <a:lnSpc>
                <a:spcPct val="110000"/>
              </a:lnSpc>
              <a:spcBef>
                <a:spcPts val="1200"/>
              </a:spcBef>
              <a:buSzPct val="120000"/>
            </a:pPr>
            <a:r>
              <a:rPr lang="bg-BG" sz="1200" b="1" dirty="0">
                <a:solidFill>
                  <a:srgbClr val="C00000"/>
                </a:solidFill>
                <a:latin typeface="Verdana"/>
                <a:ea typeface="Verdana"/>
                <a:cs typeface="Verdana"/>
              </a:rPr>
              <a:t>Изградена и непрекъснато раширявана мрежа, базирана на </a:t>
            </a:r>
            <a:r>
              <a:rPr lang="en-US" sz="1200" dirty="0">
                <a:latin typeface="Verdana"/>
                <a:ea typeface="Verdana"/>
                <a:cs typeface="Verdana"/>
              </a:rPr>
              <a:t>GPON</a:t>
            </a:r>
            <a:r>
              <a:rPr lang="bg-BG" sz="1200" dirty="0">
                <a:latin typeface="Verdana"/>
                <a:ea typeface="Verdana"/>
                <a:cs typeface="Verdana"/>
              </a:rPr>
              <a:t> технология</a:t>
            </a:r>
            <a:r>
              <a:rPr lang="en-US" sz="1200" dirty="0">
                <a:latin typeface="Verdana"/>
                <a:ea typeface="Verdana"/>
                <a:cs typeface="Verdana"/>
              </a:rPr>
              <a:t>, </a:t>
            </a:r>
            <a:r>
              <a:rPr lang="bg-BG" sz="1200" dirty="0">
                <a:latin typeface="Verdana"/>
                <a:ea typeface="Verdana"/>
                <a:cs typeface="Verdana"/>
              </a:rPr>
              <a:t>покриваща 1 милион домакинства</a:t>
            </a:r>
            <a:endParaRPr lang="en-US" sz="1200" dirty="0">
              <a:latin typeface="Verdana"/>
              <a:ea typeface="Verdana"/>
              <a:cs typeface="Verdana"/>
            </a:endParaRPr>
          </a:p>
        </p:txBody>
      </p:sp>
      <p:sp>
        <p:nvSpPr>
          <p:cNvPr id="2" name="Rectangle 2"/>
          <p:cNvSpPr>
            <a:spLocks noChangeArrowheads="1"/>
          </p:cNvSpPr>
          <p:nvPr/>
        </p:nvSpPr>
        <p:spPr bwMode="auto">
          <a:xfrm>
            <a:off x="4615441" y="194819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graphicFrame>
        <p:nvGraphicFramePr>
          <p:cNvPr id="3" name="Object 2"/>
          <p:cNvGraphicFramePr>
            <a:graphicFrameLocks noChangeAspect="1"/>
          </p:cNvGraphicFramePr>
          <p:nvPr>
            <p:extLst>
              <p:ext uri="{D42A27DB-BD31-4B8C-83A1-F6EECF244321}">
                <p14:modId xmlns:p14="http://schemas.microsoft.com/office/powerpoint/2010/main" val="3666819106"/>
              </p:ext>
            </p:extLst>
          </p:nvPr>
        </p:nvGraphicFramePr>
        <p:xfrm>
          <a:off x="6185132" y="3752118"/>
          <a:ext cx="5508104" cy="2845532"/>
        </p:xfrm>
        <a:graphic>
          <a:graphicData uri="http://schemas.openxmlformats.org/presentationml/2006/ole">
            <mc:AlternateContent xmlns:mc="http://schemas.openxmlformats.org/markup-compatibility/2006">
              <mc:Choice xmlns:v="urn:schemas-microsoft-com:vml" Requires="v">
                <p:oleObj spid="_x0000_s1161" name="Visio" r:id="rId4" imgW="10379154" imgH="6532245" progId="Visio.Drawing.11">
                  <p:embed/>
                </p:oleObj>
              </mc:Choice>
              <mc:Fallback>
                <p:oleObj name="Visio" r:id="rId4" imgW="10379154" imgH="6532245" progId="Visio.Drawing.11">
                  <p:embed/>
                  <p:pic>
                    <p:nvPicPr>
                      <p:cNvPr id="3"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5132" y="3752118"/>
                        <a:ext cx="5508104" cy="2845532"/>
                      </a:xfrm>
                      <a:prstGeom prst="rect">
                        <a:avLst/>
                      </a:prstGeom>
                      <a:noFill/>
                    </p:spPr>
                  </p:pic>
                </p:oleObj>
              </mc:Fallback>
            </mc:AlternateContent>
          </a:graphicData>
        </a:graphic>
      </p:graphicFrame>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01156" y="695032"/>
            <a:ext cx="5292080" cy="3204356"/>
          </a:xfrm>
          <a:prstGeom prst="rect">
            <a:avLst/>
          </a:prstGeom>
        </p:spPr>
      </p:pic>
      <p:sp>
        <p:nvSpPr>
          <p:cNvPr id="10"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1800" dirty="0">
                <a:solidFill>
                  <a:srgbClr val="C00000"/>
                </a:solidFill>
                <a:latin typeface="Verdana" panose="020B0604030504040204" pitchFamily="34" charset="0"/>
              </a:rPr>
              <a:t>Национална мрежа на Мтел</a:t>
            </a:r>
          </a:p>
        </p:txBody>
      </p:sp>
      <p:cxnSp>
        <p:nvCxnSpPr>
          <p:cNvPr id="13" name="Straight Connector 12"/>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5" name="Picture 2" descr="Резултат с изображение за mtel logo"/>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0953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lowchart: Document 2"/>
          <p:cNvSpPr/>
          <p:nvPr/>
        </p:nvSpPr>
        <p:spPr>
          <a:xfrm>
            <a:off x="414412" y="1165402"/>
            <a:ext cx="7397269" cy="2129117"/>
          </a:xfrm>
          <a:prstGeom prst="flowChartDocument">
            <a:avLst/>
          </a:prstGeom>
          <a:solidFill>
            <a:srgbClr val="CD202C"/>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bg-BG">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546506" y="1460519"/>
            <a:ext cx="7265175" cy="1323439"/>
          </a:xfrm>
          <a:prstGeom prst="rect">
            <a:avLst/>
          </a:prstGeom>
        </p:spPr>
        <p:txBody>
          <a:bodyPr wrap="square">
            <a:spAutoFit/>
          </a:bodyPr>
          <a:lstStyle/>
          <a:p>
            <a:r>
              <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rPr>
              <a:t>Мтел е сертифициран по </a:t>
            </a:r>
            <a:r>
              <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rPr>
              <a:t>ISO 9001:2008 </a:t>
            </a:r>
            <a:r>
              <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rPr>
              <a:t>за управление на качеството при проучване, дизайн, имплементиране, поддръжка и наблюдение</a:t>
            </a:r>
            <a:r>
              <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rPr>
              <a:t>, ISO 20000-1:2011</a:t>
            </a:r>
            <a:r>
              <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rPr>
              <a:t> за управление и </a:t>
            </a:r>
            <a:r>
              <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rPr>
              <a:t>ISO 27001:2005</a:t>
            </a:r>
            <a:r>
              <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rPr>
              <a:t> за информационна сигурност за интегрирани телекомуникационни решения за бизнес клиенти.</a:t>
            </a:r>
            <a:endPar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Flowchart: Document 12"/>
          <p:cNvSpPr/>
          <p:nvPr/>
        </p:nvSpPr>
        <p:spPr>
          <a:xfrm>
            <a:off x="414108" y="3768436"/>
            <a:ext cx="7354950" cy="2484582"/>
          </a:xfrm>
          <a:prstGeom prst="flowChartDocument">
            <a:avLst/>
          </a:prstGeom>
          <a:solidFill>
            <a:srgbClr val="A51140"/>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bg-BG" sz="160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503883" y="3887068"/>
            <a:ext cx="7098921" cy="1815882"/>
          </a:xfrm>
          <a:prstGeom prst="rect">
            <a:avLst/>
          </a:prstGeom>
        </p:spPr>
        <p:txBody>
          <a:bodyPr wrap="square">
            <a:spAutoFit/>
          </a:bodyPr>
          <a:lstStyle/>
          <a:p>
            <a:r>
              <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rPr>
              <a:t>В мрежата на Мтел са имплементирани</a:t>
            </a:r>
            <a:r>
              <a:rPr lang="ru-RU" sz="1600" dirty="0">
                <a:solidFill>
                  <a:schemeClr val="bg1"/>
                </a:solidFill>
                <a:latin typeface="Verdana" panose="020B0604030504040204" pitchFamily="34" charset="0"/>
                <a:ea typeface="Verdana" panose="020B0604030504040204" pitchFamily="34" charset="0"/>
                <a:cs typeface="Verdana" panose="020B0604030504040204" pitchFamily="34" charset="0"/>
              </a:rPr>
              <a:t> най-модерните технологии, както в мобилната така и във фиксираната част. Тя е проектирана с необходимата скалируемост, така че да покрива стандартите на телекомуникационната индустрия, както и изискванията на клиентите. Архитектурата на мрежата дава възможност за бързо разширяване на съществуващата инфраструктура и миграция към най-съвременни технологи</a:t>
            </a:r>
            <a:r>
              <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17158" y="1165402"/>
            <a:ext cx="3602052" cy="4822066"/>
          </a:xfrm>
          <a:prstGeom prst="rect">
            <a:avLst/>
          </a:prstGeom>
        </p:spPr>
      </p:pic>
      <p:sp>
        <p:nvSpPr>
          <p:cNvPr id="11"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1800" dirty="0">
                <a:solidFill>
                  <a:srgbClr val="C00000"/>
                </a:solidFill>
                <a:latin typeface="Verdana" panose="020B0604030504040204" pitchFamily="34" charset="0"/>
              </a:rPr>
              <a:t>Мтел прилага международни стандарти на работа</a:t>
            </a:r>
          </a:p>
        </p:txBody>
      </p:sp>
      <p:cxnSp>
        <p:nvCxnSpPr>
          <p:cNvPr id="15" name="Straight Connector 14"/>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17" name="Picture 2" descr="Резултат с изображение за mtel logo"/>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5413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969834965"/>
          <p:cNvSpPr>
            <a:spLocks/>
          </p:cNvSpPr>
          <p:nvPr/>
        </p:nvSpPr>
        <p:spPr bwMode="gray">
          <a:xfrm>
            <a:off x="4005936" y="2652295"/>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2" name="969834965"/>
          <p:cNvSpPr>
            <a:spLocks/>
          </p:cNvSpPr>
          <p:nvPr/>
        </p:nvSpPr>
        <p:spPr bwMode="gray">
          <a:xfrm>
            <a:off x="3997713" y="3530213"/>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5" name="969834965"/>
          <p:cNvSpPr>
            <a:spLocks/>
          </p:cNvSpPr>
          <p:nvPr/>
        </p:nvSpPr>
        <p:spPr bwMode="gray">
          <a:xfrm>
            <a:off x="4005936" y="44077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8" name="969834965"/>
          <p:cNvSpPr>
            <a:spLocks/>
          </p:cNvSpPr>
          <p:nvPr/>
        </p:nvSpPr>
        <p:spPr bwMode="gray">
          <a:xfrm>
            <a:off x="4005936" y="5285309"/>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5" name="1820279869"/>
          <p:cNvSpPr>
            <a:spLocks/>
          </p:cNvSpPr>
          <p:nvPr/>
        </p:nvSpPr>
        <p:spPr bwMode="gray">
          <a:xfrm>
            <a:off x="3997713" y="1736724"/>
            <a:ext cx="7866447" cy="757745"/>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chemeClr val="bg1"/>
            </a:solidFill>
            <a:prstDash val="solid"/>
            <a:round/>
            <a:headEnd/>
            <a:tailEnd/>
          </a:ln>
          <a:effectLst/>
        </p:spPr>
        <p:txBody>
          <a:bodyPr wrap="none" lIns="121912" tIns="60956" rIns="121912" bIns="60956" anchor="ctr"/>
          <a:lstStyle/>
          <a:p>
            <a:pPr>
              <a:defRPr/>
            </a:pPr>
            <a:endParaRPr lang="zh-CN" altLang="en-US" sz="1600" dirty="0">
              <a:latin typeface="Arial" pitchFamily="34" charset="0"/>
              <a:cs typeface="Arial" pitchFamily="34" charset="0"/>
            </a:endParaRPr>
          </a:p>
        </p:txBody>
      </p:sp>
      <p:sp>
        <p:nvSpPr>
          <p:cNvPr id="27" name="969834965"/>
          <p:cNvSpPr>
            <a:spLocks/>
          </p:cNvSpPr>
          <p:nvPr/>
        </p:nvSpPr>
        <p:spPr bwMode="gray">
          <a:xfrm>
            <a:off x="3997713" y="873212"/>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28" name="1050852122"/>
          <p:cNvSpPr>
            <a:spLocks/>
          </p:cNvSpPr>
          <p:nvPr/>
        </p:nvSpPr>
        <p:spPr bwMode="gray">
          <a:xfrm>
            <a:off x="3090898" y="879106"/>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42" name="1976460341"/>
          <p:cNvSpPr txBox="1">
            <a:spLocks noChangeArrowheads="1"/>
          </p:cNvSpPr>
          <p:nvPr/>
        </p:nvSpPr>
        <p:spPr bwMode="gray">
          <a:xfrm>
            <a:off x="3389755" y="879647"/>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1</a:t>
            </a:r>
          </a:p>
        </p:txBody>
      </p:sp>
      <p:sp>
        <p:nvSpPr>
          <p:cNvPr id="46" name="702912555"/>
          <p:cNvSpPr txBox="1">
            <a:spLocks noChangeArrowheads="1"/>
          </p:cNvSpPr>
          <p:nvPr/>
        </p:nvSpPr>
        <p:spPr bwMode="gray">
          <a:xfrm>
            <a:off x="3389755" y="1637392"/>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5" name="969834965"/>
          <p:cNvSpPr>
            <a:spLocks/>
          </p:cNvSpPr>
          <p:nvPr/>
        </p:nvSpPr>
        <p:spPr bwMode="gray">
          <a:xfrm>
            <a:off x="4005936" y="1758861"/>
            <a:ext cx="7907421" cy="756000"/>
          </a:xfrm>
          <a:custGeom>
            <a:avLst/>
            <a:gdLst>
              <a:gd name="T0" fmla="*/ 0 w 2856"/>
              <a:gd name="T1" fmla="*/ 5 h 358"/>
              <a:gd name="T2" fmla="*/ 0 w 2856"/>
              <a:gd name="T3" fmla="*/ 357 h 358"/>
              <a:gd name="T4" fmla="*/ 2667 w 2856"/>
              <a:gd name="T5" fmla="*/ 357 h 358"/>
              <a:gd name="T6" fmla="*/ 2854 w 2856"/>
              <a:gd name="T7" fmla="*/ 182 h 358"/>
              <a:gd name="T8" fmla="*/ 2667 w 2856"/>
              <a:gd name="T9" fmla="*/ 0 h 358"/>
              <a:gd name="T10" fmla="*/ 0 w 2856"/>
              <a:gd name="T11" fmla="*/ 5 h 358"/>
            </a:gdLst>
            <a:ahLst/>
            <a:cxnLst>
              <a:cxn ang="0">
                <a:pos x="T0" y="T1"/>
              </a:cxn>
              <a:cxn ang="0">
                <a:pos x="T2" y="T3"/>
              </a:cxn>
              <a:cxn ang="0">
                <a:pos x="T4" y="T5"/>
              </a:cxn>
              <a:cxn ang="0">
                <a:pos x="T6" y="T7"/>
              </a:cxn>
              <a:cxn ang="0">
                <a:pos x="T8" y="T9"/>
              </a:cxn>
              <a:cxn ang="0">
                <a:pos x="T10" y="T11"/>
              </a:cxn>
            </a:cxnLst>
            <a:rect l="0" t="0" r="r" b="b"/>
            <a:pathLst>
              <a:path w="2856" h="358">
                <a:moveTo>
                  <a:pt x="0" y="5"/>
                </a:moveTo>
                <a:lnTo>
                  <a:pt x="0" y="357"/>
                </a:lnTo>
                <a:cubicBezTo>
                  <a:pt x="97" y="358"/>
                  <a:pt x="2594" y="357"/>
                  <a:pt x="2667" y="357"/>
                </a:cubicBezTo>
                <a:cubicBezTo>
                  <a:pt x="2739" y="357"/>
                  <a:pt x="2851" y="321"/>
                  <a:pt x="2854" y="182"/>
                </a:cubicBezTo>
                <a:cubicBezTo>
                  <a:pt x="2856" y="43"/>
                  <a:pt x="2755" y="0"/>
                  <a:pt x="2667" y="0"/>
                </a:cubicBezTo>
                <a:cubicBezTo>
                  <a:pt x="2579" y="0"/>
                  <a:pt x="95" y="5"/>
                  <a:pt x="0" y="5"/>
                </a:cubicBez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7" name="1050852122"/>
          <p:cNvSpPr>
            <a:spLocks/>
          </p:cNvSpPr>
          <p:nvPr/>
        </p:nvSpPr>
        <p:spPr bwMode="gray">
          <a:xfrm>
            <a:off x="3099121" y="17647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rgbClr val="C00000"/>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38" name="1976460341"/>
          <p:cNvSpPr txBox="1">
            <a:spLocks noChangeArrowheads="1"/>
          </p:cNvSpPr>
          <p:nvPr/>
        </p:nvSpPr>
        <p:spPr bwMode="gray">
          <a:xfrm>
            <a:off x="3397978" y="17652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2</a:t>
            </a:r>
          </a:p>
        </p:txBody>
      </p:sp>
      <p:sp>
        <p:nvSpPr>
          <p:cNvPr id="31" name="934481733"/>
          <p:cNvSpPr txBox="1">
            <a:spLocks noChangeArrowheads="1"/>
          </p:cNvSpPr>
          <p:nvPr/>
        </p:nvSpPr>
        <p:spPr bwMode="gray">
          <a:xfrm>
            <a:off x="3999033" y="1005042"/>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err="1" smtClean="0">
                <a:solidFill>
                  <a:schemeClr val="bg1"/>
                </a:solidFill>
                <a:latin typeface="Arial"/>
                <a:ea typeface="微软雅黑"/>
                <a:cs typeface="Arial" pitchFamily="34" charset="0"/>
                <a:sym typeface="Arial"/>
              </a:rPr>
              <a:t>Mtel</a:t>
            </a:r>
            <a:r>
              <a:rPr lang="en-US" altLang="zh-CN" sz="2399" dirty="0" smtClean="0">
                <a:solidFill>
                  <a:schemeClr val="bg1"/>
                </a:solidFill>
                <a:latin typeface="Arial"/>
                <a:ea typeface="微软雅黑"/>
                <a:cs typeface="Arial" pitchFamily="34" charset="0"/>
                <a:sym typeface="Arial"/>
              </a:rPr>
              <a:t>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29" name="948366069"/>
          <p:cNvSpPr txBox="1">
            <a:spLocks noChangeArrowheads="1"/>
          </p:cNvSpPr>
          <p:nvPr/>
        </p:nvSpPr>
        <p:spPr bwMode="gray">
          <a:xfrm>
            <a:off x="4005936" y="2802424"/>
            <a:ext cx="8016788"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bg-BG" altLang="zh-CN" sz="2399" dirty="0">
                <a:solidFill>
                  <a:schemeClr val="bg1"/>
                </a:solidFill>
                <a:latin typeface="Arial"/>
                <a:ea typeface="微软雅黑"/>
                <a:cs typeface="Arial" pitchFamily="34" charset="0"/>
                <a:sym typeface="Arial"/>
              </a:rPr>
              <a:t>Тенденции и предизвикателства на „безжичния“ град</a:t>
            </a:r>
            <a:endParaRPr lang="zh-CN" altLang="en-US" sz="2399" dirty="0">
              <a:solidFill>
                <a:schemeClr val="bg1"/>
              </a:solidFill>
              <a:latin typeface="Arial"/>
              <a:ea typeface="微软雅黑"/>
              <a:cs typeface="Arial" pitchFamily="34" charset="0"/>
              <a:sym typeface="Arial"/>
            </a:endParaRPr>
          </a:p>
        </p:txBody>
      </p:sp>
      <p:sp>
        <p:nvSpPr>
          <p:cNvPr id="41" name="934481733"/>
          <p:cNvSpPr txBox="1">
            <a:spLocks noChangeArrowheads="1"/>
          </p:cNvSpPr>
          <p:nvPr/>
        </p:nvSpPr>
        <p:spPr bwMode="gray">
          <a:xfrm>
            <a:off x="4005936" y="1903746"/>
            <a:ext cx="4775200" cy="492339"/>
          </a:xfrm>
          <a:prstGeom prst="rect">
            <a:avLst/>
          </a:prstGeom>
          <a:noFill/>
          <a:ln w="9525">
            <a:noFill/>
            <a:miter lim="800000"/>
            <a:headEnd/>
            <a:tailEnd/>
          </a:ln>
          <a:effectLst>
            <a:outerShdw dist="17961" dir="2700000" algn="ctr" rotWithShape="0">
              <a:srgbClr val="333333">
                <a:alpha val="50000"/>
              </a:srgbClr>
            </a:outerShdw>
          </a:effectLst>
        </p:spPr>
        <p:txBody>
          <a:bodyPr lIns="121912" tIns="60956" rIns="121912" bIns="60956">
            <a:spAutoFit/>
          </a:bodyPr>
          <a:lstStyle/>
          <a:p>
            <a:pPr lvl="0"/>
            <a:r>
              <a:rPr lang="en-US" altLang="zh-CN" sz="2399" dirty="0" smtClean="0">
                <a:solidFill>
                  <a:schemeClr val="bg1"/>
                </a:solidFill>
                <a:latin typeface="Arial"/>
                <a:ea typeface="微软雅黑"/>
                <a:cs typeface="Arial" pitchFamily="34" charset="0"/>
                <a:sym typeface="Arial"/>
              </a:rPr>
              <a:t>Huawei o</a:t>
            </a:r>
            <a:r>
              <a:rPr lang="bg-BG" altLang="zh-CN" sz="2399" dirty="0" err="1" smtClean="0">
                <a:solidFill>
                  <a:schemeClr val="bg1"/>
                </a:solidFill>
                <a:latin typeface="Arial"/>
                <a:ea typeface="微软雅黑"/>
                <a:cs typeface="Arial" pitchFamily="34" charset="0"/>
                <a:sym typeface="Arial"/>
              </a:rPr>
              <a:t>бзор</a:t>
            </a:r>
            <a:r>
              <a:rPr lang="bg-BG" altLang="zh-CN" sz="2399" dirty="0" smtClean="0">
                <a:solidFill>
                  <a:schemeClr val="bg1"/>
                </a:solidFill>
                <a:latin typeface="Arial"/>
                <a:ea typeface="微软雅黑"/>
                <a:cs typeface="Arial" pitchFamily="34" charset="0"/>
                <a:sym typeface="Arial"/>
              </a:rPr>
              <a:t> </a:t>
            </a:r>
            <a:r>
              <a:rPr lang="bg-BG" altLang="zh-CN" sz="2399" dirty="0">
                <a:solidFill>
                  <a:schemeClr val="bg1"/>
                </a:solidFill>
                <a:latin typeface="Arial"/>
                <a:ea typeface="微软雅黑"/>
                <a:cs typeface="Arial" pitchFamily="34" charset="0"/>
                <a:sym typeface="Arial"/>
              </a:rPr>
              <a:t>на компанията</a:t>
            </a:r>
            <a:endParaRPr lang="en-US" altLang="zh-CN" sz="2399" dirty="0">
              <a:solidFill>
                <a:schemeClr val="bg1"/>
              </a:solidFill>
              <a:latin typeface="Arial"/>
              <a:ea typeface="微软雅黑"/>
              <a:cs typeface="Arial" pitchFamily="34" charset="0"/>
              <a:sym typeface="Arial"/>
            </a:endParaRPr>
          </a:p>
        </p:txBody>
      </p:sp>
      <p:sp>
        <p:nvSpPr>
          <p:cNvPr id="30" name="1285774033"/>
          <p:cNvSpPr txBox="1">
            <a:spLocks noChangeArrowheads="1"/>
          </p:cNvSpPr>
          <p:nvPr/>
        </p:nvSpPr>
        <p:spPr bwMode="gray">
          <a:xfrm>
            <a:off x="4005936" y="3648122"/>
            <a:ext cx="7907421" cy="492339"/>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12" tIns="60956" rIns="121912" bIns="60956">
            <a:spAutoFit/>
          </a:bodyPr>
          <a:lstStyle/>
          <a:p>
            <a:pPr lvl="0"/>
            <a:r>
              <a:rPr lang="en-US" altLang="zh-CN" sz="2399" dirty="0">
                <a:solidFill>
                  <a:schemeClr val="bg1"/>
                </a:solidFill>
                <a:latin typeface="Arial"/>
                <a:ea typeface="微软雅黑"/>
                <a:cs typeface="Arial" pitchFamily="34" charset="0"/>
                <a:sym typeface="Arial"/>
              </a:rPr>
              <a:t>Huawei Wi-Fi </a:t>
            </a:r>
            <a:r>
              <a:rPr lang="bg-BG" altLang="zh-CN" sz="2399" dirty="0">
                <a:solidFill>
                  <a:schemeClr val="bg1"/>
                </a:solidFill>
                <a:latin typeface="Arial"/>
                <a:ea typeface="微软雅黑"/>
                <a:cs typeface="Arial" pitchFamily="34" charset="0"/>
                <a:sym typeface="Arial"/>
              </a:rPr>
              <a:t>решения за „безжичния“ град</a:t>
            </a:r>
            <a:endParaRPr lang="zh-CN" altLang="en-US" sz="2399" dirty="0">
              <a:solidFill>
                <a:schemeClr val="bg1"/>
              </a:solidFill>
              <a:latin typeface="Arial"/>
              <a:ea typeface="微软雅黑"/>
              <a:cs typeface="Arial" pitchFamily="34" charset="0"/>
              <a:sym typeface="Arial"/>
            </a:endParaRPr>
          </a:p>
        </p:txBody>
      </p:sp>
      <p:sp>
        <p:nvSpPr>
          <p:cNvPr id="43" name="934481733"/>
          <p:cNvSpPr txBox="1">
            <a:spLocks noChangeArrowheads="1"/>
          </p:cNvSpPr>
          <p:nvPr/>
        </p:nvSpPr>
        <p:spPr bwMode="gray">
          <a:xfrm>
            <a:off x="3999033" y="4543583"/>
            <a:ext cx="7760925"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err="1">
                <a:solidFill>
                  <a:schemeClr val="bg1"/>
                </a:solidFill>
                <a:latin typeface="Arial"/>
                <a:ea typeface="微软雅黑"/>
                <a:cs typeface="Arial" pitchFamily="34" charset="0"/>
                <a:sym typeface="Arial"/>
              </a:rPr>
              <a:t>Mtel</a:t>
            </a:r>
            <a:r>
              <a:rPr lang="en-US" altLang="zh-CN" sz="2400" dirty="0">
                <a:solidFill>
                  <a:schemeClr val="bg1"/>
                </a:solidFill>
                <a:latin typeface="Arial"/>
                <a:ea typeface="微软雅黑"/>
                <a:cs typeface="Arial" pitchFamily="34" charset="0"/>
                <a:sym typeface="Arial"/>
              </a:rPr>
              <a:t> Business </a:t>
            </a:r>
            <a:r>
              <a:rPr lang="en-US" altLang="zh-CN" sz="2400" dirty="0" smtClean="0">
                <a:solidFill>
                  <a:schemeClr val="bg1"/>
                </a:solidFill>
                <a:latin typeface="Arial"/>
                <a:ea typeface="微软雅黑"/>
                <a:cs typeface="Arial" pitchFamily="34" charset="0"/>
                <a:sym typeface="Arial"/>
              </a:rPr>
              <a:t>Internet</a:t>
            </a:r>
            <a:r>
              <a:rPr lang="bg-BG" altLang="zh-CN" sz="2400" dirty="0" smtClean="0">
                <a:solidFill>
                  <a:schemeClr val="bg1"/>
                </a:solidFill>
                <a:latin typeface="Arial"/>
                <a:ea typeface="微软雅黑"/>
                <a:cs typeface="Arial" pitchFamily="34" charset="0"/>
                <a:sym typeface="Arial"/>
              </a:rPr>
              <a:t> и р</a:t>
            </a:r>
            <a:r>
              <a:rPr lang="ru-RU" altLang="zh-CN" sz="2400" dirty="0" smtClean="0">
                <a:solidFill>
                  <a:schemeClr val="bg1"/>
                </a:solidFill>
                <a:latin typeface="Arial"/>
                <a:ea typeface="微软雅黑"/>
                <a:cs typeface="Arial" pitchFamily="34" charset="0"/>
                <a:sym typeface="Arial"/>
              </a:rPr>
              <a:t>ешения </a:t>
            </a:r>
            <a:r>
              <a:rPr lang="ru-RU" altLang="zh-CN" sz="2400" dirty="0">
                <a:solidFill>
                  <a:schemeClr val="bg1"/>
                </a:solidFill>
                <a:latin typeface="Arial"/>
                <a:ea typeface="微软雅黑"/>
                <a:cs typeface="Arial" pitchFamily="34" charset="0"/>
                <a:sym typeface="Arial"/>
              </a:rPr>
              <a:t>за </a:t>
            </a:r>
            <a:r>
              <a:rPr lang="ru-RU" altLang="zh-CN" sz="2400" dirty="0" smtClean="0">
                <a:solidFill>
                  <a:schemeClr val="bg1"/>
                </a:solidFill>
                <a:latin typeface="Arial"/>
                <a:ea typeface="微软雅黑"/>
                <a:cs typeface="Arial" pitchFamily="34" charset="0"/>
                <a:sym typeface="Arial"/>
              </a:rPr>
              <a:t>съхранение</a:t>
            </a:r>
            <a:endParaRPr lang="en-US" altLang="zh-CN" sz="2400" dirty="0">
              <a:solidFill>
                <a:schemeClr val="bg1"/>
              </a:solidFill>
              <a:latin typeface="Arial"/>
              <a:ea typeface="微软雅黑"/>
              <a:cs typeface="Arial" pitchFamily="34" charset="0"/>
              <a:sym typeface="Arial"/>
            </a:endParaRPr>
          </a:p>
        </p:txBody>
      </p:sp>
      <p:sp>
        <p:nvSpPr>
          <p:cNvPr id="44" name="934481733"/>
          <p:cNvSpPr txBox="1">
            <a:spLocks noChangeArrowheads="1"/>
          </p:cNvSpPr>
          <p:nvPr/>
        </p:nvSpPr>
        <p:spPr bwMode="gray">
          <a:xfrm>
            <a:off x="4005936" y="5435744"/>
            <a:ext cx="5288414" cy="492467"/>
          </a:xfrm>
          <a:prstGeom prst="rect">
            <a:avLst/>
          </a:prstGeom>
          <a:noFill/>
          <a:ln w="9525">
            <a:noFill/>
            <a:miter lim="800000"/>
            <a:headEnd/>
            <a:tailEnd/>
          </a:ln>
          <a:effectLst>
            <a:outerShdw dist="17961" dir="2700000" algn="ctr" rotWithShape="0">
              <a:srgbClr val="333333">
                <a:alpha val="50000"/>
              </a:srgbClr>
            </a:outerShdw>
          </a:effectLst>
        </p:spPr>
        <p:txBody>
          <a:bodyPr wrap="square" lIns="121944" tIns="60972" rIns="121944" bIns="60972">
            <a:spAutoFit/>
          </a:bodyPr>
          <a:lstStyle/>
          <a:p>
            <a:pPr lvl="0"/>
            <a:r>
              <a:rPr lang="en-US" altLang="zh-CN" sz="2400" dirty="0">
                <a:solidFill>
                  <a:schemeClr val="bg1"/>
                </a:solidFill>
                <a:latin typeface="Arial"/>
                <a:ea typeface="微软雅黑"/>
                <a:cs typeface="Arial" pitchFamily="34" charset="0"/>
                <a:sym typeface="Arial"/>
              </a:rPr>
              <a:t>WIFI4EU – FREE </a:t>
            </a:r>
            <a:r>
              <a:rPr lang="en-US" altLang="zh-CN" sz="2400" dirty="0" smtClean="0">
                <a:solidFill>
                  <a:schemeClr val="bg1"/>
                </a:solidFill>
                <a:latin typeface="Arial"/>
                <a:ea typeface="微软雅黑"/>
                <a:cs typeface="Arial" pitchFamily="34" charset="0"/>
                <a:sym typeface="Arial"/>
              </a:rPr>
              <a:t>Wi-Fi</a:t>
            </a:r>
            <a:r>
              <a:rPr lang="bg-BG" altLang="zh-CN" sz="2400" dirty="0">
                <a:solidFill>
                  <a:schemeClr val="bg1"/>
                </a:solidFill>
                <a:latin typeface="Arial"/>
                <a:ea typeface="微软雅黑"/>
                <a:cs typeface="Arial" pitchFamily="34" charset="0"/>
                <a:sym typeface="Arial"/>
              </a:rPr>
              <a:t> </a:t>
            </a:r>
            <a:r>
              <a:rPr lang="bg-BG" altLang="zh-CN" sz="2400" dirty="0" smtClean="0">
                <a:solidFill>
                  <a:schemeClr val="bg1"/>
                </a:solidFill>
                <a:latin typeface="Arial"/>
                <a:ea typeface="微软雅黑"/>
                <a:cs typeface="Arial" pitchFamily="34" charset="0"/>
                <a:sym typeface="Arial"/>
              </a:rPr>
              <a:t>решение</a:t>
            </a:r>
            <a:r>
              <a:rPr lang="en-US" altLang="zh-CN" sz="2400" dirty="0" smtClean="0">
                <a:solidFill>
                  <a:schemeClr val="bg1"/>
                </a:solidFill>
                <a:latin typeface="Arial"/>
                <a:ea typeface="微软雅黑"/>
                <a:cs typeface="Arial" pitchFamily="34" charset="0"/>
                <a:sym typeface="Arial"/>
              </a:rPr>
              <a:t> </a:t>
            </a:r>
            <a:endParaRPr lang="en-US" altLang="zh-CN" sz="2400" dirty="0">
              <a:solidFill>
                <a:schemeClr val="bg1"/>
              </a:solidFill>
              <a:latin typeface="Arial"/>
              <a:ea typeface="微软雅黑"/>
              <a:cs typeface="Arial" pitchFamily="34" charset="0"/>
              <a:sym typeface="Arial"/>
            </a:endParaRPr>
          </a:p>
        </p:txBody>
      </p:sp>
      <p:sp>
        <p:nvSpPr>
          <p:cNvPr id="64" name="1050852122"/>
          <p:cNvSpPr>
            <a:spLocks/>
          </p:cNvSpPr>
          <p:nvPr/>
        </p:nvSpPr>
        <p:spPr bwMode="gray">
          <a:xfrm>
            <a:off x="3099121" y="2658189"/>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65" name="1976460341"/>
          <p:cNvSpPr txBox="1">
            <a:spLocks noChangeArrowheads="1"/>
          </p:cNvSpPr>
          <p:nvPr/>
        </p:nvSpPr>
        <p:spPr bwMode="gray">
          <a:xfrm>
            <a:off x="3397978" y="2658730"/>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3</a:t>
            </a:r>
          </a:p>
        </p:txBody>
      </p:sp>
      <p:sp>
        <p:nvSpPr>
          <p:cNvPr id="73" name="1050852122"/>
          <p:cNvSpPr>
            <a:spLocks/>
          </p:cNvSpPr>
          <p:nvPr/>
        </p:nvSpPr>
        <p:spPr bwMode="gray">
          <a:xfrm>
            <a:off x="3090898" y="3536107"/>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4" name="1976460341"/>
          <p:cNvSpPr txBox="1">
            <a:spLocks noChangeArrowheads="1"/>
          </p:cNvSpPr>
          <p:nvPr/>
        </p:nvSpPr>
        <p:spPr bwMode="gray">
          <a:xfrm>
            <a:off x="3389755" y="3536648"/>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4</a:t>
            </a:r>
          </a:p>
        </p:txBody>
      </p:sp>
      <p:sp>
        <p:nvSpPr>
          <p:cNvPr id="76" name="1050852122"/>
          <p:cNvSpPr>
            <a:spLocks/>
          </p:cNvSpPr>
          <p:nvPr/>
        </p:nvSpPr>
        <p:spPr bwMode="gray">
          <a:xfrm>
            <a:off x="3099121" y="4413655"/>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77" name="1976460341"/>
          <p:cNvSpPr txBox="1">
            <a:spLocks noChangeArrowheads="1"/>
          </p:cNvSpPr>
          <p:nvPr/>
        </p:nvSpPr>
        <p:spPr bwMode="gray">
          <a:xfrm>
            <a:off x="3397978" y="4414196"/>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5</a:t>
            </a:r>
          </a:p>
        </p:txBody>
      </p:sp>
      <p:sp>
        <p:nvSpPr>
          <p:cNvPr id="79" name="1050852122"/>
          <p:cNvSpPr>
            <a:spLocks/>
          </p:cNvSpPr>
          <p:nvPr/>
        </p:nvSpPr>
        <p:spPr bwMode="gray">
          <a:xfrm>
            <a:off x="3099121" y="5291203"/>
            <a:ext cx="774926" cy="756000"/>
          </a:xfrm>
          <a:custGeom>
            <a:avLst/>
            <a:gdLst>
              <a:gd name="T0" fmla="*/ 372 w 372"/>
              <a:gd name="T1" fmla="*/ 1 h 358"/>
              <a:gd name="T2" fmla="*/ 372 w 372"/>
              <a:gd name="T3" fmla="*/ 358 h 358"/>
              <a:gd name="T4" fmla="*/ 165 w 372"/>
              <a:gd name="T5" fmla="*/ 357 h 358"/>
              <a:gd name="T6" fmla="*/ 0 w 372"/>
              <a:gd name="T7" fmla="*/ 181 h 358"/>
              <a:gd name="T8" fmla="*/ 164 w 372"/>
              <a:gd name="T9" fmla="*/ 1 h 358"/>
              <a:gd name="T10" fmla="*/ 372 w 372"/>
              <a:gd name="T11" fmla="*/ 1 h 358"/>
            </a:gdLst>
            <a:ahLst/>
            <a:cxnLst>
              <a:cxn ang="0">
                <a:pos x="T0" y="T1"/>
              </a:cxn>
              <a:cxn ang="0">
                <a:pos x="T2" y="T3"/>
              </a:cxn>
              <a:cxn ang="0">
                <a:pos x="T4" y="T5"/>
              </a:cxn>
              <a:cxn ang="0">
                <a:pos x="T6" y="T7"/>
              </a:cxn>
              <a:cxn ang="0">
                <a:pos x="T8" y="T9"/>
              </a:cxn>
              <a:cxn ang="0">
                <a:pos x="T10" y="T11"/>
              </a:cxn>
            </a:cxnLst>
            <a:rect l="0" t="0" r="r" b="b"/>
            <a:pathLst>
              <a:path w="372" h="358">
                <a:moveTo>
                  <a:pt x="372" y="1"/>
                </a:moveTo>
                <a:cubicBezTo>
                  <a:pt x="372" y="179"/>
                  <a:pt x="372" y="358"/>
                  <a:pt x="372" y="358"/>
                </a:cubicBezTo>
                <a:lnTo>
                  <a:pt x="165" y="357"/>
                </a:lnTo>
                <a:cubicBezTo>
                  <a:pt x="137" y="357"/>
                  <a:pt x="0" y="316"/>
                  <a:pt x="0" y="181"/>
                </a:cubicBezTo>
                <a:cubicBezTo>
                  <a:pt x="0" y="46"/>
                  <a:pt x="126" y="0"/>
                  <a:pt x="164" y="1"/>
                </a:cubicBezTo>
                <a:lnTo>
                  <a:pt x="372" y="1"/>
                </a:lnTo>
                <a:close/>
              </a:path>
            </a:pathLst>
          </a:custGeom>
          <a:solidFill>
            <a:schemeClr val="bg1">
              <a:lumMod val="50000"/>
            </a:schemeClr>
          </a:solidFill>
          <a:ln w="19050" cap="flat" cmpd="sng">
            <a:solidFill>
              <a:srgbClr val="C00000"/>
            </a:solidFill>
            <a:prstDash val="solid"/>
            <a:round/>
            <a:headEnd/>
            <a:tailEnd/>
          </a:ln>
          <a:effectLst/>
        </p:spPr>
        <p:txBody>
          <a:bodyPr wrap="none" lIns="121912" tIns="60956" rIns="121912" bIns="60956" anchor="ctr"/>
          <a:lstStyle/>
          <a:p>
            <a:pPr>
              <a:defRPr/>
            </a:pPr>
            <a:endParaRPr lang="zh-CN" altLang="en-US" sz="1600">
              <a:latin typeface="Arial" pitchFamily="34" charset="0"/>
              <a:cs typeface="Arial" pitchFamily="34" charset="0"/>
            </a:endParaRPr>
          </a:p>
        </p:txBody>
      </p:sp>
      <p:sp>
        <p:nvSpPr>
          <p:cNvPr id="80" name="1976460341"/>
          <p:cNvSpPr txBox="1">
            <a:spLocks noChangeArrowheads="1"/>
          </p:cNvSpPr>
          <p:nvPr/>
        </p:nvSpPr>
        <p:spPr bwMode="gray">
          <a:xfrm>
            <a:off x="3397978" y="5291744"/>
            <a:ext cx="406400" cy="769241"/>
          </a:xfrm>
          <a:prstGeom prst="rect">
            <a:avLst/>
          </a:prstGeom>
          <a:noFill/>
          <a:ln w="9525">
            <a:noFill/>
            <a:miter lim="800000"/>
            <a:headEnd/>
            <a:tailEnd/>
          </a:ln>
          <a:effectLst>
            <a:outerShdw dist="28398" dir="1593903" algn="ctr" rotWithShape="0">
              <a:srgbClr val="333333">
                <a:alpha val="50000"/>
              </a:srgbClr>
            </a:outerShdw>
          </a:effectLst>
        </p:spPr>
        <p:txBody>
          <a:bodyPr>
            <a:spAutoFit/>
          </a:bodyPr>
          <a:lstStyle/>
          <a:p>
            <a:pPr algn="ctr">
              <a:spcBef>
                <a:spcPct val="50000"/>
              </a:spcBef>
            </a:pPr>
            <a:r>
              <a:rPr lang="en-US" altLang="zh-CN" sz="4399" b="1" dirty="0">
                <a:solidFill>
                  <a:schemeClr val="bg1"/>
                </a:solidFill>
                <a:latin typeface="Arial"/>
                <a:ea typeface="微软雅黑"/>
                <a:cs typeface="Arial" pitchFamily="34" charset="0"/>
                <a:sym typeface="Arial"/>
              </a:rPr>
              <a:t>6</a:t>
            </a: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285" y="6434851"/>
            <a:ext cx="1529875" cy="360000"/>
          </a:xfrm>
          <a:prstGeom prst="rect">
            <a:avLst/>
          </a:prstGeom>
        </p:spPr>
      </p:pic>
      <p:pic>
        <p:nvPicPr>
          <p:cNvPr id="85" name="Picture 2" descr="Резултат с изображение за mtel 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9651" y="6434851"/>
            <a:ext cx="910672" cy="360000"/>
          </a:xfrm>
          <a:prstGeom prst="rect">
            <a:avLst/>
          </a:prstGeom>
          <a:noFill/>
          <a:extLst>
            <a:ext uri="{909E8E84-426E-40DD-AFC4-6F175D3DCCD1}">
              <a14:hiddenFill xmlns:a14="http://schemas.microsoft.com/office/drawing/2010/main">
                <a:solidFill>
                  <a:srgbClr val="FFFFFF"/>
                </a:solidFill>
              </a14:hiddenFill>
            </a:ext>
          </a:extLst>
        </p:spPr>
      </p:pic>
      <p:sp>
        <p:nvSpPr>
          <p:cNvPr id="86" name="Title 1"/>
          <p:cNvSpPr txBox="1">
            <a:spLocks/>
          </p:cNvSpPr>
          <p:nvPr/>
        </p:nvSpPr>
        <p:spPr>
          <a:xfrm>
            <a:off x="329651" y="169494"/>
            <a:ext cx="6924253" cy="445521"/>
          </a:xfr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bg-BG" sz="1800" dirty="0" smtClean="0">
                <a:solidFill>
                  <a:srgbClr val="C00000"/>
                </a:solidFill>
                <a:latin typeface="Verdana" panose="020B0604030504040204" pitchFamily="34" charset="0"/>
              </a:rPr>
              <a:t>Съдържание</a:t>
            </a:r>
            <a:endParaRPr lang="ru-RU" sz="1800" dirty="0">
              <a:solidFill>
                <a:srgbClr val="C00000"/>
              </a:solidFill>
              <a:latin typeface="Verdana" panose="020B0604030504040204" pitchFamily="34" charset="0"/>
            </a:endParaRPr>
          </a:p>
        </p:txBody>
      </p:sp>
      <p:cxnSp>
        <p:nvCxnSpPr>
          <p:cNvPr id="87" name="Straight Connector 86"/>
          <p:cNvCxnSpPr/>
          <p:nvPr/>
        </p:nvCxnSpPr>
        <p:spPr>
          <a:xfrm>
            <a:off x="414412" y="602134"/>
            <a:ext cx="771444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668359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11" descr="E:\01 日常工作\04 展厅相关设计\2015年\PPT\主打胶片\源文件\images\1_0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2827" y="1413768"/>
            <a:ext cx="1759942" cy="2734046"/>
          </a:xfrm>
          <a:prstGeom prst="rect">
            <a:avLst/>
          </a:prstGeom>
          <a:noFill/>
        </p:spPr>
      </p:pic>
      <p:pic>
        <p:nvPicPr>
          <p:cNvPr id="39" name="图片 38"/>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29724" r="27484"/>
          <a:stretch/>
        </p:blipFill>
        <p:spPr>
          <a:xfrm>
            <a:off x="9879231" y="1413771"/>
            <a:ext cx="1759942" cy="2734655"/>
          </a:xfrm>
          <a:prstGeom prst="rect">
            <a:avLst/>
          </a:prstGeom>
        </p:spPr>
      </p:pic>
      <p:sp>
        <p:nvSpPr>
          <p:cNvPr id="40" name="标题 1"/>
          <p:cNvSpPr>
            <a:spLocks noGrp="1"/>
          </p:cNvSpPr>
          <p:nvPr>
            <p:ph type="ctrTitle"/>
          </p:nvPr>
        </p:nvSpPr>
        <p:spPr>
          <a:xfrm>
            <a:off x="408849" y="171197"/>
            <a:ext cx="11230845" cy="529695"/>
          </a:xfrm>
        </p:spPr>
        <p:txBody>
          <a:bodyPr/>
          <a:lstStyle/>
          <a:p>
            <a:pPr defTabSz="914400" fontAlgn="base">
              <a:spcAft>
                <a:spcPct val="0"/>
              </a:spcAft>
            </a:pPr>
            <a:r>
              <a:rPr lang="en-US" altLang="zh-CN" sz="2800" b="1" u="sng" dirty="0">
                <a:solidFill>
                  <a:srgbClr val="000000">
                    <a:lumMod val="85000"/>
                    <a:lumOff val="15000"/>
                  </a:srgbClr>
                </a:solidFill>
                <a:latin typeface="Calibri" pitchFamily="34" charset="0"/>
                <a:cs typeface="Calibri" pitchFamily="34" charset="0"/>
              </a:rPr>
              <a:t>Huawei</a:t>
            </a:r>
            <a:r>
              <a:rPr lang="bg-BG" altLang="zh-CN" sz="2800" b="1" u="sng" dirty="0">
                <a:solidFill>
                  <a:srgbClr val="000000">
                    <a:lumMod val="85000"/>
                    <a:lumOff val="15000"/>
                  </a:srgbClr>
                </a:solidFill>
                <a:latin typeface="Calibri" pitchFamily="34" charset="0"/>
                <a:cs typeface="Calibri" pitchFamily="34" charset="0"/>
              </a:rPr>
              <a:t> </a:t>
            </a:r>
            <a:r>
              <a:rPr lang="bg-BG" altLang="zh-CN" sz="2800" u="sng" dirty="0">
                <a:solidFill>
                  <a:srgbClr val="000000">
                    <a:lumMod val="85000"/>
                    <a:lumOff val="15000"/>
                  </a:srgbClr>
                </a:solidFill>
                <a:latin typeface="Calibri" pitchFamily="34" charset="0"/>
                <a:cs typeface="Calibri" pitchFamily="34" charset="0"/>
              </a:rPr>
              <a:t>– кратък преглед</a:t>
            </a:r>
            <a:endParaRPr lang="zh-CN" altLang="en-US" sz="2800" u="sng" dirty="0">
              <a:solidFill>
                <a:srgbClr val="000000">
                  <a:lumMod val="85000"/>
                  <a:lumOff val="15000"/>
                </a:srgbClr>
              </a:solidFill>
              <a:latin typeface="Calibri" pitchFamily="34" charset="0"/>
              <a:cs typeface="Calibri" pitchFamily="34" charset="0"/>
            </a:endParaRPr>
          </a:p>
        </p:txBody>
      </p:sp>
      <p:sp>
        <p:nvSpPr>
          <p:cNvPr id="43" name="矩形 42"/>
          <p:cNvSpPr/>
          <p:nvPr/>
        </p:nvSpPr>
        <p:spPr>
          <a:xfrm>
            <a:off x="-1606850" y="2515127"/>
            <a:ext cx="491262" cy="49114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C9900"/>
              </a:buClr>
              <a:buFont typeface="Wingdings" pitchFamily="2" charset="2"/>
              <a:buChar char="n"/>
            </a:pPr>
            <a:endParaRPr lang="zh-CN" altLang="en-US" sz="1799" b="1">
              <a:solidFill>
                <a:srgbClr val="FD9203"/>
              </a:solidFill>
              <a:cs typeface="Arial" pitchFamily="34" charset="0"/>
            </a:endParaRPr>
          </a:p>
        </p:txBody>
      </p:sp>
      <p:sp>
        <p:nvSpPr>
          <p:cNvPr id="45" name="矩形 44"/>
          <p:cNvSpPr/>
          <p:nvPr/>
        </p:nvSpPr>
        <p:spPr>
          <a:xfrm>
            <a:off x="-1606850" y="3091092"/>
            <a:ext cx="491262" cy="4911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C9900"/>
              </a:buClr>
              <a:buFont typeface="Wingdings" pitchFamily="2" charset="2"/>
              <a:buChar char="n"/>
            </a:pPr>
            <a:endParaRPr lang="zh-CN" altLang="en-US" sz="1799" b="1">
              <a:solidFill>
                <a:srgbClr val="FFFFFF"/>
              </a:solidFill>
              <a:cs typeface="Arial" pitchFamily="34" charset="0"/>
            </a:endParaRPr>
          </a:p>
        </p:txBody>
      </p:sp>
      <p:sp>
        <p:nvSpPr>
          <p:cNvPr id="47" name="矩形 46"/>
          <p:cNvSpPr/>
          <p:nvPr/>
        </p:nvSpPr>
        <p:spPr>
          <a:xfrm>
            <a:off x="-1606850" y="3700143"/>
            <a:ext cx="491262" cy="49114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C9900"/>
              </a:buClr>
              <a:buFont typeface="Wingdings" pitchFamily="2" charset="2"/>
              <a:buChar char="n"/>
            </a:pPr>
            <a:endParaRPr lang="zh-CN" altLang="en-US" sz="1799" b="1">
              <a:solidFill>
                <a:srgbClr val="FFFFFF"/>
              </a:solidFill>
              <a:cs typeface="Arial" pitchFamily="34" charset="0"/>
            </a:endParaRPr>
          </a:p>
        </p:txBody>
      </p:sp>
      <p:sp>
        <p:nvSpPr>
          <p:cNvPr id="49" name="矩形 48"/>
          <p:cNvSpPr/>
          <p:nvPr/>
        </p:nvSpPr>
        <p:spPr>
          <a:xfrm>
            <a:off x="-1606850" y="1932129"/>
            <a:ext cx="491262" cy="4911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C9900"/>
              </a:buClr>
              <a:buFont typeface="Wingdings" pitchFamily="2" charset="2"/>
              <a:buChar char="n"/>
            </a:pPr>
            <a:endParaRPr lang="zh-CN" altLang="en-US" sz="1799" b="1">
              <a:solidFill>
                <a:srgbClr val="FFFFFF"/>
              </a:solidFill>
              <a:cs typeface="Arial" pitchFamily="34" charset="0"/>
            </a:endParaRPr>
          </a:p>
        </p:txBody>
      </p:sp>
      <p:sp>
        <p:nvSpPr>
          <p:cNvPr id="53" name="矩形 52"/>
          <p:cNvSpPr/>
          <p:nvPr/>
        </p:nvSpPr>
        <p:spPr>
          <a:xfrm>
            <a:off x="-1606850" y="4323873"/>
            <a:ext cx="491262" cy="4911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C9900"/>
              </a:buClr>
              <a:buFont typeface="Wingdings" pitchFamily="2" charset="2"/>
              <a:buChar char="n"/>
            </a:pPr>
            <a:endParaRPr lang="zh-CN" altLang="en-US" sz="1799" b="1">
              <a:solidFill>
                <a:srgbClr val="FFFFFF"/>
              </a:solidFill>
              <a:cs typeface="Arial" pitchFamily="34" charset="0"/>
            </a:endParaRPr>
          </a:p>
        </p:txBody>
      </p:sp>
      <p:sp>
        <p:nvSpPr>
          <p:cNvPr id="54" name="矩形 53"/>
          <p:cNvSpPr/>
          <p:nvPr/>
        </p:nvSpPr>
        <p:spPr bwMode="auto">
          <a:xfrm>
            <a:off x="8014368" y="4148726"/>
            <a:ext cx="1759942" cy="1511424"/>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55" name="矩形 54"/>
          <p:cNvSpPr/>
          <p:nvPr/>
        </p:nvSpPr>
        <p:spPr bwMode="auto">
          <a:xfrm>
            <a:off x="4283598" y="4148726"/>
            <a:ext cx="1759942" cy="15114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56" name="矩形 55"/>
          <p:cNvSpPr/>
          <p:nvPr/>
        </p:nvSpPr>
        <p:spPr bwMode="auto">
          <a:xfrm>
            <a:off x="552827" y="4148726"/>
            <a:ext cx="1759942" cy="15114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57" name="副标题 1"/>
          <p:cNvSpPr txBox="1">
            <a:spLocks/>
          </p:cNvSpPr>
          <p:nvPr/>
        </p:nvSpPr>
        <p:spPr>
          <a:xfrm>
            <a:off x="782149" y="4436620"/>
            <a:ext cx="1301299" cy="430675"/>
          </a:xfrm>
          <a:prstGeom prst="rect">
            <a:avLst/>
          </a:prstGeom>
        </p:spPr>
        <p:txBody>
          <a:bodyPr wrap="none" lIns="0" tIns="0" rIns="0" bIns="0">
            <a:spAutoFit/>
          </a:bodyPr>
          <a:lstStyle/>
          <a:p>
            <a:pPr algn="ctr" defTabSz="1218906">
              <a:spcBef>
                <a:spcPct val="20000"/>
              </a:spcBef>
              <a:defRPr/>
            </a:pPr>
            <a:r>
              <a:rPr lang="en-US" altLang="zh-CN" sz="2799" b="1" dirty="0">
                <a:solidFill>
                  <a:prstClr val="white"/>
                </a:solidFill>
                <a:latin typeface="Arial"/>
                <a:ea typeface="微软雅黑"/>
                <a:cs typeface="Arial" panose="020B0604020202020204" pitchFamily="34" charset="0"/>
              </a:rPr>
              <a:t>180,000</a:t>
            </a:r>
            <a:endParaRPr lang="zh-CN" altLang="en-US" sz="2799" b="1" dirty="0">
              <a:solidFill>
                <a:prstClr val="white"/>
              </a:solidFill>
              <a:latin typeface="Arial"/>
              <a:ea typeface="微软雅黑"/>
              <a:cs typeface="Arial" panose="020B0604020202020204" pitchFamily="34" charset="0"/>
            </a:endParaRPr>
          </a:p>
        </p:txBody>
      </p:sp>
      <p:sp>
        <p:nvSpPr>
          <p:cNvPr id="58" name="副标题 1"/>
          <p:cNvSpPr txBox="1">
            <a:spLocks/>
          </p:cNvSpPr>
          <p:nvPr/>
        </p:nvSpPr>
        <p:spPr>
          <a:xfrm>
            <a:off x="838882" y="4940428"/>
            <a:ext cx="1187838" cy="276927"/>
          </a:xfrm>
          <a:prstGeom prst="rect">
            <a:avLst/>
          </a:prstGeom>
        </p:spPr>
        <p:txBody>
          <a:bodyPr wrap="none" lIns="0" tIns="0" rIns="0" bIns="0">
            <a:spAutoFit/>
          </a:bodyPr>
          <a:lstStyle/>
          <a:p>
            <a:pPr algn="ctr" defTabSz="1218906">
              <a:spcBef>
                <a:spcPct val="20000"/>
              </a:spcBef>
              <a:defRPr/>
            </a:pPr>
            <a:r>
              <a:rPr lang="bg-BG" altLang="zh-CN" sz="1799" dirty="0">
                <a:solidFill>
                  <a:prstClr val="white"/>
                </a:solidFill>
                <a:latin typeface="Arial"/>
                <a:ea typeface="微软雅黑"/>
                <a:cs typeface="Arial" panose="020B0604020202020204" pitchFamily="34" charset="0"/>
              </a:rPr>
              <a:t>Служители</a:t>
            </a:r>
            <a:endParaRPr lang="zh-CN" altLang="en-US" sz="1799" dirty="0">
              <a:solidFill>
                <a:prstClr val="white"/>
              </a:solidFill>
              <a:latin typeface="Arial"/>
              <a:ea typeface="微软雅黑"/>
              <a:cs typeface="Arial" panose="020B0604020202020204" pitchFamily="34" charset="0"/>
            </a:endParaRPr>
          </a:p>
        </p:txBody>
      </p:sp>
      <p:pic>
        <p:nvPicPr>
          <p:cNvPr id="59" name="Picture 12" descr="E:\01 日常工作\04 展厅相关设计\2015年\PPT\主打胶片\源文件\images\1_09.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013948" y="1413771"/>
            <a:ext cx="1759942" cy="2734655"/>
          </a:xfrm>
          <a:prstGeom prst="rect">
            <a:avLst/>
          </a:prstGeom>
          <a:noFill/>
        </p:spPr>
      </p:pic>
      <p:pic>
        <p:nvPicPr>
          <p:cNvPr id="60" name="Picture 9" descr="E:\01 日常工作\04 展厅相关设计\2015年\PPT\主打胶片\源文件\images\1_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3388" y="1413768"/>
            <a:ext cx="1759942" cy="2734046"/>
          </a:xfrm>
          <a:prstGeom prst="rect">
            <a:avLst/>
          </a:prstGeom>
          <a:noFill/>
        </p:spPr>
      </p:pic>
      <p:pic>
        <p:nvPicPr>
          <p:cNvPr id="61" name="Picture 13" descr="E:\01 日常工作\04 展厅相关设计\2015年\PPT\主打胶片\源文件\images\1_11.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148668" y="1413771"/>
            <a:ext cx="1759942" cy="2734655"/>
          </a:xfrm>
          <a:prstGeom prst="rect">
            <a:avLst/>
          </a:prstGeom>
          <a:noFill/>
        </p:spPr>
      </p:pic>
      <p:pic>
        <p:nvPicPr>
          <p:cNvPr id="62" name="图片 61"/>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418108" y="1413771"/>
            <a:ext cx="1759942" cy="2734655"/>
          </a:xfrm>
          <a:prstGeom prst="rect">
            <a:avLst/>
          </a:prstGeom>
        </p:spPr>
      </p:pic>
      <p:sp>
        <p:nvSpPr>
          <p:cNvPr id="72" name="矩形 71"/>
          <p:cNvSpPr/>
          <p:nvPr/>
        </p:nvSpPr>
        <p:spPr bwMode="auto">
          <a:xfrm>
            <a:off x="2418213" y="4148726"/>
            <a:ext cx="1759942" cy="15114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73" name="矩形 72"/>
          <p:cNvSpPr/>
          <p:nvPr/>
        </p:nvSpPr>
        <p:spPr bwMode="auto">
          <a:xfrm>
            <a:off x="6148616" y="4148726"/>
            <a:ext cx="1759942" cy="1511424"/>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74" name="矩形 73"/>
          <p:cNvSpPr/>
          <p:nvPr/>
        </p:nvSpPr>
        <p:spPr bwMode="auto">
          <a:xfrm>
            <a:off x="9879752" y="4148726"/>
            <a:ext cx="1759942" cy="15114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31" algn="ctr" defTabSz="1218906" fontAlgn="ctr">
              <a:buClr>
                <a:srgbClr val="990000"/>
              </a:buClr>
              <a:buSzPct val="60000"/>
            </a:pPr>
            <a:endParaRPr lang="zh-CN" altLang="en-US" sz="1799">
              <a:solidFill>
                <a:prstClr val="white"/>
              </a:solidFill>
              <a:cs typeface="Arial" pitchFamily="34" charset="0"/>
            </a:endParaRPr>
          </a:p>
        </p:txBody>
      </p:sp>
      <p:sp>
        <p:nvSpPr>
          <p:cNvPr id="75" name="副标题 1"/>
          <p:cNvSpPr txBox="1">
            <a:spLocks/>
          </p:cNvSpPr>
          <p:nvPr/>
        </p:nvSpPr>
        <p:spPr>
          <a:xfrm>
            <a:off x="6768506" y="4424902"/>
            <a:ext cx="400647" cy="430675"/>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pPr defTabSz="1218906"/>
            <a:r>
              <a:rPr lang="en-US" altLang="zh-CN" sz="2799" dirty="0">
                <a:solidFill>
                  <a:prstClr val="white"/>
                </a:solidFill>
                <a:latin typeface="Arial"/>
                <a:ea typeface="微软雅黑"/>
              </a:rPr>
              <a:t>15</a:t>
            </a:r>
            <a:endParaRPr lang="zh-CN" altLang="en-US" sz="2799" dirty="0">
              <a:solidFill>
                <a:prstClr val="white"/>
              </a:solidFill>
              <a:latin typeface="Arial"/>
              <a:ea typeface="微软雅黑"/>
            </a:endParaRPr>
          </a:p>
        </p:txBody>
      </p:sp>
      <p:sp>
        <p:nvSpPr>
          <p:cNvPr id="76" name="副标题 1"/>
          <p:cNvSpPr txBox="1">
            <a:spLocks/>
          </p:cNvSpPr>
          <p:nvPr/>
        </p:nvSpPr>
        <p:spPr>
          <a:xfrm>
            <a:off x="2747702" y="4436620"/>
            <a:ext cx="1100976" cy="430675"/>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pPr defTabSz="1218906"/>
            <a:r>
              <a:rPr lang="en-US" altLang="zh-CN" sz="2799" dirty="0">
                <a:solidFill>
                  <a:prstClr val="white"/>
                </a:solidFill>
                <a:latin typeface="Arial"/>
                <a:ea typeface="微软雅黑"/>
              </a:rPr>
              <a:t>80,000</a:t>
            </a:r>
            <a:endParaRPr lang="zh-CN" altLang="en-US" sz="2799" dirty="0">
              <a:solidFill>
                <a:prstClr val="white"/>
              </a:solidFill>
              <a:latin typeface="Arial"/>
              <a:ea typeface="微软雅黑"/>
            </a:endParaRPr>
          </a:p>
        </p:txBody>
      </p:sp>
      <p:sp>
        <p:nvSpPr>
          <p:cNvPr id="77" name="副标题 1"/>
          <p:cNvSpPr txBox="1">
            <a:spLocks/>
          </p:cNvSpPr>
          <p:nvPr/>
        </p:nvSpPr>
        <p:spPr>
          <a:xfrm>
            <a:off x="8355073" y="4424903"/>
            <a:ext cx="1078540" cy="430675"/>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pPr defTabSz="1218906"/>
            <a:r>
              <a:rPr lang="en-US" altLang="zh-CN" sz="2799" dirty="0">
                <a:solidFill>
                  <a:prstClr val="white"/>
                </a:solidFill>
                <a:latin typeface="Arial"/>
                <a:ea typeface="微软雅黑"/>
              </a:rPr>
              <a:t>No. 72</a:t>
            </a:r>
            <a:endParaRPr lang="zh-CN" altLang="en-US" sz="2799" dirty="0">
              <a:solidFill>
                <a:prstClr val="white"/>
              </a:solidFill>
              <a:latin typeface="Arial"/>
              <a:ea typeface="微软雅黑"/>
            </a:endParaRPr>
          </a:p>
        </p:txBody>
      </p:sp>
      <p:sp>
        <p:nvSpPr>
          <p:cNvPr id="78" name="副标题 1"/>
          <p:cNvSpPr txBox="1">
            <a:spLocks/>
          </p:cNvSpPr>
          <p:nvPr/>
        </p:nvSpPr>
        <p:spPr>
          <a:xfrm>
            <a:off x="4758121" y="4436620"/>
            <a:ext cx="810908" cy="430675"/>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pPr defTabSz="1218906"/>
            <a:r>
              <a:rPr lang="en-US" altLang="zh-CN" sz="2799" dirty="0">
                <a:solidFill>
                  <a:prstClr val="white"/>
                </a:solidFill>
                <a:latin typeface="Arial"/>
                <a:ea typeface="微软雅黑"/>
              </a:rPr>
              <a:t>170+</a:t>
            </a:r>
            <a:endParaRPr lang="zh-CN" altLang="en-US" sz="2799" dirty="0">
              <a:solidFill>
                <a:prstClr val="white"/>
              </a:solidFill>
              <a:latin typeface="Arial"/>
              <a:ea typeface="微软雅黑"/>
            </a:endParaRPr>
          </a:p>
        </p:txBody>
      </p:sp>
      <p:sp>
        <p:nvSpPr>
          <p:cNvPr id="79" name="副标题 1"/>
          <p:cNvSpPr txBox="1">
            <a:spLocks/>
          </p:cNvSpPr>
          <p:nvPr/>
        </p:nvSpPr>
        <p:spPr>
          <a:xfrm>
            <a:off x="10120300" y="4436620"/>
            <a:ext cx="1278864" cy="430675"/>
          </a:xfrm>
          <a:prstGeom prst="rect">
            <a:avLst/>
          </a:prstGeom>
        </p:spPr>
        <p:txBody>
          <a:bodyPr wrap="none" lIns="0" tIns="0" rIns="0" bIns="0">
            <a:spAutoFit/>
          </a:bodyPr>
          <a:lstStyle>
            <a:defPPr>
              <a:defRPr lang="zh-CN"/>
            </a:defPPr>
            <a:lvl1pPr algn="ctr">
              <a:spcBef>
                <a:spcPct val="20000"/>
              </a:spcBef>
              <a:buFont typeface="Arial" pitchFamily="34" charset="0"/>
              <a:buNone/>
              <a:defRPr sz="2800" b="1">
                <a:solidFill>
                  <a:schemeClr val="bg1"/>
                </a:solidFill>
                <a:latin typeface="+mn-ea"/>
                <a:cs typeface="Arial" panose="020B0604020202020204" pitchFamily="34" charset="0"/>
              </a:defRPr>
            </a:lvl1pPr>
          </a:lstStyle>
          <a:p>
            <a:pPr defTabSz="1218906"/>
            <a:r>
              <a:rPr lang="en-US" altLang="zh-CN" sz="2799" dirty="0">
                <a:solidFill>
                  <a:prstClr val="white"/>
                </a:solidFill>
                <a:latin typeface="Arial"/>
                <a:ea typeface="微软雅黑"/>
              </a:rPr>
              <a:t>No. 129</a:t>
            </a:r>
            <a:endParaRPr lang="zh-CN" altLang="en-US" sz="2799" dirty="0">
              <a:solidFill>
                <a:prstClr val="white"/>
              </a:solidFill>
              <a:latin typeface="Arial"/>
              <a:ea typeface="微软雅黑"/>
            </a:endParaRPr>
          </a:p>
        </p:txBody>
      </p:sp>
      <p:sp>
        <p:nvSpPr>
          <p:cNvPr id="80" name="副标题 1"/>
          <p:cNvSpPr txBox="1">
            <a:spLocks/>
          </p:cNvSpPr>
          <p:nvPr/>
        </p:nvSpPr>
        <p:spPr>
          <a:xfrm>
            <a:off x="6165597" y="4911810"/>
            <a:ext cx="1725980" cy="553854"/>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pPr defTabSz="1218906"/>
            <a:r>
              <a:rPr lang="bg-BG" altLang="zh-CN" sz="1200" dirty="0">
                <a:solidFill>
                  <a:prstClr val="white"/>
                </a:solidFill>
                <a:latin typeface="Arial"/>
                <a:ea typeface="微软雅黑"/>
              </a:rPr>
              <a:t>научноизследователски и развойна дейност</a:t>
            </a:r>
            <a:r>
              <a:rPr lang="en-US" altLang="zh-CN" sz="1200" dirty="0">
                <a:solidFill>
                  <a:prstClr val="white"/>
                </a:solidFill>
                <a:latin typeface="Arial"/>
                <a:ea typeface="微软雅黑"/>
              </a:rPr>
              <a:t> </a:t>
            </a:r>
            <a:r>
              <a:rPr lang="bg-BG" altLang="zh-CN" sz="1200" dirty="0">
                <a:solidFill>
                  <a:prstClr val="white"/>
                </a:solidFill>
                <a:latin typeface="Arial"/>
                <a:ea typeface="微软雅黑"/>
              </a:rPr>
              <a:t>институти и центрове</a:t>
            </a:r>
            <a:endParaRPr lang="zh-CN" altLang="en-US" sz="1200" dirty="0">
              <a:solidFill>
                <a:prstClr val="white"/>
              </a:solidFill>
              <a:latin typeface="Arial"/>
              <a:ea typeface="微软雅黑"/>
            </a:endParaRPr>
          </a:p>
        </p:txBody>
      </p:sp>
      <p:sp>
        <p:nvSpPr>
          <p:cNvPr id="81" name="副标题 1"/>
          <p:cNvSpPr txBox="1">
            <a:spLocks/>
          </p:cNvSpPr>
          <p:nvPr/>
        </p:nvSpPr>
        <p:spPr>
          <a:xfrm>
            <a:off x="2543217" y="4908638"/>
            <a:ext cx="1462225" cy="553854"/>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pPr defTabSz="1218906"/>
            <a:r>
              <a:rPr lang="en-US" altLang="zh-CN" sz="1799" dirty="0">
                <a:solidFill>
                  <a:prstClr val="white"/>
                </a:solidFill>
                <a:latin typeface="Arial"/>
                <a:ea typeface="微软雅黑"/>
              </a:rPr>
              <a:t>R&amp;D </a:t>
            </a:r>
            <a:r>
              <a:rPr lang="bg-BG" altLang="zh-CN" sz="1799" dirty="0">
                <a:solidFill>
                  <a:prstClr val="white"/>
                </a:solidFill>
                <a:latin typeface="Arial"/>
                <a:ea typeface="微软雅黑"/>
              </a:rPr>
              <a:t>Служители</a:t>
            </a:r>
            <a:endParaRPr lang="zh-CN" altLang="en-US" sz="1799" dirty="0">
              <a:solidFill>
                <a:prstClr val="white"/>
              </a:solidFill>
              <a:latin typeface="Arial"/>
              <a:ea typeface="微软雅黑"/>
            </a:endParaRPr>
          </a:p>
        </p:txBody>
      </p:sp>
      <p:sp>
        <p:nvSpPr>
          <p:cNvPr id="82" name="副标题 1"/>
          <p:cNvSpPr txBox="1">
            <a:spLocks/>
          </p:cNvSpPr>
          <p:nvPr/>
        </p:nvSpPr>
        <p:spPr>
          <a:xfrm>
            <a:off x="8001296" y="4861302"/>
            <a:ext cx="1785247" cy="830781"/>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pPr defTabSz="1218906"/>
            <a:r>
              <a:rPr lang="en-US" altLang="zh-CN" sz="1799" dirty="0" err="1">
                <a:solidFill>
                  <a:prstClr val="white"/>
                </a:solidFill>
                <a:latin typeface="Arial"/>
                <a:ea typeface="微软雅黑"/>
              </a:rPr>
              <a:t>Interbrand's</a:t>
            </a:r>
            <a:r>
              <a:rPr lang="en-US" altLang="zh-CN" sz="1799" dirty="0">
                <a:solidFill>
                  <a:prstClr val="white"/>
                </a:solidFill>
                <a:latin typeface="Arial"/>
                <a:ea typeface="微软雅黑"/>
              </a:rPr>
              <a:t> </a:t>
            </a:r>
            <a:r>
              <a:rPr lang="bg-BG" altLang="zh-CN" sz="1799" dirty="0">
                <a:solidFill>
                  <a:prstClr val="white"/>
                </a:solidFill>
                <a:latin typeface="Arial"/>
                <a:ea typeface="微软雅黑"/>
              </a:rPr>
              <a:t>топ</a:t>
            </a:r>
            <a:r>
              <a:rPr lang="en-US" altLang="zh-CN" sz="1799" dirty="0">
                <a:solidFill>
                  <a:prstClr val="white"/>
                </a:solidFill>
                <a:latin typeface="Arial"/>
                <a:ea typeface="微软雅黑"/>
              </a:rPr>
              <a:t> 100 </a:t>
            </a:r>
            <a:r>
              <a:rPr lang="bg-BG" altLang="zh-CN" sz="1799" dirty="0">
                <a:solidFill>
                  <a:prstClr val="white"/>
                </a:solidFill>
                <a:latin typeface="Arial"/>
                <a:ea typeface="微软雅黑"/>
              </a:rPr>
              <a:t>Глобални бранда</a:t>
            </a:r>
            <a:endParaRPr lang="zh-CN" altLang="en-US" sz="1799" dirty="0">
              <a:solidFill>
                <a:prstClr val="white"/>
              </a:solidFill>
              <a:latin typeface="Arial"/>
              <a:ea typeface="微软雅黑"/>
            </a:endParaRPr>
          </a:p>
        </p:txBody>
      </p:sp>
      <p:sp>
        <p:nvSpPr>
          <p:cNvPr id="83" name="副标题 1"/>
          <p:cNvSpPr txBox="1">
            <a:spLocks/>
          </p:cNvSpPr>
          <p:nvPr/>
        </p:nvSpPr>
        <p:spPr>
          <a:xfrm>
            <a:off x="4770945" y="4940428"/>
            <a:ext cx="785267" cy="276927"/>
          </a:xfrm>
          <a:prstGeom prst="rect">
            <a:avLst/>
          </a:prstGeom>
        </p:spPr>
        <p:txBody>
          <a:bodyPr wrap="non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pPr defTabSz="1218906"/>
            <a:r>
              <a:rPr lang="bg-BG" altLang="zh-CN" sz="1799" dirty="0">
                <a:solidFill>
                  <a:prstClr val="white"/>
                </a:solidFill>
                <a:latin typeface="Arial"/>
                <a:ea typeface="微软雅黑"/>
              </a:rPr>
              <a:t>Страни</a:t>
            </a:r>
            <a:endParaRPr lang="zh-CN" altLang="en-US" sz="1799" dirty="0">
              <a:solidFill>
                <a:prstClr val="white"/>
              </a:solidFill>
              <a:latin typeface="Arial"/>
              <a:ea typeface="微软雅黑"/>
            </a:endParaRPr>
          </a:p>
        </p:txBody>
      </p:sp>
      <p:sp>
        <p:nvSpPr>
          <p:cNvPr id="84" name="副标题 1"/>
          <p:cNvSpPr txBox="1">
            <a:spLocks/>
          </p:cNvSpPr>
          <p:nvPr/>
        </p:nvSpPr>
        <p:spPr>
          <a:xfrm>
            <a:off x="9995477" y="4878859"/>
            <a:ext cx="1562972" cy="553726"/>
          </a:xfrm>
          <a:prstGeom prst="rect">
            <a:avLst/>
          </a:prstGeom>
        </p:spPr>
        <p:txBody>
          <a:bodyPr wrap="square" lIns="0" tIns="0" rIns="0" bIns="0">
            <a:spAutoFit/>
          </a:bodyPr>
          <a:lstStyle>
            <a:defPPr>
              <a:defRPr lang="zh-CN"/>
            </a:defPPr>
            <a:lvl1pPr algn="ctr">
              <a:spcBef>
                <a:spcPct val="20000"/>
              </a:spcBef>
              <a:buFont typeface="Arial" pitchFamily="34" charset="0"/>
              <a:buNone/>
              <a:defRPr sz="1800">
                <a:solidFill>
                  <a:schemeClr val="bg1"/>
                </a:solidFill>
                <a:latin typeface="+mn-ea"/>
                <a:cs typeface="Arial" panose="020B0604020202020204" pitchFamily="34" charset="0"/>
              </a:defRPr>
            </a:lvl1pPr>
          </a:lstStyle>
          <a:p>
            <a:pPr defTabSz="1218906"/>
            <a:r>
              <a:rPr lang="en-US" altLang="zh-CN" sz="1799" dirty="0">
                <a:solidFill>
                  <a:prstClr val="white"/>
                </a:solidFill>
                <a:latin typeface="Arial"/>
                <a:ea typeface="微软雅黑"/>
              </a:rPr>
              <a:t>Fortune Global 500</a:t>
            </a:r>
          </a:p>
        </p:txBody>
      </p:sp>
    </p:spTree>
    <p:extLst>
      <p:ext uri="{BB962C8B-B14F-4D97-AF65-F5344CB8AC3E}">
        <p14:creationId xmlns:p14="http://schemas.microsoft.com/office/powerpoint/2010/main" val="2966212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2"/>
          <p:cNvGrpSpPr/>
          <p:nvPr/>
        </p:nvGrpSpPr>
        <p:grpSpPr>
          <a:xfrm>
            <a:off x="699752" y="2596482"/>
            <a:ext cx="10774414" cy="899766"/>
            <a:chOff x="699934" y="2879624"/>
            <a:chExt cx="10777220" cy="900000"/>
          </a:xfrm>
        </p:grpSpPr>
        <p:grpSp>
          <p:nvGrpSpPr>
            <p:cNvPr id="3" name="组合 30"/>
            <p:cNvGrpSpPr/>
            <p:nvPr/>
          </p:nvGrpSpPr>
          <p:grpSpPr>
            <a:xfrm>
              <a:off x="699934" y="2879624"/>
              <a:ext cx="3456000" cy="900000"/>
              <a:chOff x="699934" y="2997313"/>
              <a:chExt cx="3456000" cy="900000"/>
            </a:xfrm>
          </p:grpSpPr>
          <p:sp>
            <p:nvSpPr>
              <p:cNvPr id="55" name="矩形 54"/>
              <p:cNvSpPr/>
              <p:nvPr/>
            </p:nvSpPr>
            <p:spPr bwMode="auto">
              <a:xfrm>
                <a:off x="879934" y="3170314"/>
                <a:ext cx="3096000" cy="553998"/>
              </a:xfrm>
              <a:prstGeom prst="rect">
                <a:avLst/>
              </a:prstGeom>
            </p:spPr>
            <p:txBody>
              <a:bodyPr wrap="square" lIns="0" tIns="0" rIns="0" bIns="0">
                <a:spAutoFit/>
              </a:bodyPr>
              <a:lstStyle/>
              <a:p>
                <a:pPr algn="ctr" defTabSz="1218772">
                  <a:lnSpc>
                    <a:spcPct val="120000"/>
                  </a:lnSpc>
                  <a:buSzPct val="80000"/>
                  <a:defRPr/>
                </a:pPr>
                <a:r>
                  <a:rPr lang="bg-BG" altLang="zh-CN" sz="1600" dirty="0" err="1">
                    <a:solidFill>
                      <a:srgbClr val="000000">
                        <a:lumMod val="75000"/>
                        <a:lumOff val="25000"/>
                      </a:srgbClr>
                    </a:solidFill>
                    <a:latin typeface="Arial" pitchFamily="34" charset="0"/>
                    <a:cs typeface="Arial" pitchFamily="34" charset="0"/>
                  </a:rPr>
                  <a:t>Консюмер</a:t>
                </a:r>
                <a:r>
                  <a:rPr lang="bg-BG" altLang="zh-CN" sz="1600" dirty="0">
                    <a:solidFill>
                      <a:srgbClr val="000000">
                        <a:lumMod val="75000"/>
                        <a:lumOff val="25000"/>
                      </a:srgbClr>
                    </a:solidFill>
                    <a:latin typeface="Arial" pitchFamily="34" charset="0"/>
                    <a:cs typeface="Arial" pitchFamily="34" charset="0"/>
                  </a:rPr>
                  <a:t> бизнес </a:t>
                </a:r>
                <a:r>
                  <a:rPr lang="bg-BG" altLang="zh-CN" sz="1600" dirty="0" err="1">
                    <a:solidFill>
                      <a:srgbClr val="000000">
                        <a:lumMod val="75000"/>
                        <a:lumOff val="25000"/>
                      </a:srgbClr>
                    </a:solidFill>
                    <a:latin typeface="Arial" pitchFamily="34" charset="0"/>
                    <a:cs typeface="Arial" pitchFamily="34" charset="0"/>
                  </a:rPr>
                  <a:t>юнит</a:t>
                </a:r>
                <a:endParaRPr lang="en-US" altLang="zh-CN" sz="1600" dirty="0">
                  <a:solidFill>
                    <a:srgbClr val="000000">
                      <a:lumMod val="75000"/>
                      <a:lumOff val="25000"/>
                    </a:srgbClr>
                  </a:solidFill>
                  <a:latin typeface="Arial" pitchFamily="34" charset="0"/>
                  <a:cs typeface="Arial" pitchFamily="34" charset="0"/>
                </a:endParaRPr>
              </a:p>
              <a:p>
                <a:pPr algn="ctr" defTabSz="1218772">
                  <a:lnSpc>
                    <a:spcPct val="120000"/>
                  </a:lnSpc>
                  <a:buSzPct val="80000"/>
                  <a:defRPr/>
                </a:pPr>
                <a:r>
                  <a:rPr lang="bg-BG" altLang="zh-CN" sz="1400" dirty="0">
                    <a:solidFill>
                      <a:srgbClr val="C00000"/>
                    </a:solidFill>
                    <a:latin typeface="Arial" pitchFamily="34" charset="0"/>
                    <a:cs typeface="Arial" pitchFamily="34" charset="0"/>
                  </a:rPr>
                  <a:t>Ориентиран към потребителите</a:t>
                </a:r>
                <a:endParaRPr lang="en-US" altLang="zh-CN" sz="1400" dirty="0">
                  <a:solidFill>
                    <a:srgbClr val="C00000"/>
                  </a:solidFill>
                  <a:latin typeface="Arial" pitchFamily="34" charset="0"/>
                  <a:cs typeface="Arial" pitchFamily="34" charset="0"/>
                </a:endParaRPr>
              </a:p>
            </p:txBody>
          </p:sp>
          <p:sp>
            <p:nvSpPr>
              <p:cNvPr id="56" name="圆角矩形 55"/>
              <p:cNvSpPr/>
              <p:nvPr/>
            </p:nvSpPr>
            <p:spPr bwMode="auto">
              <a:xfrm>
                <a:off x="699934" y="2997313"/>
                <a:ext cx="3456000" cy="900000"/>
              </a:xfrm>
              <a:prstGeom prst="roundRect">
                <a:avLst>
                  <a:gd name="adj" fmla="val 10140"/>
                </a:avLst>
              </a:prstGeom>
              <a:noFill/>
              <a:ln w="19050" cap="flat" cmpd="sng" algn="ctr">
                <a:solidFill>
                  <a:srgbClr val="FD920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buFont typeface="Wingdings" pitchFamily="2" charset="2"/>
                  <a:buNone/>
                </a:pPr>
                <a:endParaRPr lang="zh-CN" altLang="en-US" sz="1799">
                  <a:solidFill>
                    <a:srgbClr val="000000"/>
                  </a:solidFill>
                  <a:latin typeface="Arial" pitchFamily="34" charset="0"/>
                  <a:cs typeface="Arial" pitchFamily="34" charset="0"/>
                </a:endParaRPr>
              </a:p>
            </p:txBody>
          </p:sp>
        </p:grpSp>
        <p:grpSp>
          <p:nvGrpSpPr>
            <p:cNvPr id="4" name="组合 31"/>
            <p:cNvGrpSpPr/>
            <p:nvPr/>
          </p:nvGrpSpPr>
          <p:grpSpPr>
            <a:xfrm>
              <a:off x="4360544" y="2879624"/>
              <a:ext cx="3456000" cy="900000"/>
              <a:chOff x="4360544" y="2997313"/>
              <a:chExt cx="3456000" cy="900000"/>
            </a:xfrm>
          </p:grpSpPr>
          <p:sp>
            <p:nvSpPr>
              <p:cNvPr id="40" name="矩形 39"/>
              <p:cNvSpPr/>
              <p:nvPr/>
            </p:nvSpPr>
            <p:spPr bwMode="auto">
              <a:xfrm>
                <a:off x="4540544" y="3170314"/>
                <a:ext cx="3096000" cy="553998"/>
              </a:xfrm>
              <a:prstGeom prst="rect">
                <a:avLst/>
              </a:prstGeom>
            </p:spPr>
            <p:txBody>
              <a:bodyPr wrap="square" lIns="0" tIns="0" rIns="0" bIns="0">
                <a:spAutoFit/>
              </a:bodyPr>
              <a:lstStyle/>
              <a:p>
                <a:pPr algn="ctr" defTabSz="1218772">
                  <a:lnSpc>
                    <a:spcPct val="120000"/>
                  </a:lnSpc>
                  <a:defRPr/>
                </a:pPr>
                <a:r>
                  <a:rPr lang="bg-BG" altLang="zh-CN" sz="1600" dirty="0" err="1">
                    <a:solidFill>
                      <a:srgbClr val="000000">
                        <a:lumMod val="75000"/>
                        <a:lumOff val="25000"/>
                      </a:srgbClr>
                    </a:solidFill>
                    <a:latin typeface="Arial" pitchFamily="34" charset="0"/>
                    <a:cs typeface="Arial" pitchFamily="34" charset="0"/>
                  </a:rPr>
                  <a:t>Кериер</a:t>
                </a:r>
                <a:r>
                  <a:rPr lang="bg-BG" altLang="zh-CN" sz="1600" dirty="0">
                    <a:solidFill>
                      <a:srgbClr val="000000">
                        <a:lumMod val="75000"/>
                        <a:lumOff val="25000"/>
                      </a:srgbClr>
                    </a:solidFill>
                    <a:latin typeface="Arial" pitchFamily="34" charset="0"/>
                    <a:cs typeface="Arial" pitchFamily="34" charset="0"/>
                  </a:rPr>
                  <a:t> бизнес </a:t>
                </a:r>
                <a:r>
                  <a:rPr lang="bg-BG" altLang="zh-CN" sz="1600" dirty="0" err="1">
                    <a:solidFill>
                      <a:srgbClr val="000000">
                        <a:lumMod val="75000"/>
                        <a:lumOff val="25000"/>
                      </a:srgbClr>
                    </a:solidFill>
                    <a:latin typeface="Arial" pitchFamily="34" charset="0"/>
                    <a:cs typeface="Arial" pitchFamily="34" charset="0"/>
                  </a:rPr>
                  <a:t>юнит</a:t>
                </a:r>
                <a:endParaRPr lang="en-US" altLang="zh-CN" sz="1600" dirty="0">
                  <a:solidFill>
                    <a:srgbClr val="000000">
                      <a:lumMod val="75000"/>
                      <a:lumOff val="25000"/>
                    </a:srgbClr>
                  </a:solidFill>
                  <a:latin typeface="Arial" pitchFamily="34" charset="0"/>
                  <a:cs typeface="Arial" pitchFamily="34" charset="0"/>
                </a:endParaRPr>
              </a:p>
              <a:p>
                <a:pPr algn="ctr" defTabSz="1218772">
                  <a:lnSpc>
                    <a:spcPct val="120000"/>
                  </a:lnSpc>
                  <a:defRPr/>
                </a:pPr>
                <a:r>
                  <a:rPr lang="bg-BG" altLang="zh-CN" sz="1400" dirty="0">
                    <a:solidFill>
                      <a:srgbClr val="C00000"/>
                    </a:solidFill>
                    <a:latin typeface="Arial" pitchFamily="34" charset="0"/>
                    <a:ea typeface="宋体" charset="-122"/>
                    <a:cs typeface="Arial" pitchFamily="34" charset="0"/>
                  </a:rPr>
                  <a:t>Ориентиран към телекомите</a:t>
                </a:r>
                <a:endParaRPr lang="en-US" altLang="zh-CN" sz="1400" dirty="0">
                  <a:solidFill>
                    <a:srgbClr val="C00000"/>
                  </a:solidFill>
                  <a:latin typeface="Arial" pitchFamily="34" charset="0"/>
                  <a:cs typeface="Arial" pitchFamily="34" charset="0"/>
                </a:endParaRPr>
              </a:p>
            </p:txBody>
          </p:sp>
          <p:sp>
            <p:nvSpPr>
              <p:cNvPr id="57" name="圆角矩形 56"/>
              <p:cNvSpPr/>
              <p:nvPr/>
            </p:nvSpPr>
            <p:spPr bwMode="auto">
              <a:xfrm>
                <a:off x="4360544" y="2997313"/>
                <a:ext cx="3456000" cy="900000"/>
              </a:xfrm>
              <a:prstGeom prst="roundRect">
                <a:avLst>
                  <a:gd name="adj" fmla="val 10020"/>
                </a:avLst>
              </a:prstGeom>
              <a:noFill/>
              <a:ln w="19050" cap="flat" cmpd="sng" algn="ctr">
                <a:solidFill>
                  <a:srgbClr val="00B0F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buFont typeface="Wingdings" pitchFamily="2" charset="2"/>
                  <a:buNone/>
                </a:pPr>
                <a:endParaRPr lang="zh-CN" altLang="en-US" sz="1799">
                  <a:solidFill>
                    <a:srgbClr val="000000"/>
                  </a:solidFill>
                  <a:latin typeface="Arial" pitchFamily="34" charset="0"/>
                  <a:cs typeface="Arial" pitchFamily="34" charset="0"/>
                </a:endParaRPr>
              </a:p>
            </p:txBody>
          </p:sp>
        </p:grpSp>
        <p:grpSp>
          <p:nvGrpSpPr>
            <p:cNvPr id="5" name="组合 32"/>
            <p:cNvGrpSpPr/>
            <p:nvPr/>
          </p:nvGrpSpPr>
          <p:grpSpPr>
            <a:xfrm>
              <a:off x="8021154" y="2879624"/>
              <a:ext cx="3456000" cy="900000"/>
              <a:chOff x="8021154" y="2997313"/>
              <a:chExt cx="3456000" cy="900000"/>
            </a:xfrm>
          </p:grpSpPr>
          <p:sp>
            <p:nvSpPr>
              <p:cNvPr id="46" name="矩形 45"/>
              <p:cNvSpPr/>
              <p:nvPr/>
            </p:nvSpPr>
            <p:spPr bwMode="auto">
              <a:xfrm>
                <a:off x="8201154" y="3079755"/>
                <a:ext cx="3096000" cy="812530"/>
              </a:xfrm>
              <a:prstGeom prst="rect">
                <a:avLst/>
              </a:prstGeom>
            </p:spPr>
            <p:txBody>
              <a:bodyPr wrap="square" lIns="0" tIns="0" rIns="0" bIns="0">
                <a:spAutoFit/>
              </a:bodyPr>
              <a:lstStyle/>
              <a:p>
                <a:pPr algn="ctr">
                  <a:lnSpc>
                    <a:spcPct val="120000"/>
                  </a:lnSpc>
                  <a:buSzPct val="80000"/>
                  <a:defRPr/>
                </a:pPr>
                <a:r>
                  <a:rPr lang="bg-BG" altLang="zh-CN" sz="1600" kern="0" dirty="0" err="1">
                    <a:solidFill>
                      <a:srgbClr val="000000">
                        <a:lumMod val="75000"/>
                        <a:lumOff val="25000"/>
                      </a:srgbClr>
                    </a:solidFill>
                    <a:latin typeface="Arial" pitchFamily="34" charset="0"/>
                    <a:cs typeface="Arial" pitchFamily="34" charset="0"/>
                  </a:rPr>
                  <a:t>Ентерпризе</a:t>
                </a:r>
                <a:r>
                  <a:rPr lang="bg-BG" altLang="zh-CN" sz="1600" kern="0" dirty="0">
                    <a:solidFill>
                      <a:srgbClr val="000000">
                        <a:lumMod val="75000"/>
                        <a:lumOff val="25000"/>
                      </a:srgbClr>
                    </a:solidFill>
                    <a:latin typeface="Arial" pitchFamily="34" charset="0"/>
                    <a:cs typeface="Arial" pitchFamily="34" charset="0"/>
                  </a:rPr>
                  <a:t> бизнес </a:t>
                </a:r>
                <a:r>
                  <a:rPr lang="bg-BG" altLang="zh-CN" sz="1600" kern="0" dirty="0" err="1">
                    <a:solidFill>
                      <a:srgbClr val="000000">
                        <a:lumMod val="75000"/>
                        <a:lumOff val="25000"/>
                      </a:srgbClr>
                    </a:solidFill>
                    <a:latin typeface="Arial" pitchFamily="34" charset="0"/>
                    <a:cs typeface="Arial" pitchFamily="34" charset="0"/>
                  </a:rPr>
                  <a:t>юнит</a:t>
                </a:r>
                <a:endParaRPr lang="en-US" altLang="zh-CN" sz="1600" kern="0" dirty="0">
                  <a:solidFill>
                    <a:srgbClr val="000000">
                      <a:lumMod val="75000"/>
                      <a:lumOff val="25000"/>
                    </a:srgbClr>
                  </a:solidFill>
                  <a:latin typeface="Arial" pitchFamily="34" charset="0"/>
                  <a:cs typeface="Arial" pitchFamily="34" charset="0"/>
                </a:endParaRPr>
              </a:p>
              <a:p>
                <a:pPr algn="ctr">
                  <a:lnSpc>
                    <a:spcPct val="120000"/>
                  </a:lnSpc>
                  <a:buSzPct val="80000"/>
                  <a:defRPr/>
                </a:pPr>
                <a:r>
                  <a:rPr lang="bg-BG" altLang="zh-CN" sz="1400" kern="0" dirty="0">
                    <a:solidFill>
                      <a:srgbClr val="C00000"/>
                    </a:solidFill>
                    <a:latin typeface="Arial" pitchFamily="34" charset="0"/>
                    <a:cs typeface="Arial" pitchFamily="34" charset="0"/>
                  </a:rPr>
                  <a:t>Ориентиран към правителствени и бизнес организации </a:t>
                </a:r>
                <a:endParaRPr lang="en-US" altLang="zh-CN" sz="1400" kern="0" dirty="0">
                  <a:solidFill>
                    <a:srgbClr val="C00000"/>
                  </a:solidFill>
                  <a:latin typeface="Arial" pitchFamily="34" charset="0"/>
                  <a:cs typeface="Arial" pitchFamily="34" charset="0"/>
                </a:endParaRPr>
              </a:p>
            </p:txBody>
          </p:sp>
          <p:sp>
            <p:nvSpPr>
              <p:cNvPr id="58" name="圆角矩形 57"/>
              <p:cNvSpPr/>
              <p:nvPr/>
            </p:nvSpPr>
            <p:spPr bwMode="auto">
              <a:xfrm>
                <a:off x="8021154" y="2997313"/>
                <a:ext cx="3456000" cy="900000"/>
              </a:xfrm>
              <a:prstGeom prst="roundRect">
                <a:avLst>
                  <a:gd name="adj" fmla="val 9670"/>
                </a:avLst>
              </a:prstGeom>
              <a:noFill/>
              <a:ln w="19050" cap="flat" cmpd="sng" algn="ctr">
                <a:solidFill>
                  <a:srgbClr val="7CBF3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buFont typeface="Wingdings" pitchFamily="2" charset="2"/>
                  <a:buNone/>
                </a:pPr>
                <a:endParaRPr lang="zh-CN" altLang="en-US" sz="1799">
                  <a:solidFill>
                    <a:srgbClr val="000000"/>
                  </a:solidFill>
                  <a:latin typeface="Arial" pitchFamily="34" charset="0"/>
                  <a:cs typeface="Arial" pitchFamily="34" charset="0"/>
                </a:endParaRPr>
              </a:p>
            </p:txBody>
          </p:sp>
        </p:grpSp>
      </p:grpSp>
      <p:grpSp>
        <p:nvGrpSpPr>
          <p:cNvPr id="6" name="组合 25"/>
          <p:cNvGrpSpPr/>
          <p:nvPr/>
        </p:nvGrpSpPr>
        <p:grpSpPr>
          <a:xfrm>
            <a:off x="696985" y="3569071"/>
            <a:ext cx="10797188" cy="719813"/>
            <a:chOff x="697166" y="3942997"/>
            <a:chExt cx="10800000" cy="720000"/>
          </a:xfrm>
        </p:grpSpPr>
        <p:sp>
          <p:nvSpPr>
            <p:cNvPr id="43" name="等腰三角形 42"/>
            <p:cNvSpPr/>
            <p:nvPr/>
          </p:nvSpPr>
          <p:spPr bwMode="auto">
            <a:xfrm>
              <a:off x="697166" y="3942997"/>
              <a:ext cx="10800000" cy="720000"/>
            </a:xfrm>
            <a:prstGeom prst="triangle">
              <a:avLst/>
            </a:prstGeom>
            <a:solidFill>
              <a:schemeClr val="bg1">
                <a:lumMod val="85000"/>
              </a:schemeClr>
            </a:solidFill>
            <a:ln w="9525" cap="flat" cmpd="sng" algn="ctr">
              <a:no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SimSun" pitchFamily="2" charset="-122"/>
                <a:cs typeface="Arial" pitchFamily="34" charset="0"/>
              </a:endParaRPr>
            </a:p>
          </p:txBody>
        </p:sp>
        <p:sp>
          <p:nvSpPr>
            <p:cNvPr id="42" name="TextBox 41"/>
            <p:cNvSpPr txBox="1"/>
            <p:nvPr/>
          </p:nvSpPr>
          <p:spPr>
            <a:xfrm>
              <a:off x="4161184" y="4228935"/>
              <a:ext cx="4253946" cy="276999"/>
            </a:xfrm>
            <a:prstGeom prst="rect">
              <a:avLst/>
            </a:prstGeom>
            <a:noFill/>
          </p:spPr>
          <p:txBody>
            <a:bodyPr wrap="square" lIns="0" tIns="0" rIns="0" bIns="0" rtlCol="0">
              <a:spAutoFit/>
            </a:bodyPr>
            <a:lstStyle/>
            <a:p>
              <a:pPr algn="ctr" fontAlgn="base">
                <a:spcBef>
                  <a:spcPct val="0"/>
                </a:spcBef>
                <a:spcAft>
                  <a:spcPct val="0"/>
                </a:spcAft>
                <a:buFont typeface="Wingdings" pitchFamily="2" charset="2"/>
                <a:buNone/>
              </a:pPr>
              <a:r>
                <a:rPr lang="bg-BG" altLang="zh-CN" sz="1799" dirty="0">
                  <a:solidFill>
                    <a:srgbClr val="C00000"/>
                  </a:solidFill>
                  <a:latin typeface="Arial" pitchFamily="34" charset="0"/>
                  <a:ea typeface="宋体" charset="-122"/>
                  <a:cs typeface="Arial" pitchFamily="34" charset="0"/>
                </a:rPr>
                <a:t>Глобален лидер </a:t>
              </a:r>
              <a:r>
                <a:rPr lang="en-US" altLang="zh-CN" sz="1799" dirty="0">
                  <a:solidFill>
                    <a:srgbClr val="C00000"/>
                  </a:solidFill>
                  <a:latin typeface="Arial" pitchFamily="34" charset="0"/>
                  <a:ea typeface="宋体" charset="-122"/>
                  <a:cs typeface="Arial" pitchFamily="34" charset="0"/>
                </a:rPr>
                <a:t>ICT </a:t>
              </a:r>
              <a:r>
                <a:rPr lang="bg-BG" altLang="zh-CN" sz="1799" dirty="0">
                  <a:solidFill>
                    <a:srgbClr val="C00000"/>
                  </a:solidFill>
                  <a:latin typeface="Arial" pitchFamily="34" charset="0"/>
                  <a:ea typeface="宋体" charset="-122"/>
                  <a:cs typeface="Arial" pitchFamily="34" charset="0"/>
                </a:rPr>
                <a:t>решения</a:t>
              </a:r>
              <a:endParaRPr lang="zh-CN" altLang="en-US" sz="1799" dirty="0">
                <a:solidFill>
                  <a:srgbClr val="C00000"/>
                </a:solidFill>
                <a:latin typeface="Arial" pitchFamily="34" charset="0"/>
                <a:ea typeface="宋体" charset="-122"/>
                <a:cs typeface="Arial" pitchFamily="34" charset="0"/>
              </a:endParaRPr>
            </a:p>
          </p:txBody>
        </p:sp>
      </p:grpSp>
      <p:sp>
        <p:nvSpPr>
          <p:cNvPr id="64" name="标题 1"/>
          <p:cNvSpPr txBox="1">
            <a:spLocks/>
          </p:cNvSpPr>
          <p:nvPr/>
        </p:nvSpPr>
        <p:spPr>
          <a:xfrm>
            <a:off x="683577" y="211213"/>
            <a:ext cx="11622308" cy="430887"/>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spAutoFit/>
          </a:bodyPr>
          <a:lst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a:lstStyle>
          <a:p>
            <a:r>
              <a:rPr lang="bg-BG" altLang="zh-CN" sz="2800" u="sng" dirty="0">
                <a:solidFill>
                  <a:srgbClr val="000000">
                    <a:lumMod val="85000"/>
                    <a:lumOff val="15000"/>
                  </a:srgbClr>
                </a:solidFill>
                <a:latin typeface="Calibri" pitchFamily="34" charset="0"/>
                <a:cs typeface="Calibri" pitchFamily="34" charset="0"/>
              </a:rPr>
              <a:t>Цел: </a:t>
            </a:r>
            <a:r>
              <a:rPr lang="bg-BG" altLang="zh-CN" sz="2800" b="0" u="sng" dirty="0">
                <a:solidFill>
                  <a:srgbClr val="000000">
                    <a:lumMod val="85000"/>
                    <a:lumOff val="15000"/>
                  </a:srgbClr>
                </a:solidFill>
                <a:latin typeface="Calibri" pitchFamily="34" charset="0"/>
                <a:cs typeface="Calibri" pitchFamily="34" charset="0"/>
              </a:rPr>
              <a:t>да направим света по-добре свързан</a:t>
            </a:r>
            <a:endParaRPr lang="en-US" altLang="zh-CN" sz="2800" b="0" u="sng" dirty="0">
              <a:solidFill>
                <a:srgbClr val="000000">
                  <a:lumMod val="85000"/>
                  <a:lumOff val="15000"/>
                </a:srgbClr>
              </a:solidFill>
              <a:latin typeface="Calibri" pitchFamily="34" charset="0"/>
              <a:cs typeface="Calibri" pitchFamily="34" charset="0"/>
            </a:endParaRPr>
          </a:p>
        </p:txBody>
      </p:sp>
      <p:grpSp>
        <p:nvGrpSpPr>
          <p:cNvPr id="7" name="组合 109"/>
          <p:cNvGrpSpPr/>
          <p:nvPr/>
        </p:nvGrpSpPr>
        <p:grpSpPr>
          <a:xfrm>
            <a:off x="683577" y="4219774"/>
            <a:ext cx="10802643" cy="1773531"/>
            <a:chOff x="683754" y="4548603"/>
            <a:chExt cx="10805456" cy="1773993"/>
          </a:xfrm>
        </p:grpSpPr>
        <p:sp>
          <p:nvSpPr>
            <p:cNvPr id="37" name="圆角矩形 36"/>
            <p:cNvSpPr/>
            <p:nvPr/>
          </p:nvSpPr>
          <p:spPr bwMode="auto">
            <a:xfrm>
              <a:off x="689210" y="4862540"/>
              <a:ext cx="10800000" cy="1368000"/>
            </a:xfrm>
            <a:prstGeom prst="roundRect">
              <a:avLst>
                <a:gd name="adj" fmla="val 3033"/>
              </a:avLst>
            </a:prstGeom>
            <a:noFill/>
            <a:ln w="12700"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buFont typeface="Wingdings" pitchFamily="2" charset="2"/>
                <a:buNone/>
              </a:pPr>
              <a:endParaRPr lang="zh-CN" altLang="en-US" sz="1799">
                <a:solidFill>
                  <a:srgbClr val="000000"/>
                </a:solidFill>
                <a:latin typeface="Arial" pitchFamily="34" charset="0"/>
                <a:cs typeface="Arial" pitchFamily="34" charset="0"/>
              </a:endParaRPr>
            </a:p>
          </p:txBody>
        </p:sp>
        <p:grpSp>
          <p:nvGrpSpPr>
            <p:cNvPr id="8" name="组合 21"/>
            <p:cNvGrpSpPr/>
            <p:nvPr/>
          </p:nvGrpSpPr>
          <p:grpSpPr>
            <a:xfrm>
              <a:off x="683754" y="4548603"/>
              <a:ext cx="10801097" cy="797724"/>
              <a:chOff x="683754" y="4575975"/>
              <a:chExt cx="10801097" cy="797724"/>
            </a:xfrm>
          </p:grpSpPr>
          <p:sp>
            <p:nvSpPr>
              <p:cNvPr id="62" name="右箭头 61"/>
              <p:cNvSpPr/>
              <p:nvPr/>
            </p:nvSpPr>
            <p:spPr bwMode="auto">
              <a:xfrm>
                <a:off x="683754" y="4575975"/>
                <a:ext cx="10801097" cy="797724"/>
              </a:xfrm>
              <a:prstGeom prst="rightArrow">
                <a:avLst>
                  <a:gd name="adj1" fmla="val 55268"/>
                  <a:gd name="adj2" fmla="val 122573"/>
                </a:avLst>
              </a:prstGeom>
              <a:solidFill>
                <a:srgbClr val="6699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buFont typeface="Wingdings" pitchFamily="2" charset="2"/>
                  <a:buNone/>
                </a:pPr>
                <a:endParaRPr lang="zh-CN" altLang="en-US" sz="1600" dirty="0">
                  <a:solidFill>
                    <a:srgbClr val="000000"/>
                  </a:solidFill>
                  <a:latin typeface="Arial" pitchFamily="34" charset="0"/>
                  <a:cs typeface="Arial" pitchFamily="34" charset="0"/>
                </a:endParaRPr>
              </a:p>
            </p:txBody>
          </p:sp>
          <p:grpSp>
            <p:nvGrpSpPr>
              <p:cNvPr id="9" name="组合 17"/>
              <p:cNvGrpSpPr/>
              <p:nvPr/>
            </p:nvGrpSpPr>
            <p:grpSpPr>
              <a:xfrm>
                <a:off x="698500" y="4782190"/>
                <a:ext cx="10161847" cy="430887"/>
                <a:chOff x="399685" y="4796581"/>
                <a:chExt cx="10161847" cy="430887"/>
              </a:xfrm>
            </p:grpSpPr>
            <p:sp>
              <p:nvSpPr>
                <p:cNvPr id="70" name="矩形 69"/>
                <p:cNvSpPr/>
                <p:nvPr/>
              </p:nvSpPr>
              <p:spPr>
                <a:xfrm>
                  <a:off x="399685" y="4796581"/>
                  <a:ext cx="3539671" cy="430887"/>
                </a:xfrm>
                <a:prstGeom prst="rect">
                  <a:avLst/>
                </a:prstGeom>
              </p:spPr>
              <p:txBody>
                <a:bodyPr wrap="square" lIns="0" tIns="0" rIns="0" bIns="0">
                  <a:spAutoFit/>
                </a:bodyPr>
                <a:lstStyle/>
                <a:p>
                  <a:pPr algn="ctr" fontAlgn="base">
                    <a:spcBef>
                      <a:spcPct val="0"/>
                    </a:spcBef>
                    <a:spcAft>
                      <a:spcPct val="0"/>
                    </a:spcAft>
                    <a:buFont typeface="Wingdings" pitchFamily="2" charset="2"/>
                    <a:buNone/>
                  </a:pPr>
                  <a:r>
                    <a:rPr lang="ru-RU" altLang="zh-CN" sz="1400" dirty="0">
                      <a:solidFill>
                        <a:srgbClr val="FFFFFF">
                          <a:lumMod val="95000"/>
                        </a:srgbClr>
                      </a:solidFill>
                      <a:latin typeface="Arial" pitchFamily="34" charset="0"/>
                      <a:cs typeface="Arial" pitchFamily="34" charset="0"/>
                    </a:rPr>
                    <a:t>Разпространение и представяне на информация</a:t>
                  </a:r>
                  <a:endParaRPr lang="en-US" altLang="zh-CN" sz="1400" dirty="0">
                    <a:solidFill>
                      <a:srgbClr val="FFFFFF">
                        <a:lumMod val="95000"/>
                      </a:srgbClr>
                    </a:solidFill>
                    <a:latin typeface="Arial" pitchFamily="34" charset="0"/>
                    <a:cs typeface="Arial" pitchFamily="34" charset="0"/>
                  </a:endParaRPr>
                </a:p>
              </p:txBody>
            </p:sp>
            <p:sp>
              <p:nvSpPr>
                <p:cNvPr id="79" name="矩形 78"/>
                <p:cNvSpPr/>
                <p:nvPr/>
              </p:nvSpPr>
              <p:spPr>
                <a:xfrm>
                  <a:off x="4169846" y="4796581"/>
                  <a:ext cx="2520000" cy="215444"/>
                </a:xfrm>
                <a:prstGeom prst="rect">
                  <a:avLst/>
                </a:prstGeom>
              </p:spPr>
              <p:txBody>
                <a:bodyPr wrap="square" lIns="0" tIns="0" rIns="0" bIns="0">
                  <a:spAutoFit/>
                </a:bodyPr>
                <a:lstStyle/>
                <a:p>
                  <a:pPr algn="ctr" fontAlgn="base">
                    <a:spcBef>
                      <a:spcPct val="0"/>
                    </a:spcBef>
                    <a:spcAft>
                      <a:spcPct val="0"/>
                    </a:spcAft>
                    <a:buFont typeface="Wingdings" pitchFamily="2" charset="2"/>
                    <a:buNone/>
                  </a:pPr>
                  <a:r>
                    <a:rPr lang="bg-BG" altLang="zh-CN" sz="1400" dirty="0">
                      <a:solidFill>
                        <a:srgbClr val="FFFFFF">
                          <a:lumMod val="95000"/>
                        </a:srgbClr>
                      </a:solidFill>
                      <a:latin typeface="Arial" pitchFamily="34" charset="0"/>
                      <a:cs typeface="Arial" pitchFamily="34" charset="0"/>
                    </a:rPr>
                    <a:t>Предаване на информация</a:t>
                  </a:r>
                  <a:endParaRPr lang="en-US" altLang="zh-CN" sz="1400" dirty="0">
                    <a:solidFill>
                      <a:srgbClr val="FFFFFF">
                        <a:lumMod val="95000"/>
                      </a:srgbClr>
                    </a:solidFill>
                    <a:latin typeface="Arial" pitchFamily="34" charset="0"/>
                    <a:cs typeface="Arial" pitchFamily="34" charset="0"/>
                  </a:endParaRPr>
                </a:p>
              </p:txBody>
            </p:sp>
            <p:sp>
              <p:nvSpPr>
                <p:cNvPr id="80" name="矩形 79"/>
                <p:cNvSpPr/>
                <p:nvPr/>
              </p:nvSpPr>
              <p:spPr>
                <a:xfrm>
                  <a:off x="7321532" y="4796581"/>
                  <a:ext cx="3240000" cy="215444"/>
                </a:xfrm>
                <a:prstGeom prst="rect">
                  <a:avLst/>
                </a:prstGeom>
              </p:spPr>
              <p:txBody>
                <a:bodyPr wrap="square" lIns="0" tIns="0" rIns="0" bIns="0">
                  <a:spAutoFit/>
                </a:bodyPr>
                <a:lstStyle/>
                <a:p>
                  <a:pPr algn="ctr" fontAlgn="base">
                    <a:spcBef>
                      <a:spcPct val="0"/>
                    </a:spcBef>
                    <a:spcAft>
                      <a:spcPct val="0"/>
                    </a:spcAft>
                    <a:buFont typeface="Wingdings" pitchFamily="2" charset="2"/>
                    <a:buNone/>
                  </a:pPr>
                  <a:r>
                    <a:rPr lang="bg-BG" altLang="zh-CN" sz="1400" dirty="0">
                      <a:solidFill>
                        <a:srgbClr val="FFFFFF">
                          <a:lumMod val="95000"/>
                        </a:srgbClr>
                      </a:solidFill>
                      <a:latin typeface="Arial" pitchFamily="34" charset="0"/>
                      <a:cs typeface="Arial" pitchFamily="34" charset="0"/>
                    </a:rPr>
                    <a:t>Съхранение на информация</a:t>
                  </a:r>
                  <a:endParaRPr lang="en-US" altLang="zh-CN" sz="1400" dirty="0">
                    <a:solidFill>
                      <a:srgbClr val="FFFFFF">
                        <a:lumMod val="95000"/>
                      </a:srgbClr>
                    </a:solidFill>
                    <a:latin typeface="Arial" pitchFamily="34" charset="0"/>
                    <a:cs typeface="Arial" pitchFamily="34" charset="0"/>
                  </a:endParaRPr>
                </a:p>
              </p:txBody>
            </p:sp>
          </p:grpSp>
        </p:grpSp>
        <p:grpSp>
          <p:nvGrpSpPr>
            <p:cNvPr id="10" name="组合 37"/>
            <p:cNvGrpSpPr/>
            <p:nvPr/>
          </p:nvGrpSpPr>
          <p:grpSpPr>
            <a:xfrm>
              <a:off x="998962" y="5168434"/>
              <a:ext cx="9574262" cy="1154162"/>
              <a:chOff x="998962" y="5168434"/>
              <a:chExt cx="9574262" cy="1154162"/>
            </a:xfrm>
          </p:grpSpPr>
          <p:sp>
            <p:nvSpPr>
              <p:cNvPr id="44" name="矩形 12"/>
              <p:cNvSpPr>
                <a:spLocks noChangeArrowheads="1"/>
              </p:cNvSpPr>
              <p:nvPr/>
            </p:nvSpPr>
            <p:spPr bwMode="auto">
              <a:xfrm>
                <a:off x="8486558" y="5168434"/>
                <a:ext cx="2086666" cy="1154162"/>
              </a:xfrm>
              <a:prstGeom prst="rect">
                <a:avLst/>
              </a:prstGeom>
              <a:noFill/>
              <a:ln w="9525">
                <a:noFill/>
                <a:miter lim="800000"/>
                <a:headEnd/>
                <a:tailEnd/>
              </a:ln>
            </p:spPr>
            <p:txBody>
              <a:bodyPr wrap="square" lIns="0" tIns="0" rIns="0" bIns="0">
                <a:spAutoFit/>
              </a:bodyPr>
              <a:lstStyle/>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Инфраструктура на център за данни</a:t>
                </a:r>
              </a:p>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Big Data аналитична платформа</a:t>
                </a:r>
              </a:p>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Облачни услуги</a:t>
                </a:r>
                <a:endParaRPr lang="en-US" altLang="zh-CN" sz="1400" dirty="0">
                  <a:solidFill>
                    <a:srgbClr val="000000">
                      <a:lumMod val="75000"/>
                      <a:lumOff val="25000"/>
                    </a:srgbClr>
                  </a:solidFill>
                  <a:latin typeface="Arial" pitchFamily="34" charset="0"/>
                  <a:cs typeface="Arial" pitchFamily="34" charset="0"/>
                </a:endParaRPr>
              </a:p>
            </p:txBody>
          </p:sp>
          <p:sp>
            <p:nvSpPr>
              <p:cNvPr id="54" name="矩形 12"/>
              <p:cNvSpPr>
                <a:spLocks noChangeArrowheads="1"/>
              </p:cNvSpPr>
              <p:nvPr/>
            </p:nvSpPr>
            <p:spPr bwMode="auto">
              <a:xfrm>
                <a:off x="998962" y="5168434"/>
                <a:ext cx="3077159" cy="977191"/>
              </a:xfrm>
              <a:prstGeom prst="rect">
                <a:avLst/>
              </a:prstGeom>
              <a:noFill/>
              <a:ln w="9525">
                <a:noFill/>
                <a:miter lim="800000"/>
                <a:headEnd/>
                <a:tailEnd/>
              </a:ln>
            </p:spPr>
            <p:txBody>
              <a:bodyPr wrap="square" lIns="0" tIns="0" rIns="0" bIns="0">
                <a:spAutoFit/>
              </a:bodyPr>
              <a:lstStyle/>
              <a:p>
                <a:pPr marL="174573" indent="-174573"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Смартфони</a:t>
                </a:r>
              </a:p>
              <a:p>
                <a:pPr marL="174573" indent="-174573"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MBB &amp; домашни устройства</a:t>
                </a:r>
              </a:p>
              <a:p>
                <a:pPr marL="174573" indent="-174573"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Преносими устройства</a:t>
                </a:r>
              </a:p>
              <a:p>
                <a:pPr marL="174573" indent="-174573"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Телематика на превозното средство</a:t>
                </a:r>
                <a:endParaRPr lang="zh-CN" altLang="en-US" sz="1400" dirty="0">
                  <a:solidFill>
                    <a:srgbClr val="000000">
                      <a:lumMod val="75000"/>
                      <a:lumOff val="25000"/>
                    </a:srgbClr>
                  </a:solidFill>
                  <a:latin typeface="Arial" pitchFamily="34" charset="0"/>
                  <a:cs typeface="Arial" pitchFamily="34" charset="0"/>
                </a:endParaRPr>
              </a:p>
            </p:txBody>
          </p:sp>
          <p:grpSp>
            <p:nvGrpSpPr>
              <p:cNvPr id="11" name="组合 23"/>
              <p:cNvGrpSpPr/>
              <p:nvPr/>
            </p:nvGrpSpPr>
            <p:grpSpPr>
              <a:xfrm>
                <a:off x="4530708" y="5168434"/>
                <a:ext cx="3811204" cy="938719"/>
                <a:chOff x="4710357" y="5333003"/>
                <a:chExt cx="3811204" cy="938719"/>
              </a:xfrm>
            </p:grpSpPr>
            <p:sp>
              <p:nvSpPr>
                <p:cNvPr id="39" name="矩形 12"/>
                <p:cNvSpPr>
                  <a:spLocks noChangeArrowheads="1"/>
                </p:cNvSpPr>
                <p:nvPr/>
              </p:nvSpPr>
              <p:spPr bwMode="auto">
                <a:xfrm>
                  <a:off x="4710357" y="5333003"/>
                  <a:ext cx="1536167" cy="938719"/>
                </a:xfrm>
                <a:prstGeom prst="rect">
                  <a:avLst/>
                </a:prstGeom>
                <a:noFill/>
                <a:ln w="9525">
                  <a:noFill/>
                  <a:miter lim="800000"/>
                  <a:headEnd/>
                  <a:tailEnd/>
                </a:ln>
              </p:spPr>
              <p:txBody>
                <a:bodyPr wrap="square" lIns="0" tIns="0" rIns="0" bIns="0">
                  <a:spAutoFit/>
                </a:bodyPr>
                <a:lstStyle/>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Мобилна мрежа</a:t>
                  </a:r>
                </a:p>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Фиксирана мрежа</a:t>
                  </a:r>
                </a:p>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Телеком софтуер и основна мрежа</a:t>
                  </a:r>
                  <a:endParaRPr lang="en-US" altLang="zh-CN" sz="1400" dirty="0">
                    <a:solidFill>
                      <a:srgbClr val="000000">
                        <a:lumMod val="75000"/>
                        <a:lumOff val="25000"/>
                      </a:srgbClr>
                    </a:solidFill>
                    <a:latin typeface="Arial" pitchFamily="34" charset="0"/>
                    <a:cs typeface="Arial" pitchFamily="34" charset="0"/>
                  </a:endParaRPr>
                </a:p>
              </p:txBody>
            </p:sp>
            <p:sp>
              <p:nvSpPr>
                <p:cNvPr id="83" name="矩形 12"/>
                <p:cNvSpPr>
                  <a:spLocks noChangeArrowheads="1"/>
                </p:cNvSpPr>
                <p:nvPr/>
              </p:nvSpPr>
              <p:spPr bwMode="auto">
                <a:xfrm>
                  <a:off x="6480734" y="5333003"/>
                  <a:ext cx="2040827" cy="900246"/>
                </a:xfrm>
                <a:prstGeom prst="rect">
                  <a:avLst/>
                </a:prstGeom>
                <a:noFill/>
                <a:ln w="9525">
                  <a:noFill/>
                  <a:miter lim="800000"/>
                  <a:headEnd/>
                  <a:tailEnd/>
                </a:ln>
              </p:spPr>
              <p:txBody>
                <a:bodyPr wrap="square" lIns="0" tIns="0" rIns="0" bIns="0">
                  <a:spAutoFit/>
                </a:bodyPr>
                <a:lstStyle/>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Enterprise мрежа</a:t>
                  </a:r>
                </a:p>
                <a:p>
                  <a:pPr defTabSz="1217517">
                    <a:spcAft>
                      <a:spcPts val="300"/>
                    </a:spcAft>
                    <a:buClr>
                      <a:srgbClr val="990000"/>
                    </a:buClr>
                    <a:buSzPct val="60000"/>
                    <a:defRPr/>
                  </a:pPr>
                  <a:r>
                    <a:rPr lang="ru-RU" altLang="zh-CN" sz="1400" dirty="0">
                      <a:solidFill>
                        <a:srgbClr val="000000">
                          <a:lumMod val="75000"/>
                          <a:lumOff val="25000"/>
                        </a:srgbClr>
                      </a:solidFill>
                      <a:latin typeface="Arial" pitchFamily="34" charset="0"/>
                      <a:cs typeface="Arial" pitchFamily="34" charset="0"/>
                    </a:rPr>
                    <a:t>М2М платформа за управление на свързването</a:t>
                  </a:r>
                  <a:endParaRPr lang="en-US" altLang="zh-CN" sz="1400" dirty="0">
                    <a:solidFill>
                      <a:srgbClr val="000000">
                        <a:lumMod val="75000"/>
                        <a:lumOff val="25000"/>
                      </a:srgbClr>
                    </a:solidFill>
                    <a:latin typeface="Arial" pitchFamily="34" charset="0"/>
                    <a:cs typeface="Arial" pitchFamily="34" charset="0"/>
                  </a:endParaRPr>
                </a:p>
              </p:txBody>
            </p:sp>
          </p:grpSp>
          <p:cxnSp>
            <p:nvCxnSpPr>
              <p:cNvPr id="29" name="直接连接符 28"/>
              <p:cNvCxnSpPr/>
              <p:nvPr/>
            </p:nvCxnSpPr>
            <p:spPr bwMode="auto">
              <a:xfrm>
                <a:off x="4310332" y="5168434"/>
                <a:ext cx="0" cy="936000"/>
              </a:xfrm>
              <a:prstGeom prst="line">
                <a:avLst/>
              </a:prstGeom>
              <a:noFill/>
              <a:ln w="12700" cap="flat" cmpd="sng" algn="ctr">
                <a:solidFill>
                  <a:schemeClr val="bg1">
                    <a:lumMod val="65000"/>
                  </a:schemeClr>
                </a:solidFill>
                <a:prstDash val="sysDash"/>
                <a:round/>
                <a:headEnd type="none" w="med" len="med"/>
                <a:tailEnd type="none" w="med" len="med"/>
              </a:ln>
              <a:effectLst/>
            </p:spPr>
          </p:cxnSp>
          <p:cxnSp>
            <p:nvCxnSpPr>
              <p:cNvPr id="99" name="直接连接符 98"/>
              <p:cNvCxnSpPr/>
              <p:nvPr/>
            </p:nvCxnSpPr>
            <p:spPr bwMode="auto">
              <a:xfrm>
                <a:off x="8177839" y="5168434"/>
                <a:ext cx="0" cy="936000"/>
              </a:xfrm>
              <a:prstGeom prst="line">
                <a:avLst/>
              </a:prstGeom>
              <a:noFill/>
              <a:ln w="12700" cap="flat" cmpd="sng" algn="ctr">
                <a:solidFill>
                  <a:schemeClr val="bg1">
                    <a:lumMod val="65000"/>
                  </a:schemeClr>
                </a:solidFill>
                <a:prstDash val="sysDash"/>
                <a:round/>
                <a:headEnd type="none" w="med" len="med"/>
                <a:tailEnd type="none" w="med" len="med"/>
              </a:ln>
              <a:effectLst/>
            </p:spPr>
          </p:cxnSp>
        </p:grpSp>
      </p:grpSp>
      <p:grpSp>
        <p:nvGrpSpPr>
          <p:cNvPr id="12" name="组合 116"/>
          <p:cNvGrpSpPr/>
          <p:nvPr/>
        </p:nvGrpSpPr>
        <p:grpSpPr>
          <a:xfrm>
            <a:off x="4359409" y="1237303"/>
            <a:ext cx="3455100" cy="719813"/>
            <a:chOff x="4360544" y="1565356"/>
            <a:chExt cx="3456000" cy="720000"/>
          </a:xfrm>
        </p:grpSpPr>
        <p:sp>
          <p:nvSpPr>
            <p:cNvPr id="34" name="矩形 27"/>
            <p:cNvSpPr>
              <a:spLocks noChangeArrowheads="1"/>
            </p:cNvSpPr>
            <p:nvPr/>
          </p:nvSpPr>
          <p:spPr bwMode="auto">
            <a:xfrm>
              <a:off x="4360544" y="1637356"/>
              <a:ext cx="3456000" cy="576000"/>
            </a:xfrm>
            <a:prstGeom prst="roundRect">
              <a:avLst/>
            </a:prstGeom>
            <a:solidFill>
              <a:srgbClr val="00B0F0"/>
            </a:solidFill>
            <a:ln w="9525">
              <a:noFill/>
              <a:miter lim="800000"/>
              <a:headEnd/>
              <a:tailEnd/>
            </a:ln>
          </p:spPr>
          <p:txBody>
            <a:bodyPr wrap="square" lIns="359906" tIns="0" rIns="0" bIns="0" anchor="ctr" anchorCtr="0">
              <a:noAutofit/>
            </a:bodyPr>
            <a:lstStyle/>
            <a:p>
              <a:pPr algn="ctr" fontAlgn="base">
                <a:spcBef>
                  <a:spcPct val="0"/>
                </a:spcBef>
                <a:spcAft>
                  <a:spcPct val="0"/>
                </a:spcAft>
                <a:buFont typeface="Wingdings" pitchFamily="2" charset="2"/>
                <a:buNone/>
              </a:pPr>
              <a:r>
                <a:rPr lang="bg-BG" altLang="zh-CN" sz="1400" dirty="0">
                  <a:solidFill>
                    <a:srgbClr val="FFFFFF"/>
                  </a:solidFill>
                  <a:latin typeface="Arial" pitchFamily="34" charset="0"/>
                  <a:cs typeface="Arial" pitchFamily="34" charset="0"/>
                </a:rPr>
                <a:t>Глобални телекоми</a:t>
              </a:r>
              <a:endParaRPr lang="zh-CN" altLang="en-US" sz="1400" dirty="0">
                <a:solidFill>
                  <a:srgbClr val="FFFFFF"/>
                </a:solidFill>
                <a:latin typeface="Arial" pitchFamily="34" charset="0"/>
                <a:cs typeface="Arial" pitchFamily="34" charset="0"/>
              </a:endParaRPr>
            </a:p>
          </p:txBody>
        </p:sp>
        <p:grpSp>
          <p:nvGrpSpPr>
            <p:cNvPr id="14" name="组合 15"/>
            <p:cNvGrpSpPr/>
            <p:nvPr/>
          </p:nvGrpSpPr>
          <p:grpSpPr>
            <a:xfrm>
              <a:off x="4514445" y="1565356"/>
              <a:ext cx="720000" cy="720000"/>
              <a:chOff x="4513411" y="1429562"/>
              <a:chExt cx="720000" cy="720000"/>
            </a:xfrm>
          </p:grpSpPr>
          <p:sp>
            <p:nvSpPr>
              <p:cNvPr id="86" name="椭圆 85"/>
              <p:cNvSpPr>
                <a:spLocks noChangeAspect="1"/>
              </p:cNvSpPr>
              <p:nvPr/>
            </p:nvSpPr>
            <p:spPr bwMode="auto">
              <a:xfrm>
                <a:off x="4513411" y="1429562"/>
                <a:ext cx="720000" cy="720000"/>
              </a:xfrm>
              <a:prstGeom prst="ellipse">
                <a:avLst/>
              </a:prstGeom>
              <a:solidFill>
                <a:schemeClr val="bg1"/>
              </a:solidFill>
              <a:ln w="19050" cap="flat" cmpd="sng" algn="ctr">
                <a:solidFill>
                  <a:srgbClr val="00B0F0"/>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SimSun" pitchFamily="2" charset="-122"/>
                  <a:cs typeface="Arial" pitchFamily="34" charset="0"/>
                </a:endParaRPr>
              </a:p>
            </p:txBody>
          </p:sp>
          <p:sp>
            <p:nvSpPr>
              <p:cNvPr id="92" name="Freeform 5"/>
              <p:cNvSpPr>
                <a:spLocks noChangeAspect="1" noEditPoints="1"/>
              </p:cNvSpPr>
              <p:nvPr/>
            </p:nvSpPr>
            <p:spPr bwMode="auto">
              <a:xfrm>
                <a:off x="4714448" y="1609562"/>
                <a:ext cx="317926" cy="360000"/>
              </a:xfrm>
              <a:custGeom>
                <a:avLst/>
                <a:gdLst>
                  <a:gd name="T0" fmla="*/ 244 w 2282"/>
                  <a:gd name="T1" fmla="*/ 522 h 2584"/>
                  <a:gd name="T2" fmla="*/ 374 w 2282"/>
                  <a:gd name="T3" fmla="*/ 238 h 2584"/>
                  <a:gd name="T4" fmla="*/ 440 w 2282"/>
                  <a:gd name="T5" fmla="*/ 74 h 2584"/>
                  <a:gd name="T6" fmla="*/ 328 w 2282"/>
                  <a:gd name="T7" fmla="*/ 0 h 2584"/>
                  <a:gd name="T8" fmla="*/ 170 w 2282"/>
                  <a:gd name="T9" fmla="*/ 158 h 2584"/>
                  <a:gd name="T10" fmla="*/ 26 w 2282"/>
                  <a:gd name="T11" fmla="*/ 516 h 2584"/>
                  <a:gd name="T12" fmla="*/ 4 w 2282"/>
                  <a:gd name="T13" fmla="*/ 856 h 2584"/>
                  <a:gd name="T14" fmla="*/ 102 w 2282"/>
                  <a:gd name="T15" fmla="*/ 1230 h 2584"/>
                  <a:gd name="T16" fmla="*/ 264 w 2282"/>
                  <a:gd name="T17" fmla="*/ 1486 h 2584"/>
                  <a:gd name="T18" fmla="*/ 338 w 2282"/>
                  <a:gd name="T19" fmla="*/ 1518 h 2584"/>
                  <a:gd name="T20" fmla="*/ 440 w 2282"/>
                  <a:gd name="T21" fmla="*/ 1442 h 2584"/>
                  <a:gd name="T22" fmla="*/ 374 w 2282"/>
                  <a:gd name="T23" fmla="*/ 1278 h 2584"/>
                  <a:gd name="T24" fmla="*/ 244 w 2282"/>
                  <a:gd name="T25" fmla="*/ 994 h 2584"/>
                  <a:gd name="T26" fmla="*/ 664 w 2282"/>
                  <a:gd name="T27" fmla="*/ 1192 h 2584"/>
                  <a:gd name="T28" fmla="*/ 754 w 2282"/>
                  <a:gd name="T29" fmla="*/ 1142 h 2584"/>
                  <a:gd name="T30" fmla="*/ 734 w 2282"/>
                  <a:gd name="T31" fmla="*/ 994 h 2584"/>
                  <a:gd name="T32" fmla="*/ 670 w 2282"/>
                  <a:gd name="T33" fmla="*/ 758 h 2584"/>
                  <a:gd name="T34" fmla="*/ 752 w 2282"/>
                  <a:gd name="T35" fmla="*/ 492 h 2584"/>
                  <a:gd name="T36" fmla="*/ 742 w 2282"/>
                  <a:gd name="T37" fmla="*/ 358 h 2584"/>
                  <a:gd name="T38" fmla="*/ 606 w 2282"/>
                  <a:gd name="T39" fmla="*/ 342 h 2584"/>
                  <a:gd name="T40" fmla="*/ 474 w 2282"/>
                  <a:gd name="T41" fmla="*/ 604 h 2584"/>
                  <a:gd name="T42" fmla="*/ 488 w 2282"/>
                  <a:gd name="T43" fmla="*/ 960 h 2584"/>
                  <a:gd name="T44" fmla="*/ 604 w 2282"/>
                  <a:gd name="T45" fmla="*/ 1172 h 2584"/>
                  <a:gd name="T46" fmla="*/ 1142 w 2282"/>
                  <a:gd name="T47" fmla="*/ 986 h 2584"/>
                  <a:gd name="T48" fmla="*/ 1302 w 2282"/>
                  <a:gd name="T49" fmla="*/ 920 h 2584"/>
                  <a:gd name="T50" fmla="*/ 1370 w 2282"/>
                  <a:gd name="T51" fmla="*/ 758 h 2584"/>
                  <a:gd name="T52" fmla="*/ 1318 w 2282"/>
                  <a:gd name="T53" fmla="*/ 612 h 2584"/>
                  <a:gd name="T54" fmla="*/ 1164 w 2282"/>
                  <a:gd name="T55" fmla="*/ 530 h 2584"/>
                  <a:gd name="T56" fmla="*/ 1014 w 2282"/>
                  <a:gd name="T57" fmla="*/ 568 h 2584"/>
                  <a:gd name="T58" fmla="*/ 918 w 2282"/>
                  <a:gd name="T59" fmla="*/ 712 h 2584"/>
                  <a:gd name="T60" fmla="*/ 940 w 2282"/>
                  <a:gd name="T61" fmla="*/ 866 h 2584"/>
                  <a:gd name="T62" fmla="*/ 1074 w 2282"/>
                  <a:gd name="T63" fmla="*/ 976 h 2584"/>
                  <a:gd name="T64" fmla="*/ 1994 w 2282"/>
                  <a:gd name="T65" fmla="*/ 12 h 2584"/>
                  <a:gd name="T66" fmla="*/ 1862 w 2282"/>
                  <a:gd name="T67" fmla="*/ 38 h 2584"/>
                  <a:gd name="T68" fmla="*/ 1862 w 2282"/>
                  <a:gd name="T69" fmla="*/ 174 h 2584"/>
                  <a:gd name="T70" fmla="*/ 2016 w 2282"/>
                  <a:gd name="T71" fmla="*/ 448 h 2584"/>
                  <a:gd name="T72" fmla="*/ 2068 w 2282"/>
                  <a:gd name="T73" fmla="*/ 758 h 2584"/>
                  <a:gd name="T74" fmla="*/ 2028 w 2282"/>
                  <a:gd name="T75" fmla="*/ 1032 h 2584"/>
                  <a:gd name="T76" fmla="*/ 1886 w 2282"/>
                  <a:gd name="T77" fmla="*/ 1312 h 2584"/>
                  <a:gd name="T78" fmla="*/ 1850 w 2282"/>
                  <a:gd name="T79" fmla="*/ 1460 h 2584"/>
                  <a:gd name="T80" fmla="*/ 1944 w 2282"/>
                  <a:gd name="T81" fmla="*/ 1518 h 2584"/>
                  <a:gd name="T82" fmla="*/ 2028 w 2282"/>
                  <a:gd name="T83" fmla="*/ 1478 h 2584"/>
                  <a:gd name="T84" fmla="*/ 2200 w 2282"/>
                  <a:gd name="T85" fmla="*/ 1186 h 2584"/>
                  <a:gd name="T86" fmla="*/ 2282 w 2282"/>
                  <a:gd name="T87" fmla="*/ 806 h 2584"/>
                  <a:gd name="T88" fmla="*/ 2246 w 2282"/>
                  <a:gd name="T89" fmla="*/ 468 h 2584"/>
                  <a:gd name="T90" fmla="*/ 2086 w 2282"/>
                  <a:gd name="T91" fmla="*/ 116 h 2584"/>
                  <a:gd name="T92" fmla="*/ 1518 w 2282"/>
                  <a:gd name="T93" fmla="*/ 392 h 2584"/>
                  <a:gd name="T94" fmla="*/ 1566 w 2282"/>
                  <a:gd name="T95" fmla="*/ 554 h 2584"/>
                  <a:gd name="T96" fmla="*/ 1610 w 2282"/>
                  <a:gd name="T97" fmla="*/ 794 h 2584"/>
                  <a:gd name="T98" fmla="*/ 1530 w 2282"/>
                  <a:gd name="T99" fmla="*/ 1024 h 2584"/>
                  <a:gd name="T100" fmla="*/ 1558 w 2282"/>
                  <a:gd name="T101" fmla="*/ 1172 h 2584"/>
                  <a:gd name="T102" fmla="*/ 1644 w 2282"/>
                  <a:gd name="T103" fmla="*/ 1188 h 2584"/>
                  <a:gd name="T104" fmla="*/ 1734 w 2282"/>
                  <a:gd name="T105" fmla="*/ 1102 h 2584"/>
                  <a:gd name="T106" fmla="*/ 1826 w 2282"/>
                  <a:gd name="T107" fmla="*/ 758 h 2584"/>
                  <a:gd name="T108" fmla="*/ 1706 w 2282"/>
                  <a:gd name="T109" fmla="*/ 372 h 2584"/>
                  <a:gd name="T110" fmla="*/ 1578 w 2282"/>
                  <a:gd name="T111" fmla="*/ 334 h 2584"/>
                  <a:gd name="T112" fmla="*/ 1516 w 2282"/>
                  <a:gd name="T113" fmla="*/ 2584 h 2584"/>
                  <a:gd name="T114" fmla="*/ 1378 w 2282"/>
                  <a:gd name="T115" fmla="*/ 2128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82" h="2584">
                    <a:moveTo>
                      <a:pt x="214" y="758"/>
                    </a:moveTo>
                    <a:lnTo>
                      <a:pt x="214" y="758"/>
                    </a:lnTo>
                    <a:lnTo>
                      <a:pt x="216" y="718"/>
                    </a:lnTo>
                    <a:lnTo>
                      <a:pt x="218" y="678"/>
                    </a:lnTo>
                    <a:lnTo>
                      <a:pt x="222" y="638"/>
                    </a:lnTo>
                    <a:lnTo>
                      <a:pt x="228" y="600"/>
                    </a:lnTo>
                    <a:lnTo>
                      <a:pt x="234" y="560"/>
                    </a:lnTo>
                    <a:lnTo>
                      <a:pt x="244" y="522"/>
                    </a:lnTo>
                    <a:lnTo>
                      <a:pt x="254" y="484"/>
                    </a:lnTo>
                    <a:lnTo>
                      <a:pt x="266" y="448"/>
                    </a:lnTo>
                    <a:lnTo>
                      <a:pt x="280" y="410"/>
                    </a:lnTo>
                    <a:lnTo>
                      <a:pt x="296" y="374"/>
                    </a:lnTo>
                    <a:lnTo>
                      <a:pt x="314" y="340"/>
                    </a:lnTo>
                    <a:lnTo>
                      <a:pt x="332" y="304"/>
                    </a:lnTo>
                    <a:lnTo>
                      <a:pt x="352" y="270"/>
                    </a:lnTo>
                    <a:lnTo>
                      <a:pt x="374" y="238"/>
                    </a:lnTo>
                    <a:lnTo>
                      <a:pt x="396" y="206"/>
                    </a:lnTo>
                    <a:lnTo>
                      <a:pt x="422" y="174"/>
                    </a:lnTo>
                    <a:lnTo>
                      <a:pt x="422" y="174"/>
                    </a:lnTo>
                    <a:lnTo>
                      <a:pt x="434" y="156"/>
                    </a:lnTo>
                    <a:lnTo>
                      <a:pt x="440" y="136"/>
                    </a:lnTo>
                    <a:lnTo>
                      <a:pt x="444" y="116"/>
                    </a:lnTo>
                    <a:lnTo>
                      <a:pt x="444" y="96"/>
                    </a:lnTo>
                    <a:lnTo>
                      <a:pt x="440" y="74"/>
                    </a:lnTo>
                    <a:lnTo>
                      <a:pt x="432" y="56"/>
                    </a:lnTo>
                    <a:lnTo>
                      <a:pt x="422" y="38"/>
                    </a:lnTo>
                    <a:lnTo>
                      <a:pt x="406" y="24"/>
                    </a:lnTo>
                    <a:lnTo>
                      <a:pt x="406" y="24"/>
                    </a:lnTo>
                    <a:lnTo>
                      <a:pt x="388" y="12"/>
                    </a:lnTo>
                    <a:lnTo>
                      <a:pt x="368" y="4"/>
                    </a:lnTo>
                    <a:lnTo>
                      <a:pt x="348" y="0"/>
                    </a:lnTo>
                    <a:lnTo>
                      <a:pt x="328" y="0"/>
                    </a:lnTo>
                    <a:lnTo>
                      <a:pt x="308" y="4"/>
                    </a:lnTo>
                    <a:lnTo>
                      <a:pt x="288" y="12"/>
                    </a:lnTo>
                    <a:lnTo>
                      <a:pt x="270" y="24"/>
                    </a:lnTo>
                    <a:lnTo>
                      <a:pt x="256" y="38"/>
                    </a:lnTo>
                    <a:lnTo>
                      <a:pt x="256" y="38"/>
                    </a:lnTo>
                    <a:lnTo>
                      <a:pt x="226" y="78"/>
                    </a:lnTo>
                    <a:lnTo>
                      <a:pt x="198" y="116"/>
                    </a:lnTo>
                    <a:lnTo>
                      <a:pt x="170" y="158"/>
                    </a:lnTo>
                    <a:lnTo>
                      <a:pt x="146" y="200"/>
                    </a:lnTo>
                    <a:lnTo>
                      <a:pt x="124" y="242"/>
                    </a:lnTo>
                    <a:lnTo>
                      <a:pt x="102" y="286"/>
                    </a:lnTo>
                    <a:lnTo>
                      <a:pt x="84" y="330"/>
                    </a:lnTo>
                    <a:lnTo>
                      <a:pt x="66" y="376"/>
                    </a:lnTo>
                    <a:lnTo>
                      <a:pt x="50" y="422"/>
                    </a:lnTo>
                    <a:lnTo>
                      <a:pt x="38" y="468"/>
                    </a:lnTo>
                    <a:lnTo>
                      <a:pt x="26" y="516"/>
                    </a:lnTo>
                    <a:lnTo>
                      <a:pt x="16" y="564"/>
                    </a:lnTo>
                    <a:lnTo>
                      <a:pt x="10" y="612"/>
                    </a:lnTo>
                    <a:lnTo>
                      <a:pt x="4" y="660"/>
                    </a:lnTo>
                    <a:lnTo>
                      <a:pt x="2" y="708"/>
                    </a:lnTo>
                    <a:lnTo>
                      <a:pt x="0" y="758"/>
                    </a:lnTo>
                    <a:lnTo>
                      <a:pt x="0" y="758"/>
                    </a:lnTo>
                    <a:lnTo>
                      <a:pt x="2" y="806"/>
                    </a:lnTo>
                    <a:lnTo>
                      <a:pt x="4" y="856"/>
                    </a:lnTo>
                    <a:lnTo>
                      <a:pt x="10" y="904"/>
                    </a:lnTo>
                    <a:lnTo>
                      <a:pt x="16" y="952"/>
                    </a:lnTo>
                    <a:lnTo>
                      <a:pt x="26" y="1000"/>
                    </a:lnTo>
                    <a:lnTo>
                      <a:pt x="38" y="1048"/>
                    </a:lnTo>
                    <a:lnTo>
                      <a:pt x="50" y="1094"/>
                    </a:lnTo>
                    <a:lnTo>
                      <a:pt x="66" y="1140"/>
                    </a:lnTo>
                    <a:lnTo>
                      <a:pt x="84" y="1186"/>
                    </a:lnTo>
                    <a:lnTo>
                      <a:pt x="102" y="1230"/>
                    </a:lnTo>
                    <a:lnTo>
                      <a:pt x="124" y="1274"/>
                    </a:lnTo>
                    <a:lnTo>
                      <a:pt x="146" y="1316"/>
                    </a:lnTo>
                    <a:lnTo>
                      <a:pt x="170" y="1358"/>
                    </a:lnTo>
                    <a:lnTo>
                      <a:pt x="198" y="1400"/>
                    </a:lnTo>
                    <a:lnTo>
                      <a:pt x="226" y="1440"/>
                    </a:lnTo>
                    <a:lnTo>
                      <a:pt x="256" y="1478"/>
                    </a:lnTo>
                    <a:lnTo>
                      <a:pt x="256" y="1478"/>
                    </a:lnTo>
                    <a:lnTo>
                      <a:pt x="264" y="1486"/>
                    </a:lnTo>
                    <a:lnTo>
                      <a:pt x="274" y="1494"/>
                    </a:lnTo>
                    <a:lnTo>
                      <a:pt x="282" y="1502"/>
                    </a:lnTo>
                    <a:lnTo>
                      <a:pt x="294" y="1508"/>
                    </a:lnTo>
                    <a:lnTo>
                      <a:pt x="304" y="1512"/>
                    </a:lnTo>
                    <a:lnTo>
                      <a:pt x="316" y="1514"/>
                    </a:lnTo>
                    <a:lnTo>
                      <a:pt x="326" y="1516"/>
                    </a:lnTo>
                    <a:lnTo>
                      <a:pt x="338" y="1518"/>
                    </a:lnTo>
                    <a:lnTo>
                      <a:pt x="338" y="1518"/>
                    </a:lnTo>
                    <a:lnTo>
                      <a:pt x="356" y="1516"/>
                    </a:lnTo>
                    <a:lnTo>
                      <a:pt x="374" y="1512"/>
                    </a:lnTo>
                    <a:lnTo>
                      <a:pt x="390" y="1504"/>
                    </a:lnTo>
                    <a:lnTo>
                      <a:pt x="406" y="1492"/>
                    </a:lnTo>
                    <a:lnTo>
                      <a:pt x="406" y="1492"/>
                    </a:lnTo>
                    <a:lnTo>
                      <a:pt x="422" y="1478"/>
                    </a:lnTo>
                    <a:lnTo>
                      <a:pt x="434" y="1460"/>
                    </a:lnTo>
                    <a:lnTo>
                      <a:pt x="440" y="1442"/>
                    </a:lnTo>
                    <a:lnTo>
                      <a:pt x="444" y="1420"/>
                    </a:lnTo>
                    <a:lnTo>
                      <a:pt x="446" y="1400"/>
                    </a:lnTo>
                    <a:lnTo>
                      <a:pt x="442" y="1380"/>
                    </a:lnTo>
                    <a:lnTo>
                      <a:pt x="434" y="1360"/>
                    </a:lnTo>
                    <a:lnTo>
                      <a:pt x="422" y="1342"/>
                    </a:lnTo>
                    <a:lnTo>
                      <a:pt x="422" y="1342"/>
                    </a:lnTo>
                    <a:lnTo>
                      <a:pt x="398" y="1312"/>
                    </a:lnTo>
                    <a:lnTo>
                      <a:pt x="374" y="1278"/>
                    </a:lnTo>
                    <a:lnTo>
                      <a:pt x="352" y="1246"/>
                    </a:lnTo>
                    <a:lnTo>
                      <a:pt x="332" y="1212"/>
                    </a:lnTo>
                    <a:lnTo>
                      <a:pt x="314" y="1178"/>
                    </a:lnTo>
                    <a:lnTo>
                      <a:pt x="298" y="1142"/>
                    </a:lnTo>
                    <a:lnTo>
                      <a:pt x="282" y="1106"/>
                    </a:lnTo>
                    <a:lnTo>
                      <a:pt x="268" y="1068"/>
                    </a:lnTo>
                    <a:lnTo>
                      <a:pt x="256" y="1032"/>
                    </a:lnTo>
                    <a:lnTo>
                      <a:pt x="244" y="994"/>
                    </a:lnTo>
                    <a:lnTo>
                      <a:pt x="236" y="954"/>
                    </a:lnTo>
                    <a:lnTo>
                      <a:pt x="228" y="916"/>
                    </a:lnTo>
                    <a:lnTo>
                      <a:pt x="222" y="876"/>
                    </a:lnTo>
                    <a:lnTo>
                      <a:pt x="218" y="838"/>
                    </a:lnTo>
                    <a:lnTo>
                      <a:pt x="216" y="798"/>
                    </a:lnTo>
                    <a:lnTo>
                      <a:pt x="214" y="758"/>
                    </a:lnTo>
                    <a:lnTo>
                      <a:pt x="214" y="758"/>
                    </a:lnTo>
                    <a:close/>
                    <a:moveTo>
                      <a:pt x="664" y="1192"/>
                    </a:moveTo>
                    <a:lnTo>
                      <a:pt x="664" y="1192"/>
                    </a:lnTo>
                    <a:lnTo>
                      <a:pt x="680" y="1190"/>
                    </a:lnTo>
                    <a:lnTo>
                      <a:pt x="696" y="1186"/>
                    </a:lnTo>
                    <a:lnTo>
                      <a:pt x="710" y="1180"/>
                    </a:lnTo>
                    <a:lnTo>
                      <a:pt x="726" y="1172"/>
                    </a:lnTo>
                    <a:lnTo>
                      <a:pt x="726" y="1172"/>
                    </a:lnTo>
                    <a:lnTo>
                      <a:pt x="742" y="1158"/>
                    </a:lnTo>
                    <a:lnTo>
                      <a:pt x="754" y="1142"/>
                    </a:lnTo>
                    <a:lnTo>
                      <a:pt x="764" y="1124"/>
                    </a:lnTo>
                    <a:lnTo>
                      <a:pt x="770" y="1104"/>
                    </a:lnTo>
                    <a:lnTo>
                      <a:pt x="772" y="1084"/>
                    </a:lnTo>
                    <a:lnTo>
                      <a:pt x="770" y="1064"/>
                    </a:lnTo>
                    <a:lnTo>
                      <a:pt x="764" y="1042"/>
                    </a:lnTo>
                    <a:lnTo>
                      <a:pt x="752" y="1024"/>
                    </a:lnTo>
                    <a:lnTo>
                      <a:pt x="752" y="1024"/>
                    </a:lnTo>
                    <a:lnTo>
                      <a:pt x="734" y="994"/>
                    </a:lnTo>
                    <a:lnTo>
                      <a:pt x="718" y="962"/>
                    </a:lnTo>
                    <a:lnTo>
                      <a:pt x="704" y="930"/>
                    </a:lnTo>
                    <a:lnTo>
                      <a:pt x="692" y="898"/>
                    </a:lnTo>
                    <a:lnTo>
                      <a:pt x="682" y="864"/>
                    </a:lnTo>
                    <a:lnTo>
                      <a:pt x="676" y="828"/>
                    </a:lnTo>
                    <a:lnTo>
                      <a:pt x="672" y="794"/>
                    </a:lnTo>
                    <a:lnTo>
                      <a:pt x="670" y="758"/>
                    </a:lnTo>
                    <a:lnTo>
                      <a:pt x="670" y="758"/>
                    </a:lnTo>
                    <a:lnTo>
                      <a:pt x="672" y="722"/>
                    </a:lnTo>
                    <a:lnTo>
                      <a:pt x="676" y="688"/>
                    </a:lnTo>
                    <a:lnTo>
                      <a:pt x="682" y="652"/>
                    </a:lnTo>
                    <a:lnTo>
                      <a:pt x="692" y="618"/>
                    </a:lnTo>
                    <a:lnTo>
                      <a:pt x="704" y="586"/>
                    </a:lnTo>
                    <a:lnTo>
                      <a:pt x="718" y="554"/>
                    </a:lnTo>
                    <a:lnTo>
                      <a:pt x="734" y="522"/>
                    </a:lnTo>
                    <a:lnTo>
                      <a:pt x="752" y="492"/>
                    </a:lnTo>
                    <a:lnTo>
                      <a:pt x="752" y="492"/>
                    </a:lnTo>
                    <a:lnTo>
                      <a:pt x="764" y="474"/>
                    </a:lnTo>
                    <a:lnTo>
                      <a:pt x="770" y="454"/>
                    </a:lnTo>
                    <a:lnTo>
                      <a:pt x="772" y="432"/>
                    </a:lnTo>
                    <a:lnTo>
                      <a:pt x="770" y="412"/>
                    </a:lnTo>
                    <a:lnTo>
                      <a:pt x="764" y="392"/>
                    </a:lnTo>
                    <a:lnTo>
                      <a:pt x="754" y="374"/>
                    </a:lnTo>
                    <a:lnTo>
                      <a:pt x="742" y="358"/>
                    </a:lnTo>
                    <a:lnTo>
                      <a:pt x="724" y="344"/>
                    </a:lnTo>
                    <a:lnTo>
                      <a:pt x="724" y="344"/>
                    </a:lnTo>
                    <a:lnTo>
                      <a:pt x="706" y="334"/>
                    </a:lnTo>
                    <a:lnTo>
                      <a:pt x="686" y="326"/>
                    </a:lnTo>
                    <a:lnTo>
                      <a:pt x="666" y="324"/>
                    </a:lnTo>
                    <a:lnTo>
                      <a:pt x="644" y="326"/>
                    </a:lnTo>
                    <a:lnTo>
                      <a:pt x="626" y="332"/>
                    </a:lnTo>
                    <a:lnTo>
                      <a:pt x="606" y="342"/>
                    </a:lnTo>
                    <a:lnTo>
                      <a:pt x="590" y="354"/>
                    </a:lnTo>
                    <a:lnTo>
                      <a:pt x="576" y="372"/>
                    </a:lnTo>
                    <a:lnTo>
                      <a:pt x="576" y="372"/>
                    </a:lnTo>
                    <a:lnTo>
                      <a:pt x="548" y="414"/>
                    </a:lnTo>
                    <a:lnTo>
                      <a:pt x="524" y="460"/>
                    </a:lnTo>
                    <a:lnTo>
                      <a:pt x="504" y="508"/>
                    </a:lnTo>
                    <a:lnTo>
                      <a:pt x="488" y="556"/>
                    </a:lnTo>
                    <a:lnTo>
                      <a:pt x="474" y="604"/>
                    </a:lnTo>
                    <a:lnTo>
                      <a:pt x="464" y="654"/>
                    </a:lnTo>
                    <a:lnTo>
                      <a:pt x="458" y="706"/>
                    </a:lnTo>
                    <a:lnTo>
                      <a:pt x="456" y="758"/>
                    </a:lnTo>
                    <a:lnTo>
                      <a:pt x="456" y="758"/>
                    </a:lnTo>
                    <a:lnTo>
                      <a:pt x="458" y="810"/>
                    </a:lnTo>
                    <a:lnTo>
                      <a:pt x="464" y="860"/>
                    </a:lnTo>
                    <a:lnTo>
                      <a:pt x="474" y="912"/>
                    </a:lnTo>
                    <a:lnTo>
                      <a:pt x="488" y="960"/>
                    </a:lnTo>
                    <a:lnTo>
                      <a:pt x="504" y="1008"/>
                    </a:lnTo>
                    <a:lnTo>
                      <a:pt x="524" y="1056"/>
                    </a:lnTo>
                    <a:lnTo>
                      <a:pt x="548" y="1102"/>
                    </a:lnTo>
                    <a:lnTo>
                      <a:pt x="576" y="1144"/>
                    </a:lnTo>
                    <a:lnTo>
                      <a:pt x="576" y="1144"/>
                    </a:lnTo>
                    <a:lnTo>
                      <a:pt x="584" y="1156"/>
                    </a:lnTo>
                    <a:lnTo>
                      <a:pt x="594" y="1164"/>
                    </a:lnTo>
                    <a:lnTo>
                      <a:pt x="604" y="1172"/>
                    </a:lnTo>
                    <a:lnTo>
                      <a:pt x="616" y="1180"/>
                    </a:lnTo>
                    <a:lnTo>
                      <a:pt x="628" y="1184"/>
                    </a:lnTo>
                    <a:lnTo>
                      <a:pt x="640" y="1188"/>
                    </a:lnTo>
                    <a:lnTo>
                      <a:pt x="652" y="1190"/>
                    </a:lnTo>
                    <a:lnTo>
                      <a:pt x="664" y="1192"/>
                    </a:lnTo>
                    <a:lnTo>
                      <a:pt x="664" y="1192"/>
                    </a:lnTo>
                    <a:close/>
                    <a:moveTo>
                      <a:pt x="1142" y="986"/>
                    </a:moveTo>
                    <a:lnTo>
                      <a:pt x="1142" y="986"/>
                    </a:lnTo>
                    <a:lnTo>
                      <a:pt x="1164" y="986"/>
                    </a:lnTo>
                    <a:lnTo>
                      <a:pt x="1188" y="982"/>
                    </a:lnTo>
                    <a:lnTo>
                      <a:pt x="1210" y="976"/>
                    </a:lnTo>
                    <a:lnTo>
                      <a:pt x="1230" y="968"/>
                    </a:lnTo>
                    <a:lnTo>
                      <a:pt x="1250" y="958"/>
                    </a:lnTo>
                    <a:lnTo>
                      <a:pt x="1270" y="948"/>
                    </a:lnTo>
                    <a:lnTo>
                      <a:pt x="1286" y="934"/>
                    </a:lnTo>
                    <a:lnTo>
                      <a:pt x="1302" y="920"/>
                    </a:lnTo>
                    <a:lnTo>
                      <a:pt x="1318" y="904"/>
                    </a:lnTo>
                    <a:lnTo>
                      <a:pt x="1330" y="886"/>
                    </a:lnTo>
                    <a:lnTo>
                      <a:pt x="1342" y="866"/>
                    </a:lnTo>
                    <a:lnTo>
                      <a:pt x="1352" y="846"/>
                    </a:lnTo>
                    <a:lnTo>
                      <a:pt x="1360" y="826"/>
                    </a:lnTo>
                    <a:lnTo>
                      <a:pt x="1366" y="804"/>
                    </a:lnTo>
                    <a:lnTo>
                      <a:pt x="1368" y="782"/>
                    </a:lnTo>
                    <a:lnTo>
                      <a:pt x="1370" y="758"/>
                    </a:lnTo>
                    <a:lnTo>
                      <a:pt x="1370" y="758"/>
                    </a:lnTo>
                    <a:lnTo>
                      <a:pt x="1368" y="734"/>
                    </a:lnTo>
                    <a:lnTo>
                      <a:pt x="1366" y="712"/>
                    </a:lnTo>
                    <a:lnTo>
                      <a:pt x="1360" y="690"/>
                    </a:lnTo>
                    <a:lnTo>
                      <a:pt x="1352" y="670"/>
                    </a:lnTo>
                    <a:lnTo>
                      <a:pt x="1342" y="650"/>
                    </a:lnTo>
                    <a:lnTo>
                      <a:pt x="1330" y="630"/>
                    </a:lnTo>
                    <a:lnTo>
                      <a:pt x="1318" y="612"/>
                    </a:lnTo>
                    <a:lnTo>
                      <a:pt x="1302" y="596"/>
                    </a:lnTo>
                    <a:lnTo>
                      <a:pt x="1286" y="582"/>
                    </a:lnTo>
                    <a:lnTo>
                      <a:pt x="1270" y="568"/>
                    </a:lnTo>
                    <a:lnTo>
                      <a:pt x="1250" y="558"/>
                    </a:lnTo>
                    <a:lnTo>
                      <a:pt x="1230" y="548"/>
                    </a:lnTo>
                    <a:lnTo>
                      <a:pt x="1210" y="540"/>
                    </a:lnTo>
                    <a:lnTo>
                      <a:pt x="1188" y="534"/>
                    </a:lnTo>
                    <a:lnTo>
                      <a:pt x="1164" y="530"/>
                    </a:lnTo>
                    <a:lnTo>
                      <a:pt x="1142" y="530"/>
                    </a:lnTo>
                    <a:lnTo>
                      <a:pt x="1142" y="530"/>
                    </a:lnTo>
                    <a:lnTo>
                      <a:pt x="1118" y="530"/>
                    </a:lnTo>
                    <a:lnTo>
                      <a:pt x="1096" y="534"/>
                    </a:lnTo>
                    <a:lnTo>
                      <a:pt x="1074" y="540"/>
                    </a:lnTo>
                    <a:lnTo>
                      <a:pt x="1052" y="548"/>
                    </a:lnTo>
                    <a:lnTo>
                      <a:pt x="1032" y="558"/>
                    </a:lnTo>
                    <a:lnTo>
                      <a:pt x="1014" y="568"/>
                    </a:lnTo>
                    <a:lnTo>
                      <a:pt x="996" y="582"/>
                    </a:lnTo>
                    <a:lnTo>
                      <a:pt x="980" y="596"/>
                    </a:lnTo>
                    <a:lnTo>
                      <a:pt x="966" y="612"/>
                    </a:lnTo>
                    <a:lnTo>
                      <a:pt x="952" y="630"/>
                    </a:lnTo>
                    <a:lnTo>
                      <a:pt x="940" y="650"/>
                    </a:lnTo>
                    <a:lnTo>
                      <a:pt x="932" y="670"/>
                    </a:lnTo>
                    <a:lnTo>
                      <a:pt x="924" y="690"/>
                    </a:lnTo>
                    <a:lnTo>
                      <a:pt x="918" y="712"/>
                    </a:lnTo>
                    <a:lnTo>
                      <a:pt x="914" y="734"/>
                    </a:lnTo>
                    <a:lnTo>
                      <a:pt x="914" y="758"/>
                    </a:lnTo>
                    <a:lnTo>
                      <a:pt x="914" y="758"/>
                    </a:lnTo>
                    <a:lnTo>
                      <a:pt x="914" y="782"/>
                    </a:lnTo>
                    <a:lnTo>
                      <a:pt x="918" y="804"/>
                    </a:lnTo>
                    <a:lnTo>
                      <a:pt x="924" y="826"/>
                    </a:lnTo>
                    <a:lnTo>
                      <a:pt x="932" y="846"/>
                    </a:lnTo>
                    <a:lnTo>
                      <a:pt x="940" y="866"/>
                    </a:lnTo>
                    <a:lnTo>
                      <a:pt x="952" y="886"/>
                    </a:lnTo>
                    <a:lnTo>
                      <a:pt x="966" y="904"/>
                    </a:lnTo>
                    <a:lnTo>
                      <a:pt x="980" y="920"/>
                    </a:lnTo>
                    <a:lnTo>
                      <a:pt x="996" y="934"/>
                    </a:lnTo>
                    <a:lnTo>
                      <a:pt x="1014" y="948"/>
                    </a:lnTo>
                    <a:lnTo>
                      <a:pt x="1032" y="958"/>
                    </a:lnTo>
                    <a:lnTo>
                      <a:pt x="1052" y="968"/>
                    </a:lnTo>
                    <a:lnTo>
                      <a:pt x="1074" y="976"/>
                    </a:lnTo>
                    <a:lnTo>
                      <a:pt x="1096" y="982"/>
                    </a:lnTo>
                    <a:lnTo>
                      <a:pt x="1118" y="986"/>
                    </a:lnTo>
                    <a:lnTo>
                      <a:pt x="1142" y="986"/>
                    </a:lnTo>
                    <a:lnTo>
                      <a:pt x="1142" y="986"/>
                    </a:lnTo>
                    <a:close/>
                    <a:moveTo>
                      <a:pt x="2028" y="38"/>
                    </a:moveTo>
                    <a:lnTo>
                      <a:pt x="2028" y="38"/>
                    </a:lnTo>
                    <a:lnTo>
                      <a:pt x="2012" y="24"/>
                    </a:lnTo>
                    <a:lnTo>
                      <a:pt x="1994" y="12"/>
                    </a:lnTo>
                    <a:lnTo>
                      <a:pt x="1976" y="4"/>
                    </a:lnTo>
                    <a:lnTo>
                      <a:pt x="1956" y="0"/>
                    </a:lnTo>
                    <a:lnTo>
                      <a:pt x="1936" y="0"/>
                    </a:lnTo>
                    <a:lnTo>
                      <a:pt x="1914" y="4"/>
                    </a:lnTo>
                    <a:lnTo>
                      <a:pt x="1896" y="12"/>
                    </a:lnTo>
                    <a:lnTo>
                      <a:pt x="1878" y="24"/>
                    </a:lnTo>
                    <a:lnTo>
                      <a:pt x="1878" y="24"/>
                    </a:lnTo>
                    <a:lnTo>
                      <a:pt x="1862" y="38"/>
                    </a:lnTo>
                    <a:lnTo>
                      <a:pt x="1850" y="56"/>
                    </a:lnTo>
                    <a:lnTo>
                      <a:pt x="1842" y="74"/>
                    </a:lnTo>
                    <a:lnTo>
                      <a:pt x="1838" y="96"/>
                    </a:lnTo>
                    <a:lnTo>
                      <a:pt x="1838" y="116"/>
                    </a:lnTo>
                    <a:lnTo>
                      <a:pt x="1842" y="136"/>
                    </a:lnTo>
                    <a:lnTo>
                      <a:pt x="1850" y="156"/>
                    </a:lnTo>
                    <a:lnTo>
                      <a:pt x="1862" y="174"/>
                    </a:lnTo>
                    <a:lnTo>
                      <a:pt x="1862" y="174"/>
                    </a:lnTo>
                    <a:lnTo>
                      <a:pt x="1886" y="206"/>
                    </a:lnTo>
                    <a:lnTo>
                      <a:pt x="1910" y="238"/>
                    </a:lnTo>
                    <a:lnTo>
                      <a:pt x="1932" y="270"/>
                    </a:lnTo>
                    <a:lnTo>
                      <a:pt x="1952" y="304"/>
                    </a:lnTo>
                    <a:lnTo>
                      <a:pt x="1970" y="340"/>
                    </a:lnTo>
                    <a:lnTo>
                      <a:pt x="1986" y="374"/>
                    </a:lnTo>
                    <a:lnTo>
                      <a:pt x="2002" y="410"/>
                    </a:lnTo>
                    <a:lnTo>
                      <a:pt x="2016" y="448"/>
                    </a:lnTo>
                    <a:lnTo>
                      <a:pt x="2028" y="484"/>
                    </a:lnTo>
                    <a:lnTo>
                      <a:pt x="2038" y="522"/>
                    </a:lnTo>
                    <a:lnTo>
                      <a:pt x="2048" y="560"/>
                    </a:lnTo>
                    <a:lnTo>
                      <a:pt x="2056" y="600"/>
                    </a:lnTo>
                    <a:lnTo>
                      <a:pt x="2062" y="638"/>
                    </a:lnTo>
                    <a:lnTo>
                      <a:pt x="2066" y="678"/>
                    </a:lnTo>
                    <a:lnTo>
                      <a:pt x="2068" y="718"/>
                    </a:lnTo>
                    <a:lnTo>
                      <a:pt x="2068" y="758"/>
                    </a:lnTo>
                    <a:lnTo>
                      <a:pt x="2068" y="758"/>
                    </a:lnTo>
                    <a:lnTo>
                      <a:pt x="2068" y="798"/>
                    </a:lnTo>
                    <a:lnTo>
                      <a:pt x="2066" y="838"/>
                    </a:lnTo>
                    <a:lnTo>
                      <a:pt x="2062" y="876"/>
                    </a:lnTo>
                    <a:lnTo>
                      <a:pt x="2056" y="916"/>
                    </a:lnTo>
                    <a:lnTo>
                      <a:pt x="2048" y="954"/>
                    </a:lnTo>
                    <a:lnTo>
                      <a:pt x="2038" y="994"/>
                    </a:lnTo>
                    <a:lnTo>
                      <a:pt x="2028" y="1032"/>
                    </a:lnTo>
                    <a:lnTo>
                      <a:pt x="2016" y="1068"/>
                    </a:lnTo>
                    <a:lnTo>
                      <a:pt x="2002" y="1106"/>
                    </a:lnTo>
                    <a:lnTo>
                      <a:pt x="1986" y="1142"/>
                    </a:lnTo>
                    <a:lnTo>
                      <a:pt x="1968" y="1178"/>
                    </a:lnTo>
                    <a:lnTo>
                      <a:pt x="1950" y="1212"/>
                    </a:lnTo>
                    <a:lnTo>
                      <a:pt x="1930" y="1246"/>
                    </a:lnTo>
                    <a:lnTo>
                      <a:pt x="1908" y="1278"/>
                    </a:lnTo>
                    <a:lnTo>
                      <a:pt x="1886" y="1312"/>
                    </a:lnTo>
                    <a:lnTo>
                      <a:pt x="1862" y="1342"/>
                    </a:lnTo>
                    <a:lnTo>
                      <a:pt x="1862" y="1342"/>
                    </a:lnTo>
                    <a:lnTo>
                      <a:pt x="1850" y="1360"/>
                    </a:lnTo>
                    <a:lnTo>
                      <a:pt x="1842" y="1380"/>
                    </a:lnTo>
                    <a:lnTo>
                      <a:pt x="1838" y="1400"/>
                    </a:lnTo>
                    <a:lnTo>
                      <a:pt x="1838" y="1420"/>
                    </a:lnTo>
                    <a:lnTo>
                      <a:pt x="1842" y="1442"/>
                    </a:lnTo>
                    <a:lnTo>
                      <a:pt x="1850" y="1460"/>
                    </a:lnTo>
                    <a:lnTo>
                      <a:pt x="1862" y="1478"/>
                    </a:lnTo>
                    <a:lnTo>
                      <a:pt x="1876" y="1492"/>
                    </a:lnTo>
                    <a:lnTo>
                      <a:pt x="1876" y="1492"/>
                    </a:lnTo>
                    <a:lnTo>
                      <a:pt x="1892" y="1504"/>
                    </a:lnTo>
                    <a:lnTo>
                      <a:pt x="1910" y="1512"/>
                    </a:lnTo>
                    <a:lnTo>
                      <a:pt x="1926" y="1516"/>
                    </a:lnTo>
                    <a:lnTo>
                      <a:pt x="1944" y="1518"/>
                    </a:lnTo>
                    <a:lnTo>
                      <a:pt x="1944" y="1518"/>
                    </a:lnTo>
                    <a:lnTo>
                      <a:pt x="1956" y="1516"/>
                    </a:lnTo>
                    <a:lnTo>
                      <a:pt x="1968" y="1514"/>
                    </a:lnTo>
                    <a:lnTo>
                      <a:pt x="1978" y="1512"/>
                    </a:lnTo>
                    <a:lnTo>
                      <a:pt x="1990" y="1508"/>
                    </a:lnTo>
                    <a:lnTo>
                      <a:pt x="2000" y="1502"/>
                    </a:lnTo>
                    <a:lnTo>
                      <a:pt x="2010" y="1494"/>
                    </a:lnTo>
                    <a:lnTo>
                      <a:pt x="2020" y="1486"/>
                    </a:lnTo>
                    <a:lnTo>
                      <a:pt x="2028" y="1478"/>
                    </a:lnTo>
                    <a:lnTo>
                      <a:pt x="2028" y="1478"/>
                    </a:lnTo>
                    <a:lnTo>
                      <a:pt x="2058" y="1440"/>
                    </a:lnTo>
                    <a:lnTo>
                      <a:pt x="2086" y="1400"/>
                    </a:lnTo>
                    <a:lnTo>
                      <a:pt x="2112" y="1358"/>
                    </a:lnTo>
                    <a:lnTo>
                      <a:pt x="2136" y="1316"/>
                    </a:lnTo>
                    <a:lnTo>
                      <a:pt x="2160" y="1274"/>
                    </a:lnTo>
                    <a:lnTo>
                      <a:pt x="2180" y="1230"/>
                    </a:lnTo>
                    <a:lnTo>
                      <a:pt x="2200" y="1186"/>
                    </a:lnTo>
                    <a:lnTo>
                      <a:pt x="2216" y="1140"/>
                    </a:lnTo>
                    <a:lnTo>
                      <a:pt x="2232" y="1094"/>
                    </a:lnTo>
                    <a:lnTo>
                      <a:pt x="2246" y="1048"/>
                    </a:lnTo>
                    <a:lnTo>
                      <a:pt x="2256" y="1000"/>
                    </a:lnTo>
                    <a:lnTo>
                      <a:pt x="2266" y="952"/>
                    </a:lnTo>
                    <a:lnTo>
                      <a:pt x="2274" y="904"/>
                    </a:lnTo>
                    <a:lnTo>
                      <a:pt x="2278" y="856"/>
                    </a:lnTo>
                    <a:lnTo>
                      <a:pt x="2282" y="806"/>
                    </a:lnTo>
                    <a:lnTo>
                      <a:pt x="2282" y="758"/>
                    </a:lnTo>
                    <a:lnTo>
                      <a:pt x="2282" y="758"/>
                    </a:lnTo>
                    <a:lnTo>
                      <a:pt x="2282" y="708"/>
                    </a:lnTo>
                    <a:lnTo>
                      <a:pt x="2278" y="660"/>
                    </a:lnTo>
                    <a:lnTo>
                      <a:pt x="2274" y="612"/>
                    </a:lnTo>
                    <a:lnTo>
                      <a:pt x="2266" y="564"/>
                    </a:lnTo>
                    <a:lnTo>
                      <a:pt x="2256" y="516"/>
                    </a:lnTo>
                    <a:lnTo>
                      <a:pt x="2246" y="468"/>
                    </a:lnTo>
                    <a:lnTo>
                      <a:pt x="2232" y="422"/>
                    </a:lnTo>
                    <a:lnTo>
                      <a:pt x="2216" y="376"/>
                    </a:lnTo>
                    <a:lnTo>
                      <a:pt x="2200" y="330"/>
                    </a:lnTo>
                    <a:lnTo>
                      <a:pt x="2180" y="286"/>
                    </a:lnTo>
                    <a:lnTo>
                      <a:pt x="2160" y="242"/>
                    </a:lnTo>
                    <a:lnTo>
                      <a:pt x="2136" y="200"/>
                    </a:lnTo>
                    <a:lnTo>
                      <a:pt x="2112" y="158"/>
                    </a:lnTo>
                    <a:lnTo>
                      <a:pt x="2086" y="116"/>
                    </a:lnTo>
                    <a:lnTo>
                      <a:pt x="2058" y="78"/>
                    </a:lnTo>
                    <a:lnTo>
                      <a:pt x="2028" y="38"/>
                    </a:lnTo>
                    <a:lnTo>
                      <a:pt x="2028" y="38"/>
                    </a:lnTo>
                    <a:close/>
                    <a:moveTo>
                      <a:pt x="1558" y="344"/>
                    </a:moveTo>
                    <a:lnTo>
                      <a:pt x="1558" y="344"/>
                    </a:lnTo>
                    <a:lnTo>
                      <a:pt x="1542" y="358"/>
                    </a:lnTo>
                    <a:lnTo>
                      <a:pt x="1528" y="374"/>
                    </a:lnTo>
                    <a:lnTo>
                      <a:pt x="1518" y="392"/>
                    </a:lnTo>
                    <a:lnTo>
                      <a:pt x="1514" y="412"/>
                    </a:lnTo>
                    <a:lnTo>
                      <a:pt x="1512" y="432"/>
                    </a:lnTo>
                    <a:lnTo>
                      <a:pt x="1514" y="454"/>
                    </a:lnTo>
                    <a:lnTo>
                      <a:pt x="1520" y="474"/>
                    </a:lnTo>
                    <a:lnTo>
                      <a:pt x="1530" y="492"/>
                    </a:lnTo>
                    <a:lnTo>
                      <a:pt x="1530" y="492"/>
                    </a:lnTo>
                    <a:lnTo>
                      <a:pt x="1550" y="522"/>
                    </a:lnTo>
                    <a:lnTo>
                      <a:pt x="1566" y="554"/>
                    </a:lnTo>
                    <a:lnTo>
                      <a:pt x="1580" y="586"/>
                    </a:lnTo>
                    <a:lnTo>
                      <a:pt x="1592" y="618"/>
                    </a:lnTo>
                    <a:lnTo>
                      <a:pt x="1600" y="652"/>
                    </a:lnTo>
                    <a:lnTo>
                      <a:pt x="1606" y="688"/>
                    </a:lnTo>
                    <a:lnTo>
                      <a:pt x="1610" y="722"/>
                    </a:lnTo>
                    <a:lnTo>
                      <a:pt x="1612" y="758"/>
                    </a:lnTo>
                    <a:lnTo>
                      <a:pt x="1612" y="758"/>
                    </a:lnTo>
                    <a:lnTo>
                      <a:pt x="1610" y="794"/>
                    </a:lnTo>
                    <a:lnTo>
                      <a:pt x="1606" y="828"/>
                    </a:lnTo>
                    <a:lnTo>
                      <a:pt x="1600" y="864"/>
                    </a:lnTo>
                    <a:lnTo>
                      <a:pt x="1592" y="898"/>
                    </a:lnTo>
                    <a:lnTo>
                      <a:pt x="1580" y="930"/>
                    </a:lnTo>
                    <a:lnTo>
                      <a:pt x="1566" y="962"/>
                    </a:lnTo>
                    <a:lnTo>
                      <a:pt x="1548" y="994"/>
                    </a:lnTo>
                    <a:lnTo>
                      <a:pt x="1530" y="1024"/>
                    </a:lnTo>
                    <a:lnTo>
                      <a:pt x="1530" y="1024"/>
                    </a:lnTo>
                    <a:lnTo>
                      <a:pt x="1520" y="1042"/>
                    </a:lnTo>
                    <a:lnTo>
                      <a:pt x="1514" y="1064"/>
                    </a:lnTo>
                    <a:lnTo>
                      <a:pt x="1512" y="1084"/>
                    </a:lnTo>
                    <a:lnTo>
                      <a:pt x="1514" y="1104"/>
                    </a:lnTo>
                    <a:lnTo>
                      <a:pt x="1518" y="1124"/>
                    </a:lnTo>
                    <a:lnTo>
                      <a:pt x="1528" y="1142"/>
                    </a:lnTo>
                    <a:lnTo>
                      <a:pt x="1542" y="1158"/>
                    </a:lnTo>
                    <a:lnTo>
                      <a:pt x="1558" y="1172"/>
                    </a:lnTo>
                    <a:lnTo>
                      <a:pt x="1558" y="1172"/>
                    </a:lnTo>
                    <a:lnTo>
                      <a:pt x="1572" y="1180"/>
                    </a:lnTo>
                    <a:lnTo>
                      <a:pt x="1588" y="1186"/>
                    </a:lnTo>
                    <a:lnTo>
                      <a:pt x="1602" y="1190"/>
                    </a:lnTo>
                    <a:lnTo>
                      <a:pt x="1618" y="1192"/>
                    </a:lnTo>
                    <a:lnTo>
                      <a:pt x="1618" y="1192"/>
                    </a:lnTo>
                    <a:lnTo>
                      <a:pt x="1630" y="1190"/>
                    </a:lnTo>
                    <a:lnTo>
                      <a:pt x="1644" y="1188"/>
                    </a:lnTo>
                    <a:lnTo>
                      <a:pt x="1656" y="1184"/>
                    </a:lnTo>
                    <a:lnTo>
                      <a:pt x="1668" y="1180"/>
                    </a:lnTo>
                    <a:lnTo>
                      <a:pt x="1678" y="1172"/>
                    </a:lnTo>
                    <a:lnTo>
                      <a:pt x="1688" y="1164"/>
                    </a:lnTo>
                    <a:lnTo>
                      <a:pt x="1698" y="1156"/>
                    </a:lnTo>
                    <a:lnTo>
                      <a:pt x="1706" y="1144"/>
                    </a:lnTo>
                    <a:lnTo>
                      <a:pt x="1706" y="1144"/>
                    </a:lnTo>
                    <a:lnTo>
                      <a:pt x="1734" y="1102"/>
                    </a:lnTo>
                    <a:lnTo>
                      <a:pt x="1758" y="1056"/>
                    </a:lnTo>
                    <a:lnTo>
                      <a:pt x="1778" y="1008"/>
                    </a:lnTo>
                    <a:lnTo>
                      <a:pt x="1796" y="960"/>
                    </a:lnTo>
                    <a:lnTo>
                      <a:pt x="1808" y="912"/>
                    </a:lnTo>
                    <a:lnTo>
                      <a:pt x="1818" y="860"/>
                    </a:lnTo>
                    <a:lnTo>
                      <a:pt x="1824" y="810"/>
                    </a:lnTo>
                    <a:lnTo>
                      <a:pt x="1826" y="758"/>
                    </a:lnTo>
                    <a:lnTo>
                      <a:pt x="1826" y="758"/>
                    </a:lnTo>
                    <a:lnTo>
                      <a:pt x="1824" y="706"/>
                    </a:lnTo>
                    <a:lnTo>
                      <a:pt x="1818" y="654"/>
                    </a:lnTo>
                    <a:lnTo>
                      <a:pt x="1810" y="604"/>
                    </a:lnTo>
                    <a:lnTo>
                      <a:pt x="1796" y="556"/>
                    </a:lnTo>
                    <a:lnTo>
                      <a:pt x="1778" y="508"/>
                    </a:lnTo>
                    <a:lnTo>
                      <a:pt x="1758" y="460"/>
                    </a:lnTo>
                    <a:lnTo>
                      <a:pt x="1734" y="414"/>
                    </a:lnTo>
                    <a:lnTo>
                      <a:pt x="1706" y="372"/>
                    </a:lnTo>
                    <a:lnTo>
                      <a:pt x="1706" y="372"/>
                    </a:lnTo>
                    <a:lnTo>
                      <a:pt x="1692" y="354"/>
                    </a:lnTo>
                    <a:lnTo>
                      <a:pt x="1676" y="342"/>
                    </a:lnTo>
                    <a:lnTo>
                      <a:pt x="1658" y="332"/>
                    </a:lnTo>
                    <a:lnTo>
                      <a:pt x="1638" y="326"/>
                    </a:lnTo>
                    <a:lnTo>
                      <a:pt x="1618" y="324"/>
                    </a:lnTo>
                    <a:lnTo>
                      <a:pt x="1598" y="326"/>
                    </a:lnTo>
                    <a:lnTo>
                      <a:pt x="1578" y="334"/>
                    </a:lnTo>
                    <a:lnTo>
                      <a:pt x="1558" y="344"/>
                    </a:lnTo>
                    <a:lnTo>
                      <a:pt x="1558" y="344"/>
                    </a:lnTo>
                    <a:close/>
                    <a:moveTo>
                      <a:pt x="1004" y="1100"/>
                    </a:moveTo>
                    <a:lnTo>
                      <a:pt x="560" y="2584"/>
                    </a:lnTo>
                    <a:lnTo>
                      <a:pt x="768" y="2584"/>
                    </a:lnTo>
                    <a:lnTo>
                      <a:pt x="836" y="2356"/>
                    </a:lnTo>
                    <a:lnTo>
                      <a:pt x="1446" y="2356"/>
                    </a:lnTo>
                    <a:lnTo>
                      <a:pt x="1516" y="2584"/>
                    </a:lnTo>
                    <a:lnTo>
                      <a:pt x="1724" y="2584"/>
                    </a:lnTo>
                    <a:lnTo>
                      <a:pt x="1278" y="1100"/>
                    </a:lnTo>
                    <a:lnTo>
                      <a:pt x="1004" y="1100"/>
                    </a:lnTo>
                    <a:close/>
                    <a:moveTo>
                      <a:pt x="1142" y="1338"/>
                    </a:moveTo>
                    <a:lnTo>
                      <a:pt x="1242" y="1670"/>
                    </a:lnTo>
                    <a:lnTo>
                      <a:pt x="1042" y="1670"/>
                    </a:lnTo>
                    <a:lnTo>
                      <a:pt x="1142" y="1338"/>
                    </a:lnTo>
                    <a:close/>
                    <a:moveTo>
                      <a:pt x="1378" y="2128"/>
                    </a:moveTo>
                    <a:lnTo>
                      <a:pt x="904" y="2128"/>
                    </a:lnTo>
                    <a:lnTo>
                      <a:pt x="974" y="1900"/>
                    </a:lnTo>
                    <a:lnTo>
                      <a:pt x="1310" y="1900"/>
                    </a:lnTo>
                    <a:lnTo>
                      <a:pt x="1378" y="2128"/>
                    </a:lnTo>
                    <a:close/>
                  </a:path>
                </a:pathLst>
              </a:custGeom>
              <a:solidFill>
                <a:srgbClr val="00B0F0"/>
              </a:solidFill>
              <a:ln>
                <a:noFill/>
              </a:ln>
            </p:spPr>
            <p:txBody>
              <a:bodyPr vert="horz" wrap="square" lIns="91416" tIns="45708" rIns="91416" bIns="45708" numCol="1"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宋体" charset="-122"/>
                  <a:cs typeface="Arial" pitchFamily="34" charset="0"/>
                </a:endParaRPr>
              </a:p>
            </p:txBody>
          </p:sp>
        </p:grpSp>
      </p:grpSp>
      <p:grpSp>
        <p:nvGrpSpPr>
          <p:cNvPr id="15" name="组合 115"/>
          <p:cNvGrpSpPr/>
          <p:nvPr/>
        </p:nvGrpSpPr>
        <p:grpSpPr>
          <a:xfrm>
            <a:off x="699752" y="1237303"/>
            <a:ext cx="3455100" cy="719813"/>
            <a:chOff x="699934" y="1565356"/>
            <a:chExt cx="3456000" cy="720000"/>
          </a:xfrm>
        </p:grpSpPr>
        <p:sp>
          <p:nvSpPr>
            <p:cNvPr id="85" name="矩形 25"/>
            <p:cNvSpPr>
              <a:spLocks noChangeArrowheads="1"/>
            </p:cNvSpPr>
            <p:nvPr/>
          </p:nvSpPr>
          <p:spPr bwMode="auto">
            <a:xfrm>
              <a:off x="699934" y="1637356"/>
              <a:ext cx="3456000" cy="576000"/>
            </a:xfrm>
            <a:prstGeom prst="roundRect">
              <a:avLst/>
            </a:prstGeom>
            <a:solidFill>
              <a:srgbClr val="FD9203"/>
            </a:solidFill>
            <a:ln w="9525">
              <a:noFill/>
              <a:miter lim="800000"/>
              <a:headEnd/>
              <a:tailEnd/>
            </a:ln>
          </p:spPr>
          <p:txBody>
            <a:bodyPr wrap="square" lIns="359906" tIns="0" rIns="0" bIns="0" anchor="ctr" anchorCtr="0">
              <a:noAutofit/>
            </a:bodyPr>
            <a:lstStyle/>
            <a:p>
              <a:pPr algn="ctr" fontAlgn="base">
                <a:lnSpc>
                  <a:spcPct val="90000"/>
                </a:lnSpc>
                <a:spcBef>
                  <a:spcPct val="0"/>
                </a:spcBef>
                <a:spcAft>
                  <a:spcPct val="0"/>
                </a:spcAft>
                <a:buSzPct val="80000"/>
                <a:buFont typeface="Wingdings" pitchFamily="2" charset="2"/>
                <a:buNone/>
              </a:pPr>
              <a:r>
                <a:rPr lang="bg-BG" altLang="zh-CN" sz="1400" dirty="0">
                  <a:solidFill>
                    <a:srgbClr val="FFFFFF"/>
                  </a:solidFill>
                  <a:latin typeface="Arial" pitchFamily="34" charset="0"/>
                  <a:cs typeface="Arial" pitchFamily="34" charset="0"/>
                </a:rPr>
                <a:t>Милиони индивидуални потребители</a:t>
              </a:r>
              <a:endParaRPr lang="zh-CN" altLang="en-US" sz="1400" dirty="0">
                <a:solidFill>
                  <a:srgbClr val="FFFFFF"/>
                </a:solidFill>
                <a:latin typeface="Arial" pitchFamily="34" charset="0"/>
                <a:cs typeface="Arial" pitchFamily="34" charset="0"/>
              </a:endParaRPr>
            </a:p>
          </p:txBody>
        </p:sp>
        <p:grpSp>
          <p:nvGrpSpPr>
            <p:cNvPr id="16" name="组合 14"/>
            <p:cNvGrpSpPr/>
            <p:nvPr/>
          </p:nvGrpSpPr>
          <p:grpSpPr>
            <a:xfrm>
              <a:off x="853835" y="1565356"/>
              <a:ext cx="720000" cy="720000"/>
              <a:chOff x="2936168" y="1429562"/>
              <a:chExt cx="720000" cy="720000"/>
            </a:xfrm>
            <a:noFill/>
          </p:grpSpPr>
          <p:sp>
            <p:nvSpPr>
              <p:cNvPr id="77" name="椭圆 76"/>
              <p:cNvSpPr>
                <a:spLocks noChangeAspect="1"/>
              </p:cNvSpPr>
              <p:nvPr/>
            </p:nvSpPr>
            <p:spPr bwMode="auto">
              <a:xfrm>
                <a:off x="2936168" y="1429562"/>
                <a:ext cx="720000" cy="720000"/>
              </a:xfrm>
              <a:prstGeom prst="ellipse">
                <a:avLst/>
              </a:prstGeom>
              <a:solidFill>
                <a:schemeClr val="bg1"/>
              </a:solidFill>
              <a:ln w="19050" cap="flat" cmpd="sng" algn="ctr">
                <a:solidFill>
                  <a:srgbClr val="FD9203"/>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SimSun" pitchFamily="2" charset="-122"/>
                  <a:cs typeface="Arial" pitchFamily="34" charset="0"/>
                </a:endParaRPr>
              </a:p>
            </p:txBody>
          </p:sp>
          <p:sp>
            <p:nvSpPr>
              <p:cNvPr id="68" name="Freeform 9"/>
              <p:cNvSpPr>
                <a:spLocks noChangeAspect="1" noEditPoints="1"/>
              </p:cNvSpPr>
              <p:nvPr/>
            </p:nvSpPr>
            <p:spPr bwMode="auto">
              <a:xfrm>
                <a:off x="3101548" y="1627562"/>
                <a:ext cx="389241" cy="324000"/>
              </a:xfrm>
              <a:custGeom>
                <a:avLst/>
                <a:gdLst>
                  <a:gd name="T0" fmla="*/ 1520 w 1766"/>
                  <a:gd name="T1" fmla="*/ 806 h 1470"/>
                  <a:gd name="T2" fmla="*/ 1472 w 1766"/>
                  <a:gd name="T3" fmla="*/ 728 h 1470"/>
                  <a:gd name="T4" fmla="*/ 1656 w 1766"/>
                  <a:gd name="T5" fmla="*/ 676 h 1470"/>
                  <a:gd name="T6" fmla="*/ 1566 w 1766"/>
                  <a:gd name="T7" fmla="*/ 568 h 1470"/>
                  <a:gd name="T8" fmla="*/ 1538 w 1766"/>
                  <a:gd name="T9" fmla="*/ 346 h 1470"/>
                  <a:gd name="T10" fmla="*/ 1454 w 1766"/>
                  <a:gd name="T11" fmla="*/ 240 h 1470"/>
                  <a:gd name="T12" fmla="*/ 1316 w 1766"/>
                  <a:gd name="T13" fmla="*/ 224 h 1470"/>
                  <a:gd name="T14" fmla="*/ 1262 w 1766"/>
                  <a:gd name="T15" fmla="*/ 378 h 1470"/>
                  <a:gd name="T16" fmla="*/ 1288 w 1766"/>
                  <a:gd name="T17" fmla="*/ 564 h 1470"/>
                  <a:gd name="T18" fmla="*/ 1212 w 1766"/>
                  <a:gd name="T19" fmla="*/ 702 h 1470"/>
                  <a:gd name="T20" fmla="*/ 1250 w 1766"/>
                  <a:gd name="T21" fmla="*/ 754 h 1470"/>
                  <a:gd name="T22" fmla="*/ 1202 w 1766"/>
                  <a:gd name="T23" fmla="*/ 806 h 1470"/>
                  <a:gd name="T24" fmla="*/ 1412 w 1766"/>
                  <a:gd name="T25" fmla="*/ 996 h 1470"/>
                  <a:gd name="T26" fmla="*/ 1550 w 1766"/>
                  <a:gd name="T27" fmla="*/ 1096 h 1470"/>
                  <a:gd name="T28" fmla="*/ 1764 w 1766"/>
                  <a:gd name="T29" fmla="*/ 1056 h 1470"/>
                  <a:gd name="T30" fmla="*/ 1724 w 1766"/>
                  <a:gd name="T31" fmla="*/ 910 h 1470"/>
                  <a:gd name="T32" fmla="*/ 564 w 1766"/>
                  <a:gd name="T33" fmla="*/ 806 h 1470"/>
                  <a:gd name="T34" fmla="*/ 516 w 1766"/>
                  <a:gd name="T35" fmla="*/ 754 h 1470"/>
                  <a:gd name="T36" fmla="*/ 498 w 1766"/>
                  <a:gd name="T37" fmla="*/ 620 h 1470"/>
                  <a:gd name="T38" fmla="*/ 478 w 1766"/>
                  <a:gd name="T39" fmla="*/ 438 h 1470"/>
                  <a:gd name="T40" fmla="*/ 478 w 1766"/>
                  <a:gd name="T41" fmla="*/ 228 h 1470"/>
                  <a:gd name="T42" fmla="*/ 304 w 1766"/>
                  <a:gd name="T43" fmla="*/ 238 h 1470"/>
                  <a:gd name="T44" fmla="*/ 228 w 1766"/>
                  <a:gd name="T45" fmla="*/ 318 h 1470"/>
                  <a:gd name="T46" fmla="*/ 226 w 1766"/>
                  <a:gd name="T47" fmla="*/ 472 h 1470"/>
                  <a:gd name="T48" fmla="*/ 212 w 1766"/>
                  <a:gd name="T49" fmla="*/ 546 h 1470"/>
                  <a:gd name="T50" fmla="*/ 264 w 1766"/>
                  <a:gd name="T51" fmla="*/ 608 h 1470"/>
                  <a:gd name="T52" fmla="*/ 294 w 1766"/>
                  <a:gd name="T53" fmla="*/ 754 h 1470"/>
                  <a:gd name="T54" fmla="*/ 246 w 1766"/>
                  <a:gd name="T55" fmla="*/ 806 h 1470"/>
                  <a:gd name="T56" fmla="*/ 42 w 1766"/>
                  <a:gd name="T57" fmla="*/ 910 h 1470"/>
                  <a:gd name="T58" fmla="*/ 2 w 1766"/>
                  <a:gd name="T59" fmla="*/ 1056 h 1470"/>
                  <a:gd name="T60" fmla="*/ 216 w 1766"/>
                  <a:gd name="T61" fmla="*/ 1096 h 1470"/>
                  <a:gd name="T62" fmla="*/ 376 w 1766"/>
                  <a:gd name="T63" fmla="*/ 984 h 1470"/>
                  <a:gd name="T64" fmla="*/ 1098 w 1766"/>
                  <a:gd name="T65" fmla="*/ 952 h 1470"/>
                  <a:gd name="T66" fmla="*/ 1064 w 1766"/>
                  <a:gd name="T67" fmla="*/ 796 h 1470"/>
                  <a:gd name="T68" fmla="*/ 1114 w 1766"/>
                  <a:gd name="T69" fmla="*/ 646 h 1470"/>
                  <a:gd name="T70" fmla="*/ 1182 w 1766"/>
                  <a:gd name="T71" fmla="*/ 588 h 1470"/>
                  <a:gd name="T72" fmla="*/ 1192 w 1766"/>
                  <a:gd name="T73" fmla="*/ 442 h 1470"/>
                  <a:gd name="T74" fmla="*/ 1184 w 1766"/>
                  <a:gd name="T75" fmla="*/ 214 h 1470"/>
                  <a:gd name="T76" fmla="*/ 1140 w 1766"/>
                  <a:gd name="T77" fmla="*/ 84 h 1470"/>
                  <a:gd name="T78" fmla="*/ 1054 w 1766"/>
                  <a:gd name="T79" fmla="*/ 48 h 1470"/>
                  <a:gd name="T80" fmla="*/ 902 w 1766"/>
                  <a:gd name="T81" fmla="*/ 0 h 1470"/>
                  <a:gd name="T82" fmla="*/ 678 w 1766"/>
                  <a:gd name="T83" fmla="*/ 58 h 1470"/>
                  <a:gd name="T84" fmla="*/ 610 w 1766"/>
                  <a:gd name="T85" fmla="*/ 80 h 1470"/>
                  <a:gd name="T86" fmla="*/ 586 w 1766"/>
                  <a:gd name="T87" fmla="*/ 278 h 1470"/>
                  <a:gd name="T88" fmla="*/ 568 w 1766"/>
                  <a:gd name="T89" fmla="*/ 458 h 1470"/>
                  <a:gd name="T90" fmla="*/ 594 w 1766"/>
                  <a:gd name="T91" fmla="*/ 606 h 1470"/>
                  <a:gd name="T92" fmla="*/ 656 w 1766"/>
                  <a:gd name="T93" fmla="*/ 666 h 1470"/>
                  <a:gd name="T94" fmla="*/ 702 w 1766"/>
                  <a:gd name="T95" fmla="*/ 888 h 1470"/>
                  <a:gd name="T96" fmla="*/ 648 w 1766"/>
                  <a:gd name="T97" fmla="*/ 964 h 1470"/>
                  <a:gd name="T98" fmla="*/ 310 w 1766"/>
                  <a:gd name="T99" fmla="*/ 1128 h 1470"/>
                  <a:gd name="T100" fmla="*/ 238 w 1766"/>
                  <a:gd name="T101" fmla="*/ 1274 h 1470"/>
                  <a:gd name="T102" fmla="*/ 246 w 1766"/>
                  <a:gd name="T103" fmla="*/ 1412 h 1470"/>
                  <a:gd name="T104" fmla="*/ 756 w 1766"/>
                  <a:gd name="T105" fmla="*/ 1468 h 1470"/>
                  <a:gd name="T106" fmla="*/ 1444 w 1766"/>
                  <a:gd name="T107" fmla="*/ 1428 h 1470"/>
                  <a:gd name="T108" fmla="*/ 1544 w 1766"/>
                  <a:gd name="T109" fmla="*/ 1382 h 1470"/>
                  <a:gd name="T110" fmla="*/ 1476 w 1766"/>
                  <a:gd name="T111" fmla="*/ 1148 h 1470"/>
                  <a:gd name="T112" fmla="*/ 1222 w 1766"/>
                  <a:gd name="T113" fmla="*/ 1008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6" h="1470">
                    <a:moveTo>
                      <a:pt x="1716" y="902"/>
                    </a:moveTo>
                    <a:lnTo>
                      <a:pt x="1716" y="902"/>
                    </a:lnTo>
                    <a:lnTo>
                      <a:pt x="1704" y="892"/>
                    </a:lnTo>
                    <a:lnTo>
                      <a:pt x="1682" y="880"/>
                    </a:lnTo>
                    <a:lnTo>
                      <a:pt x="1628" y="852"/>
                    </a:lnTo>
                    <a:lnTo>
                      <a:pt x="1568" y="826"/>
                    </a:lnTo>
                    <a:lnTo>
                      <a:pt x="1520" y="806"/>
                    </a:lnTo>
                    <a:lnTo>
                      <a:pt x="1520" y="806"/>
                    </a:lnTo>
                    <a:lnTo>
                      <a:pt x="1506" y="798"/>
                    </a:lnTo>
                    <a:lnTo>
                      <a:pt x="1492" y="792"/>
                    </a:lnTo>
                    <a:lnTo>
                      <a:pt x="1484" y="784"/>
                    </a:lnTo>
                    <a:lnTo>
                      <a:pt x="1478" y="778"/>
                    </a:lnTo>
                    <a:lnTo>
                      <a:pt x="1474" y="772"/>
                    </a:lnTo>
                    <a:lnTo>
                      <a:pt x="1472" y="766"/>
                    </a:lnTo>
                    <a:lnTo>
                      <a:pt x="1472" y="754"/>
                    </a:lnTo>
                    <a:lnTo>
                      <a:pt x="1472" y="728"/>
                    </a:lnTo>
                    <a:lnTo>
                      <a:pt x="1472" y="728"/>
                    </a:lnTo>
                    <a:lnTo>
                      <a:pt x="1524" y="722"/>
                    </a:lnTo>
                    <a:lnTo>
                      <a:pt x="1572" y="710"/>
                    </a:lnTo>
                    <a:lnTo>
                      <a:pt x="1594" y="704"/>
                    </a:lnTo>
                    <a:lnTo>
                      <a:pt x="1616" y="696"/>
                    </a:lnTo>
                    <a:lnTo>
                      <a:pt x="1636" y="686"/>
                    </a:lnTo>
                    <a:lnTo>
                      <a:pt x="1656" y="676"/>
                    </a:lnTo>
                    <a:lnTo>
                      <a:pt x="1656" y="676"/>
                    </a:lnTo>
                    <a:lnTo>
                      <a:pt x="1638" y="670"/>
                    </a:lnTo>
                    <a:lnTo>
                      <a:pt x="1624" y="660"/>
                    </a:lnTo>
                    <a:lnTo>
                      <a:pt x="1610" y="648"/>
                    </a:lnTo>
                    <a:lnTo>
                      <a:pt x="1600" y="636"/>
                    </a:lnTo>
                    <a:lnTo>
                      <a:pt x="1588" y="620"/>
                    </a:lnTo>
                    <a:lnTo>
                      <a:pt x="1580" y="604"/>
                    </a:lnTo>
                    <a:lnTo>
                      <a:pt x="1572" y="588"/>
                    </a:lnTo>
                    <a:lnTo>
                      <a:pt x="1566" y="568"/>
                    </a:lnTo>
                    <a:lnTo>
                      <a:pt x="1556" y="530"/>
                    </a:lnTo>
                    <a:lnTo>
                      <a:pt x="1550" y="488"/>
                    </a:lnTo>
                    <a:lnTo>
                      <a:pt x="1546" y="446"/>
                    </a:lnTo>
                    <a:lnTo>
                      <a:pt x="1544" y="404"/>
                    </a:lnTo>
                    <a:lnTo>
                      <a:pt x="1544" y="404"/>
                    </a:lnTo>
                    <a:lnTo>
                      <a:pt x="1544" y="384"/>
                    </a:lnTo>
                    <a:lnTo>
                      <a:pt x="1542" y="364"/>
                    </a:lnTo>
                    <a:lnTo>
                      <a:pt x="1538" y="346"/>
                    </a:lnTo>
                    <a:lnTo>
                      <a:pt x="1532" y="328"/>
                    </a:lnTo>
                    <a:lnTo>
                      <a:pt x="1524" y="312"/>
                    </a:lnTo>
                    <a:lnTo>
                      <a:pt x="1516" y="298"/>
                    </a:lnTo>
                    <a:lnTo>
                      <a:pt x="1506" y="284"/>
                    </a:lnTo>
                    <a:lnTo>
                      <a:pt x="1494" y="270"/>
                    </a:lnTo>
                    <a:lnTo>
                      <a:pt x="1482" y="260"/>
                    </a:lnTo>
                    <a:lnTo>
                      <a:pt x="1468" y="250"/>
                    </a:lnTo>
                    <a:lnTo>
                      <a:pt x="1454" y="240"/>
                    </a:lnTo>
                    <a:lnTo>
                      <a:pt x="1436" y="234"/>
                    </a:lnTo>
                    <a:lnTo>
                      <a:pt x="1420" y="228"/>
                    </a:lnTo>
                    <a:lnTo>
                      <a:pt x="1400" y="224"/>
                    </a:lnTo>
                    <a:lnTo>
                      <a:pt x="1382" y="220"/>
                    </a:lnTo>
                    <a:lnTo>
                      <a:pt x="1362" y="220"/>
                    </a:lnTo>
                    <a:lnTo>
                      <a:pt x="1362" y="220"/>
                    </a:lnTo>
                    <a:lnTo>
                      <a:pt x="1338" y="222"/>
                    </a:lnTo>
                    <a:lnTo>
                      <a:pt x="1316" y="224"/>
                    </a:lnTo>
                    <a:lnTo>
                      <a:pt x="1294" y="230"/>
                    </a:lnTo>
                    <a:lnTo>
                      <a:pt x="1274" y="238"/>
                    </a:lnTo>
                    <a:lnTo>
                      <a:pt x="1274" y="238"/>
                    </a:lnTo>
                    <a:lnTo>
                      <a:pt x="1270" y="302"/>
                    </a:lnTo>
                    <a:lnTo>
                      <a:pt x="1264" y="368"/>
                    </a:lnTo>
                    <a:lnTo>
                      <a:pt x="1264" y="368"/>
                    </a:lnTo>
                    <a:lnTo>
                      <a:pt x="1262" y="378"/>
                    </a:lnTo>
                    <a:lnTo>
                      <a:pt x="1262" y="378"/>
                    </a:lnTo>
                    <a:lnTo>
                      <a:pt x="1274" y="396"/>
                    </a:lnTo>
                    <a:lnTo>
                      <a:pt x="1282" y="416"/>
                    </a:lnTo>
                    <a:lnTo>
                      <a:pt x="1288" y="438"/>
                    </a:lnTo>
                    <a:lnTo>
                      <a:pt x="1292" y="460"/>
                    </a:lnTo>
                    <a:lnTo>
                      <a:pt x="1296" y="486"/>
                    </a:lnTo>
                    <a:lnTo>
                      <a:pt x="1294" y="510"/>
                    </a:lnTo>
                    <a:lnTo>
                      <a:pt x="1292" y="538"/>
                    </a:lnTo>
                    <a:lnTo>
                      <a:pt x="1288" y="564"/>
                    </a:lnTo>
                    <a:lnTo>
                      <a:pt x="1288" y="564"/>
                    </a:lnTo>
                    <a:lnTo>
                      <a:pt x="1282" y="586"/>
                    </a:lnTo>
                    <a:lnTo>
                      <a:pt x="1274" y="608"/>
                    </a:lnTo>
                    <a:lnTo>
                      <a:pt x="1264" y="628"/>
                    </a:lnTo>
                    <a:lnTo>
                      <a:pt x="1254" y="648"/>
                    </a:lnTo>
                    <a:lnTo>
                      <a:pt x="1240" y="668"/>
                    </a:lnTo>
                    <a:lnTo>
                      <a:pt x="1226" y="686"/>
                    </a:lnTo>
                    <a:lnTo>
                      <a:pt x="1212" y="702"/>
                    </a:lnTo>
                    <a:lnTo>
                      <a:pt x="1194" y="714"/>
                    </a:lnTo>
                    <a:lnTo>
                      <a:pt x="1194" y="714"/>
                    </a:lnTo>
                    <a:lnTo>
                      <a:pt x="1192" y="720"/>
                    </a:lnTo>
                    <a:lnTo>
                      <a:pt x="1192" y="720"/>
                    </a:lnTo>
                    <a:lnTo>
                      <a:pt x="1220" y="726"/>
                    </a:lnTo>
                    <a:lnTo>
                      <a:pt x="1250" y="728"/>
                    </a:lnTo>
                    <a:lnTo>
                      <a:pt x="1250" y="754"/>
                    </a:lnTo>
                    <a:lnTo>
                      <a:pt x="1250" y="754"/>
                    </a:lnTo>
                    <a:lnTo>
                      <a:pt x="1250" y="766"/>
                    </a:lnTo>
                    <a:lnTo>
                      <a:pt x="1248" y="772"/>
                    </a:lnTo>
                    <a:lnTo>
                      <a:pt x="1244" y="780"/>
                    </a:lnTo>
                    <a:lnTo>
                      <a:pt x="1238" y="786"/>
                    </a:lnTo>
                    <a:lnTo>
                      <a:pt x="1230" y="792"/>
                    </a:lnTo>
                    <a:lnTo>
                      <a:pt x="1218" y="798"/>
                    </a:lnTo>
                    <a:lnTo>
                      <a:pt x="1202" y="806"/>
                    </a:lnTo>
                    <a:lnTo>
                      <a:pt x="1202" y="806"/>
                    </a:lnTo>
                    <a:lnTo>
                      <a:pt x="1156" y="824"/>
                    </a:lnTo>
                    <a:lnTo>
                      <a:pt x="1156" y="878"/>
                    </a:lnTo>
                    <a:lnTo>
                      <a:pt x="1156" y="878"/>
                    </a:lnTo>
                    <a:lnTo>
                      <a:pt x="1180" y="890"/>
                    </a:lnTo>
                    <a:lnTo>
                      <a:pt x="1180" y="890"/>
                    </a:lnTo>
                    <a:lnTo>
                      <a:pt x="1310" y="948"/>
                    </a:lnTo>
                    <a:lnTo>
                      <a:pt x="1366" y="974"/>
                    </a:lnTo>
                    <a:lnTo>
                      <a:pt x="1412" y="996"/>
                    </a:lnTo>
                    <a:lnTo>
                      <a:pt x="1454" y="1018"/>
                    </a:lnTo>
                    <a:lnTo>
                      <a:pt x="1486" y="1038"/>
                    </a:lnTo>
                    <a:lnTo>
                      <a:pt x="1512" y="1056"/>
                    </a:lnTo>
                    <a:lnTo>
                      <a:pt x="1530" y="1072"/>
                    </a:lnTo>
                    <a:lnTo>
                      <a:pt x="1530" y="1072"/>
                    </a:lnTo>
                    <a:lnTo>
                      <a:pt x="1540" y="1082"/>
                    </a:lnTo>
                    <a:lnTo>
                      <a:pt x="1550" y="1096"/>
                    </a:lnTo>
                    <a:lnTo>
                      <a:pt x="1550" y="1096"/>
                    </a:lnTo>
                    <a:lnTo>
                      <a:pt x="1622" y="1088"/>
                    </a:lnTo>
                    <a:lnTo>
                      <a:pt x="1680" y="1082"/>
                    </a:lnTo>
                    <a:lnTo>
                      <a:pt x="1722" y="1074"/>
                    </a:lnTo>
                    <a:lnTo>
                      <a:pt x="1750" y="1068"/>
                    </a:lnTo>
                    <a:lnTo>
                      <a:pt x="1750" y="1068"/>
                    </a:lnTo>
                    <a:lnTo>
                      <a:pt x="1758" y="1064"/>
                    </a:lnTo>
                    <a:lnTo>
                      <a:pt x="1762" y="1060"/>
                    </a:lnTo>
                    <a:lnTo>
                      <a:pt x="1764" y="1056"/>
                    </a:lnTo>
                    <a:lnTo>
                      <a:pt x="1766" y="1050"/>
                    </a:lnTo>
                    <a:lnTo>
                      <a:pt x="1766" y="1050"/>
                    </a:lnTo>
                    <a:lnTo>
                      <a:pt x="1762" y="1026"/>
                    </a:lnTo>
                    <a:lnTo>
                      <a:pt x="1754" y="984"/>
                    </a:lnTo>
                    <a:lnTo>
                      <a:pt x="1748" y="962"/>
                    </a:lnTo>
                    <a:lnTo>
                      <a:pt x="1740" y="938"/>
                    </a:lnTo>
                    <a:lnTo>
                      <a:pt x="1730" y="918"/>
                    </a:lnTo>
                    <a:lnTo>
                      <a:pt x="1724" y="910"/>
                    </a:lnTo>
                    <a:lnTo>
                      <a:pt x="1716" y="902"/>
                    </a:lnTo>
                    <a:lnTo>
                      <a:pt x="1716" y="902"/>
                    </a:lnTo>
                    <a:close/>
                    <a:moveTo>
                      <a:pt x="588" y="890"/>
                    </a:moveTo>
                    <a:lnTo>
                      <a:pt x="588" y="890"/>
                    </a:lnTo>
                    <a:lnTo>
                      <a:pt x="610" y="880"/>
                    </a:lnTo>
                    <a:lnTo>
                      <a:pt x="610" y="824"/>
                    </a:lnTo>
                    <a:lnTo>
                      <a:pt x="610" y="824"/>
                    </a:lnTo>
                    <a:lnTo>
                      <a:pt x="564" y="806"/>
                    </a:lnTo>
                    <a:lnTo>
                      <a:pt x="564" y="806"/>
                    </a:lnTo>
                    <a:lnTo>
                      <a:pt x="550" y="798"/>
                    </a:lnTo>
                    <a:lnTo>
                      <a:pt x="538" y="792"/>
                    </a:lnTo>
                    <a:lnTo>
                      <a:pt x="528" y="784"/>
                    </a:lnTo>
                    <a:lnTo>
                      <a:pt x="522" y="778"/>
                    </a:lnTo>
                    <a:lnTo>
                      <a:pt x="518" y="772"/>
                    </a:lnTo>
                    <a:lnTo>
                      <a:pt x="516" y="766"/>
                    </a:lnTo>
                    <a:lnTo>
                      <a:pt x="516" y="754"/>
                    </a:lnTo>
                    <a:lnTo>
                      <a:pt x="516" y="754"/>
                    </a:lnTo>
                    <a:lnTo>
                      <a:pt x="516" y="698"/>
                    </a:lnTo>
                    <a:lnTo>
                      <a:pt x="516" y="698"/>
                    </a:lnTo>
                    <a:lnTo>
                      <a:pt x="522" y="688"/>
                    </a:lnTo>
                    <a:lnTo>
                      <a:pt x="530" y="672"/>
                    </a:lnTo>
                    <a:lnTo>
                      <a:pt x="530" y="672"/>
                    </a:lnTo>
                    <a:lnTo>
                      <a:pt x="512" y="646"/>
                    </a:lnTo>
                    <a:lnTo>
                      <a:pt x="498" y="620"/>
                    </a:lnTo>
                    <a:lnTo>
                      <a:pt x="488" y="592"/>
                    </a:lnTo>
                    <a:lnTo>
                      <a:pt x="478" y="564"/>
                    </a:lnTo>
                    <a:lnTo>
                      <a:pt x="478" y="564"/>
                    </a:lnTo>
                    <a:lnTo>
                      <a:pt x="474" y="538"/>
                    </a:lnTo>
                    <a:lnTo>
                      <a:pt x="472" y="510"/>
                    </a:lnTo>
                    <a:lnTo>
                      <a:pt x="472" y="486"/>
                    </a:lnTo>
                    <a:lnTo>
                      <a:pt x="474" y="462"/>
                    </a:lnTo>
                    <a:lnTo>
                      <a:pt x="478" y="438"/>
                    </a:lnTo>
                    <a:lnTo>
                      <a:pt x="484" y="416"/>
                    </a:lnTo>
                    <a:lnTo>
                      <a:pt x="492" y="396"/>
                    </a:lnTo>
                    <a:lnTo>
                      <a:pt x="502" y="378"/>
                    </a:lnTo>
                    <a:lnTo>
                      <a:pt x="502" y="378"/>
                    </a:lnTo>
                    <a:lnTo>
                      <a:pt x="496" y="312"/>
                    </a:lnTo>
                    <a:lnTo>
                      <a:pt x="492" y="234"/>
                    </a:lnTo>
                    <a:lnTo>
                      <a:pt x="492" y="234"/>
                    </a:lnTo>
                    <a:lnTo>
                      <a:pt x="478" y="228"/>
                    </a:lnTo>
                    <a:lnTo>
                      <a:pt x="460" y="224"/>
                    </a:lnTo>
                    <a:lnTo>
                      <a:pt x="432" y="222"/>
                    </a:lnTo>
                    <a:lnTo>
                      <a:pt x="398" y="220"/>
                    </a:lnTo>
                    <a:lnTo>
                      <a:pt x="398" y="220"/>
                    </a:lnTo>
                    <a:lnTo>
                      <a:pt x="372" y="222"/>
                    </a:lnTo>
                    <a:lnTo>
                      <a:pt x="348" y="226"/>
                    </a:lnTo>
                    <a:lnTo>
                      <a:pt x="324" y="232"/>
                    </a:lnTo>
                    <a:lnTo>
                      <a:pt x="304" y="238"/>
                    </a:lnTo>
                    <a:lnTo>
                      <a:pt x="270" y="252"/>
                    </a:lnTo>
                    <a:lnTo>
                      <a:pt x="258" y="256"/>
                    </a:lnTo>
                    <a:lnTo>
                      <a:pt x="258" y="256"/>
                    </a:lnTo>
                    <a:lnTo>
                      <a:pt x="252" y="264"/>
                    </a:lnTo>
                    <a:lnTo>
                      <a:pt x="246" y="272"/>
                    </a:lnTo>
                    <a:lnTo>
                      <a:pt x="240" y="284"/>
                    </a:lnTo>
                    <a:lnTo>
                      <a:pt x="234" y="300"/>
                    </a:lnTo>
                    <a:lnTo>
                      <a:pt x="228" y="318"/>
                    </a:lnTo>
                    <a:lnTo>
                      <a:pt x="222" y="342"/>
                    </a:lnTo>
                    <a:lnTo>
                      <a:pt x="222" y="368"/>
                    </a:lnTo>
                    <a:lnTo>
                      <a:pt x="222" y="368"/>
                    </a:lnTo>
                    <a:lnTo>
                      <a:pt x="222" y="404"/>
                    </a:lnTo>
                    <a:lnTo>
                      <a:pt x="226" y="436"/>
                    </a:lnTo>
                    <a:lnTo>
                      <a:pt x="232" y="470"/>
                    </a:lnTo>
                    <a:lnTo>
                      <a:pt x="232" y="470"/>
                    </a:lnTo>
                    <a:lnTo>
                      <a:pt x="226" y="472"/>
                    </a:lnTo>
                    <a:lnTo>
                      <a:pt x="220" y="478"/>
                    </a:lnTo>
                    <a:lnTo>
                      <a:pt x="216" y="486"/>
                    </a:lnTo>
                    <a:lnTo>
                      <a:pt x="212" y="494"/>
                    </a:lnTo>
                    <a:lnTo>
                      <a:pt x="210" y="506"/>
                    </a:lnTo>
                    <a:lnTo>
                      <a:pt x="210" y="518"/>
                    </a:lnTo>
                    <a:lnTo>
                      <a:pt x="210" y="532"/>
                    </a:lnTo>
                    <a:lnTo>
                      <a:pt x="212" y="546"/>
                    </a:lnTo>
                    <a:lnTo>
                      <a:pt x="212" y="546"/>
                    </a:lnTo>
                    <a:lnTo>
                      <a:pt x="216" y="560"/>
                    </a:lnTo>
                    <a:lnTo>
                      <a:pt x="222" y="572"/>
                    </a:lnTo>
                    <a:lnTo>
                      <a:pt x="228" y="584"/>
                    </a:lnTo>
                    <a:lnTo>
                      <a:pt x="236" y="594"/>
                    </a:lnTo>
                    <a:lnTo>
                      <a:pt x="242" y="600"/>
                    </a:lnTo>
                    <a:lnTo>
                      <a:pt x="250" y="606"/>
                    </a:lnTo>
                    <a:lnTo>
                      <a:pt x="258" y="608"/>
                    </a:lnTo>
                    <a:lnTo>
                      <a:pt x="264" y="608"/>
                    </a:lnTo>
                    <a:lnTo>
                      <a:pt x="264" y="608"/>
                    </a:lnTo>
                    <a:lnTo>
                      <a:pt x="266" y="620"/>
                    </a:lnTo>
                    <a:lnTo>
                      <a:pt x="272" y="646"/>
                    </a:lnTo>
                    <a:lnTo>
                      <a:pt x="282" y="676"/>
                    </a:lnTo>
                    <a:lnTo>
                      <a:pt x="288" y="688"/>
                    </a:lnTo>
                    <a:lnTo>
                      <a:pt x="294" y="698"/>
                    </a:lnTo>
                    <a:lnTo>
                      <a:pt x="294" y="698"/>
                    </a:lnTo>
                    <a:lnTo>
                      <a:pt x="294" y="754"/>
                    </a:lnTo>
                    <a:lnTo>
                      <a:pt x="294" y="754"/>
                    </a:lnTo>
                    <a:lnTo>
                      <a:pt x="294" y="766"/>
                    </a:lnTo>
                    <a:lnTo>
                      <a:pt x="292" y="772"/>
                    </a:lnTo>
                    <a:lnTo>
                      <a:pt x="288" y="780"/>
                    </a:lnTo>
                    <a:lnTo>
                      <a:pt x="282" y="786"/>
                    </a:lnTo>
                    <a:lnTo>
                      <a:pt x="274" y="792"/>
                    </a:lnTo>
                    <a:lnTo>
                      <a:pt x="262" y="798"/>
                    </a:lnTo>
                    <a:lnTo>
                      <a:pt x="246" y="806"/>
                    </a:lnTo>
                    <a:lnTo>
                      <a:pt x="246" y="806"/>
                    </a:lnTo>
                    <a:lnTo>
                      <a:pt x="198" y="824"/>
                    </a:lnTo>
                    <a:lnTo>
                      <a:pt x="138" y="852"/>
                    </a:lnTo>
                    <a:lnTo>
                      <a:pt x="84" y="880"/>
                    </a:lnTo>
                    <a:lnTo>
                      <a:pt x="64" y="892"/>
                    </a:lnTo>
                    <a:lnTo>
                      <a:pt x="50" y="902"/>
                    </a:lnTo>
                    <a:lnTo>
                      <a:pt x="50" y="902"/>
                    </a:lnTo>
                    <a:lnTo>
                      <a:pt x="42" y="910"/>
                    </a:lnTo>
                    <a:lnTo>
                      <a:pt x="36" y="918"/>
                    </a:lnTo>
                    <a:lnTo>
                      <a:pt x="26" y="938"/>
                    </a:lnTo>
                    <a:lnTo>
                      <a:pt x="18" y="962"/>
                    </a:lnTo>
                    <a:lnTo>
                      <a:pt x="12" y="984"/>
                    </a:lnTo>
                    <a:lnTo>
                      <a:pt x="4" y="1026"/>
                    </a:lnTo>
                    <a:lnTo>
                      <a:pt x="0" y="1050"/>
                    </a:lnTo>
                    <a:lnTo>
                      <a:pt x="0" y="1050"/>
                    </a:lnTo>
                    <a:lnTo>
                      <a:pt x="2" y="1056"/>
                    </a:lnTo>
                    <a:lnTo>
                      <a:pt x="4" y="1060"/>
                    </a:lnTo>
                    <a:lnTo>
                      <a:pt x="10" y="1064"/>
                    </a:lnTo>
                    <a:lnTo>
                      <a:pt x="16" y="1068"/>
                    </a:lnTo>
                    <a:lnTo>
                      <a:pt x="16" y="1068"/>
                    </a:lnTo>
                    <a:lnTo>
                      <a:pt x="44" y="1074"/>
                    </a:lnTo>
                    <a:lnTo>
                      <a:pt x="86" y="1082"/>
                    </a:lnTo>
                    <a:lnTo>
                      <a:pt x="144" y="1088"/>
                    </a:lnTo>
                    <a:lnTo>
                      <a:pt x="216" y="1096"/>
                    </a:lnTo>
                    <a:lnTo>
                      <a:pt x="216" y="1096"/>
                    </a:lnTo>
                    <a:lnTo>
                      <a:pt x="226" y="1082"/>
                    </a:lnTo>
                    <a:lnTo>
                      <a:pt x="236" y="1072"/>
                    </a:lnTo>
                    <a:lnTo>
                      <a:pt x="236" y="1072"/>
                    </a:lnTo>
                    <a:lnTo>
                      <a:pt x="252" y="1058"/>
                    </a:lnTo>
                    <a:lnTo>
                      <a:pt x="270" y="1044"/>
                    </a:lnTo>
                    <a:lnTo>
                      <a:pt x="320" y="1014"/>
                    </a:lnTo>
                    <a:lnTo>
                      <a:pt x="376" y="984"/>
                    </a:lnTo>
                    <a:lnTo>
                      <a:pt x="436" y="956"/>
                    </a:lnTo>
                    <a:lnTo>
                      <a:pt x="540" y="910"/>
                    </a:lnTo>
                    <a:lnTo>
                      <a:pt x="588" y="890"/>
                    </a:lnTo>
                    <a:lnTo>
                      <a:pt x="588" y="890"/>
                    </a:lnTo>
                    <a:close/>
                    <a:moveTo>
                      <a:pt x="1144" y="974"/>
                    </a:moveTo>
                    <a:lnTo>
                      <a:pt x="1144" y="974"/>
                    </a:lnTo>
                    <a:lnTo>
                      <a:pt x="1118" y="962"/>
                    </a:lnTo>
                    <a:lnTo>
                      <a:pt x="1098" y="952"/>
                    </a:lnTo>
                    <a:lnTo>
                      <a:pt x="1084" y="940"/>
                    </a:lnTo>
                    <a:lnTo>
                      <a:pt x="1074" y="930"/>
                    </a:lnTo>
                    <a:lnTo>
                      <a:pt x="1068" y="920"/>
                    </a:lnTo>
                    <a:lnTo>
                      <a:pt x="1066" y="910"/>
                    </a:lnTo>
                    <a:lnTo>
                      <a:pt x="1064" y="900"/>
                    </a:lnTo>
                    <a:lnTo>
                      <a:pt x="1064" y="888"/>
                    </a:lnTo>
                    <a:lnTo>
                      <a:pt x="1064" y="888"/>
                    </a:lnTo>
                    <a:lnTo>
                      <a:pt x="1064" y="796"/>
                    </a:lnTo>
                    <a:lnTo>
                      <a:pt x="1064" y="796"/>
                    </a:lnTo>
                    <a:lnTo>
                      <a:pt x="1070" y="790"/>
                    </a:lnTo>
                    <a:lnTo>
                      <a:pt x="1074" y="780"/>
                    </a:lnTo>
                    <a:lnTo>
                      <a:pt x="1084" y="760"/>
                    </a:lnTo>
                    <a:lnTo>
                      <a:pt x="1092" y="736"/>
                    </a:lnTo>
                    <a:lnTo>
                      <a:pt x="1100" y="710"/>
                    </a:lnTo>
                    <a:lnTo>
                      <a:pt x="1110" y="666"/>
                    </a:lnTo>
                    <a:lnTo>
                      <a:pt x="1114" y="646"/>
                    </a:lnTo>
                    <a:lnTo>
                      <a:pt x="1114" y="646"/>
                    </a:lnTo>
                    <a:lnTo>
                      <a:pt x="1120" y="646"/>
                    </a:lnTo>
                    <a:lnTo>
                      <a:pt x="1124" y="646"/>
                    </a:lnTo>
                    <a:lnTo>
                      <a:pt x="1136" y="642"/>
                    </a:lnTo>
                    <a:lnTo>
                      <a:pt x="1148" y="634"/>
                    </a:lnTo>
                    <a:lnTo>
                      <a:pt x="1160" y="622"/>
                    </a:lnTo>
                    <a:lnTo>
                      <a:pt x="1172" y="606"/>
                    </a:lnTo>
                    <a:lnTo>
                      <a:pt x="1182" y="588"/>
                    </a:lnTo>
                    <a:lnTo>
                      <a:pt x="1190" y="566"/>
                    </a:lnTo>
                    <a:lnTo>
                      <a:pt x="1198" y="544"/>
                    </a:lnTo>
                    <a:lnTo>
                      <a:pt x="1198" y="544"/>
                    </a:lnTo>
                    <a:lnTo>
                      <a:pt x="1202" y="520"/>
                    </a:lnTo>
                    <a:lnTo>
                      <a:pt x="1204" y="498"/>
                    </a:lnTo>
                    <a:lnTo>
                      <a:pt x="1202" y="476"/>
                    </a:lnTo>
                    <a:lnTo>
                      <a:pt x="1198" y="458"/>
                    </a:lnTo>
                    <a:lnTo>
                      <a:pt x="1192" y="442"/>
                    </a:lnTo>
                    <a:lnTo>
                      <a:pt x="1186" y="428"/>
                    </a:lnTo>
                    <a:lnTo>
                      <a:pt x="1178" y="420"/>
                    </a:lnTo>
                    <a:lnTo>
                      <a:pt x="1168" y="414"/>
                    </a:lnTo>
                    <a:lnTo>
                      <a:pt x="1168" y="414"/>
                    </a:lnTo>
                    <a:lnTo>
                      <a:pt x="1170" y="392"/>
                    </a:lnTo>
                    <a:lnTo>
                      <a:pt x="1174" y="336"/>
                    </a:lnTo>
                    <a:lnTo>
                      <a:pt x="1180" y="270"/>
                    </a:lnTo>
                    <a:lnTo>
                      <a:pt x="1184" y="214"/>
                    </a:lnTo>
                    <a:lnTo>
                      <a:pt x="1184" y="214"/>
                    </a:lnTo>
                    <a:lnTo>
                      <a:pt x="1182" y="180"/>
                    </a:lnTo>
                    <a:lnTo>
                      <a:pt x="1178" y="152"/>
                    </a:lnTo>
                    <a:lnTo>
                      <a:pt x="1168" y="126"/>
                    </a:lnTo>
                    <a:lnTo>
                      <a:pt x="1162" y="114"/>
                    </a:lnTo>
                    <a:lnTo>
                      <a:pt x="1156" y="102"/>
                    </a:lnTo>
                    <a:lnTo>
                      <a:pt x="1148" y="94"/>
                    </a:lnTo>
                    <a:lnTo>
                      <a:pt x="1140" y="84"/>
                    </a:lnTo>
                    <a:lnTo>
                      <a:pt x="1130" y="78"/>
                    </a:lnTo>
                    <a:lnTo>
                      <a:pt x="1118" y="72"/>
                    </a:lnTo>
                    <a:lnTo>
                      <a:pt x="1106" y="66"/>
                    </a:lnTo>
                    <a:lnTo>
                      <a:pt x="1094" y="64"/>
                    </a:lnTo>
                    <a:lnTo>
                      <a:pt x="1080" y="62"/>
                    </a:lnTo>
                    <a:lnTo>
                      <a:pt x="1064" y="60"/>
                    </a:lnTo>
                    <a:lnTo>
                      <a:pt x="1064" y="60"/>
                    </a:lnTo>
                    <a:lnTo>
                      <a:pt x="1054" y="48"/>
                    </a:lnTo>
                    <a:lnTo>
                      <a:pt x="1044" y="36"/>
                    </a:lnTo>
                    <a:lnTo>
                      <a:pt x="1030" y="24"/>
                    </a:lnTo>
                    <a:lnTo>
                      <a:pt x="1012" y="16"/>
                    </a:lnTo>
                    <a:lnTo>
                      <a:pt x="992" y="8"/>
                    </a:lnTo>
                    <a:lnTo>
                      <a:pt x="966" y="4"/>
                    </a:lnTo>
                    <a:lnTo>
                      <a:pt x="936" y="0"/>
                    </a:lnTo>
                    <a:lnTo>
                      <a:pt x="902" y="0"/>
                    </a:lnTo>
                    <a:lnTo>
                      <a:pt x="902" y="0"/>
                    </a:lnTo>
                    <a:lnTo>
                      <a:pt x="882" y="0"/>
                    </a:lnTo>
                    <a:lnTo>
                      <a:pt x="864" y="2"/>
                    </a:lnTo>
                    <a:lnTo>
                      <a:pt x="830" y="8"/>
                    </a:lnTo>
                    <a:lnTo>
                      <a:pt x="798" y="18"/>
                    </a:lnTo>
                    <a:lnTo>
                      <a:pt x="770" y="30"/>
                    </a:lnTo>
                    <a:lnTo>
                      <a:pt x="740" y="42"/>
                    </a:lnTo>
                    <a:lnTo>
                      <a:pt x="712" y="52"/>
                    </a:lnTo>
                    <a:lnTo>
                      <a:pt x="678" y="58"/>
                    </a:lnTo>
                    <a:lnTo>
                      <a:pt x="662" y="60"/>
                    </a:lnTo>
                    <a:lnTo>
                      <a:pt x="644" y="60"/>
                    </a:lnTo>
                    <a:lnTo>
                      <a:pt x="644" y="60"/>
                    </a:lnTo>
                    <a:lnTo>
                      <a:pt x="636" y="62"/>
                    </a:lnTo>
                    <a:lnTo>
                      <a:pt x="628" y="64"/>
                    </a:lnTo>
                    <a:lnTo>
                      <a:pt x="622" y="68"/>
                    </a:lnTo>
                    <a:lnTo>
                      <a:pt x="614" y="74"/>
                    </a:lnTo>
                    <a:lnTo>
                      <a:pt x="610" y="80"/>
                    </a:lnTo>
                    <a:lnTo>
                      <a:pt x="604" y="88"/>
                    </a:lnTo>
                    <a:lnTo>
                      <a:pt x="596" y="108"/>
                    </a:lnTo>
                    <a:lnTo>
                      <a:pt x="590" y="130"/>
                    </a:lnTo>
                    <a:lnTo>
                      <a:pt x="586" y="156"/>
                    </a:lnTo>
                    <a:lnTo>
                      <a:pt x="584" y="184"/>
                    </a:lnTo>
                    <a:lnTo>
                      <a:pt x="584" y="212"/>
                    </a:lnTo>
                    <a:lnTo>
                      <a:pt x="584" y="212"/>
                    </a:lnTo>
                    <a:lnTo>
                      <a:pt x="586" y="278"/>
                    </a:lnTo>
                    <a:lnTo>
                      <a:pt x="592" y="344"/>
                    </a:lnTo>
                    <a:lnTo>
                      <a:pt x="596" y="394"/>
                    </a:lnTo>
                    <a:lnTo>
                      <a:pt x="598" y="414"/>
                    </a:lnTo>
                    <a:lnTo>
                      <a:pt x="598" y="414"/>
                    </a:lnTo>
                    <a:lnTo>
                      <a:pt x="588" y="420"/>
                    </a:lnTo>
                    <a:lnTo>
                      <a:pt x="580" y="428"/>
                    </a:lnTo>
                    <a:lnTo>
                      <a:pt x="574" y="442"/>
                    </a:lnTo>
                    <a:lnTo>
                      <a:pt x="568" y="458"/>
                    </a:lnTo>
                    <a:lnTo>
                      <a:pt x="564" y="476"/>
                    </a:lnTo>
                    <a:lnTo>
                      <a:pt x="564" y="498"/>
                    </a:lnTo>
                    <a:lnTo>
                      <a:pt x="564" y="520"/>
                    </a:lnTo>
                    <a:lnTo>
                      <a:pt x="568" y="544"/>
                    </a:lnTo>
                    <a:lnTo>
                      <a:pt x="568" y="544"/>
                    </a:lnTo>
                    <a:lnTo>
                      <a:pt x="576" y="566"/>
                    </a:lnTo>
                    <a:lnTo>
                      <a:pt x="584" y="588"/>
                    </a:lnTo>
                    <a:lnTo>
                      <a:pt x="594" y="606"/>
                    </a:lnTo>
                    <a:lnTo>
                      <a:pt x="606" y="622"/>
                    </a:lnTo>
                    <a:lnTo>
                      <a:pt x="618" y="634"/>
                    </a:lnTo>
                    <a:lnTo>
                      <a:pt x="630" y="642"/>
                    </a:lnTo>
                    <a:lnTo>
                      <a:pt x="642" y="646"/>
                    </a:lnTo>
                    <a:lnTo>
                      <a:pt x="646" y="646"/>
                    </a:lnTo>
                    <a:lnTo>
                      <a:pt x="652" y="646"/>
                    </a:lnTo>
                    <a:lnTo>
                      <a:pt x="652" y="646"/>
                    </a:lnTo>
                    <a:lnTo>
                      <a:pt x="656" y="666"/>
                    </a:lnTo>
                    <a:lnTo>
                      <a:pt x="666" y="710"/>
                    </a:lnTo>
                    <a:lnTo>
                      <a:pt x="674" y="736"/>
                    </a:lnTo>
                    <a:lnTo>
                      <a:pt x="682" y="760"/>
                    </a:lnTo>
                    <a:lnTo>
                      <a:pt x="692" y="780"/>
                    </a:lnTo>
                    <a:lnTo>
                      <a:pt x="696" y="790"/>
                    </a:lnTo>
                    <a:lnTo>
                      <a:pt x="702" y="796"/>
                    </a:lnTo>
                    <a:lnTo>
                      <a:pt x="702" y="796"/>
                    </a:lnTo>
                    <a:lnTo>
                      <a:pt x="702" y="888"/>
                    </a:lnTo>
                    <a:lnTo>
                      <a:pt x="702" y="888"/>
                    </a:lnTo>
                    <a:lnTo>
                      <a:pt x="702" y="900"/>
                    </a:lnTo>
                    <a:lnTo>
                      <a:pt x="700" y="910"/>
                    </a:lnTo>
                    <a:lnTo>
                      <a:pt x="698" y="920"/>
                    </a:lnTo>
                    <a:lnTo>
                      <a:pt x="692" y="932"/>
                    </a:lnTo>
                    <a:lnTo>
                      <a:pt x="682" y="942"/>
                    </a:lnTo>
                    <a:lnTo>
                      <a:pt x="668" y="952"/>
                    </a:lnTo>
                    <a:lnTo>
                      <a:pt x="648" y="964"/>
                    </a:lnTo>
                    <a:lnTo>
                      <a:pt x="622" y="974"/>
                    </a:lnTo>
                    <a:lnTo>
                      <a:pt x="622" y="974"/>
                    </a:lnTo>
                    <a:lnTo>
                      <a:pt x="544" y="1008"/>
                    </a:lnTo>
                    <a:lnTo>
                      <a:pt x="448" y="1052"/>
                    </a:lnTo>
                    <a:lnTo>
                      <a:pt x="400" y="1076"/>
                    </a:lnTo>
                    <a:lnTo>
                      <a:pt x="358" y="1098"/>
                    </a:lnTo>
                    <a:lnTo>
                      <a:pt x="324" y="1120"/>
                    </a:lnTo>
                    <a:lnTo>
                      <a:pt x="310" y="1128"/>
                    </a:lnTo>
                    <a:lnTo>
                      <a:pt x="302" y="1136"/>
                    </a:lnTo>
                    <a:lnTo>
                      <a:pt x="302" y="1136"/>
                    </a:lnTo>
                    <a:lnTo>
                      <a:pt x="290" y="1148"/>
                    </a:lnTo>
                    <a:lnTo>
                      <a:pt x="280" y="1164"/>
                    </a:lnTo>
                    <a:lnTo>
                      <a:pt x="272" y="1180"/>
                    </a:lnTo>
                    <a:lnTo>
                      <a:pt x="264" y="1198"/>
                    </a:lnTo>
                    <a:lnTo>
                      <a:pt x="250" y="1236"/>
                    </a:lnTo>
                    <a:lnTo>
                      <a:pt x="238" y="1274"/>
                    </a:lnTo>
                    <a:lnTo>
                      <a:pt x="230" y="1312"/>
                    </a:lnTo>
                    <a:lnTo>
                      <a:pt x="226" y="1344"/>
                    </a:lnTo>
                    <a:lnTo>
                      <a:pt x="222" y="1382"/>
                    </a:lnTo>
                    <a:lnTo>
                      <a:pt x="222" y="1382"/>
                    </a:lnTo>
                    <a:lnTo>
                      <a:pt x="222" y="1392"/>
                    </a:lnTo>
                    <a:lnTo>
                      <a:pt x="226" y="1400"/>
                    </a:lnTo>
                    <a:lnTo>
                      <a:pt x="234" y="1406"/>
                    </a:lnTo>
                    <a:lnTo>
                      <a:pt x="246" y="1412"/>
                    </a:lnTo>
                    <a:lnTo>
                      <a:pt x="246" y="1412"/>
                    </a:lnTo>
                    <a:lnTo>
                      <a:pt x="278" y="1420"/>
                    </a:lnTo>
                    <a:lnTo>
                      <a:pt x="324" y="1428"/>
                    </a:lnTo>
                    <a:lnTo>
                      <a:pt x="382" y="1438"/>
                    </a:lnTo>
                    <a:lnTo>
                      <a:pt x="454" y="1448"/>
                    </a:lnTo>
                    <a:lnTo>
                      <a:pt x="542" y="1456"/>
                    </a:lnTo>
                    <a:lnTo>
                      <a:pt x="642" y="1464"/>
                    </a:lnTo>
                    <a:lnTo>
                      <a:pt x="756" y="1468"/>
                    </a:lnTo>
                    <a:lnTo>
                      <a:pt x="884" y="1470"/>
                    </a:lnTo>
                    <a:lnTo>
                      <a:pt x="884" y="1470"/>
                    </a:lnTo>
                    <a:lnTo>
                      <a:pt x="1010" y="1468"/>
                    </a:lnTo>
                    <a:lnTo>
                      <a:pt x="1124" y="1464"/>
                    </a:lnTo>
                    <a:lnTo>
                      <a:pt x="1224" y="1456"/>
                    </a:lnTo>
                    <a:lnTo>
                      <a:pt x="1312" y="1448"/>
                    </a:lnTo>
                    <a:lnTo>
                      <a:pt x="1384" y="1438"/>
                    </a:lnTo>
                    <a:lnTo>
                      <a:pt x="1444" y="1428"/>
                    </a:lnTo>
                    <a:lnTo>
                      <a:pt x="1488" y="1420"/>
                    </a:lnTo>
                    <a:lnTo>
                      <a:pt x="1520" y="1412"/>
                    </a:lnTo>
                    <a:lnTo>
                      <a:pt x="1520" y="1412"/>
                    </a:lnTo>
                    <a:lnTo>
                      <a:pt x="1532" y="1406"/>
                    </a:lnTo>
                    <a:lnTo>
                      <a:pt x="1540" y="1400"/>
                    </a:lnTo>
                    <a:lnTo>
                      <a:pt x="1544" y="1392"/>
                    </a:lnTo>
                    <a:lnTo>
                      <a:pt x="1544" y="1382"/>
                    </a:lnTo>
                    <a:lnTo>
                      <a:pt x="1544" y="1382"/>
                    </a:lnTo>
                    <a:lnTo>
                      <a:pt x="1540" y="1344"/>
                    </a:lnTo>
                    <a:lnTo>
                      <a:pt x="1536" y="1312"/>
                    </a:lnTo>
                    <a:lnTo>
                      <a:pt x="1528" y="1274"/>
                    </a:lnTo>
                    <a:lnTo>
                      <a:pt x="1516" y="1236"/>
                    </a:lnTo>
                    <a:lnTo>
                      <a:pt x="1502" y="1198"/>
                    </a:lnTo>
                    <a:lnTo>
                      <a:pt x="1494" y="1180"/>
                    </a:lnTo>
                    <a:lnTo>
                      <a:pt x="1486" y="1164"/>
                    </a:lnTo>
                    <a:lnTo>
                      <a:pt x="1476" y="1148"/>
                    </a:lnTo>
                    <a:lnTo>
                      <a:pt x="1464" y="1136"/>
                    </a:lnTo>
                    <a:lnTo>
                      <a:pt x="1464" y="1136"/>
                    </a:lnTo>
                    <a:lnTo>
                      <a:pt x="1456" y="1128"/>
                    </a:lnTo>
                    <a:lnTo>
                      <a:pt x="1442" y="1120"/>
                    </a:lnTo>
                    <a:lnTo>
                      <a:pt x="1408" y="1100"/>
                    </a:lnTo>
                    <a:lnTo>
                      <a:pt x="1366" y="1076"/>
                    </a:lnTo>
                    <a:lnTo>
                      <a:pt x="1320" y="1054"/>
                    </a:lnTo>
                    <a:lnTo>
                      <a:pt x="1222" y="1008"/>
                    </a:lnTo>
                    <a:lnTo>
                      <a:pt x="1144" y="974"/>
                    </a:lnTo>
                    <a:lnTo>
                      <a:pt x="1144" y="974"/>
                    </a:lnTo>
                    <a:close/>
                  </a:path>
                </a:pathLst>
              </a:custGeom>
              <a:solidFill>
                <a:srgbClr val="FD9203"/>
              </a:solidFill>
              <a:ln>
                <a:noFill/>
              </a:ln>
            </p:spPr>
            <p:txBody>
              <a:bodyPr vert="horz" wrap="square" lIns="91416" tIns="45708" rIns="91416" bIns="45708" numCol="1"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宋体" charset="-122"/>
                  <a:cs typeface="Arial" pitchFamily="34" charset="0"/>
                </a:endParaRPr>
              </a:p>
            </p:txBody>
          </p:sp>
        </p:grpSp>
      </p:grpSp>
      <p:grpSp>
        <p:nvGrpSpPr>
          <p:cNvPr id="17" name="组合 117"/>
          <p:cNvGrpSpPr/>
          <p:nvPr/>
        </p:nvGrpSpPr>
        <p:grpSpPr>
          <a:xfrm>
            <a:off x="8019066" y="1237303"/>
            <a:ext cx="3455100" cy="719813"/>
            <a:chOff x="8021154" y="1565356"/>
            <a:chExt cx="3456000" cy="720000"/>
          </a:xfrm>
        </p:grpSpPr>
        <p:sp>
          <p:nvSpPr>
            <p:cNvPr id="35" name="矩形 29"/>
            <p:cNvSpPr>
              <a:spLocks noChangeArrowheads="1"/>
            </p:cNvSpPr>
            <p:nvPr/>
          </p:nvSpPr>
          <p:spPr bwMode="auto">
            <a:xfrm>
              <a:off x="8021154" y="1637356"/>
              <a:ext cx="3456000" cy="576000"/>
            </a:xfrm>
            <a:prstGeom prst="roundRect">
              <a:avLst/>
            </a:prstGeom>
            <a:solidFill>
              <a:srgbClr val="7CBF33"/>
            </a:solidFill>
            <a:ln w="9525">
              <a:noFill/>
              <a:miter lim="800000"/>
              <a:headEnd/>
              <a:tailEnd/>
            </a:ln>
          </p:spPr>
          <p:txBody>
            <a:bodyPr wrap="square" lIns="791794" tIns="0" rIns="0" bIns="0" anchor="ctr" anchorCtr="0">
              <a:noAutofit/>
            </a:bodyPr>
            <a:lstStyle/>
            <a:p>
              <a:pPr algn="ctr" fontAlgn="base">
                <a:lnSpc>
                  <a:spcPct val="90000"/>
                </a:lnSpc>
                <a:spcBef>
                  <a:spcPct val="0"/>
                </a:spcBef>
                <a:spcAft>
                  <a:spcPct val="0"/>
                </a:spcAft>
                <a:buSzPct val="80000"/>
                <a:buFont typeface="Wingdings" pitchFamily="2" charset="2"/>
                <a:buNone/>
              </a:pPr>
              <a:r>
                <a:rPr lang="bg-BG" altLang="zh-CN" sz="1400" dirty="0">
                  <a:solidFill>
                    <a:srgbClr val="FFFFFF"/>
                  </a:solidFill>
                  <a:latin typeface="Arial" pitchFamily="34" charset="0"/>
                  <a:cs typeface="Arial" pitchFamily="34" charset="0"/>
                </a:rPr>
                <a:t>Фокусиран към индустрии с добавена стойност </a:t>
              </a:r>
              <a:endParaRPr lang="zh-CN" altLang="en-US" sz="1400" dirty="0">
                <a:solidFill>
                  <a:srgbClr val="FFFFFF"/>
                </a:solidFill>
                <a:latin typeface="Arial" pitchFamily="34" charset="0"/>
                <a:cs typeface="Arial" pitchFamily="34" charset="0"/>
              </a:endParaRPr>
            </a:p>
          </p:txBody>
        </p:sp>
        <p:grpSp>
          <p:nvGrpSpPr>
            <p:cNvPr id="18" name="组合 35"/>
            <p:cNvGrpSpPr/>
            <p:nvPr/>
          </p:nvGrpSpPr>
          <p:grpSpPr>
            <a:xfrm>
              <a:off x="8175055" y="1565356"/>
              <a:ext cx="720000" cy="720000"/>
              <a:chOff x="9389154" y="1989682"/>
              <a:chExt cx="720000" cy="720000"/>
            </a:xfrm>
          </p:grpSpPr>
          <p:sp>
            <p:nvSpPr>
              <p:cNvPr id="96" name="椭圆 95"/>
              <p:cNvSpPr>
                <a:spLocks noChangeAspect="1"/>
              </p:cNvSpPr>
              <p:nvPr/>
            </p:nvSpPr>
            <p:spPr bwMode="auto">
              <a:xfrm>
                <a:off x="9389154" y="1989682"/>
                <a:ext cx="720000" cy="720000"/>
              </a:xfrm>
              <a:prstGeom prst="ellipse">
                <a:avLst/>
              </a:prstGeom>
              <a:solidFill>
                <a:schemeClr val="bg1"/>
              </a:solidFill>
              <a:ln w="19050" cap="flat" cmpd="sng" algn="ctr">
                <a:solidFill>
                  <a:srgbClr val="7CBF33"/>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Arial" pitchFamily="34" charset="0"/>
                  <a:ea typeface="SimSun" pitchFamily="2" charset="-122"/>
                  <a:cs typeface="Arial" pitchFamily="34" charset="0"/>
                </a:endParaRPr>
              </a:p>
            </p:txBody>
          </p:sp>
          <p:sp>
            <p:nvSpPr>
              <p:cNvPr id="13" name="Freeform 6"/>
              <p:cNvSpPr>
                <a:spLocks noChangeAspect="1" noEditPoints="1"/>
              </p:cNvSpPr>
              <p:nvPr/>
            </p:nvSpPr>
            <p:spPr bwMode="auto">
              <a:xfrm>
                <a:off x="9588552" y="2106576"/>
                <a:ext cx="321204" cy="432000"/>
              </a:xfrm>
              <a:custGeom>
                <a:avLst/>
                <a:gdLst>
                  <a:gd name="T0" fmla="*/ 49 w 134"/>
                  <a:gd name="T1" fmla="*/ 44 h 180"/>
                  <a:gd name="T2" fmla="*/ 37 w 134"/>
                  <a:gd name="T3" fmla="*/ 33 h 180"/>
                  <a:gd name="T4" fmla="*/ 31 w 134"/>
                  <a:gd name="T5" fmla="*/ 4 h 180"/>
                  <a:gd name="T6" fmla="*/ 17 w 134"/>
                  <a:gd name="T7" fmla="*/ 43 h 180"/>
                  <a:gd name="T8" fmla="*/ 10 w 134"/>
                  <a:gd name="T9" fmla="*/ 53 h 180"/>
                  <a:gd name="T10" fmla="*/ 7 w 134"/>
                  <a:gd name="T11" fmla="*/ 179 h 180"/>
                  <a:gd name="T12" fmla="*/ 25 w 134"/>
                  <a:gd name="T13" fmla="*/ 179 h 180"/>
                  <a:gd name="T14" fmla="*/ 40 w 134"/>
                  <a:gd name="T15" fmla="*/ 156 h 180"/>
                  <a:gd name="T16" fmla="*/ 47 w 134"/>
                  <a:gd name="T17" fmla="*/ 179 h 180"/>
                  <a:gd name="T18" fmla="*/ 66 w 134"/>
                  <a:gd name="T19" fmla="*/ 173 h 180"/>
                  <a:gd name="T20" fmla="*/ 48 w 134"/>
                  <a:gd name="T21" fmla="*/ 142 h 180"/>
                  <a:gd name="T22" fmla="*/ 18 w 134"/>
                  <a:gd name="T23" fmla="*/ 134 h 180"/>
                  <a:gd name="T24" fmla="*/ 48 w 134"/>
                  <a:gd name="T25" fmla="*/ 142 h 180"/>
                  <a:gd name="T26" fmla="*/ 14 w 134"/>
                  <a:gd name="T27" fmla="*/ 120 h 180"/>
                  <a:gd name="T28" fmla="*/ 52 w 134"/>
                  <a:gd name="T29" fmla="*/ 120 h 180"/>
                  <a:gd name="T30" fmla="*/ 18 w 134"/>
                  <a:gd name="T31" fmla="*/ 106 h 180"/>
                  <a:gd name="T32" fmla="*/ 48 w 134"/>
                  <a:gd name="T33" fmla="*/ 99 h 180"/>
                  <a:gd name="T34" fmla="*/ 48 w 134"/>
                  <a:gd name="T35" fmla="*/ 88 h 180"/>
                  <a:gd name="T36" fmla="*/ 18 w 134"/>
                  <a:gd name="T37" fmla="*/ 81 h 180"/>
                  <a:gd name="T38" fmla="*/ 48 w 134"/>
                  <a:gd name="T39" fmla="*/ 88 h 180"/>
                  <a:gd name="T40" fmla="*/ 14 w 134"/>
                  <a:gd name="T41" fmla="*/ 66 h 180"/>
                  <a:gd name="T42" fmla="*/ 52 w 134"/>
                  <a:gd name="T43" fmla="*/ 66 h 180"/>
                  <a:gd name="T44" fmla="*/ 83 w 134"/>
                  <a:gd name="T45" fmla="*/ 88 h 180"/>
                  <a:gd name="T46" fmla="*/ 83 w 134"/>
                  <a:gd name="T47" fmla="*/ 180 h 180"/>
                  <a:gd name="T48" fmla="*/ 114 w 134"/>
                  <a:gd name="T49" fmla="*/ 160 h 180"/>
                  <a:gd name="T50" fmla="*/ 125 w 134"/>
                  <a:gd name="T51" fmla="*/ 180 h 180"/>
                  <a:gd name="T52" fmla="*/ 134 w 134"/>
                  <a:gd name="T53" fmla="*/ 94 h 180"/>
                  <a:gd name="T54" fmla="*/ 98 w 134"/>
                  <a:gd name="T55" fmla="*/ 168 h 180"/>
                  <a:gd name="T56" fmla="*/ 87 w 134"/>
                  <a:gd name="T57" fmla="*/ 162 h 180"/>
                  <a:gd name="T58" fmla="*/ 101 w 134"/>
                  <a:gd name="T59" fmla="*/ 162 h 180"/>
                  <a:gd name="T60" fmla="*/ 98 w 134"/>
                  <a:gd name="T61" fmla="*/ 153 h 180"/>
                  <a:gd name="T62" fmla="*/ 87 w 134"/>
                  <a:gd name="T63" fmla="*/ 147 h 180"/>
                  <a:gd name="T64" fmla="*/ 101 w 134"/>
                  <a:gd name="T65" fmla="*/ 147 h 180"/>
                  <a:gd name="T66" fmla="*/ 98 w 134"/>
                  <a:gd name="T67" fmla="*/ 138 h 180"/>
                  <a:gd name="T68" fmla="*/ 87 w 134"/>
                  <a:gd name="T69" fmla="*/ 132 h 180"/>
                  <a:gd name="T70" fmla="*/ 101 w 134"/>
                  <a:gd name="T71" fmla="*/ 132 h 180"/>
                  <a:gd name="T72" fmla="*/ 98 w 134"/>
                  <a:gd name="T73" fmla="*/ 122 h 180"/>
                  <a:gd name="T74" fmla="*/ 87 w 134"/>
                  <a:gd name="T75" fmla="*/ 116 h 180"/>
                  <a:gd name="T76" fmla="*/ 101 w 134"/>
                  <a:gd name="T77" fmla="*/ 116 h 180"/>
                  <a:gd name="T78" fmla="*/ 98 w 134"/>
                  <a:gd name="T79" fmla="*/ 107 h 180"/>
                  <a:gd name="T80" fmla="*/ 87 w 134"/>
                  <a:gd name="T81" fmla="*/ 101 h 180"/>
                  <a:gd name="T82" fmla="*/ 101 w 134"/>
                  <a:gd name="T83" fmla="*/ 101 h 180"/>
                  <a:gd name="T84" fmla="*/ 121 w 134"/>
                  <a:gd name="T85" fmla="*/ 153 h 180"/>
                  <a:gd name="T86" fmla="*/ 110 w 134"/>
                  <a:gd name="T87" fmla="*/ 147 h 180"/>
                  <a:gd name="T88" fmla="*/ 124 w 134"/>
                  <a:gd name="T89" fmla="*/ 147 h 180"/>
                  <a:gd name="T90" fmla="*/ 121 w 134"/>
                  <a:gd name="T91" fmla="*/ 138 h 180"/>
                  <a:gd name="T92" fmla="*/ 110 w 134"/>
                  <a:gd name="T93" fmla="*/ 132 h 180"/>
                  <a:gd name="T94" fmla="*/ 124 w 134"/>
                  <a:gd name="T95" fmla="*/ 132 h 180"/>
                  <a:gd name="T96" fmla="*/ 121 w 134"/>
                  <a:gd name="T97" fmla="*/ 122 h 180"/>
                  <a:gd name="T98" fmla="*/ 110 w 134"/>
                  <a:gd name="T99" fmla="*/ 116 h 180"/>
                  <a:gd name="T100" fmla="*/ 124 w 134"/>
                  <a:gd name="T101" fmla="*/ 116 h 180"/>
                  <a:gd name="T102" fmla="*/ 121 w 134"/>
                  <a:gd name="T103" fmla="*/ 107 h 180"/>
                  <a:gd name="T104" fmla="*/ 110 w 134"/>
                  <a:gd name="T105" fmla="*/ 101 h 180"/>
                  <a:gd name="T106" fmla="*/ 124 w 134"/>
                  <a:gd name="T107" fmla="*/ 10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4" h="180">
                    <a:moveTo>
                      <a:pt x="57" y="53"/>
                    </a:moveTo>
                    <a:cubicBezTo>
                      <a:pt x="57" y="53"/>
                      <a:pt x="57" y="53"/>
                      <a:pt x="57" y="53"/>
                    </a:cubicBezTo>
                    <a:cubicBezTo>
                      <a:pt x="57" y="49"/>
                      <a:pt x="53" y="45"/>
                      <a:pt x="49" y="44"/>
                    </a:cubicBezTo>
                    <a:cubicBezTo>
                      <a:pt x="49" y="43"/>
                      <a:pt x="49" y="43"/>
                      <a:pt x="49" y="43"/>
                    </a:cubicBezTo>
                    <a:cubicBezTo>
                      <a:pt x="49" y="37"/>
                      <a:pt x="45" y="33"/>
                      <a:pt x="40" y="33"/>
                    </a:cubicBezTo>
                    <a:cubicBezTo>
                      <a:pt x="37" y="33"/>
                      <a:pt x="37" y="33"/>
                      <a:pt x="37" y="33"/>
                    </a:cubicBezTo>
                    <a:cubicBezTo>
                      <a:pt x="35" y="4"/>
                      <a:pt x="35" y="4"/>
                      <a:pt x="35" y="4"/>
                    </a:cubicBezTo>
                    <a:cubicBezTo>
                      <a:pt x="35" y="2"/>
                      <a:pt x="34" y="0"/>
                      <a:pt x="33" y="0"/>
                    </a:cubicBezTo>
                    <a:cubicBezTo>
                      <a:pt x="32" y="0"/>
                      <a:pt x="31" y="2"/>
                      <a:pt x="31" y="4"/>
                    </a:cubicBezTo>
                    <a:cubicBezTo>
                      <a:pt x="30" y="33"/>
                      <a:pt x="30" y="33"/>
                      <a:pt x="30" y="33"/>
                    </a:cubicBezTo>
                    <a:cubicBezTo>
                      <a:pt x="27" y="33"/>
                      <a:pt x="27" y="33"/>
                      <a:pt x="27" y="33"/>
                    </a:cubicBezTo>
                    <a:cubicBezTo>
                      <a:pt x="22" y="33"/>
                      <a:pt x="17" y="37"/>
                      <a:pt x="17" y="43"/>
                    </a:cubicBezTo>
                    <a:cubicBezTo>
                      <a:pt x="17" y="44"/>
                      <a:pt x="17" y="44"/>
                      <a:pt x="17" y="44"/>
                    </a:cubicBezTo>
                    <a:cubicBezTo>
                      <a:pt x="13" y="45"/>
                      <a:pt x="10" y="49"/>
                      <a:pt x="10" y="53"/>
                    </a:cubicBezTo>
                    <a:cubicBezTo>
                      <a:pt x="10" y="53"/>
                      <a:pt x="10" y="53"/>
                      <a:pt x="10" y="53"/>
                    </a:cubicBezTo>
                    <a:cubicBezTo>
                      <a:pt x="4" y="53"/>
                      <a:pt x="0" y="57"/>
                      <a:pt x="0" y="62"/>
                    </a:cubicBezTo>
                    <a:cubicBezTo>
                      <a:pt x="0" y="173"/>
                      <a:pt x="0" y="173"/>
                      <a:pt x="0" y="173"/>
                    </a:cubicBezTo>
                    <a:cubicBezTo>
                      <a:pt x="0" y="176"/>
                      <a:pt x="3" y="179"/>
                      <a:pt x="7" y="179"/>
                    </a:cubicBezTo>
                    <a:cubicBezTo>
                      <a:pt x="18" y="179"/>
                      <a:pt x="18" y="179"/>
                      <a:pt x="18" y="179"/>
                    </a:cubicBezTo>
                    <a:cubicBezTo>
                      <a:pt x="19" y="179"/>
                      <a:pt x="19" y="179"/>
                      <a:pt x="19" y="179"/>
                    </a:cubicBezTo>
                    <a:cubicBezTo>
                      <a:pt x="25" y="179"/>
                      <a:pt x="25" y="179"/>
                      <a:pt x="25" y="179"/>
                    </a:cubicBezTo>
                    <a:cubicBezTo>
                      <a:pt x="25" y="157"/>
                      <a:pt x="25" y="157"/>
                      <a:pt x="25" y="157"/>
                    </a:cubicBezTo>
                    <a:cubicBezTo>
                      <a:pt x="25" y="156"/>
                      <a:pt x="25" y="156"/>
                      <a:pt x="26" y="156"/>
                    </a:cubicBezTo>
                    <a:cubicBezTo>
                      <a:pt x="40" y="156"/>
                      <a:pt x="40" y="156"/>
                      <a:pt x="40" y="156"/>
                    </a:cubicBezTo>
                    <a:cubicBezTo>
                      <a:pt x="41" y="156"/>
                      <a:pt x="41" y="156"/>
                      <a:pt x="41" y="157"/>
                    </a:cubicBezTo>
                    <a:cubicBezTo>
                      <a:pt x="41" y="179"/>
                      <a:pt x="41" y="179"/>
                      <a:pt x="41" y="179"/>
                    </a:cubicBezTo>
                    <a:cubicBezTo>
                      <a:pt x="47" y="179"/>
                      <a:pt x="47" y="179"/>
                      <a:pt x="47" y="179"/>
                    </a:cubicBezTo>
                    <a:cubicBezTo>
                      <a:pt x="48" y="179"/>
                      <a:pt x="48" y="179"/>
                      <a:pt x="48" y="179"/>
                    </a:cubicBezTo>
                    <a:cubicBezTo>
                      <a:pt x="60" y="179"/>
                      <a:pt x="60" y="179"/>
                      <a:pt x="60" y="179"/>
                    </a:cubicBezTo>
                    <a:cubicBezTo>
                      <a:pt x="63" y="179"/>
                      <a:pt x="66" y="176"/>
                      <a:pt x="66" y="173"/>
                    </a:cubicBezTo>
                    <a:cubicBezTo>
                      <a:pt x="66" y="62"/>
                      <a:pt x="66" y="62"/>
                      <a:pt x="66" y="62"/>
                    </a:cubicBezTo>
                    <a:cubicBezTo>
                      <a:pt x="66" y="57"/>
                      <a:pt x="62" y="53"/>
                      <a:pt x="57" y="53"/>
                    </a:cubicBezTo>
                    <a:close/>
                    <a:moveTo>
                      <a:pt x="48" y="142"/>
                    </a:moveTo>
                    <a:cubicBezTo>
                      <a:pt x="18" y="142"/>
                      <a:pt x="18" y="142"/>
                      <a:pt x="18" y="142"/>
                    </a:cubicBezTo>
                    <a:cubicBezTo>
                      <a:pt x="16" y="142"/>
                      <a:pt x="14" y="140"/>
                      <a:pt x="14" y="138"/>
                    </a:cubicBezTo>
                    <a:cubicBezTo>
                      <a:pt x="14" y="136"/>
                      <a:pt x="16" y="134"/>
                      <a:pt x="18" y="134"/>
                    </a:cubicBezTo>
                    <a:cubicBezTo>
                      <a:pt x="48" y="134"/>
                      <a:pt x="48" y="134"/>
                      <a:pt x="48" y="134"/>
                    </a:cubicBezTo>
                    <a:cubicBezTo>
                      <a:pt x="50" y="134"/>
                      <a:pt x="52" y="136"/>
                      <a:pt x="52" y="138"/>
                    </a:cubicBezTo>
                    <a:cubicBezTo>
                      <a:pt x="52" y="140"/>
                      <a:pt x="50" y="142"/>
                      <a:pt x="48" y="142"/>
                    </a:cubicBezTo>
                    <a:close/>
                    <a:moveTo>
                      <a:pt x="48" y="124"/>
                    </a:moveTo>
                    <a:cubicBezTo>
                      <a:pt x="18" y="124"/>
                      <a:pt x="18" y="124"/>
                      <a:pt x="18" y="124"/>
                    </a:cubicBezTo>
                    <a:cubicBezTo>
                      <a:pt x="16" y="124"/>
                      <a:pt x="14" y="122"/>
                      <a:pt x="14" y="120"/>
                    </a:cubicBezTo>
                    <a:cubicBezTo>
                      <a:pt x="14" y="118"/>
                      <a:pt x="16" y="116"/>
                      <a:pt x="18" y="116"/>
                    </a:cubicBezTo>
                    <a:cubicBezTo>
                      <a:pt x="48" y="116"/>
                      <a:pt x="48" y="116"/>
                      <a:pt x="48" y="116"/>
                    </a:cubicBezTo>
                    <a:cubicBezTo>
                      <a:pt x="50" y="116"/>
                      <a:pt x="52" y="118"/>
                      <a:pt x="52" y="120"/>
                    </a:cubicBezTo>
                    <a:cubicBezTo>
                      <a:pt x="52" y="122"/>
                      <a:pt x="50" y="124"/>
                      <a:pt x="48" y="124"/>
                    </a:cubicBezTo>
                    <a:close/>
                    <a:moveTo>
                      <a:pt x="48" y="106"/>
                    </a:moveTo>
                    <a:cubicBezTo>
                      <a:pt x="18" y="106"/>
                      <a:pt x="18" y="106"/>
                      <a:pt x="18" y="106"/>
                    </a:cubicBezTo>
                    <a:cubicBezTo>
                      <a:pt x="16" y="106"/>
                      <a:pt x="14" y="104"/>
                      <a:pt x="14" y="102"/>
                    </a:cubicBezTo>
                    <a:cubicBezTo>
                      <a:pt x="14" y="100"/>
                      <a:pt x="16" y="99"/>
                      <a:pt x="18" y="99"/>
                    </a:cubicBezTo>
                    <a:cubicBezTo>
                      <a:pt x="48" y="99"/>
                      <a:pt x="48" y="99"/>
                      <a:pt x="48" y="99"/>
                    </a:cubicBezTo>
                    <a:cubicBezTo>
                      <a:pt x="50" y="99"/>
                      <a:pt x="52" y="100"/>
                      <a:pt x="52" y="102"/>
                    </a:cubicBezTo>
                    <a:cubicBezTo>
                      <a:pt x="52" y="104"/>
                      <a:pt x="50" y="106"/>
                      <a:pt x="48" y="106"/>
                    </a:cubicBezTo>
                    <a:close/>
                    <a:moveTo>
                      <a:pt x="48" y="88"/>
                    </a:moveTo>
                    <a:cubicBezTo>
                      <a:pt x="18" y="88"/>
                      <a:pt x="18" y="88"/>
                      <a:pt x="18" y="88"/>
                    </a:cubicBezTo>
                    <a:cubicBezTo>
                      <a:pt x="16" y="88"/>
                      <a:pt x="14" y="86"/>
                      <a:pt x="14" y="84"/>
                    </a:cubicBezTo>
                    <a:cubicBezTo>
                      <a:pt x="14" y="82"/>
                      <a:pt x="16" y="81"/>
                      <a:pt x="18" y="81"/>
                    </a:cubicBezTo>
                    <a:cubicBezTo>
                      <a:pt x="48" y="81"/>
                      <a:pt x="48" y="81"/>
                      <a:pt x="48" y="81"/>
                    </a:cubicBezTo>
                    <a:cubicBezTo>
                      <a:pt x="50" y="81"/>
                      <a:pt x="52" y="82"/>
                      <a:pt x="52" y="84"/>
                    </a:cubicBezTo>
                    <a:cubicBezTo>
                      <a:pt x="52" y="86"/>
                      <a:pt x="50" y="88"/>
                      <a:pt x="48" y="88"/>
                    </a:cubicBezTo>
                    <a:close/>
                    <a:moveTo>
                      <a:pt x="48" y="70"/>
                    </a:moveTo>
                    <a:cubicBezTo>
                      <a:pt x="18" y="70"/>
                      <a:pt x="18" y="70"/>
                      <a:pt x="18" y="70"/>
                    </a:cubicBezTo>
                    <a:cubicBezTo>
                      <a:pt x="16" y="70"/>
                      <a:pt x="14" y="68"/>
                      <a:pt x="14" y="66"/>
                    </a:cubicBezTo>
                    <a:cubicBezTo>
                      <a:pt x="14" y="64"/>
                      <a:pt x="16" y="63"/>
                      <a:pt x="18" y="63"/>
                    </a:cubicBezTo>
                    <a:cubicBezTo>
                      <a:pt x="48" y="63"/>
                      <a:pt x="48" y="63"/>
                      <a:pt x="48" y="63"/>
                    </a:cubicBezTo>
                    <a:cubicBezTo>
                      <a:pt x="50" y="63"/>
                      <a:pt x="52" y="64"/>
                      <a:pt x="52" y="66"/>
                    </a:cubicBezTo>
                    <a:cubicBezTo>
                      <a:pt x="52" y="68"/>
                      <a:pt x="50" y="70"/>
                      <a:pt x="48" y="70"/>
                    </a:cubicBezTo>
                    <a:close/>
                    <a:moveTo>
                      <a:pt x="128" y="88"/>
                    </a:moveTo>
                    <a:cubicBezTo>
                      <a:pt x="83" y="88"/>
                      <a:pt x="83" y="88"/>
                      <a:pt x="83" y="88"/>
                    </a:cubicBezTo>
                    <a:cubicBezTo>
                      <a:pt x="79" y="88"/>
                      <a:pt x="76" y="91"/>
                      <a:pt x="76" y="94"/>
                    </a:cubicBezTo>
                    <a:cubicBezTo>
                      <a:pt x="76" y="174"/>
                      <a:pt x="76" y="174"/>
                      <a:pt x="76" y="174"/>
                    </a:cubicBezTo>
                    <a:cubicBezTo>
                      <a:pt x="76" y="177"/>
                      <a:pt x="79" y="180"/>
                      <a:pt x="83" y="180"/>
                    </a:cubicBezTo>
                    <a:cubicBezTo>
                      <a:pt x="111" y="180"/>
                      <a:pt x="111" y="180"/>
                      <a:pt x="111" y="180"/>
                    </a:cubicBezTo>
                    <a:cubicBezTo>
                      <a:pt x="111" y="163"/>
                      <a:pt x="111" y="163"/>
                      <a:pt x="111" y="163"/>
                    </a:cubicBezTo>
                    <a:cubicBezTo>
                      <a:pt x="111" y="162"/>
                      <a:pt x="112" y="160"/>
                      <a:pt x="114" y="160"/>
                    </a:cubicBezTo>
                    <a:cubicBezTo>
                      <a:pt x="122" y="160"/>
                      <a:pt x="122" y="160"/>
                      <a:pt x="122" y="160"/>
                    </a:cubicBezTo>
                    <a:cubicBezTo>
                      <a:pt x="124" y="160"/>
                      <a:pt x="125" y="162"/>
                      <a:pt x="125" y="163"/>
                    </a:cubicBezTo>
                    <a:cubicBezTo>
                      <a:pt x="125" y="180"/>
                      <a:pt x="125" y="180"/>
                      <a:pt x="125" y="180"/>
                    </a:cubicBezTo>
                    <a:cubicBezTo>
                      <a:pt x="128" y="180"/>
                      <a:pt x="128" y="180"/>
                      <a:pt x="128" y="180"/>
                    </a:cubicBezTo>
                    <a:cubicBezTo>
                      <a:pt x="131" y="180"/>
                      <a:pt x="134" y="177"/>
                      <a:pt x="134" y="174"/>
                    </a:cubicBezTo>
                    <a:cubicBezTo>
                      <a:pt x="134" y="94"/>
                      <a:pt x="134" y="94"/>
                      <a:pt x="134" y="94"/>
                    </a:cubicBezTo>
                    <a:cubicBezTo>
                      <a:pt x="134" y="91"/>
                      <a:pt x="131" y="88"/>
                      <a:pt x="128" y="88"/>
                    </a:cubicBezTo>
                    <a:close/>
                    <a:moveTo>
                      <a:pt x="101" y="166"/>
                    </a:moveTo>
                    <a:cubicBezTo>
                      <a:pt x="101" y="167"/>
                      <a:pt x="100" y="168"/>
                      <a:pt x="98" y="168"/>
                    </a:cubicBezTo>
                    <a:cubicBezTo>
                      <a:pt x="90" y="168"/>
                      <a:pt x="90" y="168"/>
                      <a:pt x="90" y="168"/>
                    </a:cubicBezTo>
                    <a:cubicBezTo>
                      <a:pt x="88" y="168"/>
                      <a:pt x="87" y="167"/>
                      <a:pt x="87" y="166"/>
                    </a:cubicBezTo>
                    <a:cubicBezTo>
                      <a:pt x="87" y="162"/>
                      <a:pt x="87" y="162"/>
                      <a:pt x="87" y="162"/>
                    </a:cubicBezTo>
                    <a:cubicBezTo>
                      <a:pt x="87" y="161"/>
                      <a:pt x="88" y="160"/>
                      <a:pt x="90" y="160"/>
                    </a:cubicBezTo>
                    <a:cubicBezTo>
                      <a:pt x="98" y="160"/>
                      <a:pt x="98" y="160"/>
                      <a:pt x="98" y="160"/>
                    </a:cubicBezTo>
                    <a:cubicBezTo>
                      <a:pt x="100" y="160"/>
                      <a:pt x="101" y="161"/>
                      <a:pt x="101" y="162"/>
                    </a:cubicBezTo>
                    <a:lnTo>
                      <a:pt x="101" y="166"/>
                    </a:lnTo>
                    <a:close/>
                    <a:moveTo>
                      <a:pt x="101" y="150"/>
                    </a:moveTo>
                    <a:cubicBezTo>
                      <a:pt x="101" y="152"/>
                      <a:pt x="100" y="153"/>
                      <a:pt x="98" y="153"/>
                    </a:cubicBezTo>
                    <a:cubicBezTo>
                      <a:pt x="90" y="153"/>
                      <a:pt x="90" y="153"/>
                      <a:pt x="90" y="153"/>
                    </a:cubicBezTo>
                    <a:cubicBezTo>
                      <a:pt x="88" y="153"/>
                      <a:pt x="87" y="152"/>
                      <a:pt x="87" y="150"/>
                    </a:cubicBezTo>
                    <a:cubicBezTo>
                      <a:pt x="87" y="147"/>
                      <a:pt x="87" y="147"/>
                      <a:pt x="87" y="147"/>
                    </a:cubicBezTo>
                    <a:cubicBezTo>
                      <a:pt x="87" y="146"/>
                      <a:pt x="88" y="144"/>
                      <a:pt x="90" y="144"/>
                    </a:cubicBezTo>
                    <a:cubicBezTo>
                      <a:pt x="98" y="144"/>
                      <a:pt x="98" y="144"/>
                      <a:pt x="98" y="144"/>
                    </a:cubicBezTo>
                    <a:cubicBezTo>
                      <a:pt x="100" y="144"/>
                      <a:pt x="101" y="146"/>
                      <a:pt x="101" y="147"/>
                    </a:cubicBezTo>
                    <a:lnTo>
                      <a:pt x="101" y="150"/>
                    </a:lnTo>
                    <a:close/>
                    <a:moveTo>
                      <a:pt x="101" y="135"/>
                    </a:moveTo>
                    <a:cubicBezTo>
                      <a:pt x="101" y="137"/>
                      <a:pt x="100" y="138"/>
                      <a:pt x="98" y="138"/>
                    </a:cubicBezTo>
                    <a:cubicBezTo>
                      <a:pt x="90" y="138"/>
                      <a:pt x="90" y="138"/>
                      <a:pt x="90" y="138"/>
                    </a:cubicBezTo>
                    <a:cubicBezTo>
                      <a:pt x="88" y="138"/>
                      <a:pt x="87" y="137"/>
                      <a:pt x="87" y="135"/>
                    </a:cubicBezTo>
                    <a:cubicBezTo>
                      <a:pt x="87" y="132"/>
                      <a:pt x="87" y="132"/>
                      <a:pt x="87" y="132"/>
                    </a:cubicBezTo>
                    <a:cubicBezTo>
                      <a:pt x="87" y="130"/>
                      <a:pt x="88" y="129"/>
                      <a:pt x="90" y="129"/>
                    </a:cubicBezTo>
                    <a:cubicBezTo>
                      <a:pt x="98" y="129"/>
                      <a:pt x="98" y="129"/>
                      <a:pt x="98" y="129"/>
                    </a:cubicBezTo>
                    <a:cubicBezTo>
                      <a:pt x="100" y="129"/>
                      <a:pt x="101" y="130"/>
                      <a:pt x="101" y="132"/>
                    </a:cubicBezTo>
                    <a:lnTo>
                      <a:pt x="101" y="135"/>
                    </a:lnTo>
                    <a:close/>
                    <a:moveTo>
                      <a:pt x="101" y="120"/>
                    </a:moveTo>
                    <a:cubicBezTo>
                      <a:pt x="101" y="121"/>
                      <a:pt x="100" y="122"/>
                      <a:pt x="98" y="122"/>
                    </a:cubicBezTo>
                    <a:cubicBezTo>
                      <a:pt x="90" y="122"/>
                      <a:pt x="90" y="122"/>
                      <a:pt x="90" y="122"/>
                    </a:cubicBezTo>
                    <a:cubicBezTo>
                      <a:pt x="88" y="122"/>
                      <a:pt x="87" y="121"/>
                      <a:pt x="87" y="120"/>
                    </a:cubicBezTo>
                    <a:cubicBezTo>
                      <a:pt x="87" y="116"/>
                      <a:pt x="87" y="116"/>
                      <a:pt x="87" y="116"/>
                    </a:cubicBezTo>
                    <a:cubicBezTo>
                      <a:pt x="87" y="115"/>
                      <a:pt x="88" y="114"/>
                      <a:pt x="90" y="114"/>
                    </a:cubicBezTo>
                    <a:cubicBezTo>
                      <a:pt x="98" y="114"/>
                      <a:pt x="98" y="114"/>
                      <a:pt x="98" y="114"/>
                    </a:cubicBezTo>
                    <a:cubicBezTo>
                      <a:pt x="100" y="114"/>
                      <a:pt x="101" y="115"/>
                      <a:pt x="101" y="116"/>
                    </a:cubicBezTo>
                    <a:lnTo>
                      <a:pt x="101" y="120"/>
                    </a:lnTo>
                    <a:close/>
                    <a:moveTo>
                      <a:pt x="101" y="105"/>
                    </a:moveTo>
                    <a:cubicBezTo>
                      <a:pt x="101" y="106"/>
                      <a:pt x="100" y="107"/>
                      <a:pt x="98" y="107"/>
                    </a:cubicBezTo>
                    <a:cubicBezTo>
                      <a:pt x="90" y="107"/>
                      <a:pt x="90" y="107"/>
                      <a:pt x="90" y="107"/>
                    </a:cubicBezTo>
                    <a:cubicBezTo>
                      <a:pt x="88" y="107"/>
                      <a:pt x="87" y="106"/>
                      <a:pt x="87" y="105"/>
                    </a:cubicBezTo>
                    <a:cubicBezTo>
                      <a:pt x="87" y="101"/>
                      <a:pt x="87" y="101"/>
                      <a:pt x="87" y="101"/>
                    </a:cubicBezTo>
                    <a:cubicBezTo>
                      <a:pt x="87" y="100"/>
                      <a:pt x="88" y="99"/>
                      <a:pt x="90" y="99"/>
                    </a:cubicBezTo>
                    <a:cubicBezTo>
                      <a:pt x="98" y="99"/>
                      <a:pt x="98" y="99"/>
                      <a:pt x="98" y="99"/>
                    </a:cubicBezTo>
                    <a:cubicBezTo>
                      <a:pt x="100" y="99"/>
                      <a:pt x="101" y="100"/>
                      <a:pt x="101" y="101"/>
                    </a:cubicBezTo>
                    <a:lnTo>
                      <a:pt x="101" y="105"/>
                    </a:lnTo>
                    <a:close/>
                    <a:moveTo>
                      <a:pt x="124" y="150"/>
                    </a:moveTo>
                    <a:cubicBezTo>
                      <a:pt x="124" y="152"/>
                      <a:pt x="122" y="153"/>
                      <a:pt x="121" y="153"/>
                    </a:cubicBezTo>
                    <a:cubicBezTo>
                      <a:pt x="112" y="153"/>
                      <a:pt x="112" y="153"/>
                      <a:pt x="112" y="153"/>
                    </a:cubicBezTo>
                    <a:cubicBezTo>
                      <a:pt x="111" y="153"/>
                      <a:pt x="110" y="152"/>
                      <a:pt x="110" y="150"/>
                    </a:cubicBezTo>
                    <a:cubicBezTo>
                      <a:pt x="110" y="147"/>
                      <a:pt x="110" y="147"/>
                      <a:pt x="110" y="147"/>
                    </a:cubicBezTo>
                    <a:cubicBezTo>
                      <a:pt x="110" y="146"/>
                      <a:pt x="111" y="144"/>
                      <a:pt x="112" y="144"/>
                    </a:cubicBezTo>
                    <a:cubicBezTo>
                      <a:pt x="121" y="144"/>
                      <a:pt x="121" y="144"/>
                      <a:pt x="121" y="144"/>
                    </a:cubicBezTo>
                    <a:cubicBezTo>
                      <a:pt x="122" y="144"/>
                      <a:pt x="124" y="146"/>
                      <a:pt x="124" y="147"/>
                    </a:cubicBezTo>
                    <a:lnTo>
                      <a:pt x="124" y="150"/>
                    </a:lnTo>
                    <a:close/>
                    <a:moveTo>
                      <a:pt x="124" y="135"/>
                    </a:moveTo>
                    <a:cubicBezTo>
                      <a:pt x="124" y="137"/>
                      <a:pt x="122" y="138"/>
                      <a:pt x="121" y="138"/>
                    </a:cubicBezTo>
                    <a:cubicBezTo>
                      <a:pt x="112" y="138"/>
                      <a:pt x="112" y="138"/>
                      <a:pt x="112" y="138"/>
                    </a:cubicBezTo>
                    <a:cubicBezTo>
                      <a:pt x="111" y="138"/>
                      <a:pt x="110" y="137"/>
                      <a:pt x="110" y="135"/>
                    </a:cubicBezTo>
                    <a:cubicBezTo>
                      <a:pt x="110" y="132"/>
                      <a:pt x="110" y="132"/>
                      <a:pt x="110" y="132"/>
                    </a:cubicBezTo>
                    <a:cubicBezTo>
                      <a:pt x="110" y="130"/>
                      <a:pt x="111" y="129"/>
                      <a:pt x="112" y="129"/>
                    </a:cubicBezTo>
                    <a:cubicBezTo>
                      <a:pt x="121" y="129"/>
                      <a:pt x="121" y="129"/>
                      <a:pt x="121" y="129"/>
                    </a:cubicBezTo>
                    <a:cubicBezTo>
                      <a:pt x="122" y="129"/>
                      <a:pt x="124" y="130"/>
                      <a:pt x="124" y="132"/>
                    </a:cubicBezTo>
                    <a:lnTo>
                      <a:pt x="124" y="135"/>
                    </a:lnTo>
                    <a:close/>
                    <a:moveTo>
                      <a:pt x="124" y="120"/>
                    </a:moveTo>
                    <a:cubicBezTo>
                      <a:pt x="124" y="121"/>
                      <a:pt x="122" y="122"/>
                      <a:pt x="121" y="122"/>
                    </a:cubicBezTo>
                    <a:cubicBezTo>
                      <a:pt x="112" y="122"/>
                      <a:pt x="112" y="122"/>
                      <a:pt x="112" y="122"/>
                    </a:cubicBezTo>
                    <a:cubicBezTo>
                      <a:pt x="111" y="122"/>
                      <a:pt x="110" y="121"/>
                      <a:pt x="110" y="120"/>
                    </a:cubicBezTo>
                    <a:cubicBezTo>
                      <a:pt x="110" y="116"/>
                      <a:pt x="110" y="116"/>
                      <a:pt x="110" y="116"/>
                    </a:cubicBezTo>
                    <a:cubicBezTo>
                      <a:pt x="110" y="115"/>
                      <a:pt x="111" y="114"/>
                      <a:pt x="112" y="114"/>
                    </a:cubicBezTo>
                    <a:cubicBezTo>
                      <a:pt x="121" y="114"/>
                      <a:pt x="121" y="114"/>
                      <a:pt x="121" y="114"/>
                    </a:cubicBezTo>
                    <a:cubicBezTo>
                      <a:pt x="122" y="114"/>
                      <a:pt x="124" y="115"/>
                      <a:pt x="124" y="116"/>
                    </a:cubicBezTo>
                    <a:lnTo>
                      <a:pt x="124" y="120"/>
                    </a:lnTo>
                    <a:close/>
                    <a:moveTo>
                      <a:pt x="124" y="105"/>
                    </a:moveTo>
                    <a:cubicBezTo>
                      <a:pt x="124" y="106"/>
                      <a:pt x="122" y="107"/>
                      <a:pt x="121" y="107"/>
                    </a:cubicBezTo>
                    <a:cubicBezTo>
                      <a:pt x="112" y="107"/>
                      <a:pt x="112" y="107"/>
                      <a:pt x="112" y="107"/>
                    </a:cubicBezTo>
                    <a:cubicBezTo>
                      <a:pt x="111" y="107"/>
                      <a:pt x="110" y="106"/>
                      <a:pt x="110" y="105"/>
                    </a:cubicBezTo>
                    <a:cubicBezTo>
                      <a:pt x="110" y="101"/>
                      <a:pt x="110" y="101"/>
                      <a:pt x="110" y="101"/>
                    </a:cubicBezTo>
                    <a:cubicBezTo>
                      <a:pt x="110" y="100"/>
                      <a:pt x="111" y="99"/>
                      <a:pt x="112" y="99"/>
                    </a:cubicBezTo>
                    <a:cubicBezTo>
                      <a:pt x="121" y="99"/>
                      <a:pt x="121" y="99"/>
                      <a:pt x="121" y="99"/>
                    </a:cubicBezTo>
                    <a:cubicBezTo>
                      <a:pt x="122" y="99"/>
                      <a:pt x="124" y="100"/>
                      <a:pt x="124" y="101"/>
                    </a:cubicBezTo>
                    <a:lnTo>
                      <a:pt x="124" y="105"/>
                    </a:lnTo>
                    <a:close/>
                  </a:path>
                </a:pathLst>
              </a:custGeom>
              <a:solidFill>
                <a:srgbClr val="7CBF33"/>
              </a:solidFill>
              <a:ln>
                <a:noFill/>
              </a:ln>
            </p:spPr>
            <p:txBody>
              <a:bodyPr vert="horz" wrap="square" lIns="91416" tIns="45708" rIns="91416" bIns="45708" numCol="1" anchor="t" anchorCtr="0" compatLnSpc="1">
                <a:prstTxWarp prst="textNoShape">
                  <a:avLst/>
                </a:prstTxWarp>
              </a:bodyPr>
              <a:lstStyle/>
              <a:p>
                <a:pPr fontAlgn="base">
                  <a:spcBef>
                    <a:spcPct val="0"/>
                  </a:spcBef>
                  <a:spcAft>
                    <a:spcPct val="0"/>
                  </a:spcAft>
                </a:pPr>
                <a:endParaRPr lang="zh-CN" altLang="en-US" sz="1799">
                  <a:solidFill>
                    <a:srgbClr val="92D050"/>
                  </a:solidFill>
                  <a:latin typeface="Arial" pitchFamily="34" charset="0"/>
                  <a:ea typeface="宋体" charset="-122"/>
                  <a:cs typeface="Arial" pitchFamily="34" charset="0"/>
                </a:endParaRPr>
              </a:p>
            </p:txBody>
          </p:sp>
        </p:grpSp>
      </p:grpSp>
      <p:grpSp>
        <p:nvGrpSpPr>
          <p:cNvPr id="19" name="组合 113"/>
          <p:cNvGrpSpPr/>
          <p:nvPr/>
        </p:nvGrpSpPr>
        <p:grpSpPr>
          <a:xfrm>
            <a:off x="2157373" y="2024863"/>
            <a:ext cx="7859173" cy="431888"/>
            <a:chOff x="2157934" y="2349944"/>
            <a:chExt cx="7861220" cy="432000"/>
          </a:xfrm>
        </p:grpSpPr>
        <p:sp>
          <p:nvSpPr>
            <p:cNvPr id="30" name="上箭头 29"/>
            <p:cNvSpPr/>
            <p:nvPr/>
          </p:nvSpPr>
          <p:spPr bwMode="auto">
            <a:xfrm>
              <a:off x="2157934" y="2349944"/>
              <a:ext cx="540000" cy="432000"/>
            </a:xfrm>
            <a:prstGeom prst="upArrow">
              <a:avLst/>
            </a:prstGeom>
            <a:solidFill>
              <a:schemeClr val="bg1">
                <a:lumMod val="65000"/>
              </a:schemeClr>
            </a:solidFill>
            <a:ln w="9525" cap="flat" cmpd="sng" algn="ctr">
              <a:no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Calibri" pitchFamily="34" charset="0"/>
                <a:ea typeface="SimSun" pitchFamily="2" charset="-122"/>
              </a:endParaRPr>
            </a:p>
          </p:txBody>
        </p:sp>
        <p:sp>
          <p:nvSpPr>
            <p:cNvPr id="111" name="上箭头 110"/>
            <p:cNvSpPr/>
            <p:nvPr/>
          </p:nvSpPr>
          <p:spPr bwMode="auto">
            <a:xfrm>
              <a:off x="5818544" y="2349944"/>
              <a:ext cx="540000" cy="432000"/>
            </a:xfrm>
            <a:prstGeom prst="upArrow">
              <a:avLst/>
            </a:prstGeom>
            <a:solidFill>
              <a:schemeClr val="bg1">
                <a:lumMod val="65000"/>
              </a:schemeClr>
            </a:solidFill>
            <a:ln w="9525" cap="flat" cmpd="sng" algn="ctr">
              <a:no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Calibri" pitchFamily="34" charset="0"/>
                <a:ea typeface="SimSun" pitchFamily="2" charset="-122"/>
              </a:endParaRPr>
            </a:p>
          </p:txBody>
        </p:sp>
        <p:sp>
          <p:nvSpPr>
            <p:cNvPr id="112" name="上箭头 111"/>
            <p:cNvSpPr/>
            <p:nvPr/>
          </p:nvSpPr>
          <p:spPr bwMode="auto">
            <a:xfrm>
              <a:off x="9479154" y="2349944"/>
              <a:ext cx="540000" cy="432000"/>
            </a:xfrm>
            <a:prstGeom prst="upArrow">
              <a:avLst/>
            </a:prstGeom>
            <a:solidFill>
              <a:schemeClr val="bg1">
                <a:lumMod val="65000"/>
              </a:schemeClr>
            </a:solidFill>
            <a:ln w="9525" cap="flat" cmpd="sng" algn="ctr">
              <a:no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fontAlgn="base">
                <a:spcBef>
                  <a:spcPct val="0"/>
                </a:spcBef>
                <a:spcAft>
                  <a:spcPct val="0"/>
                </a:spcAft>
              </a:pPr>
              <a:endParaRPr lang="zh-CN" altLang="en-US" sz="1799">
                <a:solidFill>
                  <a:srgbClr val="000000"/>
                </a:solidFill>
                <a:latin typeface="Calibri" pitchFamily="34" charset="0"/>
                <a:ea typeface="SimSun" pitchFamily="2" charset="-122"/>
              </a:endParaRPr>
            </a:p>
          </p:txBody>
        </p:sp>
      </p:grpSp>
      <p:sp>
        <p:nvSpPr>
          <p:cNvPr id="52" name="矩形 27"/>
          <p:cNvSpPr>
            <a:spLocks noChangeArrowheads="1"/>
          </p:cNvSpPr>
          <p:nvPr/>
        </p:nvSpPr>
        <p:spPr bwMode="auto">
          <a:xfrm>
            <a:off x="683578" y="5806086"/>
            <a:ext cx="10796951" cy="240357"/>
          </a:xfrm>
          <a:prstGeom prst="roundRect">
            <a:avLst/>
          </a:prstGeom>
          <a:solidFill>
            <a:schemeClr val="accent3">
              <a:lumMod val="95000"/>
            </a:schemeClr>
          </a:solidFill>
          <a:ln w="9525">
            <a:noFill/>
            <a:miter lim="800000"/>
            <a:headEnd/>
            <a:tailEnd/>
          </a:ln>
        </p:spPr>
        <p:txBody>
          <a:bodyPr wrap="square" lIns="359906" tIns="0" rIns="0" bIns="0" anchor="ctr" anchorCtr="0">
            <a:noAutofit/>
          </a:bodyPr>
          <a:lstStyle/>
          <a:p>
            <a:pPr algn="ctr" fontAlgn="base">
              <a:spcBef>
                <a:spcPct val="0"/>
              </a:spcBef>
              <a:spcAft>
                <a:spcPct val="0"/>
              </a:spcAft>
              <a:buFont typeface="Wingdings" pitchFamily="2" charset="2"/>
              <a:buNone/>
            </a:pPr>
            <a:r>
              <a:rPr lang="en-US" altLang="zh-CN" sz="1400" dirty="0">
                <a:solidFill>
                  <a:srgbClr val="000000">
                    <a:lumMod val="75000"/>
                    <a:lumOff val="25000"/>
                  </a:srgbClr>
                </a:solidFill>
                <a:latin typeface="Arial" pitchFamily="34" charset="0"/>
                <a:cs typeface="Arial" pitchFamily="34" charset="0"/>
              </a:rPr>
              <a:t>Professional services</a:t>
            </a:r>
          </a:p>
        </p:txBody>
      </p:sp>
    </p:spTree>
    <p:extLst>
      <p:ext uri="{BB962C8B-B14F-4D97-AF65-F5344CB8AC3E}">
        <p14:creationId xmlns:p14="http://schemas.microsoft.com/office/powerpoint/2010/main" val="1961842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 White Title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0" tIns="0" rIns="0" bIns="0" anchor="t">
        <a:noAutofit/>
      </a:bodyPr>
      <a:lstStyle>
        <a:defPPr>
          <a:defRPr sz="46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 Red Title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 White Section Slides">
  <a:themeElements>
    <a:clrScheme name="Custom 2">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FA27DF1A-810E-1F40-BEC7-52B3B4B900ED}" vid="{6F337579-F3C8-254A-936E-BF2296CB47C0}"/>
    </a:ext>
  </a:extLst>
</a:theme>
</file>

<file path=ppt/theme/theme4.xml><?xml version="1.0" encoding="utf-8"?>
<a:theme xmlns:a="http://schemas.openxmlformats.org/drawingml/2006/main" name="4. Red Section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 Content Slides">
  <a:themeElements>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FA27DF1A-810E-1F40-BEC7-52B3B4B900ED}" vid="{6F337579-F3C8-254A-936E-BF2296CB47C0}"/>
    </a:ext>
  </a:extLst>
</a:theme>
</file>

<file path=ppt/theme/theme6.xml><?xml version="1.0" encoding="utf-8"?>
<a:theme xmlns:a="http://schemas.openxmlformats.org/drawingml/2006/main" name="6. Tables Slides">
  <a:themeElements>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FA27DF1A-810E-1F40-BEC7-52B3B4B900ED}" vid="{6F337579-F3C8-254A-936E-BF2296CB47C0}"/>
    </a:ext>
  </a:extLst>
</a:theme>
</file>

<file path=ppt/theme/theme7.xml><?xml version="1.0" encoding="utf-8"?>
<a:theme xmlns:a="http://schemas.openxmlformats.org/drawingml/2006/main" name="7. Charts Slides">
  <a:themeElements>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FA27DF1A-810E-1F40-BEC7-52B3B4B900ED}" vid="{6F337579-F3C8-254A-936E-BF2296CB47C0}"/>
    </a:ext>
  </a:extLst>
</a:theme>
</file>

<file path=ppt/theme/theme8.xml><?xml version="1.0" encoding="utf-8"?>
<a:theme xmlns:a="http://schemas.openxmlformats.org/drawingml/2006/main" name="1_5. Content Slides">
  <a:themeElements>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FA27DF1A-810E-1F40-BEC7-52B3B4B900ED}" vid="{6F337579-F3C8-254A-936E-BF2296CB47C0}"/>
    </a:ext>
  </a:extLst>
</a:theme>
</file>

<file path=ppt/theme/theme9.xml><?xml version="1.0" encoding="utf-8"?>
<a:theme xmlns:a="http://schemas.openxmlformats.org/drawingml/2006/main" name="4. Red Gradient 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themeOverride>
</file>

<file path=ppt/theme/themeOverride3.xml><?xml version="1.0" encoding="utf-8"?>
<a:themeOverride xmlns:a="http://schemas.openxmlformats.org/drawingml/2006/main">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themeOverride>
</file>

<file path=ppt/theme/themeOverride4.xml><?xml version="1.0" encoding="utf-8"?>
<a:themeOverride xmlns:a="http://schemas.openxmlformats.org/drawingml/2006/main">
  <a:clrScheme name="Mtel color theme">
    <a:dk1>
      <a:srgbClr val="000000"/>
    </a:dk1>
    <a:lt1>
      <a:srgbClr val="FFFFFF"/>
    </a:lt1>
    <a:dk2>
      <a:srgbClr val="CD202C"/>
    </a:dk2>
    <a:lt2>
      <a:srgbClr val="FFFFFF"/>
    </a:lt2>
    <a:accent1>
      <a:srgbClr val="CD202C"/>
    </a:accent1>
    <a:accent2>
      <a:srgbClr val="A51140"/>
    </a:accent2>
    <a:accent3>
      <a:srgbClr val="E05206"/>
    </a:accent3>
    <a:accent4>
      <a:srgbClr val="A9A9AB"/>
    </a:accent4>
    <a:accent5>
      <a:srgbClr val="A52B84"/>
    </a:accent5>
    <a:accent6>
      <a:srgbClr val="0095A2"/>
    </a:accent6>
    <a:hlink>
      <a:srgbClr val="A9A9AB"/>
    </a:hlink>
    <a:folHlink>
      <a:srgbClr val="CD202C"/>
    </a:folHlink>
  </a:clrScheme>
</a:themeOverride>
</file>

<file path=docProps/app.xml><?xml version="1.0" encoding="utf-8"?>
<Properties xmlns="http://schemas.openxmlformats.org/officeDocument/2006/extended-properties" xmlns:vt="http://schemas.openxmlformats.org/officeDocument/2006/docPropsVTypes">
  <Template/>
  <TotalTime>5721</TotalTime>
  <Words>4375</Words>
  <Application>Microsoft Office PowerPoint</Application>
  <PresentationFormat>Widescreen</PresentationFormat>
  <Paragraphs>713</Paragraphs>
  <Slides>41</Slides>
  <Notes>22</Notes>
  <HiddenSlides>0</HiddenSlides>
  <MMClips>1</MMClips>
  <ScaleCrop>false</ScaleCrop>
  <HeadingPairs>
    <vt:vector size="8" baseType="variant">
      <vt:variant>
        <vt:lpstr>Fonts Used</vt:lpstr>
      </vt:variant>
      <vt:variant>
        <vt:i4>26</vt:i4>
      </vt:variant>
      <vt:variant>
        <vt:lpstr>Theme</vt:lpstr>
      </vt:variant>
      <vt:variant>
        <vt:i4>9</vt:i4>
      </vt:variant>
      <vt:variant>
        <vt:lpstr>Embedded OLE Servers</vt:lpstr>
      </vt:variant>
      <vt:variant>
        <vt:i4>1</vt:i4>
      </vt:variant>
      <vt:variant>
        <vt:lpstr>Slide Titles</vt:lpstr>
      </vt:variant>
      <vt:variant>
        <vt:i4>41</vt:i4>
      </vt:variant>
    </vt:vector>
  </HeadingPairs>
  <TitlesOfParts>
    <vt:vector size="77" baseType="lpstr">
      <vt:lpstr>微软雅黑</vt:lpstr>
      <vt:lpstr>MS PGothic</vt:lpstr>
      <vt:lpstr>MS PGothic</vt:lpstr>
      <vt:lpstr>SimSun</vt:lpstr>
      <vt:lpstr>SimSun</vt:lpstr>
      <vt:lpstr>Arial</vt:lpstr>
      <vt:lpstr>Calibri</vt:lpstr>
      <vt:lpstr>Calibri Light</vt:lpstr>
      <vt:lpstr>Cambria Math</vt:lpstr>
      <vt:lpstr>Consolas</vt:lpstr>
      <vt:lpstr>DengXian</vt:lpstr>
      <vt:lpstr>EC Square Sans Pro Medium</vt:lpstr>
      <vt:lpstr>EC Square Sans Pro Medium,Italic</vt:lpstr>
      <vt:lpstr>FrutigerNext LT Light</vt:lpstr>
      <vt:lpstr>FrutigerNext LT Medium</vt:lpstr>
      <vt:lpstr>FrutigerNext LT Regular</vt:lpstr>
      <vt:lpstr>Impact</vt:lpstr>
      <vt:lpstr>Segoe UI</vt:lpstr>
      <vt:lpstr>黑体</vt:lpstr>
      <vt:lpstr>华文楷体</vt:lpstr>
      <vt:lpstr>华文细黑</vt:lpstr>
      <vt:lpstr>Tahoma</vt:lpstr>
      <vt:lpstr>Times New Roman</vt:lpstr>
      <vt:lpstr>Trebuchet MS</vt:lpstr>
      <vt:lpstr>Verdana</vt:lpstr>
      <vt:lpstr>Wingdings</vt:lpstr>
      <vt:lpstr>1. White Title Slides</vt:lpstr>
      <vt:lpstr>2. Red Title Slides</vt:lpstr>
      <vt:lpstr>3. White Section Slides</vt:lpstr>
      <vt:lpstr>4. Red Section Slides</vt:lpstr>
      <vt:lpstr>5. Content Slides</vt:lpstr>
      <vt:lpstr>6. Tables Slides</vt:lpstr>
      <vt:lpstr>7. Charts Slides</vt:lpstr>
      <vt:lpstr>1_5. Content Slides</vt:lpstr>
      <vt:lpstr>4. Red Gradient Background</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Huawei – кратък преглед</vt:lpstr>
      <vt:lpstr>PowerPoint Presentation</vt:lpstr>
      <vt:lpstr>PowerPoint Presentation</vt:lpstr>
      <vt:lpstr>Глобални ресурси, локални операции</vt:lpstr>
      <vt:lpstr>PowerPoint Presentation</vt:lpstr>
      <vt:lpstr>PowerPoint Presentation</vt:lpstr>
      <vt:lpstr>PowerPoint Presentation</vt:lpstr>
      <vt:lpstr>Huawei България</vt:lpstr>
      <vt:lpstr>PowerPoint Presentation</vt:lpstr>
      <vt:lpstr>PowerPoint Presentation</vt:lpstr>
      <vt:lpstr>Безжичната връзка подобрява градския живот</vt:lpstr>
      <vt:lpstr>Развитие и тенденция на безжичния град</vt:lpstr>
      <vt:lpstr>„Безжичен град“ оперативен анализ</vt:lpstr>
      <vt:lpstr>Безжичен град“ предизвикателства при изграждане: Предизвикателство 1: как да извлечем полза от изграждането на Wi-Fi</vt:lpstr>
      <vt:lpstr>PowerPoint Presentation</vt:lpstr>
      <vt:lpstr>PowerPoint Presentation</vt:lpstr>
      <vt:lpstr>Сценарии за покритие на „безжичен град“</vt:lpstr>
      <vt:lpstr>Wi-Fi достъп за в сгради: Хотели, правителство, ресторант и т.н.</vt:lpstr>
      <vt:lpstr>Wi-Fi Покритие за външни площи: като пешеходни алеи и транспортни спирки</vt:lpstr>
      <vt:lpstr>Интелигентен роуминг, позволяващ безпроблемен мобилен достъп</vt:lpstr>
      <vt:lpstr>Huawei решения за безжичен град - панорама</vt:lpstr>
      <vt:lpstr>PowerPoint Presentation</vt:lpstr>
      <vt:lpstr>PowerPoint Presentation</vt:lpstr>
      <vt:lpstr>PowerPoint Presentation</vt:lpstr>
      <vt:lpstr>Mtel Business Internet</vt:lpstr>
      <vt:lpstr>Mtel Data VPN</vt:lpstr>
      <vt:lpstr>PowerPoint Presentation</vt:lpstr>
      <vt:lpstr>PowerPoint Presentation</vt:lpstr>
      <vt:lpstr>Какво е Mtel Managed WiFi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Marina Nikolova</dc:creator>
  <cp:lastModifiedBy>Zlatina Nikolova</cp:lastModifiedBy>
  <cp:revision>408</cp:revision>
  <cp:lastPrinted>2016-08-23T08:15:15Z</cp:lastPrinted>
  <dcterms:created xsi:type="dcterms:W3CDTF">2016-08-02T13:04:17Z</dcterms:created>
  <dcterms:modified xsi:type="dcterms:W3CDTF">2017-08-23T07:21:13Z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1503327071</vt:lpwstr>
  </property>
</Properties>
</file>