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7"/>
  </p:notesMasterIdLst>
  <p:sldIdLst>
    <p:sldId id="256" r:id="rId2"/>
    <p:sldId id="275" r:id="rId3"/>
    <p:sldId id="289" r:id="rId4"/>
    <p:sldId id="290" r:id="rId5"/>
    <p:sldId id="291" r:id="rId6"/>
    <p:sldId id="280" r:id="rId7"/>
    <p:sldId id="292" r:id="rId8"/>
    <p:sldId id="282" r:id="rId9"/>
    <p:sldId id="293" r:id="rId10"/>
    <p:sldId id="294" r:id="rId11"/>
    <p:sldId id="295" r:id="rId12"/>
    <p:sldId id="286" r:id="rId13"/>
    <p:sldId id="296" r:id="rId14"/>
    <p:sldId id="297" r:id="rId15"/>
    <p:sldId id="259" r:id="rId1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611DD"/>
    <a:srgbClr val="EEE3CE"/>
    <a:srgbClr val="0DB4C1"/>
    <a:srgbClr val="A2DEE6"/>
    <a:srgbClr val="ECCAE7"/>
    <a:srgbClr val="C9A4E4"/>
    <a:srgbClr val="99FFCC"/>
    <a:srgbClr val="E0B9A8"/>
    <a:srgbClr val="FFCC99"/>
    <a:srgbClr val="91E8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547" autoAdjust="0"/>
    <p:restoredTop sz="94660"/>
  </p:normalViewPr>
  <p:slideViewPr>
    <p:cSldViewPr>
      <p:cViewPr varScale="1">
        <p:scale>
          <a:sx n="80" d="100"/>
          <a:sy n="80" d="100"/>
        </p:scale>
        <p:origin x="353" y="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62D924-EFB6-440C-9FE5-A8B9D366F5F9}" type="datetimeFigureOut">
              <a:rPr lang="bg-BG" smtClean="0"/>
              <a:t>6.3.2018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FD4ED1-C22B-440F-8EB1-C3AE3FB4732A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62045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D6A27-3D81-47FD-BF9B-CE8A51641449}" type="datetime1">
              <a:rPr lang="zh-CN" altLang="en-US" smtClean="0"/>
              <a:t>2018/3/6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55199-9637-4A69-8832-ADFB5A9EF1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0765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8101D-E6FB-4214-AD64-798F5D5706FD}" type="datetime1">
              <a:rPr lang="zh-CN" altLang="en-US" smtClean="0"/>
              <a:t>2018/3/6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55199-9637-4A69-8832-ADFB5A9EF1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5262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zh-CN" smtClean="0"/>
              <a:t>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361DB-802C-4EC9-8C4B-56D8EA60B6C9}" type="datetime1">
              <a:rPr lang="zh-CN" altLang="en-US" smtClean="0"/>
              <a:t>2018/3/6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55199-9637-4A69-8832-ADFB5A9EF1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7316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D8504-6741-4086-8E1B-A87B30E01FE8}" type="datetime1">
              <a:rPr lang="zh-CN" altLang="en-US" smtClean="0"/>
              <a:t>2018/3/6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55199-9637-4A69-8832-ADFB5A9EF1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9935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Edit Master text styles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ED126-7338-4710-9E4D-2023897F2103}" type="datetime1">
              <a:rPr lang="zh-CN" altLang="en-US" smtClean="0"/>
              <a:t>2018/3/6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55199-9637-4A69-8832-ADFB5A9EF1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92888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C9A67-185E-4B6F-B989-4C6F76157D64}" type="datetime1">
              <a:rPr lang="zh-CN" altLang="en-US" smtClean="0"/>
              <a:t>2018/3/6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55199-9637-4A69-8832-ADFB5A9EF1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6145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Edit Master text styles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Edit Master text styles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0EF96-3A61-44D2-A613-49706E0581BD}" type="datetime1">
              <a:rPr lang="zh-CN" altLang="en-US" smtClean="0"/>
              <a:t>2018/3/6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55199-9637-4A69-8832-ADFB5A9EF1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2760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B1B07-0FFA-48AF-A35A-151A061A1370}" type="datetime1">
              <a:rPr lang="zh-CN" altLang="en-US" smtClean="0"/>
              <a:t>2018/3/6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55199-9637-4A69-8832-ADFB5A9EF1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6253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5C5FB-7DAF-42A5-9471-4D451DFD8AC0}" type="datetime1">
              <a:rPr lang="zh-CN" altLang="en-US" smtClean="0"/>
              <a:t>2018/3/6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55199-9637-4A69-8832-ADFB5A9EF1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9728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Edit Master text styles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9853C-4C8E-405A-8332-C9E101C440C1}" type="datetime1">
              <a:rPr lang="zh-CN" altLang="en-US" smtClean="0"/>
              <a:t>2018/3/6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55199-9637-4A69-8832-ADFB5A9EF1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7004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zh-CN" dirty="0" smtClean="0"/>
              <a:t>Click icon to add picture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Edit Master text styles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140B6-5CA1-4319-83D6-7408E7A6CD90}" type="datetime1">
              <a:rPr lang="zh-CN" altLang="en-US" smtClean="0"/>
              <a:t>2018/3/6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55199-9637-4A69-8832-ADFB5A9EF1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8621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F1275A-1DFA-46A6-9704-4D3A8FA9E1FA}" type="datetime1">
              <a:rPr lang="zh-CN" altLang="en-US" smtClean="0"/>
              <a:t>2018/3/6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55199-9637-4A69-8832-ADFB5A9EF1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2185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dpesheva@mtitc.government.b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260648"/>
            <a:ext cx="8273008" cy="2592288"/>
          </a:xfrm>
          <a:effectLst>
            <a:outerShdw blurRad="50800" dist="50800" dir="5400000" algn="ctr" rotWithShape="0">
              <a:schemeClr val="tx2">
                <a:lumMod val="40000"/>
                <a:lumOff val="60000"/>
              </a:schemeClr>
            </a:outerShdw>
          </a:effectLst>
          <a:scene3d>
            <a:camera prst="orthographicFront"/>
            <a:lightRig rig="threePt" dir="t"/>
          </a:scene3d>
          <a:sp3d prstMaterial="dkEdge"/>
        </p:spPr>
        <p:txBody>
          <a:bodyPr>
            <a:noAutofit/>
          </a:bodyPr>
          <a:lstStyle/>
          <a:p>
            <a:r>
              <a:rPr lang="bg-BG" altLang="zh-CN" sz="3600" b="1" dirty="0" smtClean="0">
                <a:solidFill>
                  <a:srgbClr val="0C0383"/>
                </a:solidFill>
                <a:effectLst>
                  <a:glow rad="127000">
                    <a:schemeClr val="tx2">
                      <a:lumMod val="40000"/>
                      <a:lumOff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Улесняване на процедурите по изграждане на физическа инфраструктура чрез създаване на Единна информационна точка</a:t>
            </a:r>
            <a:endParaRPr lang="bg-BG" altLang="zh-CN" sz="3600" b="1" dirty="0">
              <a:solidFill>
                <a:srgbClr val="0C0383"/>
              </a:solidFill>
              <a:effectLst>
                <a:glow rad="127000">
                  <a:schemeClr val="tx2">
                    <a:lumMod val="40000"/>
                    <a:lumOff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48264" y="5661248"/>
            <a:ext cx="2592288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1600" b="1" dirty="0" smtClean="0">
                <a:solidFill>
                  <a:srgbClr val="0409C4"/>
                </a:solidFill>
                <a:effectLst>
                  <a:outerShdw blurRad="38100" dist="38100" dir="2700000" algn="tl">
                    <a:srgbClr val="0070C0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ДАНИЕЛА </a:t>
            </a:r>
            <a:r>
              <a:rPr lang="ru-RU" sz="1600" b="1" dirty="0">
                <a:solidFill>
                  <a:srgbClr val="0409C4"/>
                </a:solidFill>
                <a:effectLst>
                  <a:outerShdw blurRad="38100" dist="38100" dir="2700000" algn="tl">
                    <a:srgbClr val="0070C0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ПЕШЕВА – </a:t>
            </a:r>
            <a:r>
              <a:rPr lang="ru-RU" sz="1600" b="1" dirty="0" smtClean="0">
                <a:solidFill>
                  <a:srgbClr val="0409C4"/>
                </a:solidFill>
                <a:effectLst>
                  <a:outerShdw blurRad="38100" dist="38100" dir="2700000" algn="tl">
                    <a:srgbClr val="0070C0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ЕКСПЕРТ </a:t>
            </a:r>
            <a:r>
              <a:rPr lang="ru-RU" sz="1600" b="1" dirty="0">
                <a:solidFill>
                  <a:srgbClr val="0409C4"/>
                </a:solidFill>
                <a:effectLst>
                  <a:outerShdw blurRad="38100" dist="38100" dir="2700000" algn="tl">
                    <a:srgbClr val="0070C0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ДИРЕКЦИЯ „ИНФОРМАЦИОННИ ТЕХНОЛОГИИ“, МТИТС</a:t>
            </a:r>
            <a:endParaRPr lang="bg-BG" sz="1600" b="1" dirty="0">
              <a:solidFill>
                <a:srgbClr val="0409C4"/>
              </a:solidFill>
              <a:effectLst>
                <a:outerShdw blurRad="38100" dist="38100" dir="2700000" algn="tl">
                  <a:srgbClr val="0070C0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7415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bg-BG" sz="32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Процедура за достъп до информация</a:t>
            </a:r>
            <a:endParaRPr lang="bg-BG" altLang="zh-CN" sz="3200" b="1" dirty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Arial Unicode MS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>
            <a:spLocks noGrp="1"/>
          </p:cNvSpPr>
          <p:nvPr>
            <p:ph idx="1"/>
          </p:nvPr>
        </p:nvSpPr>
        <p:spPr>
          <a:xfrm>
            <a:off x="143508" y="1097360"/>
            <a:ext cx="8856984" cy="576064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120000"/>
              </a:lnSpc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ru-RU" sz="2300" b="1" dirty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23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заявяване на достъп до минималната информация операторите на електронни съобщителни мрежи трябва да посочват района, в който планират разполагане на елементи на високоскоростни електронни съобщителни мрежи. </a:t>
            </a:r>
          </a:p>
          <a:p>
            <a:pPr marL="0" indent="0" algn="just">
              <a:lnSpc>
                <a:spcPct val="120000"/>
              </a:lnSpc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bg-BG" sz="23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Достъпът до минималната информация не може да бъде ограничаван, освен ако това е необходимо с оглед на сигурността на мрежите и тяхната цялост, националната сигурност, общественото здраве или безопасност. </a:t>
            </a:r>
          </a:p>
          <a:p>
            <a:pPr marL="0" indent="0" algn="just">
              <a:lnSpc>
                <a:spcPct val="120000"/>
              </a:lnSpc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bg-BG" sz="23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Мрежовият оператор, налагащ ограничение, трябва да излага подробни мотиви за него, които ще се публикуват от ЕИТ.</a:t>
            </a:r>
          </a:p>
          <a:p>
            <a:pPr marL="0" indent="0" algn="just">
              <a:lnSpc>
                <a:spcPct val="120000"/>
              </a:lnSpc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bg-BG" sz="23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Мрежовите оператори, които са получили достъп до минималната информация, трябва да предприемат подходящи мерки за осигуряване на зачитането на поверителността и опазването на производствените и търговските тайни.</a:t>
            </a:r>
          </a:p>
          <a:p>
            <a:pPr>
              <a:lnSpc>
                <a:spcPct val="120000"/>
              </a:lnSpc>
            </a:pPr>
            <a:endParaRPr lang="bg-BG" altLang="zh-CN" sz="1800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1C63C-F977-4891-A96C-AFAC8973E162}" type="slidenum">
              <a:rPr lang="zh-CN" altLang="en-US" sz="1600" b="1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fld>
            <a:endParaRPr lang="zh-CN" altLang="en-US" sz="1600" b="1" dirty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2982916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bg-BG" sz="32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Процедура при промяна на данните в ЕИТ</a:t>
            </a:r>
            <a:endParaRPr lang="bg-BG" altLang="zh-CN" sz="3200" b="1" dirty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Arial Unicode MS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>
            <a:spLocks noGrp="1"/>
          </p:cNvSpPr>
          <p:nvPr>
            <p:ph idx="1"/>
          </p:nvPr>
        </p:nvSpPr>
        <p:spPr>
          <a:xfrm>
            <a:off x="143508" y="1097360"/>
            <a:ext cx="8856984" cy="576064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120000"/>
              </a:lnSpc>
              <a:spcBef>
                <a:spcPts val="1200"/>
              </a:spcBef>
              <a:buNone/>
            </a:pPr>
            <a:r>
              <a:rPr lang="bg-BG" sz="21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промяна на данните, включени в минималната информация, компетентните държавни органи и органите на местно самоуправление ще предоставят на ЕИТ актуализираната информация в срок до един месец от:</a:t>
            </a:r>
          </a:p>
          <a:p>
            <a:pPr marL="0" indent="450850" algn="just">
              <a:lnSpc>
                <a:spcPct val="120000"/>
              </a:lnSpc>
              <a:spcBef>
                <a:spcPts val="1200"/>
              </a:spcBef>
              <a:buNone/>
            </a:pPr>
            <a:r>
              <a:rPr lang="bg-BG" sz="21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издаването на разрешенията за изработване на подробни устройствени планове, както и влизането в сила на заповеди за одобряване на подробни устройствени планове за физическа инфраструктура;</a:t>
            </a:r>
          </a:p>
          <a:p>
            <a:pPr marL="0" indent="450850" algn="just">
              <a:lnSpc>
                <a:spcPct val="120000"/>
              </a:lnSpc>
              <a:spcBef>
                <a:spcPts val="1200"/>
              </a:spcBef>
              <a:buNone/>
            </a:pPr>
            <a:r>
              <a:rPr lang="bg-BG" sz="21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въвеждането в експлоатация на физическата инфраструктура, а при изтегляне и/или окачване на съобщителни кабели, и/или монтаж на други елементи от електронни съобщителни мрежи в съществуваща заварена или търпима физическа инфраструктура, които не подлежат на въвеждане в експлоатация, както и за разположените електронни съобщителни мрежи - от получаването на уведомление за изваждането или разполагането от съответните мрежови оператори;</a:t>
            </a:r>
          </a:p>
          <a:p>
            <a:pPr marL="0" indent="450850" algn="just">
              <a:lnSpc>
                <a:spcPct val="120000"/>
              </a:lnSpc>
              <a:spcBef>
                <a:spcPts val="1200"/>
              </a:spcBef>
              <a:buNone/>
            </a:pPr>
            <a:r>
              <a:rPr lang="bg-BG" sz="21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промяната на наименованието, адреса, адреса на електронната поща и телефона за контакт с мрежовия оператор, който стопанисва (управлява) физическата инфраструктура.</a:t>
            </a:r>
          </a:p>
          <a:p>
            <a:pPr>
              <a:lnSpc>
                <a:spcPct val="120000"/>
              </a:lnSpc>
            </a:pPr>
            <a:endParaRPr lang="bg-BG" altLang="zh-CN" sz="1800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1C63C-F977-4891-A96C-AFAC8973E162}" type="slidenum">
              <a:rPr lang="zh-CN" altLang="en-US" sz="1600" b="1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</a:t>
            </a:fld>
            <a:endParaRPr lang="zh-CN" altLang="en-US" sz="1600" b="1" dirty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2713096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1" name="Group 44"/>
          <p:cNvGrpSpPr>
            <a:grpSpLocks/>
          </p:cNvGrpSpPr>
          <p:nvPr/>
        </p:nvGrpSpPr>
        <p:grpSpPr bwMode="auto">
          <a:xfrm>
            <a:off x="1367" y="-22553"/>
            <a:ext cx="8643438" cy="6480270"/>
            <a:chOff x="-948" y="1128"/>
            <a:chExt cx="3441" cy="2546"/>
          </a:xfrm>
        </p:grpSpPr>
        <p:sp>
          <p:nvSpPr>
            <p:cNvPr id="12292" name="AutoShape 2"/>
            <p:cNvSpPr>
              <a:spLocks noChangeArrowheads="1"/>
            </p:cNvSpPr>
            <p:nvPr/>
          </p:nvSpPr>
          <p:spPr bwMode="auto">
            <a:xfrm>
              <a:off x="1499" y="1740"/>
              <a:ext cx="964" cy="1934"/>
            </a:xfrm>
            <a:prstGeom prst="roundRect">
              <a:avLst>
                <a:gd name="adj" fmla="val 13745"/>
              </a:avLst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>
                      <a:alpha val="3098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293" name="AutoShape 3"/>
            <p:cNvSpPr>
              <a:spLocks noChangeArrowheads="1"/>
            </p:cNvSpPr>
            <p:nvPr/>
          </p:nvSpPr>
          <p:spPr bwMode="auto">
            <a:xfrm>
              <a:off x="-828" y="1990"/>
              <a:ext cx="1152" cy="1440"/>
            </a:xfrm>
            <a:prstGeom prst="roundRect">
              <a:avLst>
                <a:gd name="adj" fmla="val 13745"/>
              </a:avLst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>
                      <a:alpha val="3098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2297" name="Group 41"/>
            <p:cNvGrpSpPr>
              <a:grpSpLocks/>
            </p:cNvGrpSpPr>
            <p:nvPr/>
          </p:nvGrpSpPr>
          <p:grpSpPr bwMode="auto">
            <a:xfrm>
              <a:off x="-948" y="1128"/>
              <a:ext cx="1882" cy="665"/>
              <a:chOff x="-948" y="1128"/>
              <a:chExt cx="1882" cy="665"/>
            </a:xfrm>
          </p:grpSpPr>
          <p:sp>
            <p:nvSpPr>
              <p:cNvPr id="89101" name="Oval 13"/>
              <p:cNvSpPr>
                <a:spLocks noChangeArrowheads="1"/>
              </p:cNvSpPr>
              <p:nvPr/>
            </p:nvSpPr>
            <p:spPr bwMode="gray">
              <a:xfrm>
                <a:off x="-735" y="1128"/>
                <a:ext cx="1022" cy="607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Arial" charset="0"/>
                  <a:ea typeface="宋体" charset="-122"/>
                  <a:cs typeface="+mn-cs"/>
                </a:endParaRPr>
              </a:p>
            </p:txBody>
          </p:sp>
          <p:sp>
            <p:nvSpPr>
              <p:cNvPr id="89102" name="Oval 14"/>
              <p:cNvSpPr>
                <a:spLocks noChangeArrowheads="1"/>
              </p:cNvSpPr>
              <p:nvPr/>
            </p:nvSpPr>
            <p:spPr bwMode="gray">
              <a:xfrm>
                <a:off x="-681" y="1134"/>
                <a:ext cx="824" cy="512"/>
              </a:xfrm>
              <a:prstGeom prst="ellipse">
                <a:avLst/>
              </a:prstGeom>
              <a:solidFill>
                <a:srgbClr val="FF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Arial" charset="0"/>
                  <a:ea typeface="宋体" charset="-122"/>
                  <a:cs typeface="+mn-cs"/>
                </a:endParaRPr>
              </a:p>
            </p:txBody>
          </p:sp>
          <p:sp>
            <p:nvSpPr>
              <p:cNvPr id="12332" name="Oval 22"/>
              <p:cNvSpPr>
                <a:spLocks noChangeArrowheads="1"/>
              </p:cNvSpPr>
              <p:nvPr/>
            </p:nvSpPr>
            <p:spPr bwMode="gray">
              <a:xfrm>
                <a:off x="-563" y="1313"/>
                <a:ext cx="929" cy="480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328" name="Text Box 38"/>
              <p:cNvSpPr txBox="1">
                <a:spLocks noChangeArrowheads="1"/>
              </p:cNvSpPr>
              <p:nvPr/>
            </p:nvSpPr>
            <p:spPr bwMode="gray">
              <a:xfrm>
                <a:off x="-948" y="1132"/>
                <a:ext cx="1882" cy="3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bg-BG" sz="12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4611DD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Органите от обществения сектор, Агенцията </a:t>
                </a:r>
                <a:r>
                  <a:rPr kumimoji="0" lang="bg-BG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4611DD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 геодезия, картография и кадастър, общинските и областните </a:t>
                </a:r>
                <a:r>
                  <a:rPr kumimoji="0" lang="bg-BG" sz="12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4611DD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администрации и </a:t>
                </a:r>
                <a:r>
                  <a:rPr kumimoji="0" lang="bg-BG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4611DD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Органите на Дирекцията за национален строителен контрол</a:t>
                </a:r>
                <a:endParaRPr kumimoji="0" lang="en-US" altLang="zh-CN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4611DD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2298" name="Group 42"/>
            <p:cNvGrpSpPr>
              <a:grpSpLocks/>
            </p:cNvGrpSpPr>
            <p:nvPr/>
          </p:nvGrpSpPr>
          <p:grpSpPr bwMode="auto">
            <a:xfrm>
              <a:off x="1728" y="1145"/>
              <a:ext cx="765" cy="590"/>
              <a:chOff x="1728" y="1145"/>
              <a:chExt cx="765" cy="590"/>
            </a:xfrm>
          </p:grpSpPr>
          <p:sp>
            <p:nvSpPr>
              <p:cNvPr id="89111" name="Oval 23"/>
              <p:cNvSpPr>
                <a:spLocks noChangeArrowheads="1"/>
              </p:cNvSpPr>
              <p:nvPr/>
            </p:nvSpPr>
            <p:spPr bwMode="gray">
              <a:xfrm>
                <a:off x="1760" y="1209"/>
                <a:ext cx="733" cy="49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tint val="0"/>
                      <a:invGamma/>
                    </a:schemeClr>
                  </a:gs>
                  <a:gs pos="50000">
                    <a:schemeClr val="accent1"/>
                  </a:gs>
                  <a:gs pos="100000">
                    <a:schemeClr val="accent1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Arial" charset="0"/>
                  <a:ea typeface="宋体" charset="-122"/>
                  <a:cs typeface="+mn-cs"/>
                </a:endParaRPr>
              </a:p>
            </p:txBody>
          </p:sp>
          <p:sp>
            <p:nvSpPr>
              <p:cNvPr id="89112" name="Oval 24"/>
              <p:cNvSpPr>
                <a:spLocks noChangeArrowheads="1"/>
              </p:cNvSpPr>
              <p:nvPr/>
            </p:nvSpPr>
            <p:spPr bwMode="gray">
              <a:xfrm>
                <a:off x="1769" y="1197"/>
                <a:ext cx="694" cy="458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alpha val="32001"/>
                    </a:schemeClr>
                  </a:gs>
                  <a:gs pos="100000">
                    <a:schemeClr val="accent1">
                      <a:gamma/>
                      <a:shade val="46275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Arial" charset="0"/>
                  <a:ea typeface="宋体" charset="-122"/>
                  <a:cs typeface="+mn-cs"/>
                </a:endParaRPr>
              </a:p>
            </p:txBody>
          </p:sp>
          <p:sp>
            <p:nvSpPr>
              <p:cNvPr id="89113" name="Oval 25"/>
              <p:cNvSpPr>
                <a:spLocks noChangeArrowheads="1"/>
              </p:cNvSpPr>
              <p:nvPr/>
            </p:nvSpPr>
            <p:spPr bwMode="gray">
              <a:xfrm>
                <a:off x="1747" y="1209"/>
                <a:ext cx="705" cy="483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54118"/>
                      <a:invGamma/>
                    </a:schemeClr>
                  </a:gs>
                  <a:gs pos="50000">
                    <a:schemeClr val="accent1"/>
                  </a:gs>
                  <a:gs pos="100000">
                    <a:schemeClr val="accent1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Arial" charset="0"/>
                  <a:ea typeface="宋体" charset="-122"/>
                  <a:cs typeface="+mn-cs"/>
                </a:endParaRPr>
              </a:p>
            </p:txBody>
          </p:sp>
          <p:sp>
            <p:nvSpPr>
              <p:cNvPr id="89114" name="Oval 26"/>
              <p:cNvSpPr>
                <a:spLocks noChangeArrowheads="1"/>
              </p:cNvSpPr>
              <p:nvPr/>
            </p:nvSpPr>
            <p:spPr bwMode="gray">
              <a:xfrm>
                <a:off x="1760" y="1145"/>
                <a:ext cx="603" cy="507"/>
              </a:xfrm>
              <a:prstGeom prst="ellipse">
                <a:avLst/>
              </a:prstGeom>
              <a:solidFill>
                <a:srgbClr val="69DDDA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Arial" charset="0"/>
                  <a:ea typeface="宋体" charset="-122"/>
                  <a:cs typeface="+mn-cs"/>
                </a:endParaRPr>
              </a:p>
            </p:txBody>
          </p:sp>
          <p:sp>
            <p:nvSpPr>
              <p:cNvPr id="12315" name="Oval 27"/>
              <p:cNvSpPr>
                <a:spLocks noChangeArrowheads="1"/>
              </p:cNvSpPr>
              <p:nvPr/>
            </p:nvSpPr>
            <p:spPr bwMode="gray">
              <a:xfrm>
                <a:off x="1769" y="1209"/>
                <a:ext cx="642" cy="526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3366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grpSp>
            <p:nvGrpSpPr>
              <p:cNvPr id="12316" name="Group 28"/>
              <p:cNvGrpSpPr>
                <a:grpSpLocks/>
              </p:cNvGrpSpPr>
              <p:nvPr/>
            </p:nvGrpSpPr>
            <p:grpSpPr bwMode="auto">
              <a:xfrm>
                <a:off x="1728" y="1255"/>
                <a:ext cx="755" cy="449"/>
                <a:chOff x="3127" y="1669"/>
                <a:chExt cx="1162" cy="699"/>
              </a:xfrm>
            </p:grpSpPr>
            <p:sp>
              <p:nvSpPr>
                <p:cNvPr id="12318" name="Oval 29"/>
                <p:cNvSpPr>
                  <a:spLocks noChangeArrowheads="1"/>
                </p:cNvSpPr>
                <p:nvPr/>
              </p:nvSpPr>
              <p:spPr bwMode="gray">
                <a:xfrm>
                  <a:off x="3128" y="1731"/>
                  <a:ext cx="1113" cy="54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36869"/>
                    </a:gs>
                    <a:gs pos="100000">
                      <a:srgbClr val="D6E1E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rgbClr val="003366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2319" name="Oval 30"/>
                <p:cNvSpPr>
                  <a:spLocks noChangeArrowheads="1"/>
                </p:cNvSpPr>
                <p:nvPr/>
              </p:nvSpPr>
              <p:spPr bwMode="gray">
                <a:xfrm>
                  <a:off x="3175" y="1669"/>
                  <a:ext cx="994" cy="61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F1F5F5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rgbClr val="003366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2320" name="Oval 31"/>
                <p:cNvSpPr>
                  <a:spLocks noChangeArrowheads="1"/>
                </p:cNvSpPr>
                <p:nvPr/>
              </p:nvSpPr>
              <p:spPr bwMode="gray">
                <a:xfrm>
                  <a:off x="3127" y="1684"/>
                  <a:ext cx="1162" cy="483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AAB2B3"/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rgbClr val="003366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2321" name="Oval 32"/>
                <p:cNvSpPr>
                  <a:spLocks noChangeArrowheads="1"/>
                </p:cNvSpPr>
                <p:nvPr/>
              </p:nvSpPr>
              <p:spPr bwMode="gray">
                <a:xfrm>
                  <a:off x="3177" y="1770"/>
                  <a:ext cx="822" cy="59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D6E1E2">
                        <a:alpha val="37999"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rgbClr val="003366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sp>
            <p:nvSpPr>
              <p:cNvPr id="12317" name="Text Box 39"/>
              <p:cNvSpPr txBox="1">
                <a:spLocks noChangeArrowheads="1"/>
              </p:cNvSpPr>
              <p:nvPr/>
            </p:nvSpPr>
            <p:spPr bwMode="gray">
              <a:xfrm>
                <a:off x="1728" y="1347"/>
                <a:ext cx="755" cy="2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bg-BG" altLang="zh-CN" sz="16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4611DD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Мрежовите оператори</a:t>
                </a:r>
                <a:endParaRPr kumimoji="0" lang="en-US" altLang="zh-CN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4611DD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3" name="TextBox 2"/>
          <p:cNvSpPr txBox="1"/>
          <p:nvPr/>
        </p:nvSpPr>
        <p:spPr>
          <a:xfrm>
            <a:off x="0" y="720060"/>
            <a:ext cx="5580112" cy="692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bg-BG" sz="1400" i="0" u="none" strike="noStrike" kern="1200" cap="none" spc="0" normalizeH="0" baseline="0" noProof="0" dirty="0">
                <a:ln>
                  <a:noFill/>
                </a:ln>
                <a:solidFill>
                  <a:srgbClr val="4611DD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за съществуваща физическа инфраструктура, подходяща за разполагане на електронни </a:t>
            </a:r>
            <a:r>
              <a:rPr kumimoji="0" lang="bg-BG" sz="1400" i="0" u="none" strike="noStrike" kern="1200" cap="none" spc="0" normalizeH="0" baseline="0" noProof="0" dirty="0" smtClean="0">
                <a:ln>
                  <a:noFill/>
                </a:ln>
                <a:solidFill>
                  <a:srgbClr val="4611DD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съобщителни мрежи 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bg-BG" sz="1400" i="0" u="none" strike="noStrike" kern="1200" cap="none" spc="0" normalizeH="0" baseline="0" noProof="0" dirty="0" smtClean="0">
                <a:ln>
                  <a:noFill/>
                </a:ln>
                <a:solidFill>
                  <a:srgbClr val="4611DD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данни</a:t>
            </a:r>
            <a:r>
              <a:rPr kumimoji="0" lang="bg-BG" sz="1400" i="0" u="none" strike="noStrike" kern="1200" cap="none" spc="0" normalizeH="0" baseline="0" noProof="0" dirty="0">
                <a:ln>
                  <a:noFill/>
                </a:ln>
                <a:solidFill>
                  <a:srgbClr val="4611DD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, включително графични, за съществуващите електронни съобщителни </a:t>
            </a:r>
            <a:r>
              <a:rPr kumimoji="0" lang="bg-BG" sz="1400" i="0" u="none" strike="noStrike" kern="1200" cap="none" spc="0" normalizeH="0" baseline="0" noProof="0" dirty="0" smtClean="0">
                <a:ln>
                  <a:noFill/>
                </a:ln>
                <a:solidFill>
                  <a:srgbClr val="4611DD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мрежи;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bg-BG" sz="1400" i="0" u="none" strike="noStrike" kern="1200" cap="none" spc="0" normalizeH="0" baseline="0" noProof="0" dirty="0">
                <a:ln>
                  <a:noFill/>
                </a:ln>
                <a:solidFill>
                  <a:srgbClr val="4611DD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за планирани и текущи дейности по строителство на физическа </a:t>
            </a:r>
            <a:r>
              <a:rPr kumimoji="0" lang="bg-BG" sz="1400" i="0" u="none" strike="noStrike" kern="1200" cap="none" spc="0" normalizeH="0" baseline="0" noProof="0" dirty="0" smtClean="0">
                <a:ln>
                  <a:noFill/>
                </a:ln>
                <a:solidFill>
                  <a:srgbClr val="4611DD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инфраструктура;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bg-BG" sz="1400" i="0" u="none" strike="noStrike" kern="1200" cap="none" spc="0" normalizeH="0" baseline="0" noProof="0" dirty="0">
                <a:ln>
                  <a:noFill/>
                </a:ln>
                <a:solidFill>
                  <a:srgbClr val="4611DD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за органите, компетентни да издават актове по разполагането и поддържането на ЕСМ и изграждането и ползването на прилежащата им физическа </a:t>
            </a:r>
            <a:r>
              <a:rPr kumimoji="0" lang="bg-BG" sz="1400" i="0" u="none" strike="noStrike" kern="1200" cap="none" spc="0" normalizeH="0" baseline="0" noProof="0" dirty="0" smtClean="0">
                <a:ln>
                  <a:noFill/>
                </a:ln>
                <a:solidFill>
                  <a:srgbClr val="4611DD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инфраструктура, която ще включва:</a:t>
            </a:r>
          </a:p>
          <a:p>
            <a:pPr marR="0" lvl="0" indent="2667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bg-BG" sz="1400" i="0" u="none" strike="noStrike" kern="1200" cap="none" spc="0" normalizeH="0" baseline="0" noProof="0" dirty="0">
                <a:ln>
                  <a:noFill/>
                </a:ln>
                <a:solidFill>
                  <a:srgbClr val="4611DD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процедури и нормативни актове, </a:t>
            </a:r>
          </a:p>
          <a:p>
            <a:pPr marR="0" lvl="0" indent="2667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bg-BG" sz="1400" i="0" u="none" strike="noStrike" kern="1200" cap="none" spc="0" normalizeH="0" baseline="0" noProof="0" dirty="0">
                <a:ln>
                  <a:noFill/>
                </a:ln>
                <a:solidFill>
                  <a:srgbClr val="4611DD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образци на документи, необходими за получаване на разрешения или други актове, свързани с изграждането на физическа инфраструктура и съответните им такси (тарифи), </a:t>
            </a:r>
          </a:p>
          <a:p>
            <a:pPr marR="0" lvl="0" indent="2667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bg-BG" sz="1400" i="0" u="none" strike="noStrike" kern="1200" cap="none" spc="0" normalizeH="0" baseline="0" noProof="0" dirty="0">
                <a:ln>
                  <a:noFill/>
                </a:ln>
                <a:solidFill>
                  <a:srgbClr val="4611DD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образци на документи за уведомления за разполагането на мрежи</a:t>
            </a:r>
          </a:p>
          <a:p>
            <a:pPr marR="0" lvl="0" indent="2667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bg-BG" sz="1400" i="0" u="none" strike="noStrike" kern="1200" cap="none" spc="0" normalizeH="0" baseline="0" noProof="0" dirty="0">
                <a:ln>
                  <a:noFill/>
                </a:ln>
                <a:solidFill>
                  <a:srgbClr val="4611DD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образци на заявление на мрежовите оператори да предоставят на операторите на електронни съобщителни мрежи достъп до и/или съвместно ползване на физическата си инфраструктура, включително до нейните елементи и/или </a:t>
            </a:r>
            <a:r>
              <a:rPr kumimoji="0" lang="bg-BG" sz="1400" i="0" u="none" strike="noStrike" kern="1200" cap="none" spc="0" normalizeH="0" baseline="0" noProof="0" dirty="0" smtClean="0">
                <a:ln>
                  <a:noFill/>
                </a:ln>
                <a:solidFill>
                  <a:srgbClr val="4611DD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съоръжения,</a:t>
            </a:r>
            <a:endParaRPr kumimoji="0" lang="bg-BG" sz="1400" i="0" u="none" strike="noStrike" kern="1200" cap="none" spc="0" normalizeH="0" baseline="0" noProof="0" dirty="0">
              <a:ln>
                <a:noFill/>
              </a:ln>
              <a:solidFill>
                <a:srgbClr val="4611DD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0" indent="2667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bg-BG" sz="1400" i="0" u="none" strike="noStrike" kern="1200" cap="none" spc="0" normalizeH="0" baseline="0" noProof="0" dirty="0">
                <a:ln>
                  <a:noFill/>
                </a:ln>
                <a:solidFill>
                  <a:srgbClr val="4611DD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данни за контакт с компетентните органи и мрежовите оператори, която информация да позволява установяването на директна връзка с тях, включително информация за конкретните правомощия на органите, свързани с планирането, проектирането, разполагането и поддържането на електронни съобщителни мрежи и изграждането на физическа </a:t>
            </a:r>
            <a:r>
              <a:rPr kumimoji="0" lang="bg-BG" sz="1400" i="0" u="none" strike="noStrike" kern="1200" cap="none" spc="0" normalizeH="0" baseline="0" noProof="0" dirty="0" smtClean="0">
                <a:ln>
                  <a:noFill/>
                </a:ln>
                <a:solidFill>
                  <a:srgbClr val="4611DD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инфраструктура;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bg-BG" sz="1400" i="0" u="none" strike="noStrike" kern="1200" cap="none" spc="0" normalizeH="0" baseline="0" noProof="0" dirty="0">
                <a:ln>
                  <a:noFill/>
                </a:ln>
                <a:solidFill>
                  <a:srgbClr val="4611DD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обявления за предоставянето на права за достъп до и/или съвместно ползване на физическата </a:t>
            </a:r>
            <a:r>
              <a:rPr kumimoji="0" lang="bg-BG" sz="1400" i="0" u="none" strike="noStrike" kern="1200" cap="none" spc="0" normalizeH="0" baseline="0" noProof="0" dirty="0" smtClean="0">
                <a:ln>
                  <a:noFill/>
                </a:ln>
                <a:solidFill>
                  <a:srgbClr val="4611DD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инфраструктура</a:t>
            </a:r>
            <a:r>
              <a:rPr kumimoji="0" lang="bg-BG" sz="1400" i="0" u="none" strike="noStrike" kern="1200" cap="none" spc="0" normalizeH="0" baseline="0" noProof="0" dirty="0">
                <a:ln>
                  <a:noFill/>
                </a:ln>
                <a:solidFill>
                  <a:srgbClr val="4611DD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, включително до нейните елементи и/или </a:t>
            </a:r>
            <a:r>
              <a:rPr kumimoji="0" lang="bg-BG" sz="1400" i="0" u="none" strike="noStrike" kern="1200" cap="none" spc="0" normalizeH="0" baseline="0" noProof="0" dirty="0" smtClean="0">
                <a:ln>
                  <a:noFill/>
                </a:ln>
                <a:solidFill>
                  <a:srgbClr val="4611DD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съоръжения, </a:t>
            </a:r>
            <a:r>
              <a:rPr kumimoji="0" lang="bg-BG" sz="1400" i="0" u="none" strike="noStrike" kern="1200" cap="none" spc="0" normalizeH="0" baseline="0" noProof="0" dirty="0">
                <a:ln>
                  <a:noFill/>
                </a:ln>
                <a:solidFill>
                  <a:srgbClr val="4611DD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при наличие на обосновано </a:t>
            </a:r>
            <a:r>
              <a:rPr kumimoji="0" lang="bg-BG" sz="1400" i="0" u="none" strike="noStrike" kern="1200" cap="none" spc="0" normalizeH="0" baseline="0" noProof="0" dirty="0" smtClean="0">
                <a:ln>
                  <a:noFill/>
                </a:ln>
                <a:solidFill>
                  <a:srgbClr val="4611DD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искане.</a:t>
            </a:r>
            <a:endParaRPr kumimoji="0" lang="bg-BG" sz="1400" i="0" u="none" strike="noStrike" kern="1200" cap="none" spc="0" normalizeH="0" baseline="0" noProof="0" dirty="0">
              <a:ln>
                <a:noFill/>
              </a:ln>
              <a:solidFill>
                <a:srgbClr val="4611DD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kumimoji="0" lang="bg-BG" sz="1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32752" y="1427543"/>
            <a:ext cx="3851921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bg-BG" sz="1400" b="0" i="0" u="none" strike="noStrike" kern="1200" cap="none" spc="0" normalizeH="0" baseline="0" noProof="0" dirty="0">
                <a:ln>
                  <a:noFill/>
                </a:ln>
                <a:solidFill>
                  <a:srgbClr val="4611DD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за съществуваща физическа инфраструктура, подходяща за разполагане на електронни съобщителни </a:t>
            </a:r>
            <a:r>
              <a:rPr kumimoji="0" lang="bg-BG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611DD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мрежи; 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bg-BG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611DD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данни</a:t>
            </a:r>
            <a:r>
              <a:rPr kumimoji="0" lang="bg-BG" sz="1400" b="0" i="0" u="none" strike="noStrike" kern="1200" cap="none" spc="0" normalizeH="0" baseline="0" noProof="0" dirty="0">
                <a:ln>
                  <a:noFill/>
                </a:ln>
                <a:solidFill>
                  <a:srgbClr val="4611DD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, включително графични, за съществуващите електронни съобщителни мрежи;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bg-BG" sz="1400" b="0" i="0" u="none" strike="noStrike" kern="1200" cap="none" spc="0" normalizeH="0" baseline="0" noProof="0" dirty="0">
                <a:ln>
                  <a:noFill/>
                </a:ln>
                <a:solidFill>
                  <a:srgbClr val="4611DD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за планирани и текущи дейности по строителство на физическа </a:t>
            </a:r>
            <a:r>
              <a:rPr kumimoji="0" lang="bg-BG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611DD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инфраструктура;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bg-BG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611DD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</a:t>
            </a:r>
            <a:r>
              <a:rPr kumimoji="0" lang="bg-BG" sz="1400" b="0" i="0" u="none" strike="noStrike" kern="1200" cap="none" spc="0" normalizeH="0" baseline="0" noProof="0" dirty="0">
                <a:ln>
                  <a:noFill/>
                </a:ln>
                <a:solidFill>
                  <a:srgbClr val="4611DD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която не е предоставена в ЕИТ от органите от обществения сектор по писмено заявление на друг мрежов оператор, подадено чрез точката. Информацията ще се предоставя от мрежовия оператор възмездно, при предварително оповестени </a:t>
            </a:r>
            <a:r>
              <a:rPr kumimoji="0" lang="bg-BG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611DD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условия;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bg-BG" sz="1400" b="0" i="0" u="none" strike="noStrike" kern="1200" cap="none" spc="0" normalizeH="0" baseline="0" noProof="0" dirty="0">
                <a:ln>
                  <a:noFill/>
                </a:ln>
                <a:solidFill>
                  <a:srgbClr val="4611DD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обявления за предоставянето на права за достъп до и/или съвместно ползване на физическата си инфраструктура, включително до нейните елементи и/или съоръжения, с оглед на разполагане и използване на електронни съобщителни мрежи, при наличие на обосновано </a:t>
            </a:r>
            <a:r>
              <a:rPr kumimoji="0" lang="bg-BG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611DD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искане.</a:t>
            </a:r>
            <a:endParaRPr kumimoji="0" lang="bg-BG" sz="1400" b="0" i="0" u="none" strike="noStrike" kern="1200" cap="none" spc="0" normalizeH="0" baseline="0" noProof="0" dirty="0">
              <a:ln>
                <a:noFill/>
              </a:ln>
              <a:solidFill>
                <a:srgbClr val="4611DD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1C042-F7F1-4381-95D1-8CB17AD1FAB0}" type="slidenum">
              <a:rPr lang="en-US" altLang="zh-CN" sz="160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Sun-ExtB" panose="02010609060101010101" pitchFamily="49" charset="-122"/>
                <a:ea typeface="SimSun-ExtB" panose="02010609060101010101" pitchFamily="49" charset="-122"/>
              </a:rPr>
              <a:pPr/>
              <a:t>12</a:t>
            </a:fld>
            <a:endParaRPr lang="en-US" altLang="zh-CN" sz="1600" dirty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imSun-ExtB" panose="02010609060101010101" pitchFamily="49" charset="-122"/>
              <a:ea typeface="SimSun-ExtB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89599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bg-BG" sz="32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Допълнителни права на операторите на електронни съобщителни мрежи </a:t>
            </a:r>
            <a:endParaRPr lang="bg-BG" altLang="zh-CN" sz="3200" b="1" dirty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Arial Unicode MS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>
            <a:spLocks noGrp="1"/>
          </p:cNvSpPr>
          <p:nvPr>
            <p:ph idx="1"/>
          </p:nvPr>
        </p:nvSpPr>
        <p:spPr>
          <a:xfrm>
            <a:off x="179512" y="1484784"/>
            <a:ext cx="8856984" cy="576064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spcBef>
                <a:spcPts val="1200"/>
              </a:spcBef>
              <a:buNone/>
            </a:pPr>
            <a:r>
              <a:rPr lang="bg-BG" sz="24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Операторите на електронни съобщителни мрежи ще </a:t>
            </a:r>
            <a:r>
              <a:rPr lang="bg-BG" sz="24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могат да искат от мрежовите оператори да им бъде предоставено право на преминаване и право на специално ползване по Закона за пътищата на елементи и/или съоръжения на физическа инфраструктура на други мрежови оператори, включително по отношение на сервитутните зони на тези елементи и/или съоръжения и на естествени водни басейни.</a:t>
            </a:r>
          </a:p>
          <a:p>
            <a:endParaRPr lang="bg-BG" altLang="zh-CN" sz="1800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1C63C-F977-4891-A96C-AFAC8973E162}" type="slidenum">
              <a:rPr lang="zh-CN" altLang="en-US" sz="1600" b="1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</a:t>
            </a:fld>
            <a:endParaRPr lang="zh-CN" altLang="en-US" sz="1600" b="1" dirty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4825164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bg-BG" sz="32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Регистри</a:t>
            </a:r>
            <a:endParaRPr lang="bg-BG" altLang="zh-CN" sz="3200" b="1" dirty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Arial Unicode MS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>
            <a:spLocks noGrp="1"/>
          </p:cNvSpPr>
          <p:nvPr>
            <p:ph idx="1"/>
          </p:nvPr>
        </p:nvSpPr>
        <p:spPr>
          <a:xfrm>
            <a:off x="143508" y="1104417"/>
            <a:ext cx="8856984" cy="576064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spcBef>
                <a:spcPts val="1200"/>
              </a:spcBef>
              <a:buNone/>
            </a:pPr>
            <a:r>
              <a:rPr lang="bg-BG" sz="23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Единната информационна точка ще бъдат разработени и внедрени два публични електронни регистри:</a:t>
            </a:r>
          </a:p>
          <a:p>
            <a:pPr marL="539750" indent="-539750" algn="just">
              <a:lnSpc>
                <a:spcPct val="150000"/>
              </a:lnSpc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bg-BG" sz="23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ГИС базиран електронен регистър на планираните или текущи дейности по разполагане и монтаж на мрежова инфраструктура, съдържащ информация за местоположение и трасе; вид на инфраструктурата и начин на ползване;</a:t>
            </a:r>
          </a:p>
          <a:p>
            <a:pPr marL="539750" indent="-539750" algn="just">
              <a:lnSpc>
                <a:spcPct val="150000"/>
              </a:lnSpc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bg-BG" sz="23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Електронен регистър на обявленията за предоставяне на права за достъп до и съвместно ползване на физическа инфраструктура.</a:t>
            </a:r>
          </a:p>
          <a:p>
            <a:endParaRPr lang="zh-CN" altLang="en-US" sz="1800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1C63C-F977-4891-A96C-AFAC8973E162}" type="slidenum">
              <a:rPr lang="zh-CN" altLang="en-US" sz="1600" b="1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</a:t>
            </a:fld>
            <a:endParaRPr lang="zh-CN" altLang="en-US" sz="1600" b="1" dirty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24712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57200" y="116632"/>
            <a:ext cx="8229600" cy="18550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g-BG" altLang="bg-BG" sz="4000" dirty="0" smtClean="0">
                <a:latin typeface="Times New Roman" panose="02020603050405020304" pitchFamily="18" charset="0"/>
              </a:rPr>
              <a:t/>
            </a:r>
            <a:br>
              <a:rPr lang="bg-BG" altLang="bg-BG" sz="4000" dirty="0" smtClean="0">
                <a:latin typeface="Times New Roman" panose="02020603050405020304" pitchFamily="18" charset="0"/>
              </a:rPr>
            </a:br>
            <a:r>
              <a:rPr lang="bg-BG" altLang="bg-BG" sz="5800" b="1" dirty="0" smtClean="0">
                <a:solidFill>
                  <a:srgbClr val="0DB4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БЛАГОДАРЯ </a:t>
            </a:r>
            <a:r>
              <a:rPr lang="bg-BG" altLang="bg-BG" sz="5800" b="1" dirty="0" smtClean="0">
                <a:solidFill>
                  <a:srgbClr val="0DB4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ЗА </a:t>
            </a:r>
            <a:r>
              <a:rPr lang="bg-BG" altLang="bg-BG" sz="5800" b="1" dirty="0" smtClean="0">
                <a:solidFill>
                  <a:srgbClr val="0DB4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ВНИМАНИЕТО!</a:t>
            </a:r>
            <a:r>
              <a:rPr lang="bg-BG" altLang="bg-BG" sz="5800" dirty="0" smtClean="0">
                <a:solidFill>
                  <a:srgbClr val="0DB4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/>
            </a:r>
            <a:br>
              <a:rPr lang="bg-BG" altLang="bg-BG" sz="5800" dirty="0" smtClean="0">
                <a:solidFill>
                  <a:srgbClr val="0DB4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</a:br>
            <a:endParaRPr lang="bg-BG" altLang="bg-BG" sz="5800" dirty="0" smtClean="0">
              <a:solidFill>
                <a:srgbClr val="0DB4C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7504" y="1124744"/>
            <a:ext cx="892899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en-US" altLang="bg-BG" sz="3600" b="1" dirty="0" smtClean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</a:endParaRPr>
          </a:p>
          <a:p>
            <a:pPr algn="ctr">
              <a:defRPr/>
            </a:pPr>
            <a:r>
              <a:rPr lang="bg-BG" altLang="bg-BG" sz="36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ДАНИЕЛА ПЕШЕВА</a:t>
            </a:r>
          </a:p>
          <a:p>
            <a:pPr algn="ctr">
              <a:defRPr/>
            </a:pPr>
            <a:r>
              <a:rPr lang="en-US" altLang="bg-BG" sz="24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 </a:t>
            </a:r>
            <a:endParaRPr lang="en-US" altLang="bg-BG" sz="2400" b="1" dirty="0" smtClean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</a:endParaRPr>
          </a:p>
          <a:p>
            <a:pPr algn="ctr">
              <a:defRPr/>
            </a:pPr>
            <a:endParaRPr lang="bg-BG" altLang="bg-BG" sz="2400" b="1" dirty="0" smtClean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</a:endParaRPr>
          </a:p>
          <a:p>
            <a:pPr algn="ctr">
              <a:defRPr/>
            </a:pPr>
            <a:endParaRPr lang="bg-BG" altLang="bg-BG" sz="2400" b="1" dirty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</a:endParaRPr>
          </a:p>
          <a:p>
            <a:pPr algn="ctr">
              <a:defRPr/>
            </a:pPr>
            <a:r>
              <a:rPr lang="bg-BG" altLang="bg-BG" sz="24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Министерство </a:t>
            </a:r>
            <a:r>
              <a:rPr lang="bg-BG" altLang="bg-BG" sz="2400" b="1" dirty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на транспорта, информационните технологии и съобщенията</a:t>
            </a:r>
          </a:p>
          <a:p>
            <a:pPr algn="ctr">
              <a:defRPr/>
            </a:pPr>
            <a:endParaRPr lang="bg-BG" altLang="bg-BG" sz="3600" b="1" dirty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</a:endParaRPr>
          </a:p>
          <a:p>
            <a:pPr algn="ctr">
              <a:defRPr/>
            </a:pPr>
            <a:r>
              <a:rPr lang="en-US" altLang="bg-BG" sz="3600" b="1" dirty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E-mail:  </a:t>
            </a:r>
            <a:r>
              <a:rPr lang="en-US" altLang="bg-BG" sz="36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hlinkClick r:id="rId3"/>
              </a:rPr>
              <a:t>dpesheva@mtitc.government.bg</a:t>
            </a:r>
            <a:endParaRPr lang="en-US" altLang="bg-BG" sz="3600" b="1" dirty="0" smtClean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55199-9637-4A69-8832-ADFB5A9EF137}" type="slidenum">
              <a:rPr lang="zh-CN" altLang="en-US" sz="1600" b="1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</a:t>
            </a:fld>
            <a:endParaRPr lang="zh-CN" altLang="en-US" sz="1600" b="1" dirty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7895075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bg-BG" sz="32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Историята</a:t>
            </a:r>
            <a:endParaRPr lang="zh-CN" altLang="en-US" sz="3200" b="1" dirty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Arial Unicode MS" pitchFamily="34" charset="-122"/>
              <a:cs typeface="Times New Roman" panose="02020603050405020304" pitchFamily="18" charset="0"/>
            </a:endParaRPr>
          </a:p>
        </p:txBody>
      </p:sp>
      <p:sp useBgFill="1">
        <p:nvSpPr>
          <p:cNvPr id="4" name="内容占位符 2"/>
          <p:cNvSpPr>
            <a:spLocks noGrp="1"/>
          </p:cNvSpPr>
          <p:nvPr>
            <p:ph idx="1"/>
          </p:nvPr>
        </p:nvSpPr>
        <p:spPr>
          <a:xfrm>
            <a:off x="107504" y="836712"/>
            <a:ext cx="8856984" cy="5760640"/>
          </a:xfrm>
        </p:spPr>
        <p:txBody>
          <a:bodyPr>
            <a:normAutofit fontScale="70000" lnSpcReduction="20000"/>
          </a:bodyPr>
          <a:lstStyle/>
          <a:p>
            <a:pPr algn="just">
              <a:spcBef>
                <a:spcPts val="1200"/>
              </a:spcBef>
            </a:pPr>
            <a:r>
              <a:rPr lang="bg-BG" sz="2600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Още през 2009 г. на база на национални проучвания Европейската комисия прави оценка, която през 2012 г. е включена в </a:t>
            </a:r>
            <a:r>
              <a:rPr lang="bg-BG" sz="2600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съобщението относно „Акта за единен пазар </a:t>
            </a:r>
            <a:r>
              <a:rPr lang="bg-BG" sz="2600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II“</a:t>
            </a:r>
            <a:r>
              <a:rPr lang="bg-BG" sz="2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bg-BG" sz="2600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2600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bg-BG" sz="2600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според която увеличение </a:t>
            </a:r>
            <a:r>
              <a:rPr lang="bg-BG" sz="2600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степента на разпространение на широколентовия достъп с 10 % може да доведе до увеличение с 1–1,5 % на БВП годишно и увеличение на производителността на труда с 1,5 </a:t>
            </a:r>
            <a:r>
              <a:rPr lang="bg-BG" sz="2600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%,</a:t>
            </a:r>
            <a:r>
              <a:rPr lang="en-US" sz="2600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2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bg-BG" sz="2600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като </a:t>
            </a:r>
            <a:r>
              <a:rPr lang="bg-BG" sz="2600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иновациите в предприятията, дължащи се на широколентовия достъп, </a:t>
            </a:r>
            <a:r>
              <a:rPr lang="bg-BG" sz="2600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имат </a:t>
            </a:r>
            <a:r>
              <a:rPr lang="bg-BG" sz="2600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потенциала да създадат 2 милиона допълнителни работни места до 2020 г. </a:t>
            </a:r>
            <a:r>
              <a:rPr lang="bg-BG" sz="2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bg-BG" sz="2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2600" b="1" dirty="0" smtClean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bg-BG" sz="26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Програмата </a:t>
            </a:r>
            <a:r>
              <a:rPr lang="bg-BG" sz="2600" b="1" dirty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областта на цифровите технологии за Европа </a:t>
            </a:r>
            <a:r>
              <a:rPr lang="bg-BG" sz="2600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bg-BG" sz="2600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водеща инициатива в рамките на стратегията „Европа 2020“, </a:t>
            </a:r>
            <a:r>
              <a:rPr lang="bg-BG" sz="2600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която се </a:t>
            </a:r>
            <a:r>
              <a:rPr lang="bg-BG" sz="2600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посочва необходимостта от намаляване на разходите за разгръщане на широколентовия достъп в целия ЕС, включително чрез постигане на надлежно планиране и координация и чрез намаляване на административната тежест.</a:t>
            </a:r>
          </a:p>
          <a:p>
            <a:pPr marL="0" indent="0" algn="just">
              <a:buNone/>
            </a:pPr>
            <a:endParaRPr lang="bg-BG" sz="2600" b="1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bg-BG" sz="26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Начало </a:t>
            </a:r>
            <a:r>
              <a:rPr lang="bg-BG" sz="2600" b="1" dirty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законодателната инициатива – 2013 г.</a:t>
            </a:r>
          </a:p>
          <a:p>
            <a:pPr algn="just"/>
            <a:r>
              <a:rPr lang="bg-BG" sz="2600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Предложение за РЕГЛАМЕНТ НА ЕВРОПЕЙСКИЯ ПАРЛАМЕНТ И НА СЪВЕТА относно мерки за намаляване на разходите за разгръщане на високоскоростни електронни съобщителни мрежи</a:t>
            </a:r>
          </a:p>
          <a:p>
            <a:pPr marL="0" indent="0" algn="just">
              <a:buNone/>
            </a:pPr>
            <a:endParaRPr lang="bg-BG" sz="1600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bg-BG" sz="1300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bg-BG" sz="1600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COM</a:t>
            </a:r>
            <a:r>
              <a:rPr lang="ru-RU" sz="1600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(2012)573</a:t>
            </a:r>
            <a:endParaRPr lang="bg-BG" sz="1600" dirty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bg-BG" sz="1300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bg-BG" sz="1600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1600" dirty="0" err="1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Booz</a:t>
            </a:r>
            <a:r>
              <a:rPr lang="bg-BG" sz="1600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1600" dirty="0" err="1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bg-BG" sz="1600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1600" dirty="0" err="1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Company</a:t>
            </a:r>
            <a:r>
              <a:rPr lang="ru-RU" sz="1600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bg-BG" sz="1600" dirty="0" err="1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Maximising</a:t>
            </a:r>
            <a:r>
              <a:rPr lang="bg-BG" sz="1600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1600" dirty="0" err="1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bg-BG" sz="1600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1600" dirty="0" err="1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impact</a:t>
            </a:r>
            <a:r>
              <a:rPr lang="bg-BG" sz="1600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1600" dirty="0" err="1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bg-BG" sz="1600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1600" dirty="0" err="1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Digitalisation</a:t>
            </a:r>
            <a:r>
              <a:rPr lang="ru-RU" sz="1600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(„</a:t>
            </a:r>
            <a:r>
              <a:rPr lang="ru-RU" sz="1600" dirty="0" err="1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Извличане</a:t>
            </a:r>
            <a:r>
              <a:rPr lang="ru-RU" sz="1600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600" dirty="0" err="1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максимална</a:t>
            </a:r>
            <a:r>
              <a:rPr lang="ru-RU" sz="1600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полза</a:t>
            </a:r>
            <a:r>
              <a:rPr lang="ru-RU" sz="1600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 </a:t>
            </a:r>
            <a:r>
              <a:rPr lang="ru-RU" sz="1600" dirty="0" err="1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разпространението</a:t>
            </a:r>
            <a:r>
              <a:rPr lang="ru-RU" sz="1600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600" dirty="0" err="1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цифровите</a:t>
            </a:r>
            <a:r>
              <a:rPr lang="ru-RU" sz="1600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технологии“), 2012</a:t>
            </a:r>
            <a:r>
              <a:rPr lang="bg-BG" sz="1600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</a:t>
            </a:r>
            <a:endParaRPr lang="bg-BG" sz="1600" dirty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bg-BG" sz="1300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bg-BG" sz="1600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</a:t>
            </a:r>
            <a:r>
              <a:rPr lang="bg-BG" sz="1600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Комисията въз основа на националните проучвания (</a:t>
            </a:r>
            <a:r>
              <a:rPr lang="bg-BG" sz="1600" dirty="0" err="1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Liebenau</a:t>
            </a:r>
            <a:r>
              <a:rPr lang="bg-BG" sz="1600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J., </a:t>
            </a:r>
            <a:r>
              <a:rPr lang="bg-BG" sz="1600" dirty="0" err="1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Atkinson</a:t>
            </a:r>
            <a:r>
              <a:rPr lang="bg-BG" sz="1600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R., </a:t>
            </a:r>
            <a:r>
              <a:rPr lang="bg-BG" sz="1600" dirty="0" err="1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Karrberg</a:t>
            </a:r>
            <a:r>
              <a:rPr lang="bg-BG" sz="1600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P., </a:t>
            </a:r>
            <a:r>
              <a:rPr lang="bg-BG" sz="1600" dirty="0" err="1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Castro</a:t>
            </a:r>
            <a:r>
              <a:rPr lang="bg-BG" sz="1600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D. и </a:t>
            </a:r>
            <a:r>
              <a:rPr lang="bg-BG" sz="1600" dirty="0" err="1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Ezell</a:t>
            </a:r>
            <a:r>
              <a:rPr lang="bg-BG" sz="1600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S., 2009 г., </a:t>
            </a:r>
            <a:r>
              <a:rPr lang="bg-BG" sz="1600" dirty="0" err="1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bg-BG" sz="1600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UK </a:t>
            </a:r>
            <a:r>
              <a:rPr lang="bg-BG" sz="1600" dirty="0" err="1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Digital</a:t>
            </a:r>
            <a:r>
              <a:rPr lang="bg-BG" sz="1600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1600" dirty="0" err="1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Road</a:t>
            </a:r>
            <a:r>
              <a:rPr lang="bg-BG" sz="1600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1600" dirty="0" err="1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bg-BG" sz="1600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1600" dirty="0" err="1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Recovery</a:t>
            </a:r>
            <a:r>
              <a:rPr lang="bg-BG" sz="1600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(„Цифровият път на Обединеното кралство към икономическото възстановяване“); Katz R.L. </a:t>
            </a:r>
            <a:r>
              <a:rPr lang="bg-BG" sz="1600" dirty="0" err="1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</a:t>
            </a:r>
            <a:r>
              <a:rPr lang="bg-BG" sz="1600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1600" dirty="0" err="1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</a:t>
            </a:r>
            <a:r>
              <a:rPr lang="bg-BG" sz="1600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, 2009 г., </a:t>
            </a:r>
            <a:r>
              <a:rPr lang="bg-BG" sz="1600" dirty="0" err="1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bg-BG" sz="1600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1600" dirty="0" err="1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Impact</a:t>
            </a:r>
            <a:r>
              <a:rPr lang="bg-BG" sz="1600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1600" dirty="0" err="1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bg-BG" sz="1600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1600" dirty="0" err="1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Broadband</a:t>
            </a:r>
            <a:r>
              <a:rPr lang="bg-BG" sz="1600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1600" dirty="0" err="1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bg-BG" sz="1600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1600" dirty="0" err="1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Jobs</a:t>
            </a:r>
            <a:r>
              <a:rPr lang="bg-BG" sz="1600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1600" dirty="0" err="1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bg-BG" sz="1600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1600" dirty="0" err="1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bg-BG" sz="1600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1600" dirty="0" err="1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German</a:t>
            </a:r>
            <a:r>
              <a:rPr lang="bg-BG" sz="1600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1600" dirty="0" err="1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Economy</a:t>
            </a:r>
            <a:r>
              <a:rPr lang="bg-BG" sz="1600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(„Въздействието на широколентовия достъп върху заетостта и немската икономика“).</a:t>
            </a:r>
          </a:p>
          <a:p>
            <a:endParaRPr lang="zh-CN" altLang="en-US" sz="1800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1C63C-F977-4891-A96C-AFAC8973E162}" type="slidenum">
              <a:rPr lang="zh-CN" altLang="en-US" sz="1600" b="1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fld>
            <a:endParaRPr lang="zh-CN" altLang="en-US" sz="1600" b="1" dirty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69527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bg-BG" sz="3200" b="1" dirty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Законодателните инициативи</a:t>
            </a:r>
            <a:endParaRPr lang="zh-CN" altLang="en-US" sz="3200" b="1" dirty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Arial Unicode MS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>
            <a:spLocks noGrp="1"/>
          </p:cNvSpPr>
          <p:nvPr>
            <p:ph idx="1"/>
          </p:nvPr>
        </p:nvSpPr>
        <p:spPr>
          <a:xfrm>
            <a:off x="107504" y="836712"/>
            <a:ext cx="8856984" cy="5760640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spcBef>
                <a:spcPts val="1200"/>
              </a:spcBef>
              <a:buNone/>
            </a:pPr>
            <a:r>
              <a:rPr lang="ru-RU" sz="26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Директивата</a:t>
            </a:r>
            <a:endParaRPr lang="ru-RU" sz="2600" b="1" dirty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1200"/>
              </a:spcBef>
              <a:buNone/>
            </a:pPr>
            <a:r>
              <a:rPr lang="bg-BG" sz="2300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 обсъждане и изпълнение на всички дълги и сложни процедури се постига съгласие и през 2014 г. е одобрен окончателен законодателен акт:  </a:t>
            </a:r>
            <a:r>
              <a:rPr lang="bg-BG" sz="23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ДИРЕКТИВА 2014/61/ЕС НА ЕВРОПЕЙСКИЯ ПАРЛАМЕНТ И НА СЪВЕТА</a:t>
            </a:r>
            <a:r>
              <a:rPr lang="bg-BG" sz="2300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23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относно мерките за намаляване на разходите за разгръщане на високоскоростни електронни съобщителни мрежи</a:t>
            </a:r>
            <a:r>
              <a:rPr lang="bg-BG" sz="2300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br>
              <a:rPr lang="bg-BG" sz="2300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bg-BG" sz="2300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1200"/>
              </a:spcBef>
              <a:buNone/>
            </a:pPr>
            <a:r>
              <a:rPr lang="bg-BG" sz="23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Цели:</a:t>
            </a:r>
            <a:r>
              <a:rPr lang="bg-BG" sz="23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2300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 се постигнат </a:t>
            </a:r>
            <a:r>
              <a:rPr lang="bg-BG" sz="23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растеж, конкурентоспособност и производителност</a:t>
            </a:r>
            <a:r>
              <a:rPr lang="bg-BG" sz="23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2300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чрез</a:t>
            </a:r>
            <a:r>
              <a:rPr lang="en-US" sz="2300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539750" indent="-361950" algn="just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bg-BG" sz="2300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намаляване на разходите за разгръщане на електронни съобщителни мрежи</a:t>
            </a:r>
            <a:r>
              <a:rPr lang="en-US" sz="2300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bg-BG" sz="2300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300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9750" indent="-361950" algn="just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bg-BG" sz="2300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осигуряване на достъпна информация за налична подходяща (съществуваща или бъдеща инфраструктура)</a:t>
            </a:r>
            <a:r>
              <a:rPr lang="en-US" sz="2300" dirty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bg-BG" sz="2300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300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9750" indent="-361950" algn="just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bg-BG" sz="2300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координация на дейностите по изграждането и поддържането на такава инфраструктура и насърчаване на съвместното използване на физическата инфраструктура от повече оператори на мрежи.</a:t>
            </a:r>
            <a:br>
              <a:rPr lang="bg-BG" sz="2300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bg-BG" sz="2300" dirty="0" smtClean="0">
              <a:solidFill>
                <a:srgbClr val="4611D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CN" altLang="en-US" sz="1800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1C63C-F977-4891-A96C-AFAC8973E162}" type="slidenum">
              <a:rPr lang="zh-CN" altLang="en-US" sz="1600" b="1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fld>
            <a:endParaRPr lang="zh-CN" altLang="en-US" sz="1600" b="1" dirty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412750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bg-BG" sz="3200" b="1" dirty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Законодателните инициативи</a:t>
            </a:r>
            <a:endParaRPr lang="zh-CN" altLang="en-US" sz="3200" b="1" dirty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Arial Unicode MS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>
            <a:spLocks noGrp="1"/>
          </p:cNvSpPr>
          <p:nvPr>
            <p:ph idx="1"/>
          </p:nvPr>
        </p:nvSpPr>
        <p:spPr>
          <a:xfrm>
            <a:off x="107504" y="836712"/>
            <a:ext cx="8856984" cy="5760640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ru-RU" sz="2300" b="1" dirty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Законът</a:t>
            </a:r>
            <a:br>
              <a:rPr lang="ru-RU" sz="2300" b="1" dirty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300" b="1" dirty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1200"/>
              </a:spcBef>
              <a:buNone/>
            </a:pPr>
            <a:r>
              <a:rPr lang="bg-BG" sz="2300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Директивата ще бъде транспонирана в националното законодателство чрез изготвения </a:t>
            </a:r>
            <a:r>
              <a:rPr lang="bg-BG" sz="23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Закон за електронните съобщителни мрежи и физическа инфраструктура</a:t>
            </a:r>
            <a:r>
              <a:rPr lang="bg-BG" sz="2300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чието гласуване на второ четене в Народното събрание предстои.</a:t>
            </a:r>
          </a:p>
          <a:p>
            <a:pPr marL="0" indent="0" algn="just">
              <a:spcBef>
                <a:spcPts val="1200"/>
              </a:spcBef>
              <a:buNone/>
            </a:pPr>
            <a:r>
              <a:rPr lang="bg-BG" sz="2300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Проектът има за цел да осигури информация и координация на дейностите по разполагането на електронни съобщителни мрежи между различните мрежови оператори и предвижда създаването на </a:t>
            </a:r>
            <a:r>
              <a:rPr lang="bg-BG" sz="23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Единна информационна точка</a:t>
            </a:r>
            <a:r>
              <a:rPr lang="bg-BG" sz="2300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чиито функции ще се изпълняват от Министерството на транспорта, информационните технологии и съобщенията. </a:t>
            </a:r>
          </a:p>
          <a:p>
            <a:pPr marL="0" indent="0" algn="just">
              <a:spcBef>
                <a:spcPts val="1200"/>
              </a:spcBef>
              <a:buNone/>
            </a:pPr>
            <a:r>
              <a:rPr lang="bg-BG" sz="2300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нея са възложени функции за поддържането на единна база данни с актуална информация, която да улесни координирането на съвместното изграждане и ползване на физическа инфраструктура, както и разполагането на електронни съобщителни мрежи.</a:t>
            </a:r>
          </a:p>
          <a:p>
            <a:endParaRPr lang="zh-CN" altLang="en-US" sz="1800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1C63C-F977-4891-A96C-AFAC8973E162}" type="slidenum">
              <a:rPr lang="zh-CN" altLang="en-US" sz="1600" b="1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fld>
            <a:endParaRPr lang="zh-CN" altLang="en-US" sz="1600" b="1" dirty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9771001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bg-BG" sz="3200" b="1" dirty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Единната информационна </a:t>
            </a:r>
            <a:r>
              <a:rPr lang="bg-BG" sz="32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точка </a:t>
            </a:r>
            <a:r>
              <a:rPr lang="en-US" sz="32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2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ЕИТ</a:t>
            </a:r>
            <a:r>
              <a:rPr lang="en-US" sz="3200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en-US" sz="3200" b="1" dirty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Arial Unicode MS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>
            <a:spLocks noGrp="1"/>
          </p:cNvSpPr>
          <p:nvPr>
            <p:ph idx="1"/>
          </p:nvPr>
        </p:nvSpPr>
        <p:spPr>
          <a:xfrm>
            <a:off x="107504" y="836712"/>
            <a:ext cx="8856984" cy="5760640"/>
          </a:xfrm>
        </p:spPr>
        <p:txBody>
          <a:bodyPr>
            <a:normAutofit/>
          </a:bodyPr>
          <a:lstStyle/>
          <a:p>
            <a:pPr algn="just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bg-BG" sz="2300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ще представлява </a:t>
            </a:r>
            <a:r>
              <a:rPr lang="bg-BG" sz="23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софтуерна платформа </a:t>
            </a:r>
            <a:r>
              <a:rPr lang="bg-BG" sz="2300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ГИС технология;</a:t>
            </a:r>
          </a:p>
          <a:p>
            <a:pPr algn="just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bg-BG" sz="2300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ще предоставя </a:t>
            </a:r>
            <a:r>
              <a:rPr lang="bg-BG" sz="23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единна система от базови слоеве</a:t>
            </a:r>
            <a:r>
              <a:rPr lang="bg-BG" sz="2300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които могат да бъдат използвани от администрация, бизнес и граждани; </a:t>
            </a:r>
          </a:p>
          <a:p>
            <a:pPr algn="just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bg-BG" sz="2300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ще отговаря на изискванията на гео-портала на инфраструктурата за пространствена информация в ЕС </a:t>
            </a:r>
            <a:r>
              <a:rPr lang="bg-BG" sz="23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INSPIRE </a:t>
            </a:r>
            <a:r>
              <a:rPr lang="bg-BG" sz="2300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Закона за достъп до пространствените данни.</a:t>
            </a:r>
          </a:p>
          <a:p>
            <a:pPr marL="0" indent="0" algn="just">
              <a:spcBef>
                <a:spcPts val="1200"/>
              </a:spcBef>
              <a:buNone/>
            </a:pPr>
            <a:r>
              <a:rPr lang="bg-BG" sz="2300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Натрупаните данни и информация ще бъдат използвани за специфични изследвания, управление на ресурси, регионално и териториално планиране, както и за икономическо моделиране на процеси.</a:t>
            </a:r>
          </a:p>
          <a:p>
            <a:pPr marL="0" indent="0" algn="just">
              <a:spcBef>
                <a:spcPts val="1200"/>
              </a:spcBef>
              <a:buNone/>
            </a:pPr>
            <a:r>
              <a:rPr lang="bg-BG" sz="2300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 създаването на Националния портал за пространствени данни, ГИС-системата на ЕИТ ще поддържа обмен на данни с INSPIRE.</a:t>
            </a:r>
          </a:p>
          <a:p>
            <a:endParaRPr lang="zh-CN" altLang="en-US" sz="1800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1C63C-F977-4891-A96C-AFAC8973E162}" type="slidenum">
              <a:rPr lang="zh-CN" altLang="en-US" sz="1600" b="1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fld>
            <a:endParaRPr lang="zh-CN" altLang="en-US" sz="1600" b="1" dirty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28823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dirty="0" smtClean="0">
                <a:ea typeface="宋体" panose="02010600030101010101" pitchFamily="2" charset="-122"/>
              </a:rPr>
              <a:t>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AB22-4D39-4C20-92CC-8D60F8059ED5}" type="slidenum">
              <a:rPr lang="en-US" altLang="zh-CN" sz="160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Sun-ExtB" panose="02010609060101010101" pitchFamily="49" charset="-122"/>
                <a:ea typeface="SimSun-ExtB" panose="02010609060101010101" pitchFamily="49" charset="-122"/>
              </a:rPr>
              <a:pPr/>
              <a:t>6</a:t>
            </a:fld>
            <a:endParaRPr lang="en-US" altLang="zh-CN" sz="1600" dirty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imSun-ExtB" panose="02010609060101010101" pitchFamily="49" charset="-122"/>
              <a:ea typeface="SimSun-ExtB" panose="02010609060101010101" pitchFamily="49" charset="-122"/>
            </a:endParaRPr>
          </a:p>
        </p:txBody>
      </p:sp>
      <p:grpSp>
        <p:nvGrpSpPr>
          <p:cNvPr id="7171" name="Group 24"/>
          <p:cNvGrpSpPr>
            <a:grpSpLocks/>
          </p:cNvGrpSpPr>
          <p:nvPr/>
        </p:nvGrpSpPr>
        <p:grpSpPr bwMode="auto">
          <a:xfrm>
            <a:off x="251198" y="764704"/>
            <a:ext cx="8018463" cy="5078414"/>
            <a:chOff x="37" y="545"/>
            <a:chExt cx="5051" cy="3199"/>
          </a:xfrm>
        </p:grpSpPr>
        <p:sp>
          <p:nvSpPr>
            <p:cNvPr id="100356" name="Freeform 4"/>
            <p:cNvSpPr>
              <a:spLocks noEditPoints="1"/>
            </p:cNvSpPr>
            <p:nvPr/>
          </p:nvSpPr>
          <p:spPr bwMode="gray">
            <a:xfrm rot="-1358056">
              <a:off x="877" y="1765"/>
              <a:ext cx="3839" cy="1527"/>
            </a:xfrm>
            <a:custGeom>
              <a:avLst/>
              <a:gdLst>
                <a:gd name="T0" fmla="*/ 1692 w 4040"/>
                <a:gd name="T1" fmla="*/ 12 h 1888"/>
                <a:gd name="T2" fmla="*/ 1234 w 4040"/>
                <a:gd name="T3" fmla="*/ 74 h 1888"/>
                <a:gd name="T4" fmla="*/ 828 w 4040"/>
                <a:gd name="T5" fmla="*/ 182 h 1888"/>
                <a:gd name="T6" fmla="*/ 486 w 4040"/>
                <a:gd name="T7" fmla="*/ 330 h 1888"/>
                <a:gd name="T8" fmla="*/ 226 w 4040"/>
                <a:gd name="T9" fmla="*/ 510 h 1888"/>
                <a:gd name="T10" fmla="*/ 58 w 4040"/>
                <a:gd name="T11" fmla="*/ 718 h 1888"/>
                <a:gd name="T12" fmla="*/ 0 w 4040"/>
                <a:gd name="T13" fmla="*/ 944 h 1888"/>
                <a:gd name="T14" fmla="*/ 58 w 4040"/>
                <a:gd name="T15" fmla="*/ 1170 h 1888"/>
                <a:gd name="T16" fmla="*/ 226 w 4040"/>
                <a:gd name="T17" fmla="*/ 1378 h 1888"/>
                <a:gd name="T18" fmla="*/ 486 w 4040"/>
                <a:gd name="T19" fmla="*/ 1558 h 1888"/>
                <a:gd name="T20" fmla="*/ 828 w 4040"/>
                <a:gd name="T21" fmla="*/ 1706 h 1888"/>
                <a:gd name="T22" fmla="*/ 1234 w 4040"/>
                <a:gd name="T23" fmla="*/ 1814 h 1888"/>
                <a:gd name="T24" fmla="*/ 1692 w 4040"/>
                <a:gd name="T25" fmla="*/ 1876 h 1888"/>
                <a:gd name="T26" fmla="*/ 2186 w 4040"/>
                <a:gd name="T27" fmla="*/ 1884 h 1888"/>
                <a:gd name="T28" fmla="*/ 2658 w 4040"/>
                <a:gd name="T29" fmla="*/ 1840 h 1888"/>
                <a:gd name="T30" fmla="*/ 3084 w 4040"/>
                <a:gd name="T31" fmla="*/ 1746 h 1888"/>
                <a:gd name="T32" fmla="*/ 3448 w 4040"/>
                <a:gd name="T33" fmla="*/ 1612 h 1888"/>
                <a:gd name="T34" fmla="*/ 3738 w 4040"/>
                <a:gd name="T35" fmla="*/ 1442 h 1888"/>
                <a:gd name="T36" fmla="*/ 3938 w 4040"/>
                <a:gd name="T37" fmla="*/ 1242 h 1888"/>
                <a:gd name="T38" fmla="*/ 4034 w 4040"/>
                <a:gd name="T39" fmla="*/ 1022 h 1888"/>
                <a:gd name="T40" fmla="*/ 4014 w 4040"/>
                <a:gd name="T41" fmla="*/ 790 h 1888"/>
                <a:gd name="T42" fmla="*/ 3882 w 4040"/>
                <a:gd name="T43" fmla="*/ 576 h 1888"/>
                <a:gd name="T44" fmla="*/ 3650 w 4040"/>
                <a:gd name="T45" fmla="*/ 386 h 1888"/>
                <a:gd name="T46" fmla="*/ 3334 w 4040"/>
                <a:gd name="T47" fmla="*/ 228 h 1888"/>
                <a:gd name="T48" fmla="*/ 2948 w 4040"/>
                <a:gd name="T49" fmla="*/ 106 h 1888"/>
                <a:gd name="T50" fmla="*/ 2506 w 4040"/>
                <a:gd name="T51" fmla="*/ 28 h 1888"/>
                <a:gd name="T52" fmla="*/ 2020 w 4040"/>
                <a:gd name="T53" fmla="*/ 0 h 1888"/>
                <a:gd name="T54" fmla="*/ 1606 w 4040"/>
                <a:gd name="T55" fmla="*/ 1736 h 1888"/>
                <a:gd name="T56" fmla="*/ 1164 w 4040"/>
                <a:gd name="T57" fmla="*/ 1678 h 1888"/>
                <a:gd name="T58" fmla="*/ 776 w 4040"/>
                <a:gd name="T59" fmla="*/ 1576 h 1888"/>
                <a:gd name="T60" fmla="*/ 458 w 4040"/>
                <a:gd name="T61" fmla="*/ 1436 h 1888"/>
                <a:gd name="T62" fmla="*/ 224 w 4040"/>
                <a:gd name="T63" fmla="*/ 1266 h 1888"/>
                <a:gd name="T64" fmla="*/ 88 w 4040"/>
                <a:gd name="T65" fmla="*/ 1074 h 1888"/>
                <a:gd name="T66" fmla="*/ 68 w 4040"/>
                <a:gd name="T67" fmla="*/ 864 h 1888"/>
                <a:gd name="T68" fmla="*/ 166 w 4040"/>
                <a:gd name="T69" fmla="*/ 664 h 1888"/>
                <a:gd name="T70" fmla="*/ 370 w 4040"/>
                <a:gd name="T71" fmla="*/ 486 h 1888"/>
                <a:gd name="T72" fmla="*/ 662 w 4040"/>
                <a:gd name="T73" fmla="*/ 336 h 1888"/>
                <a:gd name="T74" fmla="*/ 1028 w 4040"/>
                <a:gd name="T75" fmla="*/ 222 h 1888"/>
                <a:gd name="T76" fmla="*/ 1454 w 4040"/>
                <a:gd name="T77" fmla="*/ 148 h 1888"/>
                <a:gd name="T78" fmla="*/ 1922 w 4040"/>
                <a:gd name="T79" fmla="*/ 120 h 1888"/>
                <a:gd name="T80" fmla="*/ 2392 w 4040"/>
                <a:gd name="T81" fmla="*/ 148 h 1888"/>
                <a:gd name="T82" fmla="*/ 2818 w 4040"/>
                <a:gd name="T83" fmla="*/ 222 h 1888"/>
                <a:gd name="T84" fmla="*/ 3184 w 4040"/>
                <a:gd name="T85" fmla="*/ 336 h 1888"/>
                <a:gd name="T86" fmla="*/ 3476 w 4040"/>
                <a:gd name="T87" fmla="*/ 486 h 1888"/>
                <a:gd name="T88" fmla="*/ 3680 w 4040"/>
                <a:gd name="T89" fmla="*/ 664 h 1888"/>
                <a:gd name="T90" fmla="*/ 3778 w 4040"/>
                <a:gd name="T91" fmla="*/ 864 h 1888"/>
                <a:gd name="T92" fmla="*/ 3758 w 4040"/>
                <a:gd name="T93" fmla="*/ 1074 h 1888"/>
                <a:gd name="T94" fmla="*/ 3622 w 4040"/>
                <a:gd name="T95" fmla="*/ 1266 h 1888"/>
                <a:gd name="T96" fmla="*/ 3388 w 4040"/>
                <a:gd name="T97" fmla="*/ 1436 h 1888"/>
                <a:gd name="T98" fmla="*/ 3070 w 4040"/>
                <a:gd name="T99" fmla="*/ 1576 h 1888"/>
                <a:gd name="T100" fmla="*/ 2682 w 4040"/>
                <a:gd name="T101" fmla="*/ 1678 h 1888"/>
                <a:gd name="T102" fmla="*/ 2240 w 4040"/>
                <a:gd name="T103" fmla="*/ 1736 h 1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040" h="1888">
                  <a:moveTo>
                    <a:pt x="2020" y="0"/>
                  </a:moveTo>
                  <a:lnTo>
                    <a:pt x="1854" y="4"/>
                  </a:lnTo>
                  <a:lnTo>
                    <a:pt x="1692" y="12"/>
                  </a:lnTo>
                  <a:lnTo>
                    <a:pt x="1534" y="28"/>
                  </a:lnTo>
                  <a:lnTo>
                    <a:pt x="1382" y="48"/>
                  </a:lnTo>
                  <a:lnTo>
                    <a:pt x="1234" y="74"/>
                  </a:lnTo>
                  <a:lnTo>
                    <a:pt x="1092" y="106"/>
                  </a:lnTo>
                  <a:lnTo>
                    <a:pt x="956" y="142"/>
                  </a:lnTo>
                  <a:lnTo>
                    <a:pt x="828" y="182"/>
                  </a:lnTo>
                  <a:lnTo>
                    <a:pt x="706" y="228"/>
                  </a:lnTo>
                  <a:lnTo>
                    <a:pt x="592" y="276"/>
                  </a:lnTo>
                  <a:lnTo>
                    <a:pt x="486" y="330"/>
                  </a:lnTo>
                  <a:lnTo>
                    <a:pt x="390" y="386"/>
                  </a:lnTo>
                  <a:lnTo>
                    <a:pt x="302" y="446"/>
                  </a:lnTo>
                  <a:lnTo>
                    <a:pt x="226" y="510"/>
                  </a:lnTo>
                  <a:lnTo>
                    <a:pt x="158" y="576"/>
                  </a:lnTo>
                  <a:lnTo>
                    <a:pt x="102" y="646"/>
                  </a:lnTo>
                  <a:lnTo>
                    <a:pt x="58" y="718"/>
                  </a:lnTo>
                  <a:lnTo>
                    <a:pt x="26" y="790"/>
                  </a:lnTo>
                  <a:lnTo>
                    <a:pt x="6" y="866"/>
                  </a:lnTo>
                  <a:lnTo>
                    <a:pt x="0" y="944"/>
                  </a:lnTo>
                  <a:lnTo>
                    <a:pt x="6" y="1022"/>
                  </a:lnTo>
                  <a:lnTo>
                    <a:pt x="26" y="1098"/>
                  </a:lnTo>
                  <a:lnTo>
                    <a:pt x="58" y="1170"/>
                  </a:lnTo>
                  <a:lnTo>
                    <a:pt x="102" y="1242"/>
                  </a:lnTo>
                  <a:lnTo>
                    <a:pt x="158" y="1312"/>
                  </a:lnTo>
                  <a:lnTo>
                    <a:pt x="226" y="1378"/>
                  </a:lnTo>
                  <a:lnTo>
                    <a:pt x="302" y="1442"/>
                  </a:lnTo>
                  <a:lnTo>
                    <a:pt x="390" y="1502"/>
                  </a:lnTo>
                  <a:lnTo>
                    <a:pt x="486" y="1558"/>
                  </a:lnTo>
                  <a:lnTo>
                    <a:pt x="592" y="1612"/>
                  </a:lnTo>
                  <a:lnTo>
                    <a:pt x="706" y="1660"/>
                  </a:lnTo>
                  <a:lnTo>
                    <a:pt x="828" y="1706"/>
                  </a:lnTo>
                  <a:lnTo>
                    <a:pt x="956" y="1746"/>
                  </a:lnTo>
                  <a:lnTo>
                    <a:pt x="1092" y="1782"/>
                  </a:lnTo>
                  <a:lnTo>
                    <a:pt x="1234" y="1814"/>
                  </a:lnTo>
                  <a:lnTo>
                    <a:pt x="1382" y="1840"/>
                  </a:lnTo>
                  <a:lnTo>
                    <a:pt x="1534" y="1860"/>
                  </a:lnTo>
                  <a:lnTo>
                    <a:pt x="1692" y="1876"/>
                  </a:lnTo>
                  <a:lnTo>
                    <a:pt x="1854" y="1884"/>
                  </a:lnTo>
                  <a:lnTo>
                    <a:pt x="2020" y="1888"/>
                  </a:lnTo>
                  <a:lnTo>
                    <a:pt x="2186" y="1884"/>
                  </a:lnTo>
                  <a:lnTo>
                    <a:pt x="2348" y="1876"/>
                  </a:lnTo>
                  <a:lnTo>
                    <a:pt x="2506" y="1860"/>
                  </a:lnTo>
                  <a:lnTo>
                    <a:pt x="2658" y="1840"/>
                  </a:lnTo>
                  <a:lnTo>
                    <a:pt x="2806" y="1814"/>
                  </a:lnTo>
                  <a:lnTo>
                    <a:pt x="2948" y="1782"/>
                  </a:lnTo>
                  <a:lnTo>
                    <a:pt x="3084" y="1746"/>
                  </a:lnTo>
                  <a:lnTo>
                    <a:pt x="3212" y="1706"/>
                  </a:lnTo>
                  <a:lnTo>
                    <a:pt x="3334" y="1660"/>
                  </a:lnTo>
                  <a:lnTo>
                    <a:pt x="3448" y="1612"/>
                  </a:lnTo>
                  <a:lnTo>
                    <a:pt x="3554" y="1558"/>
                  </a:lnTo>
                  <a:lnTo>
                    <a:pt x="3650" y="1502"/>
                  </a:lnTo>
                  <a:lnTo>
                    <a:pt x="3738" y="1442"/>
                  </a:lnTo>
                  <a:lnTo>
                    <a:pt x="3814" y="1378"/>
                  </a:lnTo>
                  <a:lnTo>
                    <a:pt x="3882" y="1312"/>
                  </a:lnTo>
                  <a:lnTo>
                    <a:pt x="3938" y="1242"/>
                  </a:lnTo>
                  <a:lnTo>
                    <a:pt x="3982" y="1170"/>
                  </a:lnTo>
                  <a:lnTo>
                    <a:pt x="4014" y="1098"/>
                  </a:lnTo>
                  <a:lnTo>
                    <a:pt x="4034" y="1022"/>
                  </a:lnTo>
                  <a:lnTo>
                    <a:pt x="4040" y="944"/>
                  </a:lnTo>
                  <a:lnTo>
                    <a:pt x="4034" y="866"/>
                  </a:lnTo>
                  <a:lnTo>
                    <a:pt x="4014" y="790"/>
                  </a:lnTo>
                  <a:lnTo>
                    <a:pt x="3982" y="718"/>
                  </a:lnTo>
                  <a:lnTo>
                    <a:pt x="3938" y="646"/>
                  </a:lnTo>
                  <a:lnTo>
                    <a:pt x="3882" y="576"/>
                  </a:lnTo>
                  <a:lnTo>
                    <a:pt x="3814" y="510"/>
                  </a:lnTo>
                  <a:lnTo>
                    <a:pt x="3738" y="446"/>
                  </a:lnTo>
                  <a:lnTo>
                    <a:pt x="3650" y="386"/>
                  </a:lnTo>
                  <a:lnTo>
                    <a:pt x="3554" y="330"/>
                  </a:lnTo>
                  <a:lnTo>
                    <a:pt x="3448" y="276"/>
                  </a:lnTo>
                  <a:lnTo>
                    <a:pt x="3334" y="228"/>
                  </a:lnTo>
                  <a:lnTo>
                    <a:pt x="3212" y="182"/>
                  </a:lnTo>
                  <a:lnTo>
                    <a:pt x="3084" y="142"/>
                  </a:lnTo>
                  <a:lnTo>
                    <a:pt x="2948" y="106"/>
                  </a:lnTo>
                  <a:lnTo>
                    <a:pt x="2806" y="74"/>
                  </a:lnTo>
                  <a:lnTo>
                    <a:pt x="2658" y="48"/>
                  </a:lnTo>
                  <a:lnTo>
                    <a:pt x="2506" y="28"/>
                  </a:lnTo>
                  <a:lnTo>
                    <a:pt x="2348" y="12"/>
                  </a:lnTo>
                  <a:lnTo>
                    <a:pt x="2186" y="4"/>
                  </a:lnTo>
                  <a:lnTo>
                    <a:pt x="2020" y="0"/>
                  </a:lnTo>
                  <a:close/>
                  <a:moveTo>
                    <a:pt x="1922" y="1748"/>
                  </a:moveTo>
                  <a:lnTo>
                    <a:pt x="1762" y="1746"/>
                  </a:lnTo>
                  <a:lnTo>
                    <a:pt x="1606" y="1736"/>
                  </a:lnTo>
                  <a:lnTo>
                    <a:pt x="1454" y="1722"/>
                  </a:lnTo>
                  <a:lnTo>
                    <a:pt x="1306" y="1702"/>
                  </a:lnTo>
                  <a:lnTo>
                    <a:pt x="1164" y="1678"/>
                  </a:lnTo>
                  <a:lnTo>
                    <a:pt x="1028" y="1648"/>
                  </a:lnTo>
                  <a:lnTo>
                    <a:pt x="898" y="1614"/>
                  </a:lnTo>
                  <a:lnTo>
                    <a:pt x="776" y="1576"/>
                  </a:lnTo>
                  <a:lnTo>
                    <a:pt x="662" y="1532"/>
                  </a:lnTo>
                  <a:lnTo>
                    <a:pt x="554" y="1486"/>
                  </a:lnTo>
                  <a:lnTo>
                    <a:pt x="458" y="1436"/>
                  </a:lnTo>
                  <a:lnTo>
                    <a:pt x="370" y="1382"/>
                  </a:lnTo>
                  <a:lnTo>
                    <a:pt x="292" y="1326"/>
                  </a:lnTo>
                  <a:lnTo>
                    <a:pt x="224" y="1266"/>
                  </a:lnTo>
                  <a:lnTo>
                    <a:pt x="166" y="1204"/>
                  </a:lnTo>
                  <a:lnTo>
                    <a:pt x="122" y="1140"/>
                  </a:lnTo>
                  <a:lnTo>
                    <a:pt x="88" y="1074"/>
                  </a:lnTo>
                  <a:lnTo>
                    <a:pt x="68" y="1004"/>
                  </a:lnTo>
                  <a:lnTo>
                    <a:pt x="62" y="934"/>
                  </a:lnTo>
                  <a:lnTo>
                    <a:pt x="68" y="864"/>
                  </a:lnTo>
                  <a:lnTo>
                    <a:pt x="88" y="796"/>
                  </a:lnTo>
                  <a:lnTo>
                    <a:pt x="122" y="730"/>
                  </a:lnTo>
                  <a:lnTo>
                    <a:pt x="166" y="664"/>
                  </a:lnTo>
                  <a:lnTo>
                    <a:pt x="224" y="602"/>
                  </a:lnTo>
                  <a:lnTo>
                    <a:pt x="292" y="544"/>
                  </a:lnTo>
                  <a:lnTo>
                    <a:pt x="370" y="486"/>
                  </a:lnTo>
                  <a:lnTo>
                    <a:pt x="458" y="434"/>
                  </a:lnTo>
                  <a:lnTo>
                    <a:pt x="554" y="382"/>
                  </a:lnTo>
                  <a:lnTo>
                    <a:pt x="662" y="336"/>
                  </a:lnTo>
                  <a:lnTo>
                    <a:pt x="776" y="294"/>
                  </a:lnTo>
                  <a:lnTo>
                    <a:pt x="898" y="256"/>
                  </a:lnTo>
                  <a:lnTo>
                    <a:pt x="1028" y="222"/>
                  </a:lnTo>
                  <a:lnTo>
                    <a:pt x="1164" y="192"/>
                  </a:lnTo>
                  <a:lnTo>
                    <a:pt x="1306" y="166"/>
                  </a:lnTo>
                  <a:lnTo>
                    <a:pt x="1454" y="148"/>
                  </a:lnTo>
                  <a:lnTo>
                    <a:pt x="1606" y="132"/>
                  </a:lnTo>
                  <a:lnTo>
                    <a:pt x="1762" y="124"/>
                  </a:lnTo>
                  <a:lnTo>
                    <a:pt x="1922" y="120"/>
                  </a:lnTo>
                  <a:lnTo>
                    <a:pt x="2084" y="124"/>
                  </a:lnTo>
                  <a:lnTo>
                    <a:pt x="2240" y="132"/>
                  </a:lnTo>
                  <a:lnTo>
                    <a:pt x="2392" y="148"/>
                  </a:lnTo>
                  <a:lnTo>
                    <a:pt x="2540" y="166"/>
                  </a:lnTo>
                  <a:lnTo>
                    <a:pt x="2682" y="192"/>
                  </a:lnTo>
                  <a:lnTo>
                    <a:pt x="2818" y="222"/>
                  </a:lnTo>
                  <a:lnTo>
                    <a:pt x="2948" y="256"/>
                  </a:lnTo>
                  <a:lnTo>
                    <a:pt x="3070" y="294"/>
                  </a:lnTo>
                  <a:lnTo>
                    <a:pt x="3184" y="336"/>
                  </a:lnTo>
                  <a:lnTo>
                    <a:pt x="3292" y="382"/>
                  </a:lnTo>
                  <a:lnTo>
                    <a:pt x="3388" y="434"/>
                  </a:lnTo>
                  <a:lnTo>
                    <a:pt x="3476" y="486"/>
                  </a:lnTo>
                  <a:lnTo>
                    <a:pt x="3554" y="544"/>
                  </a:lnTo>
                  <a:lnTo>
                    <a:pt x="3622" y="602"/>
                  </a:lnTo>
                  <a:lnTo>
                    <a:pt x="3680" y="664"/>
                  </a:lnTo>
                  <a:lnTo>
                    <a:pt x="3724" y="730"/>
                  </a:lnTo>
                  <a:lnTo>
                    <a:pt x="3758" y="796"/>
                  </a:lnTo>
                  <a:lnTo>
                    <a:pt x="3778" y="864"/>
                  </a:lnTo>
                  <a:lnTo>
                    <a:pt x="3784" y="934"/>
                  </a:lnTo>
                  <a:lnTo>
                    <a:pt x="3778" y="1004"/>
                  </a:lnTo>
                  <a:lnTo>
                    <a:pt x="3758" y="1074"/>
                  </a:lnTo>
                  <a:lnTo>
                    <a:pt x="3724" y="1140"/>
                  </a:lnTo>
                  <a:lnTo>
                    <a:pt x="3680" y="1204"/>
                  </a:lnTo>
                  <a:lnTo>
                    <a:pt x="3622" y="1266"/>
                  </a:lnTo>
                  <a:lnTo>
                    <a:pt x="3554" y="1326"/>
                  </a:lnTo>
                  <a:lnTo>
                    <a:pt x="3476" y="1382"/>
                  </a:lnTo>
                  <a:lnTo>
                    <a:pt x="3388" y="1436"/>
                  </a:lnTo>
                  <a:lnTo>
                    <a:pt x="3292" y="1486"/>
                  </a:lnTo>
                  <a:lnTo>
                    <a:pt x="3184" y="1532"/>
                  </a:lnTo>
                  <a:lnTo>
                    <a:pt x="3070" y="1576"/>
                  </a:lnTo>
                  <a:lnTo>
                    <a:pt x="2948" y="1614"/>
                  </a:lnTo>
                  <a:lnTo>
                    <a:pt x="2818" y="1648"/>
                  </a:lnTo>
                  <a:lnTo>
                    <a:pt x="2682" y="1678"/>
                  </a:lnTo>
                  <a:lnTo>
                    <a:pt x="2540" y="1702"/>
                  </a:lnTo>
                  <a:lnTo>
                    <a:pt x="2392" y="1722"/>
                  </a:lnTo>
                  <a:lnTo>
                    <a:pt x="2240" y="1736"/>
                  </a:lnTo>
                  <a:lnTo>
                    <a:pt x="2084" y="1746"/>
                  </a:lnTo>
                  <a:lnTo>
                    <a:pt x="1922" y="1748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30196"/>
                    <a:invGamma/>
                    <a:alpha val="36000"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F7C16B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7173" name="Oval 5"/>
            <p:cNvSpPr>
              <a:spLocks noChangeArrowheads="1"/>
            </p:cNvSpPr>
            <p:nvPr/>
          </p:nvSpPr>
          <p:spPr bwMode="gray">
            <a:xfrm rot="-1543677">
              <a:off x="2736" y="1728"/>
              <a:ext cx="672" cy="192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74" name="Oval 6"/>
            <p:cNvSpPr>
              <a:spLocks noChangeArrowheads="1"/>
            </p:cNvSpPr>
            <p:nvPr/>
          </p:nvSpPr>
          <p:spPr bwMode="gray">
            <a:xfrm rot="-1543677">
              <a:off x="4416" y="1824"/>
              <a:ext cx="672" cy="192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75" name="Oval 7"/>
            <p:cNvSpPr>
              <a:spLocks noChangeArrowheads="1"/>
            </p:cNvSpPr>
            <p:nvPr/>
          </p:nvSpPr>
          <p:spPr bwMode="gray">
            <a:xfrm rot="-1543677">
              <a:off x="1824" y="3504"/>
              <a:ext cx="672" cy="192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76" name="Oval 8"/>
            <p:cNvSpPr>
              <a:spLocks noChangeArrowheads="1"/>
            </p:cNvSpPr>
            <p:nvPr/>
          </p:nvSpPr>
          <p:spPr bwMode="gray">
            <a:xfrm rot="-1543677">
              <a:off x="3456" y="3120"/>
              <a:ext cx="672" cy="192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77" name="Oval 9"/>
            <p:cNvSpPr>
              <a:spLocks noChangeArrowheads="1"/>
            </p:cNvSpPr>
            <p:nvPr/>
          </p:nvSpPr>
          <p:spPr bwMode="gray">
            <a:xfrm rot="-1543677">
              <a:off x="1296" y="2592"/>
              <a:ext cx="672" cy="192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0362" name="Oval 10"/>
            <p:cNvSpPr>
              <a:spLocks noChangeArrowheads="1"/>
            </p:cNvSpPr>
            <p:nvPr/>
          </p:nvSpPr>
          <p:spPr bwMode="gray">
            <a:xfrm>
              <a:off x="2407" y="1296"/>
              <a:ext cx="720" cy="694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rgbClr val="001D3A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endParaRPr>
            </a:p>
          </p:txBody>
        </p:sp>
        <p:sp>
          <p:nvSpPr>
            <p:cNvPr id="100363" name="Oval 11"/>
            <p:cNvSpPr>
              <a:spLocks noChangeArrowheads="1"/>
            </p:cNvSpPr>
            <p:nvPr/>
          </p:nvSpPr>
          <p:spPr bwMode="gray">
            <a:xfrm>
              <a:off x="999" y="2126"/>
              <a:ext cx="719" cy="694"/>
            </a:xfrm>
            <a:prstGeom prst="ellipse">
              <a:avLst/>
            </a:prstGeom>
            <a:solidFill>
              <a:srgbClr val="FF99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rgbClr val="001D3A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endParaRPr>
            </a:p>
          </p:txBody>
        </p:sp>
        <p:sp>
          <p:nvSpPr>
            <p:cNvPr id="100364" name="Oval 12"/>
            <p:cNvSpPr>
              <a:spLocks noChangeArrowheads="1"/>
            </p:cNvSpPr>
            <p:nvPr/>
          </p:nvSpPr>
          <p:spPr bwMode="gray">
            <a:xfrm>
              <a:off x="1493" y="3050"/>
              <a:ext cx="719" cy="694"/>
            </a:xfrm>
            <a:prstGeom prst="ellipse">
              <a:avLst/>
            </a:prstGeom>
            <a:solidFill>
              <a:srgbClr val="CCFF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rgbClr val="001D3A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endParaRPr>
            </a:p>
          </p:txBody>
        </p:sp>
        <p:sp>
          <p:nvSpPr>
            <p:cNvPr id="100365" name="Oval 13"/>
            <p:cNvSpPr>
              <a:spLocks noChangeArrowheads="1"/>
            </p:cNvSpPr>
            <p:nvPr/>
          </p:nvSpPr>
          <p:spPr bwMode="gray">
            <a:xfrm>
              <a:off x="3048" y="2707"/>
              <a:ext cx="719" cy="694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rgbClr val="001D3A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endParaRPr>
            </a:p>
          </p:txBody>
        </p:sp>
        <p:sp>
          <p:nvSpPr>
            <p:cNvPr id="100366" name="Oval 14"/>
            <p:cNvSpPr>
              <a:spLocks noChangeArrowheads="1"/>
            </p:cNvSpPr>
            <p:nvPr/>
          </p:nvSpPr>
          <p:spPr bwMode="gray">
            <a:xfrm>
              <a:off x="4072" y="1420"/>
              <a:ext cx="680" cy="695"/>
            </a:xfrm>
            <a:prstGeom prst="ellipse">
              <a:avLst/>
            </a:prstGeom>
            <a:solidFill>
              <a:srgbClr val="DB9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rgbClr val="001D3A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endParaRPr>
            </a:p>
          </p:txBody>
        </p:sp>
        <p:sp>
          <p:nvSpPr>
            <p:cNvPr id="7183" name="Text Box 15"/>
            <p:cNvSpPr txBox="1">
              <a:spLocks noChangeArrowheads="1"/>
            </p:cNvSpPr>
            <p:nvPr/>
          </p:nvSpPr>
          <p:spPr bwMode="gray">
            <a:xfrm>
              <a:off x="1127" y="2375"/>
              <a:ext cx="11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817" dir="27080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84" name="Text Box 16"/>
            <p:cNvSpPr txBox="1">
              <a:spLocks noChangeArrowheads="1"/>
            </p:cNvSpPr>
            <p:nvPr/>
          </p:nvSpPr>
          <p:spPr bwMode="gray">
            <a:xfrm>
              <a:off x="1878" y="545"/>
              <a:ext cx="1610" cy="14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817" dir="27080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bg-BG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4611DD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Органи </a:t>
              </a:r>
              <a:r>
                <a:rPr kumimoji="0" lang="bg-BG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4611DD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от обществения сектор</a:t>
              </a:r>
              <a:r>
                <a:rPr kumimoji="0" lang="bg-BG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4611DD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bg-BG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4611DD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- </a:t>
              </a:r>
              <a:r>
                <a:rPr kumimoji="0" lang="bg-BG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4611DD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органите на държавна власт, включително териториалните им поделения, органите на местното самоуправление, </a:t>
              </a:r>
              <a:r>
                <a:rPr kumimoji="0" lang="bg-BG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4611DD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публично-правни </a:t>
              </a:r>
              <a:r>
                <a:rPr kumimoji="0" lang="bg-BG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4611DD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организации, както и техни </a:t>
              </a:r>
              <a:r>
                <a:rPr kumimoji="0" lang="bg-BG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4611DD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обединения</a:t>
              </a:r>
              <a:endParaRPr kumimoji="0" lang="en-US" altLang="zh-CN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611DD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7185" name="Text Box 17"/>
            <p:cNvSpPr txBox="1">
              <a:spLocks noChangeArrowheads="1"/>
            </p:cNvSpPr>
            <p:nvPr/>
          </p:nvSpPr>
          <p:spPr bwMode="gray">
            <a:xfrm>
              <a:off x="4180" y="1672"/>
              <a:ext cx="11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817" dir="27080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86" name="Text Box 18"/>
            <p:cNvSpPr txBox="1">
              <a:spLocks noChangeArrowheads="1"/>
            </p:cNvSpPr>
            <p:nvPr/>
          </p:nvSpPr>
          <p:spPr bwMode="gray">
            <a:xfrm>
              <a:off x="3183" y="2956"/>
              <a:ext cx="11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817" dir="27080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87" name="Text Box 19"/>
            <p:cNvSpPr txBox="1">
              <a:spLocks noChangeArrowheads="1"/>
            </p:cNvSpPr>
            <p:nvPr/>
          </p:nvSpPr>
          <p:spPr bwMode="gray">
            <a:xfrm>
              <a:off x="1620" y="3295"/>
              <a:ext cx="11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817" dir="27080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88" name="Text Box 20"/>
            <p:cNvSpPr txBox="1">
              <a:spLocks noChangeArrowheads="1"/>
            </p:cNvSpPr>
            <p:nvPr/>
          </p:nvSpPr>
          <p:spPr bwMode="gray">
            <a:xfrm>
              <a:off x="2160" y="2304"/>
              <a:ext cx="145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89" name="Line 21"/>
            <p:cNvSpPr>
              <a:spLocks noChangeShapeType="1"/>
            </p:cNvSpPr>
            <p:nvPr/>
          </p:nvSpPr>
          <p:spPr bwMode="gray">
            <a:xfrm>
              <a:off x="1351" y="1433"/>
              <a:ext cx="1025" cy="7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bg-BG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cxnSp>
          <p:nvCxnSpPr>
            <p:cNvPr id="7190" name="AutoShape 22"/>
            <p:cNvCxnSpPr>
              <a:cxnSpLocks noChangeShapeType="1"/>
            </p:cNvCxnSpPr>
            <p:nvPr/>
          </p:nvCxnSpPr>
          <p:spPr bwMode="gray">
            <a:xfrm flipH="1">
              <a:off x="264" y="1433"/>
              <a:ext cx="1087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7191" name="Text Box 23"/>
            <p:cNvSpPr txBox="1">
              <a:spLocks noChangeArrowheads="1"/>
            </p:cNvSpPr>
            <p:nvPr/>
          </p:nvSpPr>
          <p:spPr bwMode="gray">
            <a:xfrm>
              <a:off x="37" y="692"/>
              <a:ext cx="1408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bg-BG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4611DD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За кого се </a:t>
              </a:r>
              <a:r>
                <a:rPr kumimoji="0" lang="bg-BG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4611DD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отнася</a:t>
              </a:r>
              <a:endPara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5805221" y="923987"/>
            <a:ext cx="3345926" cy="47243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600" b="1" i="0" u="none" strike="noStrike" kern="1200" cap="none" spc="0" normalizeH="0" baseline="0" noProof="0" dirty="0">
                <a:ln>
                  <a:noFill/>
                </a:ln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Мрежов оператор </a:t>
            </a:r>
            <a:r>
              <a:rPr kumimoji="0" lang="bg-BG" sz="1600" b="1" i="0" u="none" strike="noStrike" kern="1200" cap="none" spc="0" normalizeH="0" baseline="0" noProof="0" dirty="0">
                <a:ln>
                  <a:noFill/>
                </a:ln>
                <a:solidFill>
                  <a:srgbClr val="4611DD"/>
                </a:solidFill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kumimoji="0" lang="bg-BG" sz="1400" b="1" i="0" u="none" strike="noStrike" kern="1200" cap="none" spc="0" normalizeH="0" baseline="0" noProof="0" dirty="0">
                <a:ln>
                  <a:noFill/>
                </a:ln>
                <a:solidFill>
                  <a:srgbClr val="4611DD"/>
                </a:solidFill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лице, което предоставя или което има право да предоставя обществени електронни съобщителни мрежи и/или услуги, както и лице, разполагащо със или предоставящо техническа, в т.ч. физическа инфраструктура, предназначена да осигурява: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611DD"/>
                </a:solidFill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услуга </a:t>
            </a:r>
            <a:r>
              <a:rPr kumimoji="0" lang="bg-BG" sz="1400" b="1" i="0" u="none" strike="noStrike" kern="1200" cap="none" spc="0" normalizeH="0" baseline="0" noProof="0" dirty="0">
                <a:ln>
                  <a:noFill/>
                </a:ln>
                <a:solidFill>
                  <a:srgbClr val="4611DD"/>
                </a:solidFill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 производство, пренос или разпределение на: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4611DD"/>
                </a:solidFill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аа</a:t>
            </a:r>
            <a:r>
              <a:rPr kumimoji="0" lang="bg-BG" sz="1400" b="1" i="0" u="none" strike="noStrike" kern="1200" cap="none" spc="0" normalizeH="0" baseline="0" noProof="0" dirty="0">
                <a:ln>
                  <a:noFill/>
                </a:ln>
                <a:solidFill>
                  <a:srgbClr val="4611DD"/>
                </a:solidFill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природен газ;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4611DD"/>
                </a:solidFill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бб</a:t>
            </a:r>
            <a:r>
              <a:rPr kumimoji="0" lang="bg-BG" sz="1400" b="1" i="0" u="none" strike="noStrike" kern="1200" cap="none" spc="0" normalizeH="0" baseline="0" noProof="0" dirty="0">
                <a:ln>
                  <a:noFill/>
                </a:ln>
                <a:solidFill>
                  <a:srgbClr val="4611DD"/>
                </a:solidFill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електрическа енергия, включително външно обществено осветление;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4611DD"/>
                </a:solidFill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вв</a:t>
            </a:r>
            <a:r>
              <a:rPr kumimoji="0" lang="bg-BG" sz="1400" b="1" i="0" u="none" strike="noStrike" kern="1200" cap="none" spc="0" normalizeH="0" baseline="0" noProof="0" dirty="0">
                <a:ln>
                  <a:noFill/>
                </a:ln>
                <a:solidFill>
                  <a:srgbClr val="4611DD"/>
                </a:solidFill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топлинна енергия;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4611DD"/>
                </a:solidFill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гг</a:t>
            </a:r>
            <a:r>
              <a:rPr kumimoji="0" lang="bg-BG" sz="1400" b="1" i="0" u="none" strike="noStrike" kern="1200" cap="none" spc="0" normalizeH="0" baseline="0" noProof="0" dirty="0">
                <a:ln>
                  <a:noFill/>
                </a:ln>
                <a:solidFill>
                  <a:srgbClr val="4611DD"/>
                </a:solidFill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вода, включително отвеждане или пречистване на отпадъчни води и канализация, и дренажни системи;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611DD"/>
                </a:solidFill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транспортни </a:t>
            </a:r>
            <a:r>
              <a:rPr kumimoji="0" lang="bg-BG" sz="1400" b="1" i="0" u="none" strike="noStrike" kern="1200" cap="none" spc="0" normalizeH="0" baseline="0" noProof="0" dirty="0">
                <a:ln>
                  <a:noFill/>
                </a:ln>
                <a:solidFill>
                  <a:srgbClr val="4611DD"/>
                </a:solidFill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услуги, включително железопътни линии, метрополитен, пътища, пристанища и летища.</a:t>
            </a:r>
            <a:endParaRPr kumimoji="0" lang="bg-BG" sz="1400" b="1" i="0" u="none" strike="noStrike" kern="1200" cap="none" spc="0" normalizeH="0" baseline="0" noProof="0" dirty="0">
              <a:ln>
                <a:noFill/>
              </a:ln>
              <a:solidFill>
                <a:srgbClr val="4611DD"/>
              </a:solidFill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719752" y="3669698"/>
            <a:ext cx="3208889" cy="26454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Мрежов оператор </a:t>
            </a:r>
            <a:r>
              <a:rPr kumimoji="0" lang="bg-BG" sz="1400" b="1" i="0" u="none" strike="noStrike" kern="1200" cap="none" spc="0" normalizeH="0" baseline="0" noProof="0" dirty="0">
                <a:ln>
                  <a:noFill/>
                </a:ln>
                <a:solidFill>
                  <a:srgbClr val="4611DD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 и администрацията, управляваща пътя, както и </a:t>
            </a:r>
            <a:r>
              <a:rPr kumimoji="0" lang="bg-BG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611DD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възложителя </a:t>
            </a:r>
            <a:r>
              <a:rPr kumimoji="0" lang="bg-BG" sz="1400" b="1" i="0" u="none" strike="noStrike" kern="1200" cap="none" spc="0" normalizeH="0" baseline="0" noProof="0" dirty="0">
                <a:ln>
                  <a:noFill/>
                </a:ln>
                <a:solidFill>
                  <a:srgbClr val="4611DD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нов строеж или на основен ремонт на съществуващи пътища в урбанизираните територии или улични мрежи и съоръжения на техническата инфраструктура и </a:t>
            </a:r>
            <a:r>
              <a:rPr kumimoji="0" lang="bg-BG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611DD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вътрешно кварталните </a:t>
            </a:r>
            <a:r>
              <a:rPr kumimoji="0" lang="bg-BG" sz="1400" b="1" i="0" u="none" strike="noStrike" kern="1200" cap="none" spc="0" normalizeH="0" baseline="0" noProof="0" dirty="0">
                <a:ln>
                  <a:noFill/>
                </a:ln>
                <a:solidFill>
                  <a:srgbClr val="4611DD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пространства, включително - общини.</a:t>
            </a:r>
          </a:p>
        </p:txBody>
      </p:sp>
      <p:sp>
        <p:nvSpPr>
          <p:cNvPr id="4" name="Rectangle 3"/>
          <p:cNvSpPr/>
          <p:nvPr/>
        </p:nvSpPr>
        <p:spPr>
          <a:xfrm>
            <a:off x="32013" y="2702880"/>
            <a:ext cx="2383430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Оператор </a:t>
            </a:r>
            <a:r>
              <a:rPr kumimoji="0" lang="bg-BG" sz="1600" b="1" i="0" u="none" strike="noStrike" kern="1200" cap="none" spc="0" normalizeH="0" baseline="0" noProof="0" dirty="0">
                <a:ln>
                  <a:noFill/>
                </a:ln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електронна съобщителна </a:t>
            </a:r>
            <a:r>
              <a:rPr kumimoji="0" lang="bg-BG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мрежа</a:t>
            </a:r>
            <a:r>
              <a:rPr kumimoji="0" lang="bg-BG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611DD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предприятие</a:t>
            </a:r>
            <a:r>
              <a:rPr kumimoji="0" lang="bg-BG" sz="1400" b="1" i="0" u="none" strike="noStrike" kern="1200" cap="none" spc="0" normalizeH="0" baseline="0" noProof="0" dirty="0">
                <a:ln>
                  <a:noFill/>
                </a:ln>
                <a:solidFill>
                  <a:srgbClr val="4611DD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предоставящо или което има право да предоставя обществени електронни съобщителни мрежи и/или услуги, </a:t>
            </a:r>
            <a:r>
              <a:rPr kumimoji="0" lang="bg-BG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611DD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611DD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оператор </a:t>
            </a:r>
            <a:r>
              <a:rPr kumimoji="0" lang="bg-BG" sz="1400" b="1" i="0" u="none" strike="noStrike" kern="1200" cap="none" spc="0" normalizeH="0" baseline="0" noProof="0" dirty="0">
                <a:ln>
                  <a:noFill/>
                </a:ln>
                <a:solidFill>
                  <a:srgbClr val="4611DD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електронна съобщителна мрежа за нуждите на държавното </a:t>
            </a:r>
            <a:r>
              <a:rPr kumimoji="0" lang="bg-BG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611DD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управление.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611DD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Операторите </a:t>
            </a:r>
            <a:r>
              <a:rPr kumimoji="0" lang="bg-BG" sz="1400" b="1" i="0" u="none" strike="noStrike" kern="1200" cap="none" spc="0" normalizeH="0" baseline="0" noProof="0" dirty="0">
                <a:ln>
                  <a:noFill/>
                </a:ln>
                <a:solidFill>
                  <a:srgbClr val="4611DD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електронни съобщителни мрежи са мрежови оператори.</a:t>
            </a:r>
          </a:p>
        </p:txBody>
      </p:sp>
    </p:spTree>
    <p:extLst>
      <p:ext uri="{BB962C8B-B14F-4D97-AF65-F5344CB8AC3E}">
        <p14:creationId xmlns:p14="http://schemas.microsoft.com/office/powerpoint/2010/main" val="1766851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bg-BG" sz="32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Физическа инфраструктура </a:t>
            </a:r>
            <a:endParaRPr lang="zh-CN" altLang="en-US" sz="3200" b="1" dirty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Arial Unicode MS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>
            <a:spLocks noGrp="1"/>
          </p:cNvSpPr>
          <p:nvPr>
            <p:ph idx="1"/>
          </p:nvPr>
        </p:nvSpPr>
        <p:spPr>
          <a:xfrm>
            <a:off x="107504" y="836712"/>
            <a:ext cx="8856984" cy="5760640"/>
          </a:xfrm>
        </p:spPr>
        <p:txBody>
          <a:bodyPr>
            <a:normAutofit/>
          </a:bodyPr>
          <a:lstStyle/>
          <a:p>
            <a:pPr algn="just">
              <a:spcBef>
                <a:spcPts val="1200"/>
              </a:spcBef>
            </a:pPr>
            <a:endParaRPr lang="bg-BG" sz="2400" b="1" dirty="0" smtClean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1200"/>
              </a:spcBef>
            </a:pPr>
            <a:r>
              <a:rPr lang="bg-BG" sz="24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„Физическа инфраструктура“ </a:t>
            </a:r>
            <a:r>
              <a:rPr lang="bg-BG" sz="2400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 всеки елемент от мрежа на мрежови оператор, който е предназначен за разполагане на други елементи от мрежа, без самият той да се превръща в активен елемент от мрежата, като тръбопроводи, мачти, канали, инспекционни шахти, шахти, разпределителни кутии, сгради или подстъпи към сгради, антенни съоръжения, кули и стълбове.</a:t>
            </a:r>
          </a:p>
          <a:p>
            <a:pPr algn="just">
              <a:spcBef>
                <a:spcPts val="1200"/>
              </a:spcBef>
            </a:pPr>
            <a:r>
              <a:rPr lang="bg-BG" sz="2400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Кабелите, включително тъмните оптични влакна, както и елементите от мрежи, използвани за снабдяване с питейна вода, не съставляват физическа инфраструктура по смисъла на Директива 2014/61/ЕС на Европейския парламент и на Съвета.</a:t>
            </a:r>
          </a:p>
          <a:p>
            <a:endParaRPr lang="bg-BG" altLang="zh-CN" sz="1800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1C63C-F977-4891-A96C-AFAC8973E162}" type="slidenum">
              <a:rPr lang="zh-CN" altLang="en-US" sz="1600" b="1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fld>
            <a:endParaRPr lang="zh-CN" altLang="en-US" sz="1600" b="1" dirty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8376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" y="834252"/>
            <a:ext cx="2908870" cy="451693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bg-BG" altLang="zh-CN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bg-BG" altLang="zh-CN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bg-BG" altLang="zh-CN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Софтуерната платформа „Единна информационна точка“ </a:t>
            </a:r>
            <a:br>
              <a:rPr lang="bg-BG" altLang="zh-CN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bg-BG" altLang="zh-CN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ще</a:t>
            </a:r>
            <a:r>
              <a:rPr lang="bg-BG" altLang="zh-CN" dirty="0" smtClean="0">
                <a:solidFill>
                  <a:srgbClr val="002060"/>
                </a:solidFill>
                <a:ea typeface="宋体" panose="02010600030101010101" pitchFamily="2" charset="-122"/>
              </a:rPr>
              <a:t>:</a:t>
            </a:r>
            <a:endParaRPr lang="en-US" altLang="zh-CN" dirty="0" smtClean="0">
              <a:solidFill>
                <a:srgbClr val="002060"/>
              </a:solidFill>
              <a:ea typeface="宋体" panose="02010600030101010101" pitchFamily="2" charset="-12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1C042-F7F1-4381-95D1-8CB17AD1FAB0}" type="slidenum">
              <a:rPr lang="en-US" altLang="zh-CN" sz="160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8</a:t>
            </a:fld>
            <a:endParaRPr lang="en-US" altLang="zh-CN" sz="1600" dirty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800" b="0" i="0" u="none" strike="noStrike" kern="1200" cap="none" spc="0" normalizeH="0" baseline="0" noProof="0" smtClean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4100" name="Group 46"/>
          <p:cNvGrpSpPr>
            <a:grpSpLocks/>
          </p:cNvGrpSpPr>
          <p:nvPr/>
        </p:nvGrpSpPr>
        <p:grpSpPr bwMode="auto">
          <a:xfrm>
            <a:off x="1824951" y="116632"/>
            <a:ext cx="7320140" cy="1327169"/>
            <a:chOff x="1200" y="1750"/>
            <a:chExt cx="3080" cy="2342"/>
          </a:xfrm>
          <a:solidFill>
            <a:srgbClr val="FF99FF">
              <a:alpha val="61176"/>
            </a:srgbClr>
          </a:solidFill>
        </p:grpSpPr>
        <p:sp>
          <p:nvSpPr>
            <p:cNvPr id="4117" name="AutoShape 48"/>
            <p:cNvSpPr>
              <a:spLocks noChangeArrowheads="1"/>
            </p:cNvSpPr>
            <p:nvPr/>
          </p:nvSpPr>
          <p:spPr bwMode="gray">
            <a:xfrm>
              <a:off x="1200" y="1750"/>
              <a:ext cx="269" cy="915"/>
            </a:xfrm>
            <a:prstGeom prst="diamond">
              <a:avLst/>
            </a:prstGeom>
            <a:grpFill/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18" name="Text Box 49"/>
            <p:cNvSpPr txBox="1">
              <a:spLocks noChangeArrowheads="1"/>
            </p:cNvSpPr>
            <p:nvPr/>
          </p:nvSpPr>
          <p:spPr bwMode="gray">
            <a:xfrm>
              <a:off x="1401" y="1816"/>
              <a:ext cx="2879" cy="2276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bg-BG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4611DD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Предоставя справочна електронна услуга за осигуряване на достъп до информация за съществуваща физическа инфраструктура, подходяща за разполагане на електронни съобщителни мрежи и електронна справочна услуга, предоставяща данни, включително графични, за съществуващите електронни съобщителни мрежи</a:t>
              </a:r>
              <a:endParaRPr kumimoji="0" lang="en-US" altLang="zh-CN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611DD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4119" name="Text Box 50"/>
            <p:cNvSpPr txBox="1">
              <a:spLocks noChangeArrowheads="1"/>
            </p:cNvSpPr>
            <p:nvPr/>
          </p:nvSpPr>
          <p:spPr bwMode="gray">
            <a:xfrm>
              <a:off x="1259" y="1796"/>
              <a:ext cx="150" cy="794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1</a:t>
              </a:r>
            </a:p>
          </p:txBody>
        </p:sp>
      </p:grpSp>
      <p:grpSp>
        <p:nvGrpSpPr>
          <p:cNvPr id="4101" name="Group 51"/>
          <p:cNvGrpSpPr>
            <a:grpSpLocks/>
          </p:cNvGrpSpPr>
          <p:nvPr/>
        </p:nvGrpSpPr>
        <p:grpSpPr bwMode="auto">
          <a:xfrm>
            <a:off x="1944870" y="1543403"/>
            <a:ext cx="7199273" cy="855531"/>
            <a:chOff x="1146" y="1794"/>
            <a:chExt cx="3188" cy="504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88116" name="AutoShape 52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grpFill/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endParaRPr>
            </a:p>
          </p:txBody>
        </p:sp>
        <p:sp>
          <p:nvSpPr>
            <p:cNvPr id="4113" name="AutoShape 53"/>
            <p:cNvSpPr>
              <a:spLocks noChangeArrowheads="1"/>
            </p:cNvSpPr>
            <p:nvPr/>
          </p:nvSpPr>
          <p:spPr bwMode="gray">
            <a:xfrm>
              <a:off x="1146" y="1794"/>
              <a:ext cx="346" cy="363"/>
            </a:xfrm>
            <a:prstGeom prst="diamond">
              <a:avLst/>
            </a:prstGeom>
            <a:grpFill/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14" name="Text Box 54"/>
            <p:cNvSpPr txBox="1">
              <a:spLocks noChangeArrowheads="1"/>
            </p:cNvSpPr>
            <p:nvPr/>
          </p:nvSpPr>
          <p:spPr bwMode="gray">
            <a:xfrm>
              <a:off x="1437" y="1808"/>
              <a:ext cx="2897" cy="490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bg-BG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4611DD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Предоставя справочна електронна услуга за осигуряване на достъп до информация за планирани и текущи дейности по строителство на физическа инфраструктура. </a:t>
              </a:r>
              <a:endParaRPr kumimoji="0" lang="en-US" altLang="zh-CN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611DD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4115" name="Text Box 55"/>
            <p:cNvSpPr txBox="1">
              <a:spLocks noChangeArrowheads="1"/>
            </p:cNvSpPr>
            <p:nvPr/>
          </p:nvSpPr>
          <p:spPr bwMode="gray">
            <a:xfrm>
              <a:off x="1229" y="1855"/>
              <a:ext cx="168" cy="272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2</a:t>
              </a:r>
            </a:p>
          </p:txBody>
        </p:sp>
      </p:grpSp>
      <p:grpSp>
        <p:nvGrpSpPr>
          <p:cNvPr id="4102" name="Group 56"/>
          <p:cNvGrpSpPr>
            <a:grpSpLocks/>
          </p:cNvGrpSpPr>
          <p:nvPr/>
        </p:nvGrpSpPr>
        <p:grpSpPr bwMode="auto">
          <a:xfrm>
            <a:off x="1955173" y="3880448"/>
            <a:ext cx="7190238" cy="1077913"/>
            <a:chOff x="1150" y="1765"/>
            <a:chExt cx="3184" cy="679"/>
          </a:xfrm>
          <a:solidFill>
            <a:srgbClr val="69DDDA"/>
          </a:solidFill>
        </p:grpSpPr>
        <p:sp>
          <p:nvSpPr>
            <p:cNvPr id="88121" name="AutoShape 57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grpFill/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endParaRPr>
            </a:p>
          </p:txBody>
        </p:sp>
        <p:sp>
          <p:nvSpPr>
            <p:cNvPr id="4109" name="AutoShape 58"/>
            <p:cNvSpPr>
              <a:spLocks noChangeArrowheads="1"/>
            </p:cNvSpPr>
            <p:nvPr/>
          </p:nvSpPr>
          <p:spPr bwMode="gray">
            <a:xfrm>
              <a:off x="1150" y="1806"/>
              <a:ext cx="324" cy="368"/>
            </a:xfrm>
            <a:prstGeom prst="diamond">
              <a:avLst/>
            </a:prstGeom>
            <a:solidFill>
              <a:schemeClr val="accent2">
                <a:lumMod val="60000"/>
                <a:lumOff val="40000"/>
              </a:schemeClr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10" name="Text Box 59"/>
            <p:cNvSpPr txBox="1">
              <a:spLocks noChangeArrowheads="1"/>
            </p:cNvSpPr>
            <p:nvPr/>
          </p:nvSpPr>
          <p:spPr bwMode="gray">
            <a:xfrm>
              <a:off x="1376" y="1765"/>
              <a:ext cx="2958" cy="679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bg-BG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4611DD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Предоставя електронна справочна услуга, </a:t>
              </a:r>
              <a:r>
                <a:rPr kumimoji="0" lang="bg-BG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4611DD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осигуряваща </a:t>
              </a:r>
              <a:r>
                <a:rPr kumimoji="0" lang="bg-BG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4611DD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информация за органите, компетентни да издават актове по разполагането и поддържането на </a:t>
              </a:r>
              <a:r>
                <a:rPr kumimoji="0" lang="bg-BG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4611DD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Електронни съобщителни мрежи </a:t>
              </a:r>
              <a:r>
                <a:rPr kumimoji="0" lang="bg-BG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4611DD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и изграждането и ползването на прилежащата им физическа </a:t>
              </a:r>
              <a:r>
                <a:rPr kumimoji="0" lang="bg-BG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4611DD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инфраструктура.</a:t>
              </a:r>
              <a:endParaRPr kumimoji="0" lang="en-US" altLang="zh-CN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611DD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4111" name="Text Box 60"/>
            <p:cNvSpPr txBox="1">
              <a:spLocks noChangeArrowheads="1"/>
            </p:cNvSpPr>
            <p:nvPr/>
          </p:nvSpPr>
          <p:spPr bwMode="gray">
            <a:xfrm>
              <a:off x="1233" y="1844"/>
              <a:ext cx="158" cy="291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bg-BG" altLang="zh-CN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4</a:t>
              </a:r>
              <a:endPara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4103" name="Group 61"/>
          <p:cNvGrpSpPr>
            <a:grpSpLocks/>
          </p:cNvGrpSpPr>
          <p:nvPr/>
        </p:nvGrpSpPr>
        <p:grpSpPr bwMode="auto">
          <a:xfrm>
            <a:off x="1597974" y="5182201"/>
            <a:ext cx="7510529" cy="1493838"/>
            <a:chOff x="776" y="1827"/>
            <a:chExt cx="4678" cy="941"/>
          </a:xfrm>
          <a:solidFill>
            <a:srgbClr val="CCFF99"/>
          </a:solidFill>
        </p:grpSpPr>
        <p:sp>
          <p:nvSpPr>
            <p:cNvPr id="4105" name="AutoShape 63"/>
            <p:cNvSpPr>
              <a:spLocks noChangeArrowheads="1"/>
            </p:cNvSpPr>
            <p:nvPr/>
          </p:nvSpPr>
          <p:spPr bwMode="gray">
            <a:xfrm>
              <a:off x="776" y="1827"/>
              <a:ext cx="432" cy="432"/>
            </a:xfrm>
            <a:prstGeom prst="diamond">
              <a:avLst/>
            </a:prstGeom>
            <a:grpFill/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06" name="Text Box 64"/>
            <p:cNvSpPr txBox="1">
              <a:spLocks noChangeArrowheads="1"/>
            </p:cNvSpPr>
            <p:nvPr/>
          </p:nvSpPr>
          <p:spPr bwMode="gray">
            <a:xfrm>
              <a:off x="1001" y="1934"/>
              <a:ext cx="4453" cy="834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bg-BG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4611DD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Предлага електронна услуга за попълване и подаване по електронен път на заявления и други документи, необходими за разполагането, поддържането и подобряването на електронни съобщителни мрежи и физическа инфраструктура, както и за получаване на информация за хода на разглеждането им от компетентните органи. </a:t>
              </a:r>
              <a:endParaRPr kumimoji="0" lang="en-US" altLang="zh-CN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611DD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4107" name="Text Box 65"/>
            <p:cNvSpPr txBox="1">
              <a:spLocks noChangeArrowheads="1"/>
            </p:cNvSpPr>
            <p:nvPr/>
          </p:nvSpPr>
          <p:spPr bwMode="gray">
            <a:xfrm>
              <a:off x="873" y="1889"/>
              <a:ext cx="223" cy="288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bg-BG" altLang="zh-CN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5</a:t>
              </a:r>
              <a:endPara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4" name="Group 56"/>
          <p:cNvGrpSpPr>
            <a:grpSpLocks/>
          </p:cNvGrpSpPr>
          <p:nvPr/>
        </p:nvGrpSpPr>
        <p:grpSpPr bwMode="auto">
          <a:xfrm>
            <a:off x="2283714" y="2468242"/>
            <a:ext cx="6842485" cy="1196977"/>
            <a:chOff x="1284" y="1824"/>
            <a:chExt cx="3075" cy="754"/>
          </a:xfrm>
          <a:solidFill>
            <a:srgbClr val="69DDDA"/>
          </a:solidFill>
        </p:grpSpPr>
        <p:sp>
          <p:nvSpPr>
            <p:cNvPr id="25" name="AutoShape 57"/>
            <p:cNvSpPr>
              <a:spLocks noChangeArrowheads="1"/>
            </p:cNvSpPr>
            <p:nvPr/>
          </p:nvSpPr>
          <p:spPr bwMode="gray">
            <a:xfrm>
              <a:off x="1536" y="1899"/>
              <a:ext cx="2736" cy="288"/>
            </a:xfrm>
            <a:prstGeom prst="roundRect">
              <a:avLst>
                <a:gd name="adj" fmla="val 16667"/>
              </a:avLst>
            </a:prstGeom>
            <a:grpFill/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99190" dir="238833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endParaRPr>
            </a:p>
          </p:txBody>
        </p:sp>
        <p:sp>
          <p:nvSpPr>
            <p:cNvPr id="26" name="AutoShape 58"/>
            <p:cNvSpPr>
              <a:spLocks noChangeArrowheads="1"/>
            </p:cNvSpPr>
            <p:nvPr/>
          </p:nvSpPr>
          <p:spPr bwMode="gray">
            <a:xfrm>
              <a:off x="1284" y="1824"/>
              <a:ext cx="300" cy="370"/>
            </a:xfrm>
            <a:prstGeom prst="diamond">
              <a:avLst/>
            </a:prstGeom>
            <a:grpFill/>
            <a:ln w="254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333333">
                  <a:alpha val="50000"/>
                </a:srgbClr>
              </a:outerShdw>
            </a:effec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" name="Text Box 59"/>
            <p:cNvSpPr txBox="1">
              <a:spLocks noChangeArrowheads="1"/>
            </p:cNvSpPr>
            <p:nvPr/>
          </p:nvSpPr>
          <p:spPr bwMode="gray">
            <a:xfrm>
              <a:off x="1536" y="1899"/>
              <a:ext cx="2823" cy="679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bg-BG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4611DD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Осигури информация за критерии и срокове, при които достъпът до информацията може да бъде предоставен, ограничен или отказан, включително мотивите за налагане на ограничения или отказ.</a:t>
              </a:r>
              <a:endParaRPr kumimoji="0" lang="en-US" altLang="zh-CN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611DD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8" name="Text Box 60"/>
            <p:cNvSpPr txBox="1">
              <a:spLocks noChangeArrowheads="1"/>
            </p:cNvSpPr>
            <p:nvPr/>
          </p:nvSpPr>
          <p:spPr bwMode="gray">
            <a:xfrm>
              <a:off x="1393" y="1859"/>
              <a:ext cx="102" cy="291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92457" dir="98432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4678555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bg-BG" sz="3200" b="1" dirty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Минимална информация</a:t>
            </a:r>
            <a:endParaRPr lang="zh-CN" altLang="en-US" sz="3200" b="1" dirty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Arial Unicode MS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>
            <a:spLocks noGrp="1"/>
          </p:cNvSpPr>
          <p:nvPr>
            <p:ph idx="1"/>
          </p:nvPr>
        </p:nvSpPr>
        <p:spPr>
          <a:xfrm>
            <a:off x="107504" y="836712"/>
            <a:ext cx="8856984" cy="576064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0000"/>
              </a:lnSpc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ru-RU" sz="23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23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Мрежовите оператори </a:t>
            </a:r>
            <a:r>
              <a:rPr lang="bg-BG" sz="23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ще имат право на минимална информация в електронен формат относно съществуващата физическа инфраструктура, намираща се в района, в който планират разполагане на елементи на електронни съобщителни мрежи.</a:t>
            </a:r>
          </a:p>
          <a:p>
            <a:pPr marL="0" indent="0" algn="just">
              <a:lnSpc>
                <a:spcPct val="110000"/>
              </a:lnSpc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bg-BG" sz="23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Минималната информация </a:t>
            </a:r>
            <a:r>
              <a:rPr lang="bg-BG" sz="23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включва</a:t>
            </a:r>
            <a:r>
              <a:rPr lang="bg-BG" sz="2300" b="1" dirty="0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>
              <a:lnSpc>
                <a:spcPct val="11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bg-BG" sz="23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местоположение и/или трасе на съществуващата физическа инфраструктура;</a:t>
            </a:r>
          </a:p>
          <a:p>
            <a:pPr algn="just">
              <a:lnSpc>
                <a:spcPct val="11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bg-BG" sz="23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 на физическата инфраструктура и начин на ползване;</a:t>
            </a:r>
          </a:p>
          <a:p>
            <a:pPr algn="just">
              <a:lnSpc>
                <a:spcPct val="11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bg-BG" sz="2300" b="1" dirty="0" smtClean="0">
                <a:solidFill>
                  <a:srgbClr val="4611D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наименование, адрес, адрес на електронната поща и телефон за контакт с мрежовия оператор, който стопанисва (управлява) физическата инфраструктура.</a:t>
            </a:r>
          </a:p>
          <a:p>
            <a:endParaRPr lang="zh-CN" altLang="en-US" sz="1800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1C63C-F977-4891-A96C-AFAC8973E162}" type="slidenum">
              <a:rPr lang="zh-CN" altLang="en-US" sz="1600" b="1" smtClean="0">
                <a:solidFill>
                  <a:srgbClr val="4611D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fld>
            <a:endParaRPr lang="zh-CN" altLang="en-US" sz="1600" b="1" dirty="0">
              <a:solidFill>
                <a:srgbClr val="4611D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6848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2694</TotalTime>
  <Words>1755</Words>
  <Application>Microsoft Office PowerPoint</Application>
  <PresentationFormat>On-screen Show (4:3)</PresentationFormat>
  <Paragraphs>123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5" baseType="lpstr">
      <vt:lpstr>SimSun</vt:lpstr>
      <vt:lpstr>SimSun-ExtB</vt:lpstr>
      <vt:lpstr>Arial</vt:lpstr>
      <vt:lpstr>Arial Unicode MS</vt:lpstr>
      <vt:lpstr>Calibri</vt:lpstr>
      <vt:lpstr>Corbel</vt:lpstr>
      <vt:lpstr>Times New Roman</vt:lpstr>
      <vt:lpstr>Verdana</vt:lpstr>
      <vt:lpstr>Wingdings</vt:lpstr>
      <vt:lpstr>Office 主题</vt:lpstr>
      <vt:lpstr>PowerPoint Presentation</vt:lpstr>
      <vt:lpstr>Историята</vt:lpstr>
      <vt:lpstr>Законодателните инициативи</vt:lpstr>
      <vt:lpstr>Законодателните инициативи</vt:lpstr>
      <vt:lpstr>Единната информационна точка (ЕИТ)</vt:lpstr>
      <vt:lpstr> </vt:lpstr>
      <vt:lpstr>Физическа инфраструктура </vt:lpstr>
      <vt:lpstr> Софтуерната платформа „Единна информационна точка“  ще:</vt:lpstr>
      <vt:lpstr>Минимална информация</vt:lpstr>
      <vt:lpstr>Процедура за достъп до информация</vt:lpstr>
      <vt:lpstr>Процедура при промяна на данните в ЕИТ</vt:lpstr>
      <vt:lpstr>PowerPoint Presentation</vt:lpstr>
      <vt:lpstr>Допълнителни права на операторите на електронни съобщителни мрежи </vt:lpstr>
      <vt:lpstr>Регистри</vt:lpstr>
      <vt:lpstr>PowerPoint Presentation</vt:lpstr>
    </vt:vector>
  </TitlesOfParts>
  <Company>MTITC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PowerPoint template, IT</dc:subject>
  <dc:creator>Hristina Dobreva</dc:creator>
  <cp:keywords>IT, IT PowerPoint template, free, PowerPoint template, download, PPT template, PowerPoint templates, slideshow template, POT, POTX, Power Point template, slide show template</cp:keywords>
  <dc:description>Made by Leawo Software. To find more free PowerPoint templates, please visit http://www.leawo.com/free-powerpoint-templates/</dc:description>
  <cp:lastModifiedBy>Hristina Dobreva</cp:lastModifiedBy>
  <cp:revision>128</cp:revision>
  <dcterms:created xsi:type="dcterms:W3CDTF">2017-10-06T07:14:23Z</dcterms:created>
  <dcterms:modified xsi:type="dcterms:W3CDTF">2018-03-06T14:10:25Z</dcterms:modified>
  <cp:category>PowerPoint template, IT</cp:category>
</cp:coreProperties>
</file>