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86" r:id="rId3"/>
    <p:sldMasterId id="2147483712" r:id="rId4"/>
  </p:sldMasterIdLst>
  <p:notesMasterIdLst>
    <p:notesMasterId r:id="rId21"/>
  </p:notesMasterIdLst>
  <p:sldIdLst>
    <p:sldId id="256" r:id="rId5"/>
    <p:sldId id="274" r:id="rId6"/>
    <p:sldId id="299" r:id="rId7"/>
    <p:sldId id="258" r:id="rId8"/>
    <p:sldId id="267" r:id="rId9"/>
    <p:sldId id="261" r:id="rId10"/>
    <p:sldId id="260" r:id="rId11"/>
    <p:sldId id="257" r:id="rId12"/>
    <p:sldId id="300" r:id="rId13"/>
    <p:sldId id="265" r:id="rId14"/>
    <p:sldId id="269" r:id="rId15"/>
    <p:sldId id="271" r:id="rId16"/>
    <p:sldId id="270" r:id="rId17"/>
    <p:sldId id="272" r:id="rId18"/>
    <p:sldId id="273" r:id="rId19"/>
    <p:sldId id="259" r:id="rId20"/>
  </p:sldIdLst>
  <p:sldSz cx="9144000" cy="6858000" type="screen4x3"/>
  <p:notesSz cx="6794500" cy="9931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611DD"/>
    <a:srgbClr val="EEE3CE"/>
    <a:srgbClr val="0DB4C1"/>
    <a:srgbClr val="A2DEE6"/>
    <a:srgbClr val="ECCAE7"/>
    <a:srgbClr val="C9A4E4"/>
    <a:srgbClr val="99FFCC"/>
    <a:srgbClr val="E0B9A8"/>
    <a:srgbClr val="FFCC99"/>
    <a:srgbClr val="91E8F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7" autoAdjust="0"/>
    <p:restoredTop sz="94660"/>
  </p:normalViewPr>
  <p:slideViewPr>
    <p:cSldViewPr>
      <p:cViewPr varScale="1">
        <p:scale>
          <a:sx n="79" d="100"/>
          <a:sy n="79" d="100"/>
        </p:scale>
        <p:origin x="-88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3E44C4-2DDB-473E-81B6-E00237147F6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0CF887-B1DC-4F6C-8D14-8C94F4B75573}">
      <dgm:prSet phldrT="[Text]" custT="1"/>
      <dgm:spPr>
        <a:solidFill>
          <a:srgbClr val="F8D4F4"/>
        </a:solidFill>
      </dgm:spPr>
      <dgm:t>
        <a:bodyPr/>
        <a:lstStyle/>
        <a:p>
          <a:r>
            <a:rPr lang="bg-BG" altLang="zh-CN" sz="16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Чрез WiFi4EU ще бъде предоставен висококачествен интернет достъп на жители и посетители на най- посещаваните обществени места в целия ЕС: паркове, градинки, библиотеки, площади, обществени сгради и др.</a:t>
          </a:r>
          <a:endParaRPr lang="en-US" sz="1600" dirty="0">
            <a:solidFill>
              <a:srgbClr val="4611DD"/>
            </a:solidFill>
          </a:endParaRPr>
        </a:p>
      </dgm:t>
    </dgm:pt>
    <dgm:pt modelId="{F32DE91C-173C-45FD-9BC8-E31AF08828F8}" type="parTrans" cxnId="{203ACC97-989C-4C8A-9DC0-3B9E172674D6}">
      <dgm:prSet/>
      <dgm:spPr/>
      <dgm:t>
        <a:bodyPr/>
        <a:lstStyle/>
        <a:p>
          <a:endParaRPr lang="en-US"/>
        </a:p>
      </dgm:t>
    </dgm:pt>
    <dgm:pt modelId="{9EEDEB19-058F-42EB-92A0-A1707E777096}" type="sibTrans" cxnId="{203ACC97-989C-4C8A-9DC0-3B9E172674D6}">
      <dgm:prSet/>
      <dgm:spPr/>
      <dgm:t>
        <a:bodyPr/>
        <a:lstStyle/>
        <a:p>
          <a:endParaRPr lang="en-US"/>
        </a:p>
      </dgm:t>
    </dgm:pt>
    <dgm:pt modelId="{1B4F772C-2DB6-4124-AE5D-B310898E7896}">
      <dgm:prSet custT="1"/>
      <dgm:spPr>
        <a:solidFill>
          <a:srgbClr val="FDFECA"/>
        </a:solidFill>
      </dgm:spPr>
      <dgm:t>
        <a:bodyPr/>
        <a:lstStyle/>
        <a:p>
          <a:r>
            <a:rPr lang="bg-BG" altLang="zh-CN" sz="16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Всеки трябва да може да се възползва от интернет достъп на публични места в цяла Европа, независимо от това къде живее или какви са доходите му.</a:t>
          </a:r>
          <a:endParaRPr lang="bg-BG" sz="1600" dirty="0">
            <a:solidFill>
              <a:srgbClr val="4611DD"/>
            </a:solidFill>
          </a:endParaRPr>
        </a:p>
      </dgm:t>
    </dgm:pt>
    <dgm:pt modelId="{23E1A75D-A698-44E0-BFE3-01E02BF26D47}" type="parTrans" cxnId="{EA9D0AA5-0E15-43EB-A878-D51A43B3171A}">
      <dgm:prSet/>
      <dgm:spPr/>
      <dgm:t>
        <a:bodyPr/>
        <a:lstStyle/>
        <a:p>
          <a:endParaRPr lang="en-US"/>
        </a:p>
      </dgm:t>
    </dgm:pt>
    <dgm:pt modelId="{0C5FD76A-0B6D-496C-914D-AD0287BF0C84}" type="sibTrans" cxnId="{EA9D0AA5-0E15-43EB-A878-D51A43B3171A}">
      <dgm:prSet/>
      <dgm:spPr/>
      <dgm:t>
        <a:bodyPr/>
        <a:lstStyle/>
        <a:p>
          <a:endParaRPr lang="en-US"/>
        </a:p>
      </dgm:t>
    </dgm:pt>
    <dgm:pt modelId="{075BB066-663B-4DB6-A7B4-BE16ED6D210F}">
      <dgm:prSet custT="1"/>
      <dgm:spPr>
        <a:solidFill>
          <a:srgbClr val="C9A4E4"/>
        </a:solidFill>
      </dgm:spPr>
      <dgm:t>
        <a:bodyPr/>
        <a:lstStyle/>
        <a:p>
          <a:r>
            <a:rPr lang="bg-BG" altLang="zh-CN" sz="18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 6000 и 8000 общини в цяла Европа ще получат финансиране</a:t>
          </a:r>
          <a:r>
            <a:rPr lang="en-US" altLang="zh-CN" sz="18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bg-BG" altLang="zh-CN" sz="18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периода на инициативата. </a:t>
          </a:r>
        </a:p>
      </dgm:t>
    </dgm:pt>
    <dgm:pt modelId="{27CCF9CC-B758-474D-A8B5-DC0DDB334624}" type="parTrans" cxnId="{09800556-2458-4BF0-9D2F-24D11609E215}">
      <dgm:prSet/>
      <dgm:spPr/>
      <dgm:t>
        <a:bodyPr/>
        <a:lstStyle/>
        <a:p>
          <a:endParaRPr lang="en-US"/>
        </a:p>
      </dgm:t>
    </dgm:pt>
    <dgm:pt modelId="{5E79CC5A-952D-4070-A110-55B56AC30DCB}" type="sibTrans" cxnId="{09800556-2458-4BF0-9D2F-24D11609E215}">
      <dgm:prSet/>
      <dgm:spPr/>
      <dgm:t>
        <a:bodyPr/>
        <a:lstStyle/>
        <a:p>
          <a:endParaRPr lang="en-US"/>
        </a:p>
      </dgm:t>
    </dgm:pt>
    <dgm:pt modelId="{DBDD7641-7B37-489D-AF8C-5357038B1D0D}">
      <dgm:prSet custT="1"/>
      <dgm:spPr>
        <a:solidFill>
          <a:srgbClr val="91E8F7"/>
        </a:solidFill>
      </dgm:spPr>
      <dgm:t>
        <a:bodyPr/>
        <a:lstStyle/>
        <a:p>
          <a:pPr>
            <a:lnSpc>
              <a:spcPct val="90000"/>
            </a:lnSpc>
          </a:pPr>
          <a:r>
            <a:rPr lang="bg-BG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  <a:p>
          <a:pPr>
            <a:lnSpc>
              <a:spcPct val="100000"/>
            </a:lnSpc>
          </a:pPr>
          <a:endParaRPr lang="ru-RU" altLang="zh-CN" sz="2000" b="1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100000"/>
            </a:lnSpc>
          </a:pPr>
          <a:r>
            <a:rPr lang="ru-RU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Общ бюджет 120 млн. евро. </a:t>
          </a:r>
          <a:r>
            <a:rPr lang="bg-BG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 на първия конкурс 1</a:t>
          </a:r>
          <a:r>
            <a:rPr lang="en-US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bg-BG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млн. евро. </a:t>
          </a:r>
        </a:p>
        <a:p>
          <a:pPr>
            <a:lnSpc>
              <a:spcPct val="90000"/>
            </a:lnSpc>
          </a:pPr>
          <a:endParaRPr lang="ru-RU" altLang="zh-CN" sz="2000" b="1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>
            <a:lnSpc>
              <a:spcPct val="90000"/>
            </a:lnSpc>
          </a:pPr>
          <a:r>
            <a:rPr lang="bg-BG" altLang="zh-CN" sz="20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gm:t>
    </dgm:pt>
    <dgm:pt modelId="{01042B00-54BB-425D-8EE8-6CB6E7A28280}" type="parTrans" cxnId="{DB0C4531-8E42-4ABD-B1B1-777E8F401D88}">
      <dgm:prSet/>
      <dgm:spPr/>
      <dgm:t>
        <a:bodyPr/>
        <a:lstStyle/>
        <a:p>
          <a:endParaRPr lang="en-US"/>
        </a:p>
      </dgm:t>
    </dgm:pt>
    <dgm:pt modelId="{48B89DEF-90BA-47CF-9F7A-D3A3D89253A3}" type="sibTrans" cxnId="{DB0C4531-8E42-4ABD-B1B1-777E8F401D88}">
      <dgm:prSet/>
      <dgm:spPr/>
      <dgm:t>
        <a:bodyPr/>
        <a:lstStyle/>
        <a:p>
          <a:endParaRPr lang="en-US"/>
        </a:p>
      </dgm:t>
    </dgm:pt>
    <dgm:pt modelId="{E8C693DB-E3F0-4D36-B8A1-48A32ED497E4}">
      <dgm:prSet custT="1"/>
      <dgm:spPr>
        <a:solidFill>
          <a:srgbClr val="99FFCC"/>
        </a:solidFill>
      </dgm:spPr>
      <dgm:t>
        <a:bodyPr/>
        <a:lstStyle/>
        <a:p>
          <a:r>
            <a:rPr lang="bg-BG" altLang="zh-CN" sz="18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 конкурса до края на 2020 г. по тази инициатива. </a:t>
          </a:r>
        </a:p>
      </dgm:t>
    </dgm:pt>
    <dgm:pt modelId="{6863BC4A-F05F-4D99-AE75-551FC1B23FAE}" type="parTrans" cxnId="{6741F334-97C9-44ED-983B-D00F95268317}">
      <dgm:prSet/>
      <dgm:spPr/>
      <dgm:t>
        <a:bodyPr/>
        <a:lstStyle/>
        <a:p>
          <a:endParaRPr lang="en-US"/>
        </a:p>
      </dgm:t>
    </dgm:pt>
    <dgm:pt modelId="{F9E2DB11-781B-4DA6-BD4B-1DB13EB7B576}" type="sibTrans" cxnId="{6741F334-97C9-44ED-983B-D00F95268317}">
      <dgm:prSet/>
      <dgm:spPr/>
      <dgm:t>
        <a:bodyPr/>
        <a:lstStyle/>
        <a:p>
          <a:endParaRPr lang="en-US"/>
        </a:p>
      </dgm:t>
    </dgm:pt>
    <dgm:pt modelId="{0E711762-06CB-4B3A-AB70-D8C8EC6BC6A6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bg-BG" sz="17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Инициативата предвижда бързо внедряване, гъвкаво прилагане, улеснено кандидатстване, финансиране, одит и мониторинг </a:t>
          </a:r>
          <a:r>
            <a:rPr lang="en-US" sz="17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bg-BG" sz="17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Комисията</a:t>
          </a:r>
          <a:r>
            <a:rPr lang="en-US" sz="17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bg-BG" sz="17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bg-BG" altLang="zh-CN" sz="1700" b="1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5A9888-1644-437D-A19F-A124E6C5C3C4}" type="parTrans" cxnId="{7F866081-7146-4B87-A164-922476BC89D6}">
      <dgm:prSet/>
      <dgm:spPr/>
      <dgm:t>
        <a:bodyPr/>
        <a:lstStyle/>
        <a:p>
          <a:endParaRPr lang="en-US"/>
        </a:p>
      </dgm:t>
    </dgm:pt>
    <dgm:pt modelId="{483C33F1-84A7-4233-BC14-51B861C42F9E}" type="sibTrans" cxnId="{7F866081-7146-4B87-A164-922476BC89D6}">
      <dgm:prSet/>
      <dgm:spPr/>
      <dgm:t>
        <a:bodyPr/>
        <a:lstStyle/>
        <a:p>
          <a:endParaRPr lang="en-US"/>
        </a:p>
      </dgm:t>
    </dgm:pt>
    <dgm:pt modelId="{3DD53C6D-77BB-471E-8721-3E2F9FC2E092}" type="pres">
      <dgm:prSet presAssocID="{293E44C4-2DDB-473E-81B6-E00237147F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1BB3BE1-9178-4C4C-B299-F66CA212CCCE}" type="pres">
      <dgm:prSet presAssocID="{293E44C4-2DDB-473E-81B6-E00237147F6C}" presName="Name1" presStyleCnt="0"/>
      <dgm:spPr/>
    </dgm:pt>
    <dgm:pt modelId="{7640B834-8F03-418A-A12B-5C25BFA620A6}" type="pres">
      <dgm:prSet presAssocID="{293E44C4-2DDB-473E-81B6-E00237147F6C}" presName="cycle" presStyleCnt="0"/>
      <dgm:spPr/>
    </dgm:pt>
    <dgm:pt modelId="{53973B60-5AE0-4881-838E-E32F26A54C63}" type="pres">
      <dgm:prSet presAssocID="{293E44C4-2DDB-473E-81B6-E00237147F6C}" presName="srcNode" presStyleLbl="node1" presStyleIdx="0" presStyleCnt="6"/>
      <dgm:spPr/>
    </dgm:pt>
    <dgm:pt modelId="{42C6BFF3-94A3-4F49-938B-3C179C07C170}" type="pres">
      <dgm:prSet presAssocID="{293E44C4-2DDB-473E-81B6-E00237147F6C}" presName="conn" presStyleLbl="parChTrans1D2" presStyleIdx="0" presStyleCnt="1" custLinFactNeighborX="-28118" custLinFactNeighborY="2698"/>
      <dgm:spPr/>
      <dgm:t>
        <a:bodyPr/>
        <a:lstStyle/>
        <a:p>
          <a:endParaRPr lang="en-US"/>
        </a:p>
      </dgm:t>
    </dgm:pt>
    <dgm:pt modelId="{3E637251-B30F-4708-9599-7CC015DC63CD}" type="pres">
      <dgm:prSet presAssocID="{293E44C4-2DDB-473E-81B6-E00237147F6C}" presName="extraNode" presStyleLbl="node1" presStyleIdx="0" presStyleCnt="6"/>
      <dgm:spPr/>
    </dgm:pt>
    <dgm:pt modelId="{B4357297-0815-4458-9B13-263A733FCE97}" type="pres">
      <dgm:prSet presAssocID="{293E44C4-2DDB-473E-81B6-E00237147F6C}" presName="dstNode" presStyleLbl="node1" presStyleIdx="0" presStyleCnt="6"/>
      <dgm:spPr/>
    </dgm:pt>
    <dgm:pt modelId="{78AFA103-44A4-4FBB-ABBA-3BDE1CE63FAC}" type="pres">
      <dgm:prSet presAssocID="{350CF887-B1DC-4F6C-8D14-8C94F4B7557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B5CD9-699D-47E0-992D-6ABA965208BF}" type="pres">
      <dgm:prSet presAssocID="{350CF887-B1DC-4F6C-8D14-8C94F4B75573}" presName="accent_1" presStyleCnt="0"/>
      <dgm:spPr/>
    </dgm:pt>
    <dgm:pt modelId="{242A9D23-7253-42D8-9474-88FE4867671D}" type="pres">
      <dgm:prSet presAssocID="{350CF887-B1DC-4F6C-8D14-8C94F4B75573}" presName="accentRepeatNode" presStyleLbl="solidFgAcc1" presStyleIdx="0" presStyleCnt="6"/>
      <dgm:spPr/>
    </dgm:pt>
    <dgm:pt modelId="{EFEC758D-AF91-4ECF-859B-72320447F8F0}" type="pres">
      <dgm:prSet presAssocID="{1B4F772C-2DB6-4124-AE5D-B310898E7896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292D8-2B69-460B-9D0B-DB7DA1D307E6}" type="pres">
      <dgm:prSet presAssocID="{1B4F772C-2DB6-4124-AE5D-B310898E7896}" presName="accent_2" presStyleCnt="0"/>
      <dgm:spPr/>
    </dgm:pt>
    <dgm:pt modelId="{58A9D3F7-9AA8-445F-BFB5-4F214B625B4C}" type="pres">
      <dgm:prSet presAssocID="{1B4F772C-2DB6-4124-AE5D-B310898E7896}" presName="accentRepeatNode" presStyleLbl="solidFgAcc1" presStyleIdx="1" presStyleCnt="6"/>
      <dgm:spPr/>
    </dgm:pt>
    <dgm:pt modelId="{79E0043D-625E-4396-A0AD-4327306722A7}" type="pres">
      <dgm:prSet presAssocID="{DBDD7641-7B37-489D-AF8C-5357038B1D0D}" presName="text_3" presStyleLbl="node1" presStyleIdx="2" presStyleCnt="6" custScaleX="101899" custLinFactNeighborX="-861" custLinFactNeighborY="-4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9C7BA-E276-458F-940B-8FF62FD8B942}" type="pres">
      <dgm:prSet presAssocID="{DBDD7641-7B37-489D-AF8C-5357038B1D0D}" presName="accent_3" presStyleCnt="0"/>
      <dgm:spPr/>
    </dgm:pt>
    <dgm:pt modelId="{D7B57AED-3E86-410E-8864-142701DA4AF5}" type="pres">
      <dgm:prSet presAssocID="{DBDD7641-7B37-489D-AF8C-5357038B1D0D}" presName="accentRepeatNode" presStyleLbl="solidFgAcc1" presStyleIdx="2" presStyleCnt="6"/>
      <dgm:spPr/>
    </dgm:pt>
    <dgm:pt modelId="{49B03959-EC84-43D3-AC3F-19ADA19FB3F2}" type="pres">
      <dgm:prSet presAssocID="{075BB066-663B-4DB6-A7B4-BE16ED6D210F}" presName="text_4" presStyleLbl="node1" presStyleIdx="3" presStyleCnt="6" custLinFactY="53925" custLinFactNeighborX="58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40EDCC-8A2B-4EE8-9B6D-BACCEFCBD323}" type="pres">
      <dgm:prSet presAssocID="{075BB066-663B-4DB6-A7B4-BE16ED6D210F}" presName="accent_4" presStyleCnt="0"/>
      <dgm:spPr/>
    </dgm:pt>
    <dgm:pt modelId="{E05746EE-B240-4AD3-AAE9-F623D2272610}" type="pres">
      <dgm:prSet presAssocID="{075BB066-663B-4DB6-A7B4-BE16ED6D210F}" presName="accentRepeatNode" presStyleLbl="solidFgAcc1" presStyleIdx="3" presStyleCnt="6" custLinFactNeighborX="6596" custLinFactNeighborY="4848"/>
      <dgm:spPr/>
      <dgm:t>
        <a:bodyPr/>
        <a:lstStyle/>
        <a:p>
          <a:endParaRPr lang="en-US"/>
        </a:p>
      </dgm:t>
    </dgm:pt>
    <dgm:pt modelId="{CE3F356E-9F60-43BD-A72D-488F817416F0}" type="pres">
      <dgm:prSet presAssocID="{E8C693DB-E3F0-4D36-B8A1-48A32ED497E4}" presName="text_5" presStyleLbl="node1" presStyleIdx="4" presStyleCnt="6" custScaleX="93436" custLinFactY="-44085" custLinFactNeighborX="382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E718A8-F111-4E37-8894-79B5BB063DCE}" type="pres">
      <dgm:prSet presAssocID="{E8C693DB-E3F0-4D36-B8A1-48A32ED497E4}" presName="accent_5" presStyleCnt="0"/>
      <dgm:spPr/>
    </dgm:pt>
    <dgm:pt modelId="{D8457ED9-C008-4E31-A065-7C1E7F2E606B}" type="pres">
      <dgm:prSet presAssocID="{E8C693DB-E3F0-4D36-B8A1-48A32ED497E4}" presName="accentRepeatNode" presStyleLbl="solidFgAcc1" presStyleIdx="4" presStyleCnt="6"/>
      <dgm:spPr/>
    </dgm:pt>
    <dgm:pt modelId="{2C55CF9C-1B0D-49BD-93B3-19D95E6C5621}" type="pres">
      <dgm:prSet presAssocID="{0E711762-06CB-4B3A-AB70-D8C8EC6BC6A6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DF2528-4F7F-4548-BF78-C7B34742FC99}" type="pres">
      <dgm:prSet presAssocID="{0E711762-06CB-4B3A-AB70-D8C8EC6BC6A6}" presName="accent_6" presStyleCnt="0"/>
      <dgm:spPr/>
    </dgm:pt>
    <dgm:pt modelId="{F6E45259-DB0F-47C3-8D38-AACB2F1386E5}" type="pres">
      <dgm:prSet presAssocID="{0E711762-06CB-4B3A-AB70-D8C8EC6BC6A6}" presName="accentRepeatNode" presStyleLbl="solidFgAcc1" presStyleIdx="5" presStyleCnt="6"/>
      <dgm:spPr/>
    </dgm:pt>
  </dgm:ptLst>
  <dgm:cxnLst>
    <dgm:cxn modelId="{09800556-2458-4BF0-9D2F-24D11609E215}" srcId="{293E44C4-2DDB-473E-81B6-E00237147F6C}" destId="{075BB066-663B-4DB6-A7B4-BE16ED6D210F}" srcOrd="3" destOrd="0" parTransId="{27CCF9CC-B758-474D-A8B5-DC0DDB334624}" sibTransId="{5E79CC5A-952D-4070-A110-55B56AC30DCB}"/>
    <dgm:cxn modelId="{A62E51B1-9509-415A-8C19-599AE971DD38}" type="presOf" srcId="{0E711762-06CB-4B3A-AB70-D8C8EC6BC6A6}" destId="{2C55CF9C-1B0D-49BD-93B3-19D95E6C5621}" srcOrd="0" destOrd="0" presId="urn:microsoft.com/office/officeart/2008/layout/VerticalCurvedList"/>
    <dgm:cxn modelId="{4FB12597-7103-4639-AED8-7359390499A4}" type="presOf" srcId="{DBDD7641-7B37-489D-AF8C-5357038B1D0D}" destId="{79E0043D-625E-4396-A0AD-4327306722A7}" srcOrd="0" destOrd="0" presId="urn:microsoft.com/office/officeart/2008/layout/VerticalCurvedList"/>
    <dgm:cxn modelId="{13FE10B5-768D-40E4-BDF6-2EB49FA233A2}" type="presOf" srcId="{075BB066-663B-4DB6-A7B4-BE16ED6D210F}" destId="{49B03959-EC84-43D3-AC3F-19ADA19FB3F2}" srcOrd="0" destOrd="0" presId="urn:microsoft.com/office/officeart/2008/layout/VerticalCurvedList"/>
    <dgm:cxn modelId="{6741F334-97C9-44ED-983B-D00F95268317}" srcId="{293E44C4-2DDB-473E-81B6-E00237147F6C}" destId="{E8C693DB-E3F0-4D36-B8A1-48A32ED497E4}" srcOrd="4" destOrd="0" parTransId="{6863BC4A-F05F-4D99-AE75-551FC1B23FAE}" sibTransId="{F9E2DB11-781B-4DA6-BD4B-1DB13EB7B576}"/>
    <dgm:cxn modelId="{5D05960A-8B2D-43A3-9926-CB1B6CDEB2CD}" type="presOf" srcId="{E8C693DB-E3F0-4D36-B8A1-48A32ED497E4}" destId="{CE3F356E-9F60-43BD-A72D-488F817416F0}" srcOrd="0" destOrd="0" presId="urn:microsoft.com/office/officeart/2008/layout/VerticalCurvedList"/>
    <dgm:cxn modelId="{203ACC97-989C-4C8A-9DC0-3B9E172674D6}" srcId="{293E44C4-2DDB-473E-81B6-E00237147F6C}" destId="{350CF887-B1DC-4F6C-8D14-8C94F4B75573}" srcOrd="0" destOrd="0" parTransId="{F32DE91C-173C-45FD-9BC8-E31AF08828F8}" sibTransId="{9EEDEB19-058F-42EB-92A0-A1707E777096}"/>
    <dgm:cxn modelId="{DF22D969-1AE5-41EF-B1B1-947BE839B7E4}" type="presOf" srcId="{293E44C4-2DDB-473E-81B6-E00237147F6C}" destId="{3DD53C6D-77BB-471E-8721-3E2F9FC2E092}" srcOrd="0" destOrd="0" presId="urn:microsoft.com/office/officeart/2008/layout/VerticalCurvedList"/>
    <dgm:cxn modelId="{A96364E8-C15B-4F5F-BBD7-A2BDF98DD188}" type="presOf" srcId="{9EEDEB19-058F-42EB-92A0-A1707E777096}" destId="{42C6BFF3-94A3-4F49-938B-3C179C07C170}" srcOrd="0" destOrd="0" presId="urn:microsoft.com/office/officeart/2008/layout/VerticalCurvedList"/>
    <dgm:cxn modelId="{AF80CEED-B2AE-4E70-B8D0-569ED168357F}" type="presOf" srcId="{1B4F772C-2DB6-4124-AE5D-B310898E7896}" destId="{EFEC758D-AF91-4ECF-859B-72320447F8F0}" srcOrd="0" destOrd="0" presId="urn:microsoft.com/office/officeart/2008/layout/VerticalCurvedList"/>
    <dgm:cxn modelId="{5CC64FE5-8E2B-49E7-80A5-C3B8E68B8AD1}" type="presOf" srcId="{350CF887-B1DC-4F6C-8D14-8C94F4B75573}" destId="{78AFA103-44A4-4FBB-ABBA-3BDE1CE63FAC}" srcOrd="0" destOrd="0" presId="urn:microsoft.com/office/officeart/2008/layout/VerticalCurvedList"/>
    <dgm:cxn modelId="{EA9D0AA5-0E15-43EB-A878-D51A43B3171A}" srcId="{293E44C4-2DDB-473E-81B6-E00237147F6C}" destId="{1B4F772C-2DB6-4124-AE5D-B310898E7896}" srcOrd="1" destOrd="0" parTransId="{23E1A75D-A698-44E0-BFE3-01E02BF26D47}" sibTransId="{0C5FD76A-0B6D-496C-914D-AD0287BF0C84}"/>
    <dgm:cxn modelId="{DB0C4531-8E42-4ABD-B1B1-777E8F401D88}" srcId="{293E44C4-2DDB-473E-81B6-E00237147F6C}" destId="{DBDD7641-7B37-489D-AF8C-5357038B1D0D}" srcOrd="2" destOrd="0" parTransId="{01042B00-54BB-425D-8EE8-6CB6E7A28280}" sibTransId="{48B89DEF-90BA-47CF-9F7A-D3A3D89253A3}"/>
    <dgm:cxn modelId="{7F866081-7146-4B87-A164-922476BC89D6}" srcId="{293E44C4-2DDB-473E-81B6-E00237147F6C}" destId="{0E711762-06CB-4B3A-AB70-D8C8EC6BC6A6}" srcOrd="5" destOrd="0" parTransId="{D55A9888-1644-437D-A19F-A124E6C5C3C4}" sibTransId="{483C33F1-84A7-4233-BC14-51B861C42F9E}"/>
    <dgm:cxn modelId="{272C8FDA-2D03-41FD-B085-4A9FA892954F}" type="presParOf" srcId="{3DD53C6D-77BB-471E-8721-3E2F9FC2E092}" destId="{51BB3BE1-9178-4C4C-B299-F66CA212CCCE}" srcOrd="0" destOrd="0" presId="urn:microsoft.com/office/officeart/2008/layout/VerticalCurvedList"/>
    <dgm:cxn modelId="{238F9536-E8A6-40AC-AADC-8FF18C479155}" type="presParOf" srcId="{51BB3BE1-9178-4C4C-B299-F66CA212CCCE}" destId="{7640B834-8F03-418A-A12B-5C25BFA620A6}" srcOrd="0" destOrd="0" presId="urn:microsoft.com/office/officeart/2008/layout/VerticalCurvedList"/>
    <dgm:cxn modelId="{9C376B3B-5D54-4865-AA42-A2AB729D7494}" type="presParOf" srcId="{7640B834-8F03-418A-A12B-5C25BFA620A6}" destId="{53973B60-5AE0-4881-838E-E32F26A54C63}" srcOrd="0" destOrd="0" presId="urn:microsoft.com/office/officeart/2008/layout/VerticalCurvedList"/>
    <dgm:cxn modelId="{A973090D-50D2-4A91-83C8-9E9DF88D94F9}" type="presParOf" srcId="{7640B834-8F03-418A-A12B-5C25BFA620A6}" destId="{42C6BFF3-94A3-4F49-938B-3C179C07C170}" srcOrd="1" destOrd="0" presId="urn:microsoft.com/office/officeart/2008/layout/VerticalCurvedList"/>
    <dgm:cxn modelId="{9724BB91-8FE2-4225-AAD6-15BF5BD6A124}" type="presParOf" srcId="{7640B834-8F03-418A-A12B-5C25BFA620A6}" destId="{3E637251-B30F-4708-9599-7CC015DC63CD}" srcOrd="2" destOrd="0" presId="urn:microsoft.com/office/officeart/2008/layout/VerticalCurvedList"/>
    <dgm:cxn modelId="{85261CFA-BE02-43AD-BB73-F2ACEF53BE7B}" type="presParOf" srcId="{7640B834-8F03-418A-A12B-5C25BFA620A6}" destId="{B4357297-0815-4458-9B13-263A733FCE97}" srcOrd="3" destOrd="0" presId="urn:microsoft.com/office/officeart/2008/layout/VerticalCurvedList"/>
    <dgm:cxn modelId="{1EDD73A8-5AED-41D5-BF13-666528F41326}" type="presParOf" srcId="{51BB3BE1-9178-4C4C-B299-F66CA212CCCE}" destId="{78AFA103-44A4-4FBB-ABBA-3BDE1CE63FAC}" srcOrd="1" destOrd="0" presId="urn:microsoft.com/office/officeart/2008/layout/VerticalCurvedList"/>
    <dgm:cxn modelId="{602F5DC3-00AF-43D2-B3B9-05C59FE7E1A4}" type="presParOf" srcId="{51BB3BE1-9178-4C4C-B299-F66CA212CCCE}" destId="{591B5CD9-699D-47E0-992D-6ABA965208BF}" srcOrd="2" destOrd="0" presId="urn:microsoft.com/office/officeart/2008/layout/VerticalCurvedList"/>
    <dgm:cxn modelId="{BC33D66A-55FE-4438-8453-B4D400908A81}" type="presParOf" srcId="{591B5CD9-699D-47E0-992D-6ABA965208BF}" destId="{242A9D23-7253-42D8-9474-88FE4867671D}" srcOrd="0" destOrd="0" presId="urn:microsoft.com/office/officeart/2008/layout/VerticalCurvedList"/>
    <dgm:cxn modelId="{BDEFDC90-12AC-4EAD-969D-70F0AD99B1C6}" type="presParOf" srcId="{51BB3BE1-9178-4C4C-B299-F66CA212CCCE}" destId="{EFEC758D-AF91-4ECF-859B-72320447F8F0}" srcOrd="3" destOrd="0" presId="urn:microsoft.com/office/officeart/2008/layout/VerticalCurvedList"/>
    <dgm:cxn modelId="{AF23C280-C2F1-4D60-BC92-5861E612A449}" type="presParOf" srcId="{51BB3BE1-9178-4C4C-B299-F66CA212CCCE}" destId="{B05292D8-2B69-460B-9D0B-DB7DA1D307E6}" srcOrd="4" destOrd="0" presId="urn:microsoft.com/office/officeart/2008/layout/VerticalCurvedList"/>
    <dgm:cxn modelId="{4A157ABE-4D10-48B2-9721-8132A11D2639}" type="presParOf" srcId="{B05292D8-2B69-460B-9D0B-DB7DA1D307E6}" destId="{58A9D3F7-9AA8-445F-BFB5-4F214B625B4C}" srcOrd="0" destOrd="0" presId="urn:microsoft.com/office/officeart/2008/layout/VerticalCurvedList"/>
    <dgm:cxn modelId="{4E74F1A4-61F8-4710-BD55-9538D6EA9108}" type="presParOf" srcId="{51BB3BE1-9178-4C4C-B299-F66CA212CCCE}" destId="{79E0043D-625E-4396-A0AD-4327306722A7}" srcOrd="5" destOrd="0" presId="urn:microsoft.com/office/officeart/2008/layout/VerticalCurvedList"/>
    <dgm:cxn modelId="{C5BEBABE-B3EE-4AB7-AC79-533DB505BA4C}" type="presParOf" srcId="{51BB3BE1-9178-4C4C-B299-F66CA212CCCE}" destId="{5B49C7BA-E276-458F-940B-8FF62FD8B942}" srcOrd="6" destOrd="0" presId="urn:microsoft.com/office/officeart/2008/layout/VerticalCurvedList"/>
    <dgm:cxn modelId="{206D55B4-3BE0-47D0-8952-91FC4AA37020}" type="presParOf" srcId="{5B49C7BA-E276-458F-940B-8FF62FD8B942}" destId="{D7B57AED-3E86-410E-8864-142701DA4AF5}" srcOrd="0" destOrd="0" presId="urn:microsoft.com/office/officeart/2008/layout/VerticalCurvedList"/>
    <dgm:cxn modelId="{C25A1D26-57A2-4367-A9D3-CF4063062EC1}" type="presParOf" srcId="{51BB3BE1-9178-4C4C-B299-F66CA212CCCE}" destId="{49B03959-EC84-43D3-AC3F-19ADA19FB3F2}" srcOrd="7" destOrd="0" presId="urn:microsoft.com/office/officeart/2008/layout/VerticalCurvedList"/>
    <dgm:cxn modelId="{85438F80-0F88-42EE-9A85-431F135E5845}" type="presParOf" srcId="{51BB3BE1-9178-4C4C-B299-F66CA212CCCE}" destId="{D840EDCC-8A2B-4EE8-9B6D-BACCEFCBD323}" srcOrd="8" destOrd="0" presId="urn:microsoft.com/office/officeart/2008/layout/VerticalCurvedList"/>
    <dgm:cxn modelId="{100ECFD6-16B6-4A44-8CC3-EFE863B182D9}" type="presParOf" srcId="{D840EDCC-8A2B-4EE8-9B6D-BACCEFCBD323}" destId="{E05746EE-B240-4AD3-AAE9-F623D2272610}" srcOrd="0" destOrd="0" presId="urn:microsoft.com/office/officeart/2008/layout/VerticalCurvedList"/>
    <dgm:cxn modelId="{9D92ABEC-1392-4845-8551-411A9996B2F7}" type="presParOf" srcId="{51BB3BE1-9178-4C4C-B299-F66CA212CCCE}" destId="{CE3F356E-9F60-43BD-A72D-488F817416F0}" srcOrd="9" destOrd="0" presId="urn:microsoft.com/office/officeart/2008/layout/VerticalCurvedList"/>
    <dgm:cxn modelId="{DC57A395-987E-4D48-9595-E7067C1A5D82}" type="presParOf" srcId="{51BB3BE1-9178-4C4C-B299-F66CA212CCCE}" destId="{8BE718A8-F111-4E37-8894-79B5BB063DCE}" srcOrd="10" destOrd="0" presId="urn:microsoft.com/office/officeart/2008/layout/VerticalCurvedList"/>
    <dgm:cxn modelId="{9276D3D6-27C5-466A-A555-F0FA09EE7CBA}" type="presParOf" srcId="{8BE718A8-F111-4E37-8894-79B5BB063DCE}" destId="{D8457ED9-C008-4E31-A065-7C1E7F2E606B}" srcOrd="0" destOrd="0" presId="urn:microsoft.com/office/officeart/2008/layout/VerticalCurvedList"/>
    <dgm:cxn modelId="{B7D661A9-3639-4BAA-9D55-A3EB5642E305}" type="presParOf" srcId="{51BB3BE1-9178-4C4C-B299-F66CA212CCCE}" destId="{2C55CF9C-1B0D-49BD-93B3-19D95E6C5621}" srcOrd="11" destOrd="0" presId="urn:microsoft.com/office/officeart/2008/layout/VerticalCurvedList"/>
    <dgm:cxn modelId="{4D374038-296F-46F9-A1F2-24B95CB859B6}" type="presParOf" srcId="{51BB3BE1-9178-4C4C-B299-F66CA212CCCE}" destId="{0EDF2528-4F7F-4548-BF78-C7B34742FC99}" srcOrd="12" destOrd="0" presId="urn:microsoft.com/office/officeart/2008/layout/VerticalCurvedList"/>
    <dgm:cxn modelId="{4E7F48DB-6566-4142-ADBE-8BC4DE9057C2}" type="presParOf" srcId="{0EDF2528-4F7F-4548-BF78-C7B34742FC99}" destId="{F6E45259-DB0F-47C3-8D38-AACB2F1386E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BB79F2-06E3-40BD-A269-7797F639EF7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B6C22C-2B66-4683-B300-8A7E46D841CE}">
      <dgm:prSet phldrT="[Text]" custT="1"/>
      <dgm:spPr>
        <a:solidFill>
          <a:srgbClr val="C9A4E4"/>
        </a:solidFill>
      </dgm:spPr>
      <dgm:t>
        <a:bodyPr/>
        <a:lstStyle/>
        <a:p>
          <a:r>
            <a:rPr lang="bg-BG" sz="2400" b="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Всяка община може да се възползва </a:t>
          </a:r>
          <a:r>
            <a:rPr 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само от един ваучер </a:t>
          </a:r>
          <a:r>
            <a:rPr lang="bg-BG" sz="2400" b="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през цялата продължителност на схемата</a:t>
          </a:r>
          <a:r>
            <a:rPr lang="en-US" sz="2400" b="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bg-BG" sz="2400" b="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 2020 г.  </a:t>
          </a:r>
          <a:endParaRPr lang="en-US" sz="2400" b="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41C73-5C28-4C97-BC47-3A9274805870}" type="parTrans" cxnId="{A2EAD3E3-7468-4E6D-BEE5-2C53ECBBE0DB}">
      <dgm:prSet/>
      <dgm:spPr/>
      <dgm:t>
        <a:bodyPr/>
        <a:lstStyle/>
        <a:p>
          <a:endParaRPr lang="en-US"/>
        </a:p>
      </dgm:t>
    </dgm:pt>
    <dgm:pt modelId="{A8CC9F2D-0CCA-4326-98EC-5C3C3FFD75AB}" type="sibTrans" cxnId="{A2EAD3E3-7468-4E6D-BEE5-2C53ECBBE0DB}">
      <dgm:prSet/>
      <dgm:spPr/>
      <dgm:t>
        <a:bodyPr/>
        <a:lstStyle/>
        <a:p>
          <a:endParaRPr lang="en-US"/>
        </a:p>
      </dgm:t>
    </dgm:pt>
    <dgm:pt modelId="{AA5E12AB-5981-410D-979F-3A87D8330BC8}">
      <dgm:prSet phldrT="[Text]" custT="1"/>
      <dgm:spPr>
        <a:solidFill>
          <a:srgbClr val="99FFCC"/>
        </a:solidFill>
      </dgm:spPr>
      <dgm:t>
        <a:bodyPr/>
        <a:lstStyle/>
        <a:p>
          <a:r>
            <a:rPr lang="bg-BG" sz="24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Целеви </a:t>
          </a:r>
          <a:r>
            <a:rPr lang="bg-BG" sz="2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минимум</a:t>
          </a:r>
          <a:r>
            <a:rPr lang="bg-BG" sz="24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</a:t>
          </a:r>
          <a:r>
            <a:rPr 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15 ваучера за държава членка </a:t>
          </a:r>
          <a:r>
            <a:rPr lang="bg-BG" sz="24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всеки отделен конкурс.</a:t>
          </a:r>
          <a:endParaRPr lang="en-US" sz="240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6798B4-E43D-44DB-B573-861619401B91}" type="parTrans" cxnId="{D2D39886-AE90-4D87-95DF-9CF6F3440048}">
      <dgm:prSet/>
      <dgm:spPr/>
      <dgm:t>
        <a:bodyPr/>
        <a:lstStyle/>
        <a:p>
          <a:endParaRPr lang="en-US"/>
        </a:p>
      </dgm:t>
    </dgm:pt>
    <dgm:pt modelId="{35FA5939-C92D-451D-A759-F8E795EE5333}" type="sibTrans" cxnId="{D2D39886-AE90-4D87-95DF-9CF6F3440048}">
      <dgm:prSet/>
      <dgm:spPr/>
      <dgm:t>
        <a:bodyPr/>
        <a:lstStyle/>
        <a:p>
          <a:endParaRPr lang="en-US"/>
        </a:p>
      </dgm:t>
    </dgm:pt>
    <dgm:pt modelId="{BD35DE82-FC9C-4EC2-88FC-65C94D82BBBD}">
      <dgm:prSet phldrT="[Text]" custT="1"/>
      <dgm:spPr>
        <a:solidFill>
          <a:srgbClr val="A2DEE6"/>
        </a:solidFill>
      </dgm:spPr>
      <dgm:t>
        <a:bodyPr/>
        <a:lstStyle/>
        <a:p>
          <a:r>
            <a:rPr 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Максимум 8 % </a:t>
          </a:r>
          <a:r>
            <a:rPr lang="bg-BG" sz="24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индикативния бюджет за конкурса за държава членка.</a:t>
          </a:r>
          <a:endParaRPr lang="en-US" sz="240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7D79E2-FC15-4E0B-AFEA-E32965802491}" type="parTrans" cxnId="{D2E5832F-22CF-4A08-B91F-25333BBE11D5}">
      <dgm:prSet/>
      <dgm:spPr/>
      <dgm:t>
        <a:bodyPr/>
        <a:lstStyle/>
        <a:p>
          <a:endParaRPr lang="en-US"/>
        </a:p>
      </dgm:t>
    </dgm:pt>
    <dgm:pt modelId="{913B05E6-E30C-416B-A641-66B5534971EE}" type="sibTrans" cxnId="{D2E5832F-22CF-4A08-B91F-25333BBE11D5}">
      <dgm:prSet/>
      <dgm:spPr/>
      <dgm:t>
        <a:bodyPr/>
        <a:lstStyle/>
        <a:p>
          <a:endParaRPr lang="en-US"/>
        </a:p>
      </dgm:t>
    </dgm:pt>
    <dgm:pt modelId="{79ADDF37-4CC6-4CD1-A53A-9714DAFDFCB7}" type="pres">
      <dgm:prSet presAssocID="{2EBB79F2-06E3-40BD-A269-7797F639EF7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96BEAE-02FC-4294-AF3C-545A744C6378}" type="pres">
      <dgm:prSet presAssocID="{2CB6C22C-2B66-4683-B300-8A7E46D841CE}" presName="parentLin" presStyleCnt="0"/>
      <dgm:spPr/>
    </dgm:pt>
    <dgm:pt modelId="{8CE871FB-D152-4001-8311-3458EFB94FC5}" type="pres">
      <dgm:prSet presAssocID="{2CB6C22C-2B66-4683-B300-8A7E46D841CE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589AF3-C0D8-42BB-9452-AF5E632870EC}" type="pres">
      <dgm:prSet presAssocID="{2CB6C22C-2B66-4683-B300-8A7E46D841CE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0141C2-346E-4264-A821-7C2FBAD108AE}" type="pres">
      <dgm:prSet presAssocID="{2CB6C22C-2B66-4683-B300-8A7E46D841CE}" presName="negativeSpace" presStyleCnt="0"/>
      <dgm:spPr/>
    </dgm:pt>
    <dgm:pt modelId="{08B152CD-0BE8-44FD-9680-047744D265F2}" type="pres">
      <dgm:prSet presAssocID="{2CB6C22C-2B66-4683-B300-8A7E46D841CE}" presName="childText" presStyleLbl="conFgAcc1" presStyleIdx="0" presStyleCnt="3">
        <dgm:presLayoutVars>
          <dgm:bulletEnabled val="1"/>
        </dgm:presLayoutVars>
      </dgm:prSet>
      <dgm:spPr/>
    </dgm:pt>
    <dgm:pt modelId="{C4F1E296-87A1-4F50-B000-97850BF9754C}" type="pres">
      <dgm:prSet presAssocID="{A8CC9F2D-0CCA-4326-98EC-5C3C3FFD75AB}" presName="spaceBetweenRectangles" presStyleCnt="0"/>
      <dgm:spPr/>
    </dgm:pt>
    <dgm:pt modelId="{D6F0CF24-2576-4C87-BCF1-C47CEB543493}" type="pres">
      <dgm:prSet presAssocID="{AA5E12AB-5981-410D-979F-3A87D8330BC8}" presName="parentLin" presStyleCnt="0"/>
      <dgm:spPr/>
    </dgm:pt>
    <dgm:pt modelId="{81D53AA6-622F-4837-9DB0-2FFB3113C5F2}" type="pres">
      <dgm:prSet presAssocID="{AA5E12AB-5981-410D-979F-3A87D8330BC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DC7C5-A5CB-4830-832A-87FC4E986913}" type="pres">
      <dgm:prSet presAssocID="{AA5E12AB-5981-410D-979F-3A87D8330BC8}" presName="parentText" presStyleLbl="node1" presStyleIdx="1" presStyleCnt="3" custScaleX="142857" custLinFactNeighborX="2047" custLinFactNeighborY="5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AA807-C03F-44A3-A1DE-2B4F960CFEE4}" type="pres">
      <dgm:prSet presAssocID="{AA5E12AB-5981-410D-979F-3A87D8330BC8}" presName="negativeSpace" presStyleCnt="0"/>
      <dgm:spPr/>
    </dgm:pt>
    <dgm:pt modelId="{A2DCDF59-0E22-4535-97C6-E0EA21628A2F}" type="pres">
      <dgm:prSet presAssocID="{AA5E12AB-5981-410D-979F-3A87D8330BC8}" presName="childText" presStyleLbl="conFgAcc1" presStyleIdx="1" presStyleCnt="3">
        <dgm:presLayoutVars>
          <dgm:bulletEnabled val="1"/>
        </dgm:presLayoutVars>
      </dgm:prSet>
      <dgm:spPr/>
    </dgm:pt>
    <dgm:pt modelId="{F83757CF-98C1-4C59-89F2-F8B692C21AA5}" type="pres">
      <dgm:prSet presAssocID="{35FA5939-C92D-451D-A759-F8E795EE5333}" presName="spaceBetweenRectangles" presStyleCnt="0"/>
      <dgm:spPr/>
    </dgm:pt>
    <dgm:pt modelId="{2D1D579C-540E-4E73-95C7-49AD0416E2FD}" type="pres">
      <dgm:prSet presAssocID="{BD35DE82-FC9C-4EC2-88FC-65C94D82BBBD}" presName="parentLin" presStyleCnt="0"/>
      <dgm:spPr/>
    </dgm:pt>
    <dgm:pt modelId="{10A045C6-C202-4CCF-AB5C-4FB31AE656D4}" type="pres">
      <dgm:prSet presAssocID="{BD35DE82-FC9C-4EC2-88FC-65C94D82BBBD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C44E42B8-ACB0-4358-B97A-6853009B3467}" type="pres">
      <dgm:prSet presAssocID="{BD35DE82-FC9C-4EC2-88FC-65C94D82BBBD}" presName="parentText" presStyleLbl="node1" presStyleIdx="2" presStyleCnt="3" custScaleX="142857" custLinFactNeighborX="5403" custLinFactNeighborY="-342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2B0C13-D533-452A-BA74-C1F661F432EF}" type="pres">
      <dgm:prSet presAssocID="{BD35DE82-FC9C-4EC2-88FC-65C94D82BBBD}" presName="negativeSpace" presStyleCnt="0"/>
      <dgm:spPr/>
    </dgm:pt>
    <dgm:pt modelId="{E24AAF15-8D74-4487-9014-C11723FDA403}" type="pres">
      <dgm:prSet presAssocID="{BD35DE82-FC9C-4EC2-88FC-65C94D82BBBD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2EAD3E3-7468-4E6D-BEE5-2C53ECBBE0DB}" srcId="{2EBB79F2-06E3-40BD-A269-7797F639EF7D}" destId="{2CB6C22C-2B66-4683-B300-8A7E46D841CE}" srcOrd="0" destOrd="0" parTransId="{EC541C73-5C28-4C97-BC47-3A9274805870}" sibTransId="{A8CC9F2D-0CCA-4326-98EC-5C3C3FFD75AB}"/>
    <dgm:cxn modelId="{D477C056-6E2F-4DC5-8543-752915786A20}" type="presOf" srcId="{2CB6C22C-2B66-4683-B300-8A7E46D841CE}" destId="{8CE871FB-D152-4001-8311-3458EFB94FC5}" srcOrd="0" destOrd="0" presId="urn:microsoft.com/office/officeart/2005/8/layout/list1"/>
    <dgm:cxn modelId="{D2E5832F-22CF-4A08-B91F-25333BBE11D5}" srcId="{2EBB79F2-06E3-40BD-A269-7797F639EF7D}" destId="{BD35DE82-FC9C-4EC2-88FC-65C94D82BBBD}" srcOrd="2" destOrd="0" parTransId="{BE7D79E2-FC15-4E0B-AFEA-E32965802491}" sibTransId="{913B05E6-E30C-416B-A641-66B5534971EE}"/>
    <dgm:cxn modelId="{4DCDD953-F1AD-4C8C-B00A-E638F2B0B144}" type="presOf" srcId="{AA5E12AB-5981-410D-979F-3A87D8330BC8}" destId="{81D53AA6-622F-4837-9DB0-2FFB3113C5F2}" srcOrd="0" destOrd="0" presId="urn:microsoft.com/office/officeart/2005/8/layout/list1"/>
    <dgm:cxn modelId="{E3008373-54BE-424C-B725-796CAC088901}" type="presOf" srcId="{2EBB79F2-06E3-40BD-A269-7797F639EF7D}" destId="{79ADDF37-4CC6-4CD1-A53A-9714DAFDFCB7}" srcOrd="0" destOrd="0" presId="urn:microsoft.com/office/officeart/2005/8/layout/list1"/>
    <dgm:cxn modelId="{113697CB-7003-4CB9-87B0-16B1F7E5A588}" type="presOf" srcId="{BD35DE82-FC9C-4EC2-88FC-65C94D82BBBD}" destId="{C44E42B8-ACB0-4358-B97A-6853009B3467}" srcOrd="1" destOrd="0" presId="urn:microsoft.com/office/officeart/2005/8/layout/list1"/>
    <dgm:cxn modelId="{89BE7ADC-F289-4B4C-9401-8003A0749C28}" type="presOf" srcId="{2CB6C22C-2B66-4683-B300-8A7E46D841CE}" destId="{8C589AF3-C0D8-42BB-9452-AF5E632870EC}" srcOrd="1" destOrd="0" presId="urn:microsoft.com/office/officeart/2005/8/layout/list1"/>
    <dgm:cxn modelId="{6730082D-ACFF-47A0-9AB6-A2625A2FD90D}" type="presOf" srcId="{AA5E12AB-5981-410D-979F-3A87D8330BC8}" destId="{8C0DC7C5-A5CB-4830-832A-87FC4E986913}" srcOrd="1" destOrd="0" presId="urn:microsoft.com/office/officeart/2005/8/layout/list1"/>
    <dgm:cxn modelId="{D2D39886-AE90-4D87-95DF-9CF6F3440048}" srcId="{2EBB79F2-06E3-40BD-A269-7797F639EF7D}" destId="{AA5E12AB-5981-410D-979F-3A87D8330BC8}" srcOrd="1" destOrd="0" parTransId="{BB6798B4-E43D-44DB-B573-861619401B91}" sibTransId="{35FA5939-C92D-451D-A759-F8E795EE5333}"/>
    <dgm:cxn modelId="{4418187E-91DD-45D2-8E9C-26B467C31140}" type="presOf" srcId="{BD35DE82-FC9C-4EC2-88FC-65C94D82BBBD}" destId="{10A045C6-C202-4CCF-AB5C-4FB31AE656D4}" srcOrd="0" destOrd="0" presId="urn:microsoft.com/office/officeart/2005/8/layout/list1"/>
    <dgm:cxn modelId="{5108BBD1-F36F-4991-9083-42AA991A3FC8}" type="presParOf" srcId="{79ADDF37-4CC6-4CD1-A53A-9714DAFDFCB7}" destId="{A196BEAE-02FC-4294-AF3C-545A744C6378}" srcOrd="0" destOrd="0" presId="urn:microsoft.com/office/officeart/2005/8/layout/list1"/>
    <dgm:cxn modelId="{72ADF817-2EF0-4AB4-B3E0-6C917E07D417}" type="presParOf" srcId="{A196BEAE-02FC-4294-AF3C-545A744C6378}" destId="{8CE871FB-D152-4001-8311-3458EFB94FC5}" srcOrd="0" destOrd="0" presId="urn:microsoft.com/office/officeart/2005/8/layout/list1"/>
    <dgm:cxn modelId="{3047BA50-E31D-4C20-BC0C-460AF08DCE99}" type="presParOf" srcId="{A196BEAE-02FC-4294-AF3C-545A744C6378}" destId="{8C589AF3-C0D8-42BB-9452-AF5E632870EC}" srcOrd="1" destOrd="0" presId="urn:microsoft.com/office/officeart/2005/8/layout/list1"/>
    <dgm:cxn modelId="{E8044814-86C3-48D4-8D8D-6D497AC2D9DE}" type="presParOf" srcId="{79ADDF37-4CC6-4CD1-A53A-9714DAFDFCB7}" destId="{C20141C2-346E-4264-A821-7C2FBAD108AE}" srcOrd="1" destOrd="0" presId="urn:microsoft.com/office/officeart/2005/8/layout/list1"/>
    <dgm:cxn modelId="{CE4469B7-3F1A-47CE-9368-EE4037FBE532}" type="presParOf" srcId="{79ADDF37-4CC6-4CD1-A53A-9714DAFDFCB7}" destId="{08B152CD-0BE8-44FD-9680-047744D265F2}" srcOrd="2" destOrd="0" presId="urn:microsoft.com/office/officeart/2005/8/layout/list1"/>
    <dgm:cxn modelId="{2125CADB-CF56-41FD-AFB0-648BBC6CB40C}" type="presParOf" srcId="{79ADDF37-4CC6-4CD1-A53A-9714DAFDFCB7}" destId="{C4F1E296-87A1-4F50-B000-97850BF9754C}" srcOrd="3" destOrd="0" presId="urn:microsoft.com/office/officeart/2005/8/layout/list1"/>
    <dgm:cxn modelId="{DED3515E-80FD-4737-8F3F-4AA0A0E52124}" type="presParOf" srcId="{79ADDF37-4CC6-4CD1-A53A-9714DAFDFCB7}" destId="{D6F0CF24-2576-4C87-BCF1-C47CEB543493}" srcOrd="4" destOrd="0" presId="urn:microsoft.com/office/officeart/2005/8/layout/list1"/>
    <dgm:cxn modelId="{9866B1F8-68A2-42B8-92F8-1431568571BA}" type="presParOf" srcId="{D6F0CF24-2576-4C87-BCF1-C47CEB543493}" destId="{81D53AA6-622F-4837-9DB0-2FFB3113C5F2}" srcOrd="0" destOrd="0" presId="urn:microsoft.com/office/officeart/2005/8/layout/list1"/>
    <dgm:cxn modelId="{6DCD1502-ABB4-4F15-B5CF-F04B60DF7552}" type="presParOf" srcId="{D6F0CF24-2576-4C87-BCF1-C47CEB543493}" destId="{8C0DC7C5-A5CB-4830-832A-87FC4E986913}" srcOrd="1" destOrd="0" presId="urn:microsoft.com/office/officeart/2005/8/layout/list1"/>
    <dgm:cxn modelId="{B0C6931E-5C6F-48F1-8457-F227A734671B}" type="presParOf" srcId="{79ADDF37-4CC6-4CD1-A53A-9714DAFDFCB7}" destId="{D0DAA807-C03F-44A3-A1DE-2B4F960CFEE4}" srcOrd="5" destOrd="0" presId="urn:microsoft.com/office/officeart/2005/8/layout/list1"/>
    <dgm:cxn modelId="{E230AE2F-BDC8-4C24-A0BF-D1B8C176033E}" type="presParOf" srcId="{79ADDF37-4CC6-4CD1-A53A-9714DAFDFCB7}" destId="{A2DCDF59-0E22-4535-97C6-E0EA21628A2F}" srcOrd="6" destOrd="0" presId="urn:microsoft.com/office/officeart/2005/8/layout/list1"/>
    <dgm:cxn modelId="{B8500E91-29E4-444D-B689-1B1F57B8B837}" type="presParOf" srcId="{79ADDF37-4CC6-4CD1-A53A-9714DAFDFCB7}" destId="{F83757CF-98C1-4C59-89F2-F8B692C21AA5}" srcOrd="7" destOrd="0" presId="urn:microsoft.com/office/officeart/2005/8/layout/list1"/>
    <dgm:cxn modelId="{F1B9B608-3377-425F-A339-84746C2B9B81}" type="presParOf" srcId="{79ADDF37-4CC6-4CD1-A53A-9714DAFDFCB7}" destId="{2D1D579C-540E-4E73-95C7-49AD0416E2FD}" srcOrd="8" destOrd="0" presId="urn:microsoft.com/office/officeart/2005/8/layout/list1"/>
    <dgm:cxn modelId="{64AB586F-4F65-48B8-9947-B43F132A6CF1}" type="presParOf" srcId="{2D1D579C-540E-4E73-95C7-49AD0416E2FD}" destId="{10A045C6-C202-4CCF-AB5C-4FB31AE656D4}" srcOrd="0" destOrd="0" presId="urn:microsoft.com/office/officeart/2005/8/layout/list1"/>
    <dgm:cxn modelId="{BAFB2E08-3105-435F-B8A5-10C36F04984B}" type="presParOf" srcId="{2D1D579C-540E-4E73-95C7-49AD0416E2FD}" destId="{C44E42B8-ACB0-4358-B97A-6853009B3467}" srcOrd="1" destOrd="0" presId="urn:microsoft.com/office/officeart/2005/8/layout/list1"/>
    <dgm:cxn modelId="{4FB892F7-38FB-48DA-9B68-817CB7B31E1B}" type="presParOf" srcId="{79ADDF37-4CC6-4CD1-A53A-9714DAFDFCB7}" destId="{492B0C13-D533-452A-BA74-C1F661F432EF}" srcOrd="9" destOrd="0" presId="urn:microsoft.com/office/officeart/2005/8/layout/list1"/>
    <dgm:cxn modelId="{0F20B8F3-B63A-4FA6-8D3C-A297EAEFCBE3}" type="presParOf" srcId="{79ADDF37-4CC6-4CD1-A53A-9714DAFDFCB7}" destId="{E24AAF15-8D74-4487-9014-C11723FDA40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0402ED-995F-4ADE-9D07-95C7A49EDE58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4BFEB3D-1199-47EF-8B80-697DE3AB3C00}">
      <dgm:prSet/>
      <dgm:spPr/>
      <dgm:t>
        <a:bodyPr/>
        <a:lstStyle/>
        <a:p>
          <a:pPr rtl="0"/>
          <a:r>
            <a:rPr lang="bg-BG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Инициативата ще осигури единна автентикационна система за „еднократно вписване“ на крайните потребители на територия на целия ЕС. </a:t>
          </a:r>
          <a:endParaRPr lang="bg-BG" dirty="0">
            <a:solidFill>
              <a:srgbClr val="4611DD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52CE71-442A-48F5-BAA1-30119F38EE06}" type="parTrans" cxnId="{13C6D283-B812-4CE7-B771-0AE635A812F0}">
      <dgm:prSet/>
      <dgm:spPr/>
      <dgm:t>
        <a:bodyPr/>
        <a:lstStyle/>
        <a:p>
          <a:endParaRPr lang="en-US"/>
        </a:p>
      </dgm:t>
    </dgm:pt>
    <dgm:pt modelId="{70186233-4B43-4B0A-9985-51F0C1E3BC72}" type="sibTrans" cxnId="{13C6D283-B812-4CE7-B771-0AE635A812F0}">
      <dgm:prSet/>
      <dgm:spPr/>
      <dgm:t>
        <a:bodyPr/>
        <a:lstStyle/>
        <a:p>
          <a:endParaRPr lang="en-US"/>
        </a:p>
      </dgm:t>
    </dgm:pt>
    <dgm:pt modelId="{524F7947-F6F8-4857-9209-19742649554C}" type="pres">
      <dgm:prSet presAssocID="{D20402ED-995F-4ADE-9D07-95C7A49EDE5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90ED19-2437-4A85-AE8B-2FC9068AB376}" type="pres">
      <dgm:prSet presAssocID="{D20402ED-995F-4ADE-9D07-95C7A49EDE58}" presName="arrow" presStyleLbl="bgShp" presStyleIdx="0" presStyleCnt="1" custLinFactNeighborX="849" custLinFactNeighborY="-325"/>
      <dgm:spPr/>
    </dgm:pt>
    <dgm:pt modelId="{83DE7721-3B18-4914-8563-54BFEFC88017}" type="pres">
      <dgm:prSet presAssocID="{D20402ED-995F-4ADE-9D07-95C7A49EDE58}" presName="points" presStyleCnt="0"/>
      <dgm:spPr/>
    </dgm:pt>
    <dgm:pt modelId="{80D23D4C-54AC-40A6-980C-BFF2CEA46769}" type="pres">
      <dgm:prSet presAssocID="{54BFEB3D-1199-47EF-8B80-697DE3AB3C00}" presName="compositeA" presStyleCnt="0"/>
      <dgm:spPr/>
    </dgm:pt>
    <dgm:pt modelId="{04E25909-4421-480C-9646-2A1FE7742ECE}" type="pres">
      <dgm:prSet presAssocID="{54BFEB3D-1199-47EF-8B80-697DE3AB3C00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13C8CF-CC94-41D8-ABA6-B5412A57ADE8}" type="pres">
      <dgm:prSet presAssocID="{54BFEB3D-1199-47EF-8B80-697DE3AB3C00}" presName="circleA" presStyleLbl="node1" presStyleIdx="0" presStyleCnt="1"/>
      <dgm:spPr>
        <a:solidFill>
          <a:srgbClr val="91E8F7"/>
        </a:solidFill>
      </dgm:spPr>
    </dgm:pt>
    <dgm:pt modelId="{8E1DF12D-8B29-4F6B-B17A-D607618C1FEB}" type="pres">
      <dgm:prSet presAssocID="{54BFEB3D-1199-47EF-8B80-697DE3AB3C00}" presName="spaceA" presStyleCnt="0"/>
      <dgm:spPr/>
    </dgm:pt>
  </dgm:ptLst>
  <dgm:cxnLst>
    <dgm:cxn modelId="{4B961899-8B57-4F68-B96E-BA11BF3CA47B}" type="presOf" srcId="{D20402ED-995F-4ADE-9D07-95C7A49EDE58}" destId="{524F7947-F6F8-4857-9209-19742649554C}" srcOrd="0" destOrd="0" presId="urn:microsoft.com/office/officeart/2005/8/layout/hProcess11"/>
    <dgm:cxn modelId="{8BA07147-A343-4B79-8290-C82F57C53FEC}" type="presOf" srcId="{54BFEB3D-1199-47EF-8B80-697DE3AB3C00}" destId="{04E25909-4421-480C-9646-2A1FE7742ECE}" srcOrd="0" destOrd="0" presId="urn:microsoft.com/office/officeart/2005/8/layout/hProcess11"/>
    <dgm:cxn modelId="{13C6D283-B812-4CE7-B771-0AE635A812F0}" srcId="{D20402ED-995F-4ADE-9D07-95C7A49EDE58}" destId="{54BFEB3D-1199-47EF-8B80-697DE3AB3C00}" srcOrd="0" destOrd="0" parTransId="{8E52CE71-442A-48F5-BAA1-30119F38EE06}" sibTransId="{70186233-4B43-4B0A-9985-51F0C1E3BC72}"/>
    <dgm:cxn modelId="{45F100C0-FBDE-479F-B1E1-2936CA393E4F}" type="presParOf" srcId="{524F7947-F6F8-4857-9209-19742649554C}" destId="{FE90ED19-2437-4A85-AE8B-2FC9068AB376}" srcOrd="0" destOrd="0" presId="urn:microsoft.com/office/officeart/2005/8/layout/hProcess11"/>
    <dgm:cxn modelId="{A63C9501-5008-46FD-95A3-6AC8F2730325}" type="presParOf" srcId="{524F7947-F6F8-4857-9209-19742649554C}" destId="{83DE7721-3B18-4914-8563-54BFEFC88017}" srcOrd="1" destOrd="0" presId="urn:microsoft.com/office/officeart/2005/8/layout/hProcess11"/>
    <dgm:cxn modelId="{DA15AE2C-8DD5-4C93-9F67-6A0F9C1FD69F}" type="presParOf" srcId="{83DE7721-3B18-4914-8563-54BFEFC88017}" destId="{80D23D4C-54AC-40A6-980C-BFF2CEA46769}" srcOrd="0" destOrd="0" presId="urn:microsoft.com/office/officeart/2005/8/layout/hProcess11"/>
    <dgm:cxn modelId="{16BAAE0F-A23E-41F9-BC99-3F8EEAAADEEB}" type="presParOf" srcId="{80D23D4C-54AC-40A6-980C-BFF2CEA46769}" destId="{04E25909-4421-480C-9646-2A1FE7742ECE}" srcOrd="0" destOrd="0" presId="urn:microsoft.com/office/officeart/2005/8/layout/hProcess11"/>
    <dgm:cxn modelId="{767C8052-33A6-4CA8-909F-0F28F3928FA6}" type="presParOf" srcId="{80D23D4C-54AC-40A6-980C-BFF2CEA46769}" destId="{0713C8CF-CC94-41D8-ABA6-B5412A57ADE8}" srcOrd="1" destOrd="0" presId="urn:microsoft.com/office/officeart/2005/8/layout/hProcess11"/>
    <dgm:cxn modelId="{C2052F3B-71C8-4AEE-A7AB-A9BED58B92C7}" type="presParOf" srcId="{80D23D4C-54AC-40A6-980C-BFF2CEA46769}" destId="{8E1DF12D-8B29-4F6B-B17A-D607618C1FE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51DE86-7447-4FA8-99F2-2D55220DB779}" type="doc">
      <dgm:prSet loTypeId="urn:microsoft.com/office/officeart/2008/layout/Pictu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68C300B-DAE3-4EF6-BEC9-D9FF34617B41}">
      <dgm:prSet phldrT="[Text]" custT="1"/>
      <dgm:spPr>
        <a:solidFill>
          <a:srgbClr val="ECCAE7"/>
        </a:solidFill>
      </dgm:spPr>
      <dgm:t>
        <a:bodyPr/>
        <a:lstStyle/>
        <a:p>
          <a:r>
            <a:rPr lang="bg-BG" sz="32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Критерии за допустимост</a:t>
          </a:r>
          <a:endParaRPr lang="en-US" sz="3200" b="1" dirty="0">
            <a:solidFill>
              <a:srgbClr val="4611DD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1838D3-B37E-49A9-9687-A3082AB89F14}" type="parTrans" cxnId="{19DE8E04-2354-46C5-8602-575B87D9BF74}">
      <dgm:prSet/>
      <dgm:spPr/>
      <dgm:t>
        <a:bodyPr/>
        <a:lstStyle/>
        <a:p>
          <a:endParaRPr lang="en-US"/>
        </a:p>
      </dgm:t>
    </dgm:pt>
    <dgm:pt modelId="{9E07234E-2FC4-44D4-9040-5A758FAF0E24}" type="sibTrans" cxnId="{19DE8E04-2354-46C5-8602-575B87D9BF74}">
      <dgm:prSet/>
      <dgm:spPr/>
      <dgm:t>
        <a:bodyPr/>
        <a:lstStyle/>
        <a:p>
          <a:endParaRPr lang="en-US"/>
        </a:p>
      </dgm:t>
    </dgm:pt>
    <dgm:pt modelId="{0B89F20F-7D47-4FE9-AB50-742DCBCB9837}">
      <dgm:prSet phldrT="[Text]"/>
      <dgm:spPr>
        <a:solidFill>
          <a:srgbClr val="C9A4E4"/>
        </a:solidFill>
      </dgm:spPr>
      <dgm:t>
        <a:bodyPr/>
        <a:lstStyle/>
        <a:p>
          <a:pPr algn="l"/>
          <a:r>
            <a:rPr lang="bg-BG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Подаване навреме: </a:t>
          </a:r>
          <a:r>
            <a:rPr lang="bg-BG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Заявленията трябва да бъдат подадени до датата и часа, определени в условията на конкурса.</a:t>
          </a:r>
          <a:endParaRPr lang="en-US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BACA25-A3F2-4120-AF98-5D4093B9BE9F}" type="parTrans" cxnId="{316A0C01-66A4-47A1-AF35-F383C08A190C}">
      <dgm:prSet/>
      <dgm:spPr/>
      <dgm:t>
        <a:bodyPr/>
        <a:lstStyle/>
        <a:p>
          <a:endParaRPr lang="en-US"/>
        </a:p>
      </dgm:t>
    </dgm:pt>
    <dgm:pt modelId="{68A74E13-131D-4868-89E0-6F391C52BA80}" type="sibTrans" cxnId="{316A0C01-66A4-47A1-AF35-F383C08A190C}">
      <dgm:prSet/>
      <dgm:spPr/>
      <dgm:t>
        <a:bodyPr/>
        <a:lstStyle/>
        <a:p>
          <a:endParaRPr lang="en-US"/>
        </a:p>
      </dgm:t>
    </dgm:pt>
    <dgm:pt modelId="{2F72C9B8-970B-4B24-A79F-FCD2ECCB4D61}">
      <dgm:prSet phldrT="[Text]"/>
      <dgm:spPr>
        <a:solidFill>
          <a:srgbClr val="A2DEE6"/>
        </a:solidFill>
      </dgm:spPr>
      <dgm:t>
        <a:bodyPr/>
        <a:lstStyle/>
        <a:p>
          <a:pPr algn="l"/>
          <a:r>
            <a:rPr lang="bg-BG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Пълнота:</a:t>
          </a:r>
          <a:r>
            <a:rPr lang="bg-BG" b="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цялата необходима информация трябва да бъде подадена до крайния срок на конкурса. Непълните заявления ще се считат за недопустими.</a:t>
          </a:r>
          <a:endParaRPr lang="en-US" b="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080492-247D-4B8F-B942-5829AAEA82A6}" type="parTrans" cxnId="{8F9A2CB1-3EE3-409C-A84A-0AB05D9F5ABC}">
      <dgm:prSet/>
      <dgm:spPr/>
      <dgm:t>
        <a:bodyPr/>
        <a:lstStyle/>
        <a:p>
          <a:endParaRPr lang="en-US"/>
        </a:p>
      </dgm:t>
    </dgm:pt>
    <dgm:pt modelId="{B8B08219-B942-4194-9192-0E254FC51C33}" type="sibTrans" cxnId="{8F9A2CB1-3EE3-409C-A84A-0AB05D9F5ABC}">
      <dgm:prSet/>
      <dgm:spPr/>
      <dgm:t>
        <a:bodyPr/>
        <a:lstStyle/>
        <a:p>
          <a:endParaRPr lang="en-US"/>
        </a:p>
      </dgm:t>
    </dgm:pt>
    <dgm:pt modelId="{06EC437E-5E25-439C-9CCF-4B1A1B1421AE}" type="pres">
      <dgm:prSet presAssocID="{CD51DE86-7447-4FA8-99F2-2D55220DB77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CDE30A2-D474-4104-A849-860B2CF038EC}" type="pres">
      <dgm:prSet presAssocID="{F68C300B-DAE3-4EF6-BEC9-D9FF34617B41}" presName="root" presStyleCnt="0">
        <dgm:presLayoutVars>
          <dgm:chMax/>
          <dgm:chPref val="4"/>
        </dgm:presLayoutVars>
      </dgm:prSet>
      <dgm:spPr/>
    </dgm:pt>
    <dgm:pt modelId="{2DF64507-4F6F-414D-A805-EF0341EF65F4}" type="pres">
      <dgm:prSet presAssocID="{F68C300B-DAE3-4EF6-BEC9-D9FF34617B41}" presName="rootComposite" presStyleCnt="0">
        <dgm:presLayoutVars/>
      </dgm:prSet>
      <dgm:spPr/>
    </dgm:pt>
    <dgm:pt modelId="{820D9D76-6349-4271-A442-727CE31B1866}" type="pres">
      <dgm:prSet presAssocID="{F68C300B-DAE3-4EF6-BEC9-D9FF34617B41}" presName="rootText" presStyleLbl="node0" presStyleIdx="0" presStyleCnt="1" custLinFactNeighborX="-875" custLinFactNeighborY="-3180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1525D917-079F-4290-8D12-C55E70C4EAB7}" type="pres">
      <dgm:prSet presAssocID="{F68C300B-DAE3-4EF6-BEC9-D9FF34617B41}" presName="childShape" presStyleCnt="0">
        <dgm:presLayoutVars>
          <dgm:chMax val="0"/>
          <dgm:chPref val="0"/>
        </dgm:presLayoutVars>
      </dgm:prSet>
      <dgm:spPr/>
    </dgm:pt>
    <dgm:pt modelId="{72CD2D9C-9C88-4D7F-9E0D-666365FC55A7}" type="pres">
      <dgm:prSet presAssocID="{0B89F20F-7D47-4FE9-AB50-742DCBCB9837}" presName="childComposite" presStyleCnt="0">
        <dgm:presLayoutVars>
          <dgm:chMax val="0"/>
          <dgm:chPref val="0"/>
        </dgm:presLayoutVars>
      </dgm:prSet>
      <dgm:spPr/>
    </dgm:pt>
    <dgm:pt modelId="{FC07E700-6CE2-4A8E-B00C-BDBD0D806F52}" type="pres">
      <dgm:prSet presAssocID="{0B89F20F-7D47-4FE9-AB50-742DCBCB9837}" presName="Image" presStyleLbl="node1" presStyleIdx="0" presStyleCnt="2"/>
      <dgm:spPr>
        <a:solidFill>
          <a:srgbClr val="C9A4E4"/>
        </a:solidFill>
      </dgm:spPr>
    </dgm:pt>
    <dgm:pt modelId="{0A01B183-B1FD-4C82-A85C-CF8786800FBD}" type="pres">
      <dgm:prSet presAssocID="{0B89F20F-7D47-4FE9-AB50-742DCBCB9837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44D491-1ABC-4BF3-B1B0-8FDAF347E964}" type="pres">
      <dgm:prSet presAssocID="{2F72C9B8-970B-4B24-A79F-FCD2ECCB4D61}" presName="childComposite" presStyleCnt="0">
        <dgm:presLayoutVars>
          <dgm:chMax val="0"/>
          <dgm:chPref val="0"/>
        </dgm:presLayoutVars>
      </dgm:prSet>
      <dgm:spPr/>
    </dgm:pt>
    <dgm:pt modelId="{66D77ADF-155D-45C9-8273-390ED353ABBD}" type="pres">
      <dgm:prSet presAssocID="{2F72C9B8-970B-4B24-A79F-FCD2ECCB4D61}" presName="Image" presStyleLbl="node1" presStyleIdx="1" presStyleCnt="2"/>
      <dgm:spPr>
        <a:solidFill>
          <a:srgbClr val="A2DEE6"/>
        </a:solidFill>
      </dgm:spPr>
    </dgm:pt>
    <dgm:pt modelId="{4B3E6C79-4C2B-4AA8-9271-19E2AECD33EF}" type="pres">
      <dgm:prSet presAssocID="{2F72C9B8-970B-4B24-A79F-FCD2ECCB4D61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4AB9C2-7FB0-4306-A9EC-6F7B1618EEDF}" type="presOf" srcId="{CD51DE86-7447-4FA8-99F2-2D55220DB779}" destId="{06EC437E-5E25-439C-9CCF-4B1A1B1421AE}" srcOrd="0" destOrd="0" presId="urn:microsoft.com/office/officeart/2008/layout/PictureAccentList"/>
    <dgm:cxn modelId="{3A9A0AF5-3438-45E0-A9DB-3F940A15D8D7}" type="presOf" srcId="{2F72C9B8-970B-4B24-A79F-FCD2ECCB4D61}" destId="{4B3E6C79-4C2B-4AA8-9271-19E2AECD33EF}" srcOrd="0" destOrd="0" presId="urn:microsoft.com/office/officeart/2008/layout/PictureAccentList"/>
    <dgm:cxn modelId="{1C73B14E-77C0-40EE-817E-29FE4142CB0F}" type="presOf" srcId="{F68C300B-DAE3-4EF6-BEC9-D9FF34617B41}" destId="{820D9D76-6349-4271-A442-727CE31B1866}" srcOrd="0" destOrd="0" presId="urn:microsoft.com/office/officeart/2008/layout/PictureAccentList"/>
    <dgm:cxn modelId="{B72EE14B-D161-4DD4-8DFE-30D0E0CCE84B}" type="presOf" srcId="{0B89F20F-7D47-4FE9-AB50-742DCBCB9837}" destId="{0A01B183-B1FD-4C82-A85C-CF8786800FBD}" srcOrd="0" destOrd="0" presId="urn:microsoft.com/office/officeart/2008/layout/PictureAccentList"/>
    <dgm:cxn modelId="{8F9A2CB1-3EE3-409C-A84A-0AB05D9F5ABC}" srcId="{F68C300B-DAE3-4EF6-BEC9-D9FF34617B41}" destId="{2F72C9B8-970B-4B24-A79F-FCD2ECCB4D61}" srcOrd="1" destOrd="0" parTransId="{78080492-247D-4B8F-B942-5829AAEA82A6}" sibTransId="{B8B08219-B942-4194-9192-0E254FC51C33}"/>
    <dgm:cxn modelId="{316A0C01-66A4-47A1-AF35-F383C08A190C}" srcId="{F68C300B-DAE3-4EF6-BEC9-D9FF34617B41}" destId="{0B89F20F-7D47-4FE9-AB50-742DCBCB9837}" srcOrd="0" destOrd="0" parTransId="{5EBACA25-A3F2-4120-AF98-5D4093B9BE9F}" sibTransId="{68A74E13-131D-4868-89E0-6F391C52BA80}"/>
    <dgm:cxn modelId="{19DE8E04-2354-46C5-8602-575B87D9BF74}" srcId="{CD51DE86-7447-4FA8-99F2-2D55220DB779}" destId="{F68C300B-DAE3-4EF6-BEC9-D9FF34617B41}" srcOrd="0" destOrd="0" parTransId="{6E1838D3-B37E-49A9-9687-A3082AB89F14}" sibTransId="{9E07234E-2FC4-44D4-9040-5A758FAF0E24}"/>
    <dgm:cxn modelId="{AED1EA0A-A90E-4BE6-8C5F-588C751A6B47}" type="presParOf" srcId="{06EC437E-5E25-439C-9CCF-4B1A1B1421AE}" destId="{2CDE30A2-D474-4104-A849-860B2CF038EC}" srcOrd="0" destOrd="0" presId="urn:microsoft.com/office/officeart/2008/layout/PictureAccentList"/>
    <dgm:cxn modelId="{CAB7FAF8-2AE6-4892-8B42-60CDB4E3CA38}" type="presParOf" srcId="{2CDE30A2-D474-4104-A849-860B2CF038EC}" destId="{2DF64507-4F6F-414D-A805-EF0341EF65F4}" srcOrd="0" destOrd="0" presId="urn:microsoft.com/office/officeart/2008/layout/PictureAccentList"/>
    <dgm:cxn modelId="{E9CBE3B6-1834-4244-B8F5-BB8DECD414F8}" type="presParOf" srcId="{2DF64507-4F6F-414D-A805-EF0341EF65F4}" destId="{820D9D76-6349-4271-A442-727CE31B1866}" srcOrd="0" destOrd="0" presId="urn:microsoft.com/office/officeart/2008/layout/PictureAccentList"/>
    <dgm:cxn modelId="{794A9A3B-AA03-423F-860E-06244C21927F}" type="presParOf" srcId="{2CDE30A2-D474-4104-A849-860B2CF038EC}" destId="{1525D917-079F-4290-8D12-C55E70C4EAB7}" srcOrd="1" destOrd="0" presId="urn:microsoft.com/office/officeart/2008/layout/PictureAccentList"/>
    <dgm:cxn modelId="{01593373-76FA-4F3C-8D57-39280636146E}" type="presParOf" srcId="{1525D917-079F-4290-8D12-C55E70C4EAB7}" destId="{72CD2D9C-9C88-4D7F-9E0D-666365FC55A7}" srcOrd="0" destOrd="0" presId="urn:microsoft.com/office/officeart/2008/layout/PictureAccentList"/>
    <dgm:cxn modelId="{A72D8D5B-A90A-4A09-BD82-85F488E54AB3}" type="presParOf" srcId="{72CD2D9C-9C88-4D7F-9E0D-666365FC55A7}" destId="{FC07E700-6CE2-4A8E-B00C-BDBD0D806F52}" srcOrd="0" destOrd="0" presId="urn:microsoft.com/office/officeart/2008/layout/PictureAccentList"/>
    <dgm:cxn modelId="{5D80C050-F866-4456-9298-BDD2BFCAC3AD}" type="presParOf" srcId="{72CD2D9C-9C88-4D7F-9E0D-666365FC55A7}" destId="{0A01B183-B1FD-4C82-A85C-CF8786800FBD}" srcOrd="1" destOrd="0" presId="urn:microsoft.com/office/officeart/2008/layout/PictureAccentList"/>
    <dgm:cxn modelId="{F6589B1C-A5B8-489B-984D-F4B6754F4643}" type="presParOf" srcId="{1525D917-079F-4290-8D12-C55E70C4EAB7}" destId="{7A44D491-1ABC-4BF3-B1B0-8FDAF347E964}" srcOrd="1" destOrd="0" presId="urn:microsoft.com/office/officeart/2008/layout/PictureAccentList"/>
    <dgm:cxn modelId="{FE4D29F2-1BD0-4C89-993D-D140751A4D49}" type="presParOf" srcId="{7A44D491-1ABC-4BF3-B1B0-8FDAF347E964}" destId="{66D77ADF-155D-45C9-8273-390ED353ABBD}" srcOrd="0" destOrd="0" presId="urn:microsoft.com/office/officeart/2008/layout/PictureAccentList"/>
    <dgm:cxn modelId="{11E7CAE2-9472-4170-A329-A7DA05474FE3}" type="presParOf" srcId="{7A44D491-1ABC-4BF3-B1B0-8FDAF347E964}" destId="{4B3E6C79-4C2B-4AA8-9271-19E2AECD33EF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51DE86-7447-4FA8-99F2-2D55220DB779}" type="doc">
      <dgm:prSet loTypeId="urn:microsoft.com/office/officeart/2008/layout/Pictu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68C300B-DAE3-4EF6-BEC9-D9FF34617B41}">
      <dgm:prSet phldrT="[Text]" custT="1"/>
      <dgm:spPr>
        <a:solidFill>
          <a:srgbClr val="ECCAE7"/>
        </a:solidFill>
      </dgm:spPr>
      <dgm:t>
        <a:bodyPr/>
        <a:lstStyle/>
        <a:p>
          <a:r>
            <a:rPr lang="bg-BG" sz="32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Критерии за изключване</a:t>
          </a:r>
          <a:endParaRPr lang="en-US" sz="3200" b="1" dirty="0">
            <a:solidFill>
              <a:srgbClr val="4611DD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1838D3-B37E-49A9-9687-A3082AB89F14}" type="parTrans" cxnId="{19DE8E04-2354-46C5-8602-575B87D9BF74}">
      <dgm:prSet/>
      <dgm:spPr/>
      <dgm:t>
        <a:bodyPr/>
        <a:lstStyle/>
        <a:p>
          <a:endParaRPr lang="en-US"/>
        </a:p>
      </dgm:t>
    </dgm:pt>
    <dgm:pt modelId="{9E07234E-2FC4-44D4-9040-5A758FAF0E24}" type="sibTrans" cxnId="{19DE8E04-2354-46C5-8602-575B87D9BF74}">
      <dgm:prSet/>
      <dgm:spPr/>
      <dgm:t>
        <a:bodyPr/>
        <a:lstStyle/>
        <a:p>
          <a:endParaRPr lang="en-US"/>
        </a:p>
      </dgm:t>
    </dgm:pt>
    <dgm:pt modelId="{0B89F20F-7D47-4FE9-AB50-742DCBCB9837}">
      <dgm:prSet phldrT="[Text]" custT="1"/>
      <dgm:spPr>
        <a:solidFill>
          <a:srgbClr val="A2DEE6"/>
        </a:solidFill>
      </dgm:spPr>
      <dgm:t>
        <a:bodyPr/>
        <a:lstStyle/>
        <a:p>
          <a:pPr algn="l"/>
          <a:r>
            <a:rPr lang="bg-BG" sz="1800" b="1" dirty="0" smtClean="0">
              <a:solidFill>
                <a:srgbClr val="4611DD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Действия, дублиращи съществуващи безплатни частни или обществени мрежи със сходни характеристики, включително качество, в едно и също обществено пространство, не отговарят на условията за получаване на финансиране. </a:t>
          </a:r>
          <a:endParaRPr lang="en-US" sz="1800" b="1" dirty="0">
            <a:solidFill>
              <a:srgbClr val="4611DD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BACA25-A3F2-4120-AF98-5D4093B9BE9F}" type="parTrans" cxnId="{316A0C01-66A4-47A1-AF35-F383C08A190C}">
      <dgm:prSet/>
      <dgm:spPr/>
      <dgm:t>
        <a:bodyPr/>
        <a:lstStyle/>
        <a:p>
          <a:endParaRPr lang="en-US"/>
        </a:p>
      </dgm:t>
    </dgm:pt>
    <dgm:pt modelId="{68A74E13-131D-4868-89E0-6F391C52BA80}" type="sibTrans" cxnId="{316A0C01-66A4-47A1-AF35-F383C08A190C}">
      <dgm:prSet/>
      <dgm:spPr/>
      <dgm:t>
        <a:bodyPr/>
        <a:lstStyle/>
        <a:p>
          <a:endParaRPr lang="en-US"/>
        </a:p>
      </dgm:t>
    </dgm:pt>
    <dgm:pt modelId="{06EC437E-5E25-439C-9CCF-4B1A1B1421AE}" type="pres">
      <dgm:prSet presAssocID="{CD51DE86-7447-4FA8-99F2-2D55220DB77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CDE30A2-D474-4104-A849-860B2CF038EC}" type="pres">
      <dgm:prSet presAssocID="{F68C300B-DAE3-4EF6-BEC9-D9FF34617B41}" presName="root" presStyleCnt="0">
        <dgm:presLayoutVars>
          <dgm:chMax/>
          <dgm:chPref val="4"/>
        </dgm:presLayoutVars>
      </dgm:prSet>
      <dgm:spPr/>
    </dgm:pt>
    <dgm:pt modelId="{2DF64507-4F6F-414D-A805-EF0341EF65F4}" type="pres">
      <dgm:prSet presAssocID="{F68C300B-DAE3-4EF6-BEC9-D9FF34617B41}" presName="rootComposite" presStyleCnt="0">
        <dgm:presLayoutVars/>
      </dgm:prSet>
      <dgm:spPr/>
    </dgm:pt>
    <dgm:pt modelId="{820D9D76-6349-4271-A442-727CE31B1866}" type="pres">
      <dgm:prSet presAssocID="{F68C300B-DAE3-4EF6-BEC9-D9FF34617B41}" presName="rootText" presStyleLbl="node0" presStyleIdx="0" presStyleCnt="1" custLinFactNeighborX="-875" custLinFactNeighborY="-3180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1525D917-079F-4290-8D12-C55E70C4EAB7}" type="pres">
      <dgm:prSet presAssocID="{F68C300B-DAE3-4EF6-BEC9-D9FF34617B41}" presName="childShape" presStyleCnt="0">
        <dgm:presLayoutVars>
          <dgm:chMax val="0"/>
          <dgm:chPref val="0"/>
        </dgm:presLayoutVars>
      </dgm:prSet>
      <dgm:spPr/>
    </dgm:pt>
    <dgm:pt modelId="{72CD2D9C-9C88-4D7F-9E0D-666365FC55A7}" type="pres">
      <dgm:prSet presAssocID="{0B89F20F-7D47-4FE9-AB50-742DCBCB9837}" presName="childComposite" presStyleCnt="0">
        <dgm:presLayoutVars>
          <dgm:chMax val="0"/>
          <dgm:chPref val="0"/>
        </dgm:presLayoutVars>
      </dgm:prSet>
      <dgm:spPr/>
    </dgm:pt>
    <dgm:pt modelId="{FC07E700-6CE2-4A8E-B00C-BDBD0D806F52}" type="pres">
      <dgm:prSet presAssocID="{0B89F20F-7D47-4FE9-AB50-742DCBCB9837}" presName="Image" presStyleLbl="node1" presStyleIdx="0" presStyleCnt="1"/>
      <dgm:spPr>
        <a:solidFill>
          <a:srgbClr val="A2DEE6"/>
        </a:solidFill>
      </dgm:spPr>
    </dgm:pt>
    <dgm:pt modelId="{0A01B183-B1FD-4C82-A85C-CF8786800FBD}" type="pres">
      <dgm:prSet presAssocID="{0B89F20F-7D47-4FE9-AB50-742DCBCB9837}" presName="childText" presStyleLbl="l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4AB9C2-7FB0-4306-A9EC-6F7B1618EEDF}" type="presOf" srcId="{CD51DE86-7447-4FA8-99F2-2D55220DB779}" destId="{06EC437E-5E25-439C-9CCF-4B1A1B1421AE}" srcOrd="0" destOrd="0" presId="urn:microsoft.com/office/officeart/2008/layout/PictureAccentList"/>
    <dgm:cxn modelId="{1C73B14E-77C0-40EE-817E-29FE4142CB0F}" type="presOf" srcId="{F68C300B-DAE3-4EF6-BEC9-D9FF34617B41}" destId="{820D9D76-6349-4271-A442-727CE31B1866}" srcOrd="0" destOrd="0" presId="urn:microsoft.com/office/officeart/2008/layout/PictureAccentList"/>
    <dgm:cxn modelId="{B72EE14B-D161-4DD4-8DFE-30D0E0CCE84B}" type="presOf" srcId="{0B89F20F-7D47-4FE9-AB50-742DCBCB9837}" destId="{0A01B183-B1FD-4C82-A85C-CF8786800FBD}" srcOrd="0" destOrd="0" presId="urn:microsoft.com/office/officeart/2008/layout/PictureAccentList"/>
    <dgm:cxn modelId="{316A0C01-66A4-47A1-AF35-F383C08A190C}" srcId="{F68C300B-DAE3-4EF6-BEC9-D9FF34617B41}" destId="{0B89F20F-7D47-4FE9-AB50-742DCBCB9837}" srcOrd="0" destOrd="0" parTransId="{5EBACA25-A3F2-4120-AF98-5D4093B9BE9F}" sibTransId="{68A74E13-131D-4868-89E0-6F391C52BA80}"/>
    <dgm:cxn modelId="{19DE8E04-2354-46C5-8602-575B87D9BF74}" srcId="{CD51DE86-7447-4FA8-99F2-2D55220DB779}" destId="{F68C300B-DAE3-4EF6-BEC9-D9FF34617B41}" srcOrd="0" destOrd="0" parTransId="{6E1838D3-B37E-49A9-9687-A3082AB89F14}" sibTransId="{9E07234E-2FC4-44D4-9040-5A758FAF0E24}"/>
    <dgm:cxn modelId="{AED1EA0A-A90E-4BE6-8C5F-588C751A6B47}" type="presParOf" srcId="{06EC437E-5E25-439C-9CCF-4B1A1B1421AE}" destId="{2CDE30A2-D474-4104-A849-860B2CF038EC}" srcOrd="0" destOrd="0" presId="urn:microsoft.com/office/officeart/2008/layout/PictureAccentList"/>
    <dgm:cxn modelId="{CAB7FAF8-2AE6-4892-8B42-60CDB4E3CA38}" type="presParOf" srcId="{2CDE30A2-D474-4104-A849-860B2CF038EC}" destId="{2DF64507-4F6F-414D-A805-EF0341EF65F4}" srcOrd="0" destOrd="0" presId="urn:microsoft.com/office/officeart/2008/layout/PictureAccentList"/>
    <dgm:cxn modelId="{E9CBE3B6-1834-4244-B8F5-BB8DECD414F8}" type="presParOf" srcId="{2DF64507-4F6F-414D-A805-EF0341EF65F4}" destId="{820D9D76-6349-4271-A442-727CE31B1866}" srcOrd="0" destOrd="0" presId="urn:microsoft.com/office/officeart/2008/layout/PictureAccentList"/>
    <dgm:cxn modelId="{794A9A3B-AA03-423F-860E-06244C21927F}" type="presParOf" srcId="{2CDE30A2-D474-4104-A849-860B2CF038EC}" destId="{1525D917-079F-4290-8D12-C55E70C4EAB7}" srcOrd="1" destOrd="0" presId="urn:microsoft.com/office/officeart/2008/layout/PictureAccentList"/>
    <dgm:cxn modelId="{01593373-76FA-4F3C-8D57-39280636146E}" type="presParOf" srcId="{1525D917-079F-4290-8D12-C55E70C4EAB7}" destId="{72CD2D9C-9C88-4D7F-9E0D-666365FC55A7}" srcOrd="0" destOrd="0" presId="urn:microsoft.com/office/officeart/2008/layout/PictureAccentList"/>
    <dgm:cxn modelId="{A72D8D5B-A90A-4A09-BD82-85F488E54AB3}" type="presParOf" srcId="{72CD2D9C-9C88-4D7F-9E0D-666365FC55A7}" destId="{FC07E700-6CE2-4A8E-B00C-BDBD0D806F52}" srcOrd="0" destOrd="0" presId="urn:microsoft.com/office/officeart/2008/layout/PictureAccentList"/>
    <dgm:cxn modelId="{5D80C050-F866-4456-9298-BDD2BFCAC3AD}" type="presParOf" srcId="{72CD2D9C-9C88-4D7F-9E0D-666365FC55A7}" destId="{0A01B183-B1FD-4C82-A85C-CF8786800FB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51DE86-7447-4FA8-99F2-2D55220DB779}" type="doc">
      <dgm:prSet loTypeId="urn:microsoft.com/office/officeart/2008/layout/PictureAccent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68C300B-DAE3-4EF6-BEC9-D9FF34617B41}">
      <dgm:prSet phldrT="[Text]" custT="1"/>
      <dgm:spPr>
        <a:solidFill>
          <a:srgbClr val="ECCAE7"/>
        </a:solidFill>
      </dgm:spPr>
      <dgm:t>
        <a:bodyPr/>
        <a:lstStyle/>
        <a:p>
          <a:r>
            <a:rPr lang="bg-BG" sz="32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Критерии за избор </a:t>
          </a:r>
          <a:endParaRPr lang="en-US" sz="3200" b="1" dirty="0">
            <a:solidFill>
              <a:srgbClr val="4611DD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07234E-2FC4-44D4-9040-5A758FAF0E24}" type="sibTrans" cxnId="{19DE8E04-2354-46C5-8602-575B87D9BF74}">
      <dgm:prSet/>
      <dgm:spPr/>
      <dgm:t>
        <a:bodyPr/>
        <a:lstStyle/>
        <a:p>
          <a:endParaRPr lang="en-US"/>
        </a:p>
      </dgm:t>
    </dgm:pt>
    <dgm:pt modelId="{6E1838D3-B37E-49A9-9687-A3082AB89F14}" type="parTrans" cxnId="{19DE8E04-2354-46C5-8602-575B87D9BF74}">
      <dgm:prSet/>
      <dgm:spPr/>
      <dgm:t>
        <a:bodyPr/>
        <a:lstStyle/>
        <a:p>
          <a:endParaRPr lang="en-US"/>
        </a:p>
      </dgm:t>
    </dgm:pt>
    <dgm:pt modelId="{06EC437E-5E25-439C-9CCF-4B1A1B1421AE}" type="pres">
      <dgm:prSet presAssocID="{CD51DE86-7447-4FA8-99F2-2D55220DB77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CDE30A2-D474-4104-A849-860B2CF038EC}" type="pres">
      <dgm:prSet presAssocID="{F68C300B-DAE3-4EF6-BEC9-D9FF34617B41}" presName="root" presStyleCnt="0">
        <dgm:presLayoutVars>
          <dgm:chMax/>
          <dgm:chPref val="4"/>
        </dgm:presLayoutVars>
      </dgm:prSet>
      <dgm:spPr/>
    </dgm:pt>
    <dgm:pt modelId="{2DF64507-4F6F-414D-A805-EF0341EF65F4}" type="pres">
      <dgm:prSet presAssocID="{F68C300B-DAE3-4EF6-BEC9-D9FF34617B41}" presName="rootComposite" presStyleCnt="0">
        <dgm:presLayoutVars/>
      </dgm:prSet>
      <dgm:spPr/>
    </dgm:pt>
    <dgm:pt modelId="{820D9D76-6349-4271-A442-727CE31B1866}" type="pres">
      <dgm:prSet presAssocID="{F68C300B-DAE3-4EF6-BEC9-D9FF34617B41}" presName="rootText" presStyleLbl="node0" presStyleIdx="0" presStyleCnt="1" custScaleX="90323" custScaleY="28250" custLinFactY="-100000" custLinFactNeighborY="-139096">
        <dgm:presLayoutVars>
          <dgm:chMax/>
          <dgm:chPref val="4"/>
        </dgm:presLayoutVars>
      </dgm:prSet>
      <dgm:spPr/>
      <dgm:t>
        <a:bodyPr/>
        <a:lstStyle/>
        <a:p>
          <a:endParaRPr lang="en-US"/>
        </a:p>
      </dgm:t>
    </dgm:pt>
    <dgm:pt modelId="{1525D917-079F-4290-8D12-C55E70C4EAB7}" type="pres">
      <dgm:prSet presAssocID="{F68C300B-DAE3-4EF6-BEC9-D9FF34617B41}" presName="childShape" presStyleCnt="0">
        <dgm:presLayoutVars>
          <dgm:chMax val="0"/>
          <dgm:chPref val="0"/>
        </dgm:presLayoutVars>
      </dgm:prSet>
      <dgm:spPr/>
    </dgm:pt>
  </dgm:ptLst>
  <dgm:cxnLst>
    <dgm:cxn modelId="{1C73B14E-77C0-40EE-817E-29FE4142CB0F}" type="presOf" srcId="{F68C300B-DAE3-4EF6-BEC9-D9FF34617B41}" destId="{820D9D76-6349-4271-A442-727CE31B1866}" srcOrd="0" destOrd="0" presId="urn:microsoft.com/office/officeart/2008/layout/PictureAccentList"/>
    <dgm:cxn modelId="{19DE8E04-2354-46C5-8602-575B87D9BF74}" srcId="{CD51DE86-7447-4FA8-99F2-2D55220DB779}" destId="{F68C300B-DAE3-4EF6-BEC9-D9FF34617B41}" srcOrd="0" destOrd="0" parTransId="{6E1838D3-B37E-49A9-9687-A3082AB89F14}" sibTransId="{9E07234E-2FC4-44D4-9040-5A758FAF0E24}"/>
    <dgm:cxn modelId="{0F4AB9C2-7FB0-4306-A9EC-6F7B1618EEDF}" type="presOf" srcId="{CD51DE86-7447-4FA8-99F2-2D55220DB779}" destId="{06EC437E-5E25-439C-9CCF-4B1A1B1421AE}" srcOrd="0" destOrd="0" presId="urn:microsoft.com/office/officeart/2008/layout/PictureAccentList"/>
    <dgm:cxn modelId="{AED1EA0A-A90E-4BE6-8C5F-588C751A6B47}" type="presParOf" srcId="{06EC437E-5E25-439C-9CCF-4B1A1B1421AE}" destId="{2CDE30A2-D474-4104-A849-860B2CF038EC}" srcOrd="0" destOrd="0" presId="urn:microsoft.com/office/officeart/2008/layout/PictureAccentList"/>
    <dgm:cxn modelId="{CAB7FAF8-2AE6-4892-8B42-60CDB4E3CA38}" type="presParOf" srcId="{2CDE30A2-D474-4104-A849-860B2CF038EC}" destId="{2DF64507-4F6F-414D-A805-EF0341EF65F4}" srcOrd="0" destOrd="0" presId="urn:microsoft.com/office/officeart/2008/layout/PictureAccentList"/>
    <dgm:cxn modelId="{E9CBE3B6-1834-4244-B8F5-BB8DECD414F8}" type="presParOf" srcId="{2DF64507-4F6F-414D-A805-EF0341EF65F4}" destId="{820D9D76-6349-4271-A442-727CE31B1866}" srcOrd="0" destOrd="0" presId="urn:microsoft.com/office/officeart/2008/layout/PictureAccentList"/>
    <dgm:cxn modelId="{794A9A3B-AA03-423F-860E-06244C21927F}" type="presParOf" srcId="{2CDE30A2-D474-4104-A849-860B2CF038EC}" destId="{1525D917-079F-4290-8D12-C55E70C4EAB7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C6BFF3-94A3-4F49-938B-3C179C07C170}">
      <dsp:nvSpPr>
        <dsp:cNvPr id="0" name=""/>
        <dsp:cNvSpPr/>
      </dsp:nvSpPr>
      <dsp:spPr>
        <a:xfrm>
          <a:off x="-6304696" y="-757728"/>
          <a:ext cx="7462763" cy="7462763"/>
        </a:xfrm>
        <a:prstGeom prst="blockArc">
          <a:avLst>
            <a:gd name="adj1" fmla="val 18900000"/>
            <a:gd name="adj2" fmla="val 2700000"/>
            <a:gd name="adj3" fmla="val 28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FA103-44A4-4FBB-ABBA-3BDE1CE63FAC}">
      <dsp:nvSpPr>
        <dsp:cNvPr id="0" name=""/>
        <dsp:cNvSpPr/>
      </dsp:nvSpPr>
      <dsp:spPr>
        <a:xfrm>
          <a:off x="409067" y="291979"/>
          <a:ext cx="8118102" cy="583737"/>
        </a:xfrm>
        <a:prstGeom prst="rect">
          <a:avLst/>
        </a:prstGeom>
        <a:solidFill>
          <a:srgbClr val="F8D4F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16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Чрез WiFi4EU ще бъде предоставен висококачествен интернет достъп на жители и посетители на най- посещаваните обществени места в целия ЕС: паркове, градинки, библиотеки, площади, обществени сгради и др.</a:t>
          </a:r>
          <a:endParaRPr lang="en-US" sz="1600" kern="1200" dirty="0">
            <a:solidFill>
              <a:srgbClr val="4611DD"/>
            </a:solidFill>
          </a:endParaRPr>
        </a:p>
      </dsp:txBody>
      <dsp:txXfrm>
        <a:off x="409067" y="291979"/>
        <a:ext cx="8118102" cy="583737"/>
      </dsp:txXfrm>
    </dsp:sp>
    <dsp:sp modelId="{242A9D23-7253-42D8-9474-88FE4867671D}">
      <dsp:nvSpPr>
        <dsp:cNvPr id="0" name=""/>
        <dsp:cNvSpPr/>
      </dsp:nvSpPr>
      <dsp:spPr>
        <a:xfrm>
          <a:off x="44231" y="21901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EC758D-AF91-4ECF-859B-72320447F8F0}">
      <dsp:nvSpPr>
        <dsp:cNvPr id="0" name=""/>
        <dsp:cNvSpPr/>
      </dsp:nvSpPr>
      <dsp:spPr>
        <a:xfrm>
          <a:off x="889230" y="1167474"/>
          <a:ext cx="7637938" cy="583737"/>
        </a:xfrm>
        <a:prstGeom prst="rect">
          <a:avLst/>
        </a:prstGeom>
        <a:solidFill>
          <a:srgbClr val="FDFEC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16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Всеки трябва да може да се възползва от интернет достъп на публични места в цяла Европа, независимо от това къде живее или какви са доходите му.</a:t>
          </a:r>
          <a:endParaRPr lang="bg-BG" sz="1600" kern="1200" dirty="0">
            <a:solidFill>
              <a:srgbClr val="4611DD"/>
            </a:solidFill>
          </a:endParaRPr>
        </a:p>
      </dsp:txBody>
      <dsp:txXfrm>
        <a:off x="889230" y="1167474"/>
        <a:ext cx="7637938" cy="583737"/>
      </dsp:txXfrm>
    </dsp:sp>
    <dsp:sp modelId="{58A9D3F7-9AA8-445F-BFB5-4F214B625B4C}">
      <dsp:nvSpPr>
        <dsp:cNvPr id="0" name=""/>
        <dsp:cNvSpPr/>
      </dsp:nvSpPr>
      <dsp:spPr>
        <a:xfrm>
          <a:off x="524395" y="1094507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E0043D-625E-4396-A0AD-4327306722A7}">
      <dsp:nvSpPr>
        <dsp:cNvPr id="0" name=""/>
        <dsp:cNvSpPr/>
      </dsp:nvSpPr>
      <dsp:spPr>
        <a:xfrm>
          <a:off x="974488" y="2016222"/>
          <a:ext cx="7559247" cy="583737"/>
        </a:xfrm>
        <a:prstGeom prst="rect">
          <a:avLst/>
        </a:prstGeom>
        <a:solidFill>
          <a:srgbClr val="91E8F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altLang="zh-CN" sz="2000" b="1" kern="1200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Общ бюджет 120 млн. евро. </a:t>
          </a:r>
          <a:r>
            <a:rPr lang="bg-BG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 на първия конкурс 1</a:t>
          </a:r>
          <a:r>
            <a:rPr lang="en-US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bg-BG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млн. евро.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altLang="zh-CN" sz="2000" b="1" kern="1200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20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</a:p>
      </dsp:txBody>
      <dsp:txXfrm>
        <a:off x="974488" y="2016222"/>
        <a:ext cx="7559247" cy="583737"/>
      </dsp:txXfrm>
    </dsp:sp>
    <dsp:sp modelId="{D7B57AED-3E86-410E-8864-142701DA4AF5}">
      <dsp:nvSpPr>
        <dsp:cNvPr id="0" name=""/>
        <dsp:cNvSpPr/>
      </dsp:nvSpPr>
      <dsp:spPr>
        <a:xfrm>
          <a:off x="743962" y="197000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B03959-EC84-43D3-AC3F-19ADA19FB3F2}">
      <dsp:nvSpPr>
        <dsp:cNvPr id="0" name=""/>
        <dsp:cNvSpPr/>
      </dsp:nvSpPr>
      <dsp:spPr>
        <a:xfrm>
          <a:off x="1152121" y="3816427"/>
          <a:ext cx="7418372" cy="583737"/>
        </a:xfrm>
        <a:prstGeom prst="rect">
          <a:avLst/>
        </a:prstGeom>
        <a:solidFill>
          <a:srgbClr val="C9A4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18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 6000 и 8000 общини в цяла Европа ще получат финансиране</a:t>
          </a:r>
          <a:r>
            <a:rPr lang="en-US" altLang="zh-CN" sz="18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bg-BG" altLang="zh-CN" sz="18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периода на инициативата. </a:t>
          </a:r>
        </a:p>
      </dsp:txBody>
      <dsp:txXfrm>
        <a:off x="1152121" y="3816427"/>
        <a:ext cx="7418372" cy="583737"/>
      </dsp:txXfrm>
    </dsp:sp>
    <dsp:sp modelId="{E05746EE-B240-4AD3-AAE9-F623D2272610}">
      <dsp:nvSpPr>
        <dsp:cNvPr id="0" name=""/>
        <dsp:cNvSpPr/>
      </dsp:nvSpPr>
      <dsp:spPr>
        <a:xfrm>
          <a:off x="792091" y="2880316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F356E-9F60-43BD-A72D-488F817416F0}">
      <dsp:nvSpPr>
        <dsp:cNvPr id="0" name=""/>
        <dsp:cNvSpPr/>
      </dsp:nvSpPr>
      <dsp:spPr>
        <a:xfrm>
          <a:off x="1432364" y="2952326"/>
          <a:ext cx="7136584" cy="583737"/>
        </a:xfrm>
        <a:prstGeom prst="rect">
          <a:avLst/>
        </a:prstGeom>
        <a:solidFill>
          <a:srgbClr val="99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altLang="zh-CN" sz="18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 конкурса до края на 2020 г. по тази инициатива. </a:t>
          </a:r>
        </a:p>
      </dsp:txBody>
      <dsp:txXfrm>
        <a:off x="1432364" y="2952326"/>
        <a:ext cx="7136584" cy="583737"/>
      </dsp:txXfrm>
    </dsp:sp>
    <dsp:sp modelId="{D8457ED9-C008-4E31-A065-7C1E7F2E606B}">
      <dsp:nvSpPr>
        <dsp:cNvPr id="0" name=""/>
        <dsp:cNvSpPr/>
      </dsp:nvSpPr>
      <dsp:spPr>
        <a:xfrm>
          <a:off x="524395" y="3720437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55CF9C-1B0D-49BD-93B3-19D95E6C5621}">
      <dsp:nvSpPr>
        <dsp:cNvPr id="0" name=""/>
        <dsp:cNvSpPr/>
      </dsp:nvSpPr>
      <dsp:spPr>
        <a:xfrm>
          <a:off x="409067" y="4668899"/>
          <a:ext cx="8118102" cy="583737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3341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7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Инициативата предвижда бързо внедряване, гъвкаво прилагане, улеснено кандидатстване, финансиране, одит и мониторинг </a:t>
          </a:r>
          <a:r>
            <a:rPr lang="en-US" sz="17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bg-BG" sz="17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Комисията</a:t>
          </a:r>
          <a:r>
            <a:rPr lang="en-US" sz="17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bg-BG" sz="17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bg-BG" altLang="zh-CN" sz="1700" b="1" kern="1200" dirty="0" smtClean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9067" y="4668899"/>
        <a:ext cx="8118102" cy="583737"/>
      </dsp:txXfrm>
    </dsp:sp>
    <dsp:sp modelId="{F6E45259-DB0F-47C3-8D38-AACB2F1386E5}">
      <dsp:nvSpPr>
        <dsp:cNvPr id="0" name=""/>
        <dsp:cNvSpPr/>
      </dsp:nvSpPr>
      <dsp:spPr>
        <a:xfrm>
          <a:off x="44231" y="4595932"/>
          <a:ext cx="729671" cy="7296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B152CD-0BE8-44FD-9680-047744D265F2}">
      <dsp:nvSpPr>
        <dsp:cNvPr id="0" name=""/>
        <dsp:cNvSpPr/>
      </dsp:nvSpPr>
      <dsp:spPr>
        <a:xfrm>
          <a:off x="0" y="543260"/>
          <a:ext cx="88931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589AF3-C0D8-42BB-9452-AF5E632870EC}">
      <dsp:nvSpPr>
        <dsp:cNvPr id="0" name=""/>
        <dsp:cNvSpPr/>
      </dsp:nvSpPr>
      <dsp:spPr>
        <a:xfrm>
          <a:off x="423381" y="41420"/>
          <a:ext cx="8467614" cy="1003680"/>
        </a:xfrm>
        <a:prstGeom prst="roundRect">
          <a:avLst/>
        </a:prstGeom>
        <a:solidFill>
          <a:srgbClr val="C9A4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299" tIns="0" rIns="2352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Всяка община може да се възползва </a:t>
          </a:r>
          <a:r>
            <a:rPr lang="bg-BG" sz="2400" b="1" kern="1200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само от един ваучер </a:t>
          </a:r>
          <a:r>
            <a:rPr lang="bg-BG" sz="2400" b="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през цялата продължителност на схемата</a:t>
          </a:r>
          <a:r>
            <a:rPr lang="en-US" sz="2400" b="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bg-BG" sz="2400" b="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 2020 г.  </a:t>
          </a:r>
          <a:endParaRPr lang="en-US" sz="2400" b="0" kern="120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381" y="41420"/>
        <a:ext cx="8467614" cy="1003680"/>
      </dsp:txXfrm>
    </dsp:sp>
    <dsp:sp modelId="{A2DCDF59-0E22-4535-97C6-E0EA21628A2F}">
      <dsp:nvSpPr>
        <dsp:cNvPr id="0" name=""/>
        <dsp:cNvSpPr/>
      </dsp:nvSpPr>
      <dsp:spPr>
        <a:xfrm>
          <a:off x="0" y="2085501"/>
          <a:ext cx="88931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DC7C5-A5CB-4830-832A-87FC4E986913}">
      <dsp:nvSpPr>
        <dsp:cNvPr id="0" name=""/>
        <dsp:cNvSpPr/>
      </dsp:nvSpPr>
      <dsp:spPr>
        <a:xfrm>
          <a:off x="425560" y="1584172"/>
          <a:ext cx="8467614" cy="1003680"/>
        </a:xfrm>
        <a:prstGeom prst="roundRect">
          <a:avLst/>
        </a:prstGeom>
        <a:solidFill>
          <a:srgbClr val="99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299" tIns="0" rIns="2352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Целеви </a:t>
          </a:r>
          <a:r>
            <a:rPr lang="bg-BG" sz="2400" b="1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минимум</a:t>
          </a:r>
          <a:r>
            <a:rPr lang="bg-BG" sz="240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</a:t>
          </a:r>
          <a:r>
            <a:rPr lang="bg-BG" sz="2400" b="1" kern="1200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15 ваучера за държава членка </a:t>
          </a:r>
          <a:r>
            <a:rPr lang="bg-BG" sz="240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всеки отделен конкурс.</a:t>
          </a:r>
          <a:endParaRPr lang="en-US" sz="2400" kern="120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5560" y="1584172"/>
        <a:ext cx="8467614" cy="1003680"/>
      </dsp:txXfrm>
    </dsp:sp>
    <dsp:sp modelId="{E24AAF15-8D74-4487-9014-C11723FDA403}">
      <dsp:nvSpPr>
        <dsp:cNvPr id="0" name=""/>
        <dsp:cNvSpPr/>
      </dsp:nvSpPr>
      <dsp:spPr>
        <a:xfrm>
          <a:off x="0" y="3627741"/>
          <a:ext cx="8893175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4E42B8-ACB0-4358-B97A-6853009B3467}">
      <dsp:nvSpPr>
        <dsp:cNvPr id="0" name=""/>
        <dsp:cNvSpPr/>
      </dsp:nvSpPr>
      <dsp:spPr>
        <a:xfrm>
          <a:off x="425560" y="3091484"/>
          <a:ext cx="8467614" cy="1003680"/>
        </a:xfrm>
        <a:prstGeom prst="roundRect">
          <a:avLst/>
        </a:prstGeom>
        <a:solidFill>
          <a:srgbClr val="A2DEE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299" tIns="0" rIns="23529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400" b="1" kern="1200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Максимум 8 % </a:t>
          </a:r>
          <a:r>
            <a:rPr lang="bg-BG" sz="2400" kern="12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 индикативния бюджет за конкурса за държава членка.</a:t>
          </a:r>
          <a:endParaRPr lang="en-US" sz="2400" kern="1200" dirty="0">
            <a:solidFill>
              <a:srgbClr val="4611D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5560" y="3091484"/>
        <a:ext cx="8467614" cy="10036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2D924-EFB6-440C-9FE5-A8B9D366F5F9}" type="datetimeFigureOut">
              <a:rPr lang="bg-BG" smtClean="0"/>
              <a:pPr/>
              <a:t>8.3.2018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D4ED1-C22B-440F-8EB1-C3AE3FB4732A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166204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35511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1556792"/>
            <a:ext cx="6328792" cy="6480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9EA45-C5B0-428A-84E8-64C9BAD1B05D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705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08FA8-2650-43F8-A9CF-DD4358CF79BB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036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2AB3-3B17-4B38-AA5D-633476567BE4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9039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6A27-3D81-47FD-BF9B-CE8A51641449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0765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D8504-6741-4086-8E1B-A87B30E01FE8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993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126-7338-4710-9E4D-2023897F2103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9288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9A67-185E-4B6F-B989-4C6F76157D64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06145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EF96-3A61-44D2-A613-49706E0581BD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2760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1B07-0FFA-48AF-A35A-151A061A1370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26253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C5FB-7DAF-42A5-9471-4D451DFD8AC0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9728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853C-4C8E-405A-8332-C9E101C440C1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700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AA6F3-C62C-4FD8-8224-FDB108DE7F6D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6897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icon to add picture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40B6-5CA1-4319-83D6-7408E7A6CD90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88621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101D-E6FB-4214-AD64-798F5D5706FD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5262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61DB-802C-4EC9-8C4B-56D8EA60B6C9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7316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70A5B-C344-4096-99AF-F9C5F3C5271D}" type="datetime1">
              <a:rPr lang="zh-CN" altLang="en-US" smtClean="0"/>
              <a:pPr>
                <a:defRPr/>
              </a:pPr>
              <a:t>2018/3/8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A209-A4BD-408C-9890-793E19732156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391159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6C4CE-7483-4726-899E-5A9EA1B50527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C042-F7F1-4381-95D1-8CB17AD1FAB0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702515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C284E1-83A1-4E10-9C0C-579D2EEA6981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7654-D1DB-4882-B5C3-9560E2ABAB30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201953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90682A-D2EC-428C-A883-08B393CD1A0E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6F54B-FFE7-44E5-A417-8567CC52DE9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854093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F765A0-4D1E-4AEF-8C75-7607A85860B6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9374-2C8C-4F11-AEAC-48EECE234C6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2701310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73B241-E908-4134-85AD-E07F6B039D39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AB22-4D39-4C20-92CC-8D60F8059ED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3213097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AFC50E-578F-4614-AD72-0812DA50A48F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DB47-498B-4082-AADA-45864D8B9B2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75377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AE935-0DFF-44E4-AA9C-30A1371EC17E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9183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B9FC22-3300-4E20-AEEE-FF7CE485544B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DB09-F5D5-4976-87C1-B0D2227606FF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9422615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44779D-A6F0-46FA-9CC1-6B0CC8A3F928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C669-80F8-4956-BE17-28CBD73471E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945203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1B8CFF-3D3D-42D0-89B5-FE1A0EF636A6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90DC8-C8A1-489B-927F-8D7F081C2EE2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4939487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21094B-9EE5-40E4-9CF4-5A34A09171B3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DAC0B-F316-4FEF-A36F-EC8386DD51EC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10609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16C2D2-CCCE-49DD-B5BC-3113DFCC8E49}" type="datetime1">
              <a:rPr lang="zh-CN" altLang="en-US" smtClean="0"/>
              <a:pPr>
                <a:defRPr/>
              </a:pPr>
              <a:t>2018/3/8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8A209-A4BD-408C-9890-793E19732156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6639851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BF2700-545A-4B58-83FC-929690488423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C042-F7F1-4381-95D1-8CB17AD1FAB0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8397782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68D5FE-9C76-4865-BA05-A0D630D66F31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C7654-D1DB-4882-B5C3-9560E2ABAB30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7481204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8F40E6-D1EE-4B95-AF4B-71A0536D28F6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6F54B-FFE7-44E5-A417-8567CC52DE9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9748586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0617C-1536-480C-B21B-FB6DE36ED8DE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B9374-2C8C-4F11-AEAC-48EECE234C6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5142201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AFA457-AC28-4CD5-8F71-F3C5CC73716A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AB22-4D39-4C20-92CC-8D60F8059ED5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12220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648DD-18C0-4C37-8ADC-BB5BA7DDBF60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94669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9A1BCA-45C0-4EF2-8FF4-9B27425807E2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DB47-498B-4082-AADA-45864D8B9B2D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869130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D35306-A8E0-4C3F-BB1F-65F89DE4F313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DB09-F5D5-4976-87C1-B0D2227606FF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225736974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4FE20-3CA3-41CC-8DBD-5F94A21BF870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8C669-80F8-4956-BE17-28CBD73471E8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1691042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B4050E-69C6-4CCF-9CF9-BBC476B92784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90DC8-C8A1-489B-927F-8D7F081C2EE2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13452568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26167-FA2A-4E99-9C45-3287E81E3777}" type="datetime1">
              <a:rPr lang="zh-CN" altLang="en-US" smtClean="0"/>
              <a:pPr>
                <a:defRPr/>
              </a:pPr>
              <a:t>2018/3/8</a:t>
            </a:fld>
            <a:endParaRPr lang="zh-CN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DAC0B-F316-4FEF-A36F-EC8386DD51EC}" type="slidenum">
              <a:rPr lang="en-US" altLang="zh-CN" smtClean="0"/>
              <a:pPr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xmlns="" val="365688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07BB-CD8B-4DC3-A53D-4282DC5283B5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3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658F4-A814-4864-9E14-D88AFB8D5EFC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956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1F5FD-7D10-446E-A513-E2AFA533549D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1546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424B8-E61E-4C1A-8CDB-FC39ED16BF45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828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icon to add picture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336E-B8DE-44D9-8849-747AD9C2C88E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637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0C537-3267-41BE-B204-E987F0CCB776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168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275A-1DFA-46A6-9704-4D3A8FA9E1FA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5199-9637-4A69-8832-ADFB5A9EF1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218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DCDAE8-CAA2-4D8A-85F5-753CF42D7730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136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B78CF4-FCD4-4857-8411-7055CE330A53}" type="datetime1">
              <a:rPr lang="zh-CN" altLang="en-US" smtClean="0"/>
              <a:pPr/>
              <a:t>2018/3/8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7391C63C-F977-4891-A96C-AFAC8973E1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761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tools/agm/bg/support/registering-agm/eu-login-account-creatio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digital-single-market/en/faq/wifi4eu-questions-and-answers" TargetMode="External"/><Relationship Id="rId3" Type="http://schemas.openxmlformats.org/officeDocument/2006/relationships/hyperlink" Target="https://www.mtitc.government.bg/bg/informacionni-tehnologii/vuprosi-i-otgovori-za-eit-i-wifi4eu/vuprosi-i-otgovori-za-eit-i-wifi4eu-0" TargetMode="External"/><Relationship Id="rId7" Type="http://schemas.openxmlformats.org/officeDocument/2006/relationships/hyperlink" Target="https://ec.europa.eu/digital-single-market/en/policies/wifi4eu-free-wi-fi-european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titc.government.bg/sites/default/files/uploads/it/pe00028-re01.bg17.pdf" TargetMode="External"/><Relationship Id="rId5" Type="http://schemas.openxmlformats.org/officeDocument/2006/relationships/hyperlink" Target="https://www.mtitc.government.bg/sites/default/files/uploads/it/pe00028-re01.en17.pdf" TargetMode="External"/><Relationship Id="rId4" Type="http://schemas.openxmlformats.org/officeDocument/2006/relationships/hyperlink" Target="https://ec.europa.eu/inea/sites/inea/files/c_2017_7732_f1_annex_en_v4_p1_954895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hdobreva@mtitc.government.b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0"/>
            <a:ext cx="8940552" cy="3212976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50800" dir="5400000" algn="ctr" rotWithShape="0">
              <a:schemeClr val="accent5">
                <a:lumMod val="60000"/>
                <a:lumOff val="40000"/>
              </a:schemeClr>
            </a:outerShdw>
            <a:softEdge rad="12700"/>
          </a:effectLst>
          <a:scene3d>
            <a:camera prst="orthographicFront"/>
            <a:lightRig rig="threePt" dir="t"/>
          </a:scene3d>
          <a:sp3d prstMaterial="dkEdge">
            <a:bevelT w="152400" h="50800" prst="softRound"/>
          </a:sp3d>
        </p:spPr>
        <p:txBody>
          <a:bodyPr>
            <a:normAutofit/>
          </a:bodyPr>
          <a:lstStyle/>
          <a:p>
            <a:r>
              <a:rPr lang="bg-BG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Инициативата WiFi4EU</a:t>
            </a:r>
            <a:r>
              <a:rPr lang="en-US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bg-BG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безплатен</a:t>
            </a:r>
            <a:r>
              <a:rPr lang="ru-RU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за </a:t>
            </a:r>
            <a:r>
              <a:rPr lang="bg-BG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европейците</a:t>
            </a:r>
            <a:r>
              <a:rPr lang="ru-RU" sz="4800" b="1" dirty="0" smtClean="0">
                <a:solidFill>
                  <a:srgbClr val="4CE1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4800" b="1" dirty="0" smtClean="0">
                <a:solidFill>
                  <a:srgbClr val="4CE1F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4800" dirty="0">
              <a:solidFill>
                <a:srgbClr val="4CE1F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4653136"/>
            <a:ext cx="4908104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ХРИСТИНА ДОБРЕВА</a:t>
            </a:r>
            <a:r>
              <a:rPr lang="en-US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ДЪРЖАВЕН 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 </a:t>
            </a:r>
            <a:r>
              <a:rPr lang="ru-RU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 „ЕВРОПЕЙСКИ ПРОГРАМИ </a:t>
            </a:r>
            <a:r>
              <a:rPr lang="ru-RU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ПРОЕКТИ“, 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ДИРЕКЦИЯ </a:t>
            </a:r>
            <a:r>
              <a:rPr lang="ru-RU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„ИНФОРМАЦИОННИ ТЕХНОЛОГИИ“, МТИТС</a:t>
            </a:r>
            <a:endParaRPr lang="bg-BG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7415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80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Онлайн портал</a:t>
            </a:r>
            <a:endParaRPr lang="bg-BG" altLang="zh-CN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10990" cy="5760640"/>
          </a:xfrm>
        </p:spPr>
        <p:txBody>
          <a:bodyPr>
            <a:normAutofit fontScale="25000" lnSpcReduction="20000"/>
          </a:bodyPr>
          <a:lstStyle/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опростен формуляр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порталът ще бъде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отворен 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6-8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седмици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 обявяване на конкурса и желаещите ще могат да попълнят 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съхранят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своите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формуляри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датата на конкурса ще бъде обявена при отварянето на портала за регистрация, където ще има часовник, отброяващ оставащото време;</a:t>
            </a: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опцията </a:t>
            </a:r>
            <a:r>
              <a:rPr lang="bg-BG" altLang="zh-CN" sz="6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„подаване“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стане активна след обявяване на конкурса; </a:t>
            </a: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регистрирането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община е необходим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 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EU </a:t>
            </a:r>
            <a:r>
              <a:rPr lang="ru-RU" altLang="zh-CN" sz="7200" b="1" dirty="0" err="1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login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g-BG" altLang="zh-CN" sz="72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порталът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работи на всички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официални езици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ЕС;</a:t>
            </a: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общините са предвидени раздели за </a:t>
            </a: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</a:t>
            </a:r>
            <a:r>
              <a:rPr lang="bg-BG" altLang="bg-BG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кандидатстване и избор на </a:t>
            </a: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бенефициенти;</a:t>
            </a:r>
            <a:endParaRPr lang="bg-BG" altLang="bg-BG" sz="6400" b="1" dirty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операторите: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и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акредитация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доставка на </a:t>
            </a: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мрежово оборудване </a:t>
            </a:r>
            <a:r>
              <a:rPr lang="ru-RU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WiFi4EU;</a:t>
            </a:r>
            <a:endParaRPr lang="bg-BG" altLang="zh-CN" sz="6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19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общините могат да изберат и оператор, който не е регистриран на портала, но в случай че бъдат одобрени за финансиране, операторът следва да се регистрира;</a:t>
            </a:r>
          </a:p>
          <a:p>
            <a:pPr marL="0" indent="3619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zh-CN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се публикува разнообразна полезна информация;</a:t>
            </a:r>
          </a:p>
          <a:p>
            <a:pPr marL="0" indent="3619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 </a:t>
            </a:r>
            <a:r>
              <a:rPr lang="bg-BG" altLang="bg-BG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конкретни приложения, включително за Wi-Fi инсталационни компании, за да предоставят подробности за точките за достъп и за крайните потребители на безплатните обществени точки </a:t>
            </a: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WiFi4EU;</a:t>
            </a:r>
          </a:p>
          <a:p>
            <a:pPr marL="0" indent="3619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 </a:t>
            </a:r>
            <a:r>
              <a:rPr lang="bg-BG" altLang="bg-BG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</a:t>
            </a: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се осъществява мониторинг </a:t>
            </a:r>
            <a:r>
              <a:rPr lang="bg-BG" altLang="bg-BG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мрежата;</a:t>
            </a:r>
          </a:p>
          <a:p>
            <a:pPr marL="0" indent="3619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bg-BG" altLang="bg-BG" sz="6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персонализирани </a:t>
            </a:r>
            <a:r>
              <a:rPr lang="bg-BG" altLang="bg-BG" sz="64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целеви страници за местните публични органи, предлагащи услугата. 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bg-BG" altLang="zh-CN" sz="6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19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bg-BG" altLang="zh-CN" sz="6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bg-BG" altLang="zh-CN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en-US" altLang="zh-CN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ru-RU" altLang="zh-CN" b="1" dirty="0">
              <a:solidFill>
                <a:srgbClr val="0C038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10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6756" y="2301466"/>
            <a:ext cx="1675782" cy="9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7592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48816760"/>
              </p:ext>
            </p:extLst>
          </p:nvPr>
        </p:nvGraphicFramePr>
        <p:xfrm>
          <a:off x="539552" y="1124744"/>
          <a:ext cx="847894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11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332656"/>
            <a:ext cx="1079086" cy="1079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75856" y="3265525"/>
            <a:ext cx="2160240" cy="356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4069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5448124"/>
              </p:ext>
            </p:extLst>
          </p:nvPr>
        </p:nvGraphicFramePr>
        <p:xfrm>
          <a:off x="611560" y="112474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12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78131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9483247"/>
              </p:ext>
            </p:extLst>
          </p:nvPr>
        </p:nvGraphicFramePr>
        <p:xfrm>
          <a:off x="611560" y="112474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13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11485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8692650"/>
              </p:ext>
            </p:extLst>
          </p:nvPr>
        </p:nvGraphicFramePr>
        <p:xfrm>
          <a:off x="100877" y="116632"/>
          <a:ext cx="8928992" cy="5390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7389" y="531268"/>
            <a:ext cx="8892480" cy="6326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Действията, </a:t>
            </a:r>
            <a:r>
              <a:rPr lang="bg-BG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предприети</a:t>
            </a:r>
            <a:r>
              <a:rPr lang="ru-RU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осигуряване на локална безжична връзка, отговарят на условията за получаване на финансиране, ако:</a:t>
            </a:r>
          </a:p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изпълняват от орган на публичния сектор, който е в състояние да планира и контролира инсталацията, както и да осигури за минимум три години финансирането на оперативните разходи на вътрешни или външни местни безжични точки за достъп в обществени пространства;</a:t>
            </a:r>
          </a:p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основават се на високоскоростна широколентова свързаност, позволяваща предоставянето на висококачествен интернет  на потребителите, който:</a:t>
            </a:r>
          </a:p>
          <a:p>
            <a:pPr marL="285750" indent="-285750" algn="just">
              <a:lnSpc>
                <a:spcPct val="150000"/>
              </a:lnSpc>
              <a:buClr>
                <a:srgbClr val="4611DD"/>
              </a:buClr>
              <a:buFont typeface="Wingdings" panose="05000000000000000000" pitchFamily="2" charset="2"/>
              <a:buChar char="ü"/>
              <a:defRPr/>
            </a:pP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безплатен и без дискриминационни условия, лесен за достъп, сигурен и използва най-новото и най-доброто налично оборудване, способно да предоставя високоскоростна свързаност; </a:t>
            </a:r>
          </a:p>
          <a:p>
            <a:pPr marL="285750" indent="-285750" algn="just">
              <a:lnSpc>
                <a:spcPct val="150000"/>
              </a:lnSpc>
              <a:buClr>
                <a:srgbClr val="4611DD"/>
              </a:buClr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bg-BG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държа</a:t>
            </a:r>
            <a:r>
              <a:rPr lang="ru-RU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достъпа до иновативни цифрови услуги;</a:t>
            </a:r>
          </a:p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(3)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използват общата визуална идентичност, която </a:t>
            </a:r>
            <a:r>
              <a:rPr lang="bg-BG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бъде предоставена от ЕК;</a:t>
            </a:r>
          </a:p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(4)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зачитат принципите на технологична неутралност на нивото на пренос (backhaul);</a:t>
            </a:r>
          </a:p>
          <a:p>
            <a:pPr algn="just">
              <a:lnSpc>
                <a:spcPct val="150000"/>
              </a:lnSpc>
              <a:buClr>
                <a:srgbClr val="99FF99"/>
              </a:buClr>
              <a:defRPr/>
            </a:pPr>
            <a:r>
              <a:rPr lang="ru-RU" sz="1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(5) </a:t>
            </a:r>
            <a:r>
              <a:rPr lang="ru-RU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осигуряват необходимото оборудване и/или свързаните с него инсталационни услуги в съответствие с приложимото право, за да гарантират, че проектите не нарушават неправомерно конкуренцията.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14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920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bg-BG" sz="4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Допълнителна информация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79512" y="1125538"/>
            <a:ext cx="8856984" cy="5732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(ЕС) № 283/2014 НА ЕВРОПЕЙСКИЯ ПАРЛАМЕНТ И НА СЪВЕТА</a:t>
            </a:r>
            <a:r>
              <a:rPr lang="en-US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11 март 2014г.</a:t>
            </a:r>
            <a:r>
              <a:rPr lang="en-US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относно насоки за трансевропейските мрежи в областта на телекомуникационната инфраструктура и за отмяна на Решение № 1336/97/ЕО (</a:t>
            </a:r>
            <a:r>
              <a:rPr lang="en-US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OJ L86/14 </a:t>
            </a: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n-US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март 2014)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bg-BG" altLang="bg-BG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http://eur-lex.europa.eu/legal-content/BG/TXT/?uri=uriserv:OJ.L_.2014.086.01.0014.01.BUL</a:t>
            </a:r>
          </a:p>
          <a:p>
            <a:pPr algn="just">
              <a:lnSpc>
                <a:spcPct val="80000"/>
              </a:lnSpc>
              <a:defRPr/>
            </a:pP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(ЕС) № 1316/2013 НА ЕВРОПЕЙСКИЯ ПАРЛАМЕНТ И НА СЪВЕТА от 11 декември 2013 за създаване на Механизъм за свързване на Европа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bg-BG" altLang="bg-BG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http://eur-lex.europa.eu/legal-</a:t>
            </a:r>
            <a:r>
              <a:rPr lang="bg-BG" altLang="bg-BG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content/BG/TXT/?uri=uriserv:OJ.L_.2013.348.01.0129.01.BUL</a:t>
            </a:r>
            <a:endParaRPr lang="en-US" altLang="bg-BG" sz="2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</a:t>
            </a:r>
            <a:r>
              <a:rPr lang="en-US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WiFi4EU</a:t>
            </a:r>
            <a:r>
              <a:rPr lang="bg-BG" altLang="bg-BG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en-US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https://www.mtitc.government.bg/bg/informacionni-tehnologii/vuprosi-i-otgovori-za-eit-i-wifi4eu/vuprosi-i-otgovori-za-eit-i-wifi4eu-0</a:t>
            </a:r>
            <a:endParaRPr lang="en-US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None/>
              <a:defRPr/>
            </a:pP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аботната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за сектор „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Телекомуникации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от Механизма за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свързване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Европа е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актуализирана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достъпна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адрес: 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https://ec.europa.eu/inea/sites/inea/files/c_2017_7732_f1_annex_en_v4_p1_954895.pdf</a:t>
            </a:r>
            <a:endParaRPr lang="ru-RU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Регламент (ЕС) 2017/1953 </a:t>
            </a:r>
            <a:r>
              <a:rPr lang="en-US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EN</a:t>
            </a: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Регламент (ЕС) 2017/1953 </a:t>
            </a:r>
            <a:r>
              <a:rPr lang="en-US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BG </a:t>
            </a:r>
            <a:r>
              <a:rPr lang="bg-BG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парламент и на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Съвета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25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октомври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г. за изменение на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регламенти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(ЕС) № 1316/2013 и (ЕС) № 283/2014 по отношение на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насърчаването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свързаността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интернет в </a:t>
            </a:r>
            <a:r>
              <a:rPr lang="ru-RU" altLang="bg-BG" sz="20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местните</a:t>
            </a:r>
            <a:r>
              <a:rPr lang="ru-RU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общности.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https://ec.europa.eu/digital-single-market/en/policies/wifi4eu-free-wi-fi-europeans</a:t>
            </a:r>
            <a:endParaRPr lang="bg-BG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-US" altLang="bg-BG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</a:t>
            </a:r>
            <a:r>
              <a:rPr lang="en-US" altLang="bg-BG" sz="20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ec.europa.eu/digital-single-market/en/faq/wifi4eu-questions-and-answers</a:t>
            </a:r>
            <a:endParaRPr lang="bg-BG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bg-BG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bg-BG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bg-BG" altLang="bg-BG" sz="2000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endParaRPr lang="bg-BG" altLang="bg-BG" sz="2400" dirty="0" smtClean="0">
              <a:solidFill>
                <a:srgbClr val="00B0F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bg-BG" altLang="zh-CN" sz="1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15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3462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855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altLang="bg-BG" sz="4000" dirty="0" smtClean="0">
                <a:latin typeface="Times New Roman" panose="02020603050405020304" pitchFamily="18" charset="0"/>
              </a:rPr>
              <a:t/>
            </a:r>
            <a:br>
              <a:rPr lang="bg-BG" altLang="bg-BG" sz="4000" dirty="0" smtClean="0">
                <a:latin typeface="Times New Roman" panose="02020603050405020304" pitchFamily="18" charset="0"/>
              </a:rPr>
            </a:br>
            <a:r>
              <a:rPr lang="bg-BG" altLang="bg-BG" sz="5800" b="1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БЛАГОДАР</a:t>
            </a:r>
            <a:r>
              <a:rPr lang="bg-BG" altLang="bg-BG" sz="5800" b="1" dirty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Я</a:t>
            </a:r>
            <a:r>
              <a:rPr lang="bg-BG" altLang="bg-BG" sz="5800" b="1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ЗА ВНИМАНИЕТО!</a:t>
            </a:r>
            <a:r>
              <a:rPr lang="bg-BG" altLang="bg-BG" sz="5800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bg-BG" altLang="bg-BG" sz="5800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bg-BG" altLang="bg-BG" sz="5800" dirty="0" smtClean="0">
              <a:solidFill>
                <a:srgbClr val="0DB4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124744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altLang="bg-BG" sz="3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bg-BG" altLang="bg-BG" sz="3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ХРИСТИНА ДОБРЕВА</a:t>
            </a:r>
          </a:p>
          <a:p>
            <a:pPr algn="ctr">
              <a:defRPr/>
            </a:pPr>
            <a:r>
              <a:rPr lang="en-US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</a:p>
          <a:p>
            <a:pPr algn="ctr">
              <a:defRPr/>
            </a:pPr>
            <a:r>
              <a:rPr lang="bg-BG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Министерство </a:t>
            </a:r>
            <a:r>
              <a:rPr lang="bg-BG" altLang="bg-BG" sz="2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на транспорта, информационните технологии и съобщенията</a:t>
            </a:r>
          </a:p>
          <a:p>
            <a:pPr algn="ctr">
              <a:defRPr/>
            </a:pPr>
            <a:endParaRPr lang="bg-BG" altLang="bg-BG" sz="2400" b="1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bg-BG" altLang="bg-BG" sz="24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Тел</a:t>
            </a:r>
            <a:r>
              <a:rPr lang="bg-BG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.</a:t>
            </a:r>
            <a:r>
              <a:rPr lang="en-US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:  </a:t>
            </a:r>
            <a:r>
              <a:rPr lang="bg-BG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029409 283</a:t>
            </a:r>
            <a:endParaRPr lang="en-US" alt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         </a:t>
            </a:r>
            <a:endParaRPr lang="bg-BG" altLang="bg-BG" sz="2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endParaRPr lang="bg-BG" altLang="bg-BG" sz="3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bg-BG" sz="3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E-mail:  </a:t>
            </a:r>
            <a:r>
              <a:rPr lang="en-US" altLang="bg-BG" sz="3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hlinkClick r:id="rId3"/>
              </a:rPr>
              <a:t>hdobreva@mtitc.government.bg</a:t>
            </a:r>
            <a:endParaRPr lang="en-US" altLang="bg-BG" sz="3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endParaRPr lang="bg-BG" altLang="bg-BG" sz="3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16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8950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bg-BG" altLang="zh-CN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Инициативата </a:t>
            </a:r>
            <a:r>
              <a:rPr lang="en-US" altLang="zh-CN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WiFi4EU</a:t>
            </a:r>
            <a:endParaRPr lang="bg-BG" altLang="zh-CN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10990" cy="5760640"/>
          </a:xfrm>
        </p:spPr>
        <p:txBody>
          <a:bodyPr>
            <a:normAutofit fontScale="25000" lnSpcReduction="20000"/>
          </a:bodyPr>
          <a:lstStyle/>
          <a:p>
            <a:pPr marL="361950" indent="-3619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Съобщение на комисията от 14.09.2016 г. „Свързаност за изграждане на конкурентоспособен цифров единен пазар - към европейско общество на гигабитов интернет“ </a:t>
            </a:r>
          </a:p>
          <a:p>
            <a:pPr marL="361950" indent="-3619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bg-BG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нициативата </a:t>
            </a:r>
            <a:r>
              <a:rPr lang="en-US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WiFi4EU</a:t>
            </a:r>
            <a:r>
              <a:rPr lang="bg-BG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финансирана по Механизма за свързване на Европа – сектор „</a:t>
            </a:r>
            <a:r>
              <a:rPr lang="bg-BG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Телекомуникаци</a:t>
            </a:r>
            <a:r>
              <a:rPr lang="bg-BG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цели: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bg-BG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местна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безжична 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свързаност 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безплатно</a:t>
            </a:r>
            <a:r>
              <a:rPr lang="ru-RU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без </a:t>
            </a:r>
            <a:r>
              <a:rPr lang="ru-RU" altLang="zh-CN" sz="7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дискриминационни условия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използване на </a:t>
            </a:r>
            <a:r>
              <a:rPr lang="ru-RU" altLang="zh-CN" sz="7200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най-съвременно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zh-CN" sz="7200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най-качествено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налично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оборудване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преодоляване </a:t>
            </a:r>
            <a:r>
              <a:rPr lang="ru-RU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zh-CN" sz="7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цифровото 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</a:t>
            </a:r>
            <a:r>
              <a:rPr lang="ru-RU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особено в общности, които изостават по отношение на цифровата грамотност, включително в селските и отдалечените 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райони;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достъпа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altLang="zh-CN" sz="7200" b="1" dirty="0" err="1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високоскоростна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zh-CN" sz="7200" b="1" dirty="0" err="1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свръхвисокоскоростна</a:t>
            </a:r>
            <a:r>
              <a:rPr lang="ru-RU" altLang="zh-CN" sz="7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широколентова</a:t>
            </a:r>
            <a:r>
              <a:rPr lang="ru-RU" altLang="zh-CN" sz="7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свързаност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достъпа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онлайн услуги;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насърчава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интегрирането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със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съществуващи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публични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услуги;</a:t>
            </a:r>
          </a:p>
          <a:p>
            <a:pPr marL="715963" indent="-449263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насърчаване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zh-CN" sz="7200" b="1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развитието</a:t>
            </a:r>
            <a:r>
              <a:rPr lang="ru-RU" altLang="zh-CN" sz="7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МСП.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bg-BG" altLang="zh-CN" sz="6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3619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bg-BG" altLang="zh-CN" sz="64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bg-BG" altLang="zh-CN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en-US" altLang="zh-CN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spcAft>
                <a:spcPts val="600"/>
              </a:spcAft>
              <a:buNone/>
            </a:pPr>
            <a:endParaRPr lang="ru-RU" altLang="zh-CN" b="1" dirty="0">
              <a:solidFill>
                <a:srgbClr val="0C038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2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5598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ОБЩА ИНФОРМАЦИЯ</a:t>
            </a:r>
            <a:endParaRPr lang="bg-BG" altLang="zh-CN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9838358"/>
              </p:ext>
            </p:extLst>
          </p:nvPr>
        </p:nvGraphicFramePr>
        <p:xfrm>
          <a:off x="323528" y="1052736"/>
          <a:ext cx="86409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91C63C-F977-4891-A96C-AFAC8973E162}" type="slidenum"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1115616" y="3933056"/>
            <a:ext cx="729671" cy="729671"/>
          </a:xfrm>
          <a:prstGeom prst="ellips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35691027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136680" y="275417"/>
            <a:ext cx="6781800" cy="4114800"/>
            <a:chOff x="672" y="1152"/>
            <a:chExt cx="4272" cy="2592"/>
          </a:xfrm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2249" y="2304"/>
              <a:ext cx="1159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>
                      <a:alpha val="3098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672" y="2304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C0C0C0">
                      <a:alpha val="3098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3840" y="2304"/>
              <a:ext cx="1104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C0C0C0">
                      <a:alpha val="3098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gray">
            <a:xfrm>
              <a:off x="1889" y="1545"/>
              <a:ext cx="252" cy="283"/>
            </a:xfrm>
            <a:prstGeom prst="chevron">
              <a:avLst>
                <a:gd name="adj" fmla="val 5251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gray">
            <a:xfrm>
              <a:off x="3440" y="1545"/>
              <a:ext cx="251" cy="283"/>
            </a:xfrm>
            <a:prstGeom prst="chevron">
              <a:avLst>
                <a:gd name="adj" fmla="val 52514"/>
              </a:avLst>
            </a:prstGeom>
            <a:solidFill>
              <a:srgbClr val="69DDD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Group 41"/>
            <p:cNvGrpSpPr>
              <a:grpSpLocks/>
            </p:cNvGrpSpPr>
            <p:nvPr/>
          </p:nvGrpSpPr>
          <p:grpSpPr bwMode="auto">
            <a:xfrm>
              <a:off x="720" y="1152"/>
              <a:ext cx="1073" cy="1063"/>
              <a:chOff x="720" y="1152"/>
              <a:chExt cx="1073" cy="1063"/>
            </a:xfrm>
          </p:grpSpPr>
          <p:sp>
            <p:nvSpPr>
              <p:cNvPr id="35" name="Oval 13"/>
              <p:cNvSpPr>
                <a:spLocks noChangeArrowheads="1"/>
              </p:cNvSpPr>
              <p:nvPr/>
            </p:nvSpPr>
            <p:spPr bwMode="gray">
              <a:xfrm>
                <a:off x="720" y="1152"/>
                <a:ext cx="1073" cy="1063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36" name="Oval 14"/>
              <p:cNvSpPr>
                <a:spLocks noChangeArrowheads="1"/>
              </p:cNvSpPr>
              <p:nvPr/>
            </p:nvSpPr>
            <p:spPr bwMode="gray">
              <a:xfrm>
                <a:off x="720" y="1152"/>
                <a:ext cx="1073" cy="1063"/>
              </a:xfrm>
              <a:prstGeom prst="ellipse">
                <a:avLst/>
              </a:pr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37" name="Oval 15"/>
              <p:cNvSpPr>
                <a:spLocks noChangeArrowheads="1"/>
              </p:cNvSpPr>
              <p:nvPr/>
            </p:nvSpPr>
            <p:spPr bwMode="gray">
              <a:xfrm>
                <a:off x="790" y="1221"/>
                <a:ext cx="933" cy="924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54118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gray">
              <a:xfrm>
                <a:off x="791" y="1223"/>
                <a:ext cx="933" cy="924"/>
              </a:xfrm>
              <a:prstGeom prst="ellipse">
                <a:avLst/>
              </a:prstGeom>
              <a:solidFill>
                <a:srgbClr val="CC00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39" name="Oval 17"/>
              <p:cNvSpPr>
                <a:spLocks noChangeArrowheads="1"/>
              </p:cNvSpPr>
              <p:nvPr/>
            </p:nvSpPr>
            <p:spPr bwMode="gray">
              <a:xfrm>
                <a:off x="837" y="1268"/>
                <a:ext cx="840" cy="83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850" y="1280"/>
                <a:ext cx="813" cy="805"/>
                <a:chOff x="4166" y="1706"/>
                <a:chExt cx="1252" cy="1252"/>
              </a:xfrm>
            </p:grpSpPr>
            <p:sp>
              <p:nvSpPr>
                <p:cNvPr id="42" name="Oval 19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3" name="Oval 20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4" name="Oval 21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5" name="Oval 22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1" name="Text Box 38"/>
              <p:cNvSpPr txBox="1">
                <a:spLocks noChangeArrowheads="1"/>
              </p:cNvSpPr>
              <p:nvPr/>
            </p:nvSpPr>
            <p:spPr bwMode="gray">
              <a:xfrm>
                <a:off x="914" y="1508"/>
                <a:ext cx="65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bg-BG" altLang="zh-CN" sz="2400" b="1" dirty="0" smtClean="0">
                    <a:solidFill>
                      <a:srgbClr val="0C038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Къде?</a:t>
                </a:r>
                <a:endPara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Group 42"/>
            <p:cNvGrpSpPr>
              <a:grpSpLocks/>
            </p:cNvGrpSpPr>
            <p:nvPr/>
          </p:nvGrpSpPr>
          <p:grpSpPr bwMode="auto">
            <a:xfrm>
              <a:off x="2272" y="1155"/>
              <a:ext cx="1073" cy="1063"/>
              <a:chOff x="2272" y="1155"/>
              <a:chExt cx="1073" cy="1063"/>
            </a:xfrm>
          </p:grpSpPr>
          <p:sp>
            <p:nvSpPr>
              <p:cNvPr id="24" name="Oval 23"/>
              <p:cNvSpPr>
                <a:spLocks noChangeArrowheads="1"/>
              </p:cNvSpPr>
              <p:nvPr/>
            </p:nvSpPr>
            <p:spPr bwMode="gray">
              <a:xfrm>
                <a:off x="2272" y="1155"/>
                <a:ext cx="1073" cy="106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gray">
              <a:xfrm>
                <a:off x="2272" y="1155"/>
                <a:ext cx="1073" cy="106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gray">
              <a:xfrm>
                <a:off x="2342" y="1225"/>
                <a:ext cx="933" cy="92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7" name="Oval 26"/>
              <p:cNvSpPr>
                <a:spLocks noChangeArrowheads="1"/>
              </p:cNvSpPr>
              <p:nvPr/>
            </p:nvSpPr>
            <p:spPr bwMode="gray">
              <a:xfrm>
                <a:off x="2343" y="1226"/>
                <a:ext cx="933" cy="924"/>
              </a:xfrm>
              <a:prstGeom prst="ellipse">
                <a:avLst/>
              </a:prstGeom>
              <a:solidFill>
                <a:srgbClr val="69DD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28" name="Oval 27"/>
              <p:cNvSpPr>
                <a:spLocks noChangeArrowheads="1"/>
              </p:cNvSpPr>
              <p:nvPr/>
            </p:nvSpPr>
            <p:spPr bwMode="gray">
              <a:xfrm>
                <a:off x="2388" y="1270"/>
                <a:ext cx="840" cy="83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29" name="Group 28"/>
              <p:cNvGrpSpPr>
                <a:grpSpLocks/>
              </p:cNvGrpSpPr>
              <p:nvPr/>
            </p:nvGrpSpPr>
            <p:grpSpPr bwMode="auto">
              <a:xfrm>
                <a:off x="2402" y="1280"/>
                <a:ext cx="813" cy="805"/>
                <a:chOff x="4166" y="1706"/>
                <a:chExt cx="1252" cy="1252"/>
              </a:xfrm>
            </p:grpSpPr>
            <p:sp>
              <p:nvSpPr>
                <p:cNvPr id="31" name="Oval 29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2" name="Oval 30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3" name="Oval 31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4" name="Oval 32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0" name="Text Box 39"/>
              <p:cNvSpPr txBox="1">
                <a:spLocks noChangeArrowheads="1"/>
              </p:cNvSpPr>
              <p:nvPr/>
            </p:nvSpPr>
            <p:spPr bwMode="gray">
              <a:xfrm>
                <a:off x="2567" y="1504"/>
                <a:ext cx="56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bg-BG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C038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Как?</a:t>
                </a:r>
                <a:endParaRPr kumimoji="0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Group 43"/>
            <p:cNvGrpSpPr>
              <a:grpSpLocks/>
            </p:cNvGrpSpPr>
            <p:nvPr/>
          </p:nvGrpSpPr>
          <p:grpSpPr bwMode="auto">
            <a:xfrm>
              <a:off x="3823" y="1155"/>
              <a:ext cx="1073" cy="1063"/>
              <a:chOff x="3823" y="1155"/>
              <a:chExt cx="1073" cy="1063"/>
            </a:xfrm>
          </p:grpSpPr>
          <p:sp>
            <p:nvSpPr>
              <p:cNvPr id="13" name="Oval 8"/>
              <p:cNvSpPr>
                <a:spLocks noChangeArrowheads="1"/>
              </p:cNvSpPr>
              <p:nvPr/>
            </p:nvSpPr>
            <p:spPr bwMode="gray">
              <a:xfrm>
                <a:off x="3823" y="1155"/>
                <a:ext cx="1073" cy="1063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4" name="Oval 9"/>
              <p:cNvSpPr>
                <a:spLocks noChangeArrowheads="1"/>
              </p:cNvSpPr>
              <p:nvPr/>
            </p:nvSpPr>
            <p:spPr bwMode="gray">
              <a:xfrm>
                <a:off x="3823" y="1155"/>
                <a:ext cx="1073" cy="1063"/>
              </a:xfrm>
              <a:prstGeom prst="ellipse">
                <a:avLst/>
              </a:prstGeom>
              <a:solidFill>
                <a:srgbClr val="66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5" name="Oval 10"/>
              <p:cNvSpPr>
                <a:spLocks noChangeArrowheads="1"/>
              </p:cNvSpPr>
              <p:nvPr/>
            </p:nvSpPr>
            <p:spPr bwMode="gray">
              <a:xfrm>
                <a:off x="3893" y="1225"/>
                <a:ext cx="933" cy="92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6" name="Oval 11"/>
              <p:cNvSpPr>
                <a:spLocks noChangeArrowheads="1"/>
              </p:cNvSpPr>
              <p:nvPr/>
            </p:nvSpPr>
            <p:spPr bwMode="gray">
              <a:xfrm>
                <a:off x="3893" y="1225"/>
                <a:ext cx="933" cy="924"/>
              </a:xfrm>
              <a:prstGeom prst="ellipse">
                <a:avLst/>
              </a:prstGeom>
              <a:solidFill>
                <a:srgbClr val="55C7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7" name="Oval 12"/>
              <p:cNvSpPr>
                <a:spLocks noChangeArrowheads="1"/>
              </p:cNvSpPr>
              <p:nvPr/>
            </p:nvSpPr>
            <p:spPr bwMode="gray">
              <a:xfrm>
                <a:off x="3943" y="1270"/>
                <a:ext cx="841" cy="832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8" name="Group 33"/>
              <p:cNvGrpSpPr>
                <a:grpSpLocks/>
              </p:cNvGrpSpPr>
              <p:nvPr/>
            </p:nvGrpSpPr>
            <p:grpSpPr bwMode="auto">
              <a:xfrm>
                <a:off x="3958" y="1280"/>
                <a:ext cx="814" cy="805"/>
                <a:chOff x="4166" y="1706"/>
                <a:chExt cx="1252" cy="1252"/>
              </a:xfrm>
            </p:grpSpPr>
            <p:sp>
              <p:nvSpPr>
                <p:cNvPr id="20" name="Oval 34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1" name="Oval 35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2" name="Oval 36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23" name="Oval 37"/>
                <p:cNvSpPr>
                  <a:spLocks noChangeArrowheads="1"/>
                </p:cNvSpPr>
                <p:nvPr/>
              </p:nvSpPr>
              <p:spPr bwMode="gray">
                <a:xfrm>
                  <a:off x="4282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9" name="Text Box 40"/>
              <p:cNvSpPr txBox="1">
                <a:spLocks noChangeArrowheads="1"/>
              </p:cNvSpPr>
              <p:nvPr/>
            </p:nvSpPr>
            <p:spPr bwMode="gray">
              <a:xfrm>
                <a:off x="4084" y="1525"/>
                <a:ext cx="560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bg-BG" altLang="zh-CN" sz="2400" b="1" dirty="0" smtClean="0">
                    <a:solidFill>
                      <a:srgbClr val="0C0383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Кой?</a:t>
                </a:r>
                <a:endParaRPr lang="en-US" altLang="zh-CN" sz="2400" b="1" dirty="0"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6" name="Text Box 38"/>
          <p:cNvSpPr txBox="1">
            <a:spLocks noChangeArrowheads="1"/>
          </p:cNvSpPr>
          <p:nvPr/>
        </p:nvSpPr>
        <p:spPr bwMode="gray">
          <a:xfrm>
            <a:off x="196454" y="2416611"/>
            <a:ext cx="177958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dirty="0" smtClean="0">
                <a:solidFill>
                  <a:srgbClr val="0409C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Свободен избор на </a:t>
            </a:r>
            <a:r>
              <a:rPr lang="bg-BG" altLang="zh-CN" b="1" dirty="0" smtClean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обществени места </a:t>
            </a:r>
            <a:r>
              <a:rPr lang="bg-BG" altLang="zh-CN" dirty="0" smtClean="0">
                <a:solidFill>
                  <a:srgbClr val="0409C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за изграждане на точки на достъп.</a:t>
            </a:r>
            <a:endParaRPr lang="ru-RU" altLang="zh-CN" dirty="0">
              <a:solidFill>
                <a:srgbClr val="0409C4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Text Box 39"/>
          <p:cNvSpPr txBox="1">
            <a:spLocks noChangeArrowheads="1"/>
          </p:cNvSpPr>
          <p:nvPr/>
        </p:nvSpPr>
        <p:spPr bwMode="gray">
          <a:xfrm>
            <a:off x="2521980" y="2189792"/>
            <a:ext cx="201793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600" dirty="0">
                <a:solidFill>
                  <a:srgbClr val="0409C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Ваучерите ще бъдат географски балансирани, на принципа  </a:t>
            </a:r>
            <a:r>
              <a:rPr lang="bg-BG" altLang="zh-CN" sz="1600" b="1" dirty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първи кандидатствал </a:t>
            </a:r>
            <a:r>
              <a:rPr lang="bg-BG" altLang="zh-CN" sz="1600" b="1" dirty="0" smtClean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– първи </a:t>
            </a:r>
            <a:r>
              <a:rPr lang="bg-BG" altLang="zh-CN" sz="1600" b="1" dirty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получил </a:t>
            </a:r>
            <a:r>
              <a:rPr lang="bg-BG" altLang="zh-CN" sz="1600" dirty="0">
                <a:solidFill>
                  <a:srgbClr val="0409C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('</a:t>
            </a:r>
            <a:r>
              <a:rPr lang="en-US" altLang="zh-CN" sz="1600" dirty="0">
                <a:solidFill>
                  <a:srgbClr val="0409C4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come, first served' basis).</a:t>
            </a:r>
          </a:p>
        </p:txBody>
      </p:sp>
      <p:sp>
        <p:nvSpPr>
          <p:cNvPr id="55" name="Oval 9"/>
          <p:cNvSpPr>
            <a:spLocks noChangeArrowheads="1"/>
          </p:cNvSpPr>
          <p:nvPr/>
        </p:nvSpPr>
        <p:spPr bwMode="gray">
          <a:xfrm>
            <a:off x="7380312" y="324147"/>
            <a:ext cx="1703388" cy="1687513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56" name="Oval 11"/>
          <p:cNvSpPr>
            <a:spLocks noChangeArrowheads="1"/>
          </p:cNvSpPr>
          <p:nvPr/>
        </p:nvSpPr>
        <p:spPr bwMode="gray">
          <a:xfrm>
            <a:off x="7491437" y="434478"/>
            <a:ext cx="1481138" cy="1466850"/>
          </a:xfrm>
          <a:prstGeom prst="ellipse">
            <a:avLst/>
          </a:prstGeom>
          <a:solidFill>
            <a:srgbClr val="FFAFAF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5873" y="588968"/>
            <a:ext cx="1213209" cy="1176630"/>
          </a:xfrm>
          <a:prstGeom prst="rect">
            <a:avLst/>
          </a:prstGeom>
        </p:spPr>
      </p:pic>
      <p:sp>
        <p:nvSpPr>
          <p:cNvPr id="59" name="Text Box 40"/>
          <p:cNvSpPr txBox="1">
            <a:spLocks noChangeArrowheads="1"/>
          </p:cNvSpPr>
          <p:nvPr/>
        </p:nvSpPr>
        <p:spPr bwMode="gray">
          <a:xfrm>
            <a:off x="7666967" y="834727"/>
            <a:ext cx="11968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altLang="zh-CN" sz="2400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Колко?</a:t>
            </a:r>
            <a:endParaRPr lang="en-US" altLang="zh-CN" sz="2400" b="1" dirty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0" name="AutoShape 4"/>
          <p:cNvSpPr>
            <a:spLocks noChangeArrowheads="1"/>
          </p:cNvSpPr>
          <p:nvPr/>
        </p:nvSpPr>
        <p:spPr bwMode="auto">
          <a:xfrm>
            <a:off x="7355706" y="2104217"/>
            <a:ext cx="1752600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0C0C0">
                    <a:alpha val="3098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AutoShape 7"/>
          <p:cNvSpPr>
            <a:spLocks noChangeArrowheads="1"/>
          </p:cNvSpPr>
          <p:nvPr/>
        </p:nvSpPr>
        <p:spPr bwMode="gray">
          <a:xfrm>
            <a:off x="6939603" y="840929"/>
            <a:ext cx="398463" cy="449263"/>
          </a:xfrm>
          <a:prstGeom prst="chevron">
            <a:avLst>
              <a:gd name="adj" fmla="val 52514"/>
            </a:avLst>
          </a:prstGeom>
          <a:solidFill>
            <a:srgbClr val="FFAFA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225053" y="2124688"/>
            <a:ext cx="1714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bg-BG" sz="1600" dirty="0">
                <a:solidFill>
                  <a:srgbClr val="0409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Финансират се общини, в които </a:t>
            </a:r>
            <a:r>
              <a:rPr lang="bg-BG" sz="1600" b="1" dirty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няма</a:t>
            </a:r>
            <a:r>
              <a:rPr lang="bg-BG" sz="1600" dirty="0">
                <a:solidFill>
                  <a:srgbClr val="0409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публични или частни точки за безплатен достъп до широколентова услуга с много висока скорост.</a:t>
            </a:r>
          </a:p>
        </p:txBody>
      </p:sp>
      <p:sp>
        <p:nvSpPr>
          <p:cNvPr id="65" name="Rectangle 64"/>
          <p:cNvSpPr/>
          <p:nvPr/>
        </p:nvSpPr>
        <p:spPr>
          <a:xfrm>
            <a:off x="7419506" y="2634777"/>
            <a:ext cx="1727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409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Индикативно – </a:t>
            </a:r>
            <a:r>
              <a:rPr lang="ru-RU" b="1" dirty="0" smtClean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b="1" dirty="0">
                <a:solidFill>
                  <a:srgbClr val="0409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000 евро </a:t>
            </a:r>
            <a:r>
              <a:rPr lang="ru-RU" dirty="0">
                <a:solidFill>
                  <a:srgbClr val="0409C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проект/ваучер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4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669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altLang="zh-CN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Кандидатстват </a:t>
            </a:r>
            <a:r>
              <a:rPr lang="ru-RU" altLang="zh-CN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местни </a:t>
            </a:r>
            <a:r>
              <a:rPr lang="bg-BG" altLang="zh-CN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публични</a:t>
            </a:r>
            <a:r>
              <a:rPr lang="ru-RU" altLang="zh-CN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altLang="zh-CN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 (общини или групи от общини), които:</a:t>
            </a:r>
            <a:endParaRPr lang="bg-BG" altLang="zh-CN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291" y="1507238"/>
            <a:ext cx="6822015" cy="4133446"/>
          </a:xfrm>
          <a:prstGeom prst="rect">
            <a:avLst/>
          </a:prstGeom>
        </p:spPr>
      </p:pic>
      <p:sp>
        <p:nvSpPr>
          <p:cNvPr id="6" name="Text Box 38"/>
          <p:cNvSpPr txBox="1">
            <a:spLocks noChangeArrowheads="1"/>
          </p:cNvSpPr>
          <p:nvPr/>
        </p:nvSpPr>
        <p:spPr bwMode="gray">
          <a:xfrm>
            <a:off x="179512" y="3173852"/>
            <a:ext cx="177958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16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искат </a:t>
            </a:r>
            <a:r>
              <a:rPr lang="ru-RU" altLang="zh-CN" sz="1600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предлагат безжичен интернет достъп на места, в които не съществува публично или частно предлагане на Wi-Fi</a:t>
            </a:r>
            <a:endParaRPr lang="ru-RU" altLang="zh-CN" sz="1600" dirty="0">
              <a:solidFill>
                <a:srgbClr val="4611DD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Text Box 38"/>
          <p:cNvSpPr txBox="1">
            <a:spLocks noChangeArrowheads="1"/>
          </p:cNvSpPr>
          <p:nvPr/>
        </p:nvSpPr>
        <p:spPr bwMode="gray">
          <a:xfrm>
            <a:off x="2674094" y="3645024"/>
            <a:ext cx="17795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търсят </a:t>
            </a:r>
            <a:r>
              <a:rPr lang="ru-RU" altLang="zh-CN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финансиране за оборудване и </a:t>
            </a:r>
            <a:r>
              <a:rPr lang="ru-RU" altLang="zh-CN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инсталиране</a:t>
            </a:r>
            <a:endParaRPr lang="ru-RU" altLang="zh-CN" b="1" dirty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96293" y="3606328"/>
            <a:ext cx="15841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могат да заплащат подръжка и такса за връзката (за мин. 3 г.)</a:t>
            </a: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7431894" y="1454330"/>
            <a:ext cx="1703388" cy="1687513"/>
          </a:xfrm>
          <a:prstGeom prst="ellipse">
            <a:avLst/>
          </a:prstGeom>
          <a:solidFill>
            <a:srgbClr val="FFCCCC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gray">
          <a:xfrm>
            <a:off x="7543019" y="1564662"/>
            <a:ext cx="1481138" cy="1466850"/>
          </a:xfrm>
          <a:prstGeom prst="ellipse">
            <a:avLst/>
          </a:prstGeom>
          <a:solidFill>
            <a:srgbClr val="FFAFAF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76983" y="1709771"/>
            <a:ext cx="1213209" cy="1176630"/>
          </a:xfrm>
          <a:prstGeom prst="rect">
            <a:avLst/>
          </a:prstGeom>
        </p:spPr>
      </p:pic>
      <p:sp>
        <p:nvSpPr>
          <p:cNvPr id="14" name="AutoShape 7"/>
          <p:cNvSpPr>
            <a:spLocks noChangeArrowheads="1"/>
          </p:cNvSpPr>
          <p:nvPr/>
        </p:nvSpPr>
        <p:spPr bwMode="gray">
          <a:xfrm>
            <a:off x="6922306" y="2132856"/>
            <a:ext cx="398463" cy="449263"/>
          </a:xfrm>
          <a:prstGeom prst="chevron">
            <a:avLst>
              <a:gd name="adj" fmla="val 52514"/>
            </a:avLst>
          </a:prstGeom>
          <a:solidFill>
            <a:srgbClr val="FFAFA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7407287" y="3354684"/>
            <a:ext cx="1752600" cy="2286000"/>
          </a:xfrm>
          <a:prstGeom prst="roundRect">
            <a:avLst>
              <a:gd name="adj" fmla="val 13745"/>
            </a:avLst>
          </a:prstGeom>
          <a:noFill/>
          <a:ln w="38100">
            <a:solidFill>
              <a:srgbClr val="EEE3C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0C0C0">
                    <a:alpha val="3098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43019" y="3645024"/>
            <a:ext cx="1584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биха сключили договор с оператор по свой избор</a:t>
            </a:r>
            <a:endParaRPr lang="bg-BG" b="1" dirty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5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186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-155591" y="2337379"/>
            <a:ext cx="2168791" cy="1664474"/>
          </a:xfrm>
        </p:spPr>
        <p:txBody>
          <a:bodyPr vert="horz">
            <a:normAutofit/>
          </a:bodyPr>
          <a:lstStyle/>
          <a:p>
            <a:pPr algn="ctr" eaLnBrk="1" hangingPunct="1"/>
            <a:r>
              <a:rPr lang="bg-BG" altLang="zh-CN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Процедурни стъпки</a:t>
            </a:r>
            <a:endParaRPr lang="en-US" altLang="zh-CN" sz="27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0" name="Group 46"/>
          <p:cNvGrpSpPr>
            <a:grpSpLocks/>
          </p:cNvGrpSpPr>
          <p:nvPr/>
        </p:nvGrpSpPr>
        <p:grpSpPr bwMode="auto">
          <a:xfrm>
            <a:off x="1695864" y="646051"/>
            <a:ext cx="7380311" cy="685800"/>
            <a:chOff x="1200" y="1824"/>
            <a:chExt cx="3072" cy="432"/>
          </a:xfrm>
          <a:solidFill>
            <a:srgbClr val="FF99FF">
              <a:alpha val="61176"/>
            </a:srgbClr>
          </a:solidFill>
        </p:grpSpPr>
        <p:sp>
          <p:nvSpPr>
            <p:cNvPr id="88111" name="AutoShape 4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17" name="AutoShape 4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9" name="Text Box 50"/>
            <p:cNvSpPr txBox="1">
              <a:spLocks noChangeArrowheads="1"/>
            </p:cNvSpPr>
            <p:nvPr/>
          </p:nvSpPr>
          <p:spPr bwMode="gray">
            <a:xfrm>
              <a:off x="1200" y="1920"/>
              <a:ext cx="611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29.05.2017</a:t>
              </a:r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ru-RU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4101" name="Group 51"/>
          <p:cNvGrpSpPr>
            <a:grpSpLocks/>
          </p:cNvGrpSpPr>
          <p:nvPr/>
        </p:nvGrpSpPr>
        <p:grpSpPr bwMode="auto">
          <a:xfrm>
            <a:off x="1686062" y="1396123"/>
            <a:ext cx="7469639" cy="685800"/>
            <a:chOff x="1200" y="1824"/>
            <a:chExt cx="3072" cy="43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13" name="AutoShape 5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4" name="Text Box 54"/>
            <p:cNvSpPr txBox="1">
              <a:spLocks noChangeArrowheads="1"/>
            </p:cNvSpPr>
            <p:nvPr/>
          </p:nvSpPr>
          <p:spPr bwMode="gray">
            <a:xfrm>
              <a:off x="1649" y="1934"/>
              <a:ext cx="1957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bg-BG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Гласуване </a:t>
              </a:r>
              <a:r>
                <a:rPr lang="bg-BG" altLang="bg-BG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 Европейския парламент</a:t>
              </a: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宋体" panose="02010600030101010101" pitchFamily="2" charset="-122"/>
              </a:endParaRPr>
            </a:p>
          </p:txBody>
        </p:sp>
        <p:sp>
          <p:nvSpPr>
            <p:cNvPr id="4115" name="Text Box 55"/>
            <p:cNvSpPr txBox="1">
              <a:spLocks noChangeArrowheads="1"/>
            </p:cNvSpPr>
            <p:nvPr/>
          </p:nvSpPr>
          <p:spPr bwMode="gray">
            <a:xfrm>
              <a:off x="1200" y="1925"/>
              <a:ext cx="611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bg-BG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12.09.2017 г.</a:t>
              </a:r>
              <a:endPara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4102" name="Group 56"/>
          <p:cNvGrpSpPr>
            <a:grpSpLocks/>
          </p:cNvGrpSpPr>
          <p:nvPr/>
        </p:nvGrpSpPr>
        <p:grpSpPr bwMode="auto">
          <a:xfrm>
            <a:off x="2103912" y="4574414"/>
            <a:ext cx="7041023" cy="688975"/>
            <a:chOff x="1296" y="1824"/>
            <a:chExt cx="2989" cy="434"/>
          </a:xfrm>
          <a:solidFill>
            <a:srgbClr val="FFBDDE"/>
          </a:solidFill>
        </p:grpSpPr>
        <p:sp>
          <p:nvSpPr>
            <p:cNvPr id="88121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09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0" name="Text Box 59"/>
            <p:cNvSpPr txBox="1">
              <a:spLocks noChangeArrowheads="1"/>
            </p:cNvSpPr>
            <p:nvPr/>
          </p:nvSpPr>
          <p:spPr bwMode="gray">
            <a:xfrm>
              <a:off x="1725" y="1909"/>
              <a:ext cx="2560" cy="34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bg-BG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Пускане</a:t>
              </a:r>
              <a:r>
                <a:rPr lang="ru-RU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на онлайн </a:t>
              </a:r>
              <a:r>
                <a:rPr lang="ru-RU" altLang="zh-CN" sz="1500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платформа </a:t>
              </a:r>
              <a:r>
                <a:rPr lang="bg-BG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за кандидатстване</a:t>
              </a:r>
              <a:r>
                <a:rPr lang="en-US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– </a:t>
              </a:r>
              <a:r>
                <a:rPr lang="bg-BG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средата на м. март 2018 </a:t>
              </a:r>
              <a:r>
                <a:rPr lang="bg-BG" altLang="zh-CN" sz="15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г. </a:t>
              </a:r>
              <a:endParaRPr lang="bg-BG" altLang="zh-CN" sz="15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11" name="Text Box 60"/>
            <p:cNvSpPr txBox="1">
              <a:spLocks noChangeArrowheads="1"/>
            </p:cNvSpPr>
            <p:nvPr/>
          </p:nvSpPr>
          <p:spPr bwMode="gray">
            <a:xfrm>
              <a:off x="1429" y="1886"/>
              <a:ext cx="151" cy="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6</a:t>
              </a:r>
              <a:endPara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03" name="Group 61"/>
          <p:cNvGrpSpPr>
            <a:grpSpLocks/>
          </p:cNvGrpSpPr>
          <p:nvPr/>
        </p:nvGrpSpPr>
        <p:grpSpPr bwMode="auto">
          <a:xfrm>
            <a:off x="2050339" y="3778055"/>
            <a:ext cx="7076599" cy="685800"/>
            <a:chOff x="1296" y="1824"/>
            <a:chExt cx="2976" cy="432"/>
          </a:xfrm>
          <a:solidFill>
            <a:srgbClr val="CCFF99"/>
          </a:solidFill>
        </p:grpSpPr>
        <p:sp>
          <p:nvSpPr>
            <p:cNvPr id="88126" name="AutoShape 62"/>
            <p:cNvSpPr>
              <a:spLocks noChangeArrowheads="1"/>
            </p:cNvSpPr>
            <p:nvPr/>
          </p:nvSpPr>
          <p:spPr bwMode="gray">
            <a:xfrm>
              <a:off x="1703" y="1869"/>
              <a:ext cx="2569" cy="31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05" name="AutoShape 63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6" name="Text Box 64"/>
            <p:cNvSpPr txBox="1">
              <a:spLocks noChangeArrowheads="1"/>
            </p:cNvSpPr>
            <p:nvPr/>
          </p:nvSpPr>
          <p:spPr bwMode="gray">
            <a:xfrm>
              <a:off x="1672" y="1869"/>
              <a:ext cx="2560" cy="19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lang="ru-RU" altLang="zh-CN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7" name="Text Box 65"/>
            <p:cNvSpPr txBox="1">
              <a:spLocks noChangeArrowheads="1"/>
            </p:cNvSpPr>
            <p:nvPr/>
          </p:nvSpPr>
          <p:spPr bwMode="gray">
            <a:xfrm>
              <a:off x="1430" y="1886"/>
              <a:ext cx="150" cy="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194990" y="683545"/>
            <a:ext cx="56109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Европейският парламент, Съветът и Комисията постигат политическо съгласие за инициативата и нейното финансиране</a:t>
            </a:r>
            <a:r>
              <a:rPr lang="ru-RU" sz="1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bg-BG" sz="1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70269" y="3801401"/>
            <a:ext cx="5861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Актуализирана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Работна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 2017 за сектор Телекомуникации от МСЕ</a:t>
            </a:r>
          </a:p>
        </p:txBody>
      </p:sp>
      <p:grpSp>
        <p:nvGrpSpPr>
          <p:cNvPr id="29" name="Group 56"/>
          <p:cNvGrpSpPr>
            <a:grpSpLocks/>
          </p:cNvGrpSpPr>
          <p:nvPr/>
        </p:nvGrpSpPr>
        <p:grpSpPr bwMode="auto">
          <a:xfrm>
            <a:off x="1919875" y="2955083"/>
            <a:ext cx="7224124" cy="685800"/>
            <a:chOff x="1257" y="1824"/>
            <a:chExt cx="3015" cy="432"/>
          </a:xfrm>
          <a:solidFill>
            <a:srgbClr val="FFCCCC"/>
          </a:solidFill>
        </p:grpSpPr>
        <p:sp>
          <p:nvSpPr>
            <p:cNvPr id="30" name="AutoShape 57"/>
            <p:cNvSpPr>
              <a:spLocks noChangeArrowheads="1"/>
            </p:cNvSpPr>
            <p:nvPr/>
          </p:nvSpPr>
          <p:spPr bwMode="gray">
            <a:xfrm>
              <a:off x="1735" y="1899"/>
              <a:ext cx="2537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31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Text Box 59"/>
            <p:cNvSpPr txBox="1">
              <a:spLocks noChangeArrowheads="1"/>
            </p:cNvSpPr>
            <p:nvPr/>
          </p:nvSpPr>
          <p:spPr bwMode="gray">
            <a:xfrm>
              <a:off x="1765" y="1909"/>
              <a:ext cx="2464" cy="19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lang="ru-RU" altLang="zh-CN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Text Box 60"/>
            <p:cNvSpPr txBox="1">
              <a:spLocks noChangeArrowheads="1"/>
            </p:cNvSpPr>
            <p:nvPr/>
          </p:nvSpPr>
          <p:spPr bwMode="gray">
            <a:xfrm>
              <a:off x="1257" y="1923"/>
              <a:ext cx="536" cy="21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6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01.11.2017 </a:t>
              </a:r>
              <a:r>
                <a:rPr lang="bg-BG" altLang="zh-CN" sz="1600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г.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56"/>
          <p:cNvGrpSpPr>
            <a:grpSpLocks/>
          </p:cNvGrpSpPr>
          <p:nvPr/>
        </p:nvGrpSpPr>
        <p:grpSpPr bwMode="auto">
          <a:xfrm>
            <a:off x="2133600" y="5386274"/>
            <a:ext cx="7010400" cy="685800"/>
            <a:chOff x="1296" y="1824"/>
            <a:chExt cx="2976" cy="432"/>
          </a:xfrm>
          <a:solidFill>
            <a:srgbClr val="5DE6E9"/>
          </a:solidFill>
        </p:grpSpPr>
        <p:sp>
          <p:nvSpPr>
            <p:cNvPr id="35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36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Text Box 59"/>
            <p:cNvSpPr txBox="1">
              <a:spLocks noChangeArrowheads="1"/>
            </p:cNvSpPr>
            <p:nvPr/>
          </p:nvSpPr>
          <p:spPr bwMode="gray">
            <a:xfrm>
              <a:off x="1842" y="1909"/>
              <a:ext cx="2402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endParaRPr lang="ru-RU" altLang="zh-CN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8" name="Text Box 60"/>
            <p:cNvSpPr txBox="1">
              <a:spLocks noChangeArrowheads="1"/>
            </p:cNvSpPr>
            <p:nvPr/>
          </p:nvSpPr>
          <p:spPr bwMode="gray">
            <a:xfrm>
              <a:off x="1429" y="1886"/>
              <a:ext cx="151" cy="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7</a:t>
              </a:r>
              <a:endPara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175262" y="5406008"/>
            <a:ext cx="59687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Обявяване на </a:t>
            </a:r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първи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 за 1000 ваучера –</a:t>
            </a:r>
            <a:r>
              <a:rPr lang="en-US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6-8 </a:t>
            </a:r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седмици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след </a:t>
            </a:r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пускане</a:t>
            </a:r>
            <a:r>
              <a:rPr lang="ru-RU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платформата</a:t>
            </a:r>
            <a:endParaRPr lang="ru-RU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" name="Group 56"/>
          <p:cNvGrpSpPr>
            <a:grpSpLocks/>
          </p:cNvGrpSpPr>
          <p:nvPr/>
        </p:nvGrpSpPr>
        <p:grpSpPr bwMode="auto">
          <a:xfrm>
            <a:off x="1776139" y="2206253"/>
            <a:ext cx="7339136" cy="685800"/>
            <a:chOff x="1209" y="1824"/>
            <a:chExt cx="3063" cy="432"/>
          </a:xfrm>
          <a:solidFill>
            <a:srgbClr val="69DDDA"/>
          </a:solidFill>
        </p:grpSpPr>
        <p:sp>
          <p:nvSpPr>
            <p:cNvPr id="41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2" name="AutoShape 58"/>
            <p:cNvSpPr>
              <a:spLocks noChangeArrowheads="1"/>
            </p:cNvSpPr>
            <p:nvPr/>
          </p:nvSpPr>
          <p:spPr bwMode="gray">
            <a:xfrm>
              <a:off x="1296" y="1824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Text Box 59"/>
            <p:cNvSpPr txBox="1">
              <a:spLocks noChangeArrowheads="1"/>
            </p:cNvSpPr>
            <p:nvPr/>
          </p:nvSpPr>
          <p:spPr bwMode="gray">
            <a:xfrm>
              <a:off x="1759" y="1909"/>
              <a:ext cx="2243" cy="2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zh-CN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Одобрение от Съвета на ЕС</a:t>
              </a:r>
            </a:p>
          </p:txBody>
        </p:sp>
        <p:sp>
          <p:nvSpPr>
            <p:cNvPr id="44" name="Text Box 60"/>
            <p:cNvSpPr txBox="1">
              <a:spLocks noChangeArrowheads="1"/>
            </p:cNvSpPr>
            <p:nvPr/>
          </p:nvSpPr>
          <p:spPr bwMode="gray">
            <a:xfrm>
              <a:off x="1209" y="1886"/>
              <a:ext cx="591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09</a:t>
              </a:r>
              <a:r>
                <a:rPr lang="bg-BG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bg-BG" altLang="bg-BG" b="1" dirty="0" smtClean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.2017 </a:t>
              </a:r>
              <a:r>
                <a:rPr lang="bg-BG" altLang="bg-BG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endParaRPr lang="en-US" altLang="zh-CN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anose="020B0503020204020204"/>
                <a:ea typeface="宋体" panose="02010600030101010101" pitchFamily="2" charset="-122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3175262" y="3053507"/>
            <a:ext cx="5917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Публикуване в Официален вестник на Регламента </a:t>
            </a:r>
            <a:r>
              <a:rPr lang="ru-RU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2017/1953 за </a:t>
            </a:r>
            <a:r>
              <a:rPr lang="ru-RU" sz="1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на Регламент № 1316/2013 и на </a:t>
            </a:r>
            <a:r>
              <a:rPr lang="ru-RU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sz="1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283/2014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C042-F7F1-4381-95D1-8CB17AD1FAB0}" type="slidenum">
              <a:rPr lang="en-US" altLang="zh-CN" sz="160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-ExtB" panose="02010609060101010101" pitchFamily="49" charset="-122"/>
                <a:ea typeface="SimSun-ExtB" panose="02010609060101010101" pitchFamily="49" charset="-122"/>
              </a:rPr>
              <a:pPr/>
              <a:t>6</a:t>
            </a:fld>
            <a:endParaRPr lang="en-US" altLang="zh-CN" sz="1600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Sun-ExtB" panose="02010609060101010101" pitchFamily="49" charset="-122"/>
              <a:ea typeface="SimSun-ExtB" panose="02010609060101010101" pitchFamily="49" charset="-122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gray">
          <a:xfrm>
            <a:off x="3023017" y="4368760"/>
            <a:ext cx="1674772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20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Очаква се:</a:t>
            </a:r>
            <a:endParaRPr lang="bg-BG" altLang="zh-CN" sz="20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151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004" y="1169410"/>
            <a:ext cx="2210612" cy="4601183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anose="02010600030101010101" pitchFamily="2" charset="-122"/>
              </a:rPr>
              <a:t> </a:t>
            </a:r>
          </a:p>
        </p:txBody>
      </p:sp>
      <p:grpSp>
        <p:nvGrpSpPr>
          <p:cNvPr id="7171" name="Group 24"/>
          <p:cNvGrpSpPr>
            <a:grpSpLocks/>
          </p:cNvGrpSpPr>
          <p:nvPr/>
        </p:nvGrpSpPr>
        <p:grpSpPr bwMode="auto">
          <a:xfrm>
            <a:off x="-12138" y="1016764"/>
            <a:ext cx="9105904" cy="5532438"/>
            <a:chOff x="-167" y="1348"/>
            <a:chExt cx="5736" cy="3485"/>
          </a:xfrm>
        </p:grpSpPr>
        <p:sp>
          <p:nvSpPr>
            <p:cNvPr id="100356" name="Freeform 4"/>
            <p:cNvSpPr>
              <a:spLocks noEditPoints="1"/>
            </p:cNvSpPr>
            <p:nvPr/>
          </p:nvSpPr>
          <p:spPr bwMode="gray">
            <a:xfrm rot="20241944">
              <a:off x="243" y="1348"/>
              <a:ext cx="5164" cy="2776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 w="0">
              <a:solidFill>
                <a:srgbClr val="F7C16B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100363" name="Oval 11"/>
            <p:cNvSpPr>
              <a:spLocks noChangeArrowheads="1"/>
            </p:cNvSpPr>
            <p:nvPr/>
          </p:nvSpPr>
          <p:spPr bwMode="gray">
            <a:xfrm>
              <a:off x="-167" y="2467"/>
              <a:ext cx="1221" cy="1166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4" name="Oval 12"/>
            <p:cNvSpPr>
              <a:spLocks noChangeArrowheads="1"/>
            </p:cNvSpPr>
            <p:nvPr/>
          </p:nvSpPr>
          <p:spPr bwMode="gray">
            <a:xfrm>
              <a:off x="439" y="3567"/>
              <a:ext cx="1350" cy="1266"/>
            </a:xfrm>
            <a:prstGeom prst="ellipse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5" name="Oval 13"/>
            <p:cNvSpPr>
              <a:spLocks noChangeArrowheads="1"/>
            </p:cNvSpPr>
            <p:nvPr/>
          </p:nvSpPr>
          <p:spPr bwMode="gray">
            <a:xfrm>
              <a:off x="1996" y="3534"/>
              <a:ext cx="1279" cy="1272"/>
            </a:xfrm>
            <a:prstGeom prst="ellipse">
              <a:avLst/>
            </a:prstGeom>
            <a:solidFill>
              <a:srgbClr val="FE98DA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6" name="Oval 14"/>
            <p:cNvSpPr>
              <a:spLocks noChangeArrowheads="1"/>
            </p:cNvSpPr>
            <p:nvPr/>
          </p:nvSpPr>
          <p:spPr bwMode="gray">
            <a:xfrm>
              <a:off x="4196" y="1960"/>
              <a:ext cx="1373" cy="1355"/>
            </a:xfrm>
            <a:prstGeom prst="ellipse">
              <a:avLst/>
            </a:prstGeom>
            <a:solidFill>
              <a:srgbClr val="88F2A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7186" name="Text Box 18"/>
            <p:cNvSpPr txBox="1">
              <a:spLocks noChangeArrowheads="1"/>
            </p:cNvSpPr>
            <p:nvPr/>
          </p:nvSpPr>
          <p:spPr bwMode="gray">
            <a:xfrm>
              <a:off x="4309" y="2205"/>
              <a:ext cx="1126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bg-BG" altLang="zh-CN" b="1" dirty="0" smtClean="0"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Предаване </a:t>
              </a:r>
              <a:r>
                <a:rPr lang="bg-BG" altLang="zh-CN" b="1" dirty="0"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на ваучер на оператор </a:t>
              </a:r>
              <a:endParaRPr lang="en-US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7" name="Text Box 19"/>
            <p:cNvSpPr txBox="1">
              <a:spLocks noChangeArrowheads="1"/>
            </p:cNvSpPr>
            <p:nvPr/>
          </p:nvSpPr>
          <p:spPr bwMode="gray">
            <a:xfrm>
              <a:off x="-165" y="2570"/>
              <a:ext cx="1226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bg-BG" altLang="zh-CN" b="1" dirty="0" smtClean="0"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charset="-122"/>
                  <a:cs typeface="Times New Roman" panose="02020603050405020304" pitchFamily="18" charset="0"/>
                </a:rPr>
                <a:t>Получаване на одобрение </a:t>
              </a:r>
              <a:r>
                <a:rPr lang="bg-BG" altLang="zh-CN" b="1" dirty="0">
                  <a:solidFill>
                    <a:srgbClr val="0C038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и връчване на ваучер на общината</a:t>
              </a:r>
              <a:endParaRPr lang="en-US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8" name="Text Box 20"/>
            <p:cNvSpPr txBox="1">
              <a:spLocks noChangeArrowheads="1"/>
            </p:cNvSpPr>
            <p:nvPr/>
          </p:nvSpPr>
          <p:spPr bwMode="gray">
            <a:xfrm>
              <a:off x="2250" y="2459"/>
              <a:ext cx="2015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bg-BG" altLang="zh-CN" sz="2800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Европейска </a:t>
              </a:r>
            </a:p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bg-BG" altLang="zh-CN" sz="2800" b="1" dirty="0"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комисия</a:t>
              </a:r>
              <a:endParaRPr lang="en-US" altLang="zh-CN" sz="28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7190" name="AutoShape 22"/>
            <p:cNvCxnSpPr>
              <a:cxnSpLocks noChangeShapeType="1"/>
            </p:cNvCxnSpPr>
            <p:nvPr/>
          </p:nvCxnSpPr>
          <p:spPr bwMode="gray">
            <a:xfrm flipH="1">
              <a:off x="559" y="1545"/>
              <a:ext cx="1087" cy="0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25" name="Text Box 16"/>
          <p:cNvSpPr txBox="1">
            <a:spLocks noChangeArrowheads="1"/>
          </p:cNvSpPr>
          <p:nvPr/>
        </p:nvSpPr>
        <p:spPr bwMode="gray">
          <a:xfrm>
            <a:off x="1286342" y="4770237"/>
            <a:ext cx="15255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Регистрация </a:t>
            </a:r>
            <a:r>
              <a:rPr lang="bg-BG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в онлайн платформа на ЕК</a:t>
            </a:r>
            <a:endParaRPr lang="en-US" altLang="zh-CN" b="1" dirty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gray">
          <a:xfrm>
            <a:off x="5964342" y="-7945"/>
            <a:ext cx="2179638" cy="21510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1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gray">
          <a:xfrm>
            <a:off x="3606293" y="108287"/>
            <a:ext cx="2039935" cy="2019054"/>
          </a:xfrm>
          <a:prstGeom prst="ellipse">
            <a:avLst/>
          </a:prstGeom>
          <a:solidFill>
            <a:srgbClr val="C9A4E4"/>
          </a:solidFill>
          <a:ln>
            <a:solidFill>
              <a:schemeClr val="tx1"/>
            </a:solidFill>
          </a:ln>
          <a:effectLst/>
          <a:extLst/>
        </p:spPr>
        <p:txBody>
          <a:bodyPr wrap="none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32" name="Freeform 24"/>
          <p:cNvSpPr>
            <a:spLocks/>
          </p:cNvSpPr>
          <p:nvPr/>
        </p:nvSpPr>
        <p:spPr bwMode="gray">
          <a:xfrm rot="16599647" flipH="1">
            <a:off x="2437668" y="2618484"/>
            <a:ext cx="1027971" cy="1787446"/>
          </a:xfrm>
          <a:custGeom>
            <a:avLst/>
            <a:gdLst>
              <a:gd name="T0" fmla="*/ 5 w 1824"/>
              <a:gd name="T1" fmla="*/ 1034 h 2648"/>
              <a:gd name="T2" fmla="*/ 23 w 1824"/>
              <a:gd name="T3" fmla="*/ 889 h 2648"/>
              <a:gd name="T4" fmla="*/ 50 w 1824"/>
              <a:gd name="T5" fmla="*/ 758 h 2648"/>
              <a:gd name="T6" fmla="*/ 86 w 1824"/>
              <a:gd name="T7" fmla="*/ 639 h 2648"/>
              <a:gd name="T8" fmla="*/ 128 w 1824"/>
              <a:gd name="T9" fmla="*/ 533 h 2648"/>
              <a:gd name="T10" fmla="*/ 173 w 1824"/>
              <a:gd name="T11" fmla="*/ 438 h 2648"/>
              <a:gd name="T12" fmla="*/ 222 w 1824"/>
              <a:gd name="T13" fmla="*/ 355 h 2648"/>
              <a:gd name="T14" fmla="*/ 271 w 1824"/>
              <a:gd name="T15" fmla="*/ 283 h 2648"/>
              <a:gd name="T16" fmla="*/ 319 w 1824"/>
              <a:gd name="T17" fmla="*/ 221 h 2648"/>
              <a:gd name="T18" fmla="*/ 365 w 1824"/>
              <a:gd name="T19" fmla="*/ 171 h 2648"/>
              <a:gd name="T20" fmla="*/ 407 w 1824"/>
              <a:gd name="T21" fmla="*/ 130 h 2648"/>
              <a:gd name="T22" fmla="*/ 442 w 1824"/>
              <a:gd name="T23" fmla="*/ 99 h 2648"/>
              <a:gd name="T24" fmla="*/ 469 w 1824"/>
              <a:gd name="T25" fmla="*/ 77 h 2648"/>
              <a:gd name="T26" fmla="*/ 487 w 1824"/>
              <a:gd name="T27" fmla="*/ 65 h 2648"/>
              <a:gd name="T28" fmla="*/ 493 w 1824"/>
              <a:gd name="T29" fmla="*/ 60 h 2648"/>
              <a:gd name="T30" fmla="*/ 696 w 1824"/>
              <a:gd name="T31" fmla="*/ 23 h 2648"/>
              <a:gd name="T32" fmla="*/ 632 w 1824"/>
              <a:gd name="T33" fmla="*/ 137 h 2648"/>
              <a:gd name="T34" fmla="*/ 627 w 1824"/>
              <a:gd name="T35" fmla="*/ 139 h 2648"/>
              <a:gd name="T36" fmla="*/ 610 w 1824"/>
              <a:gd name="T37" fmla="*/ 145 h 2648"/>
              <a:gd name="T38" fmla="*/ 585 w 1824"/>
              <a:gd name="T39" fmla="*/ 155 h 2648"/>
              <a:gd name="T40" fmla="*/ 552 w 1824"/>
              <a:gd name="T41" fmla="*/ 172 h 2648"/>
              <a:gd name="T42" fmla="*/ 512 w 1824"/>
              <a:gd name="T43" fmla="*/ 196 h 2648"/>
              <a:gd name="T44" fmla="*/ 467 w 1824"/>
              <a:gd name="T45" fmla="*/ 227 h 2648"/>
              <a:gd name="T46" fmla="*/ 416 w 1824"/>
              <a:gd name="T47" fmla="*/ 267 h 2648"/>
              <a:gd name="T48" fmla="*/ 364 w 1824"/>
              <a:gd name="T49" fmla="*/ 317 h 2648"/>
              <a:gd name="T50" fmla="*/ 310 w 1824"/>
              <a:gd name="T51" fmla="*/ 378 h 2648"/>
              <a:gd name="T52" fmla="*/ 255 w 1824"/>
              <a:gd name="T53" fmla="*/ 451 h 2648"/>
              <a:gd name="T54" fmla="*/ 201 w 1824"/>
              <a:gd name="T55" fmla="*/ 537 h 2648"/>
              <a:gd name="T56" fmla="*/ 149 w 1824"/>
              <a:gd name="T57" fmla="*/ 637 h 2648"/>
              <a:gd name="T58" fmla="*/ 100 w 1824"/>
              <a:gd name="T59" fmla="*/ 752 h 2648"/>
              <a:gd name="T60" fmla="*/ 56 w 1824"/>
              <a:gd name="T61" fmla="*/ 883 h 2648"/>
              <a:gd name="T62" fmla="*/ 17 w 1824"/>
              <a:gd name="T63" fmla="*/ 1030 h 2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66FFCC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6"/>
          <p:cNvSpPr txBox="1">
            <a:spLocks noChangeArrowheads="1"/>
          </p:cNvSpPr>
          <p:nvPr/>
        </p:nvSpPr>
        <p:spPr bwMode="gray">
          <a:xfrm>
            <a:off x="3718813" y="459196"/>
            <a:ext cx="1876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Изпълнение на проект до 1.5 г. 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8" name="Text Box 16"/>
          <p:cNvSpPr txBox="1">
            <a:spLocks noChangeArrowheads="1"/>
          </p:cNvSpPr>
          <p:nvPr/>
        </p:nvSpPr>
        <p:spPr bwMode="gray">
          <a:xfrm>
            <a:off x="6150520" y="271414"/>
            <a:ext cx="18763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Онлайн потвърждение за изпълнение</a:t>
            </a:r>
            <a:endParaRPr lang="en-US" altLang="zh-CN" b="1" dirty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43" name="Text Box 12"/>
          <p:cNvSpPr txBox="1">
            <a:spLocks noChangeArrowheads="1"/>
          </p:cNvSpPr>
          <p:nvPr/>
        </p:nvSpPr>
        <p:spPr bwMode="gray">
          <a:xfrm>
            <a:off x="1056201" y="5903805"/>
            <a:ext cx="20639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bg-BG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ОБЩИНА/</a:t>
            </a:r>
            <a:r>
              <a:rPr lang="bg-BG" altLang="zh-CN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ОПЕРАТОР</a:t>
            </a:r>
            <a:endParaRPr lang="en-US" altLang="zh-CN" sz="1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Text Box 12"/>
          <p:cNvSpPr txBox="1">
            <a:spLocks noChangeArrowheads="1"/>
          </p:cNvSpPr>
          <p:nvPr/>
        </p:nvSpPr>
        <p:spPr bwMode="gray">
          <a:xfrm>
            <a:off x="-129700" y="4375077"/>
            <a:ext cx="21653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Text Box 12"/>
          <p:cNvSpPr txBox="1">
            <a:spLocks noChangeArrowheads="1"/>
          </p:cNvSpPr>
          <p:nvPr/>
        </p:nvSpPr>
        <p:spPr bwMode="gray">
          <a:xfrm>
            <a:off x="3157169" y="1024087"/>
            <a:ext cx="2165349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ОПЕРАТОР</a:t>
            </a:r>
            <a:endParaRPr lang="en-US" altLang="zh-CN" sz="1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6" name="Text Box 12"/>
          <p:cNvSpPr txBox="1">
            <a:spLocks noChangeArrowheads="1"/>
          </p:cNvSpPr>
          <p:nvPr/>
        </p:nvSpPr>
        <p:spPr bwMode="gray">
          <a:xfrm>
            <a:off x="6109906" y="1121250"/>
            <a:ext cx="2165349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bg-BG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ОБЩИНА/</a:t>
            </a:r>
            <a:r>
              <a:rPr lang="bg-BG" altLang="zh-CN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ОПЕРАТОР</a:t>
            </a:r>
            <a:endParaRPr lang="en-US" altLang="zh-CN" sz="1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gray">
          <a:xfrm>
            <a:off x="7313328" y="3402896"/>
            <a:ext cx="142703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bg-BG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ОБЩИНА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 altLang="zh-CN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8" name="Oval 10"/>
          <p:cNvSpPr>
            <a:spLocks noChangeArrowheads="1"/>
          </p:cNvSpPr>
          <p:nvPr/>
        </p:nvSpPr>
        <p:spPr bwMode="gray">
          <a:xfrm>
            <a:off x="5540285" y="3736750"/>
            <a:ext cx="2185966" cy="2128137"/>
          </a:xfrm>
          <a:prstGeom prst="ellipse">
            <a:avLst/>
          </a:prstGeom>
          <a:solidFill>
            <a:srgbClr val="FFFFCC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/>
          <a:extLst/>
        </p:spPr>
        <p:txBody>
          <a:bodyPr wrap="none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CN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49" name="Freeform 24"/>
          <p:cNvSpPr>
            <a:spLocks/>
          </p:cNvSpPr>
          <p:nvPr/>
        </p:nvSpPr>
        <p:spPr bwMode="gray">
          <a:xfrm rot="12903069" flipH="1">
            <a:off x="4077619" y="3292264"/>
            <a:ext cx="556349" cy="1834685"/>
          </a:xfrm>
          <a:custGeom>
            <a:avLst/>
            <a:gdLst>
              <a:gd name="T0" fmla="*/ 5 w 1824"/>
              <a:gd name="T1" fmla="*/ 1034 h 2648"/>
              <a:gd name="T2" fmla="*/ 23 w 1824"/>
              <a:gd name="T3" fmla="*/ 889 h 2648"/>
              <a:gd name="T4" fmla="*/ 50 w 1824"/>
              <a:gd name="T5" fmla="*/ 758 h 2648"/>
              <a:gd name="T6" fmla="*/ 86 w 1824"/>
              <a:gd name="T7" fmla="*/ 639 h 2648"/>
              <a:gd name="T8" fmla="*/ 128 w 1824"/>
              <a:gd name="T9" fmla="*/ 533 h 2648"/>
              <a:gd name="T10" fmla="*/ 173 w 1824"/>
              <a:gd name="T11" fmla="*/ 438 h 2648"/>
              <a:gd name="T12" fmla="*/ 222 w 1824"/>
              <a:gd name="T13" fmla="*/ 355 h 2648"/>
              <a:gd name="T14" fmla="*/ 271 w 1824"/>
              <a:gd name="T15" fmla="*/ 283 h 2648"/>
              <a:gd name="T16" fmla="*/ 319 w 1824"/>
              <a:gd name="T17" fmla="*/ 221 h 2648"/>
              <a:gd name="T18" fmla="*/ 365 w 1824"/>
              <a:gd name="T19" fmla="*/ 171 h 2648"/>
              <a:gd name="T20" fmla="*/ 407 w 1824"/>
              <a:gd name="T21" fmla="*/ 130 h 2648"/>
              <a:gd name="T22" fmla="*/ 442 w 1824"/>
              <a:gd name="T23" fmla="*/ 99 h 2648"/>
              <a:gd name="T24" fmla="*/ 469 w 1824"/>
              <a:gd name="T25" fmla="*/ 77 h 2648"/>
              <a:gd name="T26" fmla="*/ 487 w 1824"/>
              <a:gd name="T27" fmla="*/ 65 h 2648"/>
              <a:gd name="T28" fmla="*/ 493 w 1824"/>
              <a:gd name="T29" fmla="*/ 60 h 2648"/>
              <a:gd name="T30" fmla="*/ 696 w 1824"/>
              <a:gd name="T31" fmla="*/ 23 h 2648"/>
              <a:gd name="T32" fmla="*/ 632 w 1824"/>
              <a:gd name="T33" fmla="*/ 137 h 2648"/>
              <a:gd name="T34" fmla="*/ 627 w 1824"/>
              <a:gd name="T35" fmla="*/ 139 h 2648"/>
              <a:gd name="T36" fmla="*/ 610 w 1824"/>
              <a:gd name="T37" fmla="*/ 145 h 2648"/>
              <a:gd name="T38" fmla="*/ 585 w 1824"/>
              <a:gd name="T39" fmla="*/ 155 h 2648"/>
              <a:gd name="T40" fmla="*/ 552 w 1824"/>
              <a:gd name="T41" fmla="*/ 172 h 2648"/>
              <a:gd name="T42" fmla="*/ 512 w 1824"/>
              <a:gd name="T43" fmla="*/ 196 h 2648"/>
              <a:gd name="T44" fmla="*/ 467 w 1824"/>
              <a:gd name="T45" fmla="*/ 227 h 2648"/>
              <a:gd name="T46" fmla="*/ 416 w 1824"/>
              <a:gd name="T47" fmla="*/ 267 h 2648"/>
              <a:gd name="T48" fmla="*/ 364 w 1824"/>
              <a:gd name="T49" fmla="*/ 317 h 2648"/>
              <a:gd name="T50" fmla="*/ 310 w 1824"/>
              <a:gd name="T51" fmla="*/ 378 h 2648"/>
              <a:gd name="T52" fmla="*/ 255 w 1824"/>
              <a:gd name="T53" fmla="*/ 451 h 2648"/>
              <a:gd name="T54" fmla="*/ 201 w 1824"/>
              <a:gd name="T55" fmla="*/ 537 h 2648"/>
              <a:gd name="T56" fmla="*/ 149 w 1824"/>
              <a:gd name="T57" fmla="*/ 637 h 2648"/>
              <a:gd name="T58" fmla="*/ 100 w 1824"/>
              <a:gd name="T59" fmla="*/ 752 h 2648"/>
              <a:gd name="T60" fmla="*/ 56 w 1824"/>
              <a:gd name="T61" fmla="*/ 883 h 2648"/>
              <a:gd name="T62" fmla="*/ 17 w 1824"/>
              <a:gd name="T63" fmla="*/ 1030 h 2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66FFCC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8"/>
          <p:cNvSpPr txBox="1">
            <a:spLocks noChangeArrowheads="1"/>
          </p:cNvSpPr>
          <p:nvPr/>
        </p:nvSpPr>
        <p:spPr bwMode="gray">
          <a:xfrm>
            <a:off x="5768738" y="4164426"/>
            <a:ext cx="178752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Връщане </a:t>
            </a:r>
            <a:r>
              <a:rPr lang="bg-BG" altLang="zh-CN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на ваучер на </a:t>
            </a:r>
            <a:r>
              <a:rPr lang="bg-BG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Комисията </a:t>
            </a:r>
            <a:endParaRPr lang="en-US" altLang="zh-CN" b="1" dirty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51" name="Text Box 12"/>
          <p:cNvSpPr txBox="1">
            <a:spLocks noChangeArrowheads="1"/>
          </p:cNvSpPr>
          <p:nvPr/>
        </p:nvSpPr>
        <p:spPr bwMode="gray">
          <a:xfrm>
            <a:off x="5925281" y="5173012"/>
            <a:ext cx="142703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bg-BG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bg-BG" altLang="zh-CN" sz="1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ОПЕРАТОР</a:t>
            </a:r>
            <a:endParaRPr lang="en-US" altLang="zh-CN" sz="1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sz="1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en-US" altLang="zh-CN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Text Box 18"/>
          <p:cNvSpPr txBox="1">
            <a:spLocks noChangeArrowheads="1"/>
          </p:cNvSpPr>
          <p:nvPr/>
        </p:nvSpPr>
        <p:spPr bwMode="gray">
          <a:xfrm>
            <a:off x="3560055" y="5097719"/>
            <a:ext cx="178752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Изплащане на ваучер</a:t>
            </a:r>
            <a:r>
              <a:rPr lang="en-US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 </a:t>
            </a:r>
            <a:r>
              <a:rPr lang="bg-BG" altLang="zh-CN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charset="-122"/>
                <a:cs typeface="Times New Roman" panose="02020603050405020304" pitchFamily="18" charset="0"/>
              </a:rPr>
              <a:t>на оператор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en-US" altLang="zh-CN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b="1" dirty="0" smtClean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b="1" dirty="0"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charset="-122"/>
              <a:cs typeface="Times New Roman" panose="02020603050405020304" pitchFamily="18" charset="0"/>
            </a:endParaRPr>
          </a:p>
        </p:txBody>
      </p:sp>
      <p:sp>
        <p:nvSpPr>
          <p:cNvPr id="33" name="Oval 11"/>
          <p:cNvSpPr>
            <a:spLocks noChangeArrowheads="1"/>
          </p:cNvSpPr>
          <p:nvPr/>
        </p:nvSpPr>
        <p:spPr bwMode="gray">
          <a:xfrm>
            <a:off x="1119013" y="880294"/>
            <a:ext cx="2046211" cy="2017733"/>
          </a:xfrm>
          <a:prstGeom prst="ellipse">
            <a:avLst/>
          </a:prstGeom>
          <a:solidFill>
            <a:srgbClr val="ECCAE7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34" name="Text Box 16"/>
          <p:cNvSpPr txBox="1">
            <a:spLocks noChangeArrowheads="1"/>
          </p:cNvSpPr>
          <p:nvPr/>
        </p:nvSpPr>
        <p:spPr bwMode="gray">
          <a:xfrm>
            <a:off x="1188914" y="1059123"/>
            <a:ext cx="1942625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817" dir="2708076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zh-CN" sz="1300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ЗОП – обявяване на </a:t>
            </a:r>
            <a:r>
              <a:rPr lang="ru-RU" altLang="zh-CN" sz="1300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процедура за </a:t>
            </a:r>
            <a:r>
              <a:rPr lang="ru-RU" altLang="zh-CN" sz="1300" b="1" dirty="0" err="1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избор</a:t>
            </a:r>
            <a:r>
              <a:rPr lang="ru-RU" altLang="zh-CN" sz="1300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на оператор за </a:t>
            </a:r>
            <a:r>
              <a:rPr lang="ru-RU" altLang="zh-CN" sz="1300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закупуване на оборудване, инсталиране, изграждане на </a:t>
            </a:r>
            <a:r>
              <a:rPr lang="ru-RU" altLang="zh-CN" sz="1300" b="1" dirty="0" err="1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WiFi</a:t>
            </a:r>
            <a:r>
              <a:rPr lang="ru-RU" altLang="zh-CN" sz="1300" b="1" dirty="0" smtClean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altLang="zh-CN" sz="1300" b="1" dirty="0">
                <a:solidFill>
                  <a:srgbClr val="0C038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инсталации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en-US" altLang="zh-CN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rgbClr val="0C038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Freeform 24"/>
          <p:cNvSpPr>
            <a:spLocks/>
          </p:cNvSpPr>
          <p:nvPr/>
        </p:nvSpPr>
        <p:spPr bwMode="gray">
          <a:xfrm rot="18806702" flipH="1">
            <a:off x="6193267" y="2933942"/>
            <a:ext cx="386561" cy="1199994"/>
          </a:xfrm>
          <a:custGeom>
            <a:avLst/>
            <a:gdLst>
              <a:gd name="T0" fmla="*/ 5 w 1824"/>
              <a:gd name="T1" fmla="*/ 1034 h 2648"/>
              <a:gd name="T2" fmla="*/ 23 w 1824"/>
              <a:gd name="T3" fmla="*/ 889 h 2648"/>
              <a:gd name="T4" fmla="*/ 50 w 1824"/>
              <a:gd name="T5" fmla="*/ 758 h 2648"/>
              <a:gd name="T6" fmla="*/ 86 w 1824"/>
              <a:gd name="T7" fmla="*/ 639 h 2648"/>
              <a:gd name="T8" fmla="*/ 128 w 1824"/>
              <a:gd name="T9" fmla="*/ 533 h 2648"/>
              <a:gd name="T10" fmla="*/ 173 w 1824"/>
              <a:gd name="T11" fmla="*/ 438 h 2648"/>
              <a:gd name="T12" fmla="*/ 222 w 1824"/>
              <a:gd name="T13" fmla="*/ 355 h 2648"/>
              <a:gd name="T14" fmla="*/ 271 w 1824"/>
              <a:gd name="T15" fmla="*/ 283 h 2648"/>
              <a:gd name="T16" fmla="*/ 319 w 1824"/>
              <a:gd name="T17" fmla="*/ 221 h 2648"/>
              <a:gd name="T18" fmla="*/ 365 w 1824"/>
              <a:gd name="T19" fmla="*/ 171 h 2648"/>
              <a:gd name="T20" fmla="*/ 407 w 1824"/>
              <a:gd name="T21" fmla="*/ 130 h 2648"/>
              <a:gd name="T22" fmla="*/ 442 w 1824"/>
              <a:gd name="T23" fmla="*/ 99 h 2648"/>
              <a:gd name="T24" fmla="*/ 469 w 1824"/>
              <a:gd name="T25" fmla="*/ 77 h 2648"/>
              <a:gd name="T26" fmla="*/ 487 w 1824"/>
              <a:gd name="T27" fmla="*/ 65 h 2648"/>
              <a:gd name="T28" fmla="*/ 493 w 1824"/>
              <a:gd name="T29" fmla="*/ 60 h 2648"/>
              <a:gd name="T30" fmla="*/ 696 w 1824"/>
              <a:gd name="T31" fmla="*/ 23 h 2648"/>
              <a:gd name="T32" fmla="*/ 632 w 1824"/>
              <a:gd name="T33" fmla="*/ 137 h 2648"/>
              <a:gd name="T34" fmla="*/ 627 w 1824"/>
              <a:gd name="T35" fmla="*/ 139 h 2648"/>
              <a:gd name="T36" fmla="*/ 610 w 1824"/>
              <a:gd name="T37" fmla="*/ 145 h 2648"/>
              <a:gd name="T38" fmla="*/ 585 w 1824"/>
              <a:gd name="T39" fmla="*/ 155 h 2648"/>
              <a:gd name="T40" fmla="*/ 552 w 1824"/>
              <a:gd name="T41" fmla="*/ 172 h 2648"/>
              <a:gd name="T42" fmla="*/ 512 w 1824"/>
              <a:gd name="T43" fmla="*/ 196 h 2648"/>
              <a:gd name="T44" fmla="*/ 467 w 1824"/>
              <a:gd name="T45" fmla="*/ 227 h 2648"/>
              <a:gd name="T46" fmla="*/ 416 w 1824"/>
              <a:gd name="T47" fmla="*/ 267 h 2648"/>
              <a:gd name="T48" fmla="*/ 364 w 1824"/>
              <a:gd name="T49" fmla="*/ 317 h 2648"/>
              <a:gd name="T50" fmla="*/ 310 w 1824"/>
              <a:gd name="T51" fmla="*/ 378 h 2648"/>
              <a:gd name="T52" fmla="*/ 255 w 1824"/>
              <a:gd name="T53" fmla="*/ 451 h 2648"/>
              <a:gd name="T54" fmla="*/ 201 w 1824"/>
              <a:gd name="T55" fmla="*/ 537 h 2648"/>
              <a:gd name="T56" fmla="*/ 149 w 1824"/>
              <a:gd name="T57" fmla="*/ 637 h 2648"/>
              <a:gd name="T58" fmla="*/ 100 w 1824"/>
              <a:gd name="T59" fmla="*/ 752 h 2648"/>
              <a:gd name="T60" fmla="*/ 56 w 1824"/>
              <a:gd name="T61" fmla="*/ 883 h 2648"/>
              <a:gd name="T62" fmla="*/ 17 w 1824"/>
              <a:gd name="T63" fmla="*/ 1030 h 2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rgbClr val="66FFCC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AB22-4D39-4C20-92CC-8D60F8059ED5}" type="slidenum">
              <a:rPr lang="en-US" altLang="zh-CN" sz="160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-ExtB" panose="02010609060101010101" pitchFamily="49" charset="-122"/>
                <a:ea typeface="SimSun-ExtB" panose="02010609060101010101" pitchFamily="49" charset="-122"/>
              </a:rPr>
              <a:pPr/>
              <a:t>7</a:t>
            </a:fld>
            <a:endParaRPr lang="en-US" altLang="zh-CN" sz="1600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Sun-ExtB" panose="02010609060101010101" pitchFamily="49" charset="-122"/>
              <a:ea typeface="SimSun-ExtB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31800">
            <a:off x="6063029" y="2928888"/>
            <a:ext cx="886468" cy="8896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05752" y="1523991"/>
            <a:ext cx="957994" cy="96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331020">
            <a:off x="2766649" y="2718043"/>
            <a:ext cx="942505" cy="94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512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95405962"/>
              </p:ext>
            </p:extLst>
          </p:nvPr>
        </p:nvGraphicFramePr>
        <p:xfrm>
          <a:off x="107504" y="620688"/>
          <a:ext cx="8893175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114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8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9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558835" cy="570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297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4.xml><?xml version="1.0" encoding="utf-8"?>
<a:theme xmlns:a="http://schemas.openxmlformats.org/drawingml/2006/main" name="1_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Presentation11</Template>
  <TotalTime>3730</TotalTime>
  <Words>1319</Words>
  <Application>Microsoft Office PowerPoint</Application>
  <PresentationFormat>On-screen Show (4:3)</PresentationFormat>
  <Paragraphs>154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Office Theme</vt:lpstr>
      <vt:lpstr>Office 主题</vt:lpstr>
      <vt:lpstr>Frame</vt:lpstr>
      <vt:lpstr>1_Frame</vt:lpstr>
      <vt:lpstr>Инициативата WiFi4EU -  безплатен интернет за европейците  </vt:lpstr>
      <vt:lpstr>Инициативата WiFi4EU</vt:lpstr>
      <vt:lpstr>ОБЩА ИНФОРМАЦИЯ</vt:lpstr>
      <vt:lpstr>Slide 4</vt:lpstr>
      <vt:lpstr>Кандидатстват местни публични органи (общини или групи от общини), които:</vt:lpstr>
      <vt:lpstr> Процедурни стъпки</vt:lpstr>
      <vt:lpstr> </vt:lpstr>
      <vt:lpstr>Slide 8</vt:lpstr>
      <vt:lpstr>Slide 9</vt:lpstr>
      <vt:lpstr>Онлайн портал</vt:lpstr>
      <vt:lpstr>Slide 11</vt:lpstr>
      <vt:lpstr>Slide 12</vt:lpstr>
      <vt:lpstr>Slide 13</vt:lpstr>
      <vt:lpstr>Slide 14</vt:lpstr>
      <vt:lpstr>Допълнителна информация</vt:lpstr>
      <vt:lpstr>Slide 16</vt:lpstr>
    </vt:vector>
  </TitlesOfParts>
  <Company>MTITC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PowerPoint template, IT</dc:subject>
  <dc:creator>Hristina Dobreva</dc:creator>
  <cp:keywords>IT, IT PowerPoint template, free, PowerPoint template, download, PPT template, PowerPoint templates, slideshow template, POT, POTX, Power Point template, slide show template</cp:keywords>
  <dc:description>Made by Leawo Software. To find more free PowerPoint templates, please visit http://www.leawo.com/free-powerpoint-templates/</dc:description>
  <cp:lastModifiedBy>Hristina Dobreva</cp:lastModifiedBy>
  <cp:revision>149</cp:revision>
  <cp:lastPrinted>2018-03-02T14:29:31Z</cp:lastPrinted>
  <dcterms:created xsi:type="dcterms:W3CDTF">2017-10-06T07:14:23Z</dcterms:created>
  <dcterms:modified xsi:type="dcterms:W3CDTF">2018-03-08T17:45:05Z</dcterms:modified>
  <cp:category>PowerPoint template, IT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http://www.leawo.com/free-powerpoint-templates/</vt:lpwstr>
  </property>
</Properties>
</file>