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6" r:id="rId5"/>
    <p:sldMasterId id="2147483677" r:id="rId6"/>
  </p:sldMasterIdLst>
  <p:notesMasterIdLst>
    <p:notesMasterId r:id="rId20"/>
  </p:notesMasterIdLst>
  <p:handoutMasterIdLst>
    <p:handoutMasterId r:id="rId21"/>
  </p:handoutMasterIdLst>
  <p:sldIdLst>
    <p:sldId id="427" r:id="rId7"/>
    <p:sldId id="711" r:id="rId8"/>
    <p:sldId id="715" r:id="rId9"/>
    <p:sldId id="714" r:id="rId10"/>
    <p:sldId id="708" r:id="rId11"/>
    <p:sldId id="712" r:id="rId12"/>
    <p:sldId id="706" r:id="rId13"/>
    <p:sldId id="695" r:id="rId14"/>
    <p:sldId id="713" r:id="rId15"/>
    <p:sldId id="696" r:id="rId16"/>
    <p:sldId id="694" r:id="rId17"/>
    <p:sldId id="697" r:id="rId18"/>
    <p:sldId id="676" r:id="rId19"/>
  </p:sldIdLst>
  <p:sldSz cx="9144000" cy="6858000" type="screen4x3"/>
  <p:notesSz cx="6669088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" id="{A4727280-23F7-5C4C-AE3E-65C254B33FA9}">
          <p14:sldIdLst>
            <p14:sldId id="427"/>
            <p14:sldId id="711"/>
            <p14:sldId id="715"/>
            <p14:sldId id="714"/>
            <p14:sldId id="708"/>
            <p14:sldId id="712"/>
            <p14:sldId id="706"/>
            <p14:sldId id="695"/>
            <p14:sldId id="713"/>
            <p14:sldId id="696"/>
            <p14:sldId id="694"/>
            <p14:sldId id="697"/>
            <p14:sldId id="6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Lösch" initials="AL" lastIdx="9" clrIdx="0">
    <p:extLst/>
  </p:cmAuthor>
  <p:cmAuthor id="2" name="Maria Giagkou" initials="MG" lastIdx="9" clrIdx="1">
    <p:extLst/>
  </p:cmAuthor>
  <p:cmAuthor id="3" name="Lilli Smal" initials="LS" lastIdx="1" clrIdx="2">
    <p:extLst/>
  </p:cmAuthor>
  <p:cmAuthor id="4" name="Lilli Smal" initials="LS [2]" lastIdx="1" clrIdx="3">
    <p:extLst/>
  </p:cmAuthor>
  <p:cmAuthor id="5" name="Lilli Smal" initials="LS [3]" lastIdx="1" clrIdx="4">
    <p:extLst/>
  </p:cmAuthor>
  <p:cmAuthor id="6" name="Lilli Smal" initials="LS [4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A0C1"/>
    <a:srgbClr val="1A0670"/>
    <a:srgbClr val="032B9B"/>
    <a:srgbClr val="33C6E9"/>
    <a:srgbClr val="0A49FA"/>
    <a:srgbClr val="4A09ED"/>
    <a:srgbClr val="284DC2"/>
    <a:srgbClr val="18B8DE"/>
    <a:srgbClr val="D25755"/>
    <a:srgbClr val="FF6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Φωτεινό στυλ 1 - Έμφαση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890" autoAdjust="0"/>
  </p:normalViewPr>
  <p:slideViewPr>
    <p:cSldViewPr snapToGrid="0">
      <p:cViewPr varScale="1">
        <p:scale>
          <a:sx n="67" d="100"/>
          <a:sy n="67" d="100"/>
        </p:scale>
        <p:origin x="1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8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Pages </a:t>
            </a:r>
            <a:r>
              <a:rPr lang="de-D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translated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per </a:t>
            </a:r>
            <a:r>
              <a:rPr lang="de-D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year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in &lt;</a:t>
            </a:r>
            <a:r>
              <a:rPr lang="de-DE" baseline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Example</a:t>
            </a:r>
            <a:r>
              <a:rPr lang="de-DE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 Institution&gt; (2007-2016)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bg-BG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2781568"/>
        <c:axId val="352806592"/>
      </c:barChart>
      <c:catAx>
        <c:axId val="352781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352806592"/>
        <c:crosses val="autoZero"/>
        <c:auto val="1"/>
        <c:lblAlgn val="ctr"/>
        <c:lblOffset val="100"/>
        <c:noMultiLvlLbl val="0"/>
      </c:catAx>
      <c:valAx>
        <c:axId val="35280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352781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image" Target="../media/image7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360C79-3379-2542-8EF3-AA403362AA6E}" type="doc">
      <dgm:prSet loTypeId="urn:microsoft.com/office/officeart/2005/8/layout/hList7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GB"/>
        </a:p>
      </dgm:t>
    </dgm:pt>
    <dgm:pt modelId="{A7B227C1-CE8C-C643-BEB1-745A0A5FCAED}">
      <dgm:prSet phldrT="[Text]"/>
      <dgm:spPr>
        <a:solidFill>
          <a:srgbClr val="C85351">
            <a:alpha val="90000"/>
          </a:srgbClr>
        </a:solidFill>
      </dgm:spPr>
      <dgm:t>
        <a:bodyPr/>
        <a:lstStyle/>
        <a:p>
          <a:r>
            <a:rPr lang="bg-BG" dirty="0" smtClean="0"/>
            <a:t>Как езиковите технологии подпомагат преводите в цифрово свързана Европа </a:t>
          </a:r>
          <a:endParaRPr lang="en-GB" dirty="0"/>
        </a:p>
      </dgm:t>
    </dgm:pt>
    <dgm:pt modelId="{7DD8F676-1191-5249-B25E-FE52673F7600}" type="parTrans" cxnId="{CD05B999-C1CF-BB4A-9DFB-53F1E99B4251}">
      <dgm:prSet/>
      <dgm:spPr/>
      <dgm:t>
        <a:bodyPr/>
        <a:lstStyle/>
        <a:p>
          <a:endParaRPr lang="en-GB"/>
        </a:p>
      </dgm:t>
    </dgm:pt>
    <dgm:pt modelId="{AEDE806E-84B1-3848-8B90-7A5008E7D146}" type="sibTrans" cxnId="{CD05B999-C1CF-BB4A-9DFB-53F1E99B4251}">
      <dgm:prSet/>
      <dgm:spPr/>
      <dgm:t>
        <a:bodyPr/>
        <a:lstStyle/>
        <a:p>
          <a:endParaRPr lang="en-GB"/>
        </a:p>
      </dgm:t>
    </dgm:pt>
    <dgm:pt modelId="{2A211649-0DEF-3244-BD19-2A67BD874F55}">
      <dgm:prSet phldrT="[Text]"/>
      <dgm:spPr>
        <a:solidFill>
          <a:srgbClr val="EA615F">
            <a:alpha val="83000"/>
          </a:srgbClr>
        </a:solidFill>
      </dgm:spPr>
      <dgm:t>
        <a:bodyPr/>
        <a:lstStyle/>
        <a:p>
          <a:r>
            <a:rPr lang="bg-BG" dirty="0" smtClean="0"/>
            <a:t>Правни или технически въпроси</a:t>
          </a:r>
          <a:endParaRPr lang="en-GB" dirty="0"/>
        </a:p>
      </dgm:t>
    </dgm:pt>
    <dgm:pt modelId="{9ECBCAE7-72A8-4B46-B535-30FE4B21A41B}" type="parTrans" cxnId="{F1814215-4A4F-A84B-80FC-84835FCEC1C6}">
      <dgm:prSet/>
      <dgm:spPr/>
      <dgm:t>
        <a:bodyPr/>
        <a:lstStyle/>
        <a:p>
          <a:endParaRPr lang="en-GB"/>
        </a:p>
      </dgm:t>
    </dgm:pt>
    <dgm:pt modelId="{1EBAE945-BAFF-FD44-9090-782F42EE2E4B}" type="sibTrans" cxnId="{F1814215-4A4F-A84B-80FC-84835FCEC1C6}">
      <dgm:prSet/>
      <dgm:spPr/>
      <dgm:t>
        <a:bodyPr/>
        <a:lstStyle/>
        <a:p>
          <a:endParaRPr lang="en-GB"/>
        </a:p>
      </dgm:t>
    </dgm:pt>
    <dgm:pt modelId="{B9B10298-EDED-814A-8E5E-F1B0E08991BA}">
      <dgm:prSet phldrT="[Text]"/>
      <dgm:spPr>
        <a:solidFill>
          <a:srgbClr val="C65250"/>
        </a:solidFill>
      </dgm:spPr>
      <dgm:t>
        <a:bodyPr/>
        <a:lstStyle/>
        <a:p>
          <a:r>
            <a:rPr lang="bg-BG" dirty="0" smtClean="0"/>
            <a:t>Необходимост от увеличаване на ефективността и качеството на преводите</a:t>
          </a:r>
          <a:endParaRPr lang="en-GB" dirty="0"/>
        </a:p>
      </dgm:t>
    </dgm:pt>
    <dgm:pt modelId="{92166EDF-23A2-6046-9DE7-D25DC7120D4B}" type="parTrans" cxnId="{6CC43657-62AB-3C4F-B067-4CB499BE2A03}">
      <dgm:prSet/>
      <dgm:spPr/>
      <dgm:t>
        <a:bodyPr/>
        <a:lstStyle/>
        <a:p>
          <a:endParaRPr lang="en-GB"/>
        </a:p>
      </dgm:t>
    </dgm:pt>
    <dgm:pt modelId="{74B4EE54-152D-B74B-B3E9-7C201A8B0472}" type="sibTrans" cxnId="{6CC43657-62AB-3C4F-B067-4CB499BE2A03}">
      <dgm:prSet/>
      <dgm:spPr/>
      <dgm:t>
        <a:bodyPr/>
        <a:lstStyle/>
        <a:p>
          <a:endParaRPr lang="en-GB"/>
        </a:p>
      </dgm:t>
    </dgm:pt>
    <dgm:pt modelId="{2487ABF2-6E0A-4746-9F8C-49455E4D6C78}">
      <dgm:prSet/>
      <dgm:spPr>
        <a:solidFill>
          <a:srgbClr val="FF6A68">
            <a:alpha val="72000"/>
          </a:srgbClr>
        </a:solidFill>
      </dgm:spPr>
      <dgm:t>
        <a:bodyPr/>
        <a:lstStyle/>
        <a:p>
          <a:r>
            <a:rPr lang="bg-BG" dirty="0" smtClean="0"/>
            <a:t>Подходящи езикови ресурси</a:t>
          </a:r>
          <a:endParaRPr lang="en-GB" dirty="0"/>
        </a:p>
      </dgm:t>
    </dgm:pt>
    <dgm:pt modelId="{C4B2472D-44B4-5440-BA43-63E4AC71BE4E}" type="parTrans" cxnId="{8FA7CF54-B5BB-4040-A851-EBAF628DB3E2}">
      <dgm:prSet/>
      <dgm:spPr/>
      <dgm:t>
        <a:bodyPr/>
        <a:lstStyle/>
        <a:p>
          <a:endParaRPr lang="en-GB"/>
        </a:p>
      </dgm:t>
    </dgm:pt>
    <dgm:pt modelId="{BFB2EE52-9752-9243-8EA2-F265C4074702}" type="sibTrans" cxnId="{8FA7CF54-B5BB-4040-A851-EBAF628DB3E2}">
      <dgm:prSet/>
      <dgm:spPr/>
      <dgm:t>
        <a:bodyPr/>
        <a:lstStyle/>
        <a:p>
          <a:endParaRPr lang="en-GB"/>
        </a:p>
      </dgm:t>
    </dgm:pt>
    <dgm:pt modelId="{8F30F968-9E30-8F47-9BA7-0266894DC99B}">
      <dgm:prSet/>
      <dgm:spPr>
        <a:solidFill>
          <a:srgbClr val="EA615F">
            <a:alpha val="80000"/>
          </a:srgbClr>
        </a:solidFill>
      </dgm:spPr>
      <dgm:t>
        <a:bodyPr/>
        <a:lstStyle/>
        <a:p>
          <a:r>
            <a:rPr lang="bg-BG" dirty="0" smtClean="0"/>
            <a:t>Опит и нужди на модерната публична администрация</a:t>
          </a:r>
          <a:endParaRPr lang="en-GB" dirty="0"/>
        </a:p>
      </dgm:t>
    </dgm:pt>
    <dgm:pt modelId="{E67DBE55-9418-184C-BC61-7C83557471C5}" type="parTrans" cxnId="{A9DC5140-6830-E547-A5D3-9B249B2208D7}">
      <dgm:prSet/>
      <dgm:spPr/>
      <dgm:t>
        <a:bodyPr/>
        <a:lstStyle/>
        <a:p>
          <a:endParaRPr lang="en-GB"/>
        </a:p>
      </dgm:t>
    </dgm:pt>
    <dgm:pt modelId="{3556BF37-4AB4-C346-A8F7-D56B4B93E2C0}" type="sibTrans" cxnId="{A9DC5140-6830-E547-A5D3-9B249B2208D7}">
      <dgm:prSet/>
      <dgm:spPr/>
      <dgm:t>
        <a:bodyPr/>
        <a:lstStyle/>
        <a:p>
          <a:endParaRPr lang="en-GB"/>
        </a:p>
      </dgm:t>
    </dgm:pt>
    <dgm:pt modelId="{4F26D5EA-D914-A04B-9481-122C7420C004}" type="pres">
      <dgm:prSet presAssocID="{E2360C79-3379-2542-8EF3-AA403362AA6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E726F1-53BD-3347-A677-DE0B10315637}" type="pres">
      <dgm:prSet presAssocID="{E2360C79-3379-2542-8EF3-AA403362AA6E}" presName="fgShape" presStyleLbl="fgShp" presStyleIdx="0" presStyleCnt="1" custLinFactNeighborX="0" custLinFactNeighborY="-19072"/>
      <dgm:spPr>
        <a:noFill/>
        <a:ln>
          <a:noFill/>
        </a:ln>
      </dgm:spPr>
    </dgm:pt>
    <dgm:pt modelId="{04083F55-54AE-534C-9039-2110B46D0576}" type="pres">
      <dgm:prSet presAssocID="{E2360C79-3379-2542-8EF3-AA403362AA6E}" presName="linComp" presStyleCnt="0"/>
      <dgm:spPr/>
    </dgm:pt>
    <dgm:pt modelId="{69F16CCD-7B61-5F44-AD52-0F8104F9137E}" type="pres">
      <dgm:prSet presAssocID="{A7B227C1-CE8C-C643-BEB1-745A0A5FCAED}" presName="compNode" presStyleCnt="0"/>
      <dgm:spPr/>
    </dgm:pt>
    <dgm:pt modelId="{69C55A43-33C6-EA43-AD0C-976C7A0F49A4}" type="pres">
      <dgm:prSet presAssocID="{A7B227C1-CE8C-C643-BEB1-745A0A5FCAED}" presName="bkgdShape" presStyleLbl="node1" presStyleIdx="0" presStyleCnt="5"/>
      <dgm:spPr/>
      <dgm:t>
        <a:bodyPr/>
        <a:lstStyle/>
        <a:p>
          <a:endParaRPr lang="en-US"/>
        </a:p>
      </dgm:t>
    </dgm:pt>
    <dgm:pt modelId="{CBBC5297-A283-5D45-A533-72F468C76063}" type="pres">
      <dgm:prSet presAssocID="{A7B227C1-CE8C-C643-BEB1-745A0A5FCAED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9A621B-46CD-FE46-973F-1AC97B405AC0}" type="pres">
      <dgm:prSet presAssocID="{A7B227C1-CE8C-C643-BEB1-745A0A5FCAED}" presName="invisiNode" presStyleLbl="node1" presStyleIdx="0" presStyleCnt="5"/>
      <dgm:spPr/>
    </dgm:pt>
    <dgm:pt modelId="{70F04DD2-6109-244C-9C74-AB748A95ECEA}" type="pres">
      <dgm:prSet presAssocID="{A7B227C1-CE8C-C643-BEB1-745A0A5FCAED}" presName="imagNode" presStyleLbl="fgImgPlace1" presStyleIdx="0" presStyleCnt="5"/>
      <dgm:spPr/>
    </dgm:pt>
    <dgm:pt modelId="{D54AB6F0-D852-9D42-8773-2EE759ED4B2B}" type="pres">
      <dgm:prSet presAssocID="{AEDE806E-84B1-3848-8B90-7A5008E7D14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79D112B-159D-6440-961F-3FA88C6356CC}" type="pres">
      <dgm:prSet presAssocID="{8F30F968-9E30-8F47-9BA7-0266894DC99B}" presName="compNode" presStyleCnt="0"/>
      <dgm:spPr/>
    </dgm:pt>
    <dgm:pt modelId="{66F6C944-170C-0A45-A489-1A4084666D7E}" type="pres">
      <dgm:prSet presAssocID="{8F30F968-9E30-8F47-9BA7-0266894DC99B}" presName="bkgdShape" presStyleLbl="node1" presStyleIdx="1" presStyleCnt="5"/>
      <dgm:spPr/>
      <dgm:t>
        <a:bodyPr/>
        <a:lstStyle/>
        <a:p>
          <a:endParaRPr lang="en-US"/>
        </a:p>
      </dgm:t>
    </dgm:pt>
    <dgm:pt modelId="{ADF6898C-8289-B04C-933F-164725959389}" type="pres">
      <dgm:prSet presAssocID="{8F30F968-9E30-8F47-9BA7-0266894DC99B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00F15E-DFF5-3F46-A1E8-F40028075E66}" type="pres">
      <dgm:prSet presAssocID="{8F30F968-9E30-8F47-9BA7-0266894DC99B}" presName="invisiNode" presStyleLbl="node1" presStyleIdx="1" presStyleCnt="5"/>
      <dgm:spPr/>
    </dgm:pt>
    <dgm:pt modelId="{35C5F652-5884-E24F-968F-6952D12BB2B7}" type="pres">
      <dgm:prSet presAssocID="{8F30F968-9E30-8F47-9BA7-0266894DC99B}" presName="imagNode" presStyleLbl="fgImgPlace1" presStyleIdx="1" presStyleCnt="5"/>
      <dgm:spPr/>
    </dgm:pt>
    <dgm:pt modelId="{7E9043A8-00F3-5645-9CEC-EAA292348A2E}" type="pres">
      <dgm:prSet presAssocID="{3556BF37-4AB4-C346-A8F7-D56B4B93E2C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128FAF3-39E2-744D-8DC3-0B09A8919748}" type="pres">
      <dgm:prSet presAssocID="{2487ABF2-6E0A-4746-9F8C-49455E4D6C78}" presName="compNode" presStyleCnt="0"/>
      <dgm:spPr/>
    </dgm:pt>
    <dgm:pt modelId="{32875BC0-AA8B-E14A-9F68-0747528B76B3}" type="pres">
      <dgm:prSet presAssocID="{2487ABF2-6E0A-4746-9F8C-49455E4D6C78}" presName="bkgdShape" presStyleLbl="node1" presStyleIdx="2" presStyleCnt="5"/>
      <dgm:spPr/>
      <dgm:t>
        <a:bodyPr/>
        <a:lstStyle/>
        <a:p>
          <a:endParaRPr lang="en-US"/>
        </a:p>
      </dgm:t>
    </dgm:pt>
    <dgm:pt modelId="{E0AE4A42-2328-7248-A427-9C24E55CD44D}" type="pres">
      <dgm:prSet presAssocID="{2487ABF2-6E0A-4746-9F8C-49455E4D6C78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2BA68-F19F-BC42-85F6-F15A70D1D660}" type="pres">
      <dgm:prSet presAssocID="{2487ABF2-6E0A-4746-9F8C-49455E4D6C78}" presName="invisiNode" presStyleLbl="node1" presStyleIdx="2" presStyleCnt="5"/>
      <dgm:spPr/>
    </dgm:pt>
    <dgm:pt modelId="{975BD719-8F1C-D24B-A7DA-D13A0BA2DF8C}" type="pres">
      <dgm:prSet presAssocID="{2487ABF2-6E0A-4746-9F8C-49455E4D6C78}" presName="imagNode" presStyleLbl="fgImgPlace1" presStyleIdx="2" presStyleCnt="5"/>
      <dgm:spPr/>
    </dgm:pt>
    <dgm:pt modelId="{BC99445B-0861-624E-A646-3A5628050840}" type="pres">
      <dgm:prSet presAssocID="{BFB2EE52-9752-9243-8EA2-F265C407470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582C33A-E078-A948-BEC6-A65339542922}" type="pres">
      <dgm:prSet presAssocID="{2A211649-0DEF-3244-BD19-2A67BD874F55}" presName="compNode" presStyleCnt="0"/>
      <dgm:spPr/>
    </dgm:pt>
    <dgm:pt modelId="{001B4FE0-E1E7-504A-AAEC-954D5FE947B3}" type="pres">
      <dgm:prSet presAssocID="{2A211649-0DEF-3244-BD19-2A67BD874F55}" presName="bkgdShape" presStyleLbl="node1" presStyleIdx="3" presStyleCnt="5"/>
      <dgm:spPr/>
      <dgm:t>
        <a:bodyPr/>
        <a:lstStyle/>
        <a:p>
          <a:endParaRPr lang="en-US"/>
        </a:p>
      </dgm:t>
    </dgm:pt>
    <dgm:pt modelId="{D704719D-1742-D44C-AC58-4C4EC1166AD8}" type="pres">
      <dgm:prSet presAssocID="{2A211649-0DEF-3244-BD19-2A67BD874F55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DEBCEE-8DEB-3E41-B57C-246B6BA59EAA}" type="pres">
      <dgm:prSet presAssocID="{2A211649-0DEF-3244-BD19-2A67BD874F55}" presName="invisiNode" presStyleLbl="node1" presStyleIdx="3" presStyleCnt="5"/>
      <dgm:spPr/>
    </dgm:pt>
    <dgm:pt modelId="{5802F18F-A4DF-2A4D-955C-CFEA19C15F79}" type="pres">
      <dgm:prSet presAssocID="{2A211649-0DEF-3244-BD19-2A67BD874F55}" presName="imagNode" presStyleLbl="fgImgPlace1" presStyleIdx="3" presStyleCnt="5"/>
      <dgm:spPr/>
    </dgm:pt>
    <dgm:pt modelId="{0E29D11C-0494-F14F-85F1-D9307F7539A9}" type="pres">
      <dgm:prSet presAssocID="{1EBAE945-BAFF-FD44-9090-782F42EE2E4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BC46C6E-4CCA-3B4B-AD62-F4F399D25EDF}" type="pres">
      <dgm:prSet presAssocID="{B9B10298-EDED-814A-8E5E-F1B0E08991BA}" presName="compNode" presStyleCnt="0"/>
      <dgm:spPr/>
    </dgm:pt>
    <dgm:pt modelId="{FAA34DE3-B7C8-6940-8853-46414D3ABEE9}" type="pres">
      <dgm:prSet presAssocID="{B9B10298-EDED-814A-8E5E-F1B0E08991BA}" presName="bkgdShape" presStyleLbl="node1" presStyleIdx="4" presStyleCnt="5" custLinFactNeighborX="677" custLinFactNeighborY="1085"/>
      <dgm:spPr/>
      <dgm:t>
        <a:bodyPr/>
        <a:lstStyle/>
        <a:p>
          <a:endParaRPr lang="en-US"/>
        </a:p>
      </dgm:t>
    </dgm:pt>
    <dgm:pt modelId="{1C64CA81-DF7E-FE44-A0FE-E5AE3AF9F561}" type="pres">
      <dgm:prSet presAssocID="{B9B10298-EDED-814A-8E5E-F1B0E08991BA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C47BAD-E4A8-FD49-AE21-02B7F1BDCC4A}" type="pres">
      <dgm:prSet presAssocID="{B9B10298-EDED-814A-8E5E-F1B0E08991BA}" presName="invisiNode" presStyleLbl="node1" presStyleIdx="4" presStyleCnt="5"/>
      <dgm:spPr/>
    </dgm:pt>
    <dgm:pt modelId="{D7867245-2971-4341-AEA7-6DFC2001393A}" type="pres">
      <dgm:prSet presAssocID="{B9B10298-EDED-814A-8E5E-F1B0E08991BA}" presName="imagNode" presStyleLbl="fgImgPlace1" presStyleIdx="4" presStyleCnt="5"/>
      <dgm:spPr/>
    </dgm:pt>
  </dgm:ptLst>
  <dgm:cxnLst>
    <dgm:cxn modelId="{8AA9D556-AEEB-1543-B561-A40879931919}" type="presOf" srcId="{2A211649-0DEF-3244-BD19-2A67BD874F55}" destId="{D704719D-1742-D44C-AC58-4C4EC1166AD8}" srcOrd="1" destOrd="0" presId="urn:microsoft.com/office/officeart/2005/8/layout/hList7"/>
    <dgm:cxn modelId="{59AEFB8F-34DF-1F4C-9FA7-40096E8C06A5}" type="presOf" srcId="{2487ABF2-6E0A-4746-9F8C-49455E4D6C78}" destId="{E0AE4A42-2328-7248-A427-9C24E55CD44D}" srcOrd="1" destOrd="0" presId="urn:microsoft.com/office/officeart/2005/8/layout/hList7"/>
    <dgm:cxn modelId="{77763D8C-AFE3-6B48-85B5-D3EC63F19545}" type="presOf" srcId="{B9B10298-EDED-814A-8E5E-F1B0E08991BA}" destId="{1C64CA81-DF7E-FE44-A0FE-E5AE3AF9F561}" srcOrd="1" destOrd="0" presId="urn:microsoft.com/office/officeart/2005/8/layout/hList7"/>
    <dgm:cxn modelId="{AEF208D0-533D-B745-9632-77E2D7172BFA}" type="presOf" srcId="{2487ABF2-6E0A-4746-9F8C-49455E4D6C78}" destId="{32875BC0-AA8B-E14A-9F68-0747528B76B3}" srcOrd="0" destOrd="0" presId="urn:microsoft.com/office/officeart/2005/8/layout/hList7"/>
    <dgm:cxn modelId="{90AFFEEB-EA6F-5942-B4F8-14006359B3DB}" type="presOf" srcId="{BFB2EE52-9752-9243-8EA2-F265C4074702}" destId="{BC99445B-0861-624E-A646-3A5628050840}" srcOrd="0" destOrd="0" presId="urn:microsoft.com/office/officeart/2005/8/layout/hList7"/>
    <dgm:cxn modelId="{6EBEAD25-55B7-A349-9F22-847B92B5D6CA}" type="presOf" srcId="{8F30F968-9E30-8F47-9BA7-0266894DC99B}" destId="{66F6C944-170C-0A45-A489-1A4084666D7E}" srcOrd="0" destOrd="0" presId="urn:microsoft.com/office/officeart/2005/8/layout/hList7"/>
    <dgm:cxn modelId="{2ED7CC91-895D-6446-B222-E5E8FE6DF741}" type="presOf" srcId="{AEDE806E-84B1-3848-8B90-7A5008E7D146}" destId="{D54AB6F0-D852-9D42-8773-2EE759ED4B2B}" srcOrd="0" destOrd="0" presId="urn:microsoft.com/office/officeart/2005/8/layout/hList7"/>
    <dgm:cxn modelId="{127F3933-A5C0-2C41-9193-47B9A5A95DE8}" type="presOf" srcId="{3556BF37-4AB4-C346-A8F7-D56B4B93E2C0}" destId="{7E9043A8-00F3-5645-9CEC-EAA292348A2E}" srcOrd="0" destOrd="0" presId="urn:microsoft.com/office/officeart/2005/8/layout/hList7"/>
    <dgm:cxn modelId="{A9DC5140-6830-E547-A5D3-9B249B2208D7}" srcId="{E2360C79-3379-2542-8EF3-AA403362AA6E}" destId="{8F30F968-9E30-8F47-9BA7-0266894DC99B}" srcOrd="1" destOrd="0" parTransId="{E67DBE55-9418-184C-BC61-7C83557471C5}" sibTransId="{3556BF37-4AB4-C346-A8F7-D56B4B93E2C0}"/>
    <dgm:cxn modelId="{8FA7CF54-B5BB-4040-A851-EBAF628DB3E2}" srcId="{E2360C79-3379-2542-8EF3-AA403362AA6E}" destId="{2487ABF2-6E0A-4746-9F8C-49455E4D6C78}" srcOrd="2" destOrd="0" parTransId="{C4B2472D-44B4-5440-BA43-63E4AC71BE4E}" sibTransId="{BFB2EE52-9752-9243-8EA2-F265C4074702}"/>
    <dgm:cxn modelId="{6CC43657-62AB-3C4F-B067-4CB499BE2A03}" srcId="{E2360C79-3379-2542-8EF3-AA403362AA6E}" destId="{B9B10298-EDED-814A-8E5E-F1B0E08991BA}" srcOrd="4" destOrd="0" parTransId="{92166EDF-23A2-6046-9DE7-D25DC7120D4B}" sibTransId="{74B4EE54-152D-B74B-B3E9-7C201A8B0472}"/>
    <dgm:cxn modelId="{2687EFD3-754D-A940-A232-A0C021B78C75}" type="presOf" srcId="{2A211649-0DEF-3244-BD19-2A67BD874F55}" destId="{001B4FE0-E1E7-504A-AAEC-954D5FE947B3}" srcOrd="0" destOrd="0" presId="urn:microsoft.com/office/officeart/2005/8/layout/hList7"/>
    <dgm:cxn modelId="{3DA5BA05-4759-E843-B7A4-2C250A8DE8F8}" type="presOf" srcId="{1EBAE945-BAFF-FD44-9090-782F42EE2E4B}" destId="{0E29D11C-0494-F14F-85F1-D9307F7539A9}" srcOrd="0" destOrd="0" presId="urn:microsoft.com/office/officeart/2005/8/layout/hList7"/>
    <dgm:cxn modelId="{F1814215-4A4F-A84B-80FC-84835FCEC1C6}" srcId="{E2360C79-3379-2542-8EF3-AA403362AA6E}" destId="{2A211649-0DEF-3244-BD19-2A67BD874F55}" srcOrd="3" destOrd="0" parTransId="{9ECBCAE7-72A8-4B46-B535-30FE4B21A41B}" sibTransId="{1EBAE945-BAFF-FD44-9090-782F42EE2E4B}"/>
    <dgm:cxn modelId="{D4140B51-5BB2-0048-BA8D-5FDDA383A7EA}" type="presOf" srcId="{A7B227C1-CE8C-C643-BEB1-745A0A5FCAED}" destId="{CBBC5297-A283-5D45-A533-72F468C76063}" srcOrd="1" destOrd="0" presId="urn:microsoft.com/office/officeart/2005/8/layout/hList7"/>
    <dgm:cxn modelId="{0B375D9E-C38B-D54A-A52A-67D20B01DEF5}" type="presOf" srcId="{E2360C79-3379-2542-8EF3-AA403362AA6E}" destId="{4F26D5EA-D914-A04B-9481-122C7420C004}" srcOrd="0" destOrd="0" presId="urn:microsoft.com/office/officeart/2005/8/layout/hList7"/>
    <dgm:cxn modelId="{CD05B999-C1CF-BB4A-9DFB-53F1E99B4251}" srcId="{E2360C79-3379-2542-8EF3-AA403362AA6E}" destId="{A7B227C1-CE8C-C643-BEB1-745A0A5FCAED}" srcOrd="0" destOrd="0" parTransId="{7DD8F676-1191-5249-B25E-FE52673F7600}" sibTransId="{AEDE806E-84B1-3848-8B90-7A5008E7D146}"/>
    <dgm:cxn modelId="{9F29E075-35E1-404F-8BBD-9D7B0DD62366}" type="presOf" srcId="{8F30F968-9E30-8F47-9BA7-0266894DC99B}" destId="{ADF6898C-8289-B04C-933F-164725959389}" srcOrd="1" destOrd="0" presId="urn:microsoft.com/office/officeart/2005/8/layout/hList7"/>
    <dgm:cxn modelId="{91DD1B39-F9D9-0C4D-86A7-B87B3F398BCC}" type="presOf" srcId="{A7B227C1-CE8C-C643-BEB1-745A0A5FCAED}" destId="{69C55A43-33C6-EA43-AD0C-976C7A0F49A4}" srcOrd="0" destOrd="0" presId="urn:microsoft.com/office/officeart/2005/8/layout/hList7"/>
    <dgm:cxn modelId="{1A219814-F134-6446-96E2-D8D321ACBF57}" type="presOf" srcId="{B9B10298-EDED-814A-8E5E-F1B0E08991BA}" destId="{FAA34DE3-B7C8-6940-8853-46414D3ABEE9}" srcOrd="0" destOrd="0" presId="urn:microsoft.com/office/officeart/2005/8/layout/hList7"/>
    <dgm:cxn modelId="{3F64D5A0-309E-7340-9A18-32D30EBB0636}" type="presParOf" srcId="{4F26D5EA-D914-A04B-9481-122C7420C004}" destId="{56E726F1-53BD-3347-A677-DE0B10315637}" srcOrd="0" destOrd="0" presId="urn:microsoft.com/office/officeart/2005/8/layout/hList7"/>
    <dgm:cxn modelId="{AD431762-690B-9048-B275-329DF42EBC5B}" type="presParOf" srcId="{4F26D5EA-D914-A04B-9481-122C7420C004}" destId="{04083F55-54AE-534C-9039-2110B46D0576}" srcOrd="1" destOrd="0" presId="urn:microsoft.com/office/officeart/2005/8/layout/hList7"/>
    <dgm:cxn modelId="{3082ECE4-E93D-CD4B-B50A-39E996885401}" type="presParOf" srcId="{04083F55-54AE-534C-9039-2110B46D0576}" destId="{69F16CCD-7B61-5F44-AD52-0F8104F9137E}" srcOrd="0" destOrd="0" presId="urn:microsoft.com/office/officeart/2005/8/layout/hList7"/>
    <dgm:cxn modelId="{45B02001-0F75-DF49-AD63-60EE0529DB70}" type="presParOf" srcId="{69F16CCD-7B61-5F44-AD52-0F8104F9137E}" destId="{69C55A43-33C6-EA43-AD0C-976C7A0F49A4}" srcOrd="0" destOrd="0" presId="urn:microsoft.com/office/officeart/2005/8/layout/hList7"/>
    <dgm:cxn modelId="{23EF9FEE-03A5-0046-BF1E-5D4F392F5AF0}" type="presParOf" srcId="{69F16CCD-7B61-5F44-AD52-0F8104F9137E}" destId="{CBBC5297-A283-5D45-A533-72F468C76063}" srcOrd="1" destOrd="0" presId="urn:microsoft.com/office/officeart/2005/8/layout/hList7"/>
    <dgm:cxn modelId="{2C767BEF-9810-8248-B7F8-77AFDDA260FE}" type="presParOf" srcId="{69F16CCD-7B61-5F44-AD52-0F8104F9137E}" destId="{8A9A621B-46CD-FE46-973F-1AC97B405AC0}" srcOrd="2" destOrd="0" presId="urn:microsoft.com/office/officeart/2005/8/layout/hList7"/>
    <dgm:cxn modelId="{50E08A33-B4AA-6C42-BB31-A1773857A6DF}" type="presParOf" srcId="{69F16CCD-7B61-5F44-AD52-0F8104F9137E}" destId="{70F04DD2-6109-244C-9C74-AB748A95ECEA}" srcOrd="3" destOrd="0" presId="urn:microsoft.com/office/officeart/2005/8/layout/hList7"/>
    <dgm:cxn modelId="{5C7D38B3-7014-EC4A-AE2F-5FCCE927A370}" type="presParOf" srcId="{04083F55-54AE-534C-9039-2110B46D0576}" destId="{D54AB6F0-D852-9D42-8773-2EE759ED4B2B}" srcOrd="1" destOrd="0" presId="urn:microsoft.com/office/officeart/2005/8/layout/hList7"/>
    <dgm:cxn modelId="{FDECE266-6758-C546-B7DE-8AEC0F777928}" type="presParOf" srcId="{04083F55-54AE-534C-9039-2110B46D0576}" destId="{679D112B-159D-6440-961F-3FA88C6356CC}" srcOrd="2" destOrd="0" presId="urn:microsoft.com/office/officeart/2005/8/layout/hList7"/>
    <dgm:cxn modelId="{86B99140-32EE-BD4A-90B3-7C0AFBD569F0}" type="presParOf" srcId="{679D112B-159D-6440-961F-3FA88C6356CC}" destId="{66F6C944-170C-0A45-A489-1A4084666D7E}" srcOrd="0" destOrd="0" presId="urn:microsoft.com/office/officeart/2005/8/layout/hList7"/>
    <dgm:cxn modelId="{60B70CF0-FCF8-DA4D-916C-A324727CB21F}" type="presParOf" srcId="{679D112B-159D-6440-961F-3FA88C6356CC}" destId="{ADF6898C-8289-B04C-933F-164725959389}" srcOrd="1" destOrd="0" presId="urn:microsoft.com/office/officeart/2005/8/layout/hList7"/>
    <dgm:cxn modelId="{5CF39CEB-4673-3647-A00C-B7572F605F96}" type="presParOf" srcId="{679D112B-159D-6440-961F-3FA88C6356CC}" destId="{9C00F15E-DFF5-3F46-A1E8-F40028075E66}" srcOrd="2" destOrd="0" presId="urn:microsoft.com/office/officeart/2005/8/layout/hList7"/>
    <dgm:cxn modelId="{D4BCC38A-998C-9843-ABEB-912AC86100DD}" type="presParOf" srcId="{679D112B-159D-6440-961F-3FA88C6356CC}" destId="{35C5F652-5884-E24F-968F-6952D12BB2B7}" srcOrd="3" destOrd="0" presId="urn:microsoft.com/office/officeart/2005/8/layout/hList7"/>
    <dgm:cxn modelId="{93CD98C1-00B8-414A-A34D-21559659C62C}" type="presParOf" srcId="{04083F55-54AE-534C-9039-2110B46D0576}" destId="{7E9043A8-00F3-5645-9CEC-EAA292348A2E}" srcOrd="3" destOrd="0" presId="urn:microsoft.com/office/officeart/2005/8/layout/hList7"/>
    <dgm:cxn modelId="{1665FC54-758C-E345-AA2E-C53F5048D289}" type="presParOf" srcId="{04083F55-54AE-534C-9039-2110B46D0576}" destId="{0128FAF3-39E2-744D-8DC3-0B09A8919748}" srcOrd="4" destOrd="0" presId="urn:microsoft.com/office/officeart/2005/8/layout/hList7"/>
    <dgm:cxn modelId="{B544ADB1-8B90-A942-8CED-BA1D975FEBE5}" type="presParOf" srcId="{0128FAF3-39E2-744D-8DC3-0B09A8919748}" destId="{32875BC0-AA8B-E14A-9F68-0747528B76B3}" srcOrd="0" destOrd="0" presId="urn:microsoft.com/office/officeart/2005/8/layout/hList7"/>
    <dgm:cxn modelId="{FDB5EB22-8386-044C-8EE8-95A71E487A94}" type="presParOf" srcId="{0128FAF3-39E2-744D-8DC3-0B09A8919748}" destId="{E0AE4A42-2328-7248-A427-9C24E55CD44D}" srcOrd="1" destOrd="0" presId="urn:microsoft.com/office/officeart/2005/8/layout/hList7"/>
    <dgm:cxn modelId="{F2714163-15C7-F54B-B302-F9C10AFF6E5D}" type="presParOf" srcId="{0128FAF3-39E2-744D-8DC3-0B09A8919748}" destId="{FD72BA68-F19F-BC42-85F6-F15A70D1D660}" srcOrd="2" destOrd="0" presId="urn:microsoft.com/office/officeart/2005/8/layout/hList7"/>
    <dgm:cxn modelId="{7C96EB6C-2C95-0E4B-8E2B-6651BF8F60CB}" type="presParOf" srcId="{0128FAF3-39E2-744D-8DC3-0B09A8919748}" destId="{975BD719-8F1C-D24B-A7DA-D13A0BA2DF8C}" srcOrd="3" destOrd="0" presId="urn:microsoft.com/office/officeart/2005/8/layout/hList7"/>
    <dgm:cxn modelId="{4142A288-5075-4E49-8171-7073202EAAB8}" type="presParOf" srcId="{04083F55-54AE-534C-9039-2110B46D0576}" destId="{BC99445B-0861-624E-A646-3A5628050840}" srcOrd="5" destOrd="0" presId="urn:microsoft.com/office/officeart/2005/8/layout/hList7"/>
    <dgm:cxn modelId="{1432ACAA-80BD-4D44-9BA9-6ABC581B91FD}" type="presParOf" srcId="{04083F55-54AE-534C-9039-2110B46D0576}" destId="{7582C33A-E078-A948-BEC6-A65339542922}" srcOrd="6" destOrd="0" presId="urn:microsoft.com/office/officeart/2005/8/layout/hList7"/>
    <dgm:cxn modelId="{6EC7DB3A-4DE3-BE4C-B9B7-0E8F9E642566}" type="presParOf" srcId="{7582C33A-E078-A948-BEC6-A65339542922}" destId="{001B4FE0-E1E7-504A-AAEC-954D5FE947B3}" srcOrd="0" destOrd="0" presId="urn:microsoft.com/office/officeart/2005/8/layout/hList7"/>
    <dgm:cxn modelId="{9EA18559-5E00-D44A-B6B7-FF49A0F560EA}" type="presParOf" srcId="{7582C33A-E078-A948-BEC6-A65339542922}" destId="{D704719D-1742-D44C-AC58-4C4EC1166AD8}" srcOrd="1" destOrd="0" presId="urn:microsoft.com/office/officeart/2005/8/layout/hList7"/>
    <dgm:cxn modelId="{A7F67B09-FB4B-F44A-A272-B84621141672}" type="presParOf" srcId="{7582C33A-E078-A948-BEC6-A65339542922}" destId="{81DEBCEE-8DEB-3E41-B57C-246B6BA59EAA}" srcOrd="2" destOrd="0" presId="urn:microsoft.com/office/officeart/2005/8/layout/hList7"/>
    <dgm:cxn modelId="{C1F7F71C-D03C-CD4D-9165-C6418F35A3F9}" type="presParOf" srcId="{7582C33A-E078-A948-BEC6-A65339542922}" destId="{5802F18F-A4DF-2A4D-955C-CFEA19C15F79}" srcOrd="3" destOrd="0" presId="urn:microsoft.com/office/officeart/2005/8/layout/hList7"/>
    <dgm:cxn modelId="{C78189B8-B826-9242-90E0-4C9682032C33}" type="presParOf" srcId="{04083F55-54AE-534C-9039-2110B46D0576}" destId="{0E29D11C-0494-F14F-85F1-D9307F7539A9}" srcOrd="7" destOrd="0" presId="urn:microsoft.com/office/officeart/2005/8/layout/hList7"/>
    <dgm:cxn modelId="{C9CCE7EA-4B05-144B-8CF2-FE2B8F20C85D}" type="presParOf" srcId="{04083F55-54AE-534C-9039-2110B46D0576}" destId="{0BC46C6E-4CCA-3B4B-AD62-F4F399D25EDF}" srcOrd="8" destOrd="0" presId="urn:microsoft.com/office/officeart/2005/8/layout/hList7"/>
    <dgm:cxn modelId="{87D446E3-B025-3E41-9A32-00766811E750}" type="presParOf" srcId="{0BC46C6E-4CCA-3B4B-AD62-F4F399D25EDF}" destId="{FAA34DE3-B7C8-6940-8853-46414D3ABEE9}" srcOrd="0" destOrd="0" presId="urn:microsoft.com/office/officeart/2005/8/layout/hList7"/>
    <dgm:cxn modelId="{22AD1741-432D-A64C-9332-253533A66273}" type="presParOf" srcId="{0BC46C6E-4CCA-3B4B-AD62-F4F399D25EDF}" destId="{1C64CA81-DF7E-FE44-A0FE-E5AE3AF9F561}" srcOrd="1" destOrd="0" presId="urn:microsoft.com/office/officeart/2005/8/layout/hList7"/>
    <dgm:cxn modelId="{BBB7AE6B-8B9A-8040-977D-EA445FFB7F0C}" type="presParOf" srcId="{0BC46C6E-4CCA-3B4B-AD62-F4F399D25EDF}" destId="{B7C47BAD-E4A8-FD49-AE21-02B7F1BDCC4A}" srcOrd="2" destOrd="0" presId="urn:microsoft.com/office/officeart/2005/8/layout/hList7"/>
    <dgm:cxn modelId="{E7604C92-9E35-D84F-B2B0-68E0CDF9E2DC}" type="presParOf" srcId="{0BC46C6E-4CCA-3B4B-AD62-F4F399D25EDF}" destId="{D7867245-2971-4341-AEA7-6DFC2001393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2962FB-416F-4447-8B8C-C24AAF8FE9AA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4CEF35DB-F376-4D9C-A4F4-A98C9B0A9485}">
      <dgm:prSet phldrT="[Κείμενο]" custT="1"/>
      <dgm:spPr>
        <a:ln w="19050"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bg-BG" sz="3200" b="1" dirty="0" smtClean="0">
              <a:solidFill>
                <a:srgbClr val="15A0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Вашето мнение и опит са важни за нас!</a:t>
          </a:r>
          <a:endParaRPr lang="el-GR" sz="3200" b="1" dirty="0">
            <a:solidFill>
              <a:srgbClr val="15A0C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F52F4C-D098-4EA9-B2D0-1D0C0C776681}" type="parTrans" cxnId="{016DDD21-F243-443D-A3A4-4A54B50D9164}">
      <dgm:prSet/>
      <dgm:spPr/>
      <dgm:t>
        <a:bodyPr/>
        <a:lstStyle/>
        <a:p>
          <a:endParaRPr lang="el-GR"/>
        </a:p>
      </dgm:t>
    </dgm:pt>
    <dgm:pt modelId="{0366F702-1A6C-4F30-BFC8-2BF7C253FE42}" type="sibTrans" cxnId="{016DDD21-F243-443D-A3A4-4A54B50D9164}">
      <dgm:prSet/>
      <dgm:spPr/>
      <dgm:t>
        <a:bodyPr/>
        <a:lstStyle/>
        <a:p>
          <a:endParaRPr lang="el-GR"/>
        </a:p>
      </dgm:t>
    </dgm:pt>
    <dgm:pt modelId="{0CA2B9AA-C5F6-4BD5-878B-20F248DB47A4}">
      <dgm:prSet phldrT="[Κείμενο]" custT="1"/>
      <dgm:spPr>
        <a:ln w="19050"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bg-BG" sz="3200" b="1" dirty="0" smtClean="0">
              <a:solidFill>
                <a:srgbClr val="15A0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Сертификат за присъствие</a:t>
          </a:r>
          <a:endParaRPr lang="el-GR" sz="3200" b="1" dirty="0">
            <a:solidFill>
              <a:srgbClr val="15A0C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E16AB62-3920-46A8-90AA-621BDECDBAD2}" type="parTrans" cxnId="{8A41D349-97FC-4847-80A5-5D8D0B003C94}">
      <dgm:prSet/>
      <dgm:spPr/>
      <dgm:t>
        <a:bodyPr/>
        <a:lstStyle/>
        <a:p>
          <a:endParaRPr lang="el-GR"/>
        </a:p>
      </dgm:t>
    </dgm:pt>
    <dgm:pt modelId="{4B425547-6911-437A-9064-0440D99DAFEC}" type="sibTrans" cxnId="{8A41D349-97FC-4847-80A5-5D8D0B003C94}">
      <dgm:prSet/>
      <dgm:spPr/>
      <dgm:t>
        <a:bodyPr/>
        <a:lstStyle/>
        <a:p>
          <a:endParaRPr lang="el-GR"/>
        </a:p>
      </dgm:t>
    </dgm:pt>
    <dgm:pt modelId="{832CFB0D-1985-4D0E-B933-7AA3BA976205}" type="pres">
      <dgm:prSet presAssocID="{512962FB-416F-4447-8B8C-C24AAF8FE9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65953B-F422-44BB-A02B-E48C8F22A532}" type="pres">
      <dgm:prSet presAssocID="{4CEF35DB-F376-4D9C-A4F4-A98C9B0A9485}" presName="composite" presStyleCnt="0"/>
      <dgm:spPr/>
    </dgm:pt>
    <dgm:pt modelId="{2FD7AE97-9FF6-45F9-A910-D5FFA98BC4D6}" type="pres">
      <dgm:prSet presAssocID="{4CEF35DB-F376-4D9C-A4F4-A98C9B0A9485}" presName="rect1" presStyleLbl="tr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3A120D-FE40-4A42-960A-10B2DDA44D9D}" type="pres">
      <dgm:prSet presAssocID="{4CEF35DB-F376-4D9C-A4F4-A98C9B0A9485}" presName="rect2" presStyleLbl="fgImgPlace1" presStyleIdx="0" presStyleCnt="2" custScaleX="120306" custScaleY="63330" custLinFactNeighborX="-1786" custLinFactNeighborY="-524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C8F4DBD4-2704-4E10-8863-4E8A3832B7CA}" type="pres">
      <dgm:prSet presAssocID="{0366F702-1A6C-4F30-BFC8-2BF7C253FE42}" presName="sibTrans" presStyleCnt="0"/>
      <dgm:spPr/>
    </dgm:pt>
    <dgm:pt modelId="{D8D19382-F9D9-41A8-B7E8-F2B465994018}" type="pres">
      <dgm:prSet presAssocID="{0CA2B9AA-C5F6-4BD5-878B-20F248DB47A4}" presName="composite" presStyleCnt="0"/>
      <dgm:spPr/>
    </dgm:pt>
    <dgm:pt modelId="{E86444CD-DB70-4BA1-B26B-043988E0B622}" type="pres">
      <dgm:prSet presAssocID="{0CA2B9AA-C5F6-4BD5-878B-20F248DB47A4}" presName="rect1" presStyleLbl="trAlignAcc1" presStyleIdx="1" presStyleCnt="2" custLinFactNeighborX="1248" custLinFactNeighborY="8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7C032C-62A8-44C9-ABE3-E1BCE42E2DDC}" type="pres">
      <dgm:prSet presAssocID="{0CA2B9AA-C5F6-4BD5-878B-20F248DB47A4}" presName="rect2" presStyleLbl="fgImgPlace1" presStyleIdx="1" presStyleCnt="2" custScaleX="127085" custScaleY="63265" custLinFactNeighborX="-91" custLinFactNeighborY="-1739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</dgm:ptLst>
  <dgm:cxnLst>
    <dgm:cxn modelId="{13C4B16D-7908-4CC5-B6DB-C5ADD96A3AD4}" type="presOf" srcId="{0CA2B9AA-C5F6-4BD5-878B-20F248DB47A4}" destId="{E86444CD-DB70-4BA1-B26B-043988E0B622}" srcOrd="0" destOrd="0" presId="urn:microsoft.com/office/officeart/2008/layout/PictureStrips"/>
    <dgm:cxn modelId="{8A41D349-97FC-4847-80A5-5D8D0B003C94}" srcId="{512962FB-416F-4447-8B8C-C24AAF8FE9AA}" destId="{0CA2B9AA-C5F6-4BD5-878B-20F248DB47A4}" srcOrd="1" destOrd="0" parTransId="{5E16AB62-3920-46A8-90AA-621BDECDBAD2}" sibTransId="{4B425547-6911-437A-9064-0440D99DAFEC}"/>
    <dgm:cxn modelId="{016DDD21-F243-443D-A3A4-4A54B50D9164}" srcId="{512962FB-416F-4447-8B8C-C24AAF8FE9AA}" destId="{4CEF35DB-F376-4D9C-A4F4-A98C9B0A9485}" srcOrd="0" destOrd="0" parTransId="{59F52F4C-D098-4EA9-B2D0-1D0C0C776681}" sibTransId="{0366F702-1A6C-4F30-BFC8-2BF7C253FE42}"/>
    <dgm:cxn modelId="{5D3C0FBA-6F0E-46B9-AB82-64BF0C1BAB43}" type="presOf" srcId="{4CEF35DB-F376-4D9C-A4F4-A98C9B0A9485}" destId="{2FD7AE97-9FF6-45F9-A910-D5FFA98BC4D6}" srcOrd="0" destOrd="0" presId="urn:microsoft.com/office/officeart/2008/layout/PictureStrips"/>
    <dgm:cxn modelId="{BA9651ED-16BB-434E-A033-573424C9E9AC}" type="presOf" srcId="{512962FB-416F-4447-8B8C-C24AAF8FE9AA}" destId="{832CFB0D-1985-4D0E-B933-7AA3BA976205}" srcOrd="0" destOrd="0" presId="urn:microsoft.com/office/officeart/2008/layout/PictureStrips"/>
    <dgm:cxn modelId="{07F12885-125F-42C5-8A1E-2C9894EF3319}" type="presParOf" srcId="{832CFB0D-1985-4D0E-B933-7AA3BA976205}" destId="{6065953B-F422-44BB-A02B-E48C8F22A532}" srcOrd="0" destOrd="0" presId="urn:microsoft.com/office/officeart/2008/layout/PictureStrips"/>
    <dgm:cxn modelId="{F947C9D8-EC07-4A5E-8278-DB624A267BEE}" type="presParOf" srcId="{6065953B-F422-44BB-A02B-E48C8F22A532}" destId="{2FD7AE97-9FF6-45F9-A910-D5FFA98BC4D6}" srcOrd="0" destOrd="0" presId="urn:microsoft.com/office/officeart/2008/layout/PictureStrips"/>
    <dgm:cxn modelId="{63760828-68A7-4407-884F-82DC94D5AED7}" type="presParOf" srcId="{6065953B-F422-44BB-A02B-E48C8F22A532}" destId="{AF3A120D-FE40-4A42-960A-10B2DDA44D9D}" srcOrd="1" destOrd="0" presId="urn:microsoft.com/office/officeart/2008/layout/PictureStrips"/>
    <dgm:cxn modelId="{0E5D994E-00E3-4DDB-84C7-F5A95AD3017B}" type="presParOf" srcId="{832CFB0D-1985-4D0E-B933-7AA3BA976205}" destId="{C8F4DBD4-2704-4E10-8863-4E8A3832B7CA}" srcOrd="1" destOrd="0" presId="urn:microsoft.com/office/officeart/2008/layout/PictureStrips"/>
    <dgm:cxn modelId="{CB251502-2B84-4575-B4A3-D002F700E266}" type="presParOf" srcId="{832CFB0D-1985-4D0E-B933-7AA3BA976205}" destId="{D8D19382-F9D9-41A8-B7E8-F2B465994018}" srcOrd="2" destOrd="0" presId="urn:microsoft.com/office/officeart/2008/layout/PictureStrips"/>
    <dgm:cxn modelId="{34ACEA90-77BB-4CFE-B70F-B0B7896F79AE}" type="presParOf" srcId="{D8D19382-F9D9-41A8-B7E8-F2B465994018}" destId="{E86444CD-DB70-4BA1-B26B-043988E0B622}" srcOrd="0" destOrd="0" presId="urn:microsoft.com/office/officeart/2008/layout/PictureStrips"/>
    <dgm:cxn modelId="{A8628D2C-39A8-49A1-9844-F2245F5944B1}" type="presParOf" srcId="{D8D19382-F9D9-41A8-B7E8-F2B465994018}" destId="{E17C032C-62A8-44C9-ABE3-E1BCE42E2DD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55A43-33C6-EA43-AD0C-976C7A0F49A4}">
      <dsp:nvSpPr>
        <dsp:cNvPr id="0" name=""/>
        <dsp:cNvSpPr/>
      </dsp:nvSpPr>
      <dsp:spPr>
        <a:xfrm>
          <a:off x="0" y="0"/>
          <a:ext cx="1749145" cy="4683166"/>
        </a:xfrm>
        <a:prstGeom prst="roundRect">
          <a:avLst>
            <a:gd name="adj" fmla="val 10000"/>
          </a:avLst>
        </a:prstGeom>
        <a:solidFill>
          <a:srgbClr val="C85351">
            <a:alpha val="9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Как езиковите технологии подпомагат преводите в цифрово свързана Европа </a:t>
          </a:r>
          <a:endParaRPr lang="en-GB" sz="1600" kern="1200" dirty="0"/>
        </a:p>
      </dsp:txBody>
      <dsp:txXfrm>
        <a:off x="0" y="1873266"/>
        <a:ext cx="1749145" cy="1873266"/>
      </dsp:txXfrm>
    </dsp:sp>
    <dsp:sp modelId="{70F04DD2-6109-244C-9C74-AB748A95ECEA}">
      <dsp:nvSpPr>
        <dsp:cNvPr id="0" name=""/>
        <dsp:cNvSpPr/>
      </dsp:nvSpPr>
      <dsp:spPr>
        <a:xfrm>
          <a:off x="94825" y="280989"/>
          <a:ext cx="1559494" cy="1559494"/>
        </a:xfrm>
        <a:prstGeom prst="ellipse">
          <a:avLst/>
        </a:prstGeom>
        <a:solidFill>
          <a:schemeClr val="accent1">
            <a:tint val="5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F6C944-170C-0A45-A489-1A4084666D7E}">
      <dsp:nvSpPr>
        <dsp:cNvPr id="0" name=""/>
        <dsp:cNvSpPr/>
      </dsp:nvSpPr>
      <dsp:spPr>
        <a:xfrm>
          <a:off x="1801619" y="0"/>
          <a:ext cx="1749145" cy="4683166"/>
        </a:xfrm>
        <a:prstGeom prst="roundRect">
          <a:avLst>
            <a:gd name="adj" fmla="val 10000"/>
          </a:avLst>
        </a:prstGeom>
        <a:solidFill>
          <a:srgbClr val="EA615F">
            <a:alpha val="8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Опит и нужди на модерната публична администрация</a:t>
          </a:r>
          <a:endParaRPr lang="en-GB" sz="1600" kern="1200" dirty="0"/>
        </a:p>
      </dsp:txBody>
      <dsp:txXfrm>
        <a:off x="1801619" y="1873266"/>
        <a:ext cx="1749145" cy="1873266"/>
      </dsp:txXfrm>
    </dsp:sp>
    <dsp:sp modelId="{35C5F652-5884-E24F-968F-6952D12BB2B7}">
      <dsp:nvSpPr>
        <dsp:cNvPr id="0" name=""/>
        <dsp:cNvSpPr/>
      </dsp:nvSpPr>
      <dsp:spPr>
        <a:xfrm>
          <a:off x="1896444" y="280989"/>
          <a:ext cx="1559494" cy="1559494"/>
        </a:xfrm>
        <a:prstGeom prst="ellipse">
          <a:avLst/>
        </a:prstGeom>
        <a:solidFill>
          <a:schemeClr val="accent1">
            <a:tint val="50000"/>
            <a:alpha val="90000"/>
            <a:hueOff val="14098"/>
            <a:satOff val="-661"/>
            <a:lumOff val="2825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75BC0-AA8B-E14A-9F68-0747528B76B3}">
      <dsp:nvSpPr>
        <dsp:cNvPr id="0" name=""/>
        <dsp:cNvSpPr/>
      </dsp:nvSpPr>
      <dsp:spPr>
        <a:xfrm>
          <a:off x="3603238" y="0"/>
          <a:ext cx="1749145" cy="4683166"/>
        </a:xfrm>
        <a:prstGeom prst="roundRect">
          <a:avLst>
            <a:gd name="adj" fmla="val 10000"/>
          </a:avLst>
        </a:prstGeom>
        <a:solidFill>
          <a:srgbClr val="FF6A68">
            <a:alpha val="72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Подходящи езикови ресурси</a:t>
          </a:r>
          <a:endParaRPr lang="en-GB" sz="1600" kern="1200" dirty="0"/>
        </a:p>
      </dsp:txBody>
      <dsp:txXfrm>
        <a:off x="3603238" y="1873266"/>
        <a:ext cx="1749145" cy="1873266"/>
      </dsp:txXfrm>
    </dsp:sp>
    <dsp:sp modelId="{975BD719-8F1C-D24B-A7DA-D13A0BA2DF8C}">
      <dsp:nvSpPr>
        <dsp:cNvPr id="0" name=""/>
        <dsp:cNvSpPr/>
      </dsp:nvSpPr>
      <dsp:spPr>
        <a:xfrm>
          <a:off x="3698064" y="280989"/>
          <a:ext cx="1559494" cy="1559494"/>
        </a:xfrm>
        <a:prstGeom prst="ellipse">
          <a:avLst/>
        </a:prstGeom>
        <a:solidFill>
          <a:schemeClr val="accent1">
            <a:tint val="50000"/>
            <a:alpha val="90000"/>
            <a:hueOff val="28195"/>
            <a:satOff val="-1322"/>
            <a:lumOff val="565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1B4FE0-E1E7-504A-AAEC-954D5FE947B3}">
      <dsp:nvSpPr>
        <dsp:cNvPr id="0" name=""/>
        <dsp:cNvSpPr/>
      </dsp:nvSpPr>
      <dsp:spPr>
        <a:xfrm>
          <a:off x="5404858" y="0"/>
          <a:ext cx="1749145" cy="4683166"/>
        </a:xfrm>
        <a:prstGeom prst="roundRect">
          <a:avLst>
            <a:gd name="adj" fmla="val 10000"/>
          </a:avLst>
        </a:prstGeom>
        <a:solidFill>
          <a:srgbClr val="EA615F">
            <a:alpha val="83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Правни или технически въпроси</a:t>
          </a:r>
          <a:endParaRPr lang="en-GB" sz="1600" kern="1200" dirty="0"/>
        </a:p>
      </dsp:txBody>
      <dsp:txXfrm>
        <a:off x="5404858" y="1873266"/>
        <a:ext cx="1749145" cy="1873266"/>
      </dsp:txXfrm>
    </dsp:sp>
    <dsp:sp modelId="{5802F18F-A4DF-2A4D-955C-CFEA19C15F79}">
      <dsp:nvSpPr>
        <dsp:cNvPr id="0" name=""/>
        <dsp:cNvSpPr/>
      </dsp:nvSpPr>
      <dsp:spPr>
        <a:xfrm>
          <a:off x="5499683" y="280989"/>
          <a:ext cx="1559494" cy="1559494"/>
        </a:xfrm>
        <a:prstGeom prst="ellipse">
          <a:avLst/>
        </a:prstGeom>
        <a:solidFill>
          <a:schemeClr val="accent1">
            <a:tint val="50000"/>
            <a:alpha val="90000"/>
            <a:hueOff val="42293"/>
            <a:satOff val="-1984"/>
            <a:lumOff val="8474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A34DE3-B7C8-6940-8853-46414D3ABEE9}">
      <dsp:nvSpPr>
        <dsp:cNvPr id="0" name=""/>
        <dsp:cNvSpPr/>
      </dsp:nvSpPr>
      <dsp:spPr>
        <a:xfrm>
          <a:off x="7206477" y="0"/>
          <a:ext cx="1749145" cy="4683166"/>
        </a:xfrm>
        <a:prstGeom prst="roundRect">
          <a:avLst>
            <a:gd name="adj" fmla="val 10000"/>
          </a:avLst>
        </a:prstGeom>
        <a:solidFill>
          <a:srgbClr val="C652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Необходимост от увеличаване на ефективността и качеството на преводите</a:t>
          </a:r>
          <a:endParaRPr lang="en-GB" sz="1600" kern="1200" dirty="0"/>
        </a:p>
      </dsp:txBody>
      <dsp:txXfrm>
        <a:off x="7206477" y="1873266"/>
        <a:ext cx="1749145" cy="1873266"/>
      </dsp:txXfrm>
    </dsp:sp>
    <dsp:sp modelId="{D7867245-2971-4341-AEA7-6DFC2001393A}">
      <dsp:nvSpPr>
        <dsp:cNvPr id="0" name=""/>
        <dsp:cNvSpPr/>
      </dsp:nvSpPr>
      <dsp:spPr>
        <a:xfrm>
          <a:off x="7301303" y="280989"/>
          <a:ext cx="1559494" cy="1559494"/>
        </a:xfrm>
        <a:prstGeom prst="ellipse">
          <a:avLst/>
        </a:prstGeom>
        <a:solidFill>
          <a:schemeClr val="accent1">
            <a:tint val="50000"/>
            <a:alpha val="90000"/>
            <a:hueOff val="56391"/>
            <a:satOff val="-2645"/>
            <a:lumOff val="11299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726F1-53BD-3347-A677-DE0B10315637}">
      <dsp:nvSpPr>
        <dsp:cNvPr id="0" name=""/>
        <dsp:cNvSpPr/>
      </dsp:nvSpPr>
      <dsp:spPr>
        <a:xfrm>
          <a:off x="358224" y="3612556"/>
          <a:ext cx="8239173" cy="702474"/>
        </a:xfrm>
        <a:prstGeom prst="leftRightArrow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7AE97-9FF6-45F9-A910-D5FFA98BC4D6}">
      <dsp:nvSpPr>
        <dsp:cNvPr id="0" name=""/>
        <dsp:cNvSpPr/>
      </dsp:nvSpPr>
      <dsp:spPr>
        <a:xfrm>
          <a:off x="932578" y="80867"/>
          <a:ext cx="6825853" cy="21330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4806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200" b="1" kern="1200" dirty="0" smtClean="0">
              <a:solidFill>
                <a:srgbClr val="15A0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Вашето мнение и опит са важни за нас!</a:t>
          </a:r>
          <a:endParaRPr lang="el-GR" sz="3200" b="1" kern="1200" dirty="0">
            <a:solidFill>
              <a:srgbClr val="15A0C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32578" y="80867"/>
        <a:ext cx="6825853" cy="2133079"/>
      </dsp:txXfrm>
    </dsp:sp>
    <dsp:sp modelId="{AF3A120D-FE40-4A42-960A-10B2DDA44D9D}">
      <dsp:nvSpPr>
        <dsp:cNvPr id="0" name=""/>
        <dsp:cNvSpPr/>
      </dsp:nvSpPr>
      <dsp:spPr>
        <a:xfrm>
          <a:off x="469900" y="66049"/>
          <a:ext cx="1796355" cy="14184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444CD-DB70-4BA1-B26B-043988E0B622}">
      <dsp:nvSpPr>
        <dsp:cNvPr id="0" name=""/>
        <dsp:cNvSpPr/>
      </dsp:nvSpPr>
      <dsp:spPr>
        <a:xfrm>
          <a:off x="1043070" y="2476495"/>
          <a:ext cx="6825853" cy="21330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4806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200" b="1" kern="1200" dirty="0" smtClean="0">
              <a:solidFill>
                <a:srgbClr val="15A0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Сертификат за присъствие</a:t>
          </a:r>
          <a:endParaRPr lang="el-GR" sz="3200" b="1" kern="1200" dirty="0">
            <a:solidFill>
              <a:srgbClr val="15A0C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43070" y="2476495"/>
        <a:ext cx="6825853" cy="2133079"/>
      </dsp:txXfrm>
    </dsp:sp>
    <dsp:sp modelId="{E17C032C-62A8-44C9-ABE3-E1BCE42E2DDC}">
      <dsp:nvSpPr>
        <dsp:cNvPr id="0" name=""/>
        <dsp:cNvSpPr/>
      </dsp:nvSpPr>
      <dsp:spPr>
        <a:xfrm>
          <a:off x="469904" y="2171691"/>
          <a:ext cx="1897576" cy="141696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0.96614</cdr:x>
      <cdr:y>0.96705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7446087" cy="4615072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9" cy="496411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6" y="0"/>
            <a:ext cx="2889939" cy="496411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17EF4F37-0C4B-AF4A-B2DD-A9816AA7AB79}" type="datetime1">
              <a:rPr lang="en-US" smtClean="0"/>
              <a:pPr/>
              <a:t>10/26/2018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9" cy="496411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6" y="9430091"/>
            <a:ext cx="2889939" cy="496411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258C9278-F6E5-4A32-91E6-E19C96BAC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9" cy="496411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6" y="0"/>
            <a:ext cx="2889939" cy="496411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794FD678-D645-C841-A3E5-209EA68784FA}" type="datetime1">
              <a:rPr lang="en-US" smtClean="0"/>
              <a:pPr/>
              <a:t>10/26/2018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715908"/>
            <a:ext cx="5335270" cy="4467701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9" cy="496411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6" y="9430091"/>
            <a:ext cx="2889939" cy="496411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89C8623F-E40F-4E8C-B29D-E166728CB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05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19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56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84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71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25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71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9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29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aseline="0" dirty="0"/>
          </a:p>
          <a:p>
            <a:endParaRPr lang="de-DE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72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87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85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to NAPs: Adjust and </a:t>
            </a:r>
            <a:r>
              <a:rPr lang="en-US" dirty="0" err="1"/>
              <a:t>localise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7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31799" y="1638300"/>
            <a:ext cx="8267701" cy="4013199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010400" y="6513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760E-B40A-DC42-A79A-DAF468F11A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-1" y="6618064"/>
            <a:ext cx="6602931" cy="23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025" tIns="36512" rIns="73025" bIns="36512">
            <a:spAutoFit/>
          </a:bodyPr>
          <a:lstStyle>
            <a:lvl1pPr marL="228600" indent="-22860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Национален семинар за споделяне на езикови ресурси, </a:t>
            </a:r>
            <a:r>
              <a:rPr kumimoji="0" lang="fr-F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ELRC</a:t>
            </a:r>
            <a:r>
              <a:rPr kumimoji="0" lang="bg-BG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България, 24 октомври 2018 г.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76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1333746"/>
            <a:ext cx="8255000" cy="4672217"/>
          </a:xfrm>
        </p:spPr>
        <p:txBody>
          <a:bodyPr lIns="0" rIns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760E-B40A-DC42-A79A-DAF468F11A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 userDrawn="1"/>
        </p:nvSpPr>
        <p:spPr bwMode="auto">
          <a:xfrm>
            <a:off x="0" y="6555469"/>
            <a:ext cx="6718434" cy="23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025" tIns="36512" rIns="73025" bIns="36512">
            <a:spAutoFit/>
          </a:bodyPr>
          <a:lstStyle>
            <a:lvl1pPr marL="228600" indent="-22860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defRPr/>
            </a:pPr>
            <a:r>
              <a:rPr lang="ru-RU" altLang="en-US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Национален семинар за </a:t>
            </a:r>
            <a:r>
              <a:rPr lang="ru-RU" altLang="en-US" sz="12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споделяне</a:t>
            </a:r>
            <a:r>
              <a:rPr lang="ru-RU" altLang="en-US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на </a:t>
            </a:r>
            <a:r>
              <a:rPr lang="ru-RU" altLang="en-US" sz="12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езикови</a:t>
            </a:r>
            <a:r>
              <a:rPr lang="ru-RU" altLang="en-US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altLang="en-US" sz="12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ресурси</a:t>
            </a:r>
            <a:r>
              <a:rPr lang="ru-RU" altLang="en-US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, ELRC, </a:t>
            </a:r>
            <a:r>
              <a:rPr lang="ru-RU" altLang="en-US" sz="12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България</a:t>
            </a:r>
            <a:r>
              <a:rPr lang="ru-RU" altLang="en-US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, 24 </a:t>
            </a:r>
            <a:r>
              <a:rPr lang="ru-RU" altLang="en-US" sz="12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октомври</a:t>
            </a:r>
            <a:r>
              <a:rPr lang="ru-RU" altLang="en-US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2018 г.</a:t>
            </a:r>
            <a:endParaRPr lang="ru-RU" altLang="en-US" sz="1200" b="1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26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010400" y="65554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760E-B40A-DC42-A79A-DAF468F11A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19"/>
          <p:cNvSpPr>
            <a:spLocks noChangeArrowheads="1"/>
          </p:cNvSpPr>
          <p:nvPr userDrawn="1"/>
        </p:nvSpPr>
        <p:spPr bwMode="auto">
          <a:xfrm>
            <a:off x="22191" y="6618063"/>
            <a:ext cx="6551864" cy="23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025" tIns="36512" rIns="73025" bIns="36512">
            <a:spAutoFit/>
          </a:bodyPr>
          <a:lstStyle>
            <a:lvl1pPr marL="228600" indent="-22860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defRPr/>
            </a:pPr>
            <a:r>
              <a:rPr lang="bg-BG" altLang="en-US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Национален</a:t>
            </a:r>
            <a:r>
              <a:rPr lang="bg-BG" altLang="en-US" sz="1200" b="1" baseline="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семинар за споделяне на езикови ресурси, </a:t>
            </a:r>
            <a:r>
              <a:rPr lang="fr-FR" altLang="en-US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ELRC</a:t>
            </a:r>
            <a:r>
              <a:rPr lang="bg-BG" altLang="en-US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, България, 24 октомври 2018 г.</a:t>
            </a:r>
            <a:endParaRPr lang="en-US" altLang="en-US" sz="1200" b="1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87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396857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8"/>
          <p:cNvSpPr>
            <a:spLocks noChangeShapeType="1"/>
          </p:cNvSpPr>
          <p:nvPr userDrawn="1"/>
        </p:nvSpPr>
        <p:spPr bwMode="auto">
          <a:xfrm flipH="1">
            <a:off x="-4763" y="6249988"/>
            <a:ext cx="9144001" cy="0"/>
          </a:xfrm>
          <a:prstGeom prst="line">
            <a:avLst/>
          </a:prstGeom>
          <a:noFill/>
          <a:ln w="28575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8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91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91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3A233-0A4A-45C1-ABCF-7B88463CF5CD}" type="slidenum">
              <a:rPr lang="en-US" altLang="en-US"/>
              <a:pPr>
                <a:defRPr/>
              </a:pPr>
              <a:t>‹#›</a:t>
            </a:fld>
            <a:endParaRPr lang="en-US" altLang="en-US" b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4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A8C8-7841-4A83-B471-77B02BFDA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205CDD-5785-4A00-AE6D-E376F11BF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BF452-A16F-44FB-A197-B561FEA74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32C7B-573D-B343-A3A7-E2F287D6E76B}" type="datetimeFigureOut">
              <a:rPr lang="en-GB" smtClean="0"/>
              <a:t>26/10/2018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1C120-C2BE-4BE3-91E1-E453E8E4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0E491-CD2B-42A5-934B-31AA8F41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06C5-5A59-4A44-96E1-E26C507DC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095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66E44-D52C-428A-9765-F12D220A4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8A013-9997-4521-B176-D2809A917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59C6A-884B-482D-9C36-00E8A0EFD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58999" y="129083"/>
            <a:ext cx="5765801" cy="8388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4911" y="1293176"/>
            <a:ext cx="8217742" cy="46541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4911" y="1002428"/>
            <a:ext cx="8217741" cy="170143"/>
            <a:chOff x="457199" y="1434619"/>
            <a:chExt cx="8217741" cy="17014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57199" y="1434619"/>
              <a:ext cx="2650565" cy="1701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3255681" y="1434619"/>
              <a:ext cx="2616202" cy="17014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043708" y="1434619"/>
              <a:ext cx="2631232" cy="170143"/>
            </a:xfrm>
            <a:prstGeom prst="rect">
              <a:avLst/>
            </a:prstGeom>
            <a:solidFill>
              <a:srgbClr val="FED95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</a:endParaRPr>
            </a:p>
          </p:txBody>
        </p:sp>
      </p:grpSp>
      <p:pic>
        <p:nvPicPr>
          <p:cNvPr id="18" name="Picture 16" descr="europeanFlag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93" y="294183"/>
            <a:ext cx="835076" cy="556717"/>
          </a:xfrm>
          <a:prstGeom prst="rect">
            <a:avLst/>
          </a:prstGeom>
        </p:spPr>
      </p:pic>
      <p:pic>
        <p:nvPicPr>
          <p:cNvPr id="19" name="Picture 3" descr="Macintosh HD:Users:fenevad:Dropbox:dfki:ELRC:elrc-logo-candidate-2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6" y="286416"/>
            <a:ext cx="1649264" cy="52414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Line 28"/>
          <p:cNvSpPr>
            <a:spLocks noChangeShapeType="1"/>
          </p:cNvSpPr>
          <p:nvPr userDrawn="1"/>
        </p:nvSpPr>
        <p:spPr bwMode="auto">
          <a:xfrm flipH="1">
            <a:off x="0" y="6496946"/>
            <a:ext cx="9144001" cy="0"/>
          </a:xfrm>
          <a:prstGeom prst="line">
            <a:avLst/>
          </a:prstGeom>
          <a:noFill/>
          <a:ln w="28575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010400" y="65058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760E-B40A-DC42-A79A-DAF468F11A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9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70" r:id="rId3"/>
    <p:sldLayoutId id="2147483675" r:id="rId4"/>
    <p:sldLayoutId id="2147483653" r:id="rId5"/>
    <p:sldLayoutId id="2147483673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rgbClr val="17375E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32C7B-573D-B343-A3A7-E2F287D6E76B}" type="datetimeFigureOut">
              <a:rPr lang="en-GB" smtClean="0"/>
              <a:t>26/10/2018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506C5-5A59-4A44-96E1-E26C507DC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42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58999" y="129083"/>
            <a:ext cx="5765801" cy="8388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4911" y="1293176"/>
            <a:ext cx="8217742" cy="46541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4911" y="1002428"/>
            <a:ext cx="8217741" cy="170143"/>
            <a:chOff x="457199" y="1434619"/>
            <a:chExt cx="8217741" cy="17014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57199" y="1434619"/>
              <a:ext cx="2650565" cy="1701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3255681" y="1434619"/>
              <a:ext cx="2616202" cy="17014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043708" y="1434619"/>
              <a:ext cx="2631232" cy="170143"/>
            </a:xfrm>
            <a:prstGeom prst="rect">
              <a:avLst/>
            </a:prstGeom>
            <a:solidFill>
              <a:srgbClr val="FED95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</a:endParaRPr>
            </a:p>
          </p:txBody>
        </p:sp>
      </p:grpSp>
      <p:pic>
        <p:nvPicPr>
          <p:cNvPr id="18" name="Picture 16" descr="europeanFl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93" y="294183"/>
            <a:ext cx="835076" cy="556717"/>
          </a:xfrm>
          <a:prstGeom prst="rect">
            <a:avLst/>
          </a:prstGeom>
        </p:spPr>
      </p:pic>
      <p:pic>
        <p:nvPicPr>
          <p:cNvPr id="19" name="Picture 3" descr="Macintosh HD:Users:fenevad:Dropbox:dfki:ELRC:elrc-logo-candidate-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6" y="286416"/>
            <a:ext cx="1649264" cy="524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4606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760E-B40A-DC42-A79A-DAF468F11A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rgbClr val="17375E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hdobreva@mtitc.government.b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://www.lr-coordination.eu/" TargetMode="External"/><Relationship Id="rId4" Type="http://schemas.openxmlformats.org/officeDocument/2006/relationships/hyperlink" Target="mailto:info@lr-coordination.e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1"/>
          <p:cNvSpPr txBox="1">
            <a:spLocks/>
          </p:cNvSpPr>
          <p:nvPr/>
        </p:nvSpPr>
        <p:spPr>
          <a:xfrm>
            <a:off x="1131123" y="4634754"/>
            <a:ext cx="6858000" cy="14906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  <p:extLst/>
          </p:nvPr>
        </p:nvSpPr>
        <p:spPr>
          <a:xfrm>
            <a:off x="438148" y="1396314"/>
            <a:ext cx="8267701" cy="3871425"/>
          </a:xfrm>
        </p:spPr>
        <p:txBody>
          <a:bodyPr/>
          <a:lstStyle/>
          <a:p>
            <a:r>
              <a:rPr lang="bg-BG" sz="3200" dirty="0" smtClean="0">
                <a:solidFill>
                  <a:srgbClr val="0A4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Втори национален семинар за споделяне на езикови ресурси</a:t>
            </a:r>
            <a:br>
              <a:rPr lang="bg-BG" sz="3200" dirty="0" smtClean="0">
                <a:solidFill>
                  <a:srgbClr val="0A4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rgbClr val="0A4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>
                <a:solidFill>
                  <a:srgbClr val="0A4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rgbClr val="0A4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НЕОБХОДИМОСТТ ОТ ПРЕВОДИ В МНОГОЕЗИКОВА ЕВРОПА</a:t>
            </a:r>
            <a:r>
              <a:rPr lang="en-US" sz="3200" dirty="0" smtClean="0">
                <a:solidFill>
                  <a:srgbClr val="0A4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 smtClean="0">
                <a:solidFill>
                  <a:srgbClr val="0A4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rgbClr val="0A4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>
                <a:solidFill>
                  <a:srgbClr val="0A4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3200" dirty="0" smtClean="0">
                <a:solidFill>
                  <a:srgbClr val="0A4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ХРИСТИНА ДОБРЕВА</a:t>
            </a:r>
            <a:r>
              <a:rPr lang="bg-BG" sz="3200" dirty="0" smtClean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g-BG" sz="3200" dirty="0" smtClean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2000" dirty="0" smtClean="0">
                <a:solidFill>
                  <a:srgbClr val="33C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НА ТРАНСПОРТА, ИНФОРМАЦИОННИТЕ ТЕХНОЛОГИИ И СЪОБЩЕНИЯТА</a:t>
            </a:r>
            <a:r>
              <a:rPr lang="en-US" sz="2000" dirty="0">
                <a:solidFill>
                  <a:srgbClr val="33C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>
                <a:solidFill>
                  <a:srgbClr val="33C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2000" dirty="0" smtClean="0">
                <a:solidFill>
                  <a:srgbClr val="33C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НАЦИОНАЛНО КОНТАКТНО ЛИЦЕ </a:t>
            </a:r>
            <a:endParaRPr lang="fr-FR" sz="2000" dirty="0">
              <a:solidFill>
                <a:srgbClr val="33C6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42824"/>
          <a:stretch/>
        </p:blipFill>
        <p:spPr>
          <a:xfrm>
            <a:off x="0" y="5625874"/>
            <a:ext cx="9144000" cy="8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2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Програма</a:t>
            </a:r>
            <a:r>
              <a:rPr lang="en-US" dirty="0" smtClean="0"/>
              <a:t>|3</a:t>
            </a:r>
            <a:endParaRPr lang="el-GR" dirty="0"/>
          </a:p>
        </p:txBody>
      </p:sp>
      <p:graphicFrame>
        <p:nvGraphicFramePr>
          <p:cNvPr id="4" name="Πίνακας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6854"/>
              </p:ext>
            </p:extLst>
          </p:nvPr>
        </p:nvGraphicFramePr>
        <p:xfrm>
          <a:off x="103390" y="969224"/>
          <a:ext cx="8863922" cy="5888776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359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4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95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99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12:20-12:40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 marL="876300" indent="-876300" algn="just">
                        <a:lnSpc>
                          <a:spcPct val="115000"/>
                        </a:lnSpc>
                        <a:spcAft>
                          <a:spcPts val="160"/>
                        </a:spcAft>
                      </a:pPr>
                      <a:r>
                        <a:rPr lang="bg-BG" sz="1600" b="1" kern="1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Координиране на езиковите ресурси в България</a:t>
                      </a:r>
                      <a:endParaRPr lang="bg-BG" sz="2000" kern="150" dirty="0" smtClean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  <a:p>
                      <a:pPr indent="-629920" algn="just">
                        <a:spcAft>
                          <a:spcPts val="0"/>
                        </a:spcAft>
                      </a:pP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bg-BG" sz="1600" b="1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проф. д-р Светла Коева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- Директор на Института за български език към</a:t>
                      </a:r>
                      <a:endParaRPr lang="bg-BG" sz="2000" kern="150" dirty="0" smtClean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  <a:p>
                      <a:pPr indent="-629920" algn="just">
                        <a:spcAft>
                          <a:spcPts val="0"/>
                        </a:spcAft>
                      </a:pP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Българска академия на науките (БАН) и Национално контактно лице за езикови технологии</a:t>
                      </a:r>
                      <a:endParaRPr lang="bg-BG" sz="20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12:40 -13:00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 marL="810260" indent="-81026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bg-BG" sz="1600" b="1" kern="1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Могат ли да бъдат споделяни езикови данни и по какъв начин?</a:t>
                      </a:r>
                      <a:endParaRPr lang="bg-BG" sz="2000" kern="150" dirty="0" smtClean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 kern="1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Национална и европейска правна рамка.</a:t>
                      </a:r>
                      <a:endParaRPr lang="bg-BG" sz="2000" kern="150" dirty="0" smtClean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  <a:p>
                      <a:pPr marL="90488" indent="-180975" algn="just">
                        <a:spcAft>
                          <a:spcPts val="0"/>
                        </a:spcAft>
                      </a:pPr>
                      <a:r>
                        <a:rPr lang="en-US" sz="1600" b="1" i="1" kern="1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bg-BG" sz="1600" b="1" i="1" kern="15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Женета</a:t>
                      </a:r>
                      <a:r>
                        <a:rPr lang="bg-BG" sz="1600" b="1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Рогова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- началник отдел „Правна дейност в транспорта, съобщенията и </a:t>
                      </a:r>
                      <a:b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</a:b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електронното управление“ в МТИТС</a:t>
                      </a:r>
                      <a:endParaRPr lang="bg-BG" sz="20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13:00 -14:00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Обяд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14:00 -14:30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 marR="1651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 kern="1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Подготовка и споделяне на данни на платформата за споделяне на езикови ресурси - какво предстои</a:t>
                      </a:r>
                      <a:endParaRPr lang="bg-BG" sz="2000" kern="150" dirty="0" smtClean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  <a:p>
                      <a:pPr marL="875030" indent="-875030" algn="just">
                        <a:spcAft>
                          <a:spcPts val="0"/>
                        </a:spcAft>
                      </a:pP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bg-BG" sz="1600" b="1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Maria Giagkou, ILSP/</a:t>
                      </a:r>
                      <a:r>
                        <a:rPr lang="bg-BG" sz="1600" b="1" i="1" kern="15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Athena</a:t>
                      </a:r>
                      <a:r>
                        <a:rPr lang="bg-BG" sz="1600" b="1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R.C., ELRC</a:t>
                      </a:r>
                      <a:endParaRPr lang="bg-BG" sz="20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5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14:30 -14:45</a:t>
                      </a:r>
                      <a:r>
                        <a:rPr lang="bg-BG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 marL="875030" indent="-875030" algn="just">
                        <a:spcAft>
                          <a:spcPts val="0"/>
                        </a:spcAft>
                      </a:pPr>
                      <a:r>
                        <a:rPr lang="bg-BG" sz="1600" b="1" kern="1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Представяне на проекта </a:t>
                      </a:r>
                      <a:r>
                        <a:rPr lang="bg-BG" sz="1600" b="1" kern="15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eTranslation</a:t>
                      </a:r>
                      <a:r>
                        <a:rPr lang="bg-BG" sz="1600" b="1" kern="1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bg-BG" sz="1600" b="1" kern="15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Termbank</a:t>
                      </a:r>
                      <a:r>
                        <a:rPr lang="bg-BG" sz="1600" b="1" kern="1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(</a:t>
                      </a:r>
                      <a:r>
                        <a:rPr lang="bg-BG" sz="1600" b="1" kern="15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eTTB</a:t>
                      </a:r>
                      <a:r>
                        <a:rPr lang="bg-BG" sz="1600" b="1" kern="1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) </a:t>
                      </a:r>
                      <a:endParaRPr lang="en-US" sz="2000" b="0" kern="15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  <a:p>
                      <a:pPr marL="875030" indent="-875030" algn="just">
                        <a:spcAft>
                          <a:spcPts val="0"/>
                        </a:spcAft>
                      </a:pP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Представител на проект </a:t>
                      </a:r>
                      <a:r>
                        <a:rPr lang="bg-BG" sz="1600" i="1" kern="15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eTranslation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bg-BG" sz="1600" i="1" kern="15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Termbank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(</a:t>
                      </a:r>
                      <a:r>
                        <a:rPr lang="bg-BG" sz="1600" i="1" kern="15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eTTB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bg-BG" sz="20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7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14:</a:t>
                      </a:r>
                      <a:r>
                        <a:rPr lang="bg-BG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45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-15:00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 marL="876300" indent="-876300" algn="just">
                        <a:lnSpc>
                          <a:spcPct val="115000"/>
                        </a:lnSpc>
                        <a:spcAft>
                          <a:spcPts val="160"/>
                        </a:spcAft>
                      </a:pPr>
                      <a:r>
                        <a:rPr lang="bg-BG" sz="1600" b="1" kern="1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Идентифициране и управление на Вашите данни: Въпроси и отговори</a:t>
                      </a:r>
                      <a:endParaRPr lang="bg-BG" sz="2000" kern="150" dirty="0" smtClean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  <a:p>
                      <a:pPr marL="875030" indent="-875030" algn="just">
                        <a:spcAft>
                          <a:spcPts val="0"/>
                        </a:spcAft>
                      </a:pPr>
                      <a:r>
                        <a:rPr lang="bg-BG" sz="1600" b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bg-BG" sz="1600" i="1" kern="150" spc="-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Модератори: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Христина Добрева, проф. д-р Светла Коева</a:t>
                      </a:r>
                      <a:endParaRPr lang="bg-BG" sz="20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5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15:00 -15:30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 marL="876300" indent="-876300" algn="just">
                        <a:lnSpc>
                          <a:spcPct val="115000"/>
                        </a:lnSpc>
                        <a:spcAft>
                          <a:spcPts val="160"/>
                        </a:spcAft>
                      </a:pPr>
                      <a:r>
                        <a:rPr lang="bg-BG" sz="1600" b="1" kern="1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Заключения</a:t>
                      </a:r>
                      <a:endParaRPr lang="bg-BG" sz="2000" kern="150" dirty="0" smtClean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  <a:p>
                      <a:pPr marL="810260" indent="-875030" algn="just">
                        <a:spcAft>
                          <a:spcPts val="0"/>
                        </a:spcAft>
                      </a:pPr>
                      <a:r>
                        <a:rPr lang="bg-BG" sz="1600" i="1" kern="150" spc="-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Модератор: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Христина Добрева</a:t>
                      </a:r>
                      <a:endParaRPr lang="bg-BG" sz="20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15:30 -16:00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Кафе пауза и дискусии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354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811" y="200787"/>
            <a:ext cx="6895070" cy="838816"/>
          </a:xfrm>
        </p:spPr>
        <p:txBody>
          <a:bodyPr/>
          <a:lstStyle/>
          <a:p>
            <a:r>
              <a:rPr lang="bg-BG" dirty="0" smtClean="0">
                <a:solidFill>
                  <a:srgbClr val="002060"/>
                </a:solidFill>
              </a:rPr>
              <a:t>Преди да започнем по същество</a:t>
            </a:r>
            <a:r>
              <a:rPr lang="en-US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  <a:endParaRPr lang="en-US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846069" y="6356350"/>
            <a:ext cx="2133600" cy="365125"/>
          </a:xfrm>
        </p:spPr>
        <p:txBody>
          <a:bodyPr/>
          <a:lstStyle/>
          <a:p>
            <a:fld id="{6ED9760E-B40A-DC42-A79A-DAF468F11A7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444500" y="1410789"/>
            <a:ext cx="8255000" cy="45743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>
                <a:latin typeface="Calibri" panose="020F0502020204030204" pitchFamily="34" charset="0"/>
                <a:cs typeface="Calibri" panose="020F0502020204030204" pitchFamily="34" charset="0"/>
              </a:rPr>
              <a:t>Most importantly: A warm welcome and a big thank you!</a:t>
            </a:r>
          </a:p>
          <a:p>
            <a:pPr marL="0" indent="0">
              <a:buNone/>
            </a:pPr>
            <a:endParaRPr lang="en-GB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02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Θέση περιεχομένου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0492977"/>
              </p:ext>
            </p:extLst>
          </p:nvPr>
        </p:nvGraphicFramePr>
        <p:xfrm>
          <a:off x="444500" y="1333500"/>
          <a:ext cx="8255000" cy="4672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1952369" y="129083"/>
            <a:ext cx="5972432" cy="838816"/>
          </a:xfrm>
        </p:spPr>
        <p:txBody>
          <a:bodyPr/>
          <a:lstStyle/>
          <a:p>
            <a:r>
              <a:rPr lang="bg-BG" sz="3200" dirty="0"/>
              <a:t>Преди да започнем по същество</a:t>
            </a:r>
            <a:r>
              <a:rPr lang="en-US" sz="3200" dirty="0"/>
              <a:t>…</a:t>
            </a:r>
            <a:endParaRPr lang="el-GR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20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38148" y="1282417"/>
            <a:ext cx="8267701" cy="2327025"/>
          </a:xfrm>
        </p:spPr>
        <p:txBody>
          <a:bodyPr/>
          <a:lstStyle/>
          <a:p>
            <a:r>
              <a:rPr lang="en-US" sz="4400" dirty="0" smtClean="0">
                <a:solidFill>
                  <a:srgbClr val="15A0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bg-BG" sz="4400" dirty="0" smtClean="0">
                <a:solidFill>
                  <a:srgbClr val="15A0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за вниманието</a:t>
            </a:r>
            <a:r>
              <a:rPr lang="en-US" sz="4400" dirty="0" smtClean="0">
                <a:solidFill>
                  <a:srgbClr val="15A0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fr-FR" sz="4400" dirty="0">
              <a:solidFill>
                <a:srgbClr val="15A0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Untertitel 1"/>
          <p:cNvSpPr txBox="1">
            <a:spLocks/>
          </p:cNvSpPr>
          <p:nvPr/>
        </p:nvSpPr>
        <p:spPr>
          <a:xfrm>
            <a:off x="1142998" y="2831781"/>
            <a:ext cx="6858000" cy="238710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e-DE" sz="2400" dirty="0"/>
          </a:p>
          <a:p>
            <a:pPr marL="0" lvl="0" indent="0" algn="ctr">
              <a:spcBef>
                <a:spcPts val="0"/>
              </a:spcBef>
              <a:buNone/>
            </a:pPr>
            <a:r>
              <a:rPr lang="de-DE" sz="2400" b="1" dirty="0">
                <a:solidFill>
                  <a:srgbClr val="15A0C1"/>
                </a:solidFill>
                <a:latin typeface="Arial"/>
                <a:cs typeface="+mn-cs"/>
              </a:rPr>
              <a:t>Email: </a:t>
            </a:r>
            <a:r>
              <a:rPr lang="de-DE" sz="240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+mn-cs"/>
                <a:hlinkClick r:id="rId3"/>
              </a:rPr>
              <a:t>hdobreva@mtitc.government.bg</a:t>
            </a:r>
            <a:endParaRPr lang="de-DE" sz="2400" dirty="0" smtClean="0">
              <a:solidFill>
                <a:srgbClr val="4F81BD">
                  <a:lumMod val="50000"/>
                </a:srgbClr>
              </a:solidFill>
              <a:latin typeface="Arial"/>
              <a:cs typeface="+mn-cs"/>
            </a:endParaRPr>
          </a:p>
          <a:p>
            <a:pPr marL="0" indent="0" algn="ctr">
              <a:buNone/>
            </a:pPr>
            <a:r>
              <a:rPr lang="de-DE" sz="2400" b="1" dirty="0" smtClean="0">
                <a:solidFill>
                  <a:srgbClr val="15A0C1"/>
                </a:solidFill>
              </a:rPr>
              <a:t>Email</a:t>
            </a:r>
            <a:r>
              <a:rPr lang="de-DE" sz="2400" b="1" dirty="0">
                <a:solidFill>
                  <a:srgbClr val="15A0C1"/>
                </a:solidFill>
              </a:rPr>
              <a:t>:</a:t>
            </a: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hlinkClick r:id="rId4"/>
              </a:rPr>
              <a:t>info@lr-coordination.eu</a:t>
            </a:r>
            <a:endParaRPr lang="de-DE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de-DE" sz="2400" b="1" dirty="0" smtClean="0">
                <a:solidFill>
                  <a:srgbClr val="15A0C1"/>
                </a:solidFill>
              </a:rPr>
              <a:t>Website</a:t>
            </a:r>
            <a:r>
              <a:rPr lang="de-DE" sz="2400" dirty="0">
                <a:solidFill>
                  <a:srgbClr val="15A0C1"/>
                </a:solidFill>
              </a:rPr>
              <a:t>: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hlinkClick r:id="rId5"/>
              </a:rPr>
              <a:t>www.lr-coordination.eu</a:t>
            </a:r>
            <a:endParaRPr lang="de-DE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de-DE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42824"/>
          <a:stretch/>
        </p:blipFill>
        <p:spPr>
          <a:xfrm>
            <a:off x="0" y="5463313"/>
            <a:ext cx="9144000" cy="13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7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Контекст </a:t>
            </a:r>
            <a:r>
              <a:rPr lang="bg-BG" dirty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семинара </a:t>
            </a:r>
            <a:r>
              <a:rPr lang="bg-BG" dirty="0" smtClean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1/5</a:t>
            </a:r>
            <a:endParaRPr lang="el-GR" dirty="0">
              <a:solidFill>
                <a:srgbClr val="1A06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444500" y="1511300"/>
            <a:ext cx="8255000" cy="46722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200"/>
          </a:p>
        </p:txBody>
      </p:sp>
      <p:sp>
        <p:nvSpPr>
          <p:cNvPr id="6" name="Rectangle 5"/>
          <p:cNvSpPr/>
          <p:nvPr/>
        </p:nvSpPr>
        <p:spPr>
          <a:xfrm>
            <a:off x="135923" y="1502719"/>
            <a:ext cx="892157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През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последното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десетилетие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необходимостта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от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международно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общуване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а от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оттам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и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нуждата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от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превод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в практически всяка институция се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увеличи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значително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bg-BG" sz="2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bg-BG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Езиците </a:t>
            </a:r>
            <a:r>
              <a:rPr lang="bg-BG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 езиковото многообразие стоят в основата на европейската култура, икономическо развитие и сътрудничество;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Езиковото</a:t>
            </a:r>
            <a:r>
              <a:rPr lang="ru-RU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многообразие е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предизвикателство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за </a:t>
            </a:r>
            <a:r>
              <a:rPr lang="ru-RU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Европа, </a:t>
            </a:r>
            <a:r>
              <a:rPr lang="ru-RU" sz="2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което</a:t>
            </a:r>
            <a:r>
              <a:rPr lang="ru-RU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може</a:t>
            </a:r>
            <a:r>
              <a:rPr lang="ru-RU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да се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превърне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в препятствие пред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свободния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обмен на информация и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безусловния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достъп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до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обществени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услуги, бизнес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възможности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професионална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реализация и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социална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подкрепа</a:t>
            </a:r>
            <a:r>
              <a:rPr lang="ru-RU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6124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Контекст </a:t>
            </a:r>
            <a:r>
              <a:rPr lang="bg-BG" dirty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семинара </a:t>
            </a:r>
            <a:r>
              <a:rPr lang="bg-BG" dirty="0" smtClean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2/5</a:t>
            </a:r>
            <a:endParaRPr lang="el-GR" dirty="0">
              <a:solidFill>
                <a:srgbClr val="1A06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444500" y="1511300"/>
            <a:ext cx="8255000" cy="46722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200"/>
          </a:p>
        </p:txBody>
      </p:sp>
      <p:sp>
        <p:nvSpPr>
          <p:cNvPr id="6" name="Rectangle 5"/>
          <p:cNvSpPr/>
          <p:nvPr/>
        </p:nvSpPr>
        <p:spPr>
          <a:xfrm>
            <a:off x="135923" y="1502719"/>
            <a:ext cx="892157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90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% от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всички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европейски потребители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предпочитат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да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използват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информация в интернет на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собствения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си </a:t>
            </a:r>
            <a:r>
              <a:rPr lang="ru-RU" sz="2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език</a:t>
            </a:r>
            <a:r>
              <a:rPr lang="ru-RU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Осигуряването</a:t>
            </a:r>
            <a:r>
              <a:rPr lang="ru-RU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достъп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до информация на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различни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езици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може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да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донесе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значителни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ползи,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както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за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икономиката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така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и за </a:t>
            </a:r>
            <a:r>
              <a:rPr lang="ru-RU" sz="2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обществото</a:t>
            </a:r>
            <a:r>
              <a:rPr lang="ru-RU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bg-BG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Функционирането на Цифровия единен пазар би могло да донесе 415 милиарда евро годишно на европейската икономика и да доведе до създаването на стотици хиляди нови работни </a:t>
            </a:r>
            <a:r>
              <a:rPr lang="bg-BG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места;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е</a:t>
            </a:r>
            <a:r>
              <a:rPr lang="en-US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Translation</a:t>
            </a:r>
            <a:r>
              <a:rPr lang="bg-BG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дава </a:t>
            </a:r>
            <a:r>
              <a:rPr lang="ru-RU" sz="2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възможност</a:t>
            </a:r>
            <a:r>
              <a:rPr lang="ru-RU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публичните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услуги за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гражданите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и бизнеса в Европа да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работят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свободно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отвъд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езиковите</a:t>
            </a:r>
            <a:r>
              <a:rPr lang="ru-RU" sz="2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бариери</a:t>
            </a:r>
            <a:r>
              <a:rPr lang="ru-RU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1147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Контекст </a:t>
            </a:r>
            <a:r>
              <a:rPr lang="bg-BG" dirty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семинара </a:t>
            </a:r>
            <a:r>
              <a:rPr lang="bg-BG" dirty="0" smtClean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3/5</a:t>
            </a:r>
            <a:endParaRPr lang="el-GR" dirty="0">
              <a:solidFill>
                <a:srgbClr val="1A06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444500" y="1511300"/>
            <a:ext cx="8255000" cy="46722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200"/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2566416815"/>
              </p:ext>
            </p:extLst>
          </p:nvPr>
        </p:nvGraphicFramePr>
        <p:xfrm>
          <a:off x="596348" y="1338467"/>
          <a:ext cx="8103152" cy="501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9054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Контекст на семинара 4/5</a:t>
            </a:r>
            <a:endParaRPr lang="el-GR" dirty="0">
              <a:solidFill>
                <a:srgbClr val="1A06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4458360" y="6623858"/>
            <a:ext cx="8255000" cy="46722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200"/>
          </a:p>
        </p:txBody>
      </p:sp>
      <p:grpSp>
        <p:nvGrpSpPr>
          <p:cNvPr id="17" name="Gruppierung 16"/>
          <p:cNvGrpSpPr/>
          <p:nvPr/>
        </p:nvGrpSpPr>
        <p:grpSpPr>
          <a:xfrm>
            <a:off x="1905000" y="1371600"/>
            <a:ext cx="5745704" cy="4839467"/>
            <a:chOff x="1769422" y="1516939"/>
            <a:chExt cx="5745704" cy="4839467"/>
          </a:xfr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</a:gradFill>
        </p:grpSpPr>
        <p:sp>
          <p:nvSpPr>
            <p:cNvPr id="13" name="Rechtwinkliges Dreieck 12"/>
            <p:cNvSpPr/>
            <p:nvPr/>
          </p:nvSpPr>
          <p:spPr>
            <a:xfrm flipH="1">
              <a:off x="1769422" y="1516939"/>
              <a:ext cx="2858852" cy="1009117"/>
            </a:xfrm>
            <a:prstGeom prst="rtTriangle">
              <a:avLst/>
            </a:prstGeom>
            <a:solidFill>
              <a:srgbClr val="C8535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Parallelogramm 5"/>
            <p:cNvSpPr/>
            <p:nvPr/>
          </p:nvSpPr>
          <p:spPr>
            <a:xfrm>
              <a:off x="4628275" y="6101487"/>
              <a:ext cx="2134666" cy="254919"/>
            </a:xfrm>
            <a:prstGeom prst="parallelogram">
              <a:avLst>
                <a:gd name="adj" fmla="val 147641"/>
              </a:avLst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61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Parallelogramm 7"/>
            <p:cNvSpPr/>
            <p:nvPr/>
          </p:nvSpPr>
          <p:spPr>
            <a:xfrm>
              <a:off x="2496703" y="2526056"/>
              <a:ext cx="2134666" cy="272099"/>
            </a:xfrm>
            <a:prstGeom prst="parallelogram">
              <a:avLst>
                <a:gd name="adj" fmla="val 147641"/>
              </a:avLst>
            </a:prstGeom>
            <a:gradFill flip="none" rotWithShape="1">
              <a:gsLst>
                <a:gs pos="100000">
                  <a:srgbClr val="FF6A68"/>
                </a:gs>
                <a:gs pos="1000">
                  <a:srgbClr val="DE5C5A"/>
                </a:gs>
                <a:gs pos="91000">
                  <a:srgbClr val="F96765"/>
                </a:gs>
              </a:gsLst>
              <a:lin ang="16200000" scaled="1"/>
              <a:tileRect/>
            </a:gradFill>
            <a:ln w="3175">
              <a:solidFill>
                <a:srgbClr val="F9676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hteck 9"/>
            <p:cNvSpPr/>
            <p:nvPr/>
          </p:nvSpPr>
          <p:spPr>
            <a:xfrm>
              <a:off x="2496703" y="2799858"/>
              <a:ext cx="4263143" cy="82663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2496703" y="3613347"/>
              <a:ext cx="4263143" cy="8266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2496703" y="4439983"/>
              <a:ext cx="4263143" cy="8266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htwinkliges Dreieck 14"/>
            <p:cNvSpPr/>
            <p:nvPr/>
          </p:nvSpPr>
          <p:spPr>
            <a:xfrm>
              <a:off x="4626319" y="1517790"/>
              <a:ext cx="2888807" cy="1008266"/>
            </a:xfrm>
            <a:prstGeom prst="rtTriangle">
              <a:avLst/>
            </a:prstGeom>
            <a:solidFill>
              <a:srgbClr val="CC555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hteck 4"/>
            <p:cNvSpPr/>
            <p:nvPr/>
          </p:nvSpPr>
          <p:spPr>
            <a:xfrm>
              <a:off x="2496703" y="5262263"/>
              <a:ext cx="4263143" cy="8266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3276600" y="1899141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Езикови ресурси</a:t>
            </a:r>
            <a:endParaRPr lang="en-GB" sz="28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048000" y="2819400"/>
            <a:ext cx="35052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>
                <a:latin typeface="Calibri Light" charset="0"/>
                <a:ea typeface="Calibri Light" charset="0"/>
                <a:cs typeface="Calibri Light" charset="0"/>
              </a:rPr>
              <a:t>Преведени текстове</a:t>
            </a:r>
            <a:endParaRPr lang="en-GB" sz="2400" b="1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010285" y="3673938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>
                <a:latin typeface="Calibri Light" charset="0"/>
                <a:ea typeface="Calibri Light" charset="0"/>
                <a:cs typeface="Calibri Light" charset="0"/>
              </a:rPr>
              <a:t>Преводачески памети</a:t>
            </a:r>
            <a:endParaRPr lang="en-GB" sz="2400" b="1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010285" y="4361276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err="1" smtClean="0">
                <a:latin typeface="Calibri Light" charset="0"/>
                <a:ea typeface="Calibri Light" charset="0"/>
                <a:cs typeface="Calibri Light" charset="0"/>
              </a:rPr>
              <a:t>Дву</a:t>
            </a:r>
            <a:r>
              <a:rPr lang="en-US" sz="2400" b="1" dirty="0" smtClean="0">
                <a:latin typeface="Calibri Light" charset="0"/>
                <a:ea typeface="Calibri Light" charset="0"/>
                <a:cs typeface="Calibri Light" charset="0"/>
              </a:rPr>
              <a:t>-</a:t>
            </a:r>
            <a:r>
              <a:rPr lang="bg-BG" sz="2400" b="1" dirty="0" smtClean="0">
                <a:latin typeface="Calibri Light" charset="0"/>
                <a:ea typeface="Calibri Light" charset="0"/>
                <a:cs typeface="Calibri Light" charset="0"/>
              </a:rPr>
              <a:t> или многоезикови корпуси</a:t>
            </a:r>
            <a:endParaRPr lang="en-GB" sz="2400" b="1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995841" y="5294394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>
                <a:latin typeface="Calibri Light" charset="0"/>
                <a:ea typeface="Calibri Light" charset="0"/>
                <a:cs typeface="Calibri Light" charset="0"/>
              </a:rPr>
              <a:t>Терминологии</a:t>
            </a:r>
            <a:endParaRPr lang="en-GB" sz="2400" b="1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48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Контекст на семинара </a:t>
            </a:r>
            <a:r>
              <a:rPr lang="bg-BG" dirty="0" smtClean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5/5</a:t>
            </a:r>
            <a:endParaRPr lang="el-GR" dirty="0">
              <a:solidFill>
                <a:srgbClr val="1A06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444500" y="1511300"/>
            <a:ext cx="8255000" cy="46722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20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14605"/>
          <a:stretch/>
        </p:blipFill>
        <p:spPr>
          <a:xfrm>
            <a:off x="0" y="1219200"/>
            <a:ext cx="9144000" cy="496431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616199" y="3701358"/>
            <a:ext cx="432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b="1" cap="small" dirty="0" smtClean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Човек </a:t>
            </a:r>
            <a:r>
              <a:rPr lang="en-GB" sz="4000" b="1" cap="small" dirty="0" smtClean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bg-BG" sz="4000" b="1" cap="small" dirty="0" smtClean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Технология</a:t>
            </a:r>
            <a:endParaRPr lang="en-GB" sz="2400" b="1" cap="small" dirty="0">
              <a:solidFill>
                <a:srgbClr val="1A06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63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099" y="129083"/>
            <a:ext cx="5765801" cy="838816"/>
          </a:xfrm>
        </p:spPr>
        <p:txBody>
          <a:bodyPr/>
          <a:lstStyle/>
          <a:p>
            <a:r>
              <a:rPr lang="bg-BG" dirty="0" smtClean="0">
                <a:solidFill>
                  <a:srgbClr val="1A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на семинара</a:t>
            </a:r>
            <a:endParaRPr lang="el-GR" dirty="0">
              <a:solidFill>
                <a:srgbClr val="1A06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2566642251"/>
              </p:ext>
            </p:extLst>
          </p:nvPr>
        </p:nvGraphicFramePr>
        <p:xfrm>
          <a:off x="69106" y="1420101"/>
          <a:ext cx="8955623" cy="4683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Oval 26"/>
          <p:cNvSpPr/>
          <p:nvPr/>
        </p:nvSpPr>
        <p:spPr>
          <a:xfrm>
            <a:off x="85931" y="1652426"/>
            <a:ext cx="1752944" cy="164456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err="1" smtClean="0"/>
              <a:t>Илюстри-ране</a:t>
            </a:r>
            <a:endParaRPr lang="en-GB" dirty="0"/>
          </a:p>
        </p:txBody>
      </p:sp>
      <p:sp>
        <p:nvSpPr>
          <p:cNvPr id="28" name="Oval 27"/>
          <p:cNvSpPr/>
          <p:nvPr/>
        </p:nvSpPr>
        <p:spPr>
          <a:xfrm>
            <a:off x="1914342" y="1660895"/>
            <a:ext cx="1752945" cy="164456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Споделя-не</a:t>
            </a:r>
            <a:endParaRPr lang="en-GB" dirty="0"/>
          </a:p>
        </p:txBody>
      </p:sp>
      <p:sp>
        <p:nvSpPr>
          <p:cNvPr id="29" name="Oval 28"/>
          <p:cNvSpPr/>
          <p:nvPr/>
        </p:nvSpPr>
        <p:spPr>
          <a:xfrm>
            <a:off x="3770415" y="1660895"/>
            <a:ext cx="1603168" cy="164456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err="1" smtClean="0"/>
              <a:t>Иденти-фициране</a:t>
            </a:r>
            <a:endParaRPr lang="en-GB" dirty="0"/>
          </a:p>
        </p:txBody>
      </p:sp>
      <p:sp>
        <p:nvSpPr>
          <p:cNvPr id="30" name="Oval 29"/>
          <p:cNvSpPr/>
          <p:nvPr/>
        </p:nvSpPr>
        <p:spPr>
          <a:xfrm>
            <a:off x="5476711" y="1660895"/>
            <a:ext cx="1679463" cy="164456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Насочва-не</a:t>
            </a:r>
            <a:endParaRPr lang="en-GB" dirty="0"/>
          </a:p>
        </p:txBody>
      </p:sp>
      <p:sp>
        <p:nvSpPr>
          <p:cNvPr id="31" name="Oval 30"/>
          <p:cNvSpPr/>
          <p:nvPr/>
        </p:nvSpPr>
        <p:spPr>
          <a:xfrm>
            <a:off x="7292092" y="1652425"/>
            <a:ext cx="1623307" cy="164456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Опреде-</a:t>
            </a:r>
            <a:r>
              <a:rPr lang="bg-BG" dirty="0" err="1" smtClean="0"/>
              <a:t>ляне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9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Програма</a:t>
            </a:r>
            <a:r>
              <a:rPr lang="en-US" dirty="0" smtClean="0"/>
              <a:t>|1</a:t>
            </a:r>
            <a:endParaRPr lang="el-GR" dirty="0"/>
          </a:p>
        </p:txBody>
      </p:sp>
      <p:graphicFrame>
        <p:nvGraphicFramePr>
          <p:cNvPr id="4" name="Πίνακας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507326"/>
              </p:ext>
            </p:extLst>
          </p:nvPr>
        </p:nvGraphicFramePr>
        <p:xfrm>
          <a:off x="127321" y="1204586"/>
          <a:ext cx="8935655" cy="5341426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508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7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r>
                        <a:rPr lang="bg-BG" sz="1600" dirty="0" smtClean="0">
                          <a:solidFill>
                            <a:srgbClr val="002060"/>
                          </a:solidFill>
                          <a:effectLst/>
                        </a:rPr>
                        <a:t>9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</a:rPr>
                        <a:t>:</a:t>
                      </a:r>
                      <a:r>
                        <a:rPr lang="bg-BG" sz="1600" dirty="0" smtClean="0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– 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</a:rPr>
                        <a:t>09:</a:t>
                      </a:r>
                      <a:r>
                        <a:rPr lang="bg-BG" sz="1600" dirty="0" smtClean="0">
                          <a:solidFill>
                            <a:srgbClr val="002060"/>
                          </a:solidFill>
                          <a:effectLst/>
                        </a:rPr>
                        <a:t>05</a:t>
                      </a:r>
                      <a:endParaRPr lang="el-G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Приветствие и представяне</a:t>
                      </a:r>
                      <a:endParaRPr lang="bg-BG" sz="2000" kern="150" dirty="0" smtClean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  <a:p>
                      <a:pPr indent="3810" algn="just">
                        <a:spcAft>
                          <a:spcPts val="0"/>
                        </a:spcAft>
                      </a:pPr>
                      <a:r>
                        <a:rPr lang="bg-BG" sz="1600" b="1" i="1" kern="15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Христина Добрева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bg-BG" sz="1600" i="0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Главен експерт в Министерството на транспорта, информационните технологии и съобщенията (МТИТС) и Национално контактно лице от публичната администрация</a:t>
                      </a:r>
                      <a:endParaRPr lang="bg-BG" sz="2000" i="0" kern="15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</a:rPr>
                        <a:t>09:</a:t>
                      </a:r>
                      <a:r>
                        <a:rPr lang="bg-BG" sz="1600" dirty="0" smtClean="0">
                          <a:solidFill>
                            <a:srgbClr val="002060"/>
                          </a:solidFill>
                          <a:effectLst/>
                        </a:rPr>
                        <a:t>05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– 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</a:rPr>
                        <a:t>09:</a:t>
                      </a:r>
                      <a:r>
                        <a:rPr lang="bg-BG" sz="1600" dirty="0" smtClean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el-G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bg-BG" sz="1600" b="1" i="1" kern="15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Мария Габриел </a:t>
                      </a:r>
                      <a:r>
                        <a:rPr lang="bg-BG" sz="1600" b="1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– </a:t>
                      </a:r>
                      <a:r>
                        <a:rPr lang="bg-BG" sz="1600" b="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Еврокомисар по цифрова икономика и общество – </a:t>
                      </a:r>
                      <a:r>
                        <a:rPr lang="bg-BG" sz="1600" b="0" i="1" kern="15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видеообръщение</a:t>
                      </a:r>
                      <a:endParaRPr lang="bg-BG" sz="1600" b="0" i="1" kern="150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0" algn="just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bg-BG" sz="1600" b="1" i="1" kern="15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Томислав Дончев </a:t>
                      </a:r>
                      <a:r>
                        <a:rPr lang="bg-BG" sz="1600" b="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– Заместник</a:t>
                      </a:r>
                      <a:r>
                        <a:rPr lang="bg-BG" sz="1600" b="0" i="1" kern="15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министър-председател - приветствие</a:t>
                      </a:r>
                      <a:endParaRPr lang="bg-BG" sz="1600" b="0" i="1" kern="150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bg-BG" sz="1600" b="1" i="1" kern="15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Росен Желязков 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– Министър на транспорта, информационните технологии и съобщенията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bg-BG" sz="1600" b="1" i="1" kern="15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Моника Панайотова 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– Заместник-министър за Българското председателство на Съвета на ЕС 2018</a:t>
                      </a:r>
                      <a:endParaRPr lang="bg-BG" sz="2000" i="0" kern="150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bg-BG" sz="1600" b="1" i="1" kern="15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Огнян Златев 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- Ръководител на Представителството на ЕК в България </a:t>
                      </a:r>
                      <a:endParaRPr lang="bg-BG" sz="2000" kern="15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82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spc="-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Сесия 1. Свързване на многоезикова Европа: Европейски контекст и местни нужди</a:t>
                      </a:r>
                      <a:endParaRPr lang="el-G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</a:rPr>
                        <a:t>09:</a:t>
                      </a:r>
                      <a:r>
                        <a:rPr lang="bg-BG" sz="1600" dirty="0" smtClean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</a:rPr>
                        <a:t>5 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– </a:t>
                      </a:r>
                      <a:r>
                        <a:rPr lang="bg-BG" sz="1600" dirty="0" smtClean="0">
                          <a:solidFill>
                            <a:srgbClr val="002060"/>
                          </a:solidFill>
                          <a:effectLst/>
                        </a:rPr>
                        <a:t>10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</a:rPr>
                        <a:t>:</a:t>
                      </a:r>
                      <a:r>
                        <a:rPr lang="bg-BG" sz="1600" dirty="0" smtClean="0">
                          <a:solidFill>
                            <a:srgbClr val="002060"/>
                          </a:solidFill>
                          <a:effectLst/>
                        </a:rPr>
                        <a:t>00</a:t>
                      </a:r>
                      <a:endParaRPr lang="el-G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Национални инициативи за отворени данни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bg-BG" sz="1600" b="1" i="1" kern="15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Рени Антонова</a:t>
                      </a:r>
                      <a:r>
                        <a:rPr lang="bg-BG" sz="1600" b="1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Главен експерт в отдел „Данни“, Държавна агенция „Електронно управление“ (ДА ЕУ)</a:t>
                      </a:r>
                      <a:endParaRPr lang="el-G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78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 </a:t>
                      </a:r>
                      <a:r>
                        <a:rPr lang="en-US" sz="1600" dirty="0" smtClean="0">
                          <a:effectLst/>
                        </a:rPr>
                        <a:t>– </a:t>
                      </a: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kumimoji="0" lang="el-GR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Свързване на обществените услуги в цяла Европа: амбиция и резултати досега</a:t>
                      </a:r>
                      <a:endParaRPr lang="bg-BG" sz="2000" kern="150" dirty="0" smtClean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  <a:p>
                      <a:r>
                        <a:rPr lang="bg-BG" sz="16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bg-BG" sz="1600" b="1" i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Христина Добрева и Калина Иванова </a:t>
                      </a:r>
                      <a:r>
                        <a:rPr lang="en-US" sz="1600" b="1" i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bg-BG" sz="1600" b="1" i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МТИТС</a:t>
                      </a:r>
                      <a:r>
                        <a:rPr lang="en-US" sz="1600" b="1" i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)</a:t>
                      </a:r>
                      <a:r>
                        <a:rPr lang="bg-BG" sz="1600" b="1" i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bg-BG" sz="1600" i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представят презентация на </a:t>
                      </a:r>
                      <a:r>
                        <a:rPr lang="bg-BG" sz="1600" b="1" i="1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Aleksandra</a:t>
                      </a:r>
                      <a:r>
                        <a:rPr lang="bg-BG" sz="1600" b="1" i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bg-BG" sz="1600" b="1" i="1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Wesolowska</a:t>
                      </a:r>
                      <a:r>
                        <a:rPr lang="bg-BG" sz="1600" b="1" i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bg-BG" sz="1600" i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EC, Генерална дирекция „Съобщителни мрежи, съдържание и технологии“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003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Програма</a:t>
            </a:r>
            <a:r>
              <a:rPr lang="en-US" dirty="0" smtClean="0"/>
              <a:t>|2</a:t>
            </a:r>
            <a:endParaRPr lang="el-GR" dirty="0"/>
          </a:p>
        </p:txBody>
      </p:sp>
      <p:graphicFrame>
        <p:nvGraphicFramePr>
          <p:cNvPr id="4" name="Πίνακας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355037"/>
              </p:ext>
            </p:extLst>
          </p:nvPr>
        </p:nvGraphicFramePr>
        <p:xfrm>
          <a:off x="127321" y="1204586"/>
          <a:ext cx="8935655" cy="5653414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508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7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485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kumimoji="0" lang="el-GR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Механизмът за свързване на Европа в България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 </a:t>
                      </a:r>
                      <a:r>
                        <a:rPr lang="bg-BG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прогноза за настоящи и бъдещи предизвикателства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– </a:t>
                      </a:r>
                      <a:r>
                        <a:rPr lang="bg-BG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панелна сесия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bg-BG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i="1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Модератор</a:t>
                      </a:r>
                      <a:r>
                        <a:rPr lang="en-US" sz="1600" i="1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:</a:t>
                      </a:r>
                      <a:r>
                        <a:rPr lang="en-US" sz="1600" i="1" kern="1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/>
                      </a:r>
                      <a:br>
                        <a:rPr lang="en-US" sz="1600" i="1" kern="1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</a:br>
                      <a:r>
                        <a:rPr lang="en-US" sz="1600" b="1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lang="bg-BG" sz="1600" b="1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ли Канева, 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Държавен експерт в МТИТС и Национален представител в програмния комитет за сектор „Телекомуникации“ по Механизма за свързване на Европа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i="1" kern="150" spc="-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Участници в панелната сесия</a:t>
                      </a:r>
                      <a:r>
                        <a:rPr lang="en-US" sz="1600" kern="150" spc="-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:</a:t>
                      </a:r>
                      <a:endParaRPr lang="bg-BG" sz="2000" kern="150" dirty="0" smtClean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2890" algn="l"/>
                        </a:tabLst>
                      </a:pPr>
                      <a:r>
                        <a:rPr lang="bg-BG" sz="1600" b="1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Цветанка Кирилова,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Експерт в дирекция „Информационни системи и оперативна съвместимост“ на ДА ЕУ, Представяне на Системата за електронно връчване „е-Връчване“</a:t>
                      </a:r>
                      <a:endParaRPr lang="bg-BG" sz="2000" kern="150" dirty="0" smtClean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2890" algn="l"/>
                        </a:tabLst>
                      </a:pPr>
                      <a:r>
                        <a:rPr lang="bg-BG" sz="1600" b="1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Станимир Минков,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Старши експерт в дирекция „Модернизация на администрацията“, Администрация на Министерския съвет, Представяне на Националния портал за отворени данни</a:t>
                      </a:r>
                      <a:endParaRPr lang="bg-BG" sz="20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35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– </a:t>
                      </a: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l-G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Кафе пауза</a:t>
                      </a:r>
                      <a:endParaRPr lang="el-G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1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</a:rPr>
                        <a:t>– 1</a:t>
                      </a:r>
                      <a:r>
                        <a:rPr lang="bg-BG" sz="1600" dirty="0" smtClean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</a:rPr>
                        <a:t>:</a:t>
                      </a:r>
                      <a:r>
                        <a:rPr lang="bg-BG" sz="1600" dirty="0" smtClean="0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endParaRPr lang="el-G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 marL="876300" indent="-876300" algn="just">
                        <a:lnSpc>
                          <a:spcPct val="115000"/>
                        </a:lnSpc>
                        <a:spcAft>
                          <a:spcPts val="125"/>
                        </a:spcAft>
                      </a:pPr>
                      <a:r>
                        <a:rPr lang="bg-BG" sz="16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Платформата за автоматичен превод </a:t>
                      </a:r>
                      <a:r>
                        <a:rPr lang="en-US" sz="16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e-Translation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125"/>
                        </a:spcAft>
                      </a:pPr>
                      <a:r>
                        <a:rPr lang="en-US" sz="1600" b="1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Markus </a:t>
                      </a:r>
                      <a:r>
                        <a:rPr lang="en-US" sz="1600" b="1" i="1" kern="15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Foti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, Програмен мениджър </a:t>
                      </a:r>
                      <a:r>
                        <a:rPr lang="en-US" sz="1600" i="1" kern="15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eTrsnslation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в Европейската комисия, Генерална</a:t>
                      </a:r>
                      <a:r>
                        <a:rPr lang="en-US" sz="1600" i="1" kern="15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bg-BG" sz="1600" i="1" kern="15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дирекция „Преводи“</a:t>
                      </a:r>
                      <a:endParaRPr lang="bg-BG" sz="20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35"/>
                        </a:spcAft>
                      </a:pPr>
                      <a:r>
                        <a:rPr lang="bg-BG" sz="1600" b="1" kern="150" spc="-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Сесия</a:t>
                      </a:r>
                      <a:r>
                        <a:rPr lang="en-US" sz="1600" b="1" kern="150" spc="-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2. </a:t>
                      </a:r>
                      <a:r>
                        <a:rPr lang="bg-BG" sz="1600" b="1" kern="150" spc="-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Споделяне на данни</a:t>
                      </a:r>
                      <a:endParaRPr lang="el-G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742176637"/>
                  </a:ext>
                </a:extLst>
              </a:tr>
              <a:tr h="616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12:00 -12:20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endParaRPr lang="el-GR" sz="16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tc>
                  <a:txBody>
                    <a:bodyPr/>
                    <a:lstStyle/>
                    <a:p>
                      <a:pPr marL="876300" indent="-876300" algn="just">
                        <a:lnSpc>
                          <a:spcPct val="115000"/>
                        </a:lnSpc>
                        <a:spcAft>
                          <a:spcPts val="230"/>
                        </a:spcAft>
                      </a:pPr>
                      <a:r>
                        <a:rPr lang="bg-BG" sz="16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Координиране на езиковите ресурси в Европа</a:t>
                      </a:r>
                      <a:endParaRPr lang="bg-BG" sz="2000" kern="150" dirty="0" smtClean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  <a:p>
                      <a:r>
                        <a:rPr lang="bg-BG" sz="1600" i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bg-BG" sz="1600" b="1" i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Stelios </a:t>
                      </a:r>
                      <a:r>
                        <a:rPr lang="bg-BG" sz="1600" b="1" i="1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Piperidis</a:t>
                      </a:r>
                      <a:r>
                        <a:rPr lang="bg-BG" sz="1600" b="1" i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ILSP/</a:t>
                      </a:r>
                      <a:r>
                        <a:rPr lang="bg-BG" sz="1600" b="1" i="1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Athena</a:t>
                      </a:r>
                      <a:r>
                        <a:rPr lang="bg-BG" sz="1600" b="1" i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R.C., ELRC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405" marR="37405" marT="23551" marB="23551"/>
                </a:tc>
                <a:extLst>
                  <a:ext uri="{0D108BD9-81ED-4DB2-BD59-A6C34878D82A}">
                    <a16:rowId xmlns:a16="http://schemas.microsoft.com/office/drawing/2014/main" val="3917911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569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BC52533C5D54EBF30545146F82096" ma:contentTypeVersion="4" ma:contentTypeDescription="Create a new document." ma:contentTypeScope="" ma:versionID="4526232a875621fc6607834369d2688d">
  <xsd:schema xmlns:xsd="http://www.w3.org/2001/XMLSchema" xmlns:xs="http://www.w3.org/2001/XMLSchema" xmlns:p="http://schemas.microsoft.com/office/2006/metadata/properties" xmlns:ns2="cca9231e-55e9-4272-858f-a6b14966a080" targetNamespace="http://schemas.microsoft.com/office/2006/metadata/properties" ma:root="true" ma:fieldsID="06e957dd7f00c022e0699642db96f092" ns2:_="">
    <xsd:import namespace="cca9231e-55e9-4272-858f-a6b14966a0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9231e-55e9-4272-858f-a6b14966a0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6914C9-D084-4CC7-9A10-2D067E8720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a9231e-55e9-4272-858f-a6b14966a0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167212-593B-479A-AE37-06DE901615E6}">
  <ds:schemaRefs>
    <ds:schemaRef ds:uri="http://purl.org/dc/terms/"/>
    <ds:schemaRef ds:uri="cca9231e-55e9-4272-858f-a6b14966a08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7BAC007-F7E6-4ED7-8CD5-F08A2690CD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2052</TotalTime>
  <Words>772</Words>
  <Application>Microsoft Office PowerPoint</Application>
  <PresentationFormat>On-screen Show (4:3)</PresentationFormat>
  <Paragraphs>122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SimSun</vt:lpstr>
      <vt:lpstr>Arial</vt:lpstr>
      <vt:lpstr>Calibri</vt:lpstr>
      <vt:lpstr>Calibri Light</vt:lpstr>
      <vt:lpstr>Helvetica</vt:lpstr>
      <vt:lpstr>Tahoma</vt:lpstr>
      <vt:lpstr>Times New Roman</vt:lpstr>
      <vt:lpstr>Wingdings</vt:lpstr>
      <vt:lpstr>Body</vt:lpstr>
      <vt:lpstr>Benutzerdefiniertes Design</vt:lpstr>
      <vt:lpstr>1_Body</vt:lpstr>
      <vt:lpstr>Втори национален семинар за споделяне на езикови ресурси  НЕОБХОДИМОСТТ ОТ ПРЕВОДИ В МНОГОЕЗИКОВА ЕВРОПА  ХРИСТИНА ДОБРЕВА МИНИСТЕРСТВО НА ТРАНСПОРТА, ИНФОРМАЦИОННИТЕ ТЕХНОЛОГИИ И СЪОБЩЕНИЯТА НАЦИОНАЛНО КОНТАКТНО ЛИЦЕ </vt:lpstr>
      <vt:lpstr>Контекст на семинара 1/5</vt:lpstr>
      <vt:lpstr>Контекст на семинара 2/5</vt:lpstr>
      <vt:lpstr>Контекст на семинара 3/5</vt:lpstr>
      <vt:lpstr>Контекст на семинара 4/5</vt:lpstr>
      <vt:lpstr>Контекст на семинара 5/5</vt:lpstr>
      <vt:lpstr>Цели на семинара</vt:lpstr>
      <vt:lpstr>Програма|1</vt:lpstr>
      <vt:lpstr>Програма|2</vt:lpstr>
      <vt:lpstr>Програма|3</vt:lpstr>
      <vt:lpstr>Преди да започнем по същество…</vt:lpstr>
      <vt:lpstr>Преди да започнем по същество…</vt:lpstr>
      <vt:lpstr>  Благодаря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ELRC Workshop in &lt;country&gt;  Translation Needs in Multilingual Europe  First Name Last Name Affiliation</dc:title>
  <dc:creator>Hristina Dobreva</dc:creator>
  <cp:lastModifiedBy>Kalina Ivanova</cp:lastModifiedBy>
  <cp:revision>68</cp:revision>
  <dcterms:modified xsi:type="dcterms:W3CDTF">2018-10-26T07:53:27Z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0x010100519BC52533C5D54EBF30545146F82096</vt:lpwstr>
  </property>
</Properties>
</file>