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842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85"/>
            <a:ext cx="5040312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407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6E505B1-E5C8-4313-8472-384BC94A15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837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169725"/>
            <a:ext cx="1871440" cy="4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64" y="44700"/>
            <a:ext cx="6480720" cy="742703"/>
          </a:xfrm>
        </p:spPr>
        <p:txBody>
          <a:bodyPr wrap="square"/>
          <a:lstStyle>
            <a:lvl1pPr algn="r">
              <a:defRPr sz="18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71"/>
            <a:ext cx="8229600" cy="4857924"/>
          </a:xfrm>
        </p:spPr>
        <p:txBody>
          <a:bodyPr/>
          <a:lstStyle>
            <a:lvl1pPr marL="257175" indent="-257175">
              <a:buClr>
                <a:srgbClr val="0F5494"/>
              </a:buClr>
              <a:buFont typeface="Arial" pitchFamily="34" charset="0"/>
              <a:buChar char="•"/>
              <a:defRPr sz="15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35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900113" indent="-214313">
              <a:buFont typeface="Arial" pitchFamily="34" charset="0"/>
              <a:buChar char="•"/>
              <a:defRPr sz="12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363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  DRAFT </a:t>
            </a:r>
            <a:fld id="{8DD30192-6A73-4504-9042-00CA2091F3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1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  <p:sldLayoutId id="2147483755" r:id="rId13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c.europa.eu/inea/en/connecting-europe-facility/cef-telecom/wifi4eu" TargetMode="External"/><Relationship Id="rId5" Type="http://schemas.openxmlformats.org/officeDocument/2006/relationships/hyperlink" Target="https://ec.europa.eu/digital-single-market/en/policies/wifi4eu-free-wi-fi-europeans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c.europa.eu/info/funding-tenders/how-eu-funding-works/information-contractors-and-beneficiaries/forms-contracts_en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8834" y="2002655"/>
            <a:ext cx="9144000" cy="2591048"/>
          </a:xfrm>
        </p:spPr>
        <p:txBody>
          <a:bodyPr/>
          <a:lstStyle/>
          <a:p>
            <a:pPr algn="ctr">
              <a:defRPr/>
            </a:pPr>
            <a:r>
              <a:rPr lang="en-GB" altLang="en-US" sz="6600" kern="1200" spc="3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WiFi4EU </a:t>
            </a:r>
            <a:endParaRPr lang="en-GB" altLang="en-US" sz="4000" b="0" dirty="0">
              <a:solidFill>
                <a:schemeClr val="accent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40872" y="4026499"/>
            <a:ext cx="7560840" cy="1368152"/>
          </a:xfrm>
        </p:spPr>
        <p:txBody>
          <a:bodyPr/>
          <a:lstStyle/>
          <a:p>
            <a:pPr algn="ctr"/>
            <a:r>
              <a:rPr lang="ru-RU" alt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ИНТЕРНЕТ ВРЪЗКА НА ОБЩЕСТВЕНИ МЕСТА</a:t>
            </a:r>
            <a:endParaRPr lang="it-IT" altLang="en-US" sz="3600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68" y="5859745"/>
            <a:ext cx="2921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5692775"/>
            <a:ext cx="87153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39" y="6242858"/>
            <a:ext cx="828162" cy="1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6337678"/>
            <a:ext cx="4536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800" dirty="0">
                <a:hlinkClick r:id="rId5"/>
              </a:rPr>
              <a:t>https://ec.europa.eu/digital-single-market/en/policies/wifi4eu-free-wi-fi-europeans</a:t>
            </a:r>
            <a:r>
              <a:rPr lang="fr-BE" sz="800" dirty="0"/>
              <a:t> </a:t>
            </a:r>
          </a:p>
          <a:p>
            <a:pPr algn="r"/>
            <a:r>
              <a:rPr lang="fr-BE" sz="800" dirty="0">
                <a:hlinkClick r:id="rId6"/>
              </a:rPr>
              <a:t>https://ec.europa.eu/inea/en/connecting-europe-facility/cef-telecom/wifi4eu</a:t>
            </a:r>
            <a:r>
              <a:rPr lang="fr-BE" sz="800" dirty="0"/>
              <a:t> </a:t>
            </a:r>
          </a:p>
        </p:txBody>
      </p:sp>
      <p:sp>
        <p:nvSpPr>
          <p:cNvPr id="18" name="TextBox 17"/>
          <p:cNvSpPr txBox="1"/>
          <p:nvPr>
            <p:extLst/>
          </p:nvPr>
        </p:nvSpPr>
        <p:spPr>
          <a:xfrm>
            <a:off x="6889493" y="5874007"/>
            <a:ext cx="1980029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BE" sz="900" b="1" dirty="0">
                <a:solidFill>
                  <a:srgbClr val="FFFFFF"/>
                </a:solidFill>
              </a:rPr>
              <a:t>#WIFI4EU @</a:t>
            </a:r>
            <a:r>
              <a:rPr lang="fr-BE" sz="900" b="1" dirty="0" err="1">
                <a:solidFill>
                  <a:srgbClr val="FFFFFF"/>
                </a:solidFill>
                <a:ea typeface="Verdana"/>
                <a:cs typeface="Verdana"/>
              </a:rPr>
              <a:t>connectivityEU</a:t>
            </a:r>
            <a:endParaRPr lang="fr-BE" sz="900" b="1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5-	Инсталиране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575374"/>
            <a:ext cx="8229600" cy="4857924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Задължения относно таксите, рекламата и използването на данни</a:t>
            </a:r>
            <a:endParaRPr lang="en-IE" b="1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bg-BG" dirty="0"/>
              <a:t>Достъпът за крайните потребители до мрежата в рамките на WiFi4EU трябва да е </a:t>
            </a:r>
            <a:r>
              <a:rPr lang="bg-BG" b="1" dirty="0"/>
              <a:t>безплатен</a:t>
            </a:r>
            <a:r>
              <a:rPr lang="bg-BG" dirty="0"/>
              <a:t> (без такси, без търговски реклами, без използване на лични данни за търговски цели).</a:t>
            </a:r>
            <a:endParaRPr lang="en-IE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bg-BG" dirty="0"/>
              <a:t> Достъпът се предоставя </a:t>
            </a:r>
            <a:r>
              <a:rPr lang="bg-BG" b="1" dirty="0"/>
              <a:t>без дискриминация</a:t>
            </a:r>
            <a:r>
              <a:rPr lang="bg-BG" dirty="0"/>
              <a:t> при отчитане на необходимостта да се гарантира безпроблемно функциониране на мрежата и по-специално — справедливо разпределение на капацитета между потребителите в най-натоварените периоди </a:t>
            </a:r>
            <a:endParaRPr lang="en-IE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bg-BG" dirty="0"/>
              <a:t>Редовно може да се извършва обработка за статистически и аналитични цели, за да се стимулира, контролира или подобрява функционирането на мрежите. Личните данни трябва да се </a:t>
            </a:r>
            <a:r>
              <a:rPr lang="bg-BG" dirty="0" err="1"/>
              <a:t>анонимизират</a:t>
            </a:r>
            <a:r>
              <a:rPr lang="bg-BG" dirty="0"/>
              <a:t> в съответствие с декларациите за поверителност за конкретните услуги.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06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348" y="-10645"/>
            <a:ext cx="6480720" cy="742703"/>
          </a:xfrm>
        </p:spPr>
        <p:txBody>
          <a:bodyPr/>
          <a:lstStyle/>
          <a:p>
            <a:r>
              <a:rPr lang="az-Cyrl-AZ" sz="2400" dirty="0"/>
              <a:t>5-	Инсталиране</a:t>
            </a:r>
            <a:r>
              <a:rPr lang="en-IE" sz="2400" dirty="0"/>
              <a:t>- SSID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2202445"/>
            <a:ext cx="8001000" cy="3913683"/>
          </a:xfrm>
        </p:spPr>
        <p:txBody>
          <a:bodyPr/>
          <a:lstStyle/>
          <a:p>
            <a:pPr lvl="0"/>
            <a:r>
              <a:rPr lang="bg-BG" b="1" dirty="0"/>
              <a:t>Уникален общ SSID</a:t>
            </a:r>
            <a:r>
              <a:rPr lang="bg-BG" dirty="0"/>
              <a:t> (име на мрежата) в целия ЕС — WiFi4EU</a:t>
            </a:r>
            <a:endParaRPr lang="en-GB" dirty="0"/>
          </a:p>
          <a:p>
            <a:pPr lvl="0"/>
            <a:r>
              <a:rPr lang="bg-BG" b="1" dirty="0"/>
              <a:t>Достъп с едно щракване</a:t>
            </a:r>
            <a:r>
              <a:rPr lang="bg-BG" dirty="0"/>
              <a:t> за потребителите: портал за достъп, без пароли</a:t>
            </a:r>
            <a:endParaRPr lang="en-GB" dirty="0"/>
          </a:p>
          <a:p>
            <a:pPr lvl="0"/>
            <a:r>
              <a:rPr lang="bg-BG" dirty="0"/>
              <a:t>Възможност за добавяне на допълнителен SSID за вътрешно ползване от </a:t>
            </a:r>
            <a:r>
              <a:rPr lang="bg-BG" dirty="0" err="1"/>
              <a:t>бенефициера</a:t>
            </a:r>
            <a:r>
              <a:rPr lang="bg-BG" dirty="0"/>
              <a:t> (интернет на нещата, служители и др.)</a:t>
            </a:r>
            <a:endParaRPr lang="en-GB" dirty="0"/>
          </a:p>
          <a:p>
            <a:pPr lvl="0"/>
            <a:r>
              <a:rPr lang="bg-BG" dirty="0"/>
              <a:t>Възможност за добавяне на допълнителен SSID за защитени връзки на местно равнище</a:t>
            </a:r>
            <a:endParaRPr lang="en-IE" dirty="0"/>
          </a:p>
          <a:p>
            <a:pPr lvl="0"/>
            <a:endParaRPr lang="en-GB" dirty="0"/>
          </a:p>
          <a:p>
            <a:pPr>
              <a:spcBef>
                <a:spcPts val="1200"/>
              </a:spcBef>
              <a:buClrTx/>
              <a:buNone/>
            </a:pPr>
            <a:endParaRPr lang="en-IE" altLang="en-US" sz="1600" dirty="0">
              <a:cs typeface="Arial" charset="0"/>
            </a:endParaRPr>
          </a:p>
          <a:p>
            <a:pPr lvl="0"/>
            <a:r>
              <a:rPr lang="bg-BG" b="1" dirty="0"/>
              <a:t>Допълнителен</a:t>
            </a:r>
            <a:r>
              <a:rPr lang="bg-BG" dirty="0"/>
              <a:t> </a:t>
            </a:r>
            <a:r>
              <a:rPr lang="bg-BG" b="1" dirty="0"/>
              <a:t>защитен</a:t>
            </a:r>
            <a:r>
              <a:rPr lang="bg-BG" dirty="0"/>
              <a:t> общ SSID за защитен и безпроблемен достъп с </a:t>
            </a:r>
            <a:r>
              <a:rPr lang="bg-BG" b="1" dirty="0"/>
              <a:t>единна за целия ЕС услуга за автентификация</a:t>
            </a:r>
            <a:r>
              <a:rPr lang="bg-BG" dirty="0"/>
              <a:t> на потребителите  </a:t>
            </a:r>
            <a:endParaRPr lang="en-GB" dirty="0"/>
          </a:p>
          <a:p>
            <a:pPr lvl="0"/>
            <a:r>
              <a:rPr lang="bg-BG" b="1" dirty="0"/>
              <a:t>Леснодостъпни и сигурни</a:t>
            </a:r>
            <a:r>
              <a:rPr lang="bg-BG" dirty="0"/>
              <a:t> обществени мрежи WiFi4EU навсякъде</a:t>
            </a:r>
            <a:endParaRPr lang="en-GB" dirty="0"/>
          </a:p>
          <a:p>
            <a:endParaRPr lang="en-IE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7257879" y="1770322"/>
            <a:ext cx="1134206" cy="422031"/>
          </a:xfrm>
          <a:prstGeom prst="roundRect">
            <a:avLst/>
          </a:prstGeom>
          <a:noFill/>
          <a:ln w="28575" cap="flat" cmpd="sng" algn="ctr">
            <a:solidFill>
              <a:srgbClr val="F5CE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7879" y="177956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1800" dirty="0">
                <a:ln w="12700">
                  <a:noFill/>
                  <a:prstDash val="solid"/>
                </a:ln>
                <a:solidFill>
                  <a:srgbClr val="0F5494"/>
                </a:solidFill>
                <a:cs typeface="Arial" charset="0"/>
              </a:rPr>
              <a:t>Етап 1</a:t>
            </a:r>
            <a:endParaRPr lang="en-GB" sz="1800" dirty="0">
              <a:ln w="12700">
                <a:noFill/>
                <a:prstDash val="solid"/>
              </a:ln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290458" y="4159011"/>
            <a:ext cx="1134206" cy="422031"/>
          </a:xfrm>
          <a:prstGeom prst="roundRect">
            <a:avLst/>
          </a:prstGeom>
          <a:noFill/>
          <a:ln w="28575" cap="flat" cmpd="sng" algn="ctr">
            <a:solidFill>
              <a:srgbClr val="F5CE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3638" y="415901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1800" dirty="0">
                <a:ln w="12700">
                  <a:noFill/>
                  <a:prstDash val="solid"/>
                </a:ln>
                <a:solidFill>
                  <a:srgbClr val="0F5494"/>
                </a:solidFill>
                <a:cs typeface="Arial" charset="0"/>
              </a:rPr>
              <a:t>Етап 2</a:t>
            </a:r>
            <a:endParaRPr lang="en-GB" sz="1800" dirty="0">
              <a:ln w="12700">
                <a:noFill/>
                <a:prstDash val="solid"/>
              </a:ln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453" y="1467251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1800" b="1" dirty="0">
                <a:ln w="12700">
                  <a:noFill/>
                  <a:prstDash val="solid"/>
                </a:ln>
                <a:solidFill>
                  <a:srgbClr val="0F5494"/>
                </a:solidFill>
                <a:cs typeface="Arial" charset="0"/>
              </a:rPr>
              <a:t>Правила за </a:t>
            </a:r>
            <a:r>
              <a:rPr lang="en-IE" sz="1800" b="1" dirty="0">
                <a:ln w="12700">
                  <a:noFill/>
                  <a:prstDash val="solid"/>
                </a:ln>
                <a:solidFill>
                  <a:srgbClr val="0F5494"/>
                </a:solidFill>
                <a:cs typeface="Arial" charset="0"/>
              </a:rPr>
              <a:t>SSID</a:t>
            </a:r>
            <a:endParaRPr lang="en-GB" sz="1800" b="1" dirty="0">
              <a:ln w="12700">
                <a:noFill/>
                <a:prstDash val="solid"/>
              </a:ln>
              <a:solidFill>
                <a:srgbClr val="0F549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9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5-	Инсталиране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85" y="1943607"/>
            <a:ext cx="5663587" cy="4549679"/>
          </a:xfrm>
        </p:spPr>
        <p:txBody>
          <a:bodyPr/>
          <a:lstStyle/>
          <a:p>
            <a:pPr lvl="0"/>
            <a:r>
              <a:rPr lang="bg-BG" sz="1600" b="1" dirty="0"/>
              <a:t>Цел: </a:t>
            </a:r>
            <a:r>
              <a:rPr lang="bg-BG" sz="1600" dirty="0"/>
              <a:t> Да се предостави сигурен начин за автентификация за </a:t>
            </a:r>
            <a:r>
              <a:rPr lang="bg-BG" sz="1600" dirty="0" err="1"/>
              <a:t>Wi-Fi</a:t>
            </a:r>
            <a:r>
              <a:rPr lang="bg-BG" sz="1600" dirty="0"/>
              <a:t> мрежите, леснодостъпен в целия ЕС.</a:t>
            </a:r>
            <a:endParaRPr lang="en-GB" sz="1600" dirty="0"/>
          </a:p>
          <a:p>
            <a:pPr lvl="0"/>
            <a:r>
              <a:rPr lang="bg-BG" sz="1600" dirty="0"/>
              <a:t>Предварителен анализ на пазара, осъществен миналата година за анализиране на наличните на пазара решения. Резултати:</a:t>
            </a:r>
            <a:r>
              <a:rPr lang="bg-BG" sz="1600" b="1" dirty="0"/>
              <a:t> </a:t>
            </a:r>
            <a:r>
              <a:rPr lang="bg-BG" sz="1600" dirty="0"/>
              <a:t>съществуват решения, които не изискват използването на лични данни</a:t>
            </a:r>
            <a:endParaRPr lang="en-GB" sz="1600" dirty="0"/>
          </a:p>
          <a:p>
            <a:pPr lvl="0"/>
            <a:r>
              <a:rPr lang="bg-BG" sz="1600" dirty="0"/>
              <a:t>Очаква се публикуването на </a:t>
            </a:r>
            <a:r>
              <a:rPr lang="bg-BG" sz="1600" b="1" dirty="0"/>
              <a:t>покана за подаване на оферти</a:t>
            </a:r>
            <a:r>
              <a:rPr lang="bg-BG" sz="1600" dirty="0"/>
              <a:t> през второто тримесечие на 2019 г.</a:t>
            </a:r>
            <a:endParaRPr lang="en-GB" sz="1600" dirty="0"/>
          </a:p>
          <a:p>
            <a:pPr lvl="0"/>
            <a:r>
              <a:rPr lang="bg-BG" sz="1600" b="1" dirty="0"/>
              <a:t>Бюро за помощ</a:t>
            </a:r>
            <a:r>
              <a:rPr lang="bg-BG" sz="1600" dirty="0"/>
              <a:t>, което да помага на общините при </a:t>
            </a:r>
            <a:r>
              <a:rPr lang="bg-BG" sz="1600" dirty="0" err="1"/>
              <a:t>преконфигурирането</a:t>
            </a:r>
            <a:endParaRPr lang="en-GB" sz="16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17" y="1943607"/>
            <a:ext cx="2676376" cy="44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66087" y="1180839"/>
            <a:ext cx="657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24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Единна система за автентификация</a:t>
            </a:r>
            <a:endParaRPr lang="fr-BE" sz="2400" b="1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400" dirty="0"/>
              <a:t> </a:t>
            </a:r>
            <a:r>
              <a:rPr lang="az-Cyrl-AZ" sz="2400" dirty="0"/>
              <a:t>наблюдение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4848" y="971754"/>
            <a:ext cx="651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24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Правила за наблюдение</a:t>
            </a:r>
            <a:endParaRPr lang="en-IE" sz="2400" b="1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7661" y="1436784"/>
            <a:ext cx="8549474" cy="4720088"/>
          </a:xfrm>
        </p:spPr>
        <p:txBody>
          <a:bodyPr/>
          <a:lstStyle/>
          <a:p>
            <a:pPr marL="0" lvl="0" indent="0">
              <a:buNone/>
            </a:pPr>
            <a:r>
              <a:rPr lang="en-IE" sz="1400" dirty="0"/>
              <a:t>    </a:t>
            </a:r>
            <a:r>
              <a:rPr lang="bg-BG" sz="1400" dirty="0"/>
              <a:t>WiFi4EU мрежите се наблюдават от разстояние в продължение на 3 години</a:t>
            </a:r>
            <a:endParaRPr lang="en-GB" sz="1400" dirty="0"/>
          </a:p>
          <a:p>
            <a:pPr lvl="1"/>
            <a:r>
              <a:rPr lang="bg-BG" sz="1400" dirty="0"/>
              <a:t>Общините са длъжни да поддържат функционирането на WiFi4EU мрежата в продължение на 3 години</a:t>
            </a:r>
            <a:endParaRPr lang="en-GB" sz="1400" dirty="0"/>
          </a:p>
          <a:p>
            <a:pPr lvl="1"/>
            <a:r>
              <a:rPr lang="bg-BG" sz="1400" dirty="0"/>
              <a:t>Общините отговарят за поддръжката. WiFi4EU мрежата не може да бъде неизползваема за повече от 60 дни в годината</a:t>
            </a:r>
            <a:endParaRPr lang="en-GB" sz="1400" dirty="0"/>
          </a:p>
          <a:p>
            <a:pPr lvl="1"/>
            <a:r>
              <a:rPr lang="bg-BG" sz="1400" dirty="0"/>
              <a:t>Общините са задължени да </a:t>
            </a:r>
            <a:r>
              <a:rPr lang="bg-BG" sz="1400" dirty="0" err="1"/>
              <a:t>преконфигурират</a:t>
            </a:r>
            <a:r>
              <a:rPr lang="bg-BG" sz="1400" dirty="0"/>
              <a:t> WiFi4EU мрежата, за да може тя да работи с единната услуга за автентификация през етап 2 на инициативата</a:t>
            </a:r>
            <a:endParaRPr lang="en-GB" sz="1400" dirty="0"/>
          </a:p>
          <a:p>
            <a:pPr marL="342900" lvl="1" indent="0">
              <a:buNone/>
            </a:pPr>
            <a:r>
              <a:rPr lang="bg-BG" sz="1400" dirty="0">
                <a:solidFill>
                  <a:srgbClr val="0F5494"/>
                </a:solidFill>
              </a:rPr>
              <a:t>Информация за наблюдението от разстояние</a:t>
            </a:r>
            <a:endParaRPr lang="en-GB" sz="1400" dirty="0">
              <a:solidFill>
                <a:srgbClr val="0F5494"/>
              </a:solidFill>
            </a:endParaRPr>
          </a:p>
          <a:p>
            <a:pPr lvl="1"/>
            <a:r>
              <a:rPr lang="bg-BG" sz="1400" dirty="0"/>
              <a:t>Брой потребители, които се свързват ежедневно към WiFi4EU мрежата (на точка за достъп през етап 2)</a:t>
            </a:r>
            <a:endParaRPr lang="en-GB" sz="1400" dirty="0"/>
          </a:p>
          <a:p>
            <a:pPr lvl="1"/>
            <a:r>
              <a:rPr lang="bg-BG" sz="1400" dirty="0"/>
              <a:t>Визуалната идентичност на WiFi4EU е показана по подходящ начин на портала за достъп</a:t>
            </a:r>
            <a:endParaRPr lang="en-GB" sz="1400" dirty="0"/>
          </a:p>
          <a:p>
            <a:pPr lvl="1"/>
            <a:r>
              <a:rPr lang="bg-BG" sz="1400" dirty="0"/>
              <a:t>Оценка на скоростта на потребител и на латентността на връзката за всяка WiFi4EU мрежа</a:t>
            </a:r>
            <a:endParaRPr lang="en-GB" sz="1400" dirty="0"/>
          </a:p>
          <a:p>
            <a:pPr lvl="1"/>
            <a:r>
              <a:rPr lang="bg-BG" sz="1400" dirty="0"/>
              <a:t>Не се запазват лични данни</a:t>
            </a:r>
            <a:endParaRPr lang="en-GB" sz="1400" dirty="0"/>
          </a:p>
          <a:p>
            <a:pPr lvl="0"/>
            <a:r>
              <a:rPr lang="bg-BG" sz="1400" dirty="0"/>
              <a:t>Изпращане на автоматични уведомления до общините след като WiFi4EU мрежата е неизползваема или не отговаря на условията в продължение на 7 дни</a:t>
            </a:r>
            <a:endParaRPr lang="en-GB" sz="1400" dirty="0"/>
          </a:p>
          <a:p>
            <a:pPr lvl="0"/>
            <a:r>
              <a:rPr lang="bg-BG" sz="1400" dirty="0"/>
              <a:t>Започване на процес за възстановяване на средства, след като WiFi4EU мрежата е неизползваема или не отговаря на условията в продължение на 60 дни</a:t>
            </a:r>
            <a:endParaRPr lang="en-GB" sz="1400" dirty="0"/>
          </a:p>
          <a:p>
            <a:pPr lvl="0"/>
            <a:r>
              <a:rPr lang="bg-BG" sz="1400" dirty="0"/>
              <a:t>INEA може да извършва допълнителни проверки (от разстояние или на място) в рамките на тригодишния период и да започне процес за възстановяване на средства, ако условията не се изпълняват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4751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400" dirty="0"/>
              <a:t>The role of BCOs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57" y="2285467"/>
            <a:ext cx="1597955" cy="1000320"/>
          </a:xfrm>
        </p:spPr>
      </p:pic>
      <p:sp>
        <p:nvSpPr>
          <p:cNvPr id="8" name="Rectangle 7"/>
          <p:cNvSpPr/>
          <p:nvPr/>
        </p:nvSpPr>
        <p:spPr>
          <a:xfrm>
            <a:off x="1566937" y="1432140"/>
            <a:ext cx="5952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rgbClr val="0F5494"/>
                </a:solidFill>
              </a:rPr>
              <a:t>Служби по широколентовия достъп като посредници</a:t>
            </a:r>
            <a:endParaRPr lang="en-GB" sz="2000" dirty="0">
              <a:solidFill>
                <a:srgbClr val="0F54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09" y="2444262"/>
            <a:ext cx="876130" cy="580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28" y="2325408"/>
            <a:ext cx="812232" cy="76948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18258" y="3464169"/>
            <a:ext cx="4049751" cy="230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5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35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  <a:latin typeface="+mn-lt"/>
              </a:defRPr>
            </a:lvl2pPr>
            <a:lvl3pPr marL="9001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bg-BG" dirty="0"/>
              <a:t>Отговарят на въпроси и заявки</a:t>
            </a:r>
            <a:endParaRPr lang="en-GB" dirty="0"/>
          </a:p>
          <a:p>
            <a:pPr lvl="0"/>
            <a:r>
              <a:rPr lang="bg-BG" dirty="0"/>
              <a:t>Предоставят обучения и подкрепа</a:t>
            </a:r>
            <a:endParaRPr lang="en-GB" dirty="0"/>
          </a:p>
          <a:p>
            <a:pPr lvl="0"/>
            <a:r>
              <a:rPr lang="bg-BG" dirty="0"/>
              <a:t>Помагат на общините да разберат условията на поканата и следващите стъпки</a:t>
            </a:r>
            <a:endParaRPr lang="en-GB" dirty="0"/>
          </a:p>
          <a:p>
            <a:pPr lvl="0"/>
            <a:r>
              <a:rPr lang="bg-BG" dirty="0"/>
              <a:t>Помагат за координиране на съответните субекти</a:t>
            </a:r>
            <a:endParaRPr lang="en-GB" dirty="0"/>
          </a:p>
          <a:p>
            <a:pPr lvl="0"/>
            <a:r>
              <a:rPr lang="bg-BG" dirty="0"/>
              <a:t>Популяризират WiFi4EU и допълващи инициативи</a:t>
            </a:r>
            <a:endParaRPr lang="en-GB" dirty="0"/>
          </a:p>
          <a:p>
            <a:endParaRPr lang="en-GB" sz="1600" kern="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039815" y="2785627"/>
            <a:ext cx="1556239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5441959" y="2785627"/>
            <a:ext cx="1644641" cy="7257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8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975" cy="68580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38636" y="2305974"/>
            <a:ext cx="4591050" cy="540544"/>
          </a:xfrm>
        </p:spPr>
        <p:txBody>
          <a:bodyPr/>
          <a:lstStyle/>
          <a:p>
            <a:pPr algn="ctr"/>
            <a:r>
              <a:rPr lang="bg-BG" sz="2800" dirty="0">
                <a:solidFill>
                  <a:srgbClr val="C00000"/>
                </a:solidFill>
              </a:rPr>
              <a:t>Благодарим за вниманието!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18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15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857250" indent="-171450" eaLnBrk="0" hangingPunct="0">
              <a:spcBef>
                <a:spcPct val="20000"/>
              </a:spcBef>
              <a:defRPr sz="105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C18C8AB-7259-476B-845A-2F9D89DF9D1B}" type="slidenum">
              <a:rPr lang="en-GB" altLang="en-US" sz="105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050" i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925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Какво представлява </a:t>
            </a:r>
            <a:r>
              <a:rPr lang="en-IE" sz="2400" dirty="0"/>
              <a:t>WiFi4EU?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4545" y="1287010"/>
            <a:ext cx="8080131" cy="1136397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Европейският съюз подпомага инсталирането на безплатен безжичен интернет в обществени паркове, площади, библиотеки...</a:t>
            </a:r>
            <a:endParaRPr lang="en-GB" dirty="0"/>
          </a:p>
          <a:p>
            <a:pPr lvl="0"/>
            <a:r>
              <a:rPr lang="bg-BG" dirty="0"/>
              <a:t>150 млн. евро инвестиции на ЕС</a:t>
            </a:r>
            <a:endParaRPr lang="en-GB" dirty="0"/>
          </a:p>
          <a:p>
            <a:pPr lvl="0"/>
            <a:r>
              <a:rPr lang="bg-BG" dirty="0"/>
              <a:t>Близо 9000 общини </a:t>
            </a:r>
            <a:endParaRPr lang="en-GB" dirty="0"/>
          </a:p>
          <a:p>
            <a:endParaRPr lang="en-I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1984" r="3181"/>
          <a:stretch/>
        </p:blipFill>
        <p:spPr>
          <a:xfrm>
            <a:off x="5774758" y="2926312"/>
            <a:ext cx="2699116" cy="2830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069" y="2423407"/>
            <a:ext cx="52160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</a:pPr>
            <a:r>
              <a:rPr lang="ru-RU" sz="140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От полза за всички!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</a:pPr>
            <a:r>
              <a:rPr lang="ru-RU" sz="1400" b="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С инициативата WiFi4EU се отпускат средства на общините, за да осигурят безплатен безжичен интернет за местните жители, туристите и посетителите в целия ЕС.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</a:pPr>
            <a:r>
              <a:rPr lang="ru-RU" sz="140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Как работи?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Общините се избират по реда на подаване на техните кандидатури, като се прави корекция на географски принцип. </a:t>
            </a:r>
            <a:endParaRPr lang="en-IE" sz="1400" b="0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Комисията плаща инсталирането, а съответната община плаща оперативните разходи (трябва да се осигури интернет достъп за поне 3 години). </a:t>
            </a:r>
            <a:endParaRPr lang="en-IE" sz="1400" b="0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Местните жители и посетителите могат да се възползват безплатно от WiFi4EU мрежата, като чрез нея не се разпространяват реклами и личните данни не се използват за търговски цели.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60798" y="1287010"/>
            <a:ext cx="7737041" cy="1040554"/>
          </a:xfrm>
          <a:prstGeom prst="roundRect">
            <a:avLst/>
          </a:prstGeom>
          <a:noFill/>
          <a:ln w="28575" cap="flat" cmpd="sng" algn="ctr">
            <a:solidFill>
              <a:srgbClr val="F5CE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9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</a:t>
            </a:r>
            <a:r>
              <a:rPr lang="en-IE" dirty="0" smtClean="0"/>
              <a:t>ulgaria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3720" r="1854" b="13010"/>
          <a:stretch/>
        </p:blipFill>
        <p:spPr>
          <a:xfrm>
            <a:off x="4719227" y="1196752"/>
            <a:ext cx="3669197" cy="39258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536" y="1444648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F5494"/>
                </a:solidFill>
              </a:rPr>
              <a:t>265 eligible entities </a:t>
            </a:r>
            <a:endParaRPr lang="en-GB" sz="1600" dirty="0" smtClean="0">
              <a:solidFill>
                <a:srgbClr val="0F5494"/>
              </a:solidFill>
            </a:endParaRPr>
          </a:p>
          <a:p>
            <a:endParaRPr lang="en-GB" sz="1600" dirty="0">
              <a:solidFill>
                <a:srgbClr val="0F5494"/>
              </a:solidFill>
            </a:endParaRPr>
          </a:p>
          <a:p>
            <a:endParaRPr lang="en-IE" sz="1600" dirty="0">
              <a:solidFill>
                <a:srgbClr val="0F5494"/>
              </a:solidFill>
            </a:endParaRPr>
          </a:p>
          <a:p>
            <a:r>
              <a:rPr lang="en-IE" sz="1600" dirty="0">
                <a:solidFill>
                  <a:srgbClr val="0F5494"/>
                </a:solidFill>
              </a:rPr>
              <a:t>First call – November 2018</a:t>
            </a:r>
          </a:p>
          <a:p>
            <a:r>
              <a:rPr lang="en-GB" sz="1600" b="0" dirty="0">
                <a:solidFill>
                  <a:srgbClr val="0F5494"/>
                </a:solidFill>
              </a:rPr>
              <a:t>215 municipalities applied</a:t>
            </a:r>
          </a:p>
          <a:p>
            <a:r>
              <a:rPr lang="en-GB" sz="1600" b="0" dirty="0">
                <a:solidFill>
                  <a:srgbClr val="0F5494"/>
                </a:solidFill>
              </a:rPr>
              <a:t>113 municipalities won a voucher</a:t>
            </a:r>
          </a:p>
          <a:p>
            <a:r>
              <a:rPr lang="en-GB" sz="1600" b="0" dirty="0">
                <a:solidFill>
                  <a:srgbClr val="0F5494"/>
                </a:solidFill>
              </a:rPr>
              <a:t>52</a:t>
            </a:r>
            <a:r>
              <a:rPr lang="en-GB" sz="1600" b="0" dirty="0" smtClean="0">
                <a:solidFill>
                  <a:srgbClr val="0F5494"/>
                </a:solidFill>
              </a:rPr>
              <a:t>% applicants were </a:t>
            </a:r>
            <a:r>
              <a:rPr lang="en-GB" sz="1600" b="0" dirty="0">
                <a:solidFill>
                  <a:srgbClr val="0F5494"/>
                </a:solidFill>
              </a:rPr>
              <a:t>successful</a:t>
            </a:r>
          </a:p>
          <a:p>
            <a:endParaRPr lang="en-IE" sz="1600" dirty="0">
              <a:solidFill>
                <a:srgbClr val="0F5494"/>
              </a:solidFill>
            </a:endParaRPr>
          </a:p>
          <a:p>
            <a:endParaRPr lang="en-IE" sz="1600" dirty="0">
              <a:solidFill>
                <a:srgbClr val="0F5494"/>
              </a:solidFill>
            </a:endParaRPr>
          </a:p>
          <a:p>
            <a:r>
              <a:rPr lang="en-IE" sz="1600" dirty="0">
                <a:solidFill>
                  <a:srgbClr val="0F5494"/>
                </a:solidFill>
              </a:rPr>
              <a:t>Second call – April 2019</a:t>
            </a:r>
          </a:p>
          <a:p>
            <a:r>
              <a:rPr lang="en-IE" sz="1600" b="0" dirty="0">
                <a:solidFill>
                  <a:srgbClr val="0F5494"/>
                </a:solidFill>
              </a:rPr>
              <a:t>117 municipalities applied </a:t>
            </a:r>
          </a:p>
          <a:p>
            <a:r>
              <a:rPr lang="en-GB" sz="1600" b="0" dirty="0">
                <a:solidFill>
                  <a:srgbClr val="0F5494"/>
                </a:solidFill>
              </a:rPr>
              <a:t>63 municipalities won a voucher</a:t>
            </a:r>
          </a:p>
          <a:p>
            <a:r>
              <a:rPr lang="en-GB" sz="1600" b="0" dirty="0">
                <a:solidFill>
                  <a:srgbClr val="0F5494"/>
                </a:solidFill>
              </a:rPr>
              <a:t>54% applicants were </a:t>
            </a:r>
            <a:r>
              <a:rPr lang="en-GB" sz="1600" b="0" dirty="0" smtClean="0">
                <a:solidFill>
                  <a:srgbClr val="0F5494"/>
                </a:solidFill>
              </a:rPr>
              <a:t>successful</a:t>
            </a:r>
          </a:p>
          <a:p>
            <a:endParaRPr lang="en-IE" sz="1600" b="0" dirty="0">
              <a:solidFill>
                <a:srgbClr val="0F5494"/>
              </a:solidFill>
            </a:endParaRPr>
          </a:p>
          <a:p>
            <a:endParaRPr lang="en-IE" sz="1600" b="0" dirty="0" smtClean="0">
              <a:solidFill>
                <a:srgbClr val="0F5494"/>
              </a:solidFill>
            </a:endParaRPr>
          </a:p>
          <a:p>
            <a:endParaRPr lang="en-GB" sz="1600" b="0" dirty="0">
              <a:solidFill>
                <a:srgbClr val="0F5494"/>
              </a:solidFill>
            </a:endParaRPr>
          </a:p>
          <a:p>
            <a:r>
              <a:rPr lang="en-GB" sz="1600" dirty="0" smtClean="0">
                <a:solidFill>
                  <a:srgbClr val="0F5494"/>
                </a:solidFill>
              </a:rPr>
              <a:t>On </a:t>
            </a:r>
            <a:r>
              <a:rPr lang="en-GB" sz="1600" dirty="0">
                <a:solidFill>
                  <a:srgbClr val="0F5494"/>
                </a:solidFill>
              </a:rPr>
              <a:t>aggregate, considering the results of the two calls, 66% of Bulgarian eligible entities were awarded a WiFi4EU voucher (176 out of 265). </a:t>
            </a:r>
          </a:p>
        </p:txBody>
      </p:sp>
    </p:spTree>
    <p:extLst>
      <p:ext uri="{BB962C8B-B14F-4D97-AF65-F5344CB8AC3E}">
        <p14:creationId xmlns:p14="http://schemas.microsoft.com/office/powerpoint/2010/main" val="62872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31"/>
          <p:cNvSpPr/>
          <p:nvPr/>
        </p:nvSpPr>
        <p:spPr bwMode="auto">
          <a:xfrm>
            <a:off x="515978" y="1245204"/>
            <a:ext cx="714944" cy="5286185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400" dirty="0"/>
              <a:t>WiFi4EU </a:t>
            </a:r>
            <a:r>
              <a:rPr lang="az-Cyrl-AZ" sz="2400" dirty="0"/>
              <a:t>стъпка по стъпка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0" y="1484784"/>
            <a:ext cx="843759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5-	Инсталиране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665967"/>
            <a:ext cx="8352693" cy="4506233"/>
          </a:xfrm>
        </p:spPr>
        <p:txBody>
          <a:bodyPr/>
          <a:lstStyle/>
          <a:p>
            <a:pPr marL="0" indent="0">
              <a:buNone/>
            </a:pPr>
            <a:r>
              <a:rPr lang="bg-BG" dirty="0" err="1"/>
              <a:t>Бенефициерите</a:t>
            </a:r>
            <a:r>
              <a:rPr lang="bg-BG" dirty="0"/>
              <a:t> разполагат с </a:t>
            </a:r>
            <a:r>
              <a:rPr lang="bg-BG" u="sng" dirty="0"/>
              <a:t>18 месеца</a:t>
            </a:r>
            <a:r>
              <a:rPr lang="bg-BG" dirty="0"/>
              <a:t> от датата на подписване от Комисията до момента, в който INEA потвърди от разстояние, че WiFi4EU мрежата функционира, и задейства плащането </a:t>
            </a:r>
            <a:endParaRPr lang="en-IE" dirty="0"/>
          </a:p>
          <a:p>
            <a:pPr lvl="1"/>
            <a:r>
              <a:rPr lang="bg-BG" dirty="0"/>
              <a:t>Напомняния се изпращат 6 и 3 месеца преди крайния срок</a:t>
            </a:r>
            <a:endParaRPr lang="en-GB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bg-BG" dirty="0"/>
              <a:t>За да изградят </a:t>
            </a:r>
            <a:r>
              <a:rPr lang="bg-BG" dirty="0" err="1"/>
              <a:t>Wi-Fi</a:t>
            </a:r>
            <a:r>
              <a:rPr lang="bg-BG" dirty="0"/>
              <a:t> мрежата, общините трябва да:</a:t>
            </a:r>
            <a:endParaRPr lang="en-GB" dirty="0"/>
          </a:p>
          <a:p>
            <a:pPr lvl="0"/>
            <a:r>
              <a:rPr lang="bg-BG" dirty="0"/>
              <a:t>намерят дружество за инсталиране на </a:t>
            </a:r>
            <a:r>
              <a:rPr lang="bg-BG" dirty="0" err="1"/>
              <a:t>Wi-Fi</a:t>
            </a:r>
            <a:r>
              <a:rPr lang="bg-BG" dirty="0"/>
              <a:t> и да сключат договор за инсталирането съгласно националните правила за обществените поръчки </a:t>
            </a:r>
            <a:endParaRPr lang="en-GB" dirty="0"/>
          </a:p>
          <a:p>
            <a:pPr lvl="0"/>
            <a:r>
              <a:rPr lang="bg-BG" dirty="0"/>
              <a:t>изберат центровете на обществения живот, където ще бъдат инсталирани точките за достъп</a:t>
            </a:r>
            <a:endParaRPr lang="en-GB" dirty="0"/>
          </a:p>
          <a:p>
            <a:pPr lvl="0"/>
            <a:r>
              <a:rPr lang="bg-BG" dirty="0"/>
              <a:t>поставят емблемата на инициативата WiFi4EU на съответните обществени места</a:t>
            </a:r>
            <a:endParaRPr lang="en-GB" dirty="0"/>
          </a:p>
          <a:p>
            <a:pPr lvl="0"/>
            <a:r>
              <a:rPr lang="bg-BG" dirty="0"/>
              <a:t>да приключат процеса на валидиране на портала (заедно с дружеството за инсталиране)</a:t>
            </a:r>
            <a:endParaRPr lang="en-GB" dirty="0"/>
          </a:p>
          <a:p>
            <a:endParaRPr lang="en-IE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22351" y="1156105"/>
            <a:ext cx="4134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20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Срокове за инсталирането</a:t>
            </a:r>
            <a:endParaRPr lang="fr-BE" sz="2000" b="1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5-	Инсталиране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204546" y="1169959"/>
            <a:ext cx="651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Инсталиране и плащане — стъпки на портала</a:t>
            </a:r>
            <a:endParaRPr lang="fr-BE" sz="1800" b="1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0388" y="1539291"/>
            <a:ext cx="7983415" cy="4492987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1. Дружеството за инсталиране на </a:t>
            </a:r>
            <a:r>
              <a:rPr lang="bg-BG" dirty="0" err="1"/>
              <a:t>Wi-Fi</a:t>
            </a:r>
            <a:r>
              <a:rPr lang="bg-BG" dirty="0"/>
              <a:t> се регистрира на портала</a:t>
            </a:r>
            <a:endParaRPr lang="en-GB" dirty="0"/>
          </a:p>
          <a:p>
            <a:pPr lvl="1"/>
            <a:r>
              <a:rPr lang="bg-BG" sz="1500" dirty="0">
                <a:solidFill>
                  <a:srgbClr val="0F5494"/>
                </a:solidFill>
              </a:rPr>
              <a:t>Въвежда IBAN номера на сметки и посочва региона, в който предоставя услуги</a:t>
            </a:r>
            <a:endParaRPr lang="en-GB" sz="1500" dirty="0">
              <a:solidFill>
                <a:srgbClr val="0F5494"/>
              </a:solidFill>
            </a:endParaRPr>
          </a:p>
          <a:p>
            <a:pPr marL="0" indent="0">
              <a:buNone/>
            </a:pPr>
            <a:r>
              <a:rPr lang="bg-BG" dirty="0"/>
              <a:t>2. </a:t>
            </a:r>
            <a:r>
              <a:rPr lang="bg-BG" dirty="0" err="1"/>
              <a:t>Бенефициерът</a:t>
            </a:r>
            <a:r>
              <a:rPr lang="bg-BG" dirty="0"/>
              <a:t> избира дружество за инсталиране на </a:t>
            </a:r>
            <a:r>
              <a:rPr lang="bg-BG" dirty="0" err="1"/>
              <a:t>Wi-Fi</a:t>
            </a:r>
            <a:r>
              <a:rPr lang="bg-BG" dirty="0"/>
              <a:t>, което да извърши инсталирането</a:t>
            </a:r>
            <a:endParaRPr lang="en-GB" dirty="0"/>
          </a:p>
          <a:p>
            <a:pPr marL="0" indent="0">
              <a:buNone/>
            </a:pPr>
            <a:r>
              <a:rPr lang="bg-BG" dirty="0"/>
              <a:t>3. Дружеството за инсталиране на </a:t>
            </a:r>
            <a:r>
              <a:rPr lang="bg-BG" dirty="0" err="1"/>
              <a:t>Wi-Fi</a:t>
            </a:r>
            <a:r>
              <a:rPr lang="bg-BG" dirty="0"/>
              <a:t> </a:t>
            </a:r>
            <a:endParaRPr lang="en-GB" dirty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bg-BG" dirty="0"/>
              <a:t>а) въвежда IBAN номера на сметки (ако не е го е направило преди)</a:t>
            </a:r>
            <a:endParaRPr lang="en-GB" dirty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bg-BG" dirty="0"/>
              <a:t>б) определя IBAN номер на сметка за плащане, свързано с даден </a:t>
            </a:r>
            <a:r>
              <a:rPr lang="en-IE" dirty="0"/>
              <a:t>	</a:t>
            </a:r>
            <a:r>
              <a:rPr lang="bg-BG" dirty="0" err="1"/>
              <a:t>бенефициер</a:t>
            </a:r>
            <a:endParaRPr lang="en-GB" dirty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bg-BG" dirty="0"/>
              <a:t>в) може да започне да попълва доклада за инсталирането за този </a:t>
            </a:r>
            <a:r>
              <a:rPr lang="en-IE" dirty="0"/>
              <a:t>	</a:t>
            </a:r>
            <a:r>
              <a:rPr lang="bg-BG" dirty="0" err="1"/>
              <a:t>бенефициер</a:t>
            </a:r>
            <a:r>
              <a:rPr lang="bg-BG" dirty="0"/>
              <a:t> </a:t>
            </a:r>
            <a:endParaRPr lang="en-GB" dirty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bg-BG" dirty="0"/>
              <a:t>г) изпраща доклада за инсталирането (избраният формуляр за </a:t>
            </a:r>
            <a:r>
              <a:rPr lang="en-IE" dirty="0"/>
              <a:t>	</a:t>
            </a:r>
            <a:r>
              <a:rPr lang="bg-BG" dirty="0"/>
              <a:t>финансова идентификация трябва да е валидиран)</a:t>
            </a:r>
            <a:endParaRPr lang="en-GB" dirty="0"/>
          </a:p>
          <a:p>
            <a:pPr marL="0" indent="0">
              <a:buNone/>
            </a:pPr>
            <a:r>
              <a:rPr lang="bg-BG" dirty="0"/>
              <a:t>4. </a:t>
            </a:r>
            <a:r>
              <a:rPr lang="bg-BG" dirty="0" err="1"/>
              <a:t>Бенефициерът</a:t>
            </a:r>
            <a:r>
              <a:rPr lang="bg-BG" dirty="0"/>
              <a:t> потвърждава, че докладът за инсталирането е точен (или го отхвърля)</a:t>
            </a:r>
            <a:endParaRPr lang="en-GB" dirty="0"/>
          </a:p>
          <a:p>
            <a:pPr lvl="1"/>
            <a:r>
              <a:rPr lang="bg-BG" sz="1500" dirty="0">
                <a:solidFill>
                  <a:srgbClr val="0F5494"/>
                </a:solidFill>
              </a:rPr>
              <a:t>5. INEA проверява от разстояние дали WiFi4EU мрежата е изградена и функционира </a:t>
            </a:r>
            <a:endParaRPr lang="en-GB" sz="1500" dirty="0">
              <a:solidFill>
                <a:srgbClr val="0F5494"/>
              </a:solidFill>
            </a:endParaRPr>
          </a:p>
          <a:p>
            <a:pPr lvl="1"/>
            <a:r>
              <a:rPr lang="bg-BG" sz="1500" dirty="0">
                <a:solidFill>
                  <a:srgbClr val="0F5494"/>
                </a:solidFill>
              </a:rPr>
              <a:t>Издава платежно нареждане. Плащането може да отнеме до 60 дни</a:t>
            </a:r>
            <a:endParaRPr lang="en-GB" sz="1500" dirty="0">
              <a:solidFill>
                <a:srgbClr val="0F5494"/>
              </a:solidFill>
            </a:endParaRPr>
          </a:p>
          <a:p>
            <a:pPr lvl="1"/>
            <a:r>
              <a:rPr lang="bg-BG" sz="1500" dirty="0">
                <a:solidFill>
                  <a:srgbClr val="0F5494"/>
                </a:solidFill>
              </a:rPr>
              <a:t>Започва наблюдение на WiFi4EU мрежата за период от 3 години</a:t>
            </a:r>
            <a:endParaRPr lang="en-GB" sz="1500" dirty="0">
              <a:solidFill>
                <a:srgbClr val="0F5494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745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175001"/>
            <a:ext cx="8229600" cy="4857924"/>
          </a:xfrm>
        </p:spPr>
        <p:txBody>
          <a:bodyPr/>
          <a:lstStyle/>
          <a:p>
            <a:pPr marL="0" indent="0">
              <a:buNone/>
            </a:pPr>
            <a:r>
              <a:rPr lang="bg-BG" b="1" u="sng" dirty="0"/>
              <a:t>Дружеството за инсталиране на </a:t>
            </a:r>
            <a:r>
              <a:rPr lang="bg-BG" b="1" u="sng" dirty="0" err="1"/>
              <a:t>Wi-Fi</a:t>
            </a:r>
            <a:r>
              <a:rPr lang="bg-BG" b="1" dirty="0"/>
              <a:t> въвежда своята банкова сметка на портала и я посочва за плащането във връзка с инсталирането на оборудване за дадена община</a:t>
            </a:r>
            <a:endParaRPr lang="en-GB" b="1" dirty="0"/>
          </a:p>
          <a:p>
            <a:pPr marL="0" indent="0">
              <a:buNone/>
            </a:pPr>
            <a:endParaRPr lang="en-IE" dirty="0"/>
          </a:p>
          <a:p>
            <a:pPr marL="0" lvl="0" indent="0">
              <a:buNone/>
            </a:pPr>
            <a:r>
              <a:rPr lang="bg-BG" dirty="0"/>
              <a:t>INEA проверява дали банковата сметка е на съответната организация въз основа на IBAN номера и скорошно банково извлечение или еквивалентен документ. </a:t>
            </a:r>
            <a:endParaRPr lang="en-GB" dirty="0"/>
          </a:p>
          <a:p>
            <a:pPr marL="0" indent="0">
              <a:buNone/>
            </a:pPr>
            <a:r>
              <a:rPr lang="fr-BE" dirty="0">
                <a:hlinkClick r:id="rId2"/>
              </a:rPr>
              <a:t>https://ec.europa.eu/info/funding-tenders/how-eu-funding-works/information-contractors-and-beneficiaries/forms-contracts_en</a:t>
            </a:r>
            <a:r>
              <a:rPr lang="fr-BE" dirty="0"/>
              <a:t> </a:t>
            </a:r>
            <a:endParaRPr lang="en-IE" dirty="0"/>
          </a:p>
          <a:p>
            <a:pPr marL="0" lvl="0" indent="0">
              <a:buNone/>
            </a:pPr>
            <a:r>
              <a:rPr lang="bg-BG" dirty="0"/>
              <a:t>След проверката на банковата сметка дружеството за инсталиране на </a:t>
            </a:r>
            <a:r>
              <a:rPr lang="bg-BG" dirty="0" err="1"/>
              <a:t>Wi-Fi</a:t>
            </a:r>
            <a:r>
              <a:rPr lang="bg-BG" dirty="0"/>
              <a:t> получава електронно писмо. Статусът се показва и на страницата „Моята регистрация/Банкова сметка“.</a:t>
            </a:r>
            <a:endParaRPr lang="en-IE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bg-BG" dirty="0"/>
              <a:t>Дружествата могат да въведат няколко банкови сметки.</a:t>
            </a:r>
            <a:endParaRPr lang="en-IE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bg-BG" dirty="0"/>
              <a:t>Дадено дружество не може да получи плащане, ако не е избрано от община или ако банковата сметка не е валидирана!</a:t>
            </a:r>
            <a:endParaRPr lang="en-GB" dirty="0"/>
          </a:p>
          <a:p>
            <a:pPr marL="0" indent="0">
              <a:buNone/>
            </a:pPr>
            <a:endParaRPr lang="en-IE" dirty="0"/>
          </a:p>
          <a:p>
            <a:r>
              <a:rPr lang="en-IE" b="1" dirty="0"/>
              <a:t>                                    </a:t>
            </a:r>
            <a:r>
              <a:rPr lang="bg-BG" b="1" dirty="0"/>
              <a:t>Къде? </a:t>
            </a:r>
            <a:endParaRPr lang="en-GB" b="1" dirty="0"/>
          </a:p>
          <a:p>
            <a:r>
              <a:rPr lang="bg-BG" dirty="0"/>
              <a:t>                                    Моята регистрация -&gt; Към банковата сметка</a:t>
            </a:r>
            <a:endParaRPr lang="en-GB" dirty="0"/>
          </a:p>
          <a:p>
            <a:endParaRPr lang="fr-BE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89328" y="197100"/>
            <a:ext cx="6480720" cy="7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69081" algn="r" rtl="0" eaLnBrk="1" fontAlgn="base" hangingPunct="1">
              <a:spcBef>
                <a:spcPct val="0"/>
              </a:spcBef>
              <a:spcAft>
                <a:spcPct val="0"/>
              </a:spcAft>
              <a:defRPr sz="18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2690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2pPr>
            <a:lvl3pPr marL="2690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3pPr>
            <a:lvl4pPr marL="2690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4pPr>
            <a:lvl5pPr marL="2690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5pPr>
            <a:lvl6pPr marL="6119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6pPr>
            <a:lvl7pPr marL="9548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7pPr>
            <a:lvl8pPr marL="12977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8pPr>
            <a:lvl9pPr marL="1640681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az-Cyrl-AZ" sz="2400" dirty="0"/>
              <a:t>5-	Инсталиране</a:t>
            </a:r>
            <a:endParaRPr lang="en-GB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1" y="5466188"/>
            <a:ext cx="20574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5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5-	Инсталиране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7" y="1725636"/>
            <a:ext cx="8229600" cy="4857924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Техническите спецификации за оборудването са посочени в раздел 6.2.2 на текста на поканата, както и в член I.2 от приложение I към споразумението за отпускане на безвъзмездни средства, подписано от общините и Комисията.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96" y="2670923"/>
            <a:ext cx="57150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2345" y="1180839"/>
            <a:ext cx="3744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20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Технически изисквания</a:t>
            </a:r>
            <a:endParaRPr lang="fr-BE" sz="2000" b="1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4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400" dirty="0"/>
              <a:t>5-	Инсталиране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7" y="1836472"/>
            <a:ext cx="8229600" cy="4857924"/>
          </a:xfrm>
        </p:spPr>
        <p:txBody>
          <a:bodyPr/>
          <a:lstStyle/>
          <a:p>
            <a:pPr marL="0" indent="0">
              <a:buNone/>
            </a:pPr>
            <a:r>
              <a:rPr lang="bg-BG" dirty="0" err="1"/>
              <a:t>Бенефициерът</a:t>
            </a:r>
            <a:r>
              <a:rPr lang="bg-BG" dirty="0"/>
              <a:t> гарантира, че </a:t>
            </a:r>
            <a:r>
              <a:rPr lang="bg-BG" b="1" dirty="0"/>
              <a:t>всяка точка за достъп</a:t>
            </a:r>
            <a:r>
              <a:rPr lang="bg-BG" dirty="0"/>
              <a:t>: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поддържа едновременно използване на две честоти (2,4 </a:t>
            </a:r>
            <a:r>
              <a:rPr lang="bg-BG" dirty="0" err="1"/>
              <a:t>Ghz</a:t>
            </a:r>
            <a:r>
              <a:rPr lang="bg-BG" dirty="0"/>
              <a:t> – 5 </a:t>
            </a:r>
            <a:r>
              <a:rPr lang="bg-BG" dirty="0" err="1"/>
              <a:t>Ghz</a:t>
            </a:r>
            <a:r>
              <a:rPr lang="bg-BG" dirty="0"/>
              <a:t>);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има цикъл на поддръжка над 5 години;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има средно време между отказите (MTBF) най-малко 5 години;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има специално и централизирано единно звено за управление най-малко за всички точки за достъп на всяка WiFi4EU мрежа;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поддържа IEEE 802.1x;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е съвместима с 802.11ac </a:t>
            </a:r>
            <a:r>
              <a:rPr lang="bg-BG" dirty="0" err="1"/>
              <a:t>Wave</a:t>
            </a:r>
            <a:r>
              <a:rPr lang="bg-BG" dirty="0"/>
              <a:t> I;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поддържа IEEE 802.11r;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поддържа IEEE 802.11k;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поддържа IEEE 802.11v;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има капацитет за обслужване на поне 50 потребители едновременно без влошаване на качеството на услугата;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има поне 2x2 MIMO (множество входни и изходни канали);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има съвместимост с </a:t>
            </a:r>
            <a:r>
              <a:rPr lang="bg-BG" dirty="0" err="1"/>
              <a:t>Hotspot</a:t>
            </a:r>
            <a:r>
              <a:rPr lang="bg-BG" dirty="0"/>
              <a:t> 2.0 (програма за сертифициране </a:t>
            </a:r>
            <a:r>
              <a:rPr lang="bg-BG" dirty="0" err="1"/>
              <a:t>Passpoint</a:t>
            </a:r>
            <a:r>
              <a:rPr lang="bg-BG" dirty="0"/>
              <a:t> на </a:t>
            </a:r>
            <a:r>
              <a:rPr lang="bg-BG" dirty="0" err="1"/>
              <a:t>Wi-Fi</a:t>
            </a:r>
            <a:r>
              <a:rPr lang="bg-BG" dirty="0"/>
              <a:t> Alliance).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82345" y="1180839"/>
            <a:ext cx="3744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Cyrl-AZ" sz="2000" b="1" dirty="0">
                <a:ln w="12700">
                  <a:noFill/>
                  <a:prstDash val="solid"/>
                </a:ln>
                <a:solidFill>
                  <a:srgbClr val="0F5494"/>
                </a:solidFill>
              </a:rPr>
              <a:t>Технически изисквания</a:t>
            </a:r>
            <a:endParaRPr lang="en-IE" sz="2000" b="1" dirty="0">
              <a:ln w="12700">
                <a:noFill/>
                <a:prstDash val="solid"/>
              </a:ln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292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</TotalTime>
  <Words>1070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Verdana</vt:lpstr>
      <vt:lpstr>Wingdings</vt:lpstr>
      <vt:lpstr>Default Design</vt:lpstr>
      <vt:lpstr>WiFi4EU </vt:lpstr>
      <vt:lpstr>Какво представлява WiFi4EU?</vt:lpstr>
      <vt:lpstr>Bulgaria</vt:lpstr>
      <vt:lpstr>WiFi4EU стъпка по стъпка</vt:lpstr>
      <vt:lpstr>5- Инсталиране</vt:lpstr>
      <vt:lpstr>5- Инсталиране</vt:lpstr>
      <vt:lpstr>PowerPoint Presentation</vt:lpstr>
      <vt:lpstr>5- Инсталиране</vt:lpstr>
      <vt:lpstr>5- Инсталиране</vt:lpstr>
      <vt:lpstr>5- Инсталиране</vt:lpstr>
      <vt:lpstr>5- Инсталиране- SSID</vt:lpstr>
      <vt:lpstr>5- Инсталиране</vt:lpstr>
      <vt:lpstr> наблюдение</vt:lpstr>
      <vt:lpstr>The role of BCOs</vt:lpstr>
      <vt:lpstr>Благодарим за вниманието!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WiFi4EU</dc:title>
  <dc:creator>DE MARCHI Anna (CNECT-EXT)</dc:creator>
  <cp:lastModifiedBy>DE MARCHI Anna (CNECT-EXT)</cp:lastModifiedBy>
  <cp:revision>7</cp:revision>
  <dcterms:created xsi:type="dcterms:W3CDTF">2019-09-03T13:01:24Z</dcterms:created>
  <dcterms:modified xsi:type="dcterms:W3CDTF">2019-09-03T14:51:34Z</dcterms:modified>
</cp:coreProperties>
</file>