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86" r:id="rId3"/>
    <p:sldMasterId id="2147483712" r:id="rId4"/>
    <p:sldMasterId id="2147483724" r:id="rId5"/>
    <p:sldMasterId id="2147483748" r:id="rId6"/>
  </p:sldMasterIdLst>
  <p:notesMasterIdLst>
    <p:notesMasterId r:id="rId36"/>
  </p:notesMasterIdLst>
  <p:sldIdLst>
    <p:sldId id="256" r:id="rId7"/>
    <p:sldId id="274" r:id="rId8"/>
    <p:sldId id="299" r:id="rId9"/>
    <p:sldId id="258" r:id="rId10"/>
    <p:sldId id="267" r:id="rId11"/>
    <p:sldId id="261" r:id="rId12"/>
    <p:sldId id="260" r:id="rId13"/>
    <p:sldId id="257" r:id="rId14"/>
    <p:sldId id="265" r:id="rId15"/>
    <p:sldId id="269" r:id="rId16"/>
    <p:sldId id="271" r:id="rId17"/>
    <p:sldId id="270" r:id="rId18"/>
    <p:sldId id="272" r:id="rId19"/>
    <p:sldId id="273" r:id="rId20"/>
    <p:sldId id="298" r:id="rId21"/>
    <p:sldId id="275" r:id="rId22"/>
    <p:sldId id="289" r:id="rId23"/>
    <p:sldId id="290" r:id="rId24"/>
    <p:sldId id="291" r:id="rId25"/>
    <p:sldId id="280" r:id="rId26"/>
    <p:sldId id="292" r:id="rId27"/>
    <p:sldId id="282" r:id="rId28"/>
    <p:sldId id="293" r:id="rId29"/>
    <p:sldId id="294" r:id="rId30"/>
    <p:sldId id="295" r:id="rId31"/>
    <p:sldId id="286" r:id="rId32"/>
    <p:sldId id="296" r:id="rId33"/>
    <p:sldId id="297" r:id="rId34"/>
    <p:sldId id="259" r:id="rId3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11DD"/>
    <a:srgbClr val="EEE3CE"/>
    <a:srgbClr val="0DB4C1"/>
    <a:srgbClr val="A2DEE6"/>
    <a:srgbClr val="ECCAE7"/>
    <a:srgbClr val="C9A4E4"/>
    <a:srgbClr val="99FFCC"/>
    <a:srgbClr val="E0B9A8"/>
    <a:srgbClr val="FFCC99"/>
    <a:srgbClr val="91E8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547" autoAdjust="0"/>
    <p:restoredTop sz="94660"/>
  </p:normalViewPr>
  <p:slideViewPr>
    <p:cSldViewPr>
      <p:cViewPr varScale="1">
        <p:scale>
          <a:sx n="80" d="100"/>
          <a:sy n="80" d="100"/>
        </p:scale>
        <p:origin x="802" y="5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3E44C4-2DDB-473E-81B6-E00237147F6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0CF887-B1DC-4F6C-8D14-8C94F4B75573}">
      <dgm:prSet phldrT="[Text]" custT="1"/>
      <dgm:spPr>
        <a:solidFill>
          <a:srgbClr val="F8D4F4"/>
        </a:solidFill>
      </dgm:spPr>
      <dgm:t>
        <a:bodyPr/>
        <a:lstStyle/>
        <a:p>
          <a:r>
            <a:rPr lang="bg-BG" altLang="zh-CN" sz="1600" b="1" dirty="0" smtClean="0">
              <a:solidFill>
                <a:srgbClr val="4611DD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Чрез WiFi4EU ще бъде предоставен висококачествен интернет достъп на жители и посетители на най- посещаваните обществени места в целия ЕС: паркове, градинки, библиотеки, обществени сгради и др.</a:t>
          </a:r>
          <a:endParaRPr lang="en-US" sz="1600" dirty="0">
            <a:solidFill>
              <a:srgbClr val="4611DD"/>
            </a:solidFill>
          </a:endParaRPr>
        </a:p>
      </dgm:t>
    </dgm:pt>
    <dgm:pt modelId="{F32DE91C-173C-45FD-9BC8-E31AF08828F8}" type="parTrans" cxnId="{203ACC97-989C-4C8A-9DC0-3B9E172674D6}">
      <dgm:prSet/>
      <dgm:spPr/>
      <dgm:t>
        <a:bodyPr/>
        <a:lstStyle/>
        <a:p>
          <a:endParaRPr lang="en-US"/>
        </a:p>
      </dgm:t>
    </dgm:pt>
    <dgm:pt modelId="{9EEDEB19-058F-42EB-92A0-A1707E777096}" type="sibTrans" cxnId="{203ACC97-989C-4C8A-9DC0-3B9E172674D6}">
      <dgm:prSet/>
      <dgm:spPr/>
      <dgm:t>
        <a:bodyPr/>
        <a:lstStyle/>
        <a:p>
          <a:endParaRPr lang="en-US"/>
        </a:p>
      </dgm:t>
    </dgm:pt>
    <dgm:pt modelId="{1B4F772C-2DB6-4124-AE5D-B310898E7896}">
      <dgm:prSet custT="1"/>
      <dgm:spPr>
        <a:solidFill>
          <a:srgbClr val="FDFECA"/>
        </a:solidFill>
      </dgm:spPr>
      <dgm:t>
        <a:bodyPr/>
        <a:lstStyle/>
        <a:p>
          <a:r>
            <a:rPr lang="bg-BG" altLang="zh-CN" sz="1600" b="1" dirty="0" smtClean="0">
              <a:solidFill>
                <a:srgbClr val="4611DD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Всеки трябва да може да се възползва от интернет достъп на публични места в цяла Европа, независимо от това къде живее или какви са доходите му.</a:t>
          </a:r>
          <a:endParaRPr lang="bg-BG" sz="1600" dirty="0">
            <a:solidFill>
              <a:srgbClr val="4611DD"/>
            </a:solidFill>
          </a:endParaRPr>
        </a:p>
      </dgm:t>
    </dgm:pt>
    <dgm:pt modelId="{23E1A75D-A698-44E0-BFE3-01E02BF26D47}" type="parTrans" cxnId="{EA9D0AA5-0E15-43EB-A878-D51A43B3171A}">
      <dgm:prSet/>
      <dgm:spPr/>
      <dgm:t>
        <a:bodyPr/>
        <a:lstStyle/>
        <a:p>
          <a:endParaRPr lang="en-US"/>
        </a:p>
      </dgm:t>
    </dgm:pt>
    <dgm:pt modelId="{0C5FD76A-0B6D-496C-914D-AD0287BF0C84}" type="sibTrans" cxnId="{EA9D0AA5-0E15-43EB-A878-D51A43B3171A}">
      <dgm:prSet/>
      <dgm:spPr/>
      <dgm:t>
        <a:bodyPr/>
        <a:lstStyle/>
        <a:p>
          <a:endParaRPr lang="en-US"/>
        </a:p>
      </dgm:t>
    </dgm:pt>
    <dgm:pt modelId="{075BB066-663B-4DB6-A7B4-BE16ED6D210F}">
      <dgm:prSet custT="1"/>
      <dgm:spPr>
        <a:solidFill>
          <a:srgbClr val="C9A4E4"/>
        </a:solidFill>
      </dgm:spPr>
      <dgm:t>
        <a:bodyPr/>
        <a:lstStyle/>
        <a:p>
          <a:r>
            <a:rPr lang="bg-BG" altLang="zh-CN" sz="1800" b="1" dirty="0" smtClean="0">
              <a:solidFill>
                <a:srgbClr val="4611DD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Между 6000 и 8000 общини в цяла Европа ще получат финансиране</a:t>
          </a:r>
          <a:r>
            <a:rPr lang="en-US" altLang="zh-CN" sz="1800" b="1" dirty="0" smtClean="0">
              <a:solidFill>
                <a:srgbClr val="4611DD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bg-BG" altLang="zh-CN" sz="1800" b="1" dirty="0" smtClean="0">
              <a:solidFill>
                <a:srgbClr val="4611DD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периода на инициативата. </a:t>
          </a:r>
        </a:p>
      </dgm:t>
    </dgm:pt>
    <dgm:pt modelId="{27CCF9CC-B758-474D-A8B5-DC0DDB334624}" type="parTrans" cxnId="{09800556-2458-4BF0-9D2F-24D11609E215}">
      <dgm:prSet/>
      <dgm:spPr/>
      <dgm:t>
        <a:bodyPr/>
        <a:lstStyle/>
        <a:p>
          <a:endParaRPr lang="en-US"/>
        </a:p>
      </dgm:t>
    </dgm:pt>
    <dgm:pt modelId="{5E79CC5A-952D-4070-A110-55B56AC30DCB}" type="sibTrans" cxnId="{09800556-2458-4BF0-9D2F-24D11609E215}">
      <dgm:prSet/>
      <dgm:spPr/>
      <dgm:t>
        <a:bodyPr/>
        <a:lstStyle/>
        <a:p>
          <a:endParaRPr lang="en-US"/>
        </a:p>
      </dgm:t>
    </dgm:pt>
    <dgm:pt modelId="{DBDD7641-7B37-489D-AF8C-5357038B1D0D}">
      <dgm:prSet custT="1"/>
      <dgm:spPr>
        <a:solidFill>
          <a:srgbClr val="91E8F7"/>
        </a:solidFill>
      </dgm:spPr>
      <dgm:t>
        <a:bodyPr/>
        <a:lstStyle/>
        <a:p>
          <a:r>
            <a:rPr lang="bg-BG" altLang="zh-CN" sz="2000" b="1" dirty="0" smtClean="0">
              <a:solidFill>
                <a:srgbClr val="4611DD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Бюджет на първия конкурс 18.6 млн. евро.</a:t>
          </a:r>
        </a:p>
      </dgm:t>
    </dgm:pt>
    <dgm:pt modelId="{01042B00-54BB-425D-8EE8-6CB6E7A28280}" type="parTrans" cxnId="{DB0C4531-8E42-4ABD-B1B1-777E8F401D88}">
      <dgm:prSet/>
      <dgm:spPr/>
      <dgm:t>
        <a:bodyPr/>
        <a:lstStyle/>
        <a:p>
          <a:endParaRPr lang="en-US"/>
        </a:p>
      </dgm:t>
    </dgm:pt>
    <dgm:pt modelId="{48B89DEF-90BA-47CF-9F7A-D3A3D89253A3}" type="sibTrans" cxnId="{DB0C4531-8E42-4ABD-B1B1-777E8F401D88}">
      <dgm:prSet/>
      <dgm:spPr/>
      <dgm:t>
        <a:bodyPr/>
        <a:lstStyle/>
        <a:p>
          <a:endParaRPr lang="en-US"/>
        </a:p>
      </dgm:t>
    </dgm:pt>
    <dgm:pt modelId="{E8C693DB-E3F0-4D36-B8A1-48A32ED497E4}">
      <dgm:prSet custT="1"/>
      <dgm:spPr>
        <a:solidFill>
          <a:srgbClr val="99FFCC"/>
        </a:solidFill>
      </dgm:spPr>
      <dgm:t>
        <a:bodyPr/>
        <a:lstStyle/>
        <a:p>
          <a:r>
            <a:rPr lang="bg-BG" altLang="zh-CN" sz="1800" b="1" dirty="0" smtClean="0">
              <a:solidFill>
                <a:srgbClr val="4611DD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 конкурса до края на 2020 г. по тази инициатива. </a:t>
          </a:r>
        </a:p>
      </dgm:t>
    </dgm:pt>
    <dgm:pt modelId="{6863BC4A-F05F-4D99-AE75-551FC1B23FAE}" type="parTrans" cxnId="{6741F334-97C9-44ED-983B-D00F95268317}">
      <dgm:prSet/>
      <dgm:spPr/>
      <dgm:t>
        <a:bodyPr/>
        <a:lstStyle/>
        <a:p>
          <a:endParaRPr lang="en-US"/>
        </a:p>
      </dgm:t>
    </dgm:pt>
    <dgm:pt modelId="{F9E2DB11-781B-4DA6-BD4B-1DB13EB7B576}" type="sibTrans" cxnId="{6741F334-97C9-44ED-983B-D00F95268317}">
      <dgm:prSet/>
      <dgm:spPr/>
      <dgm:t>
        <a:bodyPr/>
        <a:lstStyle/>
        <a:p>
          <a:endParaRPr lang="en-US"/>
        </a:p>
      </dgm:t>
    </dgm:pt>
    <dgm:pt modelId="{0E711762-06CB-4B3A-AB70-D8C8EC6BC6A6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bg-BG" sz="1700" b="1" dirty="0" smtClean="0">
              <a:solidFill>
                <a:srgbClr val="4611DD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Инициативата предвижда бързо внедряване, гъвкаво прилагане, улеснено кандидатстване, финансиране, одит и мониторинг </a:t>
          </a:r>
          <a:r>
            <a:rPr lang="en-US" sz="1700" b="1" dirty="0" smtClean="0">
              <a:solidFill>
                <a:srgbClr val="4611DD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bg-BG" sz="1700" b="1" dirty="0" smtClean="0">
              <a:solidFill>
                <a:srgbClr val="4611DD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 Комисията</a:t>
          </a:r>
          <a:r>
            <a:rPr lang="en-US" sz="1700" b="1" dirty="0" smtClean="0">
              <a:solidFill>
                <a:srgbClr val="4611DD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r>
            <a:rPr lang="bg-BG" sz="1700" b="1" dirty="0" smtClean="0">
              <a:solidFill>
                <a:srgbClr val="4611DD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bg-BG" altLang="zh-CN" sz="1700" b="1" dirty="0" smtClean="0">
            <a:solidFill>
              <a:srgbClr val="4611DD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5A9888-1644-437D-A19F-A124E6C5C3C4}" type="parTrans" cxnId="{7F866081-7146-4B87-A164-922476BC89D6}">
      <dgm:prSet/>
      <dgm:spPr/>
      <dgm:t>
        <a:bodyPr/>
        <a:lstStyle/>
        <a:p>
          <a:endParaRPr lang="en-US"/>
        </a:p>
      </dgm:t>
    </dgm:pt>
    <dgm:pt modelId="{483C33F1-84A7-4233-BC14-51B861C42F9E}" type="sibTrans" cxnId="{7F866081-7146-4B87-A164-922476BC89D6}">
      <dgm:prSet/>
      <dgm:spPr/>
      <dgm:t>
        <a:bodyPr/>
        <a:lstStyle/>
        <a:p>
          <a:endParaRPr lang="en-US"/>
        </a:p>
      </dgm:t>
    </dgm:pt>
    <dgm:pt modelId="{3DD53C6D-77BB-471E-8721-3E2F9FC2E092}" type="pres">
      <dgm:prSet presAssocID="{293E44C4-2DDB-473E-81B6-E00237147F6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1BB3BE1-9178-4C4C-B299-F66CA212CCCE}" type="pres">
      <dgm:prSet presAssocID="{293E44C4-2DDB-473E-81B6-E00237147F6C}" presName="Name1" presStyleCnt="0"/>
      <dgm:spPr/>
    </dgm:pt>
    <dgm:pt modelId="{7640B834-8F03-418A-A12B-5C25BFA620A6}" type="pres">
      <dgm:prSet presAssocID="{293E44C4-2DDB-473E-81B6-E00237147F6C}" presName="cycle" presStyleCnt="0"/>
      <dgm:spPr/>
    </dgm:pt>
    <dgm:pt modelId="{53973B60-5AE0-4881-838E-E32F26A54C63}" type="pres">
      <dgm:prSet presAssocID="{293E44C4-2DDB-473E-81B6-E00237147F6C}" presName="srcNode" presStyleLbl="node1" presStyleIdx="0" presStyleCnt="6"/>
      <dgm:spPr/>
    </dgm:pt>
    <dgm:pt modelId="{42C6BFF3-94A3-4F49-938B-3C179C07C170}" type="pres">
      <dgm:prSet presAssocID="{293E44C4-2DDB-473E-81B6-E00237147F6C}" presName="conn" presStyleLbl="parChTrans1D2" presStyleIdx="0" presStyleCnt="1" custLinFactNeighborX="-28118" custLinFactNeighborY="2698"/>
      <dgm:spPr/>
      <dgm:t>
        <a:bodyPr/>
        <a:lstStyle/>
        <a:p>
          <a:endParaRPr lang="en-US"/>
        </a:p>
      </dgm:t>
    </dgm:pt>
    <dgm:pt modelId="{3E637251-B30F-4708-9599-7CC015DC63CD}" type="pres">
      <dgm:prSet presAssocID="{293E44C4-2DDB-473E-81B6-E00237147F6C}" presName="extraNode" presStyleLbl="node1" presStyleIdx="0" presStyleCnt="6"/>
      <dgm:spPr/>
    </dgm:pt>
    <dgm:pt modelId="{B4357297-0815-4458-9B13-263A733FCE97}" type="pres">
      <dgm:prSet presAssocID="{293E44C4-2DDB-473E-81B6-E00237147F6C}" presName="dstNode" presStyleLbl="node1" presStyleIdx="0" presStyleCnt="6"/>
      <dgm:spPr/>
    </dgm:pt>
    <dgm:pt modelId="{78AFA103-44A4-4FBB-ABBA-3BDE1CE63FAC}" type="pres">
      <dgm:prSet presAssocID="{350CF887-B1DC-4F6C-8D14-8C94F4B75573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B5CD9-699D-47E0-992D-6ABA965208BF}" type="pres">
      <dgm:prSet presAssocID="{350CF887-B1DC-4F6C-8D14-8C94F4B75573}" presName="accent_1" presStyleCnt="0"/>
      <dgm:spPr/>
    </dgm:pt>
    <dgm:pt modelId="{242A9D23-7253-42D8-9474-88FE4867671D}" type="pres">
      <dgm:prSet presAssocID="{350CF887-B1DC-4F6C-8D14-8C94F4B75573}" presName="accentRepeatNode" presStyleLbl="solidFgAcc1" presStyleIdx="0" presStyleCnt="6"/>
      <dgm:spPr/>
    </dgm:pt>
    <dgm:pt modelId="{EFEC758D-AF91-4ECF-859B-72320447F8F0}" type="pres">
      <dgm:prSet presAssocID="{1B4F772C-2DB6-4124-AE5D-B310898E7896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5292D8-2B69-460B-9D0B-DB7DA1D307E6}" type="pres">
      <dgm:prSet presAssocID="{1B4F772C-2DB6-4124-AE5D-B310898E7896}" presName="accent_2" presStyleCnt="0"/>
      <dgm:spPr/>
    </dgm:pt>
    <dgm:pt modelId="{58A9D3F7-9AA8-445F-BFB5-4F214B625B4C}" type="pres">
      <dgm:prSet presAssocID="{1B4F772C-2DB6-4124-AE5D-B310898E7896}" presName="accentRepeatNode" presStyleLbl="solidFgAcc1" presStyleIdx="1" presStyleCnt="6"/>
      <dgm:spPr/>
    </dgm:pt>
    <dgm:pt modelId="{79E0043D-625E-4396-A0AD-4327306722A7}" type="pres">
      <dgm:prSet presAssocID="{DBDD7641-7B37-489D-AF8C-5357038B1D0D}" presName="text_3" presStyleLbl="node1" presStyleIdx="2" presStyleCnt="6" custScaleX="101899" custLinFactNeighborX="-861" custLinFactNeighborY="-45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49C7BA-E276-458F-940B-8FF62FD8B942}" type="pres">
      <dgm:prSet presAssocID="{DBDD7641-7B37-489D-AF8C-5357038B1D0D}" presName="accent_3" presStyleCnt="0"/>
      <dgm:spPr/>
    </dgm:pt>
    <dgm:pt modelId="{D7B57AED-3E86-410E-8864-142701DA4AF5}" type="pres">
      <dgm:prSet presAssocID="{DBDD7641-7B37-489D-AF8C-5357038B1D0D}" presName="accentRepeatNode" presStyleLbl="solidFgAcc1" presStyleIdx="2" presStyleCnt="6"/>
      <dgm:spPr/>
    </dgm:pt>
    <dgm:pt modelId="{49B03959-EC84-43D3-AC3F-19ADA19FB3F2}" type="pres">
      <dgm:prSet presAssocID="{075BB066-663B-4DB6-A7B4-BE16ED6D210F}" presName="text_4" presStyleLbl="node1" presStyleIdx="3" presStyleCnt="6" custLinFactY="53925" custLinFactNeighborX="584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40EDCC-8A2B-4EE8-9B6D-BACCEFCBD323}" type="pres">
      <dgm:prSet presAssocID="{075BB066-663B-4DB6-A7B4-BE16ED6D210F}" presName="accent_4" presStyleCnt="0"/>
      <dgm:spPr/>
    </dgm:pt>
    <dgm:pt modelId="{E05746EE-B240-4AD3-AAE9-F623D2272610}" type="pres">
      <dgm:prSet presAssocID="{075BB066-663B-4DB6-A7B4-BE16ED6D210F}" presName="accentRepeatNode" presStyleLbl="solidFgAcc1" presStyleIdx="3" presStyleCnt="6" custLinFactNeighborX="6596" custLinFactNeighborY="4848"/>
      <dgm:spPr/>
      <dgm:t>
        <a:bodyPr/>
        <a:lstStyle/>
        <a:p>
          <a:endParaRPr lang="en-US"/>
        </a:p>
      </dgm:t>
    </dgm:pt>
    <dgm:pt modelId="{CE3F356E-9F60-43BD-A72D-488F817416F0}" type="pres">
      <dgm:prSet presAssocID="{E8C693DB-E3F0-4D36-B8A1-48A32ED497E4}" presName="text_5" presStyleLbl="node1" presStyleIdx="4" presStyleCnt="6" custScaleX="93436" custLinFactY="-44085" custLinFactNeighborX="3829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E718A8-F111-4E37-8894-79B5BB063DCE}" type="pres">
      <dgm:prSet presAssocID="{E8C693DB-E3F0-4D36-B8A1-48A32ED497E4}" presName="accent_5" presStyleCnt="0"/>
      <dgm:spPr/>
    </dgm:pt>
    <dgm:pt modelId="{D8457ED9-C008-4E31-A065-7C1E7F2E606B}" type="pres">
      <dgm:prSet presAssocID="{E8C693DB-E3F0-4D36-B8A1-48A32ED497E4}" presName="accentRepeatNode" presStyleLbl="solidFgAcc1" presStyleIdx="4" presStyleCnt="6"/>
      <dgm:spPr/>
    </dgm:pt>
    <dgm:pt modelId="{2C55CF9C-1B0D-49BD-93B3-19D95E6C5621}" type="pres">
      <dgm:prSet presAssocID="{0E711762-06CB-4B3A-AB70-D8C8EC6BC6A6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DF2528-4F7F-4548-BF78-C7B34742FC99}" type="pres">
      <dgm:prSet presAssocID="{0E711762-06CB-4B3A-AB70-D8C8EC6BC6A6}" presName="accent_6" presStyleCnt="0"/>
      <dgm:spPr/>
    </dgm:pt>
    <dgm:pt modelId="{F6E45259-DB0F-47C3-8D38-AACB2F1386E5}" type="pres">
      <dgm:prSet presAssocID="{0E711762-06CB-4B3A-AB70-D8C8EC6BC6A6}" presName="accentRepeatNode" presStyleLbl="solidFgAcc1" presStyleIdx="5" presStyleCnt="6"/>
      <dgm:spPr/>
    </dgm:pt>
  </dgm:ptLst>
  <dgm:cxnLst>
    <dgm:cxn modelId="{09800556-2458-4BF0-9D2F-24D11609E215}" srcId="{293E44C4-2DDB-473E-81B6-E00237147F6C}" destId="{075BB066-663B-4DB6-A7B4-BE16ED6D210F}" srcOrd="3" destOrd="0" parTransId="{27CCF9CC-B758-474D-A8B5-DC0DDB334624}" sibTransId="{5E79CC5A-952D-4070-A110-55B56AC30DCB}"/>
    <dgm:cxn modelId="{DF22D969-1AE5-41EF-B1B1-947BE839B7E4}" type="presOf" srcId="{293E44C4-2DDB-473E-81B6-E00237147F6C}" destId="{3DD53C6D-77BB-471E-8721-3E2F9FC2E092}" srcOrd="0" destOrd="0" presId="urn:microsoft.com/office/officeart/2008/layout/VerticalCurvedList"/>
    <dgm:cxn modelId="{AF80CEED-B2AE-4E70-B8D0-569ED168357F}" type="presOf" srcId="{1B4F772C-2DB6-4124-AE5D-B310898E7896}" destId="{EFEC758D-AF91-4ECF-859B-72320447F8F0}" srcOrd="0" destOrd="0" presId="urn:microsoft.com/office/officeart/2008/layout/VerticalCurvedList"/>
    <dgm:cxn modelId="{DB0C4531-8E42-4ABD-B1B1-777E8F401D88}" srcId="{293E44C4-2DDB-473E-81B6-E00237147F6C}" destId="{DBDD7641-7B37-489D-AF8C-5357038B1D0D}" srcOrd="2" destOrd="0" parTransId="{01042B00-54BB-425D-8EE8-6CB6E7A28280}" sibTransId="{48B89DEF-90BA-47CF-9F7A-D3A3D89253A3}"/>
    <dgm:cxn modelId="{7F866081-7146-4B87-A164-922476BC89D6}" srcId="{293E44C4-2DDB-473E-81B6-E00237147F6C}" destId="{0E711762-06CB-4B3A-AB70-D8C8EC6BC6A6}" srcOrd="5" destOrd="0" parTransId="{D55A9888-1644-437D-A19F-A124E6C5C3C4}" sibTransId="{483C33F1-84A7-4233-BC14-51B861C42F9E}"/>
    <dgm:cxn modelId="{5D05960A-8B2D-43A3-9926-CB1B6CDEB2CD}" type="presOf" srcId="{E8C693DB-E3F0-4D36-B8A1-48A32ED497E4}" destId="{CE3F356E-9F60-43BD-A72D-488F817416F0}" srcOrd="0" destOrd="0" presId="urn:microsoft.com/office/officeart/2008/layout/VerticalCurvedList"/>
    <dgm:cxn modelId="{EA9D0AA5-0E15-43EB-A878-D51A43B3171A}" srcId="{293E44C4-2DDB-473E-81B6-E00237147F6C}" destId="{1B4F772C-2DB6-4124-AE5D-B310898E7896}" srcOrd="1" destOrd="0" parTransId="{23E1A75D-A698-44E0-BFE3-01E02BF26D47}" sibTransId="{0C5FD76A-0B6D-496C-914D-AD0287BF0C84}"/>
    <dgm:cxn modelId="{203ACC97-989C-4C8A-9DC0-3B9E172674D6}" srcId="{293E44C4-2DDB-473E-81B6-E00237147F6C}" destId="{350CF887-B1DC-4F6C-8D14-8C94F4B75573}" srcOrd="0" destOrd="0" parTransId="{F32DE91C-173C-45FD-9BC8-E31AF08828F8}" sibTransId="{9EEDEB19-058F-42EB-92A0-A1707E777096}"/>
    <dgm:cxn modelId="{A96364E8-C15B-4F5F-BBD7-A2BDF98DD188}" type="presOf" srcId="{9EEDEB19-058F-42EB-92A0-A1707E777096}" destId="{42C6BFF3-94A3-4F49-938B-3C179C07C170}" srcOrd="0" destOrd="0" presId="urn:microsoft.com/office/officeart/2008/layout/VerticalCurvedList"/>
    <dgm:cxn modelId="{13FE10B5-768D-40E4-BDF6-2EB49FA233A2}" type="presOf" srcId="{075BB066-663B-4DB6-A7B4-BE16ED6D210F}" destId="{49B03959-EC84-43D3-AC3F-19ADA19FB3F2}" srcOrd="0" destOrd="0" presId="urn:microsoft.com/office/officeart/2008/layout/VerticalCurvedList"/>
    <dgm:cxn modelId="{4FB12597-7103-4639-AED8-7359390499A4}" type="presOf" srcId="{DBDD7641-7B37-489D-AF8C-5357038B1D0D}" destId="{79E0043D-625E-4396-A0AD-4327306722A7}" srcOrd="0" destOrd="0" presId="urn:microsoft.com/office/officeart/2008/layout/VerticalCurvedList"/>
    <dgm:cxn modelId="{A62E51B1-9509-415A-8C19-599AE971DD38}" type="presOf" srcId="{0E711762-06CB-4B3A-AB70-D8C8EC6BC6A6}" destId="{2C55CF9C-1B0D-49BD-93B3-19D95E6C5621}" srcOrd="0" destOrd="0" presId="urn:microsoft.com/office/officeart/2008/layout/VerticalCurvedList"/>
    <dgm:cxn modelId="{6741F334-97C9-44ED-983B-D00F95268317}" srcId="{293E44C4-2DDB-473E-81B6-E00237147F6C}" destId="{E8C693DB-E3F0-4D36-B8A1-48A32ED497E4}" srcOrd="4" destOrd="0" parTransId="{6863BC4A-F05F-4D99-AE75-551FC1B23FAE}" sibTransId="{F9E2DB11-781B-4DA6-BD4B-1DB13EB7B576}"/>
    <dgm:cxn modelId="{5CC64FE5-8E2B-49E7-80A5-C3B8E68B8AD1}" type="presOf" srcId="{350CF887-B1DC-4F6C-8D14-8C94F4B75573}" destId="{78AFA103-44A4-4FBB-ABBA-3BDE1CE63FAC}" srcOrd="0" destOrd="0" presId="urn:microsoft.com/office/officeart/2008/layout/VerticalCurvedList"/>
    <dgm:cxn modelId="{272C8FDA-2D03-41FD-B085-4A9FA892954F}" type="presParOf" srcId="{3DD53C6D-77BB-471E-8721-3E2F9FC2E092}" destId="{51BB3BE1-9178-4C4C-B299-F66CA212CCCE}" srcOrd="0" destOrd="0" presId="urn:microsoft.com/office/officeart/2008/layout/VerticalCurvedList"/>
    <dgm:cxn modelId="{238F9536-E8A6-40AC-AADC-8FF18C479155}" type="presParOf" srcId="{51BB3BE1-9178-4C4C-B299-F66CA212CCCE}" destId="{7640B834-8F03-418A-A12B-5C25BFA620A6}" srcOrd="0" destOrd="0" presId="urn:microsoft.com/office/officeart/2008/layout/VerticalCurvedList"/>
    <dgm:cxn modelId="{9C376B3B-5D54-4865-AA42-A2AB729D7494}" type="presParOf" srcId="{7640B834-8F03-418A-A12B-5C25BFA620A6}" destId="{53973B60-5AE0-4881-838E-E32F26A54C63}" srcOrd="0" destOrd="0" presId="urn:microsoft.com/office/officeart/2008/layout/VerticalCurvedList"/>
    <dgm:cxn modelId="{A973090D-50D2-4A91-83C8-9E9DF88D94F9}" type="presParOf" srcId="{7640B834-8F03-418A-A12B-5C25BFA620A6}" destId="{42C6BFF3-94A3-4F49-938B-3C179C07C170}" srcOrd="1" destOrd="0" presId="urn:microsoft.com/office/officeart/2008/layout/VerticalCurvedList"/>
    <dgm:cxn modelId="{9724BB91-8FE2-4225-AAD6-15BF5BD6A124}" type="presParOf" srcId="{7640B834-8F03-418A-A12B-5C25BFA620A6}" destId="{3E637251-B30F-4708-9599-7CC015DC63CD}" srcOrd="2" destOrd="0" presId="urn:microsoft.com/office/officeart/2008/layout/VerticalCurvedList"/>
    <dgm:cxn modelId="{85261CFA-BE02-43AD-BB73-F2ACEF53BE7B}" type="presParOf" srcId="{7640B834-8F03-418A-A12B-5C25BFA620A6}" destId="{B4357297-0815-4458-9B13-263A733FCE97}" srcOrd="3" destOrd="0" presId="urn:microsoft.com/office/officeart/2008/layout/VerticalCurvedList"/>
    <dgm:cxn modelId="{1EDD73A8-5AED-41D5-BF13-666528F41326}" type="presParOf" srcId="{51BB3BE1-9178-4C4C-B299-F66CA212CCCE}" destId="{78AFA103-44A4-4FBB-ABBA-3BDE1CE63FAC}" srcOrd="1" destOrd="0" presId="urn:microsoft.com/office/officeart/2008/layout/VerticalCurvedList"/>
    <dgm:cxn modelId="{602F5DC3-00AF-43D2-B3B9-05C59FE7E1A4}" type="presParOf" srcId="{51BB3BE1-9178-4C4C-B299-F66CA212CCCE}" destId="{591B5CD9-699D-47E0-992D-6ABA965208BF}" srcOrd="2" destOrd="0" presId="urn:microsoft.com/office/officeart/2008/layout/VerticalCurvedList"/>
    <dgm:cxn modelId="{BC33D66A-55FE-4438-8453-B4D400908A81}" type="presParOf" srcId="{591B5CD9-699D-47E0-992D-6ABA965208BF}" destId="{242A9D23-7253-42D8-9474-88FE4867671D}" srcOrd="0" destOrd="0" presId="urn:microsoft.com/office/officeart/2008/layout/VerticalCurvedList"/>
    <dgm:cxn modelId="{BDEFDC90-12AC-4EAD-969D-70F0AD99B1C6}" type="presParOf" srcId="{51BB3BE1-9178-4C4C-B299-F66CA212CCCE}" destId="{EFEC758D-AF91-4ECF-859B-72320447F8F0}" srcOrd="3" destOrd="0" presId="urn:microsoft.com/office/officeart/2008/layout/VerticalCurvedList"/>
    <dgm:cxn modelId="{AF23C280-C2F1-4D60-BC92-5861E612A449}" type="presParOf" srcId="{51BB3BE1-9178-4C4C-B299-F66CA212CCCE}" destId="{B05292D8-2B69-460B-9D0B-DB7DA1D307E6}" srcOrd="4" destOrd="0" presId="urn:microsoft.com/office/officeart/2008/layout/VerticalCurvedList"/>
    <dgm:cxn modelId="{4A157ABE-4D10-48B2-9721-8132A11D2639}" type="presParOf" srcId="{B05292D8-2B69-460B-9D0B-DB7DA1D307E6}" destId="{58A9D3F7-9AA8-445F-BFB5-4F214B625B4C}" srcOrd="0" destOrd="0" presId="urn:microsoft.com/office/officeart/2008/layout/VerticalCurvedList"/>
    <dgm:cxn modelId="{4E74F1A4-61F8-4710-BD55-9538D6EA9108}" type="presParOf" srcId="{51BB3BE1-9178-4C4C-B299-F66CA212CCCE}" destId="{79E0043D-625E-4396-A0AD-4327306722A7}" srcOrd="5" destOrd="0" presId="urn:microsoft.com/office/officeart/2008/layout/VerticalCurvedList"/>
    <dgm:cxn modelId="{C5BEBABE-B3EE-4AB7-AC79-533DB505BA4C}" type="presParOf" srcId="{51BB3BE1-9178-4C4C-B299-F66CA212CCCE}" destId="{5B49C7BA-E276-458F-940B-8FF62FD8B942}" srcOrd="6" destOrd="0" presId="urn:microsoft.com/office/officeart/2008/layout/VerticalCurvedList"/>
    <dgm:cxn modelId="{206D55B4-3BE0-47D0-8952-91FC4AA37020}" type="presParOf" srcId="{5B49C7BA-E276-458F-940B-8FF62FD8B942}" destId="{D7B57AED-3E86-410E-8864-142701DA4AF5}" srcOrd="0" destOrd="0" presId="urn:microsoft.com/office/officeart/2008/layout/VerticalCurvedList"/>
    <dgm:cxn modelId="{C25A1D26-57A2-4367-A9D3-CF4063062EC1}" type="presParOf" srcId="{51BB3BE1-9178-4C4C-B299-F66CA212CCCE}" destId="{49B03959-EC84-43D3-AC3F-19ADA19FB3F2}" srcOrd="7" destOrd="0" presId="urn:microsoft.com/office/officeart/2008/layout/VerticalCurvedList"/>
    <dgm:cxn modelId="{85438F80-0F88-42EE-9A85-431F135E5845}" type="presParOf" srcId="{51BB3BE1-9178-4C4C-B299-F66CA212CCCE}" destId="{D840EDCC-8A2B-4EE8-9B6D-BACCEFCBD323}" srcOrd="8" destOrd="0" presId="urn:microsoft.com/office/officeart/2008/layout/VerticalCurvedList"/>
    <dgm:cxn modelId="{100ECFD6-16B6-4A44-8CC3-EFE863B182D9}" type="presParOf" srcId="{D840EDCC-8A2B-4EE8-9B6D-BACCEFCBD323}" destId="{E05746EE-B240-4AD3-AAE9-F623D2272610}" srcOrd="0" destOrd="0" presId="urn:microsoft.com/office/officeart/2008/layout/VerticalCurvedList"/>
    <dgm:cxn modelId="{9D92ABEC-1392-4845-8551-411A9996B2F7}" type="presParOf" srcId="{51BB3BE1-9178-4C4C-B299-F66CA212CCCE}" destId="{CE3F356E-9F60-43BD-A72D-488F817416F0}" srcOrd="9" destOrd="0" presId="urn:microsoft.com/office/officeart/2008/layout/VerticalCurvedList"/>
    <dgm:cxn modelId="{DC57A395-987E-4D48-9595-E7067C1A5D82}" type="presParOf" srcId="{51BB3BE1-9178-4C4C-B299-F66CA212CCCE}" destId="{8BE718A8-F111-4E37-8894-79B5BB063DCE}" srcOrd="10" destOrd="0" presId="urn:microsoft.com/office/officeart/2008/layout/VerticalCurvedList"/>
    <dgm:cxn modelId="{9276D3D6-27C5-466A-A555-F0FA09EE7CBA}" type="presParOf" srcId="{8BE718A8-F111-4E37-8894-79B5BB063DCE}" destId="{D8457ED9-C008-4E31-A065-7C1E7F2E606B}" srcOrd="0" destOrd="0" presId="urn:microsoft.com/office/officeart/2008/layout/VerticalCurvedList"/>
    <dgm:cxn modelId="{B7D661A9-3639-4BAA-9D55-A3EB5642E305}" type="presParOf" srcId="{51BB3BE1-9178-4C4C-B299-F66CA212CCCE}" destId="{2C55CF9C-1B0D-49BD-93B3-19D95E6C5621}" srcOrd="11" destOrd="0" presId="urn:microsoft.com/office/officeart/2008/layout/VerticalCurvedList"/>
    <dgm:cxn modelId="{4D374038-296F-46F9-A1F2-24B95CB859B6}" type="presParOf" srcId="{51BB3BE1-9178-4C4C-B299-F66CA212CCCE}" destId="{0EDF2528-4F7F-4548-BF78-C7B34742FC99}" srcOrd="12" destOrd="0" presId="urn:microsoft.com/office/officeart/2008/layout/VerticalCurvedList"/>
    <dgm:cxn modelId="{4E7F48DB-6566-4142-ADBE-8BC4DE9057C2}" type="presParOf" srcId="{0EDF2528-4F7F-4548-BF78-C7B34742FC99}" destId="{F6E45259-DB0F-47C3-8D38-AACB2F1386E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BB79F2-06E3-40BD-A269-7797F639EF7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B6C22C-2B66-4683-B300-8A7E46D841CE}">
      <dgm:prSet phldrT="[Text]" custT="1"/>
      <dgm:spPr>
        <a:solidFill>
          <a:srgbClr val="C9A4E4"/>
        </a:solidFill>
      </dgm:spPr>
      <dgm:t>
        <a:bodyPr/>
        <a:lstStyle/>
        <a:p>
          <a:r>
            <a:rPr lang="bg-BG" sz="2400" b="0" dirty="0" smtClean="0">
              <a:solidFill>
                <a:srgbClr val="4611DD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Всяка община може да се възползва </a:t>
          </a:r>
          <a:r>
            <a:rPr lang="bg-BG" sz="2400" b="1" dirty="0" smtClean="0">
              <a:solidFill>
                <a:srgbClr val="4611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само от един ваучер </a:t>
          </a:r>
          <a:r>
            <a:rPr lang="bg-BG" sz="2400" b="0" dirty="0" smtClean="0">
              <a:solidFill>
                <a:srgbClr val="4611DD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през цялата продължителност на схемата.  </a:t>
          </a:r>
          <a:endParaRPr lang="en-US" sz="2400" b="0" dirty="0">
            <a:solidFill>
              <a:srgbClr val="4611DD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541C73-5C28-4C97-BC47-3A9274805870}" type="parTrans" cxnId="{A2EAD3E3-7468-4E6D-BEE5-2C53ECBBE0DB}">
      <dgm:prSet/>
      <dgm:spPr/>
      <dgm:t>
        <a:bodyPr/>
        <a:lstStyle/>
        <a:p>
          <a:endParaRPr lang="en-US"/>
        </a:p>
      </dgm:t>
    </dgm:pt>
    <dgm:pt modelId="{A8CC9F2D-0CCA-4326-98EC-5C3C3FFD75AB}" type="sibTrans" cxnId="{A2EAD3E3-7468-4E6D-BEE5-2C53ECBBE0DB}">
      <dgm:prSet/>
      <dgm:spPr/>
      <dgm:t>
        <a:bodyPr/>
        <a:lstStyle/>
        <a:p>
          <a:endParaRPr lang="en-US"/>
        </a:p>
      </dgm:t>
    </dgm:pt>
    <dgm:pt modelId="{AA5E12AB-5981-410D-979F-3A87D8330BC8}">
      <dgm:prSet phldrT="[Text]" custT="1"/>
      <dgm:spPr>
        <a:solidFill>
          <a:srgbClr val="99FFCC"/>
        </a:solidFill>
      </dgm:spPr>
      <dgm:t>
        <a:bodyPr/>
        <a:lstStyle/>
        <a:p>
          <a:r>
            <a:rPr lang="bg-BG" sz="2400" dirty="0" smtClean="0">
              <a:solidFill>
                <a:srgbClr val="4611DD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Целеви минимум – </a:t>
          </a:r>
          <a:r>
            <a:rPr lang="bg-BG" sz="2400" b="1" dirty="0" smtClean="0">
              <a:solidFill>
                <a:srgbClr val="4611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15 ваучера за държава членка </a:t>
          </a:r>
          <a:r>
            <a:rPr lang="bg-BG" sz="2400" dirty="0" smtClean="0">
              <a:solidFill>
                <a:srgbClr val="4611DD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 всеки отделен конкурс.</a:t>
          </a:r>
          <a:endParaRPr lang="en-US" sz="2400" dirty="0">
            <a:solidFill>
              <a:srgbClr val="4611DD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6798B4-E43D-44DB-B573-861619401B91}" type="parTrans" cxnId="{D2D39886-AE90-4D87-95DF-9CF6F3440048}">
      <dgm:prSet/>
      <dgm:spPr/>
      <dgm:t>
        <a:bodyPr/>
        <a:lstStyle/>
        <a:p>
          <a:endParaRPr lang="en-US"/>
        </a:p>
      </dgm:t>
    </dgm:pt>
    <dgm:pt modelId="{35FA5939-C92D-451D-A759-F8E795EE5333}" type="sibTrans" cxnId="{D2D39886-AE90-4D87-95DF-9CF6F3440048}">
      <dgm:prSet/>
      <dgm:spPr/>
      <dgm:t>
        <a:bodyPr/>
        <a:lstStyle/>
        <a:p>
          <a:endParaRPr lang="en-US"/>
        </a:p>
      </dgm:t>
    </dgm:pt>
    <dgm:pt modelId="{BD35DE82-FC9C-4EC2-88FC-65C94D82BBBD}">
      <dgm:prSet phldrT="[Text]" custT="1"/>
      <dgm:spPr>
        <a:solidFill>
          <a:srgbClr val="A2DEE6"/>
        </a:solidFill>
      </dgm:spPr>
      <dgm:t>
        <a:bodyPr/>
        <a:lstStyle/>
        <a:p>
          <a:r>
            <a:rPr lang="bg-BG" sz="2400" b="1" dirty="0" smtClean="0">
              <a:solidFill>
                <a:srgbClr val="4611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Максимум 8 % </a:t>
          </a:r>
          <a:r>
            <a:rPr lang="bg-BG" sz="2400" dirty="0" smtClean="0">
              <a:solidFill>
                <a:srgbClr val="4611DD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 индикативния бюджет за конкурса за държава членка.</a:t>
          </a:r>
          <a:endParaRPr lang="en-US" sz="2400" dirty="0">
            <a:solidFill>
              <a:srgbClr val="4611DD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7D79E2-FC15-4E0B-AFEA-E32965802491}" type="parTrans" cxnId="{D2E5832F-22CF-4A08-B91F-25333BBE11D5}">
      <dgm:prSet/>
      <dgm:spPr/>
      <dgm:t>
        <a:bodyPr/>
        <a:lstStyle/>
        <a:p>
          <a:endParaRPr lang="en-US"/>
        </a:p>
      </dgm:t>
    </dgm:pt>
    <dgm:pt modelId="{913B05E6-E30C-416B-A641-66B5534971EE}" type="sibTrans" cxnId="{D2E5832F-22CF-4A08-B91F-25333BBE11D5}">
      <dgm:prSet/>
      <dgm:spPr/>
      <dgm:t>
        <a:bodyPr/>
        <a:lstStyle/>
        <a:p>
          <a:endParaRPr lang="en-US"/>
        </a:p>
      </dgm:t>
    </dgm:pt>
    <dgm:pt modelId="{79ADDF37-4CC6-4CD1-A53A-9714DAFDFCB7}" type="pres">
      <dgm:prSet presAssocID="{2EBB79F2-06E3-40BD-A269-7797F639EF7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196BEAE-02FC-4294-AF3C-545A744C6378}" type="pres">
      <dgm:prSet presAssocID="{2CB6C22C-2B66-4683-B300-8A7E46D841CE}" presName="parentLin" presStyleCnt="0"/>
      <dgm:spPr/>
    </dgm:pt>
    <dgm:pt modelId="{8CE871FB-D152-4001-8311-3458EFB94FC5}" type="pres">
      <dgm:prSet presAssocID="{2CB6C22C-2B66-4683-B300-8A7E46D841CE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8C589AF3-C0D8-42BB-9452-AF5E632870EC}" type="pres">
      <dgm:prSet presAssocID="{2CB6C22C-2B66-4683-B300-8A7E46D841CE}" presName="parentText" presStyleLbl="node1" presStyleIdx="0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0141C2-346E-4264-A821-7C2FBAD108AE}" type="pres">
      <dgm:prSet presAssocID="{2CB6C22C-2B66-4683-B300-8A7E46D841CE}" presName="negativeSpace" presStyleCnt="0"/>
      <dgm:spPr/>
    </dgm:pt>
    <dgm:pt modelId="{08B152CD-0BE8-44FD-9680-047744D265F2}" type="pres">
      <dgm:prSet presAssocID="{2CB6C22C-2B66-4683-B300-8A7E46D841CE}" presName="childText" presStyleLbl="conFgAcc1" presStyleIdx="0" presStyleCnt="3">
        <dgm:presLayoutVars>
          <dgm:bulletEnabled val="1"/>
        </dgm:presLayoutVars>
      </dgm:prSet>
      <dgm:spPr/>
    </dgm:pt>
    <dgm:pt modelId="{C4F1E296-87A1-4F50-B000-97850BF9754C}" type="pres">
      <dgm:prSet presAssocID="{A8CC9F2D-0CCA-4326-98EC-5C3C3FFD75AB}" presName="spaceBetweenRectangles" presStyleCnt="0"/>
      <dgm:spPr/>
    </dgm:pt>
    <dgm:pt modelId="{D6F0CF24-2576-4C87-BCF1-C47CEB543493}" type="pres">
      <dgm:prSet presAssocID="{AA5E12AB-5981-410D-979F-3A87D8330BC8}" presName="parentLin" presStyleCnt="0"/>
      <dgm:spPr/>
    </dgm:pt>
    <dgm:pt modelId="{81D53AA6-622F-4837-9DB0-2FFB3113C5F2}" type="pres">
      <dgm:prSet presAssocID="{AA5E12AB-5981-410D-979F-3A87D8330BC8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8C0DC7C5-A5CB-4830-832A-87FC4E986913}" type="pres">
      <dgm:prSet presAssocID="{AA5E12AB-5981-410D-979F-3A87D8330BC8}" presName="parentText" presStyleLbl="node1" presStyleIdx="1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DAA807-C03F-44A3-A1DE-2B4F960CFEE4}" type="pres">
      <dgm:prSet presAssocID="{AA5E12AB-5981-410D-979F-3A87D8330BC8}" presName="negativeSpace" presStyleCnt="0"/>
      <dgm:spPr/>
    </dgm:pt>
    <dgm:pt modelId="{A2DCDF59-0E22-4535-97C6-E0EA21628A2F}" type="pres">
      <dgm:prSet presAssocID="{AA5E12AB-5981-410D-979F-3A87D8330BC8}" presName="childText" presStyleLbl="conFgAcc1" presStyleIdx="1" presStyleCnt="3">
        <dgm:presLayoutVars>
          <dgm:bulletEnabled val="1"/>
        </dgm:presLayoutVars>
      </dgm:prSet>
      <dgm:spPr/>
    </dgm:pt>
    <dgm:pt modelId="{F83757CF-98C1-4C59-89F2-F8B692C21AA5}" type="pres">
      <dgm:prSet presAssocID="{35FA5939-C92D-451D-A759-F8E795EE5333}" presName="spaceBetweenRectangles" presStyleCnt="0"/>
      <dgm:spPr/>
    </dgm:pt>
    <dgm:pt modelId="{2D1D579C-540E-4E73-95C7-49AD0416E2FD}" type="pres">
      <dgm:prSet presAssocID="{BD35DE82-FC9C-4EC2-88FC-65C94D82BBBD}" presName="parentLin" presStyleCnt="0"/>
      <dgm:spPr/>
    </dgm:pt>
    <dgm:pt modelId="{10A045C6-C202-4CCF-AB5C-4FB31AE656D4}" type="pres">
      <dgm:prSet presAssocID="{BD35DE82-FC9C-4EC2-88FC-65C94D82BBBD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C44E42B8-ACB0-4358-B97A-6853009B3467}" type="pres">
      <dgm:prSet presAssocID="{BD35DE82-FC9C-4EC2-88FC-65C94D82BBBD}" presName="parentText" presStyleLbl="node1" presStyleIdx="2" presStyleCnt="3" custScaleX="142857" custLinFactNeighborX="5403" custLinFactNeighborY="-342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2B0C13-D533-452A-BA74-C1F661F432EF}" type="pres">
      <dgm:prSet presAssocID="{BD35DE82-FC9C-4EC2-88FC-65C94D82BBBD}" presName="negativeSpace" presStyleCnt="0"/>
      <dgm:spPr/>
    </dgm:pt>
    <dgm:pt modelId="{E24AAF15-8D74-4487-9014-C11723FDA403}" type="pres">
      <dgm:prSet presAssocID="{BD35DE82-FC9C-4EC2-88FC-65C94D82BBB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2EAD3E3-7468-4E6D-BEE5-2C53ECBBE0DB}" srcId="{2EBB79F2-06E3-40BD-A269-7797F639EF7D}" destId="{2CB6C22C-2B66-4683-B300-8A7E46D841CE}" srcOrd="0" destOrd="0" parTransId="{EC541C73-5C28-4C97-BC47-3A9274805870}" sibTransId="{A8CC9F2D-0CCA-4326-98EC-5C3C3FFD75AB}"/>
    <dgm:cxn modelId="{D2E5832F-22CF-4A08-B91F-25333BBE11D5}" srcId="{2EBB79F2-06E3-40BD-A269-7797F639EF7D}" destId="{BD35DE82-FC9C-4EC2-88FC-65C94D82BBBD}" srcOrd="2" destOrd="0" parTransId="{BE7D79E2-FC15-4E0B-AFEA-E32965802491}" sibTransId="{913B05E6-E30C-416B-A641-66B5534971EE}"/>
    <dgm:cxn modelId="{E3008373-54BE-424C-B725-796CAC088901}" type="presOf" srcId="{2EBB79F2-06E3-40BD-A269-7797F639EF7D}" destId="{79ADDF37-4CC6-4CD1-A53A-9714DAFDFCB7}" srcOrd="0" destOrd="0" presId="urn:microsoft.com/office/officeart/2005/8/layout/list1"/>
    <dgm:cxn modelId="{4418187E-91DD-45D2-8E9C-26B467C31140}" type="presOf" srcId="{BD35DE82-FC9C-4EC2-88FC-65C94D82BBBD}" destId="{10A045C6-C202-4CCF-AB5C-4FB31AE656D4}" srcOrd="0" destOrd="0" presId="urn:microsoft.com/office/officeart/2005/8/layout/list1"/>
    <dgm:cxn modelId="{113697CB-7003-4CB9-87B0-16B1F7E5A588}" type="presOf" srcId="{BD35DE82-FC9C-4EC2-88FC-65C94D82BBBD}" destId="{C44E42B8-ACB0-4358-B97A-6853009B3467}" srcOrd="1" destOrd="0" presId="urn:microsoft.com/office/officeart/2005/8/layout/list1"/>
    <dgm:cxn modelId="{4DCDD953-F1AD-4C8C-B00A-E638F2B0B144}" type="presOf" srcId="{AA5E12AB-5981-410D-979F-3A87D8330BC8}" destId="{81D53AA6-622F-4837-9DB0-2FFB3113C5F2}" srcOrd="0" destOrd="0" presId="urn:microsoft.com/office/officeart/2005/8/layout/list1"/>
    <dgm:cxn modelId="{D2D39886-AE90-4D87-95DF-9CF6F3440048}" srcId="{2EBB79F2-06E3-40BD-A269-7797F639EF7D}" destId="{AA5E12AB-5981-410D-979F-3A87D8330BC8}" srcOrd="1" destOrd="0" parTransId="{BB6798B4-E43D-44DB-B573-861619401B91}" sibTransId="{35FA5939-C92D-451D-A759-F8E795EE5333}"/>
    <dgm:cxn modelId="{89BE7ADC-F289-4B4C-9401-8003A0749C28}" type="presOf" srcId="{2CB6C22C-2B66-4683-B300-8A7E46D841CE}" destId="{8C589AF3-C0D8-42BB-9452-AF5E632870EC}" srcOrd="1" destOrd="0" presId="urn:microsoft.com/office/officeart/2005/8/layout/list1"/>
    <dgm:cxn modelId="{D477C056-6E2F-4DC5-8543-752915786A20}" type="presOf" srcId="{2CB6C22C-2B66-4683-B300-8A7E46D841CE}" destId="{8CE871FB-D152-4001-8311-3458EFB94FC5}" srcOrd="0" destOrd="0" presId="urn:microsoft.com/office/officeart/2005/8/layout/list1"/>
    <dgm:cxn modelId="{6730082D-ACFF-47A0-9AB6-A2625A2FD90D}" type="presOf" srcId="{AA5E12AB-5981-410D-979F-3A87D8330BC8}" destId="{8C0DC7C5-A5CB-4830-832A-87FC4E986913}" srcOrd="1" destOrd="0" presId="urn:microsoft.com/office/officeart/2005/8/layout/list1"/>
    <dgm:cxn modelId="{5108BBD1-F36F-4991-9083-42AA991A3FC8}" type="presParOf" srcId="{79ADDF37-4CC6-4CD1-A53A-9714DAFDFCB7}" destId="{A196BEAE-02FC-4294-AF3C-545A744C6378}" srcOrd="0" destOrd="0" presId="urn:microsoft.com/office/officeart/2005/8/layout/list1"/>
    <dgm:cxn modelId="{72ADF817-2EF0-4AB4-B3E0-6C917E07D417}" type="presParOf" srcId="{A196BEAE-02FC-4294-AF3C-545A744C6378}" destId="{8CE871FB-D152-4001-8311-3458EFB94FC5}" srcOrd="0" destOrd="0" presId="urn:microsoft.com/office/officeart/2005/8/layout/list1"/>
    <dgm:cxn modelId="{3047BA50-E31D-4C20-BC0C-460AF08DCE99}" type="presParOf" srcId="{A196BEAE-02FC-4294-AF3C-545A744C6378}" destId="{8C589AF3-C0D8-42BB-9452-AF5E632870EC}" srcOrd="1" destOrd="0" presId="urn:microsoft.com/office/officeart/2005/8/layout/list1"/>
    <dgm:cxn modelId="{E8044814-86C3-48D4-8D8D-6D497AC2D9DE}" type="presParOf" srcId="{79ADDF37-4CC6-4CD1-A53A-9714DAFDFCB7}" destId="{C20141C2-346E-4264-A821-7C2FBAD108AE}" srcOrd="1" destOrd="0" presId="urn:microsoft.com/office/officeart/2005/8/layout/list1"/>
    <dgm:cxn modelId="{CE4469B7-3F1A-47CE-9368-EE4037FBE532}" type="presParOf" srcId="{79ADDF37-4CC6-4CD1-A53A-9714DAFDFCB7}" destId="{08B152CD-0BE8-44FD-9680-047744D265F2}" srcOrd="2" destOrd="0" presId="urn:microsoft.com/office/officeart/2005/8/layout/list1"/>
    <dgm:cxn modelId="{2125CADB-CF56-41FD-AFB0-648BBC6CB40C}" type="presParOf" srcId="{79ADDF37-4CC6-4CD1-A53A-9714DAFDFCB7}" destId="{C4F1E296-87A1-4F50-B000-97850BF9754C}" srcOrd="3" destOrd="0" presId="urn:microsoft.com/office/officeart/2005/8/layout/list1"/>
    <dgm:cxn modelId="{DED3515E-80FD-4737-8F3F-4AA0A0E52124}" type="presParOf" srcId="{79ADDF37-4CC6-4CD1-A53A-9714DAFDFCB7}" destId="{D6F0CF24-2576-4C87-BCF1-C47CEB543493}" srcOrd="4" destOrd="0" presId="urn:microsoft.com/office/officeart/2005/8/layout/list1"/>
    <dgm:cxn modelId="{9866B1F8-68A2-42B8-92F8-1431568571BA}" type="presParOf" srcId="{D6F0CF24-2576-4C87-BCF1-C47CEB543493}" destId="{81D53AA6-622F-4837-9DB0-2FFB3113C5F2}" srcOrd="0" destOrd="0" presId="urn:microsoft.com/office/officeart/2005/8/layout/list1"/>
    <dgm:cxn modelId="{6DCD1502-ABB4-4F15-B5CF-F04B60DF7552}" type="presParOf" srcId="{D6F0CF24-2576-4C87-BCF1-C47CEB543493}" destId="{8C0DC7C5-A5CB-4830-832A-87FC4E986913}" srcOrd="1" destOrd="0" presId="urn:microsoft.com/office/officeart/2005/8/layout/list1"/>
    <dgm:cxn modelId="{B0C6931E-5C6F-48F1-8457-F227A734671B}" type="presParOf" srcId="{79ADDF37-4CC6-4CD1-A53A-9714DAFDFCB7}" destId="{D0DAA807-C03F-44A3-A1DE-2B4F960CFEE4}" srcOrd="5" destOrd="0" presId="urn:microsoft.com/office/officeart/2005/8/layout/list1"/>
    <dgm:cxn modelId="{E230AE2F-BDC8-4C24-A0BF-D1B8C176033E}" type="presParOf" srcId="{79ADDF37-4CC6-4CD1-A53A-9714DAFDFCB7}" destId="{A2DCDF59-0E22-4535-97C6-E0EA21628A2F}" srcOrd="6" destOrd="0" presId="urn:microsoft.com/office/officeart/2005/8/layout/list1"/>
    <dgm:cxn modelId="{B8500E91-29E4-444D-B689-1B1F57B8B837}" type="presParOf" srcId="{79ADDF37-4CC6-4CD1-A53A-9714DAFDFCB7}" destId="{F83757CF-98C1-4C59-89F2-F8B692C21AA5}" srcOrd="7" destOrd="0" presId="urn:microsoft.com/office/officeart/2005/8/layout/list1"/>
    <dgm:cxn modelId="{F1B9B608-3377-425F-A339-84746C2B9B81}" type="presParOf" srcId="{79ADDF37-4CC6-4CD1-A53A-9714DAFDFCB7}" destId="{2D1D579C-540E-4E73-95C7-49AD0416E2FD}" srcOrd="8" destOrd="0" presId="urn:microsoft.com/office/officeart/2005/8/layout/list1"/>
    <dgm:cxn modelId="{64AB586F-4F65-48B8-9947-B43F132A6CF1}" type="presParOf" srcId="{2D1D579C-540E-4E73-95C7-49AD0416E2FD}" destId="{10A045C6-C202-4CCF-AB5C-4FB31AE656D4}" srcOrd="0" destOrd="0" presId="urn:microsoft.com/office/officeart/2005/8/layout/list1"/>
    <dgm:cxn modelId="{BAFB2E08-3105-435F-B8A5-10C36F04984B}" type="presParOf" srcId="{2D1D579C-540E-4E73-95C7-49AD0416E2FD}" destId="{C44E42B8-ACB0-4358-B97A-6853009B3467}" srcOrd="1" destOrd="0" presId="urn:microsoft.com/office/officeart/2005/8/layout/list1"/>
    <dgm:cxn modelId="{4FB892F7-38FB-48DA-9B68-817CB7B31E1B}" type="presParOf" srcId="{79ADDF37-4CC6-4CD1-A53A-9714DAFDFCB7}" destId="{492B0C13-D533-452A-BA74-C1F661F432EF}" srcOrd="9" destOrd="0" presId="urn:microsoft.com/office/officeart/2005/8/layout/list1"/>
    <dgm:cxn modelId="{0F20B8F3-B63A-4FA6-8D3C-A297EAEFCBE3}" type="presParOf" srcId="{79ADDF37-4CC6-4CD1-A53A-9714DAFDFCB7}" destId="{E24AAF15-8D74-4487-9014-C11723FDA40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20402ED-995F-4ADE-9D07-95C7A49EDE58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4BFEB3D-1199-47EF-8B80-697DE3AB3C00}">
      <dgm:prSet/>
      <dgm:spPr/>
      <dgm:t>
        <a:bodyPr/>
        <a:lstStyle/>
        <a:p>
          <a:pPr rtl="0"/>
          <a:r>
            <a:rPr lang="bg-BG" b="1" dirty="0" smtClean="0">
              <a:solidFill>
                <a:srgbClr val="4611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Инициативата ще осигури единна автентикационна система за „еднократно вписване“ на крайните потребители на територия на целия ЕС. </a:t>
          </a:r>
          <a:endParaRPr lang="bg-BG" dirty="0">
            <a:solidFill>
              <a:srgbClr val="4611DD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52CE71-442A-48F5-BAA1-30119F38EE06}" type="parTrans" cxnId="{13C6D283-B812-4CE7-B771-0AE635A812F0}">
      <dgm:prSet/>
      <dgm:spPr/>
      <dgm:t>
        <a:bodyPr/>
        <a:lstStyle/>
        <a:p>
          <a:endParaRPr lang="en-US"/>
        </a:p>
      </dgm:t>
    </dgm:pt>
    <dgm:pt modelId="{70186233-4B43-4B0A-9985-51F0C1E3BC72}" type="sibTrans" cxnId="{13C6D283-B812-4CE7-B771-0AE635A812F0}">
      <dgm:prSet/>
      <dgm:spPr/>
      <dgm:t>
        <a:bodyPr/>
        <a:lstStyle/>
        <a:p>
          <a:endParaRPr lang="en-US"/>
        </a:p>
      </dgm:t>
    </dgm:pt>
    <dgm:pt modelId="{524F7947-F6F8-4857-9209-19742649554C}" type="pres">
      <dgm:prSet presAssocID="{D20402ED-995F-4ADE-9D07-95C7A49EDE5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E90ED19-2437-4A85-AE8B-2FC9068AB376}" type="pres">
      <dgm:prSet presAssocID="{D20402ED-995F-4ADE-9D07-95C7A49EDE58}" presName="arrow" presStyleLbl="bgShp" presStyleIdx="0" presStyleCnt="1" custLinFactNeighborX="849" custLinFactNeighborY="-325"/>
      <dgm:spPr/>
    </dgm:pt>
    <dgm:pt modelId="{83DE7721-3B18-4914-8563-54BFEFC88017}" type="pres">
      <dgm:prSet presAssocID="{D20402ED-995F-4ADE-9D07-95C7A49EDE58}" presName="points" presStyleCnt="0"/>
      <dgm:spPr/>
    </dgm:pt>
    <dgm:pt modelId="{80D23D4C-54AC-40A6-980C-BFF2CEA46769}" type="pres">
      <dgm:prSet presAssocID="{54BFEB3D-1199-47EF-8B80-697DE3AB3C00}" presName="compositeA" presStyleCnt="0"/>
      <dgm:spPr/>
    </dgm:pt>
    <dgm:pt modelId="{04E25909-4421-480C-9646-2A1FE7742ECE}" type="pres">
      <dgm:prSet presAssocID="{54BFEB3D-1199-47EF-8B80-697DE3AB3C00}" presName="textA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13C8CF-CC94-41D8-ABA6-B5412A57ADE8}" type="pres">
      <dgm:prSet presAssocID="{54BFEB3D-1199-47EF-8B80-697DE3AB3C00}" presName="circleA" presStyleLbl="node1" presStyleIdx="0" presStyleCnt="1"/>
      <dgm:spPr>
        <a:solidFill>
          <a:srgbClr val="91E8F7"/>
        </a:solidFill>
      </dgm:spPr>
    </dgm:pt>
    <dgm:pt modelId="{8E1DF12D-8B29-4F6B-B17A-D607618C1FEB}" type="pres">
      <dgm:prSet presAssocID="{54BFEB3D-1199-47EF-8B80-697DE3AB3C00}" presName="spaceA" presStyleCnt="0"/>
      <dgm:spPr/>
    </dgm:pt>
  </dgm:ptLst>
  <dgm:cxnLst>
    <dgm:cxn modelId="{13C6D283-B812-4CE7-B771-0AE635A812F0}" srcId="{D20402ED-995F-4ADE-9D07-95C7A49EDE58}" destId="{54BFEB3D-1199-47EF-8B80-697DE3AB3C00}" srcOrd="0" destOrd="0" parTransId="{8E52CE71-442A-48F5-BAA1-30119F38EE06}" sibTransId="{70186233-4B43-4B0A-9985-51F0C1E3BC72}"/>
    <dgm:cxn modelId="{4B961899-8B57-4F68-B96E-BA11BF3CA47B}" type="presOf" srcId="{D20402ED-995F-4ADE-9D07-95C7A49EDE58}" destId="{524F7947-F6F8-4857-9209-19742649554C}" srcOrd="0" destOrd="0" presId="urn:microsoft.com/office/officeart/2005/8/layout/hProcess11"/>
    <dgm:cxn modelId="{8BA07147-A343-4B79-8290-C82F57C53FEC}" type="presOf" srcId="{54BFEB3D-1199-47EF-8B80-697DE3AB3C00}" destId="{04E25909-4421-480C-9646-2A1FE7742ECE}" srcOrd="0" destOrd="0" presId="urn:microsoft.com/office/officeart/2005/8/layout/hProcess11"/>
    <dgm:cxn modelId="{45F100C0-FBDE-479F-B1E1-2936CA393E4F}" type="presParOf" srcId="{524F7947-F6F8-4857-9209-19742649554C}" destId="{FE90ED19-2437-4A85-AE8B-2FC9068AB376}" srcOrd="0" destOrd="0" presId="urn:microsoft.com/office/officeart/2005/8/layout/hProcess11"/>
    <dgm:cxn modelId="{A63C9501-5008-46FD-95A3-6AC8F2730325}" type="presParOf" srcId="{524F7947-F6F8-4857-9209-19742649554C}" destId="{83DE7721-3B18-4914-8563-54BFEFC88017}" srcOrd="1" destOrd="0" presId="urn:microsoft.com/office/officeart/2005/8/layout/hProcess11"/>
    <dgm:cxn modelId="{DA15AE2C-8DD5-4C93-9F67-6A0F9C1FD69F}" type="presParOf" srcId="{83DE7721-3B18-4914-8563-54BFEFC88017}" destId="{80D23D4C-54AC-40A6-980C-BFF2CEA46769}" srcOrd="0" destOrd="0" presId="urn:microsoft.com/office/officeart/2005/8/layout/hProcess11"/>
    <dgm:cxn modelId="{16BAAE0F-A23E-41F9-BC99-3F8EEAAADEEB}" type="presParOf" srcId="{80D23D4C-54AC-40A6-980C-BFF2CEA46769}" destId="{04E25909-4421-480C-9646-2A1FE7742ECE}" srcOrd="0" destOrd="0" presId="urn:microsoft.com/office/officeart/2005/8/layout/hProcess11"/>
    <dgm:cxn modelId="{767C8052-33A6-4CA8-909F-0F28F3928FA6}" type="presParOf" srcId="{80D23D4C-54AC-40A6-980C-BFF2CEA46769}" destId="{0713C8CF-CC94-41D8-ABA6-B5412A57ADE8}" srcOrd="1" destOrd="0" presId="urn:microsoft.com/office/officeart/2005/8/layout/hProcess11"/>
    <dgm:cxn modelId="{C2052F3B-71C8-4AEE-A7AB-A9BED58B92C7}" type="presParOf" srcId="{80D23D4C-54AC-40A6-980C-BFF2CEA46769}" destId="{8E1DF12D-8B29-4F6B-B17A-D607618C1FEB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D51DE86-7447-4FA8-99F2-2D55220DB779}" type="doc">
      <dgm:prSet loTypeId="urn:microsoft.com/office/officeart/2008/layout/PictureAccent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68C300B-DAE3-4EF6-BEC9-D9FF34617B41}">
      <dgm:prSet phldrT="[Text]" custT="1"/>
      <dgm:spPr>
        <a:solidFill>
          <a:srgbClr val="ECCAE7"/>
        </a:solidFill>
      </dgm:spPr>
      <dgm:t>
        <a:bodyPr/>
        <a:lstStyle/>
        <a:p>
          <a:r>
            <a:rPr lang="bg-BG" sz="3200" b="1" dirty="0" smtClean="0">
              <a:solidFill>
                <a:srgbClr val="4611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Критерии за допустимост</a:t>
          </a:r>
          <a:endParaRPr lang="en-US" sz="3200" b="1" dirty="0">
            <a:solidFill>
              <a:srgbClr val="4611DD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1838D3-B37E-49A9-9687-A3082AB89F14}" type="parTrans" cxnId="{19DE8E04-2354-46C5-8602-575B87D9BF74}">
      <dgm:prSet/>
      <dgm:spPr/>
      <dgm:t>
        <a:bodyPr/>
        <a:lstStyle/>
        <a:p>
          <a:endParaRPr lang="en-US"/>
        </a:p>
      </dgm:t>
    </dgm:pt>
    <dgm:pt modelId="{9E07234E-2FC4-44D4-9040-5A758FAF0E24}" type="sibTrans" cxnId="{19DE8E04-2354-46C5-8602-575B87D9BF74}">
      <dgm:prSet/>
      <dgm:spPr/>
      <dgm:t>
        <a:bodyPr/>
        <a:lstStyle/>
        <a:p>
          <a:endParaRPr lang="en-US"/>
        </a:p>
      </dgm:t>
    </dgm:pt>
    <dgm:pt modelId="{0B89F20F-7D47-4FE9-AB50-742DCBCB9837}">
      <dgm:prSet phldrT="[Text]"/>
      <dgm:spPr>
        <a:solidFill>
          <a:srgbClr val="C9A4E4"/>
        </a:solidFill>
      </dgm:spPr>
      <dgm:t>
        <a:bodyPr/>
        <a:lstStyle/>
        <a:p>
          <a:pPr algn="l"/>
          <a:r>
            <a:rPr lang="bg-BG" b="1" dirty="0" smtClean="0">
              <a:solidFill>
                <a:srgbClr val="4611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Подаване навреме: </a:t>
          </a:r>
          <a:r>
            <a:rPr lang="bg-BG" dirty="0" smtClean="0">
              <a:solidFill>
                <a:srgbClr val="4611DD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Заявленията трябва да бъдат подадени до датата и часа, определени в условията на конкурса.</a:t>
          </a:r>
          <a:endParaRPr lang="en-US" dirty="0">
            <a:solidFill>
              <a:srgbClr val="4611DD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BACA25-A3F2-4120-AF98-5D4093B9BE9F}" type="parTrans" cxnId="{316A0C01-66A4-47A1-AF35-F383C08A190C}">
      <dgm:prSet/>
      <dgm:spPr/>
      <dgm:t>
        <a:bodyPr/>
        <a:lstStyle/>
        <a:p>
          <a:endParaRPr lang="en-US"/>
        </a:p>
      </dgm:t>
    </dgm:pt>
    <dgm:pt modelId="{68A74E13-131D-4868-89E0-6F391C52BA80}" type="sibTrans" cxnId="{316A0C01-66A4-47A1-AF35-F383C08A190C}">
      <dgm:prSet/>
      <dgm:spPr/>
      <dgm:t>
        <a:bodyPr/>
        <a:lstStyle/>
        <a:p>
          <a:endParaRPr lang="en-US"/>
        </a:p>
      </dgm:t>
    </dgm:pt>
    <dgm:pt modelId="{2F72C9B8-970B-4B24-A79F-FCD2ECCB4D61}">
      <dgm:prSet phldrT="[Text]"/>
      <dgm:spPr>
        <a:solidFill>
          <a:srgbClr val="A2DEE6"/>
        </a:solidFill>
      </dgm:spPr>
      <dgm:t>
        <a:bodyPr/>
        <a:lstStyle/>
        <a:p>
          <a:pPr algn="l"/>
          <a:r>
            <a:rPr lang="bg-BG" b="1" dirty="0" smtClean="0">
              <a:solidFill>
                <a:srgbClr val="4611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Пълнота:</a:t>
          </a:r>
          <a:r>
            <a:rPr lang="bg-BG" b="0" dirty="0" smtClean="0">
              <a:solidFill>
                <a:srgbClr val="4611DD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цялата необходима информация трябва да бъде подадена до крайния срок на конкурса. Непълните заявления ще се считат за недопустими.</a:t>
          </a:r>
          <a:endParaRPr lang="en-US" b="0" dirty="0">
            <a:solidFill>
              <a:srgbClr val="4611DD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080492-247D-4B8F-B942-5829AAEA82A6}" type="parTrans" cxnId="{8F9A2CB1-3EE3-409C-A84A-0AB05D9F5ABC}">
      <dgm:prSet/>
      <dgm:spPr/>
      <dgm:t>
        <a:bodyPr/>
        <a:lstStyle/>
        <a:p>
          <a:endParaRPr lang="en-US"/>
        </a:p>
      </dgm:t>
    </dgm:pt>
    <dgm:pt modelId="{B8B08219-B942-4194-9192-0E254FC51C33}" type="sibTrans" cxnId="{8F9A2CB1-3EE3-409C-A84A-0AB05D9F5ABC}">
      <dgm:prSet/>
      <dgm:spPr/>
      <dgm:t>
        <a:bodyPr/>
        <a:lstStyle/>
        <a:p>
          <a:endParaRPr lang="en-US"/>
        </a:p>
      </dgm:t>
    </dgm:pt>
    <dgm:pt modelId="{06EC437E-5E25-439C-9CCF-4B1A1B1421AE}" type="pres">
      <dgm:prSet presAssocID="{CD51DE86-7447-4FA8-99F2-2D55220DB779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CDE30A2-D474-4104-A849-860B2CF038EC}" type="pres">
      <dgm:prSet presAssocID="{F68C300B-DAE3-4EF6-BEC9-D9FF34617B41}" presName="root" presStyleCnt="0">
        <dgm:presLayoutVars>
          <dgm:chMax/>
          <dgm:chPref val="4"/>
        </dgm:presLayoutVars>
      </dgm:prSet>
      <dgm:spPr/>
    </dgm:pt>
    <dgm:pt modelId="{2DF64507-4F6F-414D-A805-EF0341EF65F4}" type="pres">
      <dgm:prSet presAssocID="{F68C300B-DAE3-4EF6-BEC9-D9FF34617B41}" presName="rootComposite" presStyleCnt="0">
        <dgm:presLayoutVars/>
      </dgm:prSet>
      <dgm:spPr/>
    </dgm:pt>
    <dgm:pt modelId="{820D9D76-6349-4271-A442-727CE31B1866}" type="pres">
      <dgm:prSet presAssocID="{F68C300B-DAE3-4EF6-BEC9-D9FF34617B41}" presName="rootText" presStyleLbl="node0" presStyleIdx="0" presStyleCnt="1" custLinFactNeighborX="-875" custLinFactNeighborY="-3180">
        <dgm:presLayoutVars>
          <dgm:chMax/>
          <dgm:chPref val="4"/>
        </dgm:presLayoutVars>
      </dgm:prSet>
      <dgm:spPr/>
      <dgm:t>
        <a:bodyPr/>
        <a:lstStyle/>
        <a:p>
          <a:endParaRPr lang="en-US"/>
        </a:p>
      </dgm:t>
    </dgm:pt>
    <dgm:pt modelId="{1525D917-079F-4290-8D12-C55E70C4EAB7}" type="pres">
      <dgm:prSet presAssocID="{F68C300B-DAE3-4EF6-BEC9-D9FF34617B41}" presName="childShape" presStyleCnt="0">
        <dgm:presLayoutVars>
          <dgm:chMax val="0"/>
          <dgm:chPref val="0"/>
        </dgm:presLayoutVars>
      </dgm:prSet>
      <dgm:spPr/>
    </dgm:pt>
    <dgm:pt modelId="{72CD2D9C-9C88-4D7F-9E0D-666365FC55A7}" type="pres">
      <dgm:prSet presAssocID="{0B89F20F-7D47-4FE9-AB50-742DCBCB9837}" presName="childComposite" presStyleCnt="0">
        <dgm:presLayoutVars>
          <dgm:chMax val="0"/>
          <dgm:chPref val="0"/>
        </dgm:presLayoutVars>
      </dgm:prSet>
      <dgm:spPr/>
    </dgm:pt>
    <dgm:pt modelId="{FC07E700-6CE2-4A8E-B00C-BDBD0D806F52}" type="pres">
      <dgm:prSet presAssocID="{0B89F20F-7D47-4FE9-AB50-742DCBCB9837}" presName="Image" presStyleLbl="node1" presStyleIdx="0" presStyleCnt="2"/>
      <dgm:spPr>
        <a:solidFill>
          <a:srgbClr val="C9A4E4"/>
        </a:solidFill>
      </dgm:spPr>
    </dgm:pt>
    <dgm:pt modelId="{0A01B183-B1FD-4C82-A85C-CF8786800FBD}" type="pres">
      <dgm:prSet presAssocID="{0B89F20F-7D47-4FE9-AB50-742DCBCB9837}" presName="childText" presStyleLbl="l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44D491-1ABC-4BF3-B1B0-8FDAF347E964}" type="pres">
      <dgm:prSet presAssocID="{2F72C9B8-970B-4B24-A79F-FCD2ECCB4D61}" presName="childComposite" presStyleCnt="0">
        <dgm:presLayoutVars>
          <dgm:chMax val="0"/>
          <dgm:chPref val="0"/>
        </dgm:presLayoutVars>
      </dgm:prSet>
      <dgm:spPr/>
    </dgm:pt>
    <dgm:pt modelId="{66D77ADF-155D-45C9-8273-390ED353ABBD}" type="pres">
      <dgm:prSet presAssocID="{2F72C9B8-970B-4B24-A79F-FCD2ECCB4D61}" presName="Image" presStyleLbl="node1" presStyleIdx="1" presStyleCnt="2"/>
      <dgm:spPr>
        <a:solidFill>
          <a:srgbClr val="A2DEE6"/>
        </a:solidFill>
      </dgm:spPr>
    </dgm:pt>
    <dgm:pt modelId="{4B3E6C79-4C2B-4AA8-9271-19E2AECD33EF}" type="pres">
      <dgm:prSet presAssocID="{2F72C9B8-970B-4B24-A79F-FCD2ECCB4D61}" presName="childText" presStyleLbl="l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16A0C01-66A4-47A1-AF35-F383C08A190C}" srcId="{F68C300B-DAE3-4EF6-BEC9-D9FF34617B41}" destId="{0B89F20F-7D47-4FE9-AB50-742DCBCB9837}" srcOrd="0" destOrd="0" parTransId="{5EBACA25-A3F2-4120-AF98-5D4093B9BE9F}" sibTransId="{68A74E13-131D-4868-89E0-6F391C52BA80}"/>
    <dgm:cxn modelId="{19DE8E04-2354-46C5-8602-575B87D9BF74}" srcId="{CD51DE86-7447-4FA8-99F2-2D55220DB779}" destId="{F68C300B-DAE3-4EF6-BEC9-D9FF34617B41}" srcOrd="0" destOrd="0" parTransId="{6E1838D3-B37E-49A9-9687-A3082AB89F14}" sibTransId="{9E07234E-2FC4-44D4-9040-5A758FAF0E24}"/>
    <dgm:cxn modelId="{3A9A0AF5-3438-45E0-A9DB-3F940A15D8D7}" type="presOf" srcId="{2F72C9B8-970B-4B24-A79F-FCD2ECCB4D61}" destId="{4B3E6C79-4C2B-4AA8-9271-19E2AECD33EF}" srcOrd="0" destOrd="0" presId="urn:microsoft.com/office/officeart/2008/layout/PictureAccentList"/>
    <dgm:cxn modelId="{1C73B14E-77C0-40EE-817E-29FE4142CB0F}" type="presOf" srcId="{F68C300B-DAE3-4EF6-BEC9-D9FF34617B41}" destId="{820D9D76-6349-4271-A442-727CE31B1866}" srcOrd="0" destOrd="0" presId="urn:microsoft.com/office/officeart/2008/layout/PictureAccentList"/>
    <dgm:cxn modelId="{B72EE14B-D161-4DD4-8DFE-30D0E0CCE84B}" type="presOf" srcId="{0B89F20F-7D47-4FE9-AB50-742DCBCB9837}" destId="{0A01B183-B1FD-4C82-A85C-CF8786800FBD}" srcOrd="0" destOrd="0" presId="urn:microsoft.com/office/officeart/2008/layout/PictureAccentList"/>
    <dgm:cxn modelId="{8F9A2CB1-3EE3-409C-A84A-0AB05D9F5ABC}" srcId="{F68C300B-DAE3-4EF6-BEC9-D9FF34617B41}" destId="{2F72C9B8-970B-4B24-A79F-FCD2ECCB4D61}" srcOrd="1" destOrd="0" parTransId="{78080492-247D-4B8F-B942-5829AAEA82A6}" sibTransId="{B8B08219-B942-4194-9192-0E254FC51C33}"/>
    <dgm:cxn modelId="{0F4AB9C2-7FB0-4306-A9EC-6F7B1618EEDF}" type="presOf" srcId="{CD51DE86-7447-4FA8-99F2-2D55220DB779}" destId="{06EC437E-5E25-439C-9CCF-4B1A1B1421AE}" srcOrd="0" destOrd="0" presId="urn:microsoft.com/office/officeart/2008/layout/PictureAccentList"/>
    <dgm:cxn modelId="{AED1EA0A-A90E-4BE6-8C5F-588C751A6B47}" type="presParOf" srcId="{06EC437E-5E25-439C-9CCF-4B1A1B1421AE}" destId="{2CDE30A2-D474-4104-A849-860B2CF038EC}" srcOrd="0" destOrd="0" presId="urn:microsoft.com/office/officeart/2008/layout/PictureAccentList"/>
    <dgm:cxn modelId="{CAB7FAF8-2AE6-4892-8B42-60CDB4E3CA38}" type="presParOf" srcId="{2CDE30A2-D474-4104-A849-860B2CF038EC}" destId="{2DF64507-4F6F-414D-A805-EF0341EF65F4}" srcOrd="0" destOrd="0" presId="urn:microsoft.com/office/officeart/2008/layout/PictureAccentList"/>
    <dgm:cxn modelId="{E9CBE3B6-1834-4244-B8F5-BB8DECD414F8}" type="presParOf" srcId="{2DF64507-4F6F-414D-A805-EF0341EF65F4}" destId="{820D9D76-6349-4271-A442-727CE31B1866}" srcOrd="0" destOrd="0" presId="urn:microsoft.com/office/officeart/2008/layout/PictureAccentList"/>
    <dgm:cxn modelId="{794A9A3B-AA03-423F-860E-06244C21927F}" type="presParOf" srcId="{2CDE30A2-D474-4104-A849-860B2CF038EC}" destId="{1525D917-079F-4290-8D12-C55E70C4EAB7}" srcOrd="1" destOrd="0" presId="urn:microsoft.com/office/officeart/2008/layout/PictureAccentList"/>
    <dgm:cxn modelId="{01593373-76FA-4F3C-8D57-39280636146E}" type="presParOf" srcId="{1525D917-079F-4290-8D12-C55E70C4EAB7}" destId="{72CD2D9C-9C88-4D7F-9E0D-666365FC55A7}" srcOrd="0" destOrd="0" presId="urn:microsoft.com/office/officeart/2008/layout/PictureAccentList"/>
    <dgm:cxn modelId="{A72D8D5B-A90A-4A09-BD82-85F488E54AB3}" type="presParOf" srcId="{72CD2D9C-9C88-4D7F-9E0D-666365FC55A7}" destId="{FC07E700-6CE2-4A8E-B00C-BDBD0D806F52}" srcOrd="0" destOrd="0" presId="urn:microsoft.com/office/officeart/2008/layout/PictureAccentList"/>
    <dgm:cxn modelId="{5D80C050-F866-4456-9298-BDD2BFCAC3AD}" type="presParOf" srcId="{72CD2D9C-9C88-4D7F-9E0D-666365FC55A7}" destId="{0A01B183-B1FD-4C82-A85C-CF8786800FBD}" srcOrd="1" destOrd="0" presId="urn:microsoft.com/office/officeart/2008/layout/PictureAccentList"/>
    <dgm:cxn modelId="{F6589B1C-A5B8-489B-984D-F4B6754F4643}" type="presParOf" srcId="{1525D917-079F-4290-8D12-C55E70C4EAB7}" destId="{7A44D491-1ABC-4BF3-B1B0-8FDAF347E964}" srcOrd="1" destOrd="0" presId="urn:microsoft.com/office/officeart/2008/layout/PictureAccentList"/>
    <dgm:cxn modelId="{FE4D29F2-1BD0-4C89-993D-D140751A4D49}" type="presParOf" srcId="{7A44D491-1ABC-4BF3-B1B0-8FDAF347E964}" destId="{66D77ADF-155D-45C9-8273-390ED353ABBD}" srcOrd="0" destOrd="0" presId="urn:microsoft.com/office/officeart/2008/layout/PictureAccentList"/>
    <dgm:cxn modelId="{11E7CAE2-9472-4170-A329-A7DA05474FE3}" type="presParOf" srcId="{7A44D491-1ABC-4BF3-B1B0-8FDAF347E964}" destId="{4B3E6C79-4C2B-4AA8-9271-19E2AECD33EF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D51DE86-7447-4FA8-99F2-2D55220DB779}" type="doc">
      <dgm:prSet loTypeId="urn:microsoft.com/office/officeart/2008/layout/PictureAccent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68C300B-DAE3-4EF6-BEC9-D9FF34617B41}">
      <dgm:prSet phldrT="[Text]" custT="1"/>
      <dgm:spPr>
        <a:solidFill>
          <a:srgbClr val="ECCAE7"/>
        </a:solidFill>
      </dgm:spPr>
      <dgm:t>
        <a:bodyPr/>
        <a:lstStyle/>
        <a:p>
          <a:r>
            <a:rPr lang="bg-BG" sz="3200" b="1" dirty="0" smtClean="0">
              <a:solidFill>
                <a:srgbClr val="4611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Критерии за изключване</a:t>
          </a:r>
          <a:endParaRPr lang="en-US" sz="3200" b="1" dirty="0">
            <a:solidFill>
              <a:srgbClr val="4611DD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1838D3-B37E-49A9-9687-A3082AB89F14}" type="parTrans" cxnId="{19DE8E04-2354-46C5-8602-575B87D9BF74}">
      <dgm:prSet/>
      <dgm:spPr/>
      <dgm:t>
        <a:bodyPr/>
        <a:lstStyle/>
        <a:p>
          <a:endParaRPr lang="en-US"/>
        </a:p>
      </dgm:t>
    </dgm:pt>
    <dgm:pt modelId="{9E07234E-2FC4-44D4-9040-5A758FAF0E24}" type="sibTrans" cxnId="{19DE8E04-2354-46C5-8602-575B87D9BF74}">
      <dgm:prSet/>
      <dgm:spPr/>
      <dgm:t>
        <a:bodyPr/>
        <a:lstStyle/>
        <a:p>
          <a:endParaRPr lang="en-US"/>
        </a:p>
      </dgm:t>
    </dgm:pt>
    <dgm:pt modelId="{0B89F20F-7D47-4FE9-AB50-742DCBCB9837}">
      <dgm:prSet phldrT="[Text]" custT="1"/>
      <dgm:spPr>
        <a:solidFill>
          <a:srgbClr val="A2DEE6"/>
        </a:solidFill>
      </dgm:spPr>
      <dgm:t>
        <a:bodyPr/>
        <a:lstStyle/>
        <a:p>
          <a:pPr algn="l"/>
          <a:r>
            <a:rPr lang="bg-BG" sz="1800" b="1" dirty="0" smtClean="0">
              <a:solidFill>
                <a:srgbClr val="4611DD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Действия, дублиращи съществуващи безплатни частни или обществени мрежи със сходни характеристики, включително качество, в едно и също обществено пространство, не отговарят на условията за получаване на финансиране. </a:t>
          </a:r>
          <a:endParaRPr lang="en-US" sz="1800" b="1" dirty="0">
            <a:solidFill>
              <a:srgbClr val="4611DD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BACA25-A3F2-4120-AF98-5D4093B9BE9F}" type="parTrans" cxnId="{316A0C01-66A4-47A1-AF35-F383C08A190C}">
      <dgm:prSet/>
      <dgm:spPr/>
      <dgm:t>
        <a:bodyPr/>
        <a:lstStyle/>
        <a:p>
          <a:endParaRPr lang="en-US"/>
        </a:p>
      </dgm:t>
    </dgm:pt>
    <dgm:pt modelId="{68A74E13-131D-4868-89E0-6F391C52BA80}" type="sibTrans" cxnId="{316A0C01-66A4-47A1-AF35-F383C08A190C}">
      <dgm:prSet/>
      <dgm:spPr/>
      <dgm:t>
        <a:bodyPr/>
        <a:lstStyle/>
        <a:p>
          <a:endParaRPr lang="en-US"/>
        </a:p>
      </dgm:t>
    </dgm:pt>
    <dgm:pt modelId="{06EC437E-5E25-439C-9CCF-4B1A1B1421AE}" type="pres">
      <dgm:prSet presAssocID="{CD51DE86-7447-4FA8-99F2-2D55220DB779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CDE30A2-D474-4104-A849-860B2CF038EC}" type="pres">
      <dgm:prSet presAssocID="{F68C300B-DAE3-4EF6-BEC9-D9FF34617B41}" presName="root" presStyleCnt="0">
        <dgm:presLayoutVars>
          <dgm:chMax/>
          <dgm:chPref val="4"/>
        </dgm:presLayoutVars>
      </dgm:prSet>
      <dgm:spPr/>
    </dgm:pt>
    <dgm:pt modelId="{2DF64507-4F6F-414D-A805-EF0341EF65F4}" type="pres">
      <dgm:prSet presAssocID="{F68C300B-DAE3-4EF6-BEC9-D9FF34617B41}" presName="rootComposite" presStyleCnt="0">
        <dgm:presLayoutVars/>
      </dgm:prSet>
      <dgm:spPr/>
    </dgm:pt>
    <dgm:pt modelId="{820D9D76-6349-4271-A442-727CE31B1866}" type="pres">
      <dgm:prSet presAssocID="{F68C300B-DAE3-4EF6-BEC9-D9FF34617B41}" presName="rootText" presStyleLbl="node0" presStyleIdx="0" presStyleCnt="1" custLinFactNeighborX="-875" custLinFactNeighborY="-3180">
        <dgm:presLayoutVars>
          <dgm:chMax/>
          <dgm:chPref val="4"/>
        </dgm:presLayoutVars>
      </dgm:prSet>
      <dgm:spPr/>
      <dgm:t>
        <a:bodyPr/>
        <a:lstStyle/>
        <a:p>
          <a:endParaRPr lang="en-US"/>
        </a:p>
      </dgm:t>
    </dgm:pt>
    <dgm:pt modelId="{1525D917-079F-4290-8D12-C55E70C4EAB7}" type="pres">
      <dgm:prSet presAssocID="{F68C300B-DAE3-4EF6-BEC9-D9FF34617B41}" presName="childShape" presStyleCnt="0">
        <dgm:presLayoutVars>
          <dgm:chMax val="0"/>
          <dgm:chPref val="0"/>
        </dgm:presLayoutVars>
      </dgm:prSet>
      <dgm:spPr/>
    </dgm:pt>
    <dgm:pt modelId="{72CD2D9C-9C88-4D7F-9E0D-666365FC55A7}" type="pres">
      <dgm:prSet presAssocID="{0B89F20F-7D47-4FE9-AB50-742DCBCB9837}" presName="childComposite" presStyleCnt="0">
        <dgm:presLayoutVars>
          <dgm:chMax val="0"/>
          <dgm:chPref val="0"/>
        </dgm:presLayoutVars>
      </dgm:prSet>
      <dgm:spPr/>
    </dgm:pt>
    <dgm:pt modelId="{FC07E700-6CE2-4A8E-B00C-BDBD0D806F52}" type="pres">
      <dgm:prSet presAssocID="{0B89F20F-7D47-4FE9-AB50-742DCBCB9837}" presName="Image" presStyleLbl="node1" presStyleIdx="0" presStyleCnt="1"/>
      <dgm:spPr>
        <a:solidFill>
          <a:srgbClr val="A2DEE6"/>
        </a:solidFill>
      </dgm:spPr>
    </dgm:pt>
    <dgm:pt modelId="{0A01B183-B1FD-4C82-A85C-CF8786800FBD}" type="pres">
      <dgm:prSet presAssocID="{0B89F20F-7D47-4FE9-AB50-742DCBCB9837}" presName="childText" presStyleLbl="l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C73B14E-77C0-40EE-817E-29FE4142CB0F}" type="presOf" srcId="{F68C300B-DAE3-4EF6-BEC9-D9FF34617B41}" destId="{820D9D76-6349-4271-A442-727CE31B1866}" srcOrd="0" destOrd="0" presId="urn:microsoft.com/office/officeart/2008/layout/PictureAccentList"/>
    <dgm:cxn modelId="{316A0C01-66A4-47A1-AF35-F383C08A190C}" srcId="{F68C300B-DAE3-4EF6-BEC9-D9FF34617B41}" destId="{0B89F20F-7D47-4FE9-AB50-742DCBCB9837}" srcOrd="0" destOrd="0" parTransId="{5EBACA25-A3F2-4120-AF98-5D4093B9BE9F}" sibTransId="{68A74E13-131D-4868-89E0-6F391C52BA80}"/>
    <dgm:cxn modelId="{B72EE14B-D161-4DD4-8DFE-30D0E0CCE84B}" type="presOf" srcId="{0B89F20F-7D47-4FE9-AB50-742DCBCB9837}" destId="{0A01B183-B1FD-4C82-A85C-CF8786800FBD}" srcOrd="0" destOrd="0" presId="urn:microsoft.com/office/officeart/2008/layout/PictureAccentList"/>
    <dgm:cxn modelId="{0F4AB9C2-7FB0-4306-A9EC-6F7B1618EEDF}" type="presOf" srcId="{CD51DE86-7447-4FA8-99F2-2D55220DB779}" destId="{06EC437E-5E25-439C-9CCF-4B1A1B1421AE}" srcOrd="0" destOrd="0" presId="urn:microsoft.com/office/officeart/2008/layout/PictureAccentList"/>
    <dgm:cxn modelId="{19DE8E04-2354-46C5-8602-575B87D9BF74}" srcId="{CD51DE86-7447-4FA8-99F2-2D55220DB779}" destId="{F68C300B-DAE3-4EF6-BEC9-D9FF34617B41}" srcOrd="0" destOrd="0" parTransId="{6E1838D3-B37E-49A9-9687-A3082AB89F14}" sibTransId="{9E07234E-2FC4-44D4-9040-5A758FAF0E24}"/>
    <dgm:cxn modelId="{AED1EA0A-A90E-4BE6-8C5F-588C751A6B47}" type="presParOf" srcId="{06EC437E-5E25-439C-9CCF-4B1A1B1421AE}" destId="{2CDE30A2-D474-4104-A849-860B2CF038EC}" srcOrd="0" destOrd="0" presId="urn:microsoft.com/office/officeart/2008/layout/PictureAccentList"/>
    <dgm:cxn modelId="{CAB7FAF8-2AE6-4892-8B42-60CDB4E3CA38}" type="presParOf" srcId="{2CDE30A2-D474-4104-A849-860B2CF038EC}" destId="{2DF64507-4F6F-414D-A805-EF0341EF65F4}" srcOrd="0" destOrd="0" presId="urn:microsoft.com/office/officeart/2008/layout/PictureAccentList"/>
    <dgm:cxn modelId="{E9CBE3B6-1834-4244-B8F5-BB8DECD414F8}" type="presParOf" srcId="{2DF64507-4F6F-414D-A805-EF0341EF65F4}" destId="{820D9D76-6349-4271-A442-727CE31B1866}" srcOrd="0" destOrd="0" presId="urn:microsoft.com/office/officeart/2008/layout/PictureAccentList"/>
    <dgm:cxn modelId="{794A9A3B-AA03-423F-860E-06244C21927F}" type="presParOf" srcId="{2CDE30A2-D474-4104-A849-860B2CF038EC}" destId="{1525D917-079F-4290-8D12-C55E70C4EAB7}" srcOrd="1" destOrd="0" presId="urn:microsoft.com/office/officeart/2008/layout/PictureAccentList"/>
    <dgm:cxn modelId="{01593373-76FA-4F3C-8D57-39280636146E}" type="presParOf" srcId="{1525D917-079F-4290-8D12-C55E70C4EAB7}" destId="{72CD2D9C-9C88-4D7F-9E0D-666365FC55A7}" srcOrd="0" destOrd="0" presId="urn:microsoft.com/office/officeart/2008/layout/PictureAccentList"/>
    <dgm:cxn modelId="{A72D8D5B-A90A-4A09-BD82-85F488E54AB3}" type="presParOf" srcId="{72CD2D9C-9C88-4D7F-9E0D-666365FC55A7}" destId="{FC07E700-6CE2-4A8E-B00C-BDBD0D806F52}" srcOrd="0" destOrd="0" presId="urn:microsoft.com/office/officeart/2008/layout/PictureAccentList"/>
    <dgm:cxn modelId="{5D80C050-F866-4456-9298-BDD2BFCAC3AD}" type="presParOf" srcId="{72CD2D9C-9C88-4D7F-9E0D-666365FC55A7}" destId="{0A01B183-B1FD-4C82-A85C-CF8786800FBD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D51DE86-7447-4FA8-99F2-2D55220DB779}" type="doc">
      <dgm:prSet loTypeId="urn:microsoft.com/office/officeart/2008/layout/PictureAccent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68C300B-DAE3-4EF6-BEC9-D9FF34617B41}">
      <dgm:prSet phldrT="[Text]" custT="1"/>
      <dgm:spPr>
        <a:solidFill>
          <a:srgbClr val="ECCAE7"/>
        </a:solidFill>
      </dgm:spPr>
      <dgm:t>
        <a:bodyPr/>
        <a:lstStyle/>
        <a:p>
          <a:r>
            <a:rPr lang="bg-BG" sz="3200" b="1" dirty="0" smtClean="0">
              <a:solidFill>
                <a:srgbClr val="4611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Критерии за избор </a:t>
          </a:r>
          <a:endParaRPr lang="en-US" sz="3200" b="1" dirty="0">
            <a:solidFill>
              <a:srgbClr val="4611DD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07234E-2FC4-44D4-9040-5A758FAF0E24}" type="sibTrans" cxnId="{19DE8E04-2354-46C5-8602-575B87D9BF74}">
      <dgm:prSet/>
      <dgm:spPr/>
      <dgm:t>
        <a:bodyPr/>
        <a:lstStyle/>
        <a:p>
          <a:endParaRPr lang="en-US"/>
        </a:p>
      </dgm:t>
    </dgm:pt>
    <dgm:pt modelId="{6E1838D3-B37E-49A9-9687-A3082AB89F14}" type="parTrans" cxnId="{19DE8E04-2354-46C5-8602-575B87D9BF74}">
      <dgm:prSet/>
      <dgm:spPr/>
      <dgm:t>
        <a:bodyPr/>
        <a:lstStyle/>
        <a:p>
          <a:endParaRPr lang="en-US"/>
        </a:p>
      </dgm:t>
    </dgm:pt>
    <dgm:pt modelId="{06EC437E-5E25-439C-9CCF-4B1A1B1421AE}" type="pres">
      <dgm:prSet presAssocID="{CD51DE86-7447-4FA8-99F2-2D55220DB779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CDE30A2-D474-4104-A849-860B2CF038EC}" type="pres">
      <dgm:prSet presAssocID="{F68C300B-DAE3-4EF6-BEC9-D9FF34617B41}" presName="root" presStyleCnt="0">
        <dgm:presLayoutVars>
          <dgm:chMax/>
          <dgm:chPref val="4"/>
        </dgm:presLayoutVars>
      </dgm:prSet>
      <dgm:spPr/>
    </dgm:pt>
    <dgm:pt modelId="{2DF64507-4F6F-414D-A805-EF0341EF65F4}" type="pres">
      <dgm:prSet presAssocID="{F68C300B-DAE3-4EF6-BEC9-D9FF34617B41}" presName="rootComposite" presStyleCnt="0">
        <dgm:presLayoutVars/>
      </dgm:prSet>
      <dgm:spPr/>
    </dgm:pt>
    <dgm:pt modelId="{820D9D76-6349-4271-A442-727CE31B1866}" type="pres">
      <dgm:prSet presAssocID="{F68C300B-DAE3-4EF6-BEC9-D9FF34617B41}" presName="rootText" presStyleLbl="node0" presStyleIdx="0" presStyleCnt="1" custScaleX="90323" custScaleY="28250" custLinFactY="-100000" custLinFactNeighborY="-139096">
        <dgm:presLayoutVars>
          <dgm:chMax/>
          <dgm:chPref val="4"/>
        </dgm:presLayoutVars>
      </dgm:prSet>
      <dgm:spPr/>
      <dgm:t>
        <a:bodyPr/>
        <a:lstStyle/>
        <a:p>
          <a:endParaRPr lang="en-US"/>
        </a:p>
      </dgm:t>
    </dgm:pt>
    <dgm:pt modelId="{1525D917-079F-4290-8D12-C55E70C4EAB7}" type="pres">
      <dgm:prSet presAssocID="{F68C300B-DAE3-4EF6-BEC9-D9FF34617B41}" presName="childShape" presStyleCnt="0">
        <dgm:presLayoutVars>
          <dgm:chMax val="0"/>
          <dgm:chPref val="0"/>
        </dgm:presLayoutVars>
      </dgm:prSet>
      <dgm:spPr/>
    </dgm:pt>
  </dgm:ptLst>
  <dgm:cxnLst>
    <dgm:cxn modelId="{1C73B14E-77C0-40EE-817E-29FE4142CB0F}" type="presOf" srcId="{F68C300B-DAE3-4EF6-BEC9-D9FF34617B41}" destId="{820D9D76-6349-4271-A442-727CE31B1866}" srcOrd="0" destOrd="0" presId="urn:microsoft.com/office/officeart/2008/layout/PictureAccentList"/>
    <dgm:cxn modelId="{19DE8E04-2354-46C5-8602-575B87D9BF74}" srcId="{CD51DE86-7447-4FA8-99F2-2D55220DB779}" destId="{F68C300B-DAE3-4EF6-BEC9-D9FF34617B41}" srcOrd="0" destOrd="0" parTransId="{6E1838D3-B37E-49A9-9687-A3082AB89F14}" sibTransId="{9E07234E-2FC4-44D4-9040-5A758FAF0E24}"/>
    <dgm:cxn modelId="{0F4AB9C2-7FB0-4306-A9EC-6F7B1618EEDF}" type="presOf" srcId="{CD51DE86-7447-4FA8-99F2-2D55220DB779}" destId="{06EC437E-5E25-439C-9CCF-4B1A1B1421AE}" srcOrd="0" destOrd="0" presId="urn:microsoft.com/office/officeart/2008/layout/PictureAccentList"/>
    <dgm:cxn modelId="{AED1EA0A-A90E-4BE6-8C5F-588C751A6B47}" type="presParOf" srcId="{06EC437E-5E25-439C-9CCF-4B1A1B1421AE}" destId="{2CDE30A2-D474-4104-A849-860B2CF038EC}" srcOrd="0" destOrd="0" presId="urn:microsoft.com/office/officeart/2008/layout/PictureAccentList"/>
    <dgm:cxn modelId="{CAB7FAF8-2AE6-4892-8B42-60CDB4E3CA38}" type="presParOf" srcId="{2CDE30A2-D474-4104-A849-860B2CF038EC}" destId="{2DF64507-4F6F-414D-A805-EF0341EF65F4}" srcOrd="0" destOrd="0" presId="urn:microsoft.com/office/officeart/2008/layout/PictureAccentList"/>
    <dgm:cxn modelId="{E9CBE3B6-1834-4244-B8F5-BB8DECD414F8}" type="presParOf" srcId="{2DF64507-4F6F-414D-A805-EF0341EF65F4}" destId="{820D9D76-6349-4271-A442-727CE31B1866}" srcOrd="0" destOrd="0" presId="urn:microsoft.com/office/officeart/2008/layout/PictureAccentList"/>
    <dgm:cxn modelId="{794A9A3B-AA03-423F-860E-06244C21927F}" type="presParOf" srcId="{2CDE30A2-D474-4104-A849-860B2CF038EC}" destId="{1525D917-079F-4290-8D12-C55E70C4EAB7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C6BFF3-94A3-4F49-938B-3C179C07C170}">
      <dsp:nvSpPr>
        <dsp:cNvPr id="0" name=""/>
        <dsp:cNvSpPr/>
      </dsp:nvSpPr>
      <dsp:spPr>
        <a:xfrm>
          <a:off x="-6304696" y="-757728"/>
          <a:ext cx="7462763" cy="7462763"/>
        </a:xfrm>
        <a:prstGeom prst="blockArc">
          <a:avLst>
            <a:gd name="adj1" fmla="val 18900000"/>
            <a:gd name="adj2" fmla="val 2700000"/>
            <a:gd name="adj3" fmla="val 289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AFA103-44A4-4FBB-ABBA-3BDE1CE63FAC}">
      <dsp:nvSpPr>
        <dsp:cNvPr id="0" name=""/>
        <dsp:cNvSpPr/>
      </dsp:nvSpPr>
      <dsp:spPr>
        <a:xfrm>
          <a:off x="409067" y="291979"/>
          <a:ext cx="8118102" cy="583737"/>
        </a:xfrm>
        <a:prstGeom prst="rect">
          <a:avLst/>
        </a:prstGeom>
        <a:solidFill>
          <a:srgbClr val="F8D4F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3341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altLang="zh-CN" sz="1600" b="1" kern="1200" dirty="0" smtClean="0">
              <a:solidFill>
                <a:srgbClr val="4611DD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Чрез WiFi4EU ще бъде предоставен висококачествен интернет достъп на жители и посетители на най- посещаваните обществени места в целия ЕС: паркове, градинки, библиотеки, обществени сгради и др.</a:t>
          </a:r>
          <a:endParaRPr lang="en-US" sz="1600" kern="1200" dirty="0">
            <a:solidFill>
              <a:srgbClr val="4611DD"/>
            </a:solidFill>
          </a:endParaRPr>
        </a:p>
      </dsp:txBody>
      <dsp:txXfrm>
        <a:off x="409067" y="291979"/>
        <a:ext cx="8118102" cy="583737"/>
      </dsp:txXfrm>
    </dsp:sp>
    <dsp:sp modelId="{242A9D23-7253-42D8-9474-88FE4867671D}">
      <dsp:nvSpPr>
        <dsp:cNvPr id="0" name=""/>
        <dsp:cNvSpPr/>
      </dsp:nvSpPr>
      <dsp:spPr>
        <a:xfrm>
          <a:off x="44231" y="219012"/>
          <a:ext cx="729671" cy="7296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EC758D-AF91-4ECF-859B-72320447F8F0}">
      <dsp:nvSpPr>
        <dsp:cNvPr id="0" name=""/>
        <dsp:cNvSpPr/>
      </dsp:nvSpPr>
      <dsp:spPr>
        <a:xfrm>
          <a:off x="889230" y="1167474"/>
          <a:ext cx="7637938" cy="583737"/>
        </a:xfrm>
        <a:prstGeom prst="rect">
          <a:avLst/>
        </a:prstGeom>
        <a:solidFill>
          <a:srgbClr val="FDFEC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3341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altLang="zh-CN" sz="1600" b="1" kern="1200" dirty="0" smtClean="0">
              <a:solidFill>
                <a:srgbClr val="4611DD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Всеки трябва да може да се възползва от интернет достъп на публични места в цяла Европа, независимо от това къде живее или какви са доходите му.</a:t>
          </a:r>
          <a:endParaRPr lang="bg-BG" sz="1600" kern="1200" dirty="0">
            <a:solidFill>
              <a:srgbClr val="4611DD"/>
            </a:solidFill>
          </a:endParaRPr>
        </a:p>
      </dsp:txBody>
      <dsp:txXfrm>
        <a:off x="889230" y="1167474"/>
        <a:ext cx="7637938" cy="583737"/>
      </dsp:txXfrm>
    </dsp:sp>
    <dsp:sp modelId="{58A9D3F7-9AA8-445F-BFB5-4F214B625B4C}">
      <dsp:nvSpPr>
        <dsp:cNvPr id="0" name=""/>
        <dsp:cNvSpPr/>
      </dsp:nvSpPr>
      <dsp:spPr>
        <a:xfrm>
          <a:off x="524395" y="1094507"/>
          <a:ext cx="729671" cy="7296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E0043D-625E-4396-A0AD-4327306722A7}">
      <dsp:nvSpPr>
        <dsp:cNvPr id="0" name=""/>
        <dsp:cNvSpPr/>
      </dsp:nvSpPr>
      <dsp:spPr>
        <a:xfrm>
          <a:off x="974488" y="2016222"/>
          <a:ext cx="7559247" cy="583737"/>
        </a:xfrm>
        <a:prstGeom prst="rect">
          <a:avLst/>
        </a:prstGeom>
        <a:solidFill>
          <a:srgbClr val="91E8F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334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altLang="zh-CN" sz="2000" b="1" kern="1200" dirty="0" smtClean="0">
              <a:solidFill>
                <a:srgbClr val="4611DD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Бюджет на първия конкурс 18.6 млн. евро.</a:t>
          </a:r>
        </a:p>
      </dsp:txBody>
      <dsp:txXfrm>
        <a:off x="974488" y="2016222"/>
        <a:ext cx="7559247" cy="583737"/>
      </dsp:txXfrm>
    </dsp:sp>
    <dsp:sp modelId="{D7B57AED-3E86-410E-8864-142701DA4AF5}">
      <dsp:nvSpPr>
        <dsp:cNvPr id="0" name=""/>
        <dsp:cNvSpPr/>
      </dsp:nvSpPr>
      <dsp:spPr>
        <a:xfrm>
          <a:off x="743962" y="1970002"/>
          <a:ext cx="729671" cy="7296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B03959-EC84-43D3-AC3F-19ADA19FB3F2}">
      <dsp:nvSpPr>
        <dsp:cNvPr id="0" name=""/>
        <dsp:cNvSpPr/>
      </dsp:nvSpPr>
      <dsp:spPr>
        <a:xfrm>
          <a:off x="1152121" y="3816427"/>
          <a:ext cx="7418372" cy="583737"/>
        </a:xfrm>
        <a:prstGeom prst="rect">
          <a:avLst/>
        </a:prstGeom>
        <a:solidFill>
          <a:srgbClr val="C9A4E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3341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altLang="zh-CN" sz="1800" b="1" kern="1200" dirty="0" smtClean="0">
              <a:solidFill>
                <a:srgbClr val="4611DD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Между 6000 и 8000 общини в цяла Европа ще получат финансиране</a:t>
          </a:r>
          <a:r>
            <a:rPr lang="en-US" altLang="zh-CN" sz="1800" b="1" kern="1200" dirty="0" smtClean="0">
              <a:solidFill>
                <a:srgbClr val="4611DD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bg-BG" altLang="zh-CN" sz="1800" b="1" kern="1200" dirty="0" smtClean="0">
              <a:solidFill>
                <a:srgbClr val="4611DD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периода на инициативата. </a:t>
          </a:r>
        </a:p>
      </dsp:txBody>
      <dsp:txXfrm>
        <a:off x="1152121" y="3816427"/>
        <a:ext cx="7418372" cy="583737"/>
      </dsp:txXfrm>
    </dsp:sp>
    <dsp:sp modelId="{E05746EE-B240-4AD3-AAE9-F623D2272610}">
      <dsp:nvSpPr>
        <dsp:cNvPr id="0" name=""/>
        <dsp:cNvSpPr/>
      </dsp:nvSpPr>
      <dsp:spPr>
        <a:xfrm>
          <a:off x="792091" y="2880316"/>
          <a:ext cx="729671" cy="7296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3F356E-9F60-43BD-A72D-488F817416F0}">
      <dsp:nvSpPr>
        <dsp:cNvPr id="0" name=""/>
        <dsp:cNvSpPr/>
      </dsp:nvSpPr>
      <dsp:spPr>
        <a:xfrm>
          <a:off x="1432364" y="2952326"/>
          <a:ext cx="7136584" cy="583737"/>
        </a:xfrm>
        <a:prstGeom prst="rect">
          <a:avLst/>
        </a:prstGeom>
        <a:solidFill>
          <a:srgbClr val="99FF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3341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altLang="zh-CN" sz="1800" b="1" kern="1200" dirty="0" smtClean="0">
              <a:solidFill>
                <a:srgbClr val="4611DD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 конкурса до края на 2020 г. по тази инициатива. </a:t>
          </a:r>
        </a:p>
      </dsp:txBody>
      <dsp:txXfrm>
        <a:off x="1432364" y="2952326"/>
        <a:ext cx="7136584" cy="583737"/>
      </dsp:txXfrm>
    </dsp:sp>
    <dsp:sp modelId="{D8457ED9-C008-4E31-A065-7C1E7F2E606B}">
      <dsp:nvSpPr>
        <dsp:cNvPr id="0" name=""/>
        <dsp:cNvSpPr/>
      </dsp:nvSpPr>
      <dsp:spPr>
        <a:xfrm>
          <a:off x="524395" y="3720437"/>
          <a:ext cx="729671" cy="7296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55CF9C-1B0D-49BD-93B3-19D95E6C5621}">
      <dsp:nvSpPr>
        <dsp:cNvPr id="0" name=""/>
        <dsp:cNvSpPr/>
      </dsp:nvSpPr>
      <dsp:spPr>
        <a:xfrm>
          <a:off x="409067" y="4668899"/>
          <a:ext cx="8118102" cy="583737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3341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700" b="1" kern="1200" dirty="0" smtClean="0">
              <a:solidFill>
                <a:srgbClr val="4611DD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Инициативата предвижда бързо внедряване, гъвкаво прилагане, улеснено кандидатстване, финансиране, одит и мониторинг </a:t>
          </a:r>
          <a:r>
            <a:rPr lang="en-US" sz="1700" b="1" kern="1200" dirty="0" smtClean="0">
              <a:solidFill>
                <a:srgbClr val="4611DD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bg-BG" sz="1700" b="1" kern="1200" dirty="0" smtClean="0">
              <a:solidFill>
                <a:srgbClr val="4611DD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 Комисията</a:t>
          </a:r>
          <a:r>
            <a:rPr lang="en-US" sz="1700" b="1" kern="1200" dirty="0" smtClean="0">
              <a:solidFill>
                <a:srgbClr val="4611DD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r>
            <a:rPr lang="bg-BG" sz="1700" b="1" kern="1200" dirty="0" smtClean="0">
              <a:solidFill>
                <a:srgbClr val="4611DD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bg-BG" altLang="zh-CN" sz="1700" b="1" kern="1200" dirty="0" smtClean="0">
            <a:solidFill>
              <a:srgbClr val="4611DD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9067" y="4668899"/>
        <a:ext cx="8118102" cy="583737"/>
      </dsp:txXfrm>
    </dsp:sp>
    <dsp:sp modelId="{F6E45259-DB0F-47C3-8D38-AACB2F1386E5}">
      <dsp:nvSpPr>
        <dsp:cNvPr id="0" name=""/>
        <dsp:cNvSpPr/>
      </dsp:nvSpPr>
      <dsp:spPr>
        <a:xfrm>
          <a:off x="44231" y="4595932"/>
          <a:ext cx="729671" cy="7296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B152CD-0BE8-44FD-9680-047744D265F2}">
      <dsp:nvSpPr>
        <dsp:cNvPr id="0" name=""/>
        <dsp:cNvSpPr/>
      </dsp:nvSpPr>
      <dsp:spPr>
        <a:xfrm>
          <a:off x="0" y="543260"/>
          <a:ext cx="8893175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589AF3-C0D8-42BB-9452-AF5E632870EC}">
      <dsp:nvSpPr>
        <dsp:cNvPr id="0" name=""/>
        <dsp:cNvSpPr/>
      </dsp:nvSpPr>
      <dsp:spPr>
        <a:xfrm>
          <a:off x="423381" y="41420"/>
          <a:ext cx="8467614" cy="1003680"/>
        </a:xfrm>
        <a:prstGeom prst="roundRect">
          <a:avLst/>
        </a:prstGeom>
        <a:solidFill>
          <a:srgbClr val="C9A4E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299" tIns="0" rIns="235299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400" b="0" kern="1200" dirty="0" smtClean="0">
              <a:solidFill>
                <a:srgbClr val="4611DD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Всяка община може да се възползва </a:t>
          </a:r>
          <a:r>
            <a:rPr lang="bg-BG" sz="2400" b="1" kern="1200" dirty="0" smtClean="0">
              <a:solidFill>
                <a:srgbClr val="4611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само от един ваучер </a:t>
          </a:r>
          <a:r>
            <a:rPr lang="bg-BG" sz="2400" b="0" kern="1200" dirty="0" smtClean="0">
              <a:solidFill>
                <a:srgbClr val="4611DD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през цялата продължителност на схемата.  </a:t>
          </a:r>
          <a:endParaRPr lang="en-US" sz="2400" b="0" kern="1200" dirty="0">
            <a:solidFill>
              <a:srgbClr val="4611DD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2377" y="90416"/>
        <a:ext cx="8369622" cy="905688"/>
      </dsp:txXfrm>
    </dsp:sp>
    <dsp:sp modelId="{A2DCDF59-0E22-4535-97C6-E0EA21628A2F}">
      <dsp:nvSpPr>
        <dsp:cNvPr id="0" name=""/>
        <dsp:cNvSpPr/>
      </dsp:nvSpPr>
      <dsp:spPr>
        <a:xfrm>
          <a:off x="0" y="2085501"/>
          <a:ext cx="8893175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0DC7C5-A5CB-4830-832A-87FC4E986913}">
      <dsp:nvSpPr>
        <dsp:cNvPr id="0" name=""/>
        <dsp:cNvSpPr/>
      </dsp:nvSpPr>
      <dsp:spPr>
        <a:xfrm>
          <a:off x="423381" y="1583661"/>
          <a:ext cx="8467614" cy="1003680"/>
        </a:xfrm>
        <a:prstGeom prst="roundRect">
          <a:avLst/>
        </a:prstGeom>
        <a:solidFill>
          <a:srgbClr val="99FF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299" tIns="0" rIns="235299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400" kern="1200" dirty="0" smtClean="0">
              <a:solidFill>
                <a:srgbClr val="4611DD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Целеви минимум – </a:t>
          </a:r>
          <a:r>
            <a:rPr lang="bg-BG" sz="2400" b="1" kern="1200" dirty="0" smtClean="0">
              <a:solidFill>
                <a:srgbClr val="4611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15 ваучера за държава членка </a:t>
          </a:r>
          <a:r>
            <a:rPr lang="bg-BG" sz="2400" kern="1200" dirty="0" smtClean="0">
              <a:solidFill>
                <a:srgbClr val="4611DD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 всеки отделен конкурс.</a:t>
          </a:r>
          <a:endParaRPr lang="en-US" sz="2400" kern="1200" dirty="0">
            <a:solidFill>
              <a:srgbClr val="4611DD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2377" y="1632657"/>
        <a:ext cx="8369622" cy="905688"/>
      </dsp:txXfrm>
    </dsp:sp>
    <dsp:sp modelId="{E24AAF15-8D74-4487-9014-C11723FDA403}">
      <dsp:nvSpPr>
        <dsp:cNvPr id="0" name=""/>
        <dsp:cNvSpPr/>
      </dsp:nvSpPr>
      <dsp:spPr>
        <a:xfrm>
          <a:off x="0" y="3627741"/>
          <a:ext cx="8893175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4E42B8-ACB0-4358-B97A-6853009B3467}">
      <dsp:nvSpPr>
        <dsp:cNvPr id="0" name=""/>
        <dsp:cNvSpPr/>
      </dsp:nvSpPr>
      <dsp:spPr>
        <a:xfrm>
          <a:off x="425560" y="3091484"/>
          <a:ext cx="8467614" cy="1003680"/>
        </a:xfrm>
        <a:prstGeom prst="roundRect">
          <a:avLst/>
        </a:prstGeom>
        <a:solidFill>
          <a:srgbClr val="A2DEE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299" tIns="0" rIns="235299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400" b="1" kern="1200" dirty="0" smtClean="0">
              <a:solidFill>
                <a:srgbClr val="4611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Максимум 8 % </a:t>
          </a:r>
          <a:r>
            <a:rPr lang="bg-BG" sz="2400" kern="1200" dirty="0" smtClean="0">
              <a:solidFill>
                <a:srgbClr val="4611DD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 индикативния бюджет за конкурса за държава членка.</a:t>
          </a:r>
          <a:endParaRPr lang="en-US" sz="2400" kern="1200" dirty="0">
            <a:solidFill>
              <a:srgbClr val="4611DD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4556" y="3140480"/>
        <a:ext cx="8369622" cy="9056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90ED19-2437-4A85-AE8B-2FC9068AB376}">
      <dsp:nvSpPr>
        <dsp:cNvPr id="0" name=""/>
        <dsp:cNvSpPr/>
      </dsp:nvSpPr>
      <dsp:spPr>
        <a:xfrm>
          <a:off x="0" y="1656176"/>
          <a:ext cx="8478942" cy="2217846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E25909-4421-480C-9646-2A1FE7742ECE}">
      <dsp:nvSpPr>
        <dsp:cNvPr id="0" name=""/>
        <dsp:cNvSpPr/>
      </dsp:nvSpPr>
      <dsp:spPr>
        <a:xfrm>
          <a:off x="0" y="0"/>
          <a:ext cx="7631047" cy="22178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220472" rIns="220472" bIns="220472" numCol="1" spcCol="1270" anchor="b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3100" b="1" kern="1200" dirty="0" smtClean="0">
              <a:solidFill>
                <a:srgbClr val="4611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Инициативата ще осигури единна автентикационна система за „еднократно вписване“ на крайните потребители на територия на целия ЕС. </a:t>
          </a:r>
          <a:endParaRPr lang="bg-BG" sz="3100" kern="1200" dirty="0">
            <a:solidFill>
              <a:srgbClr val="4611DD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7631047" cy="2217846"/>
      </dsp:txXfrm>
    </dsp:sp>
    <dsp:sp modelId="{0713C8CF-CC94-41D8-ABA6-B5412A57ADE8}">
      <dsp:nvSpPr>
        <dsp:cNvPr id="0" name=""/>
        <dsp:cNvSpPr/>
      </dsp:nvSpPr>
      <dsp:spPr>
        <a:xfrm>
          <a:off x="3538293" y="2495077"/>
          <a:ext cx="554461" cy="554461"/>
        </a:xfrm>
        <a:prstGeom prst="ellipse">
          <a:avLst/>
        </a:prstGeom>
        <a:solidFill>
          <a:srgbClr val="91E8F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0D9D76-6349-4271-A442-727CE31B1866}">
      <dsp:nvSpPr>
        <dsp:cNvPr id="0" name=""/>
        <dsp:cNvSpPr/>
      </dsp:nvSpPr>
      <dsp:spPr>
        <a:xfrm>
          <a:off x="0" y="360040"/>
          <a:ext cx="8229599" cy="1131490"/>
        </a:xfrm>
        <a:prstGeom prst="roundRect">
          <a:avLst>
            <a:gd name="adj" fmla="val 10000"/>
          </a:avLst>
        </a:prstGeom>
        <a:solidFill>
          <a:srgbClr val="ECCAE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3200" b="1" kern="1200" dirty="0" smtClean="0">
              <a:solidFill>
                <a:srgbClr val="4611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Критерии за допустимост</a:t>
          </a:r>
          <a:endParaRPr lang="en-US" sz="3200" b="1" kern="1200" dirty="0">
            <a:solidFill>
              <a:srgbClr val="4611DD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140" y="393180"/>
        <a:ext cx="8163319" cy="1065210"/>
      </dsp:txXfrm>
    </dsp:sp>
    <dsp:sp modelId="{FC07E700-6CE2-4A8E-B00C-BDBD0D806F52}">
      <dsp:nvSpPr>
        <dsp:cNvPr id="0" name=""/>
        <dsp:cNvSpPr/>
      </dsp:nvSpPr>
      <dsp:spPr>
        <a:xfrm>
          <a:off x="0" y="1731180"/>
          <a:ext cx="1131490" cy="1131490"/>
        </a:xfrm>
        <a:prstGeom prst="roundRect">
          <a:avLst>
            <a:gd name="adj" fmla="val 16670"/>
          </a:avLst>
        </a:prstGeom>
        <a:solidFill>
          <a:srgbClr val="C9A4E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01B183-B1FD-4C82-A85C-CF8786800FBD}">
      <dsp:nvSpPr>
        <dsp:cNvPr id="0" name=""/>
        <dsp:cNvSpPr/>
      </dsp:nvSpPr>
      <dsp:spPr>
        <a:xfrm>
          <a:off x="1199380" y="1731180"/>
          <a:ext cx="7030219" cy="1131490"/>
        </a:xfrm>
        <a:prstGeom prst="roundRect">
          <a:avLst>
            <a:gd name="adj" fmla="val 16670"/>
          </a:avLst>
        </a:prstGeom>
        <a:solidFill>
          <a:srgbClr val="C9A4E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900" b="1" kern="1200" dirty="0" smtClean="0">
              <a:solidFill>
                <a:srgbClr val="4611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Подаване навреме: </a:t>
          </a:r>
          <a:r>
            <a:rPr lang="bg-BG" sz="1900" kern="1200" dirty="0" smtClean="0">
              <a:solidFill>
                <a:srgbClr val="4611DD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Заявленията трябва да бъдат подадени до датата и часа, определени в условията на конкурса.</a:t>
          </a:r>
          <a:endParaRPr lang="en-US" sz="1900" kern="1200" dirty="0">
            <a:solidFill>
              <a:srgbClr val="4611DD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54625" y="1786425"/>
        <a:ext cx="6919729" cy="1021000"/>
      </dsp:txXfrm>
    </dsp:sp>
    <dsp:sp modelId="{66D77ADF-155D-45C9-8273-390ED353ABBD}">
      <dsp:nvSpPr>
        <dsp:cNvPr id="0" name=""/>
        <dsp:cNvSpPr/>
      </dsp:nvSpPr>
      <dsp:spPr>
        <a:xfrm>
          <a:off x="0" y="2998450"/>
          <a:ext cx="1131490" cy="1131490"/>
        </a:xfrm>
        <a:prstGeom prst="roundRect">
          <a:avLst>
            <a:gd name="adj" fmla="val 16670"/>
          </a:avLst>
        </a:prstGeom>
        <a:solidFill>
          <a:srgbClr val="A2DEE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3E6C79-4C2B-4AA8-9271-19E2AECD33EF}">
      <dsp:nvSpPr>
        <dsp:cNvPr id="0" name=""/>
        <dsp:cNvSpPr/>
      </dsp:nvSpPr>
      <dsp:spPr>
        <a:xfrm>
          <a:off x="1199380" y="2998450"/>
          <a:ext cx="7030219" cy="1131490"/>
        </a:xfrm>
        <a:prstGeom prst="roundRect">
          <a:avLst>
            <a:gd name="adj" fmla="val 16670"/>
          </a:avLst>
        </a:prstGeom>
        <a:solidFill>
          <a:srgbClr val="A2DEE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900" b="1" kern="1200" dirty="0" smtClean="0">
              <a:solidFill>
                <a:srgbClr val="4611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Пълнота:</a:t>
          </a:r>
          <a:r>
            <a:rPr lang="bg-BG" sz="1900" b="0" kern="1200" dirty="0" smtClean="0">
              <a:solidFill>
                <a:srgbClr val="4611DD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цялата необходима информация трябва да бъде подадена до крайния срок на конкурса. Непълните заявления ще се считат за недопустими.</a:t>
          </a:r>
          <a:endParaRPr lang="en-US" sz="1900" b="0" kern="1200" dirty="0">
            <a:solidFill>
              <a:srgbClr val="4611DD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54625" y="3053695"/>
        <a:ext cx="6919729" cy="1021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0D9D76-6349-4271-A442-727CE31B1866}">
      <dsp:nvSpPr>
        <dsp:cNvPr id="0" name=""/>
        <dsp:cNvSpPr/>
      </dsp:nvSpPr>
      <dsp:spPr>
        <a:xfrm>
          <a:off x="0" y="993675"/>
          <a:ext cx="8229599" cy="1131490"/>
        </a:xfrm>
        <a:prstGeom prst="roundRect">
          <a:avLst>
            <a:gd name="adj" fmla="val 10000"/>
          </a:avLst>
        </a:prstGeom>
        <a:solidFill>
          <a:srgbClr val="ECCAE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3200" b="1" kern="1200" dirty="0" smtClean="0">
              <a:solidFill>
                <a:srgbClr val="4611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Критерии за изключване</a:t>
          </a:r>
          <a:endParaRPr lang="en-US" sz="3200" b="1" kern="1200" dirty="0">
            <a:solidFill>
              <a:srgbClr val="4611DD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140" y="1026815"/>
        <a:ext cx="8163319" cy="1065210"/>
      </dsp:txXfrm>
    </dsp:sp>
    <dsp:sp modelId="{FC07E700-6CE2-4A8E-B00C-BDBD0D806F52}">
      <dsp:nvSpPr>
        <dsp:cNvPr id="0" name=""/>
        <dsp:cNvSpPr/>
      </dsp:nvSpPr>
      <dsp:spPr>
        <a:xfrm>
          <a:off x="0" y="2364815"/>
          <a:ext cx="1131490" cy="1131490"/>
        </a:xfrm>
        <a:prstGeom prst="roundRect">
          <a:avLst>
            <a:gd name="adj" fmla="val 16670"/>
          </a:avLst>
        </a:prstGeom>
        <a:solidFill>
          <a:srgbClr val="A2DEE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01B183-B1FD-4C82-A85C-CF8786800FBD}">
      <dsp:nvSpPr>
        <dsp:cNvPr id="0" name=""/>
        <dsp:cNvSpPr/>
      </dsp:nvSpPr>
      <dsp:spPr>
        <a:xfrm>
          <a:off x="1199380" y="2364815"/>
          <a:ext cx="7030219" cy="1131490"/>
        </a:xfrm>
        <a:prstGeom prst="roundRect">
          <a:avLst>
            <a:gd name="adj" fmla="val 16670"/>
          </a:avLst>
        </a:prstGeom>
        <a:solidFill>
          <a:srgbClr val="A2DEE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b="1" kern="1200" dirty="0" smtClean="0">
              <a:solidFill>
                <a:srgbClr val="4611DD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Действия, дублиращи съществуващи безплатни частни или обществени мрежи със сходни характеристики, включително качество, в едно и също обществено пространство, не отговарят на условията за получаване на финансиране. </a:t>
          </a:r>
          <a:endParaRPr lang="en-US" sz="1800" b="1" kern="1200" dirty="0">
            <a:solidFill>
              <a:srgbClr val="4611DD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54625" y="2420060"/>
        <a:ext cx="6919729" cy="10210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0D9D76-6349-4271-A442-727CE31B1866}">
      <dsp:nvSpPr>
        <dsp:cNvPr id="0" name=""/>
        <dsp:cNvSpPr/>
      </dsp:nvSpPr>
      <dsp:spPr>
        <a:xfrm>
          <a:off x="6730" y="0"/>
          <a:ext cx="8915531" cy="420822"/>
        </a:xfrm>
        <a:prstGeom prst="roundRect">
          <a:avLst>
            <a:gd name="adj" fmla="val 10000"/>
          </a:avLst>
        </a:prstGeom>
        <a:solidFill>
          <a:srgbClr val="ECCAE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3200" b="1" kern="1200" dirty="0" smtClean="0">
              <a:solidFill>
                <a:srgbClr val="4611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Критерии за избор </a:t>
          </a:r>
          <a:endParaRPr lang="en-US" sz="3200" b="1" kern="1200" dirty="0">
            <a:solidFill>
              <a:srgbClr val="4611DD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055" y="12325"/>
        <a:ext cx="8890881" cy="3961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62D924-EFB6-440C-9FE5-A8B9D366F5F9}" type="datetimeFigureOut">
              <a:rPr lang="bg-BG" smtClean="0"/>
              <a:t>7.11.2017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FD4ED1-C22B-440F-8EB1-C3AE3FB4732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62045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9632" y="35511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23728" y="1556792"/>
            <a:ext cx="6328792" cy="648072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9EA45-C5B0-428A-84E8-64C9BAD1B05D}" type="datetime1">
              <a:rPr lang="zh-CN" altLang="en-US" smtClean="0"/>
              <a:t>2017/11/7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C63C-F977-4891-A96C-AFAC8973E1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7059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08FA8-2650-43F8-A9CF-DD4358CF79BB}" type="datetime1">
              <a:rPr lang="zh-CN" altLang="en-US" smtClean="0"/>
              <a:t>2017/11/7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C63C-F977-4891-A96C-AFAC8973E1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0360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2AB3-3B17-4B38-AA5D-633476567BE4}" type="datetime1">
              <a:rPr lang="zh-CN" altLang="en-US" smtClean="0"/>
              <a:t>2017/11/7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C63C-F977-4891-A96C-AFAC8973E1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90390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D6A27-3D81-47FD-BF9B-CE8A51641449}" type="datetime1">
              <a:rPr lang="zh-CN" altLang="en-US" smtClean="0"/>
              <a:t>2017/11/7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55199-9637-4A69-8832-ADFB5A9EF1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07655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D8504-6741-4086-8E1B-A87B30E01FE8}" type="datetime1">
              <a:rPr lang="zh-CN" altLang="en-US" smtClean="0"/>
              <a:t>2017/11/7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55199-9637-4A69-8832-ADFB5A9EF1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9935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ED126-7338-4710-9E4D-2023897F2103}" type="datetime1">
              <a:rPr lang="zh-CN" altLang="en-US" smtClean="0"/>
              <a:t>2017/11/7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55199-9637-4A69-8832-ADFB5A9EF1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92888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9A67-185E-4B6F-B989-4C6F76157D64}" type="datetime1">
              <a:rPr lang="zh-CN" altLang="en-US" smtClean="0"/>
              <a:t>2017/11/7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55199-9637-4A69-8832-ADFB5A9EF1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61455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0EF96-3A61-44D2-A613-49706E0581BD}" type="datetime1">
              <a:rPr lang="zh-CN" altLang="en-US" smtClean="0"/>
              <a:t>2017/11/7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55199-9637-4A69-8832-ADFB5A9EF1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27607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1B07-0FFA-48AF-A35A-151A061A1370}" type="datetime1">
              <a:rPr lang="zh-CN" altLang="en-US" smtClean="0"/>
              <a:t>2017/11/7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55199-9637-4A69-8832-ADFB5A9EF1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62533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5C5FB-7DAF-42A5-9471-4D451DFD8AC0}" type="datetime1">
              <a:rPr lang="zh-CN" altLang="en-US" smtClean="0"/>
              <a:t>2017/11/7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55199-9637-4A69-8832-ADFB5A9EF1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97282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9853C-4C8E-405A-8332-C9E101C440C1}" type="datetime1">
              <a:rPr lang="zh-CN" altLang="en-US" smtClean="0"/>
              <a:t>2017/11/7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55199-9637-4A69-8832-ADFB5A9EF1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7004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AA6F3-C62C-4FD8-8224-FDB108DE7F6D}" type="datetime1">
              <a:rPr lang="zh-CN" altLang="en-US" smtClean="0"/>
              <a:t>2017/11/7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C63C-F977-4891-A96C-AFAC8973E1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68972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dirty="0" smtClean="0"/>
              <a:t>Click icon to add picture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140B6-5CA1-4319-83D6-7408E7A6CD90}" type="datetime1">
              <a:rPr lang="zh-CN" altLang="en-US" smtClean="0"/>
              <a:t>2017/11/7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55199-9637-4A69-8832-ADFB5A9EF1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86212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8101D-E6FB-4214-AD64-798F5D5706FD}" type="datetime1">
              <a:rPr lang="zh-CN" altLang="en-US" smtClean="0"/>
              <a:t>2017/11/7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55199-9637-4A69-8832-ADFB5A9EF1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52622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361DB-802C-4EC9-8C4B-56D8EA60B6C9}" type="datetime1">
              <a:rPr lang="zh-CN" altLang="en-US" smtClean="0"/>
              <a:t>2017/11/7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55199-9637-4A69-8832-ADFB5A9EF1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73166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62000"/>
            <a:ext cx="685621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52697" y="762000"/>
            <a:ext cx="2193989" cy="5334001"/>
          </a:xfrm>
          <a:prstGeom prst="rect">
            <a:avLst/>
          </a:prstGeom>
          <a:solidFill>
            <a:srgbClr val="C3C3C3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386" y="1298448"/>
            <a:ext cx="5486400" cy="3255264"/>
          </a:xfrm>
        </p:spPr>
        <p:txBody>
          <a:bodyPr anchor="b">
            <a:normAutofit/>
          </a:bodyPr>
          <a:lstStyle>
            <a:lvl1pPr algn="l">
              <a:defRPr sz="54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11" y="4670246"/>
            <a:ext cx="54864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D70A5B-C344-4096-99AF-F9C5F3C5271D}" type="datetime1">
              <a:rPr lang="zh-CN" altLang="en-US" smtClean="0"/>
              <a:t>2017/11/7</a:t>
            </a:fld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8A209-A4BD-408C-9890-793E19732156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3911595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B6C4CE-7483-4726-899E-5A9EA1B50527}" type="datetime1">
              <a:rPr lang="zh-CN" altLang="en-US" smtClean="0"/>
              <a:t>2017/11/7</a:t>
            </a:fld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1C042-F7F1-4381-95D1-8CB17AD1FAB0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7025154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0934" y="1298448"/>
            <a:ext cx="5486400" cy="3255264"/>
          </a:xfrm>
        </p:spPr>
        <p:txBody>
          <a:bodyPr anchor="b">
            <a:normAutofit/>
          </a:bodyPr>
          <a:lstStyle>
            <a:lvl1pPr>
              <a:defRPr sz="54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14650" y="4672584"/>
            <a:ext cx="54864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0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C284E1-83A1-4E10-9C0C-579D2EEA6981}" type="datetime1">
              <a:rPr lang="zh-CN" altLang="en-US" smtClean="0"/>
              <a:t>2017/11/7</a:t>
            </a:fld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C7654-D1DB-4882-B5C3-9560E2ABAB30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2019531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0934" y="868680"/>
            <a:ext cx="260604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3590" y="868680"/>
            <a:ext cx="260604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90682A-D2EC-428C-A883-08B393CD1A0E}" type="datetime1">
              <a:rPr lang="zh-CN" altLang="en-US" smtClean="0"/>
              <a:t>2017/11/7</a:t>
            </a:fld>
            <a:endParaRPr lang="zh-CN" altLang="zh-CN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6F54B-FFE7-44E5-A417-8567CC52DE98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8540934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0934" y="1023586"/>
            <a:ext cx="260604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0934" y="1930936"/>
            <a:ext cx="260604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3847" y="1023587"/>
            <a:ext cx="260604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3847" y="1930936"/>
            <a:ext cx="260604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F765A0-4D1E-4AEF-8C75-7607A85860B6}" type="datetime1">
              <a:rPr lang="zh-CN" altLang="en-US" smtClean="0"/>
              <a:t>2017/11/7</a:t>
            </a:fld>
            <a:endParaRPr lang="zh-CN" altLang="zh-CN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9374-2C8C-4F11-AEAC-48EECE234C6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2701310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73B241-E908-4134-85AD-E07F6B039D39}" type="datetime1">
              <a:rPr lang="zh-CN" altLang="en-US" smtClean="0"/>
              <a:t>2017/11/7</a:t>
            </a:fld>
            <a:endParaRPr lang="zh-CN" altLang="zh-C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AB22-4D39-4C20-92CC-8D60F8059ED5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3213097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AFC50E-578F-4614-AD72-0812DA50A48F}" type="datetime1">
              <a:rPr lang="zh-CN" altLang="en-US" smtClean="0"/>
              <a:t>2017/11/7</a:t>
            </a:fld>
            <a:endParaRPr lang="zh-CN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2DB47-498B-4082-AADA-45864D8B9B2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753776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AE935-0DFF-44E4-AA9C-30A1371EC17E}" type="datetime1">
              <a:rPr lang="zh-CN" altLang="en-US" smtClean="0"/>
              <a:t>2017/11/7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C63C-F977-4891-A96C-AFAC8973E1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91831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28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0934" y="868680"/>
            <a:ext cx="54864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37560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B9FC22-3300-4E20-AEEE-FF7CE485544B}" type="datetime1">
              <a:rPr lang="zh-CN" altLang="en-US" smtClean="0"/>
              <a:t>2017/11/7</a:t>
            </a:fld>
            <a:endParaRPr lang="zh-CN" altLang="zh-CN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7DB09-F5D5-4976-87C1-B0D2227606FF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9422615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77983" y="767419"/>
            <a:ext cx="6086423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40602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44779D-A6F0-46FA-9CC1-6B0CC8A3F928}" type="datetime1">
              <a:rPr lang="zh-CN" altLang="en-US" smtClean="0"/>
              <a:t>2017/11/7</a:t>
            </a:fld>
            <a:endParaRPr lang="zh-CN" altLang="zh-CN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624326" y="6356351"/>
            <a:ext cx="4433638" cy="365125"/>
          </a:xfrm>
        </p:spPr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669-80F8-4956-BE17-28CBD73471E8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945203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1B8CFF-3D3D-42D0-89B5-FE1A0EF636A6}" type="datetime1">
              <a:rPr lang="zh-CN" altLang="en-US" smtClean="0"/>
              <a:t>2017/11/7</a:t>
            </a:fld>
            <a:endParaRPr lang="zh-CN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90DC8-C8A1-489B-927F-8D7F081C2EE2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4939487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5750" y="990600"/>
            <a:ext cx="211455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0934" y="868680"/>
            <a:ext cx="5486400" cy="512064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21094B-9EE5-40E4-9CF4-5A34A09171B3}" type="datetime1">
              <a:rPr lang="zh-CN" altLang="en-US" smtClean="0"/>
              <a:t>2017/11/7</a:t>
            </a:fld>
            <a:endParaRPr lang="zh-CN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DAC0B-F316-4FEF-A36F-EC8386DD51EC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1060984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62000"/>
            <a:ext cx="685621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52697" y="762000"/>
            <a:ext cx="2193989" cy="5334001"/>
          </a:xfrm>
          <a:prstGeom prst="rect">
            <a:avLst/>
          </a:prstGeom>
          <a:solidFill>
            <a:srgbClr val="C3C3C3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386" y="1298448"/>
            <a:ext cx="5486400" cy="3255264"/>
          </a:xfrm>
        </p:spPr>
        <p:txBody>
          <a:bodyPr anchor="b">
            <a:normAutofit/>
          </a:bodyPr>
          <a:lstStyle>
            <a:lvl1pPr algn="l">
              <a:defRPr sz="54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11" y="4670246"/>
            <a:ext cx="54864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16C2D2-CCCE-49DD-B5BC-3113DFCC8E49}" type="datetime1">
              <a:rPr lang="zh-CN" altLang="en-US" smtClean="0"/>
              <a:t>2017/11/7</a:t>
            </a:fld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8A209-A4BD-408C-9890-793E19732156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663985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BF2700-545A-4B58-83FC-929690488423}" type="datetime1">
              <a:rPr lang="zh-CN" altLang="en-US" smtClean="0"/>
              <a:t>2017/11/7</a:t>
            </a:fld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1C042-F7F1-4381-95D1-8CB17AD1FAB0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8397782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0934" y="1298448"/>
            <a:ext cx="5486400" cy="3255264"/>
          </a:xfrm>
        </p:spPr>
        <p:txBody>
          <a:bodyPr anchor="b">
            <a:normAutofit/>
          </a:bodyPr>
          <a:lstStyle>
            <a:lvl1pPr>
              <a:defRPr sz="54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14650" y="4672584"/>
            <a:ext cx="54864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0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68D5FE-9C76-4865-BA05-A0D630D66F31}" type="datetime1">
              <a:rPr lang="zh-CN" altLang="en-US" smtClean="0"/>
              <a:t>2017/11/7</a:t>
            </a:fld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C7654-D1DB-4882-B5C3-9560E2ABAB30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7481204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0934" y="868680"/>
            <a:ext cx="260604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3590" y="868680"/>
            <a:ext cx="260604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8F40E6-D1EE-4B95-AF4B-71A0536D28F6}" type="datetime1">
              <a:rPr lang="zh-CN" altLang="en-US" smtClean="0"/>
              <a:t>2017/11/7</a:t>
            </a:fld>
            <a:endParaRPr lang="zh-CN" altLang="zh-CN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6F54B-FFE7-44E5-A417-8567CC52DE98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9748586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0934" y="1023586"/>
            <a:ext cx="260604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0934" y="1930936"/>
            <a:ext cx="260604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3847" y="1023587"/>
            <a:ext cx="260604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3847" y="1930936"/>
            <a:ext cx="260604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90617C-1536-480C-B21B-FB6DE36ED8DE}" type="datetime1">
              <a:rPr lang="zh-CN" altLang="en-US" smtClean="0"/>
              <a:t>2017/11/7</a:t>
            </a:fld>
            <a:endParaRPr lang="zh-CN" altLang="zh-CN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9374-2C8C-4F11-AEAC-48EECE234C6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5142201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AFA457-AC28-4CD5-8F71-F3C5CC73716A}" type="datetime1">
              <a:rPr lang="zh-CN" altLang="en-US" smtClean="0"/>
              <a:t>2017/11/7</a:t>
            </a:fld>
            <a:endParaRPr lang="zh-CN" altLang="zh-C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AB22-4D39-4C20-92CC-8D60F8059ED5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122209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648DD-18C0-4C37-8ADC-BB5BA7DDBF60}" type="datetime1">
              <a:rPr lang="zh-CN" altLang="en-US" smtClean="0"/>
              <a:t>2017/11/7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C63C-F977-4891-A96C-AFAC8973E1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94669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9A1BCA-45C0-4EF2-8FF4-9B27425807E2}" type="datetime1">
              <a:rPr lang="zh-CN" altLang="en-US" smtClean="0"/>
              <a:t>2017/11/7</a:t>
            </a:fld>
            <a:endParaRPr lang="zh-CN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2DB47-498B-4082-AADA-45864D8B9B2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8691303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28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0934" y="868680"/>
            <a:ext cx="54864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37560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D35306-A8E0-4C3F-BB1F-65F89DE4F313}" type="datetime1">
              <a:rPr lang="zh-CN" altLang="en-US" smtClean="0"/>
              <a:t>2017/11/7</a:t>
            </a:fld>
            <a:endParaRPr lang="zh-CN" altLang="zh-CN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7DB09-F5D5-4976-87C1-B0D2227606FF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2573697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77983" y="767419"/>
            <a:ext cx="6086423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40602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84FE20-3CA3-41CC-8DBD-5F94A21BF870}" type="datetime1">
              <a:rPr lang="zh-CN" altLang="en-US" smtClean="0"/>
              <a:t>2017/11/7</a:t>
            </a:fld>
            <a:endParaRPr lang="zh-CN" altLang="zh-CN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624326" y="6356351"/>
            <a:ext cx="4433638" cy="365125"/>
          </a:xfrm>
        </p:spPr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669-80F8-4956-BE17-28CBD73471E8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1691042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B4050E-69C6-4CCF-9CF9-BBC476B92784}" type="datetime1">
              <a:rPr lang="zh-CN" altLang="en-US" smtClean="0"/>
              <a:t>2017/11/7</a:t>
            </a:fld>
            <a:endParaRPr lang="zh-CN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90DC8-C8A1-489B-927F-8D7F081C2EE2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3452568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5750" y="990600"/>
            <a:ext cx="211455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0934" y="868680"/>
            <a:ext cx="5486400" cy="512064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B26167-FA2A-4E99-9C45-3287E81E3777}" type="datetime1">
              <a:rPr lang="zh-CN" altLang="en-US" smtClean="0"/>
              <a:t>2017/11/7</a:t>
            </a:fld>
            <a:endParaRPr lang="zh-CN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DAC0B-F316-4FEF-A36F-EC8386DD51EC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6568818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9632" y="35511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23728" y="1556792"/>
            <a:ext cx="6328792" cy="648072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5C09B-2D07-4D6F-8972-66249FC30FA5}" type="datetime1">
              <a:rPr lang="zh-CN" altLang="en-US" smtClean="0"/>
              <a:t>2017/11/7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C63C-F977-4891-A96C-AFAC8973E1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10296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65F07-229D-4B14-9390-46867A2687A7}" type="datetime1">
              <a:rPr lang="zh-CN" altLang="en-US" smtClean="0"/>
              <a:t>2017/11/7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C63C-F977-4891-A96C-AFAC8973E1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57461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82669-315D-4ACE-80DD-5721633C5B82}" type="datetime1">
              <a:rPr lang="zh-CN" altLang="en-US" smtClean="0"/>
              <a:t>2017/11/7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C63C-F977-4891-A96C-AFAC8973E1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74909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214A-A447-4F5C-8108-EC9EA3F3BBA3}" type="datetime1">
              <a:rPr lang="zh-CN" altLang="en-US" smtClean="0"/>
              <a:t>2017/11/7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C63C-F977-4891-A96C-AFAC8973E1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990169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94CC1-7FDC-4D31-9895-DB0EB315932B}" type="datetime1">
              <a:rPr lang="zh-CN" altLang="en-US" smtClean="0"/>
              <a:t>2017/11/7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C63C-F977-4891-A96C-AFAC8973E1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76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A07BB-CD8B-4DC3-A53D-4282DC5283B5}" type="datetime1">
              <a:rPr lang="zh-CN" altLang="en-US" smtClean="0"/>
              <a:t>2017/11/7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C63C-F977-4891-A96C-AFAC8973E1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3071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AD2D3-4287-4D33-9341-B7547151658C}" type="datetime1">
              <a:rPr lang="zh-CN" altLang="en-US" smtClean="0"/>
              <a:t>2017/11/7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C63C-F977-4891-A96C-AFAC8973E1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74187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ABEE7-B056-4B62-ABE2-77F73A1913D6}" type="datetime1">
              <a:rPr lang="zh-CN" altLang="en-US" smtClean="0"/>
              <a:t>2017/11/7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C63C-F977-4891-A96C-AFAC8973E1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319346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BCA4E-0913-4E53-8AC0-A5BB7E50AD70}" type="datetime1">
              <a:rPr lang="zh-CN" altLang="en-US" smtClean="0"/>
              <a:t>2017/11/7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C63C-F977-4891-A96C-AFAC8973E1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256363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dirty="0" smtClean="0"/>
              <a:t>Click icon to add picture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C0AE1-802E-44A5-AE7F-36834FBA356C}" type="datetime1">
              <a:rPr lang="zh-CN" altLang="en-US" smtClean="0"/>
              <a:t>2017/11/7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C63C-F977-4891-A96C-AFAC8973E1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51946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C16A-FE4D-4435-82AE-4A3CDBB4D4D5}" type="datetime1">
              <a:rPr lang="zh-CN" altLang="en-US" smtClean="0"/>
              <a:t>2017/11/7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C63C-F977-4891-A96C-AFAC8973E1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715997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15C7D-306B-42C0-AD7E-B3A821F80A01}" type="datetime1">
              <a:rPr lang="zh-CN" altLang="en-US" smtClean="0"/>
              <a:t>2017/11/7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C63C-F977-4891-A96C-AFAC8973E1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18797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62000"/>
            <a:ext cx="685621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52697" y="762000"/>
            <a:ext cx="2193989" cy="5334001"/>
          </a:xfrm>
          <a:prstGeom prst="rect">
            <a:avLst/>
          </a:prstGeom>
          <a:solidFill>
            <a:srgbClr val="C3C3C3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386" y="1298448"/>
            <a:ext cx="5486400" cy="3255264"/>
          </a:xfrm>
        </p:spPr>
        <p:txBody>
          <a:bodyPr anchor="b">
            <a:normAutofit/>
          </a:bodyPr>
          <a:lstStyle>
            <a:lvl1pPr algn="l">
              <a:defRPr sz="54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11" y="4670246"/>
            <a:ext cx="54864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8CF355-DF3E-47B3-A3CD-2706E3001264}" type="datetime1">
              <a:rPr lang="zh-CN" altLang="en-US" smtClean="0"/>
              <a:t>2017/11/7</a:t>
            </a:fld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8A209-A4BD-408C-9890-793E19732156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67629266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580B99-EA32-4BAF-85D9-E5601007AC68}" type="datetime1">
              <a:rPr lang="zh-CN" altLang="en-US" smtClean="0"/>
              <a:t>2017/11/7</a:t>
            </a:fld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1C042-F7F1-4381-95D1-8CB17AD1FAB0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67913504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0934" y="1298448"/>
            <a:ext cx="5486400" cy="3255264"/>
          </a:xfrm>
        </p:spPr>
        <p:txBody>
          <a:bodyPr anchor="b">
            <a:normAutofit/>
          </a:bodyPr>
          <a:lstStyle>
            <a:lvl1pPr>
              <a:defRPr sz="54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14650" y="4672584"/>
            <a:ext cx="54864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0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9C1AE6-B0D9-4C08-AFE4-9008A3E18AE1}" type="datetime1">
              <a:rPr lang="zh-CN" altLang="en-US" smtClean="0"/>
              <a:t>2017/11/7</a:t>
            </a:fld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C7654-D1DB-4882-B5C3-9560E2ABAB30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08668140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0934" y="868680"/>
            <a:ext cx="260604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3590" y="868680"/>
            <a:ext cx="260604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D99244-DD78-4C72-8EBC-32CCDBA860ED}" type="datetime1">
              <a:rPr lang="zh-CN" altLang="en-US" smtClean="0"/>
              <a:t>2017/11/7</a:t>
            </a:fld>
            <a:endParaRPr lang="zh-CN" altLang="zh-CN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6F54B-FFE7-44E5-A417-8567CC52DE98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618055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658F4-A814-4864-9E14-D88AFB8D5EFC}" type="datetime1">
              <a:rPr lang="zh-CN" altLang="en-US" smtClean="0"/>
              <a:t>2017/11/7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C63C-F977-4891-A96C-AFAC8973E1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956598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0934" y="1023586"/>
            <a:ext cx="260604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0934" y="1930936"/>
            <a:ext cx="260604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3847" y="1023587"/>
            <a:ext cx="260604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3847" y="1930936"/>
            <a:ext cx="260604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258AFE-CB8D-4DA0-811D-CFAA70B9236B}" type="datetime1">
              <a:rPr lang="zh-CN" altLang="en-US" smtClean="0"/>
              <a:t>2017/11/7</a:t>
            </a:fld>
            <a:endParaRPr lang="zh-CN" altLang="zh-CN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9374-2C8C-4F11-AEAC-48EECE234C6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98642145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634315-AF05-4DC1-84FB-1D48FD470FF4}" type="datetime1">
              <a:rPr lang="zh-CN" altLang="en-US" smtClean="0"/>
              <a:t>2017/11/7</a:t>
            </a:fld>
            <a:endParaRPr lang="zh-CN" altLang="zh-C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AB22-4D39-4C20-92CC-8D60F8059ED5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7768097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FFA117-5F1F-4180-91A6-C244768C97F1}" type="datetime1">
              <a:rPr lang="zh-CN" altLang="en-US" smtClean="0"/>
              <a:t>2017/11/7</a:t>
            </a:fld>
            <a:endParaRPr lang="zh-CN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2DB47-498B-4082-AADA-45864D8B9B2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36026417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28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0934" y="868680"/>
            <a:ext cx="54864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37560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548361-6FB4-4E42-8AE0-22FEFDAFAF8B}" type="datetime1">
              <a:rPr lang="zh-CN" altLang="en-US" smtClean="0"/>
              <a:t>2017/11/7</a:t>
            </a:fld>
            <a:endParaRPr lang="zh-CN" altLang="zh-CN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7DB09-F5D5-4976-87C1-B0D2227606FF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60571822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77983" y="767419"/>
            <a:ext cx="6086423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40602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F2DD02-0C8B-47EB-8BE5-3DD9F67734ED}" type="datetime1">
              <a:rPr lang="zh-CN" altLang="en-US" smtClean="0"/>
              <a:t>2017/11/7</a:t>
            </a:fld>
            <a:endParaRPr lang="zh-CN" altLang="zh-CN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624326" y="6356351"/>
            <a:ext cx="4433638" cy="365125"/>
          </a:xfrm>
        </p:spPr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669-80F8-4956-BE17-28CBD73471E8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96441883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2FE443-93A6-452F-A124-01AB7849D772}" type="datetime1">
              <a:rPr lang="zh-CN" altLang="en-US" smtClean="0"/>
              <a:t>2017/11/7</a:t>
            </a:fld>
            <a:endParaRPr lang="zh-CN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90DC8-C8A1-489B-927F-8D7F081C2EE2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74638381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5750" y="990600"/>
            <a:ext cx="211455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0934" y="868680"/>
            <a:ext cx="5486400" cy="512064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EAFD00-01A5-4A1D-8A81-FE7301B50DD1}" type="datetime1">
              <a:rPr lang="zh-CN" altLang="en-US" smtClean="0"/>
              <a:t>2017/11/7</a:t>
            </a:fld>
            <a:endParaRPr lang="zh-CN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DAC0B-F316-4FEF-A36F-EC8386DD51EC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13312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1F5FD-7D10-446E-A513-E2AFA533549D}" type="datetime1">
              <a:rPr lang="zh-CN" altLang="en-US" smtClean="0"/>
              <a:t>2017/11/7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C63C-F977-4891-A96C-AFAC8973E1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5462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424B8-E61E-4C1A-8CDB-FC39ED16BF45}" type="datetime1">
              <a:rPr lang="zh-CN" altLang="en-US" smtClean="0"/>
              <a:t>2017/11/7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C63C-F977-4891-A96C-AFAC8973E1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284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dirty="0" smtClean="0"/>
              <a:t>Click icon to add picture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5336E-B8DE-44D9-8849-747AD9C2C88E}" type="datetime1">
              <a:rPr lang="zh-CN" altLang="en-US" smtClean="0"/>
              <a:t>2017/11/7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C63C-F977-4891-A96C-AFAC8973E1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371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0C537-3267-41BE-B204-E987F0CCB776}" type="datetime1">
              <a:rPr lang="zh-CN" altLang="en-US" smtClean="0"/>
              <a:t>2017/11/7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1C63C-F977-4891-A96C-AFAC8973E1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1682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1275A-1DFA-46A6-9704-4D3A8FA9E1FA}" type="datetime1">
              <a:rPr lang="zh-CN" altLang="en-US" smtClean="0"/>
              <a:t>2017/11/7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55199-9637-4A69-8832-ADFB5A9EF1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2185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2582693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8861898" y="758952"/>
            <a:ext cx="288036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0DCDAE8-CAA2-4D8A-85F5-753CF42D7730}" type="datetime1">
              <a:rPr lang="zh-CN" altLang="en-US" smtClean="0"/>
              <a:t>2017/11/7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accent1"/>
                </a:solidFill>
              </a:defRPr>
            </a:lvl1pPr>
          </a:lstStyle>
          <a:p>
            <a:fld id="{7391C63C-F977-4891-A96C-AFAC8973E1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1366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19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7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2582693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8861898" y="758952"/>
            <a:ext cx="288036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B78CF4-FCD4-4857-8411-7055CE330A53}" type="datetime1">
              <a:rPr lang="zh-CN" altLang="en-US" smtClean="0"/>
              <a:t>2017/11/7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accent1"/>
                </a:solidFill>
              </a:defRPr>
            </a:lvl1pPr>
          </a:lstStyle>
          <a:p>
            <a:fld id="{7391C63C-F977-4891-A96C-AFAC8973E1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7614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19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7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05B9B6-DD2A-4239-AD68-0FB372DD1D96}" type="datetime1">
              <a:rPr lang="zh-CN" altLang="en-US" smtClean="0"/>
              <a:t>2017/11/7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1C63C-F977-4891-A96C-AFAC8973E1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3733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2582693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8861898" y="758952"/>
            <a:ext cx="288036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5ADCD97-757B-46F3-B597-FA9F16BF59CF}" type="datetime1">
              <a:rPr lang="zh-CN" altLang="en-US" smtClean="0"/>
              <a:t>2017/11/7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accent1"/>
                </a:solidFill>
              </a:defRPr>
            </a:lvl1pPr>
          </a:lstStyle>
          <a:p>
            <a:fld id="{7391C63C-F977-4891-A96C-AFAC8973E1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3186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19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7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titc.government.bg/bg/informacionni-tehnologii/vuprosi-i-otgovori-za-eit-i-wifi4eu/vuprosi-i-otgovori-za-eit-i-wifi4eu-0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dpesheva@mtitc.government.b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hyperlink" Target="mailto:hdobreva@mtitc.government.b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0"/>
            <a:ext cx="8940552" cy="1556793"/>
          </a:xfrm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50800" dir="5400000" algn="ctr" rotWithShape="0">
              <a:schemeClr val="accent5">
                <a:lumMod val="60000"/>
                <a:lumOff val="40000"/>
              </a:schemeClr>
            </a:outerShdw>
            <a:softEdge rad="12700"/>
          </a:effectLst>
          <a:scene3d>
            <a:camera prst="orthographicFront"/>
            <a:lightRig rig="threePt" dir="t"/>
          </a:scene3d>
          <a:sp3d prstMaterial="dkEdge">
            <a:bevelT w="152400" h="50800" prst="softRound"/>
          </a:sp3d>
        </p:spPr>
        <p:txBody>
          <a:bodyPr>
            <a:normAutofit/>
          </a:bodyPr>
          <a:lstStyle/>
          <a:p>
            <a:r>
              <a:rPr lang="bg-BG" sz="3600" b="1" dirty="0" smtClean="0">
                <a:solidFill>
                  <a:srgbClr val="4CE1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Инициативата WiFi4EU</a:t>
            </a:r>
            <a:r>
              <a:rPr lang="en-US" sz="3600" b="1" dirty="0" smtClean="0">
                <a:solidFill>
                  <a:srgbClr val="4CE1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 </a:t>
            </a:r>
            <a:r>
              <a:rPr lang="bg-BG" sz="3600" b="1" dirty="0" smtClean="0">
                <a:solidFill>
                  <a:srgbClr val="4CE1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безплатен</a:t>
            </a:r>
            <a:r>
              <a:rPr lang="ru-RU" sz="3600" b="1" dirty="0" smtClean="0">
                <a:solidFill>
                  <a:srgbClr val="4CE1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rgbClr val="4CE1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за </a:t>
            </a:r>
            <a:r>
              <a:rPr lang="bg-BG" sz="3600" b="1" dirty="0" smtClean="0">
                <a:solidFill>
                  <a:srgbClr val="4CE1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европейците</a:t>
            </a:r>
            <a:r>
              <a:rPr lang="ru-RU" sz="3600" b="1" dirty="0" smtClean="0">
                <a:solidFill>
                  <a:srgbClr val="4CE1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3600" b="1" dirty="0" smtClean="0">
                <a:solidFill>
                  <a:srgbClr val="4CE1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3600" dirty="0">
              <a:solidFill>
                <a:srgbClr val="4CE1FA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1412776"/>
            <a:ext cx="8273008" cy="2592288"/>
          </a:xfrm>
          <a:effectLst>
            <a:outerShdw blurRad="50800" dist="50800" dir="5400000" algn="ctr" rotWithShape="0">
              <a:schemeClr val="tx2">
                <a:lumMod val="40000"/>
                <a:lumOff val="60000"/>
              </a:schemeClr>
            </a:outerShdw>
          </a:effectLst>
          <a:scene3d>
            <a:camera prst="orthographicFront"/>
            <a:lightRig rig="threePt" dir="t"/>
          </a:scene3d>
          <a:sp3d prstMaterial="dkEdge"/>
        </p:spPr>
        <p:txBody>
          <a:bodyPr>
            <a:noAutofit/>
          </a:bodyPr>
          <a:lstStyle/>
          <a:p>
            <a:r>
              <a:rPr lang="bg-BG" altLang="zh-CN" sz="3600" b="1" dirty="0" smtClean="0">
                <a:solidFill>
                  <a:srgbClr val="0C0383"/>
                </a:solidFill>
                <a:effectLst>
                  <a:glow rad="127000">
                    <a:schemeClr val="tx2">
                      <a:lumMod val="40000"/>
                      <a:lumOff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Улесняване на процедурите по изграждане на физическа инфраструктура чрез създаване на Единна информационна точка</a:t>
            </a:r>
            <a:endParaRPr lang="bg-BG" altLang="zh-CN" sz="3600" b="1" dirty="0">
              <a:solidFill>
                <a:srgbClr val="0C0383"/>
              </a:solidFill>
              <a:effectLst>
                <a:glow rad="127000">
                  <a:schemeClr val="tx2">
                    <a:lumMod val="40000"/>
                    <a:lumOff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4048" y="4653136"/>
            <a:ext cx="2592288" cy="181588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1600" b="1" dirty="0">
                <a:solidFill>
                  <a:srgbClr val="0409C4"/>
                </a:solidFill>
                <a:effectLst>
                  <a:outerShdw blurRad="38100" dist="38100" dir="2700000" algn="tl">
                    <a:srgbClr val="0070C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ХРИСТИНА ДОБРЕВА, ДАНИЕЛА ПЕШЕВА – ЕКСПЕРТИ В ДИРЕКЦИЯ „ИНФОРМАЦИОННИ ТЕХНОЛОГИИ“, МТИТС</a:t>
            </a:r>
            <a:endParaRPr lang="bg-BG" sz="1600" b="1" dirty="0">
              <a:solidFill>
                <a:srgbClr val="0409C4"/>
              </a:solidFill>
              <a:effectLst>
                <a:outerShdw blurRad="38100" dist="38100" dir="2700000" algn="tl">
                  <a:srgbClr val="0070C0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41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8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8816760"/>
              </p:ext>
            </p:extLst>
          </p:nvPr>
        </p:nvGraphicFramePr>
        <p:xfrm>
          <a:off x="539552" y="1124744"/>
          <a:ext cx="8478942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C63C-F977-4891-A96C-AFAC8973E162}" type="slidenum">
              <a:rPr lang="zh-CN" altLang="en-US" sz="1600" b="1" smtClean="0">
                <a:solidFill>
                  <a:srgbClr val="4611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fld>
            <a:endParaRPr lang="zh-CN" altLang="en-US" sz="1600" b="1" dirty="0">
              <a:solidFill>
                <a:srgbClr val="4611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406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8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5448124"/>
              </p:ext>
            </p:extLst>
          </p:nvPr>
        </p:nvGraphicFramePr>
        <p:xfrm>
          <a:off x="611560" y="112474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C63C-F977-4891-A96C-AFAC8973E162}" type="slidenum">
              <a:rPr lang="zh-CN" altLang="en-US" sz="1600" b="1" smtClean="0">
                <a:solidFill>
                  <a:srgbClr val="4611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fld>
            <a:endParaRPr lang="zh-CN" altLang="en-US" sz="1600" b="1" dirty="0">
              <a:solidFill>
                <a:srgbClr val="4611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781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8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9483247"/>
              </p:ext>
            </p:extLst>
          </p:nvPr>
        </p:nvGraphicFramePr>
        <p:xfrm>
          <a:off x="611560" y="112474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C63C-F977-4891-A96C-AFAC8973E162}" type="slidenum">
              <a:rPr lang="zh-CN" altLang="en-US" sz="1600" b="1" smtClean="0">
                <a:solidFill>
                  <a:srgbClr val="4611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fld>
            <a:endParaRPr lang="zh-CN" altLang="en-US" sz="1600" b="1" dirty="0">
              <a:solidFill>
                <a:srgbClr val="4611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114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8692650"/>
              </p:ext>
            </p:extLst>
          </p:nvPr>
        </p:nvGraphicFramePr>
        <p:xfrm>
          <a:off x="100877" y="116632"/>
          <a:ext cx="8928992" cy="53900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37389" y="531268"/>
            <a:ext cx="8892480" cy="6326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>
                <a:srgbClr val="99FF99"/>
              </a:buClr>
              <a:defRPr/>
            </a:pPr>
            <a:r>
              <a:rPr lang="ru-RU" sz="1600" b="1" dirty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Действията, </a:t>
            </a:r>
            <a:r>
              <a:rPr lang="bg-BG" sz="1600" b="1" dirty="0" smtClean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предприети</a:t>
            </a:r>
            <a:r>
              <a:rPr lang="ru-RU" sz="1600" b="1" dirty="0" smtClean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осигуряване на локална безжична връзка, отговарят на условията за получаване на финансиране, ако:</a:t>
            </a:r>
          </a:p>
          <a:p>
            <a:pPr algn="just">
              <a:lnSpc>
                <a:spcPct val="150000"/>
              </a:lnSpc>
              <a:buClr>
                <a:srgbClr val="99FF99"/>
              </a:buClr>
              <a:defRPr/>
            </a:pPr>
            <a:r>
              <a:rPr lang="ru-RU" sz="1600" b="1" dirty="0">
                <a:solidFill>
                  <a:srgbClr val="4611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(1) </a:t>
            </a:r>
            <a:r>
              <a:rPr lang="ru-RU" sz="1600" b="1" dirty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 изпълняват от орган на публичния сектор, който е в състояние да планира и контролира инсталацията, както и да осигури за минимум три години финансирането на оперативните разходи на вътрешни или външни местни безжични точки за достъп в обществени пространства;</a:t>
            </a:r>
          </a:p>
          <a:p>
            <a:pPr algn="just">
              <a:lnSpc>
                <a:spcPct val="150000"/>
              </a:lnSpc>
              <a:buClr>
                <a:srgbClr val="99FF99"/>
              </a:buClr>
              <a:defRPr/>
            </a:pPr>
            <a:r>
              <a:rPr lang="ru-RU" sz="1600" b="1" dirty="0">
                <a:solidFill>
                  <a:srgbClr val="4611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(2) </a:t>
            </a:r>
            <a:r>
              <a:rPr lang="ru-RU" sz="1600" b="1" dirty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основават се на високоскоростна широколентова свързаност, позволяваща предоставянето на висококачествен интернет  на потребителите, който:</a:t>
            </a:r>
          </a:p>
          <a:p>
            <a:pPr marL="285750" indent="-285750" algn="just">
              <a:lnSpc>
                <a:spcPct val="150000"/>
              </a:lnSpc>
              <a:buClr>
                <a:srgbClr val="4611DD"/>
              </a:buClr>
              <a:buFont typeface="Wingdings" panose="05000000000000000000" pitchFamily="2" charset="2"/>
              <a:buChar char="ü"/>
              <a:defRPr/>
            </a:pPr>
            <a:r>
              <a:rPr lang="ru-RU" sz="1600" b="1" dirty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 безплатен и без дискриминационни условия, лесен за достъп, сигурен и използва най-новото и най-доброто налично оборудване, способно да предоставя високоскоростна свързаност; </a:t>
            </a:r>
          </a:p>
          <a:p>
            <a:pPr marL="285750" indent="-285750" algn="just">
              <a:lnSpc>
                <a:spcPct val="150000"/>
              </a:lnSpc>
              <a:buClr>
                <a:srgbClr val="4611DD"/>
              </a:buClr>
              <a:buFont typeface="Wingdings" panose="05000000000000000000" pitchFamily="2" charset="2"/>
              <a:buChar char="ü"/>
              <a:defRPr/>
            </a:pPr>
            <a:r>
              <a:rPr lang="ru-RU" sz="1600" b="1" dirty="0" smtClean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</a:t>
            </a:r>
            <a:r>
              <a:rPr lang="bg-BG" sz="1600" b="1" dirty="0" smtClean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държа</a:t>
            </a:r>
            <a:r>
              <a:rPr lang="ru-RU" sz="1600" b="1" dirty="0" smtClean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достъпа до иновативни цифрови услуги;</a:t>
            </a:r>
          </a:p>
          <a:p>
            <a:pPr algn="just">
              <a:lnSpc>
                <a:spcPct val="150000"/>
              </a:lnSpc>
              <a:buClr>
                <a:srgbClr val="99FF99"/>
              </a:buClr>
              <a:defRPr/>
            </a:pPr>
            <a:r>
              <a:rPr lang="ru-RU" sz="1600" b="1" dirty="0">
                <a:solidFill>
                  <a:srgbClr val="4611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(3) </a:t>
            </a:r>
            <a:r>
              <a:rPr lang="ru-RU" sz="1600" b="1" dirty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използват общата визуална идентичност, която </a:t>
            </a:r>
            <a:r>
              <a:rPr lang="bg-BG" sz="1600" b="1" dirty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1600" b="1" dirty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бъде предоставена от ЕК;</a:t>
            </a:r>
          </a:p>
          <a:p>
            <a:pPr algn="just">
              <a:lnSpc>
                <a:spcPct val="150000"/>
              </a:lnSpc>
              <a:buClr>
                <a:srgbClr val="99FF99"/>
              </a:buClr>
              <a:defRPr/>
            </a:pPr>
            <a:r>
              <a:rPr lang="ru-RU" sz="1600" b="1" dirty="0">
                <a:solidFill>
                  <a:srgbClr val="4611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(4) </a:t>
            </a:r>
            <a:r>
              <a:rPr lang="ru-RU" sz="1600" b="1" dirty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зачитат принципите на технологична неутралност на нивото на пренос (backhaul);</a:t>
            </a:r>
          </a:p>
          <a:p>
            <a:pPr algn="just">
              <a:lnSpc>
                <a:spcPct val="150000"/>
              </a:lnSpc>
              <a:buClr>
                <a:srgbClr val="99FF99"/>
              </a:buClr>
              <a:defRPr/>
            </a:pPr>
            <a:r>
              <a:rPr lang="ru-RU" sz="1600" b="1" dirty="0">
                <a:solidFill>
                  <a:srgbClr val="4611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(5) </a:t>
            </a:r>
            <a:r>
              <a:rPr lang="ru-RU" sz="1600" b="1" dirty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осигуряват необходимото оборудване и/или свързаните с него инсталационни услуги в съответствие с приложимото право, за да гарантират, че проектите не нарушават неправомерно конкуренцията.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C63C-F977-4891-A96C-AFAC8973E162}" type="slidenum">
              <a:rPr lang="zh-CN" altLang="en-US" sz="1600" b="1" smtClean="0">
                <a:solidFill>
                  <a:srgbClr val="4611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fld>
            <a:endParaRPr lang="zh-CN" altLang="en-US" sz="1600" b="1" dirty="0">
              <a:solidFill>
                <a:srgbClr val="4611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492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02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bg-BG" altLang="bg-BG" sz="4000" b="1" dirty="0" smtClean="0">
                <a:solidFill>
                  <a:srgbClr val="4611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Допълнителна информация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79512" y="1125538"/>
            <a:ext cx="8856984" cy="57324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bg-BG" altLang="bg-BG" sz="2000" b="1" dirty="0" smtClean="0">
                <a:solidFill>
                  <a:srgbClr val="4611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 (ЕС) № 283/2014 НА ЕВРОПЕЙСКИЯ ПАРЛАМЕНТ И НА СЪВЕТА</a:t>
            </a:r>
            <a:r>
              <a:rPr lang="en-US" altLang="bg-BG" sz="2000" b="1" dirty="0" smtClean="0">
                <a:solidFill>
                  <a:srgbClr val="4611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altLang="bg-BG" sz="2000" b="1" dirty="0" smtClean="0">
                <a:solidFill>
                  <a:srgbClr val="4611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 11 март 2014г.</a:t>
            </a:r>
            <a:r>
              <a:rPr lang="en-US" altLang="bg-BG" sz="2000" b="1" dirty="0" smtClean="0">
                <a:solidFill>
                  <a:srgbClr val="4611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altLang="bg-BG" sz="2000" b="1" dirty="0" smtClean="0">
                <a:solidFill>
                  <a:srgbClr val="4611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относно насоки за трансевропейските мрежи в областта на телекомуникационната инфраструктура и за отмяна на Решение № 1336/97/ЕО (</a:t>
            </a:r>
            <a:r>
              <a:rPr lang="en-US" altLang="bg-BG" sz="2000" b="1" dirty="0" smtClean="0">
                <a:solidFill>
                  <a:srgbClr val="4611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OJ L86/14 </a:t>
            </a:r>
            <a:r>
              <a:rPr lang="bg-BG" altLang="bg-BG" sz="2000" b="1" dirty="0" smtClean="0">
                <a:solidFill>
                  <a:srgbClr val="4611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en-US" altLang="bg-BG" sz="2000" b="1" dirty="0" smtClean="0">
                <a:solidFill>
                  <a:srgbClr val="4611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bg-BG" altLang="bg-BG" sz="2000" b="1" dirty="0" smtClean="0">
                <a:solidFill>
                  <a:srgbClr val="4611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март 2014)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bg-BG" altLang="bg-BG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altLang="bg-BG" sz="2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http://eur-lex.europa.eu/legal-content/BG/TXT/?uri=uriserv:OJ.L_.2014.086.01.0014.01.BUL</a:t>
            </a:r>
          </a:p>
          <a:p>
            <a:pPr algn="just">
              <a:lnSpc>
                <a:spcPct val="80000"/>
              </a:lnSpc>
              <a:defRPr/>
            </a:pPr>
            <a:r>
              <a:rPr lang="bg-BG" altLang="bg-BG" sz="2000" b="1" dirty="0" smtClean="0">
                <a:solidFill>
                  <a:srgbClr val="4611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 (ЕС) № 1316/2013 НА ЕВРОПЕЙСКИЯ ПАРЛАМЕНТ И НА СЪВЕТА от 11 декември 2013 за създаване на Механизъм за свързване на Европа</a:t>
            </a: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bg-BG" altLang="bg-BG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altLang="bg-BG" sz="2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http://eur-lex.europa.eu/legal-</a:t>
            </a:r>
            <a:r>
              <a:rPr lang="bg-BG" altLang="bg-BG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content/BG/TXT/?uri=uriserv:OJ.L_.2013.348.01.0129.01.BUL</a:t>
            </a:r>
            <a:endParaRPr lang="en-US" altLang="bg-BG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defRPr/>
            </a:pPr>
            <a:r>
              <a:rPr lang="bg-BG" altLang="bg-BG" sz="2000" b="1" dirty="0" smtClean="0">
                <a:solidFill>
                  <a:srgbClr val="4611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за </a:t>
            </a:r>
            <a:r>
              <a:rPr lang="en-US" altLang="bg-BG" sz="2000" b="1" dirty="0" smtClean="0">
                <a:solidFill>
                  <a:srgbClr val="4611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WiFi4EU</a:t>
            </a:r>
            <a:r>
              <a:rPr lang="bg-BG" altLang="bg-BG" sz="2000" b="1" dirty="0" smtClean="0">
                <a:solidFill>
                  <a:srgbClr val="4611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lnSpc>
                <a:spcPct val="80000"/>
              </a:lnSpc>
              <a:buNone/>
              <a:defRPr/>
            </a:pPr>
            <a:r>
              <a:rPr lang="en-US" altLang="bg-BG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en-US" altLang="bg-BG" sz="2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www.mtitc.government.bg/bg/informacionni-tehnologii/vuprosi-i-otgovori-za-eit-i-wifi4eu/vuprosi-i-otgovori-za-eit-i-wifi4eu-0</a:t>
            </a:r>
            <a:endParaRPr lang="bg-BG" altLang="bg-BG" sz="2000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80000"/>
              </a:lnSpc>
              <a:buNone/>
              <a:defRPr/>
            </a:pPr>
            <a:endParaRPr lang="bg-BG" altLang="bg-BG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80000"/>
              </a:lnSpc>
              <a:buNone/>
              <a:defRPr/>
            </a:pPr>
            <a:r>
              <a:rPr lang="en-US" altLang="bg-BG" sz="2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altLang="bg-BG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://ec.europa.eu/digital-single-market/en/policies/wifi4eu-free-wi-fi-europeans</a:t>
            </a:r>
            <a:endParaRPr lang="bg-BG" altLang="bg-BG" sz="2000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bg-BG" altLang="bg-BG" sz="2000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bg-BG" sz="2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http://www.europarl.europa.eu/sides/getDoc.do?type=AGENDA&amp;reference=20170912&amp;secondRef=SIT&amp;format=XML&amp;language=BG</a:t>
            </a:r>
            <a:endParaRPr lang="bg-BG" altLang="bg-BG" sz="2000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bg-BG" altLang="bg-BG" sz="2000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GB" altLang="bg-BG" sz="2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http://www.europarl.europa.eu/oeil/popups/ficheprocedure.do?lang=en&amp;reference=2016/0287(COD)</a:t>
            </a:r>
            <a:endParaRPr lang="bg-BG" altLang="bg-BG" sz="2000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defRPr/>
            </a:pPr>
            <a:endParaRPr lang="bg-BG" altLang="bg-BG" sz="2400" dirty="0" smtClean="0">
              <a:solidFill>
                <a:srgbClr val="00B0F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C63C-F977-4891-A96C-AFAC8973E162}" type="slidenum">
              <a:rPr lang="zh-CN" altLang="en-US" sz="1600" b="1" smtClean="0">
                <a:solidFill>
                  <a:srgbClr val="4611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fld>
            <a:endParaRPr lang="zh-CN" altLang="en-US" sz="1600" b="1" dirty="0">
              <a:solidFill>
                <a:srgbClr val="4611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346201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C63C-F977-4891-A96C-AFAC8973E162}" type="slidenum">
              <a:rPr lang="zh-CN" altLang="en-US" smtClean="0"/>
              <a:t>15</a:t>
            </a:fld>
            <a:endParaRPr lang="zh-CN" altLang="en-US"/>
          </a:p>
        </p:txBody>
      </p:sp>
      <p:sp>
        <p:nvSpPr>
          <p:cNvPr id="5" name="Subtitle 2"/>
          <p:cNvSpPr>
            <a:spLocks noGrp="1"/>
          </p:cNvSpPr>
          <p:nvPr>
            <p:ph idx="1"/>
          </p:nvPr>
        </p:nvSpPr>
        <p:spPr>
          <a:effectLst>
            <a:outerShdw blurRad="50800" dist="50800" dir="5400000" algn="ctr" rotWithShape="0">
              <a:schemeClr val="tx2">
                <a:lumMod val="40000"/>
                <a:lumOff val="60000"/>
              </a:schemeClr>
            </a:outerShdw>
          </a:effectLst>
          <a:scene3d>
            <a:camera prst="orthographicFront"/>
            <a:lightRig rig="threePt" dir="t"/>
          </a:scene3d>
          <a:sp3d prstMaterial="dkEdge"/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bg-BG" altLang="zh-CN" sz="3600" b="1" dirty="0" smtClean="0">
                <a:solidFill>
                  <a:srgbClr val="0C0383"/>
                </a:solidFill>
                <a:effectLst>
                  <a:glow rad="127000">
                    <a:schemeClr val="tx2">
                      <a:lumMod val="40000"/>
                      <a:lumOff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Улесняване на процедурите по изграждане на физическа инфраструктура чрез създаване на Единна информационна точка</a:t>
            </a:r>
            <a:endParaRPr lang="bg-BG" altLang="zh-CN" sz="3600" b="1" dirty="0">
              <a:solidFill>
                <a:srgbClr val="0C0383"/>
              </a:solidFill>
              <a:effectLst>
                <a:glow rad="127000">
                  <a:schemeClr val="tx2">
                    <a:lumMod val="40000"/>
                    <a:lumOff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03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>
            <a:spLocks noGrp="1"/>
          </p:cNvSpPr>
          <p:nvPr>
            <p:ph idx="1"/>
          </p:nvPr>
        </p:nvSpPr>
        <p:spPr>
          <a:xfrm>
            <a:off x="107504" y="836712"/>
            <a:ext cx="8856984" cy="5760640"/>
          </a:xfrm>
        </p:spPr>
        <p:txBody>
          <a:bodyPr>
            <a:normAutofit fontScale="70000" lnSpcReduction="20000"/>
          </a:bodyPr>
          <a:lstStyle/>
          <a:p>
            <a:pPr algn="just">
              <a:spcBef>
                <a:spcPts val="1200"/>
              </a:spcBef>
            </a:pPr>
            <a:r>
              <a:rPr lang="bg-BG" sz="2600" dirty="0" smtClean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Още през 2009 г. на база на национални проучвания Европейската комисия прави оценка, която през 2012 г. е включена в </a:t>
            </a:r>
            <a:r>
              <a:rPr lang="bg-BG" sz="2600" dirty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съобщението относно „Акта за единен пазар </a:t>
            </a:r>
            <a:r>
              <a:rPr lang="bg-BG" sz="2600" dirty="0" smtClean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II“</a:t>
            </a:r>
            <a:r>
              <a:rPr lang="bg-BG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bg-BG" sz="2600" dirty="0" smtClean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600" dirty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bg-BG" sz="2600" dirty="0" smtClean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според която увеличение </a:t>
            </a:r>
            <a:r>
              <a:rPr lang="bg-BG" sz="2600" dirty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степента на разпространение на широколентовия достъп с 10 % може да доведе до увеличение с 1–1,5 % на БВП годишно и увеличение на производителността на труда с 1,5 </a:t>
            </a:r>
            <a:r>
              <a:rPr lang="bg-BG" sz="2600" dirty="0" smtClean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%,</a:t>
            </a:r>
            <a:r>
              <a:rPr lang="en-US" sz="2600" dirty="0" smtClean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bg-BG" sz="2600" dirty="0" smtClean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като </a:t>
            </a:r>
            <a:r>
              <a:rPr lang="bg-BG" sz="2600" dirty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иновациите в предприятията, дължащи се на широколентовия достъп, </a:t>
            </a:r>
            <a:r>
              <a:rPr lang="bg-BG" sz="2600" dirty="0" smtClean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имат </a:t>
            </a:r>
            <a:r>
              <a:rPr lang="bg-BG" sz="2600" dirty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потенциала да създадат 2 милиона допълнителни работни места до 2020 г. </a:t>
            </a:r>
            <a:r>
              <a:rPr lang="bg-BG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bg-BG" sz="2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600" b="1" dirty="0" smtClean="0">
              <a:solidFill>
                <a:srgbClr val="4611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bg-BG" sz="2600" b="1" dirty="0" smtClean="0">
                <a:solidFill>
                  <a:srgbClr val="4611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Програмата </a:t>
            </a:r>
            <a:r>
              <a:rPr lang="bg-BG" sz="2600" b="1" dirty="0">
                <a:solidFill>
                  <a:srgbClr val="4611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областта на цифровите технологии за Европа </a:t>
            </a:r>
            <a:r>
              <a:rPr lang="bg-BG" sz="2600" dirty="0" smtClean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bg-BG" sz="2600" dirty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водеща инициатива в рамките на стратегията „Европа 2020“, </a:t>
            </a:r>
            <a:r>
              <a:rPr lang="bg-BG" sz="2600" dirty="0" smtClean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която се </a:t>
            </a:r>
            <a:r>
              <a:rPr lang="bg-BG" sz="2600" dirty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посочва необходимостта от намаляване на разходите за разгръщане на широколентовия достъп в целия ЕС, включително чрез постигане на надлежно планиране и координация и чрез намаляване на административната тежест.</a:t>
            </a:r>
          </a:p>
          <a:p>
            <a:pPr marL="0" indent="0" algn="just">
              <a:buNone/>
            </a:pPr>
            <a:endParaRPr lang="bg-BG" sz="2600" b="1" dirty="0" smtClean="0">
              <a:solidFill>
                <a:srgbClr val="4611D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bg-BG" sz="2600" b="1" dirty="0" smtClean="0">
                <a:solidFill>
                  <a:srgbClr val="4611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</a:t>
            </a:r>
            <a:r>
              <a:rPr lang="bg-BG" sz="2600" b="1" dirty="0">
                <a:solidFill>
                  <a:srgbClr val="4611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законодателната инициатива – 2013 г.</a:t>
            </a:r>
          </a:p>
          <a:p>
            <a:pPr algn="just"/>
            <a:r>
              <a:rPr lang="bg-BG" sz="2600" dirty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Предложение за РЕГЛАМЕНТ НА ЕВРОПЕЙСКИЯ ПАРЛАМЕНТ И НА СЪВЕТА относно мерки за намаляване на разходите за разгръщане на високоскоростни електронни съобщителни мрежи</a:t>
            </a:r>
          </a:p>
          <a:p>
            <a:pPr marL="0" indent="0" algn="just">
              <a:buNone/>
            </a:pPr>
            <a:endParaRPr lang="bg-BG" sz="1600" dirty="0" smtClean="0">
              <a:solidFill>
                <a:srgbClr val="4611D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bg-BG" sz="1300" dirty="0" smtClean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bg-BG" sz="1600" dirty="0" smtClean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</a:t>
            </a:r>
            <a:r>
              <a:rPr lang="ru-RU" sz="1600" dirty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(2012)573</a:t>
            </a:r>
            <a:endParaRPr lang="bg-BG" sz="1600" dirty="0">
              <a:solidFill>
                <a:srgbClr val="4611D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bg-BG" sz="1300" dirty="0" smtClean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bg-BG" sz="1600" dirty="0" smtClean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600" dirty="0" err="1" smtClean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Booz</a:t>
            </a:r>
            <a:r>
              <a:rPr lang="bg-BG" sz="1600" dirty="0" smtClean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600" dirty="0" err="1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bg-BG" sz="1600" dirty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600" dirty="0" err="1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Company</a:t>
            </a:r>
            <a:r>
              <a:rPr lang="ru-RU" sz="1600" dirty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bg-BG" sz="1600" dirty="0" err="1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Maximising</a:t>
            </a:r>
            <a:r>
              <a:rPr lang="bg-BG" sz="1600" dirty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600" dirty="0" err="1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bg-BG" sz="1600" dirty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600" dirty="0" err="1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impact</a:t>
            </a:r>
            <a:r>
              <a:rPr lang="bg-BG" sz="1600" dirty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600" dirty="0" err="1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bg-BG" sz="1600" dirty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600" dirty="0" err="1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Digitalisation</a:t>
            </a:r>
            <a:r>
              <a:rPr lang="ru-RU" sz="1600" dirty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(„</a:t>
            </a:r>
            <a:r>
              <a:rPr lang="ru-RU" sz="1600" dirty="0" err="1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Извличане</a:t>
            </a:r>
            <a:r>
              <a:rPr lang="ru-RU" sz="1600" dirty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максимална</a:t>
            </a:r>
            <a:r>
              <a:rPr lang="ru-RU" sz="1600" dirty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полза</a:t>
            </a:r>
            <a:r>
              <a:rPr lang="ru-RU" sz="1600" dirty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ru-RU" sz="1600" dirty="0" err="1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разпространението</a:t>
            </a:r>
            <a:r>
              <a:rPr lang="ru-RU" sz="1600" dirty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цифровите</a:t>
            </a:r>
            <a:r>
              <a:rPr lang="ru-RU" sz="1600" dirty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технологии“), 2012</a:t>
            </a:r>
            <a:r>
              <a:rPr lang="bg-BG" sz="1600" dirty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dirty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endParaRPr lang="bg-BG" sz="1600" dirty="0">
              <a:solidFill>
                <a:srgbClr val="4611D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bg-BG" sz="1300" dirty="0" smtClean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bg-BG" sz="1600" dirty="0" smtClean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</a:t>
            </a:r>
            <a:r>
              <a:rPr lang="bg-BG" sz="1600" dirty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Комисията въз основа на националните проучвания (</a:t>
            </a:r>
            <a:r>
              <a:rPr lang="bg-BG" sz="1600" dirty="0" err="1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Liebenau</a:t>
            </a:r>
            <a:r>
              <a:rPr lang="bg-BG" sz="1600" dirty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J., </a:t>
            </a:r>
            <a:r>
              <a:rPr lang="bg-BG" sz="1600" dirty="0" err="1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Atkinson</a:t>
            </a:r>
            <a:r>
              <a:rPr lang="bg-BG" sz="1600" dirty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R., </a:t>
            </a:r>
            <a:r>
              <a:rPr lang="bg-BG" sz="1600" dirty="0" err="1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Karrberg</a:t>
            </a:r>
            <a:r>
              <a:rPr lang="bg-BG" sz="1600" dirty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P., </a:t>
            </a:r>
            <a:r>
              <a:rPr lang="bg-BG" sz="1600" dirty="0" err="1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Castro</a:t>
            </a:r>
            <a:r>
              <a:rPr lang="bg-BG" sz="1600" dirty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D. и </a:t>
            </a:r>
            <a:r>
              <a:rPr lang="bg-BG" sz="1600" dirty="0" err="1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Ezell</a:t>
            </a:r>
            <a:r>
              <a:rPr lang="bg-BG" sz="1600" dirty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S., 2009 г., </a:t>
            </a:r>
            <a:r>
              <a:rPr lang="bg-BG" sz="1600" dirty="0" err="1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bg-BG" sz="1600" dirty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UK </a:t>
            </a:r>
            <a:r>
              <a:rPr lang="bg-BG" sz="1600" dirty="0" err="1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Digital</a:t>
            </a:r>
            <a:r>
              <a:rPr lang="bg-BG" sz="1600" dirty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600" dirty="0" err="1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Road</a:t>
            </a:r>
            <a:r>
              <a:rPr lang="bg-BG" sz="1600" dirty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600" dirty="0" err="1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bg-BG" sz="1600" dirty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600" dirty="0" err="1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Recovery</a:t>
            </a:r>
            <a:r>
              <a:rPr lang="bg-BG" sz="1600" dirty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(„Цифровият път на Обединеното кралство към икономическото възстановяване“); Katz R.L. </a:t>
            </a:r>
            <a:r>
              <a:rPr lang="bg-BG" sz="1600" dirty="0" err="1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</a:t>
            </a:r>
            <a:r>
              <a:rPr lang="bg-BG" sz="1600" dirty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600" dirty="0" err="1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bg-BG" sz="1600" dirty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2009 г., </a:t>
            </a:r>
            <a:r>
              <a:rPr lang="bg-BG" sz="1600" dirty="0" err="1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bg-BG" sz="1600" dirty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600" dirty="0" err="1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Impact</a:t>
            </a:r>
            <a:r>
              <a:rPr lang="bg-BG" sz="1600" dirty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600" dirty="0" err="1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bg-BG" sz="1600" dirty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600" dirty="0" err="1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Broadband</a:t>
            </a:r>
            <a:r>
              <a:rPr lang="bg-BG" sz="1600" dirty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600" dirty="0" err="1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bg-BG" sz="1600" dirty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600" dirty="0" err="1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Jobs</a:t>
            </a:r>
            <a:r>
              <a:rPr lang="bg-BG" sz="1600" dirty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600" dirty="0" err="1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bg-BG" sz="1600" dirty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600" dirty="0" err="1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bg-BG" sz="1600" dirty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600" dirty="0" err="1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German</a:t>
            </a:r>
            <a:r>
              <a:rPr lang="bg-BG" sz="1600" dirty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600" dirty="0" err="1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Economy</a:t>
            </a:r>
            <a:r>
              <a:rPr lang="bg-BG" sz="1600" dirty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(„Въздействието на широколентовия достъп върху заетостта и немската икономика“).</a:t>
            </a:r>
          </a:p>
          <a:p>
            <a:endParaRPr lang="zh-CN" altLang="en-US" sz="18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bg-BG" sz="3200" b="1" dirty="0" smtClean="0">
                <a:solidFill>
                  <a:srgbClr val="4611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Историята</a:t>
            </a:r>
            <a:endParaRPr lang="zh-CN" altLang="en-US" sz="3200" b="1" dirty="0">
              <a:solidFill>
                <a:srgbClr val="4611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 Unicode MS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C63C-F977-4891-A96C-AFAC8973E162}" type="slidenum">
              <a:rPr lang="zh-CN" altLang="en-US" sz="1600" b="1" smtClean="0">
                <a:solidFill>
                  <a:srgbClr val="4611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fld>
            <a:endParaRPr lang="zh-CN" altLang="en-US" sz="1600" b="1" dirty="0">
              <a:solidFill>
                <a:srgbClr val="4611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9527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>
            <a:spLocks noGrp="1"/>
          </p:cNvSpPr>
          <p:nvPr>
            <p:ph idx="1"/>
          </p:nvPr>
        </p:nvSpPr>
        <p:spPr>
          <a:xfrm>
            <a:off x="107504" y="836712"/>
            <a:ext cx="8856984" cy="576064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spcBef>
                <a:spcPts val="1200"/>
              </a:spcBef>
              <a:buNone/>
            </a:pPr>
            <a:r>
              <a:rPr lang="ru-RU" sz="2600" b="1" dirty="0" smtClean="0">
                <a:solidFill>
                  <a:srgbClr val="4611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Директивата</a:t>
            </a:r>
            <a:endParaRPr lang="ru-RU" sz="2600" b="1" dirty="0">
              <a:solidFill>
                <a:srgbClr val="4611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1200"/>
              </a:spcBef>
              <a:buNone/>
            </a:pPr>
            <a:r>
              <a:rPr lang="bg-BG" sz="2300" dirty="0" smtClean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 обсъждане и изпълнение на всички дълги и сложни процедури се постига съгласие и през 2014 г. е одобрен окончателен законодателен акт:  </a:t>
            </a:r>
            <a:r>
              <a:rPr lang="bg-BG" sz="2300" b="1" dirty="0" smtClean="0">
                <a:solidFill>
                  <a:srgbClr val="4611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ДИРЕКТИВА 2014/61/ЕС НА ЕВРОПЕЙСКИЯ ПАРЛАМЕНТ И НА СЪВЕТА</a:t>
            </a:r>
            <a:r>
              <a:rPr lang="bg-BG" sz="2300" dirty="0" smtClean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300" b="1" dirty="0" smtClean="0">
                <a:solidFill>
                  <a:srgbClr val="4611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относно мерките за намаляване на разходите за разгръщане на високоскоростни електронни съобщителни мрежи</a:t>
            </a:r>
            <a:r>
              <a:rPr lang="bg-BG" sz="2300" dirty="0" smtClean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bg-BG" sz="2300" dirty="0" smtClean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bg-BG" sz="2300" dirty="0" smtClean="0">
              <a:solidFill>
                <a:srgbClr val="4611D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1200"/>
              </a:spcBef>
              <a:buNone/>
            </a:pPr>
            <a:r>
              <a:rPr lang="bg-BG" sz="2300" b="1" dirty="0" smtClean="0">
                <a:solidFill>
                  <a:srgbClr val="4611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Цели:</a:t>
            </a:r>
            <a:r>
              <a:rPr lang="bg-BG" sz="2300" b="1" dirty="0" smtClean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300" dirty="0" smtClean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се постигнат </a:t>
            </a:r>
            <a:r>
              <a:rPr lang="bg-BG" sz="2300" b="1" dirty="0" smtClean="0">
                <a:solidFill>
                  <a:srgbClr val="4611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растеж, конкурентоспособност и производителност</a:t>
            </a:r>
            <a:r>
              <a:rPr lang="bg-BG" sz="2300" b="1" dirty="0" smtClean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300" dirty="0" smtClean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чрез</a:t>
            </a:r>
            <a:r>
              <a:rPr lang="en-US" sz="2300" dirty="0" smtClean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39750" indent="-361950"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bg-BG" sz="2300" dirty="0" smtClean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намаляване на разходите за разгръщане на електронни съобщителни мрежи</a:t>
            </a:r>
            <a:r>
              <a:rPr lang="en-US" sz="2300" dirty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bg-BG" sz="2300" dirty="0" smtClean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300" dirty="0" smtClean="0">
              <a:solidFill>
                <a:srgbClr val="4611D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9750" indent="-361950"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bg-BG" sz="2300" dirty="0" smtClean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осигуряване на достъпна информация за налична подходяща (съществуваща или бъдеща инфраструктура)</a:t>
            </a:r>
            <a:r>
              <a:rPr lang="en-US" sz="2300" dirty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bg-BG" sz="2300" dirty="0" smtClean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300" dirty="0" smtClean="0">
              <a:solidFill>
                <a:srgbClr val="4611D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9750" indent="-361950"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bg-BG" sz="2300" dirty="0" smtClean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координация на дейностите по изграждането и поддържането на такава инфраструктура и насърчаване на съвместното използване на физическата инфраструктура от повече оператори на мрежи.</a:t>
            </a:r>
            <a:br>
              <a:rPr lang="bg-BG" sz="2300" dirty="0" smtClean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bg-BG" sz="2300" dirty="0" smtClean="0">
              <a:solidFill>
                <a:srgbClr val="4611D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18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bg-BG" sz="3200" b="1" dirty="0">
                <a:solidFill>
                  <a:srgbClr val="4611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Законодателните инициативи</a:t>
            </a:r>
            <a:endParaRPr lang="zh-CN" altLang="en-US" sz="3200" b="1" dirty="0">
              <a:solidFill>
                <a:srgbClr val="4611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 Unicode MS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C63C-F977-4891-A96C-AFAC8973E162}" type="slidenum">
              <a:rPr lang="zh-CN" altLang="en-US" sz="1600" b="1" smtClean="0">
                <a:solidFill>
                  <a:srgbClr val="4611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fld>
            <a:endParaRPr lang="zh-CN" altLang="en-US" sz="1600" b="1" dirty="0">
              <a:solidFill>
                <a:srgbClr val="4611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12750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>
            <a:spLocks noGrp="1"/>
          </p:cNvSpPr>
          <p:nvPr>
            <p:ph idx="1"/>
          </p:nvPr>
        </p:nvSpPr>
        <p:spPr>
          <a:xfrm>
            <a:off x="107504" y="836712"/>
            <a:ext cx="8856984" cy="5760640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ru-RU" sz="2300" b="1" dirty="0">
                <a:solidFill>
                  <a:srgbClr val="4611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Законът</a:t>
            </a:r>
            <a:br>
              <a:rPr lang="ru-RU" sz="2300" b="1" dirty="0">
                <a:solidFill>
                  <a:srgbClr val="4611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300" b="1" dirty="0">
              <a:solidFill>
                <a:srgbClr val="4611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1200"/>
              </a:spcBef>
              <a:buNone/>
            </a:pPr>
            <a:r>
              <a:rPr lang="bg-BG" sz="2300" dirty="0" smtClean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Директивата ще бъде транспонирана в националното законодателство чрез изготвения </a:t>
            </a:r>
            <a:r>
              <a:rPr lang="bg-BG" sz="2300" b="1" dirty="0" smtClean="0">
                <a:solidFill>
                  <a:srgbClr val="4611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Закон за електронните съобщителни мрежи и физическа инфраструктура</a:t>
            </a:r>
            <a:r>
              <a:rPr lang="bg-BG" sz="2300" dirty="0" smtClean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чието гласуване на второ четене в Народното събрание предстои.</a:t>
            </a:r>
          </a:p>
          <a:p>
            <a:pPr marL="0" indent="0" algn="just">
              <a:spcBef>
                <a:spcPts val="1200"/>
              </a:spcBef>
              <a:buNone/>
            </a:pPr>
            <a:r>
              <a:rPr lang="bg-BG" sz="2300" dirty="0" smtClean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Проектът има за цел да осигури информация и координация на дейностите по разполагането на електронни съобщителни мрежи между различните мрежови оператори и предвижда създаването на </a:t>
            </a:r>
            <a:r>
              <a:rPr lang="bg-BG" sz="2300" b="1" dirty="0" smtClean="0">
                <a:solidFill>
                  <a:srgbClr val="4611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Единна информационна точка</a:t>
            </a:r>
            <a:r>
              <a:rPr lang="bg-BG" sz="2300" dirty="0" smtClean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чиито функции ще се изпълняват от Министерството на транспорта, информационните технологии и съобщенията. </a:t>
            </a:r>
          </a:p>
          <a:p>
            <a:pPr marL="0" indent="0" algn="just">
              <a:spcBef>
                <a:spcPts val="1200"/>
              </a:spcBef>
              <a:buNone/>
            </a:pPr>
            <a:r>
              <a:rPr lang="bg-BG" sz="2300" dirty="0" smtClean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нея са възложени функции за поддържането на единна база данни с актуална информация, която да улесни координирането на съвместното изграждане и ползване на физическа инфраструктура, както и разполагането на електронни съобщителни мрежи.</a:t>
            </a:r>
          </a:p>
          <a:p>
            <a:endParaRPr lang="zh-CN" altLang="en-US" sz="18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bg-BG" sz="3200" b="1" dirty="0">
                <a:solidFill>
                  <a:srgbClr val="4611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Законодателните инициативи</a:t>
            </a:r>
            <a:endParaRPr lang="zh-CN" altLang="en-US" sz="3200" b="1" dirty="0">
              <a:solidFill>
                <a:srgbClr val="4611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 Unicode MS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C63C-F977-4891-A96C-AFAC8973E162}" type="slidenum">
              <a:rPr lang="zh-CN" altLang="en-US" sz="1600" b="1" smtClean="0">
                <a:solidFill>
                  <a:srgbClr val="4611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fld>
            <a:endParaRPr lang="zh-CN" altLang="en-US" sz="1600" b="1" dirty="0">
              <a:solidFill>
                <a:srgbClr val="4611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771001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>
            <a:spLocks noGrp="1"/>
          </p:cNvSpPr>
          <p:nvPr>
            <p:ph idx="1"/>
          </p:nvPr>
        </p:nvSpPr>
        <p:spPr>
          <a:xfrm>
            <a:off x="107504" y="836712"/>
            <a:ext cx="8856984" cy="5760640"/>
          </a:xfrm>
        </p:spPr>
        <p:txBody>
          <a:bodyPr>
            <a:normAutofit/>
          </a:bodyPr>
          <a:lstStyle/>
          <a:p>
            <a:pPr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bg-BG" sz="2300" dirty="0" smtClean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 представлява </a:t>
            </a:r>
            <a:r>
              <a:rPr lang="bg-BG" sz="2300" b="1" dirty="0" smtClean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софтуерна платформа </a:t>
            </a:r>
            <a:r>
              <a:rPr lang="bg-BG" sz="2300" dirty="0" smtClean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ГИС технология;</a:t>
            </a:r>
          </a:p>
          <a:p>
            <a:pPr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bg-BG" sz="2300" dirty="0" smtClean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 предоставя </a:t>
            </a:r>
            <a:r>
              <a:rPr lang="bg-BG" sz="2300" b="1" dirty="0" smtClean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единна система от базови слоеве</a:t>
            </a:r>
            <a:r>
              <a:rPr lang="bg-BG" sz="2300" dirty="0" smtClean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които могат да бъдат използвани от администрация, бизнес и граждани; </a:t>
            </a:r>
          </a:p>
          <a:p>
            <a:pPr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bg-BG" sz="2300" dirty="0" smtClean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 отговаря на изискванията на гео-портала на инфраструктурата за пространствена информация в ЕС </a:t>
            </a:r>
            <a:r>
              <a:rPr lang="bg-BG" sz="2300" b="1" dirty="0" smtClean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INSPIRE </a:t>
            </a:r>
            <a:r>
              <a:rPr lang="bg-BG" sz="2300" dirty="0" smtClean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Закона за достъп до пространствените данни.</a:t>
            </a:r>
          </a:p>
          <a:p>
            <a:pPr marL="0" indent="0" algn="just">
              <a:spcBef>
                <a:spcPts val="1200"/>
              </a:spcBef>
              <a:buNone/>
            </a:pPr>
            <a:r>
              <a:rPr lang="bg-BG" sz="2300" dirty="0" smtClean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Натрупаните данни и информация ще бъдат използвани за специфични изследвания, управление на ресурси, регионално и териториално планиране, както и за икономическо моделиране на процеси.</a:t>
            </a:r>
          </a:p>
          <a:p>
            <a:pPr marL="0" indent="0" algn="just">
              <a:spcBef>
                <a:spcPts val="1200"/>
              </a:spcBef>
              <a:buNone/>
            </a:pPr>
            <a:r>
              <a:rPr lang="bg-BG" sz="2300" dirty="0" smtClean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 създаването на Националния портал за пространствени данни, ГИС-системата на ЕИТ ще поддържа обмен на данни с INSPIRE.</a:t>
            </a:r>
          </a:p>
          <a:p>
            <a:endParaRPr lang="zh-CN" altLang="en-US" sz="18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bg-BG" sz="3200" b="1" dirty="0">
                <a:solidFill>
                  <a:srgbClr val="4611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Единната информационна </a:t>
            </a:r>
            <a:r>
              <a:rPr lang="bg-BG" sz="3200" b="1" dirty="0" smtClean="0">
                <a:solidFill>
                  <a:srgbClr val="4611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точка </a:t>
            </a:r>
            <a:r>
              <a:rPr lang="en-US" sz="3200" b="1" dirty="0" smtClean="0">
                <a:solidFill>
                  <a:srgbClr val="4611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b="1" dirty="0" smtClean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ЕИТ</a:t>
            </a:r>
            <a:r>
              <a:rPr lang="en-US" sz="3200" dirty="0" smtClean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sz="3200" b="1" dirty="0">
              <a:solidFill>
                <a:srgbClr val="4611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 Unicode MS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C63C-F977-4891-A96C-AFAC8973E162}" type="slidenum">
              <a:rPr lang="zh-CN" altLang="en-US" sz="1600" b="1" smtClean="0">
                <a:solidFill>
                  <a:srgbClr val="4611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fld>
            <a:endParaRPr lang="zh-CN" altLang="en-US" sz="1600" b="1" dirty="0">
              <a:solidFill>
                <a:srgbClr val="4611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882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bg-BG" altLang="zh-CN" b="1" dirty="0">
                <a:solidFill>
                  <a:srgbClr val="4611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Инициативата </a:t>
            </a:r>
            <a:r>
              <a:rPr lang="en-US" altLang="zh-CN" b="1" dirty="0">
                <a:solidFill>
                  <a:srgbClr val="4611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WiFi4EU</a:t>
            </a:r>
            <a:endParaRPr lang="bg-BG" altLang="zh-CN" b="1" dirty="0">
              <a:solidFill>
                <a:srgbClr val="4611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908720"/>
            <a:ext cx="8910990" cy="5760640"/>
          </a:xfrm>
        </p:spPr>
        <p:txBody>
          <a:bodyPr>
            <a:normAutofit fontScale="25000" lnSpcReduction="20000"/>
          </a:bodyPr>
          <a:lstStyle/>
          <a:p>
            <a:pPr marL="361950" indent="-36195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bg-BG" altLang="zh-CN" sz="7200" b="1" dirty="0" smtClean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Съобщение на комисията от 14.09.2016 г. „Свързаност за изграждане на конкурентоспособен цифров единен пазар - към европейско общество на гигабитов интернет“ </a:t>
            </a:r>
          </a:p>
          <a:p>
            <a:pPr marL="361950" indent="-36195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bg-BG" altLang="zh-CN" sz="7200" b="1" dirty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bg-BG" altLang="zh-CN" sz="7200" b="1" dirty="0" smtClean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нициативата </a:t>
            </a:r>
            <a:r>
              <a:rPr lang="en-US" altLang="zh-CN" sz="7200" b="1" dirty="0" smtClean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WiFi4EU</a:t>
            </a:r>
            <a:r>
              <a:rPr lang="bg-BG" altLang="zh-CN" sz="7200" b="1" dirty="0" smtClean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финансирана по Механизма за свързване на Европа – сектор „</a:t>
            </a:r>
            <a:r>
              <a:rPr lang="bg-BG" altLang="zh-CN" sz="7200" b="1" dirty="0" err="1" smtClean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Телекомуникаци</a:t>
            </a:r>
            <a:r>
              <a:rPr lang="bg-BG" altLang="zh-CN" sz="7200" b="1" dirty="0" smtClean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цели:</a:t>
            </a:r>
          </a:p>
          <a:p>
            <a:pPr marL="715963" indent="-449263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bg-BG" altLang="zh-CN" sz="7200" b="1" dirty="0" smtClean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осигуряване на местна</a:t>
            </a:r>
            <a:r>
              <a:rPr lang="ru-RU" altLang="zh-CN" sz="7200" b="1" dirty="0" smtClean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7200" b="1" dirty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безжична </a:t>
            </a:r>
            <a:r>
              <a:rPr lang="ru-RU" altLang="zh-CN" sz="7200" b="1" dirty="0" smtClean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свързаност </a:t>
            </a:r>
            <a:r>
              <a:rPr lang="ru-RU" altLang="zh-CN" sz="7200" b="1" dirty="0">
                <a:solidFill>
                  <a:srgbClr val="4611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безплатно</a:t>
            </a:r>
            <a:r>
              <a:rPr lang="ru-RU" altLang="zh-CN" sz="7200" b="1" dirty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7200" b="1" dirty="0">
                <a:solidFill>
                  <a:srgbClr val="4611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без </a:t>
            </a:r>
            <a:r>
              <a:rPr lang="ru-RU" altLang="zh-CN" sz="7200" b="1" dirty="0" smtClean="0">
                <a:solidFill>
                  <a:srgbClr val="4611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дискриминационни условия</a:t>
            </a:r>
            <a:r>
              <a:rPr lang="ru-RU" altLang="zh-CN" sz="7200" b="1" dirty="0" smtClean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715963" indent="-449263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altLang="zh-CN" sz="7200" b="1" dirty="0" err="1" smtClean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използване</a:t>
            </a:r>
            <a:r>
              <a:rPr lang="ru-RU" altLang="zh-CN" sz="7200" b="1" dirty="0" smtClean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altLang="zh-CN" sz="7200" b="1" dirty="0" err="1" smtClean="0">
                <a:solidFill>
                  <a:srgbClr val="4611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най-съвременно</a:t>
            </a:r>
            <a:r>
              <a:rPr lang="ru-RU" altLang="zh-CN" sz="7200" b="1" dirty="0" smtClean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altLang="zh-CN" sz="7200" b="1" dirty="0" err="1" smtClean="0">
                <a:solidFill>
                  <a:srgbClr val="4611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най-качествено</a:t>
            </a:r>
            <a:r>
              <a:rPr lang="ru-RU" altLang="zh-CN" sz="7200" b="1" dirty="0" smtClean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налично </a:t>
            </a:r>
            <a:r>
              <a:rPr lang="ru-RU" altLang="zh-CN" sz="7200" b="1" dirty="0" err="1" smtClean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оборудване</a:t>
            </a:r>
            <a:r>
              <a:rPr lang="ru-RU" altLang="zh-CN" sz="7200" b="1" dirty="0" smtClean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715963" indent="-449263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altLang="zh-CN" sz="7200" b="1" dirty="0" smtClean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преодоляване </a:t>
            </a:r>
            <a:r>
              <a:rPr lang="ru-RU" altLang="zh-CN" sz="7200" b="1" dirty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zh-CN" sz="7200" b="1" dirty="0" smtClean="0">
                <a:solidFill>
                  <a:srgbClr val="4611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цифровото </a:t>
            </a:r>
            <a:r>
              <a:rPr lang="ru-RU" altLang="zh-CN" sz="7200" b="1" dirty="0">
                <a:solidFill>
                  <a:srgbClr val="4611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разделение</a:t>
            </a:r>
            <a:r>
              <a:rPr lang="ru-RU" altLang="zh-CN" sz="7200" b="1" dirty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особено в общности, които изостават по отношение на цифровата грамотност, включително в селските и отдалечените </a:t>
            </a:r>
            <a:r>
              <a:rPr lang="ru-RU" altLang="zh-CN" sz="7200" b="1" dirty="0" smtClean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райони;</a:t>
            </a:r>
          </a:p>
          <a:p>
            <a:pPr marL="715963" indent="-449263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altLang="zh-CN" sz="7200" b="1" dirty="0" err="1" smtClean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подобряване</a:t>
            </a:r>
            <a:r>
              <a:rPr lang="ru-RU" altLang="zh-CN" sz="7200" b="1" dirty="0" smtClean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altLang="zh-CN" sz="7200" b="1" dirty="0" err="1" smtClean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достъпа</a:t>
            </a:r>
            <a:r>
              <a:rPr lang="ru-RU" altLang="zh-CN" sz="7200" b="1" dirty="0" smtClean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7200" b="1" dirty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altLang="zh-CN" sz="7200" b="1" dirty="0" err="1">
                <a:solidFill>
                  <a:srgbClr val="4611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високоскоростна</a:t>
            </a:r>
            <a:r>
              <a:rPr lang="ru-RU" altLang="zh-CN" sz="7200" b="1" dirty="0">
                <a:solidFill>
                  <a:srgbClr val="4611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altLang="zh-CN" sz="7200" b="1" dirty="0" err="1">
                <a:solidFill>
                  <a:srgbClr val="4611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свръхвисокоскоростна</a:t>
            </a:r>
            <a:r>
              <a:rPr lang="ru-RU" altLang="zh-CN" sz="7200" b="1" dirty="0">
                <a:solidFill>
                  <a:srgbClr val="4611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7200" b="1" dirty="0" err="1" smtClean="0">
                <a:solidFill>
                  <a:srgbClr val="4611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широколентова</a:t>
            </a:r>
            <a:r>
              <a:rPr lang="ru-RU" altLang="zh-CN" sz="7200" b="1" dirty="0" smtClean="0">
                <a:solidFill>
                  <a:srgbClr val="4611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свързаност</a:t>
            </a:r>
            <a:r>
              <a:rPr lang="ru-RU" altLang="zh-CN" sz="7200" b="1" dirty="0" smtClean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715963" indent="-449263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altLang="zh-CN" sz="7200" b="1" dirty="0" err="1" smtClean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подобряване</a:t>
            </a:r>
            <a:r>
              <a:rPr lang="ru-RU" altLang="zh-CN" sz="7200" b="1" dirty="0" smtClean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altLang="zh-CN" sz="7200" b="1" dirty="0" err="1" smtClean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достъпа</a:t>
            </a:r>
            <a:r>
              <a:rPr lang="ru-RU" altLang="zh-CN" sz="7200" b="1" dirty="0" smtClean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онлайн услуги;</a:t>
            </a:r>
          </a:p>
          <a:p>
            <a:pPr marL="715963" indent="-449263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altLang="zh-CN" sz="7200" b="1" dirty="0" err="1" smtClean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насърчава</a:t>
            </a:r>
            <a:r>
              <a:rPr lang="ru-RU" altLang="zh-CN" sz="7200" b="1" dirty="0" smtClean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7200" b="1" dirty="0" err="1" smtClean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интегрирането</a:t>
            </a:r>
            <a:r>
              <a:rPr lang="ru-RU" altLang="zh-CN" sz="7200" b="1" dirty="0" smtClean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7200" b="1" dirty="0" err="1" smtClean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със</a:t>
            </a:r>
            <a:r>
              <a:rPr lang="ru-RU" altLang="zh-CN" sz="7200" b="1" dirty="0" smtClean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7200" b="1" dirty="0" err="1" smtClean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съществуващи</a:t>
            </a:r>
            <a:r>
              <a:rPr lang="ru-RU" altLang="zh-CN" sz="7200" b="1" dirty="0" smtClean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7200" b="1" dirty="0" err="1" smtClean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публични</a:t>
            </a:r>
            <a:r>
              <a:rPr lang="ru-RU" altLang="zh-CN" sz="7200" b="1" dirty="0" smtClean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услуги;</a:t>
            </a:r>
          </a:p>
          <a:p>
            <a:pPr marL="715963" indent="-449263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altLang="zh-CN" sz="7200" b="1" dirty="0" err="1" smtClean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насърчаване</a:t>
            </a:r>
            <a:r>
              <a:rPr lang="ru-RU" altLang="zh-CN" sz="7200" b="1" dirty="0" smtClean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7200" b="1" dirty="0" err="1" smtClean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развитието</a:t>
            </a:r>
            <a:r>
              <a:rPr lang="ru-RU" altLang="zh-CN" sz="7200" b="1" dirty="0" smtClean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МСП.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endParaRPr lang="bg-BG" altLang="zh-CN" sz="6400" b="1" dirty="0" smtClean="0">
              <a:solidFill>
                <a:srgbClr val="4611D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195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bg-BG" altLang="zh-CN" sz="6400" b="1" dirty="0" smtClean="0">
              <a:solidFill>
                <a:srgbClr val="4611D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spcAft>
                <a:spcPts val="600"/>
              </a:spcAft>
              <a:buNone/>
            </a:pPr>
            <a:endParaRPr lang="bg-BG" altLang="zh-CN" b="1" dirty="0" smtClean="0">
              <a:solidFill>
                <a:srgbClr val="4611D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spcAft>
                <a:spcPts val="600"/>
              </a:spcAft>
              <a:buNone/>
            </a:pPr>
            <a:endParaRPr lang="en-US" altLang="zh-CN" b="1" dirty="0" smtClean="0">
              <a:solidFill>
                <a:srgbClr val="4611D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spcAft>
                <a:spcPts val="600"/>
              </a:spcAft>
              <a:buNone/>
            </a:pPr>
            <a:endParaRPr lang="ru-RU" altLang="zh-CN" b="1" dirty="0">
              <a:solidFill>
                <a:srgbClr val="0C038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C63C-F977-4891-A96C-AFAC8973E162}" type="slidenum">
              <a:rPr lang="zh-CN" altLang="en-US" sz="1600" b="1" smtClean="0">
                <a:solidFill>
                  <a:srgbClr val="4611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fld>
            <a:endParaRPr lang="zh-CN" altLang="en-US" sz="1600" b="1" dirty="0">
              <a:solidFill>
                <a:srgbClr val="4611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05598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>
                <a:ea typeface="宋体" panose="02010600030101010101" pitchFamily="2" charset="-122"/>
              </a:rPr>
              <a:t> </a:t>
            </a:r>
          </a:p>
        </p:txBody>
      </p:sp>
      <p:grpSp>
        <p:nvGrpSpPr>
          <p:cNvPr id="7171" name="Group 24"/>
          <p:cNvGrpSpPr>
            <a:grpSpLocks/>
          </p:cNvGrpSpPr>
          <p:nvPr/>
        </p:nvGrpSpPr>
        <p:grpSpPr bwMode="auto">
          <a:xfrm>
            <a:off x="251198" y="764704"/>
            <a:ext cx="8018463" cy="5078414"/>
            <a:chOff x="37" y="545"/>
            <a:chExt cx="5051" cy="3199"/>
          </a:xfrm>
        </p:grpSpPr>
        <p:sp>
          <p:nvSpPr>
            <p:cNvPr id="100356" name="Freeform 4"/>
            <p:cNvSpPr>
              <a:spLocks noEditPoints="1"/>
            </p:cNvSpPr>
            <p:nvPr/>
          </p:nvSpPr>
          <p:spPr bwMode="gray">
            <a:xfrm rot="-1358056">
              <a:off x="877" y="1765"/>
              <a:ext cx="3839" cy="1527"/>
            </a:xfrm>
            <a:custGeom>
              <a:avLst/>
              <a:gdLst>
                <a:gd name="T0" fmla="*/ 1692 w 4040"/>
                <a:gd name="T1" fmla="*/ 12 h 1888"/>
                <a:gd name="T2" fmla="*/ 1234 w 4040"/>
                <a:gd name="T3" fmla="*/ 74 h 1888"/>
                <a:gd name="T4" fmla="*/ 828 w 4040"/>
                <a:gd name="T5" fmla="*/ 182 h 1888"/>
                <a:gd name="T6" fmla="*/ 486 w 4040"/>
                <a:gd name="T7" fmla="*/ 330 h 1888"/>
                <a:gd name="T8" fmla="*/ 226 w 4040"/>
                <a:gd name="T9" fmla="*/ 510 h 1888"/>
                <a:gd name="T10" fmla="*/ 58 w 4040"/>
                <a:gd name="T11" fmla="*/ 718 h 1888"/>
                <a:gd name="T12" fmla="*/ 0 w 4040"/>
                <a:gd name="T13" fmla="*/ 944 h 1888"/>
                <a:gd name="T14" fmla="*/ 58 w 4040"/>
                <a:gd name="T15" fmla="*/ 1170 h 1888"/>
                <a:gd name="T16" fmla="*/ 226 w 4040"/>
                <a:gd name="T17" fmla="*/ 1378 h 1888"/>
                <a:gd name="T18" fmla="*/ 486 w 4040"/>
                <a:gd name="T19" fmla="*/ 1558 h 1888"/>
                <a:gd name="T20" fmla="*/ 828 w 4040"/>
                <a:gd name="T21" fmla="*/ 1706 h 1888"/>
                <a:gd name="T22" fmla="*/ 1234 w 4040"/>
                <a:gd name="T23" fmla="*/ 1814 h 1888"/>
                <a:gd name="T24" fmla="*/ 1692 w 4040"/>
                <a:gd name="T25" fmla="*/ 1876 h 1888"/>
                <a:gd name="T26" fmla="*/ 2186 w 4040"/>
                <a:gd name="T27" fmla="*/ 1884 h 1888"/>
                <a:gd name="T28" fmla="*/ 2658 w 4040"/>
                <a:gd name="T29" fmla="*/ 1840 h 1888"/>
                <a:gd name="T30" fmla="*/ 3084 w 4040"/>
                <a:gd name="T31" fmla="*/ 1746 h 1888"/>
                <a:gd name="T32" fmla="*/ 3448 w 4040"/>
                <a:gd name="T33" fmla="*/ 1612 h 1888"/>
                <a:gd name="T34" fmla="*/ 3738 w 4040"/>
                <a:gd name="T35" fmla="*/ 1442 h 1888"/>
                <a:gd name="T36" fmla="*/ 3938 w 4040"/>
                <a:gd name="T37" fmla="*/ 1242 h 1888"/>
                <a:gd name="T38" fmla="*/ 4034 w 4040"/>
                <a:gd name="T39" fmla="*/ 1022 h 1888"/>
                <a:gd name="T40" fmla="*/ 4014 w 4040"/>
                <a:gd name="T41" fmla="*/ 790 h 1888"/>
                <a:gd name="T42" fmla="*/ 3882 w 4040"/>
                <a:gd name="T43" fmla="*/ 576 h 1888"/>
                <a:gd name="T44" fmla="*/ 3650 w 4040"/>
                <a:gd name="T45" fmla="*/ 386 h 1888"/>
                <a:gd name="T46" fmla="*/ 3334 w 4040"/>
                <a:gd name="T47" fmla="*/ 228 h 1888"/>
                <a:gd name="T48" fmla="*/ 2948 w 4040"/>
                <a:gd name="T49" fmla="*/ 106 h 1888"/>
                <a:gd name="T50" fmla="*/ 2506 w 4040"/>
                <a:gd name="T51" fmla="*/ 28 h 1888"/>
                <a:gd name="T52" fmla="*/ 2020 w 4040"/>
                <a:gd name="T53" fmla="*/ 0 h 1888"/>
                <a:gd name="T54" fmla="*/ 1606 w 4040"/>
                <a:gd name="T55" fmla="*/ 1736 h 1888"/>
                <a:gd name="T56" fmla="*/ 1164 w 4040"/>
                <a:gd name="T57" fmla="*/ 1678 h 1888"/>
                <a:gd name="T58" fmla="*/ 776 w 4040"/>
                <a:gd name="T59" fmla="*/ 1576 h 1888"/>
                <a:gd name="T60" fmla="*/ 458 w 4040"/>
                <a:gd name="T61" fmla="*/ 1436 h 1888"/>
                <a:gd name="T62" fmla="*/ 224 w 4040"/>
                <a:gd name="T63" fmla="*/ 1266 h 1888"/>
                <a:gd name="T64" fmla="*/ 88 w 4040"/>
                <a:gd name="T65" fmla="*/ 1074 h 1888"/>
                <a:gd name="T66" fmla="*/ 68 w 4040"/>
                <a:gd name="T67" fmla="*/ 864 h 1888"/>
                <a:gd name="T68" fmla="*/ 166 w 4040"/>
                <a:gd name="T69" fmla="*/ 664 h 1888"/>
                <a:gd name="T70" fmla="*/ 370 w 4040"/>
                <a:gd name="T71" fmla="*/ 486 h 1888"/>
                <a:gd name="T72" fmla="*/ 662 w 4040"/>
                <a:gd name="T73" fmla="*/ 336 h 1888"/>
                <a:gd name="T74" fmla="*/ 1028 w 4040"/>
                <a:gd name="T75" fmla="*/ 222 h 1888"/>
                <a:gd name="T76" fmla="*/ 1454 w 4040"/>
                <a:gd name="T77" fmla="*/ 148 h 1888"/>
                <a:gd name="T78" fmla="*/ 1922 w 4040"/>
                <a:gd name="T79" fmla="*/ 120 h 1888"/>
                <a:gd name="T80" fmla="*/ 2392 w 4040"/>
                <a:gd name="T81" fmla="*/ 148 h 1888"/>
                <a:gd name="T82" fmla="*/ 2818 w 4040"/>
                <a:gd name="T83" fmla="*/ 222 h 1888"/>
                <a:gd name="T84" fmla="*/ 3184 w 4040"/>
                <a:gd name="T85" fmla="*/ 336 h 1888"/>
                <a:gd name="T86" fmla="*/ 3476 w 4040"/>
                <a:gd name="T87" fmla="*/ 486 h 1888"/>
                <a:gd name="T88" fmla="*/ 3680 w 4040"/>
                <a:gd name="T89" fmla="*/ 664 h 1888"/>
                <a:gd name="T90" fmla="*/ 3778 w 4040"/>
                <a:gd name="T91" fmla="*/ 864 h 1888"/>
                <a:gd name="T92" fmla="*/ 3758 w 4040"/>
                <a:gd name="T93" fmla="*/ 1074 h 1888"/>
                <a:gd name="T94" fmla="*/ 3622 w 4040"/>
                <a:gd name="T95" fmla="*/ 1266 h 1888"/>
                <a:gd name="T96" fmla="*/ 3388 w 4040"/>
                <a:gd name="T97" fmla="*/ 1436 h 1888"/>
                <a:gd name="T98" fmla="*/ 3070 w 4040"/>
                <a:gd name="T99" fmla="*/ 1576 h 1888"/>
                <a:gd name="T100" fmla="*/ 2682 w 4040"/>
                <a:gd name="T101" fmla="*/ 1678 h 1888"/>
                <a:gd name="T102" fmla="*/ 2240 w 4040"/>
                <a:gd name="T103" fmla="*/ 1736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040" h="1888">
                  <a:moveTo>
                    <a:pt x="2020" y="0"/>
                  </a:moveTo>
                  <a:lnTo>
                    <a:pt x="1854" y="4"/>
                  </a:lnTo>
                  <a:lnTo>
                    <a:pt x="1692" y="12"/>
                  </a:lnTo>
                  <a:lnTo>
                    <a:pt x="1534" y="28"/>
                  </a:lnTo>
                  <a:lnTo>
                    <a:pt x="1382" y="48"/>
                  </a:lnTo>
                  <a:lnTo>
                    <a:pt x="1234" y="74"/>
                  </a:lnTo>
                  <a:lnTo>
                    <a:pt x="1092" y="106"/>
                  </a:lnTo>
                  <a:lnTo>
                    <a:pt x="956" y="142"/>
                  </a:lnTo>
                  <a:lnTo>
                    <a:pt x="828" y="182"/>
                  </a:lnTo>
                  <a:lnTo>
                    <a:pt x="706" y="228"/>
                  </a:lnTo>
                  <a:lnTo>
                    <a:pt x="592" y="276"/>
                  </a:lnTo>
                  <a:lnTo>
                    <a:pt x="486" y="330"/>
                  </a:lnTo>
                  <a:lnTo>
                    <a:pt x="390" y="386"/>
                  </a:lnTo>
                  <a:lnTo>
                    <a:pt x="302" y="446"/>
                  </a:lnTo>
                  <a:lnTo>
                    <a:pt x="226" y="510"/>
                  </a:lnTo>
                  <a:lnTo>
                    <a:pt x="158" y="576"/>
                  </a:lnTo>
                  <a:lnTo>
                    <a:pt x="102" y="646"/>
                  </a:lnTo>
                  <a:lnTo>
                    <a:pt x="58" y="718"/>
                  </a:lnTo>
                  <a:lnTo>
                    <a:pt x="26" y="790"/>
                  </a:lnTo>
                  <a:lnTo>
                    <a:pt x="6" y="866"/>
                  </a:lnTo>
                  <a:lnTo>
                    <a:pt x="0" y="944"/>
                  </a:lnTo>
                  <a:lnTo>
                    <a:pt x="6" y="1022"/>
                  </a:lnTo>
                  <a:lnTo>
                    <a:pt x="26" y="1098"/>
                  </a:lnTo>
                  <a:lnTo>
                    <a:pt x="58" y="1170"/>
                  </a:lnTo>
                  <a:lnTo>
                    <a:pt x="102" y="1242"/>
                  </a:lnTo>
                  <a:lnTo>
                    <a:pt x="158" y="1312"/>
                  </a:lnTo>
                  <a:lnTo>
                    <a:pt x="226" y="1378"/>
                  </a:lnTo>
                  <a:lnTo>
                    <a:pt x="302" y="1442"/>
                  </a:lnTo>
                  <a:lnTo>
                    <a:pt x="390" y="1502"/>
                  </a:lnTo>
                  <a:lnTo>
                    <a:pt x="486" y="1558"/>
                  </a:lnTo>
                  <a:lnTo>
                    <a:pt x="592" y="1612"/>
                  </a:lnTo>
                  <a:lnTo>
                    <a:pt x="706" y="1660"/>
                  </a:lnTo>
                  <a:lnTo>
                    <a:pt x="828" y="1706"/>
                  </a:lnTo>
                  <a:lnTo>
                    <a:pt x="956" y="1746"/>
                  </a:lnTo>
                  <a:lnTo>
                    <a:pt x="1092" y="1782"/>
                  </a:lnTo>
                  <a:lnTo>
                    <a:pt x="1234" y="1814"/>
                  </a:lnTo>
                  <a:lnTo>
                    <a:pt x="1382" y="1840"/>
                  </a:lnTo>
                  <a:lnTo>
                    <a:pt x="1534" y="1860"/>
                  </a:lnTo>
                  <a:lnTo>
                    <a:pt x="1692" y="1876"/>
                  </a:lnTo>
                  <a:lnTo>
                    <a:pt x="1854" y="1884"/>
                  </a:lnTo>
                  <a:lnTo>
                    <a:pt x="2020" y="1888"/>
                  </a:lnTo>
                  <a:lnTo>
                    <a:pt x="2186" y="1884"/>
                  </a:lnTo>
                  <a:lnTo>
                    <a:pt x="2348" y="1876"/>
                  </a:lnTo>
                  <a:lnTo>
                    <a:pt x="2506" y="1860"/>
                  </a:lnTo>
                  <a:lnTo>
                    <a:pt x="2658" y="1840"/>
                  </a:lnTo>
                  <a:lnTo>
                    <a:pt x="2806" y="1814"/>
                  </a:lnTo>
                  <a:lnTo>
                    <a:pt x="2948" y="1782"/>
                  </a:lnTo>
                  <a:lnTo>
                    <a:pt x="3084" y="1746"/>
                  </a:lnTo>
                  <a:lnTo>
                    <a:pt x="3212" y="1706"/>
                  </a:lnTo>
                  <a:lnTo>
                    <a:pt x="3334" y="1660"/>
                  </a:lnTo>
                  <a:lnTo>
                    <a:pt x="3448" y="1612"/>
                  </a:lnTo>
                  <a:lnTo>
                    <a:pt x="3554" y="1558"/>
                  </a:lnTo>
                  <a:lnTo>
                    <a:pt x="3650" y="1502"/>
                  </a:lnTo>
                  <a:lnTo>
                    <a:pt x="3738" y="1442"/>
                  </a:lnTo>
                  <a:lnTo>
                    <a:pt x="3814" y="1378"/>
                  </a:lnTo>
                  <a:lnTo>
                    <a:pt x="3882" y="1312"/>
                  </a:lnTo>
                  <a:lnTo>
                    <a:pt x="3938" y="1242"/>
                  </a:lnTo>
                  <a:lnTo>
                    <a:pt x="3982" y="1170"/>
                  </a:lnTo>
                  <a:lnTo>
                    <a:pt x="4014" y="1098"/>
                  </a:lnTo>
                  <a:lnTo>
                    <a:pt x="4034" y="1022"/>
                  </a:lnTo>
                  <a:lnTo>
                    <a:pt x="4040" y="944"/>
                  </a:lnTo>
                  <a:lnTo>
                    <a:pt x="4034" y="866"/>
                  </a:lnTo>
                  <a:lnTo>
                    <a:pt x="4014" y="790"/>
                  </a:lnTo>
                  <a:lnTo>
                    <a:pt x="3982" y="718"/>
                  </a:lnTo>
                  <a:lnTo>
                    <a:pt x="3938" y="646"/>
                  </a:lnTo>
                  <a:lnTo>
                    <a:pt x="3882" y="576"/>
                  </a:lnTo>
                  <a:lnTo>
                    <a:pt x="3814" y="510"/>
                  </a:lnTo>
                  <a:lnTo>
                    <a:pt x="3738" y="446"/>
                  </a:lnTo>
                  <a:lnTo>
                    <a:pt x="3650" y="386"/>
                  </a:lnTo>
                  <a:lnTo>
                    <a:pt x="3554" y="330"/>
                  </a:lnTo>
                  <a:lnTo>
                    <a:pt x="3448" y="276"/>
                  </a:lnTo>
                  <a:lnTo>
                    <a:pt x="3334" y="228"/>
                  </a:lnTo>
                  <a:lnTo>
                    <a:pt x="3212" y="182"/>
                  </a:lnTo>
                  <a:lnTo>
                    <a:pt x="3084" y="142"/>
                  </a:lnTo>
                  <a:lnTo>
                    <a:pt x="2948" y="106"/>
                  </a:lnTo>
                  <a:lnTo>
                    <a:pt x="2806" y="74"/>
                  </a:lnTo>
                  <a:lnTo>
                    <a:pt x="2658" y="48"/>
                  </a:lnTo>
                  <a:lnTo>
                    <a:pt x="2506" y="28"/>
                  </a:lnTo>
                  <a:lnTo>
                    <a:pt x="2348" y="12"/>
                  </a:lnTo>
                  <a:lnTo>
                    <a:pt x="2186" y="4"/>
                  </a:lnTo>
                  <a:lnTo>
                    <a:pt x="2020" y="0"/>
                  </a:lnTo>
                  <a:close/>
                  <a:moveTo>
                    <a:pt x="1922" y="1748"/>
                  </a:moveTo>
                  <a:lnTo>
                    <a:pt x="1762" y="1746"/>
                  </a:lnTo>
                  <a:lnTo>
                    <a:pt x="1606" y="1736"/>
                  </a:lnTo>
                  <a:lnTo>
                    <a:pt x="1454" y="1722"/>
                  </a:lnTo>
                  <a:lnTo>
                    <a:pt x="1306" y="1702"/>
                  </a:lnTo>
                  <a:lnTo>
                    <a:pt x="1164" y="1678"/>
                  </a:lnTo>
                  <a:lnTo>
                    <a:pt x="1028" y="1648"/>
                  </a:lnTo>
                  <a:lnTo>
                    <a:pt x="898" y="1614"/>
                  </a:lnTo>
                  <a:lnTo>
                    <a:pt x="776" y="1576"/>
                  </a:lnTo>
                  <a:lnTo>
                    <a:pt x="662" y="1532"/>
                  </a:lnTo>
                  <a:lnTo>
                    <a:pt x="554" y="1486"/>
                  </a:lnTo>
                  <a:lnTo>
                    <a:pt x="458" y="1436"/>
                  </a:lnTo>
                  <a:lnTo>
                    <a:pt x="370" y="1382"/>
                  </a:lnTo>
                  <a:lnTo>
                    <a:pt x="292" y="1326"/>
                  </a:lnTo>
                  <a:lnTo>
                    <a:pt x="224" y="1266"/>
                  </a:lnTo>
                  <a:lnTo>
                    <a:pt x="166" y="1204"/>
                  </a:lnTo>
                  <a:lnTo>
                    <a:pt x="122" y="1140"/>
                  </a:lnTo>
                  <a:lnTo>
                    <a:pt x="88" y="1074"/>
                  </a:lnTo>
                  <a:lnTo>
                    <a:pt x="68" y="1004"/>
                  </a:lnTo>
                  <a:lnTo>
                    <a:pt x="62" y="934"/>
                  </a:lnTo>
                  <a:lnTo>
                    <a:pt x="68" y="864"/>
                  </a:lnTo>
                  <a:lnTo>
                    <a:pt x="88" y="796"/>
                  </a:lnTo>
                  <a:lnTo>
                    <a:pt x="122" y="730"/>
                  </a:lnTo>
                  <a:lnTo>
                    <a:pt x="166" y="664"/>
                  </a:lnTo>
                  <a:lnTo>
                    <a:pt x="224" y="602"/>
                  </a:lnTo>
                  <a:lnTo>
                    <a:pt x="292" y="544"/>
                  </a:lnTo>
                  <a:lnTo>
                    <a:pt x="370" y="486"/>
                  </a:lnTo>
                  <a:lnTo>
                    <a:pt x="458" y="434"/>
                  </a:lnTo>
                  <a:lnTo>
                    <a:pt x="554" y="382"/>
                  </a:lnTo>
                  <a:lnTo>
                    <a:pt x="662" y="336"/>
                  </a:lnTo>
                  <a:lnTo>
                    <a:pt x="776" y="294"/>
                  </a:lnTo>
                  <a:lnTo>
                    <a:pt x="898" y="256"/>
                  </a:lnTo>
                  <a:lnTo>
                    <a:pt x="1028" y="222"/>
                  </a:lnTo>
                  <a:lnTo>
                    <a:pt x="1164" y="192"/>
                  </a:lnTo>
                  <a:lnTo>
                    <a:pt x="1306" y="166"/>
                  </a:lnTo>
                  <a:lnTo>
                    <a:pt x="1454" y="148"/>
                  </a:lnTo>
                  <a:lnTo>
                    <a:pt x="1606" y="132"/>
                  </a:lnTo>
                  <a:lnTo>
                    <a:pt x="1762" y="124"/>
                  </a:lnTo>
                  <a:lnTo>
                    <a:pt x="1922" y="120"/>
                  </a:lnTo>
                  <a:lnTo>
                    <a:pt x="2084" y="124"/>
                  </a:lnTo>
                  <a:lnTo>
                    <a:pt x="2240" y="132"/>
                  </a:lnTo>
                  <a:lnTo>
                    <a:pt x="2392" y="148"/>
                  </a:lnTo>
                  <a:lnTo>
                    <a:pt x="2540" y="166"/>
                  </a:lnTo>
                  <a:lnTo>
                    <a:pt x="2682" y="192"/>
                  </a:lnTo>
                  <a:lnTo>
                    <a:pt x="2818" y="222"/>
                  </a:lnTo>
                  <a:lnTo>
                    <a:pt x="2948" y="256"/>
                  </a:lnTo>
                  <a:lnTo>
                    <a:pt x="3070" y="294"/>
                  </a:lnTo>
                  <a:lnTo>
                    <a:pt x="3184" y="336"/>
                  </a:lnTo>
                  <a:lnTo>
                    <a:pt x="3292" y="382"/>
                  </a:lnTo>
                  <a:lnTo>
                    <a:pt x="3388" y="434"/>
                  </a:lnTo>
                  <a:lnTo>
                    <a:pt x="3476" y="486"/>
                  </a:lnTo>
                  <a:lnTo>
                    <a:pt x="3554" y="544"/>
                  </a:lnTo>
                  <a:lnTo>
                    <a:pt x="3622" y="602"/>
                  </a:lnTo>
                  <a:lnTo>
                    <a:pt x="3680" y="664"/>
                  </a:lnTo>
                  <a:lnTo>
                    <a:pt x="3724" y="730"/>
                  </a:lnTo>
                  <a:lnTo>
                    <a:pt x="3758" y="796"/>
                  </a:lnTo>
                  <a:lnTo>
                    <a:pt x="3778" y="864"/>
                  </a:lnTo>
                  <a:lnTo>
                    <a:pt x="3784" y="934"/>
                  </a:lnTo>
                  <a:lnTo>
                    <a:pt x="3778" y="1004"/>
                  </a:lnTo>
                  <a:lnTo>
                    <a:pt x="3758" y="1074"/>
                  </a:lnTo>
                  <a:lnTo>
                    <a:pt x="3724" y="1140"/>
                  </a:lnTo>
                  <a:lnTo>
                    <a:pt x="3680" y="1204"/>
                  </a:lnTo>
                  <a:lnTo>
                    <a:pt x="3622" y="1266"/>
                  </a:lnTo>
                  <a:lnTo>
                    <a:pt x="3554" y="1326"/>
                  </a:lnTo>
                  <a:lnTo>
                    <a:pt x="3476" y="1382"/>
                  </a:lnTo>
                  <a:lnTo>
                    <a:pt x="3388" y="1436"/>
                  </a:lnTo>
                  <a:lnTo>
                    <a:pt x="3292" y="1486"/>
                  </a:lnTo>
                  <a:lnTo>
                    <a:pt x="3184" y="1532"/>
                  </a:lnTo>
                  <a:lnTo>
                    <a:pt x="3070" y="1576"/>
                  </a:lnTo>
                  <a:lnTo>
                    <a:pt x="2948" y="1614"/>
                  </a:lnTo>
                  <a:lnTo>
                    <a:pt x="2818" y="1648"/>
                  </a:lnTo>
                  <a:lnTo>
                    <a:pt x="2682" y="1678"/>
                  </a:lnTo>
                  <a:lnTo>
                    <a:pt x="2540" y="1702"/>
                  </a:lnTo>
                  <a:lnTo>
                    <a:pt x="2392" y="1722"/>
                  </a:lnTo>
                  <a:lnTo>
                    <a:pt x="2240" y="1736"/>
                  </a:lnTo>
                  <a:lnTo>
                    <a:pt x="2084" y="1746"/>
                  </a:lnTo>
                  <a:lnTo>
                    <a:pt x="1922" y="1748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30196"/>
                    <a:invGamma/>
                    <a:alpha val="36000"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7C16B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173" name="Oval 5"/>
            <p:cNvSpPr>
              <a:spLocks noChangeArrowheads="1"/>
            </p:cNvSpPr>
            <p:nvPr/>
          </p:nvSpPr>
          <p:spPr bwMode="gray">
            <a:xfrm rot="-1543677">
              <a:off x="2736" y="1728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174" name="Oval 6"/>
            <p:cNvSpPr>
              <a:spLocks noChangeArrowheads="1"/>
            </p:cNvSpPr>
            <p:nvPr/>
          </p:nvSpPr>
          <p:spPr bwMode="gray">
            <a:xfrm rot="-1543677">
              <a:off x="4416" y="1824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175" name="Oval 7"/>
            <p:cNvSpPr>
              <a:spLocks noChangeArrowheads="1"/>
            </p:cNvSpPr>
            <p:nvPr/>
          </p:nvSpPr>
          <p:spPr bwMode="gray">
            <a:xfrm rot="-1543677">
              <a:off x="1824" y="3504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176" name="Oval 8"/>
            <p:cNvSpPr>
              <a:spLocks noChangeArrowheads="1"/>
            </p:cNvSpPr>
            <p:nvPr/>
          </p:nvSpPr>
          <p:spPr bwMode="gray">
            <a:xfrm rot="-1543677">
              <a:off x="3456" y="3120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177" name="Oval 9"/>
            <p:cNvSpPr>
              <a:spLocks noChangeArrowheads="1"/>
            </p:cNvSpPr>
            <p:nvPr/>
          </p:nvSpPr>
          <p:spPr bwMode="gray">
            <a:xfrm rot="-1543677">
              <a:off x="1296" y="2592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0362" name="Oval 10"/>
            <p:cNvSpPr>
              <a:spLocks noChangeArrowheads="1"/>
            </p:cNvSpPr>
            <p:nvPr/>
          </p:nvSpPr>
          <p:spPr bwMode="gray">
            <a:xfrm>
              <a:off x="2407" y="1296"/>
              <a:ext cx="720" cy="6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rgbClr val="001D3A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endParaRPr>
            </a:p>
          </p:txBody>
        </p:sp>
        <p:sp>
          <p:nvSpPr>
            <p:cNvPr id="100363" name="Oval 11"/>
            <p:cNvSpPr>
              <a:spLocks noChangeArrowheads="1"/>
            </p:cNvSpPr>
            <p:nvPr/>
          </p:nvSpPr>
          <p:spPr bwMode="gray">
            <a:xfrm>
              <a:off x="999" y="2126"/>
              <a:ext cx="719" cy="694"/>
            </a:xfrm>
            <a:prstGeom prst="ellipse">
              <a:avLst/>
            </a:prstGeom>
            <a:solidFill>
              <a:srgbClr val="FF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rgbClr val="001D3A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endParaRPr>
            </a:p>
          </p:txBody>
        </p:sp>
        <p:sp>
          <p:nvSpPr>
            <p:cNvPr id="100364" name="Oval 12"/>
            <p:cNvSpPr>
              <a:spLocks noChangeArrowheads="1"/>
            </p:cNvSpPr>
            <p:nvPr/>
          </p:nvSpPr>
          <p:spPr bwMode="gray">
            <a:xfrm>
              <a:off x="1493" y="3050"/>
              <a:ext cx="719" cy="694"/>
            </a:xfrm>
            <a:prstGeom prst="ellipse">
              <a:avLst/>
            </a:prstGeom>
            <a:solidFill>
              <a:srgbClr val="CC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rgbClr val="001D3A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endParaRPr>
            </a:p>
          </p:txBody>
        </p:sp>
        <p:sp>
          <p:nvSpPr>
            <p:cNvPr id="100365" name="Oval 13"/>
            <p:cNvSpPr>
              <a:spLocks noChangeArrowheads="1"/>
            </p:cNvSpPr>
            <p:nvPr/>
          </p:nvSpPr>
          <p:spPr bwMode="gray">
            <a:xfrm>
              <a:off x="3048" y="2707"/>
              <a:ext cx="719" cy="694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rgbClr val="001D3A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endParaRPr>
            </a:p>
          </p:txBody>
        </p:sp>
        <p:sp>
          <p:nvSpPr>
            <p:cNvPr id="100366" name="Oval 14"/>
            <p:cNvSpPr>
              <a:spLocks noChangeArrowheads="1"/>
            </p:cNvSpPr>
            <p:nvPr/>
          </p:nvSpPr>
          <p:spPr bwMode="gray">
            <a:xfrm>
              <a:off x="4072" y="1420"/>
              <a:ext cx="680" cy="695"/>
            </a:xfrm>
            <a:prstGeom prst="ellipse">
              <a:avLst/>
            </a:prstGeom>
            <a:solidFill>
              <a:srgbClr val="DB9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rgbClr val="001D3A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endParaRPr>
            </a:p>
          </p:txBody>
        </p:sp>
        <p:sp>
          <p:nvSpPr>
            <p:cNvPr id="7183" name="Text Box 15"/>
            <p:cNvSpPr txBox="1">
              <a:spLocks noChangeArrowheads="1"/>
            </p:cNvSpPr>
            <p:nvPr/>
          </p:nvSpPr>
          <p:spPr bwMode="gray">
            <a:xfrm>
              <a:off x="1127" y="2375"/>
              <a:ext cx="11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817" dir="27080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184" name="Text Box 16"/>
            <p:cNvSpPr txBox="1">
              <a:spLocks noChangeArrowheads="1"/>
            </p:cNvSpPr>
            <p:nvPr/>
          </p:nvSpPr>
          <p:spPr bwMode="gray">
            <a:xfrm>
              <a:off x="1878" y="545"/>
              <a:ext cx="1610" cy="14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817" dir="27080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611D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Органи </a:t>
              </a:r>
              <a:r>
                <a:rPr kumimoji="0" lang="bg-BG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4611D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от обществения сектор</a:t>
              </a:r>
              <a:r>
                <a:rPr kumimoji="0" lang="bg-BG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4611DD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bg-BG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4611DD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kumimoji="0" lang="bg-BG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4611DD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органите на държавна власт, включително териториалните им поделения, органите на местното самоуправление, </a:t>
              </a:r>
              <a:r>
                <a:rPr kumimoji="0" lang="bg-BG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611DD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публично-правни </a:t>
              </a:r>
              <a:r>
                <a:rPr kumimoji="0" lang="bg-BG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4611DD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организации, както и техни </a:t>
              </a:r>
              <a:r>
                <a:rPr kumimoji="0" lang="bg-BG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611DD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обединения</a:t>
              </a:r>
              <a:endParaRPr kumimoji="0" lang="en-US" altLang="zh-CN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611DD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7185" name="Text Box 17"/>
            <p:cNvSpPr txBox="1">
              <a:spLocks noChangeArrowheads="1"/>
            </p:cNvSpPr>
            <p:nvPr/>
          </p:nvSpPr>
          <p:spPr bwMode="gray">
            <a:xfrm>
              <a:off x="4180" y="1672"/>
              <a:ext cx="11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817" dir="27080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186" name="Text Box 18"/>
            <p:cNvSpPr txBox="1">
              <a:spLocks noChangeArrowheads="1"/>
            </p:cNvSpPr>
            <p:nvPr/>
          </p:nvSpPr>
          <p:spPr bwMode="gray">
            <a:xfrm>
              <a:off x="3183" y="2956"/>
              <a:ext cx="11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817" dir="27080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187" name="Text Box 19"/>
            <p:cNvSpPr txBox="1">
              <a:spLocks noChangeArrowheads="1"/>
            </p:cNvSpPr>
            <p:nvPr/>
          </p:nvSpPr>
          <p:spPr bwMode="gray">
            <a:xfrm>
              <a:off x="1620" y="3295"/>
              <a:ext cx="11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817" dir="27080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188" name="Text Box 20"/>
            <p:cNvSpPr txBox="1">
              <a:spLocks noChangeArrowheads="1"/>
            </p:cNvSpPr>
            <p:nvPr/>
          </p:nvSpPr>
          <p:spPr bwMode="gray">
            <a:xfrm>
              <a:off x="2160" y="2304"/>
              <a:ext cx="145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189" name="Line 21"/>
            <p:cNvSpPr>
              <a:spLocks noChangeShapeType="1"/>
            </p:cNvSpPr>
            <p:nvPr/>
          </p:nvSpPr>
          <p:spPr bwMode="gray">
            <a:xfrm>
              <a:off x="1351" y="1433"/>
              <a:ext cx="1025" cy="7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cxnSp>
          <p:nvCxnSpPr>
            <p:cNvPr id="7190" name="AutoShape 22"/>
            <p:cNvCxnSpPr>
              <a:cxnSpLocks noChangeShapeType="1"/>
            </p:cNvCxnSpPr>
            <p:nvPr/>
          </p:nvCxnSpPr>
          <p:spPr bwMode="gray">
            <a:xfrm flipH="1">
              <a:off x="264" y="1433"/>
              <a:ext cx="108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7191" name="Text Box 23"/>
            <p:cNvSpPr txBox="1">
              <a:spLocks noChangeArrowheads="1"/>
            </p:cNvSpPr>
            <p:nvPr/>
          </p:nvSpPr>
          <p:spPr bwMode="gray">
            <a:xfrm>
              <a:off x="37" y="692"/>
              <a:ext cx="140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4611D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За кого се </a:t>
              </a:r>
              <a:r>
                <a:rPr kumimoji="0" lang="bg-BG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611D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отнася</a:t>
              </a:r>
              <a:endPara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611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5805221" y="923987"/>
            <a:ext cx="3345926" cy="4724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600" b="1" i="0" u="none" strike="noStrike" kern="1200" cap="none" spc="0" normalizeH="0" baseline="0" noProof="0" dirty="0">
                <a:ln>
                  <a:noFill/>
                </a:ln>
                <a:solidFill>
                  <a:srgbClr val="4611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Мрежов оператор </a:t>
            </a:r>
            <a:r>
              <a:rPr kumimoji="0" lang="bg-BG" sz="1600" b="1" i="0" u="none" strike="noStrike" kern="1200" cap="none" spc="0" normalizeH="0" baseline="0" noProof="0" dirty="0">
                <a:ln>
                  <a:noFill/>
                </a:ln>
                <a:solidFill>
                  <a:srgbClr val="4611DD"/>
                </a:solidFill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bg-BG" sz="1400" b="1" i="0" u="none" strike="noStrike" kern="1200" cap="none" spc="0" normalizeH="0" baseline="0" noProof="0" dirty="0">
                <a:ln>
                  <a:noFill/>
                </a:ln>
                <a:solidFill>
                  <a:srgbClr val="4611DD"/>
                </a:solidFill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лице, което предоставя или което има право да предоставя обществени електронни съобщителни мрежи и/или услуги, както и лице, разполагащо със или предоставящо техническа, в т.ч. физическа инфраструктура, предназначена да осигурява: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611DD"/>
                </a:solidFill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а) услуга </a:t>
            </a:r>
            <a:r>
              <a:rPr kumimoji="0" lang="bg-BG" sz="1400" b="1" i="0" u="none" strike="noStrike" kern="1200" cap="none" spc="0" normalizeH="0" baseline="0" noProof="0" dirty="0">
                <a:ln>
                  <a:noFill/>
                </a:ln>
                <a:solidFill>
                  <a:srgbClr val="4611DD"/>
                </a:solidFill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производство, пренос или разпределение на: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611DD"/>
                </a:solidFill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аа</a:t>
            </a:r>
            <a:r>
              <a:rPr kumimoji="0" lang="bg-BG" sz="1400" b="1" i="0" u="none" strike="noStrike" kern="1200" cap="none" spc="0" normalizeH="0" baseline="0" noProof="0" dirty="0">
                <a:ln>
                  <a:noFill/>
                </a:ln>
                <a:solidFill>
                  <a:srgbClr val="4611DD"/>
                </a:solidFill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природен газ;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611DD"/>
                </a:solidFill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бб</a:t>
            </a:r>
            <a:r>
              <a:rPr kumimoji="0" lang="bg-BG" sz="1400" b="1" i="0" u="none" strike="noStrike" kern="1200" cap="none" spc="0" normalizeH="0" baseline="0" noProof="0" dirty="0">
                <a:ln>
                  <a:noFill/>
                </a:ln>
                <a:solidFill>
                  <a:srgbClr val="4611DD"/>
                </a:solidFill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електрическа енергия, включително външно обществено осветление;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611DD"/>
                </a:solidFill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вв</a:t>
            </a:r>
            <a:r>
              <a:rPr kumimoji="0" lang="bg-BG" sz="1400" b="1" i="0" u="none" strike="noStrike" kern="1200" cap="none" spc="0" normalizeH="0" baseline="0" noProof="0" dirty="0">
                <a:ln>
                  <a:noFill/>
                </a:ln>
                <a:solidFill>
                  <a:srgbClr val="4611DD"/>
                </a:solidFill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топлинна енергия;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611DD"/>
                </a:solidFill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гг</a:t>
            </a:r>
            <a:r>
              <a:rPr kumimoji="0" lang="bg-BG" sz="1400" b="1" i="0" u="none" strike="noStrike" kern="1200" cap="none" spc="0" normalizeH="0" baseline="0" noProof="0" dirty="0">
                <a:ln>
                  <a:noFill/>
                </a:ln>
                <a:solidFill>
                  <a:srgbClr val="4611DD"/>
                </a:solidFill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вода, включително отвеждане или пречистване на отпадъчни води и канализация, и дренажни системи;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611DD"/>
                </a:solidFill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б) транспортни </a:t>
            </a:r>
            <a:r>
              <a:rPr kumimoji="0" lang="bg-BG" sz="1400" b="1" i="0" u="none" strike="noStrike" kern="1200" cap="none" spc="0" normalizeH="0" baseline="0" noProof="0" dirty="0">
                <a:ln>
                  <a:noFill/>
                </a:ln>
                <a:solidFill>
                  <a:srgbClr val="4611DD"/>
                </a:solidFill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услуги, включително железопътни линии, метрополитен, пътища, пристанища и летища.</a:t>
            </a:r>
            <a:endParaRPr kumimoji="0" lang="bg-BG" sz="1400" b="1" i="0" u="none" strike="noStrike" kern="1200" cap="none" spc="0" normalizeH="0" baseline="0" noProof="0" dirty="0">
              <a:ln>
                <a:noFill/>
              </a:ln>
              <a:solidFill>
                <a:srgbClr val="4611DD"/>
              </a:solidFill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19752" y="3669698"/>
            <a:ext cx="3208889" cy="2645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611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Мрежов оператор </a:t>
            </a:r>
            <a:r>
              <a:rPr kumimoji="0" lang="bg-BG" sz="1400" b="1" i="0" u="none" strike="noStrike" kern="1200" cap="none" spc="0" normalizeH="0" baseline="0" noProof="0" dirty="0">
                <a:ln>
                  <a:noFill/>
                </a:ln>
                <a:solidFill>
                  <a:srgbClr val="4611D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 и администрацията, управляваща пътя, както и </a:t>
            </a:r>
            <a:r>
              <a:rPr kumimoji="0" lang="bg-BG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611D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възложителя </a:t>
            </a:r>
            <a:r>
              <a:rPr kumimoji="0" lang="bg-BG" sz="1400" b="1" i="0" u="none" strike="noStrike" kern="1200" cap="none" spc="0" normalizeH="0" baseline="0" noProof="0" dirty="0">
                <a:ln>
                  <a:noFill/>
                </a:ln>
                <a:solidFill>
                  <a:srgbClr val="4611D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нов строеж или на основен ремонт на съществуващи пътища в урбанизираните територии или улични мрежи и съоръжения на техническата инфраструктура и </a:t>
            </a:r>
            <a:r>
              <a:rPr kumimoji="0" lang="bg-BG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611D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вътрешно кварталните </a:t>
            </a:r>
            <a:r>
              <a:rPr kumimoji="0" lang="bg-BG" sz="1400" b="1" i="0" u="none" strike="noStrike" kern="1200" cap="none" spc="0" normalizeH="0" baseline="0" noProof="0" dirty="0">
                <a:ln>
                  <a:noFill/>
                </a:ln>
                <a:solidFill>
                  <a:srgbClr val="4611D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пространства, включително - общини.</a:t>
            </a:r>
          </a:p>
        </p:txBody>
      </p:sp>
      <p:sp>
        <p:nvSpPr>
          <p:cNvPr id="4" name="Rectangle 3"/>
          <p:cNvSpPr/>
          <p:nvPr/>
        </p:nvSpPr>
        <p:spPr>
          <a:xfrm>
            <a:off x="32013" y="2702880"/>
            <a:ext cx="238343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611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Оператор </a:t>
            </a:r>
            <a:r>
              <a:rPr kumimoji="0" lang="bg-BG" sz="1600" b="1" i="0" u="none" strike="noStrike" kern="1200" cap="none" spc="0" normalizeH="0" baseline="0" noProof="0" dirty="0">
                <a:ln>
                  <a:noFill/>
                </a:ln>
                <a:solidFill>
                  <a:srgbClr val="4611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електронна съобщителна </a:t>
            </a:r>
            <a:r>
              <a:rPr kumimoji="0" lang="bg-BG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611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мрежа</a:t>
            </a:r>
            <a:r>
              <a:rPr kumimoji="0" lang="bg-BG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611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611D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а) предприятие</a:t>
            </a:r>
            <a:r>
              <a:rPr kumimoji="0" lang="bg-BG" sz="1400" b="1" i="0" u="none" strike="noStrike" kern="1200" cap="none" spc="0" normalizeH="0" baseline="0" noProof="0" dirty="0">
                <a:ln>
                  <a:noFill/>
                </a:ln>
                <a:solidFill>
                  <a:srgbClr val="4611D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предоставящо или което има право да предоставя обществени електронни съобщителни мрежи и/или услуги, </a:t>
            </a:r>
            <a:r>
              <a:rPr kumimoji="0" lang="bg-BG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611D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611D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б) оператор </a:t>
            </a:r>
            <a:r>
              <a:rPr kumimoji="0" lang="bg-BG" sz="1400" b="1" i="0" u="none" strike="noStrike" kern="1200" cap="none" spc="0" normalizeH="0" baseline="0" noProof="0" dirty="0">
                <a:ln>
                  <a:noFill/>
                </a:ln>
                <a:solidFill>
                  <a:srgbClr val="4611D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електронна съобщителна мрежа за нуждите на държавното </a:t>
            </a:r>
            <a:r>
              <a:rPr kumimoji="0" lang="bg-BG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611D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управление.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611D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Операторите </a:t>
            </a:r>
            <a:r>
              <a:rPr kumimoji="0" lang="bg-BG" sz="1400" b="1" i="0" u="none" strike="noStrike" kern="1200" cap="none" spc="0" normalizeH="0" baseline="0" noProof="0" dirty="0">
                <a:ln>
                  <a:noFill/>
                </a:ln>
                <a:solidFill>
                  <a:srgbClr val="4611D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електронни съобщителни мрежи са мрежови оператори.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AB22-4D39-4C20-92CC-8D60F8059ED5}" type="slidenum">
              <a:rPr lang="en-US" altLang="zh-CN" sz="1600" smtClean="0">
                <a:solidFill>
                  <a:srgbClr val="4611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-ExtB" panose="02010609060101010101" pitchFamily="49" charset="-122"/>
                <a:ea typeface="SimSun-ExtB" panose="02010609060101010101" pitchFamily="49" charset="-122"/>
              </a:rPr>
              <a:pPr/>
              <a:t>20</a:t>
            </a:fld>
            <a:endParaRPr lang="en-US" altLang="zh-CN" sz="1600" dirty="0">
              <a:solidFill>
                <a:srgbClr val="4611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Sun-ExtB" panose="02010609060101010101" pitchFamily="49" charset="-122"/>
              <a:ea typeface="SimSun-ExtB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66851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>
            <a:spLocks noGrp="1"/>
          </p:cNvSpPr>
          <p:nvPr>
            <p:ph idx="1"/>
          </p:nvPr>
        </p:nvSpPr>
        <p:spPr>
          <a:xfrm>
            <a:off x="107504" y="836712"/>
            <a:ext cx="8856984" cy="5760640"/>
          </a:xfrm>
        </p:spPr>
        <p:txBody>
          <a:bodyPr>
            <a:normAutofit/>
          </a:bodyPr>
          <a:lstStyle/>
          <a:p>
            <a:pPr algn="just">
              <a:spcBef>
                <a:spcPts val="1200"/>
              </a:spcBef>
            </a:pPr>
            <a:endParaRPr lang="bg-BG" sz="2400" b="1" dirty="0" smtClean="0">
              <a:solidFill>
                <a:srgbClr val="4611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</a:pPr>
            <a:r>
              <a:rPr lang="bg-BG" sz="2400" b="1" dirty="0" smtClean="0">
                <a:solidFill>
                  <a:srgbClr val="4611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„Физическа инфраструктура“ </a:t>
            </a:r>
            <a:r>
              <a:rPr lang="bg-BG" sz="2400" dirty="0" smtClean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 всеки елемент от мрежа на мрежови оператор, който е предназначен за разполагане на други елементи от мрежа, без самият той да се превръща в активен елемент от мрежата, като тръбопроводи, мачти, канали, инспекционни шахти, шахти, разпределителни кутии, сгради или подстъпи към сгради, антенни съоръжения, кули и стълбове.</a:t>
            </a:r>
          </a:p>
          <a:p>
            <a:pPr algn="just">
              <a:spcBef>
                <a:spcPts val="1200"/>
              </a:spcBef>
            </a:pPr>
            <a:r>
              <a:rPr lang="bg-BG" sz="2400" dirty="0" smtClean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Кабелите, включително тъмните оптични влакна, както и елементите от мрежи, използвани за снабдяване с питейна вода, не съставляват физическа инфраструктура по смисъла на Директива 2014/61/ЕС на Европейския парламент и на Съвета.</a:t>
            </a:r>
          </a:p>
          <a:p>
            <a:endParaRPr lang="bg-BG" altLang="zh-CN" sz="18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bg-BG" sz="3200" b="1" dirty="0" smtClean="0">
                <a:solidFill>
                  <a:srgbClr val="4611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 инфраструктура </a:t>
            </a:r>
            <a:endParaRPr lang="zh-CN" altLang="en-US" sz="3200" b="1" dirty="0">
              <a:solidFill>
                <a:srgbClr val="4611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 Unicode MS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C63C-F977-4891-A96C-AFAC8973E162}" type="slidenum">
              <a:rPr lang="zh-CN" altLang="en-US" sz="1600" b="1" smtClean="0">
                <a:solidFill>
                  <a:srgbClr val="4611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fld>
            <a:endParaRPr lang="zh-CN" altLang="en-US" sz="1600" b="1" dirty="0">
              <a:solidFill>
                <a:srgbClr val="4611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37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834252"/>
            <a:ext cx="2908870" cy="4516933"/>
          </a:xfrm>
        </p:spPr>
        <p:txBody>
          <a:bodyPr/>
          <a:lstStyle/>
          <a:p>
            <a:pPr eaLnBrk="1" hangingPunct="1"/>
            <a:r>
              <a:rPr lang="bg-BG" altLang="zh-CN" b="1" dirty="0" smtClean="0">
                <a:solidFill>
                  <a:srgbClr val="4611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/>
            </a:r>
            <a:br>
              <a:rPr lang="bg-BG" altLang="zh-CN" b="1" dirty="0" smtClean="0">
                <a:solidFill>
                  <a:srgbClr val="4611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</a:br>
            <a:r>
              <a:rPr lang="bg-BG" altLang="zh-CN" b="1" dirty="0" smtClean="0">
                <a:solidFill>
                  <a:srgbClr val="4611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Софтуерната платформа „Единна информационна точка“ </a:t>
            </a:r>
            <a:br>
              <a:rPr lang="bg-BG" altLang="zh-CN" b="1" dirty="0" smtClean="0">
                <a:solidFill>
                  <a:srgbClr val="4611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</a:br>
            <a:r>
              <a:rPr lang="bg-BG" altLang="zh-CN" b="1" dirty="0" smtClean="0">
                <a:solidFill>
                  <a:srgbClr val="4611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ще</a:t>
            </a:r>
            <a:r>
              <a:rPr lang="bg-BG" altLang="zh-CN" dirty="0" smtClean="0">
                <a:solidFill>
                  <a:srgbClr val="002060"/>
                </a:solidFill>
                <a:ea typeface="宋体" panose="02010600030101010101" pitchFamily="2" charset="-122"/>
              </a:rPr>
              <a:t>:</a:t>
            </a:r>
            <a:endParaRPr lang="en-US" altLang="zh-CN" dirty="0" smtClean="0">
              <a:solidFill>
                <a:srgbClr val="002060"/>
              </a:solidFill>
              <a:ea typeface="宋体" panose="02010600030101010101" pitchFamily="2" charset="-122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 smtClean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100" name="Group 46"/>
          <p:cNvGrpSpPr>
            <a:grpSpLocks/>
          </p:cNvGrpSpPr>
          <p:nvPr/>
        </p:nvGrpSpPr>
        <p:grpSpPr bwMode="auto">
          <a:xfrm>
            <a:off x="1824951" y="116632"/>
            <a:ext cx="7320140" cy="1327169"/>
            <a:chOff x="1200" y="1750"/>
            <a:chExt cx="3080" cy="2342"/>
          </a:xfrm>
          <a:solidFill>
            <a:srgbClr val="FF99FF">
              <a:alpha val="61176"/>
            </a:srgbClr>
          </a:solidFill>
        </p:grpSpPr>
        <p:sp>
          <p:nvSpPr>
            <p:cNvPr id="4117" name="AutoShape 48"/>
            <p:cNvSpPr>
              <a:spLocks noChangeArrowheads="1"/>
            </p:cNvSpPr>
            <p:nvPr/>
          </p:nvSpPr>
          <p:spPr bwMode="gray">
            <a:xfrm>
              <a:off x="1200" y="1750"/>
              <a:ext cx="269" cy="915"/>
            </a:xfrm>
            <a:prstGeom prst="diamond">
              <a:avLst/>
            </a:prstGeom>
            <a:grpFill/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118" name="Text Box 49"/>
            <p:cNvSpPr txBox="1">
              <a:spLocks noChangeArrowheads="1"/>
            </p:cNvSpPr>
            <p:nvPr/>
          </p:nvSpPr>
          <p:spPr bwMode="gray">
            <a:xfrm>
              <a:off x="1401" y="1816"/>
              <a:ext cx="2879" cy="227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4611DD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Предоставя справочна електронна услуга за осигуряване на достъп до информация за съществуваща физическа инфраструктура, подходяща за разполагане на електронни съобщителни мрежи и електронна справочна услуга, предоставяща данни, включително графични, за съществуващите електронни съобщителни мрежи</a:t>
              </a:r>
              <a:endPara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611DD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119" name="Text Box 50"/>
            <p:cNvSpPr txBox="1">
              <a:spLocks noChangeArrowheads="1"/>
            </p:cNvSpPr>
            <p:nvPr/>
          </p:nvSpPr>
          <p:spPr bwMode="gray">
            <a:xfrm>
              <a:off x="1259" y="1796"/>
              <a:ext cx="150" cy="794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</a:t>
              </a:r>
            </a:p>
          </p:txBody>
        </p:sp>
      </p:grpSp>
      <p:grpSp>
        <p:nvGrpSpPr>
          <p:cNvPr id="4101" name="Group 51"/>
          <p:cNvGrpSpPr>
            <a:grpSpLocks/>
          </p:cNvGrpSpPr>
          <p:nvPr/>
        </p:nvGrpSpPr>
        <p:grpSpPr bwMode="auto">
          <a:xfrm>
            <a:off x="1944870" y="1543403"/>
            <a:ext cx="7199273" cy="855531"/>
            <a:chOff x="1146" y="1794"/>
            <a:chExt cx="3188" cy="504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88116" name="AutoShape 5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pFill/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endParaRPr>
            </a:p>
          </p:txBody>
        </p:sp>
        <p:sp>
          <p:nvSpPr>
            <p:cNvPr id="4113" name="AutoShape 53"/>
            <p:cNvSpPr>
              <a:spLocks noChangeArrowheads="1"/>
            </p:cNvSpPr>
            <p:nvPr/>
          </p:nvSpPr>
          <p:spPr bwMode="gray">
            <a:xfrm>
              <a:off x="1146" y="1794"/>
              <a:ext cx="346" cy="363"/>
            </a:xfrm>
            <a:prstGeom prst="diamond">
              <a:avLst/>
            </a:prstGeom>
            <a:grpFill/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114" name="Text Box 54"/>
            <p:cNvSpPr txBox="1">
              <a:spLocks noChangeArrowheads="1"/>
            </p:cNvSpPr>
            <p:nvPr/>
          </p:nvSpPr>
          <p:spPr bwMode="gray">
            <a:xfrm>
              <a:off x="1437" y="1808"/>
              <a:ext cx="2897" cy="49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4611DD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Предоставя справочна електронна услуга за осигуряване на достъп до информация за планирани и текущи дейности по строителство на физическа инфраструктура. </a:t>
              </a:r>
              <a:endPara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611DD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115" name="Text Box 55"/>
            <p:cNvSpPr txBox="1">
              <a:spLocks noChangeArrowheads="1"/>
            </p:cNvSpPr>
            <p:nvPr/>
          </p:nvSpPr>
          <p:spPr bwMode="gray">
            <a:xfrm>
              <a:off x="1229" y="1855"/>
              <a:ext cx="168" cy="27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2</a:t>
              </a:r>
            </a:p>
          </p:txBody>
        </p:sp>
      </p:grpSp>
      <p:grpSp>
        <p:nvGrpSpPr>
          <p:cNvPr id="4102" name="Group 56"/>
          <p:cNvGrpSpPr>
            <a:grpSpLocks/>
          </p:cNvGrpSpPr>
          <p:nvPr/>
        </p:nvGrpSpPr>
        <p:grpSpPr bwMode="auto">
          <a:xfrm>
            <a:off x="1955173" y="3880448"/>
            <a:ext cx="7190238" cy="1077913"/>
            <a:chOff x="1150" y="1765"/>
            <a:chExt cx="3184" cy="679"/>
          </a:xfrm>
          <a:solidFill>
            <a:srgbClr val="69DDDA"/>
          </a:solidFill>
        </p:grpSpPr>
        <p:sp>
          <p:nvSpPr>
            <p:cNvPr id="88121" name="AutoShape 5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pFill/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endParaRPr>
            </a:p>
          </p:txBody>
        </p:sp>
        <p:sp>
          <p:nvSpPr>
            <p:cNvPr id="4109" name="AutoShape 58"/>
            <p:cNvSpPr>
              <a:spLocks noChangeArrowheads="1"/>
            </p:cNvSpPr>
            <p:nvPr/>
          </p:nvSpPr>
          <p:spPr bwMode="gray">
            <a:xfrm>
              <a:off x="1150" y="1806"/>
              <a:ext cx="324" cy="368"/>
            </a:xfrm>
            <a:prstGeom prst="diamond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110" name="Text Box 59"/>
            <p:cNvSpPr txBox="1">
              <a:spLocks noChangeArrowheads="1"/>
            </p:cNvSpPr>
            <p:nvPr/>
          </p:nvSpPr>
          <p:spPr bwMode="gray">
            <a:xfrm>
              <a:off x="1376" y="1765"/>
              <a:ext cx="2958" cy="67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4611DD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Предоставя електронна справочна услуга, </a:t>
              </a:r>
              <a:r>
                <a:rPr kumimoji="0" lang="bg-BG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611DD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осигуряваща </a:t>
              </a:r>
              <a:r>
                <a:rPr kumimoji="0" lang="bg-BG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4611DD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информация за органите, компетентни да издават актове по разполагането и поддържането на </a:t>
              </a:r>
              <a:r>
                <a:rPr kumimoji="0" lang="bg-BG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611DD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Електронни съобщителни мрежи </a:t>
              </a:r>
              <a:r>
                <a:rPr kumimoji="0" lang="bg-BG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4611DD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и изграждането и ползването на прилежащата им физическа </a:t>
              </a:r>
              <a:r>
                <a:rPr kumimoji="0" lang="bg-BG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611DD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инфраструктура.</a:t>
              </a:r>
              <a:endPara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611DD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111" name="Text Box 60"/>
            <p:cNvSpPr txBox="1">
              <a:spLocks noChangeArrowheads="1"/>
            </p:cNvSpPr>
            <p:nvPr/>
          </p:nvSpPr>
          <p:spPr bwMode="gray">
            <a:xfrm>
              <a:off x="1233" y="1844"/>
              <a:ext cx="158" cy="29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altLang="zh-CN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4</a:t>
              </a:r>
              <a:endPara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103" name="Group 61"/>
          <p:cNvGrpSpPr>
            <a:grpSpLocks/>
          </p:cNvGrpSpPr>
          <p:nvPr/>
        </p:nvGrpSpPr>
        <p:grpSpPr bwMode="auto">
          <a:xfrm>
            <a:off x="1597974" y="5182201"/>
            <a:ext cx="7510529" cy="1493838"/>
            <a:chOff x="776" y="1827"/>
            <a:chExt cx="4678" cy="941"/>
          </a:xfrm>
          <a:solidFill>
            <a:srgbClr val="CCFF99"/>
          </a:solidFill>
        </p:grpSpPr>
        <p:sp>
          <p:nvSpPr>
            <p:cNvPr id="4105" name="AutoShape 63"/>
            <p:cNvSpPr>
              <a:spLocks noChangeArrowheads="1"/>
            </p:cNvSpPr>
            <p:nvPr/>
          </p:nvSpPr>
          <p:spPr bwMode="gray">
            <a:xfrm>
              <a:off x="776" y="1827"/>
              <a:ext cx="432" cy="432"/>
            </a:xfrm>
            <a:prstGeom prst="diamond">
              <a:avLst/>
            </a:prstGeom>
            <a:grpFill/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106" name="Text Box 64"/>
            <p:cNvSpPr txBox="1">
              <a:spLocks noChangeArrowheads="1"/>
            </p:cNvSpPr>
            <p:nvPr/>
          </p:nvSpPr>
          <p:spPr bwMode="gray">
            <a:xfrm>
              <a:off x="1001" y="1934"/>
              <a:ext cx="4453" cy="834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4611DD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Предлага електронна услуга за попълване и подаване по електронен път на заявления и други документи, необходими за разполагането, поддържането и подобряването на електронни съобщителни мрежи и физическа инфраструктура, както и за получаване на информация за хода на разглеждането им от компетентните органи. </a:t>
              </a:r>
              <a:endPara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611DD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107" name="Text Box 65"/>
            <p:cNvSpPr txBox="1">
              <a:spLocks noChangeArrowheads="1"/>
            </p:cNvSpPr>
            <p:nvPr/>
          </p:nvSpPr>
          <p:spPr bwMode="gray">
            <a:xfrm>
              <a:off x="873" y="1889"/>
              <a:ext cx="223" cy="288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altLang="zh-CN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5</a:t>
              </a:r>
              <a:endPara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4" name="Group 56"/>
          <p:cNvGrpSpPr>
            <a:grpSpLocks/>
          </p:cNvGrpSpPr>
          <p:nvPr/>
        </p:nvGrpSpPr>
        <p:grpSpPr bwMode="auto">
          <a:xfrm>
            <a:off x="2283714" y="2468242"/>
            <a:ext cx="6842485" cy="1196977"/>
            <a:chOff x="1284" y="1824"/>
            <a:chExt cx="3075" cy="754"/>
          </a:xfrm>
          <a:solidFill>
            <a:srgbClr val="69DDDA"/>
          </a:solidFill>
        </p:grpSpPr>
        <p:sp>
          <p:nvSpPr>
            <p:cNvPr id="25" name="AutoShape 5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pFill/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endParaRPr>
            </a:p>
          </p:txBody>
        </p:sp>
        <p:sp>
          <p:nvSpPr>
            <p:cNvPr id="26" name="AutoShape 58"/>
            <p:cNvSpPr>
              <a:spLocks noChangeArrowheads="1"/>
            </p:cNvSpPr>
            <p:nvPr/>
          </p:nvSpPr>
          <p:spPr bwMode="gray">
            <a:xfrm>
              <a:off x="1284" y="1824"/>
              <a:ext cx="300" cy="370"/>
            </a:xfrm>
            <a:prstGeom prst="diamond">
              <a:avLst/>
            </a:prstGeom>
            <a:grpFill/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" name="Text Box 59"/>
            <p:cNvSpPr txBox="1">
              <a:spLocks noChangeArrowheads="1"/>
            </p:cNvSpPr>
            <p:nvPr/>
          </p:nvSpPr>
          <p:spPr bwMode="gray">
            <a:xfrm>
              <a:off x="1536" y="1899"/>
              <a:ext cx="2823" cy="679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611DD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Осигури информация за критерии и срокове, при които достъпът до информацията може да бъде предоставен, ограничен или отказан, включително мотивите за налагане на ограничения или отказ.</a:t>
              </a:r>
              <a:endPara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611DD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8" name="Text Box 60"/>
            <p:cNvSpPr txBox="1">
              <a:spLocks noChangeArrowheads="1"/>
            </p:cNvSpPr>
            <p:nvPr/>
          </p:nvSpPr>
          <p:spPr bwMode="gray">
            <a:xfrm>
              <a:off x="1393" y="1859"/>
              <a:ext cx="102" cy="29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1C042-F7F1-4381-95D1-8CB17AD1FAB0}" type="slidenum">
              <a:rPr lang="en-US" altLang="zh-CN" sz="1600" smtClean="0">
                <a:solidFill>
                  <a:srgbClr val="4611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22</a:t>
            </a:fld>
            <a:endParaRPr lang="en-US" altLang="zh-CN" sz="1600" dirty="0">
              <a:solidFill>
                <a:srgbClr val="4611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678555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>
            <a:spLocks noGrp="1"/>
          </p:cNvSpPr>
          <p:nvPr>
            <p:ph idx="1"/>
          </p:nvPr>
        </p:nvSpPr>
        <p:spPr>
          <a:xfrm>
            <a:off x="107504" y="836712"/>
            <a:ext cx="8856984" cy="576064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2300" b="1" dirty="0" smtClean="0">
                <a:solidFill>
                  <a:srgbClr val="4611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300" b="1" dirty="0" smtClean="0">
                <a:solidFill>
                  <a:srgbClr val="4611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Мрежовите оператори </a:t>
            </a:r>
            <a:r>
              <a:rPr lang="bg-BG" sz="2300" b="1" dirty="0" smtClean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 имат право на минимална информация в електронен формат относно съществуващата физическа инфраструктура, намираща се в района, в който планират разполагане на елементи на електронни съобщителни мрежи.</a:t>
            </a:r>
          </a:p>
          <a:p>
            <a:pPr marL="0" indent="0" algn="just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bg-BG" sz="2300" b="1" dirty="0" smtClean="0">
                <a:solidFill>
                  <a:srgbClr val="4611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Минималната информация </a:t>
            </a:r>
            <a:r>
              <a:rPr lang="bg-BG" sz="2300" b="1" dirty="0" smtClean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включва</a:t>
            </a:r>
            <a:r>
              <a:rPr lang="bg-BG" sz="2300" b="1" dirty="0" smtClean="0">
                <a:solidFill>
                  <a:srgbClr val="4611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bg-BG" sz="2300" b="1" dirty="0" smtClean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местоположение и/или трасе на съществуващата физическа инфраструктура;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bg-BG" sz="2300" b="1" dirty="0" smtClean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 на физическата инфраструктура и начин на ползване;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bg-BG" sz="2300" b="1" dirty="0" smtClean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наименование, адрес, адрес на електронната поща и телефон за контакт с мрежовия оператор, който стопанисва (управлява) физическата инфраструктура.</a:t>
            </a:r>
          </a:p>
          <a:p>
            <a:endParaRPr lang="zh-CN" altLang="en-US" sz="18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bg-BG" sz="3200" b="1" dirty="0">
                <a:solidFill>
                  <a:srgbClr val="4611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Минимална информация</a:t>
            </a:r>
            <a:endParaRPr lang="zh-CN" altLang="en-US" sz="3200" b="1" dirty="0">
              <a:solidFill>
                <a:srgbClr val="4611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 Unicode MS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C63C-F977-4891-A96C-AFAC8973E162}" type="slidenum">
              <a:rPr lang="zh-CN" altLang="en-US" sz="1600" b="1" smtClean="0">
                <a:solidFill>
                  <a:srgbClr val="4611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</a:t>
            </a:fld>
            <a:endParaRPr lang="zh-CN" altLang="en-US" sz="1600" b="1" dirty="0">
              <a:solidFill>
                <a:srgbClr val="4611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848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>
            <a:spLocks noGrp="1"/>
          </p:cNvSpPr>
          <p:nvPr>
            <p:ph idx="1"/>
          </p:nvPr>
        </p:nvSpPr>
        <p:spPr>
          <a:xfrm>
            <a:off x="143508" y="1097360"/>
            <a:ext cx="8856984" cy="576064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2300" b="1" dirty="0">
                <a:solidFill>
                  <a:srgbClr val="4611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dirty="0" smtClean="0">
                <a:solidFill>
                  <a:srgbClr val="4611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300" b="1" dirty="0" smtClean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заявяване на достъп до минималната информация операторите на електронни съобщителни мрежи трябва да посочват района, в който планират разполагане на елементи на високоскоростни електронни съобщителни мрежи. </a:t>
            </a:r>
          </a:p>
          <a:p>
            <a:pPr marL="0" indent="0" algn="just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bg-BG" sz="2300" b="1" dirty="0" smtClean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Достъпът до минималната информация не може да бъде ограничаван, освен ако това е необходимо с оглед на сигурността на мрежите и тяхната цялост, националната сигурност, общественото здраве или безопасност. </a:t>
            </a:r>
          </a:p>
          <a:p>
            <a:pPr marL="0" indent="0" algn="just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bg-BG" sz="2300" b="1" dirty="0" smtClean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Мрежовият оператор, налагащ ограничение, трябва да излага подробни мотиви за него, които ще се публикуват от ЕИТ.</a:t>
            </a:r>
          </a:p>
          <a:p>
            <a:pPr marL="0" indent="0" algn="just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bg-BG" sz="2300" b="1" dirty="0" smtClean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Мрежовите оператори, които са получили достъп до минималната информация, трябва да предприемат подходящи мерки за осигуряване на зачитането на поверителността и опазването на производствените и търговските тайни.</a:t>
            </a:r>
          </a:p>
          <a:p>
            <a:pPr>
              <a:lnSpc>
                <a:spcPct val="120000"/>
              </a:lnSpc>
            </a:pPr>
            <a:endParaRPr lang="bg-BG" altLang="zh-CN" sz="18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bg-BG" sz="3200" b="1" dirty="0" smtClean="0">
                <a:solidFill>
                  <a:srgbClr val="4611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Процедура за достъп до информация</a:t>
            </a:r>
            <a:endParaRPr lang="bg-BG" altLang="zh-CN" sz="3200" b="1" dirty="0">
              <a:solidFill>
                <a:srgbClr val="4611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 Unicode MS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C63C-F977-4891-A96C-AFAC8973E162}" type="slidenum">
              <a:rPr lang="zh-CN" altLang="en-US" sz="1600" b="1" smtClean="0">
                <a:solidFill>
                  <a:srgbClr val="4611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fld>
            <a:endParaRPr lang="zh-CN" altLang="en-US" sz="1600" b="1" dirty="0">
              <a:solidFill>
                <a:srgbClr val="4611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982916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>
            <a:spLocks noGrp="1"/>
          </p:cNvSpPr>
          <p:nvPr>
            <p:ph idx="1"/>
          </p:nvPr>
        </p:nvSpPr>
        <p:spPr>
          <a:xfrm>
            <a:off x="143508" y="1097360"/>
            <a:ext cx="8856984" cy="576064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20000"/>
              </a:lnSpc>
              <a:spcBef>
                <a:spcPts val="1200"/>
              </a:spcBef>
              <a:buNone/>
            </a:pPr>
            <a:r>
              <a:rPr lang="bg-BG" sz="2100" b="1" dirty="0" smtClean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промяна на данните, включени в минималната информация, компетентните държавни органи и органите на местно самоуправление ще предоставят на ЕИТ актуализираната информация в срок до един месец от:</a:t>
            </a:r>
          </a:p>
          <a:p>
            <a:pPr marL="0" indent="450850" algn="just">
              <a:lnSpc>
                <a:spcPct val="120000"/>
              </a:lnSpc>
              <a:spcBef>
                <a:spcPts val="1200"/>
              </a:spcBef>
              <a:buNone/>
            </a:pPr>
            <a:r>
              <a:rPr lang="bg-BG" sz="2100" b="1" dirty="0" smtClean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издаването на разрешенията за изработване на подробни устройствени планове, както и влизането в сила на заповеди за одобряване на подробни устройствени планове за физическа инфраструктура;</a:t>
            </a:r>
          </a:p>
          <a:p>
            <a:pPr marL="0" indent="450850" algn="just">
              <a:lnSpc>
                <a:spcPct val="120000"/>
              </a:lnSpc>
              <a:spcBef>
                <a:spcPts val="1200"/>
              </a:spcBef>
              <a:buNone/>
            </a:pPr>
            <a:r>
              <a:rPr lang="bg-BG" sz="2100" b="1" dirty="0" smtClean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въвеждането в експлоатация на физическата инфраструктура, а при изтегляне и/или окачване на съобщителни кабели, и/или монтаж на други елементи от електронни съобщителни мрежи в съществуваща заварена или търпима физическа инфраструктура, които не подлежат на въвеждане в експлоатация, както и за разположените електронни съобщителни мрежи - от получаването на уведомление за изваждането или разполагането от съответните мрежови оператори;</a:t>
            </a:r>
          </a:p>
          <a:p>
            <a:pPr marL="0" indent="450850" algn="just">
              <a:lnSpc>
                <a:spcPct val="120000"/>
              </a:lnSpc>
              <a:spcBef>
                <a:spcPts val="1200"/>
              </a:spcBef>
              <a:buNone/>
            </a:pPr>
            <a:r>
              <a:rPr lang="bg-BG" sz="2100" b="1" dirty="0" smtClean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промяната на наименованието, адреса, адреса на електронната поща и телефона за контакт с мрежовия оператор, който стопанисва (управлява) физическата инфраструктура.</a:t>
            </a:r>
          </a:p>
          <a:p>
            <a:pPr>
              <a:lnSpc>
                <a:spcPct val="120000"/>
              </a:lnSpc>
            </a:pPr>
            <a:endParaRPr lang="bg-BG" altLang="zh-CN" sz="18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bg-BG" sz="3200" b="1" dirty="0" smtClean="0">
                <a:solidFill>
                  <a:srgbClr val="4611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Процедура при промяна на данните в ЕИТ</a:t>
            </a:r>
            <a:endParaRPr lang="bg-BG" altLang="zh-CN" sz="3200" b="1" dirty="0">
              <a:solidFill>
                <a:srgbClr val="4611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 Unicode MS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C63C-F977-4891-A96C-AFAC8973E162}" type="slidenum">
              <a:rPr lang="zh-CN" altLang="en-US" sz="1600" b="1" smtClean="0">
                <a:solidFill>
                  <a:srgbClr val="4611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fld>
            <a:endParaRPr lang="zh-CN" altLang="en-US" sz="1600" b="1" dirty="0">
              <a:solidFill>
                <a:srgbClr val="4611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71309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1" name="Group 44"/>
          <p:cNvGrpSpPr>
            <a:grpSpLocks/>
          </p:cNvGrpSpPr>
          <p:nvPr/>
        </p:nvGrpSpPr>
        <p:grpSpPr bwMode="auto">
          <a:xfrm>
            <a:off x="1367" y="-22553"/>
            <a:ext cx="8643438" cy="6480270"/>
            <a:chOff x="-948" y="1128"/>
            <a:chExt cx="3441" cy="2546"/>
          </a:xfrm>
        </p:grpSpPr>
        <p:sp>
          <p:nvSpPr>
            <p:cNvPr id="12292" name="AutoShape 2"/>
            <p:cNvSpPr>
              <a:spLocks noChangeArrowheads="1"/>
            </p:cNvSpPr>
            <p:nvPr/>
          </p:nvSpPr>
          <p:spPr bwMode="auto">
            <a:xfrm>
              <a:off x="1499" y="1740"/>
              <a:ext cx="964" cy="1934"/>
            </a:xfrm>
            <a:prstGeom prst="roundRect">
              <a:avLst>
                <a:gd name="adj" fmla="val 13745"/>
              </a:avLst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3098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293" name="AutoShape 3"/>
            <p:cNvSpPr>
              <a:spLocks noChangeArrowheads="1"/>
            </p:cNvSpPr>
            <p:nvPr/>
          </p:nvSpPr>
          <p:spPr bwMode="auto">
            <a:xfrm>
              <a:off x="-828" y="1990"/>
              <a:ext cx="1152" cy="1440"/>
            </a:xfrm>
            <a:prstGeom prst="roundRect">
              <a:avLst>
                <a:gd name="adj" fmla="val 13745"/>
              </a:avLst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>
                      <a:alpha val="3098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2297" name="Group 41"/>
            <p:cNvGrpSpPr>
              <a:grpSpLocks/>
            </p:cNvGrpSpPr>
            <p:nvPr/>
          </p:nvGrpSpPr>
          <p:grpSpPr bwMode="auto">
            <a:xfrm>
              <a:off x="-948" y="1128"/>
              <a:ext cx="1882" cy="665"/>
              <a:chOff x="-948" y="1128"/>
              <a:chExt cx="1882" cy="665"/>
            </a:xfrm>
          </p:grpSpPr>
          <p:sp>
            <p:nvSpPr>
              <p:cNvPr id="89101" name="Oval 13"/>
              <p:cNvSpPr>
                <a:spLocks noChangeArrowheads="1"/>
              </p:cNvSpPr>
              <p:nvPr/>
            </p:nvSpPr>
            <p:spPr bwMode="gray">
              <a:xfrm>
                <a:off x="-735" y="1128"/>
                <a:ext cx="1022" cy="607"/>
              </a:xfrm>
              <a:prstGeom prst="ellipse">
                <a:avLst/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Arial" charset="0"/>
                  <a:ea typeface="宋体" charset="-122"/>
                  <a:cs typeface="+mn-cs"/>
                </a:endParaRPr>
              </a:p>
            </p:txBody>
          </p:sp>
          <p:sp>
            <p:nvSpPr>
              <p:cNvPr id="89102" name="Oval 14"/>
              <p:cNvSpPr>
                <a:spLocks noChangeArrowheads="1"/>
              </p:cNvSpPr>
              <p:nvPr/>
            </p:nvSpPr>
            <p:spPr bwMode="gray">
              <a:xfrm>
                <a:off x="-681" y="1134"/>
                <a:ext cx="824" cy="512"/>
              </a:xfrm>
              <a:prstGeom prst="ellipse">
                <a:avLst/>
              </a:prstGeom>
              <a:solidFill>
                <a:srgbClr val="FF99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Arial" charset="0"/>
                  <a:ea typeface="宋体" charset="-122"/>
                  <a:cs typeface="+mn-cs"/>
                </a:endParaRPr>
              </a:p>
            </p:txBody>
          </p:sp>
          <p:sp>
            <p:nvSpPr>
              <p:cNvPr id="12332" name="Oval 22"/>
              <p:cNvSpPr>
                <a:spLocks noChangeArrowheads="1"/>
              </p:cNvSpPr>
              <p:nvPr/>
            </p:nvSpPr>
            <p:spPr bwMode="gray">
              <a:xfrm>
                <a:off x="-563" y="1313"/>
                <a:ext cx="929" cy="48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328" name="Text Box 38"/>
              <p:cNvSpPr txBox="1">
                <a:spLocks noChangeArrowheads="1"/>
              </p:cNvSpPr>
              <p:nvPr/>
            </p:nvSpPr>
            <p:spPr bwMode="gray">
              <a:xfrm>
                <a:off x="-948" y="1132"/>
                <a:ext cx="1882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bg-BG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4611DD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Органите от обществения сектор, Агенцията </a:t>
                </a:r>
                <a:r>
                  <a:rPr kumimoji="0" lang="bg-BG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611DD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 геодезия, картография и кадастър, общинските и областните </a:t>
                </a:r>
                <a:r>
                  <a:rPr kumimoji="0" lang="bg-BG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4611DD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администрации и </a:t>
                </a:r>
                <a:r>
                  <a:rPr kumimoji="0" lang="bg-BG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611DD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Органите на Дирекцията за национален строителен контрол</a:t>
                </a:r>
                <a:endParaRPr kumimoji="0" lang="en-US" altLang="zh-CN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611D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298" name="Group 42"/>
            <p:cNvGrpSpPr>
              <a:grpSpLocks/>
            </p:cNvGrpSpPr>
            <p:nvPr/>
          </p:nvGrpSpPr>
          <p:grpSpPr bwMode="auto">
            <a:xfrm>
              <a:off x="1728" y="1145"/>
              <a:ext cx="765" cy="590"/>
              <a:chOff x="1728" y="1145"/>
              <a:chExt cx="765" cy="590"/>
            </a:xfrm>
          </p:grpSpPr>
          <p:sp>
            <p:nvSpPr>
              <p:cNvPr id="89111" name="Oval 23"/>
              <p:cNvSpPr>
                <a:spLocks noChangeArrowheads="1"/>
              </p:cNvSpPr>
              <p:nvPr/>
            </p:nvSpPr>
            <p:spPr bwMode="gray">
              <a:xfrm>
                <a:off x="1760" y="1209"/>
                <a:ext cx="733" cy="49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Arial" charset="0"/>
                  <a:ea typeface="宋体" charset="-122"/>
                  <a:cs typeface="+mn-cs"/>
                </a:endParaRPr>
              </a:p>
            </p:txBody>
          </p:sp>
          <p:sp>
            <p:nvSpPr>
              <p:cNvPr id="89112" name="Oval 24"/>
              <p:cNvSpPr>
                <a:spLocks noChangeArrowheads="1"/>
              </p:cNvSpPr>
              <p:nvPr/>
            </p:nvSpPr>
            <p:spPr bwMode="gray">
              <a:xfrm>
                <a:off x="1769" y="1197"/>
                <a:ext cx="694" cy="458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32001"/>
                    </a:schemeClr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Arial" charset="0"/>
                  <a:ea typeface="宋体" charset="-122"/>
                  <a:cs typeface="+mn-cs"/>
                </a:endParaRPr>
              </a:p>
            </p:txBody>
          </p:sp>
          <p:sp>
            <p:nvSpPr>
              <p:cNvPr id="89113" name="Oval 25"/>
              <p:cNvSpPr>
                <a:spLocks noChangeArrowheads="1"/>
              </p:cNvSpPr>
              <p:nvPr/>
            </p:nvSpPr>
            <p:spPr bwMode="gray">
              <a:xfrm>
                <a:off x="1747" y="1209"/>
                <a:ext cx="705" cy="483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54118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Arial" charset="0"/>
                  <a:ea typeface="宋体" charset="-122"/>
                  <a:cs typeface="+mn-cs"/>
                </a:endParaRPr>
              </a:p>
            </p:txBody>
          </p:sp>
          <p:sp>
            <p:nvSpPr>
              <p:cNvPr id="89114" name="Oval 26"/>
              <p:cNvSpPr>
                <a:spLocks noChangeArrowheads="1"/>
              </p:cNvSpPr>
              <p:nvPr/>
            </p:nvSpPr>
            <p:spPr bwMode="gray">
              <a:xfrm>
                <a:off x="1760" y="1145"/>
                <a:ext cx="603" cy="507"/>
              </a:xfrm>
              <a:prstGeom prst="ellipse">
                <a:avLst/>
              </a:prstGeom>
              <a:solidFill>
                <a:srgbClr val="69DDD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Arial" charset="0"/>
                  <a:ea typeface="宋体" charset="-122"/>
                  <a:cs typeface="+mn-cs"/>
                </a:endParaRPr>
              </a:p>
            </p:txBody>
          </p:sp>
          <p:sp>
            <p:nvSpPr>
              <p:cNvPr id="12315" name="Oval 27"/>
              <p:cNvSpPr>
                <a:spLocks noChangeArrowheads="1"/>
              </p:cNvSpPr>
              <p:nvPr/>
            </p:nvSpPr>
            <p:spPr bwMode="gray">
              <a:xfrm>
                <a:off x="1769" y="1209"/>
                <a:ext cx="642" cy="526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grpSp>
            <p:nvGrpSpPr>
              <p:cNvPr id="12316" name="Group 28"/>
              <p:cNvGrpSpPr>
                <a:grpSpLocks/>
              </p:cNvGrpSpPr>
              <p:nvPr/>
            </p:nvGrpSpPr>
            <p:grpSpPr bwMode="auto">
              <a:xfrm>
                <a:off x="1728" y="1255"/>
                <a:ext cx="755" cy="449"/>
                <a:chOff x="3127" y="1669"/>
                <a:chExt cx="1162" cy="699"/>
              </a:xfrm>
            </p:grpSpPr>
            <p:sp>
              <p:nvSpPr>
                <p:cNvPr id="12318" name="Oval 29"/>
                <p:cNvSpPr>
                  <a:spLocks noChangeArrowheads="1"/>
                </p:cNvSpPr>
                <p:nvPr/>
              </p:nvSpPr>
              <p:spPr bwMode="gray">
                <a:xfrm>
                  <a:off x="3128" y="1731"/>
                  <a:ext cx="1113" cy="54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3366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2319" name="Oval 30"/>
                <p:cNvSpPr>
                  <a:spLocks noChangeArrowheads="1"/>
                </p:cNvSpPr>
                <p:nvPr/>
              </p:nvSpPr>
              <p:spPr bwMode="gray">
                <a:xfrm>
                  <a:off x="3175" y="1669"/>
                  <a:ext cx="994" cy="61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3366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2320" name="Oval 31"/>
                <p:cNvSpPr>
                  <a:spLocks noChangeArrowheads="1"/>
                </p:cNvSpPr>
                <p:nvPr/>
              </p:nvSpPr>
              <p:spPr bwMode="gray">
                <a:xfrm>
                  <a:off x="3127" y="1684"/>
                  <a:ext cx="1162" cy="48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3366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2321" name="Oval 32"/>
                <p:cNvSpPr>
                  <a:spLocks noChangeArrowheads="1"/>
                </p:cNvSpPr>
                <p:nvPr/>
              </p:nvSpPr>
              <p:spPr bwMode="gray">
                <a:xfrm>
                  <a:off x="3177" y="1770"/>
                  <a:ext cx="822" cy="59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3366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12317" name="Text Box 39"/>
              <p:cNvSpPr txBox="1">
                <a:spLocks noChangeArrowheads="1"/>
              </p:cNvSpPr>
              <p:nvPr/>
            </p:nvSpPr>
            <p:spPr bwMode="gray">
              <a:xfrm>
                <a:off x="1728" y="1347"/>
                <a:ext cx="755" cy="2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bg-BG" altLang="zh-CN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4611DD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Мрежовите оператори</a:t>
                </a:r>
                <a:endParaRPr kumimoji="0" lang="en-US" altLang="zh-CN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611D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0" y="720060"/>
            <a:ext cx="5580112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bg-BG" sz="1400" i="0" u="none" strike="noStrike" kern="1200" cap="none" spc="0" normalizeH="0" baseline="0" noProof="0" dirty="0">
                <a:ln>
                  <a:noFill/>
                </a:ln>
                <a:solidFill>
                  <a:srgbClr val="4611D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за съществуваща физическа инфраструктура, подходяща за разполагане на електронни </a:t>
            </a:r>
            <a:r>
              <a:rPr kumimoji="0" lang="bg-BG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4611D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съобщителни мрежи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bg-BG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4611D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данни</a:t>
            </a:r>
            <a:r>
              <a:rPr kumimoji="0" lang="bg-BG" sz="1400" i="0" u="none" strike="noStrike" kern="1200" cap="none" spc="0" normalizeH="0" baseline="0" noProof="0" dirty="0">
                <a:ln>
                  <a:noFill/>
                </a:ln>
                <a:solidFill>
                  <a:srgbClr val="4611D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включително графични, за съществуващите електронни съобщителни </a:t>
            </a:r>
            <a:r>
              <a:rPr kumimoji="0" lang="bg-BG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4611D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мрежи;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bg-BG" sz="1400" i="0" u="none" strike="noStrike" kern="1200" cap="none" spc="0" normalizeH="0" baseline="0" noProof="0" dirty="0">
                <a:ln>
                  <a:noFill/>
                </a:ln>
                <a:solidFill>
                  <a:srgbClr val="4611D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за планирани и текущи дейности по строителство на физическа </a:t>
            </a:r>
            <a:r>
              <a:rPr kumimoji="0" lang="bg-BG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4611D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инфраструктура;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bg-BG" sz="1400" i="0" u="none" strike="noStrike" kern="1200" cap="none" spc="0" normalizeH="0" baseline="0" noProof="0" dirty="0">
                <a:ln>
                  <a:noFill/>
                </a:ln>
                <a:solidFill>
                  <a:srgbClr val="4611D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за органите, компетентни да издават актове по разполагането и поддържането на ЕСМ и изграждането и ползването на прилежащата им физическа </a:t>
            </a:r>
            <a:r>
              <a:rPr kumimoji="0" lang="bg-BG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4611D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инфраструктура, която ще включва:</a:t>
            </a:r>
          </a:p>
          <a:p>
            <a:pPr marR="0" lvl="0" indent="2667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bg-BG" sz="1400" i="0" u="none" strike="noStrike" kern="1200" cap="none" spc="0" normalizeH="0" baseline="0" noProof="0" dirty="0">
                <a:ln>
                  <a:noFill/>
                </a:ln>
                <a:solidFill>
                  <a:srgbClr val="4611D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процедури и нормативни актове, </a:t>
            </a:r>
          </a:p>
          <a:p>
            <a:pPr marR="0" lvl="0" indent="2667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bg-BG" sz="1400" i="0" u="none" strike="noStrike" kern="1200" cap="none" spc="0" normalizeH="0" baseline="0" noProof="0" dirty="0">
                <a:ln>
                  <a:noFill/>
                </a:ln>
                <a:solidFill>
                  <a:srgbClr val="4611D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образци на документи, необходими за получаване на разрешения или други актове, свързани с изграждането на физическа инфраструктура и съответните им такси (тарифи), </a:t>
            </a:r>
          </a:p>
          <a:p>
            <a:pPr marR="0" lvl="0" indent="2667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bg-BG" sz="1400" i="0" u="none" strike="noStrike" kern="1200" cap="none" spc="0" normalizeH="0" baseline="0" noProof="0" dirty="0">
                <a:ln>
                  <a:noFill/>
                </a:ln>
                <a:solidFill>
                  <a:srgbClr val="4611D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образци на документи за уведомления за разполагането на мрежи</a:t>
            </a:r>
          </a:p>
          <a:p>
            <a:pPr marR="0" lvl="0" indent="2667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bg-BG" sz="1400" i="0" u="none" strike="noStrike" kern="1200" cap="none" spc="0" normalizeH="0" baseline="0" noProof="0" dirty="0">
                <a:ln>
                  <a:noFill/>
                </a:ln>
                <a:solidFill>
                  <a:srgbClr val="4611D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образци на заявление на мрежовите оператори да предоставят на операторите на електронни съобщителни мрежи достъп до и/или съвместно ползване на физическата си инфраструктура, включително до нейните елементи и/или </a:t>
            </a:r>
            <a:r>
              <a:rPr kumimoji="0" lang="bg-BG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4611D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съоръжения,</a:t>
            </a:r>
            <a:endParaRPr kumimoji="0" lang="bg-BG" sz="1400" i="0" u="none" strike="noStrike" kern="1200" cap="none" spc="0" normalizeH="0" baseline="0" noProof="0" dirty="0">
              <a:ln>
                <a:noFill/>
              </a:ln>
              <a:solidFill>
                <a:srgbClr val="4611DD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indent="2667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bg-BG" sz="1400" i="0" u="none" strike="noStrike" kern="1200" cap="none" spc="0" normalizeH="0" baseline="0" noProof="0" dirty="0">
                <a:ln>
                  <a:noFill/>
                </a:ln>
                <a:solidFill>
                  <a:srgbClr val="4611D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данни за контакт с компетентните органи и мрежовите оператори, която информация да позволява установяването на директна връзка с тях, включително информация за конкретните правомощия на органите, свързани с планирането, проектирането, разполагането и поддържането на електронни съобщителни мрежи и изграждането на физическа </a:t>
            </a:r>
            <a:r>
              <a:rPr kumimoji="0" lang="bg-BG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4611D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инфраструктура;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bg-BG" sz="1400" i="0" u="none" strike="noStrike" kern="1200" cap="none" spc="0" normalizeH="0" baseline="0" noProof="0" dirty="0">
                <a:ln>
                  <a:noFill/>
                </a:ln>
                <a:solidFill>
                  <a:srgbClr val="4611D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обявления за предоставянето на права за достъп до и/или съвместно ползване на физическата </a:t>
            </a:r>
            <a:r>
              <a:rPr kumimoji="0" lang="bg-BG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4611D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инфраструктура</a:t>
            </a:r>
            <a:r>
              <a:rPr kumimoji="0" lang="bg-BG" sz="1400" i="0" u="none" strike="noStrike" kern="1200" cap="none" spc="0" normalizeH="0" baseline="0" noProof="0" dirty="0">
                <a:ln>
                  <a:noFill/>
                </a:ln>
                <a:solidFill>
                  <a:srgbClr val="4611D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включително до нейните елементи и/или </a:t>
            </a:r>
            <a:r>
              <a:rPr kumimoji="0" lang="bg-BG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4611D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съоръжения, </a:t>
            </a:r>
            <a:r>
              <a:rPr kumimoji="0" lang="bg-BG" sz="1400" i="0" u="none" strike="noStrike" kern="1200" cap="none" spc="0" normalizeH="0" baseline="0" noProof="0" dirty="0">
                <a:ln>
                  <a:noFill/>
                </a:ln>
                <a:solidFill>
                  <a:srgbClr val="4611D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при наличие на обосновано </a:t>
            </a:r>
            <a:r>
              <a:rPr kumimoji="0" lang="bg-BG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4611D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искане.</a:t>
            </a:r>
            <a:endParaRPr kumimoji="0" lang="bg-BG" sz="1400" i="0" u="none" strike="noStrike" kern="1200" cap="none" spc="0" normalizeH="0" baseline="0" noProof="0" dirty="0">
              <a:ln>
                <a:noFill/>
              </a:ln>
              <a:solidFill>
                <a:srgbClr val="4611DD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bg-BG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32752" y="1427543"/>
            <a:ext cx="3851921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bg-BG" sz="1400" b="0" i="0" u="none" strike="noStrike" kern="1200" cap="none" spc="0" normalizeH="0" baseline="0" noProof="0" dirty="0">
                <a:ln>
                  <a:noFill/>
                </a:ln>
                <a:solidFill>
                  <a:srgbClr val="4611D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за съществуваща физическа инфраструктура, подходяща за разполагане на електронни съобщителни </a:t>
            </a:r>
            <a:r>
              <a:rPr kumimoji="0" lang="bg-BG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11D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мрежи;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bg-BG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11D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данни</a:t>
            </a:r>
            <a:r>
              <a:rPr kumimoji="0" lang="bg-BG" sz="1400" b="0" i="0" u="none" strike="noStrike" kern="1200" cap="none" spc="0" normalizeH="0" baseline="0" noProof="0" dirty="0">
                <a:ln>
                  <a:noFill/>
                </a:ln>
                <a:solidFill>
                  <a:srgbClr val="4611D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включително графични, за съществуващите електронни съобщителни мрежи;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bg-BG" sz="1400" b="0" i="0" u="none" strike="noStrike" kern="1200" cap="none" spc="0" normalizeH="0" baseline="0" noProof="0" dirty="0">
                <a:ln>
                  <a:noFill/>
                </a:ln>
                <a:solidFill>
                  <a:srgbClr val="4611D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за планирани и текущи дейности по строителство на физическа </a:t>
            </a:r>
            <a:r>
              <a:rPr kumimoji="0" lang="bg-BG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11D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инфраструктура;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bg-BG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11D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</a:t>
            </a:r>
            <a:r>
              <a:rPr kumimoji="0" lang="bg-BG" sz="1400" b="0" i="0" u="none" strike="noStrike" kern="1200" cap="none" spc="0" normalizeH="0" baseline="0" noProof="0" dirty="0">
                <a:ln>
                  <a:noFill/>
                </a:ln>
                <a:solidFill>
                  <a:srgbClr val="4611D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която не е предоставена в ЕИТ от органите от обществения сектор по писмено заявление на друг мрежов оператор, подадено чрез точката. Информацията ще се предоставя от мрежовия оператор възмездно, при предварително оповестени </a:t>
            </a:r>
            <a:r>
              <a:rPr kumimoji="0" lang="bg-BG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11D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условия;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bg-BG" sz="1400" b="0" i="0" u="none" strike="noStrike" kern="1200" cap="none" spc="0" normalizeH="0" baseline="0" noProof="0" dirty="0">
                <a:ln>
                  <a:noFill/>
                </a:ln>
                <a:solidFill>
                  <a:srgbClr val="4611D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обявления за предоставянето на права за достъп до и/или съвместно ползване на физическата си инфраструктура, включително до нейните елементи и/или съоръжения, с оглед на разполагане и използване на електронни съобщителни мрежи, при наличие на обосновано </a:t>
            </a:r>
            <a:r>
              <a:rPr kumimoji="0" lang="bg-BG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11D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искане.</a:t>
            </a:r>
            <a:endParaRPr kumimoji="0" lang="bg-BG" sz="1400" b="0" i="0" u="none" strike="noStrike" kern="1200" cap="none" spc="0" normalizeH="0" baseline="0" noProof="0" dirty="0">
              <a:ln>
                <a:noFill/>
              </a:ln>
              <a:solidFill>
                <a:srgbClr val="4611DD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1C042-F7F1-4381-95D1-8CB17AD1FAB0}" type="slidenum">
              <a:rPr lang="en-US" altLang="zh-CN" sz="1600" smtClean="0">
                <a:solidFill>
                  <a:srgbClr val="4611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-ExtB" panose="02010609060101010101" pitchFamily="49" charset="-122"/>
                <a:ea typeface="SimSun-ExtB" panose="02010609060101010101" pitchFamily="49" charset="-122"/>
              </a:rPr>
              <a:pPr/>
              <a:t>26</a:t>
            </a:fld>
            <a:endParaRPr lang="en-US" altLang="zh-CN" sz="1600" dirty="0">
              <a:solidFill>
                <a:srgbClr val="4611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Sun-ExtB" panose="02010609060101010101" pitchFamily="49" charset="-122"/>
              <a:ea typeface="SimSun-ExtB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8959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>
            <a:spLocks noGrp="1"/>
          </p:cNvSpPr>
          <p:nvPr>
            <p:ph idx="1"/>
          </p:nvPr>
        </p:nvSpPr>
        <p:spPr>
          <a:xfrm>
            <a:off x="179512" y="1484784"/>
            <a:ext cx="8856984" cy="576064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1200"/>
              </a:spcBef>
              <a:buNone/>
            </a:pPr>
            <a:r>
              <a:rPr lang="bg-BG" sz="2400" b="1" dirty="0" smtClean="0">
                <a:solidFill>
                  <a:srgbClr val="4611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Операторите на електронни съобщителни мрежи ще </a:t>
            </a:r>
            <a:r>
              <a:rPr lang="bg-BG" sz="2400" b="1" dirty="0" smtClean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могат да искат от мрежовите оператори да им бъде предоставено право на преминаване и право на специално ползване по Закона за пътищата на елементи и/или съоръжения на физическа инфраструктура на други мрежови оператори, включително по отношение на сервитутните зони на тези елементи и/или съоръжения и на естествени водни басейни.</a:t>
            </a:r>
          </a:p>
          <a:p>
            <a:endParaRPr lang="bg-BG" altLang="zh-CN" sz="18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bg-BG" sz="3200" b="1" dirty="0" smtClean="0">
                <a:solidFill>
                  <a:srgbClr val="4611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Допълнителни права на операторите на електронни съобщителни мрежи </a:t>
            </a:r>
            <a:endParaRPr lang="bg-BG" altLang="zh-CN" sz="3200" b="1" dirty="0">
              <a:solidFill>
                <a:srgbClr val="4611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 Unicode MS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C63C-F977-4891-A96C-AFAC8973E162}" type="slidenum">
              <a:rPr lang="zh-CN" altLang="en-US" sz="1600" b="1" smtClean="0">
                <a:solidFill>
                  <a:srgbClr val="4611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</a:t>
            </a:fld>
            <a:endParaRPr lang="zh-CN" altLang="en-US" sz="1600" b="1" dirty="0">
              <a:solidFill>
                <a:srgbClr val="4611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825164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>
            <a:spLocks noGrp="1"/>
          </p:cNvSpPr>
          <p:nvPr>
            <p:ph idx="1"/>
          </p:nvPr>
        </p:nvSpPr>
        <p:spPr>
          <a:xfrm>
            <a:off x="143508" y="1104417"/>
            <a:ext cx="8856984" cy="576064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1200"/>
              </a:spcBef>
              <a:buNone/>
            </a:pPr>
            <a:r>
              <a:rPr lang="bg-BG" sz="2300" b="1" dirty="0" smtClean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Единната информационна точка ще бъдат разработени и внедрени два публични електронни регистри:</a:t>
            </a:r>
          </a:p>
          <a:p>
            <a:pPr marL="539750" indent="-539750" algn="just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bg-BG" sz="2300" b="1" dirty="0" smtClean="0">
                <a:solidFill>
                  <a:srgbClr val="4611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ГИС базиран електронен регистър на планираните или текущи дейности по разполагане и монтаж на мрежова инфраструктура, съдържащ информация за местоположение и трасе; вид на инфраструктурата и начин на ползване;</a:t>
            </a:r>
          </a:p>
          <a:p>
            <a:pPr marL="539750" indent="-539750" algn="just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bg-BG" sz="2300" b="1" dirty="0" smtClean="0">
                <a:solidFill>
                  <a:srgbClr val="4611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Електронен регистър на обявленията за предоставяне на права за достъп до и съвместно ползване на физическа инфраструктура.</a:t>
            </a:r>
          </a:p>
          <a:p>
            <a:endParaRPr lang="zh-CN" altLang="en-US" sz="18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bg-BG" sz="3200" b="1" dirty="0" smtClean="0">
                <a:solidFill>
                  <a:srgbClr val="4611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Регистри</a:t>
            </a:r>
            <a:endParaRPr lang="bg-BG" altLang="zh-CN" sz="3200" b="1" dirty="0">
              <a:solidFill>
                <a:srgbClr val="4611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 Unicode MS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C63C-F977-4891-A96C-AFAC8973E162}" type="slidenum">
              <a:rPr lang="zh-CN" altLang="en-US" sz="1600" b="1" smtClean="0">
                <a:solidFill>
                  <a:srgbClr val="4611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</a:t>
            </a:fld>
            <a:endParaRPr lang="zh-CN" altLang="en-US" sz="1600" b="1" dirty="0">
              <a:solidFill>
                <a:srgbClr val="4611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471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116632"/>
            <a:ext cx="8229600" cy="18550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altLang="bg-BG" sz="4000" dirty="0" smtClean="0">
                <a:latin typeface="Times New Roman" panose="02020603050405020304" pitchFamily="18" charset="0"/>
              </a:rPr>
              <a:t/>
            </a:r>
            <a:br>
              <a:rPr lang="bg-BG" altLang="bg-BG" sz="4000" dirty="0" smtClean="0">
                <a:latin typeface="Times New Roman" panose="02020603050405020304" pitchFamily="18" charset="0"/>
              </a:rPr>
            </a:br>
            <a:r>
              <a:rPr lang="bg-BG" altLang="bg-BG" sz="5800" b="1" dirty="0" smtClean="0">
                <a:solidFill>
                  <a:srgbClr val="0DB4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БЛАГОДАРИМ ЗА ВНИМАНИЕТО</a:t>
            </a:r>
            <a:r>
              <a:rPr lang="bg-BG" altLang="bg-BG" sz="5800" dirty="0" smtClean="0">
                <a:solidFill>
                  <a:srgbClr val="0DB4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/>
            </a:r>
            <a:br>
              <a:rPr lang="bg-BG" altLang="bg-BG" sz="5800" dirty="0" smtClean="0">
                <a:solidFill>
                  <a:srgbClr val="0DB4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</a:br>
            <a:endParaRPr lang="bg-BG" altLang="bg-BG" sz="5800" dirty="0" smtClean="0">
              <a:solidFill>
                <a:srgbClr val="0DB4C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1124744"/>
            <a:ext cx="8928992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altLang="bg-BG" sz="3600" b="1" dirty="0" smtClean="0">
              <a:solidFill>
                <a:srgbClr val="4611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bg-BG" altLang="bg-BG" sz="3600" b="1" dirty="0" smtClean="0">
                <a:solidFill>
                  <a:srgbClr val="4611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ДАНИЕЛА ПЕШЕВА</a:t>
            </a:r>
          </a:p>
          <a:p>
            <a:pPr algn="ctr">
              <a:defRPr/>
            </a:pPr>
            <a:r>
              <a:rPr lang="bg-BG" altLang="bg-BG" sz="3600" b="1" dirty="0" smtClean="0">
                <a:solidFill>
                  <a:srgbClr val="4611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ХРИСТИНА ДОБРЕВА</a:t>
            </a:r>
          </a:p>
          <a:p>
            <a:pPr algn="ctr">
              <a:defRPr/>
            </a:pPr>
            <a:r>
              <a:rPr lang="en-US" altLang="bg-BG" sz="2400" b="1" dirty="0" smtClean="0">
                <a:solidFill>
                  <a:srgbClr val="4611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bg-BG" altLang="bg-BG" sz="2400" b="1" dirty="0" smtClean="0">
                <a:solidFill>
                  <a:srgbClr val="4611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Министерство </a:t>
            </a:r>
            <a:r>
              <a:rPr lang="bg-BG" altLang="bg-BG" sz="2400" b="1" dirty="0">
                <a:solidFill>
                  <a:srgbClr val="4611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на транспорта, информационните технологии и съобщенията</a:t>
            </a:r>
          </a:p>
          <a:p>
            <a:pPr algn="ctr">
              <a:defRPr/>
            </a:pPr>
            <a:r>
              <a:rPr lang="bg-BG" altLang="bg-BG" sz="2400" b="1" dirty="0">
                <a:solidFill>
                  <a:srgbClr val="4611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Тел</a:t>
            </a:r>
            <a:r>
              <a:rPr lang="bg-BG" altLang="bg-BG" sz="2400" b="1" dirty="0" smtClean="0">
                <a:solidFill>
                  <a:srgbClr val="4611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  <a:r>
              <a:rPr lang="en-US" altLang="bg-BG" sz="2400" b="1" dirty="0" smtClean="0">
                <a:solidFill>
                  <a:srgbClr val="4611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:  </a:t>
            </a:r>
            <a:r>
              <a:rPr lang="bg-BG" altLang="bg-BG" sz="2400" b="1" dirty="0" smtClean="0">
                <a:solidFill>
                  <a:srgbClr val="4611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949 2</a:t>
            </a:r>
            <a:r>
              <a:rPr lang="en-US" altLang="bg-BG" sz="2400" b="1" dirty="0" smtClean="0">
                <a:solidFill>
                  <a:srgbClr val="4611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411</a:t>
            </a:r>
          </a:p>
          <a:p>
            <a:pPr algn="ctr">
              <a:defRPr/>
            </a:pPr>
            <a:r>
              <a:rPr lang="en-US" altLang="bg-BG" sz="2400" b="1" dirty="0" smtClean="0">
                <a:solidFill>
                  <a:srgbClr val="4611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         </a:t>
            </a:r>
            <a:r>
              <a:rPr lang="bg-BG" altLang="bg-BG" sz="2400" b="1" dirty="0" smtClean="0">
                <a:solidFill>
                  <a:srgbClr val="4611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949 </a:t>
            </a:r>
            <a:r>
              <a:rPr lang="bg-BG" altLang="bg-BG" sz="2400" b="1" dirty="0">
                <a:solidFill>
                  <a:srgbClr val="4611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2219</a:t>
            </a:r>
          </a:p>
          <a:p>
            <a:pPr algn="ctr">
              <a:defRPr/>
            </a:pPr>
            <a:endParaRPr lang="bg-BG" altLang="bg-BG" sz="3600" b="1" dirty="0">
              <a:solidFill>
                <a:srgbClr val="4611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altLang="bg-BG" sz="3600" b="1" dirty="0">
                <a:solidFill>
                  <a:srgbClr val="4611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E-mail:  </a:t>
            </a:r>
            <a:r>
              <a:rPr lang="en-US" altLang="bg-BG" sz="3600" b="1" dirty="0" smtClean="0">
                <a:solidFill>
                  <a:srgbClr val="4611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hlinkClick r:id="rId3"/>
              </a:rPr>
              <a:t>dpesheva@mtitc.government.bg</a:t>
            </a:r>
            <a:endParaRPr lang="en-US" altLang="bg-BG" sz="3600" b="1" dirty="0" smtClean="0">
              <a:solidFill>
                <a:srgbClr val="4611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2060575" indent="-177800" algn="ctr">
              <a:defRPr/>
            </a:pPr>
            <a:r>
              <a:rPr lang="en-US" altLang="bg-BG" sz="3600" b="1" dirty="0" smtClean="0">
                <a:solidFill>
                  <a:srgbClr val="4611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hlinkClick r:id="rId4"/>
              </a:rPr>
              <a:t>hdobreva@mtitc.government.bg</a:t>
            </a:r>
            <a:endParaRPr lang="en-US" altLang="bg-BG" sz="3600" b="1" dirty="0" smtClean="0">
              <a:solidFill>
                <a:srgbClr val="4611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>
              <a:defRPr/>
            </a:pPr>
            <a:endParaRPr lang="bg-BG" altLang="bg-BG" sz="3600" b="1" dirty="0">
              <a:solidFill>
                <a:srgbClr val="4611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55199-9637-4A69-8832-ADFB5A9EF137}" type="slidenum">
              <a:rPr lang="zh-CN" altLang="en-US" sz="1600" b="1" smtClean="0">
                <a:solidFill>
                  <a:srgbClr val="4611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</a:t>
            </a:fld>
            <a:endParaRPr lang="zh-CN" altLang="en-US" sz="1600" b="1" dirty="0">
              <a:solidFill>
                <a:srgbClr val="4611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895075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altLang="zh-CN" b="1" dirty="0" smtClean="0">
                <a:solidFill>
                  <a:srgbClr val="4611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ОБЩА ИНФОРМАЦИЯ</a:t>
            </a:r>
            <a:endParaRPr lang="bg-BG" altLang="zh-CN" b="1" dirty="0">
              <a:solidFill>
                <a:srgbClr val="4611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323528" y="1052736"/>
          <a:ext cx="864096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1C63C-F977-4891-A96C-AFAC8973E162}" type="slidenum">
              <a:rPr kumimoji="0" lang="zh-CN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4611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4611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Oval 4"/>
          <p:cNvSpPr/>
          <p:nvPr/>
        </p:nvSpPr>
        <p:spPr>
          <a:xfrm>
            <a:off x="1115616" y="3933056"/>
            <a:ext cx="729671" cy="729671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5691027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136680" y="275417"/>
            <a:ext cx="6781800" cy="4114800"/>
            <a:chOff x="672" y="1152"/>
            <a:chExt cx="4272" cy="2592"/>
          </a:xfrm>
        </p:grpSpPr>
        <p:sp>
          <p:nvSpPr>
            <p:cNvPr id="5" name="AutoShape 2"/>
            <p:cNvSpPr>
              <a:spLocks noChangeArrowheads="1"/>
            </p:cNvSpPr>
            <p:nvPr/>
          </p:nvSpPr>
          <p:spPr bwMode="auto">
            <a:xfrm>
              <a:off x="2249" y="2304"/>
              <a:ext cx="1159" cy="1440"/>
            </a:xfrm>
            <a:prstGeom prst="roundRect">
              <a:avLst>
                <a:gd name="adj" fmla="val 13745"/>
              </a:avLst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3098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AutoShape 3"/>
            <p:cNvSpPr>
              <a:spLocks noChangeArrowheads="1"/>
            </p:cNvSpPr>
            <p:nvPr/>
          </p:nvSpPr>
          <p:spPr bwMode="auto">
            <a:xfrm>
              <a:off x="672" y="2304"/>
              <a:ext cx="1152" cy="1440"/>
            </a:xfrm>
            <a:prstGeom prst="roundRect">
              <a:avLst>
                <a:gd name="adj" fmla="val 13745"/>
              </a:avLst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>
                      <a:alpha val="3098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AutoShape 4"/>
            <p:cNvSpPr>
              <a:spLocks noChangeArrowheads="1"/>
            </p:cNvSpPr>
            <p:nvPr/>
          </p:nvSpPr>
          <p:spPr bwMode="auto">
            <a:xfrm>
              <a:off x="3840" y="2304"/>
              <a:ext cx="1104" cy="1440"/>
            </a:xfrm>
            <a:prstGeom prst="roundRect">
              <a:avLst>
                <a:gd name="adj" fmla="val 13745"/>
              </a:avLst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>
                      <a:alpha val="3098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" name="AutoShape 6"/>
            <p:cNvSpPr>
              <a:spLocks noChangeArrowheads="1"/>
            </p:cNvSpPr>
            <p:nvPr/>
          </p:nvSpPr>
          <p:spPr bwMode="gray">
            <a:xfrm>
              <a:off x="1889" y="1545"/>
              <a:ext cx="252" cy="283"/>
            </a:xfrm>
            <a:prstGeom prst="chevron">
              <a:avLst>
                <a:gd name="adj" fmla="val 52514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gray">
            <a:xfrm>
              <a:off x="3440" y="1545"/>
              <a:ext cx="251" cy="283"/>
            </a:xfrm>
            <a:prstGeom prst="chevron">
              <a:avLst>
                <a:gd name="adj" fmla="val 52514"/>
              </a:avLst>
            </a:prstGeom>
            <a:solidFill>
              <a:srgbClr val="69DDD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Group 41"/>
            <p:cNvGrpSpPr>
              <a:grpSpLocks/>
            </p:cNvGrpSpPr>
            <p:nvPr/>
          </p:nvGrpSpPr>
          <p:grpSpPr bwMode="auto">
            <a:xfrm>
              <a:off x="720" y="1152"/>
              <a:ext cx="1073" cy="1063"/>
              <a:chOff x="720" y="1152"/>
              <a:chExt cx="1073" cy="1063"/>
            </a:xfrm>
          </p:grpSpPr>
          <p:sp>
            <p:nvSpPr>
              <p:cNvPr id="35" name="Oval 13"/>
              <p:cNvSpPr>
                <a:spLocks noChangeArrowheads="1"/>
              </p:cNvSpPr>
              <p:nvPr/>
            </p:nvSpPr>
            <p:spPr bwMode="gray">
              <a:xfrm>
                <a:off x="720" y="1152"/>
                <a:ext cx="1073" cy="1063"/>
              </a:xfrm>
              <a:prstGeom prst="ellipse">
                <a:avLst/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Arial" charset="0"/>
                  <a:ea typeface="宋体" charset="-122"/>
                  <a:cs typeface="+mn-cs"/>
                </a:endParaRPr>
              </a:p>
            </p:txBody>
          </p:sp>
          <p:sp>
            <p:nvSpPr>
              <p:cNvPr id="36" name="Oval 14"/>
              <p:cNvSpPr>
                <a:spLocks noChangeArrowheads="1"/>
              </p:cNvSpPr>
              <p:nvPr/>
            </p:nvSpPr>
            <p:spPr bwMode="gray">
              <a:xfrm>
                <a:off x="720" y="1152"/>
                <a:ext cx="1073" cy="1063"/>
              </a:xfrm>
              <a:prstGeom prst="ellipse">
                <a:avLst/>
              </a:prstGeom>
              <a:solidFill>
                <a:srgbClr val="FF99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Arial" charset="0"/>
                  <a:ea typeface="宋体" charset="-122"/>
                  <a:cs typeface="+mn-cs"/>
                </a:endParaRPr>
              </a:p>
            </p:txBody>
          </p:sp>
          <p:sp>
            <p:nvSpPr>
              <p:cNvPr id="37" name="Oval 15"/>
              <p:cNvSpPr>
                <a:spLocks noChangeArrowheads="1"/>
              </p:cNvSpPr>
              <p:nvPr/>
            </p:nvSpPr>
            <p:spPr bwMode="gray">
              <a:xfrm>
                <a:off x="790" y="1221"/>
                <a:ext cx="933" cy="924"/>
              </a:xfrm>
              <a:prstGeom prst="ellipse">
                <a:avLst/>
              </a:prstGeom>
              <a:gradFill rotWithShape="1">
                <a:gsLst>
                  <a:gs pos="0">
                    <a:schemeClr val="folHlink">
                      <a:gamma/>
                      <a:shade val="54118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Arial" charset="0"/>
                  <a:ea typeface="宋体" charset="-122"/>
                  <a:cs typeface="+mn-cs"/>
                </a:endParaRPr>
              </a:p>
            </p:txBody>
          </p:sp>
          <p:sp>
            <p:nvSpPr>
              <p:cNvPr id="38" name="Oval 16"/>
              <p:cNvSpPr>
                <a:spLocks noChangeArrowheads="1"/>
              </p:cNvSpPr>
              <p:nvPr/>
            </p:nvSpPr>
            <p:spPr bwMode="gray">
              <a:xfrm>
                <a:off x="791" y="1223"/>
                <a:ext cx="933" cy="924"/>
              </a:xfrm>
              <a:prstGeom prst="ellipse">
                <a:avLst/>
              </a:prstGeom>
              <a:solidFill>
                <a:srgbClr val="CC00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Arial" charset="0"/>
                  <a:ea typeface="宋体" charset="-122"/>
                  <a:cs typeface="+mn-cs"/>
                </a:endParaRPr>
              </a:p>
            </p:txBody>
          </p:sp>
          <p:sp>
            <p:nvSpPr>
              <p:cNvPr id="39" name="Oval 17"/>
              <p:cNvSpPr>
                <a:spLocks noChangeArrowheads="1"/>
              </p:cNvSpPr>
              <p:nvPr/>
            </p:nvSpPr>
            <p:spPr bwMode="gray">
              <a:xfrm>
                <a:off x="837" y="1268"/>
                <a:ext cx="840" cy="832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grpSp>
            <p:nvGrpSpPr>
              <p:cNvPr id="40" name="Group 18"/>
              <p:cNvGrpSpPr>
                <a:grpSpLocks/>
              </p:cNvGrpSpPr>
              <p:nvPr/>
            </p:nvGrpSpPr>
            <p:grpSpPr bwMode="auto">
              <a:xfrm>
                <a:off x="850" y="1280"/>
                <a:ext cx="813" cy="805"/>
                <a:chOff x="4166" y="1706"/>
                <a:chExt cx="1252" cy="1252"/>
              </a:xfrm>
            </p:grpSpPr>
            <p:sp>
              <p:nvSpPr>
                <p:cNvPr id="42" name="Oval 19"/>
                <p:cNvSpPr>
                  <a:spLocks noChangeArrowheads="1"/>
                </p:cNvSpPr>
                <p:nvPr/>
              </p:nvSpPr>
              <p:spPr bwMode="gray">
                <a:xfrm>
                  <a:off x="4166" y="1706"/>
                  <a:ext cx="1252" cy="125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3366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3" name="Oval 20"/>
                <p:cNvSpPr>
                  <a:spLocks noChangeArrowheads="1"/>
                </p:cNvSpPr>
                <p:nvPr/>
              </p:nvSpPr>
              <p:spPr bwMode="gray">
                <a:xfrm>
                  <a:off x="4182" y="1713"/>
                  <a:ext cx="1222" cy="122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3366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4" name="Oval 21"/>
                <p:cNvSpPr>
                  <a:spLocks noChangeArrowheads="1"/>
                </p:cNvSpPr>
                <p:nvPr/>
              </p:nvSpPr>
              <p:spPr bwMode="gray">
                <a:xfrm>
                  <a:off x="4195" y="1725"/>
                  <a:ext cx="1162" cy="11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3366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5" name="Oval 22"/>
                <p:cNvSpPr>
                  <a:spLocks noChangeArrowheads="1"/>
                </p:cNvSpPr>
                <p:nvPr/>
              </p:nvSpPr>
              <p:spPr bwMode="gray">
                <a:xfrm>
                  <a:off x="4263" y="1757"/>
                  <a:ext cx="1033" cy="92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3366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41" name="Text Box 38"/>
              <p:cNvSpPr txBox="1">
                <a:spLocks noChangeArrowheads="1"/>
              </p:cNvSpPr>
              <p:nvPr/>
            </p:nvSpPr>
            <p:spPr bwMode="gray">
              <a:xfrm>
                <a:off x="914" y="1508"/>
                <a:ext cx="65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bg-BG" altLang="zh-CN" sz="2400" b="1" dirty="0" smtClean="0">
                    <a:solidFill>
                      <a:srgbClr val="0C038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Къде?</a:t>
                </a:r>
                <a:endParaRPr kumimoji="0" lang="en-US" altLang="zh-CN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C038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1" name="Group 42"/>
            <p:cNvGrpSpPr>
              <a:grpSpLocks/>
            </p:cNvGrpSpPr>
            <p:nvPr/>
          </p:nvGrpSpPr>
          <p:grpSpPr bwMode="auto">
            <a:xfrm>
              <a:off x="2272" y="1155"/>
              <a:ext cx="1073" cy="1063"/>
              <a:chOff x="2272" y="1155"/>
              <a:chExt cx="1073" cy="1063"/>
            </a:xfrm>
          </p:grpSpPr>
          <p:sp>
            <p:nvSpPr>
              <p:cNvPr id="24" name="Oval 23"/>
              <p:cNvSpPr>
                <a:spLocks noChangeArrowheads="1"/>
              </p:cNvSpPr>
              <p:nvPr/>
            </p:nvSpPr>
            <p:spPr bwMode="gray">
              <a:xfrm>
                <a:off x="2272" y="1155"/>
                <a:ext cx="1073" cy="1063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Arial" charset="0"/>
                  <a:ea typeface="宋体" charset="-122"/>
                  <a:cs typeface="+mn-cs"/>
                </a:endParaRPr>
              </a:p>
            </p:txBody>
          </p:sp>
          <p:sp>
            <p:nvSpPr>
              <p:cNvPr id="25" name="Oval 24"/>
              <p:cNvSpPr>
                <a:spLocks noChangeArrowheads="1"/>
              </p:cNvSpPr>
              <p:nvPr/>
            </p:nvSpPr>
            <p:spPr bwMode="gray">
              <a:xfrm>
                <a:off x="2272" y="1155"/>
                <a:ext cx="1073" cy="1063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32001"/>
                    </a:schemeClr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Arial" charset="0"/>
                  <a:ea typeface="宋体" charset="-122"/>
                  <a:cs typeface="+mn-cs"/>
                </a:endParaRPr>
              </a:p>
            </p:txBody>
          </p:sp>
          <p:sp>
            <p:nvSpPr>
              <p:cNvPr id="26" name="Oval 25"/>
              <p:cNvSpPr>
                <a:spLocks noChangeArrowheads="1"/>
              </p:cNvSpPr>
              <p:nvPr/>
            </p:nvSpPr>
            <p:spPr bwMode="gray">
              <a:xfrm>
                <a:off x="2342" y="1225"/>
                <a:ext cx="933" cy="92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54118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Arial" charset="0"/>
                  <a:ea typeface="宋体" charset="-122"/>
                  <a:cs typeface="+mn-cs"/>
                </a:endParaRPr>
              </a:p>
            </p:txBody>
          </p:sp>
          <p:sp>
            <p:nvSpPr>
              <p:cNvPr id="27" name="Oval 26"/>
              <p:cNvSpPr>
                <a:spLocks noChangeArrowheads="1"/>
              </p:cNvSpPr>
              <p:nvPr/>
            </p:nvSpPr>
            <p:spPr bwMode="gray">
              <a:xfrm>
                <a:off x="2343" y="1226"/>
                <a:ext cx="933" cy="924"/>
              </a:xfrm>
              <a:prstGeom prst="ellipse">
                <a:avLst/>
              </a:prstGeom>
              <a:solidFill>
                <a:srgbClr val="69DDD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Arial" charset="0"/>
                  <a:ea typeface="宋体" charset="-122"/>
                  <a:cs typeface="+mn-cs"/>
                </a:endParaRPr>
              </a:p>
            </p:txBody>
          </p:sp>
          <p:sp>
            <p:nvSpPr>
              <p:cNvPr id="28" name="Oval 27"/>
              <p:cNvSpPr>
                <a:spLocks noChangeArrowheads="1"/>
              </p:cNvSpPr>
              <p:nvPr/>
            </p:nvSpPr>
            <p:spPr bwMode="gray">
              <a:xfrm>
                <a:off x="2388" y="1270"/>
                <a:ext cx="840" cy="832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grpSp>
            <p:nvGrpSpPr>
              <p:cNvPr id="29" name="Group 28"/>
              <p:cNvGrpSpPr>
                <a:grpSpLocks/>
              </p:cNvGrpSpPr>
              <p:nvPr/>
            </p:nvGrpSpPr>
            <p:grpSpPr bwMode="auto">
              <a:xfrm>
                <a:off x="2402" y="1280"/>
                <a:ext cx="813" cy="805"/>
                <a:chOff x="4166" y="1706"/>
                <a:chExt cx="1252" cy="1252"/>
              </a:xfrm>
            </p:grpSpPr>
            <p:sp>
              <p:nvSpPr>
                <p:cNvPr id="31" name="Oval 29"/>
                <p:cNvSpPr>
                  <a:spLocks noChangeArrowheads="1"/>
                </p:cNvSpPr>
                <p:nvPr/>
              </p:nvSpPr>
              <p:spPr bwMode="gray">
                <a:xfrm>
                  <a:off x="4166" y="1706"/>
                  <a:ext cx="1252" cy="125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3366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2" name="Oval 30"/>
                <p:cNvSpPr>
                  <a:spLocks noChangeArrowheads="1"/>
                </p:cNvSpPr>
                <p:nvPr/>
              </p:nvSpPr>
              <p:spPr bwMode="gray">
                <a:xfrm>
                  <a:off x="4182" y="1713"/>
                  <a:ext cx="1222" cy="122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3366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3" name="Oval 31"/>
                <p:cNvSpPr>
                  <a:spLocks noChangeArrowheads="1"/>
                </p:cNvSpPr>
                <p:nvPr/>
              </p:nvSpPr>
              <p:spPr bwMode="gray">
                <a:xfrm>
                  <a:off x="4195" y="1725"/>
                  <a:ext cx="1162" cy="11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3366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4" name="Oval 32"/>
                <p:cNvSpPr>
                  <a:spLocks noChangeArrowheads="1"/>
                </p:cNvSpPr>
                <p:nvPr/>
              </p:nvSpPr>
              <p:spPr bwMode="gray">
                <a:xfrm>
                  <a:off x="4263" y="1757"/>
                  <a:ext cx="1033" cy="92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3366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30" name="Text Box 39"/>
              <p:cNvSpPr txBox="1">
                <a:spLocks noChangeArrowheads="1"/>
              </p:cNvSpPr>
              <p:nvPr/>
            </p:nvSpPr>
            <p:spPr bwMode="gray">
              <a:xfrm>
                <a:off x="2567" y="1504"/>
                <a:ext cx="56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bg-BG" altLang="zh-CN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C038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Как?</a:t>
                </a:r>
                <a:endParaRPr kumimoji="0" lang="en-US" altLang="zh-CN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C038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" name="Group 43"/>
            <p:cNvGrpSpPr>
              <a:grpSpLocks/>
            </p:cNvGrpSpPr>
            <p:nvPr/>
          </p:nvGrpSpPr>
          <p:grpSpPr bwMode="auto">
            <a:xfrm>
              <a:off x="3823" y="1155"/>
              <a:ext cx="1073" cy="1063"/>
              <a:chOff x="3823" y="1155"/>
              <a:chExt cx="1073" cy="1063"/>
            </a:xfrm>
          </p:grpSpPr>
          <p:sp>
            <p:nvSpPr>
              <p:cNvPr id="13" name="Oval 8"/>
              <p:cNvSpPr>
                <a:spLocks noChangeArrowheads="1"/>
              </p:cNvSpPr>
              <p:nvPr/>
            </p:nvSpPr>
            <p:spPr bwMode="gray">
              <a:xfrm>
                <a:off x="3823" y="1155"/>
                <a:ext cx="1073" cy="106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Arial" charset="0"/>
                  <a:ea typeface="宋体" charset="-122"/>
                  <a:cs typeface="+mn-cs"/>
                </a:endParaRPr>
              </a:p>
            </p:txBody>
          </p:sp>
          <p:sp>
            <p:nvSpPr>
              <p:cNvPr id="14" name="Oval 9"/>
              <p:cNvSpPr>
                <a:spLocks noChangeArrowheads="1"/>
              </p:cNvSpPr>
              <p:nvPr/>
            </p:nvSpPr>
            <p:spPr bwMode="gray">
              <a:xfrm>
                <a:off x="3823" y="1155"/>
                <a:ext cx="1073" cy="1063"/>
              </a:xfrm>
              <a:prstGeom prst="ellipse">
                <a:avLst/>
              </a:prstGeom>
              <a:solidFill>
                <a:srgbClr val="66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Arial" charset="0"/>
                  <a:ea typeface="宋体" charset="-122"/>
                  <a:cs typeface="+mn-cs"/>
                </a:endParaRPr>
              </a:p>
            </p:txBody>
          </p:sp>
          <p:sp>
            <p:nvSpPr>
              <p:cNvPr id="15" name="Oval 10"/>
              <p:cNvSpPr>
                <a:spLocks noChangeArrowheads="1"/>
              </p:cNvSpPr>
              <p:nvPr/>
            </p:nvSpPr>
            <p:spPr bwMode="gray">
              <a:xfrm>
                <a:off x="3893" y="1225"/>
                <a:ext cx="933" cy="92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Arial" charset="0"/>
                  <a:ea typeface="宋体" charset="-122"/>
                  <a:cs typeface="+mn-cs"/>
                </a:endParaRPr>
              </a:p>
            </p:txBody>
          </p:sp>
          <p:sp>
            <p:nvSpPr>
              <p:cNvPr id="16" name="Oval 11"/>
              <p:cNvSpPr>
                <a:spLocks noChangeArrowheads="1"/>
              </p:cNvSpPr>
              <p:nvPr/>
            </p:nvSpPr>
            <p:spPr bwMode="gray">
              <a:xfrm>
                <a:off x="3893" y="1225"/>
                <a:ext cx="933" cy="924"/>
              </a:xfrm>
              <a:prstGeom prst="ellipse">
                <a:avLst/>
              </a:prstGeom>
              <a:solidFill>
                <a:srgbClr val="55C79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Arial" charset="0"/>
                  <a:ea typeface="宋体" charset="-122"/>
                  <a:cs typeface="+mn-cs"/>
                </a:endParaRPr>
              </a:p>
            </p:txBody>
          </p:sp>
          <p:sp>
            <p:nvSpPr>
              <p:cNvPr id="17" name="Oval 12"/>
              <p:cNvSpPr>
                <a:spLocks noChangeArrowheads="1"/>
              </p:cNvSpPr>
              <p:nvPr/>
            </p:nvSpPr>
            <p:spPr bwMode="gray">
              <a:xfrm>
                <a:off x="3943" y="1270"/>
                <a:ext cx="841" cy="832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grpSp>
            <p:nvGrpSpPr>
              <p:cNvPr id="18" name="Group 33"/>
              <p:cNvGrpSpPr>
                <a:grpSpLocks/>
              </p:cNvGrpSpPr>
              <p:nvPr/>
            </p:nvGrpSpPr>
            <p:grpSpPr bwMode="auto">
              <a:xfrm>
                <a:off x="3958" y="1280"/>
                <a:ext cx="814" cy="805"/>
                <a:chOff x="4166" y="1706"/>
                <a:chExt cx="1252" cy="1252"/>
              </a:xfrm>
            </p:grpSpPr>
            <p:sp>
              <p:nvSpPr>
                <p:cNvPr id="20" name="Oval 34"/>
                <p:cNvSpPr>
                  <a:spLocks noChangeArrowheads="1"/>
                </p:cNvSpPr>
                <p:nvPr/>
              </p:nvSpPr>
              <p:spPr bwMode="gray">
                <a:xfrm>
                  <a:off x="4166" y="1706"/>
                  <a:ext cx="1252" cy="125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3366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1" name="Oval 35"/>
                <p:cNvSpPr>
                  <a:spLocks noChangeArrowheads="1"/>
                </p:cNvSpPr>
                <p:nvPr/>
              </p:nvSpPr>
              <p:spPr bwMode="gray">
                <a:xfrm>
                  <a:off x="4182" y="1713"/>
                  <a:ext cx="1222" cy="122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3366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2" name="Oval 36"/>
                <p:cNvSpPr>
                  <a:spLocks noChangeArrowheads="1"/>
                </p:cNvSpPr>
                <p:nvPr/>
              </p:nvSpPr>
              <p:spPr bwMode="gray">
                <a:xfrm>
                  <a:off x="4195" y="1725"/>
                  <a:ext cx="1162" cy="11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3366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3" name="Oval 37"/>
                <p:cNvSpPr>
                  <a:spLocks noChangeArrowheads="1"/>
                </p:cNvSpPr>
                <p:nvPr/>
              </p:nvSpPr>
              <p:spPr bwMode="gray">
                <a:xfrm>
                  <a:off x="4282" y="1757"/>
                  <a:ext cx="1033" cy="92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3366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19" name="Text Box 40"/>
              <p:cNvSpPr txBox="1">
                <a:spLocks noChangeArrowheads="1"/>
              </p:cNvSpPr>
              <p:nvPr/>
            </p:nvSpPr>
            <p:spPr bwMode="gray">
              <a:xfrm>
                <a:off x="4084" y="1525"/>
                <a:ext cx="56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bg-BG" altLang="zh-CN" sz="2400" b="1" dirty="0" smtClean="0">
                    <a:solidFill>
                      <a:srgbClr val="0C038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Кой?</a:t>
                </a:r>
                <a:endParaRPr lang="en-US" altLang="zh-CN" sz="2400" b="1" dirty="0">
                  <a:solidFill>
                    <a:srgbClr val="0C038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46" name="Text Box 38"/>
          <p:cNvSpPr txBox="1">
            <a:spLocks noChangeArrowheads="1"/>
          </p:cNvSpPr>
          <p:nvPr/>
        </p:nvSpPr>
        <p:spPr bwMode="gray">
          <a:xfrm>
            <a:off x="196454" y="2416611"/>
            <a:ext cx="1779588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bg-BG" altLang="zh-CN" dirty="0" smtClean="0">
                <a:solidFill>
                  <a:srgbClr val="0409C4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Свободен избор на </a:t>
            </a:r>
            <a:r>
              <a:rPr lang="bg-BG" altLang="zh-CN" b="1" dirty="0" smtClean="0">
                <a:solidFill>
                  <a:srgbClr val="0409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обществени места </a:t>
            </a:r>
            <a:r>
              <a:rPr lang="bg-BG" altLang="zh-CN" dirty="0" smtClean="0">
                <a:solidFill>
                  <a:srgbClr val="0409C4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за изграждане на точки на достъп.</a:t>
            </a:r>
            <a:endParaRPr lang="ru-RU" altLang="zh-CN" dirty="0">
              <a:solidFill>
                <a:srgbClr val="0409C4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3" name="Text Box 39"/>
          <p:cNvSpPr txBox="1">
            <a:spLocks noChangeArrowheads="1"/>
          </p:cNvSpPr>
          <p:nvPr/>
        </p:nvSpPr>
        <p:spPr bwMode="gray">
          <a:xfrm>
            <a:off x="2521980" y="2189792"/>
            <a:ext cx="2017936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bg-BG" altLang="zh-CN" sz="1600" dirty="0">
                <a:solidFill>
                  <a:srgbClr val="0409C4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Ваучерите ще бъдат географски балансирани, на принципа  </a:t>
            </a:r>
            <a:r>
              <a:rPr lang="bg-BG" altLang="zh-CN" sz="1600" b="1" dirty="0">
                <a:solidFill>
                  <a:srgbClr val="0409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първи кандидатствал </a:t>
            </a:r>
            <a:r>
              <a:rPr lang="bg-BG" altLang="zh-CN" sz="1600" b="1" dirty="0" smtClean="0">
                <a:solidFill>
                  <a:srgbClr val="0409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– първи </a:t>
            </a:r>
            <a:r>
              <a:rPr lang="bg-BG" altLang="zh-CN" sz="1600" b="1" dirty="0">
                <a:solidFill>
                  <a:srgbClr val="0409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получил </a:t>
            </a:r>
            <a:r>
              <a:rPr lang="bg-BG" altLang="zh-CN" sz="1600" dirty="0">
                <a:solidFill>
                  <a:srgbClr val="0409C4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('</a:t>
            </a:r>
            <a:r>
              <a:rPr lang="en-US" altLang="zh-CN" sz="1600" dirty="0">
                <a:solidFill>
                  <a:srgbClr val="0409C4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first come, first served' basis).</a:t>
            </a:r>
          </a:p>
        </p:txBody>
      </p:sp>
      <p:sp>
        <p:nvSpPr>
          <p:cNvPr id="55" name="Oval 9"/>
          <p:cNvSpPr>
            <a:spLocks noChangeArrowheads="1"/>
          </p:cNvSpPr>
          <p:nvPr/>
        </p:nvSpPr>
        <p:spPr bwMode="gray">
          <a:xfrm>
            <a:off x="7380312" y="324147"/>
            <a:ext cx="1703388" cy="1687513"/>
          </a:xfrm>
          <a:prstGeom prst="ellipse">
            <a:avLst/>
          </a:prstGeom>
          <a:solidFill>
            <a:srgbClr val="FFCCCC"/>
          </a:soli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56" name="Oval 11"/>
          <p:cNvSpPr>
            <a:spLocks noChangeArrowheads="1"/>
          </p:cNvSpPr>
          <p:nvPr/>
        </p:nvSpPr>
        <p:spPr bwMode="gray">
          <a:xfrm>
            <a:off x="7491437" y="434478"/>
            <a:ext cx="1481138" cy="1466850"/>
          </a:xfrm>
          <a:prstGeom prst="ellipse">
            <a:avLst/>
          </a:prstGeom>
          <a:solidFill>
            <a:srgbClr val="FFAFAF"/>
          </a:soli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5873" y="588968"/>
            <a:ext cx="1213209" cy="1176630"/>
          </a:xfrm>
          <a:prstGeom prst="rect">
            <a:avLst/>
          </a:prstGeom>
        </p:spPr>
      </p:pic>
      <p:sp>
        <p:nvSpPr>
          <p:cNvPr id="59" name="Text Box 40"/>
          <p:cNvSpPr txBox="1">
            <a:spLocks noChangeArrowheads="1"/>
          </p:cNvSpPr>
          <p:nvPr/>
        </p:nvSpPr>
        <p:spPr bwMode="gray">
          <a:xfrm>
            <a:off x="7666967" y="834727"/>
            <a:ext cx="11968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bg-BG" altLang="zh-CN" sz="2400" b="1" dirty="0" smtClean="0">
                <a:solidFill>
                  <a:srgbClr val="0C03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Колко?</a:t>
            </a:r>
            <a:endParaRPr lang="en-US" altLang="zh-CN" sz="2400" b="1" dirty="0">
              <a:solidFill>
                <a:srgbClr val="0C03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0" name="AutoShape 4"/>
          <p:cNvSpPr>
            <a:spLocks noChangeArrowheads="1"/>
          </p:cNvSpPr>
          <p:nvPr/>
        </p:nvSpPr>
        <p:spPr bwMode="auto">
          <a:xfrm>
            <a:off x="7355706" y="2104217"/>
            <a:ext cx="1752600" cy="228600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098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 smtClean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1" name="AutoShape 7"/>
          <p:cNvSpPr>
            <a:spLocks noChangeArrowheads="1"/>
          </p:cNvSpPr>
          <p:nvPr/>
        </p:nvSpPr>
        <p:spPr bwMode="gray">
          <a:xfrm>
            <a:off x="6939603" y="840929"/>
            <a:ext cx="398463" cy="449263"/>
          </a:xfrm>
          <a:prstGeom prst="chevron">
            <a:avLst>
              <a:gd name="adj" fmla="val 52514"/>
            </a:avLst>
          </a:prstGeom>
          <a:solidFill>
            <a:srgbClr val="FFAFAF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5225053" y="2124688"/>
            <a:ext cx="17145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bg-BG" sz="1600" dirty="0">
                <a:solidFill>
                  <a:srgbClr val="0409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Финансират се общини, в които </a:t>
            </a:r>
            <a:r>
              <a:rPr lang="bg-BG" sz="1600" b="1" dirty="0">
                <a:solidFill>
                  <a:srgbClr val="0409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няма</a:t>
            </a:r>
            <a:r>
              <a:rPr lang="bg-BG" sz="1600" dirty="0">
                <a:solidFill>
                  <a:srgbClr val="0409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публични или частни точки за безплатен достъп до широколентова услуга с много висока скорост.</a:t>
            </a:r>
          </a:p>
        </p:txBody>
      </p:sp>
      <p:sp>
        <p:nvSpPr>
          <p:cNvPr id="65" name="Rectangle 64"/>
          <p:cNvSpPr/>
          <p:nvPr/>
        </p:nvSpPr>
        <p:spPr>
          <a:xfrm>
            <a:off x="7419506" y="2634777"/>
            <a:ext cx="17279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409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Индикативно – </a:t>
            </a:r>
            <a:r>
              <a:rPr lang="ru-RU" b="1" dirty="0" smtClean="0">
                <a:solidFill>
                  <a:srgbClr val="0409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ru-RU" b="1" dirty="0">
                <a:solidFill>
                  <a:srgbClr val="0409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000 евро </a:t>
            </a:r>
            <a:r>
              <a:rPr lang="ru-RU" dirty="0">
                <a:solidFill>
                  <a:srgbClr val="0409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проект/ваучер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55199-9637-4A69-8832-ADFB5A9EF137}" type="slidenum">
              <a:rPr lang="zh-CN" altLang="en-US" sz="1600" b="1" smtClean="0">
                <a:solidFill>
                  <a:srgbClr val="4611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fld>
            <a:endParaRPr lang="zh-CN" altLang="en-US" sz="1600" b="1" dirty="0">
              <a:solidFill>
                <a:srgbClr val="4611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266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altLang="zh-CN" sz="3200" b="1" dirty="0" smtClean="0">
                <a:solidFill>
                  <a:srgbClr val="4611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Кандидатстват </a:t>
            </a:r>
            <a:r>
              <a:rPr lang="ru-RU" altLang="zh-CN" sz="3200" b="1" dirty="0" smtClean="0">
                <a:solidFill>
                  <a:srgbClr val="4611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местни </a:t>
            </a:r>
            <a:r>
              <a:rPr lang="bg-BG" altLang="zh-CN" sz="3200" b="1" dirty="0" smtClean="0">
                <a:solidFill>
                  <a:srgbClr val="4611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публични</a:t>
            </a:r>
            <a:r>
              <a:rPr lang="ru-RU" altLang="zh-CN" sz="3200" b="1" dirty="0" smtClean="0">
                <a:solidFill>
                  <a:srgbClr val="4611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altLang="zh-CN" sz="3200" b="1" dirty="0" smtClean="0">
                <a:solidFill>
                  <a:srgbClr val="4611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органи (общини или групи от общини), които:</a:t>
            </a:r>
            <a:endParaRPr lang="bg-BG" altLang="zh-CN" sz="3200" b="1" dirty="0">
              <a:solidFill>
                <a:srgbClr val="4611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0291" y="1507238"/>
            <a:ext cx="6822015" cy="4133446"/>
          </a:xfrm>
          <a:prstGeom prst="rect">
            <a:avLst/>
          </a:prstGeom>
        </p:spPr>
      </p:pic>
      <p:sp>
        <p:nvSpPr>
          <p:cNvPr id="6" name="Text Box 38"/>
          <p:cNvSpPr txBox="1">
            <a:spLocks noChangeArrowheads="1"/>
          </p:cNvSpPr>
          <p:nvPr/>
        </p:nvSpPr>
        <p:spPr bwMode="gray">
          <a:xfrm>
            <a:off x="179512" y="3173852"/>
            <a:ext cx="1779588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1600" b="1" dirty="0" smtClean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искат </a:t>
            </a:r>
            <a:r>
              <a:rPr lang="ru-RU" altLang="zh-CN" sz="1600" b="1" dirty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предлагат безжичен интернет достъп на места, в които не съществува публично или частно предлагане на Wi-Fi</a:t>
            </a:r>
            <a:endParaRPr lang="ru-RU" altLang="zh-CN" sz="1600" dirty="0">
              <a:solidFill>
                <a:srgbClr val="4611DD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Text Box 38"/>
          <p:cNvSpPr txBox="1">
            <a:spLocks noChangeArrowheads="1"/>
          </p:cNvSpPr>
          <p:nvPr/>
        </p:nvSpPr>
        <p:spPr bwMode="gray">
          <a:xfrm>
            <a:off x="2674094" y="3645024"/>
            <a:ext cx="177958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b="1" dirty="0" smtClean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търсят </a:t>
            </a:r>
            <a:r>
              <a:rPr lang="ru-RU" altLang="zh-CN" b="1" dirty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финансиране за оборудване и </a:t>
            </a:r>
            <a:r>
              <a:rPr lang="ru-RU" altLang="zh-CN" b="1" dirty="0" smtClean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инсталиране</a:t>
            </a:r>
            <a:endParaRPr lang="ru-RU" altLang="zh-CN" b="1" dirty="0">
              <a:solidFill>
                <a:srgbClr val="4611D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96293" y="3606328"/>
            <a:ext cx="15841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могат да заплащат подръжка и такса за връзката (за мин. 3 г.)</a:t>
            </a:r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gray">
          <a:xfrm>
            <a:off x="7431894" y="1454330"/>
            <a:ext cx="1703388" cy="1687513"/>
          </a:xfrm>
          <a:prstGeom prst="ellipse">
            <a:avLst/>
          </a:prstGeom>
          <a:solidFill>
            <a:srgbClr val="FFCCCC"/>
          </a:soli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gray">
          <a:xfrm>
            <a:off x="7543019" y="1564662"/>
            <a:ext cx="1481138" cy="1466850"/>
          </a:xfrm>
          <a:prstGeom prst="ellipse">
            <a:avLst/>
          </a:prstGeom>
          <a:solidFill>
            <a:srgbClr val="FFAFAF"/>
          </a:soli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6983" y="1709771"/>
            <a:ext cx="1213209" cy="1176630"/>
          </a:xfrm>
          <a:prstGeom prst="rect">
            <a:avLst/>
          </a:prstGeom>
        </p:spPr>
      </p:pic>
      <p:sp>
        <p:nvSpPr>
          <p:cNvPr id="14" name="AutoShape 7"/>
          <p:cNvSpPr>
            <a:spLocks noChangeArrowheads="1"/>
          </p:cNvSpPr>
          <p:nvPr/>
        </p:nvSpPr>
        <p:spPr bwMode="gray">
          <a:xfrm>
            <a:off x="6922306" y="2132856"/>
            <a:ext cx="398463" cy="449263"/>
          </a:xfrm>
          <a:prstGeom prst="chevron">
            <a:avLst>
              <a:gd name="adj" fmla="val 52514"/>
            </a:avLst>
          </a:prstGeom>
          <a:solidFill>
            <a:srgbClr val="FFAFAF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AutoShape 4"/>
          <p:cNvSpPr>
            <a:spLocks noChangeArrowheads="1"/>
          </p:cNvSpPr>
          <p:nvPr/>
        </p:nvSpPr>
        <p:spPr bwMode="auto">
          <a:xfrm>
            <a:off x="7407287" y="3354684"/>
            <a:ext cx="1752600" cy="2286000"/>
          </a:xfrm>
          <a:prstGeom prst="roundRect">
            <a:avLst>
              <a:gd name="adj" fmla="val 13745"/>
            </a:avLst>
          </a:prstGeom>
          <a:noFill/>
          <a:ln w="38100">
            <a:solidFill>
              <a:srgbClr val="EEE3C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098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 smtClean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543019" y="3645024"/>
            <a:ext cx="15841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b="1" dirty="0" smtClean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биха сключили договор с оператор по свой избор</a:t>
            </a:r>
            <a:endParaRPr lang="bg-BG" b="1" dirty="0">
              <a:solidFill>
                <a:srgbClr val="4611D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C63C-F977-4891-A96C-AFAC8973E162}" type="slidenum">
              <a:rPr lang="zh-CN" altLang="en-US" sz="1600" b="1" smtClean="0">
                <a:solidFill>
                  <a:srgbClr val="4611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fld>
            <a:endParaRPr lang="zh-CN" altLang="en-US" sz="1600" b="1" dirty="0">
              <a:solidFill>
                <a:srgbClr val="4611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21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2348880"/>
            <a:ext cx="2168791" cy="1664474"/>
          </a:xfrm>
        </p:spPr>
        <p:txBody>
          <a:bodyPr vert="horz">
            <a:normAutofit/>
          </a:bodyPr>
          <a:lstStyle/>
          <a:p>
            <a:pPr algn="ctr" eaLnBrk="1" hangingPunct="1"/>
            <a:r>
              <a:rPr lang="bg-BG" altLang="zh-CN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Процедурни стъпки</a:t>
            </a:r>
            <a:endParaRPr lang="en-US" altLang="zh-CN" sz="2700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 smtClean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100" name="Group 46"/>
          <p:cNvGrpSpPr>
            <a:grpSpLocks/>
          </p:cNvGrpSpPr>
          <p:nvPr/>
        </p:nvGrpSpPr>
        <p:grpSpPr bwMode="auto">
          <a:xfrm>
            <a:off x="1695864" y="646051"/>
            <a:ext cx="7380311" cy="685800"/>
            <a:chOff x="1200" y="1824"/>
            <a:chExt cx="3072" cy="432"/>
          </a:xfrm>
          <a:solidFill>
            <a:srgbClr val="FF99FF">
              <a:alpha val="61176"/>
            </a:srgbClr>
          </a:solidFill>
        </p:grpSpPr>
        <p:sp>
          <p:nvSpPr>
            <p:cNvPr id="88111" name="AutoShape 4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pFill/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endParaRPr>
            </a:p>
          </p:txBody>
        </p:sp>
        <p:sp>
          <p:nvSpPr>
            <p:cNvPr id="4117" name="AutoShape 4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grpFill/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119" name="Text Box 50"/>
            <p:cNvSpPr txBox="1">
              <a:spLocks noChangeArrowheads="1"/>
            </p:cNvSpPr>
            <p:nvPr/>
          </p:nvSpPr>
          <p:spPr bwMode="gray">
            <a:xfrm>
              <a:off x="1200" y="1920"/>
              <a:ext cx="611" cy="23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 smtClean="0">
                  <a:solidFill>
                    <a:srgbClr val="4611D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29.05.2017</a:t>
              </a:r>
              <a:r>
                <a:rPr lang="ru-RU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b="1" dirty="0">
                  <a:solidFill>
                    <a:srgbClr val="4611D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г</a:t>
              </a:r>
              <a:r>
                <a:rPr lang="ru-RU" b="1" dirty="0" smtClean="0">
                  <a:solidFill>
                    <a:srgbClr val="4611D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kumimoji="0" lang="en-US" altLang="zh-CN" b="0" i="0" u="none" strike="noStrike" kern="1200" cap="none" spc="0" normalizeH="0" baseline="0" noProof="0" dirty="0" smtClean="0">
                <a:ln>
                  <a:noFill/>
                </a:ln>
                <a:solidFill>
                  <a:srgbClr val="4611DD"/>
                </a:solidFill>
                <a:effectLst/>
                <a:uLnTx/>
                <a:uFillTx/>
                <a:ea typeface="宋体" panose="02010600030101010101" pitchFamily="2" charset="-122"/>
              </a:endParaRPr>
            </a:p>
          </p:txBody>
        </p:sp>
      </p:grpSp>
      <p:grpSp>
        <p:nvGrpSpPr>
          <p:cNvPr id="4101" name="Group 51"/>
          <p:cNvGrpSpPr>
            <a:grpSpLocks/>
          </p:cNvGrpSpPr>
          <p:nvPr/>
        </p:nvGrpSpPr>
        <p:grpSpPr bwMode="auto">
          <a:xfrm>
            <a:off x="1686062" y="1396123"/>
            <a:ext cx="7469639" cy="685800"/>
            <a:chOff x="1200" y="1824"/>
            <a:chExt cx="3072" cy="43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88116" name="AutoShape 5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pFill/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endParaRPr>
            </a:p>
          </p:txBody>
        </p:sp>
        <p:sp>
          <p:nvSpPr>
            <p:cNvPr id="4113" name="AutoShape 5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grpFill/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114" name="Text Box 54"/>
            <p:cNvSpPr txBox="1">
              <a:spLocks noChangeArrowheads="1"/>
            </p:cNvSpPr>
            <p:nvPr/>
          </p:nvSpPr>
          <p:spPr bwMode="gray">
            <a:xfrm>
              <a:off x="1649" y="1934"/>
              <a:ext cx="1957" cy="23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bg-BG" altLang="bg-BG" b="1" dirty="0" smtClean="0">
                  <a:solidFill>
                    <a:srgbClr val="4611D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Гласуване </a:t>
              </a:r>
              <a:r>
                <a:rPr lang="bg-BG" altLang="bg-BG" b="1" dirty="0">
                  <a:solidFill>
                    <a:srgbClr val="4611D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в Европейския парламент</a:t>
              </a:r>
              <a:endPara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611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宋体" panose="02010600030101010101" pitchFamily="2" charset="-122"/>
              </a:endParaRPr>
            </a:p>
          </p:txBody>
        </p:sp>
        <p:sp>
          <p:nvSpPr>
            <p:cNvPr id="4115" name="Text Box 55"/>
            <p:cNvSpPr txBox="1">
              <a:spLocks noChangeArrowheads="1"/>
            </p:cNvSpPr>
            <p:nvPr/>
          </p:nvSpPr>
          <p:spPr bwMode="gray">
            <a:xfrm>
              <a:off x="1200" y="1925"/>
              <a:ext cx="611" cy="23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bg-BG" altLang="bg-BG" b="1" dirty="0" smtClean="0">
                  <a:solidFill>
                    <a:srgbClr val="4611D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12.09.2017 г.</a:t>
              </a:r>
              <a:endParaRPr kumimoji="0" lang="en-US" altLang="zh-CN" b="1" i="0" u="none" strike="noStrike" kern="1200" cap="none" spc="0" normalizeH="0" baseline="0" noProof="0" dirty="0" smtClean="0">
                <a:ln>
                  <a:noFill/>
                </a:ln>
                <a:solidFill>
                  <a:srgbClr val="4611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宋体" panose="02010600030101010101" pitchFamily="2" charset="-122"/>
              </a:endParaRPr>
            </a:p>
          </p:txBody>
        </p:sp>
      </p:grpSp>
      <p:grpSp>
        <p:nvGrpSpPr>
          <p:cNvPr id="4102" name="Group 56"/>
          <p:cNvGrpSpPr>
            <a:grpSpLocks/>
          </p:cNvGrpSpPr>
          <p:nvPr/>
        </p:nvGrpSpPr>
        <p:grpSpPr bwMode="auto">
          <a:xfrm>
            <a:off x="2103912" y="4574414"/>
            <a:ext cx="7010400" cy="685800"/>
            <a:chOff x="1296" y="1824"/>
            <a:chExt cx="2976" cy="432"/>
          </a:xfrm>
          <a:solidFill>
            <a:srgbClr val="FFBDDE"/>
          </a:solidFill>
        </p:grpSpPr>
        <p:sp>
          <p:nvSpPr>
            <p:cNvPr id="88121" name="AutoShape 5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pFill/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endParaRPr>
            </a:p>
          </p:txBody>
        </p:sp>
        <p:sp>
          <p:nvSpPr>
            <p:cNvPr id="4109" name="AutoShape 5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grpFill/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110" name="Text Box 59"/>
            <p:cNvSpPr txBox="1">
              <a:spLocks noChangeArrowheads="1"/>
            </p:cNvSpPr>
            <p:nvPr/>
          </p:nvSpPr>
          <p:spPr bwMode="gray">
            <a:xfrm>
              <a:off x="1725" y="1909"/>
              <a:ext cx="2531" cy="23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bg-BG" altLang="zh-CN" b="1" dirty="0" smtClean="0">
                  <a:solidFill>
                    <a:srgbClr val="4611D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Пускане</a:t>
              </a:r>
              <a:r>
                <a:rPr lang="ru-RU" altLang="zh-CN" b="1" dirty="0" smtClean="0">
                  <a:solidFill>
                    <a:srgbClr val="4611D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на онлайн </a:t>
              </a:r>
              <a:r>
                <a:rPr lang="ru-RU" altLang="zh-CN" b="1" dirty="0">
                  <a:solidFill>
                    <a:srgbClr val="4611D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платформа </a:t>
              </a:r>
              <a:r>
                <a:rPr lang="bg-BG" altLang="zh-CN" b="1" dirty="0" smtClean="0">
                  <a:solidFill>
                    <a:srgbClr val="4611D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за кандидатстване</a:t>
              </a:r>
              <a:endParaRPr lang="bg-BG" altLang="zh-CN" b="1" dirty="0">
                <a:solidFill>
                  <a:srgbClr val="4611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111" name="Text Box 60"/>
            <p:cNvSpPr txBox="1">
              <a:spLocks noChangeArrowheads="1"/>
            </p:cNvSpPr>
            <p:nvPr/>
          </p:nvSpPr>
          <p:spPr bwMode="gray">
            <a:xfrm>
              <a:off x="1429" y="1886"/>
              <a:ext cx="151" cy="29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altLang="zh-CN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6</a:t>
              </a:r>
              <a:endPara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103" name="Group 61"/>
          <p:cNvGrpSpPr>
            <a:grpSpLocks/>
          </p:cNvGrpSpPr>
          <p:nvPr/>
        </p:nvGrpSpPr>
        <p:grpSpPr bwMode="auto">
          <a:xfrm>
            <a:off x="2050339" y="3778055"/>
            <a:ext cx="7076599" cy="685800"/>
            <a:chOff x="1296" y="1824"/>
            <a:chExt cx="2976" cy="432"/>
          </a:xfrm>
          <a:solidFill>
            <a:srgbClr val="CCFF99"/>
          </a:solidFill>
        </p:grpSpPr>
        <p:sp>
          <p:nvSpPr>
            <p:cNvPr id="88126" name="AutoShape 62"/>
            <p:cNvSpPr>
              <a:spLocks noChangeArrowheads="1"/>
            </p:cNvSpPr>
            <p:nvPr/>
          </p:nvSpPr>
          <p:spPr bwMode="gray">
            <a:xfrm>
              <a:off x="1703" y="1869"/>
              <a:ext cx="2569" cy="318"/>
            </a:xfrm>
            <a:prstGeom prst="roundRect">
              <a:avLst>
                <a:gd name="adj" fmla="val 16667"/>
              </a:avLst>
            </a:prstGeom>
            <a:grpFill/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endParaRPr>
            </a:p>
          </p:txBody>
        </p:sp>
        <p:sp>
          <p:nvSpPr>
            <p:cNvPr id="4105" name="AutoShape 6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grpFill/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106" name="Text Box 64"/>
            <p:cNvSpPr txBox="1">
              <a:spLocks noChangeArrowheads="1"/>
            </p:cNvSpPr>
            <p:nvPr/>
          </p:nvSpPr>
          <p:spPr bwMode="gray">
            <a:xfrm>
              <a:off x="1672" y="1869"/>
              <a:ext cx="2560" cy="194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endParaRPr lang="ru-RU" altLang="zh-CN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107" name="Text Box 65"/>
            <p:cNvSpPr txBox="1">
              <a:spLocks noChangeArrowheads="1"/>
            </p:cNvSpPr>
            <p:nvPr/>
          </p:nvSpPr>
          <p:spPr bwMode="gray">
            <a:xfrm>
              <a:off x="1430" y="1886"/>
              <a:ext cx="150" cy="29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altLang="zh-CN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5</a:t>
              </a:r>
              <a:endPara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3194990" y="683545"/>
            <a:ext cx="56109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4611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Европейският парламент, Съветът и Комисията постигат политическо съгласие за инициативата и нейното финансиране</a:t>
            </a:r>
            <a:r>
              <a:rPr lang="ru-RU" sz="1400" b="1" dirty="0">
                <a:solidFill>
                  <a:srgbClr val="4611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bg-BG" sz="1400" b="1" dirty="0">
              <a:solidFill>
                <a:srgbClr val="4611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70269" y="3801401"/>
            <a:ext cx="58615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4611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Актуализиране на Работна програма 2017 за сектор Телекомуникации от МСЕ</a:t>
            </a:r>
          </a:p>
        </p:txBody>
      </p:sp>
      <p:grpSp>
        <p:nvGrpSpPr>
          <p:cNvPr id="29" name="Group 56"/>
          <p:cNvGrpSpPr>
            <a:grpSpLocks/>
          </p:cNvGrpSpPr>
          <p:nvPr/>
        </p:nvGrpSpPr>
        <p:grpSpPr bwMode="auto">
          <a:xfrm>
            <a:off x="1919875" y="2955083"/>
            <a:ext cx="7224124" cy="685800"/>
            <a:chOff x="1257" y="1824"/>
            <a:chExt cx="3015" cy="432"/>
          </a:xfrm>
          <a:solidFill>
            <a:srgbClr val="FFCCCC"/>
          </a:solidFill>
        </p:grpSpPr>
        <p:sp>
          <p:nvSpPr>
            <p:cNvPr id="30" name="AutoShape 57"/>
            <p:cNvSpPr>
              <a:spLocks noChangeArrowheads="1"/>
            </p:cNvSpPr>
            <p:nvPr/>
          </p:nvSpPr>
          <p:spPr bwMode="gray">
            <a:xfrm>
              <a:off x="1735" y="1899"/>
              <a:ext cx="2537" cy="288"/>
            </a:xfrm>
            <a:prstGeom prst="roundRect">
              <a:avLst>
                <a:gd name="adj" fmla="val 16667"/>
              </a:avLst>
            </a:prstGeom>
            <a:grpFill/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endParaRPr>
            </a:p>
          </p:txBody>
        </p:sp>
        <p:sp>
          <p:nvSpPr>
            <p:cNvPr id="31" name="AutoShape 5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grpFill/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" name="Text Box 59"/>
            <p:cNvSpPr txBox="1">
              <a:spLocks noChangeArrowheads="1"/>
            </p:cNvSpPr>
            <p:nvPr/>
          </p:nvSpPr>
          <p:spPr bwMode="gray">
            <a:xfrm>
              <a:off x="1765" y="1909"/>
              <a:ext cx="2464" cy="194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endParaRPr lang="ru-RU" altLang="zh-CN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3" name="Text Box 60"/>
            <p:cNvSpPr txBox="1">
              <a:spLocks noChangeArrowheads="1"/>
            </p:cNvSpPr>
            <p:nvPr/>
          </p:nvSpPr>
          <p:spPr bwMode="gray">
            <a:xfrm>
              <a:off x="1257" y="1923"/>
              <a:ext cx="536" cy="21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1600" b="1" dirty="0" smtClean="0">
                  <a:solidFill>
                    <a:srgbClr val="4611D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01.11.2017 </a:t>
              </a:r>
              <a:r>
                <a:rPr lang="bg-BG" altLang="zh-CN" sz="1600" b="1" dirty="0" smtClean="0">
                  <a:solidFill>
                    <a:srgbClr val="4611D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г.</a:t>
              </a:r>
              <a:endPara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611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4" name="Group 56"/>
          <p:cNvGrpSpPr>
            <a:grpSpLocks/>
          </p:cNvGrpSpPr>
          <p:nvPr/>
        </p:nvGrpSpPr>
        <p:grpSpPr bwMode="auto">
          <a:xfrm>
            <a:off x="2133600" y="5386274"/>
            <a:ext cx="7010400" cy="685800"/>
            <a:chOff x="1296" y="1824"/>
            <a:chExt cx="2976" cy="432"/>
          </a:xfrm>
          <a:solidFill>
            <a:srgbClr val="5DE6E9"/>
          </a:solidFill>
        </p:grpSpPr>
        <p:sp>
          <p:nvSpPr>
            <p:cNvPr id="35" name="AutoShape 5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pFill/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endParaRPr>
            </a:p>
          </p:txBody>
        </p:sp>
        <p:sp>
          <p:nvSpPr>
            <p:cNvPr id="36" name="AutoShape 5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grpFill/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" name="Text Box 59"/>
            <p:cNvSpPr txBox="1">
              <a:spLocks noChangeArrowheads="1"/>
            </p:cNvSpPr>
            <p:nvPr/>
          </p:nvSpPr>
          <p:spPr bwMode="gray">
            <a:xfrm>
              <a:off x="1842" y="1909"/>
              <a:ext cx="2402" cy="23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endParaRPr lang="ru-RU" altLang="zh-CN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8" name="Text Box 60"/>
            <p:cNvSpPr txBox="1">
              <a:spLocks noChangeArrowheads="1"/>
            </p:cNvSpPr>
            <p:nvPr/>
          </p:nvSpPr>
          <p:spPr bwMode="gray">
            <a:xfrm>
              <a:off x="1429" y="1886"/>
              <a:ext cx="151" cy="29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altLang="zh-CN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7</a:t>
              </a:r>
              <a:endPara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3175262" y="5406008"/>
            <a:ext cx="59687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4611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Обявяване на първите конкурси – края </a:t>
            </a:r>
            <a:r>
              <a:rPr lang="ru-RU" b="1" dirty="0" smtClean="0">
                <a:solidFill>
                  <a:srgbClr val="4611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2017 / началото </a:t>
            </a:r>
            <a:r>
              <a:rPr lang="ru-RU" b="1" dirty="0">
                <a:solidFill>
                  <a:srgbClr val="4611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dirty="0" smtClean="0">
                <a:solidFill>
                  <a:srgbClr val="4611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2018 и </a:t>
            </a:r>
            <a:r>
              <a:rPr lang="bg-BG" b="1" dirty="0" smtClean="0">
                <a:solidFill>
                  <a:srgbClr val="4611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раздаване</a:t>
            </a:r>
            <a:r>
              <a:rPr lang="ru-RU" b="1" dirty="0" smtClean="0">
                <a:solidFill>
                  <a:srgbClr val="4611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 първите 1000 ваучера</a:t>
            </a:r>
            <a:endParaRPr lang="ru-RU" b="1" dirty="0">
              <a:solidFill>
                <a:srgbClr val="4611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0" name="Group 56"/>
          <p:cNvGrpSpPr>
            <a:grpSpLocks/>
          </p:cNvGrpSpPr>
          <p:nvPr/>
        </p:nvGrpSpPr>
        <p:grpSpPr bwMode="auto">
          <a:xfrm>
            <a:off x="1776139" y="2206253"/>
            <a:ext cx="7339136" cy="685800"/>
            <a:chOff x="1209" y="1824"/>
            <a:chExt cx="3063" cy="432"/>
          </a:xfrm>
          <a:solidFill>
            <a:srgbClr val="69DDDA"/>
          </a:solidFill>
        </p:grpSpPr>
        <p:sp>
          <p:nvSpPr>
            <p:cNvPr id="41" name="AutoShape 5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pFill/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endParaRPr>
            </a:p>
          </p:txBody>
        </p:sp>
        <p:sp>
          <p:nvSpPr>
            <p:cNvPr id="42" name="AutoShape 5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grpFill/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" name="Text Box 59"/>
            <p:cNvSpPr txBox="1">
              <a:spLocks noChangeArrowheads="1"/>
            </p:cNvSpPr>
            <p:nvPr/>
          </p:nvSpPr>
          <p:spPr bwMode="gray">
            <a:xfrm>
              <a:off x="1759" y="1909"/>
              <a:ext cx="2243" cy="23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zh-CN" b="1" dirty="0">
                  <a:solidFill>
                    <a:srgbClr val="4611D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Одобрение от Съвета на ЕС</a:t>
              </a:r>
            </a:p>
          </p:txBody>
        </p:sp>
        <p:sp>
          <p:nvSpPr>
            <p:cNvPr id="44" name="Text Box 60"/>
            <p:cNvSpPr txBox="1">
              <a:spLocks noChangeArrowheads="1"/>
            </p:cNvSpPr>
            <p:nvPr/>
          </p:nvSpPr>
          <p:spPr bwMode="gray">
            <a:xfrm>
              <a:off x="1209" y="1886"/>
              <a:ext cx="591" cy="23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bg-BG" b="1" dirty="0" smtClean="0">
                  <a:solidFill>
                    <a:srgbClr val="4611D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09</a:t>
              </a:r>
              <a:r>
                <a:rPr lang="bg-BG" altLang="bg-BG" b="1" dirty="0" smtClean="0">
                  <a:solidFill>
                    <a:srgbClr val="4611D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lang="en-US" altLang="bg-BG" b="1" dirty="0" smtClean="0">
                  <a:solidFill>
                    <a:srgbClr val="4611D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r>
                <a:rPr lang="bg-BG" altLang="bg-BG" b="1" dirty="0" smtClean="0">
                  <a:solidFill>
                    <a:srgbClr val="4611D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.2017 </a:t>
              </a:r>
              <a:r>
                <a:rPr lang="bg-BG" altLang="bg-BG" b="1" dirty="0">
                  <a:solidFill>
                    <a:srgbClr val="4611D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г.</a:t>
              </a:r>
              <a:endParaRPr lang="en-US" altLang="zh-CN" b="1" dirty="0">
                <a:solidFill>
                  <a:srgbClr val="4611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/>
                <a:ea typeface="宋体" panose="02010600030101010101" pitchFamily="2" charset="-122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3175262" y="3053507"/>
            <a:ext cx="59176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4611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Публикуване в Официален вестник на Регламента </a:t>
            </a:r>
            <a:r>
              <a:rPr lang="ru-RU" sz="1400" b="1" dirty="0" smtClean="0">
                <a:solidFill>
                  <a:srgbClr val="4611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2017/1953 за </a:t>
            </a:r>
            <a:r>
              <a:rPr lang="ru-RU" sz="1400" b="1" dirty="0">
                <a:solidFill>
                  <a:srgbClr val="4611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на Регламент № 1316/2013 и на </a:t>
            </a:r>
            <a:r>
              <a:rPr lang="ru-RU" sz="1400" b="1" dirty="0" smtClean="0">
                <a:solidFill>
                  <a:srgbClr val="4611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 </a:t>
            </a:r>
            <a:r>
              <a:rPr lang="ru-RU" sz="1400" b="1" dirty="0">
                <a:solidFill>
                  <a:srgbClr val="4611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 283/2014 </a:t>
            </a:r>
          </a:p>
        </p:txBody>
      </p:sp>
      <p:sp>
        <p:nvSpPr>
          <p:cNvPr id="45" name="Text Box 59"/>
          <p:cNvSpPr txBox="1">
            <a:spLocks noChangeArrowheads="1"/>
          </p:cNvSpPr>
          <p:nvPr/>
        </p:nvSpPr>
        <p:spPr bwMode="gray">
          <a:xfrm>
            <a:off x="3042052" y="3495735"/>
            <a:ext cx="1674772" cy="400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bg-BG" altLang="zh-CN" sz="2000" b="1" dirty="0" smtClean="0">
                <a:solidFill>
                  <a:srgbClr val="4611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Очаква се:</a:t>
            </a:r>
            <a:endParaRPr lang="bg-BG" altLang="zh-CN" sz="2000" b="1" dirty="0">
              <a:solidFill>
                <a:srgbClr val="4611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1C042-F7F1-4381-95D1-8CB17AD1FAB0}" type="slidenum">
              <a:rPr lang="en-US" altLang="zh-CN" sz="1600" smtClean="0">
                <a:solidFill>
                  <a:srgbClr val="4611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-ExtB" panose="02010609060101010101" pitchFamily="49" charset="-122"/>
                <a:ea typeface="SimSun-ExtB" panose="02010609060101010101" pitchFamily="49" charset="-122"/>
              </a:rPr>
              <a:pPr/>
              <a:t>6</a:t>
            </a:fld>
            <a:endParaRPr lang="en-US" altLang="zh-CN" sz="1600" dirty="0">
              <a:solidFill>
                <a:srgbClr val="4611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Sun-ExtB" panose="02010609060101010101" pitchFamily="49" charset="-122"/>
              <a:ea typeface="SimSun-ExtB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4151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5004" y="1169410"/>
            <a:ext cx="2210612" cy="4601183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ea typeface="宋体" panose="02010600030101010101" pitchFamily="2" charset="-122"/>
              </a:rPr>
              <a:t> </a:t>
            </a:r>
          </a:p>
        </p:txBody>
      </p:sp>
      <p:grpSp>
        <p:nvGrpSpPr>
          <p:cNvPr id="7171" name="Group 24"/>
          <p:cNvGrpSpPr>
            <a:grpSpLocks/>
          </p:cNvGrpSpPr>
          <p:nvPr/>
        </p:nvGrpSpPr>
        <p:grpSpPr bwMode="auto">
          <a:xfrm>
            <a:off x="-12138" y="1016764"/>
            <a:ext cx="9105904" cy="5532438"/>
            <a:chOff x="-167" y="1348"/>
            <a:chExt cx="5736" cy="3485"/>
          </a:xfrm>
        </p:grpSpPr>
        <p:sp>
          <p:nvSpPr>
            <p:cNvPr id="100356" name="Freeform 4"/>
            <p:cNvSpPr>
              <a:spLocks noEditPoints="1"/>
            </p:cNvSpPr>
            <p:nvPr/>
          </p:nvSpPr>
          <p:spPr bwMode="gray">
            <a:xfrm rot="20241944">
              <a:off x="243" y="1348"/>
              <a:ext cx="5164" cy="2776"/>
            </a:xfrm>
            <a:custGeom>
              <a:avLst/>
              <a:gdLst>
                <a:gd name="T0" fmla="*/ 1692 w 4040"/>
                <a:gd name="T1" fmla="*/ 12 h 1888"/>
                <a:gd name="T2" fmla="*/ 1234 w 4040"/>
                <a:gd name="T3" fmla="*/ 74 h 1888"/>
                <a:gd name="T4" fmla="*/ 828 w 4040"/>
                <a:gd name="T5" fmla="*/ 182 h 1888"/>
                <a:gd name="T6" fmla="*/ 486 w 4040"/>
                <a:gd name="T7" fmla="*/ 330 h 1888"/>
                <a:gd name="T8" fmla="*/ 226 w 4040"/>
                <a:gd name="T9" fmla="*/ 510 h 1888"/>
                <a:gd name="T10" fmla="*/ 58 w 4040"/>
                <a:gd name="T11" fmla="*/ 718 h 1888"/>
                <a:gd name="T12" fmla="*/ 0 w 4040"/>
                <a:gd name="T13" fmla="*/ 944 h 1888"/>
                <a:gd name="T14" fmla="*/ 58 w 4040"/>
                <a:gd name="T15" fmla="*/ 1170 h 1888"/>
                <a:gd name="T16" fmla="*/ 226 w 4040"/>
                <a:gd name="T17" fmla="*/ 1378 h 1888"/>
                <a:gd name="T18" fmla="*/ 486 w 4040"/>
                <a:gd name="T19" fmla="*/ 1558 h 1888"/>
                <a:gd name="T20" fmla="*/ 828 w 4040"/>
                <a:gd name="T21" fmla="*/ 1706 h 1888"/>
                <a:gd name="T22" fmla="*/ 1234 w 4040"/>
                <a:gd name="T23" fmla="*/ 1814 h 1888"/>
                <a:gd name="T24" fmla="*/ 1692 w 4040"/>
                <a:gd name="T25" fmla="*/ 1876 h 1888"/>
                <a:gd name="T26" fmla="*/ 2186 w 4040"/>
                <a:gd name="T27" fmla="*/ 1884 h 1888"/>
                <a:gd name="T28" fmla="*/ 2658 w 4040"/>
                <a:gd name="T29" fmla="*/ 1840 h 1888"/>
                <a:gd name="T30" fmla="*/ 3084 w 4040"/>
                <a:gd name="T31" fmla="*/ 1746 h 1888"/>
                <a:gd name="T32" fmla="*/ 3448 w 4040"/>
                <a:gd name="T33" fmla="*/ 1612 h 1888"/>
                <a:gd name="T34" fmla="*/ 3738 w 4040"/>
                <a:gd name="T35" fmla="*/ 1442 h 1888"/>
                <a:gd name="T36" fmla="*/ 3938 w 4040"/>
                <a:gd name="T37" fmla="*/ 1242 h 1888"/>
                <a:gd name="T38" fmla="*/ 4034 w 4040"/>
                <a:gd name="T39" fmla="*/ 1022 h 1888"/>
                <a:gd name="T40" fmla="*/ 4014 w 4040"/>
                <a:gd name="T41" fmla="*/ 790 h 1888"/>
                <a:gd name="T42" fmla="*/ 3882 w 4040"/>
                <a:gd name="T43" fmla="*/ 576 h 1888"/>
                <a:gd name="T44" fmla="*/ 3650 w 4040"/>
                <a:gd name="T45" fmla="*/ 386 h 1888"/>
                <a:gd name="T46" fmla="*/ 3334 w 4040"/>
                <a:gd name="T47" fmla="*/ 228 h 1888"/>
                <a:gd name="T48" fmla="*/ 2948 w 4040"/>
                <a:gd name="T49" fmla="*/ 106 h 1888"/>
                <a:gd name="T50" fmla="*/ 2506 w 4040"/>
                <a:gd name="T51" fmla="*/ 28 h 1888"/>
                <a:gd name="T52" fmla="*/ 2020 w 4040"/>
                <a:gd name="T53" fmla="*/ 0 h 1888"/>
                <a:gd name="T54" fmla="*/ 1606 w 4040"/>
                <a:gd name="T55" fmla="*/ 1736 h 1888"/>
                <a:gd name="T56" fmla="*/ 1164 w 4040"/>
                <a:gd name="T57" fmla="*/ 1678 h 1888"/>
                <a:gd name="T58" fmla="*/ 776 w 4040"/>
                <a:gd name="T59" fmla="*/ 1576 h 1888"/>
                <a:gd name="T60" fmla="*/ 458 w 4040"/>
                <a:gd name="T61" fmla="*/ 1436 h 1888"/>
                <a:gd name="T62" fmla="*/ 224 w 4040"/>
                <a:gd name="T63" fmla="*/ 1266 h 1888"/>
                <a:gd name="T64" fmla="*/ 88 w 4040"/>
                <a:gd name="T65" fmla="*/ 1074 h 1888"/>
                <a:gd name="T66" fmla="*/ 68 w 4040"/>
                <a:gd name="T67" fmla="*/ 864 h 1888"/>
                <a:gd name="T68" fmla="*/ 166 w 4040"/>
                <a:gd name="T69" fmla="*/ 664 h 1888"/>
                <a:gd name="T70" fmla="*/ 370 w 4040"/>
                <a:gd name="T71" fmla="*/ 486 h 1888"/>
                <a:gd name="T72" fmla="*/ 662 w 4040"/>
                <a:gd name="T73" fmla="*/ 336 h 1888"/>
                <a:gd name="T74" fmla="*/ 1028 w 4040"/>
                <a:gd name="T75" fmla="*/ 222 h 1888"/>
                <a:gd name="T76" fmla="*/ 1454 w 4040"/>
                <a:gd name="T77" fmla="*/ 148 h 1888"/>
                <a:gd name="T78" fmla="*/ 1922 w 4040"/>
                <a:gd name="T79" fmla="*/ 120 h 1888"/>
                <a:gd name="T80" fmla="*/ 2392 w 4040"/>
                <a:gd name="T81" fmla="*/ 148 h 1888"/>
                <a:gd name="T82" fmla="*/ 2818 w 4040"/>
                <a:gd name="T83" fmla="*/ 222 h 1888"/>
                <a:gd name="T84" fmla="*/ 3184 w 4040"/>
                <a:gd name="T85" fmla="*/ 336 h 1888"/>
                <a:gd name="T86" fmla="*/ 3476 w 4040"/>
                <a:gd name="T87" fmla="*/ 486 h 1888"/>
                <a:gd name="T88" fmla="*/ 3680 w 4040"/>
                <a:gd name="T89" fmla="*/ 664 h 1888"/>
                <a:gd name="T90" fmla="*/ 3778 w 4040"/>
                <a:gd name="T91" fmla="*/ 864 h 1888"/>
                <a:gd name="T92" fmla="*/ 3758 w 4040"/>
                <a:gd name="T93" fmla="*/ 1074 h 1888"/>
                <a:gd name="T94" fmla="*/ 3622 w 4040"/>
                <a:gd name="T95" fmla="*/ 1266 h 1888"/>
                <a:gd name="T96" fmla="*/ 3388 w 4040"/>
                <a:gd name="T97" fmla="*/ 1436 h 1888"/>
                <a:gd name="T98" fmla="*/ 3070 w 4040"/>
                <a:gd name="T99" fmla="*/ 1576 h 1888"/>
                <a:gd name="T100" fmla="*/ 2682 w 4040"/>
                <a:gd name="T101" fmla="*/ 1678 h 1888"/>
                <a:gd name="T102" fmla="*/ 2240 w 4040"/>
                <a:gd name="T103" fmla="*/ 1736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040" h="1888">
                  <a:moveTo>
                    <a:pt x="2020" y="0"/>
                  </a:moveTo>
                  <a:lnTo>
                    <a:pt x="1854" y="4"/>
                  </a:lnTo>
                  <a:lnTo>
                    <a:pt x="1692" y="12"/>
                  </a:lnTo>
                  <a:lnTo>
                    <a:pt x="1534" y="28"/>
                  </a:lnTo>
                  <a:lnTo>
                    <a:pt x="1382" y="48"/>
                  </a:lnTo>
                  <a:lnTo>
                    <a:pt x="1234" y="74"/>
                  </a:lnTo>
                  <a:lnTo>
                    <a:pt x="1092" y="106"/>
                  </a:lnTo>
                  <a:lnTo>
                    <a:pt x="956" y="142"/>
                  </a:lnTo>
                  <a:lnTo>
                    <a:pt x="828" y="182"/>
                  </a:lnTo>
                  <a:lnTo>
                    <a:pt x="706" y="228"/>
                  </a:lnTo>
                  <a:lnTo>
                    <a:pt x="592" y="276"/>
                  </a:lnTo>
                  <a:lnTo>
                    <a:pt x="486" y="330"/>
                  </a:lnTo>
                  <a:lnTo>
                    <a:pt x="390" y="386"/>
                  </a:lnTo>
                  <a:lnTo>
                    <a:pt x="302" y="446"/>
                  </a:lnTo>
                  <a:lnTo>
                    <a:pt x="226" y="510"/>
                  </a:lnTo>
                  <a:lnTo>
                    <a:pt x="158" y="576"/>
                  </a:lnTo>
                  <a:lnTo>
                    <a:pt x="102" y="646"/>
                  </a:lnTo>
                  <a:lnTo>
                    <a:pt x="58" y="718"/>
                  </a:lnTo>
                  <a:lnTo>
                    <a:pt x="26" y="790"/>
                  </a:lnTo>
                  <a:lnTo>
                    <a:pt x="6" y="866"/>
                  </a:lnTo>
                  <a:lnTo>
                    <a:pt x="0" y="944"/>
                  </a:lnTo>
                  <a:lnTo>
                    <a:pt x="6" y="1022"/>
                  </a:lnTo>
                  <a:lnTo>
                    <a:pt x="26" y="1098"/>
                  </a:lnTo>
                  <a:lnTo>
                    <a:pt x="58" y="1170"/>
                  </a:lnTo>
                  <a:lnTo>
                    <a:pt x="102" y="1242"/>
                  </a:lnTo>
                  <a:lnTo>
                    <a:pt x="158" y="1312"/>
                  </a:lnTo>
                  <a:lnTo>
                    <a:pt x="226" y="1378"/>
                  </a:lnTo>
                  <a:lnTo>
                    <a:pt x="302" y="1442"/>
                  </a:lnTo>
                  <a:lnTo>
                    <a:pt x="390" y="1502"/>
                  </a:lnTo>
                  <a:lnTo>
                    <a:pt x="486" y="1558"/>
                  </a:lnTo>
                  <a:lnTo>
                    <a:pt x="592" y="1612"/>
                  </a:lnTo>
                  <a:lnTo>
                    <a:pt x="706" y="1660"/>
                  </a:lnTo>
                  <a:lnTo>
                    <a:pt x="828" y="1706"/>
                  </a:lnTo>
                  <a:lnTo>
                    <a:pt x="956" y="1746"/>
                  </a:lnTo>
                  <a:lnTo>
                    <a:pt x="1092" y="1782"/>
                  </a:lnTo>
                  <a:lnTo>
                    <a:pt x="1234" y="1814"/>
                  </a:lnTo>
                  <a:lnTo>
                    <a:pt x="1382" y="1840"/>
                  </a:lnTo>
                  <a:lnTo>
                    <a:pt x="1534" y="1860"/>
                  </a:lnTo>
                  <a:lnTo>
                    <a:pt x="1692" y="1876"/>
                  </a:lnTo>
                  <a:lnTo>
                    <a:pt x="1854" y="1884"/>
                  </a:lnTo>
                  <a:lnTo>
                    <a:pt x="2020" y="1888"/>
                  </a:lnTo>
                  <a:lnTo>
                    <a:pt x="2186" y="1884"/>
                  </a:lnTo>
                  <a:lnTo>
                    <a:pt x="2348" y="1876"/>
                  </a:lnTo>
                  <a:lnTo>
                    <a:pt x="2506" y="1860"/>
                  </a:lnTo>
                  <a:lnTo>
                    <a:pt x="2658" y="1840"/>
                  </a:lnTo>
                  <a:lnTo>
                    <a:pt x="2806" y="1814"/>
                  </a:lnTo>
                  <a:lnTo>
                    <a:pt x="2948" y="1782"/>
                  </a:lnTo>
                  <a:lnTo>
                    <a:pt x="3084" y="1746"/>
                  </a:lnTo>
                  <a:lnTo>
                    <a:pt x="3212" y="1706"/>
                  </a:lnTo>
                  <a:lnTo>
                    <a:pt x="3334" y="1660"/>
                  </a:lnTo>
                  <a:lnTo>
                    <a:pt x="3448" y="1612"/>
                  </a:lnTo>
                  <a:lnTo>
                    <a:pt x="3554" y="1558"/>
                  </a:lnTo>
                  <a:lnTo>
                    <a:pt x="3650" y="1502"/>
                  </a:lnTo>
                  <a:lnTo>
                    <a:pt x="3738" y="1442"/>
                  </a:lnTo>
                  <a:lnTo>
                    <a:pt x="3814" y="1378"/>
                  </a:lnTo>
                  <a:lnTo>
                    <a:pt x="3882" y="1312"/>
                  </a:lnTo>
                  <a:lnTo>
                    <a:pt x="3938" y="1242"/>
                  </a:lnTo>
                  <a:lnTo>
                    <a:pt x="3982" y="1170"/>
                  </a:lnTo>
                  <a:lnTo>
                    <a:pt x="4014" y="1098"/>
                  </a:lnTo>
                  <a:lnTo>
                    <a:pt x="4034" y="1022"/>
                  </a:lnTo>
                  <a:lnTo>
                    <a:pt x="4040" y="944"/>
                  </a:lnTo>
                  <a:lnTo>
                    <a:pt x="4034" y="866"/>
                  </a:lnTo>
                  <a:lnTo>
                    <a:pt x="4014" y="790"/>
                  </a:lnTo>
                  <a:lnTo>
                    <a:pt x="3982" y="718"/>
                  </a:lnTo>
                  <a:lnTo>
                    <a:pt x="3938" y="646"/>
                  </a:lnTo>
                  <a:lnTo>
                    <a:pt x="3882" y="576"/>
                  </a:lnTo>
                  <a:lnTo>
                    <a:pt x="3814" y="510"/>
                  </a:lnTo>
                  <a:lnTo>
                    <a:pt x="3738" y="446"/>
                  </a:lnTo>
                  <a:lnTo>
                    <a:pt x="3650" y="386"/>
                  </a:lnTo>
                  <a:lnTo>
                    <a:pt x="3554" y="330"/>
                  </a:lnTo>
                  <a:lnTo>
                    <a:pt x="3448" y="276"/>
                  </a:lnTo>
                  <a:lnTo>
                    <a:pt x="3334" y="228"/>
                  </a:lnTo>
                  <a:lnTo>
                    <a:pt x="3212" y="182"/>
                  </a:lnTo>
                  <a:lnTo>
                    <a:pt x="3084" y="142"/>
                  </a:lnTo>
                  <a:lnTo>
                    <a:pt x="2948" y="106"/>
                  </a:lnTo>
                  <a:lnTo>
                    <a:pt x="2806" y="74"/>
                  </a:lnTo>
                  <a:lnTo>
                    <a:pt x="2658" y="48"/>
                  </a:lnTo>
                  <a:lnTo>
                    <a:pt x="2506" y="28"/>
                  </a:lnTo>
                  <a:lnTo>
                    <a:pt x="2348" y="12"/>
                  </a:lnTo>
                  <a:lnTo>
                    <a:pt x="2186" y="4"/>
                  </a:lnTo>
                  <a:lnTo>
                    <a:pt x="2020" y="0"/>
                  </a:lnTo>
                  <a:close/>
                  <a:moveTo>
                    <a:pt x="1922" y="1748"/>
                  </a:moveTo>
                  <a:lnTo>
                    <a:pt x="1762" y="1746"/>
                  </a:lnTo>
                  <a:lnTo>
                    <a:pt x="1606" y="1736"/>
                  </a:lnTo>
                  <a:lnTo>
                    <a:pt x="1454" y="1722"/>
                  </a:lnTo>
                  <a:lnTo>
                    <a:pt x="1306" y="1702"/>
                  </a:lnTo>
                  <a:lnTo>
                    <a:pt x="1164" y="1678"/>
                  </a:lnTo>
                  <a:lnTo>
                    <a:pt x="1028" y="1648"/>
                  </a:lnTo>
                  <a:lnTo>
                    <a:pt x="898" y="1614"/>
                  </a:lnTo>
                  <a:lnTo>
                    <a:pt x="776" y="1576"/>
                  </a:lnTo>
                  <a:lnTo>
                    <a:pt x="662" y="1532"/>
                  </a:lnTo>
                  <a:lnTo>
                    <a:pt x="554" y="1486"/>
                  </a:lnTo>
                  <a:lnTo>
                    <a:pt x="458" y="1436"/>
                  </a:lnTo>
                  <a:lnTo>
                    <a:pt x="370" y="1382"/>
                  </a:lnTo>
                  <a:lnTo>
                    <a:pt x="292" y="1326"/>
                  </a:lnTo>
                  <a:lnTo>
                    <a:pt x="224" y="1266"/>
                  </a:lnTo>
                  <a:lnTo>
                    <a:pt x="166" y="1204"/>
                  </a:lnTo>
                  <a:lnTo>
                    <a:pt x="122" y="1140"/>
                  </a:lnTo>
                  <a:lnTo>
                    <a:pt x="88" y="1074"/>
                  </a:lnTo>
                  <a:lnTo>
                    <a:pt x="68" y="1004"/>
                  </a:lnTo>
                  <a:lnTo>
                    <a:pt x="62" y="934"/>
                  </a:lnTo>
                  <a:lnTo>
                    <a:pt x="68" y="864"/>
                  </a:lnTo>
                  <a:lnTo>
                    <a:pt x="88" y="796"/>
                  </a:lnTo>
                  <a:lnTo>
                    <a:pt x="122" y="730"/>
                  </a:lnTo>
                  <a:lnTo>
                    <a:pt x="166" y="664"/>
                  </a:lnTo>
                  <a:lnTo>
                    <a:pt x="224" y="602"/>
                  </a:lnTo>
                  <a:lnTo>
                    <a:pt x="292" y="544"/>
                  </a:lnTo>
                  <a:lnTo>
                    <a:pt x="370" y="486"/>
                  </a:lnTo>
                  <a:lnTo>
                    <a:pt x="458" y="434"/>
                  </a:lnTo>
                  <a:lnTo>
                    <a:pt x="554" y="382"/>
                  </a:lnTo>
                  <a:lnTo>
                    <a:pt x="662" y="336"/>
                  </a:lnTo>
                  <a:lnTo>
                    <a:pt x="776" y="294"/>
                  </a:lnTo>
                  <a:lnTo>
                    <a:pt x="898" y="256"/>
                  </a:lnTo>
                  <a:lnTo>
                    <a:pt x="1028" y="222"/>
                  </a:lnTo>
                  <a:lnTo>
                    <a:pt x="1164" y="192"/>
                  </a:lnTo>
                  <a:lnTo>
                    <a:pt x="1306" y="166"/>
                  </a:lnTo>
                  <a:lnTo>
                    <a:pt x="1454" y="148"/>
                  </a:lnTo>
                  <a:lnTo>
                    <a:pt x="1606" y="132"/>
                  </a:lnTo>
                  <a:lnTo>
                    <a:pt x="1762" y="124"/>
                  </a:lnTo>
                  <a:lnTo>
                    <a:pt x="1922" y="120"/>
                  </a:lnTo>
                  <a:lnTo>
                    <a:pt x="2084" y="124"/>
                  </a:lnTo>
                  <a:lnTo>
                    <a:pt x="2240" y="132"/>
                  </a:lnTo>
                  <a:lnTo>
                    <a:pt x="2392" y="148"/>
                  </a:lnTo>
                  <a:lnTo>
                    <a:pt x="2540" y="166"/>
                  </a:lnTo>
                  <a:lnTo>
                    <a:pt x="2682" y="192"/>
                  </a:lnTo>
                  <a:lnTo>
                    <a:pt x="2818" y="222"/>
                  </a:lnTo>
                  <a:lnTo>
                    <a:pt x="2948" y="256"/>
                  </a:lnTo>
                  <a:lnTo>
                    <a:pt x="3070" y="294"/>
                  </a:lnTo>
                  <a:lnTo>
                    <a:pt x="3184" y="336"/>
                  </a:lnTo>
                  <a:lnTo>
                    <a:pt x="3292" y="382"/>
                  </a:lnTo>
                  <a:lnTo>
                    <a:pt x="3388" y="434"/>
                  </a:lnTo>
                  <a:lnTo>
                    <a:pt x="3476" y="486"/>
                  </a:lnTo>
                  <a:lnTo>
                    <a:pt x="3554" y="544"/>
                  </a:lnTo>
                  <a:lnTo>
                    <a:pt x="3622" y="602"/>
                  </a:lnTo>
                  <a:lnTo>
                    <a:pt x="3680" y="664"/>
                  </a:lnTo>
                  <a:lnTo>
                    <a:pt x="3724" y="730"/>
                  </a:lnTo>
                  <a:lnTo>
                    <a:pt x="3758" y="796"/>
                  </a:lnTo>
                  <a:lnTo>
                    <a:pt x="3778" y="864"/>
                  </a:lnTo>
                  <a:lnTo>
                    <a:pt x="3784" y="934"/>
                  </a:lnTo>
                  <a:lnTo>
                    <a:pt x="3778" y="1004"/>
                  </a:lnTo>
                  <a:lnTo>
                    <a:pt x="3758" y="1074"/>
                  </a:lnTo>
                  <a:lnTo>
                    <a:pt x="3724" y="1140"/>
                  </a:lnTo>
                  <a:lnTo>
                    <a:pt x="3680" y="1204"/>
                  </a:lnTo>
                  <a:lnTo>
                    <a:pt x="3622" y="1266"/>
                  </a:lnTo>
                  <a:lnTo>
                    <a:pt x="3554" y="1326"/>
                  </a:lnTo>
                  <a:lnTo>
                    <a:pt x="3476" y="1382"/>
                  </a:lnTo>
                  <a:lnTo>
                    <a:pt x="3388" y="1436"/>
                  </a:lnTo>
                  <a:lnTo>
                    <a:pt x="3292" y="1486"/>
                  </a:lnTo>
                  <a:lnTo>
                    <a:pt x="3184" y="1532"/>
                  </a:lnTo>
                  <a:lnTo>
                    <a:pt x="3070" y="1576"/>
                  </a:lnTo>
                  <a:lnTo>
                    <a:pt x="2948" y="1614"/>
                  </a:lnTo>
                  <a:lnTo>
                    <a:pt x="2818" y="1648"/>
                  </a:lnTo>
                  <a:lnTo>
                    <a:pt x="2682" y="1678"/>
                  </a:lnTo>
                  <a:lnTo>
                    <a:pt x="2540" y="1702"/>
                  </a:lnTo>
                  <a:lnTo>
                    <a:pt x="2392" y="1722"/>
                  </a:lnTo>
                  <a:lnTo>
                    <a:pt x="2240" y="1736"/>
                  </a:lnTo>
                  <a:lnTo>
                    <a:pt x="2084" y="1746"/>
                  </a:lnTo>
                  <a:lnTo>
                    <a:pt x="1922" y="1748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30196"/>
                    <a:invGamma/>
                    <a:alpha val="36000"/>
                  </a:schemeClr>
                </a:gs>
                <a:gs pos="100000">
                  <a:schemeClr val="bg2"/>
                </a:gs>
              </a:gsLst>
              <a:lin ang="0" scaled="1"/>
            </a:gradFill>
            <a:ln w="0">
              <a:solidFill>
                <a:srgbClr val="F7C16B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0363" name="Oval 11"/>
            <p:cNvSpPr>
              <a:spLocks noChangeArrowheads="1"/>
            </p:cNvSpPr>
            <p:nvPr/>
          </p:nvSpPr>
          <p:spPr bwMode="gray">
            <a:xfrm>
              <a:off x="-167" y="2467"/>
              <a:ext cx="1221" cy="1166"/>
            </a:xfrm>
            <a:prstGeom prst="ellipse">
              <a:avLst/>
            </a:prstGeom>
            <a:solidFill>
              <a:srgbClr val="FF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rgbClr val="001D3A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endParaRPr>
            </a:p>
          </p:txBody>
        </p:sp>
        <p:sp>
          <p:nvSpPr>
            <p:cNvPr id="100364" name="Oval 12"/>
            <p:cNvSpPr>
              <a:spLocks noChangeArrowheads="1"/>
            </p:cNvSpPr>
            <p:nvPr/>
          </p:nvSpPr>
          <p:spPr bwMode="gray">
            <a:xfrm>
              <a:off x="439" y="3567"/>
              <a:ext cx="1350" cy="1266"/>
            </a:xfrm>
            <a:prstGeom prst="ellipse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rgbClr val="001D3A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endParaRPr>
            </a:p>
          </p:txBody>
        </p:sp>
        <p:sp>
          <p:nvSpPr>
            <p:cNvPr id="100365" name="Oval 13"/>
            <p:cNvSpPr>
              <a:spLocks noChangeArrowheads="1"/>
            </p:cNvSpPr>
            <p:nvPr/>
          </p:nvSpPr>
          <p:spPr bwMode="gray">
            <a:xfrm>
              <a:off x="1996" y="3534"/>
              <a:ext cx="1279" cy="1272"/>
            </a:xfrm>
            <a:prstGeom prst="ellipse">
              <a:avLst/>
            </a:prstGeom>
            <a:solidFill>
              <a:srgbClr val="FE98DA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rgbClr val="001D3A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endParaRPr>
            </a:p>
          </p:txBody>
        </p:sp>
        <p:sp>
          <p:nvSpPr>
            <p:cNvPr id="100366" name="Oval 14"/>
            <p:cNvSpPr>
              <a:spLocks noChangeArrowheads="1"/>
            </p:cNvSpPr>
            <p:nvPr/>
          </p:nvSpPr>
          <p:spPr bwMode="gray">
            <a:xfrm>
              <a:off x="4196" y="1960"/>
              <a:ext cx="1373" cy="1355"/>
            </a:xfrm>
            <a:prstGeom prst="ellipse">
              <a:avLst/>
            </a:prstGeom>
            <a:solidFill>
              <a:srgbClr val="88F2A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rgbClr val="001D3A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endParaRPr>
            </a:p>
          </p:txBody>
        </p:sp>
        <p:sp>
          <p:nvSpPr>
            <p:cNvPr id="7186" name="Text Box 18"/>
            <p:cNvSpPr txBox="1">
              <a:spLocks noChangeArrowheads="1"/>
            </p:cNvSpPr>
            <p:nvPr/>
          </p:nvSpPr>
          <p:spPr bwMode="gray">
            <a:xfrm>
              <a:off x="4309" y="2205"/>
              <a:ext cx="1126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817" dir="27080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bg-BG" altLang="zh-CN" b="1" dirty="0" smtClean="0">
                  <a:solidFill>
                    <a:srgbClr val="0C038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宋体" charset="-122"/>
                  <a:cs typeface="Times New Roman" panose="02020603050405020304" pitchFamily="18" charset="0"/>
                </a:rPr>
                <a:t>Предаване </a:t>
              </a:r>
              <a:r>
                <a:rPr lang="bg-BG" altLang="zh-CN" b="1" dirty="0">
                  <a:solidFill>
                    <a:srgbClr val="0C038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宋体" charset="-122"/>
                  <a:cs typeface="Times New Roman" panose="02020603050405020304" pitchFamily="18" charset="0"/>
                </a:rPr>
                <a:t>на ваучер на оператор </a:t>
              </a:r>
              <a:endParaRPr lang="en-US" altLang="zh-CN" b="1" dirty="0">
                <a:solidFill>
                  <a:srgbClr val="0C03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endParaRPr>
            </a:p>
          </p:txBody>
        </p:sp>
        <p:sp>
          <p:nvSpPr>
            <p:cNvPr id="7187" name="Text Box 19"/>
            <p:cNvSpPr txBox="1">
              <a:spLocks noChangeArrowheads="1"/>
            </p:cNvSpPr>
            <p:nvPr/>
          </p:nvSpPr>
          <p:spPr bwMode="gray">
            <a:xfrm>
              <a:off x="-165" y="2570"/>
              <a:ext cx="1226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817" dir="27080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bg-BG" altLang="zh-CN" b="1" dirty="0" smtClean="0">
                  <a:solidFill>
                    <a:srgbClr val="0C038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宋体" charset="-122"/>
                  <a:cs typeface="Times New Roman" panose="02020603050405020304" pitchFamily="18" charset="0"/>
                </a:rPr>
                <a:t>Получаване на одобрение </a:t>
              </a:r>
              <a:r>
                <a:rPr lang="bg-BG" altLang="zh-CN" b="1" dirty="0">
                  <a:solidFill>
                    <a:srgbClr val="0C038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и връчване на ваучер на общината</a:t>
              </a:r>
              <a:endParaRPr lang="en-US" altLang="zh-CN" b="1" dirty="0">
                <a:solidFill>
                  <a:srgbClr val="0C03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zh-CN" b="1" dirty="0">
                <a:solidFill>
                  <a:srgbClr val="0C03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endParaRPr>
            </a:p>
          </p:txBody>
        </p:sp>
        <p:sp>
          <p:nvSpPr>
            <p:cNvPr id="7188" name="Text Box 20"/>
            <p:cNvSpPr txBox="1">
              <a:spLocks noChangeArrowheads="1"/>
            </p:cNvSpPr>
            <p:nvPr/>
          </p:nvSpPr>
          <p:spPr bwMode="gray">
            <a:xfrm>
              <a:off x="2250" y="2459"/>
              <a:ext cx="2015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bg-BG" altLang="zh-CN" sz="2800" b="1" dirty="0">
                  <a:solidFill>
                    <a:srgbClr val="4611D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Европейска 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bg-BG" altLang="zh-CN" sz="2800" b="1" dirty="0">
                  <a:solidFill>
                    <a:srgbClr val="4611D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комисия</a:t>
              </a:r>
              <a:endParaRPr lang="en-US" altLang="zh-CN" sz="2800" b="1" dirty="0">
                <a:solidFill>
                  <a:srgbClr val="4611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7190" name="AutoShape 22"/>
            <p:cNvCxnSpPr>
              <a:cxnSpLocks noChangeShapeType="1"/>
            </p:cNvCxnSpPr>
            <p:nvPr/>
          </p:nvCxnSpPr>
          <p:spPr bwMode="gray">
            <a:xfrm flipH="1">
              <a:off x="559" y="1545"/>
              <a:ext cx="1087" cy="0"/>
            </a:xfrm>
            <a:prstGeom prst="straightConnector1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25" name="Text Box 16"/>
          <p:cNvSpPr txBox="1">
            <a:spLocks noChangeArrowheads="1"/>
          </p:cNvSpPr>
          <p:nvPr/>
        </p:nvSpPr>
        <p:spPr bwMode="gray">
          <a:xfrm>
            <a:off x="1286342" y="4770237"/>
            <a:ext cx="152558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817" dir="270807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bg-BG" altLang="zh-CN" b="1" dirty="0" smtClean="0">
                <a:solidFill>
                  <a:srgbClr val="0C03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Регистрация </a:t>
            </a:r>
            <a:r>
              <a:rPr lang="bg-BG" altLang="zh-CN" b="1" dirty="0">
                <a:solidFill>
                  <a:srgbClr val="0C03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в онлайн платформа на ЕК</a:t>
            </a:r>
            <a:endParaRPr lang="en-US" altLang="zh-CN" b="1" dirty="0">
              <a:solidFill>
                <a:srgbClr val="0C03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宋体" charset="-122"/>
              <a:cs typeface="Times New Roman" panose="02020603050405020304" pitchFamily="18" charset="0"/>
            </a:endParaRPr>
          </a:p>
        </p:txBody>
      </p:sp>
      <p:sp>
        <p:nvSpPr>
          <p:cNvPr id="26" name="Oval 14"/>
          <p:cNvSpPr>
            <a:spLocks noChangeArrowheads="1"/>
          </p:cNvSpPr>
          <p:nvPr/>
        </p:nvSpPr>
        <p:spPr bwMode="gray">
          <a:xfrm>
            <a:off x="5964342" y="-7945"/>
            <a:ext cx="2179638" cy="215106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800" b="1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27" name="Oval 10"/>
          <p:cNvSpPr>
            <a:spLocks noChangeArrowheads="1"/>
          </p:cNvSpPr>
          <p:nvPr/>
        </p:nvSpPr>
        <p:spPr bwMode="gray">
          <a:xfrm>
            <a:off x="3606293" y="108287"/>
            <a:ext cx="2039935" cy="2019054"/>
          </a:xfrm>
          <a:prstGeom prst="ellipse">
            <a:avLst/>
          </a:prstGeom>
          <a:solidFill>
            <a:srgbClr val="C9A4E4"/>
          </a:solidFill>
          <a:ln>
            <a:solidFill>
              <a:schemeClr val="tx1"/>
            </a:solidFill>
          </a:ln>
          <a:effectLst/>
          <a:extLst/>
        </p:spPr>
        <p:txBody>
          <a:bodyPr wrap="none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zh-CN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宋体" charset="-122"/>
              <a:cs typeface="Times New Roman" panose="02020603050405020304" pitchFamily="18" charset="0"/>
            </a:endParaRPr>
          </a:p>
        </p:txBody>
      </p:sp>
      <p:sp>
        <p:nvSpPr>
          <p:cNvPr id="32" name="Freeform 24"/>
          <p:cNvSpPr>
            <a:spLocks/>
          </p:cNvSpPr>
          <p:nvPr/>
        </p:nvSpPr>
        <p:spPr bwMode="gray">
          <a:xfrm rot="16599647" flipH="1">
            <a:off x="2437668" y="2618484"/>
            <a:ext cx="1027971" cy="1787446"/>
          </a:xfrm>
          <a:custGeom>
            <a:avLst/>
            <a:gdLst>
              <a:gd name="T0" fmla="*/ 5 w 1824"/>
              <a:gd name="T1" fmla="*/ 1034 h 2648"/>
              <a:gd name="T2" fmla="*/ 23 w 1824"/>
              <a:gd name="T3" fmla="*/ 889 h 2648"/>
              <a:gd name="T4" fmla="*/ 50 w 1824"/>
              <a:gd name="T5" fmla="*/ 758 h 2648"/>
              <a:gd name="T6" fmla="*/ 86 w 1824"/>
              <a:gd name="T7" fmla="*/ 639 h 2648"/>
              <a:gd name="T8" fmla="*/ 128 w 1824"/>
              <a:gd name="T9" fmla="*/ 533 h 2648"/>
              <a:gd name="T10" fmla="*/ 173 w 1824"/>
              <a:gd name="T11" fmla="*/ 438 h 2648"/>
              <a:gd name="T12" fmla="*/ 222 w 1824"/>
              <a:gd name="T13" fmla="*/ 355 h 2648"/>
              <a:gd name="T14" fmla="*/ 271 w 1824"/>
              <a:gd name="T15" fmla="*/ 283 h 2648"/>
              <a:gd name="T16" fmla="*/ 319 w 1824"/>
              <a:gd name="T17" fmla="*/ 221 h 2648"/>
              <a:gd name="T18" fmla="*/ 365 w 1824"/>
              <a:gd name="T19" fmla="*/ 171 h 2648"/>
              <a:gd name="T20" fmla="*/ 407 w 1824"/>
              <a:gd name="T21" fmla="*/ 130 h 2648"/>
              <a:gd name="T22" fmla="*/ 442 w 1824"/>
              <a:gd name="T23" fmla="*/ 99 h 2648"/>
              <a:gd name="T24" fmla="*/ 469 w 1824"/>
              <a:gd name="T25" fmla="*/ 77 h 2648"/>
              <a:gd name="T26" fmla="*/ 487 w 1824"/>
              <a:gd name="T27" fmla="*/ 65 h 2648"/>
              <a:gd name="T28" fmla="*/ 493 w 1824"/>
              <a:gd name="T29" fmla="*/ 60 h 2648"/>
              <a:gd name="T30" fmla="*/ 696 w 1824"/>
              <a:gd name="T31" fmla="*/ 23 h 2648"/>
              <a:gd name="T32" fmla="*/ 632 w 1824"/>
              <a:gd name="T33" fmla="*/ 137 h 2648"/>
              <a:gd name="T34" fmla="*/ 627 w 1824"/>
              <a:gd name="T35" fmla="*/ 139 h 2648"/>
              <a:gd name="T36" fmla="*/ 610 w 1824"/>
              <a:gd name="T37" fmla="*/ 145 h 2648"/>
              <a:gd name="T38" fmla="*/ 585 w 1824"/>
              <a:gd name="T39" fmla="*/ 155 h 2648"/>
              <a:gd name="T40" fmla="*/ 552 w 1824"/>
              <a:gd name="T41" fmla="*/ 172 h 2648"/>
              <a:gd name="T42" fmla="*/ 512 w 1824"/>
              <a:gd name="T43" fmla="*/ 196 h 2648"/>
              <a:gd name="T44" fmla="*/ 467 w 1824"/>
              <a:gd name="T45" fmla="*/ 227 h 2648"/>
              <a:gd name="T46" fmla="*/ 416 w 1824"/>
              <a:gd name="T47" fmla="*/ 267 h 2648"/>
              <a:gd name="T48" fmla="*/ 364 w 1824"/>
              <a:gd name="T49" fmla="*/ 317 h 2648"/>
              <a:gd name="T50" fmla="*/ 310 w 1824"/>
              <a:gd name="T51" fmla="*/ 378 h 2648"/>
              <a:gd name="T52" fmla="*/ 255 w 1824"/>
              <a:gd name="T53" fmla="*/ 451 h 2648"/>
              <a:gd name="T54" fmla="*/ 201 w 1824"/>
              <a:gd name="T55" fmla="*/ 537 h 2648"/>
              <a:gd name="T56" fmla="*/ 149 w 1824"/>
              <a:gd name="T57" fmla="*/ 637 h 2648"/>
              <a:gd name="T58" fmla="*/ 100 w 1824"/>
              <a:gd name="T59" fmla="*/ 752 h 2648"/>
              <a:gd name="T60" fmla="*/ 56 w 1824"/>
              <a:gd name="T61" fmla="*/ 883 h 2648"/>
              <a:gd name="T62" fmla="*/ 17 w 1824"/>
              <a:gd name="T63" fmla="*/ 1030 h 264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824" h="2648">
                <a:moveTo>
                  <a:pt x="0" y="2648"/>
                </a:moveTo>
                <a:lnTo>
                  <a:pt x="12" y="2464"/>
                </a:lnTo>
                <a:lnTo>
                  <a:pt x="32" y="2288"/>
                </a:lnTo>
                <a:lnTo>
                  <a:pt x="56" y="2120"/>
                </a:lnTo>
                <a:lnTo>
                  <a:pt x="88" y="1960"/>
                </a:lnTo>
                <a:lnTo>
                  <a:pt x="124" y="1808"/>
                </a:lnTo>
                <a:lnTo>
                  <a:pt x="166" y="1662"/>
                </a:lnTo>
                <a:lnTo>
                  <a:pt x="212" y="1524"/>
                </a:lnTo>
                <a:lnTo>
                  <a:pt x="262" y="1394"/>
                </a:lnTo>
                <a:lnTo>
                  <a:pt x="316" y="1270"/>
                </a:lnTo>
                <a:lnTo>
                  <a:pt x="372" y="1154"/>
                </a:lnTo>
                <a:lnTo>
                  <a:pt x="430" y="1044"/>
                </a:lnTo>
                <a:lnTo>
                  <a:pt x="490" y="942"/>
                </a:lnTo>
                <a:lnTo>
                  <a:pt x="550" y="846"/>
                </a:lnTo>
                <a:lnTo>
                  <a:pt x="612" y="758"/>
                </a:lnTo>
                <a:lnTo>
                  <a:pt x="672" y="674"/>
                </a:lnTo>
                <a:lnTo>
                  <a:pt x="734" y="598"/>
                </a:lnTo>
                <a:lnTo>
                  <a:pt x="792" y="528"/>
                </a:lnTo>
                <a:lnTo>
                  <a:pt x="850" y="464"/>
                </a:lnTo>
                <a:lnTo>
                  <a:pt x="906" y="408"/>
                </a:lnTo>
                <a:lnTo>
                  <a:pt x="960" y="356"/>
                </a:lnTo>
                <a:lnTo>
                  <a:pt x="1010" y="310"/>
                </a:lnTo>
                <a:lnTo>
                  <a:pt x="1056" y="270"/>
                </a:lnTo>
                <a:lnTo>
                  <a:pt x="1096" y="236"/>
                </a:lnTo>
                <a:lnTo>
                  <a:pt x="1134" y="208"/>
                </a:lnTo>
                <a:lnTo>
                  <a:pt x="1164" y="184"/>
                </a:lnTo>
                <a:lnTo>
                  <a:pt x="1190" y="166"/>
                </a:lnTo>
                <a:lnTo>
                  <a:pt x="1208" y="154"/>
                </a:lnTo>
                <a:lnTo>
                  <a:pt x="1220" y="146"/>
                </a:lnTo>
                <a:lnTo>
                  <a:pt x="1224" y="144"/>
                </a:lnTo>
                <a:lnTo>
                  <a:pt x="848" y="0"/>
                </a:lnTo>
                <a:lnTo>
                  <a:pt x="1728" y="56"/>
                </a:lnTo>
                <a:lnTo>
                  <a:pt x="1824" y="480"/>
                </a:lnTo>
                <a:lnTo>
                  <a:pt x="1568" y="328"/>
                </a:lnTo>
                <a:lnTo>
                  <a:pt x="1564" y="328"/>
                </a:lnTo>
                <a:lnTo>
                  <a:pt x="1554" y="332"/>
                </a:lnTo>
                <a:lnTo>
                  <a:pt x="1538" y="338"/>
                </a:lnTo>
                <a:lnTo>
                  <a:pt x="1514" y="346"/>
                </a:lnTo>
                <a:lnTo>
                  <a:pt x="1486" y="356"/>
                </a:lnTo>
                <a:lnTo>
                  <a:pt x="1452" y="370"/>
                </a:lnTo>
                <a:lnTo>
                  <a:pt x="1412" y="388"/>
                </a:lnTo>
                <a:lnTo>
                  <a:pt x="1370" y="410"/>
                </a:lnTo>
                <a:lnTo>
                  <a:pt x="1322" y="436"/>
                </a:lnTo>
                <a:lnTo>
                  <a:pt x="1270" y="466"/>
                </a:lnTo>
                <a:lnTo>
                  <a:pt x="1216" y="500"/>
                </a:lnTo>
                <a:lnTo>
                  <a:pt x="1158" y="540"/>
                </a:lnTo>
                <a:lnTo>
                  <a:pt x="1098" y="584"/>
                </a:lnTo>
                <a:lnTo>
                  <a:pt x="1034" y="636"/>
                </a:lnTo>
                <a:lnTo>
                  <a:pt x="970" y="692"/>
                </a:lnTo>
                <a:lnTo>
                  <a:pt x="904" y="756"/>
                </a:lnTo>
                <a:lnTo>
                  <a:pt x="836" y="824"/>
                </a:lnTo>
                <a:lnTo>
                  <a:pt x="770" y="900"/>
                </a:lnTo>
                <a:lnTo>
                  <a:pt x="700" y="984"/>
                </a:lnTo>
                <a:lnTo>
                  <a:pt x="632" y="1076"/>
                </a:lnTo>
                <a:lnTo>
                  <a:pt x="566" y="1174"/>
                </a:lnTo>
                <a:lnTo>
                  <a:pt x="498" y="1280"/>
                </a:lnTo>
                <a:lnTo>
                  <a:pt x="434" y="1394"/>
                </a:lnTo>
                <a:lnTo>
                  <a:pt x="370" y="1518"/>
                </a:lnTo>
                <a:lnTo>
                  <a:pt x="308" y="1650"/>
                </a:lnTo>
                <a:lnTo>
                  <a:pt x="248" y="1792"/>
                </a:lnTo>
                <a:lnTo>
                  <a:pt x="192" y="1944"/>
                </a:lnTo>
                <a:lnTo>
                  <a:pt x="138" y="2104"/>
                </a:lnTo>
                <a:lnTo>
                  <a:pt x="88" y="2274"/>
                </a:lnTo>
                <a:lnTo>
                  <a:pt x="42" y="2456"/>
                </a:lnTo>
                <a:lnTo>
                  <a:pt x="0" y="2648"/>
                </a:lnTo>
                <a:close/>
              </a:path>
            </a:pathLst>
          </a:custGeom>
          <a:solidFill>
            <a:srgbClr val="66FFCC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1200" cap="none" spc="0" normalizeH="0" baseline="0" noProof="0" dirty="0" smtClean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6" name="Text Box 16"/>
          <p:cNvSpPr txBox="1">
            <a:spLocks noChangeArrowheads="1"/>
          </p:cNvSpPr>
          <p:nvPr/>
        </p:nvSpPr>
        <p:spPr bwMode="gray">
          <a:xfrm>
            <a:off x="3718813" y="459196"/>
            <a:ext cx="18763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817" dir="270807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C03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Изпълнение на проект до 1.5 г. </a:t>
            </a:r>
            <a:endParaRPr kumimoji="0" lang="en-US" altLang="zh-CN" sz="1800" b="1" i="0" u="none" strike="noStrike" kern="1200" cap="none" spc="0" normalizeH="0" baseline="0" noProof="0" dirty="0" smtClean="0">
              <a:ln>
                <a:noFill/>
              </a:ln>
              <a:solidFill>
                <a:srgbClr val="0C03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8" name="Text Box 16"/>
          <p:cNvSpPr txBox="1">
            <a:spLocks noChangeArrowheads="1"/>
          </p:cNvSpPr>
          <p:nvPr/>
        </p:nvSpPr>
        <p:spPr bwMode="gray">
          <a:xfrm>
            <a:off x="6150520" y="271414"/>
            <a:ext cx="187632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817" dir="270807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bg-BG" altLang="zh-CN" b="1" dirty="0">
                <a:solidFill>
                  <a:srgbClr val="0C03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Онлайн потвърждение за изпълнение</a:t>
            </a:r>
            <a:endParaRPr lang="en-US" altLang="zh-CN" b="1" dirty="0">
              <a:solidFill>
                <a:srgbClr val="0C03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宋体" charset="-122"/>
              <a:cs typeface="Times New Roman" panose="02020603050405020304" pitchFamily="18" charset="0"/>
            </a:endParaRPr>
          </a:p>
        </p:txBody>
      </p:sp>
      <p:sp>
        <p:nvSpPr>
          <p:cNvPr id="43" name="Text Box 12"/>
          <p:cNvSpPr txBox="1">
            <a:spLocks noChangeArrowheads="1"/>
          </p:cNvSpPr>
          <p:nvPr/>
        </p:nvSpPr>
        <p:spPr bwMode="gray">
          <a:xfrm>
            <a:off x="1056201" y="5903805"/>
            <a:ext cx="206396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bg-BG" altLang="zh-CN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611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ОБЩИНА/</a:t>
            </a:r>
            <a:r>
              <a:rPr lang="bg-BG" altLang="zh-CN" sz="1400" b="1" dirty="0" smtClean="0">
                <a:solidFill>
                  <a:srgbClr val="4611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ОПЕРАТОР</a:t>
            </a:r>
            <a:endParaRPr lang="en-US" altLang="zh-CN" sz="1400" b="1" dirty="0" smtClean="0">
              <a:solidFill>
                <a:srgbClr val="4611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 dirty="0" smtClean="0">
                <a:solidFill>
                  <a:srgbClr val="4611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endParaRPr lang="en-US" altLang="zh-CN" sz="1600" b="1" dirty="0">
              <a:solidFill>
                <a:srgbClr val="4611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b="1" i="0" u="none" strike="noStrike" kern="1200" cap="none" spc="0" normalizeH="0" baseline="0" noProof="0" dirty="0" smtClean="0">
              <a:ln>
                <a:noFill/>
              </a:ln>
              <a:solidFill>
                <a:srgbClr val="0C03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4" name="Text Box 12"/>
          <p:cNvSpPr txBox="1">
            <a:spLocks noChangeArrowheads="1"/>
          </p:cNvSpPr>
          <p:nvPr/>
        </p:nvSpPr>
        <p:spPr bwMode="gray">
          <a:xfrm>
            <a:off x="-129700" y="4375077"/>
            <a:ext cx="216534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 dirty="0" smtClean="0">
                <a:solidFill>
                  <a:srgbClr val="4611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endParaRPr lang="en-US" altLang="zh-CN" sz="1600" b="1" dirty="0">
              <a:solidFill>
                <a:srgbClr val="4611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1400" b="1" dirty="0">
              <a:solidFill>
                <a:srgbClr val="4611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b="1" i="0" u="none" strike="noStrike" kern="1200" cap="none" spc="0" normalizeH="0" baseline="0" noProof="0" dirty="0" smtClean="0">
              <a:ln>
                <a:noFill/>
              </a:ln>
              <a:solidFill>
                <a:srgbClr val="0C03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5" name="Text Box 12"/>
          <p:cNvSpPr txBox="1">
            <a:spLocks noChangeArrowheads="1"/>
          </p:cNvSpPr>
          <p:nvPr/>
        </p:nvSpPr>
        <p:spPr bwMode="gray">
          <a:xfrm>
            <a:off x="3518466" y="1187548"/>
            <a:ext cx="2165349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bg-BG" altLang="zh-CN" sz="1400" b="1" dirty="0" smtClean="0">
                <a:solidFill>
                  <a:srgbClr val="4611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ОПЕРАТОР</a:t>
            </a:r>
            <a:endParaRPr lang="en-US" altLang="zh-CN" sz="1400" b="1" dirty="0" smtClean="0">
              <a:solidFill>
                <a:srgbClr val="4611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bg-BG" altLang="zh-CN" sz="1600" b="1" dirty="0" smtClean="0">
                <a:solidFill>
                  <a:srgbClr val="4611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endParaRPr lang="en-US" altLang="zh-CN" sz="1600" b="1" dirty="0">
              <a:solidFill>
                <a:srgbClr val="4611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zh-CN" sz="1400" b="1" dirty="0">
              <a:solidFill>
                <a:srgbClr val="4611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b="1" i="0" u="none" strike="noStrike" kern="1200" cap="none" spc="0" normalizeH="0" baseline="0" noProof="0" dirty="0" smtClean="0">
              <a:ln>
                <a:noFill/>
              </a:ln>
              <a:solidFill>
                <a:srgbClr val="0C03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6" name="Text Box 12"/>
          <p:cNvSpPr txBox="1">
            <a:spLocks noChangeArrowheads="1"/>
          </p:cNvSpPr>
          <p:nvPr/>
        </p:nvSpPr>
        <p:spPr bwMode="gray">
          <a:xfrm>
            <a:off x="6109906" y="1121250"/>
            <a:ext cx="2165349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bg-BG" altLang="zh-CN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611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ОБЩИНА/</a:t>
            </a:r>
            <a:r>
              <a:rPr lang="bg-BG" altLang="zh-CN" sz="1400" b="1" dirty="0" smtClean="0">
                <a:solidFill>
                  <a:srgbClr val="4611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ОПЕРАТОР</a:t>
            </a:r>
            <a:endParaRPr lang="en-US" altLang="zh-CN" sz="1400" b="1" dirty="0" smtClean="0">
              <a:solidFill>
                <a:srgbClr val="4611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bg-BG" altLang="zh-CN" sz="1600" b="1" dirty="0" smtClean="0">
                <a:solidFill>
                  <a:srgbClr val="4611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</a:t>
            </a:r>
            <a:endParaRPr lang="en-US" altLang="zh-CN" sz="1600" b="1" dirty="0">
              <a:solidFill>
                <a:srgbClr val="4611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1400" b="1" dirty="0" smtClean="0">
              <a:solidFill>
                <a:srgbClr val="4611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b="1" i="0" u="none" strike="noStrike" kern="1200" cap="none" spc="0" normalizeH="0" baseline="0" noProof="0" dirty="0" smtClean="0">
              <a:ln>
                <a:noFill/>
              </a:ln>
              <a:solidFill>
                <a:srgbClr val="0C03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7" name="Text Box 12"/>
          <p:cNvSpPr txBox="1">
            <a:spLocks noChangeArrowheads="1"/>
          </p:cNvSpPr>
          <p:nvPr/>
        </p:nvSpPr>
        <p:spPr bwMode="gray">
          <a:xfrm>
            <a:off x="7313328" y="3402896"/>
            <a:ext cx="1427034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bg-BG" altLang="zh-CN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611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ОБЩИНА</a:t>
            </a:r>
            <a:endParaRPr kumimoji="0" lang="en-US" altLang="zh-CN" sz="1400" b="1" i="0" u="none" strike="noStrike" kern="1200" cap="none" spc="0" normalizeH="0" baseline="0" noProof="0" dirty="0" smtClean="0">
              <a:ln>
                <a:noFill/>
              </a:ln>
              <a:solidFill>
                <a:srgbClr val="4611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bg-BG" altLang="zh-CN" sz="1600" b="1" dirty="0" smtClean="0">
                <a:solidFill>
                  <a:srgbClr val="4611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6</a:t>
            </a:r>
            <a:endParaRPr lang="en-US" altLang="zh-CN" sz="1600" b="1" dirty="0">
              <a:solidFill>
                <a:srgbClr val="4611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en-US" altLang="zh-CN" b="1" i="0" u="none" strike="noStrike" kern="1200" cap="none" spc="0" normalizeH="0" baseline="0" noProof="0" dirty="0" smtClean="0">
              <a:ln>
                <a:noFill/>
              </a:ln>
              <a:solidFill>
                <a:srgbClr val="0C03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8" name="Oval 10"/>
          <p:cNvSpPr>
            <a:spLocks noChangeArrowheads="1"/>
          </p:cNvSpPr>
          <p:nvPr/>
        </p:nvSpPr>
        <p:spPr bwMode="gray">
          <a:xfrm>
            <a:off x="5540285" y="3736750"/>
            <a:ext cx="2185966" cy="2128137"/>
          </a:xfrm>
          <a:prstGeom prst="ellipse">
            <a:avLst/>
          </a:prstGeom>
          <a:solidFill>
            <a:srgbClr val="FFFFCC"/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/>
          <a:extLst/>
        </p:spPr>
        <p:txBody>
          <a:bodyPr wrap="none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zh-CN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宋体" charset="-122"/>
              <a:cs typeface="Times New Roman" panose="02020603050405020304" pitchFamily="18" charset="0"/>
            </a:endParaRPr>
          </a:p>
        </p:txBody>
      </p:sp>
      <p:sp>
        <p:nvSpPr>
          <p:cNvPr id="49" name="Freeform 24"/>
          <p:cNvSpPr>
            <a:spLocks/>
          </p:cNvSpPr>
          <p:nvPr/>
        </p:nvSpPr>
        <p:spPr bwMode="gray">
          <a:xfrm rot="12903069" flipH="1">
            <a:off x="4077619" y="3292264"/>
            <a:ext cx="556349" cy="1834685"/>
          </a:xfrm>
          <a:custGeom>
            <a:avLst/>
            <a:gdLst>
              <a:gd name="T0" fmla="*/ 5 w 1824"/>
              <a:gd name="T1" fmla="*/ 1034 h 2648"/>
              <a:gd name="T2" fmla="*/ 23 w 1824"/>
              <a:gd name="T3" fmla="*/ 889 h 2648"/>
              <a:gd name="T4" fmla="*/ 50 w 1824"/>
              <a:gd name="T5" fmla="*/ 758 h 2648"/>
              <a:gd name="T6" fmla="*/ 86 w 1824"/>
              <a:gd name="T7" fmla="*/ 639 h 2648"/>
              <a:gd name="T8" fmla="*/ 128 w 1824"/>
              <a:gd name="T9" fmla="*/ 533 h 2648"/>
              <a:gd name="T10" fmla="*/ 173 w 1824"/>
              <a:gd name="T11" fmla="*/ 438 h 2648"/>
              <a:gd name="T12" fmla="*/ 222 w 1824"/>
              <a:gd name="T13" fmla="*/ 355 h 2648"/>
              <a:gd name="T14" fmla="*/ 271 w 1824"/>
              <a:gd name="T15" fmla="*/ 283 h 2648"/>
              <a:gd name="T16" fmla="*/ 319 w 1824"/>
              <a:gd name="T17" fmla="*/ 221 h 2648"/>
              <a:gd name="T18" fmla="*/ 365 w 1824"/>
              <a:gd name="T19" fmla="*/ 171 h 2648"/>
              <a:gd name="T20" fmla="*/ 407 w 1824"/>
              <a:gd name="T21" fmla="*/ 130 h 2648"/>
              <a:gd name="T22" fmla="*/ 442 w 1824"/>
              <a:gd name="T23" fmla="*/ 99 h 2648"/>
              <a:gd name="T24" fmla="*/ 469 w 1824"/>
              <a:gd name="T25" fmla="*/ 77 h 2648"/>
              <a:gd name="T26" fmla="*/ 487 w 1824"/>
              <a:gd name="T27" fmla="*/ 65 h 2648"/>
              <a:gd name="T28" fmla="*/ 493 w 1824"/>
              <a:gd name="T29" fmla="*/ 60 h 2648"/>
              <a:gd name="T30" fmla="*/ 696 w 1824"/>
              <a:gd name="T31" fmla="*/ 23 h 2648"/>
              <a:gd name="T32" fmla="*/ 632 w 1824"/>
              <a:gd name="T33" fmla="*/ 137 h 2648"/>
              <a:gd name="T34" fmla="*/ 627 w 1824"/>
              <a:gd name="T35" fmla="*/ 139 h 2648"/>
              <a:gd name="T36" fmla="*/ 610 w 1824"/>
              <a:gd name="T37" fmla="*/ 145 h 2648"/>
              <a:gd name="T38" fmla="*/ 585 w 1824"/>
              <a:gd name="T39" fmla="*/ 155 h 2648"/>
              <a:gd name="T40" fmla="*/ 552 w 1824"/>
              <a:gd name="T41" fmla="*/ 172 h 2648"/>
              <a:gd name="T42" fmla="*/ 512 w 1824"/>
              <a:gd name="T43" fmla="*/ 196 h 2648"/>
              <a:gd name="T44" fmla="*/ 467 w 1824"/>
              <a:gd name="T45" fmla="*/ 227 h 2648"/>
              <a:gd name="T46" fmla="*/ 416 w 1824"/>
              <a:gd name="T47" fmla="*/ 267 h 2648"/>
              <a:gd name="T48" fmla="*/ 364 w 1824"/>
              <a:gd name="T49" fmla="*/ 317 h 2648"/>
              <a:gd name="T50" fmla="*/ 310 w 1824"/>
              <a:gd name="T51" fmla="*/ 378 h 2648"/>
              <a:gd name="T52" fmla="*/ 255 w 1824"/>
              <a:gd name="T53" fmla="*/ 451 h 2648"/>
              <a:gd name="T54" fmla="*/ 201 w 1824"/>
              <a:gd name="T55" fmla="*/ 537 h 2648"/>
              <a:gd name="T56" fmla="*/ 149 w 1824"/>
              <a:gd name="T57" fmla="*/ 637 h 2648"/>
              <a:gd name="T58" fmla="*/ 100 w 1824"/>
              <a:gd name="T59" fmla="*/ 752 h 2648"/>
              <a:gd name="T60" fmla="*/ 56 w 1824"/>
              <a:gd name="T61" fmla="*/ 883 h 2648"/>
              <a:gd name="T62" fmla="*/ 17 w 1824"/>
              <a:gd name="T63" fmla="*/ 1030 h 264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824" h="2648">
                <a:moveTo>
                  <a:pt x="0" y="2648"/>
                </a:moveTo>
                <a:lnTo>
                  <a:pt x="12" y="2464"/>
                </a:lnTo>
                <a:lnTo>
                  <a:pt x="32" y="2288"/>
                </a:lnTo>
                <a:lnTo>
                  <a:pt x="56" y="2120"/>
                </a:lnTo>
                <a:lnTo>
                  <a:pt x="88" y="1960"/>
                </a:lnTo>
                <a:lnTo>
                  <a:pt x="124" y="1808"/>
                </a:lnTo>
                <a:lnTo>
                  <a:pt x="166" y="1662"/>
                </a:lnTo>
                <a:lnTo>
                  <a:pt x="212" y="1524"/>
                </a:lnTo>
                <a:lnTo>
                  <a:pt x="262" y="1394"/>
                </a:lnTo>
                <a:lnTo>
                  <a:pt x="316" y="1270"/>
                </a:lnTo>
                <a:lnTo>
                  <a:pt x="372" y="1154"/>
                </a:lnTo>
                <a:lnTo>
                  <a:pt x="430" y="1044"/>
                </a:lnTo>
                <a:lnTo>
                  <a:pt x="490" y="942"/>
                </a:lnTo>
                <a:lnTo>
                  <a:pt x="550" y="846"/>
                </a:lnTo>
                <a:lnTo>
                  <a:pt x="612" y="758"/>
                </a:lnTo>
                <a:lnTo>
                  <a:pt x="672" y="674"/>
                </a:lnTo>
                <a:lnTo>
                  <a:pt x="734" y="598"/>
                </a:lnTo>
                <a:lnTo>
                  <a:pt x="792" y="528"/>
                </a:lnTo>
                <a:lnTo>
                  <a:pt x="850" y="464"/>
                </a:lnTo>
                <a:lnTo>
                  <a:pt x="906" y="408"/>
                </a:lnTo>
                <a:lnTo>
                  <a:pt x="960" y="356"/>
                </a:lnTo>
                <a:lnTo>
                  <a:pt x="1010" y="310"/>
                </a:lnTo>
                <a:lnTo>
                  <a:pt x="1056" y="270"/>
                </a:lnTo>
                <a:lnTo>
                  <a:pt x="1096" y="236"/>
                </a:lnTo>
                <a:lnTo>
                  <a:pt x="1134" y="208"/>
                </a:lnTo>
                <a:lnTo>
                  <a:pt x="1164" y="184"/>
                </a:lnTo>
                <a:lnTo>
                  <a:pt x="1190" y="166"/>
                </a:lnTo>
                <a:lnTo>
                  <a:pt x="1208" y="154"/>
                </a:lnTo>
                <a:lnTo>
                  <a:pt x="1220" y="146"/>
                </a:lnTo>
                <a:lnTo>
                  <a:pt x="1224" y="144"/>
                </a:lnTo>
                <a:lnTo>
                  <a:pt x="848" y="0"/>
                </a:lnTo>
                <a:lnTo>
                  <a:pt x="1728" y="56"/>
                </a:lnTo>
                <a:lnTo>
                  <a:pt x="1824" y="480"/>
                </a:lnTo>
                <a:lnTo>
                  <a:pt x="1568" y="328"/>
                </a:lnTo>
                <a:lnTo>
                  <a:pt x="1564" y="328"/>
                </a:lnTo>
                <a:lnTo>
                  <a:pt x="1554" y="332"/>
                </a:lnTo>
                <a:lnTo>
                  <a:pt x="1538" y="338"/>
                </a:lnTo>
                <a:lnTo>
                  <a:pt x="1514" y="346"/>
                </a:lnTo>
                <a:lnTo>
                  <a:pt x="1486" y="356"/>
                </a:lnTo>
                <a:lnTo>
                  <a:pt x="1452" y="370"/>
                </a:lnTo>
                <a:lnTo>
                  <a:pt x="1412" y="388"/>
                </a:lnTo>
                <a:lnTo>
                  <a:pt x="1370" y="410"/>
                </a:lnTo>
                <a:lnTo>
                  <a:pt x="1322" y="436"/>
                </a:lnTo>
                <a:lnTo>
                  <a:pt x="1270" y="466"/>
                </a:lnTo>
                <a:lnTo>
                  <a:pt x="1216" y="500"/>
                </a:lnTo>
                <a:lnTo>
                  <a:pt x="1158" y="540"/>
                </a:lnTo>
                <a:lnTo>
                  <a:pt x="1098" y="584"/>
                </a:lnTo>
                <a:lnTo>
                  <a:pt x="1034" y="636"/>
                </a:lnTo>
                <a:lnTo>
                  <a:pt x="970" y="692"/>
                </a:lnTo>
                <a:lnTo>
                  <a:pt x="904" y="756"/>
                </a:lnTo>
                <a:lnTo>
                  <a:pt x="836" y="824"/>
                </a:lnTo>
                <a:lnTo>
                  <a:pt x="770" y="900"/>
                </a:lnTo>
                <a:lnTo>
                  <a:pt x="700" y="984"/>
                </a:lnTo>
                <a:lnTo>
                  <a:pt x="632" y="1076"/>
                </a:lnTo>
                <a:lnTo>
                  <a:pt x="566" y="1174"/>
                </a:lnTo>
                <a:lnTo>
                  <a:pt x="498" y="1280"/>
                </a:lnTo>
                <a:lnTo>
                  <a:pt x="434" y="1394"/>
                </a:lnTo>
                <a:lnTo>
                  <a:pt x="370" y="1518"/>
                </a:lnTo>
                <a:lnTo>
                  <a:pt x="308" y="1650"/>
                </a:lnTo>
                <a:lnTo>
                  <a:pt x="248" y="1792"/>
                </a:lnTo>
                <a:lnTo>
                  <a:pt x="192" y="1944"/>
                </a:lnTo>
                <a:lnTo>
                  <a:pt x="138" y="2104"/>
                </a:lnTo>
                <a:lnTo>
                  <a:pt x="88" y="2274"/>
                </a:lnTo>
                <a:lnTo>
                  <a:pt x="42" y="2456"/>
                </a:lnTo>
                <a:lnTo>
                  <a:pt x="0" y="2648"/>
                </a:lnTo>
                <a:close/>
              </a:path>
            </a:pathLst>
          </a:custGeom>
          <a:solidFill>
            <a:srgbClr val="66FFCC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1200" cap="none" spc="0" normalizeH="0" baseline="0" noProof="0" dirty="0" smtClean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" name="Text Box 18"/>
          <p:cNvSpPr txBox="1">
            <a:spLocks noChangeArrowheads="1"/>
          </p:cNvSpPr>
          <p:nvPr/>
        </p:nvSpPr>
        <p:spPr bwMode="gray">
          <a:xfrm>
            <a:off x="5768738" y="4164426"/>
            <a:ext cx="178752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817" dir="270807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bg-BG" altLang="zh-CN" b="1" dirty="0" smtClean="0">
                <a:solidFill>
                  <a:srgbClr val="0C03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Връщане </a:t>
            </a:r>
            <a:r>
              <a:rPr lang="bg-BG" altLang="zh-CN" b="1" dirty="0">
                <a:solidFill>
                  <a:srgbClr val="0C03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на ваучер на </a:t>
            </a:r>
            <a:r>
              <a:rPr lang="bg-BG" altLang="zh-CN" b="1" dirty="0" smtClean="0">
                <a:solidFill>
                  <a:srgbClr val="0C03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Комисията </a:t>
            </a:r>
            <a:endParaRPr lang="en-US" altLang="zh-CN" b="1" dirty="0">
              <a:solidFill>
                <a:srgbClr val="0C03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宋体" charset="-122"/>
              <a:cs typeface="Times New Roman" panose="02020603050405020304" pitchFamily="18" charset="0"/>
            </a:endParaRPr>
          </a:p>
        </p:txBody>
      </p:sp>
      <p:sp>
        <p:nvSpPr>
          <p:cNvPr id="51" name="Text Box 12"/>
          <p:cNvSpPr txBox="1">
            <a:spLocks noChangeArrowheads="1"/>
          </p:cNvSpPr>
          <p:nvPr/>
        </p:nvSpPr>
        <p:spPr bwMode="gray">
          <a:xfrm>
            <a:off x="5925281" y="5173012"/>
            <a:ext cx="142703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bg-BG" altLang="zh-CN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611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bg-BG" altLang="zh-CN" sz="1400" b="1" dirty="0" smtClean="0">
                <a:solidFill>
                  <a:srgbClr val="4611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ОПЕРАТОР</a:t>
            </a:r>
            <a:endParaRPr lang="en-US" altLang="zh-CN" sz="1400" b="1" dirty="0" smtClean="0">
              <a:solidFill>
                <a:srgbClr val="4611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bg-BG" altLang="zh-CN" sz="1600" b="1" dirty="0" smtClean="0">
                <a:solidFill>
                  <a:srgbClr val="4611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7</a:t>
            </a:r>
            <a:endParaRPr lang="en-US" altLang="zh-CN" sz="1600" b="1" dirty="0">
              <a:solidFill>
                <a:srgbClr val="4611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zh-CN" sz="1400" b="1" dirty="0">
              <a:solidFill>
                <a:srgbClr val="4611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2" name="Text Box 18"/>
          <p:cNvSpPr txBox="1">
            <a:spLocks noChangeArrowheads="1"/>
          </p:cNvSpPr>
          <p:nvPr/>
        </p:nvSpPr>
        <p:spPr bwMode="gray">
          <a:xfrm>
            <a:off x="3560055" y="5097719"/>
            <a:ext cx="178752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817" dir="270807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bg-BG" altLang="zh-CN" b="1" dirty="0" smtClean="0">
                <a:solidFill>
                  <a:srgbClr val="0C03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Изплащане на ваучер</a:t>
            </a:r>
            <a:r>
              <a:rPr lang="en-US" altLang="zh-CN" b="1" dirty="0" smtClean="0">
                <a:solidFill>
                  <a:srgbClr val="0C03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</a:t>
            </a:r>
            <a:r>
              <a:rPr lang="bg-BG" altLang="zh-CN" b="1" dirty="0" smtClean="0">
                <a:solidFill>
                  <a:srgbClr val="0C03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на оператор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bg-BG" altLang="zh-CN" b="1" dirty="0" smtClean="0">
                <a:solidFill>
                  <a:srgbClr val="4611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8</a:t>
            </a:r>
            <a:endParaRPr lang="en-US" altLang="zh-CN" b="1" dirty="0">
              <a:solidFill>
                <a:srgbClr val="4611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zh-CN" b="1" dirty="0" smtClean="0">
              <a:solidFill>
                <a:srgbClr val="0C03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宋体" charset="-122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zh-CN" b="1" dirty="0">
              <a:solidFill>
                <a:srgbClr val="0C03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宋体" charset="-122"/>
              <a:cs typeface="Times New Roman" panose="02020603050405020304" pitchFamily="18" charset="0"/>
            </a:endParaRPr>
          </a:p>
        </p:txBody>
      </p:sp>
      <p:sp>
        <p:nvSpPr>
          <p:cNvPr id="33" name="Oval 11"/>
          <p:cNvSpPr>
            <a:spLocks noChangeArrowheads="1"/>
          </p:cNvSpPr>
          <p:nvPr/>
        </p:nvSpPr>
        <p:spPr bwMode="gray">
          <a:xfrm>
            <a:off x="1119013" y="880294"/>
            <a:ext cx="2046211" cy="2017733"/>
          </a:xfrm>
          <a:prstGeom prst="ellipse">
            <a:avLst/>
          </a:prstGeom>
          <a:solidFill>
            <a:srgbClr val="ECCAE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34" name="Text Box 16"/>
          <p:cNvSpPr txBox="1">
            <a:spLocks noChangeArrowheads="1"/>
          </p:cNvSpPr>
          <p:nvPr/>
        </p:nvSpPr>
        <p:spPr bwMode="gray">
          <a:xfrm>
            <a:off x="1188914" y="1059123"/>
            <a:ext cx="1942625" cy="2046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817" dir="270807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zh-CN" sz="1300" b="1" dirty="0">
                <a:solidFill>
                  <a:srgbClr val="0C03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ЗОП – обявяване на </a:t>
            </a:r>
            <a:r>
              <a:rPr lang="ru-RU" altLang="zh-CN" sz="1300" b="1" dirty="0" smtClean="0">
                <a:solidFill>
                  <a:srgbClr val="0C03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процедура за </a:t>
            </a:r>
            <a:r>
              <a:rPr lang="ru-RU" altLang="zh-CN" sz="1300" b="1" dirty="0" err="1" smtClean="0">
                <a:solidFill>
                  <a:srgbClr val="0C03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избор</a:t>
            </a:r>
            <a:r>
              <a:rPr lang="ru-RU" altLang="zh-CN" sz="1300" b="1" dirty="0" smtClean="0">
                <a:solidFill>
                  <a:srgbClr val="0C03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на оператор за </a:t>
            </a:r>
            <a:r>
              <a:rPr lang="ru-RU" altLang="zh-CN" sz="1300" b="1" dirty="0">
                <a:solidFill>
                  <a:srgbClr val="0C03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закупуване на оборудване, инсталиране, изграждане на </a:t>
            </a:r>
            <a:r>
              <a:rPr lang="ru-RU" altLang="zh-CN" sz="1300" b="1" dirty="0" err="1" smtClean="0">
                <a:solidFill>
                  <a:srgbClr val="0C03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WiFi</a:t>
            </a:r>
            <a:r>
              <a:rPr lang="ru-RU" altLang="zh-CN" sz="1300" b="1" dirty="0" smtClean="0">
                <a:solidFill>
                  <a:srgbClr val="0C03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altLang="zh-CN" sz="1300" b="1" dirty="0">
                <a:solidFill>
                  <a:srgbClr val="0C03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инсталации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bg-BG" altLang="zh-CN" b="1" dirty="0" smtClean="0">
                <a:solidFill>
                  <a:srgbClr val="4611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endParaRPr lang="en-US" altLang="zh-CN" b="1" dirty="0">
              <a:solidFill>
                <a:srgbClr val="4611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1" i="0" u="none" strike="noStrike" kern="1200" cap="none" spc="0" normalizeH="0" baseline="0" noProof="0" dirty="0" smtClean="0">
              <a:ln>
                <a:noFill/>
              </a:ln>
              <a:solidFill>
                <a:srgbClr val="0C03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5" name="Freeform 24"/>
          <p:cNvSpPr>
            <a:spLocks/>
          </p:cNvSpPr>
          <p:nvPr/>
        </p:nvSpPr>
        <p:spPr bwMode="gray">
          <a:xfrm rot="18806702" flipH="1">
            <a:off x="6193267" y="2933942"/>
            <a:ext cx="386561" cy="1199994"/>
          </a:xfrm>
          <a:custGeom>
            <a:avLst/>
            <a:gdLst>
              <a:gd name="T0" fmla="*/ 5 w 1824"/>
              <a:gd name="T1" fmla="*/ 1034 h 2648"/>
              <a:gd name="T2" fmla="*/ 23 w 1824"/>
              <a:gd name="T3" fmla="*/ 889 h 2648"/>
              <a:gd name="T4" fmla="*/ 50 w 1824"/>
              <a:gd name="T5" fmla="*/ 758 h 2648"/>
              <a:gd name="T6" fmla="*/ 86 w 1824"/>
              <a:gd name="T7" fmla="*/ 639 h 2648"/>
              <a:gd name="T8" fmla="*/ 128 w 1824"/>
              <a:gd name="T9" fmla="*/ 533 h 2648"/>
              <a:gd name="T10" fmla="*/ 173 w 1824"/>
              <a:gd name="T11" fmla="*/ 438 h 2648"/>
              <a:gd name="T12" fmla="*/ 222 w 1824"/>
              <a:gd name="T13" fmla="*/ 355 h 2648"/>
              <a:gd name="T14" fmla="*/ 271 w 1824"/>
              <a:gd name="T15" fmla="*/ 283 h 2648"/>
              <a:gd name="T16" fmla="*/ 319 w 1824"/>
              <a:gd name="T17" fmla="*/ 221 h 2648"/>
              <a:gd name="T18" fmla="*/ 365 w 1824"/>
              <a:gd name="T19" fmla="*/ 171 h 2648"/>
              <a:gd name="T20" fmla="*/ 407 w 1824"/>
              <a:gd name="T21" fmla="*/ 130 h 2648"/>
              <a:gd name="T22" fmla="*/ 442 w 1824"/>
              <a:gd name="T23" fmla="*/ 99 h 2648"/>
              <a:gd name="T24" fmla="*/ 469 w 1824"/>
              <a:gd name="T25" fmla="*/ 77 h 2648"/>
              <a:gd name="T26" fmla="*/ 487 w 1824"/>
              <a:gd name="T27" fmla="*/ 65 h 2648"/>
              <a:gd name="T28" fmla="*/ 493 w 1824"/>
              <a:gd name="T29" fmla="*/ 60 h 2648"/>
              <a:gd name="T30" fmla="*/ 696 w 1824"/>
              <a:gd name="T31" fmla="*/ 23 h 2648"/>
              <a:gd name="T32" fmla="*/ 632 w 1824"/>
              <a:gd name="T33" fmla="*/ 137 h 2648"/>
              <a:gd name="T34" fmla="*/ 627 w 1824"/>
              <a:gd name="T35" fmla="*/ 139 h 2648"/>
              <a:gd name="T36" fmla="*/ 610 w 1824"/>
              <a:gd name="T37" fmla="*/ 145 h 2648"/>
              <a:gd name="T38" fmla="*/ 585 w 1824"/>
              <a:gd name="T39" fmla="*/ 155 h 2648"/>
              <a:gd name="T40" fmla="*/ 552 w 1824"/>
              <a:gd name="T41" fmla="*/ 172 h 2648"/>
              <a:gd name="T42" fmla="*/ 512 w 1824"/>
              <a:gd name="T43" fmla="*/ 196 h 2648"/>
              <a:gd name="T44" fmla="*/ 467 w 1824"/>
              <a:gd name="T45" fmla="*/ 227 h 2648"/>
              <a:gd name="T46" fmla="*/ 416 w 1824"/>
              <a:gd name="T47" fmla="*/ 267 h 2648"/>
              <a:gd name="T48" fmla="*/ 364 w 1824"/>
              <a:gd name="T49" fmla="*/ 317 h 2648"/>
              <a:gd name="T50" fmla="*/ 310 w 1824"/>
              <a:gd name="T51" fmla="*/ 378 h 2648"/>
              <a:gd name="T52" fmla="*/ 255 w 1824"/>
              <a:gd name="T53" fmla="*/ 451 h 2648"/>
              <a:gd name="T54" fmla="*/ 201 w 1824"/>
              <a:gd name="T55" fmla="*/ 537 h 2648"/>
              <a:gd name="T56" fmla="*/ 149 w 1824"/>
              <a:gd name="T57" fmla="*/ 637 h 2648"/>
              <a:gd name="T58" fmla="*/ 100 w 1824"/>
              <a:gd name="T59" fmla="*/ 752 h 2648"/>
              <a:gd name="T60" fmla="*/ 56 w 1824"/>
              <a:gd name="T61" fmla="*/ 883 h 2648"/>
              <a:gd name="T62" fmla="*/ 17 w 1824"/>
              <a:gd name="T63" fmla="*/ 1030 h 264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824" h="2648">
                <a:moveTo>
                  <a:pt x="0" y="2648"/>
                </a:moveTo>
                <a:lnTo>
                  <a:pt x="12" y="2464"/>
                </a:lnTo>
                <a:lnTo>
                  <a:pt x="32" y="2288"/>
                </a:lnTo>
                <a:lnTo>
                  <a:pt x="56" y="2120"/>
                </a:lnTo>
                <a:lnTo>
                  <a:pt x="88" y="1960"/>
                </a:lnTo>
                <a:lnTo>
                  <a:pt x="124" y="1808"/>
                </a:lnTo>
                <a:lnTo>
                  <a:pt x="166" y="1662"/>
                </a:lnTo>
                <a:lnTo>
                  <a:pt x="212" y="1524"/>
                </a:lnTo>
                <a:lnTo>
                  <a:pt x="262" y="1394"/>
                </a:lnTo>
                <a:lnTo>
                  <a:pt x="316" y="1270"/>
                </a:lnTo>
                <a:lnTo>
                  <a:pt x="372" y="1154"/>
                </a:lnTo>
                <a:lnTo>
                  <a:pt x="430" y="1044"/>
                </a:lnTo>
                <a:lnTo>
                  <a:pt x="490" y="942"/>
                </a:lnTo>
                <a:lnTo>
                  <a:pt x="550" y="846"/>
                </a:lnTo>
                <a:lnTo>
                  <a:pt x="612" y="758"/>
                </a:lnTo>
                <a:lnTo>
                  <a:pt x="672" y="674"/>
                </a:lnTo>
                <a:lnTo>
                  <a:pt x="734" y="598"/>
                </a:lnTo>
                <a:lnTo>
                  <a:pt x="792" y="528"/>
                </a:lnTo>
                <a:lnTo>
                  <a:pt x="850" y="464"/>
                </a:lnTo>
                <a:lnTo>
                  <a:pt x="906" y="408"/>
                </a:lnTo>
                <a:lnTo>
                  <a:pt x="960" y="356"/>
                </a:lnTo>
                <a:lnTo>
                  <a:pt x="1010" y="310"/>
                </a:lnTo>
                <a:lnTo>
                  <a:pt x="1056" y="270"/>
                </a:lnTo>
                <a:lnTo>
                  <a:pt x="1096" y="236"/>
                </a:lnTo>
                <a:lnTo>
                  <a:pt x="1134" y="208"/>
                </a:lnTo>
                <a:lnTo>
                  <a:pt x="1164" y="184"/>
                </a:lnTo>
                <a:lnTo>
                  <a:pt x="1190" y="166"/>
                </a:lnTo>
                <a:lnTo>
                  <a:pt x="1208" y="154"/>
                </a:lnTo>
                <a:lnTo>
                  <a:pt x="1220" y="146"/>
                </a:lnTo>
                <a:lnTo>
                  <a:pt x="1224" y="144"/>
                </a:lnTo>
                <a:lnTo>
                  <a:pt x="848" y="0"/>
                </a:lnTo>
                <a:lnTo>
                  <a:pt x="1728" y="56"/>
                </a:lnTo>
                <a:lnTo>
                  <a:pt x="1824" y="480"/>
                </a:lnTo>
                <a:lnTo>
                  <a:pt x="1568" y="328"/>
                </a:lnTo>
                <a:lnTo>
                  <a:pt x="1564" y="328"/>
                </a:lnTo>
                <a:lnTo>
                  <a:pt x="1554" y="332"/>
                </a:lnTo>
                <a:lnTo>
                  <a:pt x="1538" y="338"/>
                </a:lnTo>
                <a:lnTo>
                  <a:pt x="1514" y="346"/>
                </a:lnTo>
                <a:lnTo>
                  <a:pt x="1486" y="356"/>
                </a:lnTo>
                <a:lnTo>
                  <a:pt x="1452" y="370"/>
                </a:lnTo>
                <a:lnTo>
                  <a:pt x="1412" y="388"/>
                </a:lnTo>
                <a:lnTo>
                  <a:pt x="1370" y="410"/>
                </a:lnTo>
                <a:lnTo>
                  <a:pt x="1322" y="436"/>
                </a:lnTo>
                <a:lnTo>
                  <a:pt x="1270" y="466"/>
                </a:lnTo>
                <a:lnTo>
                  <a:pt x="1216" y="500"/>
                </a:lnTo>
                <a:lnTo>
                  <a:pt x="1158" y="540"/>
                </a:lnTo>
                <a:lnTo>
                  <a:pt x="1098" y="584"/>
                </a:lnTo>
                <a:lnTo>
                  <a:pt x="1034" y="636"/>
                </a:lnTo>
                <a:lnTo>
                  <a:pt x="970" y="692"/>
                </a:lnTo>
                <a:lnTo>
                  <a:pt x="904" y="756"/>
                </a:lnTo>
                <a:lnTo>
                  <a:pt x="836" y="824"/>
                </a:lnTo>
                <a:lnTo>
                  <a:pt x="770" y="900"/>
                </a:lnTo>
                <a:lnTo>
                  <a:pt x="700" y="984"/>
                </a:lnTo>
                <a:lnTo>
                  <a:pt x="632" y="1076"/>
                </a:lnTo>
                <a:lnTo>
                  <a:pt x="566" y="1174"/>
                </a:lnTo>
                <a:lnTo>
                  <a:pt x="498" y="1280"/>
                </a:lnTo>
                <a:lnTo>
                  <a:pt x="434" y="1394"/>
                </a:lnTo>
                <a:lnTo>
                  <a:pt x="370" y="1518"/>
                </a:lnTo>
                <a:lnTo>
                  <a:pt x="308" y="1650"/>
                </a:lnTo>
                <a:lnTo>
                  <a:pt x="248" y="1792"/>
                </a:lnTo>
                <a:lnTo>
                  <a:pt x="192" y="1944"/>
                </a:lnTo>
                <a:lnTo>
                  <a:pt x="138" y="2104"/>
                </a:lnTo>
                <a:lnTo>
                  <a:pt x="88" y="2274"/>
                </a:lnTo>
                <a:lnTo>
                  <a:pt x="42" y="2456"/>
                </a:lnTo>
                <a:lnTo>
                  <a:pt x="0" y="2648"/>
                </a:lnTo>
                <a:close/>
              </a:path>
            </a:pathLst>
          </a:custGeom>
          <a:solidFill>
            <a:srgbClr val="66FFCC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1200" cap="none" spc="0" normalizeH="0" baseline="0" noProof="0" dirty="0" smtClean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AB22-4D39-4C20-92CC-8D60F8059ED5}" type="slidenum">
              <a:rPr lang="en-US" altLang="zh-CN" sz="1600" smtClean="0">
                <a:solidFill>
                  <a:srgbClr val="4611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-ExtB" panose="02010609060101010101" pitchFamily="49" charset="-122"/>
                <a:ea typeface="SimSun-ExtB" panose="02010609060101010101" pitchFamily="49" charset="-122"/>
              </a:rPr>
              <a:pPr/>
              <a:t>7</a:t>
            </a:fld>
            <a:endParaRPr lang="en-US" altLang="zh-CN" sz="1600" dirty="0">
              <a:solidFill>
                <a:srgbClr val="4611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Sun-ExtB" panose="02010609060101010101" pitchFamily="49" charset="-122"/>
              <a:ea typeface="SimSun-ExtB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4512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8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3636173"/>
              </p:ext>
            </p:extLst>
          </p:nvPr>
        </p:nvGraphicFramePr>
        <p:xfrm>
          <a:off x="107504" y="620688"/>
          <a:ext cx="8893175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C63C-F977-4891-A96C-AFAC8973E162}" type="slidenum">
              <a:rPr lang="zh-CN" altLang="en-US" sz="1600" b="1" smtClean="0">
                <a:solidFill>
                  <a:srgbClr val="4611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fld>
            <a:endParaRPr lang="zh-CN" altLang="en-US" sz="1600" b="1" dirty="0">
              <a:solidFill>
                <a:srgbClr val="4611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411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bg-BG" altLang="zh-CN" b="1" dirty="0" smtClean="0">
                <a:solidFill>
                  <a:srgbClr val="4611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Онлайн портал</a:t>
            </a:r>
            <a:endParaRPr lang="bg-BG" altLang="zh-CN" b="1" dirty="0">
              <a:solidFill>
                <a:srgbClr val="4611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908720"/>
            <a:ext cx="8910990" cy="576064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bg-BG" altLang="zh-CN" sz="6400" b="1" dirty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опростен формуляр; </a:t>
            </a:r>
            <a:endParaRPr lang="bg-BG" altLang="zh-CN" sz="6400" b="1" dirty="0" smtClean="0">
              <a:solidFill>
                <a:srgbClr val="4611D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bg-BG" altLang="zh-CN" sz="6400" b="1" dirty="0" smtClean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порталът ще бъде </a:t>
            </a:r>
            <a:r>
              <a:rPr lang="ru-RU" altLang="zh-CN" sz="6400" b="1" dirty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отворен </a:t>
            </a:r>
            <a:r>
              <a:rPr lang="bg-BG" altLang="zh-CN" sz="6400" b="1" dirty="0" smtClean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няколко</a:t>
            </a:r>
            <a:r>
              <a:rPr lang="ru-RU" altLang="zh-CN" sz="6400" b="1" dirty="0" smtClean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altLang="zh-CN" sz="6400" b="1" dirty="0" smtClean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седмици</a:t>
            </a:r>
            <a:r>
              <a:rPr lang="ru-RU" altLang="zh-CN" sz="6400" b="1" dirty="0" smtClean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6400" b="1" dirty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преди обявяване на конкурса и желаещите ще могат да попълнят </a:t>
            </a:r>
            <a:r>
              <a:rPr lang="ru-RU" altLang="zh-CN" sz="6400" b="1" dirty="0" smtClean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bg-BG" altLang="zh-CN" sz="6400" b="1" dirty="0" smtClean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съхранят</a:t>
            </a:r>
            <a:r>
              <a:rPr lang="ru-RU" altLang="zh-CN" sz="6400" b="1" dirty="0" smtClean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altLang="zh-CN" sz="6400" b="1" dirty="0" smtClean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своите</a:t>
            </a:r>
            <a:r>
              <a:rPr lang="ru-RU" altLang="zh-CN" sz="6400" b="1" dirty="0" smtClean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altLang="zh-CN" sz="6400" b="1" dirty="0" smtClean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формуляри</a:t>
            </a:r>
            <a:r>
              <a:rPr lang="ru-RU" altLang="zh-CN" sz="6400" b="1" dirty="0" smtClean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bg-BG" altLang="zh-CN" sz="6400" b="1" dirty="0" smtClean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опцията </a:t>
            </a:r>
            <a:r>
              <a:rPr lang="bg-BG" altLang="zh-CN" sz="6400" b="1" dirty="0" smtClean="0">
                <a:solidFill>
                  <a:srgbClr val="4611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„подаване“ </a:t>
            </a:r>
            <a:r>
              <a:rPr lang="bg-BG" altLang="zh-CN" sz="6400" b="1" dirty="0" smtClean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 стане активна след обявяване на конкурса; </a:t>
            </a:r>
          </a:p>
          <a:p>
            <a:pPr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bg-BG" altLang="zh-CN" sz="6400" b="1" dirty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порталът</a:t>
            </a:r>
            <a:r>
              <a:rPr lang="ru-RU" altLang="zh-CN" sz="6400" b="1" dirty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altLang="zh-CN" sz="6400" b="1" dirty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 работи на всички </a:t>
            </a:r>
            <a:r>
              <a:rPr lang="bg-BG" altLang="zh-CN" sz="6400" b="1" dirty="0" smtClean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официални езици </a:t>
            </a:r>
            <a:r>
              <a:rPr lang="ru-RU" altLang="zh-CN" sz="6400" b="1" dirty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ЕС;</a:t>
            </a:r>
          </a:p>
          <a:p>
            <a:pPr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bg-BG" altLang="zh-CN" sz="6400" b="1" dirty="0" smtClean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общините са предвидени раздели за </a:t>
            </a:r>
            <a:r>
              <a:rPr lang="bg-BG" altLang="bg-BG" sz="6400" b="1" dirty="0" smtClean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</a:t>
            </a:r>
            <a:r>
              <a:rPr lang="bg-BG" altLang="bg-BG" sz="6400" b="1" dirty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кандидатстване и избор на </a:t>
            </a:r>
            <a:r>
              <a:rPr lang="bg-BG" altLang="bg-BG" sz="6400" b="1" dirty="0" smtClean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бенефициенти;</a:t>
            </a:r>
            <a:endParaRPr lang="bg-BG" altLang="bg-BG" sz="6400" b="1" dirty="0">
              <a:solidFill>
                <a:srgbClr val="4611D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bg-BG" altLang="zh-CN" sz="6400" b="1" dirty="0" smtClean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операторите: </a:t>
            </a:r>
            <a:r>
              <a:rPr lang="ru-RU" altLang="zh-CN" sz="6400" b="1" dirty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и </a:t>
            </a:r>
            <a:r>
              <a:rPr lang="bg-BG" altLang="zh-CN" sz="6400" b="1" dirty="0" smtClean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акредитация</a:t>
            </a:r>
            <a:r>
              <a:rPr lang="ru-RU" altLang="zh-CN" sz="6400" b="1" dirty="0" smtClean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6400" b="1" dirty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доставка на </a:t>
            </a:r>
            <a:r>
              <a:rPr lang="bg-BG" altLang="zh-CN" sz="6400" b="1" dirty="0" smtClean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мрежово оборудване </a:t>
            </a:r>
            <a:r>
              <a:rPr lang="ru-RU" altLang="zh-CN" sz="6400" b="1" dirty="0" smtClean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WiFi4EU;</a:t>
            </a:r>
            <a:endParaRPr lang="bg-BG" altLang="zh-CN" sz="6400" b="1" dirty="0" smtClean="0">
              <a:solidFill>
                <a:srgbClr val="4611D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195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bg-BG" altLang="zh-CN" sz="6400" b="1" dirty="0" smtClean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общините могат да изберат и оператор, който не е регистриран на портала, но в случай че бъдат одобрени за финансиране, операторът следва да се регистрира;</a:t>
            </a:r>
          </a:p>
          <a:p>
            <a:pPr marL="0" indent="36195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bg-BG" altLang="zh-CN" sz="6400" b="1" dirty="0" smtClean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 се публикува разнообразна полезна информация;</a:t>
            </a:r>
          </a:p>
          <a:p>
            <a:pPr marL="0" indent="36195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bg-BG" altLang="bg-BG" sz="6400" b="1" dirty="0" smtClean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разработване </a:t>
            </a:r>
            <a:r>
              <a:rPr lang="bg-BG" altLang="bg-BG" sz="6400" b="1" dirty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конкретни приложения, включително за Wi-Fi инсталационни компании, за да предоставят подробности за точките за достъп и за крайните потребители на безплатните обществени точки </a:t>
            </a:r>
            <a:r>
              <a:rPr lang="bg-BG" altLang="bg-BG" sz="6400" b="1" dirty="0" smtClean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WiFi4EU;</a:t>
            </a:r>
          </a:p>
          <a:p>
            <a:pPr marL="0" indent="36195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bg-BG" altLang="bg-BG" sz="6400" b="1" dirty="0" smtClean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чрез </a:t>
            </a:r>
            <a:r>
              <a:rPr lang="bg-BG" altLang="bg-BG" sz="6400" b="1" dirty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</a:t>
            </a:r>
            <a:r>
              <a:rPr lang="bg-BG" altLang="bg-BG" sz="6400" b="1" dirty="0" smtClean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 се осъществява мониторинг </a:t>
            </a:r>
            <a:r>
              <a:rPr lang="bg-BG" altLang="bg-BG" sz="6400" b="1" dirty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bg-BG" altLang="bg-BG" sz="6400" b="1" dirty="0" smtClean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мрежата;</a:t>
            </a:r>
          </a:p>
          <a:p>
            <a:pPr marL="0" indent="36195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bg-BG" altLang="bg-BG" sz="6400" b="1" dirty="0" smtClean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персонализирани </a:t>
            </a:r>
            <a:r>
              <a:rPr lang="bg-BG" altLang="bg-BG" sz="6400" b="1" dirty="0">
                <a:solidFill>
                  <a:srgbClr val="461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целеви страници за местните публични органи, предлагащи услугата. 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endParaRPr lang="bg-BG" altLang="zh-CN" sz="6400" b="1" dirty="0" smtClean="0">
              <a:solidFill>
                <a:srgbClr val="4611D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195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bg-BG" altLang="zh-CN" sz="6400" b="1" dirty="0" smtClean="0">
              <a:solidFill>
                <a:srgbClr val="4611D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spcAft>
                <a:spcPts val="600"/>
              </a:spcAft>
              <a:buNone/>
            </a:pPr>
            <a:endParaRPr lang="bg-BG" altLang="zh-CN" b="1" dirty="0" smtClean="0">
              <a:solidFill>
                <a:srgbClr val="4611D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spcAft>
                <a:spcPts val="600"/>
              </a:spcAft>
              <a:buNone/>
            </a:pPr>
            <a:endParaRPr lang="en-US" altLang="zh-CN" b="1" dirty="0" smtClean="0">
              <a:solidFill>
                <a:srgbClr val="4611D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spcAft>
                <a:spcPts val="600"/>
              </a:spcAft>
              <a:buNone/>
            </a:pPr>
            <a:endParaRPr lang="ru-RU" altLang="zh-CN" b="1" dirty="0">
              <a:solidFill>
                <a:srgbClr val="0C038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C63C-F977-4891-A96C-AFAC8973E162}" type="slidenum">
              <a:rPr lang="zh-CN" altLang="en-US" sz="1600" b="1" smtClean="0">
                <a:solidFill>
                  <a:srgbClr val="4611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fld>
            <a:endParaRPr lang="zh-CN" altLang="en-US" sz="1600" b="1" dirty="0">
              <a:solidFill>
                <a:srgbClr val="4611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759202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4.xml><?xml version="1.0" encoding="utf-8"?>
<a:theme xmlns:a="http://schemas.openxmlformats.org/drawingml/2006/main" name="1_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Presentation11</Template>
  <TotalTime>1803</TotalTime>
  <Words>2939</Words>
  <Application>Microsoft Office PowerPoint</Application>
  <PresentationFormat>On-screen Show (4:3)</PresentationFormat>
  <Paragraphs>260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29</vt:i4>
      </vt:variant>
    </vt:vector>
  </HeadingPairs>
  <TitlesOfParts>
    <vt:vector size="46" baseType="lpstr">
      <vt:lpstr>宋体</vt:lpstr>
      <vt:lpstr>SimSun-ExtB</vt:lpstr>
      <vt:lpstr>Arial</vt:lpstr>
      <vt:lpstr>Arial Unicode MS</vt:lpstr>
      <vt:lpstr>Calibri</vt:lpstr>
      <vt:lpstr>Corbel</vt:lpstr>
      <vt:lpstr>Times New Roman</vt:lpstr>
      <vt:lpstr>Verdana</vt:lpstr>
      <vt:lpstr>Wingdings</vt:lpstr>
      <vt:lpstr>Wingdings 2</vt:lpstr>
      <vt:lpstr>幼圆</vt:lpstr>
      <vt:lpstr>Office Theme</vt:lpstr>
      <vt:lpstr>Office 主题</vt:lpstr>
      <vt:lpstr>Frame</vt:lpstr>
      <vt:lpstr>1_Frame</vt:lpstr>
      <vt:lpstr>1_Office Theme</vt:lpstr>
      <vt:lpstr>2_Frame</vt:lpstr>
      <vt:lpstr>Инициативата WiFi4EU -  безплатен интернет за европейците  </vt:lpstr>
      <vt:lpstr>Инициативата WiFi4EU</vt:lpstr>
      <vt:lpstr>ОБЩА ИНФОРМАЦИЯ</vt:lpstr>
      <vt:lpstr>PowerPoint Presentation</vt:lpstr>
      <vt:lpstr>Кандидатстват местни публични органи (общини или групи от общини), които:</vt:lpstr>
      <vt:lpstr> Процедурни стъпки</vt:lpstr>
      <vt:lpstr> </vt:lpstr>
      <vt:lpstr>PowerPoint Presentation</vt:lpstr>
      <vt:lpstr>Онлайн портал</vt:lpstr>
      <vt:lpstr>PowerPoint Presentation</vt:lpstr>
      <vt:lpstr>PowerPoint Presentation</vt:lpstr>
      <vt:lpstr>PowerPoint Presentation</vt:lpstr>
      <vt:lpstr>PowerPoint Presentation</vt:lpstr>
      <vt:lpstr>Допълнителна информация</vt:lpstr>
      <vt:lpstr>PowerPoint Presentation</vt:lpstr>
      <vt:lpstr>Историята</vt:lpstr>
      <vt:lpstr>Законодателните инициативи</vt:lpstr>
      <vt:lpstr>Законодателните инициативи</vt:lpstr>
      <vt:lpstr>Единната информационна точка (ЕИТ)</vt:lpstr>
      <vt:lpstr> </vt:lpstr>
      <vt:lpstr>Физическа инфраструктура </vt:lpstr>
      <vt:lpstr> Софтуерната платформа „Единна информационна точка“  ще:</vt:lpstr>
      <vt:lpstr>Минимална информация</vt:lpstr>
      <vt:lpstr>Процедура за достъп до информация</vt:lpstr>
      <vt:lpstr>Процедура при промяна на данните в ЕИТ</vt:lpstr>
      <vt:lpstr>PowerPoint Presentation</vt:lpstr>
      <vt:lpstr>Допълнителни права на операторите на електронни съобщителни мрежи </vt:lpstr>
      <vt:lpstr>Регистри</vt:lpstr>
      <vt:lpstr>PowerPoint Presentation</vt:lpstr>
    </vt:vector>
  </TitlesOfParts>
  <Company>MTITC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PowerPoint template, IT</dc:subject>
  <dc:creator>Hristina Dobreva</dc:creator>
  <cp:keywords>IT, IT PowerPoint template, free, PowerPoint template, download, PPT template, PowerPoint templates, slideshow template, POT, POTX, Power Point template, slide show template</cp:keywords>
  <dc:description>Made by Leawo Software. To find more free PowerPoint templates, please visit http://www.leawo.com/free-powerpoint-templates/</dc:description>
  <cp:lastModifiedBy>Hristina Dobreva</cp:lastModifiedBy>
  <cp:revision>117</cp:revision>
  <dcterms:created xsi:type="dcterms:W3CDTF">2017-10-06T07:14:23Z</dcterms:created>
  <dcterms:modified xsi:type="dcterms:W3CDTF">2017-11-07T15:55:43Z</dcterms:modified>
  <cp:category>PowerPoint template, IT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64440492-4C8B-11D1-8B70-080036B11A03}" pid="4">
    <vt:lpwstr>http://www.leawo.com/free-powerpoint-templates/</vt:lpwstr>
  </property>
</Properties>
</file>