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4" r:id="rId1"/>
    <p:sldMasterId id="2147483708" r:id="rId2"/>
  </p:sldMasterIdLst>
  <p:notesMasterIdLst>
    <p:notesMasterId r:id="rId13"/>
  </p:notesMasterIdLst>
  <p:handoutMasterIdLst>
    <p:handoutMasterId r:id="rId14"/>
  </p:handoutMasterIdLst>
  <p:sldIdLst>
    <p:sldId id="328" r:id="rId3"/>
    <p:sldId id="329" r:id="rId4"/>
    <p:sldId id="324" r:id="rId5"/>
    <p:sldId id="326" r:id="rId6"/>
    <p:sldId id="318" r:id="rId7"/>
    <p:sldId id="321" r:id="rId8"/>
    <p:sldId id="322" r:id="rId9"/>
    <p:sldId id="320" r:id="rId10"/>
    <p:sldId id="323" r:id="rId11"/>
    <p:sldId id="330" r:id="rId12"/>
  </p:sldIdLst>
  <p:sldSz cx="9144000" cy="6858000" type="screen4x3"/>
  <p:notesSz cx="6797675" cy="9926638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82"/>
    <a:srgbClr val="004B8A"/>
    <a:srgbClr val="004E8C"/>
    <a:srgbClr val="FF5B5B"/>
    <a:srgbClr val="D20000"/>
    <a:srgbClr val="255559"/>
    <a:srgbClr val="002A4C"/>
    <a:srgbClr val="456A1C"/>
    <a:srgbClr val="2F4913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89357" autoAdjust="0"/>
  </p:normalViewPr>
  <p:slideViewPr>
    <p:cSldViewPr>
      <p:cViewPr varScale="1">
        <p:scale>
          <a:sx n="82" d="100"/>
          <a:sy n="82" d="100"/>
        </p:scale>
        <p:origin x="11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anchor="ctr" anchorCtr="1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bg-BG"/>
              <a:t>Финансово изпълнение на ОПТ към 20.</a:t>
            </a:r>
            <a:r>
              <a:rPr lang="en-US"/>
              <a:t>11</a:t>
            </a:r>
            <a:r>
              <a:rPr lang="bg-BG"/>
              <a:t>.201</a:t>
            </a:r>
            <a:r>
              <a:rPr lang="en-US"/>
              <a:t>5</a:t>
            </a:r>
            <a:r>
              <a:rPr lang="bg-BG"/>
              <a:t> г. (евро)</a:t>
            </a:r>
          </a:p>
        </c:rich>
      </c:tx>
      <c:layout>
        <c:manualLayout>
          <c:xMode val="edge"/>
          <c:yMode val="edge"/>
          <c:x val="0.2553080344123651"/>
          <c:y val="4.239401496259354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965826233671772"/>
          <c:y val="0.12718204488778054"/>
          <c:w val="0.83480582288325089"/>
          <c:h val="0.59434746467165422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00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8064A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invertIfNegative val="0"/>
            <c:bubble3D val="0"/>
            <c:spPr>
              <a:solidFill>
                <a:srgbClr val="F7964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9873140857392824E-3"/>
                  <c:y val="-0.27345636482939645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2 003 481 166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806211723534566E-4"/>
                  <c:y val="-0.28350448381452337"/>
                </c:manualLayout>
              </c:layout>
              <c:tx>
                <c:rich>
                  <a:bodyPr/>
                  <a:lstStyle/>
                  <a:p>
                    <a:r>
                      <a:rPr lang="en-US" sz="1000" b="1" i="0" u="none" strike="noStrike" baseline="0">
                        <a:effectLst/>
                      </a:rPr>
                      <a:t>2 037 748 437</a:t>
                    </a:r>
                    <a:r>
                      <a:rPr lang="en-US" sz="1000" b="1" i="0" u="none" strike="noStrike" baseline="0"/>
                      <a:t> </a:t>
                    </a:r>
                  </a:p>
                  <a:p>
                    <a:r>
                      <a:rPr lang="en-US" sz="1000" b="1" i="0" u="none" strike="noStrike" baseline="0">
                        <a:effectLst/>
                      </a:rPr>
                      <a:t>101,71%</a:t>
                    </a:r>
                    <a:r>
                      <a:rPr lang="en-US" sz="1000" b="1" i="0" u="none" strike="noStrike" baseline="0"/>
                      <a:t>   </a:t>
                    </a:r>
                    <a:endParaRPr lang="en-US" sz="1000" b="0" i="0" u="none" strike="noStrike" baseline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4760498687664071E-3"/>
                  <c:y val="-0.31856900699912521"/>
                </c:manualLayout>
              </c:layout>
              <c:tx>
                <c:rich>
                  <a:bodyPr/>
                  <a:lstStyle/>
                  <a:p>
                    <a:endParaRPr lang="en-US" sz="1000" b="1" i="0" u="none" strike="noStrike" baseline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endParaRPr lang="en-US" sz="1000" b="1" i="0" u="none" strike="noStrike" baseline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endParaRPr lang="en-US" sz="1000" b="1" i="0" u="none" strike="noStrike" baseline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r>
                      <a:rPr lang="en-US" sz="1000" b="1" i="0" u="none" strike="noStrike" baseline="0">
                        <a:effectLst/>
                      </a:rPr>
                      <a:t>1 989 377 114</a:t>
                    </a:r>
                    <a:r>
                      <a:rPr lang="en-US" sz="1000" b="1" i="0" u="none" strike="noStrike" baseline="0"/>
                      <a:t> </a:t>
                    </a:r>
                  </a:p>
                  <a:p>
                    <a:r>
                      <a:rPr lang="en-US" sz="1000" b="1" i="0" u="none" strike="noStrike" baseline="0">
                        <a:effectLst/>
                      </a:rPr>
                      <a:t>99,30%</a:t>
                    </a:r>
                    <a:r>
                      <a:rPr lang="en-US" sz="1000" b="1" i="0" u="none" strike="noStrike" baseline="0"/>
                      <a:t>  </a:t>
                    </a:r>
                    <a:endParaRPr lang="en-US" sz="1000" b="0" i="0" u="none" strike="noStrike" baseline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8499562554680669E-3"/>
                  <c:y val="-0.23724883347914849"/>
                </c:manualLayout>
              </c:layout>
              <c:tx>
                <c:rich>
                  <a:bodyPr/>
                  <a:lstStyle/>
                  <a:p>
                    <a:r>
                      <a:rPr lang="en-US" sz="1000" b="1" i="0" u="none" strike="noStrike" baseline="0">
                        <a:effectLst/>
                      </a:rPr>
                      <a:t>1 618 211 926</a:t>
                    </a:r>
                    <a:r>
                      <a:rPr lang="en-US" sz="1000" b="1" i="0" u="none" strike="noStrike" baseline="0"/>
                      <a:t>  </a:t>
                    </a:r>
                  </a:p>
                  <a:p>
                    <a:r>
                      <a:rPr lang="en-US" sz="1000" b="1" i="0" u="none" strike="noStrike" baseline="0">
                        <a:effectLst/>
                      </a:rPr>
                      <a:t>80,77%</a:t>
                    </a:r>
                    <a:r>
                      <a:rPr lang="en-US" sz="1000" b="1" i="0" u="none" strike="noStrike" baseline="0"/>
                      <a:t>  </a:t>
                    </a:r>
                    <a:endParaRPr lang="en-US" sz="1000" b="0" i="0" u="none" strike="noStrike" baseline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808836395450577E-3"/>
                  <c:y val="-0.23661271507728204"/>
                </c:manualLayout>
              </c:layout>
              <c:tx>
                <c:rich>
                  <a:bodyPr/>
                  <a:lstStyle/>
                  <a:p>
                    <a:r>
                      <a:rPr lang="en-US" sz="1000" b="1" i="0" u="none" strike="noStrike" baseline="0" dirty="0">
                        <a:effectLst/>
                      </a:rPr>
                      <a:t>1 624 479 </a:t>
                    </a:r>
                    <a:r>
                      <a:rPr lang="en-US" sz="1000" b="1" i="0" u="none" strike="noStrike" baseline="0" dirty="0" smtClean="0">
                        <a:effectLst/>
                      </a:rPr>
                      <a:t>623</a:t>
                    </a:r>
                    <a:endParaRPr lang="en-US" sz="1000" b="1" i="0" u="none" strike="noStrike" baseline="0" dirty="0">
                      <a:effectLst/>
                    </a:endParaRP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4659886264216972E-3"/>
                  <c:y val="-0.17159649314669015"/>
                </c:manualLayout>
              </c:layout>
              <c:tx>
                <c:rich>
                  <a:bodyPr/>
                  <a:lstStyle/>
                  <a:p>
                    <a:r>
                      <a:rPr lang="en-US" sz="1000" b="1" i="0" u="none" strike="noStrike" baseline="0">
                        <a:effectLst/>
                      </a:rPr>
                      <a:t>1 107 711 949</a:t>
                    </a:r>
                    <a:r>
                      <a:rPr lang="en-US" sz="1000" b="1" i="0" u="none" strike="noStrike" baseline="0"/>
                      <a:t> </a:t>
                    </a:r>
                  </a:p>
                  <a:p>
                    <a:r>
                      <a:rPr lang="en-US" sz="1000" b="1" i="0" u="none" strike="noStrike" baseline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68,19%</a:t>
                    </a:r>
                    <a:endParaRPr lang="en-US" sz="1000" b="0" i="0" u="none" strike="noStrike" baseline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7777777777777809E-3"/>
                  <c:y val="-0.17201789880431623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1 107 711 949</a:t>
                    </a:r>
                  </a:p>
                  <a:p>
                    <a:r>
                      <a:rPr lang="en-US" b="1"/>
                      <a:t>68,19%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Лист1!$A$1:$G$1</c:f>
              <c:strCache>
                <c:ptCount val="7"/>
                <c:pt idx="0">
                  <c:v>Бюджет (евро)</c:v>
                </c:pt>
                <c:pt idx="1">
                  <c:v>Размер на предоставената БФП (евро)</c:v>
                </c:pt>
                <c:pt idx="2">
                  <c:v>Размер на сключените договори с изпълнители, допустими по ОПТ (евро)</c:v>
                </c:pt>
                <c:pt idx="3">
                  <c:v>Размер на изплатените средства (евро)</c:v>
                </c:pt>
                <c:pt idx="4">
                  <c:v>Финансиране от ЕС</c:v>
                </c:pt>
                <c:pt idx="5">
                  <c:v>Сертифицирани разходи към ЕК (само ЕС)</c:v>
                </c:pt>
                <c:pt idx="6">
                  <c:v>Получени траншове от ЕК (само ЕС)</c:v>
                </c:pt>
              </c:strCache>
            </c:strRef>
          </c:cat>
          <c:val>
            <c:numRef>
              <c:f>Лист1!$A$2:$G$2</c:f>
              <c:numCache>
                <c:formatCode>#,##0</c:formatCode>
                <c:ptCount val="7"/>
                <c:pt idx="0">
                  <c:v>2003481166</c:v>
                </c:pt>
                <c:pt idx="1">
                  <c:v>2037748436.5205564</c:v>
                </c:pt>
                <c:pt idx="2">
                  <c:v>1989377113.985467</c:v>
                </c:pt>
                <c:pt idx="3">
                  <c:v>1618211926.1799996</c:v>
                </c:pt>
                <c:pt idx="4">
                  <c:v>1624479623</c:v>
                </c:pt>
                <c:pt idx="5">
                  <c:v>1107711949</c:v>
                </c:pt>
                <c:pt idx="6">
                  <c:v>1107711949.21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37179184"/>
        <c:axId val="1337179728"/>
      </c:barChart>
      <c:catAx>
        <c:axId val="133717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1337179728"/>
        <c:crosses val="autoZero"/>
        <c:auto val="1"/>
        <c:lblAlgn val="ctr"/>
        <c:lblOffset val="100"/>
        <c:noMultiLvlLbl val="0"/>
      </c:catAx>
      <c:valAx>
        <c:axId val="133717972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133717918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bg-BG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bg-BG"/>
              <a:t>Финансово изпълнение на ОПТ по приоритетни</a:t>
            </a:r>
            <a:r>
              <a:rPr lang="bg-BG" baseline="0"/>
              <a:t> оси </a:t>
            </a:r>
            <a:r>
              <a:rPr lang="bg-BG"/>
              <a:t>към 20.</a:t>
            </a:r>
            <a:r>
              <a:rPr lang="en-US"/>
              <a:t>11</a:t>
            </a:r>
            <a:r>
              <a:rPr lang="bg-BG"/>
              <a:t>.201</a:t>
            </a:r>
            <a:r>
              <a:rPr lang="en-US"/>
              <a:t>5</a:t>
            </a:r>
            <a:r>
              <a:rPr lang="bg-BG"/>
              <a:t> г. (евро) </a:t>
            </a:r>
          </a:p>
        </c:rich>
      </c:tx>
      <c:layout>
        <c:manualLayout>
          <c:xMode val="edge"/>
          <c:yMode val="edge"/>
          <c:x val="0.30225186489846673"/>
          <c:y val="5.797097421645826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8871995441359288"/>
          <c:y val="0.11709278987185429"/>
          <c:w val="0.62880631716844015"/>
          <c:h val="0.62503026092326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Лист1!$B$35</c:f>
              <c:strCache>
                <c:ptCount val="1"/>
                <c:pt idx="0">
                  <c:v>Стойност на сключените договори  с изпълнители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Лист1!$A$36:$A$40</c:f>
              <c:strCache>
                <c:ptCount val="5"/>
                <c:pt idx="0">
                  <c:v>ПО 1</c:v>
                </c:pt>
                <c:pt idx="1">
                  <c:v>ПО 2</c:v>
                </c:pt>
                <c:pt idx="2">
                  <c:v>ПО 3</c:v>
                </c:pt>
                <c:pt idx="3">
                  <c:v>ПО 4</c:v>
                </c:pt>
                <c:pt idx="4">
                  <c:v>ПО 5</c:v>
                </c:pt>
              </c:strCache>
            </c:strRef>
          </c:cat>
          <c:val>
            <c:numRef>
              <c:f>Лист1!$B$36:$B$40</c:f>
              <c:numCache>
                <c:formatCode>#,##0</c:formatCode>
                <c:ptCount val="5"/>
                <c:pt idx="0">
                  <c:v>709880892.38779998</c:v>
                </c:pt>
                <c:pt idx="1">
                  <c:v>876280705.20749986</c:v>
                </c:pt>
                <c:pt idx="2">
                  <c:v>329442527.19781387</c:v>
                </c:pt>
                <c:pt idx="3">
                  <c:v>33913837.174117669</c:v>
                </c:pt>
                <c:pt idx="4">
                  <c:v>65950000</c:v>
                </c:pt>
              </c:numCache>
            </c:numRef>
          </c:val>
        </c:ser>
        <c:ser>
          <c:idx val="1"/>
          <c:order val="1"/>
          <c:tx>
            <c:strRef>
              <c:f>Лист1!$C$35</c:f>
              <c:strCache>
                <c:ptCount val="1"/>
                <c:pt idx="0">
                  <c:v>Размер на изплатените средства 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Лист1!$A$36:$A$40</c:f>
              <c:strCache>
                <c:ptCount val="5"/>
                <c:pt idx="0">
                  <c:v>ПО 1</c:v>
                </c:pt>
                <c:pt idx="1">
                  <c:v>ПО 2</c:v>
                </c:pt>
                <c:pt idx="2">
                  <c:v>ПО 3</c:v>
                </c:pt>
                <c:pt idx="3">
                  <c:v>ПО 4</c:v>
                </c:pt>
                <c:pt idx="4">
                  <c:v>ПО 5</c:v>
                </c:pt>
              </c:strCache>
            </c:strRef>
          </c:cat>
          <c:val>
            <c:numRef>
              <c:f>Лист1!$C$36:$C$40</c:f>
              <c:numCache>
                <c:formatCode>#,##0</c:formatCode>
                <c:ptCount val="5"/>
                <c:pt idx="0">
                  <c:v>545717165.57000005</c:v>
                </c:pt>
                <c:pt idx="1">
                  <c:v>712854156.38</c:v>
                </c:pt>
                <c:pt idx="2">
                  <c:v>294127007.80000001</c:v>
                </c:pt>
                <c:pt idx="3">
                  <c:v>27230741.600000001</c:v>
                </c:pt>
                <c:pt idx="4">
                  <c:v>38282854.830000006</c:v>
                </c:pt>
              </c:numCache>
            </c:numRef>
          </c:val>
        </c:ser>
        <c:ser>
          <c:idx val="2"/>
          <c:order val="2"/>
          <c:tx>
            <c:strRef>
              <c:f>Лист1!$D$35</c:f>
              <c:strCache>
                <c:ptCount val="1"/>
                <c:pt idx="0">
                  <c:v>Размер на сертифицираните средства </c:v>
                </c:pt>
              </c:strCache>
            </c:strRef>
          </c:tx>
          <c:spPr>
            <a:solidFill>
              <a:srgbClr val="C0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Лист1!$A$36:$A$40</c:f>
              <c:strCache>
                <c:ptCount val="5"/>
                <c:pt idx="0">
                  <c:v>ПО 1</c:v>
                </c:pt>
                <c:pt idx="1">
                  <c:v>ПО 2</c:v>
                </c:pt>
                <c:pt idx="2">
                  <c:v>ПО 3</c:v>
                </c:pt>
                <c:pt idx="3">
                  <c:v>ПО 4</c:v>
                </c:pt>
                <c:pt idx="4">
                  <c:v>ПО 5</c:v>
                </c:pt>
              </c:strCache>
            </c:strRef>
          </c:cat>
          <c:val>
            <c:numRef>
              <c:f>Лист1!$D$36:$D$40</c:f>
              <c:numCache>
                <c:formatCode>#,##0</c:formatCode>
                <c:ptCount val="5"/>
                <c:pt idx="0">
                  <c:v>383511541</c:v>
                </c:pt>
                <c:pt idx="1">
                  <c:v>447639735</c:v>
                </c:pt>
                <c:pt idx="2">
                  <c:v>237181769</c:v>
                </c:pt>
                <c:pt idx="3">
                  <c:v>15847693</c:v>
                </c:pt>
                <c:pt idx="4">
                  <c:v>23531211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7180272"/>
        <c:axId val="1337180816"/>
      </c:barChart>
      <c:catAx>
        <c:axId val="133718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133718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3718081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bg-BG"/>
          </a:p>
        </c:txPr>
        <c:crossAx val="1337180272"/>
        <c:crosses val="autoZero"/>
        <c:crossBetween val="between"/>
      </c:valAx>
      <c:spPr>
        <a:solidFill>
          <a:sysClr val="window" lastClr="FFFFFF">
            <a:lumMod val="75000"/>
          </a:sysClr>
        </a:solidFill>
      </c:spPr>
    </c:plotArea>
    <c:legend>
      <c:legendPos val="b"/>
      <c:layout>
        <c:manualLayout>
          <c:xMode val="edge"/>
          <c:yMode val="edge"/>
          <c:x val="0.16992436800663083"/>
          <c:y val="0.82362354662828385"/>
          <c:w val="0.76954387691670145"/>
          <c:h val="6.7721143296676264E-2"/>
        </c:manualLayout>
      </c:layout>
      <c:overlay val="1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bg-BG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bg-BG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0.59533</cdr:x>
      <cdr:y>0.37016</cdr:y>
    </cdr:from>
    <cdr:to>
      <cdr:x>0.5961</cdr:x>
      <cdr:y>0.67592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6402457" y="1413841"/>
          <a:ext cx="8282" cy="116784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0.35179</cdr:x>
      <cdr:y>0.623</cdr:y>
    </cdr:from>
    <cdr:to>
      <cdr:x>0.4375</cdr:x>
      <cdr:y>0.77636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52850" y="37147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0.31579</cdr:x>
      <cdr:y>0.45882</cdr:y>
    </cdr:from>
    <cdr:to>
      <cdr:x>0.4175</cdr:x>
      <cdr:y>0.4996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657600" y="2971800"/>
          <a:ext cx="1178046" cy="2641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72,63</a:t>
          </a:r>
          <a:r>
            <a:rPr lang="bg-BG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%</a:t>
          </a:r>
        </a:p>
      </cdr:txBody>
    </cdr:sp>
  </cdr:relSizeAnchor>
  <cdr:relSizeAnchor xmlns:cdr="http://schemas.openxmlformats.org/drawingml/2006/chartDrawing">
    <cdr:from>
      <cdr:x>0.26316</cdr:x>
      <cdr:y>0.36471</cdr:y>
    </cdr:from>
    <cdr:to>
      <cdr:x>0.3866</cdr:x>
      <cdr:y>0.41131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048000" y="2362200"/>
          <a:ext cx="1429732" cy="3018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82,68</a:t>
          </a:r>
          <a:r>
            <a:rPr lang="bg-BG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%</a:t>
          </a:r>
        </a:p>
      </cdr:txBody>
    </cdr:sp>
  </cdr:relSizeAnchor>
  <cdr:relSizeAnchor xmlns:cdr="http://schemas.openxmlformats.org/drawingml/2006/chartDrawing">
    <cdr:from>
      <cdr:x>0.70723</cdr:x>
      <cdr:y>0.12621</cdr:y>
    </cdr:from>
    <cdr:to>
      <cdr:x>0.73223</cdr:x>
      <cdr:y>0.58853</cdr:y>
    </cdr:to>
    <cdr:sp macro="" textlink="">
      <cdr:nvSpPr>
        <cdr:cNvPr id="8" name="TextBox 7"/>
        <cdr:cNvSpPr txBox="1"/>
      </cdr:nvSpPr>
      <cdr:spPr>
        <a:xfrm xmlns:a="http://schemas.openxmlformats.org/drawingml/2006/main" rot="16200000">
          <a:off x="5673536" y="1634811"/>
          <a:ext cx="2267830" cy="2364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0.39474</cdr:x>
      <cdr:y>0.24706</cdr:y>
    </cdr:from>
    <cdr:to>
      <cdr:x>0.51266</cdr:x>
      <cdr:y>0.29461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572000" y="1600200"/>
          <a:ext cx="1365796" cy="3079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</a:t>
          </a:r>
          <a:r>
            <a:rPr lang="bg-BG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8,37%</a:t>
          </a:r>
        </a:p>
      </cdr:txBody>
    </cdr:sp>
  </cdr:relSizeAnchor>
  <cdr:relSizeAnchor xmlns:cdr="http://schemas.openxmlformats.org/drawingml/2006/chartDrawing">
    <cdr:from>
      <cdr:x>0.44737</cdr:x>
      <cdr:y>0.42353</cdr:y>
    </cdr:from>
    <cdr:to>
      <cdr:x>0.54011</cdr:x>
      <cdr:y>0.4752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181600" y="2743200"/>
          <a:ext cx="1074152" cy="334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bg-BG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6</a:t>
          </a:r>
          <a:r>
            <a: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1,52</a:t>
          </a:r>
          <a:r>
            <a:rPr lang="bg-BG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0.5259</cdr:x>
      <cdr:y>0.53398</cdr:y>
    </cdr:from>
    <cdr:to>
      <cdr:x>0.55589</cdr:x>
      <cdr:y>0.70497</cdr:y>
    </cdr:to>
    <cdr:sp macro="" textlink="">
      <cdr:nvSpPr>
        <cdr:cNvPr id="11" name="TextBox 10"/>
        <cdr:cNvSpPr txBox="1"/>
      </cdr:nvSpPr>
      <cdr:spPr>
        <a:xfrm xmlns:a="http://schemas.openxmlformats.org/drawingml/2006/main" rot="16200000">
          <a:off x="4696599" y="2896920"/>
          <a:ext cx="838746" cy="2836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0.54884</cdr:x>
      <cdr:y>0.5301</cdr:y>
    </cdr:from>
    <cdr:to>
      <cdr:x>0.57576</cdr:x>
      <cdr:y>0.7128</cdr:y>
    </cdr:to>
    <cdr:sp macro="" textlink="">
      <cdr:nvSpPr>
        <cdr:cNvPr id="12" name="TextBox 11"/>
        <cdr:cNvSpPr txBox="1"/>
      </cdr:nvSpPr>
      <cdr:spPr>
        <a:xfrm xmlns:a="http://schemas.openxmlformats.org/drawingml/2006/main" rot="16200000">
          <a:off x="4870293" y="2921159"/>
          <a:ext cx="896235" cy="2545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1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0.7097</cdr:x>
      <cdr:y>0.23484</cdr:y>
    </cdr:from>
    <cdr:to>
      <cdr:x>0.73202</cdr:x>
      <cdr:y>0.38819</cdr:y>
    </cdr:to>
    <cdr:sp macro="" textlink="">
      <cdr:nvSpPr>
        <cdr:cNvPr id="13" name="TextBox 12"/>
        <cdr:cNvSpPr txBox="1"/>
      </cdr:nvSpPr>
      <cdr:spPr>
        <a:xfrm xmlns:a="http://schemas.openxmlformats.org/drawingml/2006/main" rot="16200000">
          <a:off x="6441962" y="1422529"/>
          <a:ext cx="752240" cy="211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0.55263</cdr:x>
      <cdr:y>0.50588</cdr:y>
    </cdr:from>
    <cdr:to>
      <cdr:x>0.63617</cdr:x>
      <cdr:y>0.55657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6400800" y="3276600"/>
          <a:ext cx="967593" cy="3283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88,28</a:t>
          </a:r>
          <a:r>
            <a:rPr lang="bg-BG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0.61184</cdr:x>
      <cdr:y>0.55294</cdr:y>
    </cdr:from>
    <cdr:to>
      <cdr:x>0.66358</cdr:x>
      <cdr:y>0.60115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7086600" y="3581400"/>
          <a:ext cx="599273" cy="312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r>
            <a:rPr lang="bg-BG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8</a:t>
          </a:r>
          <a:r>
            <a: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3,75</a:t>
          </a:r>
          <a:r>
            <a:rPr lang="bg-BG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0.68929</cdr:x>
      <cdr:y>0.57348</cdr:y>
    </cdr:from>
    <cdr:to>
      <cdr:x>0.71429</cdr:x>
      <cdr:y>0.71406</cdr:y>
    </cdr:to>
    <cdr:sp macro="" textlink="">
      <cdr:nvSpPr>
        <cdr:cNvPr id="16" name="TextBox 15"/>
        <cdr:cNvSpPr txBox="1"/>
      </cdr:nvSpPr>
      <cdr:spPr>
        <a:xfrm xmlns:a="http://schemas.openxmlformats.org/drawingml/2006/main" rot="16200000">
          <a:off x="7067549" y="3705226"/>
          <a:ext cx="838201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0.73051</cdr:x>
      <cdr:y>0.57702</cdr:y>
    </cdr:from>
    <cdr:to>
      <cdr:x>0.75283</cdr:x>
      <cdr:y>0.716</cdr:y>
    </cdr:to>
    <cdr:sp macro="" textlink="">
      <cdr:nvSpPr>
        <cdr:cNvPr id="17" name="TextBox 16"/>
        <cdr:cNvSpPr txBox="1"/>
      </cdr:nvSpPr>
      <cdr:spPr>
        <a:xfrm xmlns:a="http://schemas.openxmlformats.org/drawingml/2006/main" rot="16200000">
          <a:off x="6674080" y="3065828"/>
          <a:ext cx="681749" cy="211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bg-BG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0.69672</cdr:x>
      <cdr:y>0.64706</cdr:y>
    </cdr:from>
    <cdr:to>
      <cdr:x>0.773</cdr:x>
      <cdr:y>0.69526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6324600" y="4191000"/>
          <a:ext cx="692450" cy="3121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78,</a:t>
          </a:r>
          <a:r>
            <a:rPr lang="bg-BG" sz="10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36%</a:t>
          </a:r>
        </a:p>
      </cdr:txBody>
    </cdr:sp>
  </cdr:relSizeAnchor>
  <cdr:relSizeAnchor xmlns:cdr="http://schemas.openxmlformats.org/drawingml/2006/chartDrawing">
    <cdr:from>
      <cdr:x>0.73684</cdr:x>
      <cdr:y>0.69412</cdr:y>
    </cdr:from>
    <cdr:to>
      <cdr:x>0.8101</cdr:x>
      <cdr:y>0.74404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8534400" y="4495800"/>
          <a:ext cx="848527" cy="323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53,65</a:t>
          </a:r>
          <a:r>
            <a:rPr lang="bg-BG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0.83125</cdr:x>
      <cdr:y>0.69968</cdr:y>
    </cdr:from>
    <cdr:to>
      <cdr:x>0.91696</cdr:x>
      <cdr:y>0.85304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8867775" y="41719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0.84119</cdr:x>
      <cdr:y>0.32299</cdr:y>
    </cdr:from>
    <cdr:to>
      <cdr:x>0.86708</cdr:x>
      <cdr:y>0.46357</cdr:y>
    </cdr:to>
    <cdr:sp macro="" textlink="">
      <cdr:nvSpPr>
        <cdr:cNvPr id="21" name="TextBox 20"/>
        <cdr:cNvSpPr txBox="1"/>
      </cdr:nvSpPr>
      <cdr:spPr>
        <a:xfrm xmlns:a="http://schemas.openxmlformats.org/drawingml/2006/main" rot="16200000">
          <a:off x="7733861" y="1806769"/>
          <a:ext cx="689598" cy="244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0.83102</cdr:x>
      <cdr:y>0.64706</cdr:y>
    </cdr:from>
    <cdr:to>
      <cdr:x>0.89233</cdr:x>
      <cdr:y>0.69183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7543800" y="4191000"/>
          <a:ext cx="556556" cy="289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</a:t>
          </a:r>
          <a:r>
            <a:rPr lang="bg-BG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8,05%</a:t>
          </a:r>
        </a:p>
      </cdr:txBody>
    </cdr:sp>
  </cdr:relSizeAnchor>
  <cdr:relSizeAnchor xmlns:cdr="http://schemas.openxmlformats.org/drawingml/2006/chartDrawing">
    <cdr:from>
      <cdr:x>0.86232</cdr:x>
      <cdr:y>0.6798</cdr:y>
    </cdr:from>
    <cdr:to>
      <cdr:x>0.92446</cdr:x>
      <cdr:y>0.72629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9084921" y="3337208"/>
          <a:ext cx="654674" cy="2282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en-US" sz="10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41,98</a:t>
          </a:r>
          <a:r>
            <a:rPr lang="bg-BG" sz="10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0.42598</cdr:x>
      <cdr:y>0.14298</cdr:y>
    </cdr:from>
    <cdr:to>
      <cdr:x>0.45116</cdr:x>
      <cdr:y>0.5088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3250922" y="1479513"/>
          <a:ext cx="1794484" cy="238160"/>
        </a:xfrm>
        <a:custGeom xmlns:a="http://schemas.openxmlformats.org/drawingml/2006/main">
          <a:avLst/>
          <a:gdLst>
            <a:gd name="connsiteX0" fmla="*/ 0 w 1794484"/>
            <a:gd name="connsiteY0" fmla="*/ 0 h 209597"/>
            <a:gd name="connsiteX1" fmla="*/ 1794484 w 1794484"/>
            <a:gd name="connsiteY1" fmla="*/ 0 h 209597"/>
            <a:gd name="connsiteX2" fmla="*/ 1794484 w 1794484"/>
            <a:gd name="connsiteY2" fmla="*/ 209597 h 209597"/>
            <a:gd name="connsiteX3" fmla="*/ 0 w 1794484"/>
            <a:gd name="connsiteY3" fmla="*/ 209597 h 209597"/>
            <a:gd name="connsiteX4" fmla="*/ 0 w 1794484"/>
            <a:gd name="connsiteY4" fmla="*/ 0 h 209597"/>
            <a:gd name="connsiteX0" fmla="*/ 0 w 1794484"/>
            <a:gd name="connsiteY0" fmla="*/ 0 h 238175"/>
            <a:gd name="connsiteX1" fmla="*/ 1794484 w 1794484"/>
            <a:gd name="connsiteY1" fmla="*/ 0 h 238175"/>
            <a:gd name="connsiteX2" fmla="*/ 1318231 w 1794484"/>
            <a:gd name="connsiteY2" fmla="*/ 238175 h 238175"/>
            <a:gd name="connsiteX3" fmla="*/ 0 w 1794484"/>
            <a:gd name="connsiteY3" fmla="*/ 209597 h 238175"/>
            <a:gd name="connsiteX4" fmla="*/ 0 w 1794484"/>
            <a:gd name="connsiteY4" fmla="*/ 0 h 238175"/>
            <a:gd name="connsiteX0" fmla="*/ 0 w 1804003"/>
            <a:gd name="connsiteY0" fmla="*/ 0 h 219128"/>
            <a:gd name="connsiteX1" fmla="*/ 1794484 w 1804003"/>
            <a:gd name="connsiteY1" fmla="*/ 0 h 219128"/>
            <a:gd name="connsiteX2" fmla="*/ 1804003 w 1804003"/>
            <a:gd name="connsiteY2" fmla="*/ 219128 h 219128"/>
            <a:gd name="connsiteX3" fmla="*/ 0 w 1804003"/>
            <a:gd name="connsiteY3" fmla="*/ 209597 h 219128"/>
            <a:gd name="connsiteX4" fmla="*/ 0 w 1804003"/>
            <a:gd name="connsiteY4" fmla="*/ 0 h 219128"/>
            <a:gd name="connsiteX0" fmla="*/ 0 w 1794484"/>
            <a:gd name="connsiteY0" fmla="*/ 0 h 238181"/>
            <a:gd name="connsiteX1" fmla="*/ 1794484 w 1794484"/>
            <a:gd name="connsiteY1" fmla="*/ 0 h 238181"/>
            <a:gd name="connsiteX2" fmla="*/ 1794475 w 1794484"/>
            <a:gd name="connsiteY2" fmla="*/ 238181 h 238181"/>
            <a:gd name="connsiteX3" fmla="*/ 0 w 1794484"/>
            <a:gd name="connsiteY3" fmla="*/ 209597 h 238181"/>
            <a:gd name="connsiteX4" fmla="*/ 0 w 1794484"/>
            <a:gd name="connsiteY4" fmla="*/ 0 h 238181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1794484" h="238181">
              <a:moveTo>
                <a:pt x="0" y="0"/>
              </a:moveTo>
              <a:lnTo>
                <a:pt x="1794484" y="0"/>
              </a:lnTo>
              <a:cubicBezTo>
                <a:pt x="1794481" y="79394"/>
                <a:pt x="1794478" y="158787"/>
                <a:pt x="1794475" y="238181"/>
              </a:cubicBezTo>
              <a:lnTo>
                <a:pt x="0" y="209597"/>
              </a:lnTo>
              <a:lnTo>
                <a:pt x="0" y="0"/>
              </a:lnTo>
              <a:close/>
            </a:path>
          </a:pathLst>
        </a:cu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bg-BG" sz="11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0.00537</cdr:x>
      <cdr:y>0.01036</cdr:y>
    </cdr:from>
    <cdr:to>
      <cdr:x>0.03055</cdr:x>
      <cdr:y>0.37618</cdr:y>
    </cdr:to>
    <cdr:sp macro="" textlink="">
      <cdr:nvSpPr>
        <cdr:cNvPr id="24" name="TextBox 1"/>
        <cdr:cNvSpPr txBox="1"/>
      </cdr:nvSpPr>
      <cdr:spPr>
        <a:xfrm xmlns:a="http://schemas.openxmlformats.org/drawingml/2006/main" rot="16200000">
          <a:off x="-727351" y="828951"/>
          <a:ext cx="1794484" cy="238181"/>
        </a:xfrm>
        <a:custGeom xmlns:a="http://schemas.openxmlformats.org/drawingml/2006/main">
          <a:avLst/>
          <a:gdLst>
            <a:gd name="connsiteX0" fmla="*/ 0 w 1794484"/>
            <a:gd name="connsiteY0" fmla="*/ 0 h 209597"/>
            <a:gd name="connsiteX1" fmla="*/ 1794484 w 1794484"/>
            <a:gd name="connsiteY1" fmla="*/ 0 h 209597"/>
            <a:gd name="connsiteX2" fmla="*/ 1794484 w 1794484"/>
            <a:gd name="connsiteY2" fmla="*/ 209597 h 209597"/>
            <a:gd name="connsiteX3" fmla="*/ 0 w 1794484"/>
            <a:gd name="connsiteY3" fmla="*/ 209597 h 209597"/>
            <a:gd name="connsiteX4" fmla="*/ 0 w 1794484"/>
            <a:gd name="connsiteY4" fmla="*/ 0 h 209597"/>
            <a:gd name="connsiteX0" fmla="*/ 0 w 1794484"/>
            <a:gd name="connsiteY0" fmla="*/ 0 h 238175"/>
            <a:gd name="connsiteX1" fmla="*/ 1794484 w 1794484"/>
            <a:gd name="connsiteY1" fmla="*/ 0 h 238175"/>
            <a:gd name="connsiteX2" fmla="*/ 1318231 w 1794484"/>
            <a:gd name="connsiteY2" fmla="*/ 238175 h 238175"/>
            <a:gd name="connsiteX3" fmla="*/ 0 w 1794484"/>
            <a:gd name="connsiteY3" fmla="*/ 209597 h 238175"/>
            <a:gd name="connsiteX4" fmla="*/ 0 w 1794484"/>
            <a:gd name="connsiteY4" fmla="*/ 0 h 238175"/>
            <a:gd name="connsiteX0" fmla="*/ 0 w 1804003"/>
            <a:gd name="connsiteY0" fmla="*/ 0 h 219128"/>
            <a:gd name="connsiteX1" fmla="*/ 1794484 w 1804003"/>
            <a:gd name="connsiteY1" fmla="*/ 0 h 219128"/>
            <a:gd name="connsiteX2" fmla="*/ 1804003 w 1804003"/>
            <a:gd name="connsiteY2" fmla="*/ 219128 h 219128"/>
            <a:gd name="connsiteX3" fmla="*/ 0 w 1804003"/>
            <a:gd name="connsiteY3" fmla="*/ 209597 h 219128"/>
            <a:gd name="connsiteX4" fmla="*/ 0 w 1804003"/>
            <a:gd name="connsiteY4" fmla="*/ 0 h 219128"/>
            <a:gd name="connsiteX0" fmla="*/ 0 w 1794484"/>
            <a:gd name="connsiteY0" fmla="*/ 0 h 238181"/>
            <a:gd name="connsiteX1" fmla="*/ 1794484 w 1794484"/>
            <a:gd name="connsiteY1" fmla="*/ 0 h 238181"/>
            <a:gd name="connsiteX2" fmla="*/ 1794475 w 1794484"/>
            <a:gd name="connsiteY2" fmla="*/ 238181 h 238181"/>
            <a:gd name="connsiteX3" fmla="*/ 0 w 1794484"/>
            <a:gd name="connsiteY3" fmla="*/ 209597 h 238181"/>
            <a:gd name="connsiteX4" fmla="*/ 0 w 1794484"/>
            <a:gd name="connsiteY4" fmla="*/ 0 h 238181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1794484" h="238181">
              <a:moveTo>
                <a:pt x="0" y="0"/>
              </a:moveTo>
              <a:lnTo>
                <a:pt x="1794484" y="0"/>
              </a:lnTo>
              <a:cubicBezTo>
                <a:pt x="1794481" y="79394"/>
                <a:pt x="1794478" y="158787"/>
                <a:pt x="1794475" y="238181"/>
              </a:cubicBezTo>
              <a:lnTo>
                <a:pt x="0" y="209597"/>
              </a:lnTo>
              <a:lnTo>
                <a:pt x="0" y="0"/>
              </a:lnTo>
              <a:close/>
            </a:path>
          </a:pathLst>
        </a:cu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bg-BG" sz="1100">
              <a:solidFill>
                <a:schemeClr val="bg1"/>
              </a:solidFill>
            </a:rPr>
            <a:t>106,76%</a:t>
          </a:r>
        </a:p>
      </cdr:txBody>
    </cdr:sp>
  </cdr:relSizeAnchor>
  <cdr:relSizeAnchor xmlns:cdr="http://schemas.openxmlformats.org/drawingml/2006/chartDrawing">
    <cdr:from>
      <cdr:x>0.45519</cdr:x>
      <cdr:y>0.57864</cdr:y>
    </cdr:from>
    <cdr:to>
      <cdr:x>0.55186</cdr:x>
      <cdr:y>0.76505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05300" y="28384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0.44512</cdr:x>
      <cdr:y>0.54175</cdr:y>
    </cdr:from>
    <cdr:to>
      <cdr:x>0.4995</cdr:x>
      <cdr:y>0.68932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210050" y="2657475"/>
          <a:ext cx="514350" cy="723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0.41692</cdr:x>
      <cdr:y>0.56117</cdr:y>
    </cdr:from>
    <cdr:to>
      <cdr:x>0.5136</cdr:x>
      <cdr:y>0.74757</cdr:y>
    </cdr:to>
    <cdr:sp macro="" textlink="">
      <cdr:nvSpPr>
        <cdr:cNvPr id="25" name="TextBox 24"/>
        <cdr:cNvSpPr txBox="1"/>
      </cdr:nvSpPr>
      <cdr:spPr>
        <a:xfrm xmlns:a="http://schemas.openxmlformats.org/drawingml/2006/main">
          <a:off x="3943350" y="27527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0.44209</cdr:x>
      <cdr:y>0.54369</cdr:y>
    </cdr:from>
    <cdr:to>
      <cdr:x>0.47029</cdr:x>
      <cdr:y>0.73592</cdr:y>
    </cdr:to>
    <cdr:sp macro="" textlink="">
      <cdr:nvSpPr>
        <cdr:cNvPr id="26" name="TextBox 25"/>
        <cdr:cNvSpPr txBox="1"/>
      </cdr:nvSpPr>
      <cdr:spPr>
        <a:xfrm xmlns:a="http://schemas.openxmlformats.org/drawingml/2006/main" rot="16200000">
          <a:off x="3843338" y="3005138"/>
          <a:ext cx="94297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0.45217</cdr:x>
      <cdr:y>0.60194</cdr:y>
    </cdr:from>
    <cdr:to>
      <cdr:x>0.54884</cdr:x>
      <cdr:y>0.78835</cdr:y>
    </cdr:to>
    <cdr:sp macro="" textlink="">
      <cdr:nvSpPr>
        <cdr:cNvPr id="27" name="TextBox 26"/>
        <cdr:cNvSpPr txBox="1"/>
      </cdr:nvSpPr>
      <cdr:spPr>
        <a:xfrm xmlns:a="http://schemas.openxmlformats.org/drawingml/2006/main">
          <a:off x="4276725" y="29527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0.48439</cdr:x>
      <cdr:y>0.5767</cdr:y>
    </cdr:from>
    <cdr:to>
      <cdr:x>0.58107</cdr:x>
      <cdr:y>0.76311</cdr:y>
    </cdr:to>
    <cdr:sp macro="" textlink="">
      <cdr:nvSpPr>
        <cdr:cNvPr id="28" name="TextBox 27"/>
        <cdr:cNvSpPr txBox="1"/>
      </cdr:nvSpPr>
      <cdr:spPr>
        <a:xfrm xmlns:a="http://schemas.openxmlformats.org/drawingml/2006/main">
          <a:off x="4581525" y="28289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0.53877</cdr:x>
      <cdr:y>0.61748</cdr:y>
    </cdr:from>
    <cdr:to>
      <cdr:x>0.63545</cdr:x>
      <cdr:y>0.80388</cdr:y>
    </cdr:to>
    <cdr:sp macro="" textlink="">
      <cdr:nvSpPr>
        <cdr:cNvPr id="29" name="TextBox 28"/>
        <cdr:cNvSpPr txBox="1"/>
      </cdr:nvSpPr>
      <cdr:spPr>
        <a:xfrm xmlns:a="http://schemas.openxmlformats.org/drawingml/2006/main">
          <a:off x="5095875" y="30289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0.55891</cdr:x>
      <cdr:y>0.63883</cdr:y>
    </cdr:from>
    <cdr:to>
      <cdr:x>0.65559</cdr:x>
      <cdr:y>0.82524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5286375" y="31337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0.64753</cdr:x>
      <cdr:y>0.65243</cdr:y>
    </cdr:from>
    <cdr:to>
      <cdr:x>0.74421</cdr:x>
      <cdr:y>0.83883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6124575" y="3200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0.63041</cdr:x>
      <cdr:y>0.56117</cdr:y>
    </cdr:from>
    <cdr:to>
      <cdr:x>0.66163</cdr:x>
      <cdr:y>0.74757</cdr:y>
    </cdr:to>
    <cdr:sp macro="" textlink="">
      <cdr:nvSpPr>
        <cdr:cNvPr id="32" name="TextBox 31"/>
        <cdr:cNvSpPr txBox="1"/>
      </cdr:nvSpPr>
      <cdr:spPr>
        <a:xfrm xmlns:a="http://schemas.openxmlformats.org/drawingml/2006/main" rot="16200000">
          <a:off x="5653089" y="3062287"/>
          <a:ext cx="91440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0.63948</cdr:x>
      <cdr:y>0.70874</cdr:y>
    </cdr:from>
    <cdr:to>
      <cdr:x>0.73615</cdr:x>
      <cdr:y>0.89515</cdr:y>
    </cdr:to>
    <cdr:sp macro="" textlink="">
      <cdr:nvSpPr>
        <cdr:cNvPr id="33" name="TextBox 32"/>
        <cdr:cNvSpPr txBox="1"/>
      </cdr:nvSpPr>
      <cdr:spPr>
        <a:xfrm xmlns:a="http://schemas.openxmlformats.org/drawingml/2006/main">
          <a:off x="6048375" y="34766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0.6566</cdr:x>
      <cdr:y>0.55728</cdr:y>
    </cdr:from>
    <cdr:to>
      <cdr:x>0.68479</cdr:x>
      <cdr:y>0.73592</cdr:y>
    </cdr:to>
    <cdr:sp macro="" textlink="">
      <cdr:nvSpPr>
        <cdr:cNvPr id="34" name="TextBox 33"/>
        <cdr:cNvSpPr txBox="1"/>
      </cdr:nvSpPr>
      <cdr:spPr>
        <a:xfrm xmlns:a="http://schemas.openxmlformats.org/drawingml/2006/main" rot="16200000">
          <a:off x="5905503" y="3038472"/>
          <a:ext cx="876298" cy="266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0.67069</cdr:x>
      <cdr:y>0.66019</cdr:y>
    </cdr:from>
    <cdr:to>
      <cdr:x>0.76737</cdr:x>
      <cdr:y>0.72338</cdr:y>
    </cdr:to>
    <cdr:sp macro="" textlink="">
      <cdr:nvSpPr>
        <cdr:cNvPr id="35" name="TextBox 34"/>
        <cdr:cNvSpPr txBox="1"/>
      </cdr:nvSpPr>
      <cdr:spPr>
        <a:xfrm xmlns:a="http://schemas.openxmlformats.org/drawingml/2006/main">
          <a:off x="6360547" y="3240940"/>
          <a:ext cx="916873" cy="3102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0.75831</cdr:x>
      <cdr:y>0.73786</cdr:y>
    </cdr:from>
    <cdr:to>
      <cdr:x>0.85498</cdr:x>
      <cdr:y>0.92427</cdr:y>
    </cdr:to>
    <cdr:sp macro="" textlink="">
      <cdr:nvSpPr>
        <cdr:cNvPr id="36" name="TextBox 35"/>
        <cdr:cNvSpPr txBox="1"/>
      </cdr:nvSpPr>
      <cdr:spPr>
        <a:xfrm xmlns:a="http://schemas.openxmlformats.org/drawingml/2006/main">
          <a:off x="7172325" y="3619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0.75831</cdr:x>
      <cdr:y>0.73204</cdr:y>
    </cdr:from>
    <cdr:to>
      <cdr:x>0.85498</cdr:x>
      <cdr:y>0.91845</cdr:y>
    </cdr:to>
    <cdr:sp macro="" textlink="">
      <cdr:nvSpPr>
        <cdr:cNvPr id="37" name="TextBox 36"/>
        <cdr:cNvSpPr txBox="1"/>
      </cdr:nvSpPr>
      <cdr:spPr>
        <a:xfrm xmlns:a="http://schemas.openxmlformats.org/drawingml/2006/main">
          <a:off x="7172325" y="35909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0.75025</cdr:x>
      <cdr:y>0.73786</cdr:y>
    </cdr:from>
    <cdr:to>
      <cdr:x>0.84693</cdr:x>
      <cdr:y>0.92427</cdr:y>
    </cdr:to>
    <cdr:sp macro="" textlink="">
      <cdr:nvSpPr>
        <cdr:cNvPr id="38" name="TextBox 37"/>
        <cdr:cNvSpPr txBox="1"/>
      </cdr:nvSpPr>
      <cdr:spPr>
        <a:xfrm xmlns:a="http://schemas.openxmlformats.org/drawingml/2006/main">
          <a:off x="7096125" y="3619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0.7432</cdr:x>
      <cdr:y>0.73786</cdr:y>
    </cdr:from>
    <cdr:to>
      <cdr:x>0.83988</cdr:x>
      <cdr:y>0.92427</cdr:y>
    </cdr:to>
    <cdr:sp macro="" textlink="">
      <cdr:nvSpPr>
        <cdr:cNvPr id="39" name="TextBox 38"/>
        <cdr:cNvSpPr txBox="1"/>
      </cdr:nvSpPr>
      <cdr:spPr>
        <a:xfrm xmlns:a="http://schemas.openxmlformats.org/drawingml/2006/main">
          <a:off x="7029450" y="3619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0.75227</cdr:x>
      <cdr:y>0.73786</cdr:y>
    </cdr:from>
    <cdr:to>
      <cdr:x>0.84894</cdr:x>
      <cdr:y>0.92427</cdr:y>
    </cdr:to>
    <cdr:sp macro="" textlink="">
      <cdr:nvSpPr>
        <cdr:cNvPr id="40" name="TextBox 39"/>
        <cdr:cNvSpPr txBox="1"/>
      </cdr:nvSpPr>
      <cdr:spPr>
        <a:xfrm xmlns:a="http://schemas.openxmlformats.org/drawingml/2006/main">
          <a:off x="7115175" y="3619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0.73464</cdr:x>
      <cdr:y>0.5835</cdr:y>
    </cdr:from>
    <cdr:to>
      <cdr:x>0.76586</cdr:x>
      <cdr:y>0.74272</cdr:y>
    </cdr:to>
    <cdr:sp macro="" textlink="">
      <cdr:nvSpPr>
        <cdr:cNvPr id="41" name="TextBox 40"/>
        <cdr:cNvSpPr txBox="1"/>
      </cdr:nvSpPr>
      <cdr:spPr>
        <a:xfrm xmlns:a="http://schemas.openxmlformats.org/drawingml/2006/main" rot="16200000">
          <a:off x="6705604" y="3105150"/>
          <a:ext cx="78105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0.76234</cdr:x>
      <cdr:y>0.57087</cdr:y>
    </cdr:from>
    <cdr:to>
      <cdr:x>0.79658</cdr:x>
      <cdr:y>0.75728</cdr:y>
    </cdr:to>
    <cdr:sp macro="" textlink="">
      <cdr:nvSpPr>
        <cdr:cNvPr id="42" name="TextBox 41"/>
        <cdr:cNvSpPr txBox="1"/>
      </cdr:nvSpPr>
      <cdr:spPr>
        <a:xfrm xmlns:a="http://schemas.openxmlformats.org/drawingml/2006/main" rot="16200000">
          <a:off x="6915150" y="3095625"/>
          <a:ext cx="914400" cy="323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0.84794</cdr:x>
      <cdr:y>0.55146</cdr:y>
    </cdr:from>
    <cdr:to>
      <cdr:x>0.87412</cdr:x>
      <cdr:y>0.73786</cdr:y>
    </cdr:to>
    <cdr:sp macro="" textlink="">
      <cdr:nvSpPr>
        <cdr:cNvPr id="43" name="TextBox 42"/>
        <cdr:cNvSpPr txBox="1"/>
      </cdr:nvSpPr>
      <cdr:spPr>
        <a:xfrm xmlns:a="http://schemas.openxmlformats.org/drawingml/2006/main" rot="16200000">
          <a:off x="7686675" y="3038475"/>
          <a:ext cx="91440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0.87563</cdr:x>
      <cdr:y>0.55631</cdr:y>
    </cdr:from>
    <cdr:to>
      <cdr:x>0.90081</cdr:x>
      <cdr:y>0.74272</cdr:y>
    </cdr:to>
    <cdr:sp macro="" textlink="">
      <cdr:nvSpPr>
        <cdr:cNvPr id="44" name="TextBox 43"/>
        <cdr:cNvSpPr txBox="1"/>
      </cdr:nvSpPr>
      <cdr:spPr>
        <a:xfrm xmlns:a="http://schemas.openxmlformats.org/drawingml/2006/main" rot="16200000">
          <a:off x="7943851" y="3067050"/>
          <a:ext cx="91440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0.36773</cdr:x>
      <cdr:y>0.26278</cdr:y>
    </cdr:from>
    <cdr:to>
      <cdr:x>0.46415</cdr:x>
      <cdr:y>0.31846</cdr:y>
    </cdr:to>
    <cdr:sp macro="" textlink="">
      <cdr:nvSpPr>
        <cdr:cNvPr id="45" name="TextBox 44"/>
        <cdr:cNvSpPr txBox="1"/>
      </cdr:nvSpPr>
      <cdr:spPr>
        <a:xfrm xmlns:a="http://schemas.openxmlformats.org/drawingml/2006/main">
          <a:off x="3487392" y="1290016"/>
          <a:ext cx="914400" cy="273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bg-BG" sz="1100"/>
        </a:p>
      </cdr:txBody>
    </cdr:sp>
  </cdr:relSizeAnchor>
  <cdr:relSizeAnchor xmlns:cdr="http://schemas.openxmlformats.org/drawingml/2006/chartDrawing">
    <cdr:from>
      <cdr:x>0.29605</cdr:x>
      <cdr:y>0.25882</cdr:y>
    </cdr:from>
    <cdr:to>
      <cdr:x>0.39247</cdr:x>
      <cdr:y>0.32125</cdr:y>
    </cdr:to>
    <cdr:sp macro="" textlink="">
      <cdr:nvSpPr>
        <cdr:cNvPr id="46" name="TextBox 45"/>
        <cdr:cNvSpPr txBox="1"/>
      </cdr:nvSpPr>
      <cdr:spPr>
        <a:xfrm xmlns:a="http://schemas.openxmlformats.org/drawingml/2006/main">
          <a:off x="3429000" y="1676400"/>
          <a:ext cx="1116775" cy="4043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000" b="1" dirty="0">
              <a:latin typeface="Arial" panose="020B0604020202020204" pitchFamily="34" charset="0"/>
              <a:cs typeface="Arial" panose="020B0604020202020204" pitchFamily="34" charset="0"/>
            </a:rPr>
            <a:t>107,56%</a:t>
          </a:r>
        </a:p>
      </cdr:txBody>
    </cdr:sp>
  </cdr:relSizeAnchor>
  <cdr:relSizeAnchor xmlns:cdr="http://schemas.openxmlformats.org/drawingml/2006/chartDrawing">
    <cdr:from>
      <cdr:x>0.40292</cdr:x>
      <cdr:y>0.15294</cdr:y>
    </cdr:from>
    <cdr:to>
      <cdr:x>0.49934</cdr:x>
      <cdr:y>0.20524</cdr:y>
    </cdr:to>
    <cdr:sp macro="" textlink="">
      <cdr:nvSpPr>
        <cdr:cNvPr id="47" name="TextBox 46"/>
        <cdr:cNvSpPr txBox="1"/>
      </cdr:nvSpPr>
      <cdr:spPr>
        <a:xfrm xmlns:a="http://schemas.openxmlformats.org/drawingml/2006/main">
          <a:off x="3657600" y="990600"/>
          <a:ext cx="875276" cy="3387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bg-BG" sz="1000" b="1" dirty="0">
              <a:latin typeface="Arial" panose="020B0604020202020204" pitchFamily="34" charset="0"/>
              <a:cs typeface="Arial" panose="020B0604020202020204" pitchFamily="34" charset="0"/>
            </a:rPr>
            <a:t>96,34%</a:t>
          </a:r>
        </a:p>
        <a:p xmlns:a="http://schemas.openxmlformats.org/drawingml/2006/main">
          <a:endParaRPr lang="bg-BG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0.53947</cdr:x>
      <cdr:y>0.48235</cdr:y>
    </cdr:from>
    <cdr:to>
      <cdr:x>0.63589</cdr:x>
      <cdr:y>0.54477</cdr:y>
    </cdr:to>
    <cdr:sp macro="" textlink="">
      <cdr:nvSpPr>
        <cdr:cNvPr id="48" name="TextBox 47"/>
        <cdr:cNvSpPr txBox="1"/>
      </cdr:nvSpPr>
      <cdr:spPr>
        <a:xfrm xmlns:a="http://schemas.openxmlformats.org/drawingml/2006/main">
          <a:off x="6248400" y="3124200"/>
          <a:ext cx="1116775" cy="4042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000" b="1" dirty="0">
              <a:latin typeface="Arial" panose="020B0604020202020204" pitchFamily="34" charset="0"/>
              <a:cs typeface="Arial" panose="020B0604020202020204" pitchFamily="34" charset="0"/>
            </a:rPr>
            <a:t>98,87%</a:t>
          </a:r>
        </a:p>
      </cdr:txBody>
    </cdr:sp>
  </cdr:relSizeAnchor>
  <cdr:relSizeAnchor xmlns:cdr="http://schemas.openxmlformats.org/drawingml/2006/chartDrawing">
    <cdr:from>
      <cdr:x>0.66447</cdr:x>
      <cdr:y>0.67059</cdr:y>
    </cdr:from>
    <cdr:to>
      <cdr:x>0.74482</cdr:x>
      <cdr:y>0.73369</cdr:y>
    </cdr:to>
    <cdr:sp macro="" textlink="">
      <cdr:nvSpPr>
        <cdr:cNvPr id="49" name="TextBox 48"/>
        <cdr:cNvSpPr txBox="1"/>
      </cdr:nvSpPr>
      <cdr:spPr>
        <a:xfrm xmlns:a="http://schemas.openxmlformats.org/drawingml/2006/main">
          <a:off x="7696200" y="4343400"/>
          <a:ext cx="930646" cy="4086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000" b="1" dirty="0">
              <a:latin typeface="Arial" panose="020B0604020202020204" pitchFamily="34" charset="0"/>
              <a:cs typeface="Arial" panose="020B0604020202020204" pitchFamily="34" charset="0"/>
            </a:rPr>
            <a:t>97,59%</a:t>
          </a:r>
        </a:p>
      </cdr:txBody>
    </cdr:sp>
  </cdr:relSizeAnchor>
  <cdr:relSizeAnchor xmlns:cdr="http://schemas.openxmlformats.org/drawingml/2006/chartDrawing">
    <cdr:from>
      <cdr:x>0.80263</cdr:x>
      <cdr:y>0.64706</cdr:y>
    </cdr:from>
    <cdr:to>
      <cdr:x>0.87599</cdr:x>
      <cdr:y>0.7078</cdr:y>
    </cdr:to>
    <cdr:sp macro="" textlink="">
      <cdr:nvSpPr>
        <cdr:cNvPr id="50" name="TextBox 49"/>
        <cdr:cNvSpPr txBox="1"/>
      </cdr:nvSpPr>
      <cdr:spPr>
        <a:xfrm xmlns:a="http://schemas.openxmlformats.org/drawingml/2006/main">
          <a:off x="9296400" y="4191000"/>
          <a:ext cx="849685" cy="3934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000" b="1" dirty="0">
              <a:latin typeface="Arial" panose="020B0604020202020204" pitchFamily="34" charset="0"/>
              <a:cs typeface="Arial" panose="020B0604020202020204" pitchFamily="34" charset="0"/>
            </a:rPr>
            <a:t>100%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F6A9740-402B-48C2-87DB-4BE423782466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A5F1D-E1DB-42D9-84BF-51A04E7AC879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86259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0E251DC-A78A-4D80-A698-3E87AD05AE95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noProof="0" smtClean="0"/>
              <a:t>Click to edit Master text styles</a:t>
            </a:r>
          </a:p>
          <a:p>
            <a:pPr lvl="1"/>
            <a:r>
              <a:rPr lang="bg-BG" noProof="0" smtClean="0"/>
              <a:t>Second level</a:t>
            </a:r>
          </a:p>
          <a:p>
            <a:pPr lvl="2"/>
            <a:r>
              <a:rPr lang="bg-BG" noProof="0" smtClean="0"/>
              <a:t>Third level</a:t>
            </a:r>
          </a:p>
          <a:p>
            <a:pPr lvl="3"/>
            <a:r>
              <a:rPr lang="bg-BG" noProof="0" smtClean="0"/>
              <a:t>Fourth level</a:t>
            </a:r>
          </a:p>
          <a:p>
            <a:pPr lvl="4"/>
            <a:r>
              <a:rPr lang="bg-BG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5295DAC-E960-4623-8993-D4E93488BDA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742300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altLang="bg-BG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7CE02A-FCA7-4018-BDAB-2CFC45CE9EFB}" type="slidenum">
              <a:rPr lang="en-US" altLang="bg-BG"/>
              <a:pPr/>
              <a:t>1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411380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altLang="bg-BG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9E4322-7F74-48A5-BF7D-467DE5A75754}" type="slidenum">
              <a:rPr lang="bg-BG" altLang="en-US">
                <a:latin typeface="Verdana" panose="020B0604030504040204" pitchFamily="34" charset="0"/>
              </a:rPr>
              <a:pPr/>
              <a:t>3</a:t>
            </a:fld>
            <a:endParaRPr lang="bg-BG" altLang="en-US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221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295DAC-E960-4623-8993-D4E93488BDA6}" type="slidenum">
              <a:rPr lang="bg-BG" altLang="en-US" smtClean="0"/>
              <a:pPr>
                <a:defRPr/>
              </a:pPr>
              <a:t>4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945017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DDAFF0-A05D-41B9-A117-DD8163084BC3}" type="slidenum">
              <a:rPr lang="bg-BG" altLang="en-US">
                <a:solidFill>
                  <a:srgbClr val="000000"/>
                </a:solidFill>
              </a:rPr>
              <a:pPr/>
              <a:t>5</a:t>
            </a:fld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395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1995D3-0E70-4498-ABFF-33F3ADDCC58A}" type="slidenum">
              <a:rPr lang="bg-BG" altLang="en-US">
                <a:solidFill>
                  <a:srgbClr val="000000"/>
                </a:solidFill>
              </a:rPr>
              <a:pPr/>
              <a:t>6</a:t>
            </a:fld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06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1995D3-0E70-4498-ABFF-33F3ADDCC58A}" type="slidenum">
              <a:rPr lang="bg-BG" altLang="en-US">
                <a:solidFill>
                  <a:srgbClr val="000000"/>
                </a:solidFill>
              </a:rPr>
              <a:pPr/>
              <a:t>7</a:t>
            </a:fld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06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DDAFF0-A05D-41B9-A117-DD8163084BC3}" type="slidenum">
              <a:rPr lang="bg-BG" altLang="en-US">
                <a:solidFill>
                  <a:srgbClr val="000000"/>
                </a:solidFill>
              </a:rPr>
              <a:pPr/>
              <a:t>8</a:t>
            </a:fld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063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DDAFF0-A05D-41B9-A117-DD8163084BC3}" type="slidenum">
              <a:rPr lang="bg-BG" altLang="en-US">
                <a:solidFill>
                  <a:srgbClr val="000000"/>
                </a:solidFill>
              </a:rPr>
              <a:pPr/>
              <a:t>9</a:t>
            </a:fld>
            <a:endParaRPr lang="bg-BG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06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4AE6-2C49-418C-947C-FD3807ED54E7}" type="datetimeFigureOut">
              <a:rPr lang="bg-BG" smtClean="0"/>
              <a:t>27.11.2015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534A-3601-40E3-BE56-4758D5CA07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639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4AE6-2C49-418C-947C-FD3807ED54E7}" type="datetimeFigureOut">
              <a:rPr lang="bg-BG" smtClean="0"/>
              <a:t>27.11.2015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534A-3601-40E3-BE56-4758D5CA07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7478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4AE6-2C49-418C-947C-FD3807ED54E7}" type="datetimeFigureOut">
              <a:rPr lang="bg-BG" smtClean="0"/>
              <a:t>27.11.2015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534A-3601-40E3-BE56-4758D5CA07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98870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163" y="188913"/>
            <a:ext cx="16986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32"/>
          <a:stretch>
            <a:fillRect/>
          </a:stretch>
        </p:blipFill>
        <p:spPr bwMode="auto">
          <a:xfrm>
            <a:off x="250825" y="188913"/>
            <a:ext cx="1225550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35012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F0EF7-5170-4F98-9D3B-0261A39AB3D6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8ECA7-F5BE-4273-ACC0-D19CD5A7ECF7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38226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54047-DCB5-41A5-8DC2-C554460AE22C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88DC7-58C1-4131-878E-C8400938F147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226033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A4497-FDDF-4BDA-A07C-AD386D27DA29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31365-FEE2-44AC-8C11-95F30D213D7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189847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6690A-B209-4ABD-B25A-EAF42B24B7FC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9C8B6-3B7D-44BE-B008-C118061485BC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100913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42167-2DA6-4150-A701-0D7D6D86C809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6A5F3-6E56-450B-8C3C-28470853CE51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02336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301F1-1B2D-47C7-B1DF-424BF42506F4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D048E-A8F6-4EE7-8D90-A6697DEB1BE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1960823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E318C-1BF3-41AA-BFA3-3BC801AA31CE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22D76-2B43-4BD2-8D02-E7CBB1F7910D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79691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4AE6-2C49-418C-947C-FD3807ED54E7}" type="datetimeFigureOut">
              <a:rPr lang="bg-BG" smtClean="0"/>
              <a:t>27.11.2015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534A-3601-40E3-BE56-4758D5CA07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124840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E0610-D1BF-407E-AD89-B6332F6DCE70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7D172-08F1-49A0-939A-0222637C87D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711530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17EAC-941A-4365-A3D2-4183F214EC26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6E6D4-54BD-45F3-BC01-773F489FCC9B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551073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1685B-034C-4DFD-8DDF-2822FB9DC471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9F3B9-F80E-4439-B11E-728D16FAED8C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086364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6115E-8CBF-4262-8642-2C83096DE7E3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33288-771A-4064-B27D-7B1CD70E0291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7688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4AE6-2C49-418C-947C-FD3807ED54E7}" type="datetimeFigureOut">
              <a:rPr lang="bg-BG" smtClean="0"/>
              <a:t>27.11.2015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534A-3601-40E3-BE56-4758D5CA07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7680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4AE6-2C49-418C-947C-FD3807ED54E7}" type="datetimeFigureOut">
              <a:rPr lang="bg-BG" smtClean="0"/>
              <a:t>27.11.2015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534A-3601-40E3-BE56-4758D5CA07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4687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4AE6-2C49-418C-947C-FD3807ED54E7}" type="datetimeFigureOut">
              <a:rPr lang="bg-BG" smtClean="0"/>
              <a:t>27.11.2015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534A-3601-40E3-BE56-4758D5CA07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3150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4AE6-2C49-418C-947C-FD3807ED54E7}" type="datetimeFigureOut">
              <a:rPr lang="bg-BG" smtClean="0"/>
              <a:t>27.11.2015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534A-3601-40E3-BE56-4758D5CA07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422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4AE6-2C49-418C-947C-FD3807ED54E7}" type="datetimeFigureOut">
              <a:rPr lang="bg-BG" smtClean="0"/>
              <a:t>27.11.2015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534A-3601-40E3-BE56-4758D5CA07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7699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4AE6-2C49-418C-947C-FD3807ED54E7}" type="datetimeFigureOut">
              <a:rPr lang="bg-BG" smtClean="0"/>
              <a:t>27.11.2015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534A-3601-40E3-BE56-4758D5CA07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49127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4AE6-2C49-418C-947C-FD3807ED54E7}" type="datetimeFigureOut">
              <a:rPr lang="bg-BG" smtClean="0"/>
              <a:t>27.11.2015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534A-3601-40E3-BE56-4758D5CA07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5136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A4AE6-2C49-418C-947C-FD3807ED54E7}" type="datetimeFigureOut">
              <a:rPr lang="bg-BG" smtClean="0"/>
              <a:t>27.11.2015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7534A-3601-40E3-BE56-4758D5CA076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0824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  <p:sldLayoutId id="214748416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fld id="{FA097AB6-2F87-446D-984D-290BC142EAA8}" type="datetimeFigureOut">
              <a:rPr lang="bg-BG"/>
              <a:pPr>
                <a:defRPr/>
              </a:pPr>
              <a:t>27.11.2015 г.</a:t>
            </a:fld>
            <a:endParaRPr lang="bg-BG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C31E84-54C0-4459-B872-CC51DD4678F4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642938" y="857250"/>
            <a:ext cx="77152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en-US" sz="2400" b="1" dirty="0" smtClean="0">
                <a:solidFill>
                  <a:schemeClr val="tx2"/>
                </a:solidFill>
              </a:rPr>
              <a:t>I</a:t>
            </a:r>
            <a:r>
              <a:rPr lang="en-US" altLang="en-US" sz="2400" b="1" dirty="0">
                <a:solidFill>
                  <a:schemeClr val="tx2"/>
                </a:solidFill>
              </a:rPr>
              <a:t>V</a:t>
            </a:r>
            <a:r>
              <a:rPr lang="ru-RU" altLang="en-US" sz="2400" b="1" dirty="0" smtClean="0">
                <a:solidFill>
                  <a:schemeClr val="tx2"/>
                </a:solidFill>
              </a:rPr>
              <a:t> </a:t>
            </a:r>
            <a:r>
              <a:rPr lang="ru-RU" altLang="en-US" sz="2400" b="1" dirty="0">
                <a:solidFill>
                  <a:schemeClr val="tx2"/>
                </a:solidFill>
              </a:rPr>
              <a:t>заседание </a:t>
            </a:r>
          </a:p>
          <a:p>
            <a:pPr algn="ctr" eaLnBrk="1" hangingPunct="1">
              <a:lnSpc>
                <a:spcPct val="8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en-US" sz="2400" b="1" dirty="0">
                <a:solidFill>
                  <a:schemeClr val="tx2"/>
                </a:solidFill>
              </a:rPr>
              <a:t>на Комитета за наблюдение  на </a:t>
            </a:r>
          </a:p>
          <a:p>
            <a:pPr algn="ctr" eaLnBrk="1" hangingPunct="1">
              <a:lnSpc>
                <a:spcPct val="8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bg-BG" altLang="en-US" sz="2400" b="1" dirty="0">
                <a:solidFill>
                  <a:schemeClr val="tx2"/>
                </a:solidFill>
              </a:rPr>
              <a:t>Оперативна програма “Транспорт и транспортна инфраструктура“ 2014 – 2020 г.</a:t>
            </a:r>
            <a:r>
              <a:rPr lang="en-US" altLang="en-US" sz="2400" b="1" dirty="0">
                <a:solidFill>
                  <a:schemeClr val="tx2"/>
                </a:solidFill>
              </a:rPr>
              <a:t> </a:t>
            </a:r>
            <a:endParaRPr lang="bg-BG" altLang="en-US" sz="2400" b="1" dirty="0">
              <a:solidFill>
                <a:schemeClr val="tx2"/>
              </a:solidFill>
            </a:endParaRPr>
          </a:p>
        </p:txBody>
      </p:sp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088" y="2714625"/>
            <a:ext cx="5427662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2"/>
          <p:cNvSpPr txBox="1">
            <a:spLocks noChangeArrowheads="1"/>
          </p:cNvSpPr>
          <p:nvPr/>
        </p:nvSpPr>
        <p:spPr bwMode="auto">
          <a:xfrm>
            <a:off x="642938" y="5143500"/>
            <a:ext cx="7816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bg-BG" altLang="en-US" sz="1400" i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4932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 rot="20910155">
            <a:off x="539750" y="4813300"/>
            <a:ext cx="8229600" cy="1143000"/>
          </a:xfrm>
        </p:spPr>
        <p:txBody>
          <a:bodyPr/>
          <a:lstStyle/>
          <a:p>
            <a:pPr eaLnBrk="1" hangingPunct="1"/>
            <a:r>
              <a:rPr lang="bg-BG" altLang="en-US" sz="2800" b="1" i="1" smtClean="0">
                <a:solidFill>
                  <a:schemeClr val="tx2"/>
                </a:solidFill>
              </a:rPr>
              <a:t>Благодаря за вниманието!</a:t>
            </a:r>
            <a:endParaRPr lang="en-US" altLang="en-US" sz="2800" b="1" i="1" smtClean="0">
              <a:solidFill>
                <a:schemeClr val="tx2"/>
              </a:solidFill>
            </a:endParaRP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75" y="1773238"/>
            <a:ext cx="5141913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32"/>
          <a:stretch>
            <a:fillRect/>
          </a:stretch>
        </p:blipFill>
        <p:spPr bwMode="auto">
          <a:xfrm>
            <a:off x="107950" y="115888"/>
            <a:ext cx="1225550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207963"/>
            <a:ext cx="16986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046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447800"/>
            <a:ext cx="7696200" cy="5186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28.09.2015 г. беше обявена покана към юридически лица с нестопанска цел за определяне на представители в състава на КН на ОПТТИ.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Поканата беше адресирана към: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работещи в сферата на равенството между мъжете и жените, </a:t>
            </a:r>
            <a:r>
              <a:rPr lang="bg-BG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недискриминацията</a:t>
            </a: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равните възможности. 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работещи в сферата на социалното включване и интегрирането на </a:t>
            </a:r>
            <a:r>
              <a:rPr lang="bg-BG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маргинализираните</a:t>
            </a: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групи.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указания срок </a:t>
            </a:r>
            <a:r>
              <a:rPr 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21.10.2015 </a:t>
            </a: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постъпиха две заявления.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Двете организации са работещи в сферата на равните възможности: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Сдружение „Българска асоциация на агенции за регионално развитие и бизнес центрове” 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Сдружение „Български хелзинкски комитет”.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bg-BG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 извършена оценка от УО, двете организации бяха поканени да излъчат техен общ представител, както и заместници за КН на ОПТТИ.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609600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процедура за НПО</a:t>
            </a:r>
            <a:endParaRPr lang="bg-BG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8332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0" y="533400"/>
          <a:ext cx="9144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301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/>
          </p:nvPr>
        </p:nvGraphicFramePr>
        <p:xfrm>
          <a:off x="-1828800" y="228600"/>
          <a:ext cx="115824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396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68313" y="1341438"/>
            <a:ext cx="5759450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52450" indent="-552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ct val="90000"/>
              <a:buFontTx/>
              <a:buChar char="•"/>
            </a:pPr>
            <a:endParaRPr lang="bg-BG" altLang="en-US" sz="1000" dirty="0">
              <a:solidFill>
                <a:srgbClr val="002B8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5650" y="6237288"/>
            <a:ext cx="8388350" cy="576262"/>
          </a:xfrm>
        </p:spPr>
        <p:txBody>
          <a:bodyPr/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bg-BG" altLang="en-US" sz="1400" b="1" dirty="0">
              <a:solidFill>
                <a:schemeClr val="tx2"/>
              </a:solidFill>
            </a:endParaRPr>
          </a:p>
          <a:p>
            <a:pPr algn="l">
              <a:buClr>
                <a:srgbClr val="006666"/>
              </a:buClr>
              <a:defRPr/>
            </a:pPr>
            <a:endParaRPr lang="bg-BG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331913" y="409575"/>
            <a:ext cx="6550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endParaRPr lang="bg-BG" altLang="en-US" sz="2000" b="1" dirty="0" smtClean="0">
              <a:solidFill>
                <a:schemeClr val="tx2"/>
              </a:solidFill>
              <a:latin typeface="+mn-lt"/>
            </a:endParaRPr>
          </a:p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bg-BG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на ОПТ 2007-2013 г.</a:t>
            </a:r>
            <a:endParaRPr lang="bg-BG" alt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650" y="1195388"/>
            <a:ext cx="8064500" cy="58169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1600" dirty="0">
              <a:solidFill>
                <a:srgbClr val="002B82"/>
              </a:solidFill>
              <a:latin typeface="+mn-lt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Предоставена</a:t>
            </a:r>
            <a:r>
              <a:rPr lang="ru-RU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БФП на общо </a:t>
            </a:r>
            <a:r>
              <a:rPr lang="ru-RU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 проекта. </a:t>
            </a:r>
            <a:r>
              <a:rPr lang="ru-RU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Програмата</a:t>
            </a:r>
            <a:r>
              <a:rPr lang="ru-RU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</a:t>
            </a:r>
            <a:r>
              <a:rPr lang="ru-RU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ru-RU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инвестиционни</a:t>
            </a:r>
            <a:r>
              <a:rPr lang="ru-RU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големи</a:t>
            </a:r>
            <a:r>
              <a:rPr lang="bg-BG" altLang="en-US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от </a:t>
            </a:r>
            <a:r>
              <a:rPr lang="ru-RU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тях</a:t>
            </a:r>
            <a:r>
              <a:rPr lang="ru-RU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вече </a:t>
            </a:r>
            <a:r>
              <a:rPr lang="ru-RU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завършени</a:t>
            </a:r>
            <a:endParaRPr lang="ru-RU" sz="1600" dirty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Бяха</a:t>
            </a:r>
            <a:r>
              <a:rPr lang="ru-RU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авършени</a:t>
            </a:r>
            <a:r>
              <a:rPr lang="ru-RU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въведени</a:t>
            </a:r>
            <a:r>
              <a:rPr lang="ru-RU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експлоатация</a:t>
            </a:r>
            <a:r>
              <a:rPr lang="ru-RU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следните</a:t>
            </a:r>
            <a:r>
              <a:rPr lang="ru-RU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bg-BG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Лот 4 на АМ</a:t>
            </a:r>
            <a:r>
              <a:rPr 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1600" i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Струма</a:t>
            </a:r>
            <a:r>
              <a:rPr 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en-US" sz="1600" i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Сандански</a:t>
            </a:r>
            <a:r>
              <a:rPr 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600" i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Кулата</a:t>
            </a:r>
            <a:r>
              <a:rPr 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10</a:t>
            </a:r>
            <a:r>
              <a:rPr lang="bg-BG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.09.2015 г.</a:t>
            </a:r>
            <a:endParaRPr lang="ru-RU" sz="1600" i="1" dirty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Лот </a:t>
            </a:r>
            <a:r>
              <a:rPr lang="ru-RU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на АМ „Струма" </a:t>
            </a: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i="1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Дупница</a:t>
            </a: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i="1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Благоевград</a:t>
            </a: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30.10.2015 г.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Лот </a:t>
            </a:r>
            <a:r>
              <a:rPr lang="ru-RU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на АМ „</a:t>
            </a:r>
            <a:r>
              <a:rPr lang="ru-RU" sz="1600" i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Марица</a:t>
            </a:r>
            <a:r>
              <a:rPr lang="bg-BG" alt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Оризово -</a:t>
            </a:r>
            <a:r>
              <a:rPr lang="ru-RU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Димитровград</a:t>
            </a:r>
            <a:r>
              <a:rPr 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bg-BG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bg-BG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.10.2015 г</a:t>
            </a:r>
            <a:r>
              <a:rPr lang="bg-BG" sz="1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600" i="1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Пуснато</a:t>
            </a: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sz="1600" i="1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движението</a:t>
            </a: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600" i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директното</a:t>
            </a:r>
            <a:r>
              <a:rPr lang="ru-RU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трасе на </a:t>
            </a:r>
            <a:r>
              <a:rPr lang="ru-RU" sz="1600" i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участък</a:t>
            </a:r>
            <a:r>
              <a:rPr lang="ru-RU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en-US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Западна дъга на    </a:t>
            </a: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Софийски</a:t>
            </a: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околовръстен</a:t>
            </a: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път</a:t>
            </a: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</a:t>
            </a:r>
            <a:r>
              <a:rPr lang="en-US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- 22.10.2015 г.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bg-BG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Трите водни проекта са завършени; Сградите на бреговите центрове за управление  Варна и Бургас получиха разрешение за ползване - 8.7.2015 и 14.7.2015 г.</a:t>
            </a:r>
            <a:endParaRPr lang="en-US" sz="1600" i="1" dirty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endParaRPr lang="bg-BG" altLang="en-US" sz="1100" i="1" dirty="0" smtClean="0">
              <a:solidFill>
                <a:srgbClr val="003399"/>
              </a:solidFill>
              <a:latin typeface="+mn-lt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buFont typeface="Arial" pitchFamily="34" charset="0"/>
              <a:buChar char="•"/>
              <a:defRPr/>
            </a:pPr>
            <a:r>
              <a:rPr lang="bg-BG" alt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bg-BG" altLang="en-US" sz="1600" b="1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Индикатори</a:t>
            </a:r>
          </a:p>
          <a:p>
            <a:pPr lvl="0">
              <a:buFont typeface="Wingdings" pitchFamily="2" charset="2"/>
              <a:buChar char="Ø"/>
            </a:pPr>
            <a:r>
              <a:rPr lang="bg-BG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bg-BG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Рехабилитирани</a:t>
            </a:r>
            <a:r>
              <a:rPr lang="bg-BG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 близо 500 км ж.п. линии</a:t>
            </a:r>
            <a:endParaRPr lang="en-US" sz="1600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bg-BG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Изградени са 260 км автомагистрали и 47 км пътища I клас</a:t>
            </a:r>
          </a:p>
          <a:p>
            <a:pPr lvl="0">
              <a:buFont typeface="Wingdings" pitchFamily="2" charset="2"/>
              <a:buChar char="Ø"/>
            </a:pPr>
            <a:r>
              <a:rPr lang="bg-BG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Изградени са 20 метро станции и 21 км метро линии</a:t>
            </a:r>
            <a:endParaRPr lang="en-US" sz="1600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endParaRPr lang="bg-BG" altLang="en-US" sz="1100" i="1" dirty="0">
              <a:solidFill>
                <a:srgbClr val="003399"/>
              </a:solidFill>
              <a:latin typeface="+mn-lt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endParaRPr lang="bg-BG" altLang="en-US" sz="1100" i="1" dirty="0" smtClean="0">
              <a:solidFill>
                <a:srgbClr val="003399"/>
              </a:solidFill>
              <a:latin typeface="+mn-lt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заседание на Комитета за наблюдение на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Оперативна програма “Транспорт и транспортна инфраструктура” 2014-2020 г.</a:t>
            </a:r>
            <a:endParaRPr lang="en-US" altLang="en-US" sz="1100" i="1" dirty="0" smtClean="0">
              <a:solidFill>
                <a:srgbClr val="003399"/>
              </a:solidFill>
              <a:latin typeface="+mn-lt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endParaRPr lang="en-US" altLang="en-US" sz="1000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altLang="en-US" sz="1100" i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0587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468312" y="1112838"/>
            <a:ext cx="8599487" cy="497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52450" indent="-552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ct val="90000"/>
              <a:buFontTx/>
              <a:buChar char="•"/>
            </a:pPr>
            <a:endParaRPr lang="bg-BG" altLang="en-US" sz="1000">
              <a:solidFill>
                <a:srgbClr val="002B8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5650" y="6237288"/>
            <a:ext cx="8388350" cy="576262"/>
          </a:xfrm>
        </p:spPr>
        <p:txBody>
          <a:bodyPr/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bg-BG" altLang="en-US" sz="1400" b="1" dirty="0">
              <a:solidFill>
                <a:schemeClr val="tx2"/>
              </a:solidFill>
            </a:endParaRPr>
          </a:p>
          <a:p>
            <a:pPr algn="l">
              <a:buClr>
                <a:srgbClr val="006666"/>
              </a:buClr>
              <a:defRPr/>
            </a:pPr>
            <a:endParaRPr lang="bg-BG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763713" y="404813"/>
            <a:ext cx="58324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altLang="en-US" sz="20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Плана </a:t>
            </a:r>
            <a:r>
              <a:rPr lang="ru-RU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действие за 2015 г. </a:t>
            </a:r>
          </a:p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ОПТ 2007-2013 г.</a:t>
            </a:r>
            <a:r>
              <a:rPr lang="en-US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402660"/>
            <a:ext cx="8139113" cy="54399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Оставащият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от </a:t>
            </a:r>
            <a:r>
              <a:rPr lang="en-US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385</a:t>
            </a:r>
            <a:r>
              <a:rPr lang="ru-RU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</a:t>
            </a:r>
            <a:r>
              <a:rPr lang="ru-RU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</a:t>
            </a:r>
            <a:r>
              <a:rPr lang="ru-RU" altLang="en-US" sz="1600" b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311 </a:t>
            </a:r>
            <a:r>
              <a:rPr lang="bg-BG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евро КФ и НБ и 74 млн. евро ЕФРР и НБ</a:t>
            </a:r>
            <a:r>
              <a:rPr lang="en-US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необходимо да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бъде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разплатен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програмата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1600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002B82"/>
              </a:buClr>
              <a:defRPr/>
            </a:pPr>
            <a:endParaRPr lang="en-US" altLang="en-US" sz="1600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002B82"/>
              </a:buClr>
              <a:buFont typeface="Arial" panose="020B0604020202020204" pitchFamily="34" charset="0"/>
              <a:buChar char="•"/>
              <a:defRPr/>
            </a:pP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en-US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.09.2015 г. УО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изпрати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ЕК предложение за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трето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изменение/модификация 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ОПТ 2007-2013 г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bg-BG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съгласувано с МОСВ, СКУСЕС и одобрени от КН на ОПТ  от 2-3 юни 2015 г.</a:t>
            </a:r>
            <a:r>
              <a:rPr lang="en-US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което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Clr>
                <a:srgbClr val="002B82"/>
              </a:buClr>
              <a:defRPr/>
            </a:pPr>
            <a:endParaRPr lang="ru-RU" altLang="en-US" sz="1100" dirty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2B82"/>
              </a:buClr>
              <a:defRPr/>
            </a:pP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 Увеличение 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процента на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съфинансиране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КФ 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формиране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БФП на 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85%/15% 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(прогноза за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загуба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 евро от ж.п. и </a:t>
            </a:r>
            <a:r>
              <a:rPr lang="en-US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 евро от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пътни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Clr>
                <a:srgbClr val="002B82"/>
              </a:buClr>
              <a:defRPr/>
            </a:pPr>
            <a:r>
              <a:rPr lang="bg-BG" sz="1600" b="1" dirty="0" smtClean="0"/>
              <a:t>	</a:t>
            </a:r>
            <a:r>
              <a:rPr lang="bg-BG" altLang="en-US" sz="1600" b="1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предложената промяна на процента на </a:t>
            </a:r>
            <a:r>
              <a:rPr lang="bg-BG" altLang="en-US" sz="1600" b="1" i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съфинанисиране</a:t>
            </a:r>
            <a:r>
              <a:rPr lang="bg-BG" altLang="en-US" sz="1600" b="1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КФ се очаква до края на 2015 да бъдат разплатени всички средства по КФ</a:t>
            </a:r>
            <a:endParaRPr lang="en-US" altLang="en-US" sz="1600" b="1" i="1" dirty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2B82"/>
              </a:buClr>
              <a:defRPr/>
            </a:pPr>
            <a:endParaRPr lang="en-US" altLang="en-US" sz="1600" b="1" i="1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2B82"/>
              </a:buClr>
              <a:defRPr/>
            </a:pP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 Предложения 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фазиране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обхвата 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„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големи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endParaRPr lang="ru-RU" altLang="en-US" sz="1600" dirty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2B82"/>
              </a:buClr>
              <a:buFont typeface="Wingdings" panose="05000000000000000000" pitchFamily="2" charset="2"/>
              <a:buChar char="ü"/>
              <a:defRPr/>
            </a:pPr>
            <a:r>
              <a:rPr lang="bg-BG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 „Калотина-София” </a:t>
            </a:r>
            <a:r>
              <a:rPr lang="bg-BG" altLang="en-US" sz="1600" b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en-US" sz="1600" b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Лот 1 „</a:t>
            </a:r>
            <a:r>
              <a:rPr lang="ru-RU" altLang="en-US" sz="1600" b="1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Западна</a:t>
            </a:r>
            <a:r>
              <a:rPr lang="ru-RU" altLang="en-US" sz="1600" b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b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дъга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en-US" sz="1600" b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Софийски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b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околовръстен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b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път</a:t>
            </a:r>
            <a:r>
              <a:rPr lang="ru-RU" altLang="en-US" sz="1600" b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 </a:t>
            </a:r>
            <a:r>
              <a:rPr lang="en-US" altLang="en-US" sz="1600" b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altLang="en-US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 от участък 2 е предложен за включване в ОПТТИ</a:t>
            </a:r>
            <a:r>
              <a:rPr lang="en-US" altLang="en-US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en-US" sz="1600" i="1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B82"/>
              </a:buClr>
              <a:buFont typeface="Wingdings" pitchFamily="2" charset="2"/>
              <a:buChar char="ü"/>
              <a:defRPr/>
            </a:pPr>
            <a:r>
              <a:rPr lang="bg-BG" altLang="en-US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en-U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en-US" sz="1600" b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 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altLang="en-US" sz="1600" b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дейностите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altLang="en-US" sz="1600" b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en-US" sz="1600" b="1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ж.п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en-US" sz="1600" b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линията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„Пловдив – Бургас“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>
              <a:buClr>
                <a:srgbClr val="002B82"/>
              </a:buClr>
              <a:defRPr/>
            </a:pPr>
            <a:r>
              <a:rPr lang="ru-RU" alt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alt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altLang="en-US" sz="1600" i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амаляване</a:t>
            </a:r>
            <a:r>
              <a:rPr lang="ru-RU" alt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обхвата на проекта с 3 </a:t>
            </a:r>
            <a:r>
              <a:rPr lang="ru-RU" altLang="en-US" sz="1600" i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тягови</a:t>
            </a:r>
            <a:r>
              <a:rPr lang="ru-RU" alt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подстанции и </a:t>
            </a:r>
            <a:r>
              <a:rPr lang="ru-RU" altLang="en-US" sz="1600" i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ж.п</a:t>
            </a:r>
            <a:r>
              <a:rPr lang="ru-RU" alt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en-US" sz="1600" i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възел</a:t>
            </a:r>
            <a:r>
              <a:rPr lang="ru-RU" alt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„Бургас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en-US" sz="1600" i="1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2B82"/>
              </a:buClr>
              <a:buFont typeface="Wingdings" panose="05000000000000000000" pitchFamily="2" charset="2"/>
              <a:buChar char="ü"/>
              <a:defRPr/>
            </a:pPr>
            <a:r>
              <a:rPr lang="ru-RU" altLang="en-US" sz="1600" b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 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altLang="en-US" sz="1600" b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дейностите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altLang="en-US" sz="1600" b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 ж.п. </a:t>
            </a:r>
            <a:r>
              <a:rPr lang="ru-RU" altLang="en-US" sz="1600" b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линията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altLang="en-US" sz="1600" b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Септември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Пловдив“   </a:t>
            </a:r>
          </a:p>
          <a:p>
            <a:pPr>
              <a:buClr>
                <a:srgbClr val="002B82"/>
              </a:buClr>
              <a:defRPr/>
            </a:pPr>
            <a:r>
              <a:rPr lang="ru-RU" altLang="en-US" sz="1600" b="1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en-US" sz="1600" i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</a:t>
            </a:r>
            <a:r>
              <a:rPr lang="ru-RU" altLang="en-US" sz="1600" i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обхвата на проекта с 4 </a:t>
            </a:r>
            <a:r>
              <a:rPr lang="ru-RU" altLang="en-US" sz="1600" i="1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надлеза</a:t>
            </a:r>
            <a:r>
              <a:rPr lang="en-US" altLang="en-US" sz="1600" i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en-US" sz="1600" i="1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B82"/>
              </a:buClr>
              <a:defRPr/>
            </a:pPr>
            <a:endParaRPr lang="ru-RU" altLang="en-US" sz="1600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заседание на Комитета за наблюдение на</a:t>
            </a:r>
            <a:r>
              <a:rPr lang="en-US" altLang="en-US" sz="1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Оперативна програма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Транспорт и транспортна инфраструктура” 2014-2020 г.</a:t>
            </a:r>
            <a:endParaRPr lang="en-US" altLang="en-US" sz="11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6635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468312" y="1112838"/>
            <a:ext cx="8599487" cy="497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52450" indent="-552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ct val="90000"/>
              <a:buFontTx/>
              <a:buChar char="•"/>
            </a:pPr>
            <a:endParaRPr lang="bg-BG" altLang="en-US" sz="1000">
              <a:solidFill>
                <a:srgbClr val="002B8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5650" y="6237288"/>
            <a:ext cx="8388350" cy="576262"/>
          </a:xfrm>
        </p:spPr>
        <p:txBody>
          <a:bodyPr/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bg-BG" altLang="en-US" sz="1400" b="1" dirty="0">
              <a:solidFill>
                <a:schemeClr val="tx2"/>
              </a:solidFill>
            </a:endParaRPr>
          </a:p>
          <a:p>
            <a:pPr algn="l">
              <a:buClr>
                <a:srgbClr val="006666"/>
              </a:buClr>
              <a:defRPr/>
            </a:pPr>
            <a:endParaRPr lang="bg-BG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763713" y="404813"/>
            <a:ext cx="58324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altLang="en-US" sz="20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Плана </a:t>
            </a:r>
            <a:r>
              <a:rPr lang="ru-RU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действие за 2015 г. </a:t>
            </a:r>
          </a:p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ОПТ 2007-2013 г.</a:t>
            </a:r>
            <a:r>
              <a:rPr lang="en-US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bg-BG" alt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346200"/>
            <a:ext cx="8139113" cy="503214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002B82"/>
              </a:buClr>
              <a:defRPr/>
            </a:pP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bg-BG" altLang="en-US" sz="1600" b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Прехвърляне на 10 млн. евро </a:t>
            </a:r>
            <a:r>
              <a:rPr lang="bg-BG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(европейско и национално </a:t>
            </a:r>
            <a:r>
              <a:rPr lang="bg-BG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съ-финансиране</a:t>
            </a:r>
            <a:r>
              <a:rPr lang="bg-BG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от </a:t>
            </a:r>
          </a:p>
          <a:p>
            <a:pPr lvl="0">
              <a:buClr>
                <a:srgbClr val="002B82"/>
              </a:buClr>
              <a:defRPr/>
            </a:pPr>
            <a:r>
              <a:rPr lang="bg-BG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приоритетна ос 5 “Техническа помощ” в приоритетна ос 3 „Подобряване на </a:t>
            </a:r>
          </a:p>
          <a:p>
            <a:pPr lvl="0">
              <a:buClr>
                <a:srgbClr val="002B82"/>
              </a:buClr>
              <a:defRPr/>
            </a:pPr>
            <a:r>
              <a:rPr lang="bg-BG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bg-BG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интермодалността</a:t>
            </a:r>
            <a:r>
              <a:rPr lang="bg-BG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превоза на пътници и товари” 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проекта за </a:t>
            </a:r>
            <a:endParaRPr lang="ru-RU" altLang="en-US" sz="1600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002B82"/>
              </a:buClr>
              <a:defRPr/>
            </a:pP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разширение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Линия 2 на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метрото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МС „Джеймс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Баучер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до МС “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Витоша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ru-RU" altLang="en-US" sz="1600" b="1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обратно </a:t>
            </a:r>
            <a:endParaRPr lang="ru-RU" altLang="en-US" sz="1600" b="1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002B82"/>
              </a:buClr>
              <a:defRPr/>
            </a:pPr>
            <a:r>
              <a:rPr lang="ru-RU" altLang="en-US" sz="1600" b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en-US" sz="1600" b="1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фазиране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по-ранно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започване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2014-2020 г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>
              <a:buClr>
                <a:srgbClr val="002B82"/>
              </a:buClr>
              <a:defRPr/>
            </a:pPr>
            <a:endParaRPr lang="ru-RU" altLang="en-US" sz="1600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002B82"/>
              </a:buClr>
              <a:defRPr/>
            </a:pPr>
            <a:r>
              <a:rPr lang="en-US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23.09.2015 г. ЕК одобри проекта за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обхода на гр. Габрово </a:t>
            </a:r>
          </a:p>
          <a:p>
            <a:pPr>
              <a:buClr>
                <a:srgbClr val="002B82"/>
              </a:buClr>
              <a:defRPr/>
            </a:pP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bg-BG" altLang="en-US" sz="1600" i="1" dirty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B82"/>
              </a:buClr>
              <a:buFont typeface="Arial" pitchFamily="34" charset="0"/>
              <a:buChar char="•"/>
            </a:pP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проектите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няма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могат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бъдат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завършени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en-US" sz="1600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B82"/>
              </a:buClr>
            </a:pP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до 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 на 2015 г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altLang="en-US" sz="1600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B82"/>
              </a:buClr>
            </a:pPr>
            <a:r>
              <a:rPr lang="bg-BG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Незавършените след 31.12.2015 г. дейности ще бъдат финансирани със средства на </a:t>
            </a:r>
          </a:p>
          <a:p>
            <a:pPr>
              <a:buClr>
                <a:srgbClr val="002B82"/>
              </a:buClr>
            </a:pPr>
            <a:r>
              <a:rPr lang="bg-BG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бенефициента </a:t>
            </a:r>
            <a:r>
              <a:rPr lang="en-US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НКЖИ</a:t>
            </a:r>
            <a:r>
              <a:rPr lang="en-US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заемни средства, бюджетни средства</a:t>
            </a:r>
            <a:endParaRPr lang="ru-RU" altLang="en-US" sz="1600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B82"/>
              </a:buClr>
              <a:defRPr/>
            </a:pPr>
            <a:endParaRPr lang="ru-RU" altLang="en-US" sz="1600" dirty="0" smtClean="0">
              <a:solidFill>
                <a:srgbClr val="002B82"/>
              </a:solidFill>
              <a:latin typeface="+mn-lt"/>
              <a:cs typeface="Times New Roman" pitchFamily="18" charset="0"/>
            </a:endParaRPr>
          </a:p>
          <a:p>
            <a:pPr>
              <a:buClr>
                <a:srgbClr val="002B82"/>
              </a:buClr>
              <a:buFont typeface="Arial" pitchFamily="34" charset="0"/>
              <a:buChar char="•"/>
            </a:pP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Необходими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за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завършване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проектите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г. </a:t>
            </a:r>
          </a:p>
          <a:p>
            <a:pPr>
              <a:buClr>
                <a:srgbClr val="002B82"/>
              </a:buClr>
            </a:pPr>
            <a:r>
              <a:rPr lang="ru-RU" altLang="en-US" sz="1600" b="1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 евро (</a:t>
            </a:r>
            <a:r>
              <a:rPr lang="en-US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млн. евро за ж.п.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 евро за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пътни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Clr>
                <a:srgbClr val="002B82"/>
              </a:buClr>
            </a:pPr>
            <a:endParaRPr lang="ru-RU" altLang="en-US" sz="1600" b="1" i="1" dirty="0" smtClean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2B82"/>
              </a:buClr>
              <a:buFont typeface="Arial" panose="020B0604020202020204" pitchFamily="34" charset="0"/>
              <a:buChar char="•"/>
            </a:pP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АПИ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подаде</a:t>
            </a:r>
            <a:r>
              <a:rPr lang="ru-RU" altLang="en-US" sz="1600" dirty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АФ за два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ретроспективни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проекта на обща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стойност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млн. евро</a:t>
            </a:r>
            <a:endParaRPr lang="en-US" altLang="en-US" sz="1600" dirty="0">
              <a:solidFill>
                <a:srgbClr val="002B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2B82"/>
              </a:buClr>
              <a:defRPr/>
            </a:pPr>
            <a:endParaRPr lang="ru-RU" altLang="en-US" sz="1600" dirty="0" smtClean="0">
              <a:solidFill>
                <a:srgbClr val="002B82"/>
              </a:solidFill>
              <a:latin typeface="+mn-lt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endParaRPr lang="bg-BG" altLang="en-US" sz="11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заседание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на Комитета за наблюдение на</a:t>
            </a:r>
            <a:r>
              <a:rPr lang="en-US" altLang="en-US" sz="1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Оперативна програма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Транспорт и транспортна инфраструктура” 2014-2020 г.</a:t>
            </a:r>
            <a:endParaRPr lang="en-US" altLang="en-US" sz="11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6635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68313" y="1341438"/>
            <a:ext cx="5759450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52450" indent="-552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ct val="90000"/>
              <a:buFontTx/>
              <a:buChar char="•"/>
            </a:pPr>
            <a:endParaRPr lang="bg-BG" altLang="en-US" sz="1000" dirty="0">
              <a:solidFill>
                <a:srgbClr val="002B8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5650" y="6237288"/>
            <a:ext cx="8388350" cy="576262"/>
          </a:xfrm>
        </p:spPr>
        <p:txBody>
          <a:bodyPr/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bg-BG" altLang="en-US" sz="1400" b="1" dirty="0">
              <a:solidFill>
                <a:schemeClr val="tx2"/>
              </a:solidFill>
            </a:endParaRPr>
          </a:p>
          <a:p>
            <a:pPr algn="l">
              <a:buClr>
                <a:srgbClr val="006666"/>
              </a:buClr>
              <a:defRPr/>
            </a:pPr>
            <a:endParaRPr lang="bg-BG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331913" y="409575"/>
            <a:ext cx="65500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endParaRPr lang="bg-BG" altLang="en-US" sz="2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bg-BG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Рискови проекти и дейности</a:t>
            </a:r>
            <a:r>
              <a:rPr lang="en-US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alt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8591550" cy="557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Рискови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проекти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 ОПТ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	„Обход на гр. Габрово</a:t>
            </a:r>
            <a:r>
              <a:rPr lang="en-US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bg-BG" altLang="en-US" sz="1600" b="1" i="1" dirty="0" smtClean="0">
              <a:solidFill>
                <a:srgbClr val="002B8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bg1"/>
              </a:buClr>
              <a:buSzPct val="90000"/>
              <a:buFont typeface="Arial" pitchFamily="34" charset="0"/>
              <a:buChar char="•"/>
              <a:defRPr/>
            </a:pPr>
            <a:r>
              <a:rPr lang="ru-RU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Необходими средства за завършване на проекта след 2015 г.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bg-BG" sz="1600" b="1" dirty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28 млн. евро</a:t>
            </a:r>
            <a:endParaRPr lang="ru-RU" altLang="en-US" sz="1600" b="1" dirty="0">
              <a:solidFill>
                <a:srgbClr val="002B8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bg1"/>
              </a:buClr>
              <a:buSzPct val="90000"/>
              <a:buFont typeface="Arial" pitchFamily="34" charset="0"/>
              <a:buChar char="•"/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Прогноза за завършване на строителните работи </a:t>
            </a:r>
            <a:r>
              <a:rPr lang="bg-BG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- края на 2016 г.</a:t>
            </a:r>
          </a:p>
          <a:p>
            <a:pPr eaLnBrk="1" hangingPunct="1">
              <a:buClr>
                <a:schemeClr val="bg1"/>
              </a:buClr>
              <a:buSzPct val="90000"/>
              <a:buFont typeface="Arial" pitchFamily="34" charset="0"/>
              <a:buChar char="•"/>
              <a:defRPr/>
            </a:pPr>
            <a:r>
              <a:rPr lang="ru-RU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	„Р</a:t>
            </a:r>
            <a:r>
              <a:rPr lang="ru-RU" altLang="en-US" sz="1600" b="1" i="1" dirty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еконструкция и </a:t>
            </a:r>
            <a:r>
              <a:rPr lang="bg-BG" altLang="en-US" sz="1600" b="1" i="1" dirty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електрификация</a:t>
            </a:r>
            <a:r>
              <a:rPr lang="ru-RU" altLang="en-US" sz="1600" b="1" i="1" dirty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на ж.п. </a:t>
            </a:r>
            <a:r>
              <a:rPr lang="ru-RU" altLang="en-US" sz="1600" b="1" i="1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линията</a:t>
            </a:r>
            <a:r>
              <a:rPr lang="ru-RU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1600" b="1" i="1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Първомай</a:t>
            </a:r>
            <a:r>
              <a:rPr lang="ru-RU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en-US" sz="1600" b="1" i="1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Свиленград</a:t>
            </a:r>
            <a:r>
              <a:rPr lang="en-US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bg-BG" altLang="en-US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bg-BG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Необходими средства за завършване на проекта след 2015 г.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– 20 млн. евро</a:t>
            </a: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Продължава строителството в района на гара Симеоновград, все още не са завършени </a:t>
            </a:r>
          </a:p>
          <a:p>
            <a:pPr eaLnBrk="1" hangingPunct="1">
              <a:buClr>
                <a:schemeClr val="bg1"/>
              </a:buClr>
              <a:buSzPct val="90000"/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всички отчуждения. Прогноза за завършване на строителните работи </a:t>
            </a:r>
            <a:r>
              <a:rPr lang="bg-BG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- средата на 2016 г.</a:t>
            </a:r>
            <a:endParaRPr lang="bg-BG" altLang="en-US" sz="1600" b="1" dirty="0" smtClean="0">
              <a:solidFill>
                <a:srgbClr val="002B8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002B82"/>
              </a:buClr>
              <a:buSzPct val="90000"/>
              <a:defRPr/>
            </a:pPr>
            <a:r>
              <a:rPr lang="ru-RU" altLang="en-US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ru-RU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bg-BG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Рехабилитация на участъци от ж.п. линията Пловдив – Бургас”</a:t>
            </a:r>
          </a:p>
          <a:p>
            <a:pPr marL="0" lvl="2" eaLnBrk="1" hangingPunct="1">
              <a:buClr>
                <a:srgbClr val="002B82"/>
              </a:buClr>
              <a:buSzPct val="90000"/>
              <a:defRPr/>
            </a:pPr>
            <a:r>
              <a:rPr lang="bg-BG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Необходими средства за завършване на проекта след 2015 г.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– 24 млн. евро</a:t>
            </a:r>
            <a:endParaRPr lang="en-US" altLang="en-US" sz="1600" b="1" dirty="0" smtClean="0">
              <a:solidFill>
                <a:srgbClr val="002B8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Прогноза за завършване на строителните работи </a:t>
            </a:r>
            <a:r>
              <a:rPr lang="bg-BG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- март 2016 г. </a:t>
            </a:r>
            <a:r>
              <a:rPr 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ж.п. участъка “Церковски </a:t>
            </a: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Карнобат”,</a:t>
            </a:r>
            <a:r>
              <a:rPr lang="bg-BG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с разгъната дължина 122 км</a:t>
            </a:r>
            <a:r>
              <a:rPr 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Clr>
                <a:srgbClr val="002B82"/>
              </a:buClr>
              <a:buSzPct val="90000"/>
              <a:defRPr/>
            </a:pPr>
            <a:r>
              <a:rPr lang="ru-RU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	„Модернизация на ж.п. </a:t>
            </a:r>
            <a:r>
              <a:rPr lang="ru-RU" altLang="en-US" sz="1600" b="1" i="1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участъка</a:t>
            </a:r>
            <a:r>
              <a:rPr lang="ru-RU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1600" b="1" i="1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Септември</a:t>
            </a:r>
            <a:r>
              <a:rPr lang="ru-RU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– Пловдив</a:t>
            </a:r>
            <a:r>
              <a:rPr lang="en-US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altLang="en-US" sz="1600" b="1" i="1" dirty="0" smtClean="0">
              <a:solidFill>
                <a:srgbClr val="002B8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Н</a:t>
            </a:r>
            <a:r>
              <a:rPr lang="bg-BG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еобходими средства за завършване на проекта след 2015 г.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– 48 млн. евро </a:t>
            </a: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До края на 2015 г. ще завършат само работите по Позиция 3 Стамболийски – Пловдив</a:t>
            </a:r>
            <a:endParaRPr lang="bg-BG" altLang="en-US" sz="1600" i="1" dirty="0" smtClean="0">
              <a:solidFill>
                <a:srgbClr val="FF0000"/>
              </a:solidFill>
              <a:latin typeface="+mn-lt"/>
            </a:endParaRPr>
          </a:p>
          <a:p>
            <a:pPr marL="285750" indent="-285750">
              <a:defRPr/>
            </a:pPr>
            <a:r>
              <a:rPr lang="ru-RU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		ИМТ „Пловдив“ и „Модернизация на </a:t>
            </a:r>
            <a:r>
              <a:rPr lang="ru-RU" altLang="en-US" sz="1600" b="1" i="1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Централна</a:t>
            </a:r>
            <a:r>
              <a:rPr lang="ru-RU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ж.п. </a:t>
            </a:r>
            <a:r>
              <a:rPr lang="ru-RU" altLang="en-US" sz="1600" b="1" i="1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гара</a:t>
            </a:r>
            <a:r>
              <a:rPr lang="ru-RU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София</a:t>
            </a:r>
            <a:r>
              <a:rPr lang="en-US" altLang="en-US" sz="1600" b="1" i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bg-BG" altLang="en-US" sz="1600" b="1" i="1" dirty="0" smtClean="0">
              <a:solidFill>
                <a:srgbClr val="002B8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defRPr/>
            </a:pPr>
            <a:r>
              <a:rPr lang="bg-BG" sz="11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bg-BG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еобходими средства за завършване на двата проекта след 2015 г.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– 11 млн. евро</a:t>
            </a: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Очакваното завършване на ИМТ “Пловдив” – средата на 2016 г. ; Централна жп гара София –</a:t>
            </a: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м. март 2016 г.</a:t>
            </a:r>
          </a:p>
          <a:p>
            <a:pPr marL="285750" indent="-285750">
              <a:defRPr/>
            </a:pPr>
            <a:endParaRPr lang="en-US" sz="900" dirty="0" smtClean="0">
              <a:solidFill>
                <a:srgbClr val="002B8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заседание на Комитета за наблюдение на</a:t>
            </a:r>
            <a:r>
              <a:rPr lang="en-US" altLang="en-US" sz="1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Оперативна програма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Транспорт и транспортна инфраструктура” 2014-2020 г.</a:t>
            </a:r>
            <a:endParaRPr lang="en-US" altLang="en-US" sz="1100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altLang="en-US" sz="1100" i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627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68313" y="1341438"/>
            <a:ext cx="5759450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52450" indent="-5524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FFFF"/>
              </a:buClr>
              <a:buSzPct val="90000"/>
              <a:buFontTx/>
              <a:buChar char="•"/>
            </a:pPr>
            <a:endParaRPr lang="bg-BG" altLang="en-US" sz="1000" dirty="0">
              <a:solidFill>
                <a:srgbClr val="002B8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5650" y="6237288"/>
            <a:ext cx="8388350" cy="576262"/>
          </a:xfrm>
        </p:spPr>
        <p:txBody>
          <a:bodyPr/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endParaRPr lang="en-US" altLang="bg-BG" sz="1050" i="1" dirty="0" smtClean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endParaRPr lang="bg-BG" altLang="en-US" sz="1400" b="1" dirty="0">
              <a:solidFill>
                <a:schemeClr val="tx2"/>
              </a:solidFill>
            </a:endParaRPr>
          </a:p>
          <a:p>
            <a:pPr algn="l">
              <a:buClr>
                <a:srgbClr val="006666"/>
              </a:buClr>
              <a:defRPr/>
            </a:pPr>
            <a:endParaRPr lang="bg-BG" altLang="en-US" dirty="0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331913" y="409575"/>
            <a:ext cx="6550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endParaRPr lang="bg-BG" altLang="en-US" sz="2000" b="1" dirty="0" smtClean="0">
              <a:solidFill>
                <a:schemeClr val="tx2"/>
              </a:solidFill>
              <a:latin typeface="+mn-lt"/>
            </a:endParaRPr>
          </a:p>
          <a:p>
            <a:pPr algn="ctr">
              <a:spcBef>
                <a:spcPct val="0"/>
              </a:spcBef>
              <a:buClr>
                <a:schemeClr val="tx2"/>
              </a:buClr>
              <a:buSzPct val="70000"/>
              <a:buNone/>
              <a:defRPr/>
            </a:pPr>
            <a:r>
              <a:rPr lang="bg-BG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Рискови проекти и дейности </a:t>
            </a:r>
            <a:r>
              <a:rPr lang="en-US" alt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bg-BG" alt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859155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приключване</a:t>
            </a: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проектите</a:t>
            </a: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НКЖИ до края на 2015 г. е </a:t>
            </a:r>
            <a:r>
              <a:rPr lang="ru-RU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осигурена</a:t>
            </a: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временна </a:t>
            </a:r>
            <a:r>
              <a:rPr lang="ru-RU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безлихвена</a:t>
            </a: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финансова</a:t>
            </a: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помощ</a:t>
            </a: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подлежаща</a:t>
            </a: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възстановяване</a:t>
            </a: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в размер на </a:t>
            </a:r>
            <a:r>
              <a:rPr lang="ru-RU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110 млн. </a:t>
            </a:r>
            <a:r>
              <a:rPr lang="ru-RU" sz="1600" b="1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лв</a:t>
            </a:r>
            <a:r>
              <a:rPr lang="ru-RU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за м. </a:t>
            </a:r>
            <a:r>
              <a:rPr lang="ru-RU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октомври</a:t>
            </a: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, м. </a:t>
            </a:r>
            <a:r>
              <a:rPr lang="ru-RU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ноември</a:t>
            </a: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и м. </a:t>
            </a:r>
            <a:r>
              <a:rPr lang="ru-RU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декември</a:t>
            </a:r>
            <a:r>
              <a:rPr lang="ru-RU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ru-RU" sz="1600" dirty="0" smtClean="0">
              <a:solidFill>
                <a:srgbClr val="002B8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bg-BG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Одити от Европейската комисия </a:t>
            </a:r>
          </a:p>
          <a:p>
            <a:pPr marL="285750" lvl="1" indent="-285750">
              <a:defRPr/>
            </a:pPr>
            <a:endParaRPr lang="en-US" sz="1000" b="1" dirty="0" smtClean="0">
              <a:solidFill>
                <a:srgbClr val="002B8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 - Мисии на ЕК: в периода 19.01-23.01.2015 г. в ОСЕС относно Годишен контролен доклад за </a:t>
            </a: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   2014 г. по ОПТ и в периода 18.05-22.05.2015 г. в УО на ОПТ </a:t>
            </a:r>
            <a:r>
              <a:rPr 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функциониране на СУК</a:t>
            </a:r>
            <a:r>
              <a:rPr 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bg-BG" sz="1600" dirty="0" smtClean="0">
              <a:solidFill>
                <a:srgbClr val="002B8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 - Във връзка с констатирани непълноти в СУК при възлагане на обществените поръчки по </a:t>
            </a: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   ОПТ от м. юни 2015 г.  действа </a:t>
            </a:r>
            <a:r>
              <a:rPr lang="bg-BG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променена и актуализирана СУК и нови КЛ</a:t>
            </a: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 - В резултат УО на ОПТ извърши повторна верификация на всички процедури за </a:t>
            </a: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   обществени поръчки, проведени от НКЖИ, „Метрополитен“ ЕАД </a:t>
            </a:r>
            <a:r>
              <a:rPr 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проекта за метрото в </a:t>
            </a: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   София - Етап IIІ</a:t>
            </a:r>
            <a:r>
              <a:rPr 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и на всички процедури на договаряне без обявление</a:t>
            </a:r>
          </a:p>
          <a:p>
            <a:pPr marL="285750" indent="-285750">
              <a:defRPr/>
            </a:pPr>
            <a:r>
              <a:rPr lang="bg-BG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bg-BG" altLang="en-US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bg-BG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ттегелени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са последните два доклада за сертифициране, част от тези разходи отново са </a:t>
            </a: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    представени в доклад за </a:t>
            </a:r>
            <a:r>
              <a:rPr lang="bg-BG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сертифицикация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53 278 872 евро</a:t>
            </a:r>
            <a:r>
              <a:rPr 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>
              <a:defRPr/>
            </a:pP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bg-BG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следвашия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доклад по сертификация </a:t>
            </a:r>
            <a:r>
              <a:rPr 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до 10.12.2015 г.</a:t>
            </a:r>
            <a:r>
              <a:rPr 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, както и в </a:t>
            </a:r>
            <a:r>
              <a:rPr lang="ru-RU" altLang="en-US" sz="1600" b="1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Последния</a:t>
            </a:r>
            <a:r>
              <a:rPr lang="ru-RU" altLang="en-US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1600" b="1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Междинен</a:t>
            </a:r>
            <a:r>
              <a:rPr lang="ru-RU" altLang="en-US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defRPr/>
            </a:pPr>
            <a:r>
              <a:rPr lang="ru-RU" altLang="en-US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   доклад по сертификация (31.03.2016 </a:t>
            </a:r>
            <a:r>
              <a:rPr lang="ru-RU" altLang="en-US" sz="1600" b="1" dirty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altLang="en-US" sz="1600" b="1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bg-BG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altLang="en-US" sz="1600" dirty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altLang="en-US" sz="1600" dirty="0" err="1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altLang="en-US" sz="1600" dirty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включи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допустимите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разходи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платени</a:t>
            </a:r>
            <a:r>
              <a:rPr lang="ru-RU" altLang="en-US" sz="1600" dirty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endParaRPr lang="ru-RU" altLang="en-US" sz="1600" dirty="0" smtClean="0">
              <a:solidFill>
                <a:srgbClr val="002B8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defRPr/>
            </a:pPr>
            <a:r>
              <a:rPr lang="ru-RU" altLang="en-US" sz="1600" dirty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  31.12.2015 </a:t>
            </a:r>
            <a:r>
              <a:rPr lang="ru-RU" altLang="en-US" sz="1600" dirty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всички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бенефициенти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, след повторна проверка на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проведените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обществени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defRPr/>
            </a:pPr>
            <a:r>
              <a:rPr lang="ru-RU" altLang="en-US" sz="1600" dirty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altLang="en-US" sz="1600" dirty="0" err="1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поръчки</a:t>
            </a:r>
            <a:r>
              <a:rPr lang="ru-RU" altLang="en-US" sz="1600" dirty="0" smtClean="0">
                <a:solidFill>
                  <a:srgbClr val="002B82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endParaRPr lang="en-US" altLang="en-US" sz="11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Clr>
                <a:srgbClr val="006666"/>
              </a:buClr>
              <a:buSzPct val="70000"/>
              <a:defRPr/>
            </a:pP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заседание на Комитета за наблюдение на</a:t>
            </a:r>
            <a:r>
              <a:rPr lang="en-US" altLang="en-US" sz="1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Оперативна програма </a:t>
            </a:r>
            <a:r>
              <a:rPr lang="bg-BG" altLang="en-US" sz="1100" i="1" dirty="0" smtClean="0">
                <a:latin typeface="Times New Roman" pitchFamily="18" charset="0"/>
                <a:cs typeface="Times New Roman" pitchFamily="18" charset="0"/>
              </a:rPr>
              <a:t>“Транспорт </a:t>
            </a:r>
            <a:r>
              <a:rPr lang="bg-BG" altLang="en-US" sz="1100" i="1" dirty="0">
                <a:latin typeface="Times New Roman" pitchFamily="18" charset="0"/>
                <a:cs typeface="Times New Roman" pitchFamily="18" charset="0"/>
              </a:rPr>
              <a:t>и транспортна инфраструктура” 2014-2020 г.</a:t>
            </a:r>
            <a:endParaRPr lang="en-US" altLang="en-US" sz="1100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altLang="en-US" sz="1100" i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627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7089</TotalTime>
  <Words>966</Words>
  <Application>Microsoft Office PowerPoint</Application>
  <PresentationFormat>On-screen Show (4:3)</PresentationFormat>
  <Paragraphs>172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Verdana</vt:lpstr>
      <vt:lpstr>Wingdings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Благодаря за вниманието!</vt:lpstr>
    </vt:vector>
  </TitlesOfParts>
  <Company>MTITC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Desislava Nikolova</dc:creator>
  <cp:lastModifiedBy>Desislava Terziyska</cp:lastModifiedBy>
  <cp:revision>910</cp:revision>
  <cp:lastPrinted>2015-06-01T05:06:38Z</cp:lastPrinted>
  <dcterms:created xsi:type="dcterms:W3CDTF">2013-05-14T07:37:49Z</dcterms:created>
  <dcterms:modified xsi:type="dcterms:W3CDTF">2015-11-27T08:45:23Z</dcterms:modified>
</cp:coreProperties>
</file>