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11" r:id="rId2"/>
    <p:sldId id="257" r:id="rId3"/>
    <p:sldId id="260" r:id="rId4"/>
    <p:sldId id="278" r:id="rId5"/>
    <p:sldId id="281" r:id="rId6"/>
    <p:sldId id="318" r:id="rId7"/>
    <p:sldId id="320" r:id="rId8"/>
    <p:sldId id="319" r:id="rId9"/>
    <p:sldId id="321" r:id="rId10"/>
    <p:sldId id="330" r:id="rId11"/>
    <p:sldId id="332" r:id="rId12"/>
    <p:sldId id="324" r:id="rId13"/>
    <p:sldId id="328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21" autoAdjust="0"/>
    <p:restoredTop sz="94660"/>
  </p:normalViewPr>
  <p:slideViewPr>
    <p:cSldViewPr>
      <p:cViewPr varScale="1">
        <p:scale>
          <a:sx n="87" d="100"/>
          <a:sy n="87" d="100"/>
        </p:scale>
        <p:origin x="139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project_1_2005_03_08_S_Ger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6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bg-BG"/>
              <a:t>Click to edit Master title style</a:t>
            </a:r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bg-BG"/>
              <a:t>Click to edit Master subtitle style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i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15.03.2013</a:t>
            </a:r>
            <a:endParaRPr lang="bg-BG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755650" y="6400800"/>
            <a:ext cx="7200900" cy="4572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/>
            </a:lvl1pPr>
          </a:lstStyle>
          <a:p>
            <a:r>
              <a:rPr lang="bg-BG" b="1" dirty="0" smtClean="0">
                <a:solidFill>
                  <a:srgbClr val="FFFFFF"/>
                </a:solidFill>
              </a:rPr>
              <a:t>Изпълнителна агенция „ЕСМИС“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2073" y="6400800"/>
            <a:ext cx="19050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D8B4E9-C4EF-43B5-97C1-59224DA88D0F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31963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bg-BG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C7542-1557-4B8B-9401-11138B830120}" type="slidenum">
              <a:rPr lang="bg-BG">
                <a:solidFill>
                  <a:srgbClr val="000000"/>
                </a:solidFill>
              </a:rPr>
              <a:pPr/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681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7675" y="1052513"/>
            <a:ext cx="2157413" cy="5080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1052513"/>
            <a:ext cx="6321425" cy="5080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bg-BG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5DC6B3-C725-4035-AFA9-8668BD189421}" type="slidenum">
              <a:rPr lang="bg-BG">
                <a:solidFill>
                  <a:srgbClr val="000000"/>
                </a:solidFill>
              </a:rPr>
              <a:pPr/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544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bg-BG" dirty="0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FD20ED-327E-492A-83F5-0C32DDFB2A9C}" type="slidenum">
              <a:rPr lang="bg-BG">
                <a:solidFill>
                  <a:srgbClr val="000000"/>
                </a:solidFill>
              </a:rPr>
              <a:pPr/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382588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324600"/>
            <a:ext cx="1905000" cy="457200"/>
          </a:xfrm>
          <a:ln/>
        </p:spPr>
        <p:txBody>
          <a:bodyPr/>
          <a:lstStyle>
            <a:lvl1pPr>
              <a:defRPr i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15.03.2013</a:t>
            </a:r>
            <a:endParaRPr lang="bg-BG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C18CFA-DBE5-4D17-88E3-E6EA1DF45A88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10235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bg-BG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DA231F-2A47-4077-87B6-E7B0F92E4759}" type="slidenum">
              <a:rPr lang="bg-BG">
                <a:solidFill>
                  <a:srgbClr val="000000"/>
                </a:solidFill>
              </a:rPr>
              <a:pPr/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933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2017713"/>
            <a:ext cx="42386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5" y="2017713"/>
            <a:ext cx="424021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bg-BG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F12B0F-2564-4EF1-84F6-78B2E2BAFE7E}" type="slidenum">
              <a:rPr lang="bg-BG">
                <a:solidFill>
                  <a:srgbClr val="000000"/>
                </a:solidFill>
              </a:rPr>
              <a:pPr/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27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bg-BG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FA6CDA-7C3A-4D28-8ACB-076F412C8C5A}" type="slidenum">
              <a:rPr lang="bg-BG">
                <a:solidFill>
                  <a:srgbClr val="000000"/>
                </a:solidFill>
              </a:rPr>
              <a:pPr/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bg-BG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BFE06F-BBF1-4BF5-ACE2-A652FE4846EE}" type="slidenum">
              <a:rPr lang="bg-BG">
                <a:solidFill>
                  <a:srgbClr val="000000"/>
                </a:solidFill>
              </a:rPr>
              <a:pPr/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476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bg-BG" dirty="0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46003D-D5BB-4BBF-88B1-6FCF79D6435F}" type="slidenum">
              <a:rPr lang="bg-BG">
                <a:solidFill>
                  <a:srgbClr val="000000"/>
                </a:solidFill>
              </a:rPr>
              <a:pPr/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985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bg-BG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2C97F8-FC82-4D39-B7C6-6FB9D99B7AD5}" type="slidenum">
              <a:rPr lang="bg-BG">
                <a:solidFill>
                  <a:srgbClr val="000000"/>
                </a:solidFill>
              </a:rPr>
              <a:pPr/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4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bg-BG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069AE-9CA8-4F46-8847-8808B4E53E8D}" type="slidenum">
              <a:rPr lang="bg-BG">
                <a:solidFill>
                  <a:srgbClr val="000000"/>
                </a:solidFill>
              </a:rPr>
              <a:pPr/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65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project_1_2005_03_08_S_Ger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6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74688" y="1052513"/>
            <a:ext cx="7793037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Click to edit Master title style</a:t>
            </a:r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017713"/>
            <a:ext cx="863123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Click to edit Master text styles</a:t>
            </a:r>
          </a:p>
          <a:p>
            <a:pPr lvl="1"/>
            <a:r>
              <a:rPr lang="bg-BG" smtClean="0"/>
              <a:t>Second level</a:t>
            </a:r>
          </a:p>
          <a:p>
            <a:pPr lvl="2"/>
            <a:r>
              <a:rPr lang="bg-BG" smtClean="0"/>
              <a:t>Third level</a:t>
            </a:r>
          </a:p>
          <a:p>
            <a:pPr lvl="3"/>
            <a:r>
              <a:rPr lang="bg-BG" smtClean="0"/>
              <a:t>Fourth level</a:t>
            </a:r>
          </a:p>
          <a:p>
            <a:pPr lvl="4"/>
            <a:r>
              <a:rPr lang="bg-BG" smtClean="0"/>
              <a:t>Fifth level</a:t>
            </a:r>
          </a:p>
        </p:txBody>
      </p:sp>
      <p:sp>
        <p:nvSpPr>
          <p:cNvPr id="245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245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16013" y="6400800"/>
            <a:ext cx="6767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>
                <a:solidFill>
                  <a:srgbClr val="FFFFFF"/>
                </a:solidFill>
              </a:rPr>
              <a:t>МИНИСТЕРСТВО НА ТРАНСПОРТА, ИНФОРМАЦИОННИТЕ ТЕХНОЛОГИИ И СЪОБЩЕНИЯТА</a:t>
            </a:r>
          </a:p>
        </p:txBody>
      </p:sp>
      <p:sp>
        <p:nvSpPr>
          <p:cNvPr id="245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EEE204-B498-44D2-BE48-473180D6F94F}" type="slidenum">
              <a:rPr lang="bg-BG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09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>
    <p:wedge/>
  </p:transition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Стратегия за централизирано предоставяне на интернет услуги през ЕЕСМ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дтн Красимир Симонски</a:t>
            </a:r>
          </a:p>
          <a:p>
            <a:r>
              <a:rPr lang="ru-RU" dirty="0" smtClean="0"/>
              <a:t>Изпълнителен директор</a:t>
            </a:r>
          </a:p>
          <a:p>
            <a:r>
              <a:rPr lang="ru-RU" dirty="0" smtClean="0"/>
              <a:t>ИА ЕСМИС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16013" y="6400800"/>
            <a:ext cx="6767512" cy="457200"/>
          </a:xfrm>
        </p:spPr>
        <p:txBody>
          <a:bodyPr/>
          <a:lstStyle/>
          <a:p>
            <a:r>
              <a:rPr lang="bg-BG" dirty="0">
                <a:solidFill>
                  <a:srgbClr val="FFFFFF"/>
                </a:solidFill>
              </a:rPr>
              <a:t>Изпълнителна агенция „ЕСМИС“</a:t>
            </a:r>
          </a:p>
        </p:txBody>
      </p:sp>
    </p:spTree>
    <p:extLst>
      <p:ext uri="{BB962C8B-B14F-4D97-AF65-F5344CB8AC3E}">
        <p14:creationId xmlns:p14="http://schemas.microsoft.com/office/powerpoint/2010/main" val="327017362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Фаза 2 – </a:t>
            </a:r>
            <a:r>
              <a:rPr lang="ru-RU" dirty="0" smtClean="0"/>
              <a:t>Киберзащита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Защита </a:t>
            </a:r>
            <a:r>
              <a:rPr lang="ru-RU" dirty="0"/>
              <a:t>на услуги като DNS, LookingGlass и </a:t>
            </a:r>
            <a:r>
              <a:rPr lang="ru-RU" dirty="0" smtClean="0"/>
              <a:t>други; </a:t>
            </a:r>
            <a:endParaRPr lang="ru-RU" dirty="0"/>
          </a:p>
          <a:p>
            <a:r>
              <a:rPr lang="ru-RU" dirty="0" smtClean="0"/>
              <a:t>Защита от </a:t>
            </a:r>
            <a:r>
              <a:rPr lang="ru-RU" dirty="0"/>
              <a:t>дистрибутирани атаки за отказ на услуга – Distributed Denial of Service (DDoS</a:t>
            </a:r>
            <a:r>
              <a:rPr lang="ru-RU" dirty="0" smtClean="0"/>
              <a:t>);</a:t>
            </a:r>
            <a:endParaRPr lang="ru-RU" dirty="0"/>
          </a:p>
          <a:p>
            <a:r>
              <a:rPr lang="ru-RU" dirty="0" smtClean="0"/>
              <a:t>Визуализиране на </a:t>
            </a:r>
            <a:r>
              <a:rPr lang="ru-RU" dirty="0"/>
              <a:t>натовареността на инфраструктурата посредством netflow.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701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Фаза 3 – </a:t>
            </a:r>
            <a:r>
              <a:rPr lang="ru-RU" dirty="0" smtClean="0"/>
              <a:t>Въвеждане на IPv6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Създаване </a:t>
            </a:r>
            <a:r>
              <a:rPr lang="ru-RU" dirty="0"/>
              <a:t>на среда  за разширяването на  IPv4 адресното пространство с  IPv6 поради изчерпване на </a:t>
            </a:r>
            <a:r>
              <a:rPr lang="ru-RU" dirty="0" smtClean="0"/>
              <a:t>първото;</a:t>
            </a:r>
          </a:p>
          <a:p>
            <a:r>
              <a:rPr lang="ru-RU" dirty="0" smtClean="0"/>
              <a:t>Осигуряване </a:t>
            </a:r>
            <a:r>
              <a:rPr lang="ru-RU" dirty="0"/>
              <a:t>на достъп на IPv6 клиентите до съдържание в IPv4 адресното пространство и посредством Carrier Grade NAT функционалност на Интернет Центъра.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556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Спешни действия: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47838"/>
            <a:ext cx="8631238" cy="4114800"/>
          </a:xfrm>
        </p:spPr>
        <p:txBody>
          <a:bodyPr/>
          <a:lstStyle/>
          <a:p>
            <a:r>
              <a:rPr lang="bg-BG" dirty="0" smtClean="0"/>
              <a:t>Преместване на интернет възела на държавната администрация: </a:t>
            </a:r>
          </a:p>
          <a:p>
            <a:pPr lvl="1"/>
            <a:r>
              <a:rPr lang="bg-BG" dirty="0" smtClean="0"/>
              <a:t>Миграционен план в рамките на една нощ/уикенд</a:t>
            </a:r>
          </a:p>
          <a:p>
            <a:pPr lvl="1"/>
            <a:r>
              <a:rPr lang="bg-BG" dirty="0" smtClean="0"/>
              <a:t>Нужен е достъп до конфигурациите и </a:t>
            </a:r>
            <a:r>
              <a:rPr lang="ru-RU" dirty="0" smtClean="0"/>
              <a:t>съдействие </a:t>
            </a:r>
            <a:r>
              <a:rPr lang="ru-RU" dirty="0"/>
              <a:t>от страна на мрежовите </a:t>
            </a:r>
            <a:r>
              <a:rPr lang="ru-RU" dirty="0" smtClean="0"/>
              <a:t>администратори </a:t>
            </a:r>
            <a:r>
              <a:rPr lang="ru-RU" dirty="0"/>
              <a:t>на </a:t>
            </a:r>
            <a:r>
              <a:rPr lang="ru-RU" dirty="0" smtClean="0"/>
              <a:t>АМС</a:t>
            </a:r>
          </a:p>
          <a:p>
            <a:r>
              <a:rPr lang="ru-RU" dirty="0" smtClean="0"/>
              <a:t>Осигуряване на </a:t>
            </a:r>
            <a:r>
              <a:rPr lang="ru-RU" dirty="0"/>
              <a:t>допълнителна DDoS защита </a:t>
            </a:r>
            <a:r>
              <a:rPr lang="ru-RU" dirty="0" smtClean="0"/>
              <a:t>чрез </a:t>
            </a:r>
            <a:r>
              <a:rPr lang="ru-RU" dirty="0"/>
              <a:t>облачна услуга </a:t>
            </a:r>
            <a:r>
              <a:rPr lang="ru-RU" smtClean="0"/>
              <a:t>от 1+Гbps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60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Стойност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631238" cy="4114800"/>
          </a:xfrm>
        </p:spPr>
        <p:txBody>
          <a:bodyPr/>
          <a:lstStyle/>
          <a:p>
            <a:r>
              <a:rPr lang="bg-BG" dirty="0" smtClean="0"/>
              <a:t>Прехвърлянето – безплатно в рамките на оперативния капацитет на ИА ЕСМИС;</a:t>
            </a:r>
          </a:p>
          <a:p>
            <a:r>
              <a:rPr lang="bg-BG" dirty="0" smtClean="0"/>
              <a:t>Оборудване – налично като част от облачната инфраструктура;</a:t>
            </a:r>
          </a:p>
          <a:p>
            <a:r>
              <a:rPr lang="bg-BG" dirty="0" smtClean="0"/>
              <a:t>Резервн</a:t>
            </a:r>
            <a:r>
              <a:rPr lang="bg-BG" dirty="0"/>
              <a:t>и</a:t>
            </a:r>
            <a:r>
              <a:rPr lang="bg-BG" dirty="0" smtClean="0"/>
              <a:t> канали през Виваком и БИОМ – налични;</a:t>
            </a:r>
          </a:p>
          <a:p>
            <a:r>
              <a:rPr lang="bg-BG" dirty="0" smtClean="0"/>
              <a:t>Оптична свързаност – налична между МС и ИА ЕСМИС (вкл. 10 гбс канали)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53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Благодаря за вниманието!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6558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Необходимост от Стратегията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 smtClean="0"/>
              <a:t>Интернет е критична комуникационна среда за държавното управление (емайл, уеб, …)</a:t>
            </a:r>
            <a:endParaRPr lang="en-US" dirty="0" smtClean="0"/>
          </a:p>
          <a:p>
            <a:r>
              <a:rPr lang="bg-BG" dirty="0" smtClean="0"/>
              <a:t>Единната електронно съобщителна мрежа (ЕЕСМ) на държавната администрация за нуждите на националната сигурност е стратегически национален обект</a:t>
            </a:r>
          </a:p>
          <a:p>
            <a:r>
              <a:rPr lang="bg-BG" dirty="0" smtClean="0"/>
              <a:t>Рискът от кибератаки надхвърля риска от друг тип неустойчивост на информационните системи на държавата</a:t>
            </a:r>
            <a:endParaRPr lang="en-US" b="1" i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16013" y="6400800"/>
            <a:ext cx="6767512" cy="457200"/>
          </a:xfrm>
        </p:spPr>
        <p:txBody>
          <a:bodyPr/>
          <a:lstStyle/>
          <a:p>
            <a:r>
              <a:rPr lang="bg-BG" dirty="0">
                <a:solidFill>
                  <a:srgbClr val="FFFFFF"/>
                </a:solidFill>
              </a:rPr>
              <a:t>Изпълнителна агенция „ЕСМИС“</a:t>
            </a:r>
          </a:p>
        </p:txBody>
      </p:sp>
    </p:spTree>
    <p:extLst>
      <p:ext uri="{BB962C8B-B14F-4D97-AF65-F5344CB8AC3E}">
        <p14:creationId xmlns:p14="http://schemas.microsoft.com/office/powerpoint/2010/main" val="14559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Кибератаката – 25.10.2015 до сега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Блокирани сайтове – Президенство, МФ, МТИТС, Летище София, ИО, ДАНС, МВР</a:t>
            </a:r>
            <a:r>
              <a:rPr lang="en-US" dirty="0" smtClean="0"/>
              <a:t>, </a:t>
            </a:r>
            <a:r>
              <a:rPr lang="bg-BG" dirty="0" smtClean="0"/>
              <a:t>ГРАО, ЦИК, …</a:t>
            </a:r>
            <a:endParaRPr lang="en-US" dirty="0" smtClean="0"/>
          </a:p>
          <a:p>
            <a:r>
              <a:rPr lang="bg-BG" dirty="0" smtClean="0"/>
              <a:t>Атаки срещу ИО, ЕСМИС, Виваком, Теленор, Мтел… </a:t>
            </a:r>
          </a:p>
          <a:p>
            <a:r>
              <a:rPr lang="bg-BG" dirty="0" smtClean="0"/>
              <a:t>Възможно е след блокирането да има опити за проникване и даже подмяна на информация с цел всяване на паника!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16013" y="6400800"/>
            <a:ext cx="6767512" cy="457200"/>
          </a:xfrm>
        </p:spPr>
        <p:txBody>
          <a:bodyPr/>
          <a:lstStyle/>
          <a:p>
            <a:r>
              <a:rPr lang="bg-BG" dirty="0">
                <a:solidFill>
                  <a:srgbClr val="FFFFFF"/>
                </a:solidFill>
              </a:rPr>
              <a:t>Изпълнителна агенция „ЕСМИС“</a:t>
            </a:r>
          </a:p>
        </p:txBody>
      </p:sp>
    </p:spTree>
    <p:extLst>
      <p:ext uri="{BB962C8B-B14F-4D97-AF65-F5344CB8AC3E}">
        <p14:creationId xmlns:p14="http://schemas.microsoft.com/office/powerpoint/2010/main" val="343180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Контрасти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839200" cy="42672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Понастоящем ЕЕСМ е сравнима с мрежата на национален телеком, а Интернет достъпът - с услугите на малък локален интернет </a:t>
            </a:r>
            <a:r>
              <a:rPr lang="ru-RU" dirty="0" smtClean="0"/>
              <a:t>доставчик;</a:t>
            </a:r>
            <a:endParaRPr lang="ru-RU" dirty="0"/>
          </a:p>
          <a:p>
            <a:r>
              <a:rPr lang="bg-BG" dirty="0" smtClean="0"/>
              <a:t>Изисквания за поне 10 гбс трафик спрямо 500 мбс понастоящем;</a:t>
            </a:r>
          </a:p>
          <a:p>
            <a:r>
              <a:rPr lang="bg-BG" dirty="0" smtClean="0"/>
              <a:t>Изисквания за високо ниво на киберзащита, което е невъзможно да се постигне с наличното оборудване на АМС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16013" y="6400800"/>
            <a:ext cx="6767512" cy="457200"/>
          </a:xfrm>
        </p:spPr>
        <p:txBody>
          <a:bodyPr/>
          <a:lstStyle/>
          <a:p>
            <a:r>
              <a:rPr lang="bg-BG" dirty="0">
                <a:solidFill>
                  <a:srgbClr val="FFFFFF"/>
                </a:solidFill>
              </a:rPr>
              <a:t>Изпълнителна агенция „ЕСМИС“</a:t>
            </a:r>
          </a:p>
        </p:txBody>
      </p:sp>
    </p:spTree>
    <p:extLst>
      <p:ext uri="{BB962C8B-B14F-4D97-AF65-F5344CB8AC3E}">
        <p14:creationId xmlns:p14="http://schemas.microsoft.com/office/powerpoint/2010/main" val="30191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ЕЕСМ среда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587" y="1785369"/>
            <a:ext cx="8631238" cy="4114800"/>
          </a:xfrm>
        </p:spPr>
        <p:txBody>
          <a:bodyPr/>
          <a:lstStyle/>
          <a:p>
            <a:r>
              <a:rPr lang="bg-BG" sz="2400" dirty="0" smtClean="0"/>
              <a:t>24/7/365 дежурство с автоматизирана система за мониторинг;</a:t>
            </a:r>
            <a:endParaRPr lang="en-US" sz="2000" dirty="0" smtClean="0"/>
          </a:p>
          <a:p>
            <a:r>
              <a:rPr lang="bg-BG" sz="2400" dirty="0" smtClean="0"/>
              <a:t>Опорно оборудване и регионални екипи в цялата страна включително всеки областен град;</a:t>
            </a:r>
            <a:endParaRPr lang="en-US" sz="2000" dirty="0" smtClean="0"/>
          </a:p>
          <a:p>
            <a:r>
              <a:rPr lang="bg-BG" sz="2400" dirty="0" smtClean="0"/>
              <a:t>Свързаност до почти всички държавни институции в столицата и областните градове;</a:t>
            </a:r>
          </a:p>
          <a:p>
            <a:r>
              <a:rPr lang="bg-BG" sz="2400" dirty="0"/>
              <a:t>И</a:t>
            </a:r>
            <a:r>
              <a:rPr lang="bg-BG" sz="2400" dirty="0" smtClean="0"/>
              <a:t>зградена мрежа от лични контакти с ИТ администраторите на институциите;</a:t>
            </a:r>
            <a:endParaRPr lang="en-US" sz="2400" dirty="0" smtClean="0"/>
          </a:p>
          <a:p>
            <a:r>
              <a:rPr lang="bg-BG" sz="2400" dirty="0" smtClean="0"/>
              <a:t>Облачна среда </a:t>
            </a:r>
            <a:r>
              <a:rPr lang="bg-BG" sz="2400" dirty="0"/>
              <a:t>з</a:t>
            </a:r>
            <a:r>
              <a:rPr lang="bg-BG" sz="2400" dirty="0" smtClean="0"/>
              <a:t>а електронно управление.</a:t>
            </a:r>
            <a:endParaRPr lang="en-US" sz="2400" dirty="0" smtClean="0"/>
          </a:p>
          <a:p>
            <a:pPr marL="457200" lvl="1" indent="0" algn="ctr">
              <a:buNone/>
            </a:pPr>
            <a:r>
              <a:rPr lang="bg-BG" sz="3600" dirty="0" smtClean="0">
                <a:solidFill>
                  <a:srgbClr val="FF0000"/>
                </a:solidFill>
              </a:rPr>
              <a:t>Тези предимства не </a:t>
            </a:r>
            <a:r>
              <a:rPr lang="bg-BG" sz="3600" dirty="0">
                <a:solidFill>
                  <a:srgbClr val="FF0000"/>
                </a:solidFill>
              </a:rPr>
              <a:t>се </a:t>
            </a:r>
            <a:r>
              <a:rPr lang="bg-BG" sz="3600" dirty="0" smtClean="0">
                <a:solidFill>
                  <a:srgbClr val="FF0000"/>
                </a:solidFill>
              </a:rPr>
              <a:t>използват!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>
                <a:solidFill>
                  <a:srgbClr val="FFFFFF"/>
                </a:solidFill>
              </a:rPr>
              <a:t>Изпълнителна агенция „ЕСМИС“</a:t>
            </a:r>
          </a:p>
        </p:txBody>
      </p:sp>
    </p:spTree>
    <p:extLst>
      <p:ext uri="{BB962C8B-B14F-4D97-AF65-F5344CB8AC3E}">
        <p14:creationId xmlns:p14="http://schemas.microsoft.com/office/powerpoint/2010/main" val="202222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Несъответствия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631238" cy="4114800"/>
          </a:xfrm>
        </p:spPr>
        <p:txBody>
          <a:bodyPr/>
          <a:lstStyle/>
          <a:p>
            <a:r>
              <a:rPr lang="bg-BG" sz="3000" dirty="0" smtClean="0"/>
              <a:t>ЕЕСМ осигурява </a:t>
            </a:r>
            <a:r>
              <a:rPr lang="en-US" sz="3000" dirty="0" smtClean="0"/>
              <a:t>Layer 2</a:t>
            </a:r>
            <a:r>
              <a:rPr lang="bg-BG" sz="3000" dirty="0" smtClean="0"/>
              <a:t> свързаност – виртуални канали, докато АМС осигурява </a:t>
            </a:r>
            <a:r>
              <a:rPr lang="en-US" sz="3000" dirty="0" smtClean="0"/>
              <a:t>Layer 3 (</a:t>
            </a:r>
            <a:r>
              <a:rPr lang="bg-BG" sz="3000" dirty="0" smtClean="0"/>
              <a:t>интернет достъпа</a:t>
            </a:r>
            <a:r>
              <a:rPr lang="en-US" sz="3000" dirty="0" smtClean="0"/>
              <a:t>)</a:t>
            </a:r>
            <a:r>
              <a:rPr lang="bg-BG" sz="3000" dirty="0" smtClean="0"/>
              <a:t>;</a:t>
            </a:r>
          </a:p>
          <a:p>
            <a:r>
              <a:rPr lang="bg-BG" sz="3000" dirty="0" smtClean="0"/>
              <a:t>Трафика се насочва по канали, а интернет технологията е оптимизирана да разпределя </a:t>
            </a:r>
            <a:r>
              <a:rPr lang="en-US" sz="3000" dirty="0" smtClean="0"/>
              <a:t>IP</a:t>
            </a:r>
            <a:r>
              <a:rPr lang="bg-BG" sz="3000" dirty="0" smtClean="0"/>
              <a:t> пакети;</a:t>
            </a:r>
          </a:p>
          <a:p>
            <a:r>
              <a:rPr lang="bg-BG" sz="3000" dirty="0" smtClean="0"/>
              <a:t>Рутира се само от едно място, което е слабата страна на мрежата заедно с незащитения домейн „</a:t>
            </a:r>
            <a:r>
              <a:rPr lang="en-US" sz="3000" dirty="0" smtClean="0"/>
              <a:t>government.bg”</a:t>
            </a:r>
            <a:endParaRPr lang="bg-BG" sz="3000" dirty="0" smtClean="0"/>
          </a:p>
          <a:p>
            <a:endParaRPr lang="en-US" sz="3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38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Проблеми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587" y="1777408"/>
            <a:ext cx="8631238" cy="4114800"/>
          </a:xfrm>
        </p:spPr>
        <p:txBody>
          <a:bodyPr/>
          <a:lstStyle/>
          <a:p>
            <a:r>
              <a:rPr lang="ru-RU" sz="2800" dirty="0" smtClean="0"/>
              <a:t>Един </a:t>
            </a:r>
            <a:r>
              <a:rPr lang="ru-RU" sz="2800" dirty="0"/>
              <a:t>единствен интернет </a:t>
            </a:r>
            <a:r>
              <a:rPr lang="ru-RU" sz="2800" dirty="0" smtClean="0"/>
              <a:t>вход (официален);</a:t>
            </a:r>
            <a:endParaRPr lang="ru-RU" sz="2800" dirty="0"/>
          </a:p>
          <a:p>
            <a:r>
              <a:rPr lang="ru-RU" sz="2800" dirty="0" smtClean="0"/>
              <a:t>Липсва резервиране </a:t>
            </a:r>
            <a:r>
              <a:rPr lang="ru-RU" sz="2800" dirty="0"/>
              <a:t>на интернет </a:t>
            </a:r>
            <a:r>
              <a:rPr lang="ru-RU" sz="2800" dirty="0" smtClean="0"/>
              <a:t>доставчиците;</a:t>
            </a:r>
            <a:endParaRPr lang="ru-RU" sz="2800" dirty="0"/>
          </a:p>
          <a:p>
            <a:r>
              <a:rPr lang="ru-RU" sz="2800" dirty="0" smtClean="0"/>
              <a:t>Липсва адекватна отказо-устойчивост </a:t>
            </a:r>
            <a:r>
              <a:rPr lang="ru-RU" sz="2800" dirty="0"/>
              <a:t>и надеждност на </a:t>
            </a:r>
            <a:r>
              <a:rPr lang="ru-RU" sz="2800" dirty="0" smtClean="0"/>
              <a:t>услугите;</a:t>
            </a:r>
            <a:endParaRPr lang="ru-RU" sz="2800" dirty="0"/>
          </a:p>
          <a:p>
            <a:r>
              <a:rPr lang="ru-RU" sz="2800" dirty="0" smtClean="0"/>
              <a:t>Трудна </a:t>
            </a:r>
            <a:r>
              <a:rPr lang="ru-RU" sz="2800" dirty="0"/>
              <a:t>диагностика и анализ на </a:t>
            </a:r>
            <a:r>
              <a:rPr lang="ru-RU" sz="2800" dirty="0" smtClean="0"/>
              <a:t>проблеми;</a:t>
            </a:r>
            <a:endParaRPr lang="ru-RU" sz="2800" dirty="0"/>
          </a:p>
          <a:p>
            <a:r>
              <a:rPr lang="ru-RU" sz="2800" dirty="0" smtClean="0"/>
              <a:t>Няма </a:t>
            </a:r>
            <a:r>
              <a:rPr lang="ru-RU" sz="2800" dirty="0"/>
              <a:t>типизиране на услугите и няма гарантирани параметри на </a:t>
            </a:r>
            <a:r>
              <a:rPr lang="ru-RU" sz="2800" dirty="0" smtClean="0"/>
              <a:t>услугата;</a:t>
            </a:r>
          </a:p>
          <a:p>
            <a:r>
              <a:rPr lang="ru-RU" sz="2800" dirty="0" smtClean="0"/>
              <a:t>ЕЕСМ не може да реагира директно на кибератаки самостоятелно;</a:t>
            </a:r>
            <a:endParaRPr lang="ru-RU" sz="2800" dirty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2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Предизвикателства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Изграждане на защита </a:t>
            </a:r>
            <a:r>
              <a:rPr lang="bg-BG" dirty="0"/>
              <a:t>от </a:t>
            </a:r>
            <a:r>
              <a:rPr lang="bg-BG" dirty="0" smtClean="0"/>
              <a:t>кибератаки </a:t>
            </a:r>
            <a:r>
              <a:rPr lang="bg-BG" dirty="0"/>
              <a:t>тип – </a:t>
            </a:r>
            <a:r>
              <a:rPr lang="en-US" dirty="0"/>
              <a:t>Distributed Denial of </a:t>
            </a:r>
            <a:r>
              <a:rPr lang="en-US" dirty="0" smtClean="0"/>
              <a:t>Service</a:t>
            </a:r>
            <a:r>
              <a:rPr lang="bg-BG" dirty="0" smtClean="0"/>
              <a:t> (</a:t>
            </a:r>
            <a:r>
              <a:rPr lang="en-US" dirty="0" smtClean="0"/>
              <a:t>DDoS)</a:t>
            </a:r>
            <a:r>
              <a:rPr lang="bg-BG" dirty="0" smtClean="0"/>
              <a:t>;</a:t>
            </a:r>
            <a:endParaRPr lang="en-US" dirty="0"/>
          </a:p>
          <a:p>
            <a:r>
              <a:rPr lang="bg-BG" dirty="0" smtClean="0"/>
              <a:t>Изграждане на </a:t>
            </a:r>
            <a:r>
              <a:rPr lang="en-US" dirty="0" smtClean="0"/>
              <a:t>Provider Core Layer</a:t>
            </a:r>
            <a:r>
              <a:rPr lang="bg-BG" dirty="0" smtClean="0"/>
              <a:t> или система за свързаност към външни доставчици на интернет;</a:t>
            </a:r>
            <a:r>
              <a:rPr lang="en-US" dirty="0" smtClean="0"/>
              <a:t> </a:t>
            </a:r>
          </a:p>
          <a:p>
            <a:r>
              <a:rPr lang="bg-BG" dirty="0" smtClean="0"/>
              <a:t>Предоставяне възможности за ползване на </a:t>
            </a:r>
            <a:r>
              <a:rPr lang="en-US" dirty="0" smtClean="0"/>
              <a:t>IPv6</a:t>
            </a:r>
            <a:r>
              <a:rPr lang="bg-BG" dirty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02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793037" cy="950911"/>
          </a:xfrm>
        </p:spPr>
        <p:txBody>
          <a:bodyPr/>
          <a:lstStyle/>
          <a:p>
            <a:r>
              <a:rPr lang="ru-RU" sz="3200" dirty="0"/>
              <a:t>Фаза </a:t>
            </a:r>
            <a:r>
              <a:rPr lang="ru-RU" sz="3200" dirty="0" smtClean="0"/>
              <a:t>1: Свързаност към интернет доставчици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631238" cy="3846513"/>
          </a:xfrm>
        </p:spPr>
        <p:txBody>
          <a:bodyPr/>
          <a:lstStyle/>
          <a:p>
            <a:r>
              <a:rPr lang="ru-RU" sz="2400" dirty="0" smtClean="0"/>
              <a:t>Модулност </a:t>
            </a:r>
            <a:r>
              <a:rPr lang="ru-RU" sz="2400" dirty="0"/>
              <a:t>на </a:t>
            </a:r>
            <a:r>
              <a:rPr lang="ru-RU" sz="2400" dirty="0" smtClean="0"/>
              <a:t>центровете за свързване. </a:t>
            </a:r>
            <a:r>
              <a:rPr lang="ru-RU" sz="2400" dirty="0"/>
              <a:t>Архитектурата </a:t>
            </a:r>
            <a:r>
              <a:rPr lang="ru-RU" sz="2400" dirty="0" smtClean="0"/>
              <a:t>трябва </a:t>
            </a:r>
            <a:r>
              <a:rPr lang="ru-RU" sz="2400" dirty="0"/>
              <a:t>да </a:t>
            </a:r>
            <a:r>
              <a:rPr lang="ru-RU" sz="2400" dirty="0" smtClean="0"/>
              <a:t>може лесно </a:t>
            </a:r>
            <a:r>
              <a:rPr lang="ru-RU" sz="2400" dirty="0"/>
              <a:t>да се репликира независимо от броя и локацията </a:t>
            </a:r>
            <a:r>
              <a:rPr lang="ru-RU" sz="2400" dirty="0" smtClean="0"/>
              <a:t>на точките;</a:t>
            </a:r>
            <a:endParaRPr lang="ru-RU" sz="2400" dirty="0"/>
          </a:p>
          <a:p>
            <a:r>
              <a:rPr lang="ru-RU" sz="2400" dirty="0" smtClean="0"/>
              <a:t>Създаването </a:t>
            </a:r>
            <a:r>
              <a:rPr lang="ru-RU" sz="2400" dirty="0"/>
              <a:t>на различни типове входни точки в зависимост от предназначението , локацията и необходимостта на </a:t>
            </a:r>
            <a:r>
              <a:rPr lang="ru-RU" sz="2400" dirty="0" smtClean="0"/>
              <a:t>оператора;</a:t>
            </a:r>
            <a:endParaRPr lang="ru-RU" sz="2400" dirty="0"/>
          </a:p>
          <a:p>
            <a:r>
              <a:rPr lang="ru-RU" sz="2400" dirty="0" smtClean="0"/>
              <a:t>Осигуряване </a:t>
            </a:r>
            <a:r>
              <a:rPr lang="ru-RU" sz="2400" dirty="0"/>
              <a:t>на резервираност и разнообразие на доставчиците в зависимост от нуждите на ЕСМИС в една или различни точки на </a:t>
            </a:r>
            <a:r>
              <a:rPr lang="ru-RU" sz="2400" dirty="0" smtClean="0"/>
              <a:t>страната.</a:t>
            </a:r>
            <a:endParaRPr lang="ru-RU" sz="2400" dirty="0"/>
          </a:p>
          <a:p>
            <a:r>
              <a:rPr lang="ru-RU" sz="2400" dirty="0"/>
              <a:t>DNS минимум за обратна резолюция на IP адресите . DHCP – за малките клиенти, защита на зоните с DNSsec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g-BG" smtClean="0">
                <a:solidFill>
                  <a:srgbClr val="FFFFFF"/>
                </a:solidFill>
              </a:rPr>
              <a:t>Изпълнителна агенция „ЕСМИС“</a:t>
            </a:r>
            <a:endParaRPr lang="bg-B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88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bg-BG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bg-BG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873</TotalTime>
  <Words>710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Tahoma</vt:lpstr>
      <vt:lpstr>Wingdings</vt:lpstr>
      <vt:lpstr>Blends</vt:lpstr>
      <vt:lpstr>Стратегия за централизирано предоставяне на интернет услуги през ЕЕСМ</vt:lpstr>
      <vt:lpstr>Необходимост от Стратегията</vt:lpstr>
      <vt:lpstr>Кибератаката – 25.10.2015 до сега</vt:lpstr>
      <vt:lpstr>Контрасти</vt:lpstr>
      <vt:lpstr>ЕЕСМ среда</vt:lpstr>
      <vt:lpstr>Несъответствия</vt:lpstr>
      <vt:lpstr>Проблеми</vt:lpstr>
      <vt:lpstr>Предизвикателства</vt:lpstr>
      <vt:lpstr>Фаза 1: Свързаност към интернет доставчици</vt:lpstr>
      <vt:lpstr>Фаза 2 – Киберзащита</vt:lpstr>
      <vt:lpstr>Фаза 3 – Въвеждане на IPv6</vt:lpstr>
      <vt:lpstr>Спешни действия:</vt:lpstr>
      <vt:lpstr>Стойност</vt:lpstr>
      <vt:lpstr>Благодаря за вниманието!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Bulgarian Broadband Project</dc:title>
  <dc:creator>Krassi Simonski</dc:creator>
  <cp:lastModifiedBy>Radostina Iordanova Lipeva</cp:lastModifiedBy>
  <cp:revision>73</cp:revision>
  <dcterms:created xsi:type="dcterms:W3CDTF">2012-09-17T14:29:35Z</dcterms:created>
  <dcterms:modified xsi:type="dcterms:W3CDTF">2015-12-01T15:30:02Z</dcterms:modified>
</cp:coreProperties>
</file>