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60" r:id="rId9"/>
    <p:sldId id="262" r:id="rId10"/>
    <p:sldId id="267" r:id="rId11"/>
    <p:sldId id="263" r:id="rId12"/>
    <p:sldId id="268" r:id="rId13"/>
    <p:sldId id="266" r:id="rId14"/>
    <p:sldId id="270" r:id="rId15"/>
    <p:sldId id="271" r:id="rId16"/>
    <p:sldId id="272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E28"/>
    <a:srgbClr val="0E0B1F"/>
    <a:srgbClr val="140F2B"/>
    <a:srgbClr val="261C4E"/>
    <a:srgbClr val="1B1438"/>
    <a:srgbClr val="421E4C"/>
    <a:srgbClr val="4F1B4F"/>
    <a:srgbClr val="238D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4671" autoAdjust="0"/>
  </p:normalViewPr>
  <p:slideViewPr>
    <p:cSldViewPr>
      <p:cViewPr varScale="1">
        <p:scale>
          <a:sx n="87" d="100"/>
          <a:sy n="87" d="100"/>
        </p:scale>
        <p:origin x="146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C1CAA-AAF8-49CB-9A2B-DC7E6A73EF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8A8D2-52F5-4FC9-B30D-90EBC6066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11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BE8EDA5-9364-4CE0-A2ED-D30CA88D19EC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8762468-0359-4F01-932A-AF0F5ADFA7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microsoft.com/office/2007/relationships/hdphoto" Target="../media/hdphoto1.wdp"/><Relationship Id="rId12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microsoft.com/office/2007/relationships/hdphoto" Target="../media/hdphoto3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microsoft.com/office/2007/relationships/hdphoto" Target="../media/hdphoto5.wdp"/><Relationship Id="rId5" Type="http://schemas.microsoft.com/office/2007/relationships/hdphoto" Target="../media/hdphoto3.wdp"/><Relationship Id="rId15" Type="http://schemas.microsoft.com/office/2007/relationships/hdphoto" Target="../media/hdphoto7.wdp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microsoft.com/office/2007/relationships/hdphoto" Target="../media/hdphoto6.wdp"/><Relationship Id="rId1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3.png"/><Relationship Id="rId7" Type="http://schemas.microsoft.com/office/2007/relationships/hdphoto" Target="../media/hdphoto7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.png"/><Relationship Id="rId5" Type="http://schemas.microsoft.com/office/2007/relationships/hdphoto" Target="../media/hdphoto6.wdp"/><Relationship Id="rId10" Type="http://schemas.microsoft.com/office/2007/relationships/hdphoto" Target="../media/hdphoto5.wdp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543800" cy="1676400"/>
          </a:xfrm>
        </p:spPr>
        <p:txBody>
          <a:bodyPr>
            <a:normAutofit/>
          </a:bodyPr>
          <a:lstStyle/>
          <a:p>
            <a:pPr algn="r"/>
            <a:r>
              <a:rPr lang="bg-BG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bg-BG" sz="4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4400" i="1" cap="none" dirty="0" smtClean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Проект на </a:t>
            </a:r>
            <a:endParaRPr lang="en-US" sz="4400" i="1" cap="none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068960"/>
            <a:ext cx="7554416" cy="302433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bg-BG" sz="6600" cap="all" dirty="0" smtClean="0">
                <a:solidFill>
                  <a:srgbClr val="261C4E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Закон за</a:t>
            </a:r>
            <a:br>
              <a:rPr lang="bg-BG" sz="6600" cap="all" dirty="0" smtClean="0">
                <a:solidFill>
                  <a:srgbClr val="261C4E"/>
                </a:solidFill>
                <a:latin typeface="Impact" panose="020B0806030902050204" pitchFamily="34" charset="0"/>
                <a:cs typeface="Calibri" panose="020F0502020204030204" pitchFamily="34" charset="0"/>
              </a:rPr>
            </a:br>
            <a:r>
              <a:rPr lang="bg-BG" sz="6600" cap="all" dirty="0" smtClean="0">
                <a:solidFill>
                  <a:srgbClr val="261C4E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електронната</a:t>
            </a:r>
            <a:br>
              <a:rPr lang="bg-BG" sz="6600" cap="all" dirty="0" smtClean="0">
                <a:solidFill>
                  <a:srgbClr val="261C4E"/>
                </a:solidFill>
                <a:latin typeface="Impact" panose="020B0806030902050204" pitchFamily="34" charset="0"/>
                <a:cs typeface="Calibri" panose="020F0502020204030204" pitchFamily="34" charset="0"/>
              </a:rPr>
            </a:br>
            <a:r>
              <a:rPr lang="bg-BG" sz="6600" cap="all" dirty="0" smtClean="0">
                <a:solidFill>
                  <a:srgbClr val="261C4E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идентификация</a:t>
            </a:r>
            <a:endParaRPr lang="en-US" sz="6600" cap="all" dirty="0">
              <a:solidFill>
                <a:srgbClr val="261C4E"/>
              </a:solidFill>
              <a:latin typeface="Impact" panose="020B080603090205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1973"/>
            <a:ext cx="7719246" cy="22048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b="0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bg-BG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bg-BG" sz="4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bg-BG" sz="4400" i="1" cap="none" dirty="0" smtClean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sz="4400" i="1" cap="none" dirty="0">
              <a:solidFill>
                <a:schemeClr val="bg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3330"/>
            <a:ext cx="35052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1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164" y="2327763"/>
            <a:ext cx="1068142" cy="131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163" y="575499"/>
            <a:ext cx="1068142" cy="13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Rectangular Callout 4104"/>
          <p:cNvSpPr/>
          <p:nvPr/>
        </p:nvSpPr>
        <p:spPr>
          <a:xfrm>
            <a:off x="522727" y="5381757"/>
            <a:ext cx="1368154" cy="639531"/>
          </a:xfrm>
          <a:prstGeom prst="wedgeRectCallout">
            <a:avLst>
              <a:gd name="adj1" fmla="val 60399"/>
              <a:gd name="adj2" fmla="val -30654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96" name="Rectangular Callout 4095"/>
          <p:cNvSpPr/>
          <p:nvPr/>
        </p:nvSpPr>
        <p:spPr>
          <a:xfrm rot="10800000">
            <a:off x="522728" y="2083705"/>
            <a:ext cx="1368152" cy="3172093"/>
          </a:xfrm>
          <a:prstGeom prst="wedgeRectCallout">
            <a:avLst>
              <a:gd name="adj1" fmla="val -68427"/>
              <a:gd name="adj2" fmla="val 21444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811" y="3573016"/>
            <a:ext cx="1498833" cy="216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11760" y="5381757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800" dirty="0" smtClean="0">
                <a:solidFill>
                  <a:srgbClr val="120E28"/>
                </a:solidFill>
                <a:latin typeface="Impact" panose="020B0806030902050204" pitchFamily="34" charset="0"/>
              </a:rPr>
              <a:t>Администратор на е</a:t>
            </a:r>
            <a:r>
              <a:rPr lang="en-US" sz="4800" dirty="0" smtClean="0">
                <a:solidFill>
                  <a:srgbClr val="120E28"/>
                </a:solidFill>
                <a:latin typeface="Impact" panose="020B0806030902050204" pitchFamily="34" charset="0"/>
              </a:rPr>
              <a:t>ID</a:t>
            </a:r>
            <a:endParaRPr lang="en-US" sz="4800" dirty="0">
              <a:solidFill>
                <a:srgbClr val="120E28"/>
              </a:solidFill>
              <a:latin typeface="Impact" panose="020B080603090205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2820">
            <a:off x="2348160" y="1532109"/>
            <a:ext cx="1296144" cy="3738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3619078" y="4366026"/>
            <a:ext cx="934132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619078" y="2135365"/>
            <a:ext cx="467066" cy="1076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547371" y="2816773"/>
            <a:ext cx="1" cy="78692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2343" y="2704004"/>
            <a:ext cx="565678" cy="86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63" y="3615748"/>
            <a:ext cx="751008" cy="99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53" y="4654648"/>
            <a:ext cx="590028" cy="4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11713" y="2152970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E0B1F"/>
                </a:solidFill>
              </a:rPr>
              <a:t>IMEI</a:t>
            </a:r>
            <a:endParaRPr lang="en-US" sz="3200" dirty="0">
              <a:solidFill>
                <a:srgbClr val="0E0B1F"/>
              </a:solidFill>
            </a:endParaRPr>
          </a:p>
        </p:txBody>
      </p:sp>
      <p:sp>
        <p:nvSpPr>
          <p:cNvPr id="31" name="Rectangular Callout 30"/>
          <p:cNvSpPr/>
          <p:nvPr/>
        </p:nvSpPr>
        <p:spPr>
          <a:xfrm>
            <a:off x="507257" y="692901"/>
            <a:ext cx="1399095" cy="1154017"/>
          </a:xfrm>
          <a:prstGeom prst="wedgeRectCallout">
            <a:avLst>
              <a:gd name="adj1" fmla="val 56834"/>
              <a:gd name="adj2" fmla="val 26401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2" name="TextBox 4101"/>
          <p:cNvSpPr txBox="1"/>
          <p:nvPr/>
        </p:nvSpPr>
        <p:spPr>
          <a:xfrm>
            <a:off x="474111" y="658162"/>
            <a:ext cx="170529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bg-BG" sz="3600" dirty="0" smtClean="0">
                <a:solidFill>
                  <a:srgbClr val="140F2B"/>
                </a:solidFill>
              </a:rPr>
              <a:t>Лична карта</a:t>
            </a:r>
            <a:endParaRPr lang="en-US" sz="3600" dirty="0">
              <a:solidFill>
                <a:srgbClr val="140F2B"/>
              </a:solidFill>
            </a:endParaRPr>
          </a:p>
        </p:txBody>
      </p:sp>
      <p:sp>
        <p:nvSpPr>
          <p:cNvPr id="4104" name="TextBox 4103"/>
          <p:cNvSpPr txBox="1"/>
          <p:nvPr/>
        </p:nvSpPr>
        <p:spPr>
          <a:xfrm>
            <a:off x="5654914" y="3078381"/>
            <a:ext cx="1472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600" dirty="0" smtClean="0">
                <a:solidFill>
                  <a:srgbClr val="261C4E"/>
                </a:solidFill>
              </a:rPr>
              <a:t>Заявка</a:t>
            </a:r>
            <a:endParaRPr lang="en-US" sz="3600" dirty="0">
              <a:solidFill>
                <a:srgbClr val="261C4E"/>
              </a:solidFill>
            </a:endParaRPr>
          </a:p>
        </p:txBody>
      </p:sp>
      <p:sp>
        <p:nvSpPr>
          <p:cNvPr id="4106" name="TextBox 4105"/>
          <p:cNvSpPr txBox="1"/>
          <p:nvPr/>
        </p:nvSpPr>
        <p:spPr>
          <a:xfrm>
            <a:off x="562076" y="5363849"/>
            <a:ext cx="1289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600" dirty="0" smtClean="0">
                <a:solidFill>
                  <a:srgbClr val="140F2B"/>
                </a:solidFill>
              </a:rPr>
              <a:t>Такса</a:t>
            </a:r>
            <a:endParaRPr lang="en-US" sz="3600" dirty="0">
              <a:solidFill>
                <a:srgbClr val="140F2B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398507" y="2816773"/>
            <a:ext cx="0" cy="855359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13" name="Straight Arrow Connector 4112"/>
          <p:cNvCxnSpPr/>
          <p:nvPr/>
        </p:nvCxnSpPr>
        <p:spPr>
          <a:xfrm flipV="1">
            <a:off x="6608644" y="1108338"/>
            <a:ext cx="1080270" cy="41556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566722" y="2271180"/>
            <a:ext cx="1122192" cy="34825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6655486" y="1374307"/>
            <a:ext cx="986586" cy="35737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6532876" y="2449165"/>
            <a:ext cx="1036323" cy="36760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675726" y="1896785"/>
            <a:ext cx="1310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200" dirty="0" smtClean="0">
                <a:solidFill>
                  <a:srgbClr val="120E28"/>
                </a:solidFill>
                <a:latin typeface="Impact" panose="020B0806030902050204" pitchFamily="34" charset="0"/>
              </a:rPr>
              <a:t>БДС</a:t>
            </a:r>
            <a:endParaRPr lang="en-US" sz="3200" dirty="0">
              <a:solidFill>
                <a:srgbClr val="120E28"/>
              </a:solidFill>
              <a:latin typeface="Impact" panose="020B0806030902050204" pitchFamily="34" charset="0"/>
            </a:endParaRPr>
          </a:p>
        </p:txBody>
      </p:sp>
      <p:pic>
        <p:nvPicPr>
          <p:cNvPr id="8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9123" y="969678"/>
            <a:ext cx="2133153" cy="177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249543" y="430029"/>
            <a:ext cx="11833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4400" dirty="0" smtClean="0">
                <a:solidFill>
                  <a:srgbClr val="120E28"/>
                </a:solidFill>
                <a:latin typeface="+mj-lt"/>
              </a:rPr>
              <a:t>МВР</a:t>
            </a:r>
            <a:endParaRPr lang="en-US" sz="4400" dirty="0">
              <a:solidFill>
                <a:srgbClr val="120E28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54535" y="229974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200" dirty="0" smtClean="0">
                <a:solidFill>
                  <a:srgbClr val="120E28"/>
                </a:solidFill>
                <a:latin typeface="+mj-lt"/>
              </a:rPr>
              <a:t>ГРАО</a:t>
            </a:r>
            <a:endParaRPr lang="en-US" sz="3200" dirty="0">
              <a:solidFill>
                <a:srgbClr val="120E2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05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11" y="3623196"/>
            <a:ext cx="12192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07" y="3756479"/>
            <a:ext cx="2038290" cy="157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02603" y="5301208"/>
            <a:ext cx="7932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400" dirty="0" smtClean="0">
                <a:solidFill>
                  <a:srgbClr val="120E28"/>
                </a:solidFill>
                <a:latin typeface="Impact" panose="020B0806030902050204" pitchFamily="34" charset="0"/>
              </a:rPr>
              <a:t>Центрове </a:t>
            </a:r>
            <a:r>
              <a:rPr lang="bg-BG" sz="4400" dirty="0">
                <a:solidFill>
                  <a:srgbClr val="120E28"/>
                </a:solidFill>
                <a:latin typeface="Impact" panose="020B0806030902050204" pitchFamily="34" charset="0"/>
              </a:rPr>
              <a:t>за </a:t>
            </a:r>
            <a:r>
              <a:rPr lang="bg-BG" sz="4400" dirty="0" smtClean="0">
                <a:solidFill>
                  <a:srgbClr val="120E28"/>
                </a:solidFill>
                <a:latin typeface="Impact" panose="020B0806030902050204" pitchFamily="34" charset="0"/>
              </a:rPr>
              <a:t>е-идентификация</a:t>
            </a:r>
            <a:endParaRPr lang="en-US" sz="4400" dirty="0">
              <a:solidFill>
                <a:srgbClr val="120E28"/>
              </a:solidFill>
              <a:latin typeface="Impact" panose="020B080603090205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911" y="3705746"/>
            <a:ext cx="12827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ular Callout 8"/>
          <p:cNvSpPr/>
          <p:nvPr/>
        </p:nvSpPr>
        <p:spPr>
          <a:xfrm>
            <a:off x="539552" y="502255"/>
            <a:ext cx="3169163" cy="1686528"/>
          </a:xfrm>
          <a:prstGeom prst="wedgeRectCallout">
            <a:avLst>
              <a:gd name="adj1" fmla="val -20833"/>
              <a:gd name="adj2" fmla="val 73829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6076" y="2924944"/>
            <a:ext cx="1872208" cy="864096"/>
          </a:xfrm>
        </p:spPr>
        <p:txBody>
          <a:bodyPr/>
          <a:lstStyle/>
          <a:p>
            <a:r>
              <a:rPr lang="bg-BG" sz="4800" dirty="0" smtClean="0">
                <a:solidFill>
                  <a:srgbClr val="120E28"/>
                </a:solidFill>
              </a:rPr>
              <a:t>Други</a:t>
            </a:r>
            <a:endParaRPr lang="en-US" sz="4800" dirty="0">
              <a:solidFill>
                <a:srgbClr val="120E2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542601"/>
            <a:ext cx="3169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b="1" dirty="0" smtClean="0">
                <a:solidFill>
                  <a:srgbClr val="140F2B"/>
                </a:solidFill>
              </a:rPr>
              <a:t>Електронен </a:t>
            </a:r>
          </a:p>
          <a:p>
            <a:r>
              <a:rPr lang="bg-BG" sz="3200" b="1" dirty="0" smtClean="0">
                <a:solidFill>
                  <a:srgbClr val="140F2B"/>
                </a:solidFill>
              </a:rPr>
              <a:t>регистър на овластяванията</a:t>
            </a:r>
            <a:endParaRPr lang="en-US" sz="3200" b="1" dirty="0" smtClean="0">
              <a:solidFill>
                <a:srgbClr val="140F2B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07221" y="2996952"/>
            <a:ext cx="1872208" cy="8640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4800" dirty="0" smtClean="0">
                <a:solidFill>
                  <a:srgbClr val="120E28"/>
                </a:solidFill>
              </a:rPr>
              <a:t>МТИТС</a:t>
            </a:r>
            <a:endParaRPr lang="en-US" sz="4800" dirty="0">
              <a:solidFill>
                <a:srgbClr val="120E2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1052736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>
                <a:solidFill>
                  <a:srgbClr val="120E28"/>
                </a:solidFill>
              </a:rPr>
              <a:t>Проверка </a:t>
            </a:r>
            <a:r>
              <a:rPr lang="bg-BG" sz="3200" dirty="0">
                <a:solidFill>
                  <a:srgbClr val="120E28"/>
                </a:solidFill>
              </a:rPr>
              <a:t>на </a:t>
            </a:r>
            <a:r>
              <a:rPr lang="bg-BG" sz="3200" dirty="0" smtClean="0">
                <a:solidFill>
                  <a:srgbClr val="120E28"/>
                </a:solidFill>
              </a:rPr>
              <a:t>е-идентичност </a:t>
            </a:r>
            <a:r>
              <a:rPr lang="bg-BG" sz="3200" dirty="0">
                <a:solidFill>
                  <a:srgbClr val="120E28"/>
                </a:solidFill>
              </a:rPr>
              <a:t>по електронна заявка на заинтересовано </a:t>
            </a:r>
            <a:r>
              <a:rPr lang="bg-BG" sz="3200" dirty="0" smtClean="0">
                <a:solidFill>
                  <a:srgbClr val="120E28"/>
                </a:solidFill>
              </a:rPr>
              <a:t>лице</a:t>
            </a:r>
            <a:endParaRPr lang="en-US" sz="3200" dirty="0">
              <a:solidFill>
                <a:srgbClr val="120E28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995936" y="1052736"/>
            <a:ext cx="4968552" cy="0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95936" y="1052736"/>
            <a:ext cx="0" cy="1569660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95936" y="2622396"/>
            <a:ext cx="432048" cy="0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053428" y="2622396"/>
            <a:ext cx="374556" cy="374556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053428" y="2622396"/>
            <a:ext cx="806604" cy="374556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860032" y="2622396"/>
            <a:ext cx="1620180" cy="0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3" idx="2"/>
          </p:cNvCxnSpPr>
          <p:nvPr/>
        </p:nvCxnSpPr>
        <p:spPr>
          <a:xfrm>
            <a:off x="6480212" y="2622396"/>
            <a:ext cx="252028" cy="252028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732240" y="2622396"/>
            <a:ext cx="288032" cy="252028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20272" y="2622396"/>
            <a:ext cx="1944216" cy="0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3" name="Straight Connector 3072"/>
          <p:cNvCxnSpPr/>
          <p:nvPr/>
        </p:nvCxnSpPr>
        <p:spPr>
          <a:xfrm>
            <a:off x="8964488" y="1052736"/>
            <a:ext cx="0" cy="1569660"/>
          </a:xfrm>
          <a:prstGeom prst="line">
            <a:avLst/>
          </a:prstGeom>
          <a:ln w="38100">
            <a:solidFill>
              <a:srgbClr val="261C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3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9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7343" y="1654564"/>
            <a:ext cx="984872" cy="121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8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7343" y="443091"/>
            <a:ext cx="971873" cy="125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315" y="963140"/>
            <a:ext cx="2133153" cy="177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2820">
            <a:off x="908185" y="4098942"/>
            <a:ext cx="687402" cy="1982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783" y="4766824"/>
            <a:ext cx="1212299" cy="115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825" y="2171098"/>
            <a:ext cx="1666890" cy="128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48670" y="261268"/>
            <a:ext cx="1094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600" dirty="0" smtClean="0">
                <a:solidFill>
                  <a:srgbClr val="140F2B"/>
                </a:solidFill>
                <a:latin typeface="Impact" panose="020B0806030902050204" pitchFamily="34" charset="0"/>
              </a:rPr>
              <a:t>МВР</a:t>
            </a:r>
            <a:endParaRPr lang="en-US" sz="3600" dirty="0">
              <a:solidFill>
                <a:srgbClr val="140F2B"/>
              </a:solidFill>
              <a:latin typeface="Impact" panose="020B0806030902050204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164125" y="3459150"/>
            <a:ext cx="3162908" cy="833946"/>
          </a:xfrm>
        </p:spPr>
        <p:txBody>
          <a:bodyPr>
            <a:noAutofit/>
          </a:bodyPr>
          <a:lstStyle/>
          <a:p>
            <a:pPr algn="ctr"/>
            <a:r>
              <a:rPr lang="bg-BG" sz="2800" dirty="0" smtClean="0">
                <a:solidFill>
                  <a:srgbClr val="120E28"/>
                </a:solidFill>
              </a:rPr>
              <a:t>Център за е-</a:t>
            </a:r>
            <a:br>
              <a:rPr lang="bg-BG" sz="2800" dirty="0" smtClean="0">
                <a:solidFill>
                  <a:srgbClr val="120E28"/>
                </a:solidFill>
              </a:rPr>
            </a:br>
            <a:r>
              <a:rPr lang="bg-BG" sz="2800" dirty="0" smtClean="0">
                <a:solidFill>
                  <a:srgbClr val="120E28"/>
                </a:solidFill>
              </a:rPr>
              <a:t>идентификация</a:t>
            </a:r>
            <a:endParaRPr lang="en-US" sz="2800" dirty="0">
              <a:solidFill>
                <a:srgbClr val="120E28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958825" y="4545812"/>
            <a:ext cx="717872" cy="4185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НАП</a:t>
            </a:r>
            <a:endParaRPr lang="en-US" sz="2600" dirty="0">
              <a:solidFill>
                <a:srgbClr val="120E28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114201" y="1795607"/>
            <a:ext cx="1435745" cy="61591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3600" dirty="0" smtClean="0">
                <a:solidFill>
                  <a:srgbClr val="120E28"/>
                </a:solidFill>
              </a:rPr>
              <a:t>МТИТС</a:t>
            </a:r>
            <a:endParaRPr lang="en-US" sz="3600" dirty="0">
              <a:solidFill>
                <a:srgbClr val="120E28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54090" y="5242777"/>
            <a:ext cx="2043717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16200000" flipV="1">
            <a:off x="6599624" y="3079654"/>
            <a:ext cx="1042712" cy="950714"/>
          </a:xfrm>
          <a:prstGeom prst="bentConnector3">
            <a:avLst>
              <a:gd name="adj1" fmla="val 99737"/>
            </a:avLst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800505"/>
            <a:ext cx="590028" cy="4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Elbow Connector 35"/>
          <p:cNvCxnSpPr/>
          <p:nvPr/>
        </p:nvCxnSpPr>
        <p:spPr>
          <a:xfrm rot="16200000" flipV="1">
            <a:off x="4795625" y="914536"/>
            <a:ext cx="637153" cy="1124991"/>
          </a:xfrm>
          <a:prstGeom prst="bentConnector2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 flipV="1">
            <a:off x="2605648" y="3352231"/>
            <a:ext cx="2148613" cy="1448273"/>
          </a:xfrm>
          <a:prstGeom prst="bentConnector3">
            <a:avLst>
              <a:gd name="adj1" fmla="val 50000"/>
            </a:avLst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45" name="Straight Arrow Connector 5144"/>
          <p:cNvCxnSpPr/>
          <p:nvPr/>
        </p:nvCxnSpPr>
        <p:spPr>
          <a:xfrm flipH="1">
            <a:off x="2554090" y="5445224"/>
            <a:ext cx="1992159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149" name="Elbow Connector 5148"/>
          <p:cNvCxnSpPr/>
          <p:nvPr/>
        </p:nvCxnSpPr>
        <p:spPr>
          <a:xfrm rot="16200000" flipH="1">
            <a:off x="6682400" y="2908948"/>
            <a:ext cx="1289266" cy="1045571"/>
          </a:xfrm>
          <a:prstGeom prst="bentConnector3">
            <a:avLst>
              <a:gd name="adj1" fmla="val 1306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8" name="Elbow Connector 87"/>
          <p:cNvCxnSpPr/>
          <p:nvPr/>
        </p:nvCxnSpPr>
        <p:spPr>
          <a:xfrm>
            <a:off x="4546249" y="914378"/>
            <a:ext cx="1368751" cy="826593"/>
          </a:xfrm>
          <a:prstGeom prst="bentConnector3">
            <a:avLst>
              <a:gd name="adj1" fmla="val 99855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4" name="Elbow Connector 63"/>
          <p:cNvCxnSpPr/>
          <p:nvPr/>
        </p:nvCxnSpPr>
        <p:spPr>
          <a:xfrm flipV="1">
            <a:off x="2542193" y="3081603"/>
            <a:ext cx="1891236" cy="1510866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734580" y="729570"/>
            <a:ext cx="108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600" dirty="0" smtClean="0">
                <a:solidFill>
                  <a:srgbClr val="120E28"/>
                </a:solidFill>
                <a:latin typeface="Impact" panose="020B0806030902050204" pitchFamily="34" charset="0"/>
              </a:rPr>
              <a:t>ГРАО</a:t>
            </a:r>
            <a:endParaRPr lang="en-US" sz="3600" dirty="0">
              <a:solidFill>
                <a:srgbClr val="120E28"/>
              </a:solidFill>
              <a:latin typeface="Impact" panose="020B080603090205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43404" y="1875075"/>
            <a:ext cx="1252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600" dirty="0" smtClean="0">
                <a:solidFill>
                  <a:srgbClr val="120E28"/>
                </a:solidFill>
                <a:latin typeface="Impact" panose="020B0806030902050204" pitchFamily="34" charset="0"/>
              </a:rPr>
              <a:t>БДС</a:t>
            </a:r>
            <a:endParaRPr lang="en-US" sz="3600" dirty="0">
              <a:solidFill>
                <a:srgbClr val="120E28"/>
              </a:solidFill>
              <a:latin typeface="Impact" panose="020B0806030902050204" pitchFamily="34" charset="0"/>
            </a:endParaRPr>
          </a:p>
        </p:txBody>
      </p:sp>
      <p:cxnSp>
        <p:nvCxnSpPr>
          <p:cNvPr id="5177" name="Straight Arrow Connector 5176"/>
          <p:cNvCxnSpPr/>
          <p:nvPr/>
        </p:nvCxnSpPr>
        <p:spPr>
          <a:xfrm flipH="1" flipV="1">
            <a:off x="1823464" y="1148248"/>
            <a:ext cx="588296" cy="9392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9" name="Straight Arrow Connector 5178"/>
          <p:cNvCxnSpPr/>
          <p:nvPr/>
        </p:nvCxnSpPr>
        <p:spPr>
          <a:xfrm flipH="1">
            <a:off x="1724956" y="2198240"/>
            <a:ext cx="702660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1895517" y="1279449"/>
            <a:ext cx="565496" cy="9645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>
            <a:off x="1774209" y="2290674"/>
            <a:ext cx="686804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9" name="Picture 6"/>
          <p:cNvPicPr>
            <a:picLocks noChangeAspect="1" noChangeArrowheads="1"/>
          </p:cNvPicPr>
          <p:nvPr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51" y="4755090"/>
            <a:ext cx="1136643" cy="11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" name="Picture 9"/>
          <p:cNvPicPr>
            <a:picLocks noChangeAspect="1" noChangeArrowheads="1"/>
          </p:cNvPicPr>
          <p:nvPr/>
        </p:nvPicPr>
        <p:blipFill>
          <a:blip r:embed="rId1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275" y="4791074"/>
            <a:ext cx="1203091" cy="109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Title 1"/>
          <p:cNvSpPr txBox="1">
            <a:spLocks/>
          </p:cNvSpPr>
          <p:nvPr/>
        </p:nvSpPr>
        <p:spPr>
          <a:xfrm>
            <a:off x="7311432" y="4538829"/>
            <a:ext cx="1076775" cy="4185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Други</a:t>
            </a:r>
            <a:endParaRPr lang="en-US" sz="2600" dirty="0">
              <a:solidFill>
                <a:srgbClr val="120E28"/>
              </a:solidFill>
            </a:endParaRPr>
          </a:p>
        </p:txBody>
      </p:sp>
      <p:sp>
        <p:nvSpPr>
          <p:cNvPr id="182" name="Title 1"/>
          <p:cNvSpPr txBox="1">
            <a:spLocks/>
          </p:cNvSpPr>
          <p:nvPr/>
        </p:nvSpPr>
        <p:spPr>
          <a:xfrm>
            <a:off x="6038584" y="4545811"/>
            <a:ext cx="1076775" cy="4185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Банки</a:t>
            </a:r>
            <a:endParaRPr lang="en-US" sz="2600" dirty="0">
              <a:solidFill>
                <a:srgbClr val="120E28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377368" y="5733256"/>
            <a:ext cx="4536504" cy="5117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Доставчици на </a:t>
            </a:r>
            <a:r>
              <a:rPr lang="bg-BG" sz="2600" dirty="0" err="1">
                <a:solidFill>
                  <a:srgbClr val="120E28"/>
                </a:solidFill>
              </a:rPr>
              <a:t>а</a:t>
            </a:r>
            <a:r>
              <a:rPr lang="bg-BG" sz="2600" dirty="0" err="1" smtClean="0">
                <a:solidFill>
                  <a:srgbClr val="120E28"/>
                </a:solidFill>
              </a:rPr>
              <a:t>дмин</a:t>
            </a:r>
            <a:r>
              <a:rPr lang="bg-BG" sz="2600" dirty="0" smtClean="0">
                <a:solidFill>
                  <a:srgbClr val="120E28"/>
                </a:solidFill>
              </a:rPr>
              <a:t>. услуги</a:t>
            </a:r>
            <a:endParaRPr lang="en-US" sz="2600" dirty="0">
              <a:solidFill>
                <a:srgbClr val="120E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28261" y="1668389"/>
            <a:ext cx="1606958" cy="189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332656"/>
            <a:ext cx="38164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400" dirty="0" smtClean="0">
                <a:solidFill>
                  <a:srgbClr val="261C4E"/>
                </a:solidFill>
                <a:latin typeface="Impact" panose="020B0806030902050204" pitchFamily="34" charset="0"/>
              </a:rPr>
              <a:t>Министерски </a:t>
            </a:r>
          </a:p>
          <a:p>
            <a:pPr algn="ctr"/>
            <a:r>
              <a:rPr lang="bg-BG" sz="4400" dirty="0" smtClean="0">
                <a:solidFill>
                  <a:srgbClr val="261C4E"/>
                </a:solidFill>
                <a:latin typeface="Impact" panose="020B0806030902050204" pitchFamily="34" charset="0"/>
              </a:rPr>
              <a:t>съвет</a:t>
            </a:r>
            <a:endParaRPr lang="en-US" sz="4400" dirty="0">
              <a:solidFill>
                <a:srgbClr val="261C4E"/>
              </a:solidFill>
              <a:latin typeface="Impact" panose="020B080603090205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689" y="4293096"/>
            <a:ext cx="1398587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219771" y="5417696"/>
            <a:ext cx="2627413" cy="68331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3200" dirty="0" err="1" smtClean="0">
                <a:solidFill>
                  <a:srgbClr val="140F2B"/>
                </a:solidFill>
              </a:rPr>
              <a:t>Админ</a:t>
            </a:r>
            <a:r>
              <a:rPr lang="bg-BG" sz="3200" dirty="0" smtClean="0">
                <a:solidFill>
                  <a:srgbClr val="140F2B"/>
                </a:solidFill>
              </a:rPr>
              <a:t>. орган</a:t>
            </a:r>
            <a:endParaRPr lang="en-US" sz="3200" dirty="0">
              <a:solidFill>
                <a:srgbClr val="140F2B"/>
              </a:solidFill>
            </a:endParaRPr>
          </a:p>
        </p:txBody>
      </p:sp>
      <p:sp>
        <p:nvSpPr>
          <p:cNvPr id="4" name="Rectangular Callout 3"/>
          <p:cNvSpPr/>
          <p:nvPr/>
        </p:nvSpPr>
        <p:spPr>
          <a:xfrm rot="10800000">
            <a:off x="4044112" y="589098"/>
            <a:ext cx="4488328" cy="3487974"/>
          </a:xfrm>
          <a:prstGeom prst="wedgeRectCallout">
            <a:avLst>
              <a:gd name="adj1" fmla="val 60950"/>
              <a:gd name="adj2" fmla="val 19425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077822" y="608300"/>
            <a:ext cx="459863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000" b="1" dirty="0" smtClean="0">
                <a:solidFill>
                  <a:srgbClr val="120E28"/>
                </a:solidFill>
              </a:rPr>
              <a:t>Административен регистър </a:t>
            </a:r>
            <a:r>
              <a:rPr lang="bg-BG" sz="4000" dirty="0" smtClean="0">
                <a:solidFill>
                  <a:srgbClr val="120E28"/>
                </a:solidFill>
              </a:rPr>
              <a:t>- съдържа </a:t>
            </a:r>
            <a:r>
              <a:rPr lang="bg-BG" sz="3600" dirty="0">
                <a:solidFill>
                  <a:srgbClr val="120E28"/>
                </a:solidFill>
              </a:rPr>
              <a:t>и</a:t>
            </a:r>
            <a:r>
              <a:rPr lang="bg-BG" sz="3600" dirty="0" smtClean="0">
                <a:solidFill>
                  <a:srgbClr val="120E28"/>
                </a:solidFill>
              </a:rPr>
              <a:t>нформация относно </a:t>
            </a:r>
            <a:r>
              <a:rPr lang="bg-BG" sz="3600" dirty="0" err="1" smtClean="0">
                <a:solidFill>
                  <a:srgbClr val="120E28"/>
                </a:solidFill>
              </a:rPr>
              <a:t>админ</a:t>
            </a:r>
            <a:r>
              <a:rPr lang="bg-BG" sz="3600" dirty="0" smtClean="0">
                <a:solidFill>
                  <a:srgbClr val="120E28"/>
                </a:solidFill>
              </a:rPr>
              <a:t>. услуги и необходимите за тях лични данни</a:t>
            </a:r>
            <a:endParaRPr lang="en-US" sz="3600" dirty="0">
              <a:solidFill>
                <a:srgbClr val="120E28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611560" y="4335523"/>
            <a:ext cx="5312480" cy="1765484"/>
          </a:xfrm>
          <a:prstGeom prst="wedgeRectCallout">
            <a:avLst>
              <a:gd name="adj1" fmla="val 56547"/>
              <a:gd name="adj2" fmla="val -20463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1560" y="4366694"/>
            <a:ext cx="53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dirty="0" smtClean="0">
                <a:solidFill>
                  <a:srgbClr val="140F2B"/>
                </a:solidFill>
              </a:rPr>
              <a:t>Получава и обработва единствено данни, за които има право по закон</a:t>
            </a:r>
            <a:endParaRPr lang="en-US" sz="3600" dirty="0">
              <a:solidFill>
                <a:srgbClr val="140F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ular Callout 16"/>
          <p:cNvSpPr/>
          <p:nvPr/>
        </p:nvSpPr>
        <p:spPr>
          <a:xfrm>
            <a:off x="1896560" y="2593047"/>
            <a:ext cx="6491863" cy="1844065"/>
          </a:xfrm>
          <a:prstGeom prst="wedgeRectCallout">
            <a:avLst>
              <a:gd name="adj1" fmla="val -51986"/>
              <a:gd name="adj2" fmla="val -22238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2820">
            <a:off x="701893" y="486573"/>
            <a:ext cx="743787" cy="214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75" y="3717032"/>
            <a:ext cx="94010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63939" y="798624"/>
            <a:ext cx="54650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ü"/>
            </a:pPr>
            <a:r>
              <a:rPr lang="bg-BG" sz="4400" dirty="0" smtClean="0">
                <a:solidFill>
                  <a:srgbClr val="261C4E"/>
                </a:solidFill>
              </a:rPr>
              <a:t>е</a:t>
            </a:r>
            <a:r>
              <a:rPr lang="en-US" sz="4400" dirty="0" smtClean="0">
                <a:solidFill>
                  <a:srgbClr val="261C4E"/>
                </a:solidFill>
              </a:rPr>
              <a:t>ID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bg-BG" sz="4400" dirty="0" smtClean="0">
                <a:solidFill>
                  <a:srgbClr val="261C4E"/>
                </a:solidFill>
              </a:rPr>
              <a:t>КЕП</a:t>
            </a:r>
            <a:endParaRPr lang="en-US" sz="4400" dirty="0">
              <a:solidFill>
                <a:srgbClr val="261C4E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1896561" y="702792"/>
            <a:ext cx="6491862" cy="1638215"/>
          </a:xfrm>
          <a:prstGeom prst="wedgeRectCallout">
            <a:avLst>
              <a:gd name="adj1" fmla="val -53199"/>
              <a:gd name="adj2" fmla="val -22618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373809" y="3883262"/>
            <a:ext cx="5787448" cy="845061"/>
          </a:xfrm>
        </p:spPr>
        <p:txBody>
          <a:bodyPr/>
          <a:lstStyle/>
          <a:p>
            <a:pPr marL="0" indent="0">
              <a:buNone/>
            </a:pPr>
            <a:r>
              <a:rPr lang="bg-BG" dirty="0" smtClean="0"/>
              <a:t>         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87624" y="2780928"/>
            <a:ext cx="0" cy="844468"/>
          </a:xfrm>
          <a:prstGeom prst="straightConnector1">
            <a:avLst/>
          </a:prstGeom>
          <a:ln>
            <a:solidFill>
              <a:srgbClr val="261C4E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21422" y="2593047"/>
            <a:ext cx="64695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b="1" dirty="0" smtClean="0">
                <a:solidFill>
                  <a:srgbClr val="120E28"/>
                </a:solidFill>
              </a:rPr>
              <a:t>Овластяване чрез вписване в Регистъра на овластяванията за определени </a:t>
            </a:r>
            <a:r>
              <a:rPr lang="bg-BG" sz="3600" b="1" dirty="0" err="1" smtClean="0">
                <a:solidFill>
                  <a:srgbClr val="120E28"/>
                </a:solidFill>
              </a:rPr>
              <a:t>админ</a:t>
            </a:r>
            <a:r>
              <a:rPr lang="bg-BG" sz="3600" b="1" dirty="0" smtClean="0">
                <a:solidFill>
                  <a:srgbClr val="120E28"/>
                </a:solidFill>
              </a:rPr>
              <a:t>. услуги</a:t>
            </a:r>
            <a:endParaRPr lang="en-US" sz="3600" b="1" dirty="0">
              <a:solidFill>
                <a:srgbClr val="120E2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4671" y="4807467"/>
            <a:ext cx="54650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ü"/>
            </a:pPr>
            <a:r>
              <a:rPr lang="bg-BG" sz="4400" dirty="0" smtClean="0">
                <a:solidFill>
                  <a:srgbClr val="140F2B"/>
                </a:solidFill>
              </a:rPr>
              <a:t>е</a:t>
            </a:r>
            <a:r>
              <a:rPr lang="en-US" sz="4400" dirty="0" smtClean="0">
                <a:solidFill>
                  <a:srgbClr val="140F2B"/>
                </a:solidFill>
              </a:rPr>
              <a:t>ID</a:t>
            </a:r>
          </a:p>
          <a:p>
            <a:endParaRPr lang="en-US" sz="4400" dirty="0"/>
          </a:p>
        </p:txBody>
      </p:sp>
      <p:sp>
        <p:nvSpPr>
          <p:cNvPr id="21" name="Rectangular Callout 20"/>
          <p:cNvSpPr/>
          <p:nvPr/>
        </p:nvSpPr>
        <p:spPr>
          <a:xfrm>
            <a:off x="1923605" y="4581128"/>
            <a:ext cx="6464817" cy="1080120"/>
          </a:xfrm>
          <a:prstGeom prst="wedgeRectCallout">
            <a:avLst>
              <a:gd name="adj1" fmla="val -51892"/>
              <a:gd name="adj2" fmla="val -25016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328820"/>
            <a:ext cx="256069" cy="1243180"/>
          </a:xfrm>
        </p:spPr>
        <p:txBody>
          <a:bodyPr/>
          <a:lstStyle/>
          <a:p>
            <a:pPr marL="0" indent="0">
              <a:buNone/>
            </a:pPr>
            <a:r>
              <a:rPr lang="bg-BG" dirty="0"/>
              <a:t> </a:t>
            </a:r>
            <a:r>
              <a:rPr lang="bg-BG" dirty="0" smtClean="0"/>
              <a:t>   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2820">
            <a:off x="1055324" y="536681"/>
            <a:ext cx="356083" cy="10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10" y="3428999"/>
            <a:ext cx="1088478" cy="266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233365" y="1744645"/>
            <a:ext cx="0" cy="1584176"/>
          </a:xfrm>
          <a:prstGeom prst="straightConnector1">
            <a:avLst/>
          </a:prstGeom>
          <a:ln>
            <a:solidFill>
              <a:srgbClr val="261C4E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145" y="4575999"/>
            <a:ext cx="1212299" cy="115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039" y="4541678"/>
            <a:ext cx="1136643" cy="11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275" y="4547321"/>
            <a:ext cx="1203091" cy="109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958825" y="4162573"/>
            <a:ext cx="717872" cy="4185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НАП</a:t>
            </a:r>
            <a:endParaRPr lang="en-US" sz="2600" dirty="0">
              <a:solidFill>
                <a:srgbClr val="120E28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311432" y="4162572"/>
            <a:ext cx="1076775" cy="4185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Други</a:t>
            </a:r>
            <a:endParaRPr lang="en-US" sz="2600" dirty="0">
              <a:solidFill>
                <a:srgbClr val="120E28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038583" y="4162573"/>
            <a:ext cx="1076775" cy="4185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Банки</a:t>
            </a:r>
            <a:endParaRPr lang="en-US" sz="2600" dirty="0">
              <a:solidFill>
                <a:srgbClr val="120E28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377368" y="5622361"/>
            <a:ext cx="4536504" cy="5117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2600" dirty="0" smtClean="0">
                <a:solidFill>
                  <a:srgbClr val="120E28"/>
                </a:solidFill>
              </a:rPr>
              <a:t>Доставчици на </a:t>
            </a:r>
            <a:r>
              <a:rPr lang="bg-BG" sz="2600" dirty="0" err="1">
                <a:solidFill>
                  <a:srgbClr val="120E28"/>
                </a:solidFill>
              </a:rPr>
              <a:t>а</a:t>
            </a:r>
            <a:r>
              <a:rPr lang="bg-BG" sz="2600" dirty="0" err="1" smtClean="0">
                <a:solidFill>
                  <a:srgbClr val="120E28"/>
                </a:solidFill>
              </a:rPr>
              <a:t>дмин</a:t>
            </a:r>
            <a:r>
              <a:rPr lang="bg-BG" sz="2600" dirty="0" smtClean="0">
                <a:solidFill>
                  <a:srgbClr val="120E28"/>
                </a:solidFill>
              </a:rPr>
              <a:t>. услуги</a:t>
            </a:r>
            <a:endParaRPr lang="en-US" sz="2600" dirty="0">
              <a:solidFill>
                <a:srgbClr val="120E28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16" y="1855661"/>
            <a:ext cx="1666890" cy="128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2934600" y="3151470"/>
            <a:ext cx="3328710" cy="853594"/>
          </a:xfrm>
        </p:spPr>
        <p:txBody>
          <a:bodyPr>
            <a:noAutofit/>
          </a:bodyPr>
          <a:lstStyle/>
          <a:p>
            <a:pPr algn="ctr"/>
            <a:r>
              <a:rPr lang="bg-BG" sz="3200" dirty="0" smtClean="0">
                <a:solidFill>
                  <a:srgbClr val="120E28"/>
                </a:solidFill>
              </a:rPr>
              <a:t>Център за е-</a:t>
            </a:r>
            <a:br>
              <a:rPr lang="bg-BG" sz="3200" dirty="0" smtClean="0">
                <a:solidFill>
                  <a:srgbClr val="120E28"/>
                </a:solidFill>
              </a:rPr>
            </a:br>
            <a:r>
              <a:rPr lang="bg-BG" sz="3200" dirty="0" smtClean="0">
                <a:solidFill>
                  <a:srgbClr val="120E28"/>
                </a:solidFill>
              </a:rPr>
              <a:t>идентификация</a:t>
            </a:r>
            <a:endParaRPr lang="en-US" sz="3200" dirty="0">
              <a:solidFill>
                <a:srgbClr val="120E28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899689" y="1428639"/>
            <a:ext cx="1435745" cy="68331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bg-BG" sz="3600" dirty="0" smtClean="0">
                <a:solidFill>
                  <a:srgbClr val="120E28"/>
                </a:solidFill>
              </a:rPr>
              <a:t>МТИТС</a:t>
            </a:r>
            <a:endParaRPr lang="en-US" sz="3600" dirty="0">
              <a:solidFill>
                <a:srgbClr val="120E28"/>
              </a:solidFill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303" y="810885"/>
            <a:ext cx="1402593" cy="116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363631" y="404664"/>
            <a:ext cx="889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8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rPr>
              <a:t>МВР</a:t>
            </a:r>
            <a:endParaRPr lang="en-US" sz="2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835696" y="5242777"/>
            <a:ext cx="2762111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16200000" flipV="1">
            <a:off x="6464662" y="2506101"/>
            <a:ext cx="1042712" cy="950714"/>
          </a:xfrm>
          <a:prstGeom prst="bentConnector3">
            <a:avLst>
              <a:gd name="adj1" fmla="val 99737"/>
            </a:avLst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6200000" flipH="1">
            <a:off x="6497961" y="2752500"/>
            <a:ext cx="830714" cy="669913"/>
          </a:xfrm>
          <a:prstGeom prst="bentConnector3">
            <a:avLst>
              <a:gd name="adj1" fmla="val -574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Rectangular Callout 33"/>
          <p:cNvSpPr/>
          <p:nvPr/>
        </p:nvSpPr>
        <p:spPr>
          <a:xfrm>
            <a:off x="5904736" y="520218"/>
            <a:ext cx="3000512" cy="1224427"/>
          </a:xfrm>
          <a:prstGeom prst="wedgeRectCallout">
            <a:avLst>
              <a:gd name="adj1" fmla="val 15354"/>
              <a:gd name="adj2" fmla="val 6520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261C4E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922138" y="456415"/>
            <a:ext cx="2971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600" dirty="0" smtClean="0">
                <a:solidFill>
                  <a:srgbClr val="140F2B"/>
                </a:solidFill>
              </a:rPr>
              <a:t>Проверка на </a:t>
            </a:r>
          </a:p>
          <a:p>
            <a:r>
              <a:rPr lang="bg-BG" sz="3600" dirty="0" smtClean="0">
                <a:solidFill>
                  <a:srgbClr val="140F2B"/>
                </a:solidFill>
              </a:rPr>
              <a:t>овластяването</a:t>
            </a:r>
            <a:endParaRPr lang="en-US" sz="3600" dirty="0">
              <a:solidFill>
                <a:srgbClr val="140F2B"/>
              </a:solidFill>
            </a:endParaRPr>
          </a:p>
        </p:txBody>
      </p:sp>
      <p:cxnSp>
        <p:nvCxnSpPr>
          <p:cNvPr id="36" name="Elbow Connector 35"/>
          <p:cNvCxnSpPr/>
          <p:nvPr/>
        </p:nvCxnSpPr>
        <p:spPr>
          <a:xfrm rot="16200000" flipV="1">
            <a:off x="6117298" y="2117655"/>
            <a:ext cx="1737439" cy="1727606"/>
          </a:xfrm>
          <a:prstGeom prst="bentConnector3">
            <a:avLst>
              <a:gd name="adj1" fmla="val 100272"/>
            </a:avLst>
          </a:prstGeom>
          <a:ln w="57150"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0800000">
            <a:off x="3718953" y="1000997"/>
            <a:ext cx="1512165" cy="289858"/>
          </a:xfrm>
          <a:prstGeom prst="bentConnector3">
            <a:avLst>
              <a:gd name="adj1" fmla="val 361"/>
            </a:avLst>
          </a:prstGeom>
          <a:ln>
            <a:solidFill>
              <a:schemeClr val="accent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/>
          <p:nvPr/>
        </p:nvCxnSpPr>
        <p:spPr>
          <a:xfrm>
            <a:off x="3798499" y="1153071"/>
            <a:ext cx="1224136" cy="275568"/>
          </a:xfrm>
          <a:prstGeom prst="bentConnector3">
            <a:avLst>
              <a:gd name="adj1" fmla="val 10017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233365" y="2145744"/>
            <a:ext cx="784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bg-BG" sz="4000" dirty="0" smtClean="0">
                <a:solidFill>
                  <a:srgbClr val="261C4E"/>
                </a:solidFill>
              </a:rPr>
              <a:t> </a:t>
            </a:r>
            <a:r>
              <a:rPr lang="bg-BG" dirty="0" smtClean="0">
                <a:solidFill>
                  <a:srgbClr val="261C4E"/>
                </a:solidFill>
              </a:rPr>
              <a:t> </a:t>
            </a:r>
            <a:endParaRPr lang="en-US" dirty="0">
              <a:solidFill>
                <a:srgbClr val="261C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3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4149080"/>
            <a:ext cx="7334200" cy="1591072"/>
          </a:xfrm>
        </p:spPr>
        <p:txBody>
          <a:bodyPr anchor="t">
            <a:normAutofit/>
          </a:bodyPr>
          <a:lstStyle/>
          <a:p>
            <a:pPr marL="0" indent="0" algn="r">
              <a:buNone/>
            </a:pPr>
            <a:r>
              <a:rPr lang="bg-BG" sz="3600" b="1" dirty="0" smtClean="0">
                <a:solidFill>
                  <a:srgbClr val="140F2B"/>
                </a:solidFill>
              </a:rPr>
              <a:t>Проф</a:t>
            </a:r>
            <a:r>
              <a:rPr lang="bg-BG" sz="3600" b="1" dirty="0">
                <a:solidFill>
                  <a:srgbClr val="140F2B"/>
                </a:solidFill>
              </a:rPr>
              <a:t>. д-р Георги Димитров</a:t>
            </a:r>
            <a:endParaRPr lang="en-US" sz="3600" b="1" dirty="0">
              <a:solidFill>
                <a:srgbClr val="140F2B"/>
              </a:solidFill>
            </a:endParaRPr>
          </a:p>
          <a:p>
            <a:pPr marL="0" indent="0" algn="r">
              <a:buNone/>
            </a:pPr>
            <a:r>
              <a:rPr lang="bg-BG" sz="2800" b="1" dirty="0" smtClean="0">
                <a:solidFill>
                  <a:srgbClr val="140F2B"/>
                </a:solidFill>
              </a:rPr>
              <a:t>Фондация „Право и интернет“</a:t>
            </a:r>
            <a:endParaRPr lang="en-US" sz="2800" b="1" dirty="0">
              <a:solidFill>
                <a:srgbClr val="140F2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747829"/>
            <a:ext cx="7469802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bg-BG" sz="4800" b="1" i="1" dirty="0" smtClean="0">
                <a:solidFill>
                  <a:srgbClr val="140F2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Благодаря за вниманието!</a:t>
            </a:r>
            <a:endParaRPr lang="en-US" sz="4800" b="1" i="1" dirty="0">
              <a:solidFill>
                <a:srgbClr val="140F2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19" y="620688"/>
            <a:ext cx="35052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9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584176"/>
          </a:xfrm>
          <a:effectLst/>
        </p:spPr>
        <p:txBody>
          <a:bodyPr>
            <a:noAutofit/>
          </a:bodyPr>
          <a:lstStyle/>
          <a:p>
            <a:pPr algn="l"/>
            <a:r>
              <a:rPr lang="bg-BG" sz="4700" b="1" dirty="0" smtClean="0">
                <a:solidFill>
                  <a:srgbClr val="0E0B1F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Необходимост от електронна идентичност</a:t>
            </a:r>
            <a:endParaRPr lang="en-US" sz="4700" b="1" dirty="0">
              <a:solidFill>
                <a:srgbClr val="0E0B1F"/>
              </a:solidFill>
              <a:latin typeface="Impact" panose="020B080603090205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99253" y="3418009"/>
            <a:ext cx="5472608" cy="274388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bg-BG" sz="5100" dirty="0" smtClean="0">
                <a:solidFill>
                  <a:srgbClr val="0E0B1F"/>
                </a:solidFill>
              </a:rPr>
              <a:t>авторство  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bg-BG" sz="5100" dirty="0" smtClean="0">
                <a:solidFill>
                  <a:srgbClr val="0E0B1F"/>
                </a:solidFill>
              </a:rPr>
              <a:t>съгласие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bg-BG" sz="5100" dirty="0" smtClean="0">
                <a:solidFill>
                  <a:srgbClr val="0E0B1F"/>
                </a:solidFill>
              </a:rPr>
              <a:t>неотменимост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bg-BG" sz="5100" dirty="0" smtClean="0">
                <a:solidFill>
                  <a:srgbClr val="0E0B1F"/>
                </a:solidFill>
              </a:rPr>
              <a:t>интегритет</a:t>
            </a:r>
            <a:endParaRPr lang="en-US" sz="5100" dirty="0">
              <a:solidFill>
                <a:srgbClr val="0E0B1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051" y="1971459"/>
            <a:ext cx="59652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4400" b="1" dirty="0">
                <a:solidFill>
                  <a:srgbClr val="140F2B"/>
                </a:solidFill>
              </a:rPr>
              <a:t>Какво гарантира </a:t>
            </a:r>
            <a:endParaRPr lang="bg-BG" sz="4400" b="1" dirty="0" smtClean="0">
              <a:solidFill>
                <a:srgbClr val="140F2B"/>
              </a:solidFill>
            </a:endParaRPr>
          </a:p>
          <a:p>
            <a:r>
              <a:rPr lang="bg-BG" sz="4400" b="1" dirty="0" smtClean="0">
                <a:solidFill>
                  <a:srgbClr val="140F2B"/>
                </a:solidFill>
              </a:rPr>
              <a:t>електронният </a:t>
            </a:r>
            <a:r>
              <a:rPr lang="bg-BG" sz="4400" b="1" dirty="0">
                <a:solidFill>
                  <a:srgbClr val="140F2B"/>
                </a:solidFill>
              </a:rPr>
              <a:t>подпис</a:t>
            </a:r>
            <a:r>
              <a:rPr lang="bg-BG" sz="4400" b="1" dirty="0" smtClean="0">
                <a:solidFill>
                  <a:srgbClr val="140F2B"/>
                </a:solidFill>
              </a:rPr>
              <a:t>?</a:t>
            </a:r>
            <a:endParaRPr lang="bg-BG" sz="4400" b="1" dirty="0">
              <a:solidFill>
                <a:srgbClr val="140F2B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3" y="3817598"/>
            <a:ext cx="505073" cy="4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2" y="4365104"/>
            <a:ext cx="505073" cy="4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997" y="4903582"/>
            <a:ext cx="505073" cy="4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996" y="5434778"/>
            <a:ext cx="505073" cy="4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46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584176"/>
          </a:xfrm>
          <a:effectLst/>
        </p:spPr>
        <p:txBody>
          <a:bodyPr>
            <a:noAutofit/>
          </a:bodyPr>
          <a:lstStyle/>
          <a:p>
            <a:pPr algn="l"/>
            <a:r>
              <a:rPr lang="bg-BG" sz="4700" b="1" dirty="0" smtClean="0">
                <a:solidFill>
                  <a:srgbClr val="140F2B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Необходимост от електронна идентичност</a:t>
            </a:r>
            <a:endParaRPr lang="en-US" sz="4700" b="1" dirty="0">
              <a:solidFill>
                <a:srgbClr val="140F2B"/>
              </a:solidFill>
              <a:latin typeface="Impact" panose="020B080603090205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51720" y="3464302"/>
            <a:ext cx="5472608" cy="274388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bg-BG" sz="4700" dirty="0" smtClean="0">
                <a:solidFill>
                  <a:srgbClr val="140F2B"/>
                </a:solidFill>
              </a:rPr>
              <a:t>самоличност  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bg-BG" sz="4700" dirty="0">
                <a:solidFill>
                  <a:srgbClr val="140F2B"/>
                </a:solidFill>
              </a:rPr>
              <a:t>и</a:t>
            </a:r>
            <a:r>
              <a:rPr lang="bg-BG" sz="4700" dirty="0" smtClean="0">
                <a:solidFill>
                  <a:srgbClr val="140F2B"/>
                </a:solidFill>
              </a:rPr>
              <a:t>дентичност</a:t>
            </a:r>
          </a:p>
          <a:p>
            <a:pPr marL="0" indent="0">
              <a:spcBef>
                <a:spcPts val="0"/>
              </a:spcBef>
              <a:buNone/>
            </a:pPr>
            <a:endParaRPr lang="bg-BG" sz="4800" dirty="0"/>
          </a:p>
          <a:p>
            <a:pPr marL="0" indent="0">
              <a:spcBef>
                <a:spcPts val="0"/>
              </a:spcBef>
              <a:buNone/>
            </a:pPr>
            <a:endParaRPr lang="bg-BG" sz="4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27051" y="1971459"/>
            <a:ext cx="59652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4400" b="1" dirty="0">
                <a:solidFill>
                  <a:srgbClr val="0E0B1F"/>
                </a:solidFill>
              </a:rPr>
              <a:t>Какво </a:t>
            </a:r>
            <a:r>
              <a:rPr lang="bg-BG" sz="4400" b="1" u="sng" dirty="0" smtClean="0">
                <a:solidFill>
                  <a:srgbClr val="0E0B1F"/>
                </a:solidFill>
              </a:rPr>
              <a:t>не</a:t>
            </a:r>
            <a:r>
              <a:rPr lang="bg-BG" sz="4400" b="1" dirty="0" smtClean="0">
                <a:solidFill>
                  <a:srgbClr val="0E0B1F"/>
                </a:solidFill>
              </a:rPr>
              <a:t> гарантира </a:t>
            </a:r>
          </a:p>
          <a:p>
            <a:r>
              <a:rPr lang="bg-BG" sz="4400" b="1" dirty="0" smtClean="0">
                <a:solidFill>
                  <a:srgbClr val="0E0B1F"/>
                </a:solidFill>
              </a:rPr>
              <a:t>електронният </a:t>
            </a:r>
            <a:r>
              <a:rPr lang="bg-BG" sz="4400" b="1" dirty="0">
                <a:solidFill>
                  <a:srgbClr val="0E0B1F"/>
                </a:solidFill>
              </a:rPr>
              <a:t>подпис</a:t>
            </a:r>
            <a:r>
              <a:rPr lang="bg-BG" sz="4400" b="1" dirty="0" smtClean="0">
                <a:solidFill>
                  <a:srgbClr val="0E0B1F"/>
                </a:solidFill>
              </a:rPr>
              <a:t>?</a:t>
            </a:r>
            <a:endParaRPr lang="bg-BG" sz="4400" b="1" dirty="0">
              <a:solidFill>
                <a:srgbClr val="0E0B1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19372"/>
            <a:ext cx="591706" cy="61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72475"/>
            <a:ext cx="591706" cy="61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62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584176"/>
          </a:xfrm>
          <a:effectLst/>
        </p:spPr>
        <p:txBody>
          <a:bodyPr>
            <a:noAutofit/>
          </a:bodyPr>
          <a:lstStyle/>
          <a:p>
            <a:pPr algn="l"/>
            <a:r>
              <a:rPr lang="bg-BG" sz="4700" b="1" dirty="0" smtClean="0">
                <a:solidFill>
                  <a:srgbClr val="0E0B1F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Предпоставки за създаване на закона</a:t>
            </a:r>
            <a:endParaRPr lang="en-US" sz="4700" b="1" dirty="0">
              <a:solidFill>
                <a:srgbClr val="0E0B1F"/>
              </a:solidFill>
              <a:latin typeface="Impact" panose="020B080603090205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51720" y="3464302"/>
            <a:ext cx="5472608" cy="274388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>
              <a:spcBef>
                <a:spcPts val="0"/>
              </a:spcBef>
              <a:buNone/>
            </a:pPr>
            <a:endParaRPr lang="bg-BG" sz="4800" dirty="0"/>
          </a:p>
          <a:p>
            <a:pPr marL="0" indent="0">
              <a:spcBef>
                <a:spcPts val="0"/>
              </a:spcBef>
              <a:buNone/>
            </a:pPr>
            <a:endParaRPr lang="bg-BG" sz="4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27584" y="1971458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140F2B"/>
                </a:solidFill>
              </a:rPr>
              <a:t>Регламент (ЕС) № 910/2014 </a:t>
            </a:r>
            <a:r>
              <a:rPr lang="ru-RU" sz="4000" dirty="0" err="1" smtClean="0">
                <a:solidFill>
                  <a:srgbClr val="140F2B"/>
                </a:solidFill>
              </a:rPr>
              <a:t>относно</a:t>
            </a:r>
            <a:r>
              <a:rPr lang="ru-RU" sz="4000" dirty="0" smtClean="0">
                <a:solidFill>
                  <a:srgbClr val="140F2B"/>
                </a:solidFill>
              </a:rPr>
              <a:t> </a:t>
            </a:r>
            <a:r>
              <a:rPr lang="ru-RU" sz="4000" dirty="0" err="1">
                <a:solidFill>
                  <a:srgbClr val="140F2B"/>
                </a:solidFill>
              </a:rPr>
              <a:t>електронната</a:t>
            </a:r>
            <a:r>
              <a:rPr lang="ru-RU" sz="4000" dirty="0">
                <a:solidFill>
                  <a:srgbClr val="140F2B"/>
                </a:solidFill>
              </a:rPr>
              <a:t> идентификация и </a:t>
            </a:r>
            <a:r>
              <a:rPr lang="ru-RU" sz="4000" dirty="0" err="1">
                <a:solidFill>
                  <a:srgbClr val="140F2B"/>
                </a:solidFill>
              </a:rPr>
              <a:t>удостоверителните</a:t>
            </a:r>
            <a:r>
              <a:rPr lang="ru-RU" sz="4000" dirty="0">
                <a:solidFill>
                  <a:srgbClr val="140F2B"/>
                </a:solidFill>
              </a:rPr>
              <a:t> услуги при </a:t>
            </a:r>
            <a:r>
              <a:rPr lang="ru-RU" sz="4000" dirty="0" err="1">
                <a:solidFill>
                  <a:srgbClr val="140F2B"/>
                </a:solidFill>
              </a:rPr>
              <a:t>електронни</a:t>
            </a:r>
            <a:r>
              <a:rPr lang="ru-RU" sz="4000" dirty="0">
                <a:solidFill>
                  <a:srgbClr val="140F2B"/>
                </a:solidFill>
              </a:rPr>
              <a:t> </a:t>
            </a:r>
            <a:r>
              <a:rPr lang="ru-RU" sz="4000" dirty="0" smtClean="0">
                <a:solidFill>
                  <a:srgbClr val="140F2B"/>
                </a:solidFill>
              </a:rPr>
              <a:t>трансакции, </a:t>
            </a:r>
            <a:r>
              <a:rPr lang="ru-RU" sz="4000" dirty="0" err="1" smtClean="0">
                <a:solidFill>
                  <a:srgbClr val="140F2B"/>
                </a:solidFill>
              </a:rPr>
              <a:t>приет</a:t>
            </a:r>
            <a:r>
              <a:rPr lang="ru-RU" sz="4000" dirty="0" smtClean="0">
                <a:solidFill>
                  <a:srgbClr val="140F2B"/>
                </a:solidFill>
              </a:rPr>
              <a:t> от </a:t>
            </a:r>
            <a:r>
              <a:rPr lang="ru-RU" sz="4000" dirty="0" err="1" smtClean="0">
                <a:solidFill>
                  <a:srgbClr val="140F2B"/>
                </a:solidFill>
              </a:rPr>
              <a:t>Европейския</a:t>
            </a:r>
            <a:r>
              <a:rPr lang="ru-RU" sz="4000" dirty="0" smtClean="0">
                <a:solidFill>
                  <a:srgbClr val="140F2B"/>
                </a:solidFill>
              </a:rPr>
              <a:t> </a:t>
            </a:r>
            <a:r>
              <a:rPr lang="ru-RU" sz="4000" dirty="0" err="1">
                <a:solidFill>
                  <a:srgbClr val="140F2B"/>
                </a:solidFill>
              </a:rPr>
              <a:t>п</a:t>
            </a:r>
            <a:r>
              <a:rPr lang="ru-RU" sz="4000" dirty="0" err="1" smtClean="0">
                <a:solidFill>
                  <a:srgbClr val="140F2B"/>
                </a:solidFill>
              </a:rPr>
              <a:t>араламент</a:t>
            </a:r>
            <a:r>
              <a:rPr lang="ru-RU" sz="4000" dirty="0" smtClean="0">
                <a:solidFill>
                  <a:srgbClr val="140F2B"/>
                </a:solidFill>
              </a:rPr>
              <a:t> и </a:t>
            </a:r>
            <a:r>
              <a:rPr lang="ru-RU" sz="4000" dirty="0" err="1" smtClean="0">
                <a:solidFill>
                  <a:srgbClr val="140F2B"/>
                </a:solidFill>
              </a:rPr>
              <a:t>Съвета</a:t>
            </a:r>
            <a:r>
              <a:rPr lang="ru-RU" sz="4000" dirty="0" smtClean="0">
                <a:solidFill>
                  <a:srgbClr val="140F2B"/>
                </a:solidFill>
              </a:rPr>
              <a:t> на 23 </a:t>
            </a:r>
            <a:r>
              <a:rPr lang="ru-RU" sz="4000" dirty="0">
                <a:solidFill>
                  <a:srgbClr val="140F2B"/>
                </a:solidFill>
              </a:rPr>
              <a:t>юли 2014 г. </a:t>
            </a:r>
            <a:endParaRPr lang="bg-BG" sz="4000" dirty="0">
              <a:solidFill>
                <a:srgbClr val="140F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8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584176"/>
          </a:xfrm>
          <a:effectLst/>
        </p:spPr>
        <p:txBody>
          <a:bodyPr>
            <a:noAutofit/>
          </a:bodyPr>
          <a:lstStyle/>
          <a:p>
            <a:pPr algn="l"/>
            <a:r>
              <a:rPr lang="bg-BG" sz="4700" b="1" dirty="0" smtClean="0">
                <a:solidFill>
                  <a:srgbClr val="0E0B1F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Предпоставки за създаване на закона</a:t>
            </a:r>
            <a:endParaRPr lang="en-US" sz="4700" b="1" dirty="0">
              <a:solidFill>
                <a:srgbClr val="0E0B1F"/>
              </a:solidFill>
              <a:latin typeface="Impact" panose="020B080603090205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51720" y="3464302"/>
            <a:ext cx="5472608" cy="274388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>
              <a:spcBef>
                <a:spcPts val="0"/>
              </a:spcBef>
              <a:buNone/>
            </a:pPr>
            <a:endParaRPr lang="bg-BG" sz="4800" dirty="0"/>
          </a:p>
          <a:p>
            <a:pPr marL="0" indent="0">
              <a:spcBef>
                <a:spcPts val="0"/>
              </a:spcBef>
              <a:buNone/>
            </a:pPr>
            <a:endParaRPr lang="bg-BG" sz="4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81478" y="1971458"/>
            <a:ext cx="8289258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140F2B"/>
                </a:solidFill>
              </a:rPr>
              <a:t>Регламент (ЕС) № 910/2014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200" dirty="0" err="1">
                <a:solidFill>
                  <a:srgbClr val="140F2B"/>
                </a:solidFill>
              </a:rPr>
              <a:t>п</a:t>
            </a:r>
            <a:r>
              <a:rPr lang="ru-RU" sz="3200" dirty="0" err="1" smtClean="0">
                <a:solidFill>
                  <a:srgbClr val="140F2B"/>
                </a:solidFill>
              </a:rPr>
              <a:t>реодоляване</a:t>
            </a:r>
            <a:r>
              <a:rPr lang="ru-RU" sz="3200" dirty="0" smtClean="0">
                <a:solidFill>
                  <a:srgbClr val="140F2B"/>
                </a:solidFill>
              </a:rPr>
              <a:t> на </a:t>
            </a:r>
            <a:r>
              <a:rPr lang="ru-RU" sz="3200" dirty="0" err="1">
                <a:solidFill>
                  <a:srgbClr val="140F2B"/>
                </a:solidFill>
              </a:rPr>
              <a:t>съществуващите</a:t>
            </a:r>
            <a:r>
              <a:rPr lang="ru-RU" sz="3200" dirty="0">
                <a:solidFill>
                  <a:srgbClr val="140F2B"/>
                </a:solidFill>
              </a:rPr>
              <a:t> различия в </a:t>
            </a:r>
            <a:r>
              <a:rPr lang="ru-RU" sz="3200" dirty="0" err="1">
                <a:solidFill>
                  <a:srgbClr val="140F2B"/>
                </a:solidFill>
              </a:rPr>
              <a:t>националните</a:t>
            </a:r>
            <a:r>
              <a:rPr lang="ru-RU" sz="3200" dirty="0">
                <a:solidFill>
                  <a:srgbClr val="140F2B"/>
                </a:solidFill>
              </a:rPr>
              <a:t> </a:t>
            </a:r>
            <a:r>
              <a:rPr lang="ru-RU" sz="3200" dirty="0" err="1" smtClean="0">
                <a:solidFill>
                  <a:srgbClr val="140F2B"/>
                </a:solidFill>
              </a:rPr>
              <a:t>законодателства</a:t>
            </a:r>
            <a:r>
              <a:rPr lang="ru-RU" sz="3200" dirty="0" smtClean="0">
                <a:solidFill>
                  <a:srgbClr val="140F2B"/>
                </a:solidFill>
              </a:rPr>
              <a:t> и на </a:t>
            </a:r>
            <a:r>
              <a:rPr lang="ru-RU" sz="3200" dirty="0" err="1" smtClean="0">
                <a:solidFill>
                  <a:srgbClr val="140F2B"/>
                </a:solidFill>
              </a:rPr>
              <a:t>липсата</a:t>
            </a:r>
            <a:r>
              <a:rPr lang="ru-RU" sz="3200" dirty="0" smtClean="0">
                <a:solidFill>
                  <a:srgbClr val="140F2B"/>
                </a:solidFill>
              </a:rPr>
              <a:t> </a:t>
            </a:r>
            <a:r>
              <a:rPr lang="ru-RU" sz="3200" dirty="0">
                <a:solidFill>
                  <a:srgbClr val="140F2B"/>
                </a:solidFill>
              </a:rPr>
              <a:t>на оперативна </a:t>
            </a:r>
            <a:r>
              <a:rPr lang="ru-RU" sz="3200" dirty="0" err="1">
                <a:solidFill>
                  <a:srgbClr val="140F2B"/>
                </a:solidFill>
              </a:rPr>
              <a:t>съвместимост</a:t>
            </a:r>
            <a:r>
              <a:rPr lang="ru-RU" sz="3200" dirty="0">
                <a:solidFill>
                  <a:srgbClr val="140F2B"/>
                </a:solidFill>
              </a:rPr>
              <a:t> на </a:t>
            </a:r>
            <a:r>
              <a:rPr lang="ru-RU" sz="3200" dirty="0" err="1">
                <a:solidFill>
                  <a:srgbClr val="140F2B"/>
                </a:solidFill>
              </a:rPr>
              <a:t>електронните</a:t>
            </a:r>
            <a:r>
              <a:rPr lang="ru-RU" sz="3200" dirty="0">
                <a:solidFill>
                  <a:srgbClr val="140F2B"/>
                </a:solidFill>
              </a:rPr>
              <a:t> </a:t>
            </a:r>
            <a:r>
              <a:rPr lang="ru-RU" sz="3200" dirty="0" smtClean="0">
                <a:solidFill>
                  <a:srgbClr val="140F2B"/>
                </a:solidFill>
              </a:rPr>
              <a:t>подписи;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200" dirty="0" err="1" smtClean="0">
                <a:solidFill>
                  <a:srgbClr val="140F2B"/>
                </a:solidFill>
              </a:rPr>
              <a:t>гарантиране</a:t>
            </a:r>
            <a:r>
              <a:rPr lang="ru-RU" sz="3200" dirty="0" smtClean="0">
                <a:solidFill>
                  <a:srgbClr val="140F2B"/>
                </a:solidFill>
              </a:rPr>
              <a:t> </a:t>
            </a:r>
            <a:r>
              <a:rPr lang="ru-RU" sz="3200" dirty="0" err="1" smtClean="0">
                <a:solidFill>
                  <a:srgbClr val="140F2B"/>
                </a:solidFill>
              </a:rPr>
              <a:t>сигурността</a:t>
            </a:r>
            <a:r>
              <a:rPr lang="ru-RU" sz="3200" dirty="0" smtClean="0">
                <a:solidFill>
                  <a:srgbClr val="140F2B"/>
                </a:solidFill>
              </a:rPr>
              <a:t> на трансакции </a:t>
            </a:r>
            <a:r>
              <a:rPr lang="ru-RU" sz="3200" dirty="0">
                <a:solidFill>
                  <a:srgbClr val="140F2B"/>
                </a:solidFill>
              </a:rPr>
              <a:t>между </a:t>
            </a:r>
            <a:r>
              <a:rPr lang="ru-RU" sz="3200" dirty="0" err="1">
                <a:solidFill>
                  <a:srgbClr val="140F2B"/>
                </a:solidFill>
              </a:rPr>
              <a:t>гражданите</a:t>
            </a:r>
            <a:r>
              <a:rPr lang="ru-RU" sz="3200" dirty="0">
                <a:solidFill>
                  <a:srgbClr val="140F2B"/>
                </a:solidFill>
              </a:rPr>
              <a:t>, бизнеса и </a:t>
            </a:r>
            <a:r>
              <a:rPr lang="ru-RU" sz="3200" dirty="0" err="1">
                <a:solidFill>
                  <a:srgbClr val="140F2B"/>
                </a:solidFill>
              </a:rPr>
              <a:t>административните</a:t>
            </a:r>
            <a:r>
              <a:rPr lang="ru-RU" sz="3200" dirty="0">
                <a:solidFill>
                  <a:srgbClr val="140F2B"/>
                </a:solidFill>
              </a:rPr>
              <a:t> </a:t>
            </a:r>
            <a:r>
              <a:rPr lang="ru-RU" sz="3200" dirty="0" err="1" smtClean="0">
                <a:solidFill>
                  <a:srgbClr val="140F2B"/>
                </a:solidFill>
              </a:rPr>
              <a:t>органи</a:t>
            </a:r>
            <a:r>
              <a:rPr lang="ru-RU" sz="3200" dirty="0">
                <a:solidFill>
                  <a:srgbClr val="140F2B"/>
                </a:solidFill>
              </a:rPr>
              <a:t>;</a:t>
            </a:r>
            <a:endParaRPr lang="bg-BG" sz="3200" dirty="0">
              <a:solidFill>
                <a:srgbClr val="140F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29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584176"/>
          </a:xfrm>
          <a:effectLst/>
        </p:spPr>
        <p:txBody>
          <a:bodyPr>
            <a:noAutofit/>
          </a:bodyPr>
          <a:lstStyle/>
          <a:p>
            <a:pPr algn="l"/>
            <a:r>
              <a:rPr lang="bg-BG" sz="4700" b="1" dirty="0" smtClean="0">
                <a:solidFill>
                  <a:srgbClr val="140F2B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Предпоставки за създаване на закона</a:t>
            </a:r>
            <a:endParaRPr lang="en-US" sz="4700" b="1" dirty="0">
              <a:solidFill>
                <a:srgbClr val="140F2B"/>
              </a:solidFill>
              <a:latin typeface="Impact" panose="020B080603090205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051720" y="3464302"/>
            <a:ext cx="5472608" cy="274388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>
              <a:spcBef>
                <a:spcPts val="0"/>
              </a:spcBef>
              <a:buNone/>
            </a:pPr>
            <a:endParaRPr lang="bg-BG" sz="4800" dirty="0"/>
          </a:p>
          <a:p>
            <a:pPr marL="0" indent="0">
              <a:spcBef>
                <a:spcPts val="0"/>
              </a:spcBef>
              <a:buNone/>
            </a:pPr>
            <a:endParaRPr lang="bg-BG" sz="4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55576" y="1971458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E0B1F"/>
                </a:solidFill>
              </a:rPr>
              <a:t>Регламент (ЕС) № 910/2014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rgbClr val="0E0B1F"/>
                </a:solidFill>
              </a:rPr>
              <a:t>взаимно </a:t>
            </a:r>
            <a:r>
              <a:rPr lang="ru-RU" sz="3200" dirty="0" err="1">
                <a:solidFill>
                  <a:srgbClr val="0E0B1F"/>
                </a:solidFill>
              </a:rPr>
              <a:t>приемане</a:t>
            </a:r>
            <a:r>
              <a:rPr lang="ru-RU" sz="3200" dirty="0">
                <a:solidFill>
                  <a:srgbClr val="0E0B1F"/>
                </a:solidFill>
              </a:rPr>
              <a:t> и </a:t>
            </a:r>
            <a:r>
              <a:rPr lang="ru-RU" sz="3200" dirty="0" err="1">
                <a:solidFill>
                  <a:srgbClr val="0E0B1F"/>
                </a:solidFill>
              </a:rPr>
              <a:t>признаване</a:t>
            </a:r>
            <a:r>
              <a:rPr lang="ru-RU" sz="3200" dirty="0">
                <a:solidFill>
                  <a:srgbClr val="0E0B1F"/>
                </a:solidFill>
              </a:rPr>
              <a:t> между </a:t>
            </a:r>
            <a:r>
              <a:rPr lang="ru-RU" sz="3200" dirty="0" err="1">
                <a:solidFill>
                  <a:srgbClr val="0E0B1F"/>
                </a:solidFill>
              </a:rPr>
              <a:t>държавите-членки</a:t>
            </a:r>
            <a:r>
              <a:rPr lang="ru-RU" sz="3200" dirty="0">
                <a:solidFill>
                  <a:srgbClr val="0E0B1F"/>
                </a:solidFill>
              </a:rPr>
              <a:t> на </a:t>
            </a:r>
            <a:r>
              <a:rPr lang="ru-RU" sz="3200" dirty="0" err="1">
                <a:solidFill>
                  <a:srgbClr val="0E0B1F"/>
                </a:solidFill>
              </a:rPr>
              <a:t>схемите</a:t>
            </a:r>
            <a:r>
              <a:rPr lang="ru-RU" sz="3200" dirty="0">
                <a:solidFill>
                  <a:srgbClr val="0E0B1F"/>
                </a:solidFill>
              </a:rPr>
              <a:t> за </a:t>
            </a:r>
            <a:r>
              <a:rPr lang="ru-RU" sz="3200" dirty="0" err="1">
                <a:solidFill>
                  <a:srgbClr val="0E0B1F"/>
                </a:solidFill>
              </a:rPr>
              <a:t>електронна</a:t>
            </a:r>
            <a:r>
              <a:rPr lang="ru-RU" sz="3200" dirty="0">
                <a:solidFill>
                  <a:srgbClr val="0E0B1F"/>
                </a:solidFill>
              </a:rPr>
              <a:t> идентификация, </a:t>
            </a:r>
            <a:r>
              <a:rPr lang="ru-RU" sz="3200" dirty="0" err="1">
                <a:solidFill>
                  <a:srgbClr val="0E0B1F"/>
                </a:solidFill>
              </a:rPr>
              <a:t>които</a:t>
            </a:r>
            <a:r>
              <a:rPr lang="ru-RU" sz="3200" dirty="0">
                <a:solidFill>
                  <a:srgbClr val="0E0B1F"/>
                </a:solidFill>
              </a:rPr>
              <a:t> </a:t>
            </a:r>
            <a:r>
              <a:rPr lang="ru-RU" sz="3200" dirty="0" err="1">
                <a:solidFill>
                  <a:srgbClr val="0E0B1F"/>
                </a:solidFill>
              </a:rPr>
              <a:t>са</a:t>
            </a:r>
            <a:r>
              <a:rPr lang="ru-RU" sz="3200" dirty="0">
                <a:solidFill>
                  <a:srgbClr val="0E0B1F"/>
                </a:solidFill>
              </a:rPr>
              <a:t> </a:t>
            </a:r>
            <a:r>
              <a:rPr lang="ru-RU" sz="3200" dirty="0" err="1">
                <a:solidFill>
                  <a:srgbClr val="0E0B1F"/>
                </a:solidFill>
              </a:rPr>
              <a:t>оповестени</a:t>
            </a:r>
            <a:r>
              <a:rPr lang="ru-RU" sz="3200" dirty="0">
                <a:solidFill>
                  <a:srgbClr val="0E0B1F"/>
                </a:solidFill>
              </a:rPr>
              <a:t> на </a:t>
            </a:r>
            <a:r>
              <a:rPr lang="ru-RU" sz="3200" dirty="0" err="1" smtClean="0">
                <a:solidFill>
                  <a:srgbClr val="0E0B1F"/>
                </a:solidFill>
              </a:rPr>
              <a:t>Комисията</a:t>
            </a:r>
            <a:r>
              <a:rPr lang="ru-RU" sz="3200" dirty="0">
                <a:solidFill>
                  <a:srgbClr val="0E0B1F"/>
                </a:solidFill>
              </a:rPr>
              <a:t>.</a:t>
            </a:r>
            <a:endParaRPr lang="ru-RU" sz="3200" dirty="0" smtClean="0">
              <a:solidFill>
                <a:srgbClr val="0E0B1F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bg-BG" sz="3200" dirty="0"/>
          </a:p>
        </p:txBody>
      </p:sp>
    </p:spTree>
    <p:extLst>
      <p:ext uri="{BB962C8B-B14F-4D97-AF65-F5344CB8AC3E}">
        <p14:creationId xmlns:p14="http://schemas.microsoft.com/office/powerpoint/2010/main" val="193376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843808" y="4581128"/>
            <a:ext cx="3960440" cy="10801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 smtClean="0">
                <a:solidFill>
                  <a:srgbClr val="140F2B"/>
                </a:solidFill>
              </a:rPr>
              <a:t> [</a:t>
            </a:r>
            <a:r>
              <a:rPr lang="bg-BG" sz="2800" b="1" dirty="0" smtClean="0">
                <a:solidFill>
                  <a:srgbClr val="140F2B"/>
                </a:solidFill>
              </a:rPr>
              <a:t>е-подпис на МВР</a:t>
            </a:r>
            <a:r>
              <a:rPr lang="en-US" sz="2800" b="1" dirty="0" smtClean="0">
                <a:solidFill>
                  <a:srgbClr val="140F2B"/>
                </a:solidFill>
              </a:rPr>
              <a:t>]</a:t>
            </a:r>
          </a:p>
          <a:p>
            <a:r>
              <a:rPr lang="en-US" sz="2800" b="1" dirty="0" smtClean="0">
                <a:solidFill>
                  <a:srgbClr val="140F2B"/>
                </a:solidFill>
              </a:rPr>
              <a:t> [IMEI]</a:t>
            </a:r>
            <a:endParaRPr lang="en-US" sz="2800" b="1" dirty="0">
              <a:solidFill>
                <a:srgbClr val="140F2B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584176"/>
          </a:xfrm>
          <a:effectLst/>
        </p:spPr>
        <p:txBody>
          <a:bodyPr>
            <a:noAutofit/>
          </a:bodyPr>
          <a:lstStyle/>
          <a:p>
            <a:pPr algn="l"/>
            <a:r>
              <a:rPr lang="bg-BG" sz="4700" b="1" dirty="0" smtClean="0">
                <a:solidFill>
                  <a:srgbClr val="140F2B"/>
                </a:solidFill>
                <a:latin typeface="Impact" panose="020B0806030902050204" pitchFamily="34" charset="0"/>
                <a:cs typeface="Calibri" panose="020F0502020204030204" pitchFamily="34" charset="0"/>
              </a:rPr>
              <a:t>Удостоверение за електронна идентичност</a:t>
            </a:r>
            <a:endParaRPr lang="en-US" sz="4700" b="1" dirty="0">
              <a:solidFill>
                <a:srgbClr val="140F2B"/>
              </a:solidFill>
              <a:latin typeface="Impact" panose="020B080603090205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84168" y="2951947"/>
            <a:ext cx="2149057" cy="900100"/>
          </a:xfrm>
        </p:spPr>
        <p:txBody>
          <a:bodyPr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>
              <a:spcBef>
                <a:spcPts val="0"/>
              </a:spcBef>
              <a:buNone/>
            </a:pPr>
            <a:endParaRPr lang="bg-BG" sz="4800" dirty="0"/>
          </a:p>
          <a:p>
            <a:pPr marL="0" indent="0">
              <a:spcBef>
                <a:spcPts val="0"/>
              </a:spcBef>
              <a:buNone/>
            </a:pPr>
            <a:endParaRPr lang="bg-BG" sz="48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2843808" y="2018744"/>
            <a:ext cx="3960440" cy="23463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971600" y="2276872"/>
            <a:ext cx="1440160" cy="1296144"/>
          </a:xfrm>
          <a:prstGeom prst="wedgeRectCallout">
            <a:avLst>
              <a:gd name="adj1" fmla="val 57822"/>
              <a:gd name="adj2" fmla="val 15979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4693" y="2276872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dirty="0" smtClean="0">
                <a:solidFill>
                  <a:srgbClr val="0E0B1F"/>
                </a:solidFill>
              </a:rPr>
              <a:t>Формат </a:t>
            </a:r>
            <a:r>
              <a:rPr lang="en-US" sz="2800" dirty="0" smtClean="0">
                <a:solidFill>
                  <a:srgbClr val="0E0B1F"/>
                </a:solidFill>
              </a:rPr>
              <a:t>XML </a:t>
            </a:r>
            <a:endParaRPr lang="en-US" sz="2800" dirty="0">
              <a:solidFill>
                <a:srgbClr val="0E0B1F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971600" y="4365104"/>
            <a:ext cx="1440160" cy="1296144"/>
          </a:xfrm>
          <a:prstGeom prst="wedgeRectCallout">
            <a:avLst>
              <a:gd name="adj1" fmla="val 57822"/>
              <a:gd name="adj2" fmla="val 15979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14693" y="4365104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dirty="0" smtClean="0">
                <a:solidFill>
                  <a:srgbClr val="140F2B"/>
                </a:solidFill>
              </a:rPr>
              <a:t>Формат </a:t>
            </a:r>
            <a:r>
              <a:rPr lang="en-US" sz="2800" dirty="0" smtClean="0">
                <a:solidFill>
                  <a:srgbClr val="140F2B"/>
                </a:solidFill>
              </a:rPr>
              <a:t>X</a:t>
            </a:r>
            <a:r>
              <a:rPr lang="bg-BG" sz="2800" dirty="0" smtClean="0">
                <a:solidFill>
                  <a:srgbClr val="140F2B"/>
                </a:solidFill>
              </a:rPr>
              <a:t>509</a:t>
            </a:r>
            <a:r>
              <a:rPr lang="en-US" sz="2800" dirty="0" smtClean="0">
                <a:solidFill>
                  <a:srgbClr val="140F2B"/>
                </a:solidFill>
              </a:rPr>
              <a:t> </a:t>
            </a:r>
            <a:endParaRPr lang="en-US" sz="2800" dirty="0">
              <a:solidFill>
                <a:srgbClr val="140F2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2018744"/>
            <a:ext cx="37444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E0B1F"/>
                </a:solidFill>
              </a:rPr>
              <a:t>[</a:t>
            </a:r>
            <a:r>
              <a:rPr lang="bg-BG" sz="2800" b="1" dirty="0" smtClean="0">
                <a:solidFill>
                  <a:srgbClr val="0E0B1F"/>
                </a:solidFill>
              </a:rPr>
              <a:t>Имена</a:t>
            </a:r>
            <a:r>
              <a:rPr lang="en-US" sz="2800" b="1" dirty="0" smtClean="0">
                <a:solidFill>
                  <a:srgbClr val="0E0B1F"/>
                </a:solidFill>
              </a:rPr>
              <a:t> </a:t>
            </a:r>
            <a:r>
              <a:rPr lang="bg-BG" sz="2800" b="1" dirty="0" smtClean="0">
                <a:solidFill>
                  <a:srgbClr val="0E0B1F"/>
                </a:solidFill>
              </a:rPr>
              <a:t>на кирилица</a:t>
            </a:r>
            <a:r>
              <a:rPr lang="en-US" sz="2800" b="1" dirty="0" smtClean="0">
                <a:solidFill>
                  <a:srgbClr val="0E0B1F"/>
                </a:solidFill>
              </a:rPr>
              <a:t>]</a:t>
            </a:r>
          </a:p>
          <a:p>
            <a:r>
              <a:rPr lang="en-US" sz="2800" b="1" dirty="0">
                <a:solidFill>
                  <a:srgbClr val="0E0B1F"/>
                </a:solidFill>
              </a:rPr>
              <a:t>[</a:t>
            </a:r>
            <a:r>
              <a:rPr lang="bg-BG" sz="2800" b="1" dirty="0" smtClean="0">
                <a:solidFill>
                  <a:srgbClr val="0E0B1F"/>
                </a:solidFill>
              </a:rPr>
              <a:t>Имена на латиница</a:t>
            </a:r>
            <a:r>
              <a:rPr lang="en-US" sz="2800" b="1" dirty="0" smtClean="0">
                <a:solidFill>
                  <a:srgbClr val="0E0B1F"/>
                </a:solidFill>
              </a:rPr>
              <a:t>]</a:t>
            </a:r>
          </a:p>
          <a:p>
            <a:r>
              <a:rPr lang="en-US" sz="2800" b="1" dirty="0" smtClean="0">
                <a:solidFill>
                  <a:srgbClr val="0E0B1F"/>
                </a:solidFill>
              </a:rPr>
              <a:t>[</a:t>
            </a:r>
            <a:r>
              <a:rPr lang="bg-BG" sz="2800" b="1" dirty="0" smtClean="0">
                <a:solidFill>
                  <a:srgbClr val="0E0B1F"/>
                </a:solidFill>
              </a:rPr>
              <a:t>ЕГН</a:t>
            </a:r>
            <a:r>
              <a:rPr lang="en-US" sz="2800" b="1" dirty="0" smtClean="0">
                <a:solidFill>
                  <a:srgbClr val="0E0B1F"/>
                </a:solidFill>
              </a:rPr>
              <a:t>]</a:t>
            </a:r>
          </a:p>
          <a:p>
            <a:r>
              <a:rPr lang="en-US" sz="2800" b="1" dirty="0" smtClean="0">
                <a:solidFill>
                  <a:srgbClr val="0E0B1F"/>
                </a:solidFill>
              </a:rPr>
              <a:t>[</a:t>
            </a:r>
            <a:r>
              <a:rPr lang="bg-BG" sz="2800" b="1" dirty="0" smtClean="0">
                <a:solidFill>
                  <a:srgbClr val="0E0B1F"/>
                </a:solidFill>
              </a:rPr>
              <a:t>Дата на раждане</a:t>
            </a:r>
            <a:r>
              <a:rPr lang="en-US" sz="2800" b="1" dirty="0" smtClean="0">
                <a:solidFill>
                  <a:srgbClr val="0E0B1F"/>
                </a:solidFill>
              </a:rPr>
              <a:t>]</a:t>
            </a:r>
          </a:p>
          <a:p>
            <a:r>
              <a:rPr lang="en-US" sz="2800" b="1" dirty="0" smtClean="0">
                <a:solidFill>
                  <a:srgbClr val="0E0B1F"/>
                </a:solidFill>
              </a:rPr>
              <a:t>[</a:t>
            </a:r>
            <a:r>
              <a:rPr lang="bg-BG" sz="2800" b="1" dirty="0" smtClean="0">
                <a:solidFill>
                  <a:srgbClr val="0E0B1F"/>
                </a:solidFill>
              </a:rPr>
              <a:t>Е</a:t>
            </a:r>
            <a:r>
              <a:rPr lang="en-US" sz="2800" b="1" dirty="0" smtClean="0">
                <a:solidFill>
                  <a:srgbClr val="0E0B1F"/>
                </a:solidFill>
              </a:rPr>
              <a:t>-</a:t>
            </a:r>
            <a:r>
              <a:rPr lang="bg-BG" sz="2800" b="1" dirty="0" smtClean="0">
                <a:solidFill>
                  <a:srgbClr val="0E0B1F"/>
                </a:solidFill>
              </a:rPr>
              <a:t>идентификатор</a:t>
            </a:r>
            <a:r>
              <a:rPr lang="en-US" sz="2800" b="1" dirty="0" smtClean="0">
                <a:solidFill>
                  <a:srgbClr val="0E0B1F"/>
                </a:solidFill>
              </a:rPr>
              <a:t>]</a:t>
            </a:r>
            <a:endParaRPr lang="en-US" sz="2800" b="1" dirty="0">
              <a:solidFill>
                <a:srgbClr val="0E0B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49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ular Callout 11"/>
          <p:cNvSpPr/>
          <p:nvPr/>
        </p:nvSpPr>
        <p:spPr>
          <a:xfrm rot="10800000">
            <a:off x="668044" y="4216005"/>
            <a:ext cx="2376266" cy="1446550"/>
          </a:xfrm>
          <a:prstGeom prst="wedgeRectCallout">
            <a:avLst>
              <a:gd name="adj1" fmla="val 22418"/>
              <a:gd name="adj2" fmla="val 62501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ular Callout 10"/>
          <p:cNvSpPr/>
          <p:nvPr/>
        </p:nvSpPr>
        <p:spPr>
          <a:xfrm rot="5400000">
            <a:off x="3647550" y="549987"/>
            <a:ext cx="4896544" cy="5328592"/>
          </a:xfrm>
          <a:prstGeom prst="wedgeRectCallout">
            <a:avLst>
              <a:gd name="adj1" fmla="val -21399"/>
              <a:gd name="adj2" fmla="val 57300"/>
            </a:avLst>
          </a:prstGeom>
          <a:noFill/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755577" y="1484784"/>
            <a:ext cx="2016223" cy="1728192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bg-BG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bg-B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bg-BG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bg-BG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endParaRPr lang="bg-BG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bg-BG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bg-BG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836712"/>
            <a:ext cx="53285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b="1" dirty="0">
                <a:solidFill>
                  <a:srgbClr val="140F2B"/>
                </a:solidFill>
                <a:cs typeface="Calibri" panose="020F0502020204030204" pitchFamily="34" charset="0"/>
              </a:rPr>
              <a:t>Удостоверение за  </a:t>
            </a:r>
            <a:endParaRPr lang="bg-BG" sz="3600" b="1" dirty="0" smtClean="0">
              <a:solidFill>
                <a:srgbClr val="140F2B"/>
              </a:solidFill>
              <a:cs typeface="Calibri" panose="020F0502020204030204" pitchFamily="34" charset="0"/>
            </a:endParaRPr>
          </a:p>
          <a:p>
            <a:r>
              <a:rPr lang="bg-BG" sz="3600" b="1" dirty="0" smtClean="0">
                <a:solidFill>
                  <a:srgbClr val="140F2B"/>
                </a:solidFill>
                <a:cs typeface="Calibri" panose="020F0502020204030204" pitchFamily="34" charset="0"/>
              </a:rPr>
              <a:t>е-идентичност </a:t>
            </a:r>
            <a:r>
              <a:rPr lang="bg-BG" sz="3600" b="1" dirty="0">
                <a:solidFill>
                  <a:srgbClr val="140F2B"/>
                </a:solidFill>
                <a:cs typeface="Calibri" panose="020F0502020204030204" pitchFamily="34" charset="0"/>
              </a:rPr>
              <a:t>(е</a:t>
            </a:r>
            <a:r>
              <a:rPr lang="en-US" sz="3600" b="1" dirty="0" smtClean="0">
                <a:solidFill>
                  <a:srgbClr val="140F2B"/>
                </a:solidFill>
                <a:cs typeface="Calibri" panose="020F0502020204030204" pitchFamily="34" charset="0"/>
              </a:rPr>
              <a:t>ID)</a:t>
            </a:r>
            <a:endParaRPr lang="bg-BG" sz="3600" b="1" dirty="0" smtClean="0">
              <a:solidFill>
                <a:srgbClr val="140F2B"/>
              </a:solidFill>
              <a:cs typeface="Calibri" panose="020F0502020204030204" pitchFamily="34" charset="0"/>
            </a:endParaRPr>
          </a:p>
          <a:p>
            <a:endParaRPr lang="bg-BG" sz="2000" dirty="0">
              <a:solidFill>
                <a:srgbClr val="140F2B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проверка </a:t>
            </a:r>
            <a:r>
              <a:rPr lang="ru-RU" sz="2800" dirty="0">
                <a:solidFill>
                  <a:srgbClr val="140F2B"/>
                </a:solidFill>
                <a:cs typeface="Calibri" panose="020F0502020204030204" pitchFamily="34" charset="0"/>
              </a:rPr>
              <a:t>на ЛК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err="1" smtClean="0">
                <a:solidFill>
                  <a:srgbClr val="140F2B"/>
                </a:solidFill>
                <a:cs typeface="Calibri" panose="020F0502020204030204" pitchFamily="34" charset="0"/>
              </a:rPr>
              <a:t>съдържа</a:t>
            </a: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 </a:t>
            </a:r>
            <a:r>
              <a:rPr lang="ru-RU" sz="2800" dirty="0" err="1">
                <a:solidFill>
                  <a:srgbClr val="140F2B"/>
                </a:solidFill>
                <a:cs typeface="Calibri" panose="020F0502020204030204" pitchFamily="34" charset="0"/>
              </a:rPr>
              <a:t>лични</a:t>
            </a:r>
            <a:r>
              <a:rPr lang="ru-RU" sz="2800" dirty="0">
                <a:solidFill>
                  <a:srgbClr val="140F2B"/>
                </a:solidFill>
                <a:cs typeface="Calibri" panose="020F0502020204030204" pitchFamily="34" charset="0"/>
              </a:rPr>
              <a:t> </a:t>
            </a:r>
            <a:r>
              <a:rPr lang="ru-RU" sz="2800" dirty="0" err="1">
                <a:solidFill>
                  <a:srgbClr val="140F2B"/>
                </a:solidFill>
                <a:cs typeface="Calibri" panose="020F0502020204030204" pitchFamily="34" charset="0"/>
              </a:rPr>
              <a:t>данни</a:t>
            </a:r>
            <a:endParaRPr lang="ru-RU" sz="2800" dirty="0">
              <a:solidFill>
                <a:srgbClr val="140F2B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за </a:t>
            </a:r>
            <a:r>
              <a:rPr lang="ru-RU" sz="2800" dirty="0">
                <a:solidFill>
                  <a:srgbClr val="140F2B"/>
                </a:solidFill>
                <a:cs typeface="Calibri" panose="020F0502020204030204" pitchFamily="34" charset="0"/>
              </a:rPr>
              <a:t>срок от 3 г.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записано </a:t>
            </a:r>
            <a:r>
              <a:rPr lang="ru-RU" sz="2800" dirty="0" err="1">
                <a:solidFill>
                  <a:srgbClr val="140F2B"/>
                </a:solidFill>
                <a:cs typeface="Calibri" panose="020F0502020204030204" pitchFamily="34" charset="0"/>
              </a:rPr>
              <a:t>върху</a:t>
            </a:r>
            <a:r>
              <a:rPr lang="ru-RU" sz="2800" dirty="0">
                <a:solidFill>
                  <a:srgbClr val="140F2B"/>
                </a:solidFill>
                <a:cs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е-</a:t>
            </a:r>
            <a:r>
              <a:rPr lang="ru-RU" sz="2800" dirty="0" err="1" smtClean="0">
                <a:solidFill>
                  <a:srgbClr val="140F2B"/>
                </a:solidFill>
                <a:cs typeface="Calibri" panose="020F0502020204030204" pitchFamily="34" charset="0"/>
              </a:rPr>
              <a:t>носител</a:t>
            </a:r>
            <a:endParaRPr lang="en-US" sz="2800" dirty="0" smtClean="0">
              <a:solidFill>
                <a:srgbClr val="140F2B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2800" dirty="0">
                <a:solidFill>
                  <a:srgbClr val="140F2B"/>
                </a:solidFill>
                <a:cs typeface="Calibri" panose="020F0502020204030204" pitchFamily="34" charset="0"/>
              </a:rPr>
              <a:t>п</a:t>
            </a:r>
            <a:r>
              <a:rPr lang="bg-BG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одписано с е-подпис на МВР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2800" dirty="0">
                <a:solidFill>
                  <a:srgbClr val="140F2B"/>
                </a:solidFill>
                <a:cs typeface="Calibri" panose="020F0502020204030204" pitchFamily="34" charset="0"/>
              </a:rPr>
              <a:t>с</a:t>
            </a:r>
            <a:r>
              <a:rPr lang="bg-BG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ъдържа е-идентификатор</a:t>
            </a:r>
            <a:endParaRPr lang="ru-RU" sz="2800" dirty="0">
              <a:solidFill>
                <a:srgbClr val="140F2B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err="1" smtClean="0">
                <a:solidFill>
                  <a:srgbClr val="140F2B"/>
                </a:solidFill>
                <a:cs typeface="Calibri" panose="020F0502020204030204" pitchFamily="34" charset="0"/>
              </a:rPr>
              <a:t>възможност</a:t>
            </a: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 </a:t>
            </a:r>
            <a:r>
              <a:rPr lang="ru-RU" sz="2800" dirty="0">
                <a:solidFill>
                  <a:srgbClr val="140F2B"/>
                </a:solidFill>
                <a:cs typeface="Calibri" panose="020F0502020204030204" pitchFamily="34" charset="0"/>
              </a:rPr>
              <a:t>за </a:t>
            </a:r>
            <a:r>
              <a:rPr lang="ru-RU" sz="2800" dirty="0" err="1">
                <a:solidFill>
                  <a:srgbClr val="140F2B"/>
                </a:solidFill>
                <a:cs typeface="Calibri" panose="020F0502020204030204" pitchFamily="34" charset="0"/>
              </a:rPr>
              <a:t>издаване</a:t>
            </a:r>
            <a:r>
              <a:rPr lang="ru-RU" sz="2800" dirty="0">
                <a:solidFill>
                  <a:srgbClr val="140F2B"/>
                </a:solidFill>
                <a:cs typeface="Calibri" panose="020F0502020204030204" pitchFamily="34" charset="0"/>
              </a:rPr>
              <a:t> на &gt; </a:t>
            </a:r>
            <a:r>
              <a:rPr lang="ru-RU" sz="2800" dirty="0" smtClean="0">
                <a:solidFill>
                  <a:srgbClr val="140F2B"/>
                </a:solidFill>
                <a:cs typeface="Calibri" panose="020F0502020204030204" pitchFamily="34" charset="0"/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39100" y="4135585"/>
            <a:ext cx="2320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b="1" dirty="0" smtClean="0">
                <a:solidFill>
                  <a:srgbClr val="120E28"/>
                </a:solidFill>
                <a:cs typeface="Calibri" panose="020F0502020204030204" pitchFamily="34" charset="0"/>
              </a:rPr>
              <a:t>Регистър</a:t>
            </a:r>
            <a:r>
              <a:rPr lang="bg-BG" sz="2800" dirty="0" smtClean="0">
                <a:solidFill>
                  <a:srgbClr val="120E28"/>
                </a:solidFill>
                <a:cs typeface="Calibri" panose="020F0502020204030204" pitchFamily="34" charset="0"/>
              </a:rPr>
              <a:t> </a:t>
            </a:r>
          </a:p>
          <a:p>
            <a:r>
              <a:rPr lang="bg-BG" sz="2600" dirty="0" smtClean="0">
                <a:solidFill>
                  <a:srgbClr val="120E28"/>
                </a:solidFill>
                <a:cs typeface="Calibri" panose="020F0502020204030204" pitchFamily="34" charset="0"/>
              </a:rPr>
              <a:t>на </a:t>
            </a:r>
            <a:r>
              <a:rPr lang="en-US" sz="2600" dirty="0" err="1" smtClean="0">
                <a:solidFill>
                  <a:srgbClr val="120E28"/>
                </a:solidFill>
                <a:cs typeface="Calibri" panose="020F0502020204030204" pitchFamily="34" charset="0"/>
              </a:rPr>
              <a:t>eID</a:t>
            </a:r>
            <a:endParaRPr lang="bg-BG" sz="2600" dirty="0" smtClean="0">
              <a:solidFill>
                <a:srgbClr val="120E28"/>
              </a:solidFill>
              <a:cs typeface="Calibri" panose="020F0502020204030204" pitchFamily="34" charset="0"/>
            </a:endParaRPr>
          </a:p>
          <a:p>
            <a:r>
              <a:rPr lang="bg-BG" sz="2600" dirty="0" smtClean="0">
                <a:solidFill>
                  <a:srgbClr val="120E28"/>
                </a:solidFill>
                <a:cs typeface="Calibri" panose="020F0502020204030204" pitchFamily="34" charset="0"/>
              </a:rPr>
              <a:t>Удостоверения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35369" y="692665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5400" dirty="0" smtClean="0">
                <a:solidFill>
                  <a:srgbClr val="140F2B"/>
                </a:solidFill>
                <a:latin typeface="Impact" panose="020B0806030902050204" pitchFamily="34" charset="0"/>
              </a:rPr>
              <a:t>МВР</a:t>
            </a:r>
            <a:endParaRPr lang="en-US" sz="5400" dirty="0">
              <a:solidFill>
                <a:srgbClr val="140F2B"/>
              </a:solidFill>
              <a:latin typeface="Impact" panose="020B0806030902050204" pitchFamily="34" charset="0"/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smtClean="0"/>
              <a:t> </a:t>
            </a:r>
            <a:endParaRPr lang="en-US" dirty="0">
              <a:solidFill>
                <a:srgbClr val="0E0B1F"/>
              </a:solidFill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7789" y="1457362"/>
            <a:ext cx="2254711" cy="187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67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851" y="3640134"/>
            <a:ext cx="12192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ular Callout 28"/>
          <p:cNvSpPr/>
          <p:nvPr/>
        </p:nvSpPr>
        <p:spPr>
          <a:xfrm rot="5400000">
            <a:off x="6522951" y="1552443"/>
            <a:ext cx="445177" cy="3240364"/>
          </a:xfrm>
          <a:prstGeom prst="wedgeRectCallout">
            <a:avLst>
              <a:gd name="adj1" fmla="val -21975"/>
              <a:gd name="adj2" fmla="val 52898"/>
            </a:avLst>
          </a:prstGeom>
          <a:solidFill>
            <a:schemeClr val="bg1"/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5276" y="3888744"/>
            <a:ext cx="940560" cy="148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308475" y="2780928"/>
            <a:ext cx="2441848" cy="136815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Rectangular Callout 17"/>
          <p:cNvSpPr/>
          <p:nvPr/>
        </p:nvSpPr>
        <p:spPr>
          <a:xfrm rot="5400000">
            <a:off x="6491801" y="44120"/>
            <a:ext cx="1560991" cy="3240364"/>
          </a:xfrm>
          <a:prstGeom prst="wedgeRectCallout">
            <a:avLst>
              <a:gd name="adj1" fmla="val -21975"/>
              <a:gd name="adj2" fmla="val 55425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70196" y="898505"/>
            <a:ext cx="32222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600" b="1" dirty="0" smtClean="0">
                <a:solidFill>
                  <a:srgbClr val="140F2B"/>
                </a:solidFill>
              </a:rPr>
              <a:t>Регистър</a:t>
            </a:r>
            <a:r>
              <a:rPr lang="bg-BG" sz="3600" dirty="0" smtClean="0">
                <a:solidFill>
                  <a:srgbClr val="140F2B"/>
                </a:solidFill>
              </a:rPr>
              <a:t> </a:t>
            </a:r>
            <a:r>
              <a:rPr lang="bg-BG" sz="2600" dirty="0" smtClean="0">
                <a:solidFill>
                  <a:srgbClr val="140F2B"/>
                </a:solidFill>
              </a:rPr>
              <a:t>на Администратори</a:t>
            </a:r>
          </a:p>
          <a:p>
            <a:r>
              <a:rPr lang="bg-BG" sz="2600" dirty="0">
                <a:solidFill>
                  <a:srgbClr val="140F2B"/>
                </a:solidFill>
              </a:rPr>
              <a:t>н</a:t>
            </a:r>
            <a:r>
              <a:rPr lang="bg-BG" sz="2600" dirty="0" smtClean="0">
                <a:solidFill>
                  <a:srgbClr val="140F2B"/>
                </a:solidFill>
              </a:rPr>
              <a:t>а е</a:t>
            </a:r>
            <a:r>
              <a:rPr lang="en-US" sz="2600" dirty="0" smtClean="0">
                <a:solidFill>
                  <a:srgbClr val="140F2B"/>
                </a:solidFill>
              </a:rPr>
              <a:t>ID</a:t>
            </a:r>
            <a:r>
              <a:rPr lang="bg-BG" sz="2600" dirty="0" smtClean="0">
                <a:solidFill>
                  <a:srgbClr val="140F2B"/>
                </a:solidFill>
              </a:rPr>
              <a:t> и на Центрове</a:t>
            </a:r>
            <a:endParaRPr lang="en-US" sz="2600" dirty="0">
              <a:solidFill>
                <a:srgbClr val="140F2B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563888" y="2599784"/>
            <a:ext cx="747573" cy="1117248"/>
          </a:xfrm>
          <a:prstGeom prst="straightConnector1">
            <a:avLst/>
          </a:prstGeom>
          <a:ln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Rectangular Callout 22"/>
          <p:cNvSpPr/>
          <p:nvPr/>
        </p:nvSpPr>
        <p:spPr>
          <a:xfrm>
            <a:off x="312488" y="1335745"/>
            <a:ext cx="2713205" cy="2187827"/>
          </a:xfrm>
          <a:prstGeom prst="wedgeRectCallout">
            <a:avLst>
              <a:gd name="adj1" fmla="val 55440"/>
              <a:gd name="adj2" fmla="val 38817"/>
            </a:avLst>
          </a:prstGeom>
          <a:solidFill>
            <a:schemeClr val="bg1"/>
          </a:solidFill>
          <a:ln w="38100">
            <a:solidFill>
              <a:srgbClr val="261C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12489" y="1324538"/>
            <a:ext cx="27132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bg-BG" sz="2800" dirty="0" smtClean="0">
                <a:solidFill>
                  <a:srgbClr val="140F2B"/>
                </a:solidFill>
              </a:rPr>
              <a:t>Персонал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bg-BG" sz="2800" dirty="0" smtClean="0">
                <a:solidFill>
                  <a:srgbClr val="140F2B"/>
                </a:solidFill>
              </a:rPr>
              <a:t>Техническо оборудване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bg-BG" sz="2800" dirty="0" smtClean="0">
                <a:solidFill>
                  <a:srgbClr val="140F2B"/>
                </a:solidFill>
              </a:rPr>
              <a:t>Сигурност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bg-BG" sz="2800" dirty="0" smtClean="0">
                <a:solidFill>
                  <a:srgbClr val="140F2B"/>
                </a:solidFill>
              </a:rPr>
              <a:t>Надеждност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sz="half" idx="2"/>
          </p:nvPr>
        </p:nvSpPr>
        <p:spPr>
          <a:xfrm>
            <a:off x="7672160" y="2762925"/>
            <a:ext cx="633639" cy="1614004"/>
          </a:xfrm>
        </p:spPr>
        <p:txBody>
          <a:bodyPr/>
          <a:lstStyle/>
          <a:p>
            <a:pPr marL="0" indent="0">
              <a:buNone/>
            </a:pPr>
            <a:r>
              <a:rPr lang="bg-BG" dirty="0" smtClean="0"/>
              <a:t> </a:t>
            </a:r>
            <a:endParaRPr lang="en-US" dirty="0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44885" y="822157"/>
            <a:ext cx="2133153" cy="177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597" y="3640134"/>
            <a:ext cx="1424672" cy="205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11560" y="5395863"/>
            <a:ext cx="42733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400" dirty="0" smtClean="0">
                <a:solidFill>
                  <a:srgbClr val="0E0B1F"/>
                </a:solidFill>
                <a:latin typeface="Impact" panose="020B0806030902050204" pitchFamily="34" charset="0"/>
              </a:rPr>
              <a:t>Админ. на е</a:t>
            </a:r>
            <a:r>
              <a:rPr lang="en-US" sz="4400" dirty="0" smtClean="0">
                <a:solidFill>
                  <a:srgbClr val="0E0B1F"/>
                </a:solidFill>
                <a:latin typeface="Impact" panose="020B0806030902050204" pitchFamily="34" charset="0"/>
              </a:rPr>
              <a:t>ID</a:t>
            </a:r>
            <a:endParaRPr lang="en-US" sz="4400" dirty="0">
              <a:solidFill>
                <a:srgbClr val="0E0B1F"/>
              </a:solidFill>
              <a:latin typeface="Impact" panose="020B0806030902050204" pitchFamily="34" charset="0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361" y="3983493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366872" y="5380146"/>
            <a:ext cx="48538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400" dirty="0" smtClean="0">
                <a:solidFill>
                  <a:srgbClr val="0E0B1F"/>
                </a:solidFill>
                <a:latin typeface="Impact" panose="020B0806030902050204" pitchFamily="34" charset="0"/>
              </a:rPr>
              <a:t>Центрове </a:t>
            </a:r>
            <a:r>
              <a:rPr lang="bg-BG" sz="4400" dirty="0">
                <a:solidFill>
                  <a:srgbClr val="0E0B1F"/>
                </a:solidFill>
                <a:latin typeface="Impact" panose="020B0806030902050204" pitchFamily="34" charset="0"/>
              </a:rPr>
              <a:t>за </a:t>
            </a:r>
            <a:r>
              <a:rPr lang="en-US" sz="4400" dirty="0" err="1" smtClean="0">
                <a:solidFill>
                  <a:srgbClr val="0E0B1F"/>
                </a:solidFill>
                <a:latin typeface="Impact" panose="020B0806030902050204" pitchFamily="34" charset="0"/>
              </a:rPr>
              <a:t>eID</a:t>
            </a:r>
            <a:endParaRPr lang="en-US" sz="4400" dirty="0">
              <a:solidFill>
                <a:srgbClr val="0E0B1F"/>
              </a:solidFill>
              <a:latin typeface="Impact" panose="020B080603090205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4544913" y="2635622"/>
            <a:ext cx="675159" cy="1081410"/>
          </a:xfrm>
          <a:prstGeom prst="straightConnector1">
            <a:avLst/>
          </a:prstGeom>
          <a:ln>
            <a:solidFill>
              <a:srgbClr val="261C4E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25358" y="2950037"/>
            <a:ext cx="3407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b="1" dirty="0" smtClean="0">
                <a:solidFill>
                  <a:srgbClr val="0E0B1F"/>
                </a:solidFill>
              </a:rPr>
              <a:t>Заявление за регистрация</a:t>
            </a:r>
            <a:endParaRPr lang="en-US" sz="2000" b="1" dirty="0">
              <a:solidFill>
                <a:srgbClr val="0E0B1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5325" y="437436"/>
            <a:ext cx="11833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4400" dirty="0" smtClean="0">
                <a:solidFill>
                  <a:srgbClr val="120E28"/>
                </a:solidFill>
                <a:latin typeface="+mj-lt"/>
              </a:rPr>
              <a:t>МВР</a:t>
            </a:r>
            <a:endParaRPr lang="en-US" sz="4400" dirty="0">
              <a:solidFill>
                <a:srgbClr val="120E2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71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2384</TotalTime>
  <Words>364</Words>
  <Application>Microsoft Office PowerPoint</Application>
  <PresentationFormat>On-screen Show (4:3)</PresentationFormat>
  <Paragraphs>120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Consolas</vt:lpstr>
      <vt:lpstr>Impact</vt:lpstr>
      <vt:lpstr>Times New Roman</vt:lpstr>
      <vt:lpstr>Wingdings</vt:lpstr>
      <vt:lpstr>NewsPrint</vt:lpstr>
      <vt:lpstr> Проект на </vt:lpstr>
      <vt:lpstr>Необходимост от електронна идентичност</vt:lpstr>
      <vt:lpstr>Необходимост от електронна идентичност</vt:lpstr>
      <vt:lpstr>Предпоставки за създаване на закона</vt:lpstr>
      <vt:lpstr>Предпоставки за създаване на закона</vt:lpstr>
      <vt:lpstr>Предпоставки за създаване на закона</vt:lpstr>
      <vt:lpstr>Удостоверение за електронна идентичност</vt:lpstr>
      <vt:lpstr>PowerPoint Presentation</vt:lpstr>
      <vt:lpstr>PowerPoint Presentation</vt:lpstr>
      <vt:lpstr>PowerPoint Presentation</vt:lpstr>
      <vt:lpstr>Други</vt:lpstr>
      <vt:lpstr>Център за е- идентификация</vt:lpstr>
      <vt:lpstr>PowerPoint Presentation</vt:lpstr>
      <vt:lpstr>PowerPoint Presentation</vt:lpstr>
      <vt:lpstr>Център за е- идентификация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 Закон за електронната идентификация</dc:title>
  <dc:creator>Svilena Dimitrova</dc:creator>
  <cp:lastModifiedBy>Radostina Iordanova Lipeva</cp:lastModifiedBy>
  <cp:revision>73</cp:revision>
  <cp:lastPrinted>2015-04-24T11:32:27Z</cp:lastPrinted>
  <dcterms:created xsi:type="dcterms:W3CDTF">2015-03-18T15:03:56Z</dcterms:created>
  <dcterms:modified xsi:type="dcterms:W3CDTF">2015-04-24T11:33:33Z</dcterms:modified>
</cp:coreProperties>
</file>