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360" r:id="rId3"/>
    <p:sldId id="366" r:id="rId4"/>
    <p:sldId id="361" r:id="rId5"/>
    <p:sldId id="365" r:id="rId6"/>
    <p:sldId id="359" r:id="rId7"/>
  </p:sldIdLst>
  <p:sldSz cx="12192000" cy="6858000"/>
  <p:notesSz cx="6797675" cy="9928225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6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3" autoAdjust="0"/>
    <p:restoredTop sz="95986" autoAdjust="0"/>
  </p:normalViewPr>
  <p:slideViewPr>
    <p:cSldViewPr snapToGrid="0">
      <p:cViewPr varScale="1">
        <p:scale>
          <a:sx n="88" d="100"/>
          <a:sy n="88" d="100"/>
        </p:scale>
        <p:origin x="79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bg-BG" sz="1800" b="1"/>
              <a:t>Разпределение</a:t>
            </a:r>
            <a:r>
              <a:rPr lang="bg-BG" sz="1800" b="1" baseline="0"/>
              <a:t> на разходи за комуникации по видове услуги 2014 г.</a:t>
            </a:r>
            <a:endParaRPr lang="en-US" sz="1800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965947438388383E-2"/>
          <c:y val="0.16948874931736022"/>
          <c:w val="0.60348518935133111"/>
          <c:h val="0.76613366671253658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5">
                  <a:shade val="58000"/>
                </a:schemeClr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5">
                  <a:shade val="86000"/>
                </a:schemeClr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5">
                  <a:tint val="86000"/>
                </a:schemeClr>
              </a:solidFill>
              <a:ln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5">
                  <a:tint val="58000"/>
                </a:schemeClr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Фиксирани телефони</c:v>
                </c:pt>
                <c:pt idx="1">
                  <c:v>Мобилни телефони</c:v>
                </c:pt>
                <c:pt idx="2">
                  <c:v>VPN канали</c:v>
                </c:pt>
                <c:pt idx="3">
                  <c:v>Интернет достъп</c:v>
                </c:pt>
              </c:strCache>
            </c:strRef>
          </c:cat>
          <c:val>
            <c:numRef>
              <c:f>Sheet1!$B$2:$B$5</c:f>
              <c:numCache>
                <c:formatCode>#,##0</c:formatCode>
                <c:ptCount val="4"/>
                <c:pt idx="0">
                  <c:v>18084670.890000001</c:v>
                </c:pt>
                <c:pt idx="1">
                  <c:v>11590330.26</c:v>
                </c:pt>
                <c:pt idx="2">
                  <c:v>4011960.22</c:v>
                </c:pt>
                <c:pt idx="3">
                  <c:v>1481723.48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8681477315335593"/>
          <c:y val="0.43910658354688814"/>
          <c:w val="0.30019821385963119"/>
          <c:h val="0.212961111817911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B06B9D-CF85-4250-AE3C-906A36609CD6}" type="datetimeFigureOut">
              <a:rPr lang="bg-BG" smtClean="0"/>
              <a:t>24.4.2015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BD6BF-2968-471E-83B6-F4EA17A3C8B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22450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364363"/>
            <a:ext cx="9144000" cy="881207"/>
          </a:xfrm>
        </p:spPr>
        <p:txBody>
          <a:bodyPr anchor="b">
            <a:normAutofit/>
          </a:bodyPr>
          <a:lstStyle>
            <a:lvl1pPr algn="ctr">
              <a:defRPr sz="4800">
                <a:latin typeface="Palatino Linotype" panose="020405020505050303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latin typeface="Palatino Linotype" panose="0204050205050503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</a:lstStyle>
          <a:p>
            <a:fld id="{534865B7-AA0F-47C2-A331-01C677E2E77E}" type="datetime1">
              <a:rPr lang="bg-BG" smtClean="0"/>
              <a:t>24.4.2015 г.</a:t>
            </a:fld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</a:lstStyle>
          <a:p>
            <a:fld id="{8FAE0017-598B-462B-8C1E-FC0140D39A91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50067" y="6356350"/>
            <a:ext cx="4685016" cy="365125"/>
          </a:xfrm>
        </p:spPr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</a:lstStyle>
          <a:p>
            <a:r>
              <a:rPr lang="ru-RU" smtClean="0"/>
              <a:t>Политически кабинет на Заместник министър-председателя по коалиционна политика и държавна администрация</a:t>
            </a:r>
            <a:endParaRPr lang="bg-BG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838200" y="3418609"/>
            <a:ext cx="10515600" cy="10391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flipV="1">
            <a:off x="838200" y="6312045"/>
            <a:ext cx="10515600" cy="10391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514" y="349678"/>
            <a:ext cx="2020972" cy="1683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1411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C083-08AB-4447-A371-D4887A36786D}" type="datetime1">
              <a:rPr lang="bg-BG" smtClean="0"/>
              <a:t>24.4.2015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Политически кабинет на Заместник министър-председателя по коалиционна политика и държавна администрация</a:t>
            </a:r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E0017-598B-462B-8C1E-FC0140D39A9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94298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7167E-37CB-4EE4-9EEE-0D4993B6FB00}" type="datetime1">
              <a:rPr lang="bg-BG" smtClean="0"/>
              <a:t>24.4.2015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Политически кабинет на Заместник министър-председателя по коалиционна политика и държавна администрация</a:t>
            </a:r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E0017-598B-462B-8C1E-FC0140D39A9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89628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32402"/>
          </a:xfrm>
        </p:spPr>
        <p:txBody>
          <a:bodyPr>
            <a:normAutofit/>
          </a:bodyPr>
          <a:lstStyle>
            <a:lvl1pPr>
              <a:defRPr sz="3200">
                <a:latin typeface="Palatino Linotype" panose="020405020505050303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8081"/>
            <a:ext cx="10515600" cy="4898882"/>
          </a:xfrm>
        </p:spPr>
        <p:txBody>
          <a:bodyPr>
            <a:normAutofit/>
          </a:bodyPr>
          <a:lstStyle>
            <a:lvl1pPr>
              <a:defRPr sz="2200">
                <a:latin typeface="Palatino Linotype" panose="02040502050505030304" pitchFamily="18" charset="0"/>
              </a:defRPr>
            </a:lvl1pPr>
            <a:lvl2pPr>
              <a:defRPr sz="2200">
                <a:latin typeface="Palatino Linotype" panose="02040502050505030304" pitchFamily="18" charset="0"/>
              </a:defRPr>
            </a:lvl2pPr>
            <a:lvl3pPr>
              <a:defRPr sz="2200">
                <a:latin typeface="Palatino Linotype" panose="02040502050505030304" pitchFamily="18" charset="0"/>
              </a:defRPr>
            </a:lvl3pPr>
            <a:lvl4pPr>
              <a:defRPr sz="2200">
                <a:latin typeface="Palatino Linotype" panose="02040502050505030304" pitchFamily="18" charset="0"/>
              </a:defRPr>
            </a:lvl4pPr>
            <a:lvl5pPr>
              <a:defRPr sz="2200"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</a:lstStyle>
          <a:p>
            <a:fld id="{8A019513-14F2-4F73-83C4-DE02F769AA17}" type="datetime1">
              <a:rPr lang="bg-BG" smtClean="0"/>
              <a:pPr/>
              <a:t>24.4.2015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50067" y="6356350"/>
            <a:ext cx="4685016" cy="365125"/>
          </a:xfrm>
        </p:spPr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</a:lstStyle>
          <a:p>
            <a:r>
              <a:rPr lang="ru-RU" smtClean="0"/>
              <a:t>Политически кабинет на Заместник министър-председателя по коалиционна политика и държавна администрация</a:t>
            </a:r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</a:lstStyle>
          <a:p>
            <a:fld id="{8FAE0017-598B-462B-8C1E-FC0140D39A91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21" name="Straight Connector 20"/>
          <p:cNvCxnSpPr/>
          <p:nvPr userDrawn="1"/>
        </p:nvCxnSpPr>
        <p:spPr>
          <a:xfrm flipV="1">
            <a:off x="838200" y="1132609"/>
            <a:ext cx="10515600" cy="10391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>
          <a:xfrm flipV="1">
            <a:off x="838200" y="6312045"/>
            <a:ext cx="10515600" cy="10391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0818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E0592-1E02-4A5A-A855-DC40DF985E6C}" type="datetime1">
              <a:rPr lang="bg-BG" smtClean="0"/>
              <a:t>24.4.2015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Политически кабинет на Заместник министър-председателя по коалиционна политика и държавна администрация</a:t>
            </a:r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E0017-598B-462B-8C1E-FC0140D39A9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19298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552E-01AC-4EBA-8ADE-C0089E167FB3}" type="datetime1">
              <a:rPr lang="bg-BG" smtClean="0"/>
              <a:t>24.4.2015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Политически кабинет на Заместник министър-председателя по коалиционна политика и държавна администрация</a:t>
            </a:r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E0017-598B-462B-8C1E-FC0140D39A9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85514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D14EE-000C-41D9-9408-080D24CBD311}" type="datetime1">
              <a:rPr lang="bg-BG" smtClean="0"/>
              <a:t>24.4.2015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Политически кабинет на Заместник министър-председателя по коалиционна политика и държавна администрация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E0017-598B-462B-8C1E-FC0140D39A9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22300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C211-F83F-4FEE-89FF-6FA73F4EB3A1}" type="datetime1">
              <a:rPr lang="bg-BG" smtClean="0"/>
              <a:t>24.4.2015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Политически кабинет на Заместник министър-председателя по коалиционна политика и държавна администрация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E0017-598B-462B-8C1E-FC0140D39A9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79022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0970-C0B8-4E14-9141-EDE42A14791E}" type="datetime1">
              <a:rPr lang="bg-BG" smtClean="0"/>
              <a:t>24.4.2015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Политически кабинет на Заместник министър-председателя по коалиционна политика и държавна администрация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E0017-598B-462B-8C1E-FC0140D39A9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25910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1BF5-C405-4B34-9E44-1C990D279FEA}" type="datetime1">
              <a:rPr lang="bg-BG" smtClean="0"/>
              <a:t>24.4.2015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Политически кабинет на Заместник министър-председателя по коалиционна политика и държавна администрация</a:t>
            </a:r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E0017-598B-462B-8C1E-FC0140D39A9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2430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28702-5F3B-438F-A624-1D883595CA26}" type="datetime1">
              <a:rPr lang="bg-BG" smtClean="0"/>
              <a:t>24.4.2015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Политически кабинет на Заместник министър-председателя по коалиционна политика и държавна администрация</a:t>
            </a:r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E0017-598B-462B-8C1E-FC0140D39A9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20446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6D971-3D22-4294-BFF2-DDE0906B8325}" type="datetime1">
              <a:rPr lang="bg-BG" smtClean="0"/>
              <a:t>24.4.2015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Политически кабинет на Заместник министър-председателя по коалиционна политика и държавна администрация</a:t>
            </a:r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E0017-598B-462B-8C1E-FC0140D39A9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5429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3580" y="5116416"/>
            <a:ext cx="10445262" cy="88120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Преместване </a:t>
            </a:r>
            <a:r>
              <a:rPr lang="ru-RU" dirty="0"/>
              <a:t>на Интернет възела, договора за доставка на Интернет за ДА и закупените IPv4 адреси от АМС в ЕСМИС</a:t>
            </a:r>
            <a:endParaRPr lang="bg-BG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ru-RU" dirty="0" smtClean="0"/>
              <a:t>13.01.2015 г.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8655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564" y="3366132"/>
            <a:ext cx="2034268" cy="1143000"/>
          </a:xfrm>
          <a:prstGeom prst="rect">
            <a:avLst/>
          </a:prstGeom>
        </p:spPr>
      </p:pic>
      <p:cxnSp>
        <p:nvCxnSpPr>
          <p:cNvPr id="49" name="Straight Arrow Connector 48"/>
          <p:cNvCxnSpPr>
            <a:endCxn id="20" idx="2"/>
          </p:cNvCxnSpPr>
          <p:nvPr/>
        </p:nvCxnSpPr>
        <p:spPr>
          <a:xfrm flipV="1">
            <a:off x="6759927" y="4509132"/>
            <a:ext cx="2922771" cy="833120"/>
          </a:xfrm>
          <a:prstGeom prst="straightConnector1">
            <a:avLst/>
          </a:prstGeom>
          <a:ln w="38100">
            <a:solidFill>
              <a:srgbClr val="261C4E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bg-BG" dirty="0" smtClean="0"/>
              <a:t>Текущо състояние</a:t>
            </a:r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E0017-598B-462B-8C1E-FC0140D39A91}" type="slidenum">
              <a:rPr lang="bg-BG" smtClean="0"/>
              <a:pPr/>
              <a:t>2</a:t>
            </a:fld>
            <a:endParaRPr lang="bg-BG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ru-RU" dirty="0" smtClean="0"/>
              <a:t>13.01.2015 г.</a:t>
            </a:r>
            <a:endParaRPr lang="bg-BG" dirty="0"/>
          </a:p>
        </p:txBody>
      </p:sp>
      <p:sp>
        <p:nvSpPr>
          <p:cNvPr id="25" name="Rectangle 24"/>
          <p:cNvSpPr/>
          <p:nvPr/>
        </p:nvSpPr>
        <p:spPr>
          <a:xfrm>
            <a:off x="880532" y="1279767"/>
            <a:ext cx="10453510" cy="876037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2000" dirty="0" smtClean="0">
                <a:solidFill>
                  <a:schemeClr val="bg1"/>
                </a:solidFill>
              </a:rPr>
              <a:t>Понастоящем </a:t>
            </a:r>
            <a:r>
              <a:rPr lang="bg-BG" sz="2000" dirty="0">
                <a:solidFill>
                  <a:schemeClr val="bg1"/>
                </a:solidFill>
              </a:rPr>
              <a:t>ЕЕСМ е </a:t>
            </a:r>
            <a:r>
              <a:rPr lang="bg-BG" sz="2000" dirty="0" smtClean="0">
                <a:solidFill>
                  <a:schemeClr val="bg1"/>
                </a:solidFill>
              </a:rPr>
              <a:t>сравнима </a:t>
            </a:r>
            <a:r>
              <a:rPr lang="bg-BG" sz="2000" dirty="0">
                <a:solidFill>
                  <a:schemeClr val="bg1"/>
                </a:solidFill>
              </a:rPr>
              <a:t>с мрежата на национален телеком, а </a:t>
            </a:r>
            <a:r>
              <a:rPr lang="bg-BG" sz="2000" dirty="0" smtClean="0">
                <a:solidFill>
                  <a:schemeClr val="bg1"/>
                </a:solidFill>
              </a:rPr>
              <a:t>Интернет достъпът </a:t>
            </a:r>
            <a:r>
              <a:rPr lang="bg-BG" sz="2000" dirty="0">
                <a:solidFill>
                  <a:schemeClr val="bg1"/>
                </a:solidFill>
              </a:rPr>
              <a:t>- с услугите на </a:t>
            </a:r>
            <a:r>
              <a:rPr lang="bg-BG" sz="2000" dirty="0" smtClean="0">
                <a:solidFill>
                  <a:schemeClr val="bg1"/>
                </a:solidFill>
              </a:rPr>
              <a:t>малък локален </a:t>
            </a:r>
            <a:r>
              <a:rPr lang="bg-BG" sz="2000" dirty="0">
                <a:solidFill>
                  <a:schemeClr val="bg1"/>
                </a:solidFill>
              </a:rPr>
              <a:t>интернет </a:t>
            </a:r>
            <a:r>
              <a:rPr lang="bg-BG" sz="2000" dirty="0" smtClean="0">
                <a:solidFill>
                  <a:schemeClr val="bg1"/>
                </a:solidFill>
              </a:rPr>
              <a:t>доставчик.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203" y="2784359"/>
            <a:ext cx="2878205" cy="1847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 Placeholder 4"/>
          <p:cNvSpPr>
            <a:spLocks noGrp="1"/>
          </p:cNvSpPr>
          <p:nvPr/>
        </p:nvSpPr>
        <p:spPr>
          <a:xfrm>
            <a:off x="3724226" y="568710"/>
            <a:ext cx="3886200" cy="1193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>
              <a:solidFill>
                <a:srgbClr val="00206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504" y="2880276"/>
            <a:ext cx="2671850" cy="179423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68799" y="2265718"/>
            <a:ext cx="328200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dirty="0" smtClean="0"/>
              <a:t>Министерски съвет</a:t>
            </a:r>
          </a:p>
          <a:p>
            <a:pPr algn="ctr"/>
            <a:r>
              <a:rPr lang="bg-BG" sz="1200" dirty="0" smtClean="0"/>
              <a:t>(Централизиран доставчик на Интернет за ДА)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4914839" y="2265718"/>
            <a:ext cx="229370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bg-BG" dirty="0" smtClean="0"/>
              <a:t>ЕЕСМ на ИА „ЕМСИС“</a:t>
            </a:r>
          </a:p>
          <a:p>
            <a:pPr algn="ctr"/>
            <a:r>
              <a:rPr lang="bg-BG" sz="1200" dirty="0" smtClean="0"/>
              <a:t>(само пренос на данни)</a:t>
            </a:r>
            <a:endParaRPr lang="en-US" sz="1200" dirty="0"/>
          </a:p>
        </p:txBody>
      </p:sp>
      <p:cxnSp>
        <p:nvCxnSpPr>
          <p:cNvPr id="16" name="Straight Arrow Connector 15"/>
          <p:cNvCxnSpPr>
            <a:stCxn id="14" idx="3"/>
          </p:cNvCxnSpPr>
          <p:nvPr/>
        </p:nvCxnSpPr>
        <p:spPr>
          <a:xfrm flipV="1">
            <a:off x="3528354" y="3766346"/>
            <a:ext cx="1382620" cy="11048"/>
          </a:xfrm>
          <a:prstGeom prst="straightConnector1">
            <a:avLst/>
          </a:prstGeom>
          <a:ln w="38100">
            <a:solidFill>
              <a:srgbClr val="261C4E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516036" y="3416999"/>
            <a:ext cx="1127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b="1" dirty="0" smtClean="0">
                <a:solidFill>
                  <a:srgbClr val="C00000"/>
                </a:solidFill>
              </a:rPr>
              <a:t>500 </a:t>
            </a:r>
            <a:r>
              <a:rPr lang="en-US" b="1" dirty="0" smtClean="0">
                <a:solidFill>
                  <a:srgbClr val="C00000"/>
                </a:solidFill>
              </a:rPr>
              <a:t>Mbps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8063" y="2997492"/>
            <a:ext cx="1480918" cy="111068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2698" y="3606095"/>
            <a:ext cx="1518138" cy="1142999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9097182" y="2326278"/>
            <a:ext cx="177003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bg-BG" dirty="0" smtClean="0"/>
              <a:t>Администрации</a:t>
            </a:r>
          </a:p>
          <a:p>
            <a:pPr algn="ctr"/>
            <a:r>
              <a:rPr lang="bg-BG" sz="1200" dirty="0" smtClean="0"/>
              <a:t>(потребители)</a:t>
            </a:r>
            <a:endParaRPr lang="en-US" sz="1200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4842509" y="3240834"/>
            <a:ext cx="4474702" cy="538088"/>
          </a:xfrm>
          <a:prstGeom prst="straightConnector1">
            <a:avLst/>
          </a:prstGeom>
          <a:ln w="50800">
            <a:solidFill>
              <a:srgbClr val="261C4E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910974" y="3778922"/>
            <a:ext cx="3754590" cy="36687"/>
          </a:xfrm>
          <a:prstGeom prst="straightConnector1">
            <a:avLst/>
          </a:prstGeom>
          <a:ln w="50800">
            <a:solidFill>
              <a:srgbClr val="261C4E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889951" y="3780639"/>
            <a:ext cx="4694450" cy="559298"/>
          </a:xfrm>
          <a:prstGeom prst="straightConnector1">
            <a:avLst/>
          </a:prstGeom>
          <a:ln w="50800">
            <a:solidFill>
              <a:srgbClr val="261C4E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3528353" y="4674511"/>
            <a:ext cx="1139214" cy="794224"/>
          </a:xfrm>
          <a:prstGeom prst="straightConnector1">
            <a:avLst/>
          </a:prstGeom>
          <a:ln w="38100">
            <a:solidFill>
              <a:srgbClr val="261C4E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050" name="Picture 2" descr="http://cliparts.co/cliparts/6Tp/oG8/6TpoG8xnc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285" y="4869650"/>
            <a:ext cx="2438335" cy="1324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angle 33"/>
          <p:cNvSpPr/>
          <p:nvPr/>
        </p:nvSpPr>
        <p:spPr>
          <a:xfrm>
            <a:off x="5287967" y="5284068"/>
            <a:ext cx="11082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dirty="0" smtClean="0"/>
              <a:t>Интернет</a:t>
            </a:r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 rot="2097417">
            <a:off x="3628622" y="4755615"/>
            <a:ext cx="1127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b="1" dirty="0" smtClean="0">
                <a:solidFill>
                  <a:srgbClr val="C00000"/>
                </a:solidFill>
              </a:rPr>
              <a:t>500 </a:t>
            </a:r>
            <a:r>
              <a:rPr lang="en-US" b="1" dirty="0" smtClean="0">
                <a:solidFill>
                  <a:srgbClr val="C00000"/>
                </a:solidFill>
              </a:rPr>
              <a:t>Mbps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 rot="20623263">
            <a:off x="7207095" y="4649539"/>
            <a:ext cx="1414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b="1" dirty="0" smtClean="0">
                <a:solidFill>
                  <a:srgbClr val="C00000"/>
                </a:solidFill>
              </a:rPr>
              <a:t>27 000 </a:t>
            </a:r>
            <a:r>
              <a:rPr lang="en-US" b="1" dirty="0" smtClean="0">
                <a:solidFill>
                  <a:srgbClr val="C00000"/>
                </a:solidFill>
              </a:rPr>
              <a:t>Mbps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36177" y="4935205"/>
            <a:ext cx="3478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400" dirty="0" smtClean="0"/>
              <a:t>Единична нерезервирана входна точка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400" dirty="0" smtClean="0"/>
              <a:t>Липсва поддръжка 24х7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400" dirty="0" smtClean="0"/>
              <a:t>Недостатъчен капацитет</a:t>
            </a:r>
            <a:endParaRPr lang="bg-BG" sz="105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400" dirty="0" smtClean="0"/>
              <a:t>Няма инструменти за защита от проникване, дистрибутирани атаки и налагане на централизирани политики</a:t>
            </a:r>
          </a:p>
        </p:txBody>
      </p:sp>
    </p:spTree>
    <p:extLst>
      <p:ext uri="{BB962C8B-B14F-4D97-AF65-F5344CB8AC3E}">
        <p14:creationId xmlns:p14="http://schemas.microsoft.com/office/powerpoint/2010/main" val="73112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564" y="3366132"/>
            <a:ext cx="2034268" cy="1143000"/>
          </a:xfrm>
          <a:prstGeom prst="rect">
            <a:avLst/>
          </a:prstGeom>
        </p:spPr>
      </p:pic>
      <p:cxnSp>
        <p:nvCxnSpPr>
          <p:cNvPr id="49" name="Straight Arrow Connector 48"/>
          <p:cNvCxnSpPr>
            <a:endCxn id="20" idx="2"/>
          </p:cNvCxnSpPr>
          <p:nvPr/>
        </p:nvCxnSpPr>
        <p:spPr>
          <a:xfrm flipV="1">
            <a:off x="6759927" y="4509132"/>
            <a:ext cx="2922771" cy="833120"/>
          </a:xfrm>
          <a:prstGeom prst="straightConnector1">
            <a:avLst/>
          </a:prstGeom>
          <a:ln w="38100">
            <a:solidFill>
              <a:srgbClr val="261C4E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bg-BG" dirty="0" smtClean="0"/>
              <a:t>Бъдещо състояние</a:t>
            </a:r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E0017-598B-462B-8C1E-FC0140D39A91}" type="slidenum">
              <a:rPr lang="bg-BG" smtClean="0"/>
              <a:pPr/>
              <a:t>3</a:t>
            </a:fld>
            <a:endParaRPr lang="bg-BG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ru-RU" dirty="0" smtClean="0"/>
              <a:t>13.01.2015 г.</a:t>
            </a:r>
            <a:endParaRPr lang="bg-BG" dirty="0"/>
          </a:p>
        </p:txBody>
      </p:sp>
      <p:sp>
        <p:nvSpPr>
          <p:cNvPr id="25" name="Rectangle 24"/>
          <p:cNvSpPr/>
          <p:nvPr/>
        </p:nvSpPr>
        <p:spPr>
          <a:xfrm>
            <a:off x="880532" y="1279767"/>
            <a:ext cx="10453510" cy="876037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2000" dirty="0" smtClean="0">
                <a:solidFill>
                  <a:schemeClr val="bg1"/>
                </a:solidFill>
              </a:rPr>
              <a:t>Понастоящем </a:t>
            </a:r>
            <a:r>
              <a:rPr lang="bg-BG" sz="2000" dirty="0">
                <a:solidFill>
                  <a:schemeClr val="bg1"/>
                </a:solidFill>
              </a:rPr>
              <a:t>ЕЕСМ е </a:t>
            </a:r>
            <a:r>
              <a:rPr lang="bg-BG" sz="2000" dirty="0" smtClean="0">
                <a:solidFill>
                  <a:schemeClr val="bg1"/>
                </a:solidFill>
              </a:rPr>
              <a:t>сравнима </a:t>
            </a:r>
            <a:r>
              <a:rPr lang="bg-BG" sz="2000" dirty="0">
                <a:solidFill>
                  <a:schemeClr val="bg1"/>
                </a:solidFill>
              </a:rPr>
              <a:t>с мрежата на национален телеком, а </a:t>
            </a:r>
            <a:r>
              <a:rPr lang="bg-BG" sz="2000" dirty="0" smtClean="0">
                <a:solidFill>
                  <a:schemeClr val="bg1"/>
                </a:solidFill>
              </a:rPr>
              <a:t>Интернет достъпът </a:t>
            </a:r>
            <a:r>
              <a:rPr lang="bg-BG" sz="2000" dirty="0">
                <a:solidFill>
                  <a:schemeClr val="bg1"/>
                </a:solidFill>
              </a:rPr>
              <a:t>- с услугите на </a:t>
            </a:r>
            <a:r>
              <a:rPr lang="bg-BG" sz="2000" dirty="0" smtClean="0">
                <a:solidFill>
                  <a:schemeClr val="bg1"/>
                </a:solidFill>
              </a:rPr>
              <a:t>малък локален </a:t>
            </a:r>
            <a:r>
              <a:rPr lang="bg-BG" sz="2000" dirty="0">
                <a:solidFill>
                  <a:schemeClr val="bg1"/>
                </a:solidFill>
              </a:rPr>
              <a:t>интернет </a:t>
            </a:r>
            <a:r>
              <a:rPr lang="bg-BG" sz="2000" dirty="0" smtClean="0">
                <a:solidFill>
                  <a:schemeClr val="bg1"/>
                </a:solidFill>
              </a:rPr>
              <a:t>доставчик.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203" y="2784359"/>
            <a:ext cx="2878205" cy="1847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 Placeholder 4"/>
          <p:cNvSpPr>
            <a:spLocks noGrp="1"/>
          </p:cNvSpPr>
          <p:nvPr/>
        </p:nvSpPr>
        <p:spPr>
          <a:xfrm>
            <a:off x="3724226" y="568710"/>
            <a:ext cx="3886200" cy="1193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>
              <a:solidFill>
                <a:srgbClr val="00206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504" y="2880276"/>
            <a:ext cx="2671850" cy="179423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68799" y="2265718"/>
            <a:ext cx="328200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dirty="0" smtClean="0"/>
              <a:t>Министерски съвет</a:t>
            </a:r>
          </a:p>
          <a:p>
            <a:pPr algn="ctr"/>
            <a:r>
              <a:rPr lang="bg-BG" sz="1200" dirty="0" smtClean="0"/>
              <a:t>(потребител)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4024921" y="2265718"/>
            <a:ext cx="407355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bg-BG" dirty="0" smtClean="0"/>
              <a:t>ЕЕСМ на ИА „ЕМСИС“</a:t>
            </a:r>
          </a:p>
          <a:p>
            <a:pPr algn="ctr"/>
            <a:r>
              <a:rPr lang="bg-BG" sz="1200" dirty="0" smtClean="0"/>
              <a:t>(централизиран доставчик на Интернет и пренос на данни)</a:t>
            </a:r>
            <a:endParaRPr lang="en-US" sz="1200" dirty="0"/>
          </a:p>
        </p:txBody>
      </p:sp>
      <p:cxnSp>
        <p:nvCxnSpPr>
          <p:cNvPr id="16" name="Straight Arrow Connector 15"/>
          <p:cNvCxnSpPr>
            <a:stCxn id="14" idx="3"/>
          </p:cNvCxnSpPr>
          <p:nvPr/>
        </p:nvCxnSpPr>
        <p:spPr>
          <a:xfrm flipV="1">
            <a:off x="3528354" y="3766346"/>
            <a:ext cx="1382620" cy="11048"/>
          </a:xfrm>
          <a:prstGeom prst="straightConnector1">
            <a:avLst/>
          </a:prstGeom>
          <a:ln w="38100">
            <a:solidFill>
              <a:srgbClr val="261C4E"/>
            </a:solidFill>
            <a:headEnd type="arrow" w="med" len="med"/>
            <a:tailEnd type="non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516036" y="3416999"/>
            <a:ext cx="1127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b="1" dirty="0" smtClean="0">
                <a:solidFill>
                  <a:srgbClr val="C00000"/>
                </a:solidFill>
              </a:rPr>
              <a:t>100 </a:t>
            </a:r>
            <a:r>
              <a:rPr lang="en-US" b="1" dirty="0" smtClean="0">
                <a:solidFill>
                  <a:srgbClr val="C00000"/>
                </a:solidFill>
              </a:rPr>
              <a:t>Mbps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8063" y="2997492"/>
            <a:ext cx="1480918" cy="111068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2698" y="3606095"/>
            <a:ext cx="1518138" cy="1142999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9097182" y="2326278"/>
            <a:ext cx="177003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bg-BG" dirty="0" smtClean="0"/>
              <a:t>Администрации</a:t>
            </a:r>
          </a:p>
          <a:p>
            <a:pPr algn="ctr"/>
            <a:r>
              <a:rPr lang="bg-BG" sz="1200" dirty="0" smtClean="0"/>
              <a:t>(потребители)</a:t>
            </a:r>
            <a:endParaRPr lang="en-US" sz="1200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4842509" y="3240834"/>
            <a:ext cx="4474702" cy="538088"/>
          </a:xfrm>
          <a:prstGeom prst="straightConnector1">
            <a:avLst/>
          </a:prstGeom>
          <a:ln w="50800">
            <a:solidFill>
              <a:srgbClr val="261C4E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910974" y="3778922"/>
            <a:ext cx="3754590" cy="36687"/>
          </a:xfrm>
          <a:prstGeom prst="straightConnector1">
            <a:avLst/>
          </a:prstGeom>
          <a:ln w="50800">
            <a:solidFill>
              <a:srgbClr val="261C4E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889951" y="3780639"/>
            <a:ext cx="4694450" cy="559298"/>
          </a:xfrm>
          <a:prstGeom prst="straightConnector1">
            <a:avLst/>
          </a:prstGeom>
          <a:ln w="50800">
            <a:solidFill>
              <a:srgbClr val="261C4E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4889951" y="3766347"/>
            <a:ext cx="882588" cy="1309506"/>
          </a:xfrm>
          <a:prstGeom prst="straightConnector1">
            <a:avLst/>
          </a:prstGeom>
          <a:ln w="38100">
            <a:solidFill>
              <a:srgbClr val="261C4E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050" name="Picture 2" descr="http://cliparts.co/cliparts/6Tp/oG8/6TpoG8xnc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285" y="4869650"/>
            <a:ext cx="2438335" cy="1324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angle 33"/>
          <p:cNvSpPr/>
          <p:nvPr/>
        </p:nvSpPr>
        <p:spPr>
          <a:xfrm>
            <a:off x="5287967" y="5284068"/>
            <a:ext cx="11082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dirty="0" smtClean="0"/>
              <a:t>Интернет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 rot="20623263">
            <a:off x="7207095" y="4649539"/>
            <a:ext cx="1414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b="1" dirty="0" smtClean="0">
                <a:solidFill>
                  <a:srgbClr val="C00000"/>
                </a:solidFill>
              </a:rPr>
              <a:t>27 000 </a:t>
            </a:r>
            <a:r>
              <a:rPr lang="en-US" b="1" dirty="0" smtClean="0">
                <a:solidFill>
                  <a:srgbClr val="C00000"/>
                </a:solidFill>
              </a:rPr>
              <a:t>Mbps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596238" y="4577565"/>
            <a:ext cx="2014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500Mbps + </a:t>
            </a:r>
            <a:r>
              <a:rPr lang="bg-BG" b="1" dirty="0" smtClean="0">
                <a:solidFill>
                  <a:srgbClr val="C00000"/>
                </a:solidFill>
              </a:rPr>
              <a:t>10</a:t>
            </a:r>
            <a:r>
              <a:rPr lang="en-US" b="1" dirty="0" err="1" smtClean="0">
                <a:solidFill>
                  <a:srgbClr val="C00000"/>
                </a:solidFill>
              </a:rPr>
              <a:t>Gbps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36177" y="4935205"/>
            <a:ext cx="3478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400" dirty="0" smtClean="0"/>
              <a:t>Двойно резервирани входни точки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400" dirty="0" smtClean="0"/>
              <a:t>Мониторинг и поддръжка 24х7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400" dirty="0" smtClean="0"/>
              <a:t>Възможност за достатъчен капацитет</a:t>
            </a:r>
            <a:endParaRPr lang="bg-BG" sz="105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400" dirty="0" smtClean="0"/>
              <a:t>Инструменти за защита от проникване, дистрибутирани атаки и налагане на централизирани политики</a:t>
            </a:r>
          </a:p>
        </p:txBody>
      </p:sp>
    </p:spTree>
    <p:extLst>
      <p:ext uri="{BB962C8B-B14F-4D97-AF65-F5344CB8AC3E}">
        <p14:creationId xmlns:p14="http://schemas.microsoft.com/office/powerpoint/2010/main" val="221576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/>
              <a:t>Разходи на администрацията за телекомуникации 2014 г.</a:t>
            </a:r>
            <a:endParaRPr lang="bg-BG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ru-RU" dirty="0" smtClean="0"/>
              <a:t>13.01.2015 г.</a:t>
            </a:r>
            <a:endParaRPr lang="bg-BG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FAE0017-598B-462B-8C1E-FC0140D39A91}" type="slidenum">
              <a:rPr lang="bg-BG" smtClean="0"/>
              <a:pPr/>
              <a:t>4</a:t>
            </a:fld>
            <a:endParaRPr lang="bg-BG" dirty="0"/>
          </a:p>
        </p:txBody>
      </p:sp>
      <p:graphicFrame>
        <p:nvGraphicFramePr>
          <p:cNvPr id="11" name="Char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449573"/>
              </p:ext>
            </p:extLst>
          </p:nvPr>
        </p:nvGraphicFramePr>
        <p:xfrm>
          <a:off x="5486400" y="1356048"/>
          <a:ext cx="5867400" cy="44786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567261"/>
              </p:ext>
            </p:extLst>
          </p:nvPr>
        </p:nvGraphicFramePr>
        <p:xfrm>
          <a:off x="838200" y="1362267"/>
          <a:ext cx="4075922" cy="16312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12462"/>
                <a:gridCol w="1763460"/>
              </a:tblGrid>
              <a:tr h="242597">
                <a:tc>
                  <a:txBody>
                    <a:bodyPr/>
                    <a:lstStyle/>
                    <a:p>
                      <a:pPr algn="l" fontAlgn="b"/>
                      <a:r>
                        <a:rPr lang="bg-BG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Перо</a:t>
                      </a:r>
                      <a:endParaRPr lang="bg-BG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Разход 2014 </a:t>
                      </a:r>
                      <a:r>
                        <a:rPr lang="en-US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(BGN)</a:t>
                      </a:r>
                      <a:endParaRPr lang="bg-BG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277732">
                <a:tc>
                  <a:txBody>
                    <a:bodyPr/>
                    <a:lstStyle/>
                    <a:p>
                      <a:pPr algn="l" fontAlgn="b"/>
                      <a:r>
                        <a:rPr lang="bg-BG" sz="1400" u="none" strike="noStrike" dirty="0">
                          <a:effectLst/>
                        </a:rPr>
                        <a:t>Фиксирани телефони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18 084 671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732">
                <a:tc>
                  <a:txBody>
                    <a:bodyPr/>
                    <a:lstStyle/>
                    <a:p>
                      <a:pPr algn="l" fontAlgn="b"/>
                      <a:r>
                        <a:rPr lang="bg-BG" sz="1400" u="none" strike="noStrike" dirty="0">
                          <a:effectLst/>
                        </a:rPr>
                        <a:t>Мобилни телефони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11 590 330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73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VPN </a:t>
                      </a:r>
                      <a:r>
                        <a:rPr lang="bg-BG" sz="1400" u="none" strike="noStrike" dirty="0" smtClean="0">
                          <a:effectLst/>
                        </a:rPr>
                        <a:t>канали*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4 011 960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732">
                <a:tc>
                  <a:txBody>
                    <a:bodyPr/>
                    <a:lstStyle/>
                    <a:p>
                      <a:pPr algn="l" fontAlgn="b"/>
                      <a:r>
                        <a:rPr lang="bg-BG" sz="1400" u="none" strike="noStrike" dirty="0">
                          <a:effectLst/>
                        </a:rPr>
                        <a:t>Интернет достъп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1 481 723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732">
                <a:tc>
                  <a:txBody>
                    <a:bodyPr/>
                    <a:lstStyle/>
                    <a:p>
                      <a:pPr algn="l" fontAlgn="b"/>
                      <a:r>
                        <a:rPr lang="bg-BG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Общо </a:t>
                      </a:r>
                      <a:r>
                        <a:rPr lang="bg-BG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разходи (</a:t>
                      </a:r>
                      <a:r>
                        <a:rPr lang="en-US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BGN)</a:t>
                      </a:r>
                      <a:endParaRPr lang="bg-BG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35 168 685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38200" y="3073079"/>
            <a:ext cx="405726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400" dirty="0" smtClean="0">
                <a:latin typeface="Palatino Linotype" panose="02040502050505030304" pitchFamily="18" charset="0"/>
              </a:rPr>
              <a:t>* 437 от общо 576 администрации са подали данни за нулеви (0) разходи за </a:t>
            </a:r>
            <a:r>
              <a:rPr lang="en-US" sz="1400" dirty="0" smtClean="0">
                <a:latin typeface="Palatino Linotype" panose="02040502050505030304" pitchFamily="18" charset="0"/>
              </a:rPr>
              <a:t>VPN</a:t>
            </a:r>
            <a:r>
              <a:rPr lang="bg-BG" sz="1400" dirty="0" smtClean="0">
                <a:latin typeface="Palatino Linotype" panose="02040502050505030304" pitchFamily="18" charset="0"/>
              </a:rPr>
              <a:t> канали за пренос на данни в ИСПОДСА за 2014г.</a:t>
            </a:r>
            <a:endParaRPr lang="ru-RU" sz="14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38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Следващи стъпки</a:t>
            </a:r>
            <a:endParaRPr lang="bg-BG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ru-RU" dirty="0" smtClean="0"/>
              <a:t>13.01.2015 г.</a:t>
            </a:r>
            <a:endParaRPr lang="bg-BG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FAE0017-598B-462B-8C1E-FC0140D39A91}" type="slidenum">
              <a:rPr lang="bg-BG" smtClean="0"/>
              <a:pPr/>
              <a:t>5</a:t>
            </a:fld>
            <a:endParaRPr lang="bg-BG" dirty="0"/>
          </a:p>
        </p:txBody>
      </p:sp>
      <p:sp>
        <p:nvSpPr>
          <p:cNvPr id="7" name="Rectangle 6"/>
          <p:cNvSpPr/>
          <p:nvPr/>
        </p:nvSpPr>
        <p:spPr>
          <a:xfrm>
            <a:off x="1762560" y="1279358"/>
            <a:ext cx="9582773" cy="768133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b="1" dirty="0" smtClean="0">
                <a:solidFill>
                  <a:schemeClr val="tx1"/>
                </a:solidFill>
                <a:latin typeface="Palatino Linotype" panose="02040502050505030304" pitchFamily="18" charset="0"/>
              </a:rPr>
              <a:t>Инвентаризация</a:t>
            </a:r>
            <a:r>
              <a:rPr lang="bg-BG" dirty="0" smtClean="0">
                <a:solidFill>
                  <a:schemeClr val="tx1"/>
                </a:solidFill>
                <a:latin typeface="Palatino Linotype" panose="02040502050505030304" pitchFamily="18" charset="0"/>
              </a:rPr>
              <a:t> на наличното оборудване, договори и закупените от </a:t>
            </a:r>
            <a:r>
              <a:rPr lang="en-US" dirty="0" smtClean="0">
                <a:solidFill>
                  <a:schemeClr val="tx1"/>
                </a:solidFill>
                <a:latin typeface="Palatino Linotype" panose="02040502050505030304" pitchFamily="18" charset="0"/>
              </a:rPr>
              <a:t>RIPE</a:t>
            </a:r>
            <a:r>
              <a:rPr lang="bg-BG" dirty="0" smtClean="0">
                <a:solidFill>
                  <a:schemeClr val="tx1"/>
                </a:solidFill>
                <a:latin typeface="Palatino Linotype" panose="02040502050505030304" pitchFamily="18" charset="0"/>
              </a:rPr>
              <a:t> публични </a:t>
            </a:r>
            <a:r>
              <a:rPr lang="en-US" dirty="0" smtClean="0">
                <a:solidFill>
                  <a:schemeClr val="tx1"/>
                </a:solidFill>
                <a:latin typeface="Palatino Linotype" panose="02040502050505030304" pitchFamily="18" charset="0"/>
              </a:rPr>
              <a:t>IPv4</a:t>
            </a:r>
            <a:r>
              <a:rPr lang="bg-BG" dirty="0" smtClean="0">
                <a:solidFill>
                  <a:schemeClr val="tx1"/>
                </a:solidFill>
                <a:latin typeface="Palatino Linotype" panose="02040502050505030304" pitchFamily="18" charset="0"/>
              </a:rPr>
              <a:t> адреси в АМС</a:t>
            </a:r>
            <a:endParaRPr lang="bg-BG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62557" y="2105602"/>
            <a:ext cx="9582773" cy="768927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b="1" dirty="0" smtClean="0">
                <a:solidFill>
                  <a:schemeClr val="tx1"/>
                </a:solidFill>
                <a:latin typeface="Palatino Linotype" panose="02040502050505030304" pitchFamily="18" charset="0"/>
              </a:rPr>
              <a:t>Изготвяне на план за преместване на Интернет възела от АМС в ИА „ЕМСИС“</a:t>
            </a:r>
            <a:endParaRPr lang="bg-BG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43309" y="1278564"/>
            <a:ext cx="807027" cy="768927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1</a:t>
            </a:r>
            <a:endParaRPr lang="bg-BG" sz="24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43309" y="2105602"/>
            <a:ext cx="807027" cy="768927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2</a:t>
            </a:r>
            <a:endParaRPr lang="bg-BG" sz="24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64719" y="2932640"/>
            <a:ext cx="9582776" cy="768927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b="1" dirty="0" smtClean="0">
                <a:solidFill>
                  <a:schemeClr val="tx1"/>
                </a:solidFill>
                <a:latin typeface="Palatino Linotype" panose="02040502050505030304" pitchFamily="18" charset="0"/>
              </a:rPr>
              <a:t>Изготвяне на „Общи условия за ниво на услугите“ от ИА „ЕСМИС“</a:t>
            </a:r>
            <a:endParaRPr lang="bg-BG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43309" y="2932640"/>
            <a:ext cx="807027" cy="768927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3</a:t>
            </a:r>
            <a:endParaRPr lang="bg-BG" sz="24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753427" y="3759676"/>
            <a:ext cx="9582775" cy="768927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b="1" dirty="0" smtClean="0">
                <a:solidFill>
                  <a:schemeClr val="tx1"/>
                </a:solidFill>
                <a:latin typeface="Palatino Linotype" panose="02040502050505030304" pitchFamily="18" charset="0"/>
              </a:rPr>
              <a:t>Поетапно прехвърляне </a:t>
            </a:r>
            <a:r>
              <a:rPr lang="bg-BG" dirty="0" smtClean="0">
                <a:solidFill>
                  <a:schemeClr val="tx1"/>
                </a:solidFill>
                <a:latin typeface="Palatino Linotype" panose="02040502050505030304" pitchFamily="18" charset="0"/>
              </a:rPr>
              <a:t>на договори, доставка, поддръжка и евентуално оборудване от АМС в ИА „ЕСМИС“</a:t>
            </a:r>
            <a:endParaRPr lang="bg-BG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43309" y="3759678"/>
            <a:ext cx="807027" cy="768927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4</a:t>
            </a:r>
            <a:endParaRPr lang="bg-BG" sz="24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43308" y="5413754"/>
            <a:ext cx="807027" cy="768927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>
                <a:solidFill>
                  <a:schemeClr val="bg1"/>
                </a:solidFill>
                <a:latin typeface="Palatino Linotype" panose="02040502050505030304" pitchFamily="18" charset="0"/>
              </a:rPr>
              <a:t>6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764723" y="5413753"/>
            <a:ext cx="9582772" cy="768927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Свързване на ИА „ЕСМИС“ към българския Интернет обмен (</a:t>
            </a:r>
            <a:r>
              <a:rPr lang="en-US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Peer Exchange)</a:t>
            </a:r>
            <a:r>
              <a:rPr lang="bg-BG" dirty="0">
                <a:solidFill>
                  <a:schemeClr val="tx1"/>
                </a:solidFill>
                <a:latin typeface="Palatino Linotype" panose="02040502050505030304" pitchFamily="18" charset="0"/>
              </a:rPr>
              <a:t> на скорост 10</a:t>
            </a:r>
            <a:r>
              <a:rPr lang="en-US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Gbps</a:t>
            </a:r>
            <a:r>
              <a:rPr lang="en-US" dirty="0">
                <a:solidFill>
                  <a:schemeClr val="tx1"/>
                </a:solidFill>
                <a:latin typeface="Palatino Linotype" panose="02040502050505030304" pitchFamily="18" charset="0"/>
              </a:rPr>
              <a:t> (</a:t>
            </a:r>
            <a:r>
              <a:rPr lang="bg-BG" dirty="0">
                <a:solidFill>
                  <a:schemeClr val="tx1"/>
                </a:solidFill>
                <a:latin typeface="Palatino Linotype" panose="02040502050505030304" pitchFamily="18" charset="0"/>
              </a:rPr>
              <a:t>фиксирана такса от </a:t>
            </a:r>
            <a:r>
              <a:rPr lang="en-US" dirty="0">
                <a:solidFill>
                  <a:schemeClr val="tx1"/>
                </a:solidFill>
                <a:latin typeface="Palatino Linotype" panose="02040502050505030304" pitchFamily="18" charset="0"/>
              </a:rPr>
              <a:t>700 EUR </a:t>
            </a:r>
            <a:r>
              <a:rPr lang="bg-BG" dirty="0">
                <a:solidFill>
                  <a:schemeClr val="tx1"/>
                </a:solidFill>
                <a:latin typeface="Palatino Linotype" panose="02040502050505030304" pitchFamily="18" charset="0"/>
              </a:rPr>
              <a:t>на месец за всички телекоми)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43309" y="4586716"/>
            <a:ext cx="807027" cy="768927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5</a:t>
            </a:r>
            <a:endParaRPr lang="bg-BG" sz="24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764723" y="4586716"/>
            <a:ext cx="9582772" cy="768927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b="1" dirty="0" smtClean="0">
                <a:solidFill>
                  <a:schemeClr val="tx1"/>
                </a:solidFill>
                <a:latin typeface="Palatino Linotype" panose="02040502050505030304" pitchFamily="18" charset="0"/>
              </a:rPr>
              <a:t>Оптимизация и консолидиране на използваните </a:t>
            </a:r>
            <a:r>
              <a:rPr lang="en-US" b="1" dirty="0" smtClean="0">
                <a:solidFill>
                  <a:schemeClr val="tx1"/>
                </a:solidFill>
                <a:latin typeface="Palatino Linotype" panose="02040502050505030304" pitchFamily="18" charset="0"/>
              </a:rPr>
              <a:t>IPv4</a:t>
            </a:r>
            <a:r>
              <a:rPr lang="bg-BG" b="1" dirty="0" smtClean="0">
                <a:solidFill>
                  <a:schemeClr val="tx1"/>
                </a:solidFill>
                <a:latin typeface="Palatino Linotype" panose="02040502050505030304" pitchFamily="18" charset="0"/>
              </a:rPr>
              <a:t> адреси</a:t>
            </a:r>
            <a:r>
              <a:rPr lang="bg-BG" dirty="0" smtClean="0">
                <a:solidFill>
                  <a:schemeClr val="tx1"/>
                </a:solidFill>
                <a:latin typeface="Palatino Linotype" panose="02040502050505030304" pitchFamily="18" charset="0"/>
              </a:rPr>
              <a:t>, раздадени на администрацииите, преди </a:t>
            </a:r>
            <a:r>
              <a:rPr lang="en-US" dirty="0" smtClean="0">
                <a:solidFill>
                  <a:schemeClr val="tx1"/>
                </a:solidFill>
                <a:latin typeface="Palatino Linotype" panose="02040502050505030304" pitchFamily="18" charset="0"/>
              </a:rPr>
              <a:t>RIPE</a:t>
            </a:r>
            <a:r>
              <a:rPr lang="bg-BG" dirty="0" smtClean="0">
                <a:solidFill>
                  <a:schemeClr val="tx1"/>
                </a:solidFill>
                <a:latin typeface="Palatino Linotype" panose="02040502050505030304" pitchFamily="18" charset="0"/>
              </a:rPr>
              <a:t> да спре отдаването на такива адреси през 2013г.</a:t>
            </a:r>
            <a:endParaRPr lang="bg-BG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08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3000" dirty="0" smtClean="0">
              <a:solidFill>
                <a:srgbClr val="0C788E"/>
              </a:solidFill>
              <a:cs typeface="Arial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3000" dirty="0">
              <a:solidFill>
                <a:srgbClr val="0C788E"/>
              </a:solidFill>
              <a:cs typeface="Arial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bg-BG" sz="3000" dirty="0" smtClean="0">
              <a:solidFill>
                <a:schemeClr val="accent5">
                  <a:lumMod val="50000"/>
                </a:schemeClr>
              </a:solidFill>
              <a:cs typeface="Arial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bg-BG" sz="3000" dirty="0" smtClean="0">
                <a:solidFill>
                  <a:schemeClr val="accent5">
                    <a:lumMod val="50000"/>
                  </a:schemeClr>
                </a:solidFill>
                <a:cs typeface="Arial" charset="0"/>
              </a:rPr>
              <a:t>БЛАГОДАРЯ </a:t>
            </a:r>
            <a:r>
              <a:rPr lang="bg-BG" sz="3000" dirty="0">
                <a:solidFill>
                  <a:schemeClr val="accent5">
                    <a:lumMod val="50000"/>
                  </a:schemeClr>
                </a:solidFill>
                <a:cs typeface="Arial" charset="0"/>
              </a:rPr>
              <a:t>ЗА ВНИМАНИЕТО</a:t>
            </a:r>
            <a:r>
              <a:rPr lang="en-US" sz="700" dirty="0">
                <a:solidFill>
                  <a:schemeClr val="accent5">
                    <a:lumMod val="50000"/>
                  </a:schemeClr>
                </a:solidFill>
                <a:cs typeface="Arial" charset="0"/>
              </a:rPr>
              <a:t> </a:t>
            </a:r>
            <a:r>
              <a:rPr lang="bg-BG" sz="3400" dirty="0" smtClean="0">
                <a:solidFill>
                  <a:schemeClr val="accent5">
                    <a:lumMod val="50000"/>
                  </a:schemeClr>
                </a:solidFill>
                <a:cs typeface="Arial" charset="0"/>
              </a:rPr>
              <a:t>!</a:t>
            </a:r>
            <a:endParaRPr lang="en-US" sz="3400" dirty="0" smtClean="0">
              <a:solidFill>
                <a:schemeClr val="accent5">
                  <a:lumMod val="50000"/>
                </a:schemeClr>
              </a:solidFill>
              <a:cs typeface="Arial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3400" dirty="0">
              <a:solidFill>
                <a:schemeClr val="accent5">
                  <a:lumMod val="50000"/>
                </a:schemeClr>
              </a:solidFill>
              <a:cs typeface="Arial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bg-BG" sz="1600" dirty="0" smtClean="0">
              <a:solidFill>
                <a:schemeClr val="accent5">
                  <a:lumMod val="50000"/>
                </a:schemeClr>
              </a:solidFill>
              <a:cs typeface="Arial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bg-BG" sz="1600" b="1" dirty="0">
              <a:solidFill>
                <a:schemeClr val="accent5">
                  <a:lumMod val="50000"/>
                </a:schemeClr>
              </a:solidFill>
              <a:cs typeface="Arial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bg-BG" sz="1600" b="1" dirty="0" smtClean="0">
              <a:solidFill>
                <a:schemeClr val="accent5">
                  <a:lumMod val="50000"/>
                </a:schemeClr>
              </a:solidFill>
              <a:cs typeface="Arial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bg-BG" sz="1600" b="1" dirty="0" smtClean="0">
                <a:solidFill>
                  <a:schemeClr val="accent5">
                    <a:lumMod val="50000"/>
                  </a:schemeClr>
                </a:solidFill>
                <a:cs typeface="Arial" charset="0"/>
              </a:rPr>
              <a:t>Васил Величков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bg-BG" sz="1600" b="1" dirty="0" smtClean="0">
              <a:solidFill>
                <a:schemeClr val="accent5">
                  <a:lumMod val="50000"/>
                </a:schemeClr>
              </a:solidFill>
              <a:cs typeface="Arial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bg-BG" sz="1600" dirty="0" smtClean="0">
                <a:solidFill>
                  <a:schemeClr val="accent5">
                    <a:lumMod val="50000"/>
                  </a:schemeClr>
                </a:solidFill>
                <a:cs typeface="Arial" charset="0"/>
              </a:rPr>
              <a:t>Съветник по въпросите на електронното управление в п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cs typeface="Arial" charset="0"/>
              </a:rPr>
              <a:t>олитическия кабинет на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cs typeface="Arial" charset="0"/>
              </a:rPr>
              <a:t>Заместник министър-председателя по 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cs typeface="Arial" charset="0"/>
              </a:rPr>
              <a:t>коалиционна политика и държавна администрация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bg-BG" sz="3400" dirty="0">
              <a:solidFill>
                <a:srgbClr val="0C788E"/>
              </a:solidFill>
              <a:cs typeface="Arial" charset="0"/>
            </a:endParaRPr>
          </a:p>
          <a:p>
            <a:endParaRPr lang="en-US" dirty="0" smtClean="0"/>
          </a:p>
          <a:p>
            <a:pPr marL="0" indent="0">
              <a:buNone/>
            </a:pPr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45769" y="6356350"/>
            <a:ext cx="2743200" cy="365125"/>
          </a:xfrm>
        </p:spPr>
        <p:txBody>
          <a:bodyPr/>
          <a:lstStyle/>
          <a:p>
            <a:fld id="{8FAE0017-598B-462B-8C1E-FC0140D39A91}" type="slidenum">
              <a:rPr lang="bg-BG" smtClean="0"/>
              <a:pPr/>
              <a:t>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1812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2424</TotalTime>
  <Words>429</Words>
  <Application>Microsoft Office PowerPoint</Application>
  <PresentationFormat>Widescreen</PresentationFormat>
  <Paragraphs>84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Palatino Linotype</vt:lpstr>
      <vt:lpstr>Office Theme</vt:lpstr>
      <vt:lpstr>Преместване на Интернет възела, договора за доставка на Интернет за ДА и закупените IPv4 адреси от АМС в ЕСМИС</vt:lpstr>
      <vt:lpstr>Текущо състояние</vt:lpstr>
      <vt:lpstr>Бъдещо състояние</vt:lpstr>
      <vt:lpstr>Разходи на администрацията за телекомуникации 2014 г.</vt:lpstr>
      <vt:lpstr>Следващи стъпки</vt:lpstr>
      <vt:lpstr>PowerPoint Presentation</vt:lpstr>
    </vt:vector>
  </TitlesOfParts>
  <Company>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Антон Герунов</dc:creator>
  <cp:lastModifiedBy>Radostina Iordanova Lipeva</cp:lastModifiedBy>
  <cp:revision>381</cp:revision>
  <cp:lastPrinted>2015-04-24T11:33:54Z</cp:lastPrinted>
  <dcterms:created xsi:type="dcterms:W3CDTF">2015-01-05T12:27:51Z</dcterms:created>
  <dcterms:modified xsi:type="dcterms:W3CDTF">2015-04-24T11:34:36Z</dcterms:modified>
</cp:coreProperties>
</file>