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37" r:id="rId2"/>
    <p:sldId id="381" r:id="rId3"/>
    <p:sldId id="672" r:id="rId4"/>
    <p:sldId id="669" r:id="rId5"/>
    <p:sldId id="667" r:id="rId6"/>
    <p:sldId id="674" r:id="rId7"/>
    <p:sldId id="660" r:id="rId8"/>
    <p:sldId id="673" r:id="rId9"/>
    <p:sldId id="661" r:id="rId10"/>
    <p:sldId id="662" r:id="rId11"/>
    <p:sldId id="663" r:id="rId12"/>
    <p:sldId id="670" r:id="rId13"/>
    <p:sldId id="628" r:id="rId14"/>
    <p:sldId id="629" r:id="rId15"/>
    <p:sldId id="630" r:id="rId16"/>
    <p:sldId id="668" r:id="rId17"/>
    <p:sldId id="665" r:id="rId18"/>
    <p:sldId id="671" r:id="rId19"/>
    <p:sldId id="666" r:id="rId20"/>
    <p:sldId id="636" r:id="rId21"/>
    <p:sldId id="681" r:id="rId22"/>
    <p:sldId id="639" r:id="rId23"/>
    <p:sldId id="640" r:id="rId24"/>
    <p:sldId id="651" r:id="rId25"/>
    <p:sldId id="678" r:id="rId26"/>
    <p:sldId id="653" r:id="rId27"/>
    <p:sldId id="676" r:id="rId28"/>
    <p:sldId id="675" r:id="rId29"/>
    <p:sldId id="677" r:id="rId30"/>
    <p:sldId id="680" r:id="rId3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0" id="{08D81657-3CA5-C642-A807-B5D539F428C1}">
          <p14:sldIdLst>
            <p14:sldId id="437"/>
            <p14:sldId id="381"/>
            <p14:sldId id="672"/>
            <p14:sldId id="669"/>
            <p14:sldId id="667"/>
            <p14:sldId id="674"/>
            <p14:sldId id="660"/>
            <p14:sldId id="673"/>
            <p14:sldId id="661"/>
            <p14:sldId id="662"/>
            <p14:sldId id="663"/>
            <p14:sldId id="670"/>
            <p14:sldId id="628"/>
            <p14:sldId id="629"/>
            <p14:sldId id="630"/>
            <p14:sldId id="668"/>
            <p14:sldId id="665"/>
            <p14:sldId id="671"/>
            <p14:sldId id="666"/>
            <p14:sldId id="636"/>
            <p14:sldId id="681"/>
            <p14:sldId id="639"/>
            <p14:sldId id="640"/>
            <p14:sldId id="651"/>
            <p14:sldId id="678"/>
            <p14:sldId id="653"/>
            <p14:sldId id="676"/>
            <p14:sldId id="675"/>
            <p14:sldId id="677"/>
            <p14:sldId id="68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DDDDD"/>
    <a:srgbClr val="EAEAEA"/>
    <a:srgbClr val="FF00FF"/>
    <a:srgbClr val="ECF5E3"/>
    <a:srgbClr val="FCFCDC"/>
    <a:srgbClr val="F75618"/>
    <a:srgbClr val="FED956"/>
    <a:srgbClr val="FFCB9B"/>
    <a:srgbClr val="FFF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0" autoAdjust="0"/>
    <p:restoredTop sz="92298" autoAdjust="0"/>
  </p:normalViewPr>
  <p:slideViewPr>
    <p:cSldViewPr snapToGrid="0" snapToObjects="1">
      <p:cViewPr>
        <p:scale>
          <a:sx n="108" d="100"/>
          <a:sy n="108" d="100"/>
        </p:scale>
        <p:origin x="-240" y="-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29440"/>
    </p:cViewPr>
  </p:sorterViewPr>
  <p:notesViewPr>
    <p:cSldViewPr snapToGrid="0" snapToObjects="1">
      <p:cViewPr>
        <p:scale>
          <a:sx n="143" d="100"/>
          <a:sy n="143" d="100"/>
        </p:scale>
        <p:origin x="-1936" y="4752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800" b="1" dirty="0">
                <a:solidFill>
                  <a:schemeClr val="accent1">
                    <a:lumMod val="50000"/>
                  </a:schemeClr>
                </a:solidFill>
                <a:effectLst/>
              </a:rPr>
              <a:t>Средно на месец </a:t>
            </a:r>
            <a:r>
              <a:rPr lang="bg-BG" sz="1800" b="1" baseline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2,167 посещения, </a:t>
            </a:r>
            <a:r>
              <a:rPr lang="bg-BG" sz="1800" b="1" baseline="0" dirty="0">
                <a:solidFill>
                  <a:schemeClr val="accent1">
                    <a:lumMod val="50000"/>
                  </a:schemeClr>
                </a:solidFill>
                <a:effectLst/>
              </a:rPr>
              <a:t>72% нови потребители</a:t>
            </a:r>
            <a:endParaRPr lang="bg-BG" dirty="0">
              <a:solidFill>
                <a:schemeClr val="accent1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22897153764013983"/>
          <c:y val="3.30850054652563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440944881889758E-2"/>
          <c:y val="0.14671941195369106"/>
          <c:w val="0.89840702604482137"/>
          <c:h val="0.63239421636883286"/>
        </c:manualLayout>
      </c:layout>
      <c:lineChart>
        <c:grouping val="standard"/>
        <c:varyColors val="0"/>
        <c:ser>
          <c:idx val="0"/>
          <c:order val="0"/>
          <c:cat>
            <c:strRef>
              <c:f>'[1]slide 11'!$A$2:$A$17</c:f>
              <c:strCache>
                <c:ptCount val="16"/>
                <c:pt idx="0">
                  <c:v>Седмица 1</c:v>
                </c:pt>
                <c:pt idx="1">
                  <c:v>Седмица 2</c:v>
                </c:pt>
                <c:pt idx="2">
                  <c:v>Седмица 3</c:v>
                </c:pt>
                <c:pt idx="3">
                  <c:v>Седмица 4</c:v>
                </c:pt>
                <c:pt idx="4">
                  <c:v>Седмица 5</c:v>
                </c:pt>
                <c:pt idx="5">
                  <c:v>Седмица 6</c:v>
                </c:pt>
                <c:pt idx="6">
                  <c:v>Седмица 7</c:v>
                </c:pt>
                <c:pt idx="7">
                  <c:v>Седмица 8</c:v>
                </c:pt>
                <c:pt idx="8">
                  <c:v>Седмица 9</c:v>
                </c:pt>
                <c:pt idx="9">
                  <c:v>Седмица 10</c:v>
                </c:pt>
                <c:pt idx="10">
                  <c:v>Седмица 11</c:v>
                </c:pt>
                <c:pt idx="11">
                  <c:v>Седмица 12</c:v>
                </c:pt>
                <c:pt idx="12">
                  <c:v>Седмица 13</c:v>
                </c:pt>
                <c:pt idx="13">
                  <c:v>Седмица 14</c:v>
                </c:pt>
                <c:pt idx="14">
                  <c:v>Седмица 15</c:v>
                </c:pt>
                <c:pt idx="15">
                  <c:v>Седмица 16</c:v>
                </c:pt>
              </c:strCache>
            </c:strRef>
          </c:cat>
          <c:val>
            <c:numRef>
              <c:f>'[1]slide 11'!$B$2:$B$17</c:f>
              <c:numCache>
                <c:formatCode>General</c:formatCode>
                <c:ptCount val="16"/>
                <c:pt idx="0">
                  <c:v>1215</c:v>
                </c:pt>
                <c:pt idx="1">
                  <c:v>582</c:v>
                </c:pt>
                <c:pt idx="2">
                  <c:v>411</c:v>
                </c:pt>
                <c:pt idx="3">
                  <c:v>521</c:v>
                </c:pt>
                <c:pt idx="4">
                  <c:v>533</c:v>
                </c:pt>
                <c:pt idx="5">
                  <c:v>384</c:v>
                </c:pt>
                <c:pt idx="6">
                  <c:v>476</c:v>
                </c:pt>
                <c:pt idx="7">
                  <c:v>478</c:v>
                </c:pt>
                <c:pt idx="8">
                  <c:v>436</c:v>
                </c:pt>
                <c:pt idx="9">
                  <c:v>303</c:v>
                </c:pt>
                <c:pt idx="10">
                  <c:v>567</c:v>
                </c:pt>
                <c:pt idx="11">
                  <c:v>767</c:v>
                </c:pt>
                <c:pt idx="12">
                  <c:v>596</c:v>
                </c:pt>
                <c:pt idx="13">
                  <c:v>388</c:v>
                </c:pt>
                <c:pt idx="14">
                  <c:v>442</c:v>
                </c:pt>
                <c:pt idx="15">
                  <c:v>479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155648"/>
        <c:axId val="91361664"/>
      </c:lineChart>
      <c:catAx>
        <c:axId val="901556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bg-BG"/>
          </a:p>
        </c:txPr>
        <c:crossAx val="91361664"/>
        <c:crosses val="autoZero"/>
        <c:auto val="1"/>
        <c:lblAlgn val="ctr"/>
        <c:lblOffset val="100"/>
        <c:noMultiLvlLbl val="0"/>
      </c:catAx>
      <c:valAx>
        <c:axId val="91361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bg-BG"/>
          </a:p>
        </c:txPr>
        <c:crossAx val="90155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98CED-1BE7-4DAA-8A57-B12741A05D5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F21D24F-8D9F-4196-8627-F424226890A7}">
      <dgm:prSet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bg-BG" altLang="zh-CN" sz="1400" noProof="0" dirty="0" smtClean="0">
              <a:solidFill>
                <a:srgbClr val="002060"/>
              </a:solidFill>
              <a:latin typeface="+mn-lt"/>
              <a:cs typeface="Arial" pitchFamily="34" charset="0"/>
            </a:rPr>
            <a:t>Обществени</a:t>
          </a:r>
          <a:r>
            <a:rPr lang="bg-BG" altLang="zh-CN" sz="1400" baseline="0" noProof="0" dirty="0" smtClean="0">
              <a:solidFill>
                <a:srgbClr val="002060"/>
              </a:solidFill>
              <a:latin typeface="+mn-lt"/>
              <a:cs typeface="Arial" pitchFamily="34" charset="0"/>
            </a:rPr>
            <a:t> поръчки </a:t>
          </a:r>
          <a:endParaRPr lang="bg-BG" altLang="zh-CN" sz="1400" noProof="0" dirty="0" smtClean="0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2A83555D-6A61-4FC5-A23C-32E6D159BD82}" type="parTrans" cxnId="{DA8411A6-DA3C-4E50-BCA5-9EB644D9DC71}">
      <dgm:prSet/>
      <dgm:spPr/>
      <dgm:t>
        <a:bodyPr/>
        <a:lstStyle/>
        <a:p>
          <a:endParaRPr lang="bg-BG"/>
        </a:p>
      </dgm:t>
    </dgm:pt>
    <dgm:pt modelId="{B06B0F58-CF9E-4875-98C9-4490C1ACA117}" type="sibTrans" cxnId="{DA8411A6-DA3C-4E50-BCA5-9EB644D9DC71}">
      <dgm:prSet/>
      <dgm:spPr/>
      <dgm:t>
        <a:bodyPr/>
        <a:lstStyle/>
        <a:p>
          <a:endParaRPr lang="bg-BG"/>
        </a:p>
      </dgm:t>
    </dgm:pt>
    <dgm:pt modelId="{7E630318-7366-4CCB-A65F-62E919F9C74A}">
      <dgm:prSet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bg-BG" sz="1400" noProof="0" dirty="0" smtClean="0">
              <a:solidFill>
                <a:srgbClr val="002060"/>
              </a:solidFill>
              <a:latin typeface="+mn-lt"/>
              <a:ea typeface="SimSun" pitchFamily="2" charset="-122"/>
              <a:cs typeface="Times New Roman" pitchFamily="18" charset="0"/>
            </a:rPr>
            <a:t>Разписанието на влаковете на </a:t>
          </a:r>
          <a:r>
            <a:rPr lang="en-US" sz="1400" noProof="0" dirty="0" smtClean="0">
              <a:solidFill>
                <a:srgbClr val="002060"/>
              </a:solidFill>
              <a:latin typeface="+mn-lt"/>
              <a:ea typeface="SimSun" pitchFamily="2" charset="-122"/>
              <a:cs typeface="Times New Roman" pitchFamily="18" charset="0"/>
            </a:rPr>
            <a:t>„</a:t>
          </a:r>
          <a:r>
            <a:rPr lang="bg-BG" sz="1400" noProof="0" dirty="0" smtClean="0">
              <a:solidFill>
                <a:srgbClr val="002060"/>
              </a:solidFill>
              <a:latin typeface="+mn-lt"/>
              <a:ea typeface="SimSun" pitchFamily="2" charset="-122"/>
              <a:cs typeface="Times New Roman" pitchFamily="18" charset="0"/>
            </a:rPr>
            <a:t>БДЖ-Пътнически превози</a:t>
          </a:r>
          <a:r>
            <a:rPr lang="en-US" sz="1400" noProof="0" dirty="0" smtClean="0">
              <a:solidFill>
                <a:srgbClr val="002060"/>
              </a:solidFill>
              <a:latin typeface="+mn-lt"/>
              <a:ea typeface="SimSun" pitchFamily="2" charset="-122"/>
              <a:cs typeface="Times New Roman" pitchFamily="18" charset="0"/>
            </a:rPr>
            <a:t>”</a:t>
          </a:r>
          <a:r>
            <a:rPr lang="bg-BG" sz="1400" noProof="0" dirty="0" smtClean="0">
              <a:solidFill>
                <a:srgbClr val="002060"/>
              </a:solidFill>
              <a:latin typeface="+mn-lt"/>
              <a:ea typeface="SimSun" pitchFamily="2" charset="-122"/>
              <a:cs typeface="Times New Roman" pitchFamily="18" charset="0"/>
            </a:rPr>
            <a:t> ЕООД за 2015 г.</a:t>
          </a:r>
          <a:endParaRPr lang="bg-BG" sz="1400" noProof="0" dirty="0">
            <a:solidFill>
              <a:srgbClr val="002060"/>
            </a:solidFill>
            <a:latin typeface="+mn-lt"/>
            <a:ea typeface="SimSun" pitchFamily="2" charset="-122"/>
            <a:cs typeface="Times New Roman" pitchFamily="18" charset="0"/>
          </a:endParaRPr>
        </a:p>
      </dgm:t>
    </dgm:pt>
    <dgm:pt modelId="{382E80F2-32F6-41CB-BDC3-3CA96B6000AF}" type="parTrans" cxnId="{B4BCD56A-FB03-46DF-BC8C-C052CFEC3C02}">
      <dgm:prSet/>
      <dgm:spPr/>
      <dgm:t>
        <a:bodyPr/>
        <a:lstStyle/>
        <a:p>
          <a:endParaRPr lang="bg-BG"/>
        </a:p>
      </dgm:t>
    </dgm:pt>
    <dgm:pt modelId="{FD385BAA-BADB-41A8-82FA-974E891ADFD0}" type="sibTrans" cxnId="{B4BCD56A-FB03-46DF-BC8C-C052CFEC3C02}">
      <dgm:prSet/>
      <dgm:spPr/>
      <dgm:t>
        <a:bodyPr/>
        <a:lstStyle/>
        <a:p>
          <a:endParaRPr lang="bg-BG"/>
        </a:p>
      </dgm:t>
    </dgm:pt>
    <dgm:pt modelId="{C924A583-EEBB-4868-92DB-525319239ED1}">
      <dgm:prSet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bg-BG" altLang="zh-CN" sz="1400" noProof="0" dirty="0" smtClean="0">
              <a:solidFill>
                <a:srgbClr val="002060"/>
              </a:solidFill>
              <a:latin typeface="+mn-lt"/>
              <a:ea typeface="SimSun" pitchFamily="2" charset="-122"/>
              <a:cs typeface="Times New Roman" pitchFamily="18" charset="0"/>
            </a:rPr>
            <a:t>Данни от публичния модул на </a:t>
          </a:r>
          <a:r>
            <a:rPr lang="bg-BG" altLang="zh-CN" sz="1400" noProof="0" dirty="0" err="1" smtClean="0">
              <a:solidFill>
                <a:srgbClr val="002060"/>
              </a:solidFill>
              <a:latin typeface="+mn-lt"/>
              <a:ea typeface="SimSun" pitchFamily="2" charset="-122"/>
              <a:cs typeface="Times New Roman" pitchFamily="18" charset="0"/>
            </a:rPr>
            <a:t>ИСУН</a:t>
          </a:r>
          <a:endParaRPr lang="bg-BG" altLang="zh-CN" sz="1400" noProof="0" dirty="0" smtClean="0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08EDE2F9-2518-497E-A62F-F06DC3620A8D}" type="parTrans" cxnId="{5762EB8F-A84D-4993-BE25-67D5A6FFB6BF}">
      <dgm:prSet/>
      <dgm:spPr/>
      <dgm:t>
        <a:bodyPr/>
        <a:lstStyle/>
        <a:p>
          <a:endParaRPr lang="bg-BG"/>
        </a:p>
      </dgm:t>
    </dgm:pt>
    <dgm:pt modelId="{21AB87F9-3106-4210-AE55-B5FB091C915A}" type="sibTrans" cxnId="{5762EB8F-A84D-4993-BE25-67D5A6FFB6BF}">
      <dgm:prSet/>
      <dgm:spPr/>
      <dgm:t>
        <a:bodyPr/>
        <a:lstStyle/>
        <a:p>
          <a:endParaRPr lang="bg-BG"/>
        </a:p>
      </dgm:t>
    </dgm:pt>
    <dgm:pt modelId="{1D667AB0-947C-4190-9DE6-D1E7A2269F4C}">
      <dgm:prSet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bg-BG" altLang="zh-CN" sz="1400" noProof="0" dirty="0" smtClean="0">
              <a:solidFill>
                <a:srgbClr val="002060"/>
              </a:solidFill>
              <a:latin typeface="+mn-lt"/>
              <a:cs typeface="Arial" pitchFamily="34" charset="0"/>
            </a:rPr>
            <a:t>Данни за качеството на водите;  Данни за степента на замърсяване на почвите</a:t>
          </a:r>
        </a:p>
      </dgm:t>
    </dgm:pt>
    <dgm:pt modelId="{B9978CB8-6C6E-4669-AA4E-5CE2206BA6B0}" type="parTrans" cxnId="{782B64F2-7425-43D3-BA9A-F39B766F521C}">
      <dgm:prSet/>
      <dgm:spPr/>
      <dgm:t>
        <a:bodyPr/>
        <a:lstStyle/>
        <a:p>
          <a:endParaRPr lang="bg-BG"/>
        </a:p>
      </dgm:t>
    </dgm:pt>
    <dgm:pt modelId="{A0F1808B-087C-4C45-A82F-1A53912E7A7F}" type="sibTrans" cxnId="{782B64F2-7425-43D3-BA9A-F39B766F521C}">
      <dgm:prSet/>
      <dgm:spPr/>
      <dgm:t>
        <a:bodyPr/>
        <a:lstStyle/>
        <a:p>
          <a:endParaRPr lang="bg-BG"/>
        </a:p>
      </dgm:t>
    </dgm:pt>
    <dgm:pt modelId="{1C737F13-0F39-46B2-86D2-1C87A6CA0658}">
      <dgm:prSet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bg-BG" altLang="zh-CN" sz="1400" noProof="0" dirty="0" smtClean="0">
              <a:solidFill>
                <a:srgbClr val="002060"/>
              </a:solidFill>
              <a:latin typeface="+mn-lt"/>
              <a:cs typeface="Arial" pitchFamily="34" charset="0"/>
            </a:rPr>
            <a:t>Публичен регистър на лицата, регистрирани по ЗДДС и Публичен регистър на обменните бюра – списък на търговци</a:t>
          </a:r>
        </a:p>
      </dgm:t>
    </dgm:pt>
    <dgm:pt modelId="{76735485-CABA-43F0-A64B-0CB31563231B}" type="parTrans" cxnId="{D57FE5AB-B622-4BD3-843E-894A87E4E403}">
      <dgm:prSet/>
      <dgm:spPr/>
      <dgm:t>
        <a:bodyPr/>
        <a:lstStyle/>
        <a:p>
          <a:endParaRPr lang="bg-BG"/>
        </a:p>
      </dgm:t>
    </dgm:pt>
    <dgm:pt modelId="{A3F2BA02-25B4-42F4-B6B0-66E5B6CAE050}" type="sibTrans" cxnId="{D57FE5AB-B622-4BD3-843E-894A87E4E403}">
      <dgm:prSet/>
      <dgm:spPr/>
      <dgm:t>
        <a:bodyPr/>
        <a:lstStyle/>
        <a:p>
          <a:endParaRPr lang="bg-BG"/>
        </a:p>
      </dgm:t>
    </dgm:pt>
    <dgm:pt modelId="{EFF052BC-8FEB-41C2-8712-3172EDBAC45F}">
      <dgm:prSet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bg-BG" altLang="zh-CN" sz="1400" noProof="0" dirty="0" smtClean="0">
              <a:solidFill>
                <a:srgbClr val="002060"/>
              </a:solidFill>
              <a:latin typeface="+mn-lt"/>
              <a:cs typeface="Arial" pitchFamily="34" charset="0"/>
            </a:rPr>
            <a:t>Списък на туроператорите и туристическите агенти;  Списък на места за настаняване; Списък на заведенията за хранене и развлечения</a:t>
          </a:r>
          <a:endParaRPr lang="bg-BG" altLang="zh-CN" sz="1100" noProof="0" dirty="0" smtClean="0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648FAA11-C2C7-4AFC-B21F-1AD3514AED2F}" type="parTrans" cxnId="{2ED48739-D3A6-48A8-9350-51AD016B7BA5}">
      <dgm:prSet/>
      <dgm:spPr/>
      <dgm:t>
        <a:bodyPr/>
        <a:lstStyle/>
        <a:p>
          <a:endParaRPr lang="bg-BG"/>
        </a:p>
      </dgm:t>
    </dgm:pt>
    <dgm:pt modelId="{1F964804-4EE3-4D8E-BDF8-F1D641011FB0}" type="sibTrans" cxnId="{2ED48739-D3A6-48A8-9350-51AD016B7BA5}">
      <dgm:prSet/>
      <dgm:spPr/>
      <dgm:t>
        <a:bodyPr/>
        <a:lstStyle/>
        <a:p>
          <a:endParaRPr lang="bg-BG"/>
        </a:p>
      </dgm:t>
    </dgm:pt>
    <dgm:pt modelId="{9D23DDDF-73F1-4327-9D5B-625DB694FF3C}" type="pres">
      <dgm:prSet presAssocID="{1B998CED-1BE7-4DAA-8A57-B12741A05D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55BEE685-690C-4A92-B462-6978FDFE0389}" type="pres">
      <dgm:prSet presAssocID="{1B998CED-1BE7-4DAA-8A57-B12741A05D50}" presName="Name1" presStyleCnt="0"/>
      <dgm:spPr/>
    </dgm:pt>
    <dgm:pt modelId="{1E4E76FB-64A6-4B60-8B93-2EEDB4CE476A}" type="pres">
      <dgm:prSet presAssocID="{1B998CED-1BE7-4DAA-8A57-B12741A05D50}" presName="cycle" presStyleCnt="0"/>
      <dgm:spPr/>
    </dgm:pt>
    <dgm:pt modelId="{F9A7FC26-5EC9-4843-8F25-B4F71B34A3BD}" type="pres">
      <dgm:prSet presAssocID="{1B998CED-1BE7-4DAA-8A57-B12741A05D50}" presName="srcNode" presStyleLbl="node1" presStyleIdx="0" presStyleCnt="6"/>
      <dgm:spPr/>
    </dgm:pt>
    <dgm:pt modelId="{A078F567-3DD9-49BB-80ED-BA9F04F95886}" type="pres">
      <dgm:prSet presAssocID="{1B998CED-1BE7-4DAA-8A57-B12741A05D50}" presName="conn" presStyleLbl="parChTrans1D2" presStyleIdx="0" presStyleCnt="1"/>
      <dgm:spPr/>
      <dgm:t>
        <a:bodyPr/>
        <a:lstStyle/>
        <a:p>
          <a:endParaRPr lang="bg-BG"/>
        </a:p>
      </dgm:t>
    </dgm:pt>
    <dgm:pt modelId="{44DAEA43-FE51-4D37-9AAA-01E34B7832CE}" type="pres">
      <dgm:prSet presAssocID="{1B998CED-1BE7-4DAA-8A57-B12741A05D50}" presName="extraNode" presStyleLbl="node1" presStyleIdx="0" presStyleCnt="6"/>
      <dgm:spPr/>
    </dgm:pt>
    <dgm:pt modelId="{C0D0910E-06A7-49E0-B984-72BDFEAED549}" type="pres">
      <dgm:prSet presAssocID="{1B998CED-1BE7-4DAA-8A57-B12741A05D50}" presName="dstNode" presStyleLbl="node1" presStyleIdx="0" presStyleCnt="6"/>
      <dgm:spPr/>
    </dgm:pt>
    <dgm:pt modelId="{5FD20AF7-9271-4D87-9BD2-85261393E3B3}" type="pres">
      <dgm:prSet presAssocID="{DF21D24F-8D9F-4196-8627-F424226890A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2B8A879-018A-44EB-9095-3665ACCC2AD3}" type="pres">
      <dgm:prSet presAssocID="{DF21D24F-8D9F-4196-8627-F424226890A7}" presName="accent_1" presStyleCnt="0"/>
      <dgm:spPr/>
    </dgm:pt>
    <dgm:pt modelId="{4977211A-2917-4EE6-90AA-B68F84C03815}" type="pres">
      <dgm:prSet presAssocID="{DF21D24F-8D9F-4196-8627-F424226890A7}" presName="accentRepeatNode" presStyleLbl="solidFgAcc1" presStyleIdx="0" presStyleCnt="6"/>
      <dgm:spPr>
        <a:solidFill>
          <a:srgbClr val="CC0000"/>
        </a:solidFill>
      </dgm:spPr>
    </dgm:pt>
    <dgm:pt modelId="{1C29B8C6-C575-425B-B252-0EDB6C7116A7}" type="pres">
      <dgm:prSet presAssocID="{7E630318-7366-4CCB-A65F-62E919F9C74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ACB3ACC-44B0-4233-874D-84A51D313F55}" type="pres">
      <dgm:prSet presAssocID="{7E630318-7366-4CCB-A65F-62E919F9C74A}" presName="accent_2" presStyleCnt="0"/>
      <dgm:spPr/>
    </dgm:pt>
    <dgm:pt modelId="{0C3C2F21-8CF6-4D26-ABC1-645D0334B229}" type="pres">
      <dgm:prSet presAssocID="{7E630318-7366-4CCB-A65F-62E919F9C74A}" presName="accentRepeatNode" presStyleLbl="solidFgAcc1" presStyleIdx="1" presStyleCnt="6"/>
      <dgm:spPr>
        <a:solidFill>
          <a:srgbClr val="00B050"/>
        </a:solidFill>
      </dgm:spPr>
    </dgm:pt>
    <dgm:pt modelId="{58D4B706-108A-47AF-B338-A15082A890D3}" type="pres">
      <dgm:prSet presAssocID="{C924A583-EEBB-4868-92DB-525319239ED1}" presName="text_3" presStyleLbl="node1" presStyleIdx="2" presStyleCnt="6" custLinFactNeighborX="208" custLinFactNeighborY="-663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F09D1C9-70A0-4E6A-8C01-026C39EFBE57}" type="pres">
      <dgm:prSet presAssocID="{C924A583-EEBB-4868-92DB-525319239ED1}" presName="accent_3" presStyleCnt="0"/>
      <dgm:spPr/>
    </dgm:pt>
    <dgm:pt modelId="{C5114217-B4BF-4C98-B91B-F49D0D47F49F}" type="pres">
      <dgm:prSet presAssocID="{C924A583-EEBB-4868-92DB-525319239ED1}" presName="accentRepeatNode" presStyleLbl="solidFgAcc1" presStyleIdx="2" presStyleCnt="6"/>
      <dgm:spPr>
        <a:solidFill>
          <a:srgbClr val="0099CC"/>
        </a:solidFill>
      </dgm:spPr>
    </dgm:pt>
    <dgm:pt modelId="{879E8691-2314-4993-BA76-2A8469CD3709}" type="pres">
      <dgm:prSet presAssocID="{1D667AB0-947C-4190-9DE6-D1E7A2269F4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A218AFA-1AF9-4AB8-AFE5-75EE39F54897}" type="pres">
      <dgm:prSet presAssocID="{1D667AB0-947C-4190-9DE6-D1E7A2269F4C}" presName="accent_4" presStyleCnt="0"/>
      <dgm:spPr/>
    </dgm:pt>
    <dgm:pt modelId="{12DA642E-423B-4062-B8D7-B09AC79DAB99}" type="pres">
      <dgm:prSet presAssocID="{1D667AB0-947C-4190-9DE6-D1E7A2269F4C}" presName="accentRepeatNode" presStyleLbl="solidFgAcc1" presStyleIdx="3" presStyleCnt="6"/>
      <dgm:spPr>
        <a:solidFill>
          <a:srgbClr val="CC0000"/>
        </a:solidFill>
      </dgm:spPr>
    </dgm:pt>
    <dgm:pt modelId="{C4AC10A6-2F1E-4184-B551-E29D586A4194}" type="pres">
      <dgm:prSet presAssocID="{1C737F13-0F39-46B2-86D2-1C87A6CA065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22034B1-3E98-4AED-8E26-2247709527A0}" type="pres">
      <dgm:prSet presAssocID="{1C737F13-0F39-46B2-86D2-1C87A6CA0658}" presName="accent_5" presStyleCnt="0"/>
      <dgm:spPr/>
    </dgm:pt>
    <dgm:pt modelId="{5228A4D2-EBE5-4EEE-A812-2904B734CF38}" type="pres">
      <dgm:prSet presAssocID="{1C737F13-0F39-46B2-86D2-1C87A6CA0658}" presName="accentRepeatNode" presStyleLbl="solidFgAcc1" presStyleIdx="4" presStyleCnt="6"/>
      <dgm:spPr>
        <a:solidFill>
          <a:srgbClr val="00B050"/>
        </a:solidFill>
      </dgm:spPr>
      <dgm:t>
        <a:bodyPr/>
        <a:lstStyle/>
        <a:p>
          <a:endParaRPr lang="bg-BG"/>
        </a:p>
      </dgm:t>
    </dgm:pt>
    <dgm:pt modelId="{2F968749-1881-46BA-9212-FF56BE277BBE}" type="pres">
      <dgm:prSet presAssocID="{EFF052BC-8FEB-41C2-8712-3172EDBAC45F}" presName="text_6" presStyleLbl="node1" presStyleIdx="5" presStyleCnt="6" custScaleX="99768" custScaleY="11836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D471B8C-B245-453D-97FB-B25D54C7CF80}" type="pres">
      <dgm:prSet presAssocID="{EFF052BC-8FEB-41C2-8712-3172EDBAC45F}" presName="accent_6" presStyleCnt="0"/>
      <dgm:spPr/>
    </dgm:pt>
    <dgm:pt modelId="{03AFEE25-5153-4470-825C-D3FF93DF2433}" type="pres">
      <dgm:prSet presAssocID="{EFF052BC-8FEB-41C2-8712-3172EDBAC45F}" presName="accentRepeatNode" presStyleLbl="solidFgAcc1" presStyleIdx="5" presStyleCnt="6"/>
      <dgm:spPr>
        <a:solidFill>
          <a:srgbClr val="0099CC"/>
        </a:solidFill>
      </dgm:spPr>
      <dgm:t>
        <a:bodyPr/>
        <a:lstStyle/>
        <a:p>
          <a:endParaRPr lang="bg-BG"/>
        </a:p>
      </dgm:t>
    </dgm:pt>
  </dgm:ptLst>
  <dgm:cxnLst>
    <dgm:cxn modelId="{C7FDFA34-7E2B-4727-8E9C-FA58756E023E}" type="presOf" srcId="{1B998CED-1BE7-4DAA-8A57-B12741A05D50}" destId="{9D23DDDF-73F1-4327-9D5B-625DB694FF3C}" srcOrd="0" destOrd="0" presId="urn:microsoft.com/office/officeart/2008/layout/VerticalCurvedList"/>
    <dgm:cxn modelId="{2ED48739-D3A6-48A8-9350-51AD016B7BA5}" srcId="{1B998CED-1BE7-4DAA-8A57-B12741A05D50}" destId="{EFF052BC-8FEB-41C2-8712-3172EDBAC45F}" srcOrd="5" destOrd="0" parTransId="{648FAA11-C2C7-4AFC-B21F-1AD3514AED2F}" sibTransId="{1F964804-4EE3-4D8E-BDF8-F1D641011FB0}"/>
    <dgm:cxn modelId="{5762EB8F-A84D-4993-BE25-67D5A6FFB6BF}" srcId="{1B998CED-1BE7-4DAA-8A57-B12741A05D50}" destId="{C924A583-EEBB-4868-92DB-525319239ED1}" srcOrd="2" destOrd="0" parTransId="{08EDE2F9-2518-497E-A62F-F06DC3620A8D}" sibTransId="{21AB87F9-3106-4210-AE55-B5FB091C915A}"/>
    <dgm:cxn modelId="{B62BC512-127C-4E81-892B-5B56E84C1D9E}" type="presOf" srcId="{B06B0F58-CF9E-4875-98C9-4490C1ACA117}" destId="{A078F567-3DD9-49BB-80ED-BA9F04F95886}" srcOrd="0" destOrd="0" presId="urn:microsoft.com/office/officeart/2008/layout/VerticalCurvedList"/>
    <dgm:cxn modelId="{F07B605A-84A6-4E3A-A337-5F6E17DCBD2A}" type="presOf" srcId="{C924A583-EEBB-4868-92DB-525319239ED1}" destId="{58D4B706-108A-47AF-B338-A15082A890D3}" srcOrd="0" destOrd="0" presId="urn:microsoft.com/office/officeart/2008/layout/VerticalCurvedList"/>
    <dgm:cxn modelId="{5BB5B0A1-2FFC-45B4-8DB5-BAF6A497956E}" type="presOf" srcId="{7E630318-7366-4CCB-A65F-62E919F9C74A}" destId="{1C29B8C6-C575-425B-B252-0EDB6C7116A7}" srcOrd="0" destOrd="0" presId="urn:microsoft.com/office/officeart/2008/layout/VerticalCurvedList"/>
    <dgm:cxn modelId="{D57FE5AB-B622-4BD3-843E-894A87E4E403}" srcId="{1B998CED-1BE7-4DAA-8A57-B12741A05D50}" destId="{1C737F13-0F39-46B2-86D2-1C87A6CA0658}" srcOrd="4" destOrd="0" parTransId="{76735485-CABA-43F0-A64B-0CB31563231B}" sibTransId="{A3F2BA02-25B4-42F4-B6B0-66E5B6CAE050}"/>
    <dgm:cxn modelId="{B4BCD56A-FB03-46DF-BC8C-C052CFEC3C02}" srcId="{1B998CED-1BE7-4DAA-8A57-B12741A05D50}" destId="{7E630318-7366-4CCB-A65F-62E919F9C74A}" srcOrd="1" destOrd="0" parTransId="{382E80F2-32F6-41CB-BDC3-3CA96B6000AF}" sibTransId="{FD385BAA-BADB-41A8-82FA-974E891ADFD0}"/>
    <dgm:cxn modelId="{9C229DA4-43EA-43BE-9C7F-F768C40F2A32}" type="presOf" srcId="{1C737F13-0F39-46B2-86D2-1C87A6CA0658}" destId="{C4AC10A6-2F1E-4184-B551-E29D586A4194}" srcOrd="0" destOrd="0" presId="urn:microsoft.com/office/officeart/2008/layout/VerticalCurvedList"/>
    <dgm:cxn modelId="{782B64F2-7425-43D3-BA9A-F39B766F521C}" srcId="{1B998CED-1BE7-4DAA-8A57-B12741A05D50}" destId="{1D667AB0-947C-4190-9DE6-D1E7A2269F4C}" srcOrd="3" destOrd="0" parTransId="{B9978CB8-6C6E-4669-AA4E-5CE2206BA6B0}" sibTransId="{A0F1808B-087C-4C45-A82F-1A53912E7A7F}"/>
    <dgm:cxn modelId="{8933E051-2D0F-4FDD-886B-999D908E08C2}" type="presOf" srcId="{DF21D24F-8D9F-4196-8627-F424226890A7}" destId="{5FD20AF7-9271-4D87-9BD2-85261393E3B3}" srcOrd="0" destOrd="0" presId="urn:microsoft.com/office/officeart/2008/layout/VerticalCurvedList"/>
    <dgm:cxn modelId="{DA8411A6-DA3C-4E50-BCA5-9EB644D9DC71}" srcId="{1B998CED-1BE7-4DAA-8A57-B12741A05D50}" destId="{DF21D24F-8D9F-4196-8627-F424226890A7}" srcOrd="0" destOrd="0" parTransId="{2A83555D-6A61-4FC5-A23C-32E6D159BD82}" sibTransId="{B06B0F58-CF9E-4875-98C9-4490C1ACA117}"/>
    <dgm:cxn modelId="{019F63A6-626F-435A-8585-B9B6A295152E}" type="presOf" srcId="{1D667AB0-947C-4190-9DE6-D1E7A2269F4C}" destId="{879E8691-2314-4993-BA76-2A8469CD3709}" srcOrd="0" destOrd="0" presId="urn:microsoft.com/office/officeart/2008/layout/VerticalCurvedList"/>
    <dgm:cxn modelId="{E0A6F33C-5556-4221-A362-C402C46F2EFB}" type="presOf" srcId="{EFF052BC-8FEB-41C2-8712-3172EDBAC45F}" destId="{2F968749-1881-46BA-9212-FF56BE277BBE}" srcOrd="0" destOrd="0" presId="urn:microsoft.com/office/officeart/2008/layout/VerticalCurvedList"/>
    <dgm:cxn modelId="{91F92A1D-9F24-4D4C-8EC3-BFFE9BFF976A}" type="presParOf" srcId="{9D23DDDF-73F1-4327-9D5B-625DB694FF3C}" destId="{55BEE685-690C-4A92-B462-6978FDFE0389}" srcOrd="0" destOrd="0" presId="urn:microsoft.com/office/officeart/2008/layout/VerticalCurvedList"/>
    <dgm:cxn modelId="{68F632BC-EB64-4572-AD85-A01BD0A00DCC}" type="presParOf" srcId="{55BEE685-690C-4A92-B462-6978FDFE0389}" destId="{1E4E76FB-64A6-4B60-8B93-2EEDB4CE476A}" srcOrd="0" destOrd="0" presId="urn:microsoft.com/office/officeart/2008/layout/VerticalCurvedList"/>
    <dgm:cxn modelId="{FCE1A343-1EA6-49AA-B745-DEA2C47BB05E}" type="presParOf" srcId="{1E4E76FB-64A6-4B60-8B93-2EEDB4CE476A}" destId="{F9A7FC26-5EC9-4843-8F25-B4F71B34A3BD}" srcOrd="0" destOrd="0" presId="urn:microsoft.com/office/officeart/2008/layout/VerticalCurvedList"/>
    <dgm:cxn modelId="{3172C6D5-4538-4F58-9F52-865F848B0A66}" type="presParOf" srcId="{1E4E76FB-64A6-4B60-8B93-2EEDB4CE476A}" destId="{A078F567-3DD9-49BB-80ED-BA9F04F95886}" srcOrd="1" destOrd="0" presId="urn:microsoft.com/office/officeart/2008/layout/VerticalCurvedList"/>
    <dgm:cxn modelId="{933AC273-8B68-4FD8-AD5C-D53F1E2C4366}" type="presParOf" srcId="{1E4E76FB-64A6-4B60-8B93-2EEDB4CE476A}" destId="{44DAEA43-FE51-4D37-9AAA-01E34B7832CE}" srcOrd="2" destOrd="0" presId="urn:microsoft.com/office/officeart/2008/layout/VerticalCurvedList"/>
    <dgm:cxn modelId="{3C3EE863-5584-436B-B1B9-6EE47438A8F3}" type="presParOf" srcId="{1E4E76FB-64A6-4B60-8B93-2EEDB4CE476A}" destId="{C0D0910E-06A7-49E0-B984-72BDFEAED549}" srcOrd="3" destOrd="0" presId="urn:microsoft.com/office/officeart/2008/layout/VerticalCurvedList"/>
    <dgm:cxn modelId="{82DADBBC-796F-4266-BACA-744FA98A68F0}" type="presParOf" srcId="{55BEE685-690C-4A92-B462-6978FDFE0389}" destId="{5FD20AF7-9271-4D87-9BD2-85261393E3B3}" srcOrd="1" destOrd="0" presId="urn:microsoft.com/office/officeart/2008/layout/VerticalCurvedList"/>
    <dgm:cxn modelId="{858AF601-04F6-45C5-99F9-7E61CE2FD94E}" type="presParOf" srcId="{55BEE685-690C-4A92-B462-6978FDFE0389}" destId="{E2B8A879-018A-44EB-9095-3665ACCC2AD3}" srcOrd="2" destOrd="0" presId="urn:microsoft.com/office/officeart/2008/layout/VerticalCurvedList"/>
    <dgm:cxn modelId="{444CF2E9-E6B8-4C52-AF83-A48AE1E66171}" type="presParOf" srcId="{E2B8A879-018A-44EB-9095-3665ACCC2AD3}" destId="{4977211A-2917-4EE6-90AA-B68F84C03815}" srcOrd="0" destOrd="0" presId="urn:microsoft.com/office/officeart/2008/layout/VerticalCurvedList"/>
    <dgm:cxn modelId="{02036DAC-B1BB-4B5A-963E-7900612E16CC}" type="presParOf" srcId="{55BEE685-690C-4A92-B462-6978FDFE0389}" destId="{1C29B8C6-C575-425B-B252-0EDB6C7116A7}" srcOrd="3" destOrd="0" presId="urn:microsoft.com/office/officeart/2008/layout/VerticalCurvedList"/>
    <dgm:cxn modelId="{BEEC9D24-5687-422D-95C1-C375BFC503E2}" type="presParOf" srcId="{55BEE685-690C-4A92-B462-6978FDFE0389}" destId="{DACB3ACC-44B0-4233-874D-84A51D313F55}" srcOrd="4" destOrd="0" presId="urn:microsoft.com/office/officeart/2008/layout/VerticalCurvedList"/>
    <dgm:cxn modelId="{C407B2AE-BBF2-44E0-8248-33F28DBFC06E}" type="presParOf" srcId="{DACB3ACC-44B0-4233-874D-84A51D313F55}" destId="{0C3C2F21-8CF6-4D26-ABC1-645D0334B229}" srcOrd="0" destOrd="0" presId="urn:microsoft.com/office/officeart/2008/layout/VerticalCurvedList"/>
    <dgm:cxn modelId="{39B31D88-07E5-4EA6-AC6B-FB43A873E52F}" type="presParOf" srcId="{55BEE685-690C-4A92-B462-6978FDFE0389}" destId="{58D4B706-108A-47AF-B338-A15082A890D3}" srcOrd="5" destOrd="0" presId="urn:microsoft.com/office/officeart/2008/layout/VerticalCurvedList"/>
    <dgm:cxn modelId="{A0DE5E0A-77DA-46D2-A060-BFAED3337614}" type="presParOf" srcId="{55BEE685-690C-4A92-B462-6978FDFE0389}" destId="{7F09D1C9-70A0-4E6A-8C01-026C39EFBE57}" srcOrd="6" destOrd="0" presId="urn:microsoft.com/office/officeart/2008/layout/VerticalCurvedList"/>
    <dgm:cxn modelId="{026A4450-1C9A-40DD-AB27-93F60D88BE7C}" type="presParOf" srcId="{7F09D1C9-70A0-4E6A-8C01-026C39EFBE57}" destId="{C5114217-B4BF-4C98-B91B-F49D0D47F49F}" srcOrd="0" destOrd="0" presId="urn:microsoft.com/office/officeart/2008/layout/VerticalCurvedList"/>
    <dgm:cxn modelId="{E1C30E9C-70EA-43D9-8539-070BEF5694F7}" type="presParOf" srcId="{55BEE685-690C-4A92-B462-6978FDFE0389}" destId="{879E8691-2314-4993-BA76-2A8469CD3709}" srcOrd="7" destOrd="0" presId="urn:microsoft.com/office/officeart/2008/layout/VerticalCurvedList"/>
    <dgm:cxn modelId="{84FFB0DF-AF64-4AF1-84BC-5B9B7BD5C321}" type="presParOf" srcId="{55BEE685-690C-4A92-B462-6978FDFE0389}" destId="{1A218AFA-1AF9-4AB8-AFE5-75EE39F54897}" srcOrd="8" destOrd="0" presId="urn:microsoft.com/office/officeart/2008/layout/VerticalCurvedList"/>
    <dgm:cxn modelId="{2B227A15-9BAC-49D8-8556-5E761B6B2251}" type="presParOf" srcId="{1A218AFA-1AF9-4AB8-AFE5-75EE39F54897}" destId="{12DA642E-423B-4062-B8D7-B09AC79DAB99}" srcOrd="0" destOrd="0" presId="urn:microsoft.com/office/officeart/2008/layout/VerticalCurvedList"/>
    <dgm:cxn modelId="{6ABF2AF4-BE84-4E92-A1DD-3DA3611FAB01}" type="presParOf" srcId="{55BEE685-690C-4A92-B462-6978FDFE0389}" destId="{C4AC10A6-2F1E-4184-B551-E29D586A4194}" srcOrd="9" destOrd="0" presId="urn:microsoft.com/office/officeart/2008/layout/VerticalCurvedList"/>
    <dgm:cxn modelId="{A6155709-5B57-4307-B2FC-BA0E5B6EDC9D}" type="presParOf" srcId="{55BEE685-690C-4A92-B462-6978FDFE0389}" destId="{422034B1-3E98-4AED-8E26-2247709527A0}" srcOrd="10" destOrd="0" presId="urn:microsoft.com/office/officeart/2008/layout/VerticalCurvedList"/>
    <dgm:cxn modelId="{03461952-CE99-43B2-801D-317833DFF6E5}" type="presParOf" srcId="{422034B1-3E98-4AED-8E26-2247709527A0}" destId="{5228A4D2-EBE5-4EEE-A812-2904B734CF38}" srcOrd="0" destOrd="0" presId="urn:microsoft.com/office/officeart/2008/layout/VerticalCurvedList"/>
    <dgm:cxn modelId="{A23C47AA-CA9D-46D4-96BB-53256ACCD058}" type="presParOf" srcId="{55BEE685-690C-4A92-B462-6978FDFE0389}" destId="{2F968749-1881-46BA-9212-FF56BE277BBE}" srcOrd="11" destOrd="0" presId="urn:microsoft.com/office/officeart/2008/layout/VerticalCurvedList"/>
    <dgm:cxn modelId="{5DD6695A-A405-4F62-A4AD-D197EBFB8FBF}" type="presParOf" srcId="{55BEE685-690C-4A92-B462-6978FDFE0389}" destId="{FD471B8C-B245-453D-97FB-B25D54C7CF80}" srcOrd="12" destOrd="0" presId="urn:microsoft.com/office/officeart/2008/layout/VerticalCurvedList"/>
    <dgm:cxn modelId="{FDFD6C2D-76AB-4F8D-98E7-80E84166D5E2}" type="presParOf" srcId="{FD471B8C-B245-453D-97FB-B25D54C7CF80}" destId="{03AFEE25-5153-4470-825C-D3FF93DF24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998CED-1BE7-4DAA-8A57-B12741A05D5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F21D24F-8D9F-4196-8627-F424226890A7}">
      <dgm:prSet custT="1"/>
      <dgm:spPr>
        <a:xfrm>
          <a:off x="328048" y="214010"/>
          <a:ext cx="6169492" cy="427857"/>
        </a:xfrm>
        <a:solidFill>
          <a:srgbClr val="FFFFFF">
            <a:lumMod val="8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CN" sz="2400" dirty="0" smtClean="0">
              <a:solidFill>
                <a:srgbClr val="002060"/>
              </a:solidFill>
              <a:latin typeface="Palatino Linotype" panose="02040502050505030304" pitchFamily="18" charset="0"/>
              <a:ea typeface="SimSun" pitchFamily="2" charset="-122"/>
              <a:cs typeface="Times New Roman" pitchFamily="18" charset="0"/>
            </a:rPr>
            <a:t>Comma-Separated Values (CSV)</a:t>
          </a:r>
          <a:endParaRPr lang="en-US" altLang="zh-CN" sz="2400" dirty="0" smtClean="0">
            <a:solidFill>
              <a:srgbClr val="002060"/>
            </a:solidFill>
            <a:latin typeface="Palatino Linotype" panose="02040502050505030304" pitchFamily="18" charset="0"/>
            <a:ea typeface="+mn-ea"/>
            <a:cs typeface="Arial" pitchFamily="34" charset="0"/>
          </a:endParaRPr>
        </a:p>
      </dgm:t>
    </dgm:pt>
    <dgm:pt modelId="{2A83555D-6A61-4FC5-A23C-32E6D159BD82}" type="parTrans" cxnId="{DA8411A6-DA3C-4E50-BCA5-9EB644D9DC71}">
      <dgm:prSet/>
      <dgm:spPr/>
      <dgm:t>
        <a:bodyPr/>
        <a:lstStyle/>
        <a:p>
          <a:endParaRPr lang="bg-BG"/>
        </a:p>
      </dgm:t>
    </dgm:pt>
    <dgm:pt modelId="{B06B0F58-CF9E-4875-98C9-4490C1ACA117}" type="sibTrans" cxnId="{DA8411A6-DA3C-4E50-BCA5-9EB644D9DC71}">
      <dgm:prSet/>
      <dgm:spPr>
        <a:xfrm>
          <a:off x="-4594335" y="-704407"/>
          <a:ext cx="5472816" cy="5472816"/>
        </a:xfrm>
        <a:noFill/>
        <a:ln w="25400" cap="flat" cmpd="sng" algn="ctr">
          <a:solidFill>
            <a:srgbClr val="BBE0E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7E630318-7366-4CCB-A65F-62E919F9C74A}">
      <dgm:prSet custT="1"/>
      <dgm:spPr>
        <a:xfrm>
          <a:off x="679991" y="855715"/>
          <a:ext cx="5817550" cy="427857"/>
        </a:xfrm>
        <a:solidFill>
          <a:srgbClr val="FFFFFF">
            <a:lumMod val="8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CN" sz="2400" dirty="0" smtClean="0">
              <a:solidFill>
                <a:srgbClr val="002060"/>
              </a:solidFill>
              <a:latin typeface="Palatino Linotype" panose="02040502050505030304" pitchFamily="18" charset="0"/>
              <a:ea typeface="SimSun" pitchFamily="2" charset="-122"/>
              <a:cs typeface="Times New Roman" pitchFamily="18" charset="0"/>
            </a:rPr>
            <a:t>Tab-Separated Values (TSV)</a:t>
          </a:r>
          <a:endParaRPr lang="bg-BG" sz="2400" dirty="0">
            <a:solidFill>
              <a:srgbClr val="002060"/>
            </a:solidFill>
            <a:latin typeface="Palatino Linotype" panose="02040502050505030304" pitchFamily="18" charset="0"/>
            <a:ea typeface="SimSun" pitchFamily="2" charset="-122"/>
            <a:cs typeface="Times New Roman" pitchFamily="18" charset="0"/>
          </a:endParaRPr>
        </a:p>
      </dgm:t>
    </dgm:pt>
    <dgm:pt modelId="{382E80F2-32F6-41CB-BDC3-3CA96B6000AF}" type="parTrans" cxnId="{B4BCD56A-FB03-46DF-BC8C-C052CFEC3C02}">
      <dgm:prSet/>
      <dgm:spPr/>
      <dgm:t>
        <a:bodyPr/>
        <a:lstStyle/>
        <a:p>
          <a:endParaRPr lang="bg-BG"/>
        </a:p>
      </dgm:t>
    </dgm:pt>
    <dgm:pt modelId="{FD385BAA-BADB-41A8-82FA-974E891ADFD0}" type="sibTrans" cxnId="{B4BCD56A-FB03-46DF-BC8C-C052CFEC3C02}">
      <dgm:prSet/>
      <dgm:spPr/>
      <dgm:t>
        <a:bodyPr/>
        <a:lstStyle/>
        <a:p>
          <a:endParaRPr lang="bg-BG"/>
        </a:p>
      </dgm:t>
    </dgm:pt>
    <dgm:pt modelId="{1D667AB0-947C-4190-9DE6-D1E7A2269F4C}">
      <dgm:prSet custT="1"/>
      <dgm:spPr>
        <a:xfrm>
          <a:off x="840925" y="2138720"/>
          <a:ext cx="5656616" cy="427857"/>
        </a:xfrm>
        <a:solidFill>
          <a:srgbClr val="FFFFFF">
            <a:lumMod val="8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br-FR" altLang="zh-CN" sz="2400" dirty="0" smtClean="0">
              <a:solidFill>
                <a:srgbClr val="002060"/>
              </a:solidFill>
              <a:latin typeface="Palatino Linotype" panose="02040502050505030304" pitchFamily="18" charset="0"/>
              <a:ea typeface="SimSun" pitchFamily="2" charset="-122"/>
              <a:cs typeface="Times New Roman" pitchFamily="18" charset="0"/>
            </a:rPr>
            <a:t>Extensible Markup Language (XML)</a:t>
          </a:r>
          <a:endParaRPr lang="en-US" altLang="zh-CN" sz="2400" dirty="0" smtClean="0">
            <a:solidFill>
              <a:srgbClr val="002060"/>
            </a:solidFill>
            <a:latin typeface="Palatino Linotype" panose="02040502050505030304" pitchFamily="18" charset="0"/>
            <a:ea typeface="SimSun" pitchFamily="2" charset="-122"/>
            <a:cs typeface="Times New Roman" pitchFamily="18" charset="0"/>
          </a:endParaRPr>
        </a:p>
      </dgm:t>
    </dgm:pt>
    <dgm:pt modelId="{B9978CB8-6C6E-4669-AA4E-5CE2206BA6B0}" type="parTrans" cxnId="{782B64F2-7425-43D3-BA9A-F39B766F521C}">
      <dgm:prSet/>
      <dgm:spPr/>
      <dgm:t>
        <a:bodyPr/>
        <a:lstStyle/>
        <a:p>
          <a:endParaRPr lang="bg-BG"/>
        </a:p>
      </dgm:t>
    </dgm:pt>
    <dgm:pt modelId="{A0F1808B-087C-4C45-A82F-1A53912E7A7F}" type="sibTrans" cxnId="{782B64F2-7425-43D3-BA9A-F39B766F521C}">
      <dgm:prSet/>
      <dgm:spPr/>
      <dgm:t>
        <a:bodyPr/>
        <a:lstStyle/>
        <a:p>
          <a:endParaRPr lang="bg-BG"/>
        </a:p>
      </dgm:t>
    </dgm:pt>
    <dgm:pt modelId="{75BAAE3F-53DF-4285-8FA3-4FF28F717250}">
      <dgm:prSet custT="1"/>
      <dgm:spPr>
        <a:xfrm>
          <a:off x="679991" y="2780426"/>
          <a:ext cx="5817550" cy="427857"/>
        </a:xfrm>
        <a:solidFill>
          <a:srgbClr val="FFFFFF">
            <a:lumMod val="8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br-FR" altLang="zh-CN" sz="2400" dirty="0" smtClean="0">
              <a:solidFill>
                <a:srgbClr val="002060"/>
              </a:solidFill>
              <a:latin typeface="Palatino Linotype" panose="02040502050505030304" pitchFamily="18" charset="0"/>
              <a:ea typeface="SimSun" pitchFamily="2" charset="-122"/>
              <a:cs typeface="Times New Roman" pitchFamily="18" charset="0"/>
            </a:rPr>
            <a:t>JavaScript Object Notation (JSON)</a:t>
          </a:r>
          <a:endParaRPr lang="bg-BG" altLang="zh-CN" sz="2400" dirty="0" smtClean="0">
            <a:solidFill>
              <a:srgbClr val="002060"/>
            </a:solidFill>
            <a:latin typeface="Palatino Linotype" panose="02040502050505030304" pitchFamily="18" charset="0"/>
            <a:ea typeface="SimSun" pitchFamily="2" charset="-122"/>
            <a:cs typeface="Times New Roman" pitchFamily="18" charset="0"/>
          </a:endParaRPr>
        </a:p>
      </dgm:t>
    </dgm:pt>
    <dgm:pt modelId="{397490F9-230B-4394-8163-6A514344027E}" type="parTrans" cxnId="{52B46079-5F8B-4F9A-A307-25A3E43FB761}">
      <dgm:prSet/>
      <dgm:spPr/>
      <dgm:t>
        <a:bodyPr/>
        <a:lstStyle/>
        <a:p>
          <a:endParaRPr lang="bg-BG"/>
        </a:p>
      </dgm:t>
    </dgm:pt>
    <dgm:pt modelId="{829A036D-CAE7-4347-B156-1802740D6EB6}" type="sibTrans" cxnId="{52B46079-5F8B-4F9A-A307-25A3E43FB761}">
      <dgm:prSet/>
      <dgm:spPr/>
      <dgm:t>
        <a:bodyPr/>
        <a:lstStyle/>
        <a:p>
          <a:endParaRPr lang="bg-BG"/>
        </a:p>
      </dgm:t>
    </dgm:pt>
    <dgm:pt modelId="{EE7BA4CB-E53C-43BD-9F15-BEDDE79CA425}">
      <dgm:prSet custT="1"/>
      <dgm:spPr>
        <a:xfrm>
          <a:off x="328048" y="3422131"/>
          <a:ext cx="6169492" cy="427857"/>
        </a:xfrm>
        <a:solidFill>
          <a:srgbClr val="FFFFFF">
            <a:lumMod val="8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CN" sz="2400" dirty="0" smtClean="0">
              <a:solidFill>
                <a:srgbClr val="002060"/>
              </a:solidFill>
              <a:latin typeface="Palatino Linotype" panose="02040502050505030304" pitchFamily="18" charset="0"/>
              <a:ea typeface="SimSun" pitchFamily="2" charset="-122"/>
              <a:cs typeface="Times New Roman" pitchFamily="18" charset="0"/>
            </a:rPr>
            <a:t>Resource Description Format (RDF)</a:t>
          </a:r>
          <a:endParaRPr lang="bg-BG" altLang="zh-CN" sz="2400" dirty="0" smtClean="0">
            <a:solidFill>
              <a:srgbClr val="002060"/>
            </a:solidFill>
            <a:latin typeface="Palatino Linotype" panose="02040502050505030304" pitchFamily="18" charset="0"/>
            <a:ea typeface="SimSun" pitchFamily="2" charset="-122"/>
            <a:cs typeface="Times New Roman" pitchFamily="18" charset="0"/>
          </a:endParaRPr>
        </a:p>
      </dgm:t>
    </dgm:pt>
    <dgm:pt modelId="{70084B4D-F72B-4E9F-8716-B4D8AA4B2AC9}" type="parTrans" cxnId="{84E75FFE-0497-4C0E-88D5-65C240939C7A}">
      <dgm:prSet/>
      <dgm:spPr/>
      <dgm:t>
        <a:bodyPr/>
        <a:lstStyle/>
        <a:p>
          <a:endParaRPr lang="bg-BG"/>
        </a:p>
      </dgm:t>
    </dgm:pt>
    <dgm:pt modelId="{87BABAC5-5896-4F31-99CF-D994F7A78F80}" type="sibTrans" cxnId="{84E75FFE-0497-4C0E-88D5-65C240939C7A}">
      <dgm:prSet/>
      <dgm:spPr/>
      <dgm:t>
        <a:bodyPr/>
        <a:lstStyle/>
        <a:p>
          <a:endParaRPr lang="bg-BG"/>
        </a:p>
      </dgm:t>
    </dgm:pt>
    <dgm:pt modelId="{9D23DDDF-73F1-4327-9D5B-625DB694FF3C}" type="pres">
      <dgm:prSet presAssocID="{1B998CED-1BE7-4DAA-8A57-B12741A05D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55BEE685-690C-4A92-B462-6978FDFE0389}" type="pres">
      <dgm:prSet presAssocID="{1B998CED-1BE7-4DAA-8A57-B12741A05D50}" presName="Name1" presStyleCnt="0"/>
      <dgm:spPr/>
    </dgm:pt>
    <dgm:pt modelId="{1E4E76FB-64A6-4B60-8B93-2EEDB4CE476A}" type="pres">
      <dgm:prSet presAssocID="{1B998CED-1BE7-4DAA-8A57-B12741A05D50}" presName="cycle" presStyleCnt="0"/>
      <dgm:spPr/>
    </dgm:pt>
    <dgm:pt modelId="{F9A7FC26-5EC9-4843-8F25-B4F71B34A3BD}" type="pres">
      <dgm:prSet presAssocID="{1B998CED-1BE7-4DAA-8A57-B12741A05D50}" presName="srcNode" presStyleLbl="node1" presStyleIdx="0" presStyleCnt="5"/>
      <dgm:spPr/>
    </dgm:pt>
    <dgm:pt modelId="{A078F567-3DD9-49BB-80ED-BA9F04F95886}" type="pres">
      <dgm:prSet presAssocID="{1B998CED-1BE7-4DAA-8A57-B12741A05D50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95"/>
          </a:avLst>
        </a:prstGeom>
      </dgm:spPr>
      <dgm:t>
        <a:bodyPr/>
        <a:lstStyle/>
        <a:p>
          <a:endParaRPr lang="bg-BG"/>
        </a:p>
      </dgm:t>
    </dgm:pt>
    <dgm:pt modelId="{44DAEA43-FE51-4D37-9AAA-01E34B7832CE}" type="pres">
      <dgm:prSet presAssocID="{1B998CED-1BE7-4DAA-8A57-B12741A05D50}" presName="extraNode" presStyleLbl="node1" presStyleIdx="0" presStyleCnt="5"/>
      <dgm:spPr/>
    </dgm:pt>
    <dgm:pt modelId="{C0D0910E-06A7-49E0-B984-72BDFEAED549}" type="pres">
      <dgm:prSet presAssocID="{1B998CED-1BE7-4DAA-8A57-B12741A05D50}" presName="dstNode" presStyleLbl="node1" presStyleIdx="0" presStyleCnt="5"/>
      <dgm:spPr/>
    </dgm:pt>
    <dgm:pt modelId="{5FD20AF7-9271-4D87-9BD2-85261393E3B3}" type="pres">
      <dgm:prSet presAssocID="{DF21D24F-8D9F-4196-8627-F424226890A7}" presName="text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E2B8A879-018A-44EB-9095-3665ACCC2AD3}" type="pres">
      <dgm:prSet presAssocID="{DF21D24F-8D9F-4196-8627-F424226890A7}" presName="accent_1" presStyleCnt="0"/>
      <dgm:spPr/>
    </dgm:pt>
    <dgm:pt modelId="{4977211A-2917-4EE6-90AA-B68F84C03815}" type="pres">
      <dgm:prSet presAssocID="{DF21D24F-8D9F-4196-8627-F424226890A7}" presName="accentRepeatNode" presStyleLbl="solidFgAcc1" presStyleIdx="0" presStyleCnt="5"/>
      <dgm:spPr>
        <a:xfrm>
          <a:off x="60637" y="160528"/>
          <a:ext cx="534822" cy="534822"/>
        </a:xfrm>
        <a:prstGeom prst="ellipse">
          <a:avLst/>
        </a:prstGeom>
        <a:solidFill>
          <a:srgbClr val="CC0000"/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1C29B8C6-C575-425B-B252-0EDB6C7116A7}" type="pres">
      <dgm:prSet presAssocID="{7E630318-7366-4CCB-A65F-62E919F9C74A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DACB3ACC-44B0-4233-874D-84A51D313F55}" type="pres">
      <dgm:prSet presAssocID="{7E630318-7366-4CCB-A65F-62E919F9C74A}" presName="accent_2" presStyleCnt="0"/>
      <dgm:spPr/>
    </dgm:pt>
    <dgm:pt modelId="{0C3C2F21-8CF6-4D26-ABC1-645D0334B229}" type="pres">
      <dgm:prSet presAssocID="{7E630318-7366-4CCB-A65F-62E919F9C74A}" presName="accentRepeatNode" presStyleLbl="solidFgAcc1" presStyleIdx="1" presStyleCnt="5"/>
      <dgm:spPr>
        <a:xfrm>
          <a:off x="412579" y="802233"/>
          <a:ext cx="534822" cy="53482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6BC952B4-BF43-46B6-A510-65374C726389}" type="pres">
      <dgm:prSet presAssocID="{1D667AB0-947C-4190-9DE6-D1E7A2269F4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2C2DC9A-2626-4843-9B48-D6F895420FCF}" type="pres">
      <dgm:prSet presAssocID="{1D667AB0-947C-4190-9DE6-D1E7A2269F4C}" presName="accent_3" presStyleCnt="0"/>
      <dgm:spPr/>
    </dgm:pt>
    <dgm:pt modelId="{12DA642E-423B-4062-B8D7-B09AC79DAB99}" type="pres">
      <dgm:prSet presAssocID="{1D667AB0-947C-4190-9DE6-D1E7A2269F4C}" presName="accentRepeatNode" presStyleLbl="solidFgAcc1" presStyleIdx="2" presStyleCnt="5"/>
      <dgm:spPr>
        <a:xfrm>
          <a:off x="573514" y="2085238"/>
          <a:ext cx="534822" cy="53482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BC73A6CF-96A9-4028-AD95-40920881632E}" type="pres">
      <dgm:prSet presAssocID="{75BAAE3F-53DF-4285-8FA3-4FF28F71725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BCB8C0D-1B4B-4B69-B18C-836CA1B1C667}" type="pres">
      <dgm:prSet presAssocID="{75BAAE3F-53DF-4285-8FA3-4FF28F717250}" presName="accent_4" presStyleCnt="0"/>
      <dgm:spPr/>
    </dgm:pt>
    <dgm:pt modelId="{09636AF8-2C3D-4790-8A93-7F19107963ED}" type="pres">
      <dgm:prSet presAssocID="{75BAAE3F-53DF-4285-8FA3-4FF28F717250}" presName="accentRepeatNode" presStyleLbl="solidFgAcc1" presStyleIdx="3" presStyleCnt="5"/>
      <dgm:spPr>
        <a:xfrm>
          <a:off x="412579" y="2726944"/>
          <a:ext cx="534822" cy="53482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BFCF7F81-BB13-43EF-B935-6B00256356C2}" type="pres">
      <dgm:prSet presAssocID="{EE7BA4CB-E53C-43BD-9F15-BEDDE79CA42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33D227E-2F03-40ED-8E36-470707D28A83}" type="pres">
      <dgm:prSet presAssocID="{EE7BA4CB-E53C-43BD-9F15-BEDDE79CA425}" presName="accent_5" presStyleCnt="0"/>
      <dgm:spPr/>
    </dgm:pt>
    <dgm:pt modelId="{4FB17D57-8679-4B4B-A959-7642B00BF623}" type="pres">
      <dgm:prSet presAssocID="{EE7BA4CB-E53C-43BD-9F15-BEDDE79CA425}" presName="accentRepeatNode" presStyleLbl="solidFgAcc1" presStyleIdx="4" presStyleCnt="5"/>
      <dgm:spPr>
        <a:xfrm>
          <a:off x="60637" y="3368649"/>
          <a:ext cx="534822" cy="534822"/>
        </a:xfrm>
        <a:prstGeom prst="ellipse">
          <a:avLst/>
        </a:prstGeom>
        <a:solidFill>
          <a:srgbClr val="0099CC"/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</dgm:ptLst>
  <dgm:cxnLst>
    <dgm:cxn modelId="{48200C5E-5B22-461D-8D43-A199B2D60C4C}" type="presOf" srcId="{B06B0F58-CF9E-4875-98C9-4490C1ACA117}" destId="{A078F567-3DD9-49BB-80ED-BA9F04F95886}" srcOrd="0" destOrd="0" presId="urn:microsoft.com/office/officeart/2008/layout/VerticalCurvedList"/>
    <dgm:cxn modelId="{4683F267-35C1-45F9-878E-92816A7A2FCB}" type="presOf" srcId="{7E630318-7366-4CCB-A65F-62E919F9C74A}" destId="{1C29B8C6-C575-425B-B252-0EDB6C7116A7}" srcOrd="0" destOrd="0" presId="urn:microsoft.com/office/officeart/2008/layout/VerticalCurvedList"/>
    <dgm:cxn modelId="{3ECEEFA7-A83D-4932-B527-14BDE551D2EA}" type="presOf" srcId="{1B998CED-1BE7-4DAA-8A57-B12741A05D50}" destId="{9D23DDDF-73F1-4327-9D5B-625DB694FF3C}" srcOrd="0" destOrd="0" presId="urn:microsoft.com/office/officeart/2008/layout/VerticalCurvedList"/>
    <dgm:cxn modelId="{84E75FFE-0497-4C0E-88D5-65C240939C7A}" srcId="{1B998CED-1BE7-4DAA-8A57-B12741A05D50}" destId="{EE7BA4CB-E53C-43BD-9F15-BEDDE79CA425}" srcOrd="4" destOrd="0" parTransId="{70084B4D-F72B-4E9F-8716-B4D8AA4B2AC9}" sibTransId="{87BABAC5-5896-4F31-99CF-D994F7A78F80}"/>
    <dgm:cxn modelId="{B4BCD56A-FB03-46DF-BC8C-C052CFEC3C02}" srcId="{1B998CED-1BE7-4DAA-8A57-B12741A05D50}" destId="{7E630318-7366-4CCB-A65F-62E919F9C74A}" srcOrd="1" destOrd="0" parTransId="{382E80F2-32F6-41CB-BDC3-3CA96B6000AF}" sibTransId="{FD385BAA-BADB-41A8-82FA-974E891ADFD0}"/>
    <dgm:cxn modelId="{1FA4B495-E2F4-4FB4-B15F-4FBBB27D3185}" type="presOf" srcId="{EE7BA4CB-E53C-43BD-9F15-BEDDE79CA425}" destId="{BFCF7F81-BB13-43EF-B935-6B00256356C2}" srcOrd="0" destOrd="0" presId="urn:microsoft.com/office/officeart/2008/layout/VerticalCurvedList"/>
    <dgm:cxn modelId="{404CFDB6-8E1B-4006-A44E-2F7CE1565F86}" type="presOf" srcId="{1D667AB0-947C-4190-9DE6-D1E7A2269F4C}" destId="{6BC952B4-BF43-46B6-A510-65374C726389}" srcOrd="0" destOrd="0" presId="urn:microsoft.com/office/officeart/2008/layout/VerticalCurvedList"/>
    <dgm:cxn modelId="{FA23A7C8-E2CA-4725-9046-BF6F84FF6DC9}" type="presOf" srcId="{DF21D24F-8D9F-4196-8627-F424226890A7}" destId="{5FD20AF7-9271-4D87-9BD2-85261393E3B3}" srcOrd="0" destOrd="0" presId="urn:microsoft.com/office/officeart/2008/layout/VerticalCurvedList"/>
    <dgm:cxn modelId="{782B64F2-7425-43D3-BA9A-F39B766F521C}" srcId="{1B998CED-1BE7-4DAA-8A57-B12741A05D50}" destId="{1D667AB0-947C-4190-9DE6-D1E7A2269F4C}" srcOrd="2" destOrd="0" parTransId="{B9978CB8-6C6E-4669-AA4E-5CE2206BA6B0}" sibTransId="{A0F1808B-087C-4C45-A82F-1A53912E7A7F}"/>
    <dgm:cxn modelId="{11266E16-4845-434B-815C-6F3CDEE22587}" type="presOf" srcId="{75BAAE3F-53DF-4285-8FA3-4FF28F717250}" destId="{BC73A6CF-96A9-4028-AD95-40920881632E}" srcOrd="0" destOrd="0" presId="urn:microsoft.com/office/officeart/2008/layout/VerticalCurvedList"/>
    <dgm:cxn modelId="{DA8411A6-DA3C-4E50-BCA5-9EB644D9DC71}" srcId="{1B998CED-1BE7-4DAA-8A57-B12741A05D50}" destId="{DF21D24F-8D9F-4196-8627-F424226890A7}" srcOrd="0" destOrd="0" parTransId="{2A83555D-6A61-4FC5-A23C-32E6D159BD82}" sibTransId="{B06B0F58-CF9E-4875-98C9-4490C1ACA117}"/>
    <dgm:cxn modelId="{52B46079-5F8B-4F9A-A307-25A3E43FB761}" srcId="{1B998CED-1BE7-4DAA-8A57-B12741A05D50}" destId="{75BAAE3F-53DF-4285-8FA3-4FF28F717250}" srcOrd="3" destOrd="0" parTransId="{397490F9-230B-4394-8163-6A514344027E}" sibTransId="{829A036D-CAE7-4347-B156-1802740D6EB6}"/>
    <dgm:cxn modelId="{EAFF9E39-4487-4C8D-8398-6B166A80C7B1}" type="presParOf" srcId="{9D23DDDF-73F1-4327-9D5B-625DB694FF3C}" destId="{55BEE685-690C-4A92-B462-6978FDFE0389}" srcOrd="0" destOrd="0" presId="urn:microsoft.com/office/officeart/2008/layout/VerticalCurvedList"/>
    <dgm:cxn modelId="{7511ED6A-7E45-4C13-BC88-30DD22511FC2}" type="presParOf" srcId="{55BEE685-690C-4A92-B462-6978FDFE0389}" destId="{1E4E76FB-64A6-4B60-8B93-2EEDB4CE476A}" srcOrd="0" destOrd="0" presId="urn:microsoft.com/office/officeart/2008/layout/VerticalCurvedList"/>
    <dgm:cxn modelId="{A70FD923-E620-46BB-ACCF-3E24CE9EE955}" type="presParOf" srcId="{1E4E76FB-64A6-4B60-8B93-2EEDB4CE476A}" destId="{F9A7FC26-5EC9-4843-8F25-B4F71B34A3BD}" srcOrd="0" destOrd="0" presId="urn:microsoft.com/office/officeart/2008/layout/VerticalCurvedList"/>
    <dgm:cxn modelId="{B5E99AE1-3ACB-4A40-8CAF-F52336BCC42D}" type="presParOf" srcId="{1E4E76FB-64A6-4B60-8B93-2EEDB4CE476A}" destId="{A078F567-3DD9-49BB-80ED-BA9F04F95886}" srcOrd="1" destOrd="0" presId="urn:microsoft.com/office/officeart/2008/layout/VerticalCurvedList"/>
    <dgm:cxn modelId="{FEE27637-67F4-4517-A4D4-3F2D88B6BE41}" type="presParOf" srcId="{1E4E76FB-64A6-4B60-8B93-2EEDB4CE476A}" destId="{44DAEA43-FE51-4D37-9AAA-01E34B7832CE}" srcOrd="2" destOrd="0" presId="urn:microsoft.com/office/officeart/2008/layout/VerticalCurvedList"/>
    <dgm:cxn modelId="{C664B5FF-B0CE-4631-A3F4-3F26EA1A99D7}" type="presParOf" srcId="{1E4E76FB-64A6-4B60-8B93-2EEDB4CE476A}" destId="{C0D0910E-06A7-49E0-B984-72BDFEAED549}" srcOrd="3" destOrd="0" presId="urn:microsoft.com/office/officeart/2008/layout/VerticalCurvedList"/>
    <dgm:cxn modelId="{FC119F06-B49E-4DDF-ADE6-1C7363C8E96C}" type="presParOf" srcId="{55BEE685-690C-4A92-B462-6978FDFE0389}" destId="{5FD20AF7-9271-4D87-9BD2-85261393E3B3}" srcOrd="1" destOrd="0" presId="urn:microsoft.com/office/officeart/2008/layout/VerticalCurvedList"/>
    <dgm:cxn modelId="{46AFC511-53B7-4A15-A980-C14A17B54865}" type="presParOf" srcId="{55BEE685-690C-4A92-B462-6978FDFE0389}" destId="{E2B8A879-018A-44EB-9095-3665ACCC2AD3}" srcOrd="2" destOrd="0" presId="urn:microsoft.com/office/officeart/2008/layout/VerticalCurvedList"/>
    <dgm:cxn modelId="{39033F55-B218-4BD0-B0BC-D69286A0469A}" type="presParOf" srcId="{E2B8A879-018A-44EB-9095-3665ACCC2AD3}" destId="{4977211A-2917-4EE6-90AA-B68F84C03815}" srcOrd="0" destOrd="0" presId="urn:microsoft.com/office/officeart/2008/layout/VerticalCurvedList"/>
    <dgm:cxn modelId="{7CB11205-E1B1-4B96-B532-585D447F41C6}" type="presParOf" srcId="{55BEE685-690C-4A92-B462-6978FDFE0389}" destId="{1C29B8C6-C575-425B-B252-0EDB6C7116A7}" srcOrd="3" destOrd="0" presId="urn:microsoft.com/office/officeart/2008/layout/VerticalCurvedList"/>
    <dgm:cxn modelId="{13957DB7-4FBE-4644-9A95-0919946EE21A}" type="presParOf" srcId="{55BEE685-690C-4A92-B462-6978FDFE0389}" destId="{DACB3ACC-44B0-4233-874D-84A51D313F55}" srcOrd="4" destOrd="0" presId="urn:microsoft.com/office/officeart/2008/layout/VerticalCurvedList"/>
    <dgm:cxn modelId="{EF5E9051-237D-4EB2-B539-DE5E602FDE73}" type="presParOf" srcId="{DACB3ACC-44B0-4233-874D-84A51D313F55}" destId="{0C3C2F21-8CF6-4D26-ABC1-645D0334B229}" srcOrd="0" destOrd="0" presId="urn:microsoft.com/office/officeart/2008/layout/VerticalCurvedList"/>
    <dgm:cxn modelId="{4B3B8FB9-51B3-4839-BB06-2C7A4B6DFA0F}" type="presParOf" srcId="{55BEE685-690C-4A92-B462-6978FDFE0389}" destId="{6BC952B4-BF43-46B6-A510-65374C726389}" srcOrd="5" destOrd="0" presId="urn:microsoft.com/office/officeart/2008/layout/VerticalCurvedList"/>
    <dgm:cxn modelId="{74AB0F12-A967-4543-975D-11FBEE338994}" type="presParOf" srcId="{55BEE685-690C-4A92-B462-6978FDFE0389}" destId="{62C2DC9A-2626-4843-9B48-D6F895420FCF}" srcOrd="6" destOrd="0" presId="urn:microsoft.com/office/officeart/2008/layout/VerticalCurvedList"/>
    <dgm:cxn modelId="{1CF8BF1E-2B03-404A-9A1C-3C56830C451A}" type="presParOf" srcId="{62C2DC9A-2626-4843-9B48-D6F895420FCF}" destId="{12DA642E-423B-4062-B8D7-B09AC79DAB99}" srcOrd="0" destOrd="0" presId="urn:microsoft.com/office/officeart/2008/layout/VerticalCurvedList"/>
    <dgm:cxn modelId="{3B48B8F0-5A32-4B09-B0C3-AB26786A0739}" type="presParOf" srcId="{55BEE685-690C-4A92-B462-6978FDFE0389}" destId="{BC73A6CF-96A9-4028-AD95-40920881632E}" srcOrd="7" destOrd="0" presId="urn:microsoft.com/office/officeart/2008/layout/VerticalCurvedList"/>
    <dgm:cxn modelId="{16B0283C-B0FE-4515-AC17-7FB29CBC8E92}" type="presParOf" srcId="{55BEE685-690C-4A92-B462-6978FDFE0389}" destId="{2BCB8C0D-1B4B-4B69-B18C-836CA1B1C667}" srcOrd="8" destOrd="0" presId="urn:microsoft.com/office/officeart/2008/layout/VerticalCurvedList"/>
    <dgm:cxn modelId="{3E24BB96-A722-4724-842A-538B7F2B68E6}" type="presParOf" srcId="{2BCB8C0D-1B4B-4B69-B18C-836CA1B1C667}" destId="{09636AF8-2C3D-4790-8A93-7F19107963ED}" srcOrd="0" destOrd="0" presId="urn:microsoft.com/office/officeart/2008/layout/VerticalCurvedList"/>
    <dgm:cxn modelId="{C758A2F1-3F7A-4AB8-B06F-2861663FAFBD}" type="presParOf" srcId="{55BEE685-690C-4A92-B462-6978FDFE0389}" destId="{BFCF7F81-BB13-43EF-B935-6B00256356C2}" srcOrd="9" destOrd="0" presId="urn:microsoft.com/office/officeart/2008/layout/VerticalCurvedList"/>
    <dgm:cxn modelId="{922D0756-5E7A-405F-BE79-A3A77C8BAF92}" type="presParOf" srcId="{55BEE685-690C-4A92-B462-6978FDFE0389}" destId="{033D227E-2F03-40ED-8E36-470707D28A83}" srcOrd="10" destOrd="0" presId="urn:microsoft.com/office/officeart/2008/layout/VerticalCurvedList"/>
    <dgm:cxn modelId="{0AB1E3CB-F5C7-489E-97F0-3AB12BB7760A}" type="presParOf" srcId="{033D227E-2F03-40ED-8E36-470707D28A83}" destId="{4FB17D57-8679-4B4B-A959-7642B00BF6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8F567-3DD9-49BB-80ED-BA9F04F95886}">
      <dsp:nvSpPr>
        <dsp:cNvPr id="0" name=""/>
        <dsp:cNvSpPr/>
      </dsp:nvSpPr>
      <dsp:spPr>
        <a:xfrm>
          <a:off x="-5517514" y="-844755"/>
          <a:ext cx="6569486" cy="6569486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20AF7-9271-4D87-9BD2-85261393E3B3}">
      <dsp:nvSpPr>
        <dsp:cNvPr id="0" name=""/>
        <dsp:cNvSpPr/>
      </dsp:nvSpPr>
      <dsp:spPr>
        <a:xfrm>
          <a:off x="392107" y="256979"/>
          <a:ext cx="8145899" cy="513763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zh-CN" sz="1400" kern="1200" noProof="0" dirty="0" smtClean="0">
              <a:solidFill>
                <a:srgbClr val="002060"/>
              </a:solidFill>
              <a:latin typeface="+mn-lt"/>
              <a:cs typeface="Arial" pitchFamily="34" charset="0"/>
            </a:rPr>
            <a:t>Обществени</a:t>
          </a:r>
          <a:r>
            <a:rPr lang="bg-BG" altLang="zh-CN" sz="1400" kern="1200" baseline="0" noProof="0" dirty="0" smtClean="0">
              <a:solidFill>
                <a:srgbClr val="002060"/>
              </a:solidFill>
              <a:latin typeface="+mn-lt"/>
              <a:cs typeface="Arial" pitchFamily="34" charset="0"/>
            </a:rPr>
            <a:t> поръчки </a:t>
          </a:r>
          <a:endParaRPr lang="bg-BG" altLang="zh-CN" sz="1400" kern="1200" noProof="0" dirty="0" smtClean="0">
            <a:solidFill>
              <a:srgbClr val="002060"/>
            </a:solidFill>
            <a:latin typeface="+mn-lt"/>
            <a:cs typeface="Arial" pitchFamily="34" charset="0"/>
          </a:endParaRPr>
        </a:p>
      </dsp:txBody>
      <dsp:txXfrm>
        <a:off x="392107" y="256979"/>
        <a:ext cx="8145899" cy="513763"/>
      </dsp:txXfrm>
    </dsp:sp>
    <dsp:sp modelId="{4977211A-2917-4EE6-90AA-B68F84C03815}">
      <dsp:nvSpPr>
        <dsp:cNvPr id="0" name=""/>
        <dsp:cNvSpPr/>
      </dsp:nvSpPr>
      <dsp:spPr>
        <a:xfrm>
          <a:off x="71005" y="192759"/>
          <a:ext cx="642204" cy="642204"/>
        </a:xfrm>
        <a:prstGeom prst="ellipse">
          <a:avLst/>
        </a:prstGeom>
        <a:solidFill>
          <a:srgbClr val="CC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9B8C6-C575-425B-B252-0EDB6C7116A7}">
      <dsp:nvSpPr>
        <dsp:cNvPr id="0" name=""/>
        <dsp:cNvSpPr/>
      </dsp:nvSpPr>
      <dsp:spPr>
        <a:xfrm>
          <a:off x="814713" y="1027527"/>
          <a:ext cx="7723293" cy="513763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noProof="0" dirty="0" smtClean="0">
              <a:solidFill>
                <a:srgbClr val="002060"/>
              </a:solidFill>
              <a:latin typeface="+mn-lt"/>
              <a:ea typeface="SimSun" pitchFamily="2" charset="-122"/>
              <a:cs typeface="Times New Roman" pitchFamily="18" charset="0"/>
            </a:rPr>
            <a:t>Разписанието на влаковете на </a:t>
          </a:r>
          <a:r>
            <a:rPr lang="en-US" sz="1400" kern="1200" noProof="0" dirty="0" smtClean="0">
              <a:solidFill>
                <a:srgbClr val="002060"/>
              </a:solidFill>
              <a:latin typeface="+mn-lt"/>
              <a:ea typeface="SimSun" pitchFamily="2" charset="-122"/>
              <a:cs typeface="Times New Roman" pitchFamily="18" charset="0"/>
            </a:rPr>
            <a:t>„</a:t>
          </a:r>
          <a:r>
            <a:rPr lang="bg-BG" sz="1400" kern="1200" noProof="0" dirty="0" smtClean="0">
              <a:solidFill>
                <a:srgbClr val="002060"/>
              </a:solidFill>
              <a:latin typeface="+mn-lt"/>
              <a:ea typeface="SimSun" pitchFamily="2" charset="-122"/>
              <a:cs typeface="Times New Roman" pitchFamily="18" charset="0"/>
            </a:rPr>
            <a:t>БДЖ-Пътнически превози</a:t>
          </a:r>
          <a:r>
            <a:rPr lang="en-US" sz="1400" kern="1200" noProof="0" dirty="0" smtClean="0">
              <a:solidFill>
                <a:srgbClr val="002060"/>
              </a:solidFill>
              <a:latin typeface="+mn-lt"/>
              <a:ea typeface="SimSun" pitchFamily="2" charset="-122"/>
              <a:cs typeface="Times New Roman" pitchFamily="18" charset="0"/>
            </a:rPr>
            <a:t>”</a:t>
          </a:r>
          <a:r>
            <a:rPr lang="bg-BG" sz="1400" kern="1200" noProof="0" dirty="0" smtClean="0">
              <a:solidFill>
                <a:srgbClr val="002060"/>
              </a:solidFill>
              <a:latin typeface="+mn-lt"/>
              <a:ea typeface="SimSun" pitchFamily="2" charset="-122"/>
              <a:cs typeface="Times New Roman" pitchFamily="18" charset="0"/>
            </a:rPr>
            <a:t> ЕООД за 2015 г.</a:t>
          </a:r>
          <a:endParaRPr lang="bg-BG" sz="1400" kern="1200" noProof="0" dirty="0">
            <a:solidFill>
              <a:srgbClr val="002060"/>
            </a:solidFill>
            <a:latin typeface="+mn-lt"/>
            <a:ea typeface="SimSun" pitchFamily="2" charset="-122"/>
            <a:cs typeface="Times New Roman" pitchFamily="18" charset="0"/>
          </a:endParaRPr>
        </a:p>
      </dsp:txBody>
      <dsp:txXfrm>
        <a:off x="814713" y="1027527"/>
        <a:ext cx="7723293" cy="513763"/>
      </dsp:txXfrm>
    </dsp:sp>
    <dsp:sp modelId="{0C3C2F21-8CF6-4D26-ABC1-645D0334B229}">
      <dsp:nvSpPr>
        <dsp:cNvPr id="0" name=""/>
        <dsp:cNvSpPr/>
      </dsp:nvSpPr>
      <dsp:spPr>
        <a:xfrm>
          <a:off x="493611" y="963307"/>
          <a:ext cx="642204" cy="64220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4B706-108A-47AF-B338-A15082A890D3}">
      <dsp:nvSpPr>
        <dsp:cNvPr id="0" name=""/>
        <dsp:cNvSpPr/>
      </dsp:nvSpPr>
      <dsp:spPr>
        <a:xfrm>
          <a:off x="1023622" y="1764002"/>
          <a:ext cx="7530046" cy="513763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zh-CN" sz="1400" kern="1200" noProof="0" dirty="0" smtClean="0">
              <a:solidFill>
                <a:srgbClr val="002060"/>
              </a:solidFill>
              <a:latin typeface="+mn-lt"/>
              <a:ea typeface="SimSun" pitchFamily="2" charset="-122"/>
              <a:cs typeface="Times New Roman" pitchFamily="18" charset="0"/>
            </a:rPr>
            <a:t>Данни от публичния модул на </a:t>
          </a:r>
          <a:r>
            <a:rPr lang="bg-BG" altLang="zh-CN" sz="1400" kern="1200" noProof="0" dirty="0" err="1" smtClean="0">
              <a:solidFill>
                <a:srgbClr val="002060"/>
              </a:solidFill>
              <a:latin typeface="+mn-lt"/>
              <a:ea typeface="SimSun" pitchFamily="2" charset="-122"/>
              <a:cs typeface="Times New Roman" pitchFamily="18" charset="0"/>
            </a:rPr>
            <a:t>ИСУН</a:t>
          </a:r>
          <a:endParaRPr lang="bg-BG" altLang="zh-CN" sz="1400" kern="1200" noProof="0" dirty="0" smtClean="0">
            <a:solidFill>
              <a:srgbClr val="002060"/>
            </a:solidFill>
            <a:latin typeface="+mn-lt"/>
            <a:cs typeface="Arial" pitchFamily="34" charset="0"/>
          </a:endParaRPr>
        </a:p>
      </dsp:txBody>
      <dsp:txXfrm>
        <a:off x="1023622" y="1764002"/>
        <a:ext cx="7530046" cy="513763"/>
      </dsp:txXfrm>
    </dsp:sp>
    <dsp:sp modelId="{C5114217-B4BF-4C98-B91B-F49D0D47F49F}">
      <dsp:nvSpPr>
        <dsp:cNvPr id="0" name=""/>
        <dsp:cNvSpPr/>
      </dsp:nvSpPr>
      <dsp:spPr>
        <a:xfrm>
          <a:off x="686858" y="1733855"/>
          <a:ext cx="642204" cy="642204"/>
        </a:xfrm>
        <a:prstGeom prst="ellipse">
          <a:avLst/>
        </a:prstGeom>
        <a:solidFill>
          <a:srgbClr val="0099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E8691-2314-4993-BA76-2A8469CD3709}">
      <dsp:nvSpPr>
        <dsp:cNvPr id="0" name=""/>
        <dsp:cNvSpPr/>
      </dsp:nvSpPr>
      <dsp:spPr>
        <a:xfrm>
          <a:off x="1007960" y="2568135"/>
          <a:ext cx="7530046" cy="513763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zh-CN" sz="1400" kern="1200" noProof="0" dirty="0" smtClean="0">
              <a:solidFill>
                <a:srgbClr val="002060"/>
              </a:solidFill>
              <a:latin typeface="+mn-lt"/>
              <a:cs typeface="Arial" pitchFamily="34" charset="0"/>
            </a:rPr>
            <a:t>Данни за качеството на водите;  Данни за степента на замърсяване на почвите</a:t>
          </a:r>
        </a:p>
      </dsp:txBody>
      <dsp:txXfrm>
        <a:off x="1007960" y="2568135"/>
        <a:ext cx="7530046" cy="513763"/>
      </dsp:txXfrm>
    </dsp:sp>
    <dsp:sp modelId="{12DA642E-423B-4062-B8D7-B09AC79DAB99}">
      <dsp:nvSpPr>
        <dsp:cNvPr id="0" name=""/>
        <dsp:cNvSpPr/>
      </dsp:nvSpPr>
      <dsp:spPr>
        <a:xfrm>
          <a:off x="686858" y="2503915"/>
          <a:ext cx="642204" cy="642204"/>
        </a:xfrm>
        <a:prstGeom prst="ellipse">
          <a:avLst/>
        </a:prstGeom>
        <a:solidFill>
          <a:srgbClr val="CC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C10A6-2F1E-4184-B551-E29D586A4194}">
      <dsp:nvSpPr>
        <dsp:cNvPr id="0" name=""/>
        <dsp:cNvSpPr/>
      </dsp:nvSpPr>
      <dsp:spPr>
        <a:xfrm>
          <a:off x="814713" y="3338683"/>
          <a:ext cx="7723293" cy="513763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zh-CN" sz="1400" kern="1200" noProof="0" dirty="0" smtClean="0">
              <a:solidFill>
                <a:srgbClr val="002060"/>
              </a:solidFill>
              <a:latin typeface="+mn-lt"/>
              <a:cs typeface="Arial" pitchFamily="34" charset="0"/>
            </a:rPr>
            <a:t>Публичен регистър на лицата, регистрирани по ЗДДС и Публичен регистър на обменните бюра – списък на търговци</a:t>
          </a:r>
        </a:p>
      </dsp:txBody>
      <dsp:txXfrm>
        <a:off x="814713" y="3338683"/>
        <a:ext cx="7723293" cy="513763"/>
      </dsp:txXfrm>
    </dsp:sp>
    <dsp:sp modelId="{5228A4D2-EBE5-4EEE-A812-2904B734CF38}">
      <dsp:nvSpPr>
        <dsp:cNvPr id="0" name=""/>
        <dsp:cNvSpPr/>
      </dsp:nvSpPr>
      <dsp:spPr>
        <a:xfrm>
          <a:off x="493611" y="3274463"/>
          <a:ext cx="642204" cy="64220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68749-1881-46BA-9212-FF56BE277BBE}">
      <dsp:nvSpPr>
        <dsp:cNvPr id="0" name=""/>
        <dsp:cNvSpPr/>
      </dsp:nvSpPr>
      <dsp:spPr>
        <a:xfrm>
          <a:off x="401556" y="4062047"/>
          <a:ext cx="8127000" cy="608131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8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zh-CN" sz="1400" kern="1200" noProof="0" dirty="0" smtClean="0">
              <a:solidFill>
                <a:srgbClr val="002060"/>
              </a:solidFill>
              <a:latin typeface="+mn-lt"/>
              <a:cs typeface="Arial" pitchFamily="34" charset="0"/>
            </a:rPr>
            <a:t>Списък на туроператорите и туристическите агенти;  Списък на места за настаняване; Списък на заведенията за хранене и развлечения</a:t>
          </a:r>
          <a:endParaRPr lang="bg-BG" altLang="zh-CN" sz="1100" kern="1200" noProof="0" dirty="0" smtClean="0">
            <a:solidFill>
              <a:srgbClr val="002060"/>
            </a:solidFill>
            <a:latin typeface="+mn-lt"/>
            <a:cs typeface="Arial" pitchFamily="34" charset="0"/>
          </a:endParaRPr>
        </a:p>
      </dsp:txBody>
      <dsp:txXfrm>
        <a:off x="401556" y="4062047"/>
        <a:ext cx="8127000" cy="608131"/>
      </dsp:txXfrm>
    </dsp:sp>
    <dsp:sp modelId="{03AFEE25-5153-4470-825C-D3FF93DF2433}">
      <dsp:nvSpPr>
        <dsp:cNvPr id="0" name=""/>
        <dsp:cNvSpPr/>
      </dsp:nvSpPr>
      <dsp:spPr>
        <a:xfrm>
          <a:off x="71005" y="4045011"/>
          <a:ext cx="642204" cy="642204"/>
        </a:xfrm>
        <a:prstGeom prst="ellipse">
          <a:avLst/>
        </a:prstGeom>
        <a:solidFill>
          <a:srgbClr val="0099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8F567-3DD9-49BB-80ED-BA9F04F9588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BBE0E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20AF7-9271-4D87-9BD2-85261393E3B3}">
      <dsp:nvSpPr>
        <dsp:cNvPr id="0" name=""/>
        <dsp:cNvSpPr/>
      </dsp:nvSpPr>
      <dsp:spPr>
        <a:xfrm>
          <a:off x="384538" y="253918"/>
          <a:ext cx="6113003" cy="508162"/>
        </a:xfrm>
        <a:prstGeom prst="rect">
          <a:avLst/>
        </a:prstGeom>
        <a:solidFill>
          <a:srgbClr val="FFFFFF">
            <a:lumMod val="8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rgbClr val="002060"/>
              </a:solidFill>
              <a:latin typeface="Palatino Linotype" panose="02040502050505030304" pitchFamily="18" charset="0"/>
              <a:ea typeface="SimSun" pitchFamily="2" charset="-122"/>
              <a:cs typeface="Times New Roman" pitchFamily="18" charset="0"/>
            </a:rPr>
            <a:t>Comma-Separated Values (CSV)</a:t>
          </a:r>
          <a:endParaRPr lang="en-US" altLang="zh-CN" sz="2400" kern="1200" dirty="0" smtClean="0">
            <a:solidFill>
              <a:srgbClr val="002060"/>
            </a:solidFill>
            <a:latin typeface="Palatino Linotype" panose="02040502050505030304" pitchFamily="18" charset="0"/>
            <a:ea typeface="+mn-ea"/>
            <a:cs typeface="Arial" pitchFamily="34" charset="0"/>
          </a:endParaRPr>
        </a:p>
      </dsp:txBody>
      <dsp:txXfrm>
        <a:off x="384538" y="253918"/>
        <a:ext cx="6113003" cy="508162"/>
      </dsp:txXfrm>
    </dsp:sp>
    <dsp:sp modelId="{4977211A-2917-4EE6-90AA-B68F84C03815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rgbClr val="CC0000"/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9B8C6-C575-425B-B252-0EDB6C7116A7}">
      <dsp:nvSpPr>
        <dsp:cNvPr id="0" name=""/>
        <dsp:cNvSpPr/>
      </dsp:nvSpPr>
      <dsp:spPr>
        <a:xfrm>
          <a:off x="748672" y="1015918"/>
          <a:ext cx="5748868" cy="508162"/>
        </a:xfrm>
        <a:prstGeom prst="rect">
          <a:avLst/>
        </a:prstGeom>
        <a:solidFill>
          <a:srgbClr val="FFFFFF">
            <a:lumMod val="8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rgbClr val="002060"/>
              </a:solidFill>
              <a:latin typeface="Palatino Linotype" panose="02040502050505030304" pitchFamily="18" charset="0"/>
              <a:ea typeface="SimSun" pitchFamily="2" charset="-122"/>
              <a:cs typeface="Times New Roman" pitchFamily="18" charset="0"/>
            </a:rPr>
            <a:t>Tab-Separated Values (TSV)</a:t>
          </a:r>
          <a:endParaRPr lang="bg-BG" sz="2400" kern="1200" dirty="0">
            <a:solidFill>
              <a:srgbClr val="002060"/>
            </a:solidFill>
            <a:latin typeface="Palatino Linotype" panose="02040502050505030304" pitchFamily="18" charset="0"/>
            <a:ea typeface="SimSun" pitchFamily="2" charset="-122"/>
            <a:cs typeface="Times New Roman" pitchFamily="18" charset="0"/>
          </a:endParaRPr>
        </a:p>
      </dsp:txBody>
      <dsp:txXfrm>
        <a:off x="748672" y="1015918"/>
        <a:ext cx="5748868" cy="508162"/>
      </dsp:txXfrm>
    </dsp:sp>
    <dsp:sp modelId="{0C3C2F21-8CF6-4D26-ABC1-645D0334B229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952B4-BF43-46B6-A510-65374C726389}">
      <dsp:nvSpPr>
        <dsp:cNvPr id="0" name=""/>
        <dsp:cNvSpPr/>
      </dsp:nvSpPr>
      <dsp:spPr>
        <a:xfrm>
          <a:off x="860432" y="1777918"/>
          <a:ext cx="5637108" cy="508162"/>
        </a:xfrm>
        <a:prstGeom prst="rect">
          <a:avLst/>
        </a:prstGeom>
        <a:solidFill>
          <a:srgbClr val="FFFFFF">
            <a:lumMod val="8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r-FR" altLang="zh-CN" sz="2400" kern="1200" dirty="0" smtClean="0">
              <a:solidFill>
                <a:srgbClr val="002060"/>
              </a:solidFill>
              <a:latin typeface="Palatino Linotype" panose="02040502050505030304" pitchFamily="18" charset="0"/>
              <a:ea typeface="SimSun" pitchFamily="2" charset="-122"/>
              <a:cs typeface="Times New Roman" pitchFamily="18" charset="0"/>
            </a:rPr>
            <a:t>Extensible Markup Language (XML)</a:t>
          </a:r>
          <a:endParaRPr lang="en-US" altLang="zh-CN" sz="2400" kern="1200" dirty="0" smtClean="0">
            <a:solidFill>
              <a:srgbClr val="002060"/>
            </a:solidFill>
            <a:latin typeface="Palatino Linotype" panose="02040502050505030304" pitchFamily="18" charset="0"/>
            <a:ea typeface="SimSun" pitchFamily="2" charset="-122"/>
            <a:cs typeface="Times New Roman" pitchFamily="18" charset="0"/>
          </a:endParaRPr>
        </a:p>
      </dsp:txBody>
      <dsp:txXfrm>
        <a:off x="860432" y="1777918"/>
        <a:ext cx="5637108" cy="508162"/>
      </dsp:txXfrm>
    </dsp:sp>
    <dsp:sp modelId="{12DA642E-423B-4062-B8D7-B09AC79DAB99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3A6CF-96A9-4028-AD95-40920881632E}">
      <dsp:nvSpPr>
        <dsp:cNvPr id="0" name=""/>
        <dsp:cNvSpPr/>
      </dsp:nvSpPr>
      <dsp:spPr>
        <a:xfrm>
          <a:off x="748672" y="2539918"/>
          <a:ext cx="5748868" cy="508162"/>
        </a:xfrm>
        <a:prstGeom prst="rect">
          <a:avLst/>
        </a:prstGeom>
        <a:solidFill>
          <a:srgbClr val="FFFFFF">
            <a:lumMod val="8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r-FR" altLang="zh-CN" sz="2400" kern="1200" dirty="0" smtClean="0">
              <a:solidFill>
                <a:srgbClr val="002060"/>
              </a:solidFill>
              <a:latin typeface="Palatino Linotype" panose="02040502050505030304" pitchFamily="18" charset="0"/>
              <a:ea typeface="SimSun" pitchFamily="2" charset="-122"/>
              <a:cs typeface="Times New Roman" pitchFamily="18" charset="0"/>
            </a:rPr>
            <a:t>JavaScript Object Notation (JSON)</a:t>
          </a:r>
          <a:endParaRPr lang="bg-BG" altLang="zh-CN" sz="2400" kern="1200" dirty="0" smtClean="0">
            <a:solidFill>
              <a:srgbClr val="002060"/>
            </a:solidFill>
            <a:latin typeface="Palatino Linotype" panose="02040502050505030304" pitchFamily="18" charset="0"/>
            <a:ea typeface="SimSun" pitchFamily="2" charset="-122"/>
            <a:cs typeface="Times New Roman" pitchFamily="18" charset="0"/>
          </a:endParaRPr>
        </a:p>
      </dsp:txBody>
      <dsp:txXfrm>
        <a:off x="748672" y="2539918"/>
        <a:ext cx="5748868" cy="508162"/>
      </dsp:txXfrm>
    </dsp:sp>
    <dsp:sp modelId="{09636AF8-2C3D-4790-8A93-7F19107963ED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F7F81-BB13-43EF-B935-6B00256356C2}">
      <dsp:nvSpPr>
        <dsp:cNvPr id="0" name=""/>
        <dsp:cNvSpPr/>
      </dsp:nvSpPr>
      <dsp:spPr>
        <a:xfrm>
          <a:off x="384538" y="3301918"/>
          <a:ext cx="6113003" cy="508162"/>
        </a:xfrm>
        <a:prstGeom prst="rect">
          <a:avLst/>
        </a:prstGeom>
        <a:solidFill>
          <a:srgbClr val="FFFFFF">
            <a:lumMod val="8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rgbClr val="002060"/>
              </a:solidFill>
              <a:latin typeface="Palatino Linotype" panose="02040502050505030304" pitchFamily="18" charset="0"/>
              <a:ea typeface="SimSun" pitchFamily="2" charset="-122"/>
              <a:cs typeface="Times New Roman" pitchFamily="18" charset="0"/>
            </a:rPr>
            <a:t>Resource Description Format (RDF)</a:t>
          </a:r>
          <a:endParaRPr lang="bg-BG" altLang="zh-CN" sz="2400" kern="1200" dirty="0" smtClean="0">
            <a:solidFill>
              <a:srgbClr val="002060"/>
            </a:solidFill>
            <a:latin typeface="Palatino Linotype" panose="02040502050505030304" pitchFamily="18" charset="0"/>
            <a:ea typeface="SimSun" pitchFamily="2" charset="-122"/>
            <a:cs typeface="Times New Roman" pitchFamily="18" charset="0"/>
          </a:endParaRPr>
        </a:p>
      </dsp:txBody>
      <dsp:txXfrm>
        <a:off x="384538" y="3301918"/>
        <a:ext cx="6113003" cy="508162"/>
      </dsp:txXfrm>
    </dsp:sp>
    <dsp:sp modelId="{4FB17D57-8679-4B4B-A959-7642B00BF623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rgbClr val="0099CC"/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F4F37-0C4B-AF4A-B2DD-A9816AA7AB79}" type="datetime1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C9278-F6E5-4A32-91E6-E19C96BAC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34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FD678-D645-C841-A3E5-209EA68784FA}" type="datetime1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623F-E40F-4E8C-B29D-E166728CB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55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05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g-BG" altLang="bg-BG" smtClean="0"/>
              <a:t>1 милион </a:t>
            </a:r>
          </a:p>
          <a:p>
            <a:r>
              <a:rPr lang="ru-RU" altLang="bg-BG" smtClean="0"/>
              <a:t>На това място трябва да започнат да се слагат </a:t>
            </a:r>
            <a:endParaRPr lang="bg-BG" altLang="bg-BG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8459380-D78A-47CE-B944-579DEFF787EB}" type="slidenum">
              <a:rPr lang="en-US" altLang="bg-BG" smtClean="0"/>
              <a:pPr/>
              <a:t>21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bg-BG" dirty="0" smtClean="0"/>
              <a:t>Количества и </a:t>
            </a:r>
            <a:r>
              <a:rPr lang="ru-RU" altLang="bg-BG" dirty="0" err="1" smtClean="0"/>
              <a:t>източници</a:t>
            </a:r>
            <a:r>
              <a:rPr lang="ru-RU" altLang="bg-BG" dirty="0" smtClean="0"/>
              <a:t> на </a:t>
            </a:r>
            <a:r>
              <a:rPr lang="ru-RU" altLang="bg-BG" dirty="0" err="1" smtClean="0"/>
              <a:t>замърсяване</a:t>
            </a:r>
            <a:r>
              <a:rPr lang="en-US" altLang="bg-BG" dirty="0" smtClean="0"/>
              <a:t>; </a:t>
            </a:r>
            <a:r>
              <a:rPr lang="bg-BG" altLang="bg-BG" dirty="0" smtClean="0"/>
              <a:t>Населени места</a:t>
            </a:r>
            <a:r>
              <a:rPr lang="bg-BG" altLang="bg-BG" baseline="0" dirty="0" smtClean="0"/>
              <a:t> - </a:t>
            </a:r>
            <a:r>
              <a:rPr lang="bg-BG" altLang="bg-BG" dirty="0" smtClean="0"/>
              <a:t>СЕЧ;</a:t>
            </a:r>
            <a:r>
              <a:rPr lang="bg-BG" altLang="bg-BG" baseline="0" dirty="0" smtClean="0"/>
              <a:t> </a:t>
            </a:r>
            <a:endParaRPr lang="bg-BG" altLang="bg-BG" dirty="0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D76D2C-4B81-422F-AAE2-8FCF0A770D5D}" type="slidenum">
              <a:rPr lang="en-US" altLang="bg-BG" smtClean="0"/>
              <a:pPr/>
              <a:t>22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31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bg-BG" dirty="0" smtClean="0"/>
              <a:t>На портала за свободно достъпни данни на ЕС можете да намерите ….</a:t>
            </a:r>
          </a:p>
          <a:p>
            <a:r>
              <a:rPr lang="ru-RU" altLang="bg-BG" dirty="0" smtClean="0"/>
              <a:t>Порталът е ключов елемент от ….</a:t>
            </a:r>
          </a:p>
          <a:p>
            <a:r>
              <a:rPr lang="ru-RU" altLang="bg-BG" dirty="0" smtClean="0"/>
              <a:t>Потребителите могат да предлагат данни, към които желаят да </a:t>
            </a:r>
            <a:r>
              <a:rPr lang="ru-RU" altLang="bg-BG" dirty="0" err="1" smtClean="0"/>
              <a:t>бъдат</a:t>
            </a:r>
            <a:r>
              <a:rPr lang="ru-RU" altLang="bg-BG" dirty="0" smtClean="0"/>
              <a:t> </a:t>
            </a:r>
            <a:r>
              <a:rPr lang="ru-RU" altLang="bg-BG" dirty="0" err="1" smtClean="0"/>
              <a:t>публикувани</a:t>
            </a:r>
            <a:r>
              <a:rPr lang="ru-RU" altLang="bg-BG" dirty="0" smtClean="0"/>
              <a:t> </a:t>
            </a:r>
            <a:r>
              <a:rPr lang="ru-RU" altLang="bg-BG" dirty="0" err="1" smtClean="0"/>
              <a:t>връзки</a:t>
            </a:r>
            <a:r>
              <a:rPr lang="ru-RU" altLang="bg-BG" dirty="0" smtClean="0"/>
              <a:t> в портала, да </a:t>
            </a:r>
            <a:r>
              <a:rPr lang="ru-RU" altLang="bg-BG" dirty="0" err="1" smtClean="0"/>
              <a:t>изпращат</a:t>
            </a:r>
            <a:r>
              <a:rPr lang="ru-RU" altLang="bg-BG" dirty="0" smtClean="0"/>
              <a:t> </a:t>
            </a:r>
            <a:r>
              <a:rPr lang="ru-RU" altLang="bg-BG" dirty="0" err="1" smtClean="0"/>
              <a:t>коментари</a:t>
            </a:r>
            <a:r>
              <a:rPr lang="ru-RU" altLang="bg-BG" dirty="0" smtClean="0"/>
              <a:t> относно </a:t>
            </a:r>
            <a:r>
              <a:rPr lang="ru-RU" altLang="bg-BG" dirty="0" err="1" smtClean="0"/>
              <a:t>качеството</a:t>
            </a:r>
            <a:r>
              <a:rPr lang="ru-RU" altLang="bg-BG" dirty="0" smtClean="0"/>
              <a:t> на </a:t>
            </a:r>
            <a:r>
              <a:rPr lang="ru-RU" altLang="bg-BG" dirty="0" err="1" smtClean="0"/>
              <a:t>наличните</a:t>
            </a:r>
            <a:r>
              <a:rPr lang="ru-RU" altLang="bg-BG" dirty="0" smtClean="0"/>
              <a:t> данни и да </a:t>
            </a:r>
            <a:r>
              <a:rPr lang="ru-RU" altLang="bg-BG" dirty="0" err="1" smtClean="0"/>
              <a:t>споделят</a:t>
            </a:r>
            <a:r>
              <a:rPr lang="ru-RU" altLang="bg-BG" dirty="0" smtClean="0"/>
              <a:t> информация с </a:t>
            </a:r>
            <a:r>
              <a:rPr lang="ru-RU" altLang="bg-BG" dirty="0" err="1" smtClean="0"/>
              <a:t>останалите</a:t>
            </a:r>
            <a:r>
              <a:rPr lang="ru-RU" altLang="bg-BG" dirty="0" smtClean="0"/>
              <a:t> </a:t>
            </a:r>
            <a:r>
              <a:rPr lang="ru-RU" altLang="bg-BG" dirty="0" err="1" smtClean="0"/>
              <a:t>потребителите</a:t>
            </a:r>
            <a:r>
              <a:rPr lang="ru-RU" altLang="bg-BG" dirty="0" smtClean="0"/>
              <a:t> относно начина, по </a:t>
            </a:r>
            <a:r>
              <a:rPr lang="ru-RU" altLang="bg-BG" dirty="0" err="1" smtClean="0"/>
              <a:t>който</a:t>
            </a:r>
            <a:r>
              <a:rPr lang="ru-RU" altLang="bg-BG" dirty="0" smtClean="0"/>
              <a:t> </a:t>
            </a:r>
            <a:r>
              <a:rPr lang="ru-RU" altLang="bg-BG" dirty="0" err="1" smtClean="0"/>
              <a:t>са</a:t>
            </a:r>
            <a:r>
              <a:rPr lang="ru-RU" altLang="bg-BG" dirty="0" smtClean="0"/>
              <a:t> </a:t>
            </a:r>
            <a:r>
              <a:rPr lang="ru-RU" altLang="bg-BG" dirty="0" err="1" smtClean="0"/>
              <a:t>използвали</a:t>
            </a:r>
            <a:r>
              <a:rPr lang="ru-RU" altLang="bg-BG" dirty="0" smtClean="0"/>
              <a:t> портала.</a:t>
            </a:r>
            <a:endParaRPr lang="en-US" altLang="bg-BG" dirty="0" smtClean="0"/>
          </a:p>
          <a:p>
            <a:r>
              <a:rPr lang="ru-RU" altLang="bg-BG" dirty="0" smtClean="0">
                <a:solidFill>
                  <a:srgbClr val="FF0000"/>
                </a:solidFill>
              </a:rPr>
              <a:t>За много малка част от данните се </a:t>
            </a:r>
            <a:r>
              <a:rPr lang="ru-RU" altLang="bg-BG" dirty="0" err="1" smtClean="0">
                <a:solidFill>
                  <a:srgbClr val="FF0000"/>
                </a:solidFill>
              </a:rPr>
              <a:t>прилагат</a:t>
            </a:r>
            <a:r>
              <a:rPr lang="ru-RU" altLang="bg-BG" dirty="0" smtClean="0">
                <a:solidFill>
                  <a:srgbClr val="FF0000"/>
                </a:solidFill>
              </a:rPr>
              <a:t> </a:t>
            </a:r>
            <a:r>
              <a:rPr lang="ru-RU" altLang="bg-BG" dirty="0" err="1" smtClean="0">
                <a:solidFill>
                  <a:srgbClr val="FF0000"/>
                </a:solidFill>
              </a:rPr>
              <a:t>специални</a:t>
            </a:r>
            <a:r>
              <a:rPr lang="ru-RU" altLang="bg-BG" dirty="0" smtClean="0">
                <a:solidFill>
                  <a:srgbClr val="FF0000"/>
                </a:solidFill>
              </a:rPr>
              <a:t> условия за използване, </a:t>
            </a:r>
            <a:r>
              <a:rPr lang="ru-RU" altLang="bg-BG" dirty="0" err="1" smtClean="0">
                <a:solidFill>
                  <a:srgbClr val="FF0000"/>
                </a:solidFill>
              </a:rPr>
              <a:t>свързани</a:t>
            </a:r>
            <a:r>
              <a:rPr lang="ru-RU" altLang="bg-BG" dirty="0" smtClean="0">
                <a:solidFill>
                  <a:srgbClr val="FF0000"/>
                </a:solidFill>
              </a:rPr>
              <a:t> </a:t>
            </a:r>
            <a:r>
              <a:rPr lang="ru-RU" altLang="bg-BG" dirty="0" err="1" smtClean="0">
                <a:solidFill>
                  <a:srgbClr val="FF0000"/>
                </a:solidFill>
              </a:rPr>
              <a:t>най</a:t>
            </a:r>
            <a:r>
              <a:rPr lang="ru-RU" altLang="bg-BG" dirty="0" smtClean="0">
                <a:solidFill>
                  <a:srgbClr val="FF0000"/>
                </a:solidFill>
              </a:rPr>
              <a:t>-вече със </a:t>
            </a:r>
            <a:r>
              <a:rPr lang="ru-RU" altLang="bg-BG" dirty="0" err="1" smtClean="0">
                <a:solidFill>
                  <a:srgbClr val="FF0000"/>
                </a:solidFill>
              </a:rPr>
              <a:t>защитата</a:t>
            </a:r>
            <a:r>
              <a:rPr lang="ru-RU" altLang="bg-BG" dirty="0" smtClean="0">
                <a:solidFill>
                  <a:srgbClr val="FF0000"/>
                </a:solidFill>
              </a:rPr>
              <a:t> на </a:t>
            </a:r>
            <a:r>
              <a:rPr lang="ru-RU" altLang="bg-BG" dirty="0" err="1" smtClean="0">
                <a:solidFill>
                  <a:srgbClr val="FF0000"/>
                </a:solidFill>
              </a:rPr>
              <a:t>правата</a:t>
            </a:r>
            <a:r>
              <a:rPr lang="ru-RU" altLang="bg-BG" dirty="0" smtClean="0">
                <a:solidFill>
                  <a:srgbClr val="FF0000"/>
                </a:solidFill>
              </a:rPr>
              <a:t> на </a:t>
            </a:r>
            <a:r>
              <a:rPr lang="ru-RU" altLang="bg-BG" dirty="0" err="1" smtClean="0">
                <a:solidFill>
                  <a:srgbClr val="FF0000"/>
                </a:solidFill>
              </a:rPr>
              <a:t>интелектуална</a:t>
            </a:r>
            <a:r>
              <a:rPr lang="ru-RU" altLang="bg-BG" dirty="0" smtClean="0">
                <a:solidFill>
                  <a:srgbClr val="FF0000"/>
                </a:solidFill>
              </a:rPr>
              <a:t> </a:t>
            </a:r>
            <a:r>
              <a:rPr lang="ru-RU" altLang="bg-BG" dirty="0" err="1" smtClean="0">
                <a:solidFill>
                  <a:srgbClr val="FF0000"/>
                </a:solidFill>
              </a:rPr>
              <a:t>собственост</a:t>
            </a:r>
            <a:r>
              <a:rPr lang="ru-RU" altLang="bg-BG" dirty="0" smtClean="0">
                <a:solidFill>
                  <a:srgbClr val="FF0000"/>
                </a:solidFill>
              </a:rPr>
              <a:t> на трети </a:t>
            </a:r>
            <a:r>
              <a:rPr lang="ru-RU" altLang="bg-BG" dirty="0" err="1" smtClean="0">
                <a:solidFill>
                  <a:srgbClr val="FF0000"/>
                </a:solidFill>
              </a:rPr>
              <a:t>страни</a:t>
            </a:r>
            <a:r>
              <a:rPr lang="ru-RU" altLang="bg-BG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altLang="bg-BG" dirty="0" err="1" smtClean="0">
                <a:solidFill>
                  <a:srgbClr val="FF0000"/>
                </a:solidFill>
              </a:rPr>
              <a:t>Най-голям</a:t>
            </a:r>
            <a:r>
              <a:rPr lang="ru-RU" altLang="bg-BG" dirty="0" smtClean="0">
                <a:solidFill>
                  <a:srgbClr val="FF0000"/>
                </a:solidFill>
              </a:rPr>
              <a:t> </a:t>
            </a:r>
            <a:r>
              <a:rPr lang="ru-RU" altLang="bg-BG" dirty="0" err="1" smtClean="0">
                <a:solidFill>
                  <a:srgbClr val="FF0000"/>
                </a:solidFill>
              </a:rPr>
              <a:t>брой</a:t>
            </a:r>
            <a:r>
              <a:rPr lang="ru-RU" altLang="bg-BG" dirty="0" smtClean="0">
                <a:solidFill>
                  <a:srgbClr val="FF0000"/>
                </a:solidFill>
              </a:rPr>
              <a:t> </a:t>
            </a:r>
            <a:r>
              <a:rPr lang="ru-RU" altLang="bg-BG" dirty="0" err="1" smtClean="0">
                <a:solidFill>
                  <a:srgbClr val="FF0000"/>
                </a:solidFill>
              </a:rPr>
              <a:t>набори</a:t>
            </a:r>
            <a:r>
              <a:rPr lang="ru-RU" altLang="bg-BG" dirty="0" smtClean="0">
                <a:solidFill>
                  <a:srgbClr val="FF0000"/>
                </a:solidFill>
              </a:rPr>
              <a:t> от данни </a:t>
            </a:r>
            <a:r>
              <a:rPr lang="ru-RU" altLang="bg-BG" dirty="0" err="1" smtClean="0">
                <a:solidFill>
                  <a:srgbClr val="FF0000"/>
                </a:solidFill>
              </a:rPr>
              <a:t>са</a:t>
            </a:r>
            <a:r>
              <a:rPr lang="ru-RU" altLang="bg-BG" dirty="0" smtClean="0">
                <a:solidFill>
                  <a:srgbClr val="FF0000"/>
                </a:solidFill>
              </a:rPr>
              <a:t> </a:t>
            </a:r>
            <a:r>
              <a:rPr lang="ru-RU" altLang="bg-BG" dirty="0" err="1" smtClean="0">
                <a:solidFill>
                  <a:srgbClr val="FF0000"/>
                </a:solidFill>
              </a:rPr>
              <a:t>публикувани</a:t>
            </a:r>
            <a:r>
              <a:rPr lang="ru-RU" altLang="bg-BG" dirty="0" smtClean="0">
                <a:solidFill>
                  <a:srgbClr val="FF0000"/>
                </a:solidFill>
              </a:rPr>
              <a:t> от: Евростат (6699), </a:t>
            </a:r>
            <a:r>
              <a:rPr lang="ru-RU" altLang="bg-BG" dirty="0" err="1" smtClean="0">
                <a:solidFill>
                  <a:srgbClr val="FF0000"/>
                </a:solidFill>
              </a:rPr>
              <a:t>Генералната</a:t>
            </a:r>
            <a:r>
              <a:rPr lang="ru-RU" altLang="bg-BG" dirty="0" smtClean="0">
                <a:solidFill>
                  <a:srgbClr val="FF0000"/>
                </a:solidFill>
              </a:rPr>
              <a:t> дирекция </a:t>
            </a:r>
            <a:r>
              <a:rPr lang="ru-RU" altLang="bg-BG" dirty="0" err="1" smtClean="0">
                <a:solidFill>
                  <a:srgbClr val="FF0000"/>
                </a:solidFill>
              </a:rPr>
              <a:t>Комуникация</a:t>
            </a:r>
            <a:r>
              <a:rPr lang="ru-RU" altLang="bg-BG" dirty="0" smtClean="0">
                <a:solidFill>
                  <a:srgbClr val="FF0000"/>
                </a:solidFill>
              </a:rPr>
              <a:t> (642), JRC  (234) и  </a:t>
            </a:r>
            <a:r>
              <a:rPr lang="ru-RU" altLang="bg-BG" dirty="0" err="1" smtClean="0">
                <a:solidFill>
                  <a:srgbClr val="FF0000"/>
                </a:solidFill>
              </a:rPr>
              <a:t>Европейската</a:t>
            </a:r>
            <a:r>
              <a:rPr lang="ru-RU" altLang="bg-BG" dirty="0" smtClean="0">
                <a:solidFill>
                  <a:srgbClr val="FF0000"/>
                </a:solidFill>
              </a:rPr>
              <a:t> </a:t>
            </a:r>
            <a:r>
              <a:rPr lang="ru-RU" altLang="bg-BG" dirty="0" err="1" smtClean="0">
                <a:solidFill>
                  <a:srgbClr val="FF0000"/>
                </a:solidFill>
              </a:rPr>
              <a:t>агенция</a:t>
            </a:r>
            <a:r>
              <a:rPr lang="ru-RU" altLang="bg-BG" dirty="0" smtClean="0">
                <a:solidFill>
                  <a:srgbClr val="FF0000"/>
                </a:solidFill>
              </a:rPr>
              <a:t> по </a:t>
            </a:r>
            <a:r>
              <a:rPr lang="ru-RU" altLang="bg-BG" dirty="0" err="1" smtClean="0">
                <a:solidFill>
                  <a:srgbClr val="FF0000"/>
                </a:solidFill>
              </a:rPr>
              <a:t>околна</a:t>
            </a:r>
            <a:r>
              <a:rPr lang="ru-RU" altLang="bg-BG" dirty="0" smtClean="0">
                <a:solidFill>
                  <a:srgbClr val="FF0000"/>
                </a:solidFill>
              </a:rPr>
              <a:t> среда (106). </a:t>
            </a:r>
            <a:endParaRPr lang="bg-BG" altLang="bg-BG" dirty="0" smtClean="0">
              <a:solidFill>
                <a:srgbClr val="FF0000"/>
              </a:solidFill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99DA1C3-2783-4FF7-8879-4E2FF52B93AB}" type="slidenum">
              <a:rPr lang="en-US" altLang="bg-BG" smtClean="0"/>
              <a:pPr/>
              <a:t>26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bg-BG" dirty="0" smtClean="0"/>
              <a:t>Порталът съдържа голямо разнообразие от висококачествени свободно достъпни данни в различни области на политиката на ЕС, както и в области, установени неотдавна с Хартата за отворени данни на Г-8. Сред тях са икономиката, заетостта, науката, околната среда и образованието. </a:t>
            </a:r>
            <a:r>
              <a:rPr lang="br-FR" dirty="0" smtClean="0"/>
              <a:t>The number of data providers — which include Eurostat, the European Environment Agency and the Joint Research Centre — continues to grow.</a:t>
            </a:r>
          </a:p>
          <a:p>
            <a:pPr>
              <a:defRPr/>
            </a:pPr>
            <a:r>
              <a:rPr lang="ru-RU" dirty="0" smtClean="0"/>
              <a:t>До </a:t>
            </a:r>
            <a:r>
              <a:rPr lang="ru-RU" dirty="0" err="1" smtClean="0"/>
              <a:t>този</a:t>
            </a:r>
            <a:r>
              <a:rPr lang="ru-RU" dirty="0" smtClean="0"/>
              <a:t> момент около 40 институции, </a:t>
            </a:r>
            <a:r>
              <a:rPr lang="ru-RU" dirty="0" err="1" smtClean="0"/>
              <a:t>органи</a:t>
            </a:r>
            <a:r>
              <a:rPr lang="ru-RU" dirty="0" smtClean="0"/>
              <a:t> или </a:t>
            </a:r>
            <a:r>
              <a:rPr lang="ru-RU" dirty="0" err="1" smtClean="0"/>
              <a:t>служби</a:t>
            </a:r>
            <a:r>
              <a:rPr lang="ru-RU" dirty="0" smtClean="0"/>
              <a:t> на ЕС (напр. Евростат, </a:t>
            </a:r>
            <a:r>
              <a:rPr lang="ru-RU" dirty="0" err="1" smtClean="0"/>
              <a:t>Европейската</a:t>
            </a:r>
            <a:r>
              <a:rPr lang="ru-RU" dirty="0" smtClean="0"/>
              <a:t> </a:t>
            </a:r>
            <a:r>
              <a:rPr lang="ru-RU" dirty="0" err="1" smtClean="0"/>
              <a:t>агенция</a:t>
            </a:r>
            <a:r>
              <a:rPr lang="ru-RU" dirty="0" smtClean="0"/>
              <a:t> за </a:t>
            </a:r>
            <a:r>
              <a:rPr lang="ru-RU" dirty="0" err="1" smtClean="0"/>
              <a:t>околна</a:t>
            </a:r>
            <a:r>
              <a:rPr lang="ru-RU" dirty="0" smtClean="0"/>
              <a:t> среда, </a:t>
            </a:r>
            <a:r>
              <a:rPr lang="ru-RU" dirty="0" err="1" smtClean="0"/>
              <a:t>Съвместният</a:t>
            </a:r>
            <a:r>
              <a:rPr lang="ru-RU" dirty="0" smtClean="0"/>
              <a:t> </a:t>
            </a:r>
            <a:r>
              <a:rPr lang="ru-RU" dirty="0" err="1" smtClean="0"/>
              <a:t>изследователски</a:t>
            </a:r>
            <a:r>
              <a:rPr lang="ru-RU" dirty="0" smtClean="0"/>
              <a:t> </a:t>
            </a:r>
            <a:r>
              <a:rPr lang="ru-RU" dirty="0" err="1" smtClean="0"/>
              <a:t>център</a:t>
            </a:r>
            <a:r>
              <a:rPr lang="ru-RU" dirty="0" smtClean="0"/>
              <a:t>, </a:t>
            </a:r>
            <a:r>
              <a:rPr lang="ru-RU" dirty="0" err="1" smtClean="0"/>
              <a:t>генерални</a:t>
            </a:r>
            <a:r>
              <a:rPr lang="ru-RU" dirty="0" smtClean="0"/>
              <a:t> дирекции на </a:t>
            </a:r>
            <a:r>
              <a:rPr lang="ru-RU" dirty="0" err="1" smtClean="0"/>
              <a:t>Европейската</a:t>
            </a:r>
            <a:r>
              <a:rPr lang="ru-RU" dirty="0" smtClean="0"/>
              <a:t> </a:t>
            </a:r>
            <a:r>
              <a:rPr lang="ru-RU" dirty="0" err="1" smtClean="0"/>
              <a:t>комисия</a:t>
            </a:r>
            <a:r>
              <a:rPr lang="ru-RU" dirty="0" smtClean="0"/>
              <a:t> и </a:t>
            </a:r>
            <a:r>
              <a:rPr lang="ru-RU" dirty="0" err="1" smtClean="0"/>
              <a:t>агенции</a:t>
            </a:r>
            <a:r>
              <a:rPr lang="ru-RU" dirty="0" smtClean="0"/>
              <a:t> на ЕС) </a:t>
            </a:r>
            <a:r>
              <a:rPr lang="ru-RU" dirty="0" err="1" smtClean="0"/>
              <a:t>са</a:t>
            </a:r>
            <a:r>
              <a:rPr lang="ru-RU" dirty="0" smtClean="0"/>
              <a:t> предоставили </a:t>
            </a:r>
            <a:r>
              <a:rPr lang="ru-RU" dirty="0" err="1" smtClean="0"/>
              <a:t>набори</a:t>
            </a:r>
            <a:r>
              <a:rPr lang="ru-RU" dirty="0" smtClean="0"/>
              <a:t> от данни, </a:t>
            </a:r>
            <a:r>
              <a:rPr lang="ru-RU" dirty="0" err="1" smtClean="0"/>
              <a:t>общо</a:t>
            </a:r>
            <a:r>
              <a:rPr lang="ru-RU" dirty="0" smtClean="0"/>
              <a:t> над 6500 на </a:t>
            </a:r>
            <a:r>
              <a:rPr lang="ru-RU" dirty="0" err="1" smtClean="0"/>
              <a:t>брой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defRPr/>
            </a:pPr>
            <a:r>
              <a:rPr lang="bg-BG" dirty="0" smtClean="0"/>
              <a:t>Порталът е изградена въз основа на приложения с отворен код като системата за управление на съдържание </a:t>
            </a:r>
            <a:r>
              <a:rPr lang="br-FR" dirty="0" smtClean="0"/>
              <a:t>Drupal </a:t>
            </a:r>
            <a:r>
              <a:rPr lang="bg-BG" dirty="0" smtClean="0"/>
              <a:t>и софтуера за каталози с данни </a:t>
            </a:r>
            <a:r>
              <a:rPr lang="br-FR" dirty="0" smtClean="0"/>
              <a:t>CKAN, </a:t>
            </a:r>
            <a:r>
              <a:rPr lang="bg-BG" dirty="0" smtClean="0"/>
              <a:t>разработен от фондация </a:t>
            </a:r>
            <a:r>
              <a:rPr lang="br-FR" dirty="0" smtClean="0"/>
              <a:t>Open Knowledge. </a:t>
            </a:r>
            <a:r>
              <a:rPr lang="bg-BG" dirty="0" smtClean="0"/>
              <a:t>Порталът използва </a:t>
            </a:r>
            <a:r>
              <a:rPr lang="br-FR" dirty="0" smtClean="0"/>
              <a:t>Virtuoso </a:t>
            </a:r>
            <a:r>
              <a:rPr lang="bg-BG" dirty="0" smtClean="0"/>
              <a:t>като </a:t>
            </a:r>
            <a:r>
              <a:rPr lang="br-FR" dirty="0" smtClean="0"/>
              <a:t>RDF </a:t>
            </a:r>
            <a:r>
              <a:rPr lang="bg-BG" dirty="0" smtClean="0"/>
              <a:t>база данни и разполага със </a:t>
            </a:r>
            <a:r>
              <a:rPr lang="br-FR" dirty="0" smtClean="0"/>
              <a:t>SPARQL </a:t>
            </a:r>
            <a:r>
              <a:rPr lang="bg-BG" dirty="0" smtClean="0"/>
              <a:t>крайна точка.</a:t>
            </a:r>
          </a:p>
          <a:p>
            <a:pPr>
              <a:defRPr/>
            </a:pPr>
            <a:endParaRPr lang="bg-BG" dirty="0" smtClean="0"/>
          </a:p>
          <a:p>
            <a:pPr>
              <a:defRPr/>
            </a:pPr>
            <a:r>
              <a:rPr lang="bg-BG" dirty="0" smtClean="0"/>
              <a:t>Каталогът с метаданни на портала е изграден въз основа на международни стандарти като речниците </a:t>
            </a:r>
            <a:r>
              <a:rPr lang="br-FR" dirty="0" smtClean="0"/>
              <a:t>Data Catalogue (DCAT) </a:t>
            </a:r>
            <a:r>
              <a:rPr lang="bg-BG" dirty="0" smtClean="0"/>
              <a:t>и </a:t>
            </a:r>
            <a:r>
              <a:rPr lang="br-FR" dirty="0" smtClean="0"/>
              <a:t>Dublin Core, </a:t>
            </a:r>
            <a:r>
              <a:rPr lang="bg-BG" dirty="0" smtClean="0"/>
              <a:t>и </a:t>
            </a:r>
            <a:r>
              <a:rPr lang="br-FR" dirty="0" smtClean="0"/>
              <a:t>Asset Description Metadata Schema ADMS.[4]</a:t>
            </a:r>
          </a:p>
          <a:p>
            <a:pPr>
              <a:defRPr/>
            </a:pPr>
            <a:endParaRPr lang="br-FR" dirty="0" smtClean="0"/>
          </a:p>
          <a:p>
            <a:pPr>
              <a:defRPr/>
            </a:pPr>
            <a:r>
              <a:rPr lang="ru-RU" dirty="0" err="1" smtClean="0"/>
              <a:t>Европейската</a:t>
            </a:r>
            <a:r>
              <a:rPr lang="ru-RU" dirty="0" smtClean="0"/>
              <a:t> информационна система за </a:t>
            </a:r>
            <a:r>
              <a:rPr lang="ru-RU" dirty="0" err="1" smtClean="0"/>
              <a:t>горски</a:t>
            </a:r>
            <a:r>
              <a:rPr lang="ru-RU" dirty="0" smtClean="0"/>
              <a:t> </a:t>
            </a:r>
            <a:r>
              <a:rPr lang="ru-RU" dirty="0" err="1" smtClean="0"/>
              <a:t>пожари</a:t>
            </a:r>
            <a:r>
              <a:rPr lang="ru-RU" dirty="0" smtClean="0"/>
              <a:t> (EFFIS) </a:t>
            </a:r>
            <a:r>
              <a:rPr lang="ru-RU" dirty="0" err="1" smtClean="0"/>
              <a:t>подпомага</a:t>
            </a:r>
            <a:r>
              <a:rPr lang="ru-RU" dirty="0" smtClean="0"/>
              <a:t> </a:t>
            </a:r>
            <a:r>
              <a:rPr lang="ru-RU" dirty="0" err="1" smtClean="0"/>
              <a:t>службите</a:t>
            </a:r>
            <a:r>
              <a:rPr lang="ru-RU" dirty="0" smtClean="0"/>
              <a:t> за </a:t>
            </a:r>
            <a:r>
              <a:rPr lang="ru-RU" dirty="0" err="1" smtClean="0"/>
              <a:t>опазването</a:t>
            </a:r>
            <a:r>
              <a:rPr lang="ru-RU" dirty="0" smtClean="0"/>
              <a:t> на горите от </a:t>
            </a:r>
            <a:r>
              <a:rPr lang="ru-RU" dirty="0" err="1" smtClean="0"/>
              <a:t>пожари</a:t>
            </a:r>
            <a:r>
              <a:rPr lang="ru-RU" dirty="0" smtClean="0"/>
              <a:t> в ЕС и </a:t>
            </a:r>
            <a:r>
              <a:rPr lang="ru-RU" dirty="0" err="1" smtClean="0"/>
              <a:t>предоставя</a:t>
            </a:r>
            <a:r>
              <a:rPr lang="ru-RU" dirty="0" smtClean="0"/>
              <a:t> на </a:t>
            </a:r>
            <a:r>
              <a:rPr lang="ru-RU" dirty="0" err="1" smtClean="0"/>
              <a:t>Европейската</a:t>
            </a:r>
            <a:r>
              <a:rPr lang="ru-RU" dirty="0" smtClean="0"/>
              <a:t> </a:t>
            </a:r>
            <a:r>
              <a:rPr lang="ru-RU" dirty="0" err="1" smtClean="0"/>
              <a:t>комисия</a:t>
            </a:r>
            <a:r>
              <a:rPr lang="ru-RU" dirty="0" smtClean="0"/>
              <a:t> и на </a:t>
            </a:r>
            <a:r>
              <a:rPr lang="ru-RU" dirty="0" err="1" smtClean="0"/>
              <a:t>Европейския</a:t>
            </a:r>
            <a:r>
              <a:rPr lang="ru-RU" dirty="0" smtClean="0"/>
              <a:t> парламент </a:t>
            </a:r>
            <a:r>
              <a:rPr lang="ru-RU" dirty="0" err="1" smtClean="0"/>
              <a:t>актуална</a:t>
            </a:r>
            <a:r>
              <a:rPr lang="ru-RU" dirty="0" smtClean="0"/>
              <a:t> и </a:t>
            </a:r>
            <a:r>
              <a:rPr lang="ru-RU" dirty="0" err="1" smtClean="0"/>
              <a:t>надеждна</a:t>
            </a:r>
            <a:r>
              <a:rPr lang="ru-RU" dirty="0" smtClean="0"/>
              <a:t> информация за </a:t>
            </a:r>
            <a:r>
              <a:rPr lang="ru-RU" dirty="0" err="1" smtClean="0"/>
              <a:t>пожари</a:t>
            </a:r>
            <a:r>
              <a:rPr lang="ru-RU" dirty="0" smtClean="0"/>
              <a:t> на </a:t>
            </a:r>
            <a:r>
              <a:rPr lang="ru-RU" dirty="0" err="1" smtClean="0"/>
              <a:t>необработваеми</a:t>
            </a:r>
            <a:r>
              <a:rPr lang="ru-RU" dirty="0" smtClean="0"/>
              <a:t> </a:t>
            </a:r>
            <a:r>
              <a:rPr lang="ru-RU" dirty="0" err="1" smtClean="0"/>
              <a:t>земи</a:t>
            </a:r>
            <a:r>
              <a:rPr lang="ru-RU" dirty="0" smtClean="0"/>
              <a:t> в Европа. Можете да видите </a:t>
            </a:r>
            <a:r>
              <a:rPr lang="ru-RU" dirty="0" err="1" smtClean="0"/>
              <a:t>най-актуалната</a:t>
            </a:r>
            <a:r>
              <a:rPr lang="ru-RU" dirty="0" smtClean="0"/>
              <a:t> информация за сезона на пожарите в Европа и в района на </a:t>
            </a:r>
            <a:r>
              <a:rPr lang="ru-RU" dirty="0" err="1" smtClean="0"/>
              <a:t>Средиземноморието</a:t>
            </a:r>
            <a:r>
              <a:rPr lang="ru-RU" dirty="0" smtClean="0"/>
              <a:t>. </a:t>
            </a:r>
            <a:r>
              <a:rPr lang="ru-RU" dirty="0" err="1" smtClean="0"/>
              <a:t>Тя</a:t>
            </a:r>
            <a:r>
              <a:rPr lang="ru-RU" dirty="0" smtClean="0"/>
              <a:t> </a:t>
            </a:r>
            <a:r>
              <a:rPr lang="ru-RU" dirty="0" err="1" smtClean="0"/>
              <a:t>включва</a:t>
            </a:r>
            <a:r>
              <a:rPr lang="ru-RU" dirty="0" smtClean="0"/>
              <a:t> </a:t>
            </a:r>
            <a:r>
              <a:rPr lang="ru-RU" dirty="0" err="1" smtClean="0"/>
              <a:t>метеорологични</a:t>
            </a:r>
            <a:r>
              <a:rPr lang="ru-RU" dirty="0" smtClean="0"/>
              <a:t> </a:t>
            </a:r>
            <a:r>
              <a:rPr lang="ru-RU" dirty="0" err="1" smtClean="0"/>
              <a:t>карти</a:t>
            </a:r>
            <a:r>
              <a:rPr lang="ru-RU" dirty="0" smtClean="0"/>
              <a:t> за </a:t>
            </a:r>
            <a:r>
              <a:rPr lang="ru-RU" dirty="0" err="1" smtClean="0"/>
              <a:t>опасностите</a:t>
            </a:r>
            <a:r>
              <a:rPr lang="ru-RU" dirty="0" smtClean="0"/>
              <a:t> от </a:t>
            </a:r>
            <a:r>
              <a:rPr lang="ru-RU" dirty="0" err="1" smtClean="0"/>
              <a:t>пожари</a:t>
            </a:r>
            <a:r>
              <a:rPr lang="ru-RU" dirty="0" smtClean="0"/>
              <a:t> и </a:t>
            </a:r>
            <a:r>
              <a:rPr lang="ru-RU" dirty="0" err="1" smtClean="0"/>
              <a:t>прогнози</a:t>
            </a:r>
            <a:r>
              <a:rPr lang="ru-RU" dirty="0" smtClean="0"/>
              <a:t> до 6 </a:t>
            </a:r>
            <a:r>
              <a:rPr lang="ru-RU" dirty="0" err="1" smtClean="0"/>
              <a:t>дена</a:t>
            </a:r>
            <a:r>
              <a:rPr lang="ru-RU" dirty="0" smtClean="0"/>
              <a:t>, </a:t>
            </a:r>
            <a:r>
              <a:rPr lang="ru-RU" dirty="0" err="1" smtClean="0"/>
              <a:t>ежедневни</a:t>
            </a:r>
            <a:r>
              <a:rPr lang="ru-RU" dirty="0" smtClean="0"/>
              <a:t> </a:t>
            </a:r>
            <a:r>
              <a:rPr lang="ru-RU" dirty="0" err="1" smtClean="0"/>
              <a:t>сателитни</a:t>
            </a:r>
            <a:r>
              <a:rPr lang="ru-RU" dirty="0" smtClean="0"/>
              <a:t> кадри от </a:t>
            </a:r>
            <a:r>
              <a:rPr lang="ru-RU" dirty="0" err="1" smtClean="0"/>
              <a:t>последните</a:t>
            </a:r>
            <a:r>
              <a:rPr lang="ru-RU" dirty="0" smtClean="0"/>
              <a:t> 7 дни, </a:t>
            </a:r>
            <a:r>
              <a:rPr lang="ru-RU" dirty="0" err="1" smtClean="0"/>
              <a:t>карти</a:t>
            </a:r>
            <a:r>
              <a:rPr lang="ru-RU" dirty="0" smtClean="0"/>
              <a:t> на </a:t>
            </a:r>
            <a:r>
              <a:rPr lang="ru-RU" dirty="0" err="1" smtClean="0"/>
              <a:t>най</a:t>
            </a:r>
            <a:r>
              <a:rPr lang="ru-RU" dirty="0" smtClean="0"/>
              <a:t>-новите „</a:t>
            </a:r>
            <a:r>
              <a:rPr lang="ru-RU" dirty="0" err="1" smtClean="0"/>
              <a:t>горещи</a:t>
            </a:r>
            <a:r>
              <a:rPr lang="ru-RU" dirty="0" smtClean="0"/>
              <a:t> точки“ и </a:t>
            </a:r>
            <a:r>
              <a:rPr lang="ru-RU" dirty="0" err="1" smtClean="0"/>
              <a:t>периметри</a:t>
            </a:r>
            <a:r>
              <a:rPr lang="ru-RU" dirty="0" smtClean="0"/>
              <a:t> на пожарите, които </a:t>
            </a:r>
            <a:r>
              <a:rPr lang="ru-RU" dirty="0" err="1" smtClean="0"/>
              <a:t>също</a:t>
            </a:r>
            <a:r>
              <a:rPr lang="ru-RU" dirty="0" smtClean="0"/>
              <a:t> се </a:t>
            </a:r>
            <a:r>
              <a:rPr lang="ru-RU" dirty="0" err="1" smtClean="0"/>
              <a:t>актуализират</a:t>
            </a:r>
            <a:r>
              <a:rPr lang="ru-RU" dirty="0" smtClean="0"/>
              <a:t> ежедневно.</a:t>
            </a:r>
            <a:endParaRPr lang="br-FR" dirty="0" smtClean="0"/>
          </a:p>
          <a:p>
            <a:pPr>
              <a:defRPr/>
            </a:pPr>
            <a:endParaRPr lang="bg-BG" dirty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C0905F8-42B0-49C8-A76A-E48EEA1539F9}" type="slidenum">
              <a:rPr lang="en-US" altLang="bg-BG" smtClean="0"/>
              <a:pPr/>
              <a:t>28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dirty="0" err="1" smtClean="0"/>
              <a:t>Икономически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за </a:t>
            </a:r>
            <a:r>
              <a:rPr lang="ru-RU" dirty="0" err="1" smtClean="0"/>
              <a:t>държавите</a:t>
            </a:r>
            <a:r>
              <a:rPr lang="ru-RU" dirty="0" smtClean="0"/>
              <a:t> </a:t>
            </a:r>
            <a:r>
              <a:rPr lang="ru-RU" dirty="0" err="1" smtClean="0"/>
              <a:t>членки</a:t>
            </a:r>
            <a:r>
              <a:rPr lang="ru-RU" dirty="0" smtClean="0"/>
              <a:t> на ЕС — </a:t>
            </a:r>
          </a:p>
          <a:p>
            <a:r>
              <a:rPr lang="ru-RU" dirty="0" smtClean="0"/>
              <a:t>       40 млрд евро </a:t>
            </a:r>
            <a:r>
              <a:rPr lang="ru-RU" dirty="0" err="1" smtClean="0"/>
              <a:t>годишно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dirty="0" err="1" smtClean="0"/>
              <a:t>Oбщите</a:t>
            </a:r>
            <a:r>
              <a:rPr lang="ru-RU" dirty="0" smtClean="0"/>
              <a:t> </a:t>
            </a:r>
            <a:r>
              <a:rPr lang="ru-RU" dirty="0" err="1" smtClean="0"/>
              <a:t>преки</a:t>
            </a:r>
            <a:r>
              <a:rPr lang="ru-RU" dirty="0" smtClean="0"/>
              <a:t> и </a:t>
            </a:r>
            <a:r>
              <a:rPr lang="ru-RU" dirty="0" err="1" smtClean="0"/>
              <a:t>непреки</a:t>
            </a:r>
            <a:r>
              <a:rPr lang="ru-RU" dirty="0" smtClean="0"/>
              <a:t> </a:t>
            </a:r>
            <a:r>
              <a:rPr lang="ru-RU" dirty="0" err="1" smtClean="0"/>
              <a:t>икономически</a:t>
            </a:r>
            <a:r>
              <a:rPr lang="ru-RU" dirty="0" smtClean="0"/>
              <a:t> ползи за 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икономиката</a:t>
            </a:r>
            <a:r>
              <a:rPr lang="ru-RU" dirty="0" smtClean="0"/>
              <a:t> на ЕС-27 се </a:t>
            </a:r>
            <a:r>
              <a:rPr lang="ru-RU" dirty="0" err="1" smtClean="0"/>
              <a:t>оценяват</a:t>
            </a:r>
            <a:r>
              <a:rPr lang="ru-RU" dirty="0" smtClean="0"/>
              <a:t> на 140 млрд евро </a:t>
            </a:r>
          </a:p>
          <a:p>
            <a:r>
              <a:rPr lang="ru-RU" dirty="0" smtClean="0"/>
              <a:t>       </a:t>
            </a:r>
            <a:r>
              <a:rPr lang="ru-RU" dirty="0" err="1" smtClean="0"/>
              <a:t>годишно</a:t>
            </a:r>
            <a:endParaRPr lang="ru-RU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4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2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администраторът</a:t>
            </a:r>
            <a:r>
              <a:rPr lang="ru-RU" dirty="0" smtClean="0"/>
              <a:t> на </a:t>
            </a:r>
            <a:r>
              <a:rPr lang="ru-RU" dirty="0" err="1" smtClean="0"/>
              <a:t>профила</a:t>
            </a:r>
            <a:r>
              <a:rPr lang="ru-RU" dirty="0" smtClean="0"/>
              <a:t> на </a:t>
            </a:r>
            <a:r>
              <a:rPr lang="ru-RU" dirty="0" err="1" smtClean="0"/>
              <a:t>съответната</a:t>
            </a:r>
            <a:r>
              <a:rPr lang="ru-RU" dirty="0" smtClean="0"/>
              <a:t> организация от </a:t>
            </a:r>
            <a:r>
              <a:rPr lang="ru-RU" dirty="0" err="1" smtClean="0"/>
              <a:t>обществения</a:t>
            </a:r>
            <a:r>
              <a:rPr lang="ru-RU" dirty="0" smtClean="0"/>
              <a:t> сектор </a:t>
            </a:r>
            <a:r>
              <a:rPr lang="ru-RU" dirty="0" err="1" smtClean="0"/>
              <a:t>актуализират</a:t>
            </a:r>
            <a:r>
              <a:rPr lang="ru-RU" dirty="0" smtClean="0"/>
              <a:t> </a:t>
            </a:r>
            <a:r>
              <a:rPr lang="ru-RU" dirty="0" err="1" smtClean="0"/>
              <a:t>информацията</a:t>
            </a:r>
            <a:r>
              <a:rPr lang="ru-RU" dirty="0" smtClean="0"/>
              <a:t> на портала за </a:t>
            </a:r>
            <a:r>
              <a:rPr lang="ru-RU" dirty="0" err="1" smtClean="0"/>
              <a:t>отворени</a:t>
            </a:r>
            <a:r>
              <a:rPr lang="ru-RU" dirty="0" smtClean="0"/>
              <a:t> данни, </a:t>
            </a:r>
            <a:r>
              <a:rPr lang="ru-RU" dirty="0" err="1" smtClean="0"/>
              <a:t>както</a:t>
            </a:r>
            <a:r>
              <a:rPr lang="ru-RU" dirty="0" smtClean="0"/>
              <a:t> </a:t>
            </a:r>
            <a:r>
              <a:rPr lang="ru-RU" dirty="0" err="1" smtClean="0"/>
              <a:t>следва</a:t>
            </a:r>
            <a:r>
              <a:rPr lang="ru-RU" dirty="0" smtClean="0"/>
              <a:t>: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1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30A04CB-0665-4F5E-8539-153076EF3D32}" type="slidenum">
              <a:rPr lang="en-US" altLang="bg-BG" smtClean="0"/>
              <a:pPr/>
              <a:t>8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bg-BG" dirty="0" smtClean="0"/>
              <a:t>Тим </a:t>
            </a:r>
            <a:r>
              <a:rPr lang="ru-RU" altLang="bg-BG" dirty="0" err="1" smtClean="0"/>
              <a:t>Бърнърс</a:t>
            </a:r>
            <a:r>
              <a:rPr lang="ru-RU" altLang="bg-BG" dirty="0" smtClean="0"/>
              <a:t>-Лий , </a:t>
            </a:r>
            <a:r>
              <a:rPr lang="ru-RU" altLang="bg-BG" dirty="0" err="1" smtClean="0"/>
              <a:t>изобретателят</a:t>
            </a:r>
            <a:r>
              <a:rPr lang="ru-RU" altLang="bg-BG" dirty="0" smtClean="0"/>
              <a:t> </a:t>
            </a:r>
            <a:r>
              <a:rPr lang="en-US" altLang="bg-BG" dirty="0" smtClean="0"/>
              <a:t>www.</a:t>
            </a:r>
          </a:p>
          <a:p>
            <a:r>
              <a:rPr lang="ru-RU" altLang="bg-BG" dirty="0" smtClean="0"/>
              <a:t/>
            </a:r>
            <a:br>
              <a:rPr lang="ru-RU" altLang="bg-BG" dirty="0" smtClean="0"/>
            </a:br>
            <a:r>
              <a:rPr lang="bg-BG" altLang="bg-BG" dirty="0" smtClean="0"/>
              <a:t>П</a:t>
            </a:r>
            <a:r>
              <a:rPr lang="ru-RU" altLang="bg-BG" dirty="0" err="1" smtClean="0"/>
              <a:t>ринципите</a:t>
            </a:r>
            <a:r>
              <a:rPr lang="ru-RU" altLang="bg-BG" dirty="0" smtClean="0"/>
              <a:t> за оценка на </a:t>
            </a:r>
            <a:r>
              <a:rPr lang="ru-RU" altLang="bg-BG" dirty="0" err="1" smtClean="0"/>
              <a:t>отворените</a:t>
            </a:r>
            <a:r>
              <a:rPr lang="ru-RU" altLang="bg-BG" dirty="0" smtClean="0"/>
              <a:t> данни. Тим </a:t>
            </a:r>
            <a:r>
              <a:rPr lang="ru-RU" altLang="bg-BG" dirty="0" err="1" smtClean="0"/>
              <a:t>Бърнърс</a:t>
            </a:r>
            <a:r>
              <a:rPr lang="ru-RU" altLang="bg-BG" dirty="0" smtClean="0"/>
              <a:t>-Лий ,   </a:t>
            </a:r>
            <a:r>
              <a:rPr lang="ru-RU" altLang="bg-BG" dirty="0" err="1" smtClean="0"/>
              <a:t>въвежда</a:t>
            </a:r>
            <a:r>
              <a:rPr lang="ru-RU" altLang="bg-BG" dirty="0" smtClean="0"/>
              <a:t> </a:t>
            </a:r>
            <a:r>
              <a:rPr lang="ru-RU" altLang="bg-BG" dirty="0" err="1" smtClean="0"/>
              <a:t>петзвездна</a:t>
            </a:r>
            <a:r>
              <a:rPr lang="ru-RU" altLang="bg-BG" dirty="0" smtClean="0"/>
              <a:t> скала и я </a:t>
            </a:r>
            <a:r>
              <a:rPr lang="ru-RU" altLang="bg-BG" dirty="0" err="1" smtClean="0"/>
              <a:t>прилага</a:t>
            </a:r>
            <a:r>
              <a:rPr lang="ru-RU" altLang="bg-BG" dirty="0" smtClean="0"/>
              <a:t> </a:t>
            </a:r>
            <a:r>
              <a:rPr lang="ru-RU" altLang="bg-BG" dirty="0" err="1" smtClean="0"/>
              <a:t>към</a:t>
            </a:r>
            <a:r>
              <a:rPr lang="ru-RU" altLang="bg-BG" dirty="0" smtClean="0"/>
              <a:t> </a:t>
            </a:r>
            <a:r>
              <a:rPr lang="ru-RU" altLang="bg-BG" dirty="0" err="1" smtClean="0"/>
              <a:t>всеки</a:t>
            </a:r>
            <a:r>
              <a:rPr lang="ru-RU" altLang="bg-BG" dirty="0" smtClean="0"/>
              <a:t> от </a:t>
            </a:r>
            <a:r>
              <a:rPr lang="ru-RU" altLang="bg-BG" dirty="0" err="1" smtClean="0"/>
              <a:t>публикуваните</a:t>
            </a:r>
            <a:r>
              <a:rPr lang="ru-RU" altLang="bg-BG" dirty="0" smtClean="0"/>
              <a:t> </a:t>
            </a:r>
            <a:r>
              <a:rPr lang="ru-RU" altLang="bg-BG" dirty="0" err="1" smtClean="0"/>
              <a:t>набори</a:t>
            </a:r>
            <a:r>
              <a:rPr lang="ru-RU" altLang="bg-BG" dirty="0" smtClean="0"/>
              <a:t>, за да </a:t>
            </a:r>
            <a:r>
              <a:rPr lang="ru-RU" altLang="bg-BG" dirty="0" err="1" smtClean="0"/>
              <a:t>гарантира</a:t>
            </a:r>
            <a:r>
              <a:rPr lang="ru-RU" altLang="bg-BG" dirty="0" smtClean="0"/>
              <a:t> минимален стандарт на качество на данните, </a:t>
            </a:r>
            <a:r>
              <a:rPr lang="ru-RU" altLang="bg-BG" dirty="0" err="1" smtClean="0"/>
              <a:t>който</a:t>
            </a:r>
            <a:r>
              <a:rPr lang="ru-RU" altLang="bg-BG" dirty="0" smtClean="0"/>
              <a:t> </a:t>
            </a:r>
            <a:r>
              <a:rPr lang="ru-RU" altLang="bg-BG" dirty="0" err="1" smtClean="0"/>
              <a:t>потребителите</a:t>
            </a:r>
            <a:r>
              <a:rPr lang="ru-RU" altLang="bg-BG" dirty="0" smtClean="0"/>
              <a:t> </a:t>
            </a:r>
            <a:r>
              <a:rPr lang="ru-RU" altLang="bg-BG" dirty="0" err="1" smtClean="0"/>
              <a:t>могат</a:t>
            </a:r>
            <a:r>
              <a:rPr lang="ru-RU" altLang="bg-BG" dirty="0" smtClean="0"/>
              <a:t> да </a:t>
            </a:r>
            <a:r>
              <a:rPr lang="ru-RU" altLang="bg-BG" dirty="0" err="1" smtClean="0"/>
              <a:t>очакват</a:t>
            </a:r>
            <a:r>
              <a:rPr lang="ru-RU" altLang="bg-BG" dirty="0" smtClean="0"/>
              <a:t>.  Данните се </a:t>
            </a:r>
            <a:r>
              <a:rPr lang="ru-RU" altLang="bg-BG" dirty="0" err="1" smtClean="0"/>
              <a:t>категоризират</a:t>
            </a:r>
            <a:r>
              <a:rPr lang="ru-RU" altLang="bg-BG" dirty="0" smtClean="0"/>
              <a:t> в </a:t>
            </a:r>
            <a:r>
              <a:rPr lang="ru-RU" altLang="bg-BG" dirty="0" err="1" smtClean="0"/>
              <a:t>петзвездната</a:t>
            </a:r>
            <a:r>
              <a:rPr lang="ru-RU" altLang="bg-BG" dirty="0" smtClean="0"/>
              <a:t> скала (Таблица 8).</a:t>
            </a:r>
            <a:endParaRPr lang="bg-BG" altLang="bg-BG" dirty="0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12C455-5369-4F7A-AB50-D32BFBE2FC0E}" type="slidenum">
              <a:rPr lang="en-US" altLang="bg-BG" smtClean="0"/>
              <a:pPr/>
              <a:t>13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A042325-2884-40C4-9890-37A230F3300A}" type="slidenum">
              <a:rPr lang="en-US" altLang="bg-BG" smtClean="0"/>
              <a:pPr/>
              <a:t>14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CSV е компактен файлов формат, </a:t>
            </a:r>
            <a:r>
              <a:rPr lang="ru-RU" dirty="0" err="1" smtClean="0"/>
              <a:t>подходящ</a:t>
            </a:r>
            <a:r>
              <a:rPr lang="ru-RU" dirty="0" smtClean="0"/>
              <a:t> за обмен на </a:t>
            </a:r>
            <a:r>
              <a:rPr lang="ru-RU" dirty="0" err="1" smtClean="0"/>
              <a:t>големи</a:t>
            </a:r>
            <a:r>
              <a:rPr lang="ru-RU" dirty="0" smtClean="0"/>
              <a:t> </a:t>
            </a:r>
            <a:r>
              <a:rPr lang="ru-RU" dirty="0" err="1" smtClean="0"/>
              <a:t>набори</a:t>
            </a:r>
            <a:r>
              <a:rPr lang="ru-RU" dirty="0" smtClean="0"/>
              <a:t> от данни с фиксирана структура, представени в първа нормална форма.</a:t>
            </a:r>
          </a:p>
          <a:p>
            <a:pPr>
              <a:defRPr/>
            </a:pPr>
            <a:r>
              <a:rPr lang="ru-RU" dirty="0" err="1" smtClean="0"/>
              <a:t>Форматът</a:t>
            </a:r>
            <a:r>
              <a:rPr lang="ru-RU" dirty="0" smtClean="0"/>
              <a:t> е </a:t>
            </a:r>
            <a:r>
              <a:rPr lang="ru-RU" dirty="0" err="1" smtClean="0"/>
              <a:t>подходящ</a:t>
            </a:r>
            <a:r>
              <a:rPr lang="ru-RU" dirty="0" smtClean="0"/>
              <a:t> за </a:t>
            </a:r>
            <a:r>
              <a:rPr lang="ru-RU" dirty="0" err="1" smtClean="0"/>
              <a:t>директно</a:t>
            </a:r>
            <a:r>
              <a:rPr lang="ru-RU" dirty="0" smtClean="0"/>
              <a:t> </a:t>
            </a:r>
            <a:r>
              <a:rPr lang="ru-RU" dirty="0" err="1" smtClean="0"/>
              <a:t>представяне</a:t>
            </a:r>
            <a:r>
              <a:rPr lang="ru-RU" dirty="0" smtClean="0"/>
              <a:t> на данни </a:t>
            </a:r>
            <a:r>
              <a:rPr lang="ru-RU" dirty="0" err="1" smtClean="0"/>
              <a:t>експортирани</a:t>
            </a:r>
            <a:r>
              <a:rPr lang="ru-RU" dirty="0" smtClean="0"/>
              <a:t> от </a:t>
            </a:r>
            <a:r>
              <a:rPr lang="ru-RU" dirty="0" err="1" smtClean="0"/>
              <a:t>таблици</a:t>
            </a:r>
            <a:r>
              <a:rPr lang="ru-RU" dirty="0" smtClean="0"/>
              <a:t> в СУБД. По аналогия с </a:t>
            </a:r>
            <a:r>
              <a:rPr lang="ru-RU" dirty="0" err="1" smtClean="0"/>
              <a:t>таблиците</a:t>
            </a:r>
            <a:r>
              <a:rPr lang="ru-RU" dirty="0" smtClean="0"/>
              <a:t> в СУБД, </a:t>
            </a:r>
            <a:r>
              <a:rPr lang="ru-RU" dirty="0" err="1" smtClean="0"/>
              <a:t>отделните</a:t>
            </a:r>
            <a:r>
              <a:rPr lang="ru-RU" dirty="0" smtClean="0"/>
              <a:t> записи </a:t>
            </a:r>
            <a:r>
              <a:rPr lang="ru-RU" dirty="0" err="1" smtClean="0"/>
              <a:t>са</a:t>
            </a:r>
            <a:r>
              <a:rPr lang="ru-RU" dirty="0" smtClean="0"/>
              <a:t> на </a:t>
            </a:r>
            <a:r>
              <a:rPr lang="ru-RU" dirty="0" err="1" smtClean="0"/>
              <a:t>отделни</a:t>
            </a:r>
            <a:r>
              <a:rPr lang="ru-RU" dirty="0" smtClean="0"/>
              <a:t> </a:t>
            </a:r>
            <a:r>
              <a:rPr lang="ru-RU" dirty="0" err="1" smtClean="0"/>
              <a:t>редове</a:t>
            </a:r>
            <a:r>
              <a:rPr lang="ru-RU" dirty="0" smtClean="0"/>
              <a:t>, с фиксирана </a:t>
            </a:r>
            <a:r>
              <a:rPr lang="ru-RU" dirty="0" err="1" smtClean="0"/>
              <a:t>еднаква</a:t>
            </a:r>
            <a:r>
              <a:rPr lang="ru-RU" dirty="0" smtClean="0"/>
              <a:t> структура, а </a:t>
            </a:r>
            <a:r>
              <a:rPr lang="ru-RU" dirty="0" err="1" smtClean="0"/>
              <a:t>полетата</a:t>
            </a:r>
            <a:r>
              <a:rPr lang="ru-RU" dirty="0" smtClean="0"/>
              <a:t> (колоните) </a:t>
            </a:r>
            <a:r>
              <a:rPr lang="ru-RU" dirty="0" err="1" smtClean="0"/>
              <a:t>във</a:t>
            </a:r>
            <a:r>
              <a:rPr lang="ru-RU" dirty="0" smtClean="0"/>
              <a:t> </a:t>
            </a:r>
            <a:r>
              <a:rPr lang="ru-RU" dirty="0" err="1" smtClean="0"/>
              <a:t>всеки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отделени</a:t>
            </a:r>
            <a:r>
              <a:rPr lang="ru-RU" dirty="0" smtClean="0"/>
              <a:t> с </a:t>
            </a:r>
            <a:r>
              <a:rPr lang="ru-RU" dirty="0" err="1" smtClean="0"/>
              <a:t>разделител</a:t>
            </a:r>
            <a:r>
              <a:rPr lang="ru-RU" dirty="0" smtClean="0"/>
              <a:t> (</a:t>
            </a:r>
            <a:r>
              <a:rPr lang="ru-RU" dirty="0" err="1" smtClean="0"/>
              <a:t>обикновено</a:t>
            </a:r>
            <a:r>
              <a:rPr lang="ru-RU" dirty="0" smtClean="0"/>
              <a:t> „запетая“).</a:t>
            </a:r>
          </a:p>
          <a:p>
            <a:pPr>
              <a:defRPr/>
            </a:pPr>
            <a:r>
              <a:rPr lang="ru-RU" dirty="0" smtClean="0"/>
              <a:t>CSV </a:t>
            </a:r>
            <a:r>
              <a:rPr lang="ru-RU" dirty="0" err="1" smtClean="0"/>
              <a:t>форматът</a:t>
            </a:r>
            <a:r>
              <a:rPr lang="ru-RU" dirty="0" smtClean="0"/>
              <a:t> е много прост и не </a:t>
            </a:r>
            <a:r>
              <a:rPr lang="ru-RU" dirty="0" err="1" smtClean="0"/>
              <a:t>може</a:t>
            </a:r>
            <a:r>
              <a:rPr lang="ru-RU" dirty="0" smtClean="0"/>
              <a:t> да </a:t>
            </a:r>
            <a:r>
              <a:rPr lang="ru-RU" dirty="0" err="1" smtClean="0"/>
              <a:t>съдържа</a:t>
            </a:r>
            <a:r>
              <a:rPr lang="ru-RU" dirty="0" smtClean="0"/>
              <a:t> метаданни, които да </a:t>
            </a:r>
            <a:r>
              <a:rPr lang="ru-RU" dirty="0" err="1" smtClean="0"/>
              <a:t>описват</a:t>
            </a:r>
            <a:r>
              <a:rPr lang="ru-RU" dirty="0" smtClean="0"/>
              <a:t> </a:t>
            </a:r>
            <a:r>
              <a:rPr lang="ru-RU" dirty="0" err="1" smtClean="0"/>
              <a:t>схемата</a:t>
            </a:r>
            <a:r>
              <a:rPr lang="ru-RU" dirty="0" smtClean="0"/>
              <a:t> (</a:t>
            </a:r>
            <a:r>
              <a:rPr lang="ru-RU" dirty="0" err="1" smtClean="0"/>
              <a:t>структурата</a:t>
            </a:r>
            <a:r>
              <a:rPr lang="ru-RU" dirty="0" smtClean="0"/>
              <a:t>) на </a:t>
            </a:r>
            <a:r>
              <a:rPr lang="ru-RU" dirty="0" err="1" smtClean="0"/>
              <a:t>всеки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от данните. Стандартно, </a:t>
            </a:r>
            <a:r>
              <a:rPr lang="ru-RU" dirty="0" err="1" smtClean="0"/>
              <a:t>първият</a:t>
            </a:r>
            <a:r>
              <a:rPr lang="ru-RU" dirty="0" smtClean="0"/>
              <a:t> </a:t>
            </a:r>
            <a:r>
              <a:rPr lang="ru-RU" dirty="0" err="1" smtClean="0"/>
              <a:t>ред</a:t>
            </a:r>
            <a:r>
              <a:rPr lang="ru-RU" dirty="0" smtClean="0"/>
              <a:t> от CSV файла </a:t>
            </a:r>
            <a:r>
              <a:rPr lang="ru-RU" dirty="0" err="1" smtClean="0"/>
              <a:t>съдържа</a:t>
            </a:r>
            <a:r>
              <a:rPr lang="ru-RU" dirty="0" smtClean="0"/>
              <a:t> </a:t>
            </a:r>
            <a:r>
              <a:rPr lang="ru-RU" dirty="0" err="1" smtClean="0"/>
              <a:t>имената</a:t>
            </a:r>
            <a:r>
              <a:rPr lang="ru-RU" dirty="0" smtClean="0"/>
              <a:t> на </a:t>
            </a:r>
            <a:r>
              <a:rPr lang="ru-RU" dirty="0" err="1" smtClean="0"/>
              <a:t>полетата</a:t>
            </a:r>
            <a:r>
              <a:rPr lang="ru-RU" dirty="0" smtClean="0"/>
              <a:t> (колоните), но </a:t>
            </a:r>
            <a:r>
              <a:rPr lang="ru-RU" dirty="0" err="1" smtClean="0"/>
              <a:t>този</a:t>
            </a:r>
            <a:r>
              <a:rPr lang="ru-RU" dirty="0" smtClean="0"/>
              <a:t> </a:t>
            </a:r>
            <a:r>
              <a:rPr lang="ru-RU" dirty="0" err="1" smtClean="0"/>
              <a:t>ред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да </a:t>
            </a:r>
            <a:r>
              <a:rPr lang="ru-RU" dirty="0" err="1" smtClean="0"/>
              <a:t>съдържа</a:t>
            </a:r>
            <a:r>
              <a:rPr lang="ru-RU" dirty="0" smtClean="0"/>
              <a:t> </a:t>
            </a:r>
            <a:r>
              <a:rPr lang="ru-RU" dirty="0" err="1" smtClean="0"/>
              <a:t>допълнителни</a:t>
            </a:r>
            <a:r>
              <a:rPr lang="ru-RU" dirty="0" smtClean="0"/>
              <a:t> метаданни за </a:t>
            </a:r>
            <a:r>
              <a:rPr lang="ru-RU" dirty="0" err="1" smtClean="0"/>
              <a:t>предназначението</a:t>
            </a:r>
            <a:r>
              <a:rPr lang="ru-RU" dirty="0" smtClean="0"/>
              <a:t>, типа и </a:t>
            </a:r>
            <a:r>
              <a:rPr lang="ru-RU" dirty="0" err="1" smtClean="0"/>
              <a:t>размерността</a:t>
            </a:r>
            <a:r>
              <a:rPr lang="ru-RU" dirty="0" smtClean="0"/>
              <a:t> на всяко поле (колона). </a:t>
            </a:r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 err="1" smtClean="0"/>
              <a:t>налага</a:t>
            </a:r>
            <a:r>
              <a:rPr lang="ru-RU" dirty="0" smtClean="0"/>
              <a:t> </a:t>
            </a:r>
            <a:r>
              <a:rPr lang="ru-RU" dirty="0" err="1" smtClean="0"/>
              <a:t>всеки</a:t>
            </a:r>
            <a:r>
              <a:rPr lang="ru-RU" dirty="0" smtClean="0"/>
              <a:t> набор от данни в CSV формат да </a:t>
            </a:r>
            <a:r>
              <a:rPr lang="ru-RU" dirty="0" err="1" smtClean="0"/>
              <a:t>бъде</a:t>
            </a:r>
            <a:r>
              <a:rPr lang="ru-RU" dirty="0" smtClean="0"/>
              <a:t> </a:t>
            </a:r>
            <a:r>
              <a:rPr lang="ru-RU" dirty="0" err="1" smtClean="0"/>
              <a:t>придружен</a:t>
            </a:r>
            <a:r>
              <a:rPr lang="ru-RU" dirty="0" smtClean="0"/>
              <a:t> с отделен набор от машинно-</a:t>
            </a:r>
            <a:r>
              <a:rPr lang="ru-RU" dirty="0" err="1" smtClean="0"/>
              <a:t>четими</a:t>
            </a:r>
            <a:r>
              <a:rPr lang="ru-RU" dirty="0" smtClean="0"/>
              <a:t> метаданни или </a:t>
            </a:r>
            <a:r>
              <a:rPr lang="ru-RU" dirty="0" err="1" smtClean="0"/>
              <a:t>описателна</a:t>
            </a:r>
            <a:r>
              <a:rPr lang="ru-RU" dirty="0" smtClean="0"/>
              <a:t> документация, която да </a:t>
            </a:r>
            <a:r>
              <a:rPr lang="ru-RU" dirty="0" err="1" smtClean="0"/>
              <a:t>бъде</a:t>
            </a:r>
            <a:r>
              <a:rPr lang="ru-RU" dirty="0" smtClean="0"/>
              <a:t> </a:t>
            </a:r>
            <a:r>
              <a:rPr lang="ru-RU" dirty="0" err="1" smtClean="0"/>
              <a:t>интерпретирана</a:t>
            </a:r>
            <a:r>
              <a:rPr lang="ru-RU" dirty="0" smtClean="0"/>
              <a:t> от разработчика на </a:t>
            </a:r>
            <a:r>
              <a:rPr lang="ru-RU" dirty="0" err="1" smtClean="0"/>
              <a:t>софтуер</a:t>
            </a:r>
            <a:r>
              <a:rPr lang="ru-RU" dirty="0" smtClean="0"/>
              <a:t>. 3.2. JSON</a:t>
            </a:r>
          </a:p>
          <a:p>
            <a:pPr>
              <a:defRPr/>
            </a:pPr>
            <a:r>
              <a:rPr lang="ru-RU" dirty="0" smtClean="0"/>
              <a:t>JSON е прост формат, </a:t>
            </a:r>
            <a:r>
              <a:rPr lang="ru-RU" dirty="0" err="1" smtClean="0"/>
              <a:t>който</a:t>
            </a:r>
            <a:r>
              <a:rPr lang="ru-RU" dirty="0" smtClean="0"/>
              <a:t> е </a:t>
            </a:r>
            <a:r>
              <a:rPr lang="ru-RU" dirty="0" err="1" smtClean="0"/>
              <a:t>лесен</a:t>
            </a:r>
            <a:r>
              <a:rPr lang="ru-RU" dirty="0" smtClean="0"/>
              <a:t> за </a:t>
            </a:r>
            <a:r>
              <a:rPr lang="ru-RU" dirty="0" err="1" smtClean="0"/>
              <a:t>прочитане</a:t>
            </a:r>
            <a:r>
              <a:rPr lang="ru-RU" dirty="0" smtClean="0"/>
              <a:t> чрез </a:t>
            </a:r>
            <a:r>
              <a:rPr lang="ru-RU" dirty="0" err="1" smtClean="0"/>
              <a:t>стандартни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налични</a:t>
            </a:r>
            <a:r>
              <a:rPr lang="ru-RU" dirty="0" smtClean="0"/>
              <a:t> в </a:t>
            </a:r>
            <a:r>
              <a:rPr lang="ru-RU" dirty="0" err="1" smtClean="0"/>
              <a:t>повечето</a:t>
            </a:r>
            <a:r>
              <a:rPr lang="ru-RU" dirty="0" smtClean="0"/>
              <a:t> </a:t>
            </a:r>
            <a:r>
              <a:rPr lang="ru-RU" dirty="0" err="1" smtClean="0"/>
              <a:t>съвременни</a:t>
            </a:r>
            <a:r>
              <a:rPr lang="ru-RU" dirty="0" smtClean="0"/>
              <a:t> </a:t>
            </a:r>
            <a:r>
              <a:rPr lang="ru-RU" dirty="0" err="1" smtClean="0"/>
              <a:t>езици</a:t>
            </a:r>
            <a:r>
              <a:rPr lang="ru-RU" dirty="0" smtClean="0"/>
              <a:t> за </a:t>
            </a:r>
            <a:r>
              <a:rPr lang="ru-RU" dirty="0" err="1" smtClean="0"/>
              <a:t>програмиране</a:t>
            </a:r>
            <a:r>
              <a:rPr lang="ru-RU" dirty="0" smtClean="0"/>
              <a:t>. </a:t>
            </a:r>
            <a:r>
              <a:rPr lang="ru-RU" dirty="0" err="1" smtClean="0"/>
              <a:t>Простотата</a:t>
            </a:r>
            <a:r>
              <a:rPr lang="ru-RU" dirty="0" smtClean="0"/>
              <a:t> на използване и </a:t>
            </a:r>
            <a:r>
              <a:rPr lang="ru-RU" dirty="0" err="1" smtClean="0"/>
              <a:t>по-малките</a:t>
            </a:r>
            <a:r>
              <a:rPr lang="ru-RU" dirty="0" smtClean="0"/>
              <a:t> </a:t>
            </a:r>
            <a:r>
              <a:rPr lang="ru-RU" dirty="0" err="1" smtClean="0"/>
              <a:t>изчислителни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за </a:t>
            </a:r>
            <a:r>
              <a:rPr lang="ru-RU" dirty="0" err="1" smtClean="0"/>
              <a:t>интерпретиране</a:t>
            </a:r>
            <a:r>
              <a:rPr lang="ru-RU" dirty="0" smtClean="0"/>
              <a:t> на данните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основни</a:t>
            </a:r>
            <a:r>
              <a:rPr lang="ru-RU" dirty="0" smtClean="0"/>
              <a:t> </a:t>
            </a:r>
            <a:r>
              <a:rPr lang="ru-RU" dirty="0" err="1" smtClean="0"/>
              <a:t>предимства</a:t>
            </a:r>
            <a:r>
              <a:rPr lang="ru-RU" dirty="0" smtClean="0"/>
              <a:t> </a:t>
            </a:r>
            <a:r>
              <a:rPr lang="ru-RU" dirty="0" err="1" smtClean="0"/>
              <a:t>спрямо</a:t>
            </a:r>
            <a:r>
              <a:rPr lang="ru-RU" dirty="0" smtClean="0"/>
              <a:t> </a:t>
            </a:r>
            <a:r>
              <a:rPr lang="ru-RU" dirty="0" err="1" smtClean="0"/>
              <a:t>по-сложни</a:t>
            </a:r>
            <a:r>
              <a:rPr lang="ru-RU" dirty="0" smtClean="0"/>
              <a:t> </a:t>
            </a:r>
            <a:r>
              <a:rPr lang="ru-RU" dirty="0" err="1" smtClean="0"/>
              <a:t>формати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XML.</a:t>
            </a:r>
          </a:p>
          <a:p>
            <a:pPr>
              <a:defRPr/>
            </a:pPr>
            <a:r>
              <a:rPr lang="ru-RU" dirty="0" err="1" smtClean="0"/>
              <a:t>Схемата</a:t>
            </a:r>
            <a:r>
              <a:rPr lang="ru-RU" dirty="0" smtClean="0"/>
              <a:t> (</a:t>
            </a:r>
            <a:r>
              <a:rPr lang="ru-RU" dirty="0" err="1" smtClean="0"/>
              <a:t>структурата</a:t>
            </a:r>
            <a:r>
              <a:rPr lang="ru-RU" dirty="0" smtClean="0"/>
              <a:t>) на данните е фиксирана, </a:t>
            </a:r>
            <a:r>
              <a:rPr lang="ru-RU" dirty="0" err="1" smtClean="0"/>
              <a:t>което</a:t>
            </a:r>
            <a:r>
              <a:rPr lang="ru-RU" dirty="0" smtClean="0"/>
              <a:t> </a:t>
            </a:r>
            <a:r>
              <a:rPr lang="ru-RU" dirty="0" err="1" smtClean="0"/>
              <a:t>позволява</a:t>
            </a:r>
            <a:r>
              <a:rPr lang="ru-RU" dirty="0" smtClean="0"/>
              <a:t> много </a:t>
            </a:r>
            <a:r>
              <a:rPr lang="ru-RU" dirty="0" err="1" smtClean="0"/>
              <a:t>бърза</a:t>
            </a:r>
            <a:r>
              <a:rPr lang="ru-RU" dirty="0" smtClean="0"/>
              <a:t> и </a:t>
            </a:r>
            <a:r>
              <a:rPr lang="ru-RU" dirty="0" err="1" smtClean="0"/>
              <a:t>икономична</a:t>
            </a:r>
            <a:r>
              <a:rPr lang="ru-RU" dirty="0" smtClean="0"/>
              <a:t> обработка, и </a:t>
            </a:r>
            <a:r>
              <a:rPr lang="ru-RU" dirty="0" err="1" smtClean="0"/>
              <a:t>прави</a:t>
            </a:r>
            <a:r>
              <a:rPr lang="ru-RU" dirty="0" smtClean="0"/>
              <a:t> </a:t>
            </a:r>
            <a:r>
              <a:rPr lang="ru-RU" dirty="0" err="1" smtClean="0"/>
              <a:t>този</a:t>
            </a:r>
            <a:r>
              <a:rPr lang="ru-RU" dirty="0" smtClean="0"/>
              <a:t> формат </a:t>
            </a:r>
            <a:r>
              <a:rPr lang="ru-RU" dirty="0" err="1" smtClean="0"/>
              <a:t>подходящ</a:t>
            </a:r>
            <a:r>
              <a:rPr lang="ru-RU" dirty="0" smtClean="0"/>
              <a:t> за онлайн обмен данни между </a:t>
            </a:r>
            <a:r>
              <a:rPr lang="ru-RU" dirty="0" err="1" smtClean="0"/>
              <a:t>уеб</a:t>
            </a:r>
            <a:r>
              <a:rPr lang="ru-RU" dirty="0" smtClean="0"/>
              <a:t>-услуги (</a:t>
            </a:r>
            <a:r>
              <a:rPr lang="ru-RU" dirty="0" err="1" smtClean="0"/>
              <a:t>web</a:t>
            </a:r>
            <a:r>
              <a:rPr lang="ru-RU" dirty="0" smtClean="0"/>
              <a:t> </a:t>
            </a:r>
            <a:r>
              <a:rPr lang="ru-RU" dirty="0" err="1" smtClean="0"/>
              <a:t>services</a:t>
            </a:r>
            <a:r>
              <a:rPr lang="ru-RU" dirty="0" smtClean="0"/>
              <a:t>) в </a:t>
            </a:r>
            <a:r>
              <a:rPr lang="ru-RU" dirty="0" err="1" smtClean="0"/>
              <a:t>реално</a:t>
            </a:r>
            <a:r>
              <a:rPr lang="ru-RU" dirty="0" smtClean="0"/>
              <a:t> </a:t>
            </a:r>
            <a:r>
              <a:rPr lang="ru-RU" dirty="0" err="1" smtClean="0"/>
              <a:t>време</a:t>
            </a:r>
            <a:r>
              <a:rPr lang="ru-RU" dirty="0" smtClean="0"/>
              <a:t>. 3.3. RDF</a:t>
            </a:r>
          </a:p>
          <a:p>
            <a:pPr>
              <a:defRPr/>
            </a:pPr>
            <a:r>
              <a:rPr lang="ru-RU" dirty="0" smtClean="0"/>
              <a:t>RDF е стандартен </a:t>
            </a:r>
            <a:r>
              <a:rPr lang="ru-RU" dirty="0" err="1" smtClean="0"/>
              <a:t>семантичен</a:t>
            </a:r>
            <a:r>
              <a:rPr lang="ru-RU" dirty="0" smtClean="0"/>
              <a:t> формат за обмен на данни, </a:t>
            </a:r>
            <a:r>
              <a:rPr lang="ru-RU" dirty="0" err="1" smtClean="0"/>
              <a:t>дефиниран</a:t>
            </a:r>
            <a:r>
              <a:rPr lang="ru-RU" dirty="0" smtClean="0"/>
              <a:t> в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препоръки</a:t>
            </a:r>
            <a:r>
              <a:rPr lang="ru-RU" dirty="0" smtClean="0"/>
              <a:t> на W3C. </a:t>
            </a:r>
            <a:r>
              <a:rPr lang="ru-RU" dirty="0" err="1" smtClean="0"/>
              <a:t>Подходящ</a:t>
            </a:r>
            <a:r>
              <a:rPr lang="ru-RU" dirty="0" smtClean="0"/>
              <a:t> е за </a:t>
            </a:r>
            <a:r>
              <a:rPr lang="ru-RU" dirty="0" err="1" smtClean="0"/>
              <a:t>представяне</a:t>
            </a:r>
            <a:r>
              <a:rPr lang="ru-RU" dirty="0" smtClean="0"/>
              <a:t> на данни и </a:t>
            </a:r>
            <a:r>
              <a:rPr lang="ru-RU" dirty="0" err="1" smtClean="0"/>
              <a:t>насочени</a:t>
            </a:r>
            <a:r>
              <a:rPr lang="ru-RU" dirty="0" smtClean="0"/>
              <a:t> / </a:t>
            </a:r>
            <a:r>
              <a:rPr lang="ru-RU" dirty="0" err="1" smtClean="0"/>
              <a:t>наименувани</a:t>
            </a:r>
            <a:r>
              <a:rPr lang="ru-RU" dirty="0" smtClean="0"/>
              <a:t> </a:t>
            </a:r>
            <a:r>
              <a:rPr lang="ru-RU" dirty="0" err="1" smtClean="0"/>
              <a:t>връзки</a:t>
            </a:r>
            <a:r>
              <a:rPr lang="ru-RU" dirty="0" smtClean="0"/>
              <a:t> между </a:t>
            </a:r>
            <a:r>
              <a:rPr lang="ru-RU" dirty="0" err="1" smtClean="0"/>
              <a:t>тях</a:t>
            </a:r>
            <a:r>
              <a:rPr lang="ru-RU" dirty="0" smtClean="0"/>
              <a:t>. </a:t>
            </a:r>
            <a:r>
              <a:rPr lang="ru-RU" dirty="0" err="1" smtClean="0"/>
              <a:t>Този</a:t>
            </a:r>
            <a:r>
              <a:rPr lang="ru-RU" dirty="0" smtClean="0"/>
              <a:t> формат </a:t>
            </a:r>
            <a:r>
              <a:rPr lang="ru-RU" dirty="0" err="1" smtClean="0"/>
              <a:t>дава</a:t>
            </a:r>
            <a:r>
              <a:rPr lang="ru-RU" dirty="0" smtClean="0"/>
              <a:t> </a:t>
            </a:r>
            <a:r>
              <a:rPr lang="ru-RU" dirty="0" err="1" smtClean="0"/>
              <a:t>възможност</a:t>
            </a:r>
            <a:r>
              <a:rPr lang="ru-RU" dirty="0" smtClean="0"/>
              <a:t> и за </a:t>
            </a:r>
            <a:r>
              <a:rPr lang="ru-RU" dirty="0" err="1" smtClean="0"/>
              <a:t>сливане</a:t>
            </a:r>
            <a:r>
              <a:rPr lang="ru-RU" dirty="0" smtClean="0"/>
              <a:t> на </a:t>
            </a:r>
            <a:r>
              <a:rPr lang="ru-RU" dirty="0" err="1" smtClean="0"/>
              <a:t>свързани</a:t>
            </a:r>
            <a:r>
              <a:rPr lang="ru-RU" dirty="0" smtClean="0"/>
              <a:t> </a:t>
            </a:r>
            <a:r>
              <a:rPr lang="ru-RU" dirty="0" err="1" smtClean="0"/>
              <a:t>набори</a:t>
            </a:r>
            <a:r>
              <a:rPr lang="ru-RU" dirty="0" smtClean="0"/>
              <a:t> от данни, които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комбинирани</a:t>
            </a:r>
            <a:r>
              <a:rPr lang="ru-RU" dirty="0" smtClean="0"/>
              <a:t> от </a:t>
            </a:r>
            <a:r>
              <a:rPr lang="ru-RU" dirty="0" err="1" smtClean="0"/>
              <a:t>няколко</a:t>
            </a:r>
            <a:r>
              <a:rPr lang="ru-RU" dirty="0" smtClean="0"/>
              <a:t> </a:t>
            </a:r>
            <a:r>
              <a:rPr lang="ru-RU" dirty="0" err="1" smtClean="0"/>
              <a:t>източника</a:t>
            </a:r>
            <a:r>
              <a:rPr lang="ru-RU" dirty="0" smtClean="0"/>
              <a:t> с </a:t>
            </a:r>
            <a:r>
              <a:rPr lang="ru-RU" dirty="0" err="1" smtClean="0"/>
              <a:t>различни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 (</a:t>
            </a:r>
            <a:r>
              <a:rPr lang="ru-RU" dirty="0" err="1" smtClean="0"/>
              <a:t>структури</a:t>
            </a:r>
            <a:r>
              <a:rPr lang="ru-RU" dirty="0" smtClean="0"/>
              <a:t>) на данните,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позволява</a:t>
            </a:r>
            <a:r>
              <a:rPr lang="ru-RU" dirty="0" smtClean="0"/>
              <a:t> и </a:t>
            </a:r>
            <a:r>
              <a:rPr lang="ru-RU" dirty="0" err="1" smtClean="0"/>
              <a:t>еволюция</a:t>
            </a:r>
            <a:r>
              <a:rPr lang="ru-RU" dirty="0" smtClean="0"/>
              <a:t> на </a:t>
            </a:r>
            <a:r>
              <a:rPr lang="ru-RU" dirty="0" err="1" smtClean="0"/>
              <a:t>схемите</a:t>
            </a:r>
            <a:r>
              <a:rPr lang="ru-RU" dirty="0" smtClean="0"/>
              <a:t> на данните, без да се </a:t>
            </a:r>
            <a:r>
              <a:rPr lang="ru-RU" dirty="0" err="1" smtClean="0"/>
              <a:t>налага</a:t>
            </a:r>
            <a:r>
              <a:rPr lang="ru-RU" dirty="0" smtClean="0"/>
              <a:t> модификация на </a:t>
            </a:r>
            <a:r>
              <a:rPr lang="ru-RU" dirty="0" err="1" smtClean="0"/>
              <a:t>консуматорите</a:t>
            </a:r>
            <a:r>
              <a:rPr lang="ru-RU" dirty="0" smtClean="0"/>
              <a:t> на данни. </a:t>
            </a:r>
            <a:r>
              <a:rPr lang="ru-RU" dirty="0" err="1" smtClean="0"/>
              <a:t>Отделните</a:t>
            </a:r>
            <a:r>
              <a:rPr lang="ru-RU" dirty="0" smtClean="0"/>
              <a:t> данни </a:t>
            </a:r>
            <a:r>
              <a:rPr lang="ru-RU" dirty="0" err="1" smtClean="0"/>
              <a:t>могат</a:t>
            </a:r>
            <a:r>
              <a:rPr lang="ru-RU" dirty="0" smtClean="0"/>
              <a:t> да </a:t>
            </a:r>
            <a:r>
              <a:rPr lang="ru-RU" dirty="0" err="1" smtClean="0"/>
              <a:t>бъдат</a:t>
            </a:r>
            <a:r>
              <a:rPr lang="ru-RU" dirty="0" smtClean="0"/>
              <a:t> </a:t>
            </a:r>
            <a:r>
              <a:rPr lang="ru-RU" dirty="0" err="1" smtClean="0"/>
              <a:t>съхранени</a:t>
            </a:r>
            <a:r>
              <a:rPr lang="ru-RU" dirty="0" smtClean="0"/>
              <a:t> в XML, JSON или в друг </a:t>
            </a:r>
            <a:r>
              <a:rPr lang="ru-RU" dirty="0" err="1" smtClean="0"/>
              <a:t>сериализиран</a:t>
            </a:r>
            <a:r>
              <a:rPr lang="ru-RU" dirty="0" smtClean="0"/>
              <a:t> вид.</a:t>
            </a:r>
          </a:p>
          <a:p>
            <a:pPr>
              <a:defRPr/>
            </a:pPr>
            <a:r>
              <a:rPr lang="ru-RU" dirty="0" smtClean="0"/>
              <a:t>RDF </a:t>
            </a:r>
            <a:r>
              <a:rPr lang="ru-RU" dirty="0" err="1" smtClean="0"/>
              <a:t>улеснява</a:t>
            </a:r>
            <a:r>
              <a:rPr lang="ru-RU" dirty="0" smtClean="0"/>
              <a:t> </a:t>
            </a:r>
            <a:r>
              <a:rPr lang="ru-RU" dirty="0" err="1" smtClean="0"/>
              <a:t>използването</a:t>
            </a:r>
            <a:r>
              <a:rPr lang="ru-RU" dirty="0" smtClean="0"/>
              <a:t> на </a:t>
            </a:r>
            <a:r>
              <a:rPr lang="ru-RU" dirty="0" err="1" smtClean="0"/>
              <a:t>унифицирани</a:t>
            </a:r>
            <a:r>
              <a:rPr lang="ru-RU" dirty="0" smtClean="0"/>
              <a:t> </a:t>
            </a:r>
            <a:r>
              <a:rPr lang="ru-RU" dirty="0" err="1" smtClean="0"/>
              <a:t>ресурсни</a:t>
            </a:r>
            <a:r>
              <a:rPr lang="ru-RU" dirty="0" smtClean="0"/>
              <a:t> </a:t>
            </a:r>
            <a:r>
              <a:rPr lang="ru-RU" dirty="0" err="1" smtClean="0"/>
              <a:t>локатори</a:t>
            </a:r>
            <a:r>
              <a:rPr lang="ru-RU" dirty="0" smtClean="0"/>
              <a:t> и </a:t>
            </a:r>
            <a:r>
              <a:rPr lang="ru-RU" dirty="0" err="1" smtClean="0"/>
              <a:t>идентификатори</a:t>
            </a:r>
            <a:r>
              <a:rPr lang="ru-RU" dirty="0" smtClean="0"/>
              <a:t> (URL и URI), </a:t>
            </a:r>
            <a:r>
              <a:rPr lang="ru-RU" dirty="0" err="1" smtClean="0"/>
              <a:t>което</a:t>
            </a:r>
            <a:r>
              <a:rPr lang="ru-RU" dirty="0" smtClean="0"/>
              <a:t> </a:t>
            </a:r>
            <a:r>
              <a:rPr lang="ru-RU" dirty="0" err="1" smtClean="0"/>
              <a:t>позволява</a:t>
            </a:r>
            <a:r>
              <a:rPr lang="ru-RU" dirty="0" smtClean="0"/>
              <a:t> </a:t>
            </a:r>
            <a:r>
              <a:rPr lang="ru-RU" dirty="0" err="1" smtClean="0"/>
              <a:t>директното</a:t>
            </a:r>
            <a:r>
              <a:rPr lang="ru-RU" dirty="0" smtClean="0"/>
              <a:t> </a:t>
            </a:r>
            <a:r>
              <a:rPr lang="ru-RU" dirty="0" err="1" smtClean="0"/>
              <a:t>обвързване</a:t>
            </a:r>
            <a:r>
              <a:rPr lang="ru-RU" dirty="0" smtClean="0"/>
              <a:t> на </a:t>
            </a:r>
            <a:r>
              <a:rPr lang="ru-RU" dirty="0" err="1" smtClean="0"/>
              <a:t>съществуващи</a:t>
            </a:r>
            <a:r>
              <a:rPr lang="ru-RU" dirty="0" smtClean="0"/>
              <a:t> </a:t>
            </a:r>
            <a:r>
              <a:rPr lang="ru-RU" dirty="0" err="1" smtClean="0"/>
              <a:t>набори</a:t>
            </a:r>
            <a:r>
              <a:rPr lang="ru-RU" dirty="0" smtClean="0"/>
              <a:t> от данни, </a:t>
            </a:r>
            <a:r>
              <a:rPr lang="ru-RU" dirty="0" err="1" smtClean="0"/>
              <a:t>публикувани</a:t>
            </a:r>
            <a:r>
              <a:rPr lang="ru-RU" dirty="0" smtClean="0"/>
              <a:t> по </a:t>
            </a:r>
            <a:r>
              <a:rPr lang="ru-RU" dirty="0" err="1" smtClean="0"/>
              <a:t>различни</a:t>
            </a:r>
            <a:r>
              <a:rPr lang="ru-RU" dirty="0" smtClean="0"/>
              <a:t> </a:t>
            </a:r>
            <a:r>
              <a:rPr lang="ru-RU" dirty="0" err="1" smtClean="0"/>
              <a:t>инициативи</a:t>
            </a:r>
            <a:r>
              <a:rPr lang="ru-RU" dirty="0" smtClean="0"/>
              <a:t> за </a:t>
            </a:r>
            <a:r>
              <a:rPr lang="ru-RU" dirty="0" err="1" smtClean="0"/>
              <a:t>Отворени</a:t>
            </a:r>
            <a:r>
              <a:rPr lang="ru-RU" dirty="0" smtClean="0"/>
              <a:t> данни в Интернет.</a:t>
            </a:r>
          </a:p>
          <a:p>
            <a:pPr>
              <a:defRPr/>
            </a:pPr>
            <a:r>
              <a:rPr lang="ru-RU" dirty="0" smtClean="0"/>
              <a:t>RDF все </a:t>
            </a:r>
            <a:r>
              <a:rPr lang="ru-RU" dirty="0" err="1" smtClean="0"/>
              <a:t>още</a:t>
            </a:r>
            <a:r>
              <a:rPr lang="ru-RU" dirty="0" smtClean="0"/>
              <a:t> не е широко </a:t>
            </a:r>
            <a:r>
              <a:rPr lang="ru-RU" dirty="0" err="1" smtClean="0"/>
              <a:t>разпространен</a:t>
            </a:r>
            <a:r>
              <a:rPr lang="ru-RU" dirty="0" smtClean="0"/>
              <a:t>, но </a:t>
            </a:r>
            <a:r>
              <a:rPr lang="ru-RU" dirty="0" err="1" smtClean="0"/>
              <a:t>има</a:t>
            </a:r>
            <a:r>
              <a:rPr lang="ru-RU" dirty="0" smtClean="0"/>
              <a:t> </a:t>
            </a:r>
            <a:r>
              <a:rPr lang="ru-RU" dirty="0" err="1" smtClean="0"/>
              <a:t>възходяща</a:t>
            </a:r>
            <a:r>
              <a:rPr lang="ru-RU" dirty="0" smtClean="0"/>
              <a:t> тенденция за </a:t>
            </a:r>
            <a:r>
              <a:rPr lang="ru-RU" dirty="0" err="1" smtClean="0"/>
              <a:t>по-широкото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приложение, </a:t>
            </a:r>
            <a:r>
              <a:rPr lang="ru-RU" dirty="0" err="1" smtClean="0"/>
              <a:t>особено</a:t>
            </a:r>
            <a:r>
              <a:rPr lang="ru-RU" dirty="0" smtClean="0"/>
              <a:t> в </a:t>
            </a:r>
            <a:r>
              <a:rPr lang="ru-RU" dirty="0" err="1" smtClean="0"/>
              <a:t>инициативите</a:t>
            </a:r>
            <a:r>
              <a:rPr lang="ru-RU" dirty="0" smtClean="0"/>
              <a:t> за Отворено управление и </a:t>
            </a:r>
            <a:r>
              <a:rPr lang="ru-RU" dirty="0" err="1" smtClean="0"/>
              <a:t>Отворени</a:t>
            </a:r>
            <a:r>
              <a:rPr lang="ru-RU" dirty="0" smtClean="0"/>
              <a:t> данни. 3.4. XML</a:t>
            </a:r>
          </a:p>
          <a:p>
            <a:pPr>
              <a:defRPr/>
            </a:pPr>
            <a:r>
              <a:rPr lang="ru-RU" dirty="0" smtClean="0"/>
              <a:t>XML е широко </a:t>
            </a:r>
            <a:r>
              <a:rPr lang="ru-RU" dirty="0" err="1" smtClean="0"/>
              <a:t>използван</a:t>
            </a:r>
            <a:r>
              <a:rPr lang="ru-RU" dirty="0" smtClean="0"/>
              <a:t> формат за </a:t>
            </a:r>
            <a:r>
              <a:rPr lang="ru-RU" dirty="0" err="1" smtClean="0"/>
              <a:t>машинен</a:t>
            </a:r>
            <a:r>
              <a:rPr lang="ru-RU" dirty="0" smtClean="0"/>
              <a:t> обмен на данни и осигурява </a:t>
            </a:r>
            <a:r>
              <a:rPr lang="ru-RU" dirty="0" err="1" smtClean="0"/>
              <a:t>добри</a:t>
            </a:r>
            <a:r>
              <a:rPr lang="ru-RU" dirty="0" smtClean="0"/>
              <a:t> </a:t>
            </a:r>
            <a:r>
              <a:rPr lang="ru-RU" dirty="0" err="1" smtClean="0"/>
              <a:t>възможности</a:t>
            </a:r>
            <a:r>
              <a:rPr lang="ru-RU" dirty="0" smtClean="0"/>
              <a:t> за </a:t>
            </a:r>
            <a:r>
              <a:rPr lang="ru-RU" dirty="0" err="1" smtClean="0"/>
              <a:t>съхраняване</a:t>
            </a:r>
            <a:r>
              <a:rPr lang="ru-RU" dirty="0" smtClean="0"/>
              <a:t> на </a:t>
            </a:r>
            <a:r>
              <a:rPr lang="ru-RU" dirty="0" err="1" smtClean="0"/>
              <a:t>сложни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от данни,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позволява</a:t>
            </a:r>
            <a:r>
              <a:rPr lang="ru-RU" dirty="0" smtClean="0"/>
              <a:t> </a:t>
            </a:r>
            <a:r>
              <a:rPr lang="ru-RU" dirty="0" err="1" smtClean="0"/>
              <a:t>еднозначното</a:t>
            </a:r>
            <a:r>
              <a:rPr lang="ru-RU" dirty="0" smtClean="0"/>
              <a:t> им </a:t>
            </a:r>
            <a:r>
              <a:rPr lang="ru-RU" dirty="0" err="1" smtClean="0"/>
              <a:t>интерпретиране</a:t>
            </a:r>
            <a:r>
              <a:rPr lang="ru-RU" dirty="0" smtClean="0"/>
              <a:t> и </a:t>
            </a:r>
            <a:r>
              <a:rPr lang="ru-RU" dirty="0" err="1" smtClean="0"/>
              <a:t>валидиране</a:t>
            </a:r>
            <a:r>
              <a:rPr lang="ru-RU" dirty="0" smtClean="0"/>
              <a:t> на база схема, която </a:t>
            </a:r>
            <a:r>
              <a:rPr lang="ru-RU" dirty="0" err="1" smtClean="0"/>
              <a:t>съдържа</a:t>
            </a:r>
            <a:r>
              <a:rPr lang="ru-RU" dirty="0" smtClean="0"/>
              <a:t> метаданни </a:t>
            </a:r>
            <a:r>
              <a:rPr lang="ru-RU" dirty="0" err="1" smtClean="0"/>
              <a:t>описващи</a:t>
            </a:r>
            <a:r>
              <a:rPr lang="ru-RU" dirty="0" smtClean="0"/>
              <a:t> съответните правила. XML е </a:t>
            </a:r>
            <a:r>
              <a:rPr lang="ru-RU" dirty="0" err="1" smtClean="0"/>
              <a:t>подходящ</a:t>
            </a:r>
            <a:r>
              <a:rPr lang="ru-RU" dirty="0" smtClean="0"/>
              <a:t> при </a:t>
            </a:r>
            <a:r>
              <a:rPr lang="ru-RU" dirty="0" err="1" smtClean="0"/>
              <a:t>представяне</a:t>
            </a:r>
            <a:r>
              <a:rPr lang="ru-RU" dirty="0" smtClean="0"/>
              <a:t> на </a:t>
            </a:r>
            <a:r>
              <a:rPr lang="ru-RU" dirty="0" err="1" smtClean="0"/>
              <a:t>сложни</a:t>
            </a:r>
            <a:r>
              <a:rPr lang="ru-RU" dirty="0" smtClean="0"/>
              <a:t> </a:t>
            </a:r>
            <a:r>
              <a:rPr lang="ru-RU" dirty="0" err="1" smtClean="0"/>
              <a:t>набори</a:t>
            </a:r>
            <a:r>
              <a:rPr lang="ru-RU" dirty="0" smtClean="0"/>
              <a:t> от данни - </a:t>
            </a:r>
            <a:r>
              <a:rPr lang="ru-RU" dirty="0" err="1" smtClean="0"/>
              <a:t>отделните</a:t>
            </a:r>
            <a:r>
              <a:rPr lang="ru-RU" dirty="0" smtClean="0"/>
              <a:t> записи с данни </a:t>
            </a:r>
            <a:r>
              <a:rPr lang="ru-RU" dirty="0" err="1" smtClean="0"/>
              <a:t>могат</a:t>
            </a:r>
            <a:r>
              <a:rPr lang="ru-RU" dirty="0" smtClean="0"/>
              <a:t> да </a:t>
            </a:r>
            <a:r>
              <a:rPr lang="ru-RU" dirty="0" err="1" smtClean="0"/>
              <a:t>бъдат</a:t>
            </a:r>
            <a:r>
              <a:rPr lang="ru-RU" dirty="0" smtClean="0"/>
              <a:t> с </a:t>
            </a:r>
            <a:r>
              <a:rPr lang="ru-RU" dirty="0" err="1" smtClean="0"/>
              <a:t>променлива</a:t>
            </a:r>
            <a:r>
              <a:rPr lang="ru-RU" dirty="0" smtClean="0"/>
              <a:t> (</a:t>
            </a:r>
            <a:r>
              <a:rPr lang="ru-RU" dirty="0" err="1" smtClean="0"/>
              <a:t>нефиксирана</a:t>
            </a:r>
            <a:r>
              <a:rPr lang="ru-RU" dirty="0" smtClean="0"/>
              <a:t>) структура, </a:t>
            </a:r>
            <a:r>
              <a:rPr lang="ru-RU" dirty="0" err="1" smtClean="0"/>
              <a:t>форматът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да </a:t>
            </a:r>
            <a:r>
              <a:rPr lang="ru-RU" dirty="0" err="1" smtClean="0"/>
              <a:t>съдържа</a:t>
            </a:r>
            <a:r>
              <a:rPr lang="ru-RU" dirty="0" smtClean="0"/>
              <a:t> </a:t>
            </a:r>
            <a:r>
              <a:rPr lang="ru-RU" dirty="0" err="1" smtClean="0"/>
              <a:t>допълнителни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от данни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номенклатури</a:t>
            </a:r>
            <a:r>
              <a:rPr lang="ru-RU" dirty="0" smtClean="0"/>
              <a:t> и др.</a:t>
            </a:r>
          </a:p>
          <a:p>
            <a:pPr>
              <a:defRPr/>
            </a:pPr>
            <a:r>
              <a:rPr lang="ru-RU" dirty="0" err="1" smtClean="0"/>
              <a:t>Обработката</a:t>
            </a:r>
            <a:r>
              <a:rPr lang="ru-RU" dirty="0" smtClean="0"/>
              <a:t> на данни в XML формат, </a:t>
            </a:r>
            <a:r>
              <a:rPr lang="ru-RU" dirty="0" err="1" smtClean="0"/>
              <a:t>особено</a:t>
            </a:r>
            <a:r>
              <a:rPr lang="ru-RU" dirty="0" smtClean="0"/>
              <a:t> </a:t>
            </a:r>
            <a:r>
              <a:rPr lang="ru-RU" dirty="0" err="1" smtClean="0"/>
              <a:t>когато</a:t>
            </a:r>
            <a:r>
              <a:rPr lang="ru-RU" dirty="0" smtClean="0"/>
              <a:t> става дума за </a:t>
            </a:r>
            <a:r>
              <a:rPr lang="ru-RU" dirty="0" err="1" smtClean="0"/>
              <a:t>по-големи</a:t>
            </a:r>
            <a:r>
              <a:rPr lang="ru-RU" dirty="0" smtClean="0"/>
              <a:t> </a:t>
            </a:r>
            <a:r>
              <a:rPr lang="ru-RU" dirty="0" err="1" smtClean="0"/>
              <a:t>набори</a:t>
            </a:r>
            <a:r>
              <a:rPr lang="ru-RU" dirty="0" smtClean="0"/>
              <a:t> от данни, </a:t>
            </a:r>
            <a:r>
              <a:rPr lang="ru-RU" dirty="0" err="1" smtClean="0"/>
              <a:t>може</a:t>
            </a:r>
            <a:r>
              <a:rPr lang="ru-RU" dirty="0" smtClean="0"/>
              <a:t> да </a:t>
            </a:r>
            <a:r>
              <a:rPr lang="ru-RU" dirty="0" err="1" smtClean="0"/>
              <a:t>създаде</a:t>
            </a:r>
            <a:r>
              <a:rPr lang="ru-RU" dirty="0" smtClean="0"/>
              <a:t> </a:t>
            </a:r>
            <a:r>
              <a:rPr lang="ru-RU" dirty="0" err="1" smtClean="0"/>
              <a:t>редица</a:t>
            </a:r>
            <a:r>
              <a:rPr lang="ru-RU" dirty="0" smtClean="0"/>
              <a:t> затруднения, </a:t>
            </a:r>
            <a:r>
              <a:rPr lang="ru-RU" dirty="0" err="1" smtClean="0"/>
              <a:t>поради</a:t>
            </a:r>
            <a:r>
              <a:rPr lang="ru-RU" dirty="0" smtClean="0"/>
              <a:t> </a:t>
            </a:r>
            <a:r>
              <a:rPr lang="ru-RU" dirty="0" err="1" smtClean="0"/>
              <a:t>по-големите</a:t>
            </a:r>
            <a:r>
              <a:rPr lang="ru-RU" dirty="0" smtClean="0"/>
              <a:t> изисквания за </a:t>
            </a:r>
            <a:r>
              <a:rPr lang="ru-RU" dirty="0" err="1" smtClean="0"/>
              <a:t>изчислителни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и </a:t>
            </a:r>
            <a:r>
              <a:rPr lang="ru-RU" dirty="0" err="1" smtClean="0"/>
              <a:t>памет</a:t>
            </a:r>
            <a:r>
              <a:rPr lang="ru-RU" dirty="0" smtClean="0"/>
              <a:t> при </a:t>
            </a:r>
            <a:r>
              <a:rPr lang="ru-RU" dirty="0" err="1" smtClean="0"/>
              <a:t>парсирането</a:t>
            </a:r>
            <a:r>
              <a:rPr lang="ru-RU" dirty="0" smtClean="0"/>
              <a:t> (</a:t>
            </a:r>
            <a:r>
              <a:rPr lang="ru-RU" dirty="0" err="1" smtClean="0"/>
              <a:t>parsing</a:t>
            </a:r>
            <a:r>
              <a:rPr lang="ru-RU" dirty="0" smtClean="0"/>
              <a:t>) на данните. </a:t>
            </a:r>
            <a:r>
              <a:rPr lang="ru-RU" dirty="0" err="1" smtClean="0"/>
              <a:t>Въпреки</a:t>
            </a:r>
            <a:r>
              <a:rPr lang="ru-RU" dirty="0" smtClean="0"/>
              <a:t> </a:t>
            </a:r>
            <a:r>
              <a:rPr lang="ru-RU" dirty="0" err="1" smtClean="0"/>
              <a:t>това</a:t>
            </a:r>
            <a:r>
              <a:rPr lang="ru-RU" dirty="0" smtClean="0"/>
              <a:t> XML </a:t>
            </a:r>
            <a:r>
              <a:rPr lang="ru-RU" dirty="0" err="1" smtClean="0"/>
              <a:t>форматът</a:t>
            </a:r>
            <a:r>
              <a:rPr lang="ru-RU" dirty="0" smtClean="0"/>
              <a:t> се </a:t>
            </a:r>
            <a:r>
              <a:rPr lang="ru-RU" dirty="0" err="1" smtClean="0"/>
              <a:t>използва</a:t>
            </a:r>
            <a:r>
              <a:rPr lang="ru-RU" dirty="0" smtClean="0"/>
              <a:t> в </a:t>
            </a:r>
            <a:r>
              <a:rPr lang="ru-RU" dirty="0" err="1" smtClean="0"/>
              <a:t>доста</a:t>
            </a:r>
            <a:r>
              <a:rPr lang="ru-RU" dirty="0" smtClean="0"/>
              <a:t> </a:t>
            </a:r>
            <a:r>
              <a:rPr lang="ru-RU" dirty="0" err="1" smtClean="0"/>
              <a:t>уеб</a:t>
            </a:r>
            <a:r>
              <a:rPr lang="ru-RU" dirty="0" smtClean="0"/>
              <a:t> услуги (API) с множество </a:t>
            </a:r>
            <a:r>
              <a:rPr lang="ru-RU" dirty="0" err="1" smtClean="0"/>
              <a:t>разширения</a:t>
            </a:r>
            <a:r>
              <a:rPr lang="ru-RU" dirty="0" smtClean="0"/>
              <a:t> </a:t>
            </a:r>
            <a:r>
              <a:rPr lang="ru-RU" dirty="0" err="1" smtClean="0"/>
              <a:t>базирани</a:t>
            </a:r>
            <a:r>
              <a:rPr lang="ru-RU" dirty="0" smtClean="0"/>
              <a:t> на XML протокола, които се </a:t>
            </a:r>
            <a:r>
              <a:rPr lang="ru-RU" dirty="0" err="1" smtClean="0"/>
              <a:t>използват</a:t>
            </a:r>
            <a:r>
              <a:rPr lang="ru-RU" dirty="0" smtClean="0"/>
              <a:t> за </a:t>
            </a:r>
            <a:r>
              <a:rPr lang="ru-RU" dirty="0" err="1" smtClean="0"/>
              <a:t>различни</a:t>
            </a:r>
            <a:r>
              <a:rPr lang="ru-RU" dirty="0" smtClean="0"/>
              <a:t> цели. </a:t>
            </a:r>
            <a:r>
              <a:rPr lang="ru-RU" dirty="0" err="1" smtClean="0"/>
              <a:t>Такива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RDF, WSDL, SOAP, OWL.</a:t>
            </a:r>
            <a:endParaRPr lang="bg-BG" dirty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55BEED1-5506-4A71-AD9F-8616BAA26D5A}" type="slidenum">
              <a:rPr lang="en-US" altLang="bg-BG" smtClean="0"/>
              <a:pPr/>
              <a:t>15</a:t>
            </a:fld>
            <a:endParaRPr lang="en-US" altLang="bg-B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Глобалният</a:t>
            </a:r>
            <a:r>
              <a:rPr lang="ru-RU" dirty="0" smtClean="0"/>
              <a:t> отворен Индекс (</a:t>
            </a:r>
            <a:r>
              <a:rPr lang="ru-RU" dirty="0" err="1" smtClean="0"/>
              <a:t>Global</a:t>
            </a:r>
            <a:r>
              <a:rPr lang="ru-RU" dirty="0" smtClean="0"/>
              <a:t> </a:t>
            </a:r>
            <a:r>
              <a:rPr lang="ru-RU" dirty="0" err="1" smtClean="0"/>
              <a:t>Open</a:t>
            </a:r>
            <a:r>
              <a:rPr lang="ru-RU" dirty="0" smtClean="0"/>
              <a:t> </a:t>
            </a:r>
            <a:r>
              <a:rPr lang="ru-RU" dirty="0" err="1" smtClean="0"/>
              <a:t>Index</a:t>
            </a:r>
            <a:r>
              <a:rPr lang="ru-RU" dirty="0" smtClean="0"/>
              <a:t>) на данни </a:t>
            </a:r>
            <a:r>
              <a:rPr lang="ru-RU" dirty="0" err="1" smtClean="0"/>
              <a:t>проследява</a:t>
            </a:r>
            <a:r>
              <a:rPr lang="ru-RU" dirty="0" smtClean="0"/>
              <a:t> дали </a:t>
            </a:r>
            <a:r>
              <a:rPr lang="ru-RU" dirty="0" err="1" smtClean="0"/>
              <a:t>тези</a:t>
            </a:r>
            <a:r>
              <a:rPr lang="ru-RU" dirty="0" smtClean="0"/>
              <a:t> данни </a:t>
            </a:r>
            <a:r>
              <a:rPr lang="ru-RU" dirty="0" err="1" smtClean="0"/>
              <a:t>са</a:t>
            </a:r>
            <a:r>
              <a:rPr lang="ru-RU" dirty="0" smtClean="0"/>
              <a:t> били </a:t>
            </a:r>
            <a:r>
              <a:rPr lang="ru-RU" dirty="0" err="1" smtClean="0"/>
              <a:t>публикувани</a:t>
            </a:r>
            <a:r>
              <a:rPr lang="ru-RU" dirty="0" smtClean="0"/>
              <a:t> по начин, </a:t>
            </a:r>
            <a:r>
              <a:rPr lang="ru-RU" dirty="0" err="1" smtClean="0"/>
              <a:t>който</a:t>
            </a:r>
            <a:r>
              <a:rPr lang="ru-RU" dirty="0" smtClean="0"/>
              <a:t> е </a:t>
            </a:r>
            <a:r>
              <a:rPr lang="ru-RU" dirty="0" err="1" smtClean="0"/>
              <a:t>достъпен</a:t>
            </a:r>
            <a:r>
              <a:rPr lang="ru-RU" dirty="0" smtClean="0"/>
              <a:t> за </a:t>
            </a:r>
            <a:r>
              <a:rPr lang="ru-RU" dirty="0" err="1" smtClean="0"/>
              <a:t>гражданите</a:t>
            </a:r>
            <a:r>
              <a:rPr lang="ru-RU" dirty="0" smtClean="0"/>
              <a:t>, </a:t>
            </a:r>
            <a:r>
              <a:rPr lang="ru-RU" dirty="0" err="1" smtClean="0"/>
              <a:t>медиите</a:t>
            </a:r>
            <a:r>
              <a:rPr lang="ru-RU" dirty="0" smtClean="0"/>
              <a:t> и </a:t>
            </a:r>
            <a:r>
              <a:rPr lang="ru-RU" dirty="0" err="1" smtClean="0"/>
              <a:t>гражданското</a:t>
            </a:r>
            <a:r>
              <a:rPr lang="ru-RU" dirty="0" smtClean="0"/>
              <a:t> общество (http://index.okfn.org/). </a:t>
            </a:r>
            <a:r>
              <a:rPr lang="ru-RU" dirty="0" err="1" smtClean="0"/>
              <a:t>Индексът</a:t>
            </a:r>
            <a:r>
              <a:rPr lang="ru-RU" dirty="0" smtClean="0"/>
              <a:t> е уникален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източник</a:t>
            </a:r>
            <a:r>
              <a:rPr lang="ru-RU" dirty="0" smtClean="0"/>
              <a:t> на </a:t>
            </a:r>
            <a:r>
              <a:rPr lang="ru-RU" dirty="0" err="1" smtClean="0"/>
              <a:t>краудсорсинг</a:t>
            </a:r>
            <a:r>
              <a:rPr lang="ru-RU" dirty="0" smtClean="0"/>
              <a:t> на данни от </a:t>
            </a:r>
            <a:r>
              <a:rPr lang="ru-RU" dirty="0" err="1" smtClean="0"/>
              <a:t>целия</a:t>
            </a:r>
            <a:r>
              <a:rPr lang="ru-RU" dirty="0" smtClean="0"/>
              <a:t> свят. Всяка година </a:t>
            </a:r>
            <a:r>
              <a:rPr lang="ru-RU" dirty="0" err="1" smtClean="0"/>
              <a:t>Общността</a:t>
            </a:r>
            <a:r>
              <a:rPr lang="ru-RU" dirty="0" smtClean="0"/>
              <a:t> за </a:t>
            </a:r>
            <a:r>
              <a:rPr lang="ru-RU" dirty="0" err="1" smtClean="0"/>
              <a:t>отворени</a:t>
            </a:r>
            <a:r>
              <a:rPr lang="ru-RU" dirty="0" smtClean="0"/>
              <a:t> данни и </a:t>
            </a:r>
            <a:r>
              <a:rPr lang="ru-RU" dirty="0" err="1" smtClean="0"/>
              <a:t>Фондация</a:t>
            </a:r>
            <a:r>
              <a:rPr lang="ru-RU" dirty="0" smtClean="0"/>
              <a:t> за отворено знание (</a:t>
            </a:r>
            <a:r>
              <a:rPr lang="ru-RU" dirty="0" err="1" smtClean="0"/>
              <a:t>Open</a:t>
            </a:r>
            <a:r>
              <a:rPr lang="ru-RU" dirty="0" smtClean="0"/>
              <a:t> </a:t>
            </a:r>
            <a:r>
              <a:rPr lang="ru-RU" dirty="0" err="1" smtClean="0"/>
              <a:t>Data</a:t>
            </a:r>
            <a:r>
              <a:rPr lang="ru-RU" dirty="0" smtClean="0"/>
              <a:t> </a:t>
            </a:r>
            <a:r>
              <a:rPr lang="ru-RU" dirty="0" err="1" smtClean="0"/>
              <a:t>Community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Open</a:t>
            </a:r>
            <a:r>
              <a:rPr lang="ru-RU" dirty="0" smtClean="0"/>
              <a:t> </a:t>
            </a:r>
            <a:r>
              <a:rPr lang="ru-RU" dirty="0" err="1" smtClean="0"/>
              <a:t>Knowledge</a:t>
            </a:r>
            <a:r>
              <a:rPr lang="ru-RU" dirty="0" smtClean="0"/>
              <a:t> </a:t>
            </a:r>
            <a:r>
              <a:rPr lang="ru-RU" dirty="0" err="1" smtClean="0"/>
              <a:t>Foundation</a:t>
            </a:r>
            <a:r>
              <a:rPr lang="ru-RU" dirty="0" smtClean="0"/>
              <a:t>) правят </a:t>
            </a:r>
            <a:r>
              <a:rPr lang="ru-RU" dirty="0" err="1" smtClean="0"/>
              <a:t>годишна</a:t>
            </a:r>
            <a:r>
              <a:rPr lang="ru-RU" dirty="0" smtClean="0"/>
              <a:t> </a:t>
            </a:r>
            <a:r>
              <a:rPr lang="ru-RU" dirty="0" err="1" smtClean="0"/>
              <a:t>класация</a:t>
            </a:r>
            <a:r>
              <a:rPr lang="ru-RU" dirty="0" smtClean="0"/>
              <a:t> на </a:t>
            </a:r>
            <a:r>
              <a:rPr lang="ru-RU" dirty="0" err="1" smtClean="0"/>
              <a:t>страните</a:t>
            </a:r>
            <a:r>
              <a:rPr lang="ru-RU" dirty="0" smtClean="0"/>
              <a:t>, която се </a:t>
            </a:r>
            <a:r>
              <a:rPr lang="ru-RU" dirty="0" err="1" smtClean="0"/>
              <a:t>ревизира</a:t>
            </a:r>
            <a:r>
              <a:rPr lang="ru-RU" dirty="0" smtClean="0"/>
              <a:t> от  </a:t>
            </a:r>
            <a:r>
              <a:rPr lang="ru-RU" dirty="0" err="1" smtClean="0"/>
              <a:t>партньорска</a:t>
            </a:r>
            <a:r>
              <a:rPr lang="ru-RU" dirty="0" smtClean="0"/>
              <a:t> мрежа и от </a:t>
            </a:r>
            <a:r>
              <a:rPr lang="ru-RU" dirty="0" err="1" smtClean="0"/>
              <a:t>местни</a:t>
            </a:r>
            <a:r>
              <a:rPr lang="ru-RU" dirty="0" smtClean="0"/>
              <a:t> </a:t>
            </a:r>
            <a:r>
              <a:rPr lang="ru-RU" dirty="0" err="1" smtClean="0"/>
              <a:t>експерти</a:t>
            </a:r>
            <a:r>
              <a:rPr lang="ru-RU" dirty="0" smtClean="0"/>
              <a:t> на </a:t>
            </a:r>
            <a:r>
              <a:rPr lang="ru-RU" dirty="0" err="1" smtClean="0"/>
              <a:t>отворени</a:t>
            </a:r>
            <a:r>
              <a:rPr lang="ru-RU" dirty="0" smtClean="0"/>
              <a:t> данни. </a:t>
            </a:r>
          </a:p>
          <a:p>
            <a:r>
              <a:rPr lang="ru-RU" dirty="0" err="1" smtClean="0"/>
              <a:t>Глобалният</a:t>
            </a:r>
            <a:r>
              <a:rPr lang="ru-RU" dirty="0" smtClean="0"/>
              <a:t> индекс </a:t>
            </a:r>
            <a:r>
              <a:rPr lang="ru-RU" dirty="0" err="1" smtClean="0"/>
              <a:t>измерва</a:t>
            </a:r>
            <a:r>
              <a:rPr lang="ru-RU" dirty="0" smtClean="0"/>
              <a:t> и </a:t>
            </a:r>
            <a:r>
              <a:rPr lang="ru-RU" dirty="0" err="1" smtClean="0"/>
              <a:t>подрежда</a:t>
            </a:r>
            <a:r>
              <a:rPr lang="ru-RU" dirty="0" smtClean="0"/>
              <a:t> </a:t>
            </a:r>
            <a:r>
              <a:rPr lang="ru-RU" dirty="0" err="1" smtClean="0"/>
              <a:t>добрите</a:t>
            </a:r>
            <a:r>
              <a:rPr lang="ru-RU" dirty="0" smtClean="0"/>
              <a:t> практики  за </a:t>
            </a:r>
            <a:r>
              <a:rPr lang="ru-RU" dirty="0" err="1" smtClean="0"/>
              <a:t>отвореността</a:t>
            </a:r>
            <a:r>
              <a:rPr lang="ru-RU" dirty="0" smtClean="0"/>
              <a:t> на данни по </a:t>
            </a:r>
            <a:r>
              <a:rPr lang="ru-RU" dirty="0" err="1" smtClean="0"/>
              <a:t>целия</a:t>
            </a:r>
            <a:r>
              <a:rPr lang="ru-RU" dirty="0" smtClean="0"/>
              <a:t> свят и </a:t>
            </a:r>
            <a:r>
              <a:rPr lang="ru-RU" dirty="0" err="1" smtClean="0"/>
              <a:t>представя</a:t>
            </a:r>
            <a:r>
              <a:rPr lang="ru-RU" dirty="0" smtClean="0"/>
              <a:t> </a:t>
            </a:r>
            <a:r>
              <a:rPr lang="ru-RU" dirty="0" err="1" smtClean="0"/>
              <a:t>тази</a:t>
            </a:r>
            <a:r>
              <a:rPr lang="ru-RU" dirty="0" smtClean="0"/>
              <a:t> информация по </a:t>
            </a:r>
            <a:r>
              <a:rPr lang="ru-RU" dirty="0" err="1" smtClean="0"/>
              <a:t>лесен</a:t>
            </a:r>
            <a:r>
              <a:rPr lang="ru-RU" dirty="0" smtClean="0"/>
              <a:t> за </a:t>
            </a:r>
            <a:r>
              <a:rPr lang="ru-RU" dirty="0" err="1" smtClean="0"/>
              <a:t>разбиране</a:t>
            </a:r>
            <a:r>
              <a:rPr lang="ru-RU" dirty="0" smtClean="0"/>
              <a:t> и използване начин. </a:t>
            </a:r>
            <a:r>
              <a:rPr lang="ru-RU" dirty="0" err="1" smtClean="0"/>
              <a:t>Индексът</a:t>
            </a:r>
            <a:r>
              <a:rPr lang="ru-RU" dirty="0" smtClean="0"/>
              <a:t> </a:t>
            </a:r>
            <a:r>
              <a:rPr lang="ru-RU" dirty="0" err="1" smtClean="0"/>
              <a:t>включва</a:t>
            </a:r>
            <a:r>
              <a:rPr lang="ru-RU" dirty="0" smtClean="0"/>
              <a:t> анализ на </a:t>
            </a:r>
            <a:r>
              <a:rPr lang="ru-RU" dirty="0" err="1" smtClean="0"/>
              <a:t>десет</a:t>
            </a:r>
            <a:r>
              <a:rPr lang="ru-RU" dirty="0" smtClean="0"/>
              <a:t> </a:t>
            </a:r>
            <a:r>
              <a:rPr lang="ru-RU" dirty="0" err="1" smtClean="0"/>
              <a:t>ключови</a:t>
            </a:r>
            <a:r>
              <a:rPr lang="ru-RU" dirty="0" smtClean="0"/>
              <a:t> </a:t>
            </a:r>
            <a:r>
              <a:rPr lang="ru-RU" dirty="0" err="1" smtClean="0"/>
              <a:t>набори</a:t>
            </a:r>
            <a:r>
              <a:rPr lang="ru-RU" dirty="0" smtClean="0"/>
              <a:t> от данни за всяка </a:t>
            </a:r>
            <a:r>
              <a:rPr lang="ru-RU" dirty="0" err="1" smtClean="0"/>
              <a:t>държава</a:t>
            </a:r>
            <a:r>
              <a:rPr lang="ru-RU" dirty="0" smtClean="0"/>
              <a:t>: </a:t>
            </a:r>
            <a:r>
              <a:rPr lang="ru-RU" dirty="0" err="1" smtClean="0"/>
              <a:t>изборни</a:t>
            </a:r>
            <a:r>
              <a:rPr lang="ru-RU" dirty="0" smtClean="0"/>
              <a:t> </a:t>
            </a:r>
            <a:r>
              <a:rPr lang="ru-RU" dirty="0" err="1" smtClean="0"/>
              <a:t>резултати</a:t>
            </a:r>
            <a:r>
              <a:rPr lang="ru-RU" dirty="0" smtClean="0"/>
              <a:t>  (</a:t>
            </a:r>
            <a:r>
              <a:rPr lang="ru-RU" dirty="0" err="1" smtClean="0"/>
              <a:t>национални</a:t>
            </a:r>
            <a:r>
              <a:rPr lang="ru-RU" dirty="0" smtClean="0"/>
              <a:t>); </a:t>
            </a:r>
            <a:r>
              <a:rPr lang="ru-RU" dirty="0" err="1" smtClean="0"/>
              <a:t>търговски</a:t>
            </a:r>
            <a:r>
              <a:rPr lang="ru-RU" dirty="0" smtClean="0"/>
              <a:t> регистър; </a:t>
            </a:r>
            <a:r>
              <a:rPr lang="ru-RU" dirty="0" err="1" smtClean="0"/>
              <a:t>национална</a:t>
            </a:r>
            <a:r>
              <a:rPr lang="ru-RU" dirty="0" smtClean="0"/>
              <a:t> карта; държавни </a:t>
            </a:r>
            <a:r>
              <a:rPr lang="ru-RU" dirty="0" err="1" smtClean="0"/>
              <a:t>разходи</a:t>
            </a:r>
            <a:r>
              <a:rPr lang="ru-RU" dirty="0" smtClean="0"/>
              <a:t>; </a:t>
            </a:r>
            <a:r>
              <a:rPr lang="ru-RU" dirty="0" err="1" smtClean="0"/>
              <a:t>държавен</a:t>
            </a:r>
            <a:r>
              <a:rPr lang="ru-RU" dirty="0" smtClean="0"/>
              <a:t> бюджет; </a:t>
            </a:r>
            <a:r>
              <a:rPr lang="ru-RU" dirty="0" err="1" smtClean="0"/>
              <a:t>законодателство</a:t>
            </a:r>
            <a:r>
              <a:rPr lang="ru-RU" dirty="0" smtClean="0"/>
              <a:t>; </a:t>
            </a:r>
            <a:r>
              <a:rPr lang="ru-RU" dirty="0" err="1" smtClean="0"/>
              <a:t>национална</a:t>
            </a:r>
            <a:r>
              <a:rPr lang="ru-RU" dirty="0" smtClean="0"/>
              <a:t> </a:t>
            </a:r>
            <a:r>
              <a:rPr lang="ru-RU" dirty="0" err="1" smtClean="0"/>
              <a:t>статистическа</a:t>
            </a:r>
            <a:r>
              <a:rPr lang="ru-RU" dirty="0" smtClean="0"/>
              <a:t> служба на данните; </a:t>
            </a:r>
            <a:r>
              <a:rPr lang="ru-RU" dirty="0" err="1" smtClean="0"/>
              <a:t>национална</a:t>
            </a:r>
            <a:r>
              <a:rPr lang="ru-RU" dirty="0" smtClean="0"/>
              <a:t> база данни за </a:t>
            </a:r>
            <a:r>
              <a:rPr lang="ru-RU" dirty="0" err="1" smtClean="0"/>
              <a:t>пощенски</a:t>
            </a:r>
            <a:r>
              <a:rPr lang="ru-RU" dirty="0" smtClean="0"/>
              <a:t> код/ZIP; </a:t>
            </a:r>
            <a:r>
              <a:rPr lang="ru-RU" dirty="0" err="1" smtClean="0"/>
              <a:t>разписания</a:t>
            </a:r>
            <a:r>
              <a:rPr lang="ru-RU" dirty="0" smtClean="0"/>
              <a:t> за </a:t>
            </a:r>
            <a:r>
              <a:rPr lang="ru-RU" dirty="0" err="1" smtClean="0"/>
              <a:t>обществения</a:t>
            </a:r>
            <a:r>
              <a:rPr lang="ru-RU" dirty="0" smtClean="0"/>
              <a:t> транспорт; данни за </a:t>
            </a:r>
            <a:r>
              <a:rPr lang="ru-RU" dirty="0" err="1" smtClean="0"/>
              <a:t>замърсяване</a:t>
            </a:r>
            <a:r>
              <a:rPr lang="ru-RU" dirty="0" smtClean="0"/>
              <a:t> на </a:t>
            </a:r>
            <a:r>
              <a:rPr lang="ru-RU" dirty="0" err="1" smtClean="0"/>
              <a:t>околната</a:t>
            </a:r>
            <a:r>
              <a:rPr lang="ru-RU" dirty="0" smtClean="0"/>
              <a:t> среда . В </a:t>
            </a:r>
            <a:r>
              <a:rPr lang="ru-RU" dirty="0" err="1" smtClean="0"/>
              <a:t>проучването</a:t>
            </a:r>
            <a:r>
              <a:rPr lang="ru-RU" dirty="0" smtClean="0"/>
              <a:t> проведено </a:t>
            </a:r>
            <a:r>
              <a:rPr lang="ru-RU" dirty="0" err="1" smtClean="0"/>
              <a:t>през</a:t>
            </a:r>
            <a:r>
              <a:rPr lang="ru-RU" dirty="0" smtClean="0"/>
              <a:t> 2014 г. </a:t>
            </a:r>
            <a:r>
              <a:rPr lang="ru-RU" dirty="0" err="1" smtClean="0"/>
              <a:t>участват</a:t>
            </a:r>
            <a:r>
              <a:rPr lang="ru-RU" dirty="0" smtClean="0"/>
              <a:t> 97 </a:t>
            </a:r>
            <a:r>
              <a:rPr lang="ru-RU" dirty="0" err="1" smtClean="0"/>
              <a:t>държави</a:t>
            </a:r>
            <a:r>
              <a:rPr lang="ru-RU" dirty="0" smtClean="0"/>
              <a:t> . Сред </a:t>
            </a:r>
            <a:r>
              <a:rPr lang="ru-RU" dirty="0" err="1" smtClean="0"/>
              <a:t>водещите</a:t>
            </a:r>
            <a:r>
              <a:rPr lang="ru-RU" dirty="0" smtClean="0"/>
              <a:t> </a:t>
            </a:r>
            <a:r>
              <a:rPr lang="ru-RU" dirty="0" err="1" smtClean="0"/>
              <a:t>държави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Великобритания, Дания, Франция, </a:t>
            </a:r>
            <a:r>
              <a:rPr lang="ru-RU" dirty="0" err="1" smtClean="0"/>
              <a:t>Финландия</a:t>
            </a:r>
            <a:r>
              <a:rPr lang="ru-RU" dirty="0" smtClean="0"/>
              <a:t> и Австралия. Например Словения  е на 27-мо </a:t>
            </a:r>
            <a:r>
              <a:rPr lang="ru-RU" dirty="0" err="1" smtClean="0"/>
              <a:t>място</a:t>
            </a:r>
            <a:r>
              <a:rPr lang="ru-RU" dirty="0" smtClean="0"/>
              <a:t> в </a:t>
            </a:r>
            <a:r>
              <a:rPr lang="ru-RU" dirty="0" err="1" smtClean="0"/>
              <a:t>класацията</a:t>
            </a:r>
            <a:r>
              <a:rPr lang="ru-RU" dirty="0" smtClean="0"/>
              <a:t>, а </a:t>
            </a:r>
            <a:r>
              <a:rPr lang="ru-RU" dirty="0" err="1" smtClean="0"/>
              <a:t>България</a:t>
            </a:r>
            <a:r>
              <a:rPr lang="ru-RU" dirty="0" smtClean="0"/>
              <a:t> на 51-во (Фигура 7)</a:t>
            </a:r>
          </a:p>
          <a:p>
            <a:r>
              <a:rPr lang="ru-RU" dirty="0" smtClean="0"/>
              <a:t>2013 – 20 </a:t>
            </a:r>
            <a:r>
              <a:rPr lang="ru-RU" dirty="0" err="1" smtClean="0"/>
              <a:t>място</a:t>
            </a:r>
            <a:r>
              <a:rPr lang="ru-RU" dirty="0" smtClean="0"/>
              <a:t> 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01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0770612-92EF-4F3F-90ED-2B4665E468BA}" type="slidenum">
              <a:rPr lang="bg-BG" altLang="bg-BG" smtClean="0">
                <a:solidFill>
                  <a:srgbClr val="000000"/>
                </a:solidFill>
              </a:rPr>
              <a:pPr/>
              <a:t>20</a:t>
            </a:fld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1761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31799" y="1638300"/>
            <a:ext cx="8267701" cy="4013199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6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11300"/>
            <a:ext cx="8255000" cy="4672217"/>
          </a:xfrm>
        </p:spPr>
        <p:txBody>
          <a:bodyPr lIns="0" rIns="0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6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7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54911" y="6409420"/>
            <a:ext cx="4311489" cy="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ELRC</a:t>
            </a:r>
            <a:r>
              <a:rPr lang="fr-FR" altLang="en-US" sz="1200" b="1" baseline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Training Workshop in Sofia (</a:t>
            </a:r>
            <a:r>
              <a:rPr lang="fr-FR" altLang="en-US" sz="1200" b="1" baseline="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Bulgaria</a:t>
            </a:r>
            <a:r>
              <a:rPr lang="fr-FR" altLang="en-US" sz="1200" b="1" baseline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), 18.03.2016</a:t>
            </a:r>
            <a:endParaRPr lang="en-US" altLang="en-US" sz="12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Line 28"/>
          <p:cNvSpPr>
            <a:spLocks noChangeShapeType="1"/>
          </p:cNvSpPr>
          <p:nvPr userDrawn="1"/>
        </p:nvSpPr>
        <p:spPr bwMode="auto">
          <a:xfrm flipH="1">
            <a:off x="-4763" y="6249988"/>
            <a:ext cx="9144001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5623800" y="6402336"/>
            <a:ext cx="2699400" cy="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altLang="en-US" sz="1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Languages</a:t>
            </a:r>
            <a:r>
              <a:rPr lang="fr-FR" altLang="en-US" sz="1200" b="1" baseline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and </a:t>
            </a:r>
            <a:r>
              <a:rPr lang="fr-FR" altLang="en-US" sz="1200" b="1" baseline="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Language</a:t>
            </a:r>
            <a:r>
              <a:rPr lang="fr-FR" altLang="en-US" sz="1200" b="1" baseline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Technologies</a:t>
            </a:r>
            <a:endParaRPr lang="en-US" altLang="en-US" sz="12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8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17000"/>
          </a:blip>
          <a:srcRect r="111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85343" y="345600"/>
            <a:ext cx="8366632" cy="57369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6835"/>
            <a:ext cx="7772400" cy="1784691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17375E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1640"/>
            <a:ext cx="6400800" cy="130735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europeanFl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3" y="6188276"/>
            <a:ext cx="626641" cy="41776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56951" y="6175471"/>
            <a:ext cx="741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 smtClean="0">
                <a:solidFill>
                  <a:srgbClr val="558ED5"/>
                </a:solidFill>
                <a:latin typeface="Helvetica"/>
                <a:ea typeface="+mn-ea"/>
                <a:cs typeface="Helvetica"/>
              </a:rPr>
              <a:t>European Language Resource Coordination (ELRC) is a tender operating under the EU’s Connecting Europe Facility SMART 2014/1074 </a:t>
            </a:r>
            <a:r>
              <a:rPr lang="en-US" sz="1200" b="1" kern="1200" dirty="0" err="1" smtClean="0">
                <a:solidFill>
                  <a:srgbClr val="558ED5"/>
                </a:solidFill>
                <a:latin typeface="Helvetica"/>
                <a:ea typeface="+mn-ea"/>
                <a:cs typeface="Helvetica"/>
              </a:rPr>
              <a:t>programme</a:t>
            </a:r>
            <a:r>
              <a:rPr lang="en-US" sz="1200" b="1" kern="1200" dirty="0" smtClean="0">
                <a:solidFill>
                  <a:srgbClr val="558ED5"/>
                </a:solidFill>
                <a:latin typeface="Helvetica"/>
                <a:ea typeface="+mn-ea"/>
                <a:cs typeface="Helvetica"/>
              </a:rPr>
              <a:t>.</a:t>
            </a:r>
            <a:endParaRPr lang="en-US" sz="1000" kern="1200" dirty="0" smtClean="0">
              <a:solidFill>
                <a:srgbClr val="558ED5"/>
              </a:solidFill>
              <a:effectLst/>
              <a:latin typeface="Helvetica"/>
              <a:ea typeface="+mn-ea"/>
              <a:cs typeface="Helvetica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685800" y="1953019"/>
            <a:ext cx="7772400" cy="170143"/>
            <a:chOff x="457199" y="1953019"/>
            <a:chExt cx="8217741" cy="170143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57199" y="1953019"/>
              <a:ext cx="2650565" cy="1701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255681" y="1953019"/>
              <a:ext cx="2616202" cy="1701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43708" y="19530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pic>
        <p:nvPicPr>
          <p:cNvPr id="18" name="Picture 17" descr="europeanFl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7076"/>
            <a:ext cx="1534028" cy="102268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358627" y="465476"/>
            <a:ext cx="6099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European</a:t>
            </a:r>
            <a:r>
              <a:rPr lang="en-US" sz="3200" b="1" baseline="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 Language Resource Coordination (ELRC)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26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209800" y="6477000"/>
            <a:ext cx="49768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Translation Technology  (SS 2015): Statistical Machine Translation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A233-0A4A-45C1-ABCF-7B88463CF5CD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C0C0C0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>
          <a:xfrm>
            <a:off x="304800" y="6477000"/>
            <a:ext cx="21066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Josef.van_Genabith@dfki.de</a:t>
            </a:r>
          </a:p>
        </p:txBody>
      </p:sp>
    </p:spTree>
    <p:extLst>
      <p:ext uri="{BB962C8B-B14F-4D97-AF65-F5344CB8AC3E}">
        <p14:creationId xmlns:p14="http://schemas.microsoft.com/office/powerpoint/2010/main" val="278754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8999" y="129083"/>
            <a:ext cx="5765801" cy="8388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11" y="1523999"/>
            <a:ext cx="8217742" cy="4654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4911" y="1162228"/>
            <a:ext cx="8217741" cy="170143"/>
            <a:chOff x="457199" y="1434619"/>
            <a:chExt cx="8217741" cy="17014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pic>
        <p:nvPicPr>
          <p:cNvPr id="18" name="Picture 16" descr="europeanFlag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93" y="294183"/>
            <a:ext cx="835076" cy="556717"/>
          </a:xfrm>
          <a:prstGeom prst="rect">
            <a:avLst/>
          </a:prstGeom>
        </p:spPr>
      </p:pic>
      <p:pic>
        <p:nvPicPr>
          <p:cNvPr id="19" name="Picture 3" descr="Macintosh HD:Users:fenevad:Dropbox:dfki:ELRC:elrc-logo-candidate-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6" y="248208"/>
            <a:ext cx="1649264" cy="65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454911" y="6409420"/>
            <a:ext cx="4311489" cy="24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ELRC Training Workshop in Sofia (Bulgaria), 18.03.2016</a:t>
            </a:r>
          </a:p>
        </p:txBody>
      </p:sp>
      <p:sp>
        <p:nvSpPr>
          <p:cNvPr id="21" name="Line 28"/>
          <p:cNvSpPr>
            <a:spLocks noChangeShapeType="1"/>
          </p:cNvSpPr>
          <p:nvPr userDrawn="1"/>
        </p:nvSpPr>
        <p:spPr bwMode="auto">
          <a:xfrm flipH="1">
            <a:off x="-4763" y="6249988"/>
            <a:ext cx="9144001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 userDrawn="1"/>
        </p:nvSpPr>
        <p:spPr bwMode="auto">
          <a:xfrm>
            <a:off x="5623800" y="6402336"/>
            <a:ext cx="2699400" cy="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altLang="en-US" sz="1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Languages</a:t>
            </a:r>
            <a:r>
              <a:rPr lang="fr-FR" altLang="en-US" sz="1200" b="1" baseline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and </a:t>
            </a:r>
            <a:r>
              <a:rPr lang="fr-FR" altLang="en-US" sz="1200" b="1" baseline="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Language</a:t>
            </a:r>
            <a:r>
              <a:rPr lang="fr-FR" altLang="en-US" sz="1200" b="1" baseline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Technologies</a:t>
            </a:r>
            <a:endParaRPr lang="en-US" altLang="en-US" sz="12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9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70" r:id="rId3"/>
    <p:sldLayoutId id="2147483653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400" b="1" kern="1200">
          <a:solidFill>
            <a:srgbClr val="17375E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.government.bg/static/visualizations/dashboard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vernmentb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github.com/governmentbg/opendat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.government.b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8149" y="1638301"/>
            <a:ext cx="8267701" cy="2327025"/>
          </a:xfrm>
        </p:spPr>
        <p:txBody>
          <a:bodyPr/>
          <a:lstStyle/>
          <a:p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5" name="Untertitel 1"/>
          <p:cNvSpPr txBox="1">
            <a:spLocks/>
          </p:cNvSpPr>
          <p:nvPr/>
        </p:nvSpPr>
        <p:spPr>
          <a:xfrm>
            <a:off x="1143000" y="5407268"/>
            <a:ext cx="6858000" cy="5451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Нуша Иванова </a:t>
            </a:r>
          </a:p>
          <a:p>
            <a:pPr marL="0" indent="0" algn="ctr">
              <a:buNone/>
            </a:pPr>
            <a:endParaRPr lang="de-DE" sz="2400" dirty="0" smtClean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1692" y="1837592"/>
            <a:ext cx="8484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„Координиране на езиковите ресурси в Европа“ </a:t>
            </a:r>
            <a:endParaRPr lang="bg-BG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2615" y="2914809"/>
            <a:ext cx="6013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Портал за отворени данни </a:t>
            </a:r>
            <a:endParaRPr lang="bg-BG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60" y="3874149"/>
            <a:ext cx="2451680" cy="90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5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8609" y="129083"/>
            <a:ext cx="5876192" cy="838816"/>
          </a:xfrm>
        </p:spPr>
        <p:txBody>
          <a:bodyPr/>
          <a:lstStyle/>
          <a:p>
            <a:r>
              <a:rPr lang="bg-BG" dirty="0" smtClean="0">
                <a:latin typeface="Comic Sans MS" panose="030F0702030302020204" pitchFamily="66" charset="0"/>
              </a:rPr>
              <a:t>Посещения </a:t>
            </a:r>
            <a:endParaRPr lang="bg-B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834950"/>
              </p:ext>
            </p:extLst>
          </p:nvPr>
        </p:nvGraphicFramePr>
        <p:xfrm>
          <a:off x="444500" y="1511300"/>
          <a:ext cx="8255000" cy="467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15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" y="1292470"/>
            <a:ext cx="7594859" cy="48908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3485" y="386861"/>
            <a:ext cx="6421315" cy="581037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bg-BG" dirty="0" smtClean="0">
                <a:latin typeface="Comic Sans MS" panose="030F0702030302020204" pitchFamily="66" charset="0"/>
              </a:rPr>
              <a:t>Визуализации на портала</a:t>
            </a:r>
            <a:br>
              <a:rPr lang="bg-BG" dirty="0" smtClean="0">
                <a:latin typeface="Comic Sans MS" panose="030F0702030302020204" pitchFamily="66" charset="0"/>
              </a:rPr>
            </a:br>
            <a:r>
              <a:rPr lang="bg-BG" dirty="0" smtClean="0"/>
              <a:t> </a:t>
            </a:r>
            <a:r>
              <a:rPr lang="br-FR" sz="1400" b="0" dirty="0">
                <a:solidFill>
                  <a:prstClr val="black"/>
                </a:solidFill>
                <a:cs typeface="Helvetica"/>
                <a:hlinkClick r:id="rId3"/>
              </a:rPr>
              <a:t>https://opendata.government.bg/static/visualizations/dashboard.html</a:t>
            </a:r>
            <a:r>
              <a:rPr lang="bg-BG" sz="1400" b="0" dirty="0">
                <a:solidFill>
                  <a:prstClr val="black"/>
                </a:solidFill>
                <a:cs typeface="Helvetica"/>
              </a:rPr>
              <a:t>  </a:t>
            </a:r>
            <a:br>
              <a:rPr lang="bg-BG" sz="1400" b="0" dirty="0">
                <a:solidFill>
                  <a:prstClr val="black"/>
                </a:solidFill>
                <a:cs typeface="Helvetica"/>
              </a:rPr>
            </a:b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089775" cy="792163"/>
          </a:xfrm>
        </p:spPr>
        <p:txBody>
          <a:bodyPr/>
          <a:lstStyle/>
          <a:p>
            <a:r>
              <a:rPr lang="bg-BG" altLang="bg-BG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Публикувани данни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044145"/>
              </p:ext>
            </p:extLst>
          </p:nvPr>
        </p:nvGraphicFramePr>
        <p:xfrm>
          <a:off x="307731" y="1371600"/>
          <a:ext cx="8606081" cy="487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51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24000" y="114300"/>
            <a:ext cx="7242175" cy="967154"/>
          </a:xfrm>
        </p:spPr>
        <p:txBody>
          <a:bodyPr/>
          <a:lstStyle/>
          <a:p>
            <a:r>
              <a:rPr lang="bg-BG" dirty="0" smtClean="0">
                <a:latin typeface="Comic Sans MS" panose="030F0702030302020204" pitchFamily="66" charset="0"/>
              </a:rPr>
              <a:t>Оценка на отворените данни</a:t>
            </a:r>
            <a:endParaRPr lang="bg-BG" altLang="bg-BG" sz="39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5059" name="Picture 2" descr="C:\Users\i.isaeva\Desktop\p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05000"/>
            <a:ext cx="86963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8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1520825" y="0"/>
            <a:ext cx="6937375" cy="1173163"/>
          </a:xfrm>
        </p:spPr>
        <p:txBody>
          <a:bodyPr/>
          <a:lstStyle/>
          <a:p>
            <a:r>
              <a:rPr lang="bg-BG" altLang="bg-BG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Формати </a:t>
            </a:r>
          </a:p>
        </p:txBody>
      </p:sp>
      <p:pic>
        <p:nvPicPr>
          <p:cNvPr id="48131" name="Picture 4" descr="PD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2" y="2301499"/>
            <a:ext cx="3481146" cy="26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32" y="2301499"/>
            <a:ext cx="3391752" cy="253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8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>
          <a:xfrm>
            <a:off x="611188" y="1412875"/>
            <a:ext cx="8374062" cy="4879975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ru-RU" altLang="bg-BG" sz="2000" dirty="0" smtClean="0">
                <a:solidFill>
                  <a:srgbClr val="002060"/>
                </a:solidFill>
              </a:rPr>
              <a:t>Данни с фиксирана структура, представени в първа нормална форма</a:t>
            </a:r>
            <a:endParaRPr lang="ru-RU" altLang="bg-BG" sz="1800" dirty="0" smtClean="0">
              <a:solidFill>
                <a:srgbClr val="002060"/>
              </a:solidFill>
            </a:endParaRPr>
          </a:p>
          <a:p>
            <a:pPr marL="457200" indent="-457200"/>
            <a:endParaRPr lang="bg-BG" altLang="bg-BG" sz="1800" dirty="0" smtClean="0">
              <a:solidFill>
                <a:srgbClr val="002060"/>
              </a:solidFill>
            </a:endParaRP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>
          <a:xfrm>
            <a:off x="1600200" y="79132"/>
            <a:ext cx="6705600" cy="852853"/>
          </a:xfrm>
        </p:spPr>
        <p:txBody>
          <a:bodyPr/>
          <a:lstStyle/>
          <a:p>
            <a:r>
              <a:rPr lang="bg-BG" altLang="bg-BG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Формати </a:t>
            </a:r>
            <a:endParaRPr lang="bg-BG" altLang="bg-BG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2057400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74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38493"/>
              </p:ext>
            </p:extLst>
          </p:nvPr>
        </p:nvGraphicFramePr>
        <p:xfrm>
          <a:off x="1310054" y="1656097"/>
          <a:ext cx="6767146" cy="419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573"/>
                <a:gridCol w="3383573"/>
              </a:tblGrid>
              <a:tr h="660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bg-BG" sz="2000" b="1" dirty="0" smtClean="0">
                          <a:solidFill>
                            <a:srgbClr val="002060"/>
                          </a:solidFill>
                        </a:rPr>
                        <a:t>Формат</a:t>
                      </a:r>
                      <a:endParaRPr lang="en-US" altLang="bg-BG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bg-BG" sz="2000" b="1" dirty="0" smtClean="0">
                          <a:solidFill>
                            <a:srgbClr val="002060"/>
                          </a:solidFill>
                        </a:rPr>
                        <a:t>Набори от данни</a:t>
                      </a:r>
                      <a:endParaRPr lang="en-US" altLang="bg-BG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489748">
                <a:tc>
                  <a:txBody>
                    <a:bodyPr/>
                    <a:lstStyle/>
                    <a:p>
                      <a:r>
                        <a:rPr lang="bg-BG" altLang="bg-BG" sz="2000" b="1" dirty="0" smtClean="0">
                          <a:solidFill>
                            <a:srgbClr val="002060"/>
                          </a:solidFill>
                        </a:rPr>
                        <a:t>CSV	</a:t>
                      </a:r>
                      <a:endParaRPr lang="en-US" altLang="bg-BG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bg-BG" altLang="bg-BG" sz="2000" b="1" dirty="0" smtClean="0">
                          <a:solidFill>
                            <a:srgbClr val="002060"/>
                          </a:solidFill>
                        </a:rPr>
                        <a:t>XML</a:t>
                      </a:r>
                      <a:endParaRPr lang="en-US" altLang="bg-BG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bg-BG" altLang="bg-BG" sz="2000" b="1" dirty="0" smtClean="0">
                          <a:solidFill>
                            <a:srgbClr val="002060"/>
                          </a:solidFill>
                        </a:rPr>
                        <a:t>XLS</a:t>
                      </a:r>
                      <a:endParaRPr lang="en-US" altLang="bg-BG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bg-BG" altLang="bg-BG" sz="2000" b="1" dirty="0" smtClean="0">
                          <a:solidFill>
                            <a:srgbClr val="002060"/>
                          </a:solidFill>
                        </a:rPr>
                        <a:t>JSON</a:t>
                      </a:r>
                      <a:endParaRPr lang="en-US" altLang="bg-BG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bg-BG" altLang="bg-BG" sz="2000" b="1" dirty="0" smtClean="0">
                          <a:solidFill>
                            <a:srgbClr val="002060"/>
                          </a:solidFill>
                        </a:rPr>
                        <a:t>Excel</a:t>
                      </a:r>
                      <a:endParaRPr lang="en-US" altLang="bg-BG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altLang="bg-BG" sz="2000" b="1" dirty="0" err="1" smtClean="0">
                          <a:solidFill>
                            <a:srgbClr val="002060"/>
                          </a:solidFill>
                        </a:rPr>
                        <a:t>msword</a:t>
                      </a:r>
                      <a:endParaRPr lang="en-US" altLang="bg-BG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altLang="bg-BG" sz="2000" b="1" dirty="0" smtClean="0">
                          <a:solidFill>
                            <a:srgbClr val="002060"/>
                          </a:solidFill>
                        </a:rPr>
                        <a:t>ZIP</a:t>
                      </a:r>
                      <a:r>
                        <a:rPr lang="bg-BG" altLang="bg-BG" sz="2000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bg-BG" altLang="bg-BG" sz="2000" dirty="0" smtClean="0">
                          <a:solidFill>
                            <a:srgbClr val="002060"/>
                          </a:solidFill>
                        </a:rPr>
                      </a:br>
                      <a:endParaRPr lang="en-US" altLang="bg-BG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altLang="bg-BG" sz="2000" dirty="0" smtClean="0">
                          <a:solidFill>
                            <a:srgbClr val="002060"/>
                          </a:solidFill>
                        </a:rPr>
                        <a:t>109</a:t>
                      </a:r>
                    </a:p>
                    <a:p>
                      <a:r>
                        <a:rPr lang="bg-BG" altLang="bg-BG" sz="200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  <a:p>
                      <a:r>
                        <a:rPr lang="en-US" altLang="bg-BG" sz="2000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bg-BG" altLang="bg-BG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bg-BG" sz="2000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en-US" altLang="bg-BG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bg-BG" sz="2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bg-BG" sz="20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bg-BG" sz="2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72762" y="360485"/>
            <a:ext cx="667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Формати на Портала за отворени данни </a:t>
            </a:r>
            <a:endParaRPr lang="bg-BG" sz="2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08" y="2234962"/>
            <a:ext cx="4302161" cy="34941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Comic Sans MS" panose="030F0702030302020204" pitchFamily="66" charset="0"/>
              </a:rPr>
              <a:t>Глобален отворен </a:t>
            </a:r>
            <a:r>
              <a:rPr lang="bg-BG" dirty="0" smtClean="0">
                <a:latin typeface="Comic Sans MS" panose="030F0702030302020204" pitchFamily="66" charset="0"/>
              </a:rPr>
              <a:t>индекс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2014</a:t>
            </a:r>
            <a:r>
              <a:rPr lang="bg-BG" dirty="0" smtClean="0">
                <a:latin typeface="Comic Sans MS" panose="030F0702030302020204" pitchFamily="66" charset="0"/>
              </a:rPr>
              <a:t> г.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bg-BG" dirty="0" smtClean="0">
                <a:latin typeface="Comic Sans MS" panose="030F0702030302020204" pitchFamily="66" charset="0"/>
              </a:rPr>
              <a:t>и 2015 г.  </a:t>
            </a:r>
            <a:endParaRPr lang="bg-B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1440"/>
            <a:ext cx="4677508" cy="36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999" y="0"/>
            <a:ext cx="5765801" cy="782515"/>
          </a:xfrm>
        </p:spPr>
        <p:txBody>
          <a:bodyPr>
            <a:normAutofit/>
          </a:bodyPr>
          <a:lstStyle/>
          <a:p>
            <a:r>
              <a:rPr lang="bg-BG" b="1" dirty="0" smtClean="0">
                <a:latin typeface="Corbel" panose="020B0503020204020204" pitchFamily="34" charset="0"/>
              </a:rPr>
              <a:t/>
            </a:r>
            <a:br>
              <a:rPr lang="bg-BG" b="1" dirty="0" smtClean="0">
                <a:latin typeface="Corbel" panose="020B0503020204020204" pitchFamily="34" charset="0"/>
              </a:rPr>
            </a:br>
            <a:r>
              <a:rPr lang="bg-BG" sz="2700" b="1" dirty="0" smtClean="0">
                <a:latin typeface="Comic Sans MS" panose="030F0702030302020204" pitchFamily="66" charset="0"/>
                <a:cs typeface="Helvetica" panose="020B0604020202020204" pitchFamily="34" charset="0"/>
              </a:rPr>
              <a:t>Мониторинг </a:t>
            </a:r>
            <a:endParaRPr lang="bg-BG" sz="2700" b="1" dirty="0"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pic>
        <p:nvPicPr>
          <p:cNvPr id="2050" name="Picture 2" descr="C:\Users\n.ivanova\Desktop\ALEKO\зап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7" y="1611431"/>
            <a:ext cx="7271890" cy="395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1838" y="1511300"/>
            <a:ext cx="8057662" cy="46722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bg-BG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bg-BG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РМС № 103 за приемане на Списък с набори от данни по приоритетни области, които да се публикуват в отворен формат през 2015 г. – 119 </a:t>
            </a:r>
          </a:p>
          <a:p>
            <a:pPr marL="0" indent="0">
              <a:buNone/>
            </a:pPr>
            <a:endParaRPr lang="bg-BG" sz="24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bg-BG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Проект на РМС за приемане на Списък с набори от данни, които да се публикуват в отворен формат през 2016 г</a:t>
            </a:r>
            <a:r>
              <a:rPr lang="bg-BG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– </a:t>
            </a:r>
            <a:r>
              <a:rPr lang="bg-BG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313 </a:t>
            </a:r>
            <a:endParaRPr lang="bg-BG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>
                <a:latin typeface="Comic Sans MS" panose="030F0702030302020204" pitchFamily="66" charset="0"/>
              </a:rPr>
              <a:t>Приоритизиране</a:t>
            </a:r>
            <a:r>
              <a:rPr lang="bg-BG" dirty="0" smtClean="0">
                <a:latin typeface="Comic Sans MS" panose="030F0702030302020204" pitchFamily="66" charset="0"/>
              </a:rPr>
              <a:t> на информацията </a:t>
            </a:r>
            <a:endParaRPr lang="bg-B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2" y="2509105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3" y="4108573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3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35369" y="129083"/>
            <a:ext cx="6289432" cy="838816"/>
          </a:xfrm>
        </p:spPr>
        <p:txBody>
          <a:bodyPr/>
          <a:lstStyle/>
          <a:p>
            <a:r>
              <a:rPr lang="bg-BG" dirty="0" smtClean="0">
                <a:latin typeface="Comic Sans MS" panose="030F0702030302020204" pitchFamily="66" charset="0"/>
              </a:rPr>
              <a:t>Портал за отворени данни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type="subTitle" idx="4294967295"/>
          </p:nvPr>
        </p:nvSpPr>
        <p:spPr>
          <a:xfrm>
            <a:off x="1066800" y="3602038"/>
            <a:ext cx="6858000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7899"/>
            <a:ext cx="9144000" cy="53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1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648200"/>
          </a:xfrm>
        </p:spPr>
        <p:txBody>
          <a:bodyPr/>
          <a:lstStyle/>
          <a:p>
            <a:pPr marL="457200" indent="-457200" algn="just">
              <a:lnSpc>
                <a:spcPct val="0"/>
              </a:lnSpc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endParaRPr lang="bg-BG" altLang="bg-BG" sz="35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defRPr/>
            </a:pPr>
            <a:endParaRPr lang="bg-BG" altLang="bg-BG" sz="28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9635" name="Title 2"/>
          <p:cNvSpPr>
            <a:spLocks noGrp="1"/>
          </p:cNvSpPr>
          <p:nvPr>
            <p:ph type="title"/>
          </p:nvPr>
        </p:nvSpPr>
        <p:spPr>
          <a:xfrm>
            <a:off x="923192" y="-70337"/>
            <a:ext cx="7839809" cy="1565029"/>
          </a:xfrm>
        </p:spPr>
        <p:txBody>
          <a:bodyPr/>
          <a:lstStyle/>
          <a:p>
            <a:r>
              <a:rPr lang="bg-BG" altLang="bg-BG" sz="27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bg-BG" altLang="bg-BG" sz="27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bg-BG" altLang="bg-BG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В кои области Вие лично бихте желали</a:t>
            </a:r>
            <a:br>
              <a:rPr lang="bg-BG" altLang="bg-BG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</a:br>
            <a:r>
              <a:rPr lang="bg-BG" altLang="bg-BG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да ползвате отворени данни от държавни</a:t>
            </a:r>
            <a:br>
              <a:rPr lang="bg-BG" altLang="bg-BG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</a:br>
            <a:r>
              <a:rPr lang="bg-BG" altLang="bg-BG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и публични институции?</a:t>
            </a:r>
            <a:br>
              <a:rPr lang="bg-BG" altLang="bg-BG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</a:br>
            <a:r>
              <a:rPr lang="bg-BG" altLang="bg-BG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(</a:t>
            </a:r>
            <a:r>
              <a:rPr lang="en-US" altLang="bg-BG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Top 10</a:t>
            </a:r>
            <a:r>
              <a:rPr lang="bg-BG" altLang="bg-BG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, %</a:t>
            </a:r>
            <a:r>
              <a:rPr lang="en-US" altLang="bg-BG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)</a:t>
            </a:r>
            <a:r>
              <a:rPr lang="bg-BG" altLang="bg-BG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/>
            </a:r>
            <a:br>
              <a:rPr lang="bg-BG" altLang="bg-BG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</a:br>
            <a:endParaRPr lang="bg-BG" altLang="bg-BG" sz="2000" dirty="0" smtClean="0">
              <a:solidFill>
                <a:srgbClr val="002060"/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8" y="1421545"/>
            <a:ext cx="8689731" cy="491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20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Content Placeholder 1"/>
          <p:cNvSpPr>
            <a:spLocks noGrp="1"/>
          </p:cNvSpPr>
          <p:nvPr>
            <p:ph idx="1"/>
          </p:nvPr>
        </p:nvSpPr>
        <p:spPr>
          <a:xfrm>
            <a:off x="800100" y="1676400"/>
            <a:ext cx="8343900" cy="42672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bg-BG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Държавен </a:t>
            </a:r>
            <a:r>
              <a:rPr lang="en-US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GitHub  </a:t>
            </a:r>
            <a:r>
              <a:rPr lang="en-GB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„</a:t>
            </a:r>
            <a:r>
              <a:rPr lang="bg-BG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профил</a:t>
            </a:r>
            <a:r>
              <a:rPr lang="en-GB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” </a:t>
            </a:r>
            <a:r>
              <a:rPr lang="bg-BG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hlinkClick r:id="rId3"/>
              </a:rPr>
              <a:t>https://github.com/governmentbg</a:t>
            </a:r>
            <a:r>
              <a:rPr lang="bg-BG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</a:pPr>
            <a:endParaRPr lang="en-US" altLang="bg-BG" sz="1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Автоматизирана информационна система за комплексно административно обслужване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bg-BG" sz="1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g-BG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Портал за отворени данни</a:t>
            </a:r>
            <a:endParaRPr lang="bg-BG" altLang="bg-BG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hlinkClick r:id="rId4"/>
              </a:rPr>
              <a:t>https://github.com/governmentbg/opendata</a:t>
            </a:r>
            <a:r>
              <a:rPr lang="bg-BG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</a:pPr>
            <a:endParaRPr lang="en-US" altLang="bg-BG" sz="1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Всички нови проекти, които се поръчват и плащат с публични средства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bg-BG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Всички софтуери, създадени с държавни средства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bg-BG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bg-BG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Свободно ползване  –  подобряване </a:t>
            </a:r>
            <a:endParaRPr lang="en-US" altLang="bg-BG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9811" name="Title 2"/>
          <p:cNvSpPr>
            <a:spLocks noGrp="1"/>
          </p:cNvSpPr>
          <p:nvPr>
            <p:ph type="title"/>
          </p:nvPr>
        </p:nvSpPr>
        <p:spPr>
          <a:xfrm>
            <a:off x="861646" y="304800"/>
            <a:ext cx="8282354" cy="792163"/>
          </a:xfrm>
        </p:spPr>
        <p:txBody>
          <a:bodyPr/>
          <a:lstStyle/>
          <a:p>
            <a:r>
              <a:rPr lang="en-US" altLang="bg-BG" dirty="0" err="1" smtClean="0">
                <a:solidFill>
                  <a:srgbClr val="002060"/>
                </a:solidFill>
                <a:latin typeface="Comic Sans MS" pitchFamily="66" charset="0"/>
              </a:rPr>
              <a:t>Github</a:t>
            </a:r>
            <a:r>
              <a:rPr lang="en-US" altLang="bg-BG" dirty="0" smtClean="0">
                <a:solidFill>
                  <a:srgbClr val="002060"/>
                </a:solidFill>
                <a:latin typeface="Comic Sans MS" pitchFamily="66" charset="0"/>
              </a:rPr>
              <a:t> – government.bg </a:t>
            </a:r>
            <a:endParaRPr lang="bg-BG" altLang="bg-BG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6" y="1761635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7" y="2227628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7" y="2962151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08" y="3731113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6" y="4645512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5" y="5287351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i.isaeva\Desktop\pp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57200"/>
            <a:ext cx="78486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609600"/>
          </a:xfrm>
        </p:spPr>
        <p:txBody>
          <a:bodyPr/>
          <a:lstStyle/>
          <a:p>
            <a:endParaRPr lang="bg-BG" altLang="bg-BG" sz="29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AB9CEC-4CF9-4876-AA25-F62541CBFB3D}" type="slidenum">
              <a:rPr lang="bg-BG" altLang="bg-BG" sz="1400" smtClean="0">
                <a:solidFill>
                  <a:srgbClr val="002060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bg-BG" altLang="bg-BG" sz="140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96261" name="Picture 3" descr="C:\Users\i.isaeva\Desktop\pp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33686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TextBox 4"/>
          <p:cNvSpPr txBox="1">
            <a:spLocks noChangeArrowheads="1"/>
          </p:cNvSpPr>
          <p:nvPr/>
        </p:nvSpPr>
        <p:spPr bwMode="auto">
          <a:xfrm>
            <a:off x="838200" y="4572000"/>
            <a:ext cx="35242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bg-BG" altLang="bg-BG" sz="1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Регистър на лицата притежаващи документи за извършване на дейности с отпадъци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altLang="bg-BG" sz="1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Данните са за емисиите на замърсители на въздух, вода и почва, както и пренос на отпадъци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altLang="bg-BG" sz="1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Данните са от последните 6 години</a:t>
            </a:r>
            <a:endParaRPr lang="bg-BG" altLang="bg-BG" sz="1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" y="127244"/>
            <a:ext cx="2897600" cy="29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9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i.isaeva\Desktop\pp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13"/>
            <a:ext cx="6389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Content Placeholder 1"/>
          <p:cNvSpPr>
            <a:spLocks noGrp="1"/>
          </p:cNvSpPr>
          <p:nvPr>
            <p:ph idx="1"/>
          </p:nvPr>
        </p:nvSpPr>
        <p:spPr>
          <a:xfrm>
            <a:off x="6477000" y="2362200"/>
            <a:ext cx="2667000" cy="38100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g-BG" altLang="bg-BG" sz="1400" b="1" dirty="0" smtClean="0">
                <a:solidFill>
                  <a:srgbClr val="002060"/>
                </a:solidFill>
              </a:rPr>
              <a:t>11778 проекта с бюджет 20959.12млн. лв.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altLang="bg-BG" sz="1400" b="1" dirty="0" smtClean="0">
                <a:solidFill>
                  <a:srgbClr val="002060"/>
                </a:solidFill>
              </a:rPr>
              <a:t>2661.40 млн. лв. са осигурени от бенефициентите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altLang="bg-BG" sz="1400" b="1" dirty="0" smtClean="0">
                <a:solidFill>
                  <a:srgbClr val="002060"/>
                </a:solidFill>
              </a:rPr>
              <a:t>64% са приключени а 9% са прекратени предсрочно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altLang="bg-BG" sz="1400" b="1" dirty="0" smtClean="0">
                <a:solidFill>
                  <a:srgbClr val="002060"/>
                </a:solidFill>
              </a:rPr>
              <a:t>12611.96 млн. лв. са изплатени от ЕС и бюджета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altLang="bg-BG" sz="1400" b="1" dirty="0" smtClean="0">
                <a:solidFill>
                  <a:srgbClr val="002060"/>
                </a:solidFill>
              </a:rPr>
              <a:t>96.19 млн. лв. са платени, но върнати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altLang="bg-BG" sz="1400" b="1" dirty="0" smtClean="0">
                <a:solidFill>
                  <a:srgbClr val="002060"/>
                </a:solidFill>
              </a:rPr>
              <a:t>Очакват се плащания от ЕС за 3930.89 млн. лв. през следващите няколко години и още 853.35 млн. лв. от националния бюджет.</a:t>
            </a:r>
          </a:p>
        </p:txBody>
      </p:sp>
      <p:sp>
        <p:nvSpPr>
          <p:cNvPr id="99332" name="Title 2"/>
          <p:cNvSpPr>
            <a:spLocks noGrp="1"/>
          </p:cNvSpPr>
          <p:nvPr>
            <p:ph type="title"/>
          </p:nvPr>
        </p:nvSpPr>
        <p:spPr>
          <a:xfrm>
            <a:off x="6553200" y="228600"/>
            <a:ext cx="2590800" cy="2046288"/>
          </a:xfrm>
        </p:spPr>
        <p:txBody>
          <a:bodyPr/>
          <a:lstStyle/>
          <a:p>
            <a:r>
              <a:rPr lang="bg-BG" altLang="bg-BG" sz="2000" dirty="0" smtClean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bg-BG" altLang="bg-BG" sz="2000" dirty="0" smtClean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bg-BG" altLang="bg-BG" sz="20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bg-BG" altLang="bg-BG" sz="20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bg-BG" altLang="bg-BG" sz="2000" dirty="0" smtClean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bg-BG" altLang="bg-BG" sz="2000" dirty="0" smtClean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bg-BG" altLang="bg-BG" sz="2000" dirty="0" smtClean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Отворени данни за проекти с финансиране по европейски програми</a:t>
            </a:r>
            <a:br>
              <a:rPr lang="bg-BG" altLang="bg-BG" sz="2000" dirty="0" smtClean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bg-BG" altLang="bg-BG" sz="2000" dirty="0" smtClean="0">
              <a:solidFill>
                <a:schemeClr val="tx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257300" y="365126"/>
            <a:ext cx="7535007" cy="631825"/>
          </a:xfrm>
        </p:spPr>
        <p:txBody>
          <a:bodyPr/>
          <a:lstStyle/>
          <a:p>
            <a:r>
              <a:rPr lang="bg-BG" altLang="bg-BG" dirty="0" smtClean="0">
                <a:latin typeface="Comic Sans MS" panose="030F0702030302020204" pitchFamily="66" charset="0"/>
              </a:rPr>
              <a:t>Текущо състояние - предизвикателства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B9B778-F3E6-4139-9D23-2222911A42C8}" type="slidenum">
              <a:rPr lang="bg-BG"/>
              <a:pPr>
                <a:defRPr/>
              </a:pPr>
              <a:t>24</a:t>
            </a:fld>
            <a:endParaRPr lang="bg-BG" dirty="0"/>
          </a:p>
        </p:txBody>
      </p:sp>
      <p:sp>
        <p:nvSpPr>
          <p:cNvPr id="16" name="Rectangle 15"/>
          <p:cNvSpPr/>
          <p:nvPr/>
        </p:nvSpPr>
        <p:spPr>
          <a:xfrm>
            <a:off x="395654" y="1304925"/>
            <a:ext cx="8119696" cy="4180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Основните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предизвикателства са свързани с нормативната уредба, липсата на проактивен подход и слабата информираност за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ползите:</a:t>
            </a:r>
            <a:endParaRPr lang="ru-RU" sz="1600" dirty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Слаба информираност относно новите нормативни изисквания 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	Прекален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и необоснован контрол над информацията, усложнени процедури 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	формалности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за нейното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предоставяне</a:t>
            </a:r>
            <a:endParaRPr lang="ru-RU" sz="1600" dirty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	Малкото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публикувани данни, макар и в електронен вид, не са 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	машинночетим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формат и подлежат на обработка само с много ръчен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труд</a:t>
            </a:r>
            <a:endParaRPr lang="ru-RU" sz="1600" dirty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	Лошо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структурирани или неструктурирани данни, които не подлежат на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	обработка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и анализ (проблем и за работата на самата администрация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)</a:t>
            </a:r>
            <a:endParaRPr lang="ru-RU" sz="1600" dirty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	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някои случаи за достъп до данни се изисква заплащане, като таксата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	надвишава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многократно преките разходи за предоставяне на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данните</a:t>
            </a:r>
            <a:endParaRPr lang="ru-RU" sz="1600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1" y="2684951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0" y="3070346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5" y="3687895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5" y="4329112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" y="4909404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2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2422" y="129083"/>
            <a:ext cx="6268915" cy="838816"/>
          </a:xfrm>
        </p:spPr>
        <p:txBody>
          <a:bodyPr/>
          <a:lstStyle/>
          <a:p>
            <a:r>
              <a:rPr lang="bg-BG" dirty="0" smtClean="0">
                <a:latin typeface="Comic Sans MS" panose="030F0702030302020204" pitchFamily="66" charset="0"/>
              </a:rPr>
              <a:t>Европейски портал за отворени данни</a:t>
            </a:r>
            <a:endParaRPr lang="bg-B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1" y="967899"/>
            <a:ext cx="8308731" cy="4923692"/>
          </a:xfrm>
        </p:spPr>
      </p:pic>
    </p:spTree>
    <p:extLst>
      <p:ext uri="{BB962C8B-B14F-4D97-AF65-F5344CB8AC3E}">
        <p14:creationId xmlns:p14="http://schemas.microsoft.com/office/powerpoint/2010/main" val="37488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1"/>
          <p:cNvSpPr>
            <a:spLocks noGrp="1"/>
          </p:cNvSpPr>
          <p:nvPr>
            <p:ph idx="1"/>
          </p:nvPr>
        </p:nvSpPr>
        <p:spPr>
          <a:xfrm>
            <a:off x="606670" y="1828800"/>
            <a:ext cx="8156330" cy="44196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altLang="bg-BG" sz="1800" dirty="0" smtClean="0">
                <a:solidFill>
                  <a:schemeClr val="tx2">
                    <a:lumMod val="50000"/>
                  </a:schemeClr>
                </a:solidFill>
              </a:rPr>
              <a:t>Широк набор от данни на институциите, агенциите и други органи на</a:t>
            </a:r>
            <a:r>
              <a:rPr lang="en-US" altLang="bg-BG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bg-BG" sz="1800" dirty="0" smtClean="0">
                <a:solidFill>
                  <a:schemeClr val="tx2">
                    <a:lumMod val="50000"/>
                  </a:schemeClr>
                </a:solidFill>
              </a:rPr>
              <a:t>ЕС</a:t>
            </a:r>
            <a:r>
              <a:rPr lang="en-US" altLang="bg-BG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bg-BG" sz="1800" dirty="0" smtClean="0">
                <a:solidFill>
                  <a:schemeClr val="tx2">
                    <a:lumMod val="50000"/>
                  </a:schemeClr>
                </a:solidFill>
              </a:rPr>
              <a:t> –</a:t>
            </a:r>
            <a:r>
              <a:rPr lang="en-US" altLang="bg-BG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bg-BG" sz="1800" dirty="0" smtClean="0">
                <a:solidFill>
                  <a:schemeClr val="tx2">
                    <a:lumMod val="50000"/>
                  </a:schemeClr>
                </a:solidFill>
              </a:rPr>
              <a:t>    Стратегията на ЕС за свободен достъп до данните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bg-BG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bg-BG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bg-BG" sz="1800" dirty="0" smtClean="0">
                <a:solidFill>
                  <a:schemeClr val="tx2">
                    <a:lumMod val="50000"/>
                  </a:schemeClr>
                </a:solidFill>
              </a:rPr>
              <a:t>Порталът дава възможност на всеки лесно да търси, разглежда, свързва, изтегля и използва повторно данни за търговски или нетърговски цели посредством каталог с общи метаданни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bg-BG" sz="1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bg-BG" sz="1800" dirty="0" smtClean="0">
                <a:solidFill>
                  <a:schemeClr val="tx2">
                    <a:lumMod val="50000"/>
                  </a:schemeClr>
                </a:solidFill>
              </a:rPr>
              <a:t>Каталогът предоставя достъп на потребителите до данни, съхранявани на уебсайтовете на институциите, агенциите и други органи на ЕС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bg-BG" sz="1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bg-BG" sz="1800" dirty="0" smtClean="0">
                <a:solidFill>
                  <a:schemeClr val="tx2">
                    <a:lumMod val="50000"/>
                  </a:schemeClr>
                </a:solidFill>
              </a:rPr>
              <a:t>Използваните семантични технологии предлагат нови възможности.  Търсенето в каталога с метаданни се извършва чрез интерактивна търсачка (раздел „Данни“) и чрез SPARQL заявки (раздел „Свързани  данни“)</a:t>
            </a:r>
          </a:p>
          <a:p>
            <a:pPr marL="285750" indent="-285750">
              <a:spcBef>
                <a:spcPct val="0"/>
              </a:spcBef>
            </a:pPr>
            <a:endParaRPr lang="ru-RU" altLang="bg-BG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bg-BG" sz="1800" dirty="0" smtClean="0">
                <a:solidFill>
                  <a:schemeClr val="tx2">
                    <a:lumMod val="50000"/>
                  </a:schemeClr>
                </a:solidFill>
              </a:rPr>
              <a:t>Представени са и приложения за визуализация на различни институции, агенции и други органи на ЕС</a:t>
            </a:r>
          </a:p>
        </p:txBody>
      </p:sp>
      <p:sp>
        <p:nvSpPr>
          <p:cNvPr id="61443" name="Title 2"/>
          <p:cNvSpPr>
            <a:spLocks noGrp="1"/>
          </p:cNvSpPr>
          <p:nvPr>
            <p:ph type="title"/>
          </p:nvPr>
        </p:nvSpPr>
        <p:spPr>
          <a:xfrm>
            <a:off x="156791" y="61546"/>
            <a:ext cx="8987209" cy="844062"/>
          </a:xfrm>
        </p:spPr>
        <p:txBody>
          <a:bodyPr/>
          <a:lstStyle/>
          <a:p>
            <a:r>
              <a:rPr lang="bg-BG" altLang="bg-BG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bg-BG" altLang="bg-BG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Европейски портал за отворени данни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4" y="1911228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1" y="2597029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4" y="3577004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2" y="4279658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3" y="5481638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1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6" y="1744786"/>
            <a:ext cx="239107" cy="2383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8123" y="129083"/>
            <a:ext cx="6236677" cy="838816"/>
          </a:xfrm>
        </p:spPr>
        <p:txBody>
          <a:bodyPr/>
          <a:lstStyle/>
          <a:p>
            <a:r>
              <a:rPr lang="bg-BG" dirty="0" smtClean="0"/>
              <a:t>   </a:t>
            </a:r>
            <a:r>
              <a:rPr lang="bg-BG" dirty="0" smtClean="0">
                <a:latin typeface="Comic Sans MS" panose="030F0702030302020204" pitchFamily="66" charset="0"/>
              </a:rPr>
              <a:t>Европейски портал за отворени данни </a:t>
            </a:r>
            <a:endParaRPr lang="bg-B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8362" y="1688123"/>
            <a:ext cx="8704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Общо: </a:t>
            </a:r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8023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 набора от данни </a:t>
            </a:r>
          </a:p>
          <a:p>
            <a:endParaRPr lang="bg-B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Евростат – 6151 набора от данни </a:t>
            </a:r>
          </a:p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Генерална дирекция „Комуникация“ – 682</a:t>
            </a:r>
          </a:p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Център за проучвания – 234 </a:t>
            </a:r>
          </a:p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Генерална дирекция за международно сътрудничество и развитие – 184</a:t>
            </a:r>
          </a:p>
          <a:p>
            <a:endParaRPr lang="bg-B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Данните са групирани в категории </a:t>
            </a:r>
          </a:p>
          <a:p>
            <a:endParaRPr lang="bg-B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Иновативно използване и икономически потенциал на данните  </a:t>
            </a:r>
          </a:p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519 Портала за отворени данни по света 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0" y="2301630"/>
            <a:ext cx="239107" cy="23836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0" y="3634764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52" y="4179765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6" y="4742473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8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597162" cy="792163"/>
          </a:xfrm>
        </p:spPr>
        <p:txBody>
          <a:bodyPr/>
          <a:lstStyle/>
          <a:p>
            <a:r>
              <a:rPr lang="ru-RU" altLang="bg-BG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Европейска</a:t>
            </a:r>
            <a:r>
              <a:rPr lang="ru-RU" altLang="bg-BG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информационна система за </a:t>
            </a:r>
            <a:r>
              <a:rPr lang="ru-RU" altLang="bg-BG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горски</a:t>
            </a:r>
            <a:r>
              <a:rPr lang="ru-RU" altLang="bg-BG" dirty="0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ru-RU" altLang="bg-BG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пожари</a:t>
            </a:r>
            <a:endParaRPr lang="bg-BG" altLang="bg-BG" dirty="0" smtClean="0">
              <a:solidFill>
                <a:srgbClr val="002060"/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F7B4DB-570C-4C9A-BF68-3D7AE01B884B}" type="slidenum">
              <a:rPr lang="bg-BG" altLang="bg-BG" sz="1400" smtClean="0">
                <a:solidFill>
                  <a:srgbClr val="002060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bg-BG" altLang="bg-BG" sz="140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1676400" y="12954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r-FR" altLang="bg-BG" sz="1800">
                <a:solidFill>
                  <a:srgbClr val="002060"/>
                </a:solidFill>
                <a:latin typeface="Arial" pitchFamily="34" charset="0"/>
              </a:rPr>
              <a:t>http://forest.jrc.ec.europa.eu/effis/applications/current-situation/</a:t>
            </a:r>
            <a:endParaRPr lang="bg-BG" altLang="bg-BG" sz="180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62469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58938"/>
            <a:ext cx="8458200" cy="5199062"/>
          </a:xfrm>
        </p:spPr>
      </p:pic>
    </p:spTree>
    <p:extLst>
      <p:ext uri="{BB962C8B-B14F-4D97-AF65-F5344CB8AC3E}">
        <p14:creationId xmlns:p14="http://schemas.microsoft.com/office/powerpoint/2010/main" val="17236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Content Placeholder 4" descr="ползи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8382000" cy="4876800"/>
          </a:xfrm>
        </p:spPr>
      </p:pic>
      <p:sp>
        <p:nvSpPr>
          <p:cNvPr id="71683" name="Tit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686800" cy="792162"/>
          </a:xfrm>
        </p:spPr>
        <p:txBody>
          <a:bodyPr/>
          <a:lstStyle/>
          <a:p>
            <a:r>
              <a:rPr lang="bg-BG" altLang="bg-BG" sz="2600" dirty="0" smtClean="0">
                <a:latin typeface="Comic Sans MS" pitchFamily="66" charset="0"/>
              </a:rPr>
              <a:t>Ползи </a:t>
            </a:r>
            <a:endParaRPr lang="en-US" altLang="bg-BG" sz="2600" dirty="0" smtClean="0">
              <a:latin typeface="Comic Sans MS" panose="030F0702030302020204" pitchFamily="66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5F2B84-D5CD-4896-B236-FD56351C8803}" type="slidenum">
              <a:rPr lang="bg-BG" altLang="bg-BG" sz="1400" smtClean="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bg-BG" altLang="bg-BG" sz="1400" smtClean="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1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338" y="129083"/>
            <a:ext cx="7470224" cy="838816"/>
          </a:xfrm>
        </p:spPr>
        <p:txBody>
          <a:bodyPr/>
          <a:lstStyle/>
          <a:p>
            <a:r>
              <a:rPr lang="bg-BG" dirty="0" smtClean="0">
                <a:latin typeface="Comic Sans MS" panose="030F0702030302020204" pitchFamily="66" charset="0"/>
              </a:rPr>
              <a:t>Портал </a:t>
            </a:r>
            <a:r>
              <a:rPr lang="bg-BG" dirty="0">
                <a:latin typeface="Comic Sans MS" panose="030F0702030302020204" pitchFamily="66" charset="0"/>
              </a:rPr>
              <a:t>за отворени данни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385" y="1661746"/>
            <a:ext cx="75830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Единна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централна, публична уеб-базирана информационна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система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която осигурява публикуването и управлението на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информация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за повторно използване в отворен, машинно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четим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формат заедно със съответните метаданни 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Позволява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цялостното извличане 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публикуваната информация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или на части от нея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Платформа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 отворен код за портали за отворени данни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CKAN</a:t>
            </a:r>
          </a:p>
          <a:p>
            <a:endParaRPr lang="bg-BG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Проект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„Подобряване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процесите по предоставянето, достъпа и </a:t>
            </a:r>
            <a:r>
              <a:rPr lang="bg-BG" sz="2000" dirty="0" smtClean="0">
                <a:solidFill>
                  <a:schemeClr val="tx2">
                    <a:lumMod val="50000"/>
                  </a:schemeClr>
                </a:solidFill>
              </a:rPr>
              <a:t>повторното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използване на информацията от обществения сектор“</a:t>
            </a:r>
          </a:p>
          <a:p>
            <a:endParaRPr lang="bg-BG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" y="1779221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" y="3257440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2" y="4189047"/>
            <a:ext cx="2492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4" y="5089891"/>
            <a:ext cx="2492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123" y="5629897"/>
            <a:ext cx="1521746" cy="56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1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96" y="1930296"/>
            <a:ext cx="3322608" cy="12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8123" y="4009292"/>
            <a:ext cx="587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bg-BG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7" y="3648807"/>
            <a:ext cx="7465402" cy="129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8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115" y="129083"/>
            <a:ext cx="7288823" cy="838816"/>
          </a:xfrm>
        </p:spPr>
        <p:txBody>
          <a:bodyPr/>
          <a:lstStyle/>
          <a:p>
            <a:r>
              <a:rPr lang="bg-BG" dirty="0">
                <a:latin typeface="Comic Sans MS" panose="030F0702030302020204" pitchFamily="66" charset="0"/>
              </a:rPr>
              <a:t>Портал за отворени данни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761" y="1969477"/>
            <a:ext cx="801858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Инициатива на политическия кабинет на заместник министър-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председателя по коалиционна политика и държавна 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администрация  и министър на вътрешните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работи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Дирекция „Модернизация на администрацията“,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АМС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Министерство на транспорта, информационните технологии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съобщенията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Фондация „Общество.бг“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2" y="2078282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1" y="3294917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2" y="3898290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2" y="4803897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29" y="5577930"/>
            <a:ext cx="1664188" cy="62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3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254" y="129083"/>
            <a:ext cx="6157547" cy="838816"/>
          </a:xfrm>
        </p:spPr>
        <p:txBody>
          <a:bodyPr/>
          <a:lstStyle/>
          <a:p>
            <a:r>
              <a:rPr lang="bg-BG" dirty="0" smtClean="0">
                <a:latin typeface="Comic Sans MS" panose="030F0702030302020204" pitchFamily="66" charset="0"/>
              </a:rPr>
              <a:t>Нормативни основания – ЗДОИ </a:t>
            </a:r>
            <a:endParaRPr lang="bg-BG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4930" y="1714500"/>
            <a:ext cx="786911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Администрацията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на Министерския съвет създава и поддържа портал за отворени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данни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Организациите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от обществения сектор публикуват на портала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информацията,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достъпът до която 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свободен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Редът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 начинът за публикуване на информацията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определят с наредба, приета от Министерския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съвет</a:t>
            </a:r>
          </a:p>
          <a:p>
            <a:r>
              <a:rPr lang="ru-RU" dirty="0"/>
              <a:t>	</a:t>
            </a:r>
          </a:p>
          <a:p>
            <a:endParaRPr lang="ru-RU" dirty="0" smtClean="0"/>
          </a:p>
          <a:p>
            <a:endParaRPr lang="ru-RU" dirty="0"/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2" y="2077547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2" y="3308828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0" y="4563574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2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385" y="129083"/>
            <a:ext cx="6078415" cy="838816"/>
          </a:xfrm>
        </p:spPr>
        <p:txBody>
          <a:bodyPr/>
          <a:lstStyle/>
          <a:p>
            <a:r>
              <a:rPr lang="bg-BG" dirty="0">
                <a:latin typeface="Comic Sans MS" panose="030F0702030302020204" pitchFamily="66" charset="0"/>
              </a:rPr>
              <a:t>Нормативни основания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5123" y="1793631"/>
            <a:ext cx="828235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Администрацията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 Министерския съвет, отговорна за поддържането на портала за отворени данни, съвместно със съответната организация от обществения сектор, осигурява техническа възможност за автоматично обновяване на публикуваната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информация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Актуализиране на данните при невъзможност за автоматичното им качване: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. на всеки две седмици обновява информация, която се променя обичайно (редовно) за период до две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седмици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2. веднъж месечно обновява информация, която обичайно (редовно) се променя в период от две седмици до един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месец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3. при всяка актуализация се обновява информация, която обичайно (редовно) се променя за период по-дълъг от един месец или не е налице обичайна периодичност на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промяната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При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всяка актуализация на информацията, предишните публикувани данни се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запазват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8" y="1867267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8" y="5069859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5" y="3057525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1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8581" y="129083"/>
            <a:ext cx="5996220" cy="838816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>
                <a:latin typeface="Comic Sans MS" panose="030F0702030302020204" pitchFamily="66" charset="0"/>
              </a:rPr>
              <a:t>Данни и технически възможности 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3" y="1487899"/>
            <a:ext cx="3903634" cy="46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gray">
          <a:xfrm>
            <a:off x="339548" y="1885013"/>
            <a:ext cx="3733238" cy="703939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  <a:effectLst>
            <a:outerShdw blurRad="50800" dist="38099" dir="2700015" rotWithShape="0">
              <a:scrgbClr r="0" g="0" b="0">
                <a:alpha val="40000"/>
              </a:scrgbClr>
            </a:outerShdw>
          </a:effectLst>
        </p:spPr>
        <p:txBody>
          <a:bodyPr lIns="90000" tIns="46800" rIns="90000" bIns="46800"/>
          <a:lstStyle/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hlinkClick r:id="rId3"/>
              </a:rPr>
              <a:t>http://opendata.government.bg/</a:t>
            </a:r>
            <a:r>
              <a:rPr kumimoji="0" lang="bg-BG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създаден през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ноември 2014 г.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cs typeface="Arial" charset="0"/>
              </a:rPr>
              <a:t>139 набор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cs typeface="Arial" charset="0"/>
              </a:rPr>
              <a:t>a</a:t>
            </a:r>
            <a:r>
              <a:rPr kumimoji="0" lang="bg-BG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cs typeface="Arial" charset="0"/>
              </a:rPr>
              <a:t> данни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70C0"/>
              </a:buClr>
              <a:buSzPct val="120000"/>
              <a:buFontTx/>
              <a:buNone/>
              <a:tabLst/>
              <a:defRPr/>
            </a:pPr>
            <a:endParaRPr kumimoji="0" lang="bg-BG" sz="1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70C0"/>
              </a:buClr>
              <a:buSzPct val="120000"/>
              <a:buFontTx/>
              <a:buNone/>
              <a:tabLst/>
              <a:defRPr/>
            </a:pPr>
            <a:endParaRPr kumimoji="0" lang="bg-BG" sz="1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70C0"/>
              </a:buClr>
              <a:buSzPct val="120000"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47073" y="1487899"/>
            <a:ext cx="3744392" cy="336985"/>
          </a:xfrm>
          <a:prstGeom prst="round2SameRect">
            <a:avLst/>
          </a:prstGeom>
          <a:solidFill>
            <a:srgbClr val="2C3581"/>
          </a:solidFill>
          <a:ln w="9525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  <a:effectLst>
            <a:outerShdw blurRad="50800" dist="38099" dir="2700015" rotWithShape="0">
              <a:scrgbClr r="0" g="0" b="0">
                <a:alpha val="40000"/>
              </a:scrgbClr>
            </a:outerShdw>
          </a:effectLst>
        </p:spPr>
        <p:txBody>
          <a:bodyPr wrap="none" lIns="72000" tIns="72000" rIns="72000" bIns="72000" anchor="ctr"/>
          <a:lstStyle/>
          <a:p>
            <a:pPr marL="171450" marR="0" lvl="0" indent="-171450" algn="ctr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bg-BG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Възможности на портала 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gray">
          <a:xfrm>
            <a:off x="4747073" y="1824884"/>
            <a:ext cx="3744392" cy="11752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  <a:effectLst>
            <a:outerShdw blurRad="50800" dist="38099" dir="2700015" rotWithShape="0">
              <a:scrgbClr r="0" g="0" b="0">
                <a:alpha val="40000"/>
              </a:scrgbClr>
            </a:outerShdw>
          </a:effectLst>
        </p:spPr>
        <p:txBody>
          <a:bodyPr lIns="90000" tIns="46800" rIns="90000" bIns="46800"/>
          <a:lstStyle/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bg-BG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Търсене на данни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bg-BG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Сваляне на данни 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API </a:t>
            </a:r>
            <a:r>
              <a:rPr kumimoji="0" lang="bg-BG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достъпно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bg-BG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Възможност за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bg-BG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заявяване на данни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bg-BG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Възможност за визуализиране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44489" y="3190593"/>
            <a:ext cx="3733237" cy="336985"/>
          </a:xfrm>
          <a:prstGeom prst="round2SameRect">
            <a:avLst/>
          </a:prstGeom>
          <a:solidFill>
            <a:srgbClr val="2C3581"/>
          </a:solidFill>
          <a:ln w="9525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  <a:effectLst>
            <a:outerShdw blurRad="50800" dist="38099" dir="2700015" rotWithShape="0">
              <a:scrgbClr r="0" g="0" b="0">
                <a:alpha val="40000"/>
              </a:scrgbClr>
            </a:outerShdw>
          </a:effectLst>
        </p:spPr>
        <p:txBody>
          <a:bodyPr wrap="none" lIns="72000" tIns="72000" rIns="72000" bIns="72000" anchor="ctr"/>
          <a:lstStyle/>
          <a:p>
            <a:pPr marL="171450" marR="0" lvl="0" indent="-171450" algn="ctr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bg-BG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</a:t>
            </a:r>
            <a:r>
              <a:rPr kumimoji="0" lang="bg-BG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Топ набори от данни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gray">
          <a:xfrm>
            <a:off x="344487" y="3527578"/>
            <a:ext cx="3744393" cy="135764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  <a:effectLst>
            <a:outerShdw blurRad="50800" dist="38099" dir="2700015" rotWithShape="0">
              <a:scrgbClr r="0" g="0" b="0">
                <a:alpha val="40000"/>
              </a:scrgbClr>
            </a:outerShdw>
          </a:effectLst>
        </p:spPr>
        <p:txBody>
          <a:bodyPr lIns="90000" tIns="46800" rIns="90000" bIns="46800"/>
          <a:lstStyle/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Най-често изтеглян набор от данни: Публичен регистър на лицата, регистрирани по ЗДДС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9507" y="4028737"/>
            <a:ext cx="912978" cy="718346"/>
            <a:chOff x="6488362" y="5301260"/>
            <a:chExt cx="720103" cy="1044143"/>
          </a:xfrm>
        </p:grpSpPr>
        <p:sp>
          <p:nvSpPr>
            <p:cNvPr id="15" name="Cube 14"/>
            <p:cNvSpPr/>
            <p:nvPr/>
          </p:nvSpPr>
          <p:spPr bwMode="auto">
            <a:xfrm flipH="1">
              <a:off x="7024308" y="5301260"/>
              <a:ext cx="184157" cy="1044142"/>
            </a:xfrm>
            <a:prstGeom prst="cube">
              <a:avLst/>
            </a:prstGeom>
            <a:solidFill>
              <a:srgbClr val="00B0F0">
                <a:alpha val="69804"/>
              </a:srgbClr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Cube 15"/>
            <p:cNvSpPr/>
            <p:nvPr/>
          </p:nvSpPr>
          <p:spPr bwMode="auto">
            <a:xfrm flipH="1">
              <a:off x="6883554" y="5445280"/>
              <a:ext cx="193182" cy="900122"/>
            </a:xfrm>
            <a:prstGeom prst="cube">
              <a:avLst/>
            </a:prstGeom>
            <a:solidFill>
              <a:srgbClr val="00B0F0">
                <a:alpha val="69804"/>
              </a:srgbClr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Cube 16"/>
            <p:cNvSpPr/>
            <p:nvPr/>
          </p:nvSpPr>
          <p:spPr bwMode="auto">
            <a:xfrm flipH="1">
              <a:off x="6751817" y="5589300"/>
              <a:ext cx="184157" cy="756103"/>
            </a:xfrm>
            <a:prstGeom prst="cube">
              <a:avLst/>
            </a:prstGeom>
            <a:solidFill>
              <a:srgbClr val="00B0F0">
                <a:alpha val="69804"/>
              </a:srgbClr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Cube 17"/>
            <p:cNvSpPr/>
            <p:nvPr/>
          </p:nvSpPr>
          <p:spPr bwMode="auto">
            <a:xfrm flipH="1">
              <a:off x="6620091" y="5724233"/>
              <a:ext cx="184157" cy="621169"/>
            </a:xfrm>
            <a:prstGeom prst="cube">
              <a:avLst/>
            </a:prstGeom>
            <a:solidFill>
              <a:srgbClr val="00B0F0">
                <a:alpha val="69804"/>
              </a:srgbClr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Cube 18"/>
            <p:cNvSpPr/>
            <p:nvPr/>
          </p:nvSpPr>
          <p:spPr bwMode="auto">
            <a:xfrm flipH="1">
              <a:off x="6488362" y="5877339"/>
              <a:ext cx="184157" cy="468063"/>
            </a:xfrm>
            <a:prstGeom prst="cube">
              <a:avLst/>
            </a:prstGeom>
            <a:solidFill>
              <a:srgbClr val="00B0F0">
                <a:alpha val="69804"/>
              </a:srgbClr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80" y="3939440"/>
            <a:ext cx="22621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0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2"/>
          <p:cNvSpPr>
            <a:spLocks noGrp="1"/>
          </p:cNvSpPr>
          <p:nvPr>
            <p:ph type="title"/>
          </p:nvPr>
        </p:nvSpPr>
        <p:spPr>
          <a:xfrm>
            <a:off x="1520825" y="188913"/>
            <a:ext cx="7623175" cy="792162"/>
          </a:xfrm>
        </p:spPr>
        <p:txBody>
          <a:bodyPr/>
          <a:lstStyle/>
          <a:p>
            <a:endParaRPr lang="bg-BG" altLang="bg-BG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AD9E50-E4BF-44F8-85AB-142447DACB0C}" type="slidenum">
              <a:rPr lang="bg-BG" altLang="bg-BG" sz="1400" smtClean="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bg-BG" altLang="bg-BG" sz="1400" smtClean="0">
              <a:solidFill>
                <a:srgbClr val="898989"/>
              </a:solidFill>
              <a:latin typeface="Arial" pitchFamily="34" charset="0"/>
            </a:endParaRPr>
          </a:p>
        </p:txBody>
      </p:sp>
      <p:pic>
        <p:nvPicPr>
          <p:cNvPr id="113668" name="Content Placeholder 4" descr="odd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91613" cy="3962400"/>
          </a:xfrm>
        </p:spPr>
      </p:pic>
      <p:pic>
        <p:nvPicPr>
          <p:cNvPr id="113669" name="Picture 5" descr="oddg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3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980078"/>
              </p:ext>
            </p:extLst>
          </p:nvPr>
        </p:nvGraphicFramePr>
        <p:xfrm>
          <a:off x="975946" y="1740872"/>
          <a:ext cx="7139354" cy="4079642"/>
        </p:xfrm>
        <a:graphic>
          <a:graphicData uri="http://schemas.openxmlformats.org/drawingml/2006/table">
            <a:tbl>
              <a:tblPr firstRow="1" firstCol="1" bandRow="1"/>
              <a:tblGrid>
                <a:gridCol w="3569095"/>
                <a:gridCol w="3570259"/>
              </a:tblGrid>
              <a:tr h="2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Месец/ година  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Брой набори от данни 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Март 2015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Април 2015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Май 2015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Юни 2015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Юли 2015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Август 2015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Септември 2015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Октомври 2015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Ноември 2015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Декември  2015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Януари 2016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Февруари 2016 г.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Общо: 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139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5709" y="129083"/>
            <a:ext cx="6219092" cy="838816"/>
          </a:xfrm>
        </p:spPr>
        <p:txBody>
          <a:bodyPr/>
          <a:lstStyle/>
          <a:p>
            <a:r>
              <a:rPr lang="bg-BG" dirty="0" smtClean="0">
                <a:latin typeface="Comic Sans MS" panose="030F0702030302020204" pitchFamily="66" charset="0"/>
              </a:rPr>
              <a:t>Активност на качване </a:t>
            </a:r>
            <a:endParaRPr lang="bg-B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7154</TotalTime>
  <Words>2324</Words>
  <Application>Microsoft Office PowerPoint</Application>
  <PresentationFormat>Презентация на цял екран (4:3)</PresentationFormat>
  <Paragraphs>271</Paragraphs>
  <Slides>30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30</vt:i4>
      </vt:variant>
    </vt:vector>
  </HeadingPairs>
  <TitlesOfParts>
    <vt:vector size="31" baseType="lpstr">
      <vt:lpstr>Body</vt:lpstr>
      <vt:lpstr>  </vt:lpstr>
      <vt:lpstr>Портал за отворени данни </vt:lpstr>
      <vt:lpstr>Портал за отворени данни </vt:lpstr>
      <vt:lpstr>Портал за отворени данни </vt:lpstr>
      <vt:lpstr>Нормативни основания – ЗДОИ </vt:lpstr>
      <vt:lpstr>Нормативни основания</vt:lpstr>
      <vt:lpstr> Данни и технически възможности  </vt:lpstr>
      <vt:lpstr>Презентация на PowerPoint</vt:lpstr>
      <vt:lpstr>Активност на качване </vt:lpstr>
      <vt:lpstr>Посещения </vt:lpstr>
      <vt:lpstr>Визуализации на портала  https://opendata.government.bg/static/visualizations/dashboard.html   </vt:lpstr>
      <vt:lpstr>Публикувани данни </vt:lpstr>
      <vt:lpstr>Оценка на отворените данни</vt:lpstr>
      <vt:lpstr>Формати </vt:lpstr>
      <vt:lpstr>Формати </vt:lpstr>
      <vt:lpstr>Презентация на PowerPoint</vt:lpstr>
      <vt:lpstr>Глобален отворен индекс 2014 г. и 2015 г.  </vt:lpstr>
      <vt:lpstr> Мониторинг </vt:lpstr>
      <vt:lpstr>Приоритизиране на информацията </vt:lpstr>
      <vt:lpstr> В кои области Вие лично бихте желали да ползвате отворени данни от държавни и публични институции? (Top 10, %) </vt:lpstr>
      <vt:lpstr>Github – government.bg </vt:lpstr>
      <vt:lpstr>Презентация на PowerPoint</vt:lpstr>
      <vt:lpstr>   Отворени данни за проекти с финансиране по европейски програми </vt:lpstr>
      <vt:lpstr>Текущо състояние - предизвикателства</vt:lpstr>
      <vt:lpstr>Европейски портал за отворени данни</vt:lpstr>
      <vt:lpstr>     Европейски портал за отворени данни </vt:lpstr>
      <vt:lpstr>   Европейски портал за отворени данни </vt:lpstr>
      <vt:lpstr>Европейска информационна система за горски пожари</vt:lpstr>
      <vt:lpstr>Ползи 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 Lommel</dc:creator>
  <cp:lastModifiedBy>Hristina Dobreva</cp:lastModifiedBy>
  <cp:revision>364</cp:revision>
  <cp:lastPrinted>2015-08-20T08:44:40Z</cp:lastPrinted>
  <dcterms:created xsi:type="dcterms:W3CDTF">2015-01-09T09:23:11Z</dcterms:created>
  <dcterms:modified xsi:type="dcterms:W3CDTF">2016-03-16T11:25:36Z</dcterms:modified>
</cp:coreProperties>
</file>