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37" r:id="rId2"/>
    <p:sldId id="617" r:id="rId3"/>
    <p:sldId id="618" r:id="rId4"/>
    <p:sldId id="627" r:id="rId5"/>
    <p:sldId id="622" r:id="rId6"/>
    <p:sldId id="621" r:id="rId7"/>
    <p:sldId id="620" r:id="rId8"/>
    <p:sldId id="619" r:id="rId9"/>
    <p:sldId id="381" r:id="rId10"/>
    <p:sldId id="628" r:id="rId11"/>
    <p:sldId id="629" r:id="rId12"/>
    <p:sldId id="630" r:id="rId13"/>
    <p:sldId id="632" r:id="rId14"/>
    <p:sldId id="633" r:id="rId15"/>
    <p:sldId id="634" r:id="rId16"/>
    <p:sldId id="635" r:id="rId17"/>
    <p:sldId id="636" r:id="rId18"/>
    <p:sldId id="637" r:id="rId19"/>
    <p:sldId id="638" r:id="rId20"/>
    <p:sldId id="641" r:id="rId21"/>
    <p:sldId id="647" r:id="rId22"/>
    <p:sldId id="642" r:id="rId23"/>
    <p:sldId id="648" r:id="rId24"/>
    <p:sldId id="643" r:id="rId25"/>
    <p:sldId id="644" r:id="rId26"/>
    <p:sldId id="650" r:id="rId27"/>
    <p:sldId id="645" r:id="rId28"/>
    <p:sldId id="646" r:id="rId29"/>
    <p:sldId id="649" r:id="rId3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10" id="{08D81657-3CA5-C642-A807-B5D539F428C1}">
          <p14:sldIdLst>
            <p14:sldId id="437"/>
            <p14:sldId id="617"/>
            <p14:sldId id="618"/>
            <p14:sldId id="627"/>
            <p14:sldId id="622"/>
            <p14:sldId id="621"/>
            <p14:sldId id="620"/>
            <p14:sldId id="619"/>
            <p14:sldId id="381"/>
            <p14:sldId id="628"/>
            <p14:sldId id="629"/>
            <p14:sldId id="630"/>
            <p14:sldId id="632"/>
            <p14:sldId id="633"/>
            <p14:sldId id="634"/>
            <p14:sldId id="635"/>
            <p14:sldId id="636"/>
            <p14:sldId id="637"/>
            <p14:sldId id="638"/>
            <p14:sldId id="641"/>
            <p14:sldId id="647"/>
            <p14:sldId id="642"/>
            <p14:sldId id="648"/>
            <p14:sldId id="643"/>
            <p14:sldId id="644"/>
            <p14:sldId id="650"/>
            <p14:sldId id="645"/>
            <p14:sldId id="646"/>
            <p14:sldId id="6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DDDDDD"/>
    <a:srgbClr val="EAEAEA"/>
    <a:srgbClr val="FF00FF"/>
    <a:srgbClr val="ECF5E3"/>
    <a:srgbClr val="FCFCDC"/>
    <a:srgbClr val="F75618"/>
    <a:srgbClr val="FED956"/>
    <a:srgbClr val="FFCB9B"/>
    <a:srgbClr val="FFF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5" autoAdjust="0"/>
    <p:restoredTop sz="95501" autoAdjust="0"/>
  </p:normalViewPr>
  <p:slideViewPr>
    <p:cSldViewPr snapToGrid="0" snapToObjects="1">
      <p:cViewPr varScale="1">
        <p:scale>
          <a:sx n="52" d="100"/>
          <a:sy n="52" d="100"/>
        </p:scale>
        <p:origin x="16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8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29440"/>
    </p:cViewPr>
  </p:sorterViewPr>
  <p:notesViewPr>
    <p:cSldViewPr snapToGrid="0" snapToObjects="1">
      <p:cViewPr>
        <p:scale>
          <a:sx n="143" d="100"/>
          <a:sy n="143" d="100"/>
        </p:scale>
        <p:origin x="-1936" y="4752"/>
      </p:cViewPr>
      <p:guideLst>
        <p:guide orient="horz" pos="3128"/>
        <p:guide pos="214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17EF4F37-0C4B-AF4A-B2DD-A9816AA7AB79}" type="datetime1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258C9278-F6E5-4A32-91E6-E19C96BAC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349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794FD678-D645-C841-A3E5-209EA68784FA}" type="datetime1">
              <a:rPr lang="en-US" smtClean="0"/>
              <a:pPr/>
              <a:t>3/30/2016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89C8623F-E40F-4E8C-B29D-E166728CB4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55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0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8623F-E40F-4E8C-B29D-E166728CB40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27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31799" y="1638300"/>
            <a:ext cx="8267701" cy="4013199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61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511300"/>
            <a:ext cx="8255000" cy="4672217"/>
          </a:xfrm>
        </p:spPr>
        <p:txBody>
          <a:bodyPr lIns="0" rIns="0"/>
          <a:lstStyle>
            <a:lvl1pPr>
              <a:defRPr>
                <a:latin typeface="Helvetica"/>
                <a:cs typeface="Helvetica"/>
              </a:defRPr>
            </a:lvl1pPr>
            <a:lvl2pPr>
              <a:defRPr>
                <a:latin typeface="Helvetica"/>
                <a:cs typeface="Helvetica"/>
              </a:defRPr>
            </a:lvl2pPr>
            <a:lvl3pPr>
              <a:defRPr>
                <a:latin typeface="Helvetica"/>
                <a:cs typeface="Helvetica"/>
              </a:defRPr>
            </a:lvl3pPr>
            <a:lvl4pPr>
              <a:defRPr>
                <a:latin typeface="Helvetica"/>
                <a:cs typeface="Helvetica"/>
              </a:defRPr>
            </a:lvl4pPr>
            <a:lvl5pPr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6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7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54911" y="6409420"/>
            <a:ext cx="4311489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ELRC</a:t>
            </a:r>
            <a:r>
              <a:rPr lang="fr-FR" altLang="en-US" sz="1200" b="1" baseline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Training Workshop in Sofia (</a:t>
            </a:r>
            <a:r>
              <a:rPr lang="fr-FR" altLang="en-US" sz="1200" b="1" baseline="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Bulgaria</a:t>
            </a:r>
            <a:r>
              <a:rPr lang="fr-FR" altLang="en-US" sz="1200" b="1" baseline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), 18.03.2016</a:t>
            </a:r>
            <a:endParaRPr lang="en-US" altLang="en-US" sz="12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Line 28"/>
          <p:cNvSpPr>
            <a:spLocks noChangeShapeType="1"/>
          </p:cNvSpPr>
          <p:nvPr userDrawn="1"/>
        </p:nvSpPr>
        <p:spPr bwMode="auto">
          <a:xfrm flipH="1">
            <a:off x="-4763" y="6249988"/>
            <a:ext cx="9144001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5623800" y="6402336"/>
            <a:ext cx="2699400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Languages</a:t>
            </a:r>
            <a:r>
              <a:rPr lang="fr-FR" altLang="en-US" sz="1200" b="1" baseline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and </a:t>
            </a:r>
            <a:r>
              <a:rPr lang="fr-FR" altLang="en-US" sz="1200" b="1" baseline="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Language</a:t>
            </a:r>
            <a:r>
              <a:rPr lang="fr-FR" altLang="en-US" sz="1200" b="1" baseline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Technologies</a:t>
            </a:r>
            <a:endParaRPr lang="en-US" altLang="en-US" sz="12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8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17000"/>
          </a:blip>
          <a:srcRect r="111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85343" y="345600"/>
            <a:ext cx="8366632" cy="573696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26835"/>
            <a:ext cx="7772400" cy="1784691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17375E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1640"/>
            <a:ext cx="6400800" cy="130735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 descr="europeanFl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43" y="6188276"/>
            <a:ext cx="626641" cy="41776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256951" y="6175471"/>
            <a:ext cx="7417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kern="1200" dirty="0" smtClean="0">
                <a:solidFill>
                  <a:srgbClr val="558ED5"/>
                </a:solidFill>
                <a:latin typeface="Helvetica"/>
                <a:ea typeface="+mn-ea"/>
                <a:cs typeface="Helvetica"/>
              </a:rPr>
              <a:t>European Language Resource Coordination (ELRC) is a tender operating under the EU’s Connecting Europe Facility SMART 2014/1074 </a:t>
            </a:r>
            <a:r>
              <a:rPr lang="en-US" sz="1200" b="1" kern="1200" dirty="0" err="1" smtClean="0">
                <a:solidFill>
                  <a:srgbClr val="558ED5"/>
                </a:solidFill>
                <a:latin typeface="Helvetica"/>
                <a:ea typeface="+mn-ea"/>
                <a:cs typeface="Helvetica"/>
              </a:rPr>
              <a:t>programme</a:t>
            </a:r>
            <a:r>
              <a:rPr lang="en-US" sz="1200" b="1" kern="1200" dirty="0" smtClean="0">
                <a:solidFill>
                  <a:srgbClr val="558ED5"/>
                </a:solidFill>
                <a:latin typeface="Helvetica"/>
                <a:ea typeface="+mn-ea"/>
                <a:cs typeface="Helvetica"/>
              </a:rPr>
              <a:t>.</a:t>
            </a:r>
            <a:endParaRPr lang="en-US" sz="1000" kern="1200" dirty="0" smtClean="0">
              <a:solidFill>
                <a:srgbClr val="558ED5"/>
              </a:solidFill>
              <a:effectLst/>
              <a:latin typeface="Helvetica"/>
              <a:ea typeface="+mn-ea"/>
              <a:cs typeface="Helvetica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685800" y="1953019"/>
            <a:ext cx="7772400" cy="170143"/>
            <a:chOff x="457199" y="1953019"/>
            <a:chExt cx="8217741" cy="170143"/>
          </a:xfrm>
        </p:grpSpPr>
        <p:sp>
          <p:nvSpPr>
            <p:cNvPr id="13" name="Rectangle 12"/>
            <p:cNvSpPr/>
            <p:nvPr userDrawn="1"/>
          </p:nvSpPr>
          <p:spPr>
            <a:xfrm>
              <a:off x="457199" y="1953019"/>
              <a:ext cx="2650565" cy="1701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255681" y="1953019"/>
              <a:ext cx="2616202" cy="1701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043708" y="19530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pic>
        <p:nvPicPr>
          <p:cNvPr id="18" name="Picture 17" descr="europeanFla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67076"/>
            <a:ext cx="1534028" cy="1022684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2358627" y="465476"/>
            <a:ext cx="60995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European</a:t>
            </a:r>
            <a:r>
              <a:rPr lang="en-US" sz="3200" b="1" baseline="0" dirty="0" smtClean="0">
                <a:solidFill>
                  <a:schemeClr val="tx2">
                    <a:lumMod val="75000"/>
                  </a:schemeClr>
                </a:solidFill>
                <a:latin typeface="Helvetica"/>
                <a:cs typeface="Helvetica"/>
              </a:rPr>
              <a:t> Language Resource Coordination (ELRC)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264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91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209800" y="6477000"/>
            <a:ext cx="49768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Translation Technology  (SS 2015): Statistical Machine Translation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3A233-0A4A-45C1-ABCF-7B88463CF5CD}" type="slidenum">
              <a:rPr lang="en-US" altLang="en-US"/>
              <a:pPr>
                <a:defRPr/>
              </a:pPr>
              <a:t>‹#›</a:t>
            </a:fld>
            <a:endParaRPr lang="en-US" altLang="en-US" b="0">
              <a:solidFill>
                <a:srgbClr val="C0C0C0"/>
              </a:solidFill>
            </a:endParaRP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>
          <a:xfrm>
            <a:off x="304800" y="6477000"/>
            <a:ext cx="21066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Josef.van_Genabith@dfki.de</a:t>
            </a:r>
          </a:p>
        </p:txBody>
      </p:sp>
    </p:spTree>
    <p:extLst>
      <p:ext uri="{BB962C8B-B14F-4D97-AF65-F5344CB8AC3E}">
        <p14:creationId xmlns:p14="http://schemas.microsoft.com/office/powerpoint/2010/main" val="278754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8999" y="129083"/>
            <a:ext cx="5765801" cy="83881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11" y="1523999"/>
            <a:ext cx="8217742" cy="46541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4911" y="1162228"/>
            <a:ext cx="8217741" cy="170143"/>
            <a:chOff x="457199" y="1434619"/>
            <a:chExt cx="8217741" cy="17014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57199" y="1434619"/>
              <a:ext cx="2650565" cy="170143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255681" y="1434619"/>
              <a:ext cx="2616202" cy="17014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043708" y="1434619"/>
              <a:ext cx="2631232" cy="170143"/>
            </a:xfrm>
            <a:prstGeom prst="rect">
              <a:avLst/>
            </a:prstGeom>
            <a:solidFill>
              <a:srgbClr val="FED9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"/>
              </a:endParaRPr>
            </a:p>
          </p:txBody>
        </p:sp>
      </p:grpSp>
      <p:pic>
        <p:nvPicPr>
          <p:cNvPr id="18" name="Picture 16" descr="europeanFlag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93" y="294183"/>
            <a:ext cx="835076" cy="556717"/>
          </a:xfrm>
          <a:prstGeom prst="rect">
            <a:avLst/>
          </a:prstGeom>
        </p:spPr>
      </p:pic>
      <p:pic>
        <p:nvPicPr>
          <p:cNvPr id="19" name="Picture 3" descr="Macintosh HD:Users:fenevad:Dropbox:dfki:ELRC:elrc-logo-candidate-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36" y="248208"/>
            <a:ext cx="1649264" cy="6538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>
            <a:spLocks noChangeArrowheads="1"/>
          </p:cNvSpPr>
          <p:nvPr userDrawn="1"/>
        </p:nvSpPr>
        <p:spPr bwMode="auto">
          <a:xfrm>
            <a:off x="454911" y="6409420"/>
            <a:ext cx="4311489" cy="24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altLang="en-US" sz="12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ELRC Training Workshop in Sofia (Bulgaria), 18.03.2016</a:t>
            </a:r>
          </a:p>
        </p:txBody>
      </p:sp>
      <p:sp>
        <p:nvSpPr>
          <p:cNvPr id="21" name="Line 28"/>
          <p:cNvSpPr>
            <a:spLocks noChangeShapeType="1"/>
          </p:cNvSpPr>
          <p:nvPr userDrawn="1"/>
        </p:nvSpPr>
        <p:spPr bwMode="auto">
          <a:xfrm flipH="1">
            <a:off x="-4763" y="6249988"/>
            <a:ext cx="9144001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 userDrawn="1"/>
        </p:nvSpPr>
        <p:spPr bwMode="auto">
          <a:xfrm>
            <a:off x="5623800" y="6402336"/>
            <a:ext cx="2699400" cy="23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025" tIns="36512" rIns="73025" bIns="36512">
            <a:spAutoFit/>
          </a:bodyPr>
          <a:lstStyle>
            <a:lvl1pPr marL="2286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585788" eaLnBrk="0" hangingPunct="0"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FF00FF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r>
              <a:rPr lang="fr-FR" altLang="en-US" sz="1200" b="1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Languages</a:t>
            </a:r>
            <a:r>
              <a:rPr lang="fr-FR" altLang="en-US" sz="1200" b="1" baseline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and </a:t>
            </a:r>
            <a:r>
              <a:rPr lang="fr-FR" altLang="en-US" sz="1200" b="1" baseline="0" dirty="0" err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Language</a:t>
            </a:r>
            <a:r>
              <a:rPr lang="fr-FR" altLang="en-US" sz="1200" b="1" baseline="0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</a:rPr>
              <a:t> Technologies</a:t>
            </a:r>
            <a:endParaRPr lang="en-US" altLang="en-US" sz="1200" b="1" dirty="0">
              <a:solidFill>
                <a:schemeClr val="tx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84606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9760E-B40A-DC42-A79A-DAF468F11A7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9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0" r:id="rId2"/>
    <p:sldLayoutId id="2147483670" r:id="rId3"/>
    <p:sldLayoutId id="2147483653" r:id="rId4"/>
    <p:sldLayoutId id="2147483672" r:id="rId5"/>
    <p:sldLayoutId id="214748367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400" b="1" kern="1200">
          <a:solidFill>
            <a:srgbClr val="17375E"/>
          </a:solidFill>
          <a:latin typeface="Helvetica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archives.gov.uk/information-management/re-using-public-sector-information/licensing-for-re-use/what-ogl-cover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legislation.gov.uk/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1600" dirty="0" smtClean="0"/>
              <a:t>Семинар</a:t>
            </a:r>
            <a:br>
              <a:rPr lang="bg-BG" sz="1600" dirty="0" smtClean="0"/>
            </a:br>
            <a:r>
              <a:rPr lang="bg-BG" sz="1600" dirty="0" smtClean="0"/>
              <a:t>„Координиране</a:t>
            </a:r>
            <a:r>
              <a:rPr lang="ru-RU" sz="1600" dirty="0" smtClean="0"/>
              <a:t> на </a:t>
            </a:r>
            <a:r>
              <a:rPr lang="bg-BG" sz="1600" dirty="0" smtClean="0"/>
              <a:t>езиковите ресурси в Европа”</a:t>
            </a:r>
            <a:br>
              <a:rPr lang="bg-BG" sz="16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„Правна рамка на предоставяне на данните</a:t>
            </a:r>
            <a:r>
              <a:rPr lang="de-DE" dirty="0" smtClean="0"/>
              <a:t>”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35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Метафората на аспирина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6314447" y="1539633"/>
            <a:ext cx="2665222" cy="358696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bg-BG" sz="1800" dirty="0" smtClean="0"/>
              <a:t>Информацията от обществения сектор е като хапче аспирин</a:t>
            </a:r>
            <a:r>
              <a:rPr lang="en-US" sz="1800" dirty="0" smtClean="0"/>
              <a:t>:</a:t>
            </a:r>
          </a:p>
          <a:p>
            <a:pPr marL="0" indent="0">
              <a:buFont typeface="Arial"/>
              <a:buNone/>
            </a:pPr>
            <a:endParaRPr lang="en-US" sz="1800" dirty="0" smtClean="0"/>
          </a:p>
          <a:p>
            <a:pPr>
              <a:buFontTx/>
              <a:buChar char="-"/>
            </a:pPr>
            <a:r>
              <a:rPr lang="bg-BG" sz="1800" dirty="0"/>
              <a:t>п</a:t>
            </a:r>
            <a:r>
              <a:rPr lang="bg-BG" sz="1800" dirty="0" smtClean="0"/>
              <a:t>омага да се отървеш от главоболието…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bg-BG" sz="1800" dirty="0"/>
              <a:t>н</a:t>
            </a:r>
            <a:r>
              <a:rPr lang="bg-BG" sz="1800" dirty="0" smtClean="0"/>
              <a:t>о се нуждаеш от указания за употреба…</a:t>
            </a:r>
            <a:endParaRPr lang="en-US" sz="1800" dirty="0" smtClean="0"/>
          </a:p>
          <a:p>
            <a:pPr>
              <a:buFontTx/>
              <a:buChar char="-"/>
            </a:pPr>
            <a:r>
              <a:rPr lang="bg-BG" sz="1800" dirty="0" smtClean="0"/>
              <a:t>… и винаги е полезно да попиташ доктора как да го използваш.</a:t>
            </a:r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84" y="1524000"/>
            <a:ext cx="5628697" cy="37542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5684" y="5482074"/>
            <a:ext cx="43466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© Michelle Tribe, 500, CC BY 2.0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28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 </a:t>
            </a:r>
            <a:r>
              <a:rPr lang="en-US" dirty="0" smtClean="0"/>
              <a:t>ELRC </a:t>
            </a:r>
            <a:r>
              <a:rPr lang="bg-BG" dirty="0" smtClean="0"/>
              <a:t>ще използва моите данни?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" y="1783080"/>
            <a:ext cx="81038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Данните не се използват като данни.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Данните се използват за изготвянето на нови модели, които да помогнат автоматичното генериране на преводи на нови текстове.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g-BG" sz="2800" dirty="0" smtClean="0"/>
              <a:t>Използват се индивидуални данни, не дълги текстове.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45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Какви са етапите на „освобождаване“ на данните ми?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833086"/>
            <a:ext cx="7246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dirty="0" smtClean="0"/>
              <a:t>Предоставянето на данни по правилата на Директивата за повторна употреба на информация е просто и лесно.</a:t>
            </a:r>
          </a:p>
          <a:p>
            <a:pPr algn="ctr"/>
            <a:endParaRPr lang="bg-BG" dirty="0" smtClean="0"/>
          </a:p>
          <a:p>
            <a:pPr algn="ctr"/>
            <a:r>
              <a:rPr lang="bg-BG" dirty="0" smtClean="0"/>
              <a:t>Само следвай тези етапи.</a:t>
            </a:r>
            <a:endParaRPr lang="en-GB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60704" y="3617976"/>
            <a:ext cx="6864096" cy="737616"/>
            <a:chOff x="1048512" y="3249168"/>
            <a:chExt cx="6864096" cy="737616"/>
          </a:xfrm>
        </p:grpSpPr>
        <p:sp>
          <p:nvSpPr>
            <p:cNvPr id="6" name="Oval 5"/>
            <p:cNvSpPr/>
            <p:nvPr/>
          </p:nvSpPr>
          <p:spPr>
            <a:xfrm>
              <a:off x="1048512" y="3304032"/>
              <a:ext cx="731520" cy="68275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4114800" y="3249168"/>
              <a:ext cx="731520" cy="682752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581656" y="3291840"/>
              <a:ext cx="731520" cy="682752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5647944" y="3291840"/>
              <a:ext cx="731520" cy="68275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7181088" y="3249168"/>
              <a:ext cx="731520" cy="682752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64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Какви са етапите на „освобождаване“ на данните ми?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0704" y="3617976"/>
            <a:ext cx="6864096" cy="737616"/>
            <a:chOff x="1048512" y="3249168"/>
            <a:chExt cx="6864096" cy="737616"/>
          </a:xfrm>
        </p:grpSpPr>
        <p:sp>
          <p:nvSpPr>
            <p:cNvPr id="5" name="Oval 4"/>
            <p:cNvSpPr/>
            <p:nvPr/>
          </p:nvSpPr>
          <p:spPr>
            <a:xfrm>
              <a:off x="1048512" y="3304032"/>
              <a:ext cx="731520" cy="68275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114800" y="3249168"/>
              <a:ext cx="731520" cy="682752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581656" y="3291840"/>
              <a:ext cx="731520" cy="682752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647944" y="3291840"/>
              <a:ext cx="731520" cy="68275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181088" y="3249168"/>
              <a:ext cx="731520" cy="682752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2224" y="1743456"/>
            <a:ext cx="2334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Изключи конфиденциалната информация (тайните!).</a:t>
            </a:r>
            <a:endParaRPr lang="en-GB" dirty="0"/>
          </a:p>
        </p:txBody>
      </p:sp>
      <p:cxnSp>
        <p:nvCxnSpPr>
          <p:cNvPr id="11" name="Elbow Connector 10"/>
          <p:cNvCxnSpPr>
            <a:stCxn id="10" idx="1"/>
            <a:endCxn id="5" idx="0"/>
          </p:cNvCxnSpPr>
          <p:nvPr/>
        </p:nvCxnSpPr>
        <p:spPr>
          <a:xfrm rot="10800000" flipV="1">
            <a:off x="1426464" y="2343620"/>
            <a:ext cx="365760" cy="1329219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6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Какви са етапите на „освобождаване“ на данните ми?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0704" y="3617976"/>
            <a:ext cx="6864096" cy="737616"/>
            <a:chOff x="1048512" y="3249168"/>
            <a:chExt cx="6864096" cy="737616"/>
          </a:xfrm>
        </p:grpSpPr>
        <p:sp>
          <p:nvSpPr>
            <p:cNvPr id="5" name="Oval 4"/>
            <p:cNvSpPr/>
            <p:nvPr/>
          </p:nvSpPr>
          <p:spPr>
            <a:xfrm>
              <a:off x="1048512" y="3304032"/>
              <a:ext cx="731520" cy="68275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114800" y="3249168"/>
              <a:ext cx="731520" cy="682752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581656" y="3291840"/>
              <a:ext cx="731520" cy="682752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647944" y="3291840"/>
              <a:ext cx="731520" cy="68275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181088" y="3249168"/>
              <a:ext cx="731520" cy="682752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2224" y="1743456"/>
            <a:ext cx="3243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Получи предварително информирано съгласие, намери правно основание, </a:t>
            </a:r>
            <a:r>
              <a:rPr lang="bg-BG" dirty="0" err="1" smtClean="0"/>
              <a:t>анонимизирай</a:t>
            </a:r>
            <a:r>
              <a:rPr lang="bg-BG" dirty="0" smtClean="0"/>
              <a:t> личните данни. </a:t>
            </a:r>
            <a:endParaRPr lang="en-GB" dirty="0"/>
          </a:p>
        </p:txBody>
      </p:sp>
      <p:cxnSp>
        <p:nvCxnSpPr>
          <p:cNvPr id="11" name="Elbow Connector 10"/>
          <p:cNvCxnSpPr>
            <a:stCxn id="10" idx="1"/>
            <a:endCxn id="7" idx="0"/>
          </p:cNvCxnSpPr>
          <p:nvPr/>
        </p:nvCxnSpPr>
        <p:spPr>
          <a:xfrm rot="10800000" flipH="1" flipV="1">
            <a:off x="1792224" y="2482120"/>
            <a:ext cx="1167384" cy="1178528"/>
          </a:xfrm>
          <a:prstGeom prst="bentConnector4">
            <a:avLst>
              <a:gd name="adj1" fmla="val -19582"/>
              <a:gd name="adj2" fmla="val 81338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56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Какви са етапите на „освобождаване“ на данните ми?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0704" y="3617976"/>
            <a:ext cx="6864096" cy="737616"/>
            <a:chOff x="1048512" y="3249168"/>
            <a:chExt cx="6864096" cy="737616"/>
          </a:xfrm>
        </p:grpSpPr>
        <p:sp>
          <p:nvSpPr>
            <p:cNvPr id="5" name="Oval 4"/>
            <p:cNvSpPr/>
            <p:nvPr/>
          </p:nvSpPr>
          <p:spPr>
            <a:xfrm>
              <a:off x="1048512" y="3304032"/>
              <a:ext cx="731520" cy="68275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114800" y="3249168"/>
              <a:ext cx="731520" cy="682752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581656" y="3291840"/>
              <a:ext cx="731520" cy="682752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647944" y="3291840"/>
              <a:ext cx="731520" cy="68275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181088" y="3249168"/>
              <a:ext cx="731520" cy="682752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92224" y="1743456"/>
            <a:ext cx="3243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 smtClean="0"/>
              <a:t>Увери се, че няма авторски права на трети лица, че информацията е обществено достояние или че е получено необходимото разрешение от носителя на правата. </a:t>
            </a:r>
            <a:endParaRPr lang="en-GB" sz="1600" dirty="0"/>
          </a:p>
        </p:txBody>
      </p:sp>
      <p:cxnSp>
        <p:nvCxnSpPr>
          <p:cNvPr id="11" name="Elbow Connector 10"/>
          <p:cNvCxnSpPr>
            <a:stCxn id="10" idx="3"/>
            <a:endCxn id="6" idx="0"/>
          </p:cNvCxnSpPr>
          <p:nvPr/>
        </p:nvCxnSpPr>
        <p:spPr>
          <a:xfrm flipH="1">
            <a:off x="4492752" y="2528286"/>
            <a:ext cx="542544" cy="1089690"/>
          </a:xfrm>
          <a:prstGeom prst="bentConnector4">
            <a:avLst>
              <a:gd name="adj1" fmla="val -42135"/>
              <a:gd name="adj2" fmla="val 86012"/>
            </a:avLst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9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Какви са етапите на „освобождаване“ на данните ми?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0704" y="3617976"/>
            <a:ext cx="6864096" cy="737616"/>
            <a:chOff x="1048512" y="3249168"/>
            <a:chExt cx="6864096" cy="737616"/>
          </a:xfrm>
        </p:grpSpPr>
        <p:sp>
          <p:nvSpPr>
            <p:cNvPr id="5" name="Oval 4"/>
            <p:cNvSpPr/>
            <p:nvPr/>
          </p:nvSpPr>
          <p:spPr>
            <a:xfrm>
              <a:off x="1048512" y="3304032"/>
              <a:ext cx="731520" cy="68275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114800" y="3249168"/>
              <a:ext cx="731520" cy="682752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581656" y="3291840"/>
              <a:ext cx="731520" cy="682752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647944" y="3291840"/>
              <a:ext cx="731520" cy="68275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181088" y="3249168"/>
              <a:ext cx="731520" cy="682752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28928" y="1743456"/>
            <a:ext cx="3706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Следвай националните правила, транспониращи директивата:  националните стандартни условия за повторно използване и националната процедура за предоставяне на информация</a:t>
            </a:r>
            <a:r>
              <a:rPr lang="bg-BG" dirty="0"/>
              <a:t>.</a:t>
            </a:r>
            <a:endParaRPr lang="en-GB" dirty="0"/>
          </a:p>
        </p:txBody>
      </p:sp>
      <p:cxnSp>
        <p:nvCxnSpPr>
          <p:cNvPr id="11" name="Elbow Connector 10"/>
          <p:cNvCxnSpPr>
            <a:stCxn id="10" idx="3"/>
            <a:endCxn id="8" idx="0"/>
          </p:cNvCxnSpPr>
          <p:nvPr/>
        </p:nvCxnSpPr>
        <p:spPr>
          <a:xfrm>
            <a:off x="5035296" y="2620619"/>
            <a:ext cx="990600" cy="1040029"/>
          </a:xfrm>
          <a:prstGeom prst="bentConnector2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6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Какви са етапите на „освобождаване“ на данните ми?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0704" y="3974592"/>
            <a:ext cx="6864096" cy="737616"/>
            <a:chOff x="1048512" y="3249168"/>
            <a:chExt cx="6864096" cy="737616"/>
          </a:xfrm>
        </p:grpSpPr>
        <p:sp>
          <p:nvSpPr>
            <p:cNvPr id="5" name="Oval 4"/>
            <p:cNvSpPr/>
            <p:nvPr/>
          </p:nvSpPr>
          <p:spPr>
            <a:xfrm>
              <a:off x="1048512" y="3304032"/>
              <a:ext cx="731520" cy="682752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114800" y="3249168"/>
              <a:ext cx="731520" cy="682752"/>
            </a:xfrm>
            <a:prstGeom prst="ellipse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581656" y="3291840"/>
              <a:ext cx="731520" cy="682752"/>
            </a:xfrm>
            <a:prstGeom prst="ellipse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5647944" y="3291840"/>
              <a:ext cx="731520" cy="682752"/>
            </a:xfrm>
            <a:prstGeom prst="ellipse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7181088" y="3249168"/>
              <a:ext cx="731520" cy="682752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0110" y="1549647"/>
            <a:ext cx="37376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 smtClean="0"/>
              <a:t>Използвай стандартните условия за повторно използване на информация.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 smtClean="0"/>
              <a:t>Ако решиш, можеш да предоставиш информацията безусловно или да използваш само съобщение.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1600" dirty="0" smtClean="0"/>
              <a:t>Следвай националната политика за достъп до отворени данни. </a:t>
            </a:r>
            <a:endParaRPr lang="en-GB" sz="1600" dirty="0"/>
          </a:p>
        </p:txBody>
      </p:sp>
      <p:cxnSp>
        <p:nvCxnSpPr>
          <p:cNvPr id="11" name="Elbow Connector 10"/>
          <p:cNvCxnSpPr>
            <a:stCxn id="10" idx="3"/>
            <a:endCxn id="9" idx="0"/>
          </p:cNvCxnSpPr>
          <p:nvPr/>
        </p:nvCxnSpPr>
        <p:spPr>
          <a:xfrm>
            <a:off x="4617720" y="2703809"/>
            <a:ext cx="2941320" cy="1270783"/>
          </a:xfrm>
          <a:prstGeom prst="bentConnector2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5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Примери</a:t>
            </a:r>
            <a:br>
              <a:rPr lang="bg-BG" sz="2000" dirty="0" smtClean="0"/>
            </a:br>
            <a:r>
              <a:rPr lang="bg-BG" sz="2000" dirty="0" smtClean="0"/>
              <a:t>(1) Гърция</a:t>
            </a:r>
            <a:endParaRPr lang="bg-BG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07" y="1743457"/>
            <a:ext cx="4005943" cy="18842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1109" y="1743456"/>
            <a:ext cx="3169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Diavgeia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осигурява достъп </a:t>
            </a:r>
            <a:r>
              <a:rPr lang="bg-BG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 информация за решенията </a:t>
            </a:r>
            <a:r>
              <a:rPr lang="bg-BG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 действията на </a:t>
            </a:r>
            <a:r>
              <a:rPr lang="bg-BG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гръцкото </a:t>
            </a:r>
            <a:r>
              <a:rPr lang="bg-BG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правителство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https</a:t>
            </a:r>
            <a:r>
              <a: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://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diavgeia.gov.gr</a:t>
            </a:r>
            <a:endParaRPr lang="bg-BG" sz="1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Данните са отворени по подразбиране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Условия за ползване – 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Creative Commons Attribution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07" y="3864848"/>
            <a:ext cx="3935227" cy="18272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1253" y="3937814"/>
            <a:ext cx="30998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1200" dirty="0">
                <a:solidFill>
                  <a:schemeClr val="bg1">
                    <a:lumMod val="50000"/>
                  </a:schemeClr>
                </a:solidFill>
              </a:rPr>
              <a:t>Национално </a:t>
            </a:r>
            <a:r>
              <a:rPr lang="bg-BG" sz="1200" dirty="0" smtClean="0">
                <a:solidFill>
                  <a:schemeClr val="bg1">
                    <a:lumMod val="50000"/>
                  </a:schemeClr>
                </a:solidFill>
              </a:rPr>
              <a:t>издателство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AR" sz="12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s-AR" sz="1200" dirty="0" smtClean="0">
                <a:solidFill>
                  <a:schemeClr val="bg1">
                    <a:lumMod val="50000"/>
                  </a:schemeClr>
                </a:solidFill>
              </a:rPr>
              <a:t>www.et.gr</a:t>
            </a:r>
            <a:endParaRPr lang="bg-BG" sz="1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1200" dirty="0" smtClean="0">
                <a:solidFill>
                  <a:schemeClr val="bg1">
                    <a:lumMod val="50000"/>
                  </a:schemeClr>
                </a:solidFill>
              </a:rPr>
              <a:t>Всички официални публикации;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1200" dirty="0" smtClean="0">
                <a:solidFill>
                  <a:schemeClr val="bg1">
                    <a:lumMod val="50000"/>
                  </a:schemeClr>
                </a:solidFill>
              </a:rPr>
              <a:t>Данните са отворени по подразбиране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1200" dirty="0" smtClean="0">
                <a:solidFill>
                  <a:schemeClr val="bg1">
                    <a:lumMod val="50000"/>
                  </a:schemeClr>
                </a:solidFill>
              </a:rPr>
              <a:t>Не е необходимо разрешение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29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999" y="178156"/>
            <a:ext cx="5765801" cy="838816"/>
          </a:xfrm>
        </p:spPr>
        <p:txBody>
          <a:bodyPr/>
          <a:lstStyle/>
          <a:p>
            <a:r>
              <a:rPr lang="bg-BG" sz="2000" dirty="0" smtClean="0"/>
              <a:t>Примери</a:t>
            </a:r>
            <a:br>
              <a:rPr lang="bg-BG" sz="2000" dirty="0" smtClean="0"/>
            </a:br>
            <a:r>
              <a:rPr lang="bg-BG" sz="2000" dirty="0" smtClean="0"/>
              <a:t>(2) Най-добри практики - Великобритания</a:t>
            </a:r>
            <a:r>
              <a:rPr lang="en-GB" sz="2000" dirty="0"/>
              <a:t/>
            </a:r>
            <a:br>
              <a:rPr lang="en-GB" sz="2000" dirty="0"/>
            </a:br>
            <a:endParaRPr lang="bg-BG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3" y="1525768"/>
            <a:ext cx="6062770" cy="2223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6686551" y="1504628"/>
            <a:ext cx="2171700" cy="212365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Национален </a:t>
            </a:r>
            <a:r>
              <a:rPr lang="bg-BG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архив на </a:t>
            </a:r>
            <a:r>
              <a:rPr lang="bg-BG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Великобритания</a:t>
            </a:r>
            <a:endParaRPr lang="en-GB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11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Лицензионна рамка на британското правителство;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Отворен лиценз.</a:t>
            </a:r>
            <a:r>
              <a:rPr lang="en-GB" sz="1100" dirty="0" smtClean="0">
                <a:hlinkClick r:id="rId3"/>
              </a:rPr>
              <a:t> </a:t>
            </a:r>
            <a:r>
              <a:rPr lang="en-GB" sz="1100" dirty="0">
                <a:hlinkClick r:id="rId3"/>
              </a:rPr>
              <a:t>http://www.nationalarchives.gov.uk/information-management/re-using-public-sector-information/licensing-for-re-use/what-ogl-covers</a:t>
            </a:r>
            <a:endParaRPr lang="en-GB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57" y="4208490"/>
            <a:ext cx="5660138" cy="19253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0800000" flipV="1">
            <a:off x="6587493" y="4379478"/>
            <a:ext cx="2320288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bg-BG" sz="1200" dirty="0">
                <a:solidFill>
                  <a:schemeClr val="bg1">
                    <a:lumMod val="50000"/>
                  </a:schemeClr>
                </a:solidFill>
              </a:rPr>
              <a:t>Актуално законодателство на британското правителство под формата на отворени свързани </a:t>
            </a:r>
            <a:r>
              <a:rPr lang="bg-BG" sz="1200" dirty="0" smtClean="0">
                <a:solidFill>
                  <a:schemeClr val="bg1">
                    <a:lumMod val="50000"/>
                  </a:schemeClr>
                </a:solidFill>
              </a:rPr>
              <a:t>данни;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OGL 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v 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3.0</a:t>
            </a:r>
            <a:r>
              <a:rPr lang="bg-BG" sz="1200" dirty="0" smtClean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1200" dirty="0" smtClean="0">
                <a:hlinkClick r:id="rId5"/>
              </a:rPr>
              <a:t>http</a:t>
            </a:r>
            <a:r>
              <a:rPr lang="en-GB" sz="1200" dirty="0">
                <a:hlinkClick r:id="rId5"/>
              </a:rPr>
              <a:t>://www.legislation.gov.uk</a:t>
            </a:r>
            <a:r>
              <a:rPr lang="en-GB" sz="1200" dirty="0" smtClean="0">
                <a:hlinkClick r:id="rId5"/>
              </a:rPr>
              <a:t>/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Основните въпроси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 smtClean="0"/>
              <a:t>Необходимост от:</a:t>
            </a:r>
          </a:p>
          <a:p>
            <a:pPr indent="11113">
              <a:buFont typeface="Wingdings" panose="05000000000000000000" pitchFamily="2" charset="2"/>
              <a:buChar char="ü"/>
            </a:pPr>
            <a:r>
              <a:rPr lang="bg-BG" dirty="0" smtClean="0"/>
              <a:t> ясни и лесни за следване правила за повторно използване на информация в ЕС;</a:t>
            </a:r>
          </a:p>
          <a:p>
            <a:pPr indent="11113">
              <a:buFont typeface="Wingdings" panose="05000000000000000000" pitchFamily="2" charset="2"/>
              <a:buChar char="ü"/>
            </a:pPr>
            <a:r>
              <a:rPr lang="bg-BG" dirty="0" smtClean="0"/>
              <a:t> правна и техническа съвместимост;</a:t>
            </a:r>
          </a:p>
          <a:p>
            <a:pPr indent="11113">
              <a:buFont typeface="Wingdings" panose="05000000000000000000" pitchFamily="2" charset="2"/>
              <a:buChar char="ü"/>
            </a:pPr>
            <a:r>
              <a:rPr lang="bg-BG" dirty="0" smtClean="0"/>
              <a:t> прости правила за таксуване.</a:t>
            </a:r>
          </a:p>
          <a:p>
            <a:endParaRPr lang="bg-BG" dirty="0" smtClean="0"/>
          </a:p>
          <a:p>
            <a:r>
              <a:rPr lang="bg-BG" dirty="0" smtClean="0"/>
              <a:t>Цел:</a:t>
            </a:r>
          </a:p>
          <a:p>
            <a:pPr indent="11113">
              <a:buFont typeface="Wingdings" panose="05000000000000000000" pitchFamily="2" charset="2"/>
              <a:buChar char="ü"/>
            </a:pPr>
            <a:r>
              <a:rPr lang="bg-BG" dirty="0" smtClean="0"/>
              <a:t> развитието на единен европейски пазар за иновативни приложения, основани на информация от обществения сектор.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367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999" y="129082"/>
            <a:ext cx="5765801" cy="979627"/>
          </a:xfrm>
        </p:spPr>
        <p:txBody>
          <a:bodyPr/>
          <a:lstStyle/>
          <a:p>
            <a:r>
              <a:rPr lang="bg-BG" sz="2000" dirty="0" smtClean="0"/>
              <a:t>Примери</a:t>
            </a:r>
            <a:br>
              <a:rPr lang="bg-BG" sz="2000" dirty="0" smtClean="0"/>
            </a:br>
            <a:r>
              <a:rPr lang="bg-BG" sz="2000" dirty="0" smtClean="0"/>
              <a:t>(3) България </a:t>
            </a:r>
            <a:br>
              <a:rPr lang="bg-BG" sz="2000" dirty="0" smtClean="0"/>
            </a:br>
            <a:r>
              <a:rPr lang="bg-BG" sz="2000" dirty="0" smtClean="0"/>
              <a:t>Промяна на ЗДОИ</a:t>
            </a:r>
            <a:endParaRPr lang="bg-BG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1490" y="1611630"/>
            <a:ext cx="827532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Промени в Закона за достъп до обществена информация:</a:t>
            </a:r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Въведена е Директива 2013/37 за изменение на Директива 2003/98/ЕО относно повторната употреба на информация в обществения сектор.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Подобрен е режимът на активно публикуване на информацията.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Създадена е правна рамка на портала за отворени данни.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Въведено е изискването всяка организация ежегодно да планира поетапното публикуване в интернет в отворен формат на информационните масиви и ресурси.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Предвидено е издаването на:</a:t>
            </a:r>
          </a:p>
          <a:p>
            <a:pPr marL="354013" indent="68263">
              <a:buFont typeface="Wingdings" panose="05000000000000000000" pitchFamily="2" charset="2"/>
              <a:buChar char="§"/>
            </a:pPr>
            <a:r>
              <a:rPr lang="bg-BG" sz="1400" dirty="0" smtClean="0"/>
              <a:t> Методика за прозрачност на таксуването и тарифи за таксите;</a:t>
            </a:r>
          </a:p>
          <a:p>
            <a:pPr marL="354013" indent="68263">
              <a:buFont typeface="Wingdings" panose="05000000000000000000" pitchFamily="2" charset="2"/>
              <a:buChar char="§"/>
            </a:pPr>
            <a:r>
              <a:rPr lang="bg-BG" sz="1400" dirty="0" smtClean="0"/>
              <a:t> Наредба за стандартните условия за повторното използване на информация и за нейното публикуване в отворен формат.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dirty="0" smtClean="0"/>
              <a:t>Направени са подобрения в класическия режим на достъп до обществена информация – напр. можем да искаме и получаваме  достъп до информация по електронен път и без излишни формалности.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bg-BG" dirty="0" smtClean="0"/>
          </a:p>
          <a:p>
            <a:r>
              <a:rPr lang="bg-BG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069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/>
              <a:t>Примери</a:t>
            </a:r>
            <a:br>
              <a:rPr lang="bg-BG" sz="2000" dirty="0"/>
            </a:br>
            <a:r>
              <a:rPr lang="bg-BG" sz="2000" dirty="0"/>
              <a:t>(3) България </a:t>
            </a:r>
            <a:br>
              <a:rPr lang="bg-BG" sz="2000" dirty="0"/>
            </a:br>
            <a:r>
              <a:rPr lang="bg-BG" sz="2000" dirty="0" smtClean="0"/>
              <a:t>Кой е длъжен да дава информация?</a:t>
            </a:r>
            <a:endParaRPr lang="bg-BG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2940" y="1572897"/>
            <a:ext cx="774954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400" b="1" dirty="0" smtClean="0"/>
              <a:t>Организациите от обществения сектор: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/>
              <a:t>Държавните органи </a:t>
            </a:r>
            <a:r>
              <a:rPr lang="bg-BG" sz="1400" dirty="0" smtClean="0"/>
              <a:t>и териториалните им звена:</a:t>
            </a:r>
          </a:p>
          <a:p>
            <a:pPr marL="549275" indent="-285750">
              <a:buFont typeface="Wingdings" panose="05000000000000000000" pitchFamily="2" charset="2"/>
              <a:buChar char="ü"/>
            </a:pPr>
            <a:r>
              <a:rPr lang="bg-BG" sz="1400" dirty="0" smtClean="0"/>
              <a:t>Министерства, областни управи, агенции, комисии, служби;</a:t>
            </a:r>
          </a:p>
          <a:p>
            <a:pPr marL="549275" indent="-285750">
              <a:buFont typeface="Wingdings" panose="05000000000000000000" pitchFamily="2" charset="2"/>
              <a:buChar char="ü"/>
            </a:pPr>
            <a:r>
              <a:rPr lang="bg-BG" sz="1400" dirty="0" smtClean="0"/>
              <a:t>Народното събрание;</a:t>
            </a:r>
          </a:p>
          <a:p>
            <a:pPr marL="549275" indent="-285750">
              <a:buFont typeface="Wingdings" panose="05000000000000000000" pitchFamily="2" charset="2"/>
              <a:buChar char="ü"/>
            </a:pPr>
            <a:r>
              <a:rPr lang="bg-BG" sz="1400" dirty="0" smtClean="0"/>
              <a:t>Съдебната власт – следствие, прокуратура, съд;</a:t>
            </a:r>
          </a:p>
          <a:p>
            <a:pPr marL="549275" indent="-285750">
              <a:buFont typeface="Wingdings" panose="05000000000000000000" pitchFamily="2" charset="2"/>
              <a:buChar char="ü"/>
            </a:pPr>
            <a:r>
              <a:rPr lang="bg-BG" sz="1400" dirty="0" smtClean="0"/>
              <a:t>Президент;</a:t>
            </a:r>
          </a:p>
          <a:p>
            <a:pPr marL="549275" indent="-285750">
              <a:buFont typeface="Wingdings" panose="05000000000000000000" pitchFamily="2" charset="2"/>
              <a:buChar char="ü"/>
            </a:pPr>
            <a:r>
              <a:rPr lang="bg-BG" sz="1400" dirty="0" smtClean="0"/>
              <a:t>Конституционен съд.</a:t>
            </a:r>
          </a:p>
          <a:p>
            <a:pPr marL="285750" indent="-22225">
              <a:buFont typeface="Arial" panose="020B0604020202020204" pitchFamily="34" charset="0"/>
              <a:buChar char="•"/>
            </a:pPr>
            <a:r>
              <a:rPr lang="bg-BG" sz="1400" b="1" dirty="0" smtClean="0"/>
              <a:t>  Органите на местно самоуправление – </a:t>
            </a:r>
            <a:r>
              <a:rPr lang="bg-BG" sz="1400" dirty="0" smtClean="0"/>
              <a:t>общински съвети, кметове; </a:t>
            </a:r>
          </a:p>
          <a:p>
            <a:pPr marL="285750" indent="-22225">
              <a:buFont typeface="Arial" panose="020B0604020202020204" pitchFamily="34" charset="0"/>
              <a:buChar char="•"/>
            </a:pPr>
            <a:r>
              <a:rPr lang="bg-BG" sz="1400" dirty="0" smtClean="0"/>
              <a:t>  Други публичноправни субекти, на които по силата на закон са възложени административни правомощия – НЗК, </a:t>
            </a:r>
            <a:r>
              <a:rPr lang="bg-BG" sz="1400" dirty="0"/>
              <a:t>Н</a:t>
            </a:r>
            <a:r>
              <a:rPr lang="bg-BG" sz="1400" dirty="0" smtClean="0"/>
              <a:t>ОИ, ЦИК, СЕМ, БНБ, омбудсманът и др.;</a:t>
            </a:r>
          </a:p>
          <a:p>
            <a:pPr marL="285750" indent="-22225">
              <a:buFont typeface="Arial" panose="020B0604020202020204" pitchFamily="34" charset="0"/>
              <a:buChar char="•"/>
            </a:pPr>
            <a:r>
              <a:rPr lang="bg-BG" sz="1400" b="1" dirty="0"/>
              <a:t> П</a:t>
            </a:r>
            <a:r>
              <a:rPr lang="bg-BG" sz="1400" b="1" dirty="0" smtClean="0"/>
              <a:t>убличноправни организации</a:t>
            </a:r>
            <a:r>
              <a:rPr lang="bg-BG" sz="1400" dirty="0" smtClean="0"/>
              <a:t>:</a:t>
            </a:r>
          </a:p>
          <a:p>
            <a:pPr marL="549275" indent="-285750">
              <a:buFont typeface="Wingdings" panose="05000000000000000000" pitchFamily="2" charset="2"/>
              <a:buChar char="ü"/>
            </a:pPr>
            <a:r>
              <a:rPr lang="bg-BG" sz="1400" dirty="0" smtClean="0"/>
              <a:t>Повече от половината приходи се финансират от държавния или общински бюджет, бюджетите на НОИ или НЗК или от възложител на обществени поръчки, който е държавен орган или публичноправен субект;</a:t>
            </a:r>
          </a:p>
          <a:p>
            <a:pPr marL="549275" indent="-285750">
              <a:buFont typeface="Wingdings" panose="05000000000000000000" pitchFamily="2" charset="2"/>
              <a:buChar char="ü"/>
            </a:pPr>
            <a:r>
              <a:rPr lang="bg-BG" sz="1400" dirty="0" smtClean="0"/>
              <a:t>Обект е на управленски контрол от възложител на обществени поръчки, който е държавен орган или публичноправен субект – държавните или общински търговци;</a:t>
            </a:r>
          </a:p>
          <a:p>
            <a:pPr marL="549275" indent="-285750">
              <a:buFont typeface="Wingdings" panose="05000000000000000000" pitchFamily="2" charset="2"/>
              <a:buChar char="ü"/>
            </a:pPr>
            <a:r>
              <a:rPr lang="bg-BG" sz="1400" dirty="0" smtClean="0"/>
              <a:t>Лечебно заведение, което се финансира изцяло или в определена част от НЗК;</a:t>
            </a:r>
          </a:p>
          <a:p>
            <a:pPr marL="549275" indent="-285750">
              <a:buFont typeface="Wingdings" panose="05000000000000000000" pitchFamily="2" charset="2"/>
              <a:buChar char="ü"/>
            </a:pPr>
            <a:r>
              <a:rPr lang="bg-BG" sz="1400" dirty="0" smtClean="0"/>
              <a:t>Библиотека (обществена библиотека, библиотека на висше училище), музей или архив, чиято дейност се финансира със средства от държавния или общински бюджет.</a:t>
            </a:r>
          </a:p>
          <a:p>
            <a:pPr marL="285750" indent="-22225">
              <a:buFont typeface="Arial" panose="020B0604020202020204" pitchFamily="34" charset="0"/>
              <a:buChar char="•"/>
            </a:pPr>
            <a:endParaRPr lang="bg-BG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/>
              <a:t>Примери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(3) </a:t>
            </a:r>
            <a:r>
              <a:rPr lang="ru-RU" sz="2000" dirty="0" err="1"/>
              <a:t>България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 smtClean="0"/>
              <a:t>Режим на </a:t>
            </a:r>
            <a:r>
              <a:rPr lang="ru-RU" sz="2000" dirty="0" err="1" smtClean="0"/>
              <a:t>предоставяне</a:t>
            </a:r>
            <a:r>
              <a:rPr lang="ru-RU" sz="2000" dirty="0" smtClean="0"/>
              <a:t> на информация</a:t>
            </a:r>
            <a:endParaRPr lang="bg-BG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5790" y="1554480"/>
            <a:ext cx="7978140" cy="411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1363667" y="1686731"/>
            <a:ext cx="1687193" cy="172124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200" b="1" i="1" u="sng" dirty="0" smtClean="0"/>
              <a:t>Искането</a:t>
            </a:r>
          </a:p>
          <a:p>
            <a:pPr algn="ctr"/>
            <a:endParaRPr lang="bg-BG" sz="1200" b="1" i="1" u="sng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1200" b="1" dirty="0" smtClean="0"/>
              <a:t> Писмено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bg-BG" sz="1200" b="1" dirty="0" smtClean="0"/>
              <a:t> Може и по електронен път</a:t>
            </a:r>
            <a:endParaRPr lang="bg-BG" sz="1200" b="1" dirty="0"/>
          </a:p>
        </p:txBody>
      </p:sp>
      <p:sp>
        <p:nvSpPr>
          <p:cNvPr id="7" name="Oval 6"/>
          <p:cNvSpPr/>
          <p:nvPr/>
        </p:nvSpPr>
        <p:spPr>
          <a:xfrm>
            <a:off x="947057" y="3167744"/>
            <a:ext cx="3499213" cy="239630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1100" b="1" u="sng" dirty="0" smtClean="0">
                <a:solidFill>
                  <a:srgbClr val="FF0000"/>
                </a:solidFill>
              </a:rPr>
              <a:t>Такси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bg-BG" sz="1100" dirty="0" smtClean="0">
                <a:solidFill>
                  <a:srgbClr val="FF0000"/>
                </a:solidFill>
              </a:rPr>
              <a:t>Може и безплатно!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bg-BG" sz="1100" dirty="0" smtClean="0">
                <a:solidFill>
                  <a:srgbClr val="FF0000"/>
                </a:solidFill>
              </a:rPr>
              <a:t>Държавата и общините – само разходите за възпроизвеждането и предоставянето на информацията – тарифи.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bg-BG" sz="1100" dirty="0" smtClean="0">
                <a:solidFill>
                  <a:srgbClr val="FF0000"/>
                </a:solidFill>
              </a:rPr>
              <a:t>Други организации, библиотеки, музеи, архиви – могат да включват и други допустими разходи, но по прозрачни критерии съгласно методиката.</a:t>
            </a:r>
            <a:endParaRPr lang="bg-BG" sz="1100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181151" y="3194217"/>
            <a:ext cx="3224893" cy="238072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g-BG" sz="1200" b="1" u="sng" dirty="0" smtClean="0">
                <a:solidFill>
                  <a:srgbClr val="002060"/>
                </a:solidFill>
              </a:rPr>
              <a:t>Срокове за предоставяне: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bg-BG" sz="1200" dirty="0" smtClean="0">
                <a:solidFill>
                  <a:srgbClr val="002060"/>
                </a:solidFill>
              </a:rPr>
              <a:t>До 14-дни;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bg-BG" sz="1200" dirty="0" smtClean="0">
                <a:solidFill>
                  <a:srgbClr val="002060"/>
                </a:solidFill>
              </a:rPr>
              <a:t>Удължен с до 14 дни поради сложност и обем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bg-BG" sz="1200" dirty="0" smtClean="0">
                <a:solidFill>
                  <a:srgbClr val="002060"/>
                </a:solidFill>
              </a:rPr>
              <a:t>Но!</a:t>
            </a:r>
          </a:p>
          <a:p>
            <a:r>
              <a:rPr lang="bg-BG" sz="1200" u="sng" dirty="0">
                <a:solidFill>
                  <a:srgbClr val="002060"/>
                </a:solidFill>
              </a:rPr>
              <a:t>п</a:t>
            </a:r>
            <a:r>
              <a:rPr lang="bg-BG" sz="1200" u="sng" dirty="0" smtClean="0">
                <a:solidFill>
                  <a:srgbClr val="002060"/>
                </a:solidFill>
              </a:rPr>
              <a:t>реди </a:t>
            </a:r>
            <a:r>
              <a:rPr lang="bg-BG" sz="1200" u="sng" dirty="0">
                <a:solidFill>
                  <a:srgbClr val="002060"/>
                </a:solidFill>
              </a:rPr>
              <a:t>информацията да е загубила </a:t>
            </a:r>
            <a:r>
              <a:rPr lang="bg-BG" sz="1200" u="sng" dirty="0" smtClean="0">
                <a:solidFill>
                  <a:srgbClr val="002060"/>
                </a:solidFill>
              </a:rPr>
              <a:t>значението си.</a:t>
            </a:r>
            <a:endParaRPr lang="bg-BG" sz="1200" u="sng" dirty="0">
              <a:solidFill>
                <a:srgbClr val="002060"/>
              </a:solidFill>
            </a:endParaRPr>
          </a:p>
          <a:p>
            <a:endParaRPr lang="bg-BG" sz="1200" dirty="0"/>
          </a:p>
        </p:txBody>
      </p:sp>
      <p:sp>
        <p:nvSpPr>
          <p:cNvPr id="9" name="Oval 8"/>
          <p:cNvSpPr/>
          <p:nvPr/>
        </p:nvSpPr>
        <p:spPr>
          <a:xfrm>
            <a:off x="4137636" y="1792684"/>
            <a:ext cx="1885609" cy="16729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000" b="1" i="1" u="sng" dirty="0"/>
              <a:t>Решение за </a:t>
            </a:r>
            <a:r>
              <a:rPr lang="bg-BG" sz="1000" b="1" i="1" u="sng" dirty="0" smtClean="0"/>
              <a:t>предоставяне  или отказ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bg-BG" sz="1000" dirty="0" smtClean="0"/>
              <a:t>Своевременно;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bg-BG" sz="1000" dirty="0" smtClean="0"/>
              <a:t>Мотивирано;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bg-BG" sz="1000" dirty="0" smtClean="0"/>
              <a:t>Съобщава се на заявителя, вкл. относно авторски права.</a:t>
            </a:r>
          </a:p>
          <a:p>
            <a:pPr algn="ctr"/>
            <a:endParaRPr lang="bg-BG" sz="1000" dirty="0"/>
          </a:p>
        </p:txBody>
      </p:sp>
      <p:sp>
        <p:nvSpPr>
          <p:cNvPr id="10" name="Oval 9"/>
          <p:cNvSpPr/>
          <p:nvPr/>
        </p:nvSpPr>
        <p:spPr>
          <a:xfrm>
            <a:off x="6935069" y="1816807"/>
            <a:ext cx="1438989" cy="16729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1200" b="1" dirty="0"/>
              <a:t>Правни средства за </a:t>
            </a:r>
            <a:r>
              <a:rPr lang="bg-BG" sz="1200" b="1" dirty="0" smtClean="0"/>
              <a:t>защита 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6121843" y="2563250"/>
            <a:ext cx="714628" cy="24701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ight Arrow 22"/>
          <p:cNvSpPr/>
          <p:nvPr/>
        </p:nvSpPr>
        <p:spPr>
          <a:xfrm>
            <a:off x="3161663" y="2457656"/>
            <a:ext cx="714628" cy="247014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617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599" y="129083"/>
            <a:ext cx="5765801" cy="838816"/>
          </a:xfrm>
        </p:spPr>
        <p:txBody>
          <a:bodyPr/>
          <a:lstStyle/>
          <a:p>
            <a:r>
              <a:rPr lang="bg-BG" sz="2000" dirty="0"/>
              <a:t>Примери</a:t>
            </a:r>
            <a:br>
              <a:rPr lang="bg-BG" sz="2000" dirty="0"/>
            </a:br>
            <a:r>
              <a:rPr lang="bg-BG" sz="2000" dirty="0"/>
              <a:t>(3) България </a:t>
            </a:r>
            <a:br>
              <a:rPr lang="bg-BG" sz="2000" dirty="0"/>
            </a:br>
            <a:r>
              <a:rPr lang="bg-BG" sz="2000" dirty="0" smtClean="0"/>
              <a:t>Формати, езици,   улеснения</a:t>
            </a:r>
            <a:endParaRPr lang="bg-BG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5790" y="1520190"/>
            <a:ext cx="7978140" cy="45555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1600" u="sng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Във формата и на езика на който е събрана или създадена информацията или в друг формат по преценка на организацията;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</a:t>
            </a:r>
            <a:r>
              <a:rPr lang="bg-BG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машинночетим</a:t>
            </a:r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формат, заедно със съответните метаданни, в съответствие с целите за поетапно публикуване в отворен формат;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Условия за улеснено търсене на информация – списъци с основни документи и съответните метаданни;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 възможност – условия за многоезично търсене.</a:t>
            </a: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493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Примери</a:t>
            </a:r>
            <a:br>
              <a:rPr lang="bg-BG" sz="2000" dirty="0" smtClean="0"/>
            </a:br>
            <a:r>
              <a:rPr lang="bg-BG" sz="2000" dirty="0" smtClean="0"/>
              <a:t>(3) България </a:t>
            </a:r>
            <a:br>
              <a:rPr lang="bg-BG" sz="2000" dirty="0" smtClean="0"/>
            </a:br>
            <a:r>
              <a:rPr lang="bg-BG" sz="2000" dirty="0" smtClean="0"/>
              <a:t>Тайните!</a:t>
            </a:r>
            <a:endParaRPr lang="bg-BG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5790" y="1556903"/>
            <a:ext cx="792099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dirty="0" smtClean="0"/>
              <a:t>Ограниченията следват правилата на Директивата за повторна употреба на информация.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dirty="0" smtClean="0"/>
              <a:t>Наложени са защото, се засягат трети лица:</a:t>
            </a:r>
          </a:p>
          <a:p>
            <a:pPr marL="354013">
              <a:buFont typeface="Wingdings" panose="05000000000000000000" pitchFamily="2" charset="2"/>
              <a:buChar char="ü"/>
            </a:pPr>
            <a:r>
              <a:rPr lang="bg-BG" sz="1400" dirty="0" smtClean="0"/>
              <a:t> съдържа обекти на интелектуалната собственост;</a:t>
            </a:r>
          </a:p>
          <a:p>
            <a:pPr marL="354013">
              <a:buFont typeface="Wingdings" panose="05000000000000000000" pitchFamily="2" charset="2"/>
              <a:buChar char="ü"/>
            </a:pPr>
            <a:r>
              <a:rPr lang="bg-BG" sz="1400" dirty="0" smtClean="0"/>
              <a:t> производствена, търговска или професионална тайна (например – лекарска тайна);</a:t>
            </a:r>
          </a:p>
          <a:p>
            <a:pPr marL="354013">
              <a:buFont typeface="Wingdings" panose="05000000000000000000" pitchFamily="2" charset="2"/>
              <a:buChar char="ü"/>
            </a:pPr>
            <a:r>
              <a:rPr lang="bg-BG" sz="1400" dirty="0" smtClean="0"/>
              <a:t> лични данни;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dirty="0"/>
              <a:t>и</a:t>
            </a:r>
            <a:r>
              <a:rPr lang="bg-BG" sz="1600" dirty="0" smtClean="0"/>
              <a:t>ли защото информацията е собственост на училища, научни и изследователски организации и културни организации, </a:t>
            </a:r>
            <a:r>
              <a:rPr lang="bg-BG" sz="1600" u="sng" dirty="0" smtClean="0"/>
              <a:t>с изключение на библиотеки, архиви и музеи; </a:t>
            </a:r>
            <a:r>
              <a:rPr lang="bg-BG" sz="1600" dirty="0" smtClean="0"/>
              <a:t>обществени радио- и телевизионни оператори;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dirty="0" smtClean="0"/>
              <a:t>информацията съдържа статистическа тайна;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dirty="0" smtClean="0"/>
              <a:t>информацията е класифицирана;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1600" dirty="0"/>
              <a:t>с</a:t>
            </a:r>
            <a:r>
              <a:rPr lang="bg-BG" sz="1600" dirty="0" smtClean="0"/>
              <a:t>ъгласно закон, за получаването на информацията е нужен правен интерес, </a:t>
            </a:r>
            <a:r>
              <a:rPr lang="bg-BG" sz="1600" b="1" dirty="0" smtClean="0">
                <a:solidFill>
                  <a:srgbClr val="FF0000"/>
                </a:solidFill>
              </a:rPr>
              <a:t>Но!</a:t>
            </a:r>
          </a:p>
          <a:p>
            <a:pPr marL="285750" indent="-285750">
              <a:buFontTx/>
              <a:buChar char="-"/>
            </a:pPr>
            <a:r>
              <a:rPr lang="bg-BG" sz="1600" dirty="0"/>
              <a:t>и</a:t>
            </a:r>
            <a:r>
              <a:rPr lang="bg-BG" sz="1600" dirty="0" smtClean="0"/>
              <a:t>нформацията трябва да се предостави в частите, незасегнати от ограничения;</a:t>
            </a:r>
          </a:p>
          <a:p>
            <a:pPr marL="285750" indent="-285750">
              <a:buFontTx/>
              <a:buChar char="-"/>
            </a:pPr>
            <a:r>
              <a:rPr lang="bg-BG" sz="1600" dirty="0"/>
              <a:t>и</a:t>
            </a:r>
            <a:r>
              <a:rPr lang="bg-BG" sz="1600" dirty="0" smtClean="0"/>
              <a:t>нформация – производствена или търговска тайна трябва да се предостави ако е налице надделяващ обществен интерес.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166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/>
              <a:t>Примери</a:t>
            </a:r>
            <a:br>
              <a:rPr lang="bg-BG" sz="2000" dirty="0"/>
            </a:br>
            <a:r>
              <a:rPr lang="bg-BG" sz="2000" dirty="0"/>
              <a:t>(3) България </a:t>
            </a:r>
            <a:br>
              <a:rPr lang="bg-BG" sz="2000" dirty="0"/>
            </a:br>
            <a:r>
              <a:rPr lang="bg-BG" sz="2000" dirty="0" smtClean="0"/>
              <a:t>Стандартни условия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0486" y="1676965"/>
            <a:ext cx="79901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/>
              <a:t>!!! Информацията може да се предоставя и безусловно. </a:t>
            </a:r>
            <a:r>
              <a:rPr lang="bg-BG" dirty="0" smtClean="0"/>
              <a:t>Презумпция за безусловност.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 smtClean="0"/>
              <a:t>Принципи при определяне  и прилагане на условията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 smtClean="0"/>
              <a:t>Винаги допустими условия – да се посочва източника или автора, при промяна да се посочва ясно какво и как е променено, производните творби да са с различно име или номер на версия на оригинала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 smtClean="0"/>
              <a:t>Основни стандартни условия:</a:t>
            </a:r>
          </a:p>
          <a:p>
            <a:pPr marL="285750" indent="-285750">
              <a:buFontTx/>
              <a:buChar char="-"/>
            </a:pPr>
            <a:r>
              <a:rPr lang="bg-BG" b="1" dirty="0" smtClean="0"/>
              <a:t>Без защитени права (СС0) – информацията не съдържа обект на авторско право;</a:t>
            </a:r>
          </a:p>
          <a:p>
            <a:pPr marL="285750" indent="-285750">
              <a:buFontTx/>
              <a:buChar char="-"/>
            </a:pPr>
            <a:r>
              <a:rPr lang="bg-BG" b="1" dirty="0" smtClean="0"/>
              <a:t>Признание (СС – </a:t>
            </a:r>
            <a:r>
              <a:rPr lang="en-US" b="1" dirty="0" smtClean="0"/>
              <a:t>Attribution)</a:t>
            </a:r>
            <a:r>
              <a:rPr lang="bg-BG" b="1" dirty="0" smtClean="0"/>
              <a:t> – информацията съдържа обект на авторско право на самата администрация или авторските права на трети лица са с изтекли срокове за закрила.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/>
              <a:t>Примери</a:t>
            </a:r>
            <a:br>
              <a:rPr lang="bg-BG" sz="2000" dirty="0"/>
            </a:br>
            <a:r>
              <a:rPr lang="bg-BG" sz="2000" dirty="0"/>
              <a:t>(3) </a:t>
            </a:r>
            <a:r>
              <a:rPr lang="bg-BG" sz="2000" dirty="0" smtClean="0"/>
              <a:t>България – още за условията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8971" y="1578429"/>
            <a:ext cx="7805057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 smtClean="0"/>
              <a:t>Други стандартни условия – на основата на СС: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b="1" dirty="0" smtClean="0"/>
              <a:t>Могат да се ползват само от </a:t>
            </a:r>
            <a:r>
              <a:rPr lang="bg-BG" b="1" dirty="0"/>
              <a:t>публичноправни организации, музеи, библиотеки, </a:t>
            </a:r>
            <a:r>
              <a:rPr lang="bg-BG" b="1" dirty="0" smtClean="0"/>
              <a:t>архиви за информация, върху която </a:t>
            </a:r>
            <a:r>
              <a:rPr lang="bg-BG" b="1" u="sng" dirty="0" smtClean="0"/>
              <a:t>те</a:t>
            </a:r>
            <a:r>
              <a:rPr lang="bg-BG" b="1" dirty="0" smtClean="0"/>
              <a:t> имат авторски права.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1400" b="1" dirty="0" smtClean="0"/>
              <a:t>Стандартите са: (1) споделяне на споделеното; (2) без производни и сборни произведения; (3) без употреба за търговски цели; (4) без употреба за търговски цели и споделяне на споделеното; (5) без употреба за търговски цели и без производни и сборни произведения.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/>
              <a:t>Условията </a:t>
            </a:r>
            <a:r>
              <a:rPr lang="bg-BG" b="1" dirty="0" smtClean="0"/>
              <a:t>трябва да съпътстват </a:t>
            </a:r>
            <a:r>
              <a:rPr lang="bg-BG" b="1" dirty="0"/>
              <a:t>информацията или </a:t>
            </a:r>
            <a:r>
              <a:rPr lang="bg-BG" b="1" dirty="0" smtClean="0"/>
              <a:t>да се </a:t>
            </a:r>
            <a:r>
              <a:rPr lang="bg-BG" b="1" dirty="0"/>
              <a:t>съдържат в посочена </a:t>
            </a:r>
            <a:r>
              <a:rPr lang="bg-BG" b="1" dirty="0" smtClean="0"/>
              <a:t>хипервръзка.</a:t>
            </a:r>
            <a:endParaRPr lang="bg-BG" sz="1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 smtClean="0"/>
              <a:t>При авторски </a:t>
            </a:r>
            <a:r>
              <a:rPr lang="bg-BG" b="1" dirty="0"/>
              <a:t>права на трети лица – ако и доколкото авторът позволява повторното </a:t>
            </a:r>
            <a:r>
              <a:rPr lang="bg-BG" b="1" dirty="0" smtClean="0"/>
              <a:t>използване на произведението.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 smtClean="0"/>
              <a:t>Ако само част от информацията е засегната – посочва се коя.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 smtClean="0"/>
              <a:t>Може </a:t>
            </a:r>
            <a:r>
              <a:rPr lang="bg-BG" b="1" dirty="0"/>
              <a:t>да се използва </a:t>
            </a:r>
            <a:r>
              <a:rPr lang="bg-BG" b="1" dirty="0" smtClean="0"/>
              <a:t>и само стандартно съобщение.</a:t>
            </a:r>
            <a:endParaRPr lang="bg-BG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b="1" dirty="0" smtClean="0"/>
              <a:t>Актуалност, точност и вярност на информацията.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150938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/>
              <a:t>Примери</a:t>
            </a:r>
            <a:br>
              <a:rPr lang="bg-BG" sz="2000" dirty="0"/>
            </a:br>
            <a:r>
              <a:rPr lang="bg-BG" sz="2000" dirty="0"/>
              <a:t>(3) България </a:t>
            </a:r>
            <a:br>
              <a:rPr lang="bg-BG" sz="2000" dirty="0"/>
            </a:br>
            <a:r>
              <a:rPr lang="bg-BG" sz="2000" dirty="0" smtClean="0"/>
              <a:t>Активно публикуване на информация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5790" y="1426028"/>
            <a:ext cx="7993924" cy="46590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Увеличават се категориите информация, която задължително се публикува в интернет:</a:t>
            </a:r>
          </a:p>
          <a:p>
            <a:pPr marL="342900" indent="190500" algn="just">
              <a:buFont typeface="Arial" panose="020B0604020202020204" pitchFamily="34" charset="0"/>
              <a:buChar char="•"/>
            </a:pPr>
            <a:r>
              <a:rPr lang="bg-BG" sz="105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Актове</a:t>
            </a:r>
            <a:r>
              <a:rPr lang="bg-BG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нормативни актове, информация при обществено обсъждане на нови актове;  информация за издаването на общи административни актове; списък на издаваните индивидуални административни актове;</a:t>
            </a:r>
          </a:p>
          <a:p>
            <a:pPr marL="342900" indent="190500" algn="just">
              <a:buFont typeface="Arial" panose="020B0604020202020204" pitchFamily="34" charset="0"/>
              <a:buChar char="•"/>
            </a:pPr>
            <a:r>
              <a:rPr lang="bg-BG" sz="105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Информация за администрацията и обслужването на гражданите</a:t>
            </a:r>
            <a:r>
              <a:rPr lang="bg-BG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bg-BG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правомощия, функции и отговорности, устройствени актове на администрацията, правила за предоставяне на административни услуги, информация за упражняване на правото на достъп и правото на повторно използване на информация – правила, ред, условия и цени;</a:t>
            </a:r>
          </a:p>
          <a:p>
            <a:pPr marL="342900" indent="190500" algn="just">
              <a:buFont typeface="Arial" panose="020B0604020202020204" pitchFamily="34" charset="0"/>
              <a:buChar char="•"/>
            </a:pPr>
            <a:r>
              <a:rPr lang="bg-BG" sz="105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Информация за дейността на администрацията </a:t>
            </a:r>
            <a:r>
              <a:rPr lang="bg-BG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стратегии, планове и отчети за дейността;</a:t>
            </a:r>
          </a:p>
          <a:p>
            <a:pPr marL="342900" indent="190500" algn="just">
              <a:buFont typeface="Arial" panose="020B0604020202020204" pitchFamily="34" charset="0"/>
              <a:buChar char="•"/>
            </a:pPr>
            <a:r>
              <a:rPr lang="bg-BG" sz="105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Информация с цел прозрачност</a:t>
            </a:r>
            <a:r>
              <a:rPr lang="bg-BG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бюджет, </a:t>
            </a:r>
            <a:r>
              <a:rPr lang="bg-BG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</a:t>
            </a:r>
            <a:r>
              <a:rPr lang="bg-BG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инансови отчети, обществени поръчки, информация по ЗДОИ;</a:t>
            </a:r>
          </a:p>
          <a:p>
            <a:pPr marL="342900" indent="190500" algn="just">
              <a:buFont typeface="Arial" panose="020B0604020202020204" pitchFamily="34" charset="0"/>
              <a:buChar char="•"/>
            </a:pPr>
            <a:r>
              <a:rPr lang="bg-BG" sz="105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Информация за персонала</a:t>
            </a:r>
            <a:r>
              <a:rPr lang="bg-BG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;</a:t>
            </a:r>
          </a:p>
          <a:p>
            <a:pPr marL="342900" indent="190500" algn="just">
              <a:buFont typeface="Arial" panose="020B0604020202020204" pitchFamily="34" charset="0"/>
              <a:buChar char="•"/>
            </a:pPr>
            <a:r>
              <a:rPr lang="bg-BG" sz="105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Информация с голямо обществено значение:</a:t>
            </a:r>
            <a:endParaRPr lang="bg-BG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algn="just"/>
            <a:r>
              <a:rPr lang="bg-BG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	(1) може да предотврати заплаха за живота, здравето и безопасността на гражданите или тяхното имущество, </a:t>
            </a:r>
          </a:p>
          <a:p>
            <a:pPr marL="342900" algn="just"/>
            <a:r>
              <a:rPr lang="bg-BG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bg-BG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(2) опровергава разпространена недостоверна информация, засягаща значими обществени интереси, </a:t>
            </a:r>
          </a:p>
          <a:p>
            <a:pPr marL="342900" algn="just"/>
            <a:r>
              <a:rPr lang="bg-BG" sz="105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bg-BG" sz="105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(3)  представлява или би представлява обществен интерес.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Публичноправните</a:t>
            </a:r>
            <a:r>
              <a:rPr lang="bg-BG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организации </a:t>
            </a:r>
            <a:r>
              <a:rPr lang="bg-BG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също публикуват аналогична информация.</a:t>
            </a:r>
            <a:endParaRPr lang="bg-BG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Кратки срокове за актуализация – 3 работни дни, освен ако закон не предвижда </a:t>
            </a:r>
            <a:r>
              <a:rPr lang="bg-BG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друго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Отделна секция, в която са събрани всички правила как да получим информацията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bg-BG" sz="14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Много страници на централната администрация имат версия на английски език – полезно по отношение на ресурсите на два езика – нормативни актове и специфична терминология в различни области – например страниците на Министерство на финансите, Министерство на културата, Министерство на външните работи, Министерство на отбраната, Министерство на земеделието и храните, Министерство на регионалното развитие и благоустройството, Министерство на туризма, Министерство на труда и социалната политика, Министерство на транспорта, информационните технологии и съобщенията и др.</a:t>
            </a:r>
            <a:endParaRPr lang="bg-BG" sz="1400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bg-BG" sz="1050" dirty="0"/>
          </a:p>
        </p:txBody>
      </p:sp>
    </p:spTree>
    <p:extLst>
      <p:ext uri="{BB962C8B-B14F-4D97-AF65-F5344CB8AC3E}">
        <p14:creationId xmlns:p14="http://schemas.microsoft.com/office/powerpoint/2010/main" val="39075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2000" dirty="0" smtClean="0"/>
              <a:t>Примери</a:t>
            </a:r>
            <a:br>
              <a:rPr lang="bg-BG" sz="2000" dirty="0" smtClean="0"/>
            </a:br>
            <a:r>
              <a:rPr lang="bg-BG" sz="2000" dirty="0" smtClean="0"/>
              <a:t>(3</a:t>
            </a:r>
            <a:r>
              <a:rPr lang="bg-BG" sz="2000" dirty="0"/>
              <a:t>) България </a:t>
            </a:r>
            <a:r>
              <a:rPr lang="bg-BG" sz="2000" dirty="0" smtClean="0"/>
              <a:t>– публикуване в отворен формат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8086" y="1500908"/>
            <a:ext cx="79247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1600" b="1" dirty="0" smtClean="0"/>
              <a:t>Всяка администрация ежегодно планира и поетапно публикува в интернет в отворен формат поддържаните масиви и ресурси със свободен достъп.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1600" b="1" dirty="0" smtClean="0"/>
              <a:t>Министерският съвет приема списък от набори от данни, които да бъдат публикувани в отворен формат.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1600" b="1" dirty="0" smtClean="0"/>
              <a:t>Информацията трябва да е в отворен, </a:t>
            </a:r>
            <a:r>
              <a:rPr lang="bg-BG" sz="1600" b="1" dirty="0" err="1" smtClean="0"/>
              <a:t>машинночетим</a:t>
            </a:r>
            <a:r>
              <a:rPr lang="bg-BG" sz="1600" b="1" dirty="0" smtClean="0"/>
              <a:t> формат, позволяващ повторно използване, заедно със съответните метаданни.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1600" b="1" dirty="0" smtClean="0"/>
              <a:t>Всяка промяна или анализ на данните се посочва в метаданните.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1600" b="1" dirty="0" smtClean="0"/>
              <a:t>Данните се създават и поддържат в електронен формат, позволяващ лесно идентифициране, разпознаване, извличане на специфични данни или свързване с други данни чрез програмни приложения.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1600" b="1" dirty="0" smtClean="0"/>
              <a:t>Информацията </a:t>
            </a:r>
            <a:r>
              <a:rPr lang="bg-BG" sz="1600" b="1" dirty="0"/>
              <a:t>се публикува </a:t>
            </a:r>
            <a:r>
              <a:rPr lang="bg-BG" sz="1600" b="1" dirty="0" smtClean="0"/>
              <a:t>и актуализира на </a:t>
            </a:r>
            <a:r>
              <a:rPr lang="bg-BG" sz="1600" b="1" dirty="0"/>
              <a:t>Портала за отворени </a:t>
            </a:r>
            <a:r>
              <a:rPr lang="bg-BG" sz="1600" b="1" dirty="0" smtClean="0"/>
              <a:t>данни</a:t>
            </a:r>
            <a:r>
              <a:rPr lang="bg-BG" sz="1600" b="1" dirty="0"/>
              <a:t> </a:t>
            </a:r>
            <a:r>
              <a:rPr lang="bg-BG" sz="1600" b="1" dirty="0" smtClean="0"/>
              <a:t>по ред, определен в наредбата.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sz="1600" b="1" dirty="0"/>
              <a:t>Д</a:t>
            </a:r>
            <a:r>
              <a:rPr lang="bg-BG" sz="1600" b="1" dirty="0" smtClean="0"/>
              <a:t>анните се обновяват автоматично или ако не е възможно – на периоди, съобразени с обичайната честота на промяна на информацията.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439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Правни въпроси</a:t>
            </a:r>
            <a:endParaRPr lang="bg-B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3105835"/>
            <a:ext cx="5417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 smtClean="0">
                <a:solidFill>
                  <a:schemeClr val="accent5">
                    <a:lumMod val="75000"/>
                  </a:schemeClr>
                </a:solidFill>
              </a:rPr>
              <a:t>Консултирайте се с нашите правни експерти по време на кафе-паузата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8999" y="320039"/>
            <a:ext cx="5765801" cy="647859"/>
          </a:xfrm>
        </p:spPr>
        <p:txBody>
          <a:bodyPr/>
          <a:lstStyle/>
          <a:p>
            <a:r>
              <a:rPr lang="bg-BG" sz="2000" dirty="0" smtClean="0"/>
              <a:t>Има ли новости в Директивата за повторна употреба на информацията </a:t>
            </a:r>
            <a:r>
              <a:rPr lang="bg-BG" sz="2000" dirty="0"/>
              <a:t>в</a:t>
            </a:r>
            <a:r>
              <a:rPr lang="bg-BG" sz="2000" dirty="0" smtClean="0"/>
              <a:t> обществения сектор?</a:t>
            </a:r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0070" y="1948100"/>
            <a:ext cx="82638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Да</a:t>
            </a:r>
            <a:r>
              <a:rPr lang="en-US" dirty="0" smtClean="0"/>
              <a:t>!</a:t>
            </a:r>
            <a:endParaRPr lang="en-US" dirty="0"/>
          </a:p>
          <a:p>
            <a:r>
              <a:rPr lang="bg-BG" dirty="0" smtClean="0"/>
              <a:t>Директива 2013/37/ЕС за изменение на Директивата относно повторната употреба на информацията в обществения сектор реши няколко основни въпроса: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dirty="0" smtClean="0"/>
              <a:t>Измени съществуващата Директива 2003/98/ЕО.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dirty="0" smtClean="0"/>
              <a:t>Акцентира върху отворените данни.</a:t>
            </a:r>
            <a:r>
              <a:rPr lang="en-US" dirty="0" smtClean="0"/>
              <a:t> </a:t>
            </a:r>
            <a:r>
              <a:rPr lang="bg-BG" dirty="0" smtClean="0"/>
              <a:t> 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dirty="0" smtClean="0"/>
              <a:t>Направи по-ясни правилата за таксуване.</a:t>
            </a:r>
            <a:r>
              <a:rPr lang="en-US" dirty="0" smtClean="0"/>
              <a:t> 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dirty="0" smtClean="0"/>
              <a:t>Включи важни културни институции </a:t>
            </a:r>
            <a:r>
              <a:rPr lang="en-US" dirty="0" smtClean="0"/>
              <a:t>(</a:t>
            </a:r>
            <a:r>
              <a:rPr lang="bg-BG" dirty="0"/>
              <a:t>м</a:t>
            </a:r>
            <a:r>
              <a:rPr lang="bg-BG" dirty="0" smtClean="0"/>
              <a:t>узеи, библиотеки и архиви</a:t>
            </a:r>
            <a:r>
              <a:rPr lang="en-US" dirty="0" smtClean="0"/>
              <a:t>) </a:t>
            </a:r>
            <a:r>
              <a:rPr lang="bg-BG" dirty="0" smtClean="0"/>
              <a:t>в обхвата на правилата за повторна употреба на информация.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dirty="0" smtClean="0"/>
              <a:t>Въведе ясен режим на договорите за изключителни права за повторна употреба на информация.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g-BG" dirty="0" smtClean="0"/>
              <a:t>Наблегна на стандартните </a:t>
            </a:r>
            <a:r>
              <a:rPr lang="bg-BG" dirty="0" err="1" smtClean="0"/>
              <a:t>машинночетими</a:t>
            </a:r>
            <a:r>
              <a:rPr lang="bg-BG" dirty="0" smtClean="0"/>
              <a:t> </a:t>
            </a:r>
            <a:r>
              <a:rPr lang="bg-BG" dirty="0" smtClean="0"/>
              <a:t>разрешения за повторна употреба.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41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на правата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991889" y="1945039"/>
            <a:ext cx="3301139" cy="71292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Правила за повторна употреба</a:t>
            </a:r>
            <a:endParaRPr lang="el-GR" dirty="0"/>
          </a:p>
        </p:txBody>
      </p:sp>
      <p:sp>
        <p:nvSpPr>
          <p:cNvPr id="15" name="Rounded Rectangle 14"/>
          <p:cNvSpPr/>
          <p:nvPr/>
        </p:nvSpPr>
        <p:spPr>
          <a:xfrm>
            <a:off x="991888" y="2887851"/>
            <a:ext cx="3301139" cy="71292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Правила за защита на авторски права</a:t>
            </a:r>
            <a:endParaRPr lang="el-GR" dirty="0"/>
          </a:p>
        </p:txBody>
      </p:sp>
      <p:sp>
        <p:nvSpPr>
          <p:cNvPr id="16" name="Rounded Rectangle 15"/>
          <p:cNvSpPr/>
          <p:nvPr/>
        </p:nvSpPr>
        <p:spPr>
          <a:xfrm>
            <a:off x="991892" y="3884908"/>
            <a:ext cx="3301139" cy="71292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Правила за защита на личните данни</a:t>
            </a:r>
            <a:endParaRPr lang="el-GR" dirty="0"/>
          </a:p>
        </p:txBody>
      </p:sp>
      <p:sp>
        <p:nvSpPr>
          <p:cNvPr id="17" name="Rounded Rectangle 16"/>
          <p:cNvSpPr/>
          <p:nvPr/>
        </p:nvSpPr>
        <p:spPr>
          <a:xfrm>
            <a:off x="991892" y="5049865"/>
            <a:ext cx="3301139" cy="71292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Заключена информация</a:t>
            </a:r>
            <a:endParaRPr lang="el-GR" dirty="0"/>
          </a:p>
        </p:txBody>
      </p:sp>
      <p:sp>
        <p:nvSpPr>
          <p:cNvPr id="18" name="TextBox 17"/>
          <p:cNvSpPr txBox="1"/>
          <p:nvPr/>
        </p:nvSpPr>
        <p:spPr>
          <a:xfrm>
            <a:off x="5207431" y="2698243"/>
            <a:ext cx="3611105" cy="2585323"/>
          </a:xfrm>
          <a:prstGeom prst="rect">
            <a:avLst/>
          </a:prstGeom>
          <a:noFill/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g-BG" dirty="0" smtClean="0"/>
              <a:t>Правилата за повторна употреба са на върха на останалите правни режими и осигуряват, когато са спазени всички други правни условия, информацията от обществения сектор да е на разположение за повторно използване от всички, възможно най-лесно.</a:t>
            </a:r>
            <a:endParaRPr lang="bg-BG" dirty="0"/>
          </a:p>
        </p:txBody>
      </p:sp>
      <p:sp>
        <p:nvSpPr>
          <p:cNvPr id="19" name="Right Brace 18"/>
          <p:cNvSpPr/>
          <p:nvPr/>
        </p:nvSpPr>
        <p:spPr>
          <a:xfrm>
            <a:off x="4517756" y="1945039"/>
            <a:ext cx="503695" cy="3675680"/>
          </a:xfrm>
          <a:prstGeom prst="rightBrac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93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на правата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1889" y="1945039"/>
            <a:ext cx="3301139" cy="71292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Правила за повторна употреба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1891" y="2887851"/>
            <a:ext cx="3301139" cy="71292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Правила за защита на авторски права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991892" y="3884908"/>
            <a:ext cx="3301139" cy="71292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Правила за защита на личните данни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991892" y="4907797"/>
            <a:ext cx="3301139" cy="71292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Заключена информация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5401160" y="1983785"/>
            <a:ext cx="3084162" cy="255454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bg-BG" sz="1600" dirty="0" smtClean="0"/>
              <a:t>Правилата за повторна употреба на информация от публичния сектор се допълват от специални правила, например за информация по </a:t>
            </a:r>
            <a:r>
              <a:rPr lang="en-US" sz="1600" dirty="0" smtClean="0"/>
              <a:t>INSPIRE</a:t>
            </a:r>
            <a:r>
              <a:rPr lang="bg-BG" sz="1600" dirty="0" smtClean="0"/>
              <a:t> и статистическа информация.</a:t>
            </a:r>
          </a:p>
          <a:p>
            <a:pPr algn="just"/>
            <a:r>
              <a:rPr lang="bg-BG" sz="1600" dirty="0" smtClean="0"/>
              <a:t>Те подпомагат повторната употреба на информация в специфични области. </a:t>
            </a:r>
            <a:endParaRPr lang="en-US" sz="1600" dirty="0" smtClean="0"/>
          </a:p>
        </p:txBody>
      </p:sp>
      <p:cxnSp>
        <p:nvCxnSpPr>
          <p:cNvPr id="10" name="Elbow Connector 9"/>
          <p:cNvCxnSpPr>
            <a:stCxn id="9" idx="1"/>
            <a:endCxn id="5" idx="3"/>
          </p:cNvCxnSpPr>
          <p:nvPr/>
        </p:nvCxnSpPr>
        <p:spPr>
          <a:xfrm rot="10800000">
            <a:off x="4293028" y="2301500"/>
            <a:ext cx="1108132" cy="959558"/>
          </a:xfrm>
          <a:prstGeom prst="bentConnector3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5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</a:t>
            </a:r>
            <a:r>
              <a:rPr lang="bg-BG" dirty="0"/>
              <a:t>на правата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1892" y="2019946"/>
            <a:ext cx="3301139" cy="71292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Правила за повторна употреба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1893" y="2937006"/>
            <a:ext cx="3301139" cy="71292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Правила за защита на авторски права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991892" y="3884908"/>
            <a:ext cx="3301139" cy="71292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Правила за защита на личните данни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991892" y="4907797"/>
            <a:ext cx="3301139" cy="71292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Заключена информация</a:t>
            </a:r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5401160" y="1983785"/>
            <a:ext cx="3084162" cy="397031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bg-BG" dirty="0" smtClean="0"/>
              <a:t>Информацията от обществения сектор трябва е да достъпна за повторна употреба (както за търговски, така и за нетърговски цели).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bg-BG" dirty="0" smtClean="0"/>
              <a:t>Условията за повторна употреба трябва да са стандартизирани и съвместими.</a:t>
            </a:r>
          </a:p>
          <a:p>
            <a:pPr marL="285750" indent="-285750">
              <a:buFont typeface="Arial"/>
              <a:buChar char="•"/>
            </a:pPr>
            <a:r>
              <a:rPr lang="bg-BG" dirty="0" smtClean="0"/>
              <a:t>Музеите, библиотеките и архивите са в обхвата на правилата.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Elbow Connector 9"/>
          <p:cNvCxnSpPr>
            <a:stCxn id="9" idx="1"/>
            <a:endCxn id="5" idx="3"/>
          </p:cNvCxnSpPr>
          <p:nvPr/>
        </p:nvCxnSpPr>
        <p:spPr>
          <a:xfrm rot="10800000">
            <a:off x="4293032" y="2376408"/>
            <a:ext cx="1108129" cy="1592537"/>
          </a:xfrm>
          <a:prstGeom prst="bentConnector3">
            <a:avLst/>
          </a:prstGeom>
          <a:ln>
            <a:solidFill>
              <a:srgbClr val="0099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</a:t>
            </a:r>
            <a:r>
              <a:rPr lang="bg-BG" dirty="0"/>
              <a:t>на правата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991889" y="1945039"/>
            <a:ext cx="3301139" cy="71292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Правила за повторна употреба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1891" y="2887851"/>
            <a:ext cx="3301139" cy="71292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Правила за защита на авторски права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991892" y="3884908"/>
            <a:ext cx="3301139" cy="712922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Правила за защита на личните данни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991892" y="4907797"/>
            <a:ext cx="3301139" cy="71292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Заключена информация</a:t>
            </a:r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5401160" y="1997102"/>
            <a:ext cx="3084162" cy="378565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sz="1600" dirty="0" smtClean="0"/>
              <a:t>Информацията трябва да бъде притежание на организация от обществения сектор или: </a:t>
            </a:r>
            <a:endParaRPr lang="en-US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bg-BG" sz="1600" dirty="0" smtClean="0"/>
              <a:t>Ако е предмет на авторски права на трето лице, организацията трябва да има права да я използва и предоставя.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bg-BG" sz="1600" dirty="0" smtClean="0"/>
              <a:t>Може </a:t>
            </a:r>
            <a:r>
              <a:rPr lang="bg-BG" sz="1600" dirty="0"/>
              <a:t>да бъде </a:t>
            </a:r>
            <a:r>
              <a:rPr lang="bg-BG" sz="1600" dirty="0" smtClean="0"/>
              <a:t>използвана, ако е обществено достояние. </a:t>
            </a:r>
            <a:endParaRPr lang="en-US" sz="1600" dirty="0" smtClean="0"/>
          </a:p>
        </p:txBody>
      </p:sp>
      <p:cxnSp>
        <p:nvCxnSpPr>
          <p:cNvPr id="10" name="Elbow Connector 9"/>
          <p:cNvCxnSpPr>
            <a:stCxn id="9" idx="1"/>
            <a:endCxn id="6" idx="3"/>
          </p:cNvCxnSpPr>
          <p:nvPr/>
        </p:nvCxnSpPr>
        <p:spPr>
          <a:xfrm rot="10800000">
            <a:off x="4293030" y="3244312"/>
            <a:ext cx="1108130" cy="645616"/>
          </a:xfrm>
          <a:prstGeom prst="bentConnector3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3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Заглав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на правата</a:t>
            </a:r>
            <a:endParaRPr lang="bg-BG" dirty="0"/>
          </a:p>
        </p:txBody>
      </p:sp>
      <p:sp>
        <p:nvSpPr>
          <p:cNvPr id="5" name="Rounded Rectangle 4"/>
          <p:cNvSpPr/>
          <p:nvPr/>
        </p:nvSpPr>
        <p:spPr>
          <a:xfrm>
            <a:off x="991892" y="1928817"/>
            <a:ext cx="3301139" cy="71292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Правила за повторна употреба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1891" y="2887851"/>
            <a:ext cx="3301139" cy="71292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Правила за защита на авторски права</a:t>
            </a:r>
            <a:endParaRPr lang="bg-BG" dirty="0"/>
          </a:p>
        </p:txBody>
      </p:sp>
      <p:sp>
        <p:nvSpPr>
          <p:cNvPr id="7" name="Rounded Rectangle 6"/>
          <p:cNvSpPr/>
          <p:nvPr/>
        </p:nvSpPr>
        <p:spPr>
          <a:xfrm>
            <a:off x="991892" y="3846885"/>
            <a:ext cx="3301139" cy="71292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Правила за защита на личните данни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991892" y="4907797"/>
            <a:ext cx="3301139" cy="71292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Заключена информация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01160" y="1983785"/>
            <a:ext cx="3084162" cy="397031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Само защото информацията съдържа лични данни не означава, че не може да бъде използвана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bg-BG" dirty="0" smtClean="0"/>
              <a:t>Можеш да получиш разрешение да я обработваш.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bg-BG" dirty="0" smtClean="0"/>
              <a:t>Можеш да я </a:t>
            </a:r>
            <a:r>
              <a:rPr lang="bg-BG" dirty="0" err="1" smtClean="0"/>
              <a:t>анонимизираш</a:t>
            </a:r>
            <a:r>
              <a:rPr lang="bg-BG" dirty="0"/>
              <a:t>.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bg-BG" dirty="0" smtClean="0"/>
              <a:t>Можеш да разполагаш с правно основание да я обработваш.</a:t>
            </a:r>
            <a:endParaRPr lang="en-US" dirty="0" smtClean="0"/>
          </a:p>
        </p:txBody>
      </p:sp>
      <p:cxnSp>
        <p:nvCxnSpPr>
          <p:cNvPr id="11" name="Elbow Connector 10"/>
          <p:cNvCxnSpPr>
            <a:stCxn id="10" idx="1"/>
            <a:endCxn id="7" idx="3"/>
          </p:cNvCxnSpPr>
          <p:nvPr/>
        </p:nvCxnSpPr>
        <p:spPr>
          <a:xfrm rot="10800000" flipV="1">
            <a:off x="4293032" y="3968944"/>
            <a:ext cx="1108129" cy="234402"/>
          </a:xfrm>
          <a:prstGeom prst="bentConnector3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Структура на правата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ED9760E-B40A-DC42-A79A-DAF468F11A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91889" y="1945039"/>
            <a:ext cx="3301139" cy="71292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Правила за повторна употреба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91891" y="2887851"/>
            <a:ext cx="3301139" cy="712922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Правила за защита на авторски права</a:t>
            </a:r>
            <a:endParaRPr lang="bg-BG" dirty="0"/>
          </a:p>
        </p:txBody>
      </p:sp>
      <p:sp>
        <p:nvSpPr>
          <p:cNvPr id="8" name="Rounded Rectangle 7"/>
          <p:cNvSpPr/>
          <p:nvPr/>
        </p:nvSpPr>
        <p:spPr>
          <a:xfrm>
            <a:off x="991892" y="3884908"/>
            <a:ext cx="3301139" cy="712922"/>
          </a:xfrm>
          <a:prstGeom prst="round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Правила за защита на личните данни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991892" y="4907797"/>
            <a:ext cx="3301139" cy="712922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Заключена информация</a:t>
            </a:r>
            <a:endParaRPr lang="el-GR" dirty="0"/>
          </a:p>
        </p:txBody>
      </p:sp>
      <p:sp>
        <p:nvSpPr>
          <p:cNvPr id="10" name="TextBox 9"/>
          <p:cNvSpPr txBox="1"/>
          <p:nvPr/>
        </p:nvSpPr>
        <p:spPr>
          <a:xfrm>
            <a:off x="5470902" y="2495227"/>
            <a:ext cx="3084162" cy="286232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Включва данни, които не могат да бъдат разпространени (например – търговска тайна, класифицирана  информация и </a:t>
            </a:r>
            <a:r>
              <a:rPr lang="bg-BG" dirty="0" err="1" smtClean="0"/>
              <a:t>др</a:t>
            </a:r>
            <a:r>
              <a:rPr lang="en-US" dirty="0" smtClean="0"/>
              <a:t>.</a:t>
            </a:r>
            <a:r>
              <a:rPr lang="bg-BG" dirty="0"/>
              <a:t>)</a:t>
            </a:r>
            <a:r>
              <a:rPr lang="en-US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По-скоро изключение, отколкото правило</a:t>
            </a:r>
            <a:r>
              <a:rPr lang="en-US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bg-BG" dirty="0" smtClean="0"/>
              <a:t>Следва да бъде обозначена като такава.</a:t>
            </a:r>
            <a:endParaRPr lang="el-GR" dirty="0"/>
          </a:p>
        </p:txBody>
      </p:sp>
      <p:cxnSp>
        <p:nvCxnSpPr>
          <p:cNvPr id="11" name="Elbow Connector 10"/>
          <p:cNvCxnSpPr>
            <a:stCxn id="10" idx="1"/>
            <a:endCxn id="9" idx="3"/>
          </p:cNvCxnSpPr>
          <p:nvPr/>
        </p:nvCxnSpPr>
        <p:spPr>
          <a:xfrm rot="10800000" flipV="1">
            <a:off x="4293032" y="3926388"/>
            <a:ext cx="1177871" cy="1337870"/>
          </a:xfrm>
          <a:prstGeom prst="bentConnector3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0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15895</TotalTime>
  <Words>2045</Words>
  <Application>Microsoft Office PowerPoint</Application>
  <PresentationFormat>On-screen Show (4:3)</PresentationFormat>
  <Paragraphs>246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Helvetica</vt:lpstr>
      <vt:lpstr>Wingdings</vt:lpstr>
      <vt:lpstr>Body</vt:lpstr>
      <vt:lpstr>Семинар „Координиране на езиковите ресурси в Европа”    „Правна рамка на предоставяне на данните”</vt:lpstr>
      <vt:lpstr>Основните въпроси</vt:lpstr>
      <vt:lpstr>Има ли новости в Директивата за повторна употреба на информацията в обществения сектор?</vt:lpstr>
      <vt:lpstr>Структура на правата</vt:lpstr>
      <vt:lpstr>Структура на правата</vt:lpstr>
      <vt:lpstr>Структура на правата</vt:lpstr>
      <vt:lpstr>Структура на правата</vt:lpstr>
      <vt:lpstr>Структура на правата</vt:lpstr>
      <vt:lpstr>Структура на правата</vt:lpstr>
      <vt:lpstr>Метафората на аспирина</vt:lpstr>
      <vt:lpstr>Как ELRC ще използва моите данни?</vt:lpstr>
      <vt:lpstr>Какви са етапите на „освобождаване“ на данните ми?</vt:lpstr>
      <vt:lpstr>Какви са етапите на „освобождаване“ на данните ми?</vt:lpstr>
      <vt:lpstr>Какви са етапите на „освобождаване“ на данните ми?</vt:lpstr>
      <vt:lpstr>Какви са етапите на „освобождаване“ на данните ми?</vt:lpstr>
      <vt:lpstr>Какви са етапите на „освобождаване“ на данните ми?</vt:lpstr>
      <vt:lpstr>Какви са етапите на „освобождаване“ на данните ми?</vt:lpstr>
      <vt:lpstr>Примери (1) Гърция</vt:lpstr>
      <vt:lpstr>Примери (2) Най-добри практики - Великобритания </vt:lpstr>
      <vt:lpstr>Примери (3) България  Промяна на ЗДОИ</vt:lpstr>
      <vt:lpstr>Примери (3) България  Кой е длъжен да дава информация?</vt:lpstr>
      <vt:lpstr>Примери (3) България  Режим на предоставяне на информация</vt:lpstr>
      <vt:lpstr>Примери (3) България  Формати, езици,   улеснения</vt:lpstr>
      <vt:lpstr>Примери (3) България  Тайните!</vt:lpstr>
      <vt:lpstr>Примери (3) България  Стандартни условия</vt:lpstr>
      <vt:lpstr>Примери (3) България – още за условията</vt:lpstr>
      <vt:lpstr>Примери (3) България  Активно публикуване на информация</vt:lpstr>
      <vt:lpstr>Примери (3) България – публикуване в отворен формат</vt:lpstr>
      <vt:lpstr>Правни въпроси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JRogova@mtitc.government.bg</dc:creator>
  <cp:lastModifiedBy>Jeneta Rogova</cp:lastModifiedBy>
  <cp:revision>425</cp:revision>
  <cp:lastPrinted>2016-03-17T11:31:40Z</cp:lastPrinted>
  <dcterms:created xsi:type="dcterms:W3CDTF">2015-01-09T09:23:11Z</dcterms:created>
  <dcterms:modified xsi:type="dcterms:W3CDTF">2016-03-30T07:26:57Z</dcterms:modified>
</cp:coreProperties>
</file>