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77" r:id="rId3"/>
    <p:sldId id="360" r:id="rId4"/>
    <p:sldId id="382" r:id="rId5"/>
    <p:sldId id="383" r:id="rId6"/>
    <p:sldId id="361" r:id="rId7"/>
    <p:sldId id="358" r:id="rId8"/>
  </p:sldIdLst>
  <p:sldSz cx="12192000" cy="6858000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99537" autoAdjust="0"/>
  </p:normalViewPr>
  <p:slideViewPr>
    <p:cSldViewPr snapToGrid="0">
      <p:cViewPr varScale="1">
        <p:scale>
          <a:sx n="88" d="100"/>
          <a:sy n="88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06B9D-CF85-4250-AE3C-906A36609CD6}" type="datetimeFigureOut">
              <a:rPr lang="bg-BG" smtClean="0"/>
              <a:pPr/>
              <a:t>17.5.2016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BD6BF-2968-471E-83B6-F4EA17A3C8B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2450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64363"/>
            <a:ext cx="9144000" cy="881207"/>
          </a:xfrm>
        </p:spPr>
        <p:txBody>
          <a:bodyPr anchor="b">
            <a:normAutofit/>
          </a:bodyPr>
          <a:lstStyle>
            <a:lvl1pPr algn="ctr">
              <a:defRPr sz="4800">
                <a:latin typeface="Palatino Linotype" panose="0204050205050503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Palatino Linotype" panose="020405020505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Palatino Linotype" panose="02040502050505030304" pitchFamily="18" charset="0"/>
              </a:defRPr>
            </a:lvl1pPr>
          </a:lstStyle>
          <a:p>
            <a:r>
              <a:rPr lang="bg-BG" dirty="0" smtClean="0"/>
              <a:t>11.05.2015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8FAE0017-598B-462B-8C1E-FC0140D39A91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50067" y="6356350"/>
            <a:ext cx="4685016" cy="365125"/>
          </a:xfrm>
        </p:spPr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ru-RU" dirty="0" smtClean="0"/>
              <a:t>Политически кабинет на Заместник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</a:t>
            </a:r>
            <a:endParaRPr lang="bg-BG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38200" y="3418609"/>
            <a:ext cx="10515600" cy="103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838200" y="6312045"/>
            <a:ext cx="10515600" cy="103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http://pravoto.com/site/images/stories/razni/gerb_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143" y="351099"/>
            <a:ext cx="1858864" cy="179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41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C083-08AB-4447-A371-D4887A36786D}" type="datetime1">
              <a:rPr lang="bg-BG" smtClean="0"/>
              <a:pPr/>
              <a:t>17.5.2016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Политически кабинет на Заместник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</a:t>
            </a: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017-598B-462B-8C1E-FC0140D39A9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9429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167E-37CB-4EE4-9EEE-0D4993B6FB00}" type="datetime1">
              <a:rPr lang="bg-BG" smtClean="0"/>
              <a:pPr/>
              <a:t>17.5.2016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Политически кабинет на Заместник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</a:t>
            </a: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017-598B-462B-8C1E-FC0140D39A9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962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2402"/>
          </a:xfrm>
        </p:spPr>
        <p:txBody>
          <a:bodyPr>
            <a:normAutofit/>
          </a:bodyPr>
          <a:lstStyle>
            <a:lvl1pPr>
              <a:defRPr sz="3200">
                <a:latin typeface="Palatino Linotype" panose="0204050205050503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8081"/>
            <a:ext cx="10515600" cy="4898882"/>
          </a:xfrm>
        </p:spPr>
        <p:txBody>
          <a:bodyPr>
            <a:normAutofit/>
          </a:bodyPr>
          <a:lstStyle>
            <a:lvl1pPr>
              <a:defRPr sz="2200">
                <a:latin typeface="Palatino Linotype" panose="02040502050505030304" pitchFamily="18" charset="0"/>
              </a:defRPr>
            </a:lvl1pPr>
            <a:lvl2pPr>
              <a:defRPr sz="2200">
                <a:latin typeface="Palatino Linotype" panose="02040502050505030304" pitchFamily="18" charset="0"/>
              </a:defRPr>
            </a:lvl2pPr>
            <a:lvl3pPr>
              <a:defRPr sz="2200">
                <a:latin typeface="Palatino Linotype" panose="02040502050505030304" pitchFamily="18" charset="0"/>
              </a:defRPr>
            </a:lvl3pPr>
            <a:lvl4pPr>
              <a:defRPr sz="2200">
                <a:latin typeface="Palatino Linotype" panose="02040502050505030304" pitchFamily="18" charset="0"/>
              </a:defRPr>
            </a:lvl4pPr>
            <a:lvl5pPr>
              <a:defRPr sz="22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8A019513-14F2-4F73-83C4-DE02F769AA17}" type="datetime1">
              <a:rPr lang="bg-BG" smtClean="0"/>
              <a:pPr/>
              <a:t>17.5.2016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50067" y="6356350"/>
            <a:ext cx="4685016" cy="365125"/>
          </a:xfrm>
        </p:spPr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r>
              <a:rPr lang="ru-RU" dirty="0" smtClean="0"/>
              <a:t>Политически кабинет на Заместник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</a:t>
            </a: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8FAE0017-598B-462B-8C1E-FC0140D39A91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21" name="Straight Connector 20"/>
          <p:cNvCxnSpPr/>
          <p:nvPr userDrawn="1"/>
        </p:nvCxnSpPr>
        <p:spPr>
          <a:xfrm flipV="1">
            <a:off x="838200" y="1001973"/>
            <a:ext cx="10515600" cy="103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38200" y="6312045"/>
            <a:ext cx="10515600" cy="103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81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0592-1E02-4A5A-A855-DC40DF985E6C}" type="datetime1">
              <a:rPr lang="bg-BG" smtClean="0"/>
              <a:pPr/>
              <a:t>17.5.2016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Политически кабинет на Заместник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</a:t>
            </a: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017-598B-462B-8C1E-FC0140D39A9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1929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552E-01AC-4EBA-8ADE-C0089E167FB3}" type="datetime1">
              <a:rPr lang="bg-BG" smtClean="0"/>
              <a:pPr/>
              <a:t>17.5.2016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Политически кабинет на Заместник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</a:t>
            </a:r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017-598B-462B-8C1E-FC0140D39A9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551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14EE-000C-41D9-9408-080D24CBD311}" type="datetime1">
              <a:rPr lang="bg-BG" smtClean="0"/>
              <a:pPr/>
              <a:t>17.5.2016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Политически кабинет на Заместник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</a:t>
            </a:r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017-598B-462B-8C1E-FC0140D39A9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2230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C211-F83F-4FEE-89FF-6FA73F4EB3A1}" type="datetime1">
              <a:rPr lang="bg-BG" smtClean="0"/>
              <a:pPr/>
              <a:t>17.5.2016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Политически кабинет на Заместник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017-598B-462B-8C1E-FC0140D39A9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902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0970-C0B8-4E14-9141-EDE42A14791E}" type="datetime1">
              <a:rPr lang="bg-BG" smtClean="0"/>
              <a:pPr/>
              <a:t>17.5.2016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Политически кабинет на Заместник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017-598B-462B-8C1E-FC0140D39A9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2591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1BF5-C405-4B34-9E44-1C990D279FEA}" type="datetime1">
              <a:rPr lang="bg-BG" smtClean="0"/>
              <a:pPr/>
              <a:t>17.5.2016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Политически кабинет на Заместник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</a:t>
            </a:r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017-598B-462B-8C1E-FC0140D39A9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43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8702-5F3B-438F-A624-1D883595CA26}" type="datetime1">
              <a:rPr lang="bg-BG" smtClean="0"/>
              <a:pPr/>
              <a:t>17.5.2016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Политически кабинет на Заместник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</a:t>
            </a:r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017-598B-462B-8C1E-FC0140D39A9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2044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6D971-3D22-4294-BFF2-DDE0906B8325}" type="datetime1">
              <a:rPr lang="bg-BG" smtClean="0"/>
              <a:pPr/>
              <a:t>17.5.2016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Политически кабинет на Заместник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</a:t>
            </a: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E0017-598B-462B-8C1E-FC0140D39A9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5429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72477"/>
            <a:ext cx="9144000" cy="881207"/>
          </a:xfrm>
        </p:spPr>
        <p:txBody>
          <a:bodyPr>
            <a:noAutofit/>
          </a:bodyPr>
          <a:lstStyle/>
          <a:p>
            <a:r>
              <a:rPr lang="bg-BG" sz="3600" dirty="0" smtClean="0">
                <a:solidFill>
                  <a:srgbClr val="002060"/>
                </a:solidFill>
              </a:rPr>
              <a:t>Отворени данни – какво предстои</a:t>
            </a:r>
            <a:endParaRPr lang="bg-BG" sz="3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66241"/>
            <a:ext cx="9144000" cy="2341562"/>
          </a:xfrm>
        </p:spPr>
        <p:txBody>
          <a:bodyPr>
            <a:normAutofit/>
          </a:bodyPr>
          <a:lstStyle/>
          <a:p>
            <a:endParaRPr lang="bg-BG" sz="3600" b="1" i="1" dirty="0" smtClean="0"/>
          </a:p>
          <a:p>
            <a:r>
              <a:rPr lang="bg-BG" sz="2000" i="1" dirty="0" smtClean="0"/>
              <a:t>Политически кабинет на з</a:t>
            </a:r>
            <a:r>
              <a:rPr lang="ru-RU" sz="2000" i="1" dirty="0" smtClean="0"/>
              <a:t>аместник министър-председателя по коалиционна политика и </a:t>
            </a:r>
            <a:r>
              <a:rPr lang="bg-BG" sz="2000" i="1" dirty="0" smtClean="0"/>
              <a:t>държавна</a:t>
            </a:r>
            <a:r>
              <a:rPr lang="ru-RU" sz="2000" i="1" dirty="0" smtClean="0"/>
              <a:t> администрация и министър на вътрешните работи</a:t>
            </a:r>
          </a:p>
          <a:p>
            <a:endParaRPr lang="bg-BG" sz="2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017-598B-462B-8C1E-FC0140D39A91}" type="slidenum">
              <a:rPr lang="bg-BG" smtClean="0"/>
              <a:pPr/>
              <a:t>1</a:t>
            </a:fld>
            <a:endParaRPr lang="bg-BG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Palatino Linotype" panose="02040502050505030304" pitchFamily="18" charset="0"/>
              </a:defRPr>
            </a:lvl1pPr>
          </a:lstStyle>
          <a:p>
            <a:r>
              <a:rPr lang="bg-BG" dirty="0" smtClean="0"/>
              <a:t>12.01.2016</a:t>
            </a:r>
          </a:p>
        </p:txBody>
      </p:sp>
    </p:spTree>
    <p:extLst>
      <p:ext uri="{BB962C8B-B14F-4D97-AF65-F5344CB8AC3E}">
        <p14:creationId xmlns:p14="http://schemas.microsoft.com/office/powerpoint/2010/main" val="218655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solidFill>
                  <a:srgbClr val="002060"/>
                </a:solidFill>
              </a:rPr>
              <a:t>Съдържание</a:t>
            </a:r>
            <a:endParaRPr lang="bg-BG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FAE0017-598B-462B-8C1E-FC0140D39A91}" type="slidenum">
              <a:rPr lang="bg-BG" smtClean="0"/>
              <a:pPr/>
              <a:t>2</a:t>
            </a:fld>
            <a:endParaRPr lang="bg-BG" dirty="0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97530" y="6356350"/>
            <a:ext cx="5817869" cy="365125"/>
          </a:xfrm>
        </p:spPr>
        <p:txBody>
          <a:bodyPr/>
          <a:lstStyle/>
          <a:p>
            <a:r>
              <a:rPr lang="ru-RU" dirty="0" smtClean="0"/>
              <a:t>Политически кабинет на </a:t>
            </a:r>
            <a:r>
              <a:rPr lang="ru-RU" dirty="0"/>
              <a:t>з</a:t>
            </a:r>
            <a:r>
              <a:rPr lang="ru-RU" dirty="0" smtClean="0"/>
              <a:t>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 и министър на вътрешните работи</a:t>
            </a:r>
            <a:endParaRPr lang="bg-BG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Palatino Linotype" panose="02040502050505030304" pitchFamily="18" charset="0"/>
              </a:defRPr>
            </a:lvl1pPr>
          </a:lstStyle>
          <a:p>
            <a:r>
              <a:rPr lang="bg-BG" dirty="0" smtClean="0"/>
              <a:t>12.01.2016</a:t>
            </a:r>
          </a:p>
        </p:txBody>
      </p:sp>
      <p:sp>
        <p:nvSpPr>
          <p:cNvPr id="27" name="CustomShape 5"/>
          <p:cNvSpPr/>
          <p:nvPr/>
        </p:nvSpPr>
        <p:spPr>
          <a:xfrm>
            <a:off x="1793880" y="2491560"/>
            <a:ext cx="9578160" cy="767520"/>
          </a:xfrm>
          <a:prstGeom prst="rect">
            <a:avLst/>
          </a:prstGeom>
          <a:solidFill>
            <a:srgbClr val="FFFFFF"/>
          </a:solidFill>
          <a:ln w="1260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Организационен аспект</a:t>
            </a:r>
            <a:endParaRPr dirty="0"/>
          </a:p>
        </p:txBody>
      </p:sp>
      <p:sp>
        <p:nvSpPr>
          <p:cNvPr id="28" name="CustomShape 6"/>
          <p:cNvSpPr/>
          <p:nvPr/>
        </p:nvSpPr>
        <p:spPr>
          <a:xfrm>
            <a:off x="818280" y="2491560"/>
            <a:ext cx="805680" cy="767520"/>
          </a:xfrm>
          <a:prstGeom prst="rect">
            <a:avLst/>
          </a:prstGeom>
          <a:solidFill>
            <a:srgbClr val="FFFFFF"/>
          </a:solidFill>
          <a:ln w="1260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Palatino Linotype"/>
                <a:ea typeface="DejaVu Sans"/>
              </a:rPr>
              <a:t>2</a:t>
            </a:r>
            <a:endParaRPr dirty="0"/>
          </a:p>
        </p:txBody>
      </p:sp>
      <p:sp>
        <p:nvSpPr>
          <p:cNvPr id="29" name="CustomShape 7"/>
          <p:cNvSpPr/>
          <p:nvPr/>
        </p:nvSpPr>
        <p:spPr>
          <a:xfrm>
            <a:off x="1793880" y="3401280"/>
            <a:ext cx="9578160" cy="767520"/>
          </a:xfrm>
          <a:prstGeom prst="rect">
            <a:avLst/>
          </a:prstGeom>
          <a:solidFill>
            <a:srgbClr val="FFFFFF"/>
          </a:solidFill>
          <a:ln w="1260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Технологичен аспект</a:t>
            </a:r>
            <a:endParaRPr dirty="0"/>
          </a:p>
        </p:txBody>
      </p:sp>
      <p:sp>
        <p:nvSpPr>
          <p:cNvPr id="30" name="CustomShape 8"/>
          <p:cNvSpPr/>
          <p:nvPr/>
        </p:nvSpPr>
        <p:spPr>
          <a:xfrm>
            <a:off x="818280" y="3401280"/>
            <a:ext cx="805680" cy="767520"/>
          </a:xfrm>
          <a:prstGeom prst="rect">
            <a:avLst/>
          </a:prstGeom>
          <a:solidFill>
            <a:srgbClr val="FFFFFF"/>
          </a:solidFill>
          <a:ln w="1260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Palatino Linotype"/>
                <a:ea typeface="DejaVu Sans"/>
              </a:rPr>
              <a:t>3</a:t>
            </a:r>
            <a:endParaRPr/>
          </a:p>
        </p:txBody>
      </p:sp>
      <p:sp>
        <p:nvSpPr>
          <p:cNvPr id="31" name="CustomShape 9"/>
          <p:cNvSpPr/>
          <p:nvPr/>
        </p:nvSpPr>
        <p:spPr>
          <a:xfrm>
            <a:off x="1793880" y="4311000"/>
            <a:ext cx="9578160" cy="767520"/>
          </a:xfrm>
          <a:prstGeom prst="rect">
            <a:avLst/>
          </a:prstGeom>
          <a:solidFill>
            <a:srgbClr val="FFFFFF"/>
          </a:solidFill>
          <a:ln w="1260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Цели</a:t>
            </a:r>
            <a:endParaRPr dirty="0"/>
          </a:p>
        </p:txBody>
      </p:sp>
      <p:sp>
        <p:nvSpPr>
          <p:cNvPr id="32" name="CustomShape 10"/>
          <p:cNvSpPr/>
          <p:nvPr/>
        </p:nvSpPr>
        <p:spPr>
          <a:xfrm>
            <a:off x="818280" y="4311000"/>
            <a:ext cx="805680" cy="767520"/>
          </a:xfrm>
          <a:prstGeom prst="rect">
            <a:avLst/>
          </a:prstGeom>
          <a:solidFill>
            <a:srgbClr val="FFFFFF"/>
          </a:solidFill>
          <a:ln w="1260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Palatino Linotype"/>
                <a:ea typeface="DejaVu Sans"/>
              </a:rPr>
              <a:t>4</a:t>
            </a:r>
            <a:endParaRPr/>
          </a:p>
        </p:txBody>
      </p:sp>
      <p:sp>
        <p:nvSpPr>
          <p:cNvPr id="14" name="CustomShape 5"/>
          <p:cNvSpPr/>
          <p:nvPr/>
        </p:nvSpPr>
        <p:spPr>
          <a:xfrm>
            <a:off x="1793880" y="1546680"/>
            <a:ext cx="9578160" cy="767520"/>
          </a:xfrm>
          <a:prstGeom prst="rect">
            <a:avLst/>
          </a:prstGeom>
          <a:solidFill>
            <a:srgbClr val="FFFFFF"/>
          </a:solidFill>
          <a:ln w="1260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Правен аспект</a:t>
            </a:r>
            <a:endParaRPr dirty="0"/>
          </a:p>
        </p:txBody>
      </p:sp>
      <p:sp>
        <p:nvSpPr>
          <p:cNvPr id="15" name="CustomShape 6"/>
          <p:cNvSpPr/>
          <p:nvPr/>
        </p:nvSpPr>
        <p:spPr>
          <a:xfrm>
            <a:off x="818280" y="1546680"/>
            <a:ext cx="805680" cy="767520"/>
          </a:xfrm>
          <a:prstGeom prst="rect">
            <a:avLst/>
          </a:prstGeom>
          <a:solidFill>
            <a:srgbClr val="FFFFFF"/>
          </a:solidFill>
          <a:ln w="12600">
            <a:solidFill>
              <a:srgbClr val="002060"/>
            </a:solidFill>
            <a:miter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bg-BG" sz="2400" dirty="0" smtClean="0">
                <a:solidFill>
                  <a:srgbClr val="000000"/>
                </a:solidFill>
                <a:latin typeface="Palatino Linotype"/>
                <a:ea typeface="DejaVu Sans"/>
              </a:rPr>
              <a:t>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761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solidFill>
                  <a:srgbClr val="002060"/>
                </a:solidFill>
              </a:rPr>
              <a:t>Правен аспект – следващи стъпки</a:t>
            </a:r>
            <a:endParaRPr lang="bg-BG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FAE0017-598B-462B-8C1E-FC0140D39A91}" type="slidenum">
              <a:rPr lang="bg-BG" smtClean="0"/>
              <a:pPr/>
              <a:t>3</a:t>
            </a:fld>
            <a:endParaRPr lang="bg-BG" dirty="0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97530" y="6356350"/>
            <a:ext cx="5817869" cy="365125"/>
          </a:xfrm>
        </p:spPr>
        <p:txBody>
          <a:bodyPr/>
          <a:lstStyle/>
          <a:p>
            <a:r>
              <a:rPr lang="ru-RU" dirty="0" smtClean="0"/>
              <a:t>Политически кабинет на </a:t>
            </a:r>
            <a:r>
              <a:rPr lang="ru-RU" dirty="0"/>
              <a:t>з</a:t>
            </a:r>
            <a:r>
              <a:rPr lang="ru-RU" dirty="0" smtClean="0"/>
              <a:t>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 и министър на вътрешните работи</a:t>
            </a:r>
            <a:endParaRPr lang="bg-BG" dirty="0"/>
          </a:p>
        </p:txBody>
      </p:sp>
      <p:sp>
        <p:nvSpPr>
          <p:cNvPr id="11" name="Rectangle 10"/>
          <p:cNvSpPr/>
          <p:nvPr/>
        </p:nvSpPr>
        <p:spPr>
          <a:xfrm>
            <a:off x="1762560" y="1279358"/>
            <a:ext cx="9582773" cy="12535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Приемане на наредбата към Закона за достъп до обществена информация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Стандартни лицензи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Правила за публикуване</a:t>
            </a:r>
            <a:endParaRPr lang="ru-RU" sz="16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2557" y="2873698"/>
            <a:ext cx="9582773" cy="104907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Приемане на ЗИД на закона за електронното управление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Политики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Техническа подкрепа</a:t>
            </a:r>
            <a:endParaRPr lang="ru-RU" sz="16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43309" y="1278564"/>
            <a:ext cx="807027" cy="76892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2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1</a:t>
            </a:r>
            <a:endParaRPr lang="bg-BG" sz="2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3309" y="2873698"/>
            <a:ext cx="807027" cy="76892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2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2</a:t>
            </a:r>
            <a:endParaRPr lang="bg-BG" sz="2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62554" y="4295096"/>
            <a:ext cx="9582776" cy="11730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Приемане на нова наредба към Закона за електронното управление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Дефиниране на конкретни изисквания за експорт на отворени данни </a:t>
            </a:r>
            <a:r>
              <a:rPr lang="bg-BG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към </a:t>
            </a:r>
            <a:r>
              <a:rPr lang="bg-BG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информационните системи</a:t>
            </a:r>
            <a:endParaRPr lang="bg-BG" sz="16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1144" y="4295096"/>
            <a:ext cx="807027" cy="76892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2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3</a:t>
            </a:r>
            <a:endParaRPr lang="bg-BG" sz="2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Palatino Linotype" panose="02040502050505030304" pitchFamily="18" charset="0"/>
              </a:defRPr>
            </a:lvl1pPr>
          </a:lstStyle>
          <a:p>
            <a:r>
              <a:rPr lang="bg-BG" dirty="0" smtClean="0"/>
              <a:t>12.01.2016</a:t>
            </a:r>
          </a:p>
        </p:txBody>
      </p:sp>
    </p:spTree>
    <p:extLst>
      <p:ext uri="{BB962C8B-B14F-4D97-AF65-F5344CB8AC3E}">
        <p14:creationId xmlns:p14="http://schemas.microsoft.com/office/powerpoint/2010/main" val="38669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solidFill>
                  <a:srgbClr val="002060"/>
                </a:solidFill>
              </a:rPr>
              <a:t>Организационен аспект – следващи стъпки</a:t>
            </a:r>
            <a:endParaRPr lang="bg-BG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FAE0017-598B-462B-8C1E-FC0140D39A91}" type="slidenum">
              <a:rPr lang="bg-BG" smtClean="0"/>
              <a:pPr/>
              <a:t>4</a:t>
            </a:fld>
            <a:endParaRPr lang="bg-BG" dirty="0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97530" y="6356350"/>
            <a:ext cx="5817869" cy="365125"/>
          </a:xfrm>
        </p:spPr>
        <p:txBody>
          <a:bodyPr/>
          <a:lstStyle/>
          <a:p>
            <a:r>
              <a:rPr lang="ru-RU" dirty="0" smtClean="0"/>
              <a:t>Политически кабинет на </a:t>
            </a:r>
            <a:r>
              <a:rPr lang="ru-RU" dirty="0"/>
              <a:t>з</a:t>
            </a:r>
            <a:r>
              <a:rPr lang="ru-RU" dirty="0" smtClean="0"/>
              <a:t>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 и министър на вътрешните работи</a:t>
            </a:r>
            <a:endParaRPr lang="bg-BG" dirty="0"/>
          </a:p>
        </p:txBody>
      </p:sp>
      <p:sp>
        <p:nvSpPr>
          <p:cNvPr id="11" name="Rectangle 10"/>
          <p:cNvSpPr/>
          <p:nvPr/>
        </p:nvSpPr>
        <p:spPr>
          <a:xfrm>
            <a:off x="1762560" y="1279358"/>
            <a:ext cx="9582773" cy="135411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Създавне на звено за отворени данни към Държавна агенция «Електронно управление»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Система за докладване на проблеми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Техническа координация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Обучения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Административно-наказателна </a:t>
            </a:r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дейност</a:t>
            </a:r>
            <a:endParaRPr lang="ru-RU" sz="16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2557" y="2873698"/>
            <a:ext cx="9582773" cy="104907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Проекти по ОПДУ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Надграждане на портала за отворени данни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Всички информационни системи трябва да имат интерфейси за отворени данни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43309" y="1278564"/>
            <a:ext cx="807027" cy="76892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2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1</a:t>
            </a:r>
            <a:endParaRPr lang="bg-BG" sz="2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3309" y="2873698"/>
            <a:ext cx="807027" cy="76892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2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2</a:t>
            </a:r>
            <a:endParaRPr lang="bg-BG" sz="2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62554" y="4295096"/>
            <a:ext cx="9582776" cy="11730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Приемане на нови масиви от данни за отваряне всяка година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От Министерски съвет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От всяка от институциите</a:t>
            </a:r>
            <a:endParaRPr lang="bg-BG" sz="16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1144" y="4295096"/>
            <a:ext cx="807027" cy="76892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2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3</a:t>
            </a:r>
            <a:endParaRPr lang="bg-BG" sz="2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Palatino Linotype" panose="02040502050505030304" pitchFamily="18" charset="0"/>
              </a:defRPr>
            </a:lvl1pPr>
          </a:lstStyle>
          <a:p>
            <a:r>
              <a:rPr lang="bg-BG" dirty="0" smtClean="0"/>
              <a:t>12.01.2016</a:t>
            </a:r>
          </a:p>
        </p:txBody>
      </p:sp>
    </p:spTree>
    <p:extLst>
      <p:ext uri="{BB962C8B-B14F-4D97-AF65-F5344CB8AC3E}">
        <p14:creationId xmlns:p14="http://schemas.microsoft.com/office/powerpoint/2010/main" val="95685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solidFill>
                  <a:srgbClr val="002060"/>
                </a:solidFill>
              </a:rPr>
              <a:t>Технологичен аспект – следващи стъпки</a:t>
            </a:r>
            <a:endParaRPr lang="bg-BG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FAE0017-598B-462B-8C1E-FC0140D39A91}" type="slidenum">
              <a:rPr lang="bg-BG" smtClean="0"/>
              <a:pPr/>
              <a:t>5</a:t>
            </a:fld>
            <a:endParaRPr lang="bg-BG" dirty="0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97530" y="6356350"/>
            <a:ext cx="5817869" cy="365125"/>
          </a:xfrm>
        </p:spPr>
        <p:txBody>
          <a:bodyPr/>
          <a:lstStyle/>
          <a:p>
            <a:r>
              <a:rPr lang="ru-RU" dirty="0" smtClean="0"/>
              <a:t>Политически кабинет на </a:t>
            </a:r>
            <a:r>
              <a:rPr lang="ru-RU" dirty="0"/>
              <a:t>з</a:t>
            </a:r>
            <a:r>
              <a:rPr lang="ru-RU" dirty="0" smtClean="0"/>
              <a:t>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 и министър на вътрешните работи</a:t>
            </a:r>
            <a:endParaRPr lang="bg-BG" dirty="0"/>
          </a:p>
        </p:txBody>
      </p:sp>
      <p:sp>
        <p:nvSpPr>
          <p:cNvPr id="11" name="Rectangle 10"/>
          <p:cNvSpPr/>
          <p:nvPr/>
        </p:nvSpPr>
        <p:spPr>
          <a:xfrm>
            <a:off x="1762560" y="1279358"/>
            <a:ext cx="9582773" cy="12535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Стандартизиране на интерфейси и метаданни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Схеми на данните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Управление на промените в структурата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„Свързани данни“</a:t>
            </a:r>
            <a:endParaRPr lang="ru-RU" sz="16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2557" y="2873698"/>
            <a:ext cx="9582773" cy="104907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Насоки към заданията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Препоръчителни типове заявки и справки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Запазване на производителността на системите при висок интерес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43309" y="1278564"/>
            <a:ext cx="807027" cy="76892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2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1</a:t>
            </a:r>
            <a:endParaRPr lang="bg-BG" sz="2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3309" y="2873698"/>
            <a:ext cx="807027" cy="76892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2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2</a:t>
            </a:r>
            <a:endParaRPr lang="bg-BG" sz="2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62554" y="4295096"/>
            <a:ext cx="9582776" cy="11730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Инструменти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Автоматизирано качване на данни на портала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Визуализации и </a:t>
            </a:r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анализи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Библиотеки за използване в информационните системи</a:t>
            </a:r>
            <a:endParaRPr lang="ru-RU" sz="16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1144" y="4295096"/>
            <a:ext cx="807027" cy="76892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2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3</a:t>
            </a:r>
            <a:endParaRPr lang="bg-BG" sz="2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Palatino Linotype" panose="02040502050505030304" pitchFamily="18" charset="0"/>
              </a:defRPr>
            </a:lvl1pPr>
          </a:lstStyle>
          <a:p>
            <a:r>
              <a:rPr lang="bg-BG" dirty="0" smtClean="0"/>
              <a:t>12.01.2016</a:t>
            </a:r>
          </a:p>
        </p:txBody>
      </p:sp>
    </p:spTree>
    <p:extLst>
      <p:ext uri="{BB962C8B-B14F-4D97-AF65-F5344CB8AC3E}">
        <p14:creationId xmlns:p14="http://schemas.microsoft.com/office/powerpoint/2010/main" val="34842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dirty="0" smtClean="0">
                <a:solidFill>
                  <a:srgbClr val="002060"/>
                </a:solidFill>
              </a:rPr>
              <a:t>Цели</a:t>
            </a:r>
            <a:endParaRPr lang="bg-BG" dirty="0">
              <a:solidFill>
                <a:srgbClr val="002060"/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FAE0017-598B-462B-8C1E-FC0140D39A91}" type="slidenum">
              <a:rPr lang="bg-BG" smtClean="0"/>
              <a:pPr/>
              <a:t>6</a:t>
            </a:fld>
            <a:endParaRPr lang="bg-BG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1163632"/>
            <a:ext cx="10515600" cy="5008570"/>
            <a:chOff x="797517" y="1161723"/>
            <a:chExt cx="10675128" cy="5142258"/>
          </a:xfrm>
        </p:grpSpPr>
        <p:sp>
          <p:nvSpPr>
            <p:cNvPr id="5" name="Freeform 4"/>
            <p:cNvSpPr/>
            <p:nvPr/>
          </p:nvSpPr>
          <p:spPr>
            <a:xfrm>
              <a:off x="7559721" y="3790663"/>
              <a:ext cx="3912924" cy="2513318"/>
            </a:xfrm>
            <a:custGeom>
              <a:avLst/>
              <a:gdLst>
                <a:gd name="connsiteX0" fmla="*/ 0 w 2533834"/>
                <a:gd name="connsiteY0" fmla="*/ 164135 h 1641350"/>
                <a:gd name="connsiteX1" fmla="*/ 164135 w 2533834"/>
                <a:gd name="connsiteY1" fmla="*/ 0 h 1641350"/>
                <a:gd name="connsiteX2" fmla="*/ 2369699 w 2533834"/>
                <a:gd name="connsiteY2" fmla="*/ 0 h 1641350"/>
                <a:gd name="connsiteX3" fmla="*/ 2533834 w 2533834"/>
                <a:gd name="connsiteY3" fmla="*/ 164135 h 1641350"/>
                <a:gd name="connsiteX4" fmla="*/ 2533834 w 2533834"/>
                <a:gd name="connsiteY4" fmla="*/ 1477215 h 1641350"/>
                <a:gd name="connsiteX5" fmla="*/ 2369699 w 2533834"/>
                <a:gd name="connsiteY5" fmla="*/ 1641350 h 1641350"/>
                <a:gd name="connsiteX6" fmla="*/ 164135 w 2533834"/>
                <a:gd name="connsiteY6" fmla="*/ 1641350 h 1641350"/>
                <a:gd name="connsiteX7" fmla="*/ 0 w 2533834"/>
                <a:gd name="connsiteY7" fmla="*/ 1477215 h 1641350"/>
                <a:gd name="connsiteX8" fmla="*/ 0 w 2533834"/>
                <a:gd name="connsiteY8" fmla="*/ 164135 h 16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3834" h="1641350">
                  <a:moveTo>
                    <a:pt x="0" y="164135"/>
                  </a:moveTo>
                  <a:cubicBezTo>
                    <a:pt x="0" y="73486"/>
                    <a:pt x="73486" y="0"/>
                    <a:pt x="164135" y="0"/>
                  </a:cubicBezTo>
                  <a:lnTo>
                    <a:pt x="2369699" y="0"/>
                  </a:lnTo>
                  <a:cubicBezTo>
                    <a:pt x="2460348" y="0"/>
                    <a:pt x="2533834" y="73486"/>
                    <a:pt x="2533834" y="164135"/>
                  </a:cubicBezTo>
                  <a:lnTo>
                    <a:pt x="2533834" y="1477215"/>
                  </a:lnTo>
                  <a:cubicBezTo>
                    <a:pt x="2533834" y="1567864"/>
                    <a:pt x="2460348" y="1641350"/>
                    <a:pt x="2369699" y="1641350"/>
                  </a:cubicBezTo>
                  <a:lnTo>
                    <a:pt x="164135" y="1641350"/>
                  </a:lnTo>
                  <a:cubicBezTo>
                    <a:pt x="73486" y="1641350"/>
                    <a:pt x="0" y="1567864"/>
                    <a:pt x="0" y="1477215"/>
                  </a:cubicBezTo>
                  <a:lnTo>
                    <a:pt x="0" y="164135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  <a:hueOff val="402493"/>
                <a:satOff val="-9802"/>
                <a:lumOff val="4289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49545" tIns="108000" rIns="89395" bIns="89395" numCol="1" spcCol="1270" anchor="t" anchorCtr="0">
              <a:noAutofit/>
            </a:bodyPr>
            <a:lstStyle/>
            <a:p>
              <a:pPr marL="171450" lvl="1" indent="-1714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По-широко  използване от бизнеса и гражданите</a:t>
              </a:r>
              <a:endParaRPr lang="ru-RU" sz="1400" dirty="0">
                <a:solidFill>
                  <a:schemeClr val="tx1"/>
                </a:solidFill>
                <a:latin typeface="Palatino Linotype" panose="02040502050505030304" pitchFamily="18" charset="0"/>
              </a:endParaRPr>
            </a:p>
            <a:p>
              <a:pPr marL="171450" lvl="1" indent="-1714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Обратна връзка към администраторите на данни</a:t>
              </a:r>
            </a:p>
            <a:p>
              <a:pPr marL="171450" lvl="1" indent="-1714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Вземане на решения на база на данните</a:t>
              </a:r>
              <a:endParaRPr lang="ru-RU" sz="1400" dirty="0">
                <a:solidFill>
                  <a:schemeClr val="tx1"/>
                </a:solidFill>
                <a:latin typeface="Palatino Linotype" panose="02040502050505030304" pitchFamily="18" charset="0"/>
              </a:endParaRPr>
            </a:p>
            <a:p>
              <a:pPr marL="171450" lvl="1" indent="-1714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Добавена стойност</a:t>
              </a:r>
              <a:endParaRPr lang="ru-RU" sz="1400" dirty="0">
                <a:solidFill>
                  <a:schemeClr val="tx1"/>
                </a:solidFill>
                <a:latin typeface="Palatino Linotype" panose="02040502050505030304" pitchFamily="18" charset="0"/>
              </a:endParaRP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200" dirty="0">
                <a:solidFill>
                  <a:schemeClr val="tx1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797518" y="3790663"/>
              <a:ext cx="3720182" cy="2513318"/>
            </a:xfrm>
            <a:custGeom>
              <a:avLst/>
              <a:gdLst>
                <a:gd name="connsiteX0" fmla="*/ 0 w 2533834"/>
                <a:gd name="connsiteY0" fmla="*/ 164135 h 1641350"/>
                <a:gd name="connsiteX1" fmla="*/ 164135 w 2533834"/>
                <a:gd name="connsiteY1" fmla="*/ 0 h 1641350"/>
                <a:gd name="connsiteX2" fmla="*/ 2369699 w 2533834"/>
                <a:gd name="connsiteY2" fmla="*/ 0 h 1641350"/>
                <a:gd name="connsiteX3" fmla="*/ 2533834 w 2533834"/>
                <a:gd name="connsiteY3" fmla="*/ 164135 h 1641350"/>
                <a:gd name="connsiteX4" fmla="*/ 2533834 w 2533834"/>
                <a:gd name="connsiteY4" fmla="*/ 1477215 h 1641350"/>
                <a:gd name="connsiteX5" fmla="*/ 2369699 w 2533834"/>
                <a:gd name="connsiteY5" fmla="*/ 1641350 h 1641350"/>
                <a:gd name="connsiteX6" fmla="*/ 164135 w 2533834"/>
                <a:gd name="connsiteY6" fmla="*/ 1641350 h 1641350"/>
                <a:gd name="connsiteX7" fmla="*/ 0 w 2533834"/>
                <a:gd name="connsiteY7" fmla="*/ 1477215 h 1641350"/>
                <a:gd name="connsiteX8" fmla="*/ 0 w 2533834"/>
                <a:gd name="connsiteY8" fmla="*/ 164135 h 16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3834" h="1641350">
                  <a:moveTo>
                    <a:pt x="0" y="164135"/>
                  </a:moveTo>
                  <a:cubicBezTo>
                    <a:pt x="0" y="73486"/>
                    <a:pt x="73486" y="0"/>
                    <a:pt x="164135" y="0"/>
                  </a:cubicBezTo>
                  <a:lnTo>
                    <a:pt x="2369699" y="0"/>
                  </a:lnTo>
                  <a:cubicBezTo>
                    <a:pt x="2460348" y="0"/>
                    <a:pt x="2533834" y="73486"/>
                    <a:pt x="2533834" y="164135"/>
                  </a:cubicBezTo>
                  <a:lnTo>
                    <a:pt x="2533834" y="1477215"/>
                  </a:lnTo>
                  <a:cubicBezTo>
                    <a:pt x="2533834" y="1567864"/>
                    <a:pt x="2460348" y="1641350"/>
                    <a:pt x="2369699" y="1641350"/>
                  </a:cubicBezTo>
                  <a:lnTo>
                    <a:pt x="164135" y="1641350"/>
                  </a:lnTo>
                  <a:cubicBezTo>
                    <a:pt x="73486" y="1641350"/>
                    <a:pt x="0" y="1567864"/>
                    <a:pt x="0" y="1477215"/>
                  </a:cubicBezTo>
                  <a:lnTo>
                    <a:pt x="0" y="164135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  <a:hueOff val="201247"/>
                <a:satOff val="-4901"/>
                <a:lumOff val="2144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9395" tIns="144000" rIns="849545" bIns="89395" numCol="1" spcCol="1270" anchor="t" anchorCtr="0">
              <a:noAutofit/>
            </a:bodyPr>
            <a:lstStyle/>
            <a:p>
              <a:pPr marL="171450" lvl="1" indent="-1714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Системи с автоматични интерфейси</a:t>
              </a:r>
              <a:endParaRPr lang="ru-RU" sz="1400" dirty="0">
                <a:solidFill>
                  <a:schemeClr val="tx1"/>
                </a:solidFill>
                <a:latin typeface="Palatino Linotype" panose="02040502050505030304" pitchFamily="18" charset="0"/>
              </a:endParaRPr>
            </a:p>
            <a:p>
              <a:pPr marL="171450" lvl="1" indent="-1714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Инструменти за качване</a:t>
              </a:r>
            </a:p>
            <a:p>
              <a:pPr marL="171450" lvl="1" indent="-1714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Ясни и леки процедури</a:t>
              </a:r>
            </a:p>
            <a:p>
              <a:pPr marL="171450" lvl="1" indent="-1714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Технологична подкрепа</a:t>
              </a:r>
            </a:p>
            <a:p>
              <a:pPr marL="171450" lvl="1" indent="-1714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endParaRPr lang="ru-RU" sz="1200" dirty="0" smtClean="0">
                <a:solidFill>
                  <a:schemeClr val="tx1"/>
                </a:solidFill>
                <a:latin typeface="Palatino Linotype" panose="02040502050505030304" pitchFamily="18" charset="0"/>
              </a:endParaRPr>
            </a:p>
            <a:p>
              <a:pPr marL="171450" lvl="1" indent="-1714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endParaRPr lang="ru-RU" sz="1200" dirty="0" smtClean="0">
                <a:solidFill>
                  <a:schemeClr val="tx1"/>
                </a:solidFill>
                <a:latin typeface="Palatino Linotype" panose="02040502050505030304" pitchFamily="18" charset="0"/>
              </a:endParaRPr>
            </a:p>
            <a:p>
              <a:pPr marL="171450" lvl="1" indent="-1714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endParaRPr lang="ru-RU" sz="1200" dirty="0">
                <a:solidFill>
                  <a:schemeClr val="tx1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559721" y="1161723"/>
              <a:ext cx="3912923" cy="2526355"/>
            </a:xfrm>
            <a:custGeom>
              <a:avLst/>
              <a:gdLst>
                <a:gd name="connsiteX0" fmla="*/ 0 w 2533834"/>
                <a:gd name="connsiteY0" fmla="*/ 164135 h 1641350"/>
                <a:gd name="connsiteX1" fmla="*/ 164135 w 2533834"/>
                <a:gd name="connsiteY1" fmla="*/ 0 h 1641350"/>
                <a:gd name="connsiteX2" fmla="*/ 2369699 w 2533834"/>
                <a:gd name="connsiteY2" fmla="*/ 0 h 1641350"/>
                <a:gd name="connsiteX3" fmla="*/ 2533834 w 2533834"/>
                <a:gd name="connsiteY3" fmla="*/ 164135 h 1641350"/>
                <a:gd name="connsiteX4" fmla="*/ 2533834 w 2533834"/>
                <a:gd name="connsiteY4" fmla="*/ 1477215 h 1641350"/>
                <a:gd name="connsiteX5" fmla="*/ 2369699 w 2533834"/>
                <a:gd name="connsiteY5" fmla="*/ 1641350 h 1641350"/>
                <a:gd name="connsiteX6" fmla="*/ 164135 w 2533834"/>
                <a:gd name="connsiteY6" fmla="*/ 1641350 h 1641350"/>
                <a:gd name="connsiteX7" fmla="*/ 0 w 2533834"/>
                <a:gd name="connsiteY7" fmla="*/ 1477215 h 1641350"/>
                <a:gd name="connsiteX8" fmla="*/ 0 w 2533834"/>
                <a:gd name="connsiteY8" fmla="*/ 164135 h 16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3834" h="1641350">
                  <a:moveTo>
                    <a:pt x="0" y="164135"/>
                  </a:moveTo>
                  <a:cubicBezTo>
                    <a:pt x="0" y="73486"/>
                    <a:pt x="73486" y="0"/>
                    <a:pt x="164135" y="0"/>
                  </a:cubicBezTo>
                  <a:lnTo>
                    <a:pt x="2369699" y="0"/>
                  </a:lnTo>
                  <a:cubicBezTo>
                    <a:pt x="2460348" y="0"/>
                    <a:pt x="2533834" y="73486"/>
                    <a:pt x="2533834" y="164135"/>
                  </a:cubicBezTo>
                  <a:lnTo>
                    <a:pt x="2533834" y="1477215"/>
                  </a:lnTo>
                  <a:cubicBezTo>
                    <a:pt x="2533834" y="1567864"/>
                    <a:pt x="2460348" y="1641350"/>
                    <a:pt x="2369699" y="1641350"/>
                  </a:cubicBezTo>
                  <a:lnTo>
                    <a:pt x="164135" y="1641350"/>
                  </a:lnTo>
                  <a:cubicBezTo>
                    <a:pt x="73486" y="1641350"/>
                    <a:pt x="0" y="1567864"/>
                    <a:pt x="0" y="1477215"/>
                  </a:cubicBezTo>
                  <a:lnTo>
                    <a:pt x="0" y="164135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  <a:hueOff val="201247"/>
                <a:satOff val="-4901"/>
                <a:lumOff val="2144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49545" tIns="89395" rIns="89395" bIns="499733" numCol="1" spcCol="1270" anchor="t" anchorCtr="0">
              <a:noAutofit/>
            </a:bodyPr>
            <a:lstStyle/>
            <a:p>
              <a:pPr marL="285750" lvl="1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bg-BG" sz="14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Пълни данни</a:t>
              </a:r>
              <a:endParaRPr lang="bg-BG" sz="1400" dirty="0">
                <a:solidFill>
                  <a:schemeClr val="tx1"/>
                </a:solidFill>
                <a:latin typeface="Palatino Linotype" panose="02040502050505030304" pitchFamily="18" charset="0"/>
              </a:endParaRPr>
            </a:p>
            <a:p>
              <a:pPr marL="285750" lvl="1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Коректни данни</a:t>
              </a:r>
              <a:endParaRPr lang="ru-RU" sz="1400" dirty="0">
                <a:solidFill>
                  <a:schemeClr val="tx1"/>
                </a:solidFill>
                <a:latin typeface="Palatino Linotype" panose="02040502050505030304" pitchFamily="18" charset="0"/>
              </a:endParaRPr>
            </a:p>
            <a:p>
              <a:pPr marL="285750" lvl="1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В подходящи формати</a:t>
              </a:r>
              <a:endParaRPr lang="ru-RU" sz="1400" dirty="0">
                <a:solidFill>
                  <a:schemeClr val="tx1"/>
                </a:solidFill>
                <a:latin typeface="Palatino Linotype" panose="02040502050505030304" pitchFamily="18" charset="0"/>
              </a:endParaRPr>
            </a:p>
            <a:p>
              <a:pPr marL="285750" lvl="1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Обновяване с подходяща периодичност</a:t>
              </a:r>
            </a:p>
            <a:p>
              <a:pPr marL="285750" lvl="1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Свързани данни</a:t>
              </a:r>
              <a:endParaRPr lang="ru-RU" sz="1400" dirty="0">
                <a:solidFill>
                  <a:schemeClr val="tx1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97517" y="1174761"/>
              <a:ext cx="3720183" cy="2513316"/>
            </a:xfrm>
            <a:custGeom>
              <a:avLst/>
              <a:gdLst>
                <a:gd name="connsiteX0" fmla="*/ 0 w 2533834"/>
                <a:gd name="connsiteY0" fmla="*/ 164135 h 1641350"/>
                <a:gd name="connsiteX1" fmla="*/ 164135 w 2533834"/>
                <a:gd name="connsiteY1" fmla="*/ 0 h 1641350"/>
                <a:gd name="connsiteX2" fmla="*/ 2369699 w 2533834"/>
                <a:gd name="connsiteY2" fmla="*/ 0 h 1641350"/>
                <a:gd name="connsiteX3" fmla="*/ 2533834 w 2533834"/>
                <a:gd name="connsiteY3" fmla="*/ 164135 h 1641350"/>
                <a:gd name="connsiteX4" fmla="*/ 2533834 w 2533834"/>
                <a:gd name="connsiteY4" fmla="*/ 1477215 h 1641350"/>
                <a:gd name="connsiteX5" fmla="*/ 2369699 w 2533834"/>
                <a:gd name="connsiteY5" fmla="*/ 1641350 h 1641350"/>
                <a:gd name="connsiteX6" fmla="*/ 164135 w 2533834"/>
                <a:gd name="connsiteY6" fmla="*/ 1641350 h 1641350"/>
                <a:gd name="connsiteX7" fmla="*/ 0 w 2533834"/>
                <a:gd name="connsiteY7" fmla="*/ 1477215 h 1641350"/>
                <a:gd name="connsiteX8" fmla="*/ 0 w 2533834"/>
                <a:gd name="connsiteY8" fmla="*/ 164135 h 16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3834" h="1641350">
                  <a:moveTo>
                    <a:pt x="0" y="164135"/>
                  </a:moveTo>
                  <a:cubicBezTo>
                    <a:pt x="0" y="73486"/>
                    <a:pt x="73486" y="0"/>
                    <a:pt x="164135" y="0"/>
                  </a:cubicBezTo>
                  <a:lnTo>
                    <a:pt x="2369699" y="0"/>
                  </a:lnTo>
                  <a:cubicBezTo>
                    <a:pt x="2460348" y="0"/>
                    <a:pt x="2533834" y="73486"/>
                    <a:pt x="2533834" y="164135"/>
                  </a:cubicBezTo>
                  <a:lnTo>
                    <a:pt x="2533834" y="1477215"/>
                  </a:lnTo>
                  <a:cubicBezTo>
                    <a:pt x="2533834" y="1567864"/>
                    <a:pt x="2460348" y="1641350"/>
                    <a:pt x="2369699" y="1641350"/>
                  </a:cubicBezTo>
                  <a:lnTo>
                    <a:pt x="164135" y="1641350"/>
                  </a:lnTo>
                  <a:cubicBezTo>
                    <a:pt x="73486" y="1641350"/>
                    <a:pt x="0" y="1567864"/>
                    <a:pt x="0" y="1477215"/>
                  </a:cubicBezTo>
                  <a:lnTo>
                    <a:pt x="0" y="164135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9395" tIns="89395" rIns="849545" bIns="499733" numCol="1" spcCol="1270" anchor="t" anchorCtr="0">
              <a:noAutofit/>
            </a:bodyPr>
            <a:lstStyle/>
            <a:p>
              <a:pPr marL="171450" lvl="1" indent="-1714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Журналистически разследвания</a:t>
              </a:r>
              <a:endParaRPr lang="ru-RU" sz="1400" dirty="0">
                <a:solidFill>
                  <a:schemeClr val="tx1"/>
                </a:solidFill>
                <a:latin typeface="Palatino Linotype" panose="02040502050505030304" pitchFamily="18" charset="0"/>
              </a:endParaRPr>
            </a:p>
            <a:p>
              <a:pPr marL="171450" lvl="1" indent="-1714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Анализи</a:t>
              </a:r>
            </a:p>
            <a:p>
              <a:pPr marL="171450" lvl="1" indent="-17145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ru-RU" sz="14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Подобряване на средата</a:t>
              </a:r>
              <a:endParaRPr lang="ru-RU" sz="1400" dirty="0">
                <a:solidFill>
                  <a:schemeClr val="tx1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921170" y="1599206"/>
              <a:ext cx="2120184" cy="2093497"/>
            </a:xfrm>
            <a:custGeom>
              <a:avLst/>
              <a:gdLst>
                <a:gd name="connsiteX0" fmla="*/ 0 w 2220952"/>
                <a:gd name="connsiteY0" fmla="*/ 2220952 h 2220952"/>
                <a:gd name="connsiteX1" fmla="*/ 2220952 w 2220952"/>
                <a:gd name="connsiteY1" fmla="*/ 0 h 2220952"/>
                <a:gd name="connsiteX2" fmla="*/ 2220952 w 2220952"/>
                <a:gd name="connsiteY2" fmla="*/ 2220952 h 2220952"/>
                <a:gd name="connsiteX3" fmla="*/ 0 w 2220952"/>
                <a:gd name="connsiteY3" fmla="*/ 2220952 h 222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0952" h="2220952">
                  <a:moveTo>
                    <a:pt x="0" y="2220952"/>
                  </a:moveTo>
                  <a:cubicBezTo>
                    <a:pt x="0" y="994354"/>
                    <a:pt x="994354" y="0"/>
                    <a:pt x="2220952" y="0"/>
                  </a:cubicBezTo>
                  <a:lnTo>
                    <a:pt x="2220952" y="2220952"/>
                  </a:lnTo>
                  <a:lnTo>
                    <a:pt x="0" y="2220952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0000" tIns="750070" rIns="99568" bIns="9956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200" b="1" dirty="0" smtClean="0">
                  <a:solidFill>
                    <a:schemeClr val="bg1"/>
                  </a:solidFill>
                  <a:latin typeface="Palatino Linotype" panose="02040502050505030304" pitchFamily="18" charset="0"/>
                </a:rPr>
                <a:t>Прозрачност</a:t>
              </a:r>
              <a:endParaRPr lang="bg-BG" sz="1200" b="1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156296" y="1599344"/>
              <a:ext cx="2120184" cy="2093497"/>
            </a:xfrm>
            <a:custGeom>
              <a:avLst/>
              <a:gdLst>
                <a:gd name="connsiteX0" fmla="*/ 0 w 2220952"/>
                <a:gd name="connsiteY0" fmla="*/ 2220952 h 2220952"/>
                <a:gd name="connsiteX1" fmla="*/ 2220952 w 2220952"/>
                <a:gd name="connsiteY1" fmla="*/ 0 h 2220952"/>
                <a:gd name="connsiteX2" fmla="*/ 2220952 w 2220952"/>
                <a:gd name="connsiteY2" fmla="*/ 2220952 h 2220952"/>
                <a:gd name="connsiteX3" fmla="*/ 0 w 2220952"/>
                <a:gd name="connsiteY3" fmla="*/ 2220952 h 222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0952" h="2220952">
                  <a:moveTo>
                    <a:pt x="0" y="0"/>
                  </a:moveTo>
                  <a:cubicBezTo>
                    <a:pt x="1226598" y="0"/>
                    <a:pt x="2220952" y="994354"/>
                    <a:pt x="2220952" y="2220952"/>
                  </a:cubicBezTo>
                  <a:lnTo>
                    <a:pt x="0" y="22209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shade val="50000"/>
                <a:hueOff val="201247"/>
                <a:satOff val="-4901"/>
                <a:lumOff val="214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750070" rIns="540000" bIns="99568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bg1"/>
                  </a:solidFill>
                  <a:latin typeface="Palatino Linotype" panose="02040502050505030304" pitchFamily="18" charset="0"/>
                </a:rPr>
                <a:t>Качество на данните</a:t>
              </a:r>
              <a:endParaRPr lang="bg-BG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6156296" y="3790664"/>
              <a:ext cx="2120185" cy="2093497"/>
            </a:xfrm>
            <a:custGeom>
              <a:avLst/>
              <a:gdLst>
                <a:gd name="connsiteX0" fmla="*/ 0 w 2220952"/>
                <a:gd name="connsiteY0" fmla="*/ 2220952 h 2220952"/>
                <a:gd name="connsiteX1" fmla="*/ 2220952 w 2220952"/>
                <a:gd name="connsiteY1" fmla="*/ 0 h 2220952"/>
                <a:gd name="connsiteX2" fmla="*/ 2220952 w 2220952"/>
                <a:gd name="connsiteY2" fmla="*/ 2220952 h 2220952"/>
                <a:gd name="connsiteX3" fmla="*/ 0 w 2220952"/>
                <a:gd name="connsiteY3" fmla="*/ 2220952 h 222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0952" h="2220952">
                  <a:moveTo>
                    <a:pt x="2220952" y="0"/>
                  </a:moveTo>
                  <a:cubicBezTo>
                    <a:pt x="2220952" y="1226598"/>
                    <a:pt x="1226598" y="2220952"/>
                    <a:pt x="0" y="2220952"/>
                  </a:cubicBezTo>
                  <a:lnTo>
                    <a:pt x="0" y="0"/>
                  </a:lnTo>
                  <a:lnTo>
                    <a:pt x="2220952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shade val="50000"/>
                <a:hueOff val="402493"/>
                <a:satOff val="-9802"/>
                <a:lumOff val="428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99568" rIns="540000" bIns="72000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200" b="1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Популяризиране на данните</a:t>
              </a:r>
              <a:endParaRPr lang="bg-BG" sz="1200" b="1" dirty="0">
                <a:solidFill>
                  <a:schemeClr val="tx1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2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921173" y="3790664"/>
              <a:ext cx="2120185" cy="2093497"/>
            </a:xfrm>
            <a:custGeom>
              <a:avLst/>
              <a:gdLst>
                <a:gd name="connsiteX0" fmla="*/ 0 w 2220952"/>
                <a:gd name="connsiteY0" fmla="*/ 2220952 h 2220952"/>
                <a:gd name="connsiteX1" fmla="*/ 2220952 w 2220952"/>
                <a:gd name="connsiteY1" fmla="*/ 0 h 2220952"/>
                <a:gd name="connsiteX2" fmla="*/ 2220952 w 2220952"/>
                <a:gd name="connsiteY2" fmla="*/ 2220952 h 2220952"/>
                <a:gd name="connsiteX3" fmla="*/ 0 w 2220952"/>
                <a:gd name="connsiteY3" fmla="*/ 2220952 h 2220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0952" h="2220952">
                  <a:moveTo>
                    <a:pt x="2220952" y="2220952"/>
                  </a:moveTo>
                  <a:cubicBezTo>
                    <a:pt x="994354" y="2220952"/>
                    <a:pt x="0" y="1226598"/>
                    <a:pt x="0" y="0"/>
                  </a:cubicBezTo>
                  <a:lnTo>
                    <a:pt x="2220952" y="0"/>
                  </a:lnTo>
                  <a:lnTo>
                    <a:pt x="2220952" y="2220952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shade val="50000"/>
                <a:hueOff val="201247"/>
                <a:satOff val="-4901"/>
                <a:lumOff val="214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0000" tIns="99568" rIns="99568" bIns="72000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tx1"/>
                  </a:solidFill>
                  <a:latin typeface="Palatino Linotype" panose="02040502050505030304" pitchFamily="18" charset="0"/>
                </a:rPr>
                <a:t>Намалена тежест върху администрацията</a:t>
              </a:r>
              <a:endParaRPr lang="bg-BG" sz="12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Palatino Linotype" panose="02040502050505030304" pitchFamily="18" charset="0"/>
              </a:defRPr>
            </a:lvl1pPr>
          </a:lstStyle>
          <a:p>
            <a:r>
              <a:rPr lang="bg-BG" dirty="0" smtClean="0"/>
              <a:t>12.01.2016</a:t>
            </a:r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97530" y="6356350"/>
            <a:ext cx="5817869" cy="365125"/>
          </a:xfrm>
        </p:spPr>
        <p:txBody>
          <a:bodyPr/>
          <a:lstStyle/>
          <a:p>
            <a:r>
              <a:rPr lang="ru-RU" dirty="0" smtClean="0"/>
              <a:t>Политически кабинет на </a:t>
            </a:r>
            <a:r>
              <a:rPr lang="ru-RU" dirty="0"/>
              <a:t>з</a:t>
            </a:r>
            <a:r>
              <a:rPr lang="ru-RU" dirty="0" smtClean="0"/>
              <a:t>аместник министър-председателя по </a:t>
            </a:r>
            <a:r>
              <a:rPr lang="ru-RU" dirty="0" err="1" smtClean="0"/>
              <a:t>коалиционна</a:t>
            </a:r>
            <a:r>
              <a:rPr lang="ru-RU" dirty="0" smtClean="0"/>
              <a:t> политика и </a:t>
            </a:r>
            <a:r>
              <a:rPr lang="ru-RU" dirty="0" err="1" smtClean="0"/>
              <a:t>държавна</a:t>
            </a:r>
            <a:r>
              <a:rPr lang="ru-RU" dirty="0" smtClean="0"/>
              <a:t> администрация и министър на вътрешните работи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106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72477"/>
            <a:ext cx="9144000" cy="881207"/>
          </a:xfrm>
        </p:spPr>
        <p:txBody>
          <a:bodyPr>
            <a:noAutofit/>
          </a:bodyPr>
          <a:lstStyle/>
          <a:p>
            <a:r>
              <a:rPr lang="bg-BG" sz="3600" dirty="0" smtClean="0">
                <a:solidFill>
                  <a:srgbClr val="002060"/>
                </a:solidFill>
              </a:rPr>
              <a:t>Благодаря за вниманието!</a:t>
            </a:r>
            <a:endParaRPr lang="bg-BG" sz="3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66241"/>
            <a:ext cx="9144000" cy="2341562"/>
          </a:xfrm>
        </p:spPr>
        <p:txBody>
          <a:bodyPr>
            <a:normAutofit/>
          </a:bodyPr>
          <a:lstStyle/>
          <a:p>
            <a:endParaRPr lang="bg-BG" b="1" i="1" dirty="0" smtClean="0"/>
          </a:p>
          <a:p>
            <a:r>
              <a:rPr lang="bg-BG" sz="2000" i="1" dirty="0"/>
              <a:t>Политически кабинет на з</a:t>
            </a:r>
            <a:r>
              <a:rPr lang="ru-RU" sz="2000" i="1" dirty="0" err="1"/>
              <a:t>аместник</a:t>
            </a:r>
            <a:r>
              <a:rPr lang="ru-RU" sz="2000" i="1" dirty="0"/>
              <a:t> </a:t>
            </a:r>
            <a:r>
              <a:rPr lang="ru-RU" sz="2000" i="1" dirty="0" err="1"/>
              <a:t>министър</a:t>
            </a:r>
            <a:r>
              <a:rPr lang="ru-RU" sz="2000" i="1" dirty="0"/>
              <a:t>-председателя по </a:t>
            </a:r>
            <a:r>
              <a:rPr lang="ru-RU" sz="2000" i="1" dirty="0" err="1"/>
              <a:t>коалиционна</a:t>
            </a:r>
            <a:r>
              <a:rPr lang="ru-RU" sz="2000" i="1" dirty="0"/>
              <a:t> политика и </a:t>
            </a:r>
            <a:r>
              <a:rPr lang="bg-BG" sz="2000" i="1" dirty="0"/>
              <a:t>държавна</a:t>
            </a:r>
            <a:r>
              <a:rPr lang="ru-RU" sz="2000" i="1" dirty="0"/>
              <a:t> </a:t>
            </a:r>
            <a:r>
              <a:rPr lang="ru-RU" sz="2000" i="1" dirty="0" smtClean="0"/>
              <a:t>администрация и министър на вътрешните работи</a:t>
            </a:r>
            <a:endParaRPr lang="ru-RU" sz="20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017-598B-462B-8C1E-FC0140D39A91}" type="slidenum">
              <a:rPr lang="bg-BG" smtClean="0"/>
              <a:pPr/>
              <a:t>7</a:t>
            </a:fld>
            <a:endParaRPr lang="bg-BG"/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bg-BG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>
                    <a:tint val="75000"/>
                  </a:schemeClr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 smtClean="0"/>
              <a:t>12.01.2016</a:t>
            </a:r>
          </a:p>
        </p:txBody>
      </p:sp>
    </p:spTree>
    <p:extLst>
      <p:ext uri="{BB962C8B-B14F-4D97-AF65-F5344CB8AC3E}">
        <p14:creationId xmlns:p14="http://schemas.microsoft.com/office/powerpoint/2010/main" val="428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7692</TotalTime>
  <Words>393</Words>
  <Application>Microsoft Office PowerPoint</Application>
  <PresentationFormat>Widescreen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DejaVu Sans</vt:lpstr>
      <vt:lpstr>Palatino Linotype</vt:lpstr>
      <vt:lpstr>Wingdings</vt:lpstr>
      <vt:lpstr>Office Theme</vt:lpstr>
      <vt:lpstr>Отворени данни – какво предстои</vt:lpstr>
      <vt:lpstr>Съдържание</vt:lpstr>
      <vt:lpstr>Правен аспект – следващи стъпки</vt:lpstr>
      <vt:lpstr>Организационен аспект – следващи стъпки</vt:lpstr>
      <vt:lpstr>Технологичен аспект – следващи стъпки</vt:lpstr>
      <vt:lpstr>Цели</vt:lpstr>
      <vt:lpstr>Благодаря за вниманието!</vt:lpstr>
    </vt:vector>
  </TitlesOfParts>
  <Company>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Антон Герунов</dc:creator>
  <cp:lastModifiedBy>Reni Antonova</cp:lastModifiedBy>
  <cp:revision>490</cp:revision>
  <cp:lastPrinted>2015-01-19T06:57:19Z</cp:lastPrinted>
  <dcterms:created xsi:type="dcterms:W3CDTF">2015-01-05T12:27:51Z</dcterms:created>
  <dcterms:modified xsi:type="dcterms:W3CDTF">2016-05-17T13:49:33Z</dcterms:modified>
</cp:coreProperties>
</file>