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15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Предвидимост и устойчивост на политиката за отворени данни</a:t>
            </a:r>
          </a:p>
          <a:p>
            <a:r>
              <a:t>Важно е да се отбележи, че процесът на изготвяне беше пример за сътрудничество със заинтересованите страни.</a:t>
            </a:r>
          </a:p>
          <a:p>
            <a:r>
              <a:t>Приети нормативни изисквания: </a:t>
            </a:r>
          </a:p>
          <a:p>
            <a:r>
              <a:t>С измененията и допълненията на Закона за достъп до обществена информация (ДВ., бр. 97 от 2015 г.) се въведе задължение за организациите от обществения сектор да публикуват публичната информация, която събират, създават и поддържат, в отворен машинночетим формат, позволяващ повторна употреба. </a:t>
            </a:r>
          </a:p>
        </p:txBody>
      </p:sp>
    </p:spTree>
    <p:extLst>
      <p:ext uri="{BB962C8B-B14F-4D97-AF65-F5344CB8AC3E}">
        <p14:creationId xmlns:p14="http://schemas.microsoft.com/office/powerpoint/2010/main" val="315167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t>- Наредбата е публикувана за обществено обсъждане на Портала за обществени обсъждания и е в процедура на междуведомствено съгласуване. Работи се и по другите два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171486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t>423 общо</a:t>
            </a:r>
          </a:p>
          <a:p>
            <a:pPr>
              <a:spcBef>
                <a:spcPts val="0"/>
              </a:spcBef>
            </a:pPr>
            <a:r>
              <a:t>Това са регистрите, които общинските администрации трябва да публикуват на Портала за отворени данни в отворен формат. </a:t>
            </a:r>
          </a:p>
        </p:txBody>
      </p:sp>
    </p:spTree>
    <p:extLst>
      <p:ext uri="{BB962C8B-B14F-4D97-AF65-F5344CB8AC3E}">
        <p14:creationId xmlns:p14="http://schemas.microsoft.com/office/powerpoint/2010/main" val="337319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t>В момента се създават потребителските имена и паролите на общините, които ще публикуват регистрите си в отворен формат в профил „Общини“ на портала. </a:t>
            </a:r>
          </a:p>
        </p:txBody>
      </p:sp>
    </p:spTree>
    <p:extLst>
      <p:ext uri="{BB962C8B-B14F-4D97-AF65-F5344CB8AC3E}">
        <p14:creationId xmlns:p14="http://schemas.microsoft.com/office/powerpoint/2010/main" val="328146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Започна да се променя разбирането за “отваряне на информация”. Когато започнахме, отворен се разбираше като публикуван. Днес вече е налице разбирането за значението на форматите, в които се публикуват данните. </a:t>
            </a:r>
          </a:p>
        </p:txBody>
      </p:sp>
    </p:spTree>
    <p:extLst>
      <p:ext uri="{BB962C8B-B14F-4D97-AF65-F5344CB8AC3E}">
        <p14:creationId xmlns:p14="http://schemas.microsoft.com/office/powerpoint/2010/main" val="189449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Най-интересни набори от данни</a:t>
            </a:r>
          </a:p>
          <a:p>
            <a:r>
              <a:t>Призоваваме ви да ги ползвате </a:t>
            </a:r>
          </a:p>
          <a:p>
            <a:r>
              <a:t>Ако измъчваш данните достатъчно дълго, те ще си признаят.</a:t>
            </a:r>
          </a:p>
        </p:txBody>
      </p:sp>
    </p:spTree>
    <p:extLst>
      <p:ext uri="{BB962C8B-B14F-4D97-AF65-F5344CB8AC3E}">
        <p14:creationId xmlns:p14="http://schemas.microsoft.com/office/powerpoint/2010/main" val="43672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Отворените данни не са панацея, но когато се ползват смислено и по предназначение те носят редица ползи:</a:t>
            </a:r>
          </a:p>
          <a:p>
            <a:pPr marL="120315" indent="-120315">
              <a:buSzPct val="100000"/>
              <a:buChar char="-"/>
            </a:pPr>
            <a:r>
              <a:t>по-ефективна и прозрачна администрация</a:t>
            </a:r>
          </a:p>
          <a:p>
            <a:pPr marL="120315" indent="-120315">
              <a:buSzPct val="100000"/>
              <a:buChar char="-"/>
            </a:pPr>
            <a:r>
              <a:t>иновации и икономически ефекти</a:t>
            </a:r>
          </a:p>
          <a:p>
            <a:pPr marL="120315" indent="-120315">
              <a:buSzPct val="100000"/>
              <a:buChar char="-"/>
            </a:pPr>
            <a:r>
              <a:t>по-качествени публични услуги</a:t>
            </a:r>
          </a:p>
          <a:p>
            <a:pPr marL="120315" indent="-120315">
              <a:buSzPct val="100000"/>
              <a:buChar char="-"/>
            </a:pPr>
            <a:r>
              <a:t>формулиране на политики въз основа на данни - Никога не гадая. Сериозна грешка е човек да създава теории преди да има информация. Неусетно започва да извърта фактите, така че да отговарят на теориите, вместо теориите да отговарят на фактите.</a:t>
            </a:r>
          </a:p>
          <a:p>
            <a:pPr marL="120315" indent="-120315">
              <a:buSzPct val="100000"/>
              <a:buChar char="-"/>
            </a:pPr>
            <a:r>
              <a:t>гражданско участие от нов тип, при което гражданите са съавтори на продукти, услуги и политики</a:t>
            </a:r>
          </a:p>
          <a:p>
            <a:pPr marL="120315" indent="-120315">
              <a:buSzPct val="100000"/>
              <a:buChar char="-"/>
            </a:pPr>
            <a:r>
              <a:t>не на последно място, колкото повече се ползват, толкова повече се подобрява тяхното качество</a:t>
            </a:r>
          </a:p>
        </p:txBody>
      </p:sp>
    </p:spTree>
    <p:extLst>
      <p:ext uri="{BB962C8B-B14F-4D97-AF65-F5344CB8AC3E}">
        <p14:creationId xmlns:p14="http://schemas.microsoft.com/office/powerpoint/2010/main" val="3758925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Преди година показвахме само чужди примери, днес вече виждаме как отворените данни могат да работят и в България.</a:t>
            </a:r>
          </a:p>
          <a:p>
            <a:r>
              <a:t>ГРАО</a:t>
            </a:r>
          </a:p>
          <a:p>
            <a:r>
              <a:t>Къде е българският домат?</a:t>
            </a:r>
          </a:p>
          <a:p>
            <a:endParaRPr/>
          </a:p>
          <a:p>
            <a:r>
              <a:t>OGP можем да се въползваме и от чуждата експертиза</a:t>
            </a:r>
          </a:p>
        </p:txBody>
      </p:sp>
    </p:spTree>
    <p:extLst>
      <p:ext uri="{BB962C8B-B14F-4D97-AF65-F5344CB8AC3E}">
        <p14:creationId xmlns:p14="http://schemas.microsoft.com/office/powerpoint/2010/main" val="286975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flipV="1">
            <a:off x="838200" y="3417887"/>
            <a:ext cx="10515601" cy="11113"/>
          </a:xfrm>
          <a:prstGeom prst="line">
            <a:avLst/>
          </a:prstGeom>
          <a:ln w="1905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Shape 14"/>
          <p:cNvSpPr/>
          <p:nvPr/>
        </p:nvSpPr>
        <p:spPr>
          <a:xfrm flipV="1">
            <a:off x="838200" y="6311900"/>
            <a:ext cx="10515601" cy="11114"/>
          </a:xfrm>
          <a:prstGeom prst="line">
            <a:avLst/>
          </a:prstGeom>
          <a:ln w="1905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" name="image1.jpg" descr="http://pravoto.com/site/images/stories/razni/gerb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2550" y="350838"/>
            <a:ext cx="1858964" cy="179228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524000" y="2364363"/>
            <a:ext cx="9144000" cy="881208"/>
          </a:xfrm>
          <a:prstGeom prst="rect">
            <a:avLst/>
          </a:prstGeom>
        </p:spPr>
        <p:txBody>
          <a:bodyPr anchor="b"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200"/>
            </a:lvl1pPr>
            <a:lvl2pPr marL="0" indent="457200" algn="ctr">
              <a:buSzTx/>
              <a:buFontTx/>
              <a:buNone/>
              <a:defRPr sz="3200"/>
            </a:lvl2pPr>
            <a:lvl3pPr marL="0" indent="914400" algn="ctr">
              <a:buSzTx/>
              <a:buFontTx/>
              <a:buNone/>
              <a:defRPr sz="3200"/>
            </a:lvl3pPr>
            <a:lvl4pPr marL="0" indent="1371600" algn="ctr">
              <a:buSzTx/>
              <a:buFontTx/>
              <a:buNone/>
              <a:defRPr sz="3200"/>
            </a:lvl4pPr>
            <a:lvl5pPr marL="0" indent="1828800" algn="ctr">
              <a:buSzTx/>
              <a:buFont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  <a:ea typeface="+mn-ea"/>
                <a:cs typeface="+mn-cs"/>
                <a:sym typeface="Calibri"/>
              </a:defRPr>
            </a:lvl1pPr>
            <a:lvl2pPr marL="723900" indent="-266700">
              <a:defRPr sz="280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>
              <a:defRPr sz="280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>
              <a:defRPr sz="280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>
              <a:defRPr sz="28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  <a:ea typeface="+mn-ea"/>
                <a:cs typeface="+mn-cs"/>
                <a:sym typeface="Calibri"/>
              </a:defRPr>
            </a:lvl1pPr>
            <a:lvl2pPr marL="723900" indent="-266700">
              <a:defRPr sz="280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>
              <a:defRPr sz="280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>
              <a:defRPr sz="280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>
              <a:defRPr sz="28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  <a:ea typeface="+mn-ea"/>
                <a:cs typeface="+mn-cs"/>
                <a:sym typeface="Calibri"/>
              </a:defRPr>
            </a:lvl1pPr>
            <a:lvl2pPr marL="723900" indent="-266700">
              <a:defRPr sz="280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>
              <a:defRPr sz="280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>
              <a:defRPr sz="280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>
              <a:defRPr sz="28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  <a:ea typeface="+mn-ea"/>
                <a:cs typeface="+mn-cs"/>
                <a:sym typeface="Calibri"/>
              </a:defRPr>
            </a:lvl1pPr>
            <a:lvl2pPr marL="718457" indent="-261257">
              <a:defRPr sz="3200"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defRPr sz="3200"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defRPr sz="3200"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defRPr sz="32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38200" y="1131887"/>
            <a:ext cx="10515601" cy="11113"/>
          </a:xfrm>
          <a:prstGeom prst="line">
            <a:avLst/>
          </a:prstGeom>
          <a:ln w="1905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Shape 3"/>
          <p:cNvSpPr/>
          <p:nvPr/>
        </p:nvSpPr>
        <p:spPr>
          <a:xfrm flipV="1">
            <a:off x="838200" y="6311900"/>
            <a:ext cx="10515601" cy="11114"/>
          </a:xfrm>
          <a:prstGeom prst="line">
            <a:avLst/>
          </a:prstGeom>
          <a:ln w="1905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2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838200" y="1278080"/>
            <a:ext cx="10515600" cy="4898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097260" y="6404292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2pPr>
      <a:lvl3pPr marL="1143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5pPr>
      <a:lvl6pPr marL="25654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6pPr>
      <a:lvl7pPr marL="30226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7pPr>
      <a:lvl8pPr marL="34798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8pPr>
      <a:lvl9pPr marL="39370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.government.bg/static/visualizations/dashboard.html" TargetMode="External"/><Relationship Id="rId7" Type="http://schemas.openxmlformats.org/officeDocument/2006/relationships/hyperlink" Target="http://zakrila.inf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urukov.net/blog/2016/mrasen-vazduh-evrostandart/" TargetMode="External"/><Relationship Id="rId5" Type="http://schemas.openxmlformats.org/officeDocument/2006/relationships/hyperlink" Target="http://www.mapteka.bg" TargetMode="External"/><Relationship Id="rId4" Type="http://schemas.openxmlformats.org/officeDocument/2006/relationships/hyperlink" Target="http://farmcompass.e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ctrTitle"/>
          </p:nvPr>
        </p:nvSpPr>
        <p:spPr>
          <a:xfrm>
            <a:off x="855662" y="2422525"/>
            <a:ext cx="10445751" cy="881063"/>
          </a:xfrm>
          <a:prstGeom prst="rect">
            <a:avLst/>
          </a:prstGeom>
        </p:spPr>
        <p:txBody>
          <a:bodyPr/>
          <a:lstStyle/>
          <a:p>
            <a:pPr defTabSz="365760">
              <a:defRPr sz="1720"/>
            </a:pPr>
            <a:r>
              <a:t>  </a:t>
            </a:r>
            <a:br/>
            <a:r>
              <a:t/>
            </a:r>
            <a:br/>
            <a:r>
              <a:t/>
            </a:r>
            <a:br/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subTitle" sz="half" idx="1"/>
          </p:nvPr>
        </p:nvSpPr>
        <p:spPr>
          <a:xfrm>
            <a:off x="652462" y="3860800"/>
            <a:ext cx="10988676" cy="220617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 sz="3600" b="1"/>
            </a:pPr>
            <a:r>
              <a:t>ДАННИ КАНЯТ 2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600" b="1"/>
            </a:pPr>
            <a:r>
              <a:t>ЕДНА ГОДИНА ОТВОРЕНИ ДАННИ</a:t>
            </a:r>
          </a:p>
        </p:txBody>
      </p:sp>
      <p:pic>
        <p:nvPicPr>
          <p:cNvPr id="11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0687" y="2101850"/>
            <a:ext cx="3816351" cy="1050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78971" y="394153"/>
            <a:ext cx="10515601" cy="632403"/>
          </a:xfrm>
          <a:prstGeom prst="rect">
            <a:avLst/>
          </a:prstGeom>
        </p:spPr>
        <p:txBody>
          <a:bodyPr/>
          <a:lstStyle>
            <a:lvl1pPr algn="ctr" defTabSz="886968">
              <a:defRPr sz="3104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Ползи 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838200" y="6404292"/>
            <a:ext cx="27432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9.5.2016 г.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xfrm>
            <a:off x="11097260" y="6404292"/>
            <a:ext cx="25654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40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971" y="1221756"/>
            <a:ext cx="11205028" cy="5389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85427" y="249463"/>
            <a:ext cx="2566988" cy="706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24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Първи стъпки в танца с отворени данни</a:t>
            </a:r>
            <a:r>
              <a:rPr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https://opendata.government.bg/static/visualizations/dashboard.html</a:t>
            </a:r>
            <a:r>
              <a:t> </a:t>
            </a:r>
          </a:p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http://farmcompass.eu</a:t>
            </a:r>
          </a:p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www.mapteka.bg</a:t>
            </a:r>
            <a:r>
              <a:t> </a:t>
            </a:r>
          </a:p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http://yurukov.net/blog/2016/mrasen-vazduh-evrostandart/</a:t>
            </a:r>
          </a:p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/>
              </a:rPr>
              <a:t>zakrila.info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11102841" y="6404292"/>
            <a:ext cx="25096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149600" y="3497263"/>
            <a:ext cx="9829801" cy="15875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52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8500" y="2876550"/>
            <a:ext cx="7596189" cy="208915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2317750" y="1741488"/>
            <a:ext cx="7724775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 i="1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БЛАГОДАРЯ ЗА ВНИМАНИЕТО</a:t>
            </a:r>
            <a:r>
              <a:rPr sz="1000"/>
              <a:t> </a:t>
            </a:r>
            <a:r>
              <a:t>! 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1323975" y="365125"/>
            <a:ext cx="10029825" cy="631825"/>
          </a:xfrm>
          <a:prstGeom prst="rect">
            <a:avLst/>
          </a:prstGeom>
        </p:spPr>
        <p:txBody>
          <a:bodyPr/>
          <a:lstStyle/>
          <a:p>
            <a:pPr>
              <a:defRPr sz="24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Закон за достъп до обществената информация</a:t>
            </a:r>
            <a:r>
              <a:rPr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</a:p>
        </p:txBody>
      </p:sp>
      <p:sp>
        <p:nvSpPr>
          <p:cNvPr id="122" name="Shape 122"/>
          <p:cNvSpPr/>
          <p:nvPr/>
        </p:nvSpPr>
        <p:spPr>
          <a:xfrm>
            <a:off x="1523999" y="3468687"/>
            <a:ext cx="9829802" cy="14289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5" name="Group 125"/>
          <p:cNvGrpSpPr/>
          <p:nvPr/>
        </p:nvGrpSpPr>
        <p:grpSpPr>
          <a:xfrm>
            <a:off x="1558925" y="3482974"/>
            <a:ext cx="9826625" cy="769939"/>
            <a:chOff x="0" y="0"/>
            <a:chExt cx="9826625" cy="769937"/>
          </a:xfrm>
        </p:grpSpPr>
        <p:sp>
          <p:nvSpPr>
            <p:cNvPr id="123" name="Shape 123"/>
            <p:cNvSpPr/>
            <p:nvPr/>
          </p:nvSpPr>
          <p:spPr>
            <a:xfrm>
              <a:off x="0" y="-1"/>
              <a:ext cx="9826625" cy="76993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0" y="34448"/>
              <a:ext cx="9826625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000">
                  <a:latin typeface="Palatino Linotype"/>
                  <a:ea typeface="Palatino Linotype"/>
                  <a:cs typeface="Palatino Linotype"/>
                  <a:sym typeface="Palatino Linotype"/>
                </a:defRPr>
              </a:pPr>
              <a:r>
                <a:t>Министерският съвет ежегодно приема </a:t>
              </a:r>
              <a:r>
                <a:rPr b="1"/>
                <a:t>списък с набори от данни</a:t>
              </a:r>
              <a:r>
                <a:t>, които да бъдат публикувани в отворен формат в интернет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1524000" y="4804228"/>
            <a:ext cx="9829801" cy="1175658"/>
            <a:chOff x="0" y="0"/>
            <a:chExt cx="9829799" cy="1175657"/>
          </a:xfrm>
        </p:grpSpPr>
        <p:sp>
          <p:nvSpPr>
            <p:cNvPr id="126" name="Shape 126"/>
            <p:cNvSpPr/>
            <p:nvPr/>
          </p:nvSpPr>
          <p:spPr>
            <a:xfrm>
              <a:off x="-1" y="-1"/>
              <a:ext cx="9829801" cy="117565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/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-1" y="84908"/>
              <a:ext cx="9829801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just">
                <a:defRPr sz="2000">
                  <a:latin typeface="Palatino Linotype"/>
                  <a:ea typeface="Palatino Linotype"/>
                  <a:cs typeface="Palatino Linotype"/>
                  <a:sym typeface="Palatino Linotype"/>
                </a:defRPr>
              </a:lvl1pPr>
            </a:lstStyle>
            <a:p>
              <a:r>
                <a:t>Администрацията на Министерския съвет създава и поддържа портал за отворени данни. Организациите от обществения сектор публикуват на портала приоритизираната информация в отворен формат, достъпът до която е свободен</a:t>
              </a: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515935" y="1766434"/>
            <a:ext cx="808040" cy="933224"/>
            <a:chOff x="0" y="0"/>
            <a:chExt cx="808039" cy="933222"/>
          </a:xfrm>
        </p:grpSpPr>
        <p:sp>
          <p:nvSpPr>
            <p:cNvPr id="129" name="Shape 129"/>
            <p:cNvSpPr/>
            <p:nvPr/>
          </p:nvSpPr>
          <p:spPr>
            <a:xfrm>
              <a:off x="-1" y="0"/>
              <a:ext cx="808041" cy="933223"/>
            </a:xfrm>
            <a:prstGeom prst="rect">
              <a:avLst/>
            </a:prstGeom>
            <a:solidFill>
              <a:srgbClr val="002060"/>
            </a:solidFill>
            <a:ln w="12700" cap="flat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-1" y="236741"/>
              <a:ext cx="808041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defRPr>
              </a:lvl1pPr>
            </a:lstStyle>
            <a:p>
              <a:r>
                <a:t>1.</a:t>
              </a:r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515935" y="3468687"/>
            <a:ext cx="808040" cy="784225"/>
            <a:chOff x="0" y="0"/>
            <a:chExt cx="808039" cy="784224"/>
          </a:xfrm>
        </p:grpSpPr>
        <p:sp>
          <p:nvSpPr>
            <p:cNvPr id="132" name="Shape 132"/>
            <p:cNvSpPr/>
            <p:nvPr/>
          </p:nvSpPr>
          <p:spPr>
            <a:xfrm>
              <a:off x="-1" y="-1"/>
              <a:ext cx="808041" cy="784226"/>
            </a:xfrm>
            <a:prstGeom prst="rect">
              <a:avLst/>
            </a:prstGeom>
            <a:solidFill>
              <a:srgbClr val="002060"/>
            </a:solidFill>
            <a:ln w="12700" cap="flat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-1" y="162241"/>
              <a:ext cx="808041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defRPr>
              </a:lvl1pPr>
            </a:lstStyle>
            <a:p>
              <a:r>
                <a:t>2.</a:t>
              </a:r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515936" y="4804228"/>
            <a:ext cx="808040" cy="1175658"/>
            <a:chOff x="0" y="0"/>
            <a:chExt cx="808038" cy="1175657"/>
          </a:xfrm>
        </p:grpSpPr>
        <p:sp>
          <p:nvSpPr>
            <p:cNvPr id="135" name="Shape 135"/>
            <p:cNvSpPr/>
            <p:nvPr/>
          </p:nvSpPr>
          <p:spPr>
            <a:xfrm>
              <a:off x="-1" y="-1"/>
              <a:ext cx="808040" cy="1175659"/>
            </a:xfrm>
            <a:prstGeom prst="rect">
              <a:avLst/>
            </a:prstGeom>
            <a:solidFill>
              <a:srgbClr val="002060"/>
            </a:solidFill>
            <a:ln w="12700" cap="flat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-1" y="357958"/>
              <a:ext cx="80804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defRPr>
              </a:lvl1pPr>
            </a:lstStyle>
            <a:p>
              <a:r>
                <a:t>3.</a:t>
              </a:r>
            </a:p>
          </p:txBody>
        </p:sp>
      </p:grpSp>
      <p:pic>
        <p:nvPicPr>
          <p:cNvPr id="138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10625" y="184150"/>
            <a:ext cx="2568575" cy="7064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 141"/>
          <p:cNvGrpSpPr/>
          <p:nvPr/>
        </p:nvGrpSpPr>
        <p:grpSpPr>
          <a:xfrm>
            <a:off x="1524000" y="1730125"/>
            <a:ext cx="9861551" cy="1005841"/>
            <a:chOff x="0" y="0"/>
            <a:chExt cx="9861550" cy="1005839"/>
          </a:xfrm>
        </p:grpSpPr>
        <p:sp>
          <p:nvSpPr>
            <p:cNvPr id="139" name="Shape 139"/>
            <p:cNvSpPr/>
            <p:nvPr/>
          </p:nvSpPr>
          <p:spPr>
            <a:xfrm>
              <a:off x="0" y="36308"/>
              <a:ext cx="9861550" cy="93322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0" y="-1"/>
              <a:ext cx="9861550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000">
                  <a:latin typeface="Palatino Linotype"/>
                  <a:ea typeface="Palatino Linotype"/>
                  <a:cs typeface="Palatino Linotype"/>
                  <a:sym typeface="Palatino Linotype"/>
                </a:defRPr>
              </a:pPr>
              <a:r>
                <a:t>Всяка организация от обществения сектор ежегодно планира поетапното публикуване в интернет в </a:t>
              </a:r>
              <a:r>
                <a:rPr b="1"/>
                <a:t>отворен формат </a:t>
              </a:r>
              <a:r>
                <a:t>на информационните масиви и ресурси, които поддържа, достъпът до които е свободен</a:t>
              </a:r>
            </a:p>
          </p:txBody>
        </p: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84150" y="365125"/>
            <a:ext cx="11169650" cy="631825"/>
          </a:xfrm>
          <a:prstGeom prst="rect">
            <a:avLst/>
          </a:prstGeom>
        </p:spPr>
        <p:txBody>
          <a:bodyPr/>
          <a:lstStyle/>
          <a:p>
            <a:pPr algn="ctr">
              <a:defRPr sz="24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Подзаконови нормативни актове</a:t>
            </a:r>
            <a:r>
              <a:rPr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</a:p>
        </p:txBody>
      </p:sp>
      <p:sp>
        <p:nvSpPr>
          <p:cNvPr id="146" name="Shape 146"/>
          <p:cNvSpPr/>
          <p:nvPr/>
        </p:nvSpPr>
        <p:spPr>
          <a:xfrm>
            <a:off x="1523999" y="3468687"/>
            <a:ext cx="9829802" cy="14289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49" name="Group 149"/>
          <p:cNvGrpSpPr/>
          <p:nvPr/>
        </p:nvGrpSpPr>
        <p:grpSpPr>
          <a:xfrm>
            <a:off x="1552575" y="2608263"/>
            <a:ext cx="9826625" cy="1031876"/>
            <a:chOff x="0" y="0"/>
            <a:chExt cx="9826625" cy="1031875"/>
          </a:xfrm>
        </p:grpSpPr>
        <p:sp>
          <p:nvSpPr>
            <p:cNvPr id="147" name="Shape 147"/>
            <p:cNvSpPr/>
            <p:nvPr/>
          </p:nvSpPr>
          <p:spPr>
            <a:xfrm>
              <a:off x="0" y="0"/>
              <a:ext cx="9826625" cy="103187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000">
                  <a:latin typeface="Palatino Linotype"/>
                  <a:ea typeface="Palatino Linotype"/>
                  <a:cs typeface="Palatino Linotype"/>
                  <a:sym typeface="Palatino Linotype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0" y="13017"/>
              <a:ext cx="9826625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000" b="1">
                  <a:latin typeface="Palatino Linotype"/>
                  <a:ea typeface="Palatino Linotype"/>
                  <a:cs typeface="Palatino Linotype"/>
                  <a:sym typeface="Palatino Linotype"/>
                </a:defRPr>
              </a:pPr>
              <a:r>
                <a:t>Методика</a:t>
              </a:r>
              <a:r>
                <a:rPr b="0"/>
                <a:t> за определяне на обективни, прозрачни и проверими критерии при изчисляване на таксите за предоставяне на публична информация за повторно използване (в определени случаи)</a:t>
              </a:r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515937" y="1592262"/>
            <a:ext cx="808038" cy="769938"/>
            <a:chOff x="0" y="0"/>
            <a:chExt cx="808037" cy="769937"/>
          </a:xfrm>
        </p:grpSpPr>
        <p:sp>
          <p:nvSpPr>
            <p:cNvPr id="150" name="Shape 150"/>
            <p:cNvSpPr/>
            <p:nvPr/>
          </p:nvSpPr>
          <p:spPr>
            <a:xfrm>
              <a:off x="-1" y="-1"/>
              <a:ext cx="808039" cy="769939"/>
            </a:xfrm>
            <a:prstGeom prst="rect">
              <a:avLst/>
            </a:prstGeom>
            <a:solidFill>
              <a:srgbClr val="002060"/>
            </a:solidFill>
            <a:ln w="12700" cap="flat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-1" y="155098"/>
              <a:ext cx="808039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defRPr>
              </a:lvl1pPr>
            </a:lstStyle>
            <a:p>
              <a:r>
                <a:t>1.</a:t>
              </a: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515937" y="2616200"/>
            <a:ext cx="808038" cy="1023938"/>
            <a:chOff x="0" y="0"/>
            <a:chExt cx="808037" cy="1023937"/>
          </a:xfrm>
        </p:grpSpPr>
        <p:sp>
          <p:nvSpPr>
            <p:cNvPr id="153" name="Shape 153"/>
            <p:cNvSpPr/>
            <p:nvPr/>
          </p:nvSpPr>
          <p:spPr>
            <a:xfrm>
              <a:off x="-1" y="0"/>
              <a:ext cx="808039" cy="1023938"/>
            </a:xfrm>
            <a:prstGeom prst="rect">
              <a:avLst/>
            </a:prstGeom>
            <a:solidFill>
              <a:srgbClr val="002060"/>
            </a:solidFill>
            <a:ln w="12700" cap="flat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-1" y="282098"/>
              <a:ext cx="808039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defRPr>
              </a:lvl1pPr>
            </a:lstStyle>
            <a:p>
              <a:r>
                <a:t>2.</a:t>
              </a: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1552575" y="3549967"/>
            <a:ext cx="9826625" cy="1564641"/>
            <a:chOff x="0" y="0"/>
            <a:chExt cx="9826625" cy="1564639"/>
          </a:xfrm>
        </p:grpSpPr>
        <p:sp>
          <p:nvSpPr>
            <p:cNvPr id="156" name="Shape 156"/>
            <p:cNvSpPr/>
            <p:nvPr/>
          </p:nvSpPr>
          <p:spPr>
            <a:xfrm>
              <a:off x="0" y="412432"/>
              <a:ext cx="9826625" cy="73977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>
                  <a:latin typeface="Palatino Linotype"/>
                  <a:ea typeface="Palatino Linotype"/>
                  <a:cs typeface="Palatino Linotype"/>
                  <a:sym typeface="Palatino Linotype"/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0" y="-1"/>
              <a:ext cx="9826625" cy="156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>
                  <a:latin typeface="Palatino Linotype"/>
                  <a:ea typeface="Palatino Linotype"/>
                  <a:cs typeface="Palatino Linotype"/>
                  <a:sym typeface="Palatino Linotype"/>
                </a:defRPr>
              </a:pPr>
              <a:endParaRPr/>
            </a:p>
            <a:p>
              <a:pPr algn="just">
                <a:defRPr>
                  <a:latin typeface="Palatino Linotype"/>
                  <a:ea typeface="Palatino Linotype"/>
                  <a:cs typeface="Palatino Linotype"/>
                  <a:sym typeface="Palatino Linotype"/>
                </a:defRPr>
              </a:pPr>
              <a:endParaRPr/>
            </a:p>
            <a:p>
              <a:pPr algn="just">
                <a:defRPr sz="2000" b="1">
                  <a:latin typeface="Palatino Linotype"/>
                  <a:ea typeface="Palatino Linotype"/>
                  <a:cs typeface="Palatino Linotype"/>
                  <a:sym typeface="Palatino Linotype"/>
                </a:defRPr>
              </a:pPr>
              <a:r>
                <a:t>Тарифа</a:t>
              </a:r>
              <a:r>
                <a:rPr b="0"/>
                <a:t> за определяне на таксите, събирани от държавните органи</a:t>
              </a:r>
              <a:endParaRPr>
                <a:solidFill>
                  <a:srgbClr val="FFFFFF"/>
                </a:solidFill>
              </a:endParaRPr>
            </a:p>
            <a:p>
              <a:pPr algn="just">
                <a:defRPr>
                  <a:latin typeface="Palatino Linotype"/>
                  <a:ea typeface="Palatino Linotype"/>
                  <a:cs typeface="Palatino Linotype"/>
                  <a:sym typeface="Palatino Linotype"/>
                </a:defRPr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515937" y="3962400"/>
            <a:ext cx="808038" cy="739775"/>
            <a:chOff x="0" y="0"/>
            <a:chExt cx="808037" cy="739775"/>
          </a:xfrm>
        </p:grpSpPr>
        <p:sp>
          <p:nvSpPr>
            <p:cNvPr id="159" name="Shape 159"/>
            <p:cNvSpPr/>
            <p:nvPr/>
          </p:nvSpPr>
          <p:spPr>
            <a:xfrm>
              <a:off x="-1" y="0"/>
              <a:ext cx="808039" cy="739775"/>
            </a:xfrm>
            <a:prstGeom prst="rect">
              <a:avLst/>
            </a:prstGeom>
            <a:solidFill>
              <a:srgbClr val="002060"/>
            </a:solidFill>
            <a:ln w="12700" cap="flat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-1" y="140017"/>
              <a:ext cx="808039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defRPr>
              </a:lvl1pPr>
            </a:lstStyle>
            <a:p>
              <a:r>
                <a:t>3.</a:t>
              </a:r>
            </a:p>
          </p:txBody>
        </p:sp>
      </p:grpSp>
      <p:pic>
        <p:nvPicPr>
          <p:cNvPr id="16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10625" y="184150"/>
            <a:ext cx="2568575" cy="7064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Group 165"/>
          <p:cNvGrpSpPr/>
          <p:nvPr/>
        </p:nvGrpSpPr>
        <p:grpSpPr>
          <a:xfrm>
            <a:off x="1552575" y="1592262"/>
            <a:ext cx="9826625" cy="769938"/>
            <a:chOff x="0" y="0"/>
            <a:chExt cx="9826625" cy="769937"/>
          </a:xfrm>
        </p:grpSpPr>
        <p:sp>
          <p:nvSpPr>
            <p:cNvPr id="163" name="Shape 163"/>
            <p:cNvSpPr/>
            <p:nvPr/>
          </p:nvSpPr>
          <p:spPr>
            <a:xfrm>
              <a:off x="0" y="-1"/>
              <a:ext cx="9826625" cy="76993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0" y="34448"/>
              <a:ext cx="9826625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000" b="1">
                  <a:latin typeface="Palatino Linotype"/>
                  <a:ea typeface="Palatino Linotype"/>
                  <a:cs typeface="Palatino Linotype"/>
                  <a:sym typeface="Palatino Linotype"/>
                </a:defRPr>
              </a:pPr>
              <a:r>
                <a:t>Наредба</a:t>
              </a:r>
              <a:r>
                <a:rPr b="0"/>
                <a:t> за стандартните условия за повторно използване на информацията от обществения сектор и за нейното публикуване в отворен формат </a:t>
              </a:r>
            </a:p>
          </p:txBody>
        </p:sp>
      </p:grp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84149" y="365125"/>
            <a:ext cx="10704515" cy="631825"/>
          </a:xfrm>
          <a:prstGeom prst="rect">
            <a:avLst/>
          </a:prstGeom>
        </p:spPr>
        <p:txBody>
          <a:bodyPr/>
          <a:lstStyle/>
          <a:p>
            <a:pPr algn="ctr">
              <a:defRPr sz="24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Наредба </a:t>
            </a:r>
            <a:r>
              <a:rPr>
                <a:latin typeface="Palatino Linotype"/>
                <a:ea typeface="Palatino Linotype"/>
                <a:cs typeface="Palatino Linotype"/>
                <a:sym typeface="Palatino Linotype"/>
              </a:rPr>
              <a:t>–</a:t>
            </a:r>
            <a:r>
              <a:t> общи положения</a:t>
            </a:r>
            <a:r>
              <a:rPr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</a:p>
        </p:txBody>
      </p:sp>
      <p:sp>
        <p:nvSpPr>
          <p:cNvPr id="170" name="Shape 170"/>
          <p:cNvSpPr/>
          <p:nvPr/>
        </p:nvSpPr>
        <p:spPr>
          <a:xfrm>
            <a:off x="1523999" y="3468687"/>
            <a:ext cx="9829802" cy="14289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1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5225" y="285750"/>
            <a:ext cx="2568575" cy="70643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1171574" y="1566862"/>
            <a:ext cx="10469565" cy="420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С наредбата се определят:</a:t>
            </a:r>
            <a:endParaRPr sz="2800"/>
          </a:p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sz="2800"/>
          </a:p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1.  Изискванията за създаването и поддържането на обществена информация в отворен формат</a:t>
            </a:r>
            <a:endParaRPr sz="2800"/>
          </a:p>
          <a:p>
            <a:pPr>
              <a:buSzPct val="100000"/>
              <a:buAutoNum type="arabicPeriod"/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sz="2800"/>
          </a:p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2.  Редът и начинът за публикуване на информацията по т. 1 на портала за отворени данни</a:t>
            </a:r>
            <a:endParaRPr sz="2800"/>
          </a:p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sz="2800"/>
          </a:p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3.  Стандартните условия за повторно използване на информация от обществения сектор</a:t>
            </a:r>
            <a:endParaRPr sz="2800"/>
          </a:p>
        </p:txBody>
      </p:sp>
      <p:pic>
        <p:nvPicPr>
          <p:cNvPr id="173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675" y="2328863"/>
            <a:ext cx="461963" cy="46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1800" y="3367087"/>
            <a:ext cx="463550" cy="46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1800" y="4506912"/>
            <a:ext cx="463550" cy="463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-3309940" y="365125"/>
            <a:ext cx="15226168" cy="631825"/>
          </a:xfrm>
          <a:prstGeom prst="rect">
            <a:avLst/>
          </a:prstGeom>
        </p:spPr>
        <p:txBody>
          <a:bodyPr/>
          <a:lstStyle/>
          <a:p>
            <a:pPr algn="ctr">
              <a:defRPr sz="2400" b="1"/>
            </a:pPr>
            <a:r>
              <a:t>                                         </a:t>
            </a: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Набори от данни</a:t>
            </a:r>
          </a:p>
        </p:txBody>
      </p:sp>
      <p:sp>
        <p:nvSpPr>
          <p:cNvPr id="178" name="Shape 178"/>
          <p:cNvSpPr/>
          <p:nvPr/>
        </p:nvSpPr>
        <p:spPr>
          <a:xfrm>
            <a:off x="1523999" y="3468687"/>
            <a:ext cx="9829802" cy="14289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9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56688" y="184150"/>
            <a:ext cx="2568576" cy="70643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677862" y="1566862"/>
            <a:ext cx="11238367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РМС 103 от 17.02.2015  за приемане на Списък с </a:t>
            </a:r>
            <a:r>
              <a:rPr b="1"/>
              <a:t>119 набора от данни </a:t>
            </a:r>
            <a:r>
              <a:t>по приоритетни области, които да се публикуват в отворен формат до края на 2016 г. </a:t>
            </a:r>
            <a:endParaRPr sz="2800"/>
          </a:p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sz="2800"/>
          </a:p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РМС 214 от 25.03.2016 г. за приемане на Списък с </a:t>
            </a:r>
            <a:r>
              <a:rPr b="1"/>
              <a:t>304 набора от данни </a:t>
            </a:r>
            <a:r>
              <a:t>по приоритетни области, които да се публикуват в отворен формат до края на 2016 г. </a:t>
            </a:r>
          </a:p>
        </p:txBody>
      </p:sp>
      <p:pic>
        <p:nvPicPr>
          <p:cNvPr id="181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859" y="3044643"/>
            <a:ext cx="463551" cy="46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214" y="1566862"/>
            <a:ext cx="463551" cy="463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1001712" y="365125"/>
            <a:ext cx="8524876" cy="63182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Портал за отворени данни</a:t>
            </a:r>
          </a:p>
        </p:txBody>
      </p:sp>
      <p:sp>
        <p:nvSpPr>
          <p:cNvPr id="187" name="Shape 187"/>
          <p:cNvSpPr/>
          <p:nvPr/>
        </p:nvSpPr>
        <p:spPr>
          <a:xfrm>
            <a:off x="1523999" y="3468687"/>
            <a:ext cx="9829802" cy="14289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8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56688" y="184150"/>
            <a:ext cx="2568576" cy="70643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1155700" y="1262062"/>
            <a:ext cx="10469564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Организациите от обществения сектор поддържат и предоставят обществена информация в отворен машинночетим формат, позволяващ повторно използване</a:t>
            </a:r>
            <a:endParaRPr sz="2800"/>
          </a:p>
          <a:p>
            <a:pPr>
              <a:defRPr sz="1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sz="2800"/>
          </a:p>
          <a:p>
            <a:pPr>
              <a:defRPr sz="1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sz="2800"/>
          </a:p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Ръководителите на организациите от обществения сектор определят длъжностни лица – администратори на профили, които попълват данните за съответната организация и публикуват информацията</a:t>
            </a:r>
            <a:endParaRPr sz="2800"/>
          </a:p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sz="2800"/>
          </a:p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Публикуват на портала в своя профил определените набори от данни (регистри, списъци, статистики и др.) в отворен формат</a:t>
            </a:r>
            <a:endParaRPr sz="2800"/>
          </a:p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sz="2800"/>
          </a:p>
          <a:p>
            <a:pPr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Предстои надграждане на портала и създаване на механизъм за автоматично обновяване на информацията </a:t>
            </a:r>
          </a:p>
        </p:txBody>
      </p:sp>
      <p:pic>
        <p:nvPicPr>
          <p:cNvPr id="190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2275" y="1346880"/>
            <a:ext cx="463550" cy="46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6238" y="2838450"/>
            <a:ext cx="463551" cy="4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9845" y="4318000"/>
            <a:ext cx="463551" cy="4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2275" y="5392056"/>
            <a:ext cx="463550" cy="463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997527"/>
          </a:xfrm>
          <a:prstGeom prst="rect">
            <a:avLst/>
          </a:prstGeom>
        </p:spPr>
        <p:txBody>
          <a:bodyPr/>
          <a:lstStyle/>
          <a:p>
            <a:pPr algn="ctr">
              <a:defRPr sz="24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Портал за отворени данни - www.opendata.government.bg  </a:t>
            </a:r>
            <a:r>
              <a:rPr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11173459" y="6404292"/>
            <a:ext cx="18034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99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55423"/>
            <a:ext cx="12192000" cy="6102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2027768" y="1"/>
            <a:ext cx="9249834" cy="117316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Формати </a:t>
            </a:r>
          </a:p>
        </p:txBody>
      </p:sp>
      <p:pic>
        <p:nvPicPr>
          <p:cNvPr id="202" name="image7.png" descr="PD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176" y="2301499"/>
            <a:ext cx="4641528" cy="2657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63509" y="2301500"/>
            <a:ext cx="4522337" cy="2537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11281" y="249463"/>
            <a:ext cx="2573338" cy="706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706965" y="228599"/>
            <a:ext cx="10778070" cy="79216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Публикувани данни </a:t>
            </a:r>
          </a:p>
        </p:txBody>
      </p:sp>
      <p:grpSp>
        <p:nvGrpSpPr>
          <p:cNvPr id="232" name="Group 232"/>
          <p:cNvGrpSpPr/>
          <p:nvPr/>
        </p:nvGrpSpPr>
        <p:grpSpPr>
          <a:xfrm>
            <a:off x="1016000" y="2394267"/>
            <a:ext cx="10869084" cy="2834641"/>
            <a:chOff x="0" y="0"/>
            <a:chExt cx="10869082" cy="2834639"/>
          </a:xfrm>
        </p:grpSpPr>
        <p:grpSp>
          <p:nvGrpSpPr>
            <p:cNvPr id="211" name="Group 211"/>
            <p:cNvGrpSpPr/>
            <p:nvPr/>
          </p:nvGrpSpPr>
          <p:grpSpPr>
            <a:xfrm>
              <a:off x="0" y="920258"/>
              <a:ext cx="1325498" cy="994124"/>
              <a:chOff x="0" y="0"/>
              <a:chExt cx="1325497" cy="994123"/>
            </a:xfrm>
          </p:grpSpPr>
          <p:sp>
            <p:nvSpPr>
              <p:cNvPr id="209" name="Shape 209"/>
              <p:cNvSpPr/>
              <p:nvPr/>
            </p:nvSpPr>
            <p:spPr>
              <a:xfrm>
                <a:off x="0" y="0"/>
                <a:ext cx="1325498" cy="994124"/>
              </a:xfrm>
              <a:prstGeom prst="roundRect">
                <a:avLst>
                  <a:gd name="adj" fmla="val 7500"/>
                </a:avLst>
              </a:prstGeom>
              <a:solidFill>
                <a:srgbClr val="D9D9D9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>
                    <a:solidFill>
                      <a:srgbClr val="002060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21815" y="108441"/>
                <a:ext cx="1281868" cy="777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002060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lvl1pPr>
              </a:lstStyle>
              <a:p>
                <a:r>
                  <a:t>Регистър на обществените поръчки</a:t>
                </a:r>
              </a:p>
            </p:txBody>
          </p:sp>
        </p:grpSp>
        <p:sp>
          <p:nvSpPr>
            <p:cNvPr id="212" name="Shape 212"/>
            <p:cNvSpPr/>
            <p:nvPr/>
          </p:nvSpPr>
          <p:spPr>
            <a:xfrm>
              <a:off x="1471302" y="1271515"/>
              <a:ext cx="291611" cy="291610"/>
            </a:xfrm>
            <a:prstGeom prst="rightArrow">
              <a:avLst>
                <a:gd name="adj1" fmla="val 64000"/>
                <a:gd name="adj2" fmla="val 50000"/>
              </a:avLst>
            </a:prstGeom>
            <a:noFill/>
            <a:ln w="12700" cap="flat">
              <a:solidFill>
                <a:srgbClr val="487BA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215" name="Group 215"/>
            <p:cNvGrpSpPr/>
            <p:nvPr/>
          </p:nvGrpSpPr>
          <p:grpSpPr>
            <a:xfrm>
              <a:off x="1908717" y="571499"/>
              <a:ext cx="1325498" cy="1691641"/>
              <a:chOff x="0" y="0"/>
              <a:chExt cx="1325497" cy="1691639"/>
            </a:xfrm>
          </p:grpSpPr>
          <p:sp>
            <p:nvSpPr>
              <p:cNvPr id="213" name="Shape 213"/>
              <p:cNvSpPr/>
              <p:nvPr/>
            </p:nvSpPr>
            <p:spPr>
              <a:xfrm>
                <a:off x="0" y="348758"/>
                <a:ext cx="1325498" cy="994124"/>
              </a:xfrm>
              <a:prstGeom prst="roundRect">
                <a:avLst>
                  <a:gd name="adj" fmla="val 7500"/>
                </a:avLst>
              </a:prstGeom>
              <a:solidFill>
                <a:srgbClr val="D9D9D9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>
                    <a:solidFill>
                      <a:srgbClr val="002060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/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21815" y="-1"/>
                <a:ext cx="1281868" cy="1691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400">
                    <a:solidFill>
                      <a:srgbClr val="002060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r>
                  <a:t>Разписанието на влаковете на „БДЖ-Пътнически превози” ЕООД за 2015 г.</a:t>
                </a:r>
              </a:p>
            </p:txBody>
          </p:sp>
        </p:grpSp>
        <p:sp>
          <p:nvSpPr>
            <p:cNvPr id="216" name="Shape 216"/>
            <p:cNvSpPr/>
            <p:nvPr/>
          </p:nvSpPr>
          <p:spPr>
            <a:xfrm>
              <a:off x="3380019" y="1271515"/>
              <a:ext cx="291611" cy="29161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4CA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219" name="Group 219"/>
            <p:cNvGrpSpPr/>
            <p:nvPr/>
          </p:nvGrpSpPr>
          <p:grpSpPr>
            <a:xfrm>
              <a:off x="3817434" y="914400"/>
              <a:ext cx="1325498" cy="1005841"/>
              <a:chOff x="0" y="0"/>
              <a:chExt cx="1325497" cy="1005839"/>
            </a:xfrm>
          </p:grpSpPr>
          <p:sp>
            <p:nvSpPr>
              <p:cNvPr id="217" name="Shape 217"/>
              <p:cNvSpPr/>
              <p:nvPr/>
            </p:nvSpPr>
            <p:spPr>
              <a:xfrm>
                <a:off x="0" y="5858"/>
                <a:ext cx="1325498" cy="994124"/>
              </a:xfrm>
              <a:prstGeom prst="roundRect">
                <a:avLst>
                  <a:gd name="adj" fmla="val 7500"/>
                </a:avLst>
              </a:prstGeom>
              <a:solidFill>
                <a:srgbClr val="D9D9D9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>
                    <a:solidFill>
                      <a:srgbClr val="002060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21815" y="0"/>
                <a:ext cx="1281868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002060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lvl1pPr>
              </a:lstStyle>
              <a:p>
                <a:r>
                  <a:t>Данни от публичния модул на ИСУН</a:t>
                </a:r>
              </a:p>
            </p:txBody>
          </p:sp>
        </p:grpSp>
        <p:sp>
          <p:nvSpPr>
            <p:cNvPr id="220" name="Shape 220"/>
            <p:cNvSpPr/>
            <p:nvPr/>
          </p:nvSpPr>
          <p:spPr>
            <a:xfrm>
              <a:off x="5288736" y="1271515"/>
              <a:ext cx="291611" cy="29161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4CA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223" name="Group 223"/>
            <p:cNvGrpSpPr/>
            <p:nvPr/>
          </p:nvGrpSpPr>
          <p:grpSpPr>
            <a:xfrm>
              <a:off x="5726151" y="685799"/>
              <a:ext cx="1325499" cy="1463041"/>
              <a:chOff x="0" y="0"/>
              <a:chExt cx="1325497" cy="1463039"/>
            </a:xfrm>
          </p:grpSpPr>
          <p:sp>
            <p:nvSpPr>
              <p:cNvPr id="221" name="Shape 221"/>
              <p:cNvSpPr/>
              <p:nvPr/>
            </p:nvSpPr>
            <p:spPr>
              <a:xfrm>
                <a:off x="0" y="234458"/>
                <a:ext cx="1325498" cy="994124"/>
              </a:xfrm>
              <a:prstGeom prst="roundRect">
                <a:avLst>
                  <a:gd name="adj" fmla="val 7500"/>
                </a:avLst>
              </a:prstGeom>
              <a:solidFill>
                <a:srgbClr val="D9D9D9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56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>
                <a:off x="21815" y="0"/>
                <a:ext cx="1281868" cy="1463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002060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lvl1pPr>
              </a:lstStyle>
              <a:p>
                <a:r>
                  <a:t>Данни за качеството на водите;  Данни за степента на замърсяване на почвите</a:t>
                </a:r>
              </a:p>
            </p:txBody>
          </p:sp>
        </p:grpSp>
        <p:sp>
          <p:nvSpPr>
            <p:cNvPr id="224" name="Shape 224"/>
            <p:cNvSpPr/>
            <p:nvPr/>
          </p:nvSpPr>
          <p:spPr>
            <a:xfrm>
              <a:off x="7197453" y="1271515"/>
              <a:ext cx="291611" cy="29161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4CA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227" name="Group 227"/>
            <p:cNvGrpSpPr/>
            <p:nvPr/>
          </p:nvGrpSpPr>
          <p:grpSpPr>
            <a:xfrm>
              <a:off x="7634868" y="920258"/>
              <a:ext cx="1325498" cy="994124"/>
              <a:chOff x="0" y="0"/>
              <a:chExt cx="1325497" cy="994123"/>
            </a:xfrm>
          </p:grpSpPr>
          <p:sp>
            <p:nvSpPr>
              <p:cNvPr id="225" name="Shape 225"/>
              <p:cNvSpPr/>
              <p:nvPr/>
            </p:nvSpPr>
            <p:spPr>
              <a:xfrm>
                <a:off x="0" y="0"/>
                <a:ext cx="1325498" cy="994124"/>
              </a:xfrm>
              <a:prstGeom prst="roundRect">
                <a:avLst>
                  <a:gd name="adj" fmla="val 7500"/>
                </a:avLst>
              </a:prstGeom>
              <a:solidFill>
                <a:srgbClr val="D9D9D9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>
                    <a:solidFill>
                      <a:srgbClr val="002060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21815" y="222741"/>
                <a:ext cx="1281868" cy="548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002060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lvl1pPr>
              </a:lstStyle>
              <a:p>
                <a:r>
                  <a:t>Търговски регистър </a:t>
                </a:r>
              </a:p>
            </p:txBody>
          </p:sp>
        </p:grpSp>
        <p:sp>
          <p:nvSpPr>
            <p:cNvPr id="228" name="Shape 228"/>
            <p:cNvSpPr/>
            <p:nvPr/>
          </p:nvSpPr>
          <p:spPr>
            <a:xfrm>
              <a:off x="9106170" y="1271515"/>
              <a:ext cx="291611" cy="29161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4CA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231" name="Group 231"/>
            <p:cNvGrpSpPr/>
            <p:nvPr/>
          </p:nvGrpSpPr>
          <p:grpSpPr>
            <a:xfrm>
              <a:off x="9543584" y="0"/>
              <a:ext cx="1325499" cy="2834640"/>
              <a:chOff x="0" y="0"/>
              <a:chExt cx="1325497" cy="2834639"/>
            </a:xfrm>
          </p:grpSpPr>
          <p:sp>
            <p:nvSpPr>
              <p:cNvPr id="229" name="Shape 229"/>
              <p:cNvSpPr/>
              <p:nvPr/>
            </p:nvSpPr>
            <p:spPr>
              <a:xfrm>
                <a:off x="0" y="920258"/>
                <a:ext cx="1325498" cy="994124"/>
              </a:xfrm>
              <a:prstGeom prst="roundRect">
                <a:avLst>
                  <a:gd name="adj" fmla="val 7500"/>
                </a:avLst>
              </a:prstGeom>
              <a:solidFill>
                <a:srgbClr val="D9D9D9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100">
                    <a:solidFill>
                      <a:srgbClr val="002060"/>
                    </a:solidFill>
                  </a:defRPr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21815" y="-1"/>
                <a:ext cx="1281868" cy="283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002060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lvl1pPr>
              </a:lstStyle>
              <a:p>
                <a:r>
                  <a:t>Списък на туроператорите и туристическите агенти;  Списък на места за настаняване; Списък на заведенията за хранене и развлечения</a:t>
                </a:r>
              </a:p>
            </p:txBody>
          </p:sp>
        </p:grpSp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Widescreen</PresentationFormat>
  <Paragraphs>85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Palatino Linotype</vt:lpstr>
      <vt:lpstr>Office Theme</vt:lpstr>
      <vt:lpstr>     </vt:lpstr>
      <vt:lpstr>Закон за достъп до обществената информация </vt:lpstr>
      <vt:lpstr>Подзаконови нормативни актове </vt:lpstr>
      <vt:lpstr>Наредба – общи положения </vt:lpstr>
      <vt:lpstr>                                         Набори от данни</vt:lpstr>
      <vt:lpstr>  Портал за отворени данни</vt:lpstr>
      <vt:lpstr>      Портал за отворени данни - www.opendata.government.bg   </vt:lpstr>
      <vt:lpstr>Формати </vt:lpstr>
      <vt:lpstr>Публикувани данни </vt:lpstr>
      <vt:lpstr>Ползи </vt:lpstr>
      <vt:lpstr>Първи стъпки в танца с отворени данни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Reni Antonova</dc:creator>
  <cp:lastModifiedBy>Reni Antonova</cp:lastModifiedBy>
  <cp:revision>1</cp:revision>
  <dcterms:modified xsi:type="dcterms:W3CDTF">2016-05-17T13:40:52Z</dcterms:modified>
</cp:coreProperties>
</file>