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20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2193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864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9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864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2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93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8640"/>
          </a:xfrm>
          <a:prstGeom prst="rect">
            <a:avLst/>
          </a:prstGeom>
        </p:spPr>
        <p:txBody>
          <a:bodyPr tIns="91440" bIns="91440" anchor="b"/>
          <a:lstStyle/>
          <a:p>
            <a:endParaRPr/>
          </a:p>
        </p:txBody>
      </p:sp>
      <p:sp>
        <p:nvSpPr>
          <p:cNvPr id="494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86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61DC6C4F-2275-4B31-88DD-AE84B483C7BE}" type="slidenum">
              <a:rPr lang="en-US" sz="1200">
                <a:latin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53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685800" y="4400280"/>
            <a:ext cx="5486400" cy="36003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0433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685800" y="4400280"/>
            <a:ext cx="5486400" cy="36003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010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4400280"/>
            <a:ext cx="5486400" cy="36003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59381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685800" y="4400280"/>
            <a:ext cx="5486400" cy="36003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9738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685800" y="4400280"/>
            <a:ext cx="5486400" cy="36003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63300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685800" y="4400280"/>
            <a:ext cx="5486400" cy="36003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98891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685800" y="4400280"/>
            <a:ext cx="5486400" cy="36003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6647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64" name="Picture 363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365" name="Picture 364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405" name="Picture 404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406" name="Picture 405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15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4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446" name="Picture 445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447" name="Picture 44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5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8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487" name="Picture 48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488" name="Picture 487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159" name="Picture 158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200" name="Picture 199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201" name="Picture 200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241" name="Picture 240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242" name="Picture 241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282" name="Picture 281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283" name="Picture 282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8282160" cy="614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23" name="Picture 322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  <p:pic>
        <p:nvPicPr>
          <p:cNvPr id="324" name="Picture 323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4840"/>
            <a:ext cx="5453640" cy="43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838080" y="273600"/>
            <a:ext cx="8282160" cy="150876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pic>
        <p:nvPicPr>
          <p:cNvPr id="2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367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368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370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1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72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AF7B57F-9DFC-429B-BBD8-82D09C3D00EB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411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12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13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0158270-5328-4A4E-82DB-E74E5BB1A991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449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450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45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5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5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406F7D-B22D-46AA-A302-31A504669C47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2016BDA-1999-4B1E-B3AC-75091059D668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A599C6-03BE-4F7D-AF03-5F767532C962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E8DCAF4-FD27-412B-A618-39C5AF9762D0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E27A697-E1A7-4F63-A9BE-1E20DFBFD6B8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7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8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2B879F-F076-4E4B-98D1-81BB27E83221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244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247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8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9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C515094-B9E3-4D16-A5BE-9C74442DB971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285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9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90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E15CCE-D950-4458-8AEC-E904A3DC2B54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264600" y="549360"/>
            <a:ext cx="2698920" cy="846000"/>
          </a:xfrm>
          <a:prstGeom prst="rect">
            <a:avLst/>
          </a:prstGeom>
          <a:ln>
            <a:noFill/>
          </a:ln>
        </p:spPr>
      </p:pic>
      <p:sp>
        <p:nvSpPr>
          <p:cNvPr id="326" name="CustomShape 1"/>
          <p:cNvSpPr/>
          <p:nvPr/>
        </p:nvSpPr>
        <p:spPr>
          <a:xfrm>
            <a:off x="2855880" y="115920"/>
            <a:ext cx="9336240" cy="144360"/>
          </a:xfrm>
          <a:prstGeom prst="rect">
            <a:avLst/>
          </a:prstGeom>
          <a:solidFill>
            <a:srgbClr val="00C4AA"/>
          </a:solidFill>
          <a:ln>
            <a:noFill/>
          </a:ln>
        </p:spPr>
      </p:sp>
      <p:sp>
        <p:nvSpPr>
          <p:cNvPr id="327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282160" cy="132552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3200">
                <a:latin typeface="Open Sans"/>
              </a:rPr>
              <a:t>Click to edit the title text format</a:t>
            </a:r>
            <a:endParaRPr/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14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14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1400">
                <a:latin typeface="Arial"/>
              </a:rPr>
              <a:t>Seventh Outline Level</a:t>
            </a:r>
            <a:endParaRPr/>
          </a:p>
        </p:txBody>
      </p:sp>
      <p:sp>
        <p:nvSpPr>
          <p:cNvPr id="329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0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31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B56465-0B12-4298-9A3C-75618115AB53}" type="slidenum">
              <a:rPr lang="en-US" sz="1200">
                <a:solidFill>
                  <a:srgbClr val="888888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96"/>
          <p:cNvPicPr/>
          <p:nvPr/>
        </p:nvPicPr>
        <p:blipFill>
          <a:blip r:embed="rId3"/>
          <a:srcRect l="288686" r="-412660"/>
          <a:stretch>
            <a:fillRect/>
          </a:stretch>
        </p:blipFill>
        <p:spPr>
          <a:xfrm>
            <a:off x="0" y="0"/>
            <a:ext cx="3265560" cy="6858000"/>
          </a:xfrm>
          <a:prstGeom prst="rect">
            <a:avLst/>
          </a:prstGeom>
          <a:ln>
            <a:noFill/>
          </a:ln>
        </p:spPr>
      </p:pic>
      <p:sp>
        <p:nvSpPr>
          <p:cNvPr id="496" name="CustomShape 1"/>
          <p:cNvSpPr/>
          <p:nvPr/>
        </p:nvSpPr>
        <p:spPr>
          <a:xfrm>
            <a:off x="3265560" y="2349360"/>
            <a:ext cx="8926560" cy="3167280"/>
          </a:xfrm>
          <a:prstGeom prst="rect">
            <a:avLst/>
          </a:prstGeom>
          <a:solidFill>
            <a:srgbClr val="00C4AA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Data Science Society</a:t>
            </a:r>
            <a:endParaRPr/>
          </a:p>
          <a:p>
            <a:pPr algn="ctr"/>
            <a:r>
              <a:rPr lang="bg-BG" sz="2000">
                <a:solidFill>
                  <a:srgbClr val="FFFFFF"/>
                </a:solidFill>
                <a:latin typeface="Arial"/>
              </a:rPr>
              <a:t>Представяне на отворени данни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Open Sans"/>
              </a:rPr>
              <a:t>
</a:t>
            </a:r>
            <a:r>
              <a:rPr lang="ru-RU" sz="2800" b="1">
                <a:solidFill>
                  <a:srgbClr val="FFFFFF"/>
                </a:solidFill>
                <a:latin typeface="Open Sans"/>
              </a:rPr>
              <a:t>Висшите училища в България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07520" y="301680"/>
            <a:ext cx="114490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  <a:latin typeface="Open Sans"/>
              </a:rPr>
              <a:t>Обобщени данни за университетите</a:t>
            </a:r>
            <a:r>
              <a:rPr lang="bg-BG" sz="3200" b="1">
                <a:solidFill>
                  <a:srgbClr val="000000"/>
                </a:solidFill>
                <a:latin typeface="Open Sans"/>
              </a:rPr>
              <a:t>
в</a:t>
            </a:r>
            <a:r>
              <a:rPr lang="en-US" sz="3200" b="1">
                <a:solidFill>
                  <a:srgbClr val="000000"/>
                </a:solidFill>
                <a:latin typeface="Open Sans"/>
              </a:rPr>
              <a:t> България</a:t>
            </a:r>
            <a:endParaRPr/>
          </a:p>
        </p:txBody>
      </p:sp>
      <p:pic>
        <p:nvPicPr>
          <p:cNvPr id="498" name="Picture 2" descr="http://www.capital.bg/shimg/zx620y348_243001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5880" y="1627200"/>
            <a:ext cx="9320400" cy="5230800"/>
          </a:xfrm>
          <a:prstGeom prst="rect">
            <a:avLst/>
          </a:prstGeom>
          <a:ln>
            <a:noFill/>
          </a:ln>
        </p:spPr>
      </p:pic>
      <p:sp>
        <p:nvSpPr>
          <p:cNvPr id="499" name="CustomShape 2"/>
          <p:cNvSpPr/>
          <p:nvPr/>
        </p:nvSpPr>
        <p:spPr>
          <a:xfrm>
            <a:off x="671400" y="2349360"/>
            <a:ext cx="4368960" cy="3416400"/>
          </a:xfrm>
          <a:prstGeom prst="rect">
            <a:avLst/>
          </a:prstGeom>
          <a:solidFill>
            <a:srgbClr val="00C4AA"/>
          </a:solidFill>
          <a:ln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3900 различни специалности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Около 40 000 записа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51 Акредитирани Висши Училища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Анализиран период 2005-2015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Източник: МОНМ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623880" y="0"/>
            <a:ext cx="1051560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bg-BG" sz="3200" b="1">
                <a:solidFill>
                  <a:srgbClr val="000000"/>
                </a:solidFill>
                <a:latin typeface="Arial"/>
              </a:rPr>
              <a:t>Примери за визуализация на данните </a:t>
            </a:r>
            <a:endParaRPr/>
          </a:p>
        </p:txBody>
      </p:sp>
      <p:pic>
        <p:nvPicPr>
          <p:cNvPr id="501" name="Picture 500"/>
          <p:cNvPicPr/>
          <p:nvPr/>
        </p:nvPicPr>
        <p:blipFill>
          <a:blip r:embed="rId3"/>
          <a:stretch>
            <a:fillRect/>
          </a:stretch>
        </p:blipFill>
        <p:spPr>
          <a:xfrm>
            <a:off x="344520" y="1157400"/>
            <a:ext cx="11728440" cy="551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623880" y="0"/>
            <a:ext cx="1051560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bg-BG" sz="3200" b="1">
                <a:solidFill>
                  <a:srgbClr val="000000"/>
                </a:solidFill>
                <a:latin typeface="Arial"/>
              </a:rPr>
              <a:t>Примери за визуализация на данните </a:t>
            </a:r>
            <a:endParaRPr/>
          </a:p>
        </p:txBody>
      </p:sp>
      <p:pic>
        <p:nvPicPr>
          <p:cNvPr id="503" name="Picture 502"/>
          <p:cNvPicPr/>
          <p:nvPr/>
        </p:nvPicPr>
        <p:blipFill>
          <a:blip r:embed="rId3"/>
          <a:stretch>
            <a:fillRect/>
          </a:stretch>
        </p:blipFill>
        <p:spPr>
          <a:xfrm>
            <a:off x="334800" y="895320"/>
            <a:ext cx="11211120" cy="596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623880" y="0"/>
            <a:ext cx="1051560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bg-BG" sz="3200" b="1">
                <a:solidFill>
                  <a:srgbClr val="000000"/>
                </a:solidFill>
                <a:latin typeface="Arial"/>
              </a:rPr>
              <a:t>Примери за визуализация на данните </a:t>
            </a:r>
            <a:endParaRPr/>
          </a:p>
        </p:txBody>
      </p:sp>
      <p:pic>
        <p:nvPicPr>
          <p:cNvPr id="505" name="Picture 504"/>
          <p:cNvPicPr/>
          <p:nvPr/>
        </p:nvPicPr>
        <p:blipFill>
          <a:blip r:embed="rId3"/>
          <a:stretch>
            <a:fillRect/>
          </a:stretch>
        </p:blipFill>
        <p:spPr>
          <a:xfrm>
            <a:off x="263520" y="1341360"/>
            <a:ext cx="11077560" cy="432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595440" y="325440"/>
            <a:ext cx="1051560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bg-BG" sz="3200" b="1">
                <a:solidFill>
                  <a:srgbClr val="000000"/>
                </a:solidFill>
                <a:latin typeface="Open Sans"/>
              </a:rPr>
              <a:t>Някои интересни </a:t>
            </a:r>
            <a:r>
              <a:rPr lang="bg-BG" sz="3200" b="1">
                <a:solidFill>
                  <a:srgbClr val="000000"/>
                </a:solidFill>
                <a:latin typeface="Arial"/>
              </a:rPr>
              <a:t>изводи</a:t>
            </a:r>
            <a:endParaRPr/>
          </a:p>
        </p:txBody>
      </p:sp>
      <p:pic>
        <p:nvPicPr>
          <p:cNvPr id="507" name="Picture 2" descr="http://mamita-bg.com/wp-content/uploads/2012/08/%D0%9F%D0%BB%D0%BE%D0%B2%D0%B4%D0%B8%D0%B2%D1%81%D0%BA%D0%B8-%D1%83%D0%BD%D0%B8%D0%B2%D0%B5%D1%80%D1%81%D0%B8%D1%82%D0%B5%D1%82-%D0%9F%D0%B0%D0%B8%D1%81%D0%B8%D0%B9-%D0%A5%D0%B8%D0%BB%D0%B5%D0%BD%D0%B4%D0%B0%D1%80%D1%81%D0%BA%D0%B8-h700.jpg"/>
          <p:cNvPicPr/>
          <p:nvPr/>
        </p:nvPicPr>
        <p:blipFill>
          <a:blip r:embed="rId3"/>
          <a:srcRect b="736285"/>
          <a:stretch>
            <a:fillRect/>
          </a:stretch>
        </p:blipFill>
        <p:spPr>
          <a:xfrm>
            <a:off x="2825640" y="1773360"/>
            <a:ext cx="9391680" cy="5084640"/>
          </a:xfrm>
          <a:prstGeom prst="rect">
            <a:avLst/>
          </a:prstGeom>
          <a:ln>
            <a:noFill/>
          </a:ln>
        </p:spPr>
      </p:pic>
      <p:sp>
        <p:nvSpPr>
          <p:cNvPr id="508" name="CustomShape 2"/>
          <p:cNvSpPr/>
          <p:nvPr/>
        </p:nvSpPr>
        <p:spPr>
          <a:xfrm>
            <a:off x="623880" y="1339920"/>
            <a:ext cx="10728360" cy="5545080"/>
          </a:xfrm>
          <a:prstGeom prst="rect">
            <a:avLst/>
          </a:prstGeom>
          <a:solidFill>
            <a:srgbClr val="00C4AA"/>
          </a:solidFill>
          <a:ln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Университетите  в Пловдив бележат постоянен ръст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УНСС </a:t>
            </a:r>
            <a:r>
              <a:rPr lang="ru-RU" sz="2400" b="1">
                <a:solidFill>
                  <a:srgbClr val="FFFFFF"/>
                </a:solidFill>
                <a:latin typeface="Arial"/>
              </a:rPr>
              <a:t>постига постоянно увеличение на студентите в абсолтен брой, за разлика от СУ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>
                <a:solidFill>
                  <a:srgbClr val="FFFFFF"/>
                </a:solidFill>
                <a:latin typeface="Open Sans"/>
              </a:rPr>
              <a:t>Увелич</a:t>
            </a:r>
            <a:r>
              <a:rPr lang="bg-BG" sz="2400" b="1">
                <a:solidFill>
                  <a:srgbClr val="FFFFFF"/>
                </a:solidFill>
                <a:latin typeface="Arial"/>
              </a:rPr>
              <a:t>ават се</a:t>
            </a:r>
            <a:r>
              <a:rPr lang="ru-RU" sz="2400" b="1">
                <a:solidFill>
                  <a:srgbClr val="FFFFFF"/>
                </a:solidFill>
                <a:latin typeface="Open Sans"/>
              </a:rPr>
              <a:t> чуждестранните студенти в медицинските университети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50880" y="476280"/>
            <a:ext cx="10515600" cy="1325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3200" b="1">
                <a:latin typeface="Open Sans"/>
              </a:rPr>
              <a:t>Въпроси</a:t>
            </a:r>
            <a:r>
              <a:rPr lang="bg-BG" sz="3200" b="1">
                <a:latin typeface="Arial"/>
              </a:rPr>
              <a:t> и коментари</a:t>
            </a: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672840" y="1622160"/>
            <a:ext cx="9064440" cy="435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en-US" sz="2800" u="sng">
                <a:solidFill>
                  <a:srgbClr val="0563C1"/>
                </a:solidFill>
                <a:latin typeface="Arial"/>
              </a:rPr>
              <a:t>http://www.DataScienceSociety.net/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en-US" sz="2800">
                <a:latin typeface="Arial"/>
              </a:rPr>
              <a:t>@DataSciSociety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511" name="Shape 158"/>
          <p:cNvPicPr/>
          <p:nvPr/>
        </p:nvPicPr>
        <p:blipFill>
          <a:blip r:embed="rId3"/>
          <a:stretch>
            <a:fillRect/>
          </a:stretch>
        </p:blipFill>
        <p:spPr>
          <a:xfrm>
            <a:off x="2901960" y="5224320"/>
            <a:ext cx="988920" cy="990720"/>
          </a:xfrm>
          <a:prstGeom prst="rect">
            <a:avLst/>
          </a:prstGeom>
          <a:ln>
            <a:noFill/>
          </a:ln>
        </p:spPr>
      </p:pic>
      <p:pic>
        <p:nvPicPr>
          <p:cNvPr id="512" name="Shape 159"/>
          <p:cNvPicPr/>
          <p:nvPr/>
        </p:nvPicPr>
        <p:blipFill>
          <a:blip r:embed="rId4"/>
          <a:stretch>
            <a:fillRect/>
          </a:stretch>
        </p:blipFill>
        <p:spPr>
          <a:xfrm>
            <a:off x="4684680" y="4737240"/>
            <a:ext cx="3160800" cy="1965240"/>
          </a:xfrm>
          <a:prstGeom prst="rect">
            <a:avLst/>
          </a:prstGeom>
          <a:ln>
            <a:noFill/>
          </a:ln>
        </p:spPr>
      </p:pic>
      <p:pic>
        <p:nvPicPr>
          <p:cNvPr id="513" name="Shape 160"/>
          <p:cNvPicPr/>
          <p:nvPr/>
        </p:nvPicPr>
        <p:blipFill>
          <a:blip r:embed="rId5"/>
          <a:stretch>
            <a:fillRect/>
          </a:stretch>
        </p:blipFill>
        <p:spPr>
          <a:xfrm>
            <a:off x="8602560" y="5430960"/>
            <a:ext cx="2432160" cy="663480"/>
          </a:xfrm>
          <a:prstGeom prst="rect">
            <a:avLst/>
          </a:prstGeom>
          <a:ln>
            <a:noFill/>
          </a:ln>
        </p:spPr>
      </p:pic>
      <p:pic>
        <p:nvPicPr>
          <p:cNvPr id="514" name="Shape 161"/>
          <p:cNvPicPr/>
          <p:nvPr/>
        </p:nvPicPr>
        <p:blipFill>
          <a:blip r:embed="rId6"/>
          <a:stretch>
            <a:fillRect/>
          </a:stretch>
        </p:blipFill>
        <p:spPr>
          <a:xfrm>
            <a:off x="779400" y="5224320"/>
            <a:ext cx="988920" cy="99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Calibri</vt:lpstr>
      <vt:lpstr>DejaVu Sans</vt:lpstr>
      <vt:lpstr>Open Sans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Reni Antonova</dc:creator>
  <cp:lastModifiedBy>Reni Antonova</cp:lastModifiedBy>
  <cp:revision>1</cp:revision>
  <dcterms:modified xsi:type="dcterms:W3CDTF">2016-05-17T13:41:59Z</dcterms:modified>
</cp:coreProperties>
</file>