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418" r:id="rId2"/>
    <p:sldId id="400" r:id="rId3"/>
    <p:sldId id="426" r:id="rId4"/>
    <p:sldId id="401" r:id="rId5"/>
    <p:sldId id="390" r:id="rId6"/>
    <p:sldId id="439" r:id="rId7"/>
    <p:sldId id="402" r:id="rId8"/>
    <p:sldId id="403" r:id="rId9"/>
    <p:sldId id="420" r:id="rId10"/>
    <p:sldId id="433" r:id="rId11"/>
    <p:sldId id="404" r:id="rId12"/>
    <p:sldId id="405" r:id="rId13"/>
    <p:sldId id="421" r:id="rId14"/>
    <p:sldId id="424" r:id="rId15"/>
    <p:sldId id="406" r:id="rId16"/>
    <p:sldId id="407" r:id="rId17"/>
    <p:sldId id="422" r:id="rId18"/>
    <p:sldId id="423" r:id="rId19"/>
    <p:sldId id="425" r:id="rId20"/>
    <p:sldId id="427" r:id="rId21"/>
    <p:sldId id="430" r:id="rId22"/>
    <p:sldId id="434" r:id="rId23"/>
    <p:sldId id="435" r:id="rId24"/>
    <p:sldId id="446" r:id="rId25"/>
    <p:sldId id="450" r:id="rId26"/>
    <p:sldId id="438" r:id="rId27"/>
    <p:sldId id="440" r:id="rId28"/>
    <p:sldId id="451" r:id="rId29"/>
    <p:sldId id="436" r:id="rId30"/>
    <p:sldId id="441" r:id="rId31"/>
    <p:sldId id="437" r:id="rId32"/>
    <p:sldId id="442" r:id="rId33"/>
    <p:sldId id="443" r:id="rId34"/>
    <p:sldId id="447" r:id="rId35"/>
    <p:sldId id="448" r:id="rId36"/>
    <p:sldId id="449" r:id="rId37"/>
    <p:sldId id="431" r:id="rId38"/>
    <p:sldId id="429" r:id="rId39"/>
    <p:sldId id="358" r:id="rId40"/>
  </p:sldIdLst>
  <p:sldSz cx="10693400" cy="7561263"/>
  <p:notesSz cx="6670675" cy="9929813"/>
  <p:defaultTextStyle>
    <a:defPPr>
      <a:defRPr lang="en-GB"/>
    </a:defPPr>
    <a:lvl1pPr algn="l" defTabSz="449263" rtl="0" fontAlgn="base">
      <a:spcBef>
        <a:spcPct val="0"/>
      </a:spcBef>
      <a:spcAft>
        <a:spcPct val="0"/>
      </a:spcAft>
      <a:defRPr sz="2700" b="1" kern="1200">
        <a:solidFill>
          <a:schemeClr val="bg1"/>
        </a:solidFill>
        <a:latin typeface="Calibri" pitchFamily="34" charset="0"/>
        <a:ea typeface="+mn-ea"/>
        <a:cs typeface="+mn-cs"/>
      </a:defRPr>
    </a:lvl1pPr>
    <a:lvl2pPr marL="742950" indent="-285750" algn="l" defTabSz="449263" rtl="0" fontAlgn="base">
      <a:spcBef>
        <a:spcPct val="0"/>
      </a:spcBef>
      <a:spcAft>
        <a:spcPct val="0"/>
      </a:spcAft>
      <a:defRPr sz="2700" b="1" kern="1200">
        <a:solidFill>
          <a:schemeClr val="bg1"/>
        </a:solidFill>
        <a:latin typeface="Calibri" pitchFamily="34" charset="0"/>
        <a:ea typeface="+mn-ea"/>
        <a:cs typeface="+mn-cs"/>
      </a:defRPr>
    </a:lvl2pPr>
    <a:lvl3pPr marL="1143000" indent="-228600" algn="l" defTabSz="449263" rtl="0" fontAlgn="base">
      <a:spcBef>
        <a:spcPct val="0"/>
      </a:spcBef>
      <a:spcAft>
        <a:spcPct val="0"/>
      </a:spcAft>
      <a:defRPr sz="2700" b="1" kern="1200">
        <a:solidFill>
          <a:schemeClr val="bg1"/>
        </a:solidFill>
        <a:latin typeface="Calibri" pitchFamily="34" charset="0"/>
        <a:ea typeface="+mn-ea"/>
        <a:cs typeface="+mn-cs"/>
      </a:defRPr>
    </a:lvl3pPr>
    <a:lvl4pPr marL="1600200" indent="-228600" algn="l" defTabSz="449263" rtl="0" fontAlgn="base">
      <a:spcBef>
        <a:spcPct val="0"/>
      </a:spcBef>
      <a:spcAft>
        <a:spcPct val="0"/>
      </a:spcAft>
      <a:defRPr sz="2700" b="1" kern="1200">
        <a:solidFill>
          <a:schemeClr val="bg1"/>
        </a:solidFill>
        <a:latin typeface="Calibri" pitchFamily="34" charset="0"/>
        <a:ea typeface="+mn-ea"/>
        <a:cs typeface="+mn-cs"/>
      </a:defRPr>
    </a:lvl4pPr>
    <a:lvl5pPr marL="2057400" indent="-228600" algn="l" defTabSz="449263" rtl="0" fontAlgn="base">
      <a:spcBef>
        <a:spcPct val="0"/>
      </a:spcBef>
      <a:spcAft>
        <a:spcPct val="0"/>
      </a:spcAft>
      <a:defRPr sz="2700" b="1" kern="1200">
        <a:solidFill>
          <a:schemeClr val="bg1"/>
        </a:solidFill>
        <a:latin typeface="Calibri" pitchFamily="34" charset="0"/>
        <a:ea typeface="+mn-ea"/>
        <a:cs typeface="+mn-cs"/>
      </a:defRPr>
    </a:lvl5pPr>
    <a:lvl6pPr marL="2286000" algn="l" defTabSz="914400" rtl="0" eaLnBrk="1" latinLnBrk="0" hangingPunct="1">
      <a:defRPr sz="2700" b="1" kern="1200">
        <a:solidFill>
          <a:schemeClr val="bg1"/>
        </a:solidFill>
        <a:latin typeface="Calibri" pitchFamily="34" charset="0"/>
        <a:ea typeface="+mn-ea"/>
        <a:cs typeface="+mn-cs"/>
      </a:defRPr>
    </a:lvl6pPr>
    <a:lvl7pPr marL="2743200" algn="l" defTabSz="914400" rtl="0" eaLnBrk="1" latinLnBrk="0" hangingPunct="1">
      <a:defRPr sz="2700" b="1" kern="1200">
        <a:solidFill>
          <a:schemeClr val="bg1"/>
        </a:solidFill>
        <a:latin typeface="Calibri" pitchFamily="34" charset="0"/>
        <a:ea typeface="+mn-ea"/>
        <a:cs typeface="+mn-cs"/>
      </a:defRPr>
    </a:lvl7pPr>
    <a:lvl8pPr marL="3200400" algn="l" defTabSz="914400" rtl="0" eaLnBrk="1" latinLnBrk="0" hangingPunct="1">
      <a:defRPr sz="2700" b="1" kern="1200">
        <a:solidFill>
          <a:schemeClr val="bg1"/>
        </a:solidFill>
        <a:latin typeface="Calibri" pitchFamily="34" charset="0"/>
        <a:ea typeface="+mn-ea"/>
        <a:cs typeface="+mn-cs"/>
      </a:defRPr>
    </a:lvl8pPr>
    <a:lvl9pPr marL="3657600" algn="l" defTabSz="914400" rtl="0" eaLnBrk="1" latinLnBrk="0" hangingPunct="1">
      <a:defRPr sz="2700" b="1" kern="1200">
        <a:solidFill>
          <a:schemeClr val="bg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3399FF"/>
    <a:srgbClr val="0033CC"/>
    <a:srgbClr val="5F5F5F"/>
    <a:srgbClr val="008000"/>
    <a:srgbClr val="003366"/>
    <a:srgbClr val="336699"/>
    <a:srgbClr val="3366CC"/>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73596" autoAdjust="0"/>
  </p:normalViewPr>
  <p:slideViewPr>
    <p:cSldViewPr snapToGrid="0">
      <p:cViewPr>
        <p:scale>
          <a:sx n="100" d="100"/>
          <a:sy n="100" d="100"/>
        </p:scale>
        <p:origin x="-402" y="-156"/>
      </p:cViewPr>
      <p:guideLst>
        <p:guide orient="horz" pos="2382"/>
        <p:guide pos="3368"/>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1908"/>
    </p:cViewPr>
  </p:sorterViewPr>
  <p:notesViewPr>
    <p:cSldViewPr snapToGrid="0">
      <p:cViewPr varScale="1">
        <p:scale>
          <a:sx n="59" d="100"/>
          <a:sy n="59" d="100"/>
        </p:scale>
        <p:origin x="-1752" y="-72"/>
      </p:cViewPr>
      <p:guideLst>
        <p:guide orient="horz" pos="2896"/>
        <p:guide pos="212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buClr>
                <a:srgbClr val="000000"/>
              </a:buClr>
              <a:buSzPct val="100000"/>
              <a:buFont typeface="Times New Roman" pitchFamily="18" charset="0"/>
              <a:buNone/>
              <a:defRPr sz="1200" b="0">
                <a:solidFill>
                  <a:srgbClr val="000000"/>
                </a:solidFill>
                <a:latin typeface="Arial" charset="0"/>
              </a:defRPr>
            </a:lvl1pPr>
          </a:lstStyle>
          <a:p>
            <a:pPr>
              <a:defRPr/>
            </a:pPr>
            <a:endParaRPr lang="en-GB"/>
          </a:p>
        </p:txBody>
      </p:sp>
      <p:sp>
        <p:nvSpPr>
          <p:cNvPr id="61443"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buClr>
                <a:srgbClr val="000000"/>
              </a:buClr>
              <a:buSzPct val="100000"/>
              <a:buFont typeface="Times New Roman" pitchFamily="18" charset="0"/>
              <a:buNone/>
              <a:defRPr sz="1200" b="0">
                <a:solidFill>
                  <a:srgbClr val="000000"/>
                </a:solidFill>
                <a:latin typeface="Arial" charset="0"/>
              </a:defRPr>
            </a:lvl1pPr>
          </a:lstStyle>
          <a:p>
            <a:pPr>
              <a:defRPr/>
            </a:pPr>
            <a:endParaRPr lang="en-GB"/>
          </a:p>
        </p:txBody>
      </p:sp>
      <p:sp>
        <p:nvSpPr>
          <p:cNvPr id="61444"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buClr>
                <a:srgbClr val="000000"/>
              </a:buClr>
              <a:buSzPct val="100000"/>
              <a:buFont typeface="Times New Roman" pitchFamily="18" charset="0"/>
              <a:buNone/>
              <a:defRPr sz="1200" b="0">
                <a:solidFill>
                  <a:srgbClr val="000000"/>
                </a:solidFill>
                <a:latin typeface="Arial" charset="0"/>
              </a:defRPr>
            </a:lvl1pPr>
          </a:lstStyle>
          <a:p>
            <a:pPr>
              <a:defRPr/>
            </a:pPr>
            <a:endParaRPr lang="en-GB"/>
          </a:p>
        </p:txBody>
      </p:sp>
      <p:sp>
        <p:nvSpPr>
          <p:cNvPr id="61445"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buClr>
                <a:srgbClr val="000000"/>
              </a:buClr>
              <a:buSzPct val="100000"/>
              <a:buFont typeface="Times New Roman" pitchFamily="18" charset="0"/>
              <a:buNone/>
              <a:defRPr sz="1200" b="0">
                <a:solidFill>
                  <a:srgbClr val="000000"/>
                </a:solidFill>
                <a:latin typeface="Arial" charset="0"/>
              </a:defRPr>
            </a:lvl1pPr>
          </a:lstStyle>
          <a:p>
            <a:pPr>
              <a:defRPr/>
            </a:pPr>
            <a:fld id="{24777DDD-C5C4-4532-B84E-45A21944081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670675" cy="9929813"/>
          </a:xfrm>
          <a:prstGeom prst="roundRect">
            <a:avLst>
              <a:gd name="adj" fmla="val 23"/>
            </a:avLst>
          </a:prstGeom>
          <a:solidFill>
            <a:srgbClr val="FFFFFF"/>
          </a:solidFill>
          <a:ln w="9360">
            <a:noFill/>
            <a:miter lim="800000"/>
            <a:headEnd/>
            <a:tailEnd/>
          </a:ln>
          <a:effectLst/>
        </p:spPr>
        <p:txBody>
          <a:bodyPr wrap="none" anchor="ctr"/>
          <a:lstStyle/>
          <a:p>
            <a:pPr eaLnBrk="0" hangingPunct="0">
              <a:buClr>
                <a:srgbClr val="000000"/>
              </a:buClr>
              <a:buSzPct val="100000"/>
              <a:buFont typeface="Times New Roman" pitchFamily="18" charset="0"/>
              <a:buNone/>
              <a:defRPr/>
            </a:pPr>
            <a:endParaRPr lang="fr-BE" b="0"/>
          </a:p>
        </p:txBody>
      </p:sp>
      <p:sp>
        <p:nvSpPr>
          <p:cNvPr id="2050" name="AutoShape 2"/>
          <p:cNvSpPr>
            <a:spLocks noChangeArrowheads="1"/>
          </p:cNvSpPr>
          <p:nvPr/>
        </p:nvSpPr>
        <p:spPr bwMode="auto">
          <a:xfrm>
            <a:off x="0" y="0"/>
            <a:ext cx="6670675" cy="9929813"/>
          </a:xfrm>
          <a:prstGeom prst="roundRect">
            <a:avLst>
              <a:gd name="adj" fmla="val 23"/>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8" charset="0"/>
              <a:buNone/>
              <a:defRPr/>
            </a:pPr>
            <a:endParaRPr lang="fr-BE" b="0"/>
          </a:p>
        </p:txBody>
      </p:sp>
      <p:sp>
        <p:nvSpPr>
          <p:cNvPr id="2051" name="AutoShape 3"/>
          <p:cNvSpPr>
            <a:spLocks noChangeArrowheads="1"/>
          </p:cNvSpPr>
          <p:nvPr/>
        </p:nvSpPr>
        <p:spPr bwMode="auto">
          <a:xfrm>
            <a:off x="0" y="0"/>
            <a:ext cx="6670675" cy="9929813"/>
          </a:xfrm>
          <a:prstGeom prst="roundRect">
            <a:avLst>
              <a:gd name="adj" fmla="val 23"/>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8" charset="0"/>
              <a:buNone/>
              <a:defRPr/>
            </a:pPr>
            <a:endParaRPr lang="fr-BE" b="0"/>
          </a:p>
        </p:txBody>
      </p:sp>
      <p:sp>
        <p:nvSpPr>
          <p:cNvPr id="2052" name="AutoShape 4"/>
          <p:cNvSpPr>
            <a:spLocks noChangeArrowheads="1"/>
          </p:cNvSpPr>
          <p:nvPr/>
        </p:nvSpPr>
        <p:spPr bwMode="auto">
          <a:xfrm>
            <a:off x="0" y="0"/>
            <a:ext cx="6670675" cy="9929813"/>
          </a:xfrm>
          <a:prstGeom prst="roundRect">
            <a:avLst>
              <a:gd name="adj" fmla="val 23"/>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8" charset="0"/>
              <a:buNone/>
              <a:defRPr/>
            </a:pPr>
            <a:endParaRPr lang="fr-BE" b="0"/>
          </a:p>
        </p:txBody>
      </p:sp>
      <p:sp>
        <p:nvSpPr>
          <p:cNvPr id="2053" name="Text Box 5"/>
          <p:cNvSpPr txBox="1">
            <a:spLocks noChangeArrowheads="1"/>
          </p:cNvSpPr>
          <p:nvPr/>
        </p:nvSpPr>
        <p:spPr bwMode="auto">
          <a:xfrm>
            <a:off x="0" y="0"/>
            <a:ext cx="2892425" cy="498475"/>
          </a:xfrm>
          <a:prstGeom prst="rect">
            <a:avLst/>
          </a:prstGeom>
          <a:noFill/>
          <a:ln w="9525">
            <a:noFill/>
            <a:round/>
            <a:headEnd/>
            <a:tailEnd/>
          </a:ln>
          <a:effectLst/>
        </p:spPr>
        <p:txBody>
          <a:bodyPr wrap="none" anchor="ctr"/>
          <a:lstStyle/>
          <a:p>
            <a:pPr eaLnBrk="0" hangingPunct="0">
              <a:buClr>
                <a:srgbClr val="000000"/>
              </a:buClr>
              <a:buSzPct val="100000"/>
              <a:buFont typeface="Times New Roman" pitchFamily="18" charset="0"/>
              <a:buNone/>
              <a:defRPr/>
            </a:pPr>
            <a:endParaRPr lang="fr-BE" b="0"/>
          </a:p>
        </p:txBody>
      </p:sp>
      <p:sp>
        <p:nvSpPr>
          <p:cNvPr id="2054" name="Text Box 6"/>
          <p:cNvSpPr txBox="1">
            <a:spLocks noChangeArrowheads="1"/>
          </p:cNvSpPr>
          <p:nvPr/>
        </p:nvSpPr>
        <p:spPr bwMode="auto">
          <a:xfrm>
            <a:off x="3779838" y="0"/>
            <a:ext cx="2892425" cy="498475"/>
          </a:xfrm>
          <a:prstGeom prst="rect">
            <a:avLst/>
          </a:prstGeom>
          <a:noFill/>
          <a:ln w="9525">
            <a:noFill/>
            <a:round/>
            <a:headEnd/>
            <a:tailEnd/>
          </a:ln>
          <a:effectLst/>
        </p:spPr>
        <p:txBody>
          <a:bodyPr wrap="none" anchor="ctr"/>
          <a:lstStyle/>
          <a:p>
            <a:pPr eaLnBrk="0" hangingPunct="0">
              <a:buClr>
                <a:srgbClr val="000000"/>
              </a:buClr>
              <a:buSzPct val="100000"/>
              <a:buFont typeface="Times New Roman" pitchFamily="18" charset="0"/>
              <a:buNone/>
              <a:defRPr/>
            </a:pPr>
            <a:endParaRPr lang="fr-BE" b="0"/>
          </a:p>
        </p:txBody>
      </p:sp>
      <p:sp>
        <p:nvSpPr>
          <p:cNvPr id="14344" name="Rectangle 7"/>
          <p:cNvSpPr>
            <a:spLocks noGrp="1" noRot="1" noChangeArrowheads="1"/>
          </p:cNvSpPr>
          <p:nvPr>
            <p:ph type="sldImg"/>
          </p:nvPr>
        </p:nvSpPr>
        <p:spPr bwMode="auto">
          <a:xfrm>
            <a:off x="703263" y="746125"/>
            <a:ext cx="5254625" cy="3714750"/>
          </a:xfrm>
          <a:prstGeom prst="rect">
            <a:avLst/>
          </a:prstGeom>
          <a:noFill/>
          <a:ln w="9360">
            <a:solidFill>
              <a:srgbClr val="000000"/>
            </a:solidFill>
            <a:miter lim="800000"/>
            <a:headEnd/>
            <a:tailEnd/>
          </a:ln>
        </p:spPr>
      </p:sp>
      <p:sp>
        <p:nvSpPr>
          <p:cNvPr id="2056" name="Rectangle 8"/>
          <p:cNvSpPr>
            <a:spLocks noGrp="1" noChangeArrowheads="1"/>
          </p:cNvSpPr>
          <p:nvPr>
            <p:ph type="body"/>
          </p:nvPr>
        </p:nvSpPr>
        <p:spPr bwMode="auto">
          <a:xfrm>
            <a:off x="889000" y="4718050"/>
            <a:ext cx="4887913" cy="4459288"/>
          </a:xfrm>
          <a:prstGeom prst="rect">
            <a:avLst/>
          </a:prstGeom>
          <a:noFill/>
          <a:ln w="9525">
            <a:noFill/>
            <a:round/>
            <a:headEnd/>
            <a:tailEnd/>
          </a:ln>
          <a:effectLst/>
        </p:spPr>
        <p:txBody>
          <a:bodyPr vert="horz" wrap="square" lIns="91800" tIns="45720" rIns="91800" bIns="45720" numCol="1" anchor="t" anchorCtr="0" compatLnSpc="1">
            <a:prstTxWarp prst="textNoShape">
              <a:avLst/>
            </a:prstTxWarp>
          </a:bodyPr>
          <a:lstStyle/>
          <a:p>
            <a:pPr lvl="0"/>
            <a:endParaRPr lang="fr-FR" noProof="0" smtClean="0"/>
          </a:p>
        </p:txBody>
      </p:sp>
      <p:sp>
        <p:nvSpPr>
          <p:cNvPr id="2057" name="Text Box 9"/>
          <p:cNvSpPr txBox="1">
            <a:spLocks noChangeArrowheads="1"/>
          </p:cNvSpPr>
          <p:nvPr/>
        </p:nvSpPr>
        <p:spPr bwMode="auto">
          <a:xfrm>
            <a:off x="0" y="9431338"/>
            <a:ext cx="2892425" cy="498475"/>
          </a:xfrm>
          <a:prstGeom prst="rect">
            <a:avLst/>
          </a:prstGeom>
          <a:noFill/>
          <a:ln w="9525">
            <a:noFill/>
            <a:round/>
            <a:headEnd/>
            <a:tailEnd/>
          </a:ln>
          <a:effectLst/>
        </p:spPr>
        <p:txBody>
          <a:bodyPr wrap="none" anchor="ctr"/>
          <a:lstStyle/>
          <a:p>
            <a:pPr eaLnBrk="0" hangingPunct="0">
              <a:buClr>
                <a:srgbClr val="000000"/>
              </a:buClr>
              <a:buSzPct val="100000"/>
              <a:buFont typeface="Times New Roman" pitchFamily="18" charset="0"/>
              <a:buNone/>
              <a:defRPr/>
            </a:pPr>
            <a:endParaRPr lang="fr-BE" b="0"/>
          </a:p>
        </p:txBody>
      </p:sp>
      <p:sp>
        <p:nvSpPr>
          <p:cNvPr id="2058" name="Rectangle 10"/>
          <p:cNvSpPr>
            <a:spLocks noGrp="1" noChangeArrowheads="1"/>
          </p:cNvSpPr>
          <p:nvPr>
            <p:ph type="sldNum"/>
          </p:nvPr>
        </p:nvSpPr>
        <p:spPr bwMode="auto">
          <a:xfrm>
            <a:off x="3779838" y="9431338"/>
            <a:ext cx="2886075" cy="492125"/>
          </a:xfrm>
          <a:prstGeom prst="rect">
            <a:avLst/>
          </a:prstGeom>
          <a:noFill/>
          <a:ln w="9525">
            <a:noFill/>
            <a:round/>
            <a:headEnd/>
            <a:tailEnd/>
          </a:ln>
          <a:effectLst/>
        </p:spPr>
        <p:txBody>
          <a:bodyPr vert="horz" wrap="square" lIns="91800" tIns="45720" rIns="91800" bIns="45720" numCol="1" anchor="b" anchorCtr="0" compatLnSpc="1">
            <a:prstTxWarp prst="textNoShape">
              <a:avLst/>
            </a:prstTxWarp>
          </a:bodyPr>
          <a:lstStyle>
            <a:lvl1pPr algn="r" eaLnBrk="0" hangingPunct="0">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b="0">
                <a:solidFill>
                  <a:srgbClr val="000000"/>
                </a:solidFill>
                <a:latin typeface="Arial" charset="0"/>
              </a:defRPr>
            </a:lvl1pPr>
          </a:lstStyle>
          <a:p>
            <a:pPr>
              <a:defRPr/>
            </a:pPr>
            <a:fld id="{4278492F-D8CB-4A8B-AE7C-145E86E92DAD}" type="slidenum">
              <a:rPr lang="fr-FR"/>
              <a:pPr>
                <a:defRPr/>
              </a:pPr>
              <a:t>‹#›</a:t>
            </a:fld>
            <a:endParaRPr lang="fr-F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endParaRPr lang="pl-P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rrowheads="1" noTextEdit="1"/>
          </p:cNvSpPr>
          <p:nvPr>
            <p:ph type="sldImg"/>
          </p:nvPr>
        </p:nvSpPr>
        <p:spPr>
          <a:ln/>
        </p:spPr>
      </p:sp>
      <p:sp>
        <p:nvSpPr>
          <p:cNvPr id="40962" name="Rectangle 3"/>
          <p:cNvSpPr>
            <a:spLocks noGrp="1" noChangeArrowheads="1"/>
          </p:cNvSpPr>
          <p:nvPr>
            <p:ph type="body" idx="1"/>
          </p:nvPr>
        </p:nvSpPr>
        <p:spPr>
          <a:noFill/>
          <a:ln/>
        </p:spPr>
        <p:txBody>
          <a:bodyPr/>
          <a:lstStyle/>
          <a:p>
            <a:pPr marL="228600" indent="-228600">
              <a:buFont typeface="Times New Roman" pitchFamily="18" charset="0"/>
              <a:buChar char="•"/>
            </a:pPr>
            <a:r>
              <a:rPr lang="en-GB" smtClean="0"/>
              <a:t>Meeting the objectives of Europe 2020 and other EU policies relies on research and innovation. For example, meeting the target to reduce CO2 emissions depends on new technologies and solutions for energy, transport, agriculture and the management of resources. </a:t>
            </a:r>
          </a:p>
          <a:p>
            <a:pPr marL="228600" indent="-228600">
              <a:buFont typeface="Times New Roman" pitchFamily="18" charset="0"/>
              <a:buChar char="•"/>
            </a:pPr>
            <a:r>
              <a:rPr lang="en-GB" smtClean="0"/>
              <a:t>This requires a broad, multi-disciplinary approach that brings together researchers, industry, public bodies and users to create innovative solutions that will meet peoples' needs. </a:t>
            </a:r>
          </a:p>
          <a:p>
            <a:pPr marL="228600" indent="-228600">
              <a:buFont typeface="Times New Roman" pitchFamily="18" charset="0"/>
              <a:buChar char="•"/>
            </a:pPr>
            <a:r>
              <a:rPr lang="en-GB" smtClean="0"/>
              <a:t>Horizon 2020 will support not only research into new technologies and solutions, but also their piloting, demonstration and market uptake. In this way the full impact of EU funding will be achieved. </a:t>
            </a:r>
          </a:p>
          <a:p>
            <a:pPr marL="228600" indent="-228600">
              <a:buFont typeface="Times New Roman" pitchFamily="18" charset="0"/>
              <a:buChar char="•"/>
            </a:pPr>
            <a:r>
              <a:rPr lang="en-GB" smtClean="0"/>
              <a:t>Horizon 2020 will build on the thematic research from FP7 and other programmes to address the following challenges which have been identified on the basis of Europe 2020 priorities:</a:t>
            </a:r>
          </a:p>
          <a:p>
            <a:pPr lvl="1"/>
            <a:r>
              <a:rPr lang="en-GB" smtClean="0"/>
              <a:t>- Health, demographic change and wellbeing</a:t>
            </a:r>
          </a:p>
          <a:p>
            <a:pPr lvl="1"/>
            <a:r>
              <a:rPr lang="en-GB" smtClean="0"/>
              <a:t>- Food security, sustainable agriculture and the bioeconomy</a:t>
            </a:r>
          </a:p>
          <a:p>
            <a:pPr lvl="1"/>
            <a:r>
              <a:rPr lang="en-GB" smtClean="0"/>
              <a:t>- Secure, clean and efficient energy</a:t>
            </a:r>
          </a:p>
          <a:p>
            <a:pPr lvl="1"/>
            <a:r>
              <a:rPr lang="en-GB" smtClean="0"/>
              <a:t>- Smart, green and integrated transport, and </a:t>
            </a:r>
          </a:p>
          <a:p>
            <a:pPr lvl="1"/>
            <a:r>
              <a:rPr lang="en-GB" smtClean="0"/>
              <a:t>- Inclusive, innovative and secure societies.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rrowheads="1" noTextEdit="1"/>
          </p:cNvSpPr>
          <p:nvPr>
            <p:ph type="sldImg"/>
          </p:nvPr>
        </p:nvSpPr>
        <p:spPr>
          <a:ln/>
        </p:spPr>
      </p:sp>
      <p:sp>
        <p:nvSpPr>
          <p:cNvPr id="43010" name="Rectangle 3"/>
          <p:cNvSpPr>
            <a:spLocks noGrp="1" noChangeArrowheads="1"/>
          </p:cNvSpPr>
          <p:nvPr>
            <p:ph type="body" idx="1"/>
          </p:nvPr>
        </p:nvSpPr>
        <p:spPr>
          <a:noFill/>
          <a:ln/>
        </p:spPr>
        <p:txBody>
          <a:bodyPr/>
          <a:lstStyle/>
          <a:p>
            <a:pPr>
              <a:buFont typeface="Times New Roman" pitchFamily="18" charset="0"/>
              <a:buChar char="•"/>
            </a:pPr>
            <a:r>
              <a:rPr lang="en-GB" smtClean="0"/>
              <a:t>Meeting the objectives of Europe 2020 and other EU policies relies on research and innovation. For example, meeting the target to reduce CO2 emissions depends on new technologies and solutions for energy, transport, agriculture and the management of resources. </a:t>
            </a:r>
          </a:p>
          <a:p>
            <a:pPr>
              <a:buFont typeface="Times New Roman" pitchFamily="18" charset="0"/>
              <a:buChar char="•"/>
            </a:pPr>
            <a:r>
              <a:rPr lang="en-GB" smtClean="0"/>
              <a:t>This requires a broad, multi-disciplinary approach that brings together researchers, industry, public bodies and users to create innovative solutions that will meet peoples' needs. </a:t>
            </a:r>
          </a:p>
          <a:p>
            <a:pPr>
              <a:buFont typeface="Times New Roman" pitchFamily="18" charset="0"/>
              <a:buChar char="•"/>
            </a:pPr>
            <a:r>
              <a:rPr lang="en-GB" smtClean="0"/>
              <a:t>Horizon 2020 will support not only research into new technologies and solutions, but also their piloting, demonstration and market uptake. In this way the full impact of EU funding will be achieved. </a:t>
            </a:r>
          </a:p>
          <a:p>
            <a:pPr>
              <a:buFont typeface="Times New Roman" pitchFamily="18" charset="0"/>
              <a:buChar char="•"/>
            </a:pPr>
            <a:r>
              <a:rPr lang="en-GB" smtClean="0"/>
              <a:t>Horizon 2020 will build on the thematic research from FP7 and other programmes to address challenges which have been identified on the basis of Europe 2020 priorities.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a:buFont typeface="Times New Roman" pitchFamily="18" charset="0"/>
              <a:buChar char="•"/>
            </a:pPr>
            <a:r>
              <a:rPr lang="en-GB" smtClean="0"/>
              <a:t>The Commission unveiled a set of proposals on 30 November for Horizon 2020, the new framework programme for research and innovation. This forms part of the set of proposals for all of the Union's spending programmes for the period 2014-20.</a:t>
            </a:r>
          </a:p>
          <a:p>
            <a:pPr>
              <a:buFont typeface="Times New Roman" pitchFamily="18" charset="0"/>
              <a:buChar char="•"/>
            </a:pPr>
            <a:endParaRPr lang="en-GB" smtClean="0"/>
          </a:p>
          <a:p>
            <a:pPr>
              <a:buFont typeface="Times New Roman" pitchFamily="18" charset="0"/>
              <a:buChar char="•"/>
            </a:pPr>
            <a:r>
              <a:rPr lang="en-GB" smtClean="0"/>
              <a:t>Horizon 2020 is designed to address these challenges through funding excellent science, technology and innovation. It is central to the Europe 2020 strategy for smart, sustainable and inclusive growth, the Innovation Union flagship to create a knowledge society, and the goal to complete the European Research Area as a single market for knowledge.</a:t>
            </a:r>
          </a:p>
          <a:p>
            <a:pPr>
              <a:buFont typeface="Times New Roman" pitchFamily="18" charset="0"/>
              <a:buChar char="•"/>
            </a:pPr>
            <a:endParaRPr lang="en-GB" smtClean="0"/>
          </a:p>
          <a:p>
            <a:pPr>
              <a:buFont typeface="Times New Roman" pitchFamily="18" charset="0"/>
              <a:buChar char="•"/>
            </a:pPr>
            <a:r>
              <a:rPr lang="en-GB" smtClean="0"/>
              <a:t>The world has changed dramatically over recent years and Europe is faced with a crisis of public debt, low growth and high unemployment. Smart investments in research and innovation are vital to create jobs and put Europe back on a path to growth.</a:t>
            </a:r>
          </a:p>
          <a:p>
            <a:pPr>
              <a:buFont typeface="Times New Roman" pitchFamily="18" charset="0"/>
              <a:buChar char="•"/>
            </a:pPr>
            <a:r>
              <a:rPr lang="en-GB" smtClean="0"/>
              <a:t>At the same time Europe face major challenges such as ageing populations and the depletion of natural resources.  This affects all of our lives directly, for example through high health care costs, rising energy prices, congested roads, and threats to security.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a:buFont typeface="Times New Roman" pitchFamily="18" charset="0"/>
              <a:buChar char="•"/>
            </a:pPr>
            <a:r>
              <a:rPr lang="en-GB" smtClean="0"/>
              <a:t>Horizon 2020 represents a break from the past, in order to meet the new challenges and opportunities.</a:t>
            </a:r>
          </a:p>
          <a:p>
            <a:pPr>
              <a:buFont typeface="Times New Roman" pitchFamily="18" charset="0"/>
              <a:buChar char="•"/>
            </a:pPr>
            <a:r>
              <a:rPr lang="en-GB" smtClean="0"/>
              <a:t>It brings together all EU level research and innovation funding into a single programme, covering the current 7th research Framework Programme, the innovation activities from the Competitiveness and Innovation Framework Programme, as well as EU funding to the European Institute of Innovation and Technology. </a:t>
            </a:r>
          </a:p>
          <a:p>
            <a:pPr>
              <a:buFont typeface="Times New Roman" pitchFamily="18" charset="0"/>
              <a:buChar char="•"/>
            </a:pPr>
            <a:r>
              <a:rPr lang="en-GB" smtClean="0"/>
              <a:t>These currently separate activities have been integrated to allow seamless funding of research and innovation, allowing innovative projects to be supported from the laboratory to commercial exploitation. Previously separate activities have been brought together to focus on the societal challenges such as health, clean energy and transport.</a:t>
            </a:r>
          </a:p>
          <a:p>
            <a:pPr>
              <a:buFont typeface="Times New Roman" pitchFamily="18" charset="0"/>
              <a:buChar char="•"/>
            </a:pPr>
            <a:r>
              <a:rPr lang="en-GB" smtClean="0"/>
              <a:t>All forms of innovation will be included, including innovation in services and social innovation. Support will also be given to develop the market and legal frameworks for innovations to be deployed, such as on public procurement, standard setting and regulations.</a:t>
            </a:r>
          </a:p>
          <a:p>
            <a:pPr>
              <a:buFont typeface="Times New Roman" pitchFamily="18" charset="0"/>
              <a:buChar char="•"/>
            </a:pPr>
            <a:r>
              <a:rPr lang="en-GB" smtClean="0"/>
              <a:t>Horizon 2020 will also provide a major simplification, with a single set of rules, less paperwork, and faster funding. The aim is to attract the best researchers and innovators regardless of where they are located.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pPr>
              <a:buFont typeface="Times New Roman" pitchFamily="18" charset="0"/>
              <a:buChar char="•"/>
            </a:pPr>
            <a:r>
              <a:rPr lang="en-GB" smtClean="0"/>
              <a:t>To maximise impact, all of the funding in Horizon 2020 is focused on three priorities: excellent science, industrial leadership and societal challenges.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pPr>
              <a:buFont typeface="Times New Roman" pitchFamily="18" charset="0"/>
              <a:buChar char="•"/>
            </a:pPr>
            <a:r>
              <a:rPr lang="en-GB" smtClean="0"/>
              <a:t>Excellent science is at the foundation of economic prosperity and wellbeing..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rrowheads="1" noTextEdit="1"/>
          </p:cNvSpPr>
          <p:nvPr>
            <p:ph type="sldImg"/>
          </p:nvPr>
        </p:nvSpPr>
        <p:spPr>
          <a:ln/>
        </p:spPr>
      </p:sp>
      <p:sp>
        <p:nvSpPr>
          <p:cNvPr id="29698" name="Rectangle 3"/>
          <p:cNvSpPr>
            <a:spLocks noGrp="1" noChangeArrowheads="1"/>
          </p:cNvSpPr>
          <p:nvPr>
            <p:ph type="body" idx="1"/>
          </p:nvPr>
        </p:nvSpPr>
        <p:spPr>
          <a:noFill/>
          <a:ln/>
        </p:spPr>
        <p:txBody>
          <a:bodyPr/>
          <a:lstStyle/>
          <a:p>
            <a:pPr>
              <a:buFont typeface="Times New Roman" pitchFamily="18" charset="0"/>
              <a:buChar char="•"/>
            </a:pPr>
            <a:r>
              <a:rPr lang="en-GB" smtClean="0"/>
              <a:t>The experience with the European Research Council, demonstrates the value of EU level competition for the best individual teams. In a short number of years, the ERC has already supported Nobel prize-winning scientists and ERC grants are widely regarded as a stamp of excellence.</a:t>
            </a:r>
          </a:p>
          <a:p>
            <a:pPr>
              <a:buFont typeface="Times New Roman" pitchFamily="18" charset="0"/>
              <a:buChar char="•"/>
            </a:pPr>
            <a:r>
              <a:rPr lang="en-GB" smtClean="0"/>
              <a:t>Excellent science provides the basis of new technologies. The "Future and Emerging Technologies" scheme will be expanded to support unconventional and pioneering science with the potential to be tomorrow's technologies.</a:t>
            </a:r>
          </a:p>
          <a:p>
            <a:pPr>
              <a:buFont typeface="Times New Roman" pitchFamily="18" charset="0"/>
              <a:buChar char="•"/>
            </a:pPr>
            <a:r>
              <a:rPr lang="en-GB" smtClean="0"/>
              <a:t>Excellent science depends on developing, attracting and retaining talent. Through the "Marie Curie" actions, the EU has developed attractive opportunities for researchers to move across countries and improve their careers at all stages.</a:t>
            </a:r>
          </a:p>
          <a:p>
            <a:pPr>
              <a:buFont typeface="Times New Roman" pitchFamily="18" charset="0"/>
              <a:buChar char="•"/>
            </a:pPr>
            <a:r>
              <a:rPr lang="en-GB" smtClean="0"/>
              <a:t>Finally, top class research requires access to major infrastructures which are often expensive and only located in a few places in Europe</a:t>
            </a:r>
          </a:p>
          <a:p>
            <a:endParaRPr lang="fr-BE" smtClean="0"/>
          </a:p>
          <a:p>
            <a:r>
              <a:rPr lang="fr-BE" smtClean="0"/>
              <a:t>*In the proposal Marie Curie actions will appear Marie Sklodowska-Curie actions. </a:t>
            </a:r>
            <a:r>
              <a:rPr lang="en-GB" smtClean="0"/>
              <a:t>Through this name, the Commission pays tribute to this outstanding Nobel prize winning scientist and the remarkable contribution she made to the advancement of the state of science in Europe. </a:t>
            </a:r>
          </a:p>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xfrm>
            <a:off x="854075" y="744538"/>
            <a:ext cx="4965700" cy="3724275"/>
          </a:xfrm>
          <a:ln/>
        </p:spPr>
      </p:sp>
      <p:sp>
        <p:nvSpPr>
          <p:cNvPr id="32770" name="Rectangle 3"/>
          <p:cNvSpPr>
            <a:spLocks noGrp="1" noChangeArrowheads="1"/>
          </p:cNvSpPr>
          <p:nvPr>
            <p:ph type="body" idx="1"/>
          </p:nvPr>
        </p:nvSpPr>
        <p:spPr>
          <a:xfrm>
            <a:off x="666750" y="4716463"/>
            <a:ext cx="5337175" cy="4468812"/>
          </a:xfrm>
          <a:noFill/>
          <a:ln/>
        </p:spPr>
        <p:txBody>
          <a:bodyPr lIns="91433" tIns="45716" rIns="91433" bIns="45716"/>
          <a:lstStyle/>
          <a:p>
            <a:pPr defTabSz="914400"/>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rrowheads="1" noTextEdit="1"/>
          </p:cNvSpPr>
          <p:nvPr>
            <p:ph type="sldImg"/>
          </p:nvPr>
        </p:nvSpPr>
        <p:spPr>
          <a:ln/>
        </p:spPr>
      </p:sp>
      <p:sp>
        <p:nvSpPr>
          <p:cNvPr id="34818" name="Rectangle 3"/>
          <p:cNvSpPr>
            <a:spLocks noGrp="1" noChangeArrowheads="1"/>
          </p:cNvSpPr>
          <p:nvPr>
            <p:ph type="body" idx="1"/>
          </p:nvPr>
        </p:nvSpPr>
        <p:spPr>
          <a:noFill/>
          <a:ln/>
        </p:spPr>
        <p:txBody>
          <a:bodyPr/>
          <a:lstStyle/>
          <a:p>
            <a:pPr>
              <a:buFont typeface="Times New Roman" pitchFamily="18" charset="0"/>
              <a:buChar char="•"/>
            </a:pPr>
            <a:r>
              <a:rPr lang="en-GB" smtClean="0"/>
              <a:t>Innovative companies are at the heart of job creation and growth. However, Europe lacks such companies, particularly among small and medium-sized enterprises.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rrowheads="1" noTextEdit="1"/>
          </p:cNvSpPr>
          <p:nvPr>
            <p:ph type="sldImg"/>
          </p:nvPr>
        </p:nvSpPr>
        <p:spPr>
          <a:ln/>
        </p:spPr>
      </p:sp>
      <p:sp>
        <p:nvSpPr>
          <p:cNvPr id="36866" name="Rectangle 3"/>
          <p:cNvSpPr>
            <a:spLocks noGrp="1" noChangeArrowheads="1"/>
          </p:cNvSpPr>
          <p:nvPr>
            <p:ph type="body" idx="1"/>
          </p:nvPr>
        </p:nvSpPr>
        <p:spPr>
          <a:noFill/>
          <a:ln/>
        </p:spPr>
        <p:txBody>
          <a:bodyPr/>
          <a:lstStyle/>
          <a:p>
            <a:pPr>
              <a:buFont typeface="Times New Roman" pitchFamily="18" charset="0"/>
              <a:buChar char="•"/>
            </a:pPr>
            <a:r>
              <a:rPr lang="en-GB" smtClean="0"/>
              <a:t>Key enabling technologies - such as advanced manufacturing, microelectronics, nanotechnology and biotechnology -  underpin innovation across many industries and sectors. For Europe to build and maintain a lead in these technologies requires strategic investments.</a:t>
            </a:r>
          </a:p>
          <a:p>
            <a:pPr>
              <a:buFont typeface="Times New Roman" pitchFamily="18" charset="0"/>
              <a:buChar char="•"/>
            </a:pPr>
            <a:r>
              <a:rPr lang="en-GB" smtClean="0"/>
              <a:t>A major barrier to growth is the lack of access to finance for innovative companies. Working with the European Investment Bank, support to venture capital and loans will be scaled up.</a:t>
            </a:r>
          </a:p>
          <a:p>
            <a:pPr>
              <a:buFont typeface="Times New Roman" pitchFamily="18" charset="0"/>
              <a:buChar char="•"/>
            </a:pPr>
            <a:r>
              <a:rPr lang="en-GB" smtClean="0"/>
              <a:t>The participation of SMEs will be important in all areas of Horizon 2020 and specific measures will be place for this. In addition, there will be a dedicated activity for research intensive SMEs in all areas, as well as services to support all SMEs to innovate.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688" y="2349500"/>
            <a:ext cx="9090025" cy="1620838"/>
          </a:xfrm>
          <a:prstGeom prst="rect">
            <a:avLst/>
          </a:prstGeo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603375" y="4284663"/>
            <a:ext cx="7486650" cy="1931987"/>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34988" y="303213"/>
            <a:ext cx="9623425" cy="1260475"/>
          </a:xfrm>
          <a:prstGeom prst="rect">
            <a:avLst/>
          </a:prstGeom>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534988" y="1763713"/>
            <a:ext cx="9623425" cy="4991100"/>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3350" y="303213"/>
            <a:ext cx="2405063" cy="6451600"/>
          </a:xfrm>
          <a:prstGeom prst="rect">
            <a:avLst/>
          </a:prstGeo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534988" y="303213"/>
            <a:ext cx="7065962" cy="6451600"/>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34988" y="303213"/>
            <a:ext cx="9623425" cy="6451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34988" y="303213"/>
            <a:ext cx="9623425" cy="1260475"/>
          </a:xfrm>
          <a:prstGeom prst="rect">
            <a:avLst/>
          </a:prstGeom>
        </p:spPr>
        <p:txBody>
          <a:bodyPr/>
          <a:lstStyle/>
          <a:p>
            <a:r>
              <a:rPr lang="fr-FR" smtClean="0"/>
              <a:t>Cliquez pour modifier le style du titre</a:t>
            </a:r>
            <a:endParaRPr lang="fr-BE"/>
          </a:p>
        </p:txBody>
      </p:sp>
      <p:sp>
        <p:nvSpPr>
          <p:cNvPr id="3" name="Espace réservé du contenu 2"/>
          <p:cNvSpPr>
            <a:spLocks noGrp="1"/>
          </p:cNvSpPr>
          <p:nvPr>
            <p:ph idx="1"/>
          </p:nvPr>
        </p:nvSpPr>
        <p:spPr>
          <a:xfrm>
            <a:off x="534988" y="1763713"/>
            <a:ext cx="9623425" cy="4991100"/>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50" y="4859338"/>
            <a:ext cx="9090025" cy="1501775"/>
          </a:xfrm>
          <a:prstGeom prst="rect">
            <a:avLst/>
          </a:prstGeo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844550" y="3205163"/>
            <a:ext cx="9090025" cy="16541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534988" y="303213"/>
            <a:ext cx="9623425" cy="1260475"/>
          </a:xfrm>
          <a:prstGeom prst="rect">
            <a:avLst/>
          </a:prstGeom>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534988" y="1763713"/>
            <a:ext cx="4735512" cy="4991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5422900" y="1763713"/>
            <a:ext cx="4735513" cy="49911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4988" y="303213"/>
            <a:ext cx="9623425" cy="1260475"/>
          </a:xfrm>
          <a:prstGeom prst="rect">
            <a:avLst/>
          </a:prstGeom>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534988" y="1692275"/>
            <a:ext cx="4724400" cy="704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34988" y="2397125"/>
            <a:ext cx="4724400" cy="4357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5432425" y="1692275"/>
            <a:ext cx="4725988" cy="704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432425" y="2397125"/>
            <a:ext cx="4725988" cy="4357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534988" y="303213"/>
            <a:ext cx="9623425" cy="1260475"/>
          </a:xfrm>
          <a:prstGeom prst="rect">
            <a:avLst/>
          </a:prstGeom>
        </p:spPr>
        <p:txBody>
          <a:bodyPr/>
          <a:lstStyle/>
          <a:p>
            <a:r>
              <a:rPr lang="fr-FR" smtClean="0"/>
              <a:t>Cliquez pour modifier le style du titre</a:t>
            </a:r>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988" y="301625"/>
            <a:ext cx="3517900" cy="1281113"/>
          </a:xfrm>
          <a:prstGeom prst="rect">
            <a:avLst/>
          </a:prstGeo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4181475" y="301625"/>
            <a:ext cx="5976938" cy="645318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534988" y="1582738"/>
            <a:ext cx="3517900" cy="51720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500" y="5292725"/>
            <a:ext cx="6416675" cy="625475"/>
          </a:xfrm>
          <a:prstGeom prst="rect">
            <a:avLst/>
          </a:prstGeo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2095500" y="676275"/>
            <a:ext cx="6416675" cy="453548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E" noProof="0" smtClean="0"/>
          </a:p>
        </p:txBody>
      </p:sp>
      <p:sp>
        <p:nvSpPr>
          <p:cNvPr id="4" name="Espace réservé du texte 3"/>
          <p:cNvSpPr>
            <a:spLocks noGrp="1"/>
          </p:cNvSpPr>
          <p:nvPr>
            <p:ph type="body" sz="half" idx="2"/>
          </p:nvPr>
        </p:nvSpPr>
        <p:spPr>
          <a:xfrm>
            <a:off x="2095500" y="5918200"/>
            <a:ext cx="6416675" cy="88741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mj-lt"/>
          <a:ea typeface="+mj-ea"/>
          <a:cs typeface="+mj-cs"/>
        </a:defRPr>
      </a:lvl1pPr>
      <a:lvl2pPr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2pPr>
      <a:lvl3pPr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3pPr>
      <a:lvl4pPr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4pPr>
      <a:lvl5pPr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5pPr>
      <a:lvl6pPr marL="2803525" indent="-260350"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6pPr>
      <a:lvl7pPr marL="3260725" indent="-260350"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7pPr>
      <a:lvl8pPr marL="3717925" indent="-260350"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8pPr>
      <a:lvl9pPr marL="4175125" indent="-260350" algn="l" defTabSz="512763" rtl="0" eaLnBrk="0" fontAlgn="base" hangingPunct="0">
        <a:spcBef>
          <a:spcPct val="0"/>
        </a:spcBef>
        <a:spcAft>
          <a:spcPct val="0"/>
        </a:spcAft>
        <a:buClr>
          <a:srgbClr val="000000"/>
        </a:buClr>
        <a:buSzPct val="100000"/>
        <a:buFont typeface="Times New Roman" pitchFamily="18" charset="0"/>
        <a:defRPr sz="4100" b="1">
          <a:solidFill>
            <a:srgbClr val="005FA9"/>
          </a:solidFill>
          <a:latin typeface="Arial" charset="0"/>
        </a:defRPr>
      </a:lvl9pPr>
    </p:titleStyle>
    <p:bodyStyle>
      <a:lvl1pPr marL="390525" indent="-390525" algn="l" defTabSz="512763" rtl="0" eaLnBrk="0" fontAlgn="base" hangingPunct="0">
        <a:spcBef>
          <a:spcPts val="913"/>
        </a:spcBef>
        <a:spcAft>
          <a:spcPct val="0"/>
        </a:spcAft>
        <a:buClr>
          <a:srgbClr val="000000"/>
        </a:buClr>
        <a:buSzPct val="100000"/>
        <a:buFont typeface="Times New Roman" pitchFamily="18" charset="0"/>
        <a:buChar char="•"/>
        <a:defRPr sz="3700">
          <a:solidFill>
            <a:srgbClr val="000000"/>
          </a:solidFill>
          <a:latin typeface="+mn-lt"/>
          <a:ea typeface="+mn-ea"/>
          <a:cs typeface="+mn-cs"/>
        </a:defRPr>
      </a:lvl1pPr>
      <a:lvl2pPr marL="847725" indent="-325438" algn="l" defTabSz="5127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defRPr>
      </a:lvl2pPr>
      <a:lvl3pPr marL="1303338" indent="-260350" algn="l" defTabSz="512763" rtl="0" eaLnBrk="0" fontAlgn="base" hangingPunct="0">
        <a:spcBef>
          <a:spcPts val="688"/>
        </a:spcBef>
        <a:spcAft>
          <a:spcPct val="0"/>
        </a:spcAft>
        <a:buClr>
          <a:srgbClr val="000000"/>
        </a:buClr>
        <a:buSzPct val="100000"/>
        <a:buFont typeface="Times New Roman" pitchFamily="18" charset="0"/>
        <a:buChar char="•"/>
        <a:defRPr sz="2700">
          <a:solidFill>
            <a:srgbClr val="000000"/>
          </a:solidFill>
          <a:latin typeface="+mn-lt"/>
        </a:defRPr>
      </a:lvl3pPr>
      <a:lvl4pPr marL="1825625" indent="-260350" algn="l" defTabSz="512763" rtl="0" eaLnBrk="0" fontAlgn="base" hangingPunct="0">
        <a:spcBef>
          <a:spcPts val="575"/>
        </a:spcBef>
        <a:spcAft>
          <a:spcPct val="0"/>
        </a:spcAft>
        <a:buClr>
          <a:srgbClr val="000000"/>
        </a:buClr>
        <a:buSzPct val="100000"/>
        <a:buFont typeface="Times New Roman" pitchFamily="18" charset="0"/>
        <a:buChar char="–"/>
        <a:defRPr sz="2300">
          <a:solidFill>
            <a:srgbClr val="000000"/>
          </a:solidFill>
          <a:latin typeface="+mn-lt"/>
        </a:defRPr>
      </a:lvl4pPr>
      <a:lvl5pPr marL="2346325" indent="-260350" algn="l" defTabSz="512763" rtl="0" eaLnBrk="0" fontAlgn="base" hangingPunct="0">
        <a:spcBef>
          <a:spcPts val="575"/>
        </a:spcBef>
        <a:spcAft>
          <a:spcPct val="0"/>
        </a:spcAft>
        <a:buClr>
          <a:srgbClr val="000000"/>
        </a:buClr>
        <a:buSzPct val="100000"/>
        <a:buFont typeface="Times New Roman" pitchFamily="18" charset="0"/>
        <a:buChar char="»"/>
        <a:defRPr sz="2300">
          <a:solidFill>
            <a:srgbClr val="000000"/>
          </a:solidFill>
          <a:latin typeface="+mn-lt"/>
        </a:defRPr>
      </a:lvl5pPr>
      <a:lvl6pPr marL="2803525" indent="-260350" algn="l" defTabSz="512763"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defRPr>
      </a:lvl6pPr>
      <a:lvl7pPr marL="3260725" indent="-260350" algn="l" defTabSz="512763"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defRPr>
      </a:lvl7pPr>
      <a:lvl8pPr marL="3717925" indent="-260350" algn="l" defTabSz="512763"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defRPr>
      </a:lvl8pPr>
      <a:lvl9pPr marL="4175125" indent="-260350" algn="l" defTabSz="512763" rtl="0" eaLnBrk="0" fontAlgn="base" hangingPunct="0">
        <a:spcBef>
          <a:spcPts val="575"/>
        </a:spcBef>
        <a:spcAft>
          <a:spcPct val="0"/>
        </a:spcAft>
        <a:buClr>
          <a:srgbClr val="000000"/>
        </a:buClr>
        <a:buSzPct val="100000"/>
        <a:buFont typeface="Times New Roman" pitchFamily="18" charset="0"/>
        <a:defRPr sz="2300">
          <a:solidFill>
            <a:srgbClr val="000000"/>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bwMode="auto">
          <a:xfrm>
            <a:off x="777875" y="1074738"/>
            <a:ext cx="9090025" cy="1620837"/>
          </a:xfrm>
          <a:noFill/>
          <a:ln>
            <a:miter lim="800000"/>
            <a:headEnd/>
            <a:tailEnd/>
          </a:ln>
        </p:spPr>
        <p:txBody>
          <a:bodyPr vert="horz" wrap="square" lIns="91440" tIns="45720" rIns="91440" bIns="45720" numCol="1" anchor="t" anchorCtr="0" compatLnSpc="1">
            <a:prstTxWarp prst="textNoShape">
              <a:avLst/>
            </a:prstTxWarp>
          </a:bodyPr>
          <a:lstStyle/>
          <a:p>
            <a:pPr algn="ctr"/>
            <a:r>
              <a:rPr lang="bg-BG" sz="4700" smtClean="0">
                <a:solidFill>
                  <a:srgbClr val="004386"/>
                </a:solidFill>
              </a:rPr>
              <a:t>ИКТ в ХОРИЗОНТ 2020</a:t>
            </a:r>
            <a:br>
              <a:rPr lang="bg-BG" sz="4700" smtClean="0">
                <a:solidFill>
                  <a:srgbClr val="004386"/>
                </a:solidFill>
              </a:rPr>
            </a:br>
            <a:r>
              <a:rPr lang="bg-BG" sz="3700" smtClean="0">
                <a:solidFill>
                  <a:srgbClr val="004386"/>
                </a:solidFill>
              </a:rPr>
              <a:t>Европейската рамкова програма за научни изследвания и иновации</a:t>
            </a:r>
            <a:endParaRPr lang="en-GB" sz="3700" smtClean="0">
              <a:solidFill>
                <a:srgbClr val="004386"/>
              </a:solidFill>
            </a:endParaRPr>
          </a:p>
        </p:txBody>
      </p:sp>
      <p:sp>
        <p:nvSpPr>
          <p:cNvPr id="16386" name="Rectangle 3"/>
          <p:cNvSpPr>
            <a:spLocks noGrp="1" noChangeArrowheads="1"/>
          </p:cNvSpPr>
          <p:nvPr>
            <p:ph type="subTitle" idx="1"/>
          </p:nvPr>
        </p:nvSpPr>
        <p:spPr bwMode="auto">
          <a:xfrm>
            <a:off x="1603375" y="3967163"/>
            <a:ext cx="7486650" cy="2249487"/>
          </a:xfrm>
          <a:noFill/>
          <a:ln>
            <a:miter lim="800000"/>
            <a:headEnd/>
            <a:tailEnd/>
          </a:ln>
        </p:spPr>
        <p:txBody>
          <a:bodyPr vert="horz" wrap="square" lIns="91440" tIns="45720" rIns="91440" bIns="45720" numCol="1" anchor="t" anchorCtr="0" compatLnSpc="1">
            <a:prstTxWarp prst="textNoShape">
              <a:avLst/>
            </a:prstTxWarp>
          </a:bodyPr>
          <a:lstStyle/>
          <a:p>
            <a:r>
              <a:rPr lang="bg-BG" sz="2900" smtClean="0"/>
              <a:t>Тотка Чернаева</a:t>
            </a:r>
          </a:p>
          <a:p>
            <a:r>
              <a:rPr lang="bg-BG" sz="2900" smtClean="0"/>
              <a:t>Национален координатор</a:t>
            </a:r>
          </a:p>
          <a:p>
            <a:r>
              <a:rPr lang="bg-BG" sz="2900" smtClean="0"/>
              <a:t>Програма ИКТ в приоритет “Индустриално лидерство”</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Oval 34"/>
          <p:cNvSpPr>
            <a:spLocks noChangeArrowheads="1"/>
          </p:cNvSpPr>
          <p:nvPr/>
        </p:nvSpPr>
        <p:spPr bwMode="auto">
          <a:xfrm>
            <a:off x="3157538" y="2352675"/>
            <a:ext cx="4464050" cy="2301875"/>
          </a:xfrm>
          <a:prstGeom prst="ellipse">
            <a:avLst/>
          </a:prstGeom>
          <a:solidFill>
            <a:schemeClr val="accent1"/>
          </a:solidFill>
          <a:ln w="9525">
            <a:solidFill>
              <a:schemeClr val="tx1"/>
            </a:solidFill>
            <a:round/>
            <a:headEnd/>
            <a:tailEnd/>
          </a:ln>
        </p:spPr>
        <p:txBody>
          <a:bodyPr wrap="none" lIns="104306" tIns="52153" rIns="104306" bIns="52153" anchor="ctr"/>
          <a:lstStyle/>
          <a:p>
            <a:pPr algn="ctr" defTabSz="1042988"/>
            <a:r>
              <a:rPr lang="en-US" sz="2300">
                <a:solidFill>
                  <a:srgbClr val="990033"/>
                </a:solidFill>
                <a:latin typeface="Verdana" pitchFamily="34" charset="0"/>
                <a:ea typeface="ＭＳ Ｐゴシック"/>
                <a:cs typeface="ＭＳ Ｐゴシック"/>
              </a:rPr>
              <a:t>High-Performance </a:t>
            </a:r>
            <a:br>
              <a:rPr lang="en-US" sz="2300">
                <a:solidFill>
                  <a:srgbClr val="990033"/>
                </a:solidFill>
                <a:latin typeface="Verdana" pitchFamily="34" charset="0"/>
                <a:ea typeface="ＭＳ Ｐゴシック"/>
                <a:cs typeface="ＭＳ Ｐゴシック"/>
              </a:rPr>
            </a:br>
            <a:r>
              <a:rPr lang="en-US" sz="2300">
                <a:solidFill>
                  <a:srgbClr val="990033"/>
                </a:solidFill>
                <a:latin typeface="Verdana" pitchFamily="34" charset="0"/>
                <a:ea typeface="ＭＳ Ｐゴシック"/>
                <a:cs typeface="ＭＳ Ｐゴシック"/>
              </a:rPr>
              <a:t>Computing (HPC)</a:t>
            </a:r>
            <a:br>
              <a:rPr lang="en-US" sz="2300">
                <a:solidFill>
                  <a:srgbClr val="990033"/>
                </a:solidFill>
                <a:latin typeface="Verdana" pitchFamily="34" charset="0"/>
                <a:ea typeface="ＭＳ Ｐゴシック"/>
                <a:cs typeface="ＭＳ Ｐゴシック"/>
              </a:rPr>
            </a:br>
            <a:r>
              <a:rPr lang="en-US" sz="2300">
                <a:solidFill>
                  <a:srgbClr val="990033"/>
                </a:solidFill>
                <a:latin typeface="Verdana" pitchFamily="34" charset="0"/>
                <a:ea typeface="ＭＳ Ｐゴシック"/>
                <a:cs typeface="ＭＳ Ｐゴシック"/>
              </a:rPr>
              <a:t>Strategy</a:t>
            </a:r>
          </a:p>
          <a:p>
            <a:pPr algn="ctr" defTabSz="1042988"/>
            <a:endParaRPr lang="en-GB" sz="2300">
              <a:solidFill>
                <a:srgbClr val="990033"/>
              </a:solidFill>
              <a:latin typeface="Verdana" pitchFamily="34" charset="0"/>
              <a:ea typeface="ＭＳ Ｐゴシック"/>
              <a:cs typeface="ＭＳ Ｐゴシック"/>
            </a:endParaRPr>
          </a:p>
        </p:txBody>
      </p:sp>
      <p:sp>
        <p:nvSpPr>
          <p:cNvPr id="38" name="Rounded Rectangle 37"/>
          <p:cNvSpPr>
            <a:spLocks noChangeArrowheads="1"/>
          </p:cNvSpPr>
          <p:nvPr/>
        </p:nvSpPr>
        <p:spPr bwMode="auto">
          <a:xfrm>
            <a:off x="714375" y="3940175"/>
            <a:ext cx="9264650" cy="2938463"/>
          </a:xfrm>
          <a:prstGeom prst="roundRect">
            <a:avLst>
              <a:gd name="adj" fmla="val 16667"/>
            </a:avLst>
          </a:prstGeom>
          <a:solidFill>
            <a:schemeClr val="bg1"/>
          </a:solidFill>
          <a:ln w="25400" algn="ctr">
            <a:solidFill>
              <a:schemeClr val="accent2"/>
            </a:solidFill>
            <a:round/>
            <a:headEnd/>
            <a:tailEnd/>
          </a:ln>
          <a:effectLst>
            <a:outerShdw dist="12700" dir="8100000" sy="-23000" kx="800382" algn="br" rotWithShape="0">
              <a:srgbClr val="000000">
                <a:alpha val="20000"/>
              </a:srgbClr>
            </a:outerShdw>
          </a:effectLst>
        </p:spPr>
        <p:txBody>
          <a:bodyPr lIns="104306" tIns="52153" rIns="104306" bIns="52153" anchor="ctr"/>
          <a:lstStyle/>
          <a:p>
            <a:pPr marL="3175" defTabSz="1042988">
              <a:defRPr/>
            </a:pPr>
            <a:endParaRPr lang="bg-BG" sz="8700">
              <a:solidFill>
                <a:srgbClr val="0F5494"/>
              </a:solidFill>
              <a:latin typeface="Arial" charset="0"/>
            </a:endParaRPr>
          </a:p>
        </p:txBody>
      </p:sp>
      <p:sp>
        <p:nvSpPr>
          <p:cNvPr id="39" name="Rounded Rectangle 38"/>
          <p:cNvSpPr>
            <a:spLocks noChangeArrowheads="1"/>
          </p:cNvSpPr>
          <p:nvPr/>
        </p:nvSpPr>
        <p:spPr bwMode="auto">
          <a:xfrm>
            <a:off x="7031038" y="1319213"/>
            <a:ext cx="2947987" cy="1906587"/>
          </a:xfrm>
          <a:prstGeom prst="roundRect">
            <a:avLst>
              <a:gd name="adj" fmla="val 16667"/>
            </a:avLst>
          </a:prstGeom>
          <a:solidFill>
            <a:schemeClr val="bg1"/>
          </a:solidFill>
          <a:ln w="25400" algn="ctr">
            <a:solidFill>
              <a:schemeClr val="accent2"/>
            </a:solidFill>
            <a:round/>
            <a:headEnd/>
            <a:tailEnd/>
          </a:ln>
          <a:effectLst>
            <a:outerShdw dist="12700" dir="8100000" sy="-23000" kx="800382" algn="br" rotWithShape="0">
              <a:srgbClr val="000000">
                <a:alpha val="20000"/>
              </a:srgbClr>
            </a:outerShdw>
          </a:effectLst>
        </p:spPr>
        <p:txBody>
          <a:bodyPr lIns="104306" tIns="52153" rIns="104306" bIns="52153" anchor="ctr"/>
          <a:lstStyle/>
          <a:p>
            <a:pPr marL="3175" defTabSz="1042988">
              <a:defRPr/>
            </a:pPr>
            <a:endParaRPr lang="bg-BG" sz="8700">
              <a:solidFill>
                <a:srgbClr val="0F5494"/>
              </a:solidFill>
              <a:latin typeface="Arial" charset="0"/>
            </a:endParaRPr>
          </a:p>
        </p:txBody>
      </p:sp>
      <p:sp>
        <p:nvSpPr>
          <p:cNvPr id="31748" name="Rectangle 19"/>
          <p:cNvSpPr>
            <a:spLocks noChangeArrowheads="1"/>
          </p:cNvSpPr>
          <p:nvPr/>
        </p:nvSpPr>
        <p:spPr bwMode="auto">
          <a:xfrm>
            <a:off x="-209550" y="0"/>
            <a:ext cx="10188575" cy="1566863"/>
          </a:xfrm>
          <a:prstGeom prst="rect">
            <a:avLst/>
          </a:prstGeom>
          <a:noFill/>
          <a:ln w="9525">
            <a:noFill/>
            <a:miter lim="800000"/>
            <a:headEnd/>
            <a:tailEnd/>
          </a:ln>
        </p:spPr>
        <p:txBody>
          <a:bodyPr lIns="104287" tIns="52144" rIns="104287" bIns="52144" anchor="ctr"/>
          <a:lstStyle/>
          <a:p>
            <a:pPr marL="409575" algn="r" defTabSz="1042988" eaLnBrk="0" hangingPunct="0">
              <a:spcAft>
                <a:spcPct val="30000"/>
              </a:spcAft>
            </a:pPr>
            <a:r>
              <a:rPr lang="en-GB" sz="3700">
                <a:solidFill>
                  <a:srgbClr val="005FA9"/>
                </a:solidFill>
                <a:latin typeface="Arial" charset="0"/>
              </a:rPr>
              <a:t>ICT in Excellent Science</a:t>
            </a:r>
          </a:p>
        </p:txBody>
      </p:sp>
      <p:sp>
        <p:nvSpPr>
          <p:cNvPr id="9" name="Rounded Rectangle 8"/>
          <p:cNvSpPr>
            <a:spLocks noChangeArrowheads="1"/>
          </p:cNvSpPr>
          <p:nvPr/>
        </p:nvSpPr>
        <p:spPr bwMode="auto">
          <a:xfrm>
            <a:off x="800100" y="1319213"/>
            <a:ext cx="2946400" cy="1906587"/>
          </a:xfrm>
          <a:prstGeom prst="roundRect">
            <a:avLst>
              <a:gd name="adj" fmla="val 16667"/>
            </a:avLst>
          </a:prstGeom>
          <a:solidFill>
            <a:schemeClr val="bg1"/>
          </a:solidFill>
          <a:ln w="25400" algn="ctr">
            <a:solidFill>
              <a:schemeClr val="accent2"/>
            </a:solidFill>
            <a:round/>
            <a:headEnd/>
            <a:tailEnd/>
          </a:ln>
          <a:effectLst>
            <a:outerShdw dist="12700" dir="8100000" sy="-23000" kx="800382" algn="br" rotWithShape="0">
              <a:srgbClr val="000000">
                <a:alpha val="20000"/>
              </a:srgbClr>
            </a:outerShdw>
          </a:effectLst>
        </p:spPr>
        <p:txBody>
          <a:bodyPr lIns="104306" tIns="52153" rIns="104306" bIns="52153" anchor="ctr"/>
          <a:lstStyle/>
          <a:p>
            <a:pPr marL="3175" defTabSz="1042988">
              <a:defRPr/>
            </a:pPr>
            <a:endParaRPr lang="bg-BG" sz="8700">
              <a:solidFill>
                <a:srgbClr val="0F5494"/>
              </a:solidFill>
              <a:latin typeface="Arial" charset="0"/>
            </a:endParaRPr>
          </a:p>
        </p:txBody>
      </p:sp>
      <p:sp>
        <p:nvSpPr>
          <p:cNvPr id="31750" name="Rectangle 5"/>
          <p:cNvSpPr>
            <a:spLocks noChangeArrowheads="1"/>
          </p:cNvSpPr>
          <p:nvPr/>
        </p:nvSpPr>
        <p:spPr bwMode="auto">
          <a:xfrm>
            <a:off x="1219200" y="1638300"/>
            <a:ext cx="2192338" cy="1347788"/>
          </a:xfrm>
          <a:prstGeom prst="rect">
            <a:avLst/>
          </a:prstGeom>
          <a:solidFill>
            <a:srgbClr val="FFFF99"/>
          </a:solidFill>
          <a:ln w="9525">
            <a:solidFill>
              <a:schemeClr val="tx1"/>
            </a:solidFill>
            <a:miter lim="800000"/>
            <a:headEnd/>
            <a:tailEnd/>
          </a:ln>
        </p:spPr>
        <p:txBody>
          <a:bodyPr wrap="none" lIns="104287" tIns="52144" rIns="104287" bIns="52144" anchor="ctr"/>
          <a:lstStyle/>
          <a:p>
            <a:pPr algn="ctr" defTabSz="512763"/>
            <a:r>
              <a:rPr lang="en-GB" sz="2300">
                <a:solidFill>
                  <a:srgbClr val="990033"/>
                </a:solidFill>
                <a:latin typeface="Verdana" pitchFamily="34" charset="0"/>
                <a:ea typeface="ＭＳ Ｐゴシック"/>
                <a:cs typeface="ＭＳ Ｐゴシック"/>
              </a:rPr>
              <a:t>E-Infra-</a:t>
            </a:r>
          </a:p>
          <a:p>
            <a:pPr algn="ctr" defTabSz="512763"/>
            <a:r>
              <a:rPr lang="en-GB" sz="2300">
                <a:solidFill>
                  <a:srgbClr val="990033"/>
                </a:solidFill>
                <a:latin typeface="Verdana" pitchFamily="34" charset="0"/>
                <a:ea typeface="ＭＳ Ｐゴシック"/>
                <a:cs typeface="ＭＳ Ｐゴシック"/>
              </a:rPr>
              <a:t>structures</a:t>
            </a:r>
          </a:p>
        </p:txBody>
      </p:sp>
      <p:sp>
        <p:nvSpPr>
          <p:cNvPr id="31751" name="Rectangle 5"/>
          <p:cNvSpPr>
            <a:spLocks noChangeArrowheads="1"/>
          </p:cNvSpPr>
          <p:nvPr/>
        </p:nvSpPr>
        <p:spPr bwMode="auto">
          <a:xfrm>
            <a:off x="7451725" y="1638300"/>
            <a:ext cx="2192338" cy="1347788"/>
          </a:xfrm>
          <a:prstGeom prst="rect">
            <a:avLst/>
          </a:prstGeom>
          <a:solidFill>
            <a:srgbClr val="FFFF99"/>
          </a:solidFill>
          <a:ln w="9525">
            <a:solidFill>
              <a:schemeClr val="tx1"/>
            </a:solidFill>
            <a:miter lim="800000"/>
            <a:headEnd/>
            <a:tailEnd/>
          </a:ln>
        </p:spPr>
        <p:txBody>
          <a:bodyPr wrap="none" lIns="104287" tIns="52144" rIns="104287" bIns="52144" anchor="ctr"/>
          <a:lstStyle/>
          <a:p>
            <a:pPr algn="ctr" defTabSz="512763"/>
            <a:r>
              <a:rPr lang="en-GB" sz="2300">
                <a:solidFill>
                  <a:srgbClr val="990033"/>
                </a:solidFill>
                <a:latin typeface="Verdana" pitchFamily="34" charset="0"/>
                <a:ea typeface="ＭＳ Ｐゴシック"/>
                <a:cs typeface="ＭＳ Ｐゴシック"/>
              </a:rPr>
              <a:t>Digital </a:t>
            </a:r>
          </a:p>
          <a:p>
            <a:pPr algn="ctr" defTabSz="512763"/>
            <a:r>
              <a:rPr lang="en-GB" sz="2300">
                <a:solidFill>
                  <a:srgbClr val="990033"/>
                </a:solidFill>
                <a:latin typeface="Verdana" pitchFamily="34" charset="0"/>
                <a:ea typeface="ＭＳ Ｐゴシック"/>
                <a:cs typeface="ＭＳ Ｐゴシック"/>
              </a:rPr>
              <a:t>Science</a:t>
            </a:r>
          </a:p>
        </p:txBody>
      </p:sp>
      <p:grpSp>
        <p:nvGrpSpPr>
          <p:cNvPr id="31752" name="Left-Right Arrow 10"/>
          <p:cNvGrpSpPr>
            <a:grpSpLocks/>
          </p:cNvGrpSpPr>
          <p:nvPr/>
        </p:nvGrpSpPr>
        <p:grpSpPr bwMode="auto">
          <a:xfrm>
            <a:off x="3706813" y="1793875"/>
            <a:ext cx="3363912" cy="579438"/>
            <a:chOff x="1997" y="1025"/>
            <a:chExt cx="1812" cy="331"/>
          </a:xfrm>
        </p:grpSpPr>
        <p:pic>
          <p:nvPicPr>
            <p:cNvPr id="31774" name="Left-Right Arrow 10"/>
            <p:cNvPicPr>
              <a:picLocks noChangeArrowheads="1"/>
            </p:cNvPicPr>
            <p:nvPr/>
          </p:nvPicPr>
          <p:blipFill>
            <a:blip r:embed="rId3"/>
            <a:srcRect/>
            <a:stretch>
              <a:fillRect/>
            </a:stretch>
          </p:blipFill>
          <p:spPr bwMode="auto">
            <a:xfrm>
              <a:off x="1997" y="1025"/>
              <a:ext cx="1812" cy="331"/>
            </a:xfrm>
            <a:prstGeom prst="rect">
              <a:avLst/>
            </a:prstGeom>
            <a:noFill/>
            <a:ln w="9525">
              <a:noFill/>
              <a:miter lim="800000"/>
              <a:headEnd/>
              <a:tailEnd/>
            </a:ln>
          </p:spPr>
        </p:pic>
        <p:sp>
          <p:nvSpPr>
            <p:cNvPr id="31775" name="Text Box 11"/>
            <p:cNvSpPr txBox="1">
              <a:spLocks noChangeArrowheads="1"/>
            </p:cNvSpPr>
            <p:nvPr/>
          </p:nvSpPr>
          <p:spPr bwMode="auto">
            <a:xfrm>
              <a:off x="2086" y="1124"/>
              <a:ext cx="1633" cy="136"/>
            </a:xfrm>
            <a:prstGeom prst="rect">
              <a:avLst/>
            </a:prstGeom>
            <a:noFill/>
            <a:ln w="9525">
              <a:noFill/>
              <a:miter lim="800000"/>
              <a:headEnd/>
              <a:tailEnd/>
            </a:ln>
          </p:spPr>
          <p:txBody>
            <a:bodyPr lIns="104306" tIns="52153" rIns="104306" bIns="52153" anchor="ctr"/>
            <a:lstStyle/>
            <a:p>
              <a:pPr marL="3175" defTabSz="1042988"/>
              <a:endParaRPr lang="bg-BG" sz="8700">
                <a:solidFill>
                  <a:srgbClr val="0F5494"/>
                </a:solidFill>
                <a:latin typeface="Arial" charset="0"/>
              </a:endParaRPr>
            </a:p>
          </p:txBody>
        </p:sp>
      </p:grpSp>
      <p:grpSp>
        <p:nvGrpSpPr>
          <p:cNvPr id="31753" name="Left-Right Arrow 40"/>
          <p:cNvGrpSpPr>
            <a:grpSpLocks/>
          </p:cNvGrpSpPr>
          <p:nvPr/>
        </p:nvGrpSpPr>
        <p:grpSpPr bwMode="auto">
          <a:xfrm>
            <a:off x="1641475" y="3190875"/>
            <a:ext cx="612775" cy="787400"/>
            <a:chOff x="1083" y="2004"/>
            <a:chExt cx="330" cy="450"/>
          </a:xfrm>
        </p:grpSpPr>
        <p:pic>
          <p:nvPicPr>
            <p:cNvPr id="31772" name="Left-Right Arrow 40"/>
            <p:cNvPicPr>
              <a:picLocks noChangeArrowheads="1"/>
            </p:cNvPicPr>
            <p:nvPr/>
          </p:nvPicPr>
          <p:blipFill>
            <a:blip r:embed="rId4"/>
            <a:srcRect/>
            <a:stretch>
              <a:fillRect/>
            </a:stretch>
          </p:blipFill>
          <p:spPr bwMode="auto">
            <a:xfrm>
              <a:off x="1083" y="2004"/>
              <a:ext cx="330" cy="450"/>
            </a:xfrm>
            <a:prstGeom prst="rect">
              <a:avLst/>
            </a:prstGeom>
            <a:noFill/>
            <a:ln w="9525">
              <a:noFill/>
              <a:miter lim="800000"/>
              <a:headEnd/>
              <a:tailEnd/>
            </a:ln>
          </p:spPr>
        </p:pic>
        <p:sp>
          <p:nvSpPr>
            <p:cNvPr id="31773" name="Text Box 13"/>
            <p:cNvSpPr txBox="1">
              <a:spLocks noChangeArrowheads="1"/>
            </p:cNvSpPr>
            <p:nvPr/>
          </p:nvSpPr>
          <p:spPr bwMode="auto">
            <a:xfrm rot="5400000">
              <a:off x="1111" y="2160"/>
              <a:ext cx="272" cy="136"/>
            </a:xfrm>
            <a:prstGeom prst="rect">
              <a:avLst/>
            </a:prstGeom>
            <a:noFill/>
            <a:ln w="9525">
              <a:noFill/>
              <a:miter lim="800000"/>
              <a:headEnd/>
              <a:tailEnd/>
            </a:ln>
          </p:spPr>
          <p:txBody>
            <a:bodyPr rot="10800000" vert="eaVert" lIns="104306" tIns="52153" rIns="104306" bIns="52153" anchor="ctr"/>
            <a:lstStyle/>
            <a:p>
              <a:pPr marL="3175" defTabSz="1042988"/>
              <a:endParaRPr lang="en-US" sz="1400">
                <a:solidFill>
                  <a:srgbClr val="0F5494"/>
                </a:solidFill>
                <a:latin typeface="Verdana" pitchFamily="34" charset="0"/>
                <a:cs typeface="Arial" charset="0"/>
              </a:endParaRPr>
            </a:p>
          </p:txBody>
        </p:sp>
      </p:grpSp>
      <p:grpSp>
        <p:nvGrpSpPr>
          <p:cNvPr id="31754" name="Left-Right Arrow 39"/>
          <p:cNvGrpSpPr>
            <a:grpSpLocks/>
          </p:cNvGrpSpPr>
          <p:nvPr/>
        </p:nvGrpSpPr>
        <p:grpSpPr bwMode="auto">
          <a:xfrm>
            <a:off x="8609013" y="3190875"/>
            <a:ext cx="612775" cy="787400"/>
            <a:chOff x="4435" y="2004"/>
            <a:chExt cx="330" cy="450"/>
          </a:xfrm>
        </p:grpSpPr>
        <p:pic>
          <p:nvPicPr>
            <p:cNvPr id="31770" name="Left-Right Arrow 39"/>
            <p:cNvPicPr>
              <a:picLocks noChangeArrowheads="1"/>
            </p:cNvPicPr>
            <p:nvPr/>
          </p:nvPicPr>
          <p:blipFill>
            <a:blip r:embed="rId4"/>
            <a:srcRect/>
            <a:stretch>
              <a:fillRect/>
            </a:stretch>
          </p:blipFill>
          <p:spPr bwMode="auto">
            <a:xfrm>
              <a:off x="4435" y="2004"/>
              <a:ext cx="330" cy="450"/>
            </a:xfrm>
            <a:prstGeom prst="rect">
              <a:avLst/>
            </a:prstGeom>
            <a:noFill/>
            <a:ln w="9525">
              <a:noFill/>
              <a:miter lim="800000"/>
              <a:headEnd/>
              <a:tailEnd/>
            </a:ln>
          </p:spPr>
        </p:pic>
        <p:sp>
          <p:nvSpPr>
            <p:cNvPr id="31771" name="Text Box 16"/>
            <p:cNvSpPr txBox="1">
              <a:spLocks noChangeArrowheads="1"/>
            </p:cNvSpPr>
            <p:nvPr/>
          </p:nvSpPr>
          <p:spPr bwMode="auto">
            <a:xfrm rot="5400000">
              <a:off x="4466" y="2160"/>
              <a:ext cx="272" cy="136"/>
            </a:xfrm>
            <a:prstGeom prst="rect">
              <a:avLst/>
            </a:prstGeom>
            <a:noFill/>
            <a:ln w="9525">
              <a:noFill/>
              <a:miter lim="800000"/>
              <a:headEnd/>
              <a:tailEnd/>
            </a:ln>
          </p:spPr>
          <p:txBody>
            <a:bodyPr rot="10800000" vert="eaVert" lIns="104306" tIns="52153" rIns="104306" bIns="52153" anchor="ctr"/>
            <a:lstStyle/>
            <a:p>
              <a:pPr marL="3175" defTabSz="1042988"/>
              <a:endParaRPr lang="en-US" sz="1400">
                <a:solidFill>
                  <a:srgbClr val="0F5494"/>
                </a:solidFill>
                <a:latin typeface="Verdana" pitchFamily="34" charset="0"/>
                <a:cs typeface="Arial" charset="0"/>
              </a:endParaRPr>
            </a:p>
          </p:txBody>
        </p:sp>
      </p:grpSp>
      <p:sp>
        <p:nvSpPr>
          <p:cNvPr id="31755" name="Rectangle 5"/>
          <p:cNvSpPr>
            <a:spLocks noChangeArrowheads="1"/>
          </p:cNvSpPr>
          <p:nvPr/>
        </p:nvSpPr>
        <p:spPr bwMode="auto">
          <a:xfrm>
            <a:off x="1092200" y="5164138"/>
            <a:ext cx="2192338" cy="1349375"/>
          </a:xfrm>
          <a:prstGeom prst="rect">
            <a:avLst/>
          </a:prstGeom>
          <a:solidFill>
            <a:srgbClr val="FFFF99"/>
          </a:solidFill>
          <a:ln w="9525">
            <a:solidFill>
              <a:schemeClr val="tx1"/>
            </a:solidFill>
            <a:miter lim="800000"/>
            <a:headEnd/>
            <a:tailEnd/>
          </a:ln>
        </p:spPr>
        <p:txBody>
          <a:bodyPr wrap="none" lIns="104287" tIns="52144" rIns="104287" bIns="52144" anchor="ctr"/>
          <a:lstStyle/>
          <a:p>
            <a:pPr algn="ctr" defTabSz="512763"/>
            <a:r>
              <a:rPr lang="en-GB" sz="2300">
                <a:solidFill>
                  <a:srgbClr val="990033"/>
                </a:solidFill>
                <a:latin typeface="Verdana" pitchFamily="34" charset="0"/>
                <a:ea typeface="ＭＳ Ｐゴシック"/>
                <a:cs typeface="ＭＳ Ｐゴシック"/>
              </a:rPr>
              <a:t>FET Open</a:t>
            </a:r>
          </a:p>
        </p:txBody>
      </p:sp>
      <p:sp>
        <p:nvSpPr>
          <p:cNvPr id="31756" name="Rectangle 10"/>
          <p:cNvSpPr>
            <a:spLocks noChangeArrowheads="1"/>
          </p:cNvSpPr>
          <p:nvPr/>
        </p:nvSpPr>
        <p:spPr bwMode="auto">
          <a:xfrm>
            <a:off x="942975" y="4448175"/>
            <a:ext cx="2441575" cy="2270125"/>
          </a:xfrm>
          <a:prstGeom prst="rect">
            <a:avLst/>
          </a:prstGeom>
          <a:noFill/>
          <a:ln w="9525">
            <a:solidFill>
              <a:schemeClr val="tx1"/>
            </a:solidFill>
            <a:miter lim="800000"/>
            <a:headEnd/>
            <a:tailEnd/>
          </a:ln>
        </p:spPr>
        <p:txBody>
          <a:bodyPr wrap="none" lIns="91424" tIns="45712" rIns="91424" bIns="45712" anchor="ctr"/>
          <a:lstStyle/>
          <a:p>
            <a:pPr defTabSz="914400" eaLnBrk="0" hangingPunct="0">
              <a:buClr>
                <a:srgbClr val="000000"/>
              </a:buClr>
              <a:buSzPct val="100000"/>
              <a:buFont typeface="Times New Roman" pitchFamily="18" charset="0"/>
              <a:buNone/>
            </a:pPr>
            <a:endParaRPr lang="en-US">
              <a:solidFill>
                <a:srgbClr val="FFFFFF"/>
              </a:solidFill>
              <a:ea typeface="ＭＳ Ｐゴシック"/>
              <a:cs typeface="ＭＳ Ｐゴシック"/>
            </a:endParaRPr>
          </a:p>
        </p:txBody>
      </p:sp>
      <p:sp>
        <p:nvSpPr>
          <p:cNvPr id="31757" name="Text Box 11"/>
          <p:cNvSpPr txBox="1">
            <a:spLocks noChangeArrowheads="1"/>
          </p:cNvSpPr>
          <p:nvPr/>
        </p:nvSpPr>
        <p:spPr bwMode="auto">
          <a:xfrm>
            <a:off x="995363" y="4478338"/>
            <a:ext cx="2403475" cy="644525"/>
          </a:xfrm>
          <a:prstGeom prst="rect">
            <a:avLst/>
          </a:prstGeom>
          <a:noFill/>
          <a:ln w="9525">
            <a:noFill/>
            <a:miter lim="800000"/>
            <a:headEnd/>
            <a:tailEnd/>
          </a:ln>
        </p:spPr>
        <p:txBody>
          <a:bodyPr wrap="none" lIns="104287" tIns="52144" rIns="104287" bIns="52144">
            <a:spAutoFit/>
          </a:bodyPr>
          <a:lstStyle/>
          <a:p>
            <a:pPr algn="ctr" defTabSz="512763"/>
            <a:r>
              <a:rPr lang="en-GB" sz="1800">
                <a:solidFill>
                  <a:srgbClr val="000000"/>
                </a:solidFill>
                <a:latin typeface="Arial" charset="0"/>
                <a:ea typeface="ＭＳ Ｐゴシック"/>
                <a:cs typeface="Arial" charset="0"/>
              </a:rPr>
              <a:t>Individual research</a:t>
            </a:r>
            <a:br>
              <a:rPr lang="en-GB" sz="1800">
                <a:solidFill>
                  <a:srgbClr val="000000"/>
                </a:solidFill>
                <a:latin typeface="Arial" charset="0"/>
                <a:ea typeface="ＭＳ Ｐゴシック"/>
                <a:cs typeface="Arial" charset="0"/>
              </a:rPr>
            </a:br>
            <a:r>
              <a:rPr lang="en-GB" sz="1800">
                <a:solidFill>
                  <a:srgbClr val="000000"/>
                </a:solidFill>
                <a:latin typeface="Arial" charset="0"/>
                <a:ea typeface="ＭＳ Ｐゴシック"/>
                <a:cs typeface="Arial" charset="0"/>
              </a:rPr>
              <a:t>projects</a:t>
            </a:r>
          </a:p>
        </p:txBody>
      </p:sp>
      <p:sp>
        <p:nvSpPr>
          <p:cNvPr id="31758" name="Text Box 14"/>
          <p:cNvSpPr txBox="1">
            <a:spLocks noChangeArrowheads="1"/>
          </p:cNvSpPr>
          <p:nvPr/>
        </p:nvSpPr>
        <p:spPr bwMode="auto">
          <a:xfrm>
            <a:off x="1641475" y="5322888"/>
            <a:ext cx="1154113" cy="303212"/>
          </a:xfrm>
          <a:prstGeom prst="rect">
            <a:avLst/>
          </a:prstGeom>
          <a:noFill/>
          <a:ln w="9525">
            <a:noFill/>
            <a:miter lim="800000"/>
            <a:headEnd/>
            <a:tailEnd/>
          </a:ln>
        </p:spPr>
        <p:txBody>
          <a:bodyPr wrap="none" lIns="104287" tIns="52144" rIns="104287" bIns="52144">
            <a:spAutoFit/>
          </a:bodyPr>
          <a:lstStyle/>
          <a:p>
            <a:pPr defTabSz="512763"/>
            <a:r>
              <a:rPr lang="en-GB" sz="1400">
                <a:solidFill>
                  <a:srgbClr val="000000"/>
                </a:solidFill>
                <a:latin typeface="Arial" charset="0"/>
                <a:ea typeface="ＭＳ Ｐゴシック"/>
                <a:cs typeface="Arial" charset="0"/>
              </a:rPr>
              <a:t>Early Ideas</a:t>
            </a:r>
          </a:p>
        </p:txBody>
      </p:sp>
      <p:grpSp>
        <p:nvGrpSpPr>
          <p:cNvPr id="31759" name="Group 4"/>
          <p:cNvGrpSpPr>
            <a:grpSpLocks/>
          </p:cNvGrpSpPr>
          <p:nvPr/>
        </p:nvGrpSpPr>
        <p:grpSpPr bwMode="auto">
          <a:xfrm>
            <a:off x="4086225" y="4448175"/>
            <a:ext cx="2541588" cy="2270125"/>
            <a:chOff x="3494088" y="3027363"/>
            <a:chExt cx="2173287" cy="2057821"/>
          </a:xfrm>
        </p:grpSpPr>
        <p:sp>
          <p:nvSpPr>
            <p:cNvPr id="31766" name="Rectangle 4"/>
            <p:cNvSpPr>
              <a:spLocks noChangeArrowheads="1"/>
            </p:cNvSpPr>
            <p:nvPr/>
          </p:nvSpPr>
          <p:spPr bwMode="auto">
            <a:xfrm>
              <a:off x="3623046" y="3676539"/>
              <a:ext cx="1953379" cy="1223503"/>
            </a:xfrm>
            <a:prstGeom prst="rect">
              <a:avLst/>
            </a:prstGeom>
            <a:solidFill>
              <a:srgbClr val="FFFF99"/>
            </a:solidFill>
            <a:ln w="9525">
              <a:solidFill>
                <a:schemeClr val="tx1"/>
              </a:solidFill>
              <a:miter lim="800000"/>
              <a:headEnd/>
              <a:tailEnd/>
            </a:ln>
          </p:spPr>
          <p:txBody>
            <a:bodyPr wrap="none" lIns="104287" tIns="52144" rIns="104287" bIns="52144" anchor="ctr"/>
            <a:lstStyle/>
            <a:p>
              <a:pPr algn="ctr" defTabSz="512763"/>
              <a:r>
                <a:rPr lang="en-GB" sz="2300">
                  <a:solidFill>
                    <a:srgbClr val="990033"/>
                  </a:solidFill>
                  <a:latin typeface="Verdana" pitchFamily="34" charset="0"/>
                  <a:ea typeface="ＭＳ Ｐゴシック"/>
                  <a:cs typeface="ＭＳ Ｐゴシック"/>
                </a:rPr>
                <a:t>FET Proactive</a:t>
              </a:r>
            </a:p>
          </p:txBody>
        </p:sp>
        <p:sp>
          <p:nvSpPr>
            <p:cNvPr id="31767" name="Rectangle 12"/>
            <p:cNvSpPr>
              <a:spLocks noChangeArrowheads="1"/>
            </p:cNvSpPr>
            <p:nvPr/>
          </p:nvSpPr>
          <p:spPr bwMode="auto">
            <a:xfrm>
              <a:off x="3494088" y="3027363"/>
              <a:ext cx="2173287" cy="2057821"/>
            </a:xfrm>
            <a:prstGeom prst="rect">
              <a:avLst/>
            </a:prstGeom>
            <a:noFill/>
            <a:ln w="9525">
              <a:solidFill>
                <a:schemeClr val="tx1"/>
              </a:solidFill>
              <a:miter lim="800000"/>
              <a:headEnd/>
              <a:tailEnd/>
            </a:ln>
          </p:spPr>
          <p:txBody>
            <a:bodyPr wrap="none" lIns="91424" tIns="45712" rIns="91424" bIns="45712" anchor="ctr"/>
            <a:lstStyle/>
            <a:p>
              <a:pPr defTabSz="914400" eaLnBrk="0" hangingPunct="0">
                <a:buClr>
                  <a:srgbClr val="000000"/>
                </a:buClr>
                <a:buSzPct val="100000"/>
                <a:buFont typeface="Times New Roman" pitchFamily="18" charset="0"/>
                <a:buNone/>
              </a:pPr>
              <a:endParaRPr lang="en-US">
                <a:solidFill>
                  <a:srgbClr val="FFFFFF"/>
                </a:solidFill>
                <a:ea typeface="ＭＳ Ｐゴシック"/>
                <a:cs typeface="ＭＳ Ｐゴシック"/>
              </a:endParaRPr>
            </a:p>
          </p:txBody>
        </p:sp>
        <p:sp>
          <p:nvSpPr>
            <p:cNvPr id="31768" name="Text Box 13"/>
            <p:cNvSpPr txBox="1">
              <a:spLocks noChangeArrowheads="1"/>
            </p:cNvSpPr>
            <p:nvPr/>
          </p:nvSpPr>
          <p:spPr bwMode="auto">
            <a:xfrm>
              <a:off x="3776663" y="3065441"/>
              <a:ext cx="1528762" cy="580696"/>
            </a:xfrm>
            <a:prstGeom prst="rect">
              <a:avLst/>
            </a:prstGeom>
            <a:noFill/>
            <a:ln w="9525">
              <a:noFill/>
              <a:miter lim="800000"/>
              <a:headEnd/>
              <a:tailEnd/>
            </a:ln>
          </p:spPr>
          <p:txBody>
            <a:bodyPr wrap="none" lIns="104287" tIns="52144" rIns="104287" bIns="52144">
              <a:spAutoFit/>
            </a:bodyPr>
            <a:lstStyle/>
            <a:p>
              <a:pPr algn="ctr" defTabSz="512763"/>
              <a:r>
                <a:rPr lang="en-GB" sz="1800">
                  <a:solidFill>
                    <a:srgbClr val="000000"/>
                  </a:solidFill>
                  <a:latin typeface="Arial" charset="0"/>
                  <a:ea typeface="ＭＳ Ｐゴシック"/>
                  <a:cs typeface="Arial" charset="0"/>
                </a:rPr>
                <a:t>Open research</a:t>
              </a:r>
              <a:br>
                <a:rPr lang="en-GB" sz="1800">
                  <a:solidFill>
                    <a:srgbClr val="000000"/>
                  </a:solidFill>
                  <a:latin typeface="Arial" charset="0"/>
                  <a:ea typeface="ＭＳ Ｐゴシック"/>
                  <a:cs typeface="Arial" charset="0"/>
                </a:rPr>
              </a:br>
              <a:r>
                <a:rPr lang="en-GB" sz="1800">
                  <a:solidFill>
                    <a:srgbClr val="000000"/>
                  </a:solidFill>
                  <a:latin typeface="Arial" charset="0"/>
                  <a:ea typeface="ＭＳ Ｐゴシック"/>
                  <a:cs typeface="Arial" charset="0"/>
                </a:rPr>
                <a:t>clusters</a:t>
              </a:r>
            </a:p>
          </p:txBody>
        </p:sp>
        <p:sp>
          <p:nvSpPr>
            <p:cNvPr id="31769" name="Text Box 15"/>
            <p:cNvSpPr txBox="1">
              <a:spLocks noChangeArrowheads="1"/>
            </p:cNvSpPr>
            <p:nvPr/>
          </p:nvSpPr>
          <p:spPr bwMode="auto">
            <a:xfrm>
              <a:off x="4073722" y="3803185"/>
              <a:ext cx="957006" cy="274928"/>
            </a:xfrm>
            <a:prstGeom prst="rect">
              <a:avLst/>
            </a:prstGeom>
            <a:noFill/>
            <a:ln w="9525">
              <a:noFill/>
              <a:miter lim="800000"/>
              <a:headEnd/>
              <a:tailEnd/>
            </a:ln>
          </p:spPr>
          <p:txBody>
            <a:bodyPr wrap="none" lIns="104287" tIns="52144" rIns="104287" bIns="52144">
              <a:spAutoFit/>
            </a:bodyPr>
            <a:lstStyle/>
            <a:p>
              <a:pPr defTabSz="512763"/>
              <a:r>
                <a:rPr lang="en-GB" sz="1400">
                  <a:solidFill>
                    <a:srgbClr val="000000"/>
                  </a:solidFill>
                  <a:latin typeface="Arial" charset="0"/>
                  <a:ea typeface="ＭＳ Ｐゴシック"/>
                  <a:cs typeface="Arial" charset="0"/>
                </a:rPr>
                <a:t>Incubation</a:t>
              </a:r>
            </a:p>
          </p:txBody>
        </p:sp>
      </p:grpSp>
      <p:grpSp>
        <p:nvGrpSpPr>
          <p:cNvPr id="31760" name="Group 2"/>
          <p:cNvGrpSpPr>
            <a:grpSpLocks/>
          </p:cNvGrpSpPr>
          <p:nvPr/>
        </p:nvGrpSpPr>
        <p:grpSpPr bwMode="auto">
          <a:xfrm>
            <a:off x="7285038" y="4414838"/>
            <a:ext cx="2441575" cy="2303462"/>
            <a:chOff x="6229350" y="2997200"/>
            <a:chExt cx="2087563" cy="2087984"/>
          </a:xfrm>
        </p:grpSpPr>
        <p:sp>
          <p:nvSpPr>
            <p:cNvPr id="31762" name="Rectangle 2"/>
            <p:cNvSpPr>
              <a:spLocks noChangeArrowheads="1"/>
            </p:cNvSpPr>
            <p:nvPr/>
          </p:nvSpPr>
          <p:spPr bwMode="auto">
            <a:xfrm>
              <a:off x="6229350" y="2997200"/>
              <a:ext cx="2087563" cy="2087984"/>
            </a:xfrm>
            <a:prstGeom prst="rect">
              <a:avLst/>
            </a:prstGeom>
            <a:solidFill>
              <a:schemeClr val="bg1"/>
            </a:solidFill>
            <a:ln w="9525">
              <a:solidFill>
                <a:schemeClr val="tx1"/>
              </a:solidFill>
              <a:miter lim="800000"/>
              <a:headEnd/>
              <a:tailEnd/>
            </a:ln>
          </p:spPr>
          <p:txBody>
            <a:bodyPr wrap="none" lIns="91424" tIns="45712" rIns="91424" bIns="45712" anchor="ctr"/>
            <a:lstStyle/>
            <a:p>
              <a:pPr defTabSz="914400" eaLnBrk="0" hangingPunct="0">
                <a:buClr>
                  <a:srgbClr val="000000"/>
                </a:buClr>
                <a:buSzPct val="100000"/>
                <a:buFont typeface="Times New Roman" pitchFamily="18" charset="0"/>
                <a:buNone/>
              </a:pPr>
              <a:endParaRPr lang="en-US">
                <a:solidFill>
                  <a:srgbClr val="FFFFFF"/>
                </a:solidFill>
                <a:ea typeface="ＭＳ Ｐゴシック"/>
                <a:cs typeface="ＭＳ Ｐゴシック"/>
              </a:endParaRPr>
            </a:p>
          </p:txBody>
        </p:sp>
        <p:sp>
          <p:nvSpPr>
            <p:cNvPr id="31763" name="Rectangle 3"/>
            <p:cNvSpPr>
              <a:spLocks noChangeArrowheads="1"/>
            </p:cNvSpPr>
            <p:nvPr/>
          </p:nvSpPr>
          <p:spPr bwMode="auto">
            <a:xfrm>
              <a:off x="6301288" y="3646299"/>
              <a:ext cx="1943687" cy="1229261"/>
            </a:xfrm>
            <a:prstGeom prst="rect">
              <a:avLst/>
            </a:prstGeom>
            <a:solidFill>
              <a:srgbClr val="FFFF99"/>
            </a:solidFill>
            <a:ln w="9525">
              <a:solidFill>
                <a:schemeClr val="tx1"/>
              </a:solidFill>
              <a:miter lim="800000"/>
              <a:headEnd/>
              <a:tailEnd/>
            </a:ln>
          </p:spPr>
          <p:txBody>
            <a:bodyPr wrap="none" lIns="104287" tIns="52144" rIns="104287" bIns="52144" anchor="ctr"/>
            <a:lstStyle/>
            <a:p>
              <a:pPr algn="ctr" defTabSz="512763"/>
              <a:r>
                <a:rPr lang="en-GB" sz="2300">
                  <a:solidFill>
                    <a:srgbClr val="990033"/>
                  </a:solidFill>
                  <a:latin typeface="Verdana" pitchFamily="34" charset="0"/>
                  <a:ea typeface="ＭＳ Ｐゴシック"/>
                  <a:cs typeface="ＭＳ Ｐゴシック"/>
                </a:rPr>
                <a:t>FET Flagships</a:t>
              </a:r>
            </a:p>
          </p:txBody>
        </p:sp>
        <p:sp>
          <p:nvSpPr>
            <p:cNvPr id="31764" name="Text Box 16"/>
            <p:cNvSpPr txBox="1">
              <a:spLocks noChangeArrowheads="1"/>
            </p:cNvSpPr>
            <p:nvPr/>
          </p:nvSpPr>
          <p:spPr bwMode="auto">
            <a:xfrm>
              <a:off x="6314066" y="3020999"/>
              <a:ext cx="1984805" cy="584433"/>
            </a:xfrm>
            <a:prstGeom prst="rect">
              <a:avLst/>
            </a:prstGeom>
            <a:noFill/>
            <a:ln w="9525">
              <a:noFill/>
              <a:miter lim="800000"/>
              <a:headEnd/>
              <a:tailEnd/>
            </a:ln>
          </p:spPr>
          <p:txBody>
            <a:bodyPr wrap="none" lIns="104287" tIns="52144" rIns="104287" bIns="52144">
              <a:spAutoFit/>
            </a:bodyPr>
            <a:lstStyle/>
            <a:p>
              <a:pPr algn="ctr" defTabSz="512763"/>
              <a:r>
                <a:rPr lang="en-GB" sz="1800">
                  <a:solidFill>
                    <a:srgbClr val="000000"/>
                  </a:solidFill>
                  <a:latin typeface="Arial" charset="0"/>
                  <a:ea typeface="ＭＳ Ｐゴシック"/>
                  <a:cs typeface="Arial" charset="0"/>
                </a:rPr>
                <a:t>Common research</a:t>
              </a:r>
              <a:br>
                <a:rPr lang="en-GB" sz="1800">
                  <a:solidFill>
                    <a:srgbClr val="000000"/>
                  </a:solidFill>
                  <a:latin typeface="Arial" charset="0"/>
                  <a:ea typeface="ＭＳ Ｐゴシック"/>
                  <a:cs typeface="Arial" charset="0"/>
                </a:rPr>
              </a:br>
              <a:r>
                <a:rPr lang="en-GB" sz="1800">
                  <a:solidFill>
                    <a:srgbClr val="000000"/>
                  </a:solidFill>
                  <a:latin typeface="Arial" charset="0"/>
                  <a:ea typeface="ＭＳ Ｐゴシック"/>
                  <a:cs typeface="Arial" charset="0"/>
                </a:rPr>
                <a:t>agendas</a:t>
              </a:r>
            </a:p>
          </p:txBody>
        </p:sp>
        <p:sp>
          <p:nvSpPr>
            <p:cNvPr id="31765" name="Text Box 17"/>
            <p:cNvSpPr txBox="1">
              <a:spLocks noChangeArrowheads="1"/>
            </p:cNvSpPr>
            <p:nvPr/>
          </p:nvSpPr>
          <p:spPr bwMode="auto">
            <a:xfrm>
              <a:off x="6373226" y="3790234"/>
              <a:ext cx="1799810" cy="274928"/>
            </a:xfrm>
            <a:prstGeom prst="rect">
              <a:avLst/>
            </a:prstGeom>
            <a:noFill/>
            <a:ln w="9525">
              <a:noFill/>
              <a:miter lim="800000"/>
              <a:headEnd/>
              <a:tailEnd/>
            </a:ln>
          </p:spPr>
          <p:txBody>
            <a:bodyPr lIns="104287" tIns="52144" rIns="104287" bIns="52144">
              <a:spAutoFit/>
            </a:bodyPr>
            <a:lstStyle/>
            <a:p>
              <a:pPr defTabSz="512763"/>
              <a:r>
                <a:rPr lang="en-GB" sz="1400">
                  <a:solidFill>
                    <a:srgbClr val="000000"/>
                  </a:solidFill>
                  <a:latin typeface="Arial" charset="0"/>
                  <a:ea typeface="ＭＳ Ｐゴシック"/>
                  <a:cs typeface="Arial" charset="0"/>
                </a:rPr>
                <a:t>Large-Scale Initiatives</a:t>
              </a:r>
            </a:p>
          </p:txBody>
        </p:sp>
      </p:grpSp>
      <p:sp>
        <p:nvSpPr>
          <p:cNvPr id="31761" name="Rectangle 5"/>
          <p:cNvSpPr>
            <a:spLocks noChangeArrowheads="1"/>
          </p:cNvSpPr>
          <p:nvPr/>
        </p:nvSpPr>
        <p:spPr bwMode="auto">
          <a:xfrm>
            <a:off x="2232025" y="3859213"/>
            <a:ext cx="6359525" cy="476250"/>
          </a:xfrm>
          <a:prstGeom prst="rect">
            <a:avLst/>
          </a:prstGeom>
          <a:solidFill>
            <a:srgbClr val="FFFF99"/>
          </a:solidFill>
          <a:ln w="9525">
            <a:solidFill>
              <a:schemeClr val="tx1"/>
            </a:solidFill>
            <a:miter lim="800000"/>
            <a:headEnd/>
            <a:tailEnd/>
          </a:ln>
        </p:spPr>
        <p:txBody>
          <a:bodyPr wrap="none" lIns="104287" tIns="52144" rIns="104287" bIns="52144" anchor="ctr"/>
          <a:lstStyle/>
          <a:p>
            <a:pPr algn="ctr" defTabSz="512763"/>
            <a:r>
              <a:rPr lang="en-GB" sz="2300">
                <a:solidFill>
                  <a:srgbClr val="990033"/>
                </a:solidFill>
                <a:latin typeface="Verdana" pitchFamily="34" charset="0"/>
                <a:ea typeface="ＭＳ Ｐゴシック"/>
                <a:cs typeface="ＭＳ Ｐゴシック"/>
              </a:rPr>
              <a:t>Future and Emerging Technologies</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3700" smtClean="0"/>
              <a:t>Приоритет</a:t>
            </a:r>
            <a:r>
              <a:rPr lang="en-GB" sz="3700" smtClean="0"/>
              <a:t> 2</a:t>
            </a:r>
            <a:r>
              <a:rPr lang="bg-BG" sz="3700" smtClean="0"/>
              <a:t>.</a:t>
            </a:r>
            <a:r>
              <a:rPr lang="en-GB" sz="3700" smtClean="0"/>
              <a:t>	</a:t>
            </a:r>
            <a:r>
              <a:rPr lang="bg-BG" sz="3700" smtClean="0"/>
              <a:t>Индустриално лидерство</a:t>
            </a:r>
            <a:endParaRPr lang="en-GB" sz="3700" smtClean="0"/>
          </a:p>
        </p:txBody>
      </p:sp>
      <p:sp>
        <p:nvSpPr>
          <p:cNvPr id="33794" name="Rectangle 3"/>
          <p:cNvSpPr>
            <a:spLocks noGrp="1" noChangeArrowheads="1"/>
          </p:cNvSpPr>
          <p:nvPr>
            <p:ph type="body" idx="1"/>
          </p:nvPr>
        </p:nvSpPr>
        <p:spPr bwMode="auto">
          <a:xfrm>
            <a:off x="560388" y="1331913"/>
            <a:ext cx="9923462" cy="4991100"/>
          </a:xfrm>
          <a:noFill/>
          <a:ln>
            <a:miter lim="800000"/>
            <a:headEnd/>
            <a:tailEnd/>
          </a:ln>
        </p:spPr>
        <p:txBody>
          <a:bodyPr vert="horz" wrap="square" lIns="91440" tIns="45720" rIns="91440" bIns="45720" numCol="1" anchor="t" anchorCtr="0" compatLnSpc="1">
            <a:prstTxWarp prst="textNoShape">
              <a:avLst/>
            </a:prstTxWarp>
          </a:bodyPr>
          <a:lstStyle/>
          <a:p>
            <a:pPr>
              <a:buFont typeface="Times New Roman" pitchFamily="18" charset="0"/>
              <a:buNone/>
            </a:pPr>
            <a:r>
              <a:rPr lang="bg-BG" b="1" smtClean="0">
                <a:latin typeface="Calibri" pitchFamily="34" charset="0"/>
              </a:rPr>
              <a:t>Защо</a:t>
            </a:r>
            <a:r>
              <a:rPr lang="en-GB" b="1" smtClean="0">
                <a:latin typeface="Calibri" pitchFamily="34" charset="0"/>
              </a:rPr>
              <a:t>:</a:t>
            </a:r>
          </a:p>
          <a:p>
            <a:r>
              <a:rPr lang="bg-BG" sz="3200" smtClean="0">
                <a:latin typeface="Calibri" pitchFamily="34" charset="0"/>
              </a:rPr>
              <a:t>Европа се нуждае от повече иновативни МСП, които да осигурят растеж и заетост.</a:t>
            </a:r>
            <a:endParaRPr lang="en-GB" sz="3200" smtClean="0">
              <a:latin typeface="Calibri" pitchFamily="34" charset="0"/>
            </a:endParaRPr>
          </a:p>
          <a:p>
            <a:r>
              <a:rPr lang="bg-BG" sz="3200" smtClean="0">
                <a:latin typeface="Calibri" pitchFamily="34" charset="0"/>
              </a:rPr>
              <a:t>Стратегическите инвестиции в ключови технологии</a:t>
            </a:r>
            <a:r>
              <a:rPr lang="en-GB" sz="3200" smtClean="0">
                <a:latin typeface="Calibri" pitchFamily="34" charset="0"/>
              </a:rPr>
              <a:t> </a:t>
            </a:r>
            <a:r>
              <a:rPr lang="bg-BG" sz="3200" smtClean="0">
                <a:latin typeface="Calibri" pitchFamily="34" charset="0"/>
              </a:rPr>
              <a:t>ще доведат до масивни иновации в съществуващите и нововъзникващи индустриални сектори.</a:t>
            </a:r>
            <a:endParaRPr lang="en-GB" sz="3200" smtClean="0">
              <a:latin typeface="Calibri" pitchFamily="34" charset="0"/>
            </a:endParaRPr>
          </a:p>
          <a:p>
            <a:r>
              <a:rPr lang="bg-BG" sz="3200" smtClean="0">
                <a:latin typeface="Calibri" pitchFamily="34" charset="0"/>
              </a:rPr>
              <a:t>Европа трябва да привлече повече частни инвестиции в научните изследвания и иновациите.</a:t>
            </a:r>
            <a:endParaRPr lang="en-GB" sz="3200" smtClean="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53" name="Group 13"/>
          <p:cNvGraphicFramePr>
            <a:graphicFrameLocks noGrp="1"/>
          </p:cNvGraphicFramePr>
          <p:nvPr>
            <p:ph/>
          </p:nvPr>
        </p:nvGraphicFramePr>
        <p:xfrm>
          <a:off x="455613" y="1316038"/>
          <a:ext cx="9493250" cy="4770437"/>
        </p:xfrm>
        <a:graphic>
          <a:graphicData uri="http://schemas.openxmlformats.org/drawingml/2006/table">
            <a:tbl>
              <a:tblPr/>
              <a:tblGrid>
                <a:gridCol w="9493250"/>
              </a:tblGrid>
              <a:tr h="1277938">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800" b="0" i="0" u="none" strike="noStrike" cap="none" normalizeH="0" baseline="0" smtClean="0">
                          <a:ln>
                            <a:noFill/>
                          </a:ln>
                          <a:solidFill>
                            <a:srgbClr val="000000"/>
                          </a:solidFill>
                          <a:effectLst/>
                          <a:latin typeface="Calibri" pitchFamily="34" charset="0"/>
                        </a:rPr>
                        <a:t>Лидерство в основополагащите и индустриалните технологии</a:t>
                      </a:r>
                      <a:r>
                        <a:rPr kumimoji="0" lang="en-GB" sz="2800" b="0" i="0" u="none" strike="noStrike" cap="none" normalizeH="0" baseline="0" smtClean="0">
                          <a:ln>
                            <a:noFill/>
                          </a:ln>
                          <a:solidFill>
                            <a:srgbClr val="000000"/>
                          </a:solidFill>
                          <a:effectLst/>
                          <a:latin typeface="Calibri" pitchFamily="34" charset="0"/>
                        </a:rPr>
                        <a:t> </a:t>
                      </a:r>
                      <a:r>
                        <a:rPr kumimoji="0" lang="en-GB" sz="2800" b="0" i="0" u="none" strike="noStrike" cap="none" normalizeH="0" baseline="0" smtClean="0">
                          <a:ln>
                            <a:noFill/>
                          </a:ln>
                          <a:solidFill>
                            <a:srgbClr val="000099"/>
                          </a:solidFill>
                          <a:effectLst/>
                          <a:latin typeface="Calibri" pitchFamily="34" charset="0"/>
                        </a:rPr>
                        <a:t>(</a:t>
                      </a:r>
                      <a:r>
                        <a:rPr kumimoji="0" lang="bg-BG" sz="2800" b="0" i="1" u="none" strike="noStrike" cap="none" normalizeH="0" baseline="0" smtClean="0">
                          <a:ln>
                            <a:noFill/>
                          </a:ln>
                          <a:solidFill>
                            <a:srgbClr val="000099"/>
                          </a:solidFill>
                          <a:effectLst/>
                          <a:latin typeface="Calibri" pitchFamily="34" charset="0"/>
                        </a:rPr>
                        <a:t>ИКТ</a:t>
                      </a:r>
                      <a:r>
                        <a:rPr kumimoji="0" lang="en-GB" sz="2800" b="0" i="1" u="none" strike="noStrike" cap="none" normalizeH="0" baseline="0" smtClean="0">
                          <a:ln>
                            <a:noFill/>
                          </a:ln>
                          <a:solidFill>
                            <a:srgbClr val="000099"/>
                          </a:solidFill>
                          <a:effectLst/>
                          <a:latin typeface="Calibri" pitchFamily="34" charset="0"/>
                        </a:rPr>
                        <a:t>, </a:t>
                      </a:r>
                      <a:r>
                        <a:rPr kumimoji="0" lang="bg-BG" sz="2800" b="0" i="1" u="none" strike="noStrike" cap="none" normalizeH="0" baseline="0" smtClean="0">
                          <a:ln>
                            <a:noFill/>
                          </a:ln>
                          <a:solidFill>
                            <a:srgbClr val="000099"/>
                          </a:solidFill>
                          <a:effectLst/>
                          <a:latin typeface="Calibri" pitchFamily="34" charset="0"/>
                        </a:rPr>
                        <a:t>нанотехнологии, материали, биотехнологии, производствени технологии, космически технологии</a:t>
                      </a:r>
                      <a:r>
                        <a:rPr kumimoji="0" lang="en-GB" sz="2800" b="0" i="1" u="none" strike="noStrike" cap="none" normalizeH="0" baseline="0" smtClean="0">
                          <a:ln>
                            <a:noFill/>
                          </a:ln>
                          <a:solidFill>
                            <a:srgbClr val="000099"/>
                          </a:solidFill>
                          <a:effectLst/>
                          <a:latin typeface="Calibri" pitchFamily="34"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3350">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800" b="0" i="0" u="none" strike="noStrike" cap="none" normalizeH="0" baseline="0" smtClean="0">
                          <a:ln>
                            <a:noFill/>
                          </a:ln>
                          <a:solidFill>
                            <a:srgbClr val="000000"/>
                          </a:solidFill>
                          <a:effectLst/>
                          <a:latin typeface="Calibri" pitchFamily="34" charset="0"/>
                        </a:rPr>
                        <a:t>Достъп до рисково финансиране</a:t>
                      </a:r>
                      <a:endParaRPr kumimoji="0" lang="en-GB" sz="2800" b="0" i="0" u="none" strike="noStrike" cap="none" normalizeH="0" baseline="0" smtClean="0">
                        <a:ln>
                          <a:noFill/>
                        </a:ln>
                        <a:solidFill>
                          <a:srgbClr val="000000"/>
                        </a:solidFill>
                        <a:effectLst/>
                        <a:latin typeface="Calibri" pitchFamily="34" charset="0"/>
                      </a:endParaRPr>
                    </a:p>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800" b="0" i="1" u="none" strike="noStrike" cap="none" normalizeH="0" baseline="0" smtClean="0">
                          <a:ln>
                            <a:noFill/>
                          </a:ln>
                          <a:solidFill>
                            <a:srgbClr val="000099"/>
                          </a:solidFill>
                          <a:effectLst/>
                          <a:latin typeface="Calibri" pitchFamily="34" charset="0"/>
                        </a:rPr>
                        <a:t>Осигуряване на частно финансиране и рисков “венчър” капитал за научни изследвания и иновации</a:t>
                      </a:r>
                      <a:endParaRPr kumimoji="0" lang="en-GB" sz="2800" b="0" i="1" u="none" strike="noStrike" cap="none" normalizeH="0" baseline="0" smtClean="0">
                        <a:ln>
                          <a:noFill/>
                        </a:ln>
                        <a:solidFill>
                          <a:srgbClr val="000099"/>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3350">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800" b="0" i="0" u="none" strike="noStrike" cap="none" normalizeH="0" baseline="0" smtClean="0">
                          <a:ln>
                            <a:noFill/>
                          </a:ln>
                          <a:solidFill>
                            <a:srgbClr val="000000"/>
                          </a:solidFill>
                          <a:effectLst/>
                          <a:latin typeface="Calibri" pitchFamily="34" charset="0"/>
                        </a:rPr>
                        <a:t>Иновации в МСП</a:t>
                      </a:r>
                      <a:endParaRPr kumimoji="0" lang="en-GB" sz="2800" b="0" i="0" u="none" strike="noStrike" cap="none" normalizeH="0" baseline="0" smtClean="0">
                        <a:ln>
                          <a:noFill/>
                        </a:ln>
                        <a:solidFill>
                          <a:srgbClr val="000000"/>
                        </a:solidFill>
                        <a:effectLst/>
                        <a:latin typeface="Calibri" pitchFamily="34" charset="0"/>
                      </a:endParaRPr>
                    </a:p>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800" b="0" i="1" u="none" strike="noStrike" cap="none" normalizeH="0" baseline="0" smtClean="0">
                          <a:ln>
                            <a:noFill/>
                          </a:ln>
                          <a:solidFill>
                            <a:srgbClr val="000099"/>
                          </a:solidFill>
                          <a:effectLst/>
                          <a:latin typeface="Calibri" pitchFamily="34" charset="0"/>
                        </a:rPr>
                        <a:t>Насърчаване на всички форми на иновации във всички типове МСП</a:t>
                      </a:r>
                      <a:endParaRPr kumimoji="0" lang="en-GB" sz="2800" b="0" i="1" u="none" strike="noStrike" cap="none" normalizeH="0" baseline="0" smtClean="0">
                        <a:ln>
                          <a:noFill/>
                        </a:ln>
                        <a:solidFill>
                          <a:srgbClr val="000099"/>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51" name="Text Box 19"/>
          <p:cNvSpPr txBox="1">
            <a:spLocks noChangeArrowheads="1"/>
          </p:cNvSpPr>
          <p:nvPr/>
        </p:nvSpPr>
        <p:spPr bwMode="auto">
          <a:xfrm>
            <a:off x="704850" y="574675"/>
            <a:ext cx="8893175" cy="579438"/>
          </a:xfrm>
          <a:prstGeom prst="rect">
            <a:avLst/>
          </a:prstGeom>
          <a:noFill/>
          <a:ln w="9525">
            <a:noFill/>
            <a:miter lim="800000"/>
            <a:headEnd/>
            <a:tailEnd/>
          </a:ln>
        </p:spPr>
        <p:txBody>
          <a:bodyPr>
            <a:spAutoFit/>
          </a:bodyPr>
          <a:lstStyle/>
          <a:p>
            <a:pPr defTabSz="512763" eaLnBrk="0" hangingPunct="0">
              <a:spcBef>
                <a:spcPts val="913"/>
              </a:spcBef>
              <a:buClr>
                <a:srgbClr val="000000"/>
              </a:buClr>
              <a:buSzPct val="100000"/>
              <a:buFont typeface="Times New Roman" pitchFamily="18" charset="0"/>
              <a:buNone/>
            </a:pPr>
            <a:r>
              <a:rPr lang="bg-BG" sz="3200">
                <a:solidFill>
                  <a:srgbClr val="000000"/>
                </a:solidFill>
              </a:rPr>
              <a:t>Приоритет 2 подкрепя</a:t>
            </a:r>
            <a:endParaRPr lang="en-GB" sz="3200">
              <a:solidFill>
                <a:srgbClr val="000000"/>
              </a:solidFill>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bwMode="auto">
          <a:xfrm>
            <a:off x="534988" y="303213"/>
            <a:ext cx="9623425" cy="947737"/>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solidFill>
                  <a:srgbClr val="004386"/>
                </a:solidFill>
              </a:rPr>
              <a:t>ИКТ в Приоритет 2 </a:t>
            </a:r>
            <a:r>
              <a:rPr lang="en-GB" sz="3200" smtClean="0">
                <a:solidFill>
                  <a:srgbClr val="004386"/>
                </a:solidFill>
              </a:rPr>
              <a:t>(I)</a:t>
            </a:r>
          </a:p>
        </p:txBody>
      </p:sp>
      <p:sp>
        <p:nvSpPr>
          <p:cNvPr id="37890" name="Rectangle 3"/>
          <p:cNvSpPr>
            <a:spLocks noGrp="1" noChangeArrowheads="1"/>
          </p:cNvSpPr>
          <p:nvPr>
            <p:ph type="body" idx="1"/>
          </p:nvPr>
        </p:nvSpPr>
        <p:spPr bwMode="auto">
          <a:xfrm>
            <a:off x="525463" y="985838"/>
            <a:ext cx="9623425" cy="6140450"/>
          </a:xfrm>
          <a:noFill/>
          <a:ln>
            <a:miter lim="800000"/>
            <a:headEnd/>
            <a:tailEnd/>
          </a:ln>
        </p:spPr>
        <p:txBody>
          <a:bodyPr vert="horz" wrap="square" lIns="91440" tIns="45720" rIns="91440" bIns="45720" numCol="1" anchor="t" anchorCtr="0" compatLnSpc="1">
            <a:prstTxWarp prst="textNoShape">
              <a:avLst/>
            </a:prstTxWarp>
          </a:bodyPr>
          <a:lstStyle/>
          <a:p>
            <a:pPr marL="704850" indent="-704850">
              <a:lnSpc>
                <a:spcPct val="90000"/>
              </a:lnSpc>
              <a:buFont typeface="Times New Roman" pitchFamily="18" charset="0"/>
              <a:buAutoNum type="arabicPeriod"/>
            </a:pPr>
            <a:r>
              <a:rPr lang="bg-BG" sz="2900" smtClean="0">
                <a:latin typeface="Calibri" pitchFamily="34" charset="0"/>
              </a:rPr>
              <a:t>Компоненти и системи</a:t>
            </a:r>
            <a:endParaRPr lang="en-US" sz="2900" smtClean="0">
              <a:latin typeface="Calibri" pitchFamily="34" charset="0"/>
            </a:endParaRPr>
          </a:p>
          <a:p>
            <a:pPr marL="1131888" lvl="1" indent="-609600">
              <a:lnSpc>
                <a:spcPct val="90000"/>
              </a:lnSpc>
              <a:buFont typeface="Times New Roman" pitchFamily="18" charset="0"/>
              <a:buNone/>
            </a:pPr>
            <a:r>
              <a:rPr lang="en-US" sz="2400" smtClean="0">
                <a:solidFill>
                  <a:srgbClr val="3366CC"/>
                </a:solidFill>
                <a:latin typeface="Calibri" pitchFamily="34" charset="0"/>
              </a:rPr>
              <a:t>	</a:t>
            </a:r>
            <a:r>
              <a:rPr lang="bg-BG" sz="2400" smtClean="0">
                <a:solidFill>
                  <a:srgbClr val="000099"/>
                </a:solidFill>
                <a:latin typeface="Calibri" pitchFamily="34" charset="0"/>
              </a:rPr>
              <a:t>Интелигентни вградени компоненти и системи, микро-нано-био-системи, органична електроника, широкоплощна интеграция, интелигентни интегрирани системи, инженеринг на комплексни системи.</a:t>
            </a:r>
            <a:endParaRPr lang="en-US" sz="2400" smtClean="0">
              <a:solidFill>
                <a:srgbClr val="000099"/>
              </a:solidFill>
              <a:latin typeface="Calibri" pitchFamily="34" charset="0"/>
            </a:endParaRPr>
          </a:p>
          <a:p>
            <a:pPr marL="704850" indent="-704850">
              <a:lnSpc>
                <a:spcPct val="90000"/>
              </a:lnSpc>
              <a:buFont typeface="Times New Roman" pitchFamily="18" charset="0"/>
              <a:buAutoNum type="arabicPeriod"/>
            </a:pPr>
            <a:r>
              <a:rPr lang="bg-BG" sz="2900" smtClean="0">
                <a:latin typeface="Calibri" pitchFamily="34" charset="0"/>
              </a:rPr>
              <a:t>Ново поколение изчислителни среди</a:t>
            </a:r>
            <a:endParaRPr lang="en-US" sz="2900" smtClean="0">
              <a:latin typeface="Calibri" pitchFamily="34" charset="0"/>
            </a:endParaRPr>
          </a:p>
          <a:p>
            <a:pPr marL="1131888" lvl="1" indent="-609600">
              <a:lnSpc>
                <a:spcPct val="90000"/>
              </a:lnSpc>
              <a:buFont typeface="Times New Roman" pitchFamily="18" charset="0"/>
              <a:buNone/>
            </a:pPr>
            <a:r>
              <a:rPr lang="en-US" sz="2400" smtClean="0">
                <a:solidFill>
                  <a:srgbClr val="3366CC"/>
                </a:solidFill>
                <a:latin typeface="Calibri" pitchFamily="34" charset="0"/>
              </a:rPr>
              <a:t>	</a:t>
            </a:r>
            <a:r>
              <a:rPr lang="bg-BG" sz="2400" smtClean="0">
                <a:solidFill>
                  <a:srgbClr val="000099"/>
                </a:solidFill>
                <a:latin typeface="Calibri" pitchFamily="34" charset="0"/>
              </a:rPr>
              <a:t>Процесорни и системни архитектури, технологии за взаимно свързване и локализация на данни, облачни изчисления, паралелни изчисления и софтуер за симулации.</a:t>
            </a:r>
            <a:endParaRPr lang="en-US" sz="2400" smtClean="0">
              <a:solidFill>
                <a:srgbClr val="000099"/>
              </a:solidFill>
              <a:latin typeface="Calibri" pitchFamily="34" charset="0"/>
            </a:endParaRPr>
          </a:p>
          <a:p>
            <a:pPr marL="704850" indent="-704850">
              <a:lnSpc>
                <a:spcPct val="90000"/>
              </a:lnSpc>
              <a:buFont typeface="Times New Roman" pitchFamily="18" charset="0"/>
              <a:buAutoNum type="arabicPeriod"/>
            </a:pPr>
            <a:r>
              <a:rPr lang="bg-BG" sz="2900" smtClean="0">
                <a:latin typeface="Calibri" pitchFamily="34" charset="0"/>
              </a:rPr>
              <a:t>Бъдещ интернет</a:t>
            </a:r>
            <a:endParaRPr lang="en-US" sz="2900" smtClean="0">
              <a:latin typeface="Calibri" pitchFamily="34" charset="0"/>
            </a:endParaRPr>
          </a:p>
          <a:p>
            <a:pPr marL="1131888" lvl="1" indent="-609600">
              <a:lnSpc>
                <a:spcPct val="90000"/>
              </a:lnSpc>
              <a:buFont typeface="Times New Roman" pitchFamily="18" charset="0"/>
              <a:buNone/>
            </a:pPr>
            <a:r>
              <a:rPr lang="en-US" sz="2400" smtClean="0">
                <a:solidFill>
                  <a:srgbClr val="3366CC"/>
                </a:solidFill>
                <a:latin typeface="Calibri" pitchFamily="34" charset="0"/>
              </a:rPr>
              <a:t>	</a:t>
            </a:r>
            <a:r>
              <a:rPr lang="bg-BG" sz="2400" smtClean="0">
                <a:solidFill>
                  <a:srgbClr val="000099"/>
                </a:solidFill>
                <a:latin typeface="Calibri" pitchFamily="34" charset="0"/>
              </a:rPr>
              <a:t>Мрежи, софтуер и услуги, кибер-сигурност, защита на личната информация и доверие на потребителите, безжични комуникации и изцяло оптични мрежи,интерактивна мултимедия и свързани предприятия.</a:t>
            </a:r>
            <a:endParaRPr lang="en-GB" sz="2400" smtClean="0">
              <a:solidFill>
                <a:srgbClr val="000099"/>
              </a:solidFill>
              <a:latin typeface="Calibri" pitchFamily="34" charset="0"/>
            </a:endParaRPr>
          </a:p>
        </p:txBody>
      </p:sp>
      <p:sp>
        <p:nvSpPr>
          <p:cNvPr id="37891" name="Oval 4"/>
          <p:cNvSpPr>
            <a:spLocks noChangeArrowheads="1"/>
          </p:cNvSpPr>
          <p:nvPr/>
        </p:nvSpPr>
        <p:spPr bwMode="auto">
          <a:xfrm>
            <a:off x="8372475" y="735013"/>
            <a:ext cx="2082800" cy="762000"/>
          </a:xfrm>
          <a:prstGeom prst="ellipse">
            <a:avLst/>
          </a:prstGeom>
          <a:solidFill>
            <a:srgbClr val="FF33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 8 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bwMode="auto">
          <a:xfrm>
            <a:off x="534988" y="303213"/>
            <a:ext cx="9623425" cy="938212"/>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solidFill>
                  <a:srgbClr val="004386"/>
                </a:solidFill>
              </a:rPr>
              <a:t>ИКТ в Приоритет 2 </a:t>
            </a:r>
            <a:r>
              <a:rPr lang="en-GB" sz="3200" smtClean="0">
                <a:solidFill>
                  <a:srgbClr val="004386"/>
                </a:solidFill>
              </a:rPr>
              <a:t>(II)</a:t>
            </a:r>
          </a:p>
        </p:txBody>
      </p:sp>
      <p:sp>
        <p:nvSpPr>
          <p:cNvPr id="38914" name="Rectangle 3"/>
          <p:cNvSpPr>
            <a:spLocks noGrp="1" noChangeArrowheads="1"/>
          </p:cNvSpPr>
          <p:nvPr>
            <p:ph type="body" idx="1"/>
          </p:nvPr>
        </p:nvSpPr>
        <p:spPr bwMode="auto">
          <a:xfrm>
            <a:off x="544513" y="1049338"/>
            <a:ext cx="9623425" cy="5529262"/>
          </a:xfrm>
          <a:noFill/>
          <a:ln>
            <a:miter lim="800000"/>
            <a:headEnd/>
            <a:tailEnd/>
          </a:ln>
        </p:spPr>
        <p:txBody>
          <a:bodyPr vert="horz" wrap="square" lIns="91440" tIns="45720" rIns="91440" bIns="45720" numCol="1" anchor="t" anchorCtr="0" compatLnSpc="1">
            <a:prstTxWarp prst="textNoShape">
              <a:avLst/>
            </a:prstTxWarp>
          </a:bodyPr>
          <a:lstStyle/>
          <a:p>
            <a:pPr marL="704850" indent="-704850">
              <a:lnSpc>
                <a:spcPct val="80000"/>
              </a:lnSpc>
              <a:buFont typeface="Times New Roman" pitchFamily="18" charset="0"/>
              <a:buNone/>
            </a:pPr>
            <a:r>
              <a:rPr lang="bg-BG" sz="2400" b="1" smtClean="0">
                <a:latin typeface="Calibri" pitchFamily="34" charset="0"/>
              </a:rPr>
              <a:t>4. Технологии за съдържание и управление на информацията</a:t>
            </a:r>
            <a:endParaRPr lang="en-US" sz="2400" b="1" smtClean="0">
              <a:latin typeface="Calibri" pitchFamily="34" charset="0"/>
            </a:endParaRPr>
          </a:p>
          <a:p>
            <a:pPr marL="1131888" lvl="1" indent="-609600">
              <a:lnSpc>
                <a:spcPct val="80000"/>
              </a:lnSpc>
              <a:buFont typeface="Times New Roman" pitchFamily="18" charset="0"/>
              <a:buNone/>
            </a:pPr>
            <a:r>
              <a:rPr lang="en-US" sz="2400" smtClean="0">
                <a:solidFill>
                  <a:srgbClr val="3366CC"/>
                </a:solidFill>
                <a:latin typeface="Calibri" pitchFamily="34" charset="0"/>
              </a:rPr>
              <a:t>	</a:t>
            </a:r>
            <a:r>
              <a:rPr lang="bg-BG" sz="2400" smtClean="0">
                <a:solidFill>
                  <a:srgbClr val="000099"/>
                </a:solidFill>
                <a:latin typeface="Calibri" pitchFamily="34" charset="0"/>
              </a:rPr>
              <a:t>Езикови технологии, технологии за е-учене, съхраняване на цифрово съдържание, достъп до и анализ на съдържание; усъвършенствани технологии за откриване на данни, машинно учене, технологии за статистически анализи и визуални изчисления.</a:t>
            </a:r>
          </a:p>
          <a:p>
            <a:pPr marL="704850" indent="-704850">
              <a:lnSpc>
                <a:spcPct val="80000"/>
              </a:lnSpc>
              <a:buFont typeface="Times New Roman" pitchFamily="18" charset="0"/>
              <a:buNone/>
            </a:pPr>
            <a:r>
              <a:rPr lang="bg-BG" sz="2400" b="1" smtClean="0">
                <a:solidFill>
                  <a:schemeClr val="tx1"/>
                </a:solidFill>
                <a:latin typeface="Calibri" pitchFamily="34" charset="0"/>
              </a:rPr>
              <a:t>5. Усъвършенствани системи и роботи</a:t>
            </a:r>
            <a:endParaRPr lang="en-US" sz="2400" b="1" smtClean="0">
              <a:solidFill>
                <a:schemeClr val="tx1"/>
              </a:solidFill>
              <a:latin typeface="Calibri" pitchFamily="34" charset="0"/>
            </a:endParaRPr>
          </a:p>
          <a:p>
            <a:pPr marL="1131888" lvl="1" indent="-609600">
              <a:lnSpc>
                <a:spcPct val="80000"/>
              </a:lnSpc>
              <a:buFont typeface="Times New Roman" pitchFamily="18" charset="0"/>
              <a:buNone/>
            </a:pPr>
            <a:r>
              <a:rPr lang="en-US" sz="2400" smtClean="0">
                <a:solidFill>
                  <a:schemeClr val="tx1"/>
                </a:solidFill>
                <a:latin typeface="Calibri" pitchFamily="34" charset="0"/>
              </a:rPr>
              <a:t>	</a:t>
            </a:r>
            <a:r>
              <a:rPr lang="bg-BG" sz="2400" smtClean="0">
                <a:solidFill>
                  <a:schemeClr val="accent2"/>
                </a:solidFill>
                <a:latin typeface="Calibri" pitchFamily="34" charset="0"/>
              </a:rPr>
              <a:t>индустриални и</a:t>
            </a:r>
            <a:r>
              <a:rPr lang="bg-BG" sz="2400" smtClean="0">
                <a:solidFill>
                  <a:schemeClr val="tx1"/>
                </a:solidFill>
                <a:latin typeface="Calibri" pitchFamily="34" charset="0"/>
              </a:rPr>
              <a:t> о</a:t>
            </a:r>
            <a:r>
              <a:rPr lang="bg-BG" sz="2400" smtClean="0">
                <a:solidFill>
                  <a:srgbClr val="000099"/>
                </a:solidFill>
                <a:latin typeface="Calibri" pitchFamily="34" charset="0"/>
              </a:rPr>
              <a:t>бслужващи роботи, когнитивни системи, усъвършенствани интерфейси, интелигентни пространства и съзнателни машини.</a:t>
            </a:r>
          </a:p>
          <a:p>
            <a:pPr marL="704850" indent="-704850">
              <a:lnSpc>
                <a:spcPct val="80000"/>
              </a:lnSpc>
              <a:buFont typeface="Times New Roman" pitchFamily="18" charset="0"/>
              <a:buNone/>
            </a:pPr>
            <a:r>
              <a:rPr lang="bg-BG" sz="2400" b="1" smtClean="0">
                <a:solidFill>
                  <a:schemeClr val="tx1"/>
                </a:solidFill>
                <a:latin typeface="Calibri" pitchFamily="34" charset="0"/>
              </a:rPr>
              <a:t>6. Ключови основополагащи технологии</a:t>
            </a:r>
            <a:r>
              <a:rPr lang="en-US" sz="2400" b="1" smtClean="0">
                <a:solidFill>
                  <a:schemeClr val="tx1"/>
                </a:solidFill>
                <a:latin typeface="Calibri" pitchFamily="34" charset="0"/>
              </a:rPr>
              <a:t>: </a:t>
            </a:r>
            <a:r>
              <a:rPr lang="bg-BG" sz="2400" b="1" smtClean="0">
                <a:solidFill>
                  <a:schemeClr val="tx1"/>
                </a:solidFill>
                <a:latin typeface="Calibri" pitchFamily="34" charset="0"/>
              </a:rPr>
              <a:t>микро</a:t>
            </a:r>
            <a:r>
              <a:rPr lang="en-US" sz="2400" b="1" smtClean="0">
                <a:solidFill>
                  <a:schemeClr val="tx1"/>
                </a:solidFill>
                <a:latin typeface="Calibri" pitchFamily="34" charset="0"/>
              </a:rPr>
              <a:t>- </a:t>
            </a:r>
            <a:r>
              <a:rPr lang="bg-BG" sz="2400" b="1" smtClean="0">
                <a:solidFill>
                  <a:schemeClr val="tx1"/>
                </a:solidFill>
                <a:latin typeface="Calibri" pitchFamily="34" charset="0"/>
              </a:rPr>
              <a:t>нано</a:t>
            </a:r>
            <a:r>
              <a:rPr lang="en-US" sz="2400" b="1" smtClean="0">
                <a:solidFill>
                  <a:schemeClr val="tx1"/>
                </a:solidFill>
                <a:latin typeface="Calibri" pitchFamily="34" charset="0"/>
              </a:rPr>
              <a:t>-</a:t>
            </a:r>
            <a:r>
              <a:rPr lang="bg-BG" sz="2400" b="1" smtClean="0">
                <a:solidFill>
                  <a:schemeClr val="tx1"/>
                </a:solidFill>
                <a:latin typeface="Calibri" pitchFamily="34" charset="0"/>
              </a:rPr>
              <a:t>електроника и фотоника</a:t>
            </a:r>
            <a:endParaRPr lang="en-US" sz="2400" b="1" smtClean="0">
              <a:solidFill>
                <a:schemeClr val="tx1"/>
              </a:solidFill>
              <a:latin typeface="Calibri" pitchFamily="34" charset="0"/>
            </a:endParaRPr>
          </a:p>
          <a:p>
            <a:pPr marL="1131888" lvl="1" indent="-609600">
              <a:lnSpc>
                <a:spcPct val="80000"/>
              </a:lnSpc>
              <a:buFont typeface="Times New Roman" pitchFamily="18" charset="0"/>
              <a:buNone/>
            </a:pPr>
            <a:r>
              <a:rPr lang="en-US" sz="2400" smtClean="0">
                <a:solidFill>
                  <a:schemeClr val="tx1"/>
                </a:solidFill>
                <a:latin typeface="Calibri" pitchFamily="34" charset="0"/>
              </a:rPr>
              <a:t>	</a:t>
            </a:r>
            <a:r>
              <a:rPr lang="bg-BG" sz="2400" smtClean="0">
                <a:solidFill>
                  <a:srgbClr val="000099"/>
                </a:solidFill>
                <a:latin typeface="Calibri" pitchFamily="34" charset="0"/>
              </a:rPr>
              <a:t>Проектиране, усъвършенствани производствени процеси, пилотни производствени линии, технологии за свързани производства и демонстрационни дейности за валидиране на разработените технологии и прилагане на иновативни бизнес модели.</a:t>
            </a:r>
            <a:endParaRPr lang="en-US" sz="2400" smtClean="0">
              <a:solidFill>
                <a:srgbClr val="000099"/>
              </a:solidFill>
              <a:latin typeface="Calibri" pitchFamily="34" charset="0"/>
            </a:endParaRPr>
          </a:p>
          <a:p>
            <a:pPr marL="1131888" lvl="1" indent="-609600">
              <a:lnSpc>
                <a:spcPct val="80000"/>
              </a:lnSpc>
              <a:buFont typeface="Times New Roman" pitchFamily="18" charset="0"/>
              <a:buNone/>
            </a:pPr>
            <a:r>
              <a:rPr lang="en-US" sz="2400" smtClean="0">
                <a:solidFill>
                  <a:srgbClr val="3366CC"/>
                </a:solidFill>
                <a:latin typeface="Calibri" pitchFamily="34" charset="0"/>
              </a:rPr>
              <a:t>	</a:t>
            </a:r>
          </a:p>
          <a:p>
            <a:pPr marL="1131888" lvl="1" indent="-609600">
              <a:lnSpc>
                <a:spcPct val="80000"/>
              </a:lnSpc>
              <a:buFont typeface="Times New Roman" pitchFamily="18" charset="0"/>
              <a:buNone/>
            </a:pPr>
            <a:endParaRPr lang="en-GB" sz="2400" smtClean="0">
              <a:solidFill>
                <a:srgbClr val="3366CC"/>
              </a:solidFill>
              <a:latin typeface="Calibri" pitchFamily="34" charset="0"/>
            </a:endParaRPr>
          </a:p>
        </p:txBody>
      </p:sp>
      <p:sp>
        <p:nvSpPr>
          <p:cNvPr id="38915" name="Oval 4"/>
          <p:cNvSpPr>
            <a:spLocks noChangeArrowheads="1"/>
          </p:cNvSpPr>
          <p:nvPr/>
        </p:nvSpPr>
        <p:spPr bwMode="auto">
          <a:xfrm>
            <a:off x="8154988" y="561975"/>
            <a:ext cx="2082800" cy="493713"/>
          </a:xfrm>
          <a:prstGeom prst="ellipse">
            <a:avLst/>
          </a:prstGeom>
          <a:solidFill>
            <a:srgbClr val="FF33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 8 b€</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bwMode="auto">
          <a:xfrm>
            <a:off x="295275" y="303213"/>
            <a:ext cx="10047288" cy="1260475"/>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t>Приоритет 3. Социални предизвикателства</a:t>
            </a:r>
            <a:endParaRPr lang="en-GB" sz="3200" smtClean="0"/>
          </a:p>
        </p:txBody>
      </p:sp>
      <p:sp>
        <p:nvSpPr>
          <p:cNvPr id="39938" name="Rectangle 3"/>
          <p:cNvSpPr>
            <a:spLocks noGrp="1" noChangeArrowheads="1"/>
          </p:cNvSpPr>
          <p:nvPr>
            <p:ph type="body" idx="1"/>
          </p:nvPr>
        </p:nvSpPr>
        <p:spPr bwMode="auto">
          <a:xfrm>
            <a:off x="560388" y="1093788"/>
            <a:ext cx="9923462" cy="5229225"/>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 typeface="Times New Roman" pitchFamily="18" charset="0"/>
              <a:buNone/>
            </a:pPr>
            <a:r>
              <a:rPr lang="bg-BG" sz="2900" b="1" smtClean="0">
                <a:latin typeface="Calibri" pitchFamily="34" charset="0"/>
              </a:rPr>
              <a:t>Защо</a:t>
            </a:r>
            <a:r>
              <a:rPr lang="en-GB" sz="2900" b="1" smtClean="0">
                <a:latin typeface="Calibri" pitchFamily="34" charset="0"/>
              </a:rPr>
              <a:t>:</a:t>
            </a:r>
          </a:p>
          <a:p>
            <a:pPr>
              <a:lnSpc>
                <a:spcPct val="90000"/>
              </a:lnSpc>
            </a:pPr>
            <a:r>
              <a:rPr lang="bg-BG" sz="2900" smtClean="0">
                <a:latin typeface="Calibri" pitchFamily="34" charset="0"/>
              </a:rPr>
              <a:t>Политическите цели на ЕС </a:t>
            </a:r>
            <a:r>
              <a:rPr lang="en-GB" sz="2900" smtClean="0">
                <a:latin typeface="Calibri" pitchFamily="34" charset="0"/>
              </a:rPr>
              <a:t>(</a:t>
            </a:r>
            <a:r>
              <a:rPr lang="bg-BG" sz="2900" smtClean="0">
                <a:latin typeface="Calibri" pitchFamily="34" charset="0"/>
              </a:rPr>
              <a:t>в областта на климата, околната среда, транспорта и др.</a:t>
            </a:r>
            <a:r>
              <a:rPr lang="en-GB" sz="2900" smtClean="0">
                <a:latin typeface="Calibri" pitchFamily="34" charset="0"/>
              </a:rPr>
              <a:t>) </a:t>
            </a:r>
            <a:r>
              <a:rPr lang="bg-BG" sz="2900" smtClean="0">
                <a:latin typeface="Calibri" pitchFamily="34" charset="0"/>
              </a:rPr>
              <a:t>не могат да бъдат постигнати без широкото внедряване на иновации в тези области.</a:t>
            </a:r>
            <a:r>
              <a:rPr lang="en-GB" sz="2900" smtClean="0">
                <a:latin typeface="Calibri" pitchFamily="34" charset="0"/>
              </a:rPr>
              <a:t> </a:t>
            </a:r>
          </a:p>
          <a:p>
            <a:pPr>
              <a:lnSpc>
                <a:spcPct val="90000"/>
              </a:lnSpc>
            </a:pPr>
            <a:r>
              <a:rPr lang="bg-BG" sz="2900" smtClean="0">
                <a:latin typeface="Calibri" pitchFamily="34" charset="0"/>
              </a:rPr>
              <a:t>Успешните решения могат да бъдат реализирани само чрез интердисциплинарни НИРД и иновации в областта на ИКТ, социалните и хуманитарните науки и др.</a:t>
            </a:r>
            <a:endParaRPr lang="en-GB" sz="2900" smtClean="0">
              <a:latin typeface="Calibri" pitchFamily="34" charset="0"/>
            </a:endParaRPr>
          </a:p>
          <a:p>
            <a:pPr>
              <a:lnSpc>
                <a:spcPct val="90000"/>
              </a:lnSpc>
            </a:pPr>
            <a:r>
              <a:rPr lang="bg-BG" sz="2900" smtClean="0">
                <a:latin typeface="Calibri" pitchFamily="34" charset="0"/>
              </a:rPr>
              <a:t>Тези решения трябва да бъдат тествани, демонстрирани, валидирани и в последствие скалирани, за да доведат до мащабни иновации.</a:t>
            </a:r>
            <a:endParaRPr lang="en-GB" sz="2900" smtClean="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2" name="Group 22"/>
          <p:cNvGraphicFramePr>
            <a:graphicFrameLocks noGrp="1"/>
          </p:cNvGraphicFramePr>
          <p:nvPr>
            <p:ph/>
          </p:nvPr>
        </p:nvGraphicFramePr>
        <p:xfrm>
          <a:off x="377825" y="1554163"/>
          <a:ext cx="9547225" cy="4949825"/>
        </p:xfrm>
        <a:graphic>
          <a:graphicData uri="http://schemas.openxmlformats.org/drawingml/2006/table">
            <a:tbl>
              <a:tblPr/>
              <a:tblGrid>
                <a:gridCol w="9547225"/>
              </a:tblGrid>
              <a:tr h="180975">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400" b="1" i="0" u="none" strike="noStrike" cap="none" normalizeH="0" baseline="0" smtClean="0">
                          <a:ln>
                            <a:noFill/>
                          </a:ln>
                          <a:solidFill>
                            <a:srgbClr val="0033CC"/>
                          </a:solidFill>
                          <a:effectLst/>
                          <a:latin typeface="Calibri" pitchFamily="34" charset="0"/>
                        </a:rPr>
                        <a:t>Здравеопазване, демографски промени, и благосъстояние</a:t>
                      </a:r>
                      <a:endParaRPr kumimoji="0" lang="en-GB" sz="2400" b="1" i="0" u="none" strike="noStrike" cap="none" normalizeH="0" baseline="0" smtClean="0">
                        <a:ln>
                          <a:noFill/>
                        </a:ln>
                        <a:solidFill>
                          <a:srgbClr val="0033CC"/>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1538">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400" b="1" i="0" u="none" strike="noStrike" cap="none" normalizeH="0" baseline="0" smtClean="0">
                          <a:ln>
                            <a:noFill/>
                          </a:ln>
                          <a:solidFill>
                            <a:srgbClr val="0033CC"/>
                          </a:solidFill>
                          <a:effectLst/>
                          <a:latin typeface="Calibri" pitchFamily="34" charset="0"/>
                        </a:rPr>
                        <a:t>Сигурност на храните, устойчиво земеделие,</a:t>
                      </a:r>
                      <a:r>
                        <a:rPr kumimoji="0" lang="en-GB" sz="2400" b="1" i="0" u="none" strike="noStrike" cap="none" normalizeH="0" baseline="0" smtClean="0">
                          <a:ln>
                            <a:noFill/>
                          </a:ln>
                          <a:solidFill>
                            <a:srgbClr val="0033CC"/>
                          </a:solidFill>
                          <a:effectLst/>
                          <a:latin typeface="Calibri" pitchFamily="34" charset="0"/>
                        </a:rPr>
                        <a:t> </a:t>
                      </a:r>
                      <a:r>
                        <a:rPr kumimoji="0" lang="bg-BG" sz="2400" b="1" i="0" u="none" strike="noStrike" cap="none" normalizeH="0" baseline="0" smtClean="0">
                          <a:ln>
                            <a:noFill/>
                          </a:ln>
                          <a:solidFill>
                            <a:srgbClr val="0033CC"/>
                          </a:solidFill>
                          <a:effectLst/>
                          <a:latin typeface="Calibri" pitchFamily="34" charset="0"/>
                        </a:rPr>
                        <a:t>изследвания в областта на мореплаването и морската флора и фауна и био-икономиката</a:t>
                      </a:r>
                      <a:endParaRPr kumimoji="0" lang="en-GB" sz="2400" b="1" i="1" u="none" strike="noStrike" cap="none" normalizeH="0" baseline="0" smtClean="0">
                        <a:ln>
                          <a:noFill/>
                        </a:ln>
                        <a:solidFill>
                          <a:srgbClr val="0033CC"/>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1038">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400" b="1" i="0" u="none" strike="noStrike" cap="none" normalizeH="0" baseline="0" smtClean="0">
                          <a:ln>
                            <a:noFill/>
                          </a:ln>
                          <a:solidFill>
                            <a:srgbClr val="0033CC"/>
                          </a:solidFill>
                          <a:effectLst/>
                          <a:latin typeface="Calibri" pitchFamily="34" charset="0"/>
                        </a:rPr>
                        <a:t>Сигурна , чиста и ефикасна енергия</a:t>
                      </a:r>
                      <a:endParaRPr kumimoji="0" lang="en-GB" sz="2400" b="1" i="0" u="none" strike="noStrike" cap="none" normalizeH="0" baseline="0" smtClean="0">
                        <a:ln>
                          <a:noFill/>
                        </a:ln>
                        <a:solidFill>
                          <a:srgbClr val="0033CC"/>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9450">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400" b="1" i="0" u="none" strike="noStrike" cap="none" normalizeH="0" baseline="0" smtClean="0">
                          <a:ln>
                            <a:noFill/>
                          </a:ln>
                          <a:solidFill>
                            <a:srgbClr val="0033CC"/>
                          </a:solidFill>
                          <a:effectLst/>
                          <a:latin typeface="Calibri" pitchFamily="34" charset="0"/>
                        </a:rPr>
                        <a:t>Интелигентен, “зелен”  и интегриран транспорт</a:t>
                      </a:r>
                      <a:endParaRPr kumimoji="0" lang="en-GB" sz="2400" b="1" i="1" u="none" strike="noStrike" cap="none" normalizeH="0" baseline="0" smtClean="0">
                        <a:ln>
                          <a:noFill/>
                        </a:ln>
                        <a:solidFill>
                          <a:srgbClr val="0033CC"/>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9163">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400" b="1" i="0" u="none" strike="noStrike" cap="none" normalizeH="0" baseline="0" smtClean="0">
                          <a:ln>
                            <a:noFill/>
                          </a:ln>
                          <a:solidFill>
                            <a:srgbClr val="0033CC"/>
                          </a:solidFill>
                          <a:effectLst/>
                          <a:latin typeface="Calibri" pitchFamily="34" charset="0"/>
                        </a:rPr>
                        <a:t>Борба с климатичните промени, ефективно използване на ресурсите и суровините</a:t>
                      </a:r>
                      <a:endParaRPr kumimoji="0" lang="en-GB" sz="2400" b="1" i="1" u="none" strike="noStrike" cap="none" normalizeH="0" baseline="0" smtClean="0">
                        <a:ln>
                          <a:noFill/>
                        </a:ln>
                        <a:solidFill>
                          <a:srgbClr val="0033CC"/>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28700">
                <a:tc>
                  <a:txBody>
                    <a:bodyPr/>
                    <a:lstStyle/>
                    <a:p>
                      <a:pPr marL="0" marR="0" lvl="0" indent="0" algn="l" defTabSz="512763" rtl="0" eaLnBrk="0" fontAlgn="base" latinLnBrk="0" hangingPunct="0">
                        <a:lnSpc>
                          <a:spcPct val="100000"/>
                        </a:lnSpc>
                        <a:spcBef>
                          <a:spcPts val="600"/>
                        </a:spcBef>
                        <a:spcAft>
                          <a:spcPct val="0"/>
                        </a:spcAft>
                        <a:buClr>
                          <a:srgbClr val="000000"/>
                        </a:buClr>
                        <a:buSzPct val="100000"/>
                        <a:buFont typeface="Times New Roman" pitchFamily="18" charset="0"/>
                        <a:buNone/>
                        <a:tabLst/>
                      </a:pPr>
                      <a:r>
                        <a:rPr kumimoji="0" lang="bg-BG" sz="2400" b="1" i="0" u="none" strike="noStrike" cap="none" normalizeH="0" baseline="0" smtClean="0">
                          <a:ln>
                            <a:noFill/>
                          </a:ln>
                          <a:solidFill>
                            <a:srgbClr val="0033CC"/>
                          </a:solidFill>
                          <a:effectLst/>
                          <a:latin typeface="Calibri" pitchFamily="34" charset="0"/>
                        </a:rPr>
                        <a:t>Приобщаващи, иновативни и рефлектиращи общества</a:t>
                      </a:r>
                    </a:p>
                    <a:p>
                      <a:pPr marL="0" marR="0" lvl="0" indent="0" algn="l" defTabSz="512763" rtl="0" eaLnBrk="0" fontAlgn="base" latinLnBrk="0" hangingPunct="0">
                        <a:lnSpc>
                          <a:spcPct val="100000"/>
                        </a:lnSpc>
                        <a:spcBef>
                          <a:spcPts val="600"/>
                        </a:spcBef>
                        <a:spcAft>
                          <a:spcPct val="0"/>
                        </a:spcAft>
                        <a:buClr>
                          <a:srgbClr val="000000"/>
                        </a:buClr>
                        <a:buSzPct val="100000"/>
                        <a:buFont typeface="Times New Roman" pitchFamily="18" charset="0"/>
                        <a:buNone/>
                        <a:tabLst/>
                      </a:pPr>
                      <a:r>
                        <a:rPr kumimoji="0" lang="en-US" sz="2400" b="0" i="0" u="none" strike="noStrike" cap="none" normalizeH="0" baseline="0" smtClean="0">
                          <a:ln>
                            <a:noFill/>
                          </a:ln>
                          <a:solidFill>
                            <a:schemeClr val="tx1"/>
                          </a:solidFill>
                          <a:effectLst/>
                          <a:latin typeface="Calibri" pitchFamily="34" charset="0"/>
                        </a:rPr>
                        <a:t>_____________________________________________________________</a:t>
                      </a:r>
                      <a:endParaRPr kumimoji="0" lang="bg-BG" sz="2400" b="0" i="0" u="none" strike="noStrike" cap="none" normalizeH="0" baseline="0" smtClean="0">
                        <a:ln>
                          <a:noFill/>
                        </a:ln>
                        <a:solidFill>
                          <a:schemeClr val="tx1"/>
                        </a:solidFill>
                        <a:effectLst/>
                        <a:latin typeface="Calibri" pitchFamily="34" charset="0"/>
                      </a:endParaRPr>
                    </a:p>
                    <a:p>
                      <a:pPr marL="0" marR="0" lvl="0" indent="0" algn="l" defTabSz="512763" rtl="0" eaLnBrk="0" fontAlgn="base" latinLnBrk="0" hangingPunct="0">
                        <a:lnSpc>
                          <a:spcPct val="100000"/>
                        </a:lnSpc>
                        <a:spcBef>
                          <a:spcPts val="600"/>
                        </a:spcBef>
                        <a:spcAft>
                          <a:spcPct val="0"/>
                        </a:spcAft>
                        <a:buClr>
                          <a:srgbClr val="000000"/>
                        </a:buClr>
                        <a:buSzPct val="100000"/>
                        <a:buFont typeface="Times New Roman" pitchFamily="18" charset="0"/>
                        <a:buNone/>
                        <a:tabLst/>
                      </a:pPr>
                      <a:r>
                        <a:rPr kumimoji="0" lang="bg-BG" sz="2400" b="1" i="0" u="none" strike="noStrike" cap="none" normalizeH="0" baseline="0" smtClean="0">
                          <a:ln>
                            <a:noFill/>
                          </a:ln>
                          <a:solidFill>
                            <a:srgbClr val="0033CC"/>
                          </a:solidFill>
                          <a:effectLst/>
                          <a:latin typeface="Calibri" pitchFamily="34" charset="0"/>
                        </a:rPr>
                        <a:t>Сигурност в цифровото общество</a:t>
                      </a:r>
                      <a:endParaRPr kumimoji="0" lang="en-GB" sz="2400" b="1" i="1" u="none" strike="noStrike" cap="none" normalizeH="0" baseline="0" smtClean="0">
                        <a:ln>
                          <a:noFill/>
                        </a:ln>
                        <a:solidFill>
                          <a:srgbClr val="0033CC"/>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001" name="Text Box 19"/>
          <p:cNvSpPr txBox="1">
            <a:spLocks noChangeArrowheads="1"/>
          </p:cNvSpPr>
          <p:nvPr/>
        </p:nvSpPr>
        <p:spPr bwMode="auto">
          <a:xfrm>
            <a:off x="704850" y="574675"/>
            <a:ext cx="8893175" cy="503238"/>
          </a:xfrm>
          <a:prstGeom prst="rect">
            <a:avLst/>
          </a:prstGeom>
          <a:noFill/>
          <a:ln w="9525">
            <a:noFill/>
            <a:miter lim="800000"/>
            <a:headEnd/>
            <a:tailEnd/>
          </a:ln>
        </p:spPr>
        <p:txBody>
          <a:bodyPr>
            <a:spAutoFit/>
          </a:bodyPr>
          <a:lstStyle/>
          <a:p>
            <a:pPr defTabSz="512763" eaLnBrk="0" hangingPunct="0">
              <a:spcBef>
                <a:spcPts val="913"/>
              </a:spcBef>
              <a:buClr>
                <a:srgbClr val="000000"/>
              </a:buClr>
              <a:buSzPct val="100000"/>
              <a:buFont typeface="Times New Roman" pitchFamily="18" charset="0"/>
              <a:buNone/>
            </a:pPr>
            <a:r>
              <a:rPr lang="bg-BG">
                <a:solidFill>
                  <a:srgbClr val="000000"/>
                </a:solidFill>
              </a:rPr>
              <a:t>Приоритет 3 подкрепя проекти в 7 области.</a:t>
            </a:r>
            <a:endParaRPr lang="en-GB">
              <a:solidFill>
                <a:srgbClr val="0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bwMode="auto">
          <a:xfrm>
            <a:off x="679450" y="346075"/>
            <a:ext cx="9623425" cy="754063"/>
          </a:xfrm>
          <a:noFill/>
          <a:ln>
            <a:miter lim="800000"/>
            <a:headEnd/>
            <a:tailEnd/>
          </a:ln>
        </p:spPr>
        <p:txBody>
          <a:bodyPr vert="horz" wrap="square" lIns="91440" tIns="45720" rIns="91440" bIns="45720" numCol="1" anchor="t" anchorCtr="0" compatLnSpc="1">
            <a:prstTxWarp prst="textNoShape">
              <a:avLst/>
            </a:prstTxWarp>
          </a:bodyPr>
          <a:lstStyle/>
          <a:p>
            <a:r>
              <a:rPr lang="bg-BG" sz="3700" smtClean="0">
                <a:solidFill>
                  <a:srgbClr val="004386"/>
                </a:solidFill>
              </a:rPr>
              <a:t>ИКТ в приоритет 3 (І)</a:t>
            </a:r>
            <a:endParaRPr lang="en-GB" sz="3700" smtClean="0">
              <a:solidFill>
                <a:srgbClr val="004386"/>
              </a:solidFill>
            </a:endParaRPr>
          </a:p>
        </p:txBody>
      </p:sp>
      <p:sp>
        <p:nvSpPr>
          <p:cNvPr id="44034" name="Rectangle 3"/>
          <p:cNvSpPr>
            <a:spLocks noGrp="1" noChangeArrowheads="1"/>
          </p:cNvSpPr>
          <p:nvPr>
            <p:ph type="body" idx="1"/>
          </p:nvPr>
        </p:nvSpPr>
        <p:spPr bwMode="auto">
          <a:xfrm>
            <a:off x="544513" y="1173163"/>
            <a:ext cx="9623425" cy="5095875"/>
          </a:xfrm>
          <a:noFill/>
          <a:ln>
            <a:miter lim="800000"/>
            <a:headEnd/>
            <a:tailEnd/>
          </a:ln>
        </p:spPr>
        <p:txBody>
          <a:bodyPr vert="horz" wrap="square" lIns="91440" tIns="45720" rIns="91440" bIns="45720" numCol="1" anchor="t" anchorCtr="0" compatLnSpc="1">
            <a:prstTxWarp prst="textNoShape">
              <a:avLst/>
            </a:prstTxWarp>
          </a:bodyPr>
          <a:lstStyle/>
          <a:p>
            <a:pPr marL="704850" indent="-704850">
              <a:lnSpc>
                <a:spcPct val="80000"/>
              </a:lnSpc>
            </a:pPr>
            <a:r>
              <a:rPr lang="bg-BG" sz="3000" b="1" smtClean="0">
                <a:latin typeface="Calibri" pitchFamily="34" charset="0"/>
              </a:rPr>
              <a:t>Здравеопазване, демографски промени и благосъстояние</a:t>
            </a:r>
            <a:endParaRPr lang="en-GB" sz="3000" b="1" smtClean="0">
              <a:latin typeface="Calibri" pitchFamily="34" charset="0"/>
            </a:endParaRPr>
          </a:p>
          <a:p>
            <a:pPr marL="1131888" lvl="1" indent="-609600">
              <a:lnSpc>
                <a:spcPct val="80000"/>
              </a:lnSpc>
            </a:pPr>
            <a:r>
              <a:rPr lang="en-GB" sz="2500" smtClean="0">
                <a:solidFill>
                  <a:srgbClr val="004386"/>
                </a:solidFill>
                <a:latin typeface="Calibri" pitchFamily="34" charset="0"/>
              </a:rPr>
              <a:t>e-</a:t>
            </a:r>
            <a:r>
              <a:rPr lang="bg-BG" sz="2500" smtClean="0">
                <a:solidFill>
                  <a:srgbClr val="004386"/>
                </a:solidFill>
                <a:latin typeface="Calibri" pitchFamily="34" charset="0"/>
              </a:rPr>
              <a:t>здравеопазване</a:t>
            </a:r>
            <a:r>
              <a:rPr lang="en-GB" sz="2500" smtClean="0">
                <a:solidFill>
                  <a:srgbClr val="004386"/>
                </a:solidFill>
                <a:latin typeface="Calibri" pitchFamily="34" charset="0"/>
              </a:rPr>
              <a:t>, </a:t>
            </a:r>
            <a:r>
              <a:rPr lang="bg-BG" sz="2500" smtClean="0">
                <a:solidFill>
                  <a:srgbClr val="004386"/>
                </a:solidFill>
                <a:latin typeface="Calibri" pitchFamily="34" charset="0"/>
              </a:rPr>
              <a:t>ИКТ за подобрени диагностика, наблюдение на здравния статус, събиране на здравна информация, активен живот на възрастните и др. </a:t>
            </a:r>
            <a:endParaRPr lang="en-GB" sz="2500" smtClean="0">
              <a:solidFill>
                <a:srgbClr val="004386"/>
              </a:solidFill>
              <a:latin typeface="Calibri" pitchFamily="34" charset="0"/>
            </a:endParaRPr>
          </a:p>
          <a:p>
            <a:pPr marL="704850" indent="-704850">
              <a:lnSpc>
                <a:spcPct val="80000"/>
              </a:lnSpc>
            </a:pPr>
            <a:r>
              <a:rPr lang="bg-BG" sz="3000" b="1" smtClean="0">
                <a:latin typeface="Calibri" pitchFamily="34" charset="0"/>
              </a:rPr>
              <a:t>Сигурна, чиста и ефикасна енергия</a:t>
            </a:r>
            <a:endParaRPr lang="en-GB" sz="3000" b="1" smtClean="0">
              <a:latin typeface="Calibri" pitchFamily="34" charset="0"/>
            </a:endParaRPr>
          </a:p>
          <a:p>
            <a:pPr marL="1131888" lvl="1" indent="-609600">
              <a:lnSpc>
                <a:spcPct val="80000"/>
              </a:lnSpc>
            </a:pPr>
            <a:r>
              <a:rPr lang="bg-BG" sz="2500" smtClean="0">
                <a:solidFill>
                  <a:srgbClr val="004386"/>
                </a:solidFill>
                <a:latin typeface="Calibri" pitchFamily="34" charset="0"/>
              </a:rPr>
              <a:t>Интелигентни градове, енергийно ефективни сгради, интелигентни електрически мрежи, интелигентни системи за измерване на консумацията</a:t>
            </a:r>
            <a:endParaRPr lang="en-GB" sz="2500" smtClean="0">
              <a:solidFill>
                <a:srgbClr val="004386"/>
              </a:solidFill>
              <a:latin typeface="Calibri" pitchFamily="34" charset="0"/>
            </a:endParaRPr>
          </a:p>
          <a:p>
            <a:pPr marL="704850" indent="-704850">
              <a:lnSpc>
                <a:spcPct val="80000"/>
              </a:lnSpc>
            </a:pPr>
            <a:r>
              <a:rPr lang="bg-BG" sz="3000" b="1" smtClean="0">
                <a:latin typeface="Calibri" pitchFamily="34" charset="0"/>
              </a:rPr>
              <a:t>Интелигентен, “зелен” и интегриран транспорт</a:t>
            </a:r>
            <a:endParaRPr lang="en-GB" sz="3000" b="1" smtClean="0">
              <a:latin typeface="Calibri" pitchFamily="34" charset="0"/>
            </a:endParaRPr>
          </a:p>
          <a:p>
            <a:pPr marL="1131888" lvl="1" indent="-609600">
              <a:lnSpc>
                <a:spcPct val="80000"/>
              </a:lnSpc>
            </a:pPr>
            <a:r>
              <a:rPr lang="bg-BG" sz="2500" smtClean="0">
                <a:solidFill>
                  <a:srgbClr val="004386"/>
                </a:solidFill>
                <a:latin typeface="Calibri" pitchFamily="34" charset="0"/>
              </a:rPr>
              <a:t>Интелигентни транспортни средства, инфраструктури и услуги, иновативни системи за управление на транспорта, аспекти на сигурността</a:t>
            </a:r>
            <a:endParaRPr lang="en-GB" sz="2500" smtClean="0">
              <a:solidFill>
                <a:srgbClr val="004386"/>
              </a:solidFill>
              <a:latin typeface="Calibri" pitchFamily="34" charset="0"/>
            </a:endParaRPr>
          </a:p>
        </p:txBody>
      </p:sp>
      <p:sp>
        <p:nvSpPr>
          <p:cNvPr id="44035" name="Oval 4"/>
          <p:cNvSpPr>
            <a:spLocks noChangeArrowheads="1"/>
          </p:cNvSpPr>
          <p:nvPr/>
        </p:nvSpPr>
        <p:spPr bwMode="auto">
          <a:xfrm>
            <a:off x="8153400" y="685800"/>
            <a:ext cx="2082800" cy="762000"/>
          </a:xfrm>
          <a:prstGeom prst="ellipse">
            <a:avLst/>
          </a:prstGeom>
          <a:solidFill>
            <a:srgbClr val="FF33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 4 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bwMode="auto">
          <a:xfrm>
            <a:off x="679450" y="347663"/>
            <a:ext cx="9623425" cy="871537"/>
          </a:xfrm>
          <a:noFill/>
          <a:ln>
            <a:miter lim="800000"/>
            <a:headEnd/>
            <a:tailEnd/>
          </a:ln>
        </p:spPr>
        <p:txBody>
          <a:bodyPr vert="horz" wrap="square" lIns="91440" tIns="45720" rIns="91440" bIns="45720" numCol="1" anchor="t" anchorCtr="0" compatLnSpc="1">
            <a:prstTxWarp prst="textNoShape">
              <a:avLst/>
            </a:prstTxWarp>
          </a:bodyPr>
          <a:lstStyle/>
          <a:p>
            <a:r>
              <a:rPr lang="bg-BG" sz="3700" smtClean="0">
                <a:solidFill>
                  <a:srgbClr val="004386"/>
                </a:solidFill>
              </a:rPr>
              <a:t>ИКТ в приоритет 3 (ІІ)</a:t>
            </a:r>
            <a:endParaRPr lang="en-GB" sz="3700" smtClean="0">
              <a:solidFill>
                <a:srgbClr val="004386"/>
              </a:solidFill>
            </a:endParaRPr>
          </a:p>
        </p:txBody>
      </p:sp>
      <p:sp>
        <p:nvSpPr>
          <p:cNvPr id="45058" name="Rectangle 3"/>
          <p:cNvSpPr>
            <a:spLocks noGrp="1" noChangeArrowheads="1"/>
          </p:cNvSpPr>
          <p:nvPr>
            <p:ph type="body" idx="1"/>
          </p:nvPr>
        </p:nvSpPr>
        <p:spPr bwMode="auto">
          <a:xfrm>
            <a:off x="508000" y="1506538"/>
            <a:ext cx="9623425" cy="5095875"/>
          </a:xfrm>
          <a:noFill/>
          <a:ln>
            <a:miter lim="800000"/>
            <a:headEnd/>
            <a:tailEnd/>
          </a:ln>
        </p:spPr>
        <p:txBody>
          <a:bodyPr vert="horz" wrap="square" lIns="91440" tIns="45720" rIns="91440" bIns="45720" numCol="1" anchor="t" anchorCtr="0" compatLnSpc="1">
            <a:prstTxWarp prst="textNoShape">
              <a:avLst/>
            </a:prstTxWarp>
          </a:bodyPr>
          <a:lstStyle/>
          <a:p>
            <a:pPr marL="342900" indent="-342900">
              <a:lnSpc>
                <a:spcPct val="80000"/>
              </a:lnSpc>
            </a:pPr>
            <a:r>
              <a:rPr lang="bg-BG" sz="2400" b="1" smtClean="0">
                <a:latin typeface="Calibri" pitchFamily="34" charset="0"/>
              </a:rPr>
              <a:t>Сигурност на храните, устойчиво земеделие,</a:t>
            </a:r>
            <a:r>
              <a:rPr lang="en-GB" sz="2400" b="1" smtClean="0">
                <a:latin typeface="Calibri" pitchFamily="34" charset="0"/>
              </a:rPr>
              <a:t> </a:t>
            </a:r>
            <a:r>
              <a:rPr lang="bg-BG" sz="2400" b="1" smtClean="0">
                <a:latin typeface="Calibri" pitchFamily="34" charset="0"/>
              </a:rPr>
              <a:t>изследвания в областта на мореплаването и морската флора и фауна и био-икономиката</a:t>
            </a:r>
            <a:endParaRPr lang="en-GB" sz="2400" b="1" i="1" smtClean="0">
              <a:latin typeface="Calibri" pitchFamily="34" charset="0"/>
            </a:endParaRPr>
          </a:p>
          <a:p>
            <a:pPr marL="342900" indent="-342900">
              <a:lnSpc>
                <a:spcPct val="80000"/>
              </a:lnSpc>
            </a:pPr>
            <a:r>
              <a:rPr lang="bg-BG" sz="2400" b="1" smtClean="0">
                <a:latin typeface="Calibri" pitchFamily="34" charset="0"/>
              </a:rPr>
              <a:t>Борба с климатичните промени, ефективно използване на ресурсите и суровините</a:t>
            </a:r>
            <a:endParaRPr lang="en-GB" sz="2400" b="1" i="1" smtClean="0">
              <a:latin typeface="Calibri" pitchFamily="34" charset="0"/>
            </a:endParaRPr>
          </a:p>
          <a:p>
            <a:pPr marL="1131888" lvl="1" indent="-609600">
              <a:lnSpc>
                <a:spcPct val="80000"/>
              </a:lnSpc>
            </a:pPr>
            <a:r>
              <a:rPr lang="bg-BG" sz="2400" smtClean="0">
                <a:solidFill>
                  <a:srgbClr val="004386"/>
                </a:solidFill>
                <a:latin typeface="Calibri" pitchFamily="34" charset="0"/>
              </a:rPr>
              <a:t>ИКТ за по-ефективно използване на ресурсите; управление на водите и отпадъците</a:t>
            </a:r>
            <a:endParaRPr lang="en-GB" sz="2400" smtClean="0">
              <a:solidFill>
                <a:srgbClr val="004386"/>
              </a:solidFill>
              <a:latin typeface="Calibri" pitchFamily="34" charset="0"/>
            </a:endParaRPr>
          </a:p>
          <a:p>
            <a:pPr marL="342900" indent="-342900">
              <a:lnSpc>
                <a:spcPct val="80000"/>
              </a:lnSpc>
              <a:spcBef>
                <a:spcPts val="600"/>
              </a:spcBef>
            </a:pPr>
            <a:r>
              <a:rPr lang="bg-BG" sz="2400" b="1" smtClean="0">
                <a:latin typeface="Calibri" pitchFamily="34" charset="0"/>
              </a:rPr>
              <a:t>Приобщаващи, иновативни и рефлектиращи общества</a:t>
            </a:r>
          </a:p>
          <a:p>
            <a:pPr marL="1131888" lvl="1" indent="-609600">
              <a:lnSpc>
                <a:spcPct val="80000"/>
              </a:lnSpc>
            </a:pPr>
            <a:r>
              <a:rPr lang="bg-BG" sz="2400" smtClean="0">
                <a:solidFill>
                  <a:srgbClr val="004386"/>
                </a:solidFill>
                <a:latin typeface="Calibri" pitchFamily="34" charset="0"/>
              </a:rPr>
              <a:t>Цифрово приобщаване</a:t>
            </a:r>
            <a:r>
              <a:rPr lang="en-GB" sz="2400" smtClean="0">
                <a:solidFill>
                  <a:srgbClr val="004386"/>
                </a:solidFill>
                <a:latin typeface="Calibri" pitchFamily="34" charset="0"/>
              </a:rPr>
              <a:t>; </a:t>
            </a:r>
            <a:r>
              <a:rPr lang="bg-BG" sz="2400" smtClean="0">
                <a:solidFill>
                  <a:srgbClr val="004386"/>
                </a:solidFill>
                <a:latin typeface="Calibri" pitchFamily="34" charset="0"/>
              </a:rPr>
              <a:t>платформи за социални иновации</a:t>
            </a:r>
            <a:r>
              <a:rPr lang="en-GB" sz="2400" smtClean="0">
                <a:solidFill>
                  <a:srgbClr val="004386"/>
                </a:solidFill>
                <a:latin typeface="Calibri" pitchFamily="34" charset="0"/>
              </a:rPr>
              <a:t>; </a:t>
            </a:r>
            <a:r>
              <a:rPr lang="bg-BG" sz="2400" smtClean="0">
                <a:solidFill>
                  <a:srgbClr val="004386"/>
                </a:solidFill>
                <a:latin typeface="Calibri" pitchFamily="34" charset="0"/>
              </a:rPr>
              <a:t>е-управление</a:t>
            </a:r>
            <a:r>
              <a:rPr lang="en-GB" sz="2400" smtClean="0">
                <a:solidFill>
                  <a:srgbClr val="004386"/>
                </a:solidFill>
                <a:latin typeface="Calibri" pitchFamily="34" charset="0"/>
              </a:rPr>
              <a:t>; e-</a:t>
            </a:r>
            <a:r>
              <a:rPr lang="bg-BG" sz="2400" smtClean="0">
                <a:solidFill>
                  <a:srgbClr val="004386"/>
                </a:solidFill>
                <a:latin typeface="Calibri" pitchFamily="34" charset="0"/>
              </a:rPr>
              <a:t>умения и </a:t>
            </a:r>
            <a:r>
              <a:rPr lang="en-GB" sz="2400" smtClean="0">
                <a:solidFill>
                  <a:srgbClr val="004386"/>
                </a:solidFill>
                <a:latin typeface="Calibri" pitchFamily="34" charset="0"/>
              </a:rPr>
              <a:t>e-</a:t>
            </a:r>
            <a:r>
              <a:rPr lang="bg-BG" sz="2400" smtClean="0">
                <a:solidFill>
                  <a:srgbClr val="004386"/>
                </a:solidFill>
                <a:latin typeface="Calibri" pitchFamily="34" charset="0"/>
              </a:rPr>
              <a:t>учене</a:t>
            </a:r>
            <a:r>
              <a:rPr lang="en-GB" sz="2400" smtClean="0">
                <a:solidFill>
                  <a:srgbClr val="004386"/>
                </a:solidFill>
                <a:latin typeface="Calibri" pitchFamily="34" charset="0"/>
              </a:rPr>
              <a:t>; e-</a:t>
            </a:r>
            <a:r>
              <a:rPr lang="bg-BG" sz="2400" smtClean="0">
                <a:solidFill>
                  <a:srgbClr val="004386"/>
                </a:solidFill>
                <a:latin typeface="Calibri" pitchFamily="34" charset="0"/>
              </a:rPr>
              <a:t>култура</a:t>
            </a:r>
            <a:r>
              <a:rPr lang="en-GB" sz="2400" smtClean="0">
                <a:solidFill>
                  <a:srgbClr val="004386"/>
                </a:solidFill>
                <a:latin typeface="Calibri" pitchFamily="34" charset="0"/>
              </a:rPr>
              <a:t>; </a:t>
            </a:r>
            <a:endParaRPr lang="bg-BG" sz="2400" smtClean="0">
              <a:solidFill>
                <a:srgbClr val="004386"/>
              </a:solidFill>
              <a:latin typeface="Calibri" pitchFamily="34" charset="0"/>
            </a:endParaRPr>
          </a:p>
          <a:p>
            <a:pPr marL="342900" indent="-342900">
              <a:lnSpc>
                <a:spcPct val="80000"/>
              </a:lnSpc>
            </a:pPr>
            <a:r>
              <a:rPr lang="bg-BG" sz="2900" b="1" smtClean="0">
                <a:solidFill>
                  <a:schemeClr val="tx1"/>
                </a:solidFill>
                <a:latin typeface="Calibri" pitchFamily="34" charset="0"/>
              </a:rPr>
              <a:t>Сигурност в цифровото общество</a:t>
            </a:r>
            <a:r>
              <a:rPr lang="bg-BG" sz="2900" smtClean="0">
                <a:solidFill>
                  <a:schemeClr val="tx1"/>
                </a:solidFill>
                <a:latin typeface="Calibri" pitchFamily="34" charset="0"/>
              </a:rPr>
              <a:t> </a:t>
            </a:r>
          </a:p>
          <a:p>
            <a:pPr marL="1131888" lvl="1" indent="-609600">
              <a:lnSpc>
                <a:spcPct val="80000"/>
              </a:lnSpc>
            </a:pPr>
            <a:r>
              <a:rPr lang="bg-BG" sz="2500" smtClean="0">
                <a:solidFill>
                  <a:srgbClr val="004386"/>
                </a:solidFill>
                <a:latin typeface="Calibri" pitchFamily="34" charset="0"/>
              </a:rPr>
              <a:t>Кибер сигурност</a:t>
            </a:r>
            <a:r>
              <a:rPr lang="en-GB" sz="2500" smtClean="0">
                <a:solidFill>
                  <a:srgbClr val="004386"/>
                </a:solidFill>
                <a:latin typeface="Calibri" pitchFamily="34" charset="0"/>
              </a:rPr>
              <a:t>; </a:t>
            </a:r>
            <a:r>
              <a:rPr lang="bg-BG" sz="2500" smtClean="0">
                <a:solidFill>
                  <a:srgbClr val="004386"/>
                </a:solidFill>
                <a:latin typeface="Calibri" pitchFamily="34" charset="0"/>
              </a:rPr>
              <a:t>защита на личните данни и човешките права он-лайн</a:t>
            </a:r>
            <a:endParaRPr lang="en-GB" sz="2500" smtClean="0">
              <a:solidFill>
                <a:srgbClr val="004386"/>
              </a:solidFill>
              <a:latin typeface="Calibri" pitchFamily="34" charset="0"/>
            </a:endParaRPr>
          </a:p>
        </p:txBody>
      </p:sp>
      <p:sp>
        <p:nvSpPr>
          <p:cNvPr id="45059" name="Oval 4"/>
          <p:cNvSpPr>
            <a:spLocks noChangeArrowheads="1"/>
          </p:cNvSpPr>
          <p:nvPr/>
        </p:nvSpPr>
        <p:spPr bwMode="auto">
          <a:xfrm>
            <a:off x="8153400" y="685800"/>
            <a:ext cx="2082800" cy="762000"/>
          </a:xfrm>
          <a:prstGeom prst="ellipse">
            <a:avLst/>
          </a:prstGeom>
          <a:solidFill>
            <a:srgbClr val="FF33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 4 b€</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ChangeArrowheads="1"/>
          </p:cNvSpPr>
          <p:nvPr/>
        </p:nvSpPr>
        <p:spPr bwMode="auto">
          <a:xfrm>
            <a:off x="244475" y="171450"/>
            <a:ext cx="9623425" cy="625475"/>
          </a:xfrm>
          <a:prstGeom prst="rect">
            <a:avLst/>
          </a:prstGeom>
          <a:noFill/>
          <a:ln w="9525">
            <a:noFill/>
            <a:miter lim="800000"/>
            <a:headEnd/>
            <a:tailEnd/>
          </a:ln>
        </p:spPr>
        <p:txBody>
          <a:bodyPr/>
          <a:lstStyle/>
          <a:p>
            <a:pPr marL="704850" indent="-704850" defTabSz="512763" eaLnBrk="0" hangingPunct="0">
              <a:spcBef>
                <a:spcPts val="913"/>
              </a:spcBef>
              <a:buClr>
                <a:srgbClr val="000000"/>
              </a:buClr>
              <a:buSzPct val="100000"/>
              <a:buFont typeface="Times New Roman" pitchFamily="18" charset="0"/>
              <a:buNone/>
            </a:pPr>
            <a:r>
              <a:rPr lang="en-GB" sz="3700">
                <a:solidFill>
                  <a:srgbClr val="004386"/>
                </a:solidFill>
                <a:latin typeface="Arial" charset="0"/>
              </a:rPr>
              <a:t>Horizon 2020 – Objectives and structure</a:t>
            </a:r>
          </a:p>
        </p:txBody>
      </p:sp>
      <p:sp>
        <p:nvSpPr>
          <p:cNvPr id="46082" name="Text Box 3"/>
          <p:cNvSpPr txBox="1">
            <a:spLocks noChangeArrowheads="1"/>
          </p:cNvSpPr>
          <p:nvPr/>
        </p:nvSpPr>
        <p:spPr bwMode="auto">
          <a:xfrm>
            <a:off x="8909050" y="5761038"/>
            <a:ext cx="1608138" cy="503237"/>
          </a:xfrm>
          <a:prstGeom prst="rect">
            <a:avLst/>
          </a:prstGeom>
          <a:noFill/>
          <a:ln w="9525">
            <a:noFill/>
            <a:miter lim="800000"/>
            <a:headEnd/>
            <a:tailEnd/>
          </a:ln>
        </p:spPr>
        <p:txBody>
          <a:bodyPr>
            <a:spAutoFit/>
          </a:bodyPr>
          <a:lstStyle/>
          <a:p>
            <a:pPr defTabSz="512763" eaLnBrk="0" hangingPunct="0">
              <a:spcBef>
                <a:spcPct val="50000"/>
              </a:spcBef>
              <a:buClr>
                <a:srgbClr val="000000"/>
              </a:buClr>
              <a:buSzPct val="100000"/>
              <a:buFont typeface="Times New Roman" pitchFamily="18" charset="0"/>
              <a:buNone/>
            </a:pPr>
            <a:endParaRPr lang="bg-BG" b="0"/>
          </a:p>
        </p:txBody>
      </p:sp>
      <p:sp>
        <p:nvSpPr>
          <p:cNvPr id="46083" name="AutoShape 4"/>
          <p:cNvSpPr>
            <a:spLocks noChangeAspect="1" noChangeArrowheads="1"/>
          </p:cNvSpPr>
          <p:nvPr/>
        </p:nvSpPr>
        <p:spPr bwMode="auto">
          <a:xfrm>
            <a:off x="763588" y="950913"/>
            <a:ext cx="8512175" cy="5461000"/>
          </a:xfrm>
          <a:prstGeom prst="rect">
            <a:avLst/>
          </a:prstGeom>
          <a:noFill/>
          <a:ln w="9525">
            <a:noFill/>
            <a:miter lim="800000"/>
            <a:headEnd/>
            <a:tailEnd/>
          </a:ln>
        </p:spPr>
        <p:txBody>
          <a:bodyPr/>
          <a:lstStyle/>
          <a:p>
            <a:pPr eaLnBrk="0" hangingPunct="0">
              <a:buClr>
                <a:srgbClr val="000000"/>
              </a:buClr>
              <a:buSzPct val="100000"/>
              <a:buFont typeface="Times New Roman" pitchFamily="18" charset="0"/>
              <a:buNone/>
            </a:pPr>
            <a:endParaRPr lang="bg-BG"/>
          </a:p>
        </p:txBody>
      </p:sp>
      <p:sp>
        <p:nvSpPr>
          <p:cNvPr id="220165" name="Oval 5"/>
          <p:cNvSpPr>
            <a:spLocks noChangeArrowheads="1"/>
          </p:cNvSpPr>
          <p:nvPr/>
        </p:nvSpPr>
        <p:spPr bwMode="auto">
          <a:xfrm>
            <a:off x="763588" y="1433513"/>
            <a:ext cx="8512175" cy="4978400"/>
          </a:xfrm>
          <a:prstGeom prst="ellipse">
            <a:avLst/>
          </a:prstGeom>
          <a:gradFill rotWithShape="1">
            <a:gsLst>
              <a:gs pos="0">
                <a:srgbClr val="99CCFF">
                  <a:gamma/>
                  <a:shade val="66667"/>
                  <a:invGamma/>
                </a:srgbClr>
              </a:gs>
              <a:gs pos="50000">
                <a:srgbClr val="99CCFF">
                  <a:alpha val="10001"/>
                </a:srgbClr>
              </a:gs>
              <a:gs pos="100000">
                <a:srgbClr val="99CCFF">
                  <a:gamma/>
                  <a:shade val="66667"/>
                  <a:invGamma/>
                </a:srgbClr>
              </a:gs>
            </a:gsLst>
            <a:lin ang="5400000" scaled="1"/>
          </a:gradFill>
          <a:ln w="9525">
            <a:solidFill>
              <a:srgbClr val="000000"/>
            </a:solidFill>
            <a:round/>
            <a:headEnd/>
            <a:tailEnd/>
          </a:ln>
        </p:spPr>
        <p:txBody>
          <a:bodyPr/>
          <a:lstStyle/>
          <a:p>
            <a:pPr defTabSz="512763" eaLnBrk="0" hangingPunct="0">
              <a:buClr>
                <a:srgbClr val="000000"/>
              </a:buClr>
              <a:buSzPct val="100000"/>
              <a:buFont typeface="Times New Roman" pitchFamily="18" charset="0"/>
              <a:buNone/>
              <a:defRPr/>
            </a:pPr>
            <a:endParaRPr lang="bg-BG"/>
          </a:p>
        </p:txBody>
      </p:sp>
      <p:sp>
        <p:nvSpPr>
          <p:cNvPr id="46087" name="AutoShape 6"/>
          <p:cNvSpPr>
            <a:spLocks noChangeArrowheads="1"/>
          </p:cNvSpPr>
          <p:nvPr/>
        </p:nvSpPr>
        <p:spPr bwMode="auto">
          <a:xfrm>
            <a:off x="1406525" y="2397125"/>
            <a:ext cx="3532188" cy="2087563"/>
          </a:xfrm>
          <a:prstGeom prst="roundRect">
            <a:avLst>
              <a:gd name="adj" fmla="val 16667"/>
            </a:avLst>
          </a:prstGeom>
          <a:solidFill>
            <a:srgbClr val="00FF00">
              <a:alpha val="25098"/>
            </a:srgbClr>
          </a:solidFill>
          <a:ln w="9525" algn="ctr">
            <a:solidFill>
              <a:srgbClr val="000000"/>
            </a:solidFill>
            <a:round/>
            <a:headEnd/>
            <a:tailEnd/>
          </a:ln>
        </p:spPr>
        <p:txBody>
          <a:bodyPr/>
          <a:lstStyle/>
          <a:p>
            <a:pPr eaLnBrk="0" hangingPunct="0">
              <a:buClr>
                <a:srgbClr val="000000"/>
              </a:buClr>
              <a:buSzPct val="100000"/>
              <a:buFont typeface="Times New Roman" pitchFamily="18" charset="0"/>
              <a:buNone/>
            </a:pPr>
            <a:endParaRPr lang="bg-BG"/>
          </a:p>
        </p:txBody>
      </p:sp>
      <p:sp>
        <p:nvSpPr>
          <p:cNvPr id="46088" name="AutoShape 7"/>
          <p:cNvSpPr>
            <a:spLocks noChangeArrowheads="1"/>
          </p:cNvSpPr>
          <p:nvPr/>
        </p:nvSpPr>
        <p:spPr bwMode="auto">
          <a:xfrm>
            <a:off x="4938713" y="2397125"/>
            <a:ext cx="3533775" cy="2087563"/>
          </a:xfrm>
          <a:prstGeom prst="roundRect">
            <a:avLst>
              <a:gd name="adj" fmla="val 16667"/>
            </a:avLst>
          </a:prstGeom>
          <a:solidFill>
            <a:srgbClr val="CC99FF">
              <a:alpha val="25098"/>
            </a:srgbClr>
          </a:solidFill>
          <a:ln w="9525" algn="ctr">
            <a:solidFill>
              <a:srgbClr val="000000"/>
            </a:solidFill>
            <a:round/>
            <a:headEnd/>
            <a:tailEnd/>
          </a:ln>
        </p:spPr>
        <p:txBody>
          <a:bodyPr/>
          <a:lstStyle/>
          <a:p>
            <a:pPr eaLnBrk="0" hangingPunct="0">
              <a:buClr>
                <a:srgbClr val="000000"/>
              </a:buClr>
              <a:buSzPct val="100000"/>
              <a:buFont typeface="Times New Roman" pitchFamily="18" charset="0"/>
              <a:buNone/>
            </a:pPr>
            <a:endParaRPr lang="bg-BG"/>
          </a:p>
        </p:txBody>
      </p:sp>
      <p:sp>
        <p:nvSpPr>
          <p:cNvPr id="46089" name="AutoShape 8"/>
          <p:cNvSpPr>
            <a:spLocks noChangeArrowheads="1"/>
          </p:cNvSpPr>
          <p:nvPr/>
        </p:nvSpPr>
        <p:spPr bwMode="auto">
          <a:xfrm>
            <a:off x="2370138" y="4484688"/>
            <a:ext cx="5138737" cy="1284287"/>
          </a:xfrm>
          <a:prstGeom prst="roundRect">
            <a:avLst>
              <a:gd name="adj" fmla="val 16667"/>
            </a:avLst>
          </a:prstGeom>
          <a:solidFill>
            <a:srgbClr val="FF99CC">
              <a:alpha val="25098"/>
            </a:srgbClr>
          </a:solidFill>
          <a:ln w="9525" algn="ctr">
            <a:solidFill>
              <a:srgbClr val="000000"/>
            </a:solidFill>
            <a:round/>
            <a:headEnd/>
            <a:tailEnd/>
          </a:ln>
        </p:spPr>
        <p:txBody>
          <a:bodyPr/>
          <a:lstStyle/>
          <a:p>
            <a:pPr eaLnBrk="0" hangingPunct="0">
              <a:buClr>
                <a:srgbClr val="000000"/>
              </a:buClr>
              <a:buSzPct val="100000"/>
              <a:buFont typeface="Times New Roman" pitchFamily="18" charset="0"/>
              <a:buNone/>
            </a:pPr>
            <a:endParaRPr lang="bg-BG"/>
          </a:p>
        </p:txBody>
      </p:sp>
      <p:sp>
        <p:nvSpPr>
          <p:cNvPr id="46090" name="Text Box 9"/>
          <p:cNvSpPr txBox="1">
            <a:spLocks noChangeArrowheads="1"/>
          </p:cNvSpPr>
          <p:nvPr/>
        </p:nvSpPr>
        <p:spPr bwMode="auto">
          <a:xfrm>
            <a:off x="4938713" y="2435225"/>
            <a:ext cx="3533775" cy="1905000"/>
          </a:xfrm>
          <a:prstGeom prst="rect">
            <a:avLst/>
          </a:prstGeom>
          <a:noFill/>
          <a:ln w="9525" algn="ctr">
            <a:noFill/>
            <a:miter lim="800000"/>
            <a:headEnd/>
            <a:tailEnd/>
          </a:ln>
        </p:spPr>
        <p:txBody>
          <a:bodyPr/>
          <a:lstStyle/>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300">
                <a:solidFill>
                  <a:srgbClr val="000000"/>
                </a:solidFill>
                <a:latin typeface="Times New Roman" pitchFamily="18" charset="0"/>
              </a:rPr>
              <a:t>Creating Industrial Leadership and Competitive Frameworks</a:t>
            </a:r>
            <a:endParaRPr lang="en-GB" sz="1300" b="0">
              <a:solidFill>
                <a:srgbClr val="000000"/>
              </a:solidFill>
              <a:latin typeface="Times New Roman" pitchFamily="18" charset="0"/>
            </a:endParaRPr>
          </a:p>
          <a:p>
            <a:pPr marL="180975" indent="-180975" defTabSz="957263" eaLnBrk="0" hangingPunct="0">
              <a:lnSpc>
                <a:spcPct val="80000"/>
              </a:lnSpc>
              <a:spcBef>
                <a:spcPct val="20000"/>
              </a:spcBef>
              <a:buClr>
                <a:srgbClr val="000000"/>
              </a:buClr>
              <a:buSzPct val="100000"/>
              <a:buFont typeface="Symbol" pitchFamily="18" charset="2"/>
              <a:buChar char="-"/>
            </a:pPr>
            <a:r>
              <a:rPr lang="fr-BE" sz="1300" b="0">
                <a:solidFill>
                  <a:srgbClr val="000000"/>
                </a:solidFill>
                <a:latin typeface="Times New Roman" pitchFamily="18" charset="0"/>
              </a:rPr>
              <a:t>Leadership in enabling and industrial technologies</a:t>
            </a:r>
          </a:p>
          <a:p>
            <a:pPr marL="360363" lvl="1" indent="92075" defTabSz="957263" eaLnBrk="0" hangingPunct="0">
              <a:lnSpc>
                <a:spcPct val="80000"/>
              </a:lnSpc>
              <a:spcBef>
                <a:spcPct val="20000"/>
              </a:spcBef>
              <a:buClr>
                <a:srgbClr val="000000"/>
              </a:buClr>
              <a:buSzPct val="100000"/>
              <a:buFont typeface="Symbol" pitchFamily="18" charset="2"/>
              <a:buChar char="-"/>
            </a:pPr>
            <a:r>
              <a:rPr lang="en-GB" sz="1200">
                <a:solidFill>
                  <a:srgbClr val="000000"/>
                </a:solidFill>
                <a:latin typeface="Times New Roman" pitchFamily="18" charset="0"/>
              </a:rPr>
              <a:t>ICT</a:t>
            </a:r>
          </a:p>
          <a:p>
            <a:pPr marL="360363" lvl="1" indent="92075" defTabSz="957263" eaLnBrk="0" hangingPunct="0">
              <a:lnSpc>
                <a:spcPct val="80000"/>
              </a:lnSpc>
              <a:spcBef>
                <a:spcPct val="20000"/>
              </a:spcBef>
              <a:buClr>
                <a:srgbClr val="000000"/>
              </a:buClr>
              <a:buSzPct val="100000"/>
              <a:buFont typeface="Symbol" pitchFamily="18" charset="2"/>
              <a:buChar char="-"/>
            </a:pPr>
            <a:r>
              <a:rPr lang="en-GB" sz="1200" b="0">
                <a:solidFill>
                  <a:srgbClr val="000000"/>
                </a:solidFill>
                <a:latin typeface="Times New Roman" pitchFamily="18" charset="0"/>
              </a:rPr>
              <a:t>Nanotech., Materials, Manuf. and Processing </a:t>
            </a:r>
          </a:p>
          <a:p>
            <a:pPr marL="360363" lvl="1" indent="92075" defTabSz="957263" eaLnBrk="0" hangingPunct="0">
              <a:lnSpc>
                <a:spcPct val="80000"/>
              </a:lnSpc>
              <a:spcBef>
                <a:spcPct val="20000"/>
              </a:spcBef>
              <a:buClr>
                <a:srgbClr val="000000"/>
              </a:buClr>
              <a:buSzPct val="100000"/>
              <a:buFont typeface="Symbol" pitchFamily="18" charset="2"/>
              <a:buChar char="-"/>
            </a:pPr>
            <a:r>
              <a:rPr lang="en-GB" sz="1200" b="0">
                <a:solidFill>
                  <a:srgbClr val="000000"/>
                </a:solidFill>
                <a:latin typeface="Times New Roman" pitchFamily="18" charset="0"/>
              </a:rPr>
              <a:t>Biotechnology</a:t>
            </a:r>
          </a:p>
          <a:p>
            <a:pPr marL="360363" lvl="1" indent="92075" defTabSz="957263" eaLnBrk="0" hangingPunct="0">
              <a:lnSpc>
                <a:spcPct val="80000"/>
              </a:lnSpc>
              <a:spcBef>
                <a:spcPct val="20000"/>
              </a:spcBef>
              <a:buClr>
                <a:srgbClr val="000000"/>
              </a:buClr>
              <a:buSzPct val="100000"/>
              <a:buFont typeface="Symbol" pitchFamily="18" charset="2"/>
              <a:buChar char="-"/>
            </a:pPr>
            <a:r>
              <a:rPr lang="en-GB" sz="1200" b="0">
                <a:solidFill>
                  <a:srgbClr val="000000"/>
                </a:solidFill>
                <a:latin typeface="Times New Roman" pitchFamily="18" charset="0"/>
              </a:rPr>
              <a:t>Space</a:t>
            </a:r>
          </a:p>
          <a:p>
            <a:pPr marL="180975" indent="-180975" defTabSz="957263" eaLnBrk="0" hangingPunct="0">
              <a:lnSpc>
                <a:spcPct val="80000"/>
              </a:lnSpc>
              <a:spcBef>
                <a:spcPct val="20000"/>
              </a:spcBef>
              <a:buClr>
                <a:srgbClr val="000000"/>
              </a:buClr>
              <a:buSzPct val="100000"/>
              <a:buFont typeface="Symbol" pitchFamily="18" charset="2"/>
              <a:buChar char="-"/>
            </a:pPr>
            <a:r>
              <a:rPr lang="en-GB" sz="1300" b="0">
                <a:solidFill>
                  <a:srgbClr val="000000"/>
                </a:solidFill>
                <a:latin typeface="Times New Roman" pitchFamily="18" charset="0"/>
              </a:rPr>
              <a:t>Access to risk finance </a:t>
            </a:r>
          </a:p>
          <a:p>
            <a:pPr marL="180975" indent="-180975" defTabSz="957263" eaLnBrk="0" hangingPunct="0">
              <a:lnSpc>
                <a:spcPct val="80000"/>
              </a:lnSpc>
              <a:spcBef>
                <a:spcPct val="20000"/>
              </a:spcBef>
              <a:buClr>
                <a:srgbClr val="000000"/>
              </a:buClr>
              <a:buSzPct val="100000"/>
              <a:buFont typeface="Symbol" pitchFamily="18" charset="2"/>
              <a:buChar char="-"/>
            </a:pPr>
            <a:r>
              <a:rPr lang="en-GB" sz="1300" b="0">
                <a:solidFill>
                  <a:srgbClr val="000000"/>
                </a:solidFill>
                <a:latin typeface="Times New Roman" pitchFamily="18" charset="0"/>
              </a:rPr>
              <a:t>Innovation in SMEs</a:t>
            </a:r>
          </a:p>
        </p:txBody>
      </p:sp>
      <p:sp>
        <p:nvSpPr>
          <p:cNvPr id="46091" name="Text Box 10"/>
          <p:cNvSpPr txBox="1">
            <a:spLocks noChangeArrowheads="1"/>
          </p:cNvSpPr>
          <p:nvPr/>
        </p:nvSpPr>
        <p:spPr bwMode="auto">
          <a:xfrm>
            <a:off x="2520950" y="4691063"/>
            <a:ext cx="4818063" cy="1123950"/>
          </a:xfrm>
          <a:prstGeom prst="rect">
            <a:avLst/>
          </a:prstGeom>
          <a:noFill/>
          <a:ln w="9525" algn="ctr">
            <a:noFill/>
            <a:miter lim="800000"/>
            <a:headEnd/>
            <a:tailEnd/>
          </a:ln>
        </p:spPr>
        <p:txBody>
          <a:bodyPr/>
          <a:lstStyle/>
          <a:p>
            <a:pPr marL="180975" indent="-180975" algn="ctr" defTabSz="957263" eaLnBrk="0" hangingPunct="0">
              <a:lnSpc>
                <a:spcPct val="60000"/>
              </a:lnSpc>
              <a:spcBef>
                <a:spcPts val="700"/>
              </a:spcBef>
              <a:buClr>
                <a:srgbClr val="000000"/>
              </a:buClr>
              <a:buSzPct val="100000"/>
              <a:buFont typeface="Times New Roman" pitchFamily="18" charset="0"/>
              <a:buNone/>
            </a:pPr>
            <a:r>
              <a:rPr lang="en-GB" sz="1300">
                <a:solidFill>
                  <a:srgbClr val="000000"/>
                </a:solidFill>
                <a:latin typeface="Times New Roman" pitchFamily="18" charset="0"/>
              </a:rPr>
              <a:t>Excellence in the Science Base</a:t>
            </a:r>
          </a:p>
          <a:p>
            <a:pPr marL="180975" indent="-180975" defTabSz="957263" eaLnBrk="0" hangingPunct="0">
              <a:lnSpc>
                <a:spcPct val="60000"/>
              </a:lnSpc>
              <a:spcBef>
                <a:spcPts val="700"/>
              </a:spcBef>
              <a:buClr>
                <a:srgbClr val="000000"/>
              </a:buClr>
              <a:buSzPct val="100000"/>
              <a:buFont typeface="Symbol" pitchFamily="18" charset="2"/>
              <a:buChar char="-"/>
            </a:pPr>
            <a:r>
              <a:rPr lang="en-GB" sz="1300" b="0">
                <a:solidFill>
                  <a:srgbClr val="000000"/>
                </a:solidFill>
                <a:latin typeface="Times New Roman" pitchFamily="18" charset="0"/>
              </a:rPr>
              <a:t>Frontier research (ERC)</a:t>
            </a:r>
          </a:p>
          <a:p>
            <a:pPr marL="180975" indent="-180975" defTabSz="957263" eaLnBrk="0" hangingPunct="0">
              <a:lnSpc>
                <a:spcPct val="60000"/>
              </a:lnSpc>
              <a:spcBef>
                <a:spcPts val="700"/>
              </a:spcBef>
              <a:buClr>
                <a:srgbClr val="000000"/>
              </a:buClr>
              <a:buSzPct val="100000"/>
              <a:buFont typeface="Symbol" pitchFamily="18" charset="2"/>
              <a:buChar char="-"/>
            </a:pPr>
            <a:r>
              <a:rPr lang="fr-BE" sz="1300" b="0">
                <a:solidFill>
                  <a:srgbClr val="000000"/>
                </a:solidFill>
                <a:latin typeface="Times New Roman" pitchFamily="18" charset="0"/>
              </a:rPr>
              <a:t>Future and Emerging Technologies (FET)</a:t>
            </a:r>
            <a:endParaRPr lang="en-GB" sz="1300" b="0">
              <a:solidFill>
                <a:srgbClr val="000000"/>
              </a:solidFill>
              <a:latin typeface="Times New Roman" pitchFamily="18" charset="0"/>
            </a:endParaRPr>
          </a:p>
          <a:p>
            <a:pPr marL="180975" indent="-180975" defTabSz="957263" eaLnBrk="0" hangingPunct="0">
              <a:lnSpc>
                <a:spcPct val="60000"/>
              </a:lnSpc>
              <a:spcBef>
                <a:spcPts val="700"/>
              </a:spcBef>
              <a:buClr>
                <a:srgbClr val="000000"/>
              </a:buClr>
              <a:buSzPct val="100000"/>
              <a:buFont typeface="Symbol" pitchFamily="18" charset="2"/>
              <a:buChar char="-"/>
            </a:pPr>
            <a:r>
              <a:rPr lang="en-GB" sz="1300" b="0">
                <a:solidFill>
                  <a:srgbClr val="000000"/>
                </a:solidFill>
                <a:latin typeface="Times New Roman" pitchFamily="18" charset="0"/>
              </a:rPr>
              <a:t>Skills and career development (Marie Curie)</a:t>
            </a:r>
          </a:p>
          <a:p>
            <a:pPr marL="180975" indent="-180975" defTabSz="957263" eaLnBrk="0" hangingPunct="0">
              <a:lnSpc>
                <a:spcPct val="60000"/>
              </a:lnSpc>
              <a:spcBef>
                <a:spcPts val="700"/>
              </a:spcBef>
              <a:buClr>
                <a:srgbClr val="000000"/>
              </a:buClr>
              <a:buSzPct val="100000"/>
              <a:buFont typeface="Symbol" pitchFamily="18" charset="2"/>
              <a:buChar char="-"/>
            </a:pPr>
            <a:r>
              <a:rPr lang="en-GB" sz="1300" b="0">
                <a:solidFill>
                  <a:srgbClr val="000000"/>
                </a:solidFill>
                <a:latin typeface="Times New Roman" pitchFamily="18" charset="0"/>
              </a:rPr>
              <a:t>Research infrastructures</a:t>
            </a:r>
            <a:endParaRPr lang="en-GB" sz="1300">
              <a:solidFill>
                <a:srgbClr val="000000"/>
              </a:solidFill>
            </a:endParaRPr>
          </a:p>
        </p:txBody>
      </p:sp>
      <p:sp>
        <p:nvSpPr>
          <p:cNvPr id="46092" name="Text Box 11"/>
          <p:cNvSpPr txBox="1">
            <a:spLocks noChangeArrowheads="1"/>
          </p:cNvSpPr>
          <p:nvPr/>
        </p:nvSpPr>
        <p:spPr bwMode="auto">
          <a:xfrm>
            <a:off x="2530475" y="1914525"/>
            <a:ext cx="4657725" cy="482600"/>
          </a:xfrm>
          <a:prstGeom prst="rect">
            <a:avLst/>
          </a:prstGeom>
          <a:noFill/>
          <a:ln w="9525" algn="ctr">
            <a:noFill/>
            <a:miter lim="800000"/>
            <a:headEnd/>
            <a:tailEnd/>
          </a:ln>
        </p:spPr>
        <p:txBody>
          <a:bodyPr/>
          <a:lstStyle/>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400" i="1">
                <a:solidFill>
                  <a:srgbClr val="000000"/>
                </a:solidFill>
                <a:latin typeface="Times New Roman" pitchFamily="18" charset="0"/>
              </a:rPr>
              <a:t>Shared objectives and principles </a:t>
            </a:r>
          </a:p>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200" b="0" i="1">
                <a:solidFill>
                  <a:srgbClr val="000000"/>
                </a:solidFill>
                <a:latin typeface="Times New Roman" pitchFamily="18" charset="0"/>
              </a:rPr>
              <a:t> </a:t>
            </a:r>
            <a:endParaRPr lang="en-GB" sz="2100">
              <a:solidFill>
                <a:srgbClr val="000000"/>
              </a:solidFill>
            </a:endParaRPr>
          </a:p>
        </p:txBody>
      </p:sp>
      <p:sp>
        <p:nvSpPr>
          <p:cNvPr id="46093" name="Text Box 12"/>
          <p:cNvSpPr txBox="1">
            <a:spLocks noChangeArrowheads="1"/>
          </p:cNvSpPr>
          <p:nvPr/>
        </p:nvSpPr>
        <p:spPr bwMode="auto">
          <a:xfrm>
            <a:off x="2562225" y="6026150"/>
            <a:ext cx="4657725" cy="214313"/>
          </a:xfrm>
          <a:prstGeom prst="rect">
            <a:avLst/>
          </a:prstGeom>
          <a:noFill/>
          <a:ln w="9525" algn="ctr">
            <a:noFill/>
            <a:miter lim="800000"/>
            <a:headEnd/>
            <a:tailEnd/>
          </a:ln>
        </p:spPr>
        <p:txBody>
          <a:bodyPr/>
          <a:lstStyle/>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400" i="1">
                <a:solidFill>
                  <a:srgbClr val="000000"/>
                </a:solidFill>
                <a:latin typeface="Times New Roman" pitchFamily="18" charset="0"/>
              </a:rPr>
              <a:t>Common rules, toolkit of funding schemes</a:t>
            </a:r>
            <a:endParaRPr lang="en-GB" sz="2100">
              <a:solidFill>
                <a:srgbClr val="000000"/>
              </a:solidFill>
            </a:endParaRPr>
          </a:p>
        </p:txBody>
      </p:sp>
      <p:sp>
        <p:nvSpPr>
          <p:cNvPr id="46094" name="Text Box 13"/>
          <p:cNvSpPr txBox="1">
            <a:spLocks noChangeArrowheads="1"/>
          </p:cNvSpPr>
          <p:nvPr/>
        </p:nvSpPr>
        <p:spPr bwMode="auto">
          <a:xfrm>
            <a:off x="3654425" y="950913"/>
            <a:ext cx="2890838" cy="482600"/>
          </a:xfrm>
          <a:prstGeom prst="rect">
            <a:avLst/>
          </a:prstGeom>
          <a:noFill/>
          <a:ln w="9525" algn="ctr">
            <a:noFill/>
            <a:miter lim="800000"/>
            <a:headEnd/>
            <a:tailEnd/>
          </a:ln>
        </p:spPr>
        <p:txBody>
          <a:bodyPr/>
          <a:lstStyle/>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400" i="1">
                <a:solidFill>
                  <a:srgbClr val="000000"/>
                </a:solidFill>
                <a:latin typeface="Times New Roman" pitchFamily="18" charset="0"/>
              </a:rPr>
              <a:t>Europe 2020 priorities</a:t>
            </a:r>
            <a:endParaRPr lang="en-GB" sz="2100">
              <a:solidFill>
                <a:srgbClr val="000000"/>
              </a:solidFill>
            </a:endParaRPr>
          </a:p>
        </p:txBody>
      </p:sp>
      <p:sp>
        <p:nvSpPr>
          <p:cNvPr id="46095" name="Text Box 14"/>
          <p:cNvSpPr txBox="1">
            <a:spLocks noChangeArrowheads="1"/>
          </p:cNvSpPr>
          <p:nvPr/>
        </p:nvSpPr>
        <p:spPr bwMode="auto">
          <a:xfrm>
            <a:off x="6705600" y="1433513"/>
            <a:ext cx="2570163" cy="481012"/>
          </a:xfrm>
          <a:prstGeom prst="rect">
            <a:avLst/>
          </a:prstGeom>
          <a:noFill/>
          <a:ln w="9525" algn="ctr">
            <a:noFill/>
            <a:miter lim="800000"/>
            <a:headEnd/>
            <a:tailEnd/>
          </a:ln>
        </p:spPr>
        <p:txBody>
          <a:bodyPr/>
          <a:lstStyle/>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200" i="1">
                <a:solidFill>
                  <a:srgbClr val="0000FF"/>
                </a:solidFill>
                <a:latin typeface="Times New Roman" pitchFamily="18" charset="0"/>
              </a:rPr>
              <a:t>European Research Area</a:t>
            </a:r>
            <a:endParaRPr lang="en-GB" sz="2100">
              <a:solidFill>
                <a:srgbClr val="000000"/>
              </a:solidFill>
            </a:endParaRPr>
          </a:p>
        </p:txBody>
      </p:sp>
      <p:sp>
        <p:nvSpPr>
          <p:cNvPr id="46096" name="Text Box 15"/>
          <p:cNvSpPr txBox="1">
            <a:spLocks noChangeArrowheads="1"/>
          </p:cNvSpPr>
          <p:nvPr/>
        </p:nvSpPr>
        <p:spPr bwMode="auto">
          <a:xfrm>
            <a:off x="398463" y="5918200"/>
            <a:ext cx="2570162" cy="331788"/>
          </a:xfrm>
          <a:prstGeom prst="rect">
            <a:avLst/>
          </a:prstGeom>
          <a:noFill/>
          <a:ln w="9525" algn="ctr">
            <a:noFill/>
            <a:miter lim="800000"/>
            <a:headEnd/>
            <a:tailEnd/>
          </a:ln>
        </p:spPr>
        <p:txBody>
          <a:bodyPr/>
          <a:lstStyle/>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200" i="1">
                <a:solidFill>
                  <a:srgbClr val="0000FF"/>
                </a:solidFill>
                <a:latin typeface="Times New Roman" pitchFamily="18" charset="0"/>
              </a:rPr>
              <a:t>Simplified access</a:t>
            </a:r>
            <a:endParaRPr lang="en-GB" sz="2100">
              <a:solidFill>
                <a:srgbClr val="000000"/>
              </a:solidFill>
            </a:endParaRPr>
          </a:p>
        </p:txBody>
      </p:sp>
      <p:sp>
        <p:nvSpPr>
          <p:cNvPr id="46097" name="Text Box 16"/>
          <p:cNvSpPr txBox="1">
            <a:spLocks noChangeArrowheads="1"/>
          </p:cNvSpPr>
          <p:nvPr/>
        </p:nvSpPr>
        <p:spPr bwMode="auto">
          <a:xfrm>
            <a:off x="839788" y="1573213"/>
            <a:ext cx="2570162" cy="319087"/>
          </a:xfrm>
          <a:prstGeom prst="rect">
            <a:avLst/>
          </a:prstGeom>
          <a:noFill/>
          <a:ln w="9525" algn="ctr">
            <a:noFill/>
            <a:miter lim="800000"/>
            <a:headEnd/>
            <a:tailEnd/>
          </a:ln>
        </p:spPr>
        <p:txBody>
          <a:bodyPr/>
          <a:lstStyle/>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200" i="1">
                <a:solidFill>
                  <a:srgbClr val="0000FF"/>
                </a:solidFill>
                <a:latin typeface="Times New Roman" pitchFamily="18" charset="0"/>
              </a:rPr>
              <a:t>International cooperation</a:t>
            </a:r>
            <a:endParaRPr lang="en-GB" sz="2100">
              <a:solidFill>
                <a:srgbClr val="000000"/>
              </a:solidFill>
            </a:endParaRPr>
          </a:p>
        </p:txBody>
      </p:sp>
      <p:sp>
        <p:nvSpPr>
          <p:cNvPr id="46098" name="Text Box 17"/>
          <p:cNvSpPr txBox="1">
            <a:spLocks noChangeArrowheads="1"/>
          </p:cNvSpPr>
          <p:nvPr/>
        </p:nvSpPr>
        <p:spPr bwMode="auto">
          <a:xfrm>
            <a:off x="7267575" y="5927725"/>
            <a:ext cx="2890838" cy="642938"/>
          </a:xfrm>
          <a:prstGeom prst="rect">
            <a:avLst/>
          </a:prstGeom>
          <a:noFill/>
          <a:ln w="9525" algn="ctr">
            <a:noFill/>
            <a:miter lim="800000"/>
            <a:headEnd/>
            <a:tailEnd/>
          </a:ln>
        </p:spPr>
        <p:txBody>
          <a:bodyPr/>
          <a:lstStyle/>
          <a:p>
            <a:pPr marL="180975" indent="-180975" algn="ctr" defTabSz="957263" eaLnBrk="0" hangingPunct="0">
              <a:lnSpc>
                <a:spcPct val="80000"/>
              </a:lnSpc>
              <a:spcBef>
                <a:spcPts val="913"/>
              </a:spcBef>
              <a:buClr>
                <a:srgbClr val="000000"/>
              </a:buClr>
              <a:buSzPct val="100000"/>
              <a:buFont typeface="Times New Roman" pitchFamily="18" charset="0"/>
              <a:buNone/>
            </a:pPr>
            <a:r>
              <a:rPr lang="en-GB" sz="1200" i="1">
                <a:solidFill>
                  <a:srgbClr val="0000FF"/>
                </a:solidFill>
                <a:latin typeface="Times New Roman" pitchFamily="18" charset="0"/>
              </a:rPr>
              <a:t>Dissemination &amp; knowledge tranfer</a:t>
            </a:r>
            <a:endParaRPr lang="en-GB" sz="2100">
              <a:solidFill>
                <a:srgbClr val="000000"/>
              </a:solidFill>
            </a:endParaRPr>
          </a:p>
        </p:txBody>
      </p:sp>
      <p:sp>
        <p:nvSpPr>
          <p:cNvPr id="46099" name="AutoShape 18"/>
          <p:cNvSpPr>
            <a:spLocks noChangeArrowheads="1"/>
          </p:cNvSpPr>
          <p:nvPr/>
        </p:nvSpPr>
        <p:spPr bwMode="auto">
          <a:xfrm>
            <a:off x="1747838" y="1914525"/>
            <a:ext cx="803275" cy="320675"/>
          </a:xfrm>
          <a:prstGeom prst="leftRightArrow">
            <a:avLst>
              <a:gd name="adj1" fmla="val 50000"/>
              <a:gd name="adj2" fmla="val 50099"/>
            </a:avLst>
          </a:prstGeom>
          <a:solidFill>
            <a:srgbClr val="FFFF00"/>
          </a:solidFill>
          <a:ln w="9525" algn="ctr">
            <a:solidFill>
              <a:srgbClr val="000000"/>
            </a:solidFill>
            <a:miter lim="800000"/>
            <a:headEnd/>
            <a:tailEnd/>
          </a:ln>
        </p:spPr>
        <p:txBody>
          <a:bodyPr/>
          <a:lstStyle/>
          <a:p>
            <a:pPr eaLnBrk="0" hangingPunct="0">
              <a:buClr>
                <a:srgbClr val="000000"/>
              </a:buClr>
              <a:buSzPct val="100000"/>
              <a:buFont typeface="Times New Roman" pitchFamily="18" charset="0"/>
              <a:buNone/>
            </a:pPr>
            <a:endParaRPr lang="bg-BG"/>
          </a:p>
        </p:txBody>
      </p:sp>
      <p:sp>
        <p:nvSpPr>
          <p:cNvPr id="46100" name="AutoShape 19"/>
          <p:cNvSpPr>
            <a:spLocks noChangeArrowheads="1"/>
          </p:cNvSpPr>
          <p:nvPr/>
        </p:nvSpPr>
        <p:spPr bwMode="auto">
          <a:xfrm>
            <a:off x="7508875" y="1914525"/>
            <a:ext cx="803275" cy="320675"/>
          </a:xfrm>
          <a:prstGeom prst="leftRightArrow">
            <a:avLst>
              <a:gd name="adj1" fmla="val 50000"/>
              <a:gd name="adj2" fmla="val 50099"/>
            </a:avLst>
          </a:prstGeom>
          <a:solidFill>
            <a:srgbClr val="FFFF00"/>
          </a:solidFill>
          <a:ln w="9525" algn="ctr">
            <a:solidFill>
              <a:srgbClr val="000000"/>
            </a:solidFill>
            <a:miter lim="800000"/>
            <a:headEnd/>
            <a:tailEnd/>
          </a:ln>
        </p:spPr>
        <p:txBody>
          <a:bodyPr/>
          <a:lstStyle/>
          <a:p>
            <a:pPr eaLnBrk="0" hangingPunct="0">
              <a:buClr>
                <a:srgbClr val="000000"/>
              </a:buClr>
              <a:buSzPct val="100000"/>
              <a:buFont typeface="Times New Roman" pitchFamily="18" charset="0"/>
              <a:buNone/>
            </a:pPr>
            <a:endParaRPr lang="bg-BG"/>
          </a:p>
        </p:txBody>
      </p:sp>
      <p:sp>
        <p:nvSpPr>
          <p:cNvPr id="46101" name="AutoShape 20"/>
          <p:cNvSpPr>
            <a:spLocks noChangeArrowheads="1"/>
          </p:cNvSpPr>
          <p:nvPr/>
        </p:nvSpPr>
        <p:spPr bwMode="auto">
          <a:xfrm>
            <a:off x="7743825" y="5437188"/>
            <a:ext cx="803275" cy="320675"/>
          </a:xfrm>
          <a:prstGeom prst="leftRightArrow">
            <a:avLst>
              <a:gd name="adj1" fmla="val 50000"/>
              <a:gd name="adj2" fmla="val 50099"/>
            </a:avLst>
          </a:prstGeom>
          <a:solidFill>
            <a:srgbClr val="FFFF00"/>
          </a:solidFill>
          <a:ln w="9525" algn="ctr">
            <a:solidFill>
              <a:srgbClr val="000000"/>
            </a:solidFill>
            <a:miter lim="800000"/>
            <a:headEnd/>
            <a:tailEnd/>
          </a:ln>
        </p:spPr>
        <p:txBody>
          <a:bodyPr/>
          <a:lstStyle/>
          <a:p>
            <a:pPr eaLnBrk="0" hangingPunct="0">
              <a:buClr>
                <a:srgbClr val="000000"/>
              </a:buClr>
              <a:buSzPct val="100000"/>
              <a:buFont typeface="Times New Roman" pitchFamily="18" charset="0"/>
              <a:buNone/>
            </a:pPr>
            <a:endParaRPr lang="bg-BG"/>
          </a:p>
        </p:txBody>
      </p:sp>
      <p:sp>
        <p:nvSpPr>
          <p:cNvPr id="46102" name="AutoShape 21"/>
          <p:cNvSpPr>
            <a:spLocks noChangeArrowheads="1"/>
          </p:cNvSpPr>
          <p:nvPr/>
        </p:nvSpPr>
        <p:spPr bwMode="auto">
          <a:xfrm>
            <a:off x="1246188" y="5448300"/>
            <a:ext cx="801687" cy="320675"/>
          </a:xfrm>
          <a:prstGeom prst="leftRightArrow">
            <a:avLst>
              <a:gd name="adj1" fmla="val 50000"/>
              <a:gd name="adj2" fmla="val 50000"/>
            </a:avLst>
          </a:prstGeom>
          <a:solidFill>
            <a:srgbClr val="FFFF00"/>
          </a:solidFill>
          <a:ln w="9525" algn="ctr">
            <a:solidFill>
              <a:srgbClr val="000000"/>
            </a:solidFill>
            <a:miter lim="800000"/>
            <a:headEnd/>
            <a:tailEnd/>
          </a:ln>
        </p:spPr>
        <p:txBody>
          <a:bodyPr/>
          <a:lstStyle/>
          <a:p>
            <a:pPr eaLnBrk="0" hangingPunct="0">
              <a:buClr>
                <a:srgbClr val="000000"/>
              </a:buClr>
              <a:buSzPct val="100000"/>
              <a:buFont typeface="Times New Roman" pitchFamily="18" charset="0"/>
              <a:buNone/>
            </a:pPr>
            <a:endParaRPr lang="bg-BG"/>
          </a:p>
        </p:txBody>
      </p:sp>
      <p:sp>
        <p:nvSpPr>
          <p:cNvPr id="46103" name="AutoShape 22"/>
          <p:cNvSpPr>
            <a:spLocks noChangeArrowheads="1"/>
          </p:cNvSpPr>
          <p:nvPr/>
        </p:nvSpPr>
        <p:spPr bwMode="auto">
          <a:xfrm>
            <a:off x="4778375" y="1271588"/>
            <a:ext cx="482600" cy="642937"/>
          </a:xfrm>
          <a:prstGeom prst="upDownArrow">
            <a:avLst>
              <a:gd name="adj1" fmla="val 50000"/>
              <a:gd name="adj2" fmla="val 26645"/>
            </a:avLst>
          </a:prstGeom>
          <a:solidFill>
            <a:srgbClr val="FFFF00"/>
          </a:solidFill>
          <a:ln w="9525" algn="ctr">
            <a:solidFill>
              <a:srgbClr val="000000"/>
            </a:solidFill>
            <a:miter lim="800000"/>
            <a:headEnd/>
            <a:tailEnd/>
          </a:ln>
        </p:spPr>
        <p:txBody>
          <a:bodyPr/>
          <a:lstStyle/>
          <a:p>
            <a:pPr eaLnBrk="0" hangingPunct="0">
              <a:buClr>
                <a:srgbClr val="000000"/>
              </a:buClr>
              <a:buSzPct val="100000"/>
              <a:buFont typeface="Times New Roman" pitchFamily="18" charset="0"/>
              <a:buNone/>
            </a:pPr>
            <a:endParaRPr lang="bg-BG"/>
          </a:p>
        </p:txBody>
      </p:sp>
      <p:sp>
        <p:nvSpPr>
          <p:cNvPr id="46104" name="Text Box 23"/>
          <p:cNvSpPr txBox="1">
            <a:spLocks noChangeArrowheads="1"/>
          </p:cNvSpPr>
          <p:nvPr/>
        </p:nvSpPr>
        <p:spPr bwMode="auto">
          <a:xfrm>
            <a:off x="1344613" y="2303463"/>
            <a:ext cx="3532187" cy="2087562"/>
          </a:xfrm>
          <a:prstGeom prst="rect">
            <a:avLst/>
          </a:prstGeom>
          <a:noFill/>
          <a:ln w="9525" algn="ctr">
            <a:noFill/>
            <a:miter lim="800000"/>
            <a:headEnd/>
            <a:tailEnd/>
          </a:ln>
        </p:spPr>
        <p:txBody>
          <a:bodyPr/>
          <a:lstStyle/>
          <a:p>
            <a:pPr algn="ctr" defTabSz="957263" eaLnBrk="0" hangingPunct="0">
              <a:lnSpc>
                <a:spcPct val="60000"/>
              </a:lnSpc>
              <a:spcBef>
                <a:spcPts val="700"/>
              </a:spcBef>
              <a:buClr>
                <a:srgbClr val="000000"/>
              </a:buClr>
              <a:buSzPct val="100000"/>
              <a:buFont typeface="Times New Roman" pitchFamily="18" charset="0"/>
              <a:buNone/>
            </a:pPr>
            <a:endParaRPr lang="en-GB" sz="1300">
              <a:solidFill>
                <a:srgbClr val="000000"/>
              </a:solidFill>
              <a:latin typeface="Times New Roman" pitchFamily="18" charset="0"/>
            </a:endParaRPr>
          </a:p>
          <a:p>
            <a:pPr algn="ctr" defTabSz="957263" eaLnBrk="0" hangingPunct="0">
              <a:lnSpc>
                <a:spcPct val="60000"/>
              </a:lnSpc>
              <a:spcBef>
                <a:spcPts val="700"/>
              </a:spcBef>
              <a:buClr>
                <a:srgbClr val="000000"/>
              </a:buClr>
              <a:buSzPct val="100000"/>
              <a:buFont typeface="Times New Roman" pitchFamily="18" charset="0"/>
              <a:buNone/>
            </a:pPr>
            <a:r>
              <a:rPr lang="en-GB" sz="1300">
                <a:solidFill>
                  <a:srgbClr val="000000"/>
                </a:solidFill>
                <a:latin typeface="Times New Roman" pitchFamily="18" charset="0"/>
              </a:rPr>
              <a:t>Tackling Societal Challenges</a:t>
            </a:r>
            <a:endParaRPr lang="en-GB" sz="1300" b="0">
              <a:solidFill>
                <a:srgbClr val="000000"/>
              </a:solidFill>
              <a:latin typeface="Times New Roman" pitchFamily="18" charset="0"/>
            </a:endParaRPr>
          </a:p>
          <a:p>
            <a:pPr marL="452438" lvl="1" indent="-269875" defTabSz="957263" eaLnBrk="0" hangingPunct="0">
              <a:lnSpc>
                <a:spcPct val="60000"/>
              </a:lnSpc>
              <a:spcBef>
                <a:spcPts val="700"/>
              </a:spcBef>
              <a:buClr>
                <a:srgbClr val="000000"/>
              </a:buClr>
              <a:buSzPct val="100000"/>
              <a:buFont typeface="Symbol" pitchFamily="18" charset="2"/>
              <a:buChar char="-"/>
            </a:pPr>
            <a:r>
              <a:rPr lang="nl-NL" sz="1300" b="0">
                <a:solidFill>
                  <a:srgbClr val="000000"/>
                </a:solidFill>
                <a:latin typeface="Times New Roman" pitchFamily="18" charset="0"/>
              </a:rPr>
              <a:t>Health, demographic change and wellbeing</a:t>
            </a:r>
            <a:endParaRPr lang="en-GB" sz="1300" b="0">
              <a:solidFill>
                <a:srgbClr val="000000"/>
              </a:solidFill>
              <a:latin typeface="Times New Roman" pitchFamily="18" charset="0"/>
            </a:endParaRPr>
          </a:p>
          <a:p>
            <a:pPr marL="452438" lvl="1" indent="-269875" defTabSz="957263" eaLnBrk="0" hangingPunct="0">
              <a:lnSpc>
                <a:spcPct val="60000"/>
              </a:lnSpc>
              <a:spcBef>
                <a:spcPts val="700"/>
              </a:spcBef>
              <a:buClr>
                <a:srgbClr val="000000"/>
              </a:buClr>
              <a:buSzPct val="100000"/>
              <a:buFont typeface="Symbol" pitchFamily="18" charset="2"/>
              <a:buChar char="-"/>
            </a:pPr>
            <a:r>
              <a:rPr lang="en-GB" sz="1300" b="0">
                <a:solidFill>
                  <a:srgbClr val="000000"/>
                </a:solidFill>
                <a:latin typeface="Times New Roman" pitchFamily="18" charset="0"/>
              </a:rPr>
              <a:t>Food security, sustainable agriculture and</a:t>
            </a:r>
          </a:p>
          <a:p>
            <a:pPr marL="452438" lvl="1" indent="-269875" defTabSz="957263" eaLnBrk="0" hangingPunct="0">
              <a:lnSpc>
                <a:spcPct val="60000"/>
              </a:lnSpc>
              <a:spcBef>
                <a:spcPts val="700"/>
              </a:spcBef>
              <a:buClr>
                <a:srgbClr val="000000"/>
              </a:buClr>
              <a:buSzPct val="100000"/>
              <a:buFont typeface="Symbol" pitchFamily="18" charset="2"/>
              <a:buNone/>
            </a:pPr>
            <a:r>
              <a:rPr lang="en-GB" sz="1300" b="0">
                <a:solidFill>
                  <a:srgbClr val="000000"/>
                </a:solidFill>
                <a:latin typeface="Times New Roman" pitchFamily="18" charset="0"/>
              </a:rPr>
              <a:t>	the bio-based economy</a:t>
            </a:r>
          </a:p>
          <a:p>
            <a:pPr marL="452438" lvl="1" indent="-269875" defTabSz="957263" eaLnBrk="0" hangingPunct="0">
              <a:lnSpc>
                <a:spcPct val="60000"/>
              </a:lnSpc>
              <a:spcBef>
                <a:spcPts val="700"/>
              </a:spcBef>
              <a:buClr>
                <a:srgbClr val="000000"/>
              </a:buClr>
              <a:buSzPct val="100000"/>
              <a:buFont typeface="Symbol" pitchFamily="18" charset="2"/>
              <a:buChar char="-"/>
            </a:pPr>
            <a:r>
              <a:rPr lang="en-GB" sz="1300" b="0">
                <a:solidFill>
                  <a:srgbClr val="000000"/>
                </a:solidFill>
                <a:latin typeface="Times New Roman" pitchFamily="18" charset="0"/>
              </a:rPr>
              <a:t>Secure, clean and efficient energy</a:t>
            </a:r>
          </a:p>
          <a:p>
            <a:pPr marL="452438" lvl="1" indent="-269875" defTabSz="957263" eaLnBrk="0" hangingPunct="0">
              <a:lnSpc>
                <a:spcPct val="60000"/>
              </a:lnSpc>
              <a:spcBef>
                <a:spcPts val="700"/>
              </a:spcBef>
              <a:buClr>
                <a:srgbClr val="000000"/>
              </a:buClr>
              <a:buSzPct val="100000"/>
              <a:buFont typeface="Symbol" pitchFamily="18" charset="2"/>
              <a:buChar char="-"/>
            </a:pPr>
            <a:r>
              <a:rPr lang="en-GB" sz="1300" b="0">
                <a:solidFill>
                  <a:srgbClr val="000000"/>
                </a:solidFill>
                <a:latin typeface="Times New Roman" pitchFamily="18" charset="0"/>
              </a:rPr>
              <a:t>Smart, green and integrated transport</a:t>
            </a:r>
          </a:p>
          <a:p>
            <a:pPr marL="452438" lvl="1" indent="-269875" defTabSz="957263" eaLnBrk="0" hangingPunct="0">
              <a:lnSpc>
                <a:spcPct val="60000"/>
              </a:lnSpc>
              <a:spcBef>
                <a:spcPts val="700"/>
              </a:spcBef>
              <a:buClr>
                <a:srgbClr val="000000"/>
              </a:buClr>
              <a:buSzPct val="100000"/>
              <a:buFont typeface="Symbol" pitchFamily="18" charset="2"/>
              <a:buChar char="-"/>
            </a:pPr>
            <a:r>
              <a:rPr lang="en-GB" sz="1300" b="0">
                <a:solidFill>
                  <a:srgbClr val="000000"/>
                </a:solidFill>
                <a:latin typeface="Times New Roman" pitchFamily="18" charset="0"/>
              </a:rPr>
              <a:t>Climate action, resource efficiency and raw </a:t>
            </a:r>
          </a:p>
          <a:p>
            <a:pPr marL="452438" lvl="1" indent="-269875" defTabSz="957263" eaLnBrk="0" hangingPunct="0">
              <a:lnSpc>
                <a:spcPct val="60000"/>
              </a:lnSpc>
              <a:spcBef>
                <a:spcPts val="700"/>
              </a:spcBef>
              <a:buClr>
                <a:srgbClr val="000000"/>
              </a:buClr>
              <a:buSzPct val="100000"/>
              <a:buFont typeface="Symbol" pitchFamily="18" charset="2"/>
              <a:buNone/>
            </a:pPr>
            <a:r>
              <a:rPr lang="en-GB" sz="1300" b="0">
                <a:solidFill>
                  <a:srgbClr val="000000"/>
                </a:solidFill>
                <a:latin typeface="Times New Roman" pitchFamily="18" charset="0"/>
              </a:rPr>
              <a:t>	materials</a:t>
            </a:r>
          </a:p>
          <a:p>
            <a:pPr marL="452438" lvl="1" indent="-269875" defTabSz="957263" eaLnBrk="0" hangingPunct="0">
              <a:lnSpc>
                <a:spcPct val="60000"/>
              </a:lnSpc>
              <a:spcBef>
                <a:spcPts val="700"/>
              </a:spcBef>
              <a:buClr>
                <a:srgbClr val="000000"/>
              </a:buClr>
              <a:buSzPct val="100000"/>
              <a:buFont typeface="Symbol" pitchFamily="18" charset="2"/>
              <a:buChar char="-"/>
            </a:pPr>
            <a:r>
              <a:rPr lang="en-GB" sz="1300" b="0">
                <a:solidFill>
                  <a:srgbClr val="000000"/>
                </a:solidFill>
                <a:latin typeface="Times New Roman" pitchFamily="18" charset="0"/>
              </a:rPr>
              <a:t>Inclusive, innovative and secure societies</a:t>
            </a:r>
            <a:endParaRPr lang="fr-BE" sz="200" b="0" i="1">
              <a:solidFill>
                <a:srgbClr val="000000"/>
              </a:solidFill>
              <a:latin typeface="Times New Roman" pitchFamily="18" charset="0"/>
            </a:endParaRPr>
          </a:p>
          <a:p>
            <a:pPr marL="452438" lvl="1" indent="-269875" algn="ctr" defTabSz="957263" eaLnBrk="0" hangingPunct="0">
              <a:lnSpc>
                <a:spcPct val="60000"/>
              </a:lnSpc>
              <a:spcBef>
                <a:spcPts val="700"/>
              </a:spcBef>
              <a:buClr>
                <a:srgbClr val="000000"/>
              </a:buClr>
              <a:buSzPct val="100000"/>
              <a:buFont typeface="Symbol" pitchFamily="18" charset="2"/>
              <a:buNone/>
            </a:pPr>
            <a:endParaRPr lang="en-GB" sz="1300" i="1">
              <a:solidFill>
                <a:srgbClr val="000000"/>
              </a:solidFill>
            </a:endParaRPr>
          </a:p>
        </p:txBody>
      </p:sp>
      <p:sp>
        <p:nvSpPr>
          <p:cNvPr id="46105" name="AutoShape 24"/>
          <p:cNvSpPr>
            <a:spLocks noChangeArrowheads="1"/>
          </p:cNvSpPr>
          <p:nvPr/>
        </p:nvSpPr>
        <p:spPr bwMode="auto">
          <a:xfrm rot="10800000">
            <a:off x="3656013" y="4421188"/>
            <a:ext cx="2730500" cy="2746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8640 w 21600"/>
              <a:gd name="T13" fmla="*/ 4245 h 21600"/>
              <a:gd name="T14" fmla="*/ 12960 w 21600"/>
              <a:gd name="T15" fmla="*/ 19065 h 21600"/>
            </a:gdLst>
            <a:ahLst/>
            <a:cxnLst>
              <a:cxn ang="T8">
                <a:pos x="T0" y="T1"/>
              </a:cxn>
              <a:cxn ang="T9">
                <a:pos x="T2" y="T3"/>
              </a:cxn>
              <a:cxn ang="T10">
                <a:pos x="T4" y="T5"/>
              </a:cxn>
              <a:cxn ang="T11">
                <a:pos x="T6" y="T7"/>
              </a:cxn>
            </a:cxnLst>
            <a:rect l="T12" t="T13" r="T14" b="T15"/>
            <a:pathLst>
              <a:path w="21600" h="21600">
                <a:moveTo>
                  <a:pt x="10800" y="0"/>
                </a:moveTo>
                <a:lnTo>
                  <a:pt x="6917" y="7631"/>
                </a:lnTo>
                <a:lnTo>
                  <a:pt x="8640" y="7631"/>
                </a:lnTo>
                <a:lnTo>
                  <a:pt x="8640" y="12710"/>
                </a:lnTo>
                <a:lnTo>
                  <a:pt x="5187" y="12710"/>
                </a:lnTo>
                <a:lnTo>
                  <a:pt x="5187" y="10176"/>
                </a:lnTo>
                <a:lnTo>
                  <a:pt x="0" y="15888"/>
                </a:lnTo>
                <a:lnTo>
                  <a:pt x="5187" y="21600"/>
                </a:lnTo>
                <a:lnTo>
                  <a:pt x="5187" y="19065"/>
                </a:lnTo>
                <a:lnTo>
                  <a:pt x="16413" y="19065"/>
                </a:lnTo>
                <a:lnTo>
                  <a:pt x="16413" y="21600"/>
                </a:lnTo>
                <a:lnTo>
                  <a:pt x="21600" y="15888"/>
                </a:lnTo>
                <a:lnTo>
                  <a:pt x="16413" y="10176"/>
                </a:lnTo>
                <a:lnTo>
                  <a:pt x="16413" y="12710"/>
                </a:lnTo>
                <a:lnTo>
                  <a:pt x="12960" y="12710"/>
                </a:lnTo>
                <a:lnTo>
                  <a:pt x="12960" y="7631"/>
                </a:lnTo>
                <a:lnTo>
                  <a:pt x="14683" y="7631"/>
                </a:lnTo>
                <a:close/>
              </a:path>
            </a:pathLst>
          </a:custGeom>
          <a:solidFill>
            <a:srgbClr val="FFFF00"/>
          </a:solidFill>
          <a:ln w="9525" algn="ctr">
            <a:solidFill>
              <a:srgbClr val="000000"/>
            </a:solidFill>
            <a:miter lim="800000"/>
            <a:headEnd/>
            <a:tailEnd/>
          </a:ln>
        </p:spPr>
        <p:txBody>
          <a:bodyPr rot="10800000" vert="eaVert"/>
          <a:lstStyle/>
          <a:p>
            <a:endParaRPr lang="bg-BG"/>
          </a:p>
        </p:txBody>
      </p:sp>
      <p:sp>
        <p:nvSpPr>
          <p:cNvPr id="46106" name="Text Box 25"/>
          <p:cNvSpPr txBox="1">
            <a:spLocks noChangeArrowheads="1"/>
          </p:cNvSpPr>
          <p:nvPr/>
        </p:nvSpPr>
        <p:spPr bwMode="auto">
          <a:xfrm>
            <a:off x="1562100" y="4614863"/>
            <a:ext cx="527050" cy="669925"/>
          </a:xfrm>
          <a:prstGeom prst="rect">
            <a:avLst/>
          </a:prstGeom>
          <a:noFill/>
          <a:ln w="9525">
            <a:noFill/>
            <a:miter lim="800000"/>
            <a:headEnd/>
            <a:tailEnd/>
          </a:ln>
        </p:spPr>
        <p:txBody>
          <a:bodyPr wrap="none">
            <a:spAutoFit/>
          </a:bodyPr>
          <a:lstStyle/>
          <a:p>
            <a:pPr defTabSz="512763" eaLnBrk="0" hangingPunct="0">
              <a:buClr>
                <a:srgbClr val="000000"/>
              </a:buClr>
              <a:buSzPct val="100000"/>
              <a:buFont typeface="Times New Roman" pitchFamily="18" charset="0"/>
              <a:buNone/>
            </a:pPr>
            <a:r>
              <a:rPr lang="en-GB" sz="1900">
                <a:solidFill>
                  <a:schemeClr val="tx1"/>
                </a:solidFill>
              </a:rPr>
              <a:t>EIT</a:t>
            </a:r>
          </a:p>
          <a:p>
            <a:pPr defTabSz="512763" eaLnBrk="0" hangingPunct="0">
              <a:buClr>
                <a:srgbClr val="000000"/>
              </a:buClr>
              <a:buSzPct val="100000"/>
              <a:buFont typeface="Times New Roman" pitchFamily="18" charset="0"/>
              <a:buNone/>
            </a:pPr>
            <a:r>
              <a:rPr lang="en-GB" sz="1900">
                <a:solidFill>
                  <a:schemeClr val="tx1"/>
                </a:solidFill>
              </a:rPr>
              <a:t>JRC</a:t>
            </a:r>
          </a:p>
        </p:txBody>
      </p:sp>
      <p:sp>
        <p:nvSpPr>
          <p:cNvPr id="46107" name="Oval 26"/>
          <p:cNvSpPr>
            <a:spLocks noChangeArrowheads="1"/>
          </p:cNvSpPr>
          <p:nvPr/>
        </p:nvSpPr>
        <p:spPr bwMode="auto">
          <a:xfrm>
            <a:off x="836613" y="2587625"/>
            <a:ext cx="700087" cy="330200"/>
          </a:xfrm>
          <a:prstGeom prst="ellipse">
            <a:avLst/>
          </a:prstGeom>
          <a:solidFill>
            <a:srgbClr val="FF99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a:t>
            </a:r>
          </a:p>
        </p:txBody>
      </p:sp>
      <p:sp>
        <p:nvSpPr>
          <p:cNvPr id="46108" name="Oval 27"/>
          <p:cNvSpPr>
            <a:spLocks noChangeArrowheads="1"/>
          </p:cNvSpPr>
          <p:nvPr/>
        </p:nvSpPr>
        <p:spPr bwMode="auto">
          <a:xfrm>
            <a:off x="800100" y="3252788"/>
            <a:ext cx="700088" cy="330200"/>
          </a:xfrm>
          <a:prstGeom prst="ellipse">
            <a:avLst/>
          </a:prstGeom>
          <a:solidFill>
            <a:srgbClr val="FF99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a:t>
            </a:r>
          </a:p>
        </p:txBody>
      </p:sp>
      <p:sp>
        <p:nvSpPr>
          <p:cNvPr id="46109" name="Oval 28"/>
          <p:cNvSpPr>
            <a:spLocks noChangeArrowheads="1"/>
          </p:cNvSpPr>
          <p:nvPr/>
        </p:nvSpPr>
        <p:spPr bwMode="auto">
          <a:xfrm>
            <a:off x="685800" y="3506788"/>
            <a:ext cx="758825" cy="330200"/>
          </a:xfrm>
          <a:prstGeom prst="ellipse">
            <a:avLst/>
          </a:prstGeom>
          <a:solidFill>
            <a:srgbClr val="FF99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a:t>
            </a:r>
          </a:p>
        </p:txBody>
      </p:sp>
      <p:sp>
        <p:nvSpPr>
          <p:cNvPr id="46110" name="Oval 29"/>
          <p:cNvSpPr>
            <a:spLocks noChangeArrowheads="1"/>
          </p:cNvSpPr>
          <p:nvPr/>
        </p:nvSpPr>
        <p:spPr bwMode="auto">
          <a:xfrm>
            <a:off x="803275" y="3817938"/>
            <a:ext cx="700088" cy="330200"/>
          </a:xfrm>
          <a:prstGeom prst="ellipse">
            <a:avLst/>
          </a:prstGeom>
          <a:solidFill>
            <a:srgbClr val="FF99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a:t>
            </a:r>
          </a:p>
        </p:txBody>
      </p:sp>
      <p:sp>
        <p:nvSpPr>
          <p:cNvPr id="46111" name="Oval 30"/>
          <p:cNvSpPr>
            <a:spLocks noChangeArrowheads="1"/>
          </p:cNvSpPr>
          <p:nvPr/>
        </p:nvSpPr>
        <p:spPr bwMode="auto">
          <a:xfrm>
            <a:off x="822325" y="4129088"/>
            <a:ext cx="700088" cy="330200"/>
          </a:xfrm>
          <a:prstGeom prst="ellipse">
            <a:avLst/>
          </a:prstGeom>
          <a:solidFill>
            <a:srgbClr val="FF99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a:t>
            </a:r>
          </a:p>
        </p:txBody>
      </p:sp>
      <p:sp>
        <p:nvSpPr>
          <p:cNvPr id="46112" name="Oval 31"/>
          <p:cNvSpPr>
            <a:spLocks noChangeArrowheads="1"/>
          </p:cNvSpPr>
          <p:nvPr/>
        </p:nvSpPr>
        <p:spPr bwMode="auto">
          <a:xfrm>
            <a:off x="7724775" y="3000375"/>
            <a:ext cx="700088" cy="330200"/>
          </a:xfrm>
          <a:prstGeom prst="ellipse">
            <a:avLst/>
          </a:prstGeom>
          <a:solidFill>
            <a:srgbClr val="FF99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a:t>
            </a:r>
          </a:p>
        </p:txBody>
      </p:sp>
      <p:sp>
        <p:nvSpPr>
          <p:cNvPr id="46113" name="Oval 32"/>
          <p:cNvSpPr>
            <a:spLocks noChangeArrowheads="1"/>
          </p:cNvSpPr>
          <p:nvPr/>
        </p:nvSpPr>
        <p:spPr bwMode="auto">
          <a:xfrm>
            <a:off x="5976938" y="5041900"/>
            <a:ext cx="700087" cy="330200"/>
          </a:xfrm>
          <a:prstGeom prst="ellipse">
            <a:avLst/>
          </a:prstGeom>
          <a:solidFill>
            <a:srgbClr val="FF99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a:t>
            </a:r>
          </a:p>
        </p:txBody>
      </p:sp>
      <p:sp>
        <p:nvSpPr>
          <p:cNvPr id="46114" name="Oval 33"/>
          <p:cNvSpPr>
            <a:spLocks noChangeArrowheads="1"/>
          </p:cNvSpPr>
          <p:nvPr/>
        </p:nvSpPr>
        <p:spPr bwMode="auto">
          <a:xfrm>
            <a:off x="5995988" y="5411788"/>
            <a:ext cx="700087" cy="330200"/>
          </a:xfrm>
          <a:prstGeom prst="ellipse">
            <a:avLst/>
          </a:prstGeom>
          <a:solidFill>
            <a:srgbClr val="FF99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mtClean="0"/>
              <a:t>Какво е Хоризонт 2020 </a:t>
            </a:r>
            <a:endParaRPr lang="en-GB" smtClean="0"/>
          </a:p>
        </p:txBody>
      </p:sp>
      <p:sp>
        <p:nvSpPr>
          <p:cNvPr id="18434" name="Rectangle 3"/>
          <p:cNvSpPr>
            <a:spLocks noGrp="1" noChangeArrowheads="1"/>
          </p:cNvSpPr>
          <p:nvPr>
            <p:ph type="body" idx="1"/>
          </p:nvPr>
        </p:nvSpPr>
        <p:spPr bwMode="auto">
          <a:xfrm>
            <a:off x="534988" y="1293813"/>
            <a:ext cx="9799637" cy="54610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spcBef>
                <a:spcPct val="5000"/>
              </a:spcBef>
              <a:spcAft>
                <a:spcPct val="60000"/>
              </a:spcAft>
            </a:pPr>
            <a:r>
              <a:rPr lang="bg-BG" sz="2000" b="1" smtClean="0">
                <a:latin typeface="Calibri" pitchFamily="34" charset="0"/>
              </a:rPr>
              <a:t>Нова рамкова програма на ЕС, която ще действа в периода 2014-2020 г.</a:t>
            </a:r>
          </a:p>
          <a:p>
            <a:pPr>
              <a:lnSpc>
                <a:spcPct val="80000"/>
              </a:lnSpc>
              <a:spcBef>
                <a:spcPct val="5000"/>
              </a:spcBef>
              <a:spcAft>
                <a:spcPct val="60000"/>
              </a:spcAft>
            </a:pPr>
            <a:r>
              <a:rPr lang="bg-BG" sz="2000" b="1" smtClean="0">
                <a:latin typeface="Calibri" pitchFamily="34" charset="0"/>
              </a:rPr>
              <a:t>Обединява тематика от съществуващите към момента три отделни програми/инициативи на ЕК: </a:t>
            </a:r>
          </a:p>
          <a:p>
            <a:pPr lvl="1">
              <a:lnSpc>
                <a:spcPct val="80000"/>
              </a:lnSpc>
              <a:spcBef>
                <a:spcPct val="5000"/>
              </a:spcBef>
              <a:spcAft>
                <a:spcPct val="60000"/>
              </a:spcAft>
            </a:pPr>
            <a:r>
              <a:rPr lang="bg-BG" sz="2000" b="1" smtClean="0">
                <a:solidFill>
                  <a:srgbClr val="CC0000"/>
                </a:solidFill>
                <a:latin typeface="Calibri" pitchFamily="34" charset="0"/>
              </a:rPr>
              <a:t>Седма рамкова програма</a:t>
            </a:r>
          </a:p>
          <a:p>
            <a:pPr lvl="1">
              <a:lnSpc>
                <a:spcPct val="80000"/>
              </a:lnSpc>
              <a:spcBef>
                <a:spcPct val="5000"/>
              </a:spcBef>
              <a:spcAft>
                <a:spcPct val="60000"/>
              </a:spcAft>
            </a:pPr>
            <a:r>
              <a:rPr lang="bg-BG" sz="2000" b="1" smtClean="0">
                <a:solidFill>
                  <a:srgbClr val="CC0000"/>
                </a:solidFill>
                <a:latin typeface="Calibri" pitchFamily="34" charset="0"/>
              </a:rPr>
              <a:t>Иновационните аспекти на Рамкова програма “Иновации и конкурентоспособност</a:t>
            </a:r>
          </a:p>
          <a:p>
            <a:pPr lvl="1">
              <a:lnSpc>
                <a:spcPct val="80000"/>
              </a:lnSpc>
              <a:spcBef>
                <a:spcPct val="5000"/>
              </a:spcBef>
              <a:spcAft>
                <a:spcPct val="60000"/>
              </a:spcAft>
            </a:pPr>
            <a:r>
              <a:rPr lang="bg-BG" sz="2000" b="1" smtClean="0">
                <a:solidFill>
                  <a:srgbClr val="CC0000"/>
                </a:solidFill>
                <a:latin typeface="Calibri" pitchFamily="34" charset="0"/>
              </a:rPr>
              <a:t>Дейностите на Европейския институт за иновации и технологии </a:t>
            </a:r>
            <a:endParaRPr lang="en-US" sz="2000" b="1" smtClean="0">
              <a:solidFill>
                <a:srgbClr val="CC0000"/>
              </a:solidFill>
              <a:latin typeface="Calibri" pitchFamily="34" charset="0"/>
            </a:endParaRPr>
          </a:p>
          <a:p>
            <a:pPr lvl="1">
              <a:lnSpc>
                <a:spcPct val="80000"/>
              </a:lnSpc>
              <a:spcBef>
                <a:spcPct val="5000"/>
              </a:spcBef>
              <a:spcAft>
                <a:spcPct val="60000"/>
              </a:spcAft>
              <a:buFont typeface="Times New Roman" pitchFamily="18" charset="0"/>
              <a:buNone/>
            </a:pPr>
            <a:r>
              <a:rPr lang="bg-BG" sz="2000" b="1" smtClean="0">
                <a:latin typeface="Calibri" pitchFamily="34" charset="0"/>
              </a:rPr>
              <a:t>Общият размер на финансирането, което се предвижда за периода 2014-2020 г. е в размер на </a:t>
            </a:r>
            <a:r>
              <a:rPr lang="en-US" sz="2000" b="1" smtClean="0">
                <a:solidFill>
                  <a:srgbClr val="CC0000"/>
                </a:solidFill>
                <a:latin typeface="Calibri" pitchFamily="34" charset="0"/>
              </a:rPr>
              <a:t>77</a:t>
            </a:r>
            <a:r>
              <a:rPr lang="bg-BG" sz="2000" b="1" smtClean="0">
                <a:solidFill>
                  <a:srgbClr val="CC0000"/>
                </a:solidFill>
                <a:latin typeface="Calibri" pitchFamily="34" charset="0"/>
              </a:rPr>
              <a:t> млрд. евро. </a:t>
            </a:r>
          </a:p>
          <a:p>
            <a:pPr>
              <a:lnSpc>
                <a:spcPct val="80000"/>
              </a:lnSpc>
              <a:spcBef>
                <a:spcPct val="5000"/>
              </a:spcBef>
              <a:spcAft>
                <a:spcPct val="60000"/>
              </a:spcAft>
            </a:pPr>
            <a:r>
              <a:rPr lang="bg-BG" sz="2000" b="1" smtClean="0">
                <a:latin typeface="Calibri" pitchFamily="34" charset="0"/>
              </a:rPr>
              <a:t>Ще се съсредоточи върху превръщането на революционните достижения в областта на науката в иновационни продукти и услуги, които осигуряват възможности за развитие на висшите училища, научноизследователски организации и бизнеса и променят положително живота на хората.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bwMode="auto">
          <a:xfrm>
            <a:off x="534988" y="303213"/>
            <a:ext cx="9623425" cy="784225"/>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t>Работна програма ИКТ 2014-2015 (</a:t>
            </a:r>
            <a:r>
              <a:rPr lang="en-GB" sz="3200" smtClean="0"/>
              <a:t>ICT</a:t>
            </a:r>
            <a:r>
              <a:rPr lang="bg-BG" sz="3200" smtClean="0"/>
              <a:t>-</a:t>
            </a:r>
            <a:r>
              <a:rPr lang="en-GB" sz="3200" smtClean="0"/>
              <a:t>LEIT</a:t>
            </a:r>
            <a:r>
              <a:rPr lang="bg-BG" sz="3200" smtClean="0"/>
              <a:t>)</a:t>
            </a:r>
          </a:p>
        </p:txBody>
      </p:sp>
      <p:sp>
        <p:nvSpPr>
          <p:cNvPr id="47106" name="Rectangle 3"/>
          <p:cNvSpPr>
            <a:spLocks noGrp="1" noChangeArrowheads="1"/>
          </p:cNvSpPr>
          <p:nvPr>
            <p:ph type="body" idx="1"/>
          </p:nvPr>
        </p:nvSpPr>
        <p:spPr bwMode="auto">
          <a:xfrm>
            <a:off x="1163638" y="1196975"/>
            <a:ext cx="8994775" cy="5557838"/>
          </a:xfrm>
          <a:noFill/>
          <a:ln>
            <a:miter lim="800000"/>
            <a:headEnd/>
            <a:tailEnd/>
          </a:ln>
        </p:spPr>
        <p:txBody>
          <a:bodyPr vert="horz" wrap="square" lIns="91440" tIns="45720" rIns="91440" bIns="45720" numCol="1" anchor="t" anchorCtr="0" compatLnSpc="1">
            <a:prstTxWarp prst="textNoShape">
              <a:avLst/>
            </a:prstTxWarp>
          </a:bodyPr>
          <a:lstStyle/>
          <a:p>
            <a:pPr marL="704850" indent="-704850">
              <a:lnSpc>
                <a:spcPct val="90000"/>
              </a:lnSpc>
              <a:buFont typeface="Times New Roman" pitchFamily="18" charset="0"/>
              <a:buNone/>
            </a:pPr>
            <a:r>
              <a:rPr lang="bg-BG" sz="2400" b="1" smtClean="0">
                <a:latin typeface="Calibri" pitchFamily="34" charset="0"/>
              </a:rPr>
              <a:t>Шест големи тематични области:</a:t>
            </a:r>
          </a:p>
          <a:p>
            <a:pPr marL="704850" indent="-704850">
              <a:lnSpc>
                <a:spcPct val="90000"/>
              </a:lnSpc>
              <a:buFont typeface="Times New Roman" pitchFamily="18" charset="0"/>
              <a:buAutoNum type="arabicPeriod"/>
            </a:pPr>
            <a:r>
              <a:rPr lang="bg-BG" sz="2400" smtClean="0">
                <a:latin typeface="Calibri" pitchFamily="34" charset="0"/>
              </a:rPr>
              <a:t>Ново поколение компоненти и системи</a:t>
            </a:r>
          </a:p>
          <a:p>
            <a:pPr marL="704850" indent="-704850">
              <a:lnSpc>
                <a:spcPct val="90000"/>
              </a:lnSpc>
              <a:buFont typeface="Times New Roman" pitchFamily="18" charset="0"/>
              <a:buAutoNum type="arabicPeriod"/>
            </a:pPr>
            <a:r>
              <a:rPr lang="bg-BG" sz="2400" smtClean="0">
                <a:latin typeface="Calibri" pitchFamily="34" charset="0"/>
              </a:rPr>
              <a:t>Усъвършенствани изчислителни системи</a:t>
            </a:r>
          </a:p>
          <a:p>
            <a:pPr marL="704850" indent="-704850">
              <a:lnSpc>
                <a:spcPct val="90000"/>
              </a:lnSpc>
              <a:buFont typeface="Times New Roman" pitchFamily="18" charset="0"/>
              <a:buAutoNum type="arabicPeriod"/>
            </a:pPr>
            <a:r>
              <a:rPr lang="bg-BG" sz="2400" smtClean="0">
                <a:latin typeface="Calibri" pitchFamily="34" charset="0"/>
              </a:rPr>
              <a:t>Бъдещ интернет</a:t>
            </a:r>
          </a:p>
          <a:p>
            <a:pPr marL="704850" indent="-704850">
              <a:lnSpc>
                <a:spcPct val="90000"/>
              </a:lnSpc>
              <a:buFont typeface="Times New Roman" pitchFamily="18" charset="0"/>
              <a:buAutoNum type="arabicPeriod"/>
            </a:pPr>
            <a:r>
              <a:rPr lang="bg-BG" sz="2400" smtClean="0">
                <a:latin typeface="Calibri" pitchFamily="34" charset="0"/>
              </a:rPr>
              <a:t>Технологии за съдържание и управление на информацията</a:t>
            </a:r>
          </a:p>
          <a:p>
            <a:pPr marL="704850" indent="-704850">
              <a:lnSpc>
                <a:spcPct val="90000"/>
              </a:lnSpc>
              <a:buFont typeface="Times New Roman" pitchFamily="18" charset="0"/>
              <a:buAutoNum type="arabicPeriod"/>
            </a:pPr>
            <a:r>
              <a:rPr lang="bg-BG" sz="2400" smtClean="0">
                <a:latin typeface="Calibri" pitchFamily="34" charset="0"/>
              </a:rPr>
              <a:t>Роботика</a:t>
            </a:r>
          </a:p>
          <a:p>
            <a:pPr marL="704850" indent="-704850">
              <a:lnSpc>
                <a:spcPct val="90000"/>
              </a:lnSpc>
              <a:buFont typeface="Times New Roman" pitchFamily="18" charset="0"/>
              <a:buAutoNum type="arabicPeriod"/>
            </a:pPr>
            <a:r>
              <a:rPr lang="bg-BG" sz="2400" smtClean="0">
                <a:latin typeface="Calibri" pitchFamily="34" charset="0"/>
              </a:rPr>
              <a:t>Микро и нано електроника и фотоника</a:t>
            </a:r>
          </a:p>
          <a:p>
            <a:pPr marL="704850" indent="-704850">
              <a:lnSpc>
                <a:spcPct val="90000"/>
              </a:lnSpc>
              <a:buFont typeface="Times New Roman" pitchFamily="18" charset="0"/>
              <a:buNone/>
            </a:pPr>
            <a:r>
              <a:rPr lang="bg-BG" sz="2400" b="1" smtClean="0">
                <a:latin typeface="Calibri" pitchFamily="34" charset="0"/>
              </a:rPr>
              <a:t>плюс</a:t>
            </a:r>
          </a:p>
          <a:p>
            <a:pPr marL="704850" indent="-704850">
              <a:lnSpc>
                <a:spcPct val="90000"/>
              </a:lnSpc>
              <a:buFont typeface="Times New Roman" pitchFamily="18" charset="0"/>
              <a:buAutoNum type="arabicPeriod"/>
            </a:pPr>
            <a:r>
              <a:rPr lang="bg-BG" sz="2400" smtClean="0">
                <a:latin typeface="Calibri" pitchFamily="34" charset="0"/>
              </a:rPr>
              <a:t>Крос-тематични дейности</a:t>
            </a:r>
          </a:p>
          <a:p>
            <a:pPr marL="704850" indent="-704850">
              <a:lnSpc>
                <a:spcPct val="90000"/>
              </a:lnSpc>
              <a:buFont typeface="Times New Roman" pitchFamily="18" charset="0"/>
              <a:buAutoNum type="arabicPeriod"/>
            </a:pPr>
            <a:r>
              <a:rPr lang="bg-BG" sz="2400" smtClean="0">
                <a:latin typeface="Calibri" pitchFamily="34" charset="0"/>
              </a:rPr>
              <a:t>Иновационни действия</a:t>
            </a:r>
          </a:p>
          <a:p>
            <a:pPr marL="704850" indent="-704850">
              <a:lnSpc>
                <a:spcPct val="90000"/>
              </a:lnSpc>
              <a:buFont typeface="Times New Roman" pitchFamily="18" charset="0"/>
              <a:buAutoNum type="arabicPeriod"/>
            </a:pPr>
            <a:r>
              <a:rPr lang="bg-BG" sz="2400" smtClean="0">
                <a:latin typeface="Calibri" pitchFamily="34" charset="0"/>
              </a:rPr>
              <a:t>Международно сътрудничество</a:t>
            </a:r>
          </a:p>
          <a:p>
            <a:pPr marL="704850" indent="-704850">
              <a:lnSpc>
                <a:spcPct val="90000"/>
              </a:lnSpc>
              <a:buFont typeface="Times New Roman" pitchFamily="18" charset="0"/>
              <a:buAutoNum type="arabicPeriod"/>
            </a:pPr>
            <a:r>
              <a:rPr lang="bg-BG" sz="2400" smtClean="0">
                <a:latin typeface="Calibri" pitchFamily="34" charset="0"/>
              </a:rPr>
              <a:t>ПЧП “Фабрики на бъдещето”</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3200" smtClean="0"/>
              <a:t>1. Ново поколение компоненти и системи</a:t>
            </a:r>
          </a:p>
        </p:txBody>
      </p:sp>
      <p:sp>
        <p:nvSpPr>
          <p:cNvPr id="48130" name="Rectangle 3"/>
          <p:cNvSpPr>
            <a:spLocks noGrp="1" noChangeArrowheads="1"/>
          </p:cNvSpPr>
          <p:nvPr>
            <p:ph type="body" idx="1"/>
          </p:nvPr>
        </p:nvSpPr>
        <p:spPr bwMode="auto">
          <a:xfrm>
            <a:off x="534988" y="1123950"/>
            <a:ext cx="9623425" cy="5630863"/>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 typeface="Arial" charset="0"/>
              <a:buChar char="•"/>
            </a:pPr>
            <a:r>
              <a:rPr lang="bg-BG" sz="2000" smtClean="0">
                <a:latin typeface="Calibri" pitchFamily="34" charset="0"/>
              </a:rPr>
              <a:t>Покрива системна интеграция от ниво интелигентни интегрирани компоненти до кибер-физически системи</a:t>
            </a:r>
            <a:r>
              <a:rPr lang="en-GB" sz="2000" smtClean="0">
                <a:latin typeface="Calibri" pitchFamily="34" charset="0"/>
              </a:rPr>
              <a:t> </a:t>
            </a:r>
            <a:r>
              <a:rPr lang="bg-BG" sz="2000" smtClean="0">
                <a:latin typeface="Calibri" pitchFamily="34" charset="0"/>
              </a:rPr>
              <a:t>вградени в дрехите, човешкото тяло и др. артефакти, които взаимодействат чрез интернет на нещата.</a:t>
            </a:r>
          </a:p>
          <a:p>
            <a:pPr lvl="1">
              <a:lnSpc>
                <a:spcPct val="90000"/>
              </a:lnSpc>
              <a:buFont typeface="Times New Roman" pitchFamily="18" charset="0"/>
              <a:buNone/>
            </a:pPr>
            <a:r>
              <a:rPr lang="bg-BG" sz="2000" b="1" smtClean="0">
                <a:latin typeface="Calibri" pitchFamily="34" charset="0"/>
              </a:rPr>
              <a:t>Организирана в три свързани теми: </a:t>
            </a:r>
            <a:endParaRPr lang="en-GB" sz="2000" b="1" smtClean="0">
              <a:latin typeface="Calibri" pitchFamily="34" charset="0"/>
            </a:endParaRPr>
          </a:p>
          <a:p>
            <a:pPr lvl="1">
              <a:lnSpc>
                <a:spcPct val="90000"/>
              </a:lnSpc>
              <a:buFont typeface="Arial" charset="0"/>
              <a:buChar char="•"/>
            </a:pPr>
            <a:r>
              <a:rPr lang="en-GB" sz="2000" b="1" smtClean="0">
                <a:solidFill>
                  <a:srgbClr val="CC0000"/>
                </a:solidFill>
                <a:latin typeface="Calibri" pitchFamily="34" charset="0"/>
              </a:rPr>
              <a:t>ICT 1</a:t>
            </a:r>
            <a:r>
              <a:rPr lang="bg-BG" sz="2000" b="1" smtClean="0">
                <a:solidFill>
                  <a:srgbClr val="CC0000"/>
                </a:solidFill>
                <a:latin typeface="Calibri" pitchFamily="34" charset="0"/>
              </a:rPr>
              <a:t>-2014</a:t>
            </a:r>
            <a:r>
              <a:rPr lang="en-GB" sz="2000" b="1" smtClean="0">
                <a:solidFill>
                  <a:srgbClr val="CC0000"/>
                </a:solidFill>
                <a:latin typeface="Calibri" pitchFamily="34" charset="0"/>
              </a:rPr>
              <a:t>: Smart Cyber-Physical Systems</a:t>
            </a:r>
            <a:r>
              <a:rPr lang="en-GB" sz="2000" smtClean="0">
                <a:solidFill>
                  <a:srgbClr val="CC0000"/>
                </a:solidFill>
                <a:latin typeface="Calibri" pitchFamily="34" charset="0"/>
              </a:rPr>
              <a:t> (2014-15 </a:t>
            </a:r>
            <a:r>
              <a:rPr lang="bg-BG" sz="2000" smtClean="0">
                <a:solidFill>
                  <a:srgbClr val="CC0000"/>
                </a:solidFill>
                <a:latin typeface="Calibri" pitchFamily="34" charset="0"/>
              </a:rPr>
              <a:t>бюджет</a:t>
            </a:r>
            <a:r>
              <a:rPr lang="en-GB" sz="2000" smtClean="0">
                <a:solidFill>
                  <a:srgbClr val="CC0000"/>
                </a:solidFill>
                <a:latin typeface="Calibri" pitchFamily="34" charset="0"/>
              </a:rPr>
              <a:t>: 56M) </a:t>
            </a:r>
            <a:r>
              <a:rPr lang="bg-BG" sz="2000" smtClean="0">
                <a:solidFill>
                  <a:srgbClr val="CC0000"/>
                </a:solidFill>
                <a:latin typeface="Calibri" pitchFamily="34" charset="0"/>
              </a:rPr>
              <a:t>–</a:t>
            </a:r>
            <a:r>
              <a:rPr lang="bg-BG" sz="2000" smtClean="0">
                <a:latin typeface="Calibri" pitchFamily="34" charset="0"/>
              </a:rPr>
              <a:t>разработване на нови парадигми, концепции, платформи и инструментариум които да поставят основите на нови поколения кибер-физически системи.</a:t>
            </a:r>
          </a:p>
          <a:p>
            <a:pPr lvl="1">
              <a:lnSpc>
                <a:spcPct val="90000"/>
              </a:lnSpc>
              <a:buFont typeface="Arial" charset="0"/>
              <a:buChar char="•"/>
            </a:pPr>
            <a:r>
              <a:rPr lang="en-GB" sz="2000" b="1" smtClean="0">
                <a:solidFill>
                  <a:srgbClr val="CC0000"/>
                </a:solidFill>
                <a:latin typeface="Calibri" pitchFamily="34" charset="0"/>
              </a:rPr>
              <a:t>ICT 2</a:t>
            </a:r>
            <a:r>
              <a:rPr lang="bg-BG" sz="2000" b="1" smtClean="0">
                <a:solidFill>
                  <a:srgbClr val="CC0000"/>
                </a:solidFill>
                <a:latin typeface="Calibri" pitchFamily="34" charset="0"/>
              </a:rPr>
              <a:t>-2014</a:t>
            </a:r>
            <a:r>
              <a:rPr lang="en-GB" sz="2000" b="1" smtClean="0">
                <a:solidFill>
                  <a:srgbClr val="CC0000"/>
                </a:solidFill>
                <a:latin typeface="Calibri" pitchFamily="34" charset="0"/>
              </a:rPr>
              <a:t>: Smart System Integration</a:t>
            </a:r>
            <a:r>
              <a:rPr lang="en-GB" sz="2000" smtClean="0">
                <a:solidFill>
                  <a:srgbClr val="CC0000"/>
                </a:solidFill>
                <a:latin typeface="Calibri" pitchFamily="34" charset="0"/>
              </a:rPr>
              <a:t> (2014-15 </a:t>
            </a:r>
            <a:r>
              <a:rPr lang="bg-BG" sz="2000" smtClean="0">
                <a:solidFill>
                  <a:srgbClr val="CC0000"/>
                </a:solidFill>
                <a:latin typeface="Calibri" pitchFamily="34" charset="0"/>
              </a:rPr>
              <a:t>бюджет</a:t>
            </a:r>
            <a:r>
              <a:rPr lang="en-GB" sz="2000" smtClean="0">
                <a:solidFill>
                  <a:srgbClr val="CC0000"/>
                </a:solidFill>
                <a:latin typeface="Calibri" pitchFamily="34" charset="0"/>
              </a:rPr>
              <a:t>: 48M)</a:t>
            </a:r>
            <a:r>
              <a:rPr lang="bg-BG" sz="2000" smtClean="0">
                <a:latin typeface="Calibri" pitchFamily="34" charset="0"/>
              </a:rPr>
              <a:t> – разработване на следващи поколения технологии и решения за интелигентни системи, базирани на систематична миниатюризация и интеграция на хетерогенни технологии, функции и материали; и създаване на конкурентни екосистеми за проектиране, прототипиране, тестване и производство на енергийно автономни интелигентни системи. </a:t>
            </a:r>
            <a:br>
              <a:rPr lang="bg-BG" sz="2000" smtClean="0">
                <a:latin typeface="Calibri" pitchFamily="34" charset="0"/>
              </a:rPr>
            </a:br>
            <a:r>
              <a:rPr lang="en-GB" sz="2000" b="1" smtClean="0">
                <a:solidFill>
                  <a:srgbClr val="CC0000"/>
                </a:solidFill>
                <a:latin typeface="Calibri" pitchFamily="34" charset="0"/>
              </a:rPr>
              <a:t>ICT 3</a:t>
            </a:r>
            <a:r>
              <a:rPr lang="bg-BG" sz="2000" b="1" smtClean="0">
                <a:solidFill>
                  <a:srgbClr val="CC0000"/>
                </a:solidFill>
                <a:latin typeface="Calibri" pitchFamily="34" charset="0"/>
              </a:rPr>
              <a:t>-2014</a:t>
            </a:r>
            <a:r>
              <a:rPr lang="en-GB" sz="2000" b="1" smtClean="0">
                <a:solidFill>
                  <a:srgbClr val="CC0000"/>
                </a:solidFill>
                <a:latin typeface="Calibri" pitchFamily="34" charset="0"/>
              </a:rPr>
              <a:t>: Advanced Thin, Organic and Large Area Electronics</a:t>
            </a:r>
            <a:r>
              <a:rPr lang="en-GB" sz="2000" smtClean="0">
                <a:solidFill>
                  <a:srgbClr val="CC0000"/>
                </a:solidFill>
                <a:latin typeface="Calibri" pitchFamily="34" charset="0"/>
              </a:rPr>
              <a:t> </a:t>
            </a:r>
            <a:r>
              <a:rPr lang="en-GB" sz="2000" b="1" smtClean="0">
                <a:solidFill>
                  <a:srgbClr val="CC0000"/>
                </a:solidFill>
                <a:latin typeface="Calibri" pitchFamily="34" charset="0"/>
              </a:rPr>
              <a:t>(TOLAE)</a:t>
            </a:r>
            <a:r>
              <a:rPr lang="en-GB" smtClean="0">
                <a:latin typeface="Calibri" pitchFamily="34" charset="0"/>
              </a:rPr>
              <a:t> </a:t>
            </a:r>
            <a:r>
              <a:rPr lang="en-GB" sz="2000" smtClean="0">
                <a:latin typeface="Calibri" pitchFamily="34" charset="0"/>
              </a:rPr>
              <a:t>(2014-15 </a:t>
            </a:r>
            <a:r>
              <a:rPr lang="bg-BG" sz="2000" smtClean="0">
                <a:latin typeface="Calibri" pitchFamily="34" charset="0"/>
              </a:rPr>
              <a:t>бюджет</a:t>
            </a:r>
            <a:r>
              <a:rPr lang="en-GB" sz="2000" smtClean="0">
                <a:latin typeface="Calibri" pitchFamily="34" charset="0"/>
              </a:rPr>
              <a:t>: 38M)</a:t>
            </a:r>
            <a:r>
              <a:rPr lang="bg-BG" sz="2000" smtClean="0">
                <a:latin typeface="Calibri" pitchFamily="34" charset="0"/>
              </a:rPr>
              <a:t>- разработване на технологии и производствени процеси за органична и широкоплощна електроника</a:t>
            </a:r>
            <a:r>
              <a:rPr lang="en-GB" sz="2000" u="sng" smtClean="0">
                <a:latin typeface="Calibri" pitchFamily="34" charset="0"/>
              </a:rPr>
              <a:t> </a:t>
            </a:r>
            <a:r>
              <a:rPr lang="bg-BG" sz="2000" smtClean="0">
                <a:latin typeface="Calibri" pitchFamily="34" charset="0"/>
              </a:rPr>
              <a:t>с с висока производителност, функционалност и комплексност, подходяща за изграждане  на интелигентни системи. </a:t>
            </a:r>
            <a:endParaRPr lang="en-GB" sz="2000" smtClean="0">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bwMode="auto">
          <a:xfrm>
            <a:off x="534988" y="303213"/>
            <a:ext cx="9623425" cy="1011237"/>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t>2. Усъвършенствани изчислителни системи</a:t>
            </a:r>
          </a:p>
        </p:txBody>
      </p:sp>
      <p:sp>
        <p:nvSpPr>
          <p:cNvPr id="49154" name="Rectangle 3"/>
          <p:cNvSpPr>
            <a:spLocks noGrp="1" noChangeArrowheads="1"/>
          </p:cNvSpPr>
          <p:nvPr>
            <p:ph type="body" idx="1"/>
          </p:nvPr>
        </p:nvSpPr>
        <p:spPr bwMode="auto">
          <a:xfrm>
            <a:off x="534988" y="1319213"/>
            <a:ext cx="9623425" cy="54356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 typeface="Arial" charset="0"/>
              <a:buChar char="•"/>
            </a:pPr>
            <a:r>
              <a:rPr lang="bg-BG" sz="2000" smtClean="0">
                <a:latin typeface="Calibri" pitchFamily="34" charset="0"/>
              </a:rPr>
              <a:t>Целта е да се укрепи и разшири индустриалното и технологично лидерство на ЕС в областта на изчислителните системи с много ниска консумация на мощност.</a:t>
            </a:r>
          </a:p>
          <a:p>
            <a:pPr>
              <a:lnSpc>
                <a:spcPct val="90000"/>
              </a:lnSpc>
              <a:buFont typeface="Arial" charset="0"/>
              <a:buChar char="•"/>
            </a:pPr>
            <a:r>
              <a:rPr lang="bg-BG" sz="2000" smtClean="0">
                <a:latin typeface="Calibri" pitchFamily="34" charset="0"/>
              </a:rPr>
              <a:t>Фокусът е върху интегрирането на усъвършенствани компоненти с ниска консумация на всички нива на изчислителните системи – от вградени интелигентни системи до мобилни устройства, десктопи, дата центрове и др.</a:t>
            </a:r>
            <a:endParaRPr lang="en-GB" sz="2000" smtClean="0">
              <a:latin typeface="Calibri" pitchFamily="34" charset="0"/>
            </a:endParaRPr>
          </a:p>
          <a:p>
            <a:pPr>
              <a:lnSpc>
                <a:spcPct val="90000"/>
              </a:lnSpc>
              <a:buFont typeface="Arial" charset="0"/>
              <a:buChar char="•"/>
            </a:pPr>
            <a:r>
              <a:rPr lang="bg-BG" sz="2000" smtClean="0">
                <a:latin typeface="Calibri" pitchFamily="34" charset="0"/>
              </a:rPr>
              <a:t>Организирана в една тема:</a:t>
            </a:r>
            <a:endParaRPr lang="en-GB" sz="2000" smtClean="0">
              <a:latin typeface="Calibri" pitchFamily="34" charset="0"/>
            </a:endParaRPr>
          </a:p>
          <a:p>
            <a:pPr lvl="1">
              <a:lnSpc>
                <a:spcPct val="90000"/>
              </a:lnSpc>
              <a:buFont typeface="Arial" charset="0"/>
              <a:buChar char="•"/>
            </a:pPr>
            <a:r>
              <a:rPr lang="en-GB" sz="2000" b="1" smtClean="0">
                <a:solidFill>
                  <a:schemeClr val="accent2"/>
                </a:solidFill>
                <a:latin typeface="Calibri" pitchFamily="34" charset="0"/>
              </a:rPr>
              <a:t>ICT 4</a:t>
            </a:r>
            <a:r>
              <a:rPr lang="bg-BG" sz="2000" b="1" smtClean="0">
                <a:solidFill>
                  <a:schemeClr val="accent2"/>
                </a:solidFill>
                <a:latin typeface="Calibri" pitchFamily="34" charset="0"/>
              </a:rPr>
              <a:t>-2015</a:t>
            </a:r>
            <a:r>
              <a:rPr lang="en-GB" sz="2000" b="1" smtClean="0">
                <a:solidFill>
                  <a:schemeClr val="accent2"/>
                </a:solidFill>
                <a:latin typeface="Calibri" pitchFamily="34" charset="0"/>
              </a:rPr>
              <a:t>: Customised and low power computing</a:t>
            </a:r>
            <a:r>
              <a:rPr lang="en-GB" sz="2000" smtClean="0">
                <a:latin typeface="Calibri" pitchFamily="34" charset="0"/>
              </a:rPr>
              <a:t> </a:t>
            </a:r>
            <a:r>
              <a:rPr lang="en-GB" sz="2000" smtClean="0">
                <a:solidFill>
                  <a:schemeClr val="accent2"/>
                </a:solidFill>
                <a:latin typeface="Calibri" pitchFamily="34" charset="0"/>
              </a:rPr>
              <a:t>(</a:t>
            </a:r>
            <a:r>
              <a:rPr lang="bg-BG" sz="2000" smtClean="0">
                <a:solidFill>
                  <a:schemeClr val="accent2"/>
                </a:solidFill>
                <a:latin typeface="Calibri" pitchFamily="34" charset="0"/>
              </a:rPr>
              <a:t>бюджет </a:t>
            </a:r>
            <a:r>
              <a:rPr lang="en-GB" sz="2000" smtClean="0">
                <a:solidFill>
                  <a:schemeClr val="accent2"/>
                </a:solidFill>
                <a:latin typeface="Calibri" pitchFamily="34" charset="0"/>
              </a:rPr>
              <a:t>57M)</a:t>
            </a:r>
            <a:r>
              <a:rPr lang="bg-BG" sz="2000" smtClean="0">
                <a:solidFill>
                  <a:schemeClr val="accent2"/>
                </a:solidFill>
                <a:latin typeface="Calibri" pitchFamily="34" charset="0"/>
              </a:rPr>
              <a:t> –</a:t>
            </a:r>
            <a:r>
              <a:rPr lang="bg-BG" sz="2000" smtClean="0">
                <a:latin typeface="Calibri" pitchFamily="34" charset="0"/>
              </a:rPr>
              <a:t> разработване на следващо поколение сървъри; микро-сървъри и вградени паралели изчислителни системи; нови програмни подходи за извличане на пълния потенциал на следващите поколения изчислителни системи по отношение на производителност, енергийна ефективност сигурност и др.; дейности за стимулиране на иновациите и широкото възприемане на изчислителните технологии, които осигуряват много ниска консумация на целия диапазон от изчислителни системи.  </a:t>
            </a:r>
          </a:p>
          <a:p>
            <a:pPr lvl="1">
              <a:lnSpc>
                <a:spcPct val="90000"/>
              </a:lnSpc>
              <a:buFont typeface="Arial" charset="0"/>
              <a:buChar char="•"/>
            </a:pPr>
            <a:endParaRPr lang="bg-BG"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bwMode="auto">
          <a:xfrm>
            <a:off x="525463" y="139700"/>
            <a:ext cx="9623425" cy="965200"/>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t>3. Бъдещ интернет (1)</a:t>
            </a:r>
            <a:br>
              <a:rPr lang="bg-BG" sz="3200" smtClean="0"/>
            </a:br>
            <a:endParaRPr lang="bg-BG" sz="3200" smtClean="0"/>
          </a:p>
        </p:txBody>
      </p:sp>
      <p:sp>
        <p:nvSpPr>
          <p:cNvPr id="50178" name="Rectangle 3"/>
          <p:cNvSpPr>
            <a:spLocks noGrp="1" noChangeArrowheads="1"/>
          </p:cNvSpPr>
          <p:nvPr>
            <p:ph type="body" idx="1"/>
          </p:nvPr>
        </p:nvSpPr>
        <p:spPr bwMode="auto">
          <a:xfrm>
            <a:off x="803275" y="782638"/>
            <a:ext cx="9623425" cy="589915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Arial" charset="0"/>
              <a:buNone/>
            </a:pPr>
            <a:r>
              <a:rPr lang="bg-BG" sz="2000" smtClean="0">
                <a:latin typeface="Calibri" pitchFamily="34" charset="0"/>
              </a:rPr>
              <a:t>Интернет като основна инфраструктура за икономически растеж, заетост и социален прогрес трябва да отговори на огромните очаквания на обществото. </a:t>
            </a:r>
          </a:p>
          <a:p>
            <a:pPr>
              <a:lnSpc>
                <a:spcPct val="80000"/>
              </a:lnSpc>
              <a:buFont typeface="Arial" charset="0"/>
              <a:buNone/>
            </a:pPr>
            <a:r>
              <a:rPr lang="bg-BG" sz="2000" smtClean="0">
                <a:latin typeface="Calibri" pitchFamily="34" charset="0"/>
              </a:rPr>
              <a:t>Фокусът на подкрепата за развитието на бъдещия интернет е върху мрежовите и изчислителни инфраструктури като се адресират най-критичните технически аспекти и тези свързани с все по</a:t>
            </a:r>
            <a:r>
              <a:rPr lang="en-US" sz="2000" smtClean="0">
                <a:latin typeface="Calibri" pitchFamily="34" charset="0"/>
              </a:rPr>
              <a:t>-</a:t>
            </a:r>
            <a:r>
              <a:rPr lang="bg-BG" sz="2000" smtClean="0">
                <a:latin typeface="Calibri" pitchFamily="34" charset="0"/>
              </a:rPr>
              <a:t> широкото  и разнообразно използване на интернет. </a:t>
            </a:r>
            <a:endParaRPr lang="en-GB" sz="2000" smtClean="0">
              <a:latin typeface="Calibri" pitchFamily="34" charset="0"/>
            </a:endParaRPr>
          </a:p>
          <a:p>
            <a:pPr>
              <a:lnSpc>
                <a:spcPct val="80000"/>
              </a:lnSpc>
              <a:buFont typeface="Arial" charset="0"/>
              <a:buNone/>
            </a:pPr>
            <a:r>
              <a:rPr lang="bg-BG" sz="2000" b="1" smtClean="0">
                <a:latin typeface="Calibri" pitchFamily="34" charset="0"/>
              </a:rPr>
              <a:t>Адресират се следните проблеми</a:t>
            </a:r>
            <a:r>
              <a:rPr lang="en-GB" sz="2000" b="1" smtClean="0">
                <a:latin typeface="Calibri" pitchFamily="34" charset="0"/>
              </a:rPr>
              <a:t>:</a:t>
            </a:r>
          </a:p>
          <a:p>
            <a:pPr>
              <a:lnSpc>
                <a:spcPct val="80000"/>
              </a:lnSpc>
              <a:buFont typeface="Arial" charset="0"/>
              <a:buChar char="•"/>
            </a:pPr>
            <a:r>
              <a:rPr lang="bg-BG" sz="2000" smtClean="0">
                <a:latin typeface="Calibri" pitchFamily="34" charset="0"/>
              </a:rPr>
              <a:t>Съществуващите ограничения на интернет по отношение на нарастващите изисквания на т.нар. хипер-свързан свят, конкретно ограниченията на съществуващите комуникационни мрежи  и преминаване към </a:t>
            </a:r>
            <a:r>
              <a:rPr lang="bg-BG" sz="2000" b="1" smtClean="0">
                <a:latin typeface="Calibri" pitchFamily="34" charset="0"/>
              </a:rPr>
              <a:t>пето поколение мрежи</a:t>
            </a:r>
            <a:r>
              <a:rPr lang="bg-BG" sz="2000" smtClean="0">
                <a:latin typeface="Calibri" pitchFamily="34" charset="0"/>
              </a:rPr>
              <a:t>, които да станат основна инфраструктура на бъдещия интернет.</a:t>
            </a:r>
            <a:endParaRPr lang="en-GB" sz="2000" smtClean="0">
              <a:latin typeface="Calibri" pitchFamily="34" charset="0"/>
            </a:endParaRPr>
          </a:p>
          <a:p>
            <a:pPr>
              <a:lnSpc>
                <a:spcPct val="80000"/>
              </a:lnSpc>
              <a:buFont typeface="Arial" charset="0"/>
              <a:buChar char="•"/>
            </a:pPr>
            <a:r>
              <a:rPr lang="bg-BG" sz="2000" smtClean="0">
                <a:latin typeface="Calibri" pitchFamily="34" charset="0"/>
              </a:rPr>
              <a:t>Развитие на инфраструктурите за </a:t>
            </a:r>
            <a:r>
              <a:rPr lang="bg-BG" sz="2000" b="1" smtClean="0">
                <a:latin typeface="Calibri" pitchFamily="34" charset="0"/>
              </a:rPr>
              <a:t>облачни изчисления</a:t>
            </a:r>
            <a:r>
              <a:rPr lang="bg-BG" sz="2000" smtClean="0">
                <a:latin typeface="Calibri" pitchFamily="34" charset="0"/>
              </a:rPr>
              <a:t> и базираните на тях услуги.  </a:t>
            </a:r>
          </a:p>
          <a:p>
            <a:pPr>
              <a:lnSpc>
                <a:spcPct val="80000"/>
              </a:lnSpc>
              <a:buFont typeface="Arial" charset="0"/>
              <a:buChar char="•"/>
            </a:pPr>
            <a:r>
              <a:rPr lang="bg-BG" sz="2000" smtClean="0">
                <a:latin typeface="Calibri" pitchFamily="34" charset="0"/>
              </a:rPr>
              <a:t>Необходимостта  от по-ефикасни </a:t>
            </a:r>
            <a:r>
              <a:rPr lang="bg-BG" sz="2000" b="1" smtClean="0">
                <a:latin typeface="Calibri" pitchFamily="34" charset="0"/>
              </a:rPr>
              <a:t>изчислителни модели</a:t>
            </a:r>
            <a:r>
              <a:rPr lang="bg-BG" sz="2000" smtClean="0">
                <a:latin typeface="Calibri" pitchFamily="34" charset="0"/>
              </a:rPr>
              <a:t> и модели за управление на данните. </a:t>
            </a:r>
          </a:p>
          <a:p>
            <a:pPr>
              <a:lnSpc>
                <a:spcPct val="80000"/>
              </a:lnSpc>
              <a:buFont typeface="Arial" charset="0"/>
              <a:buChar char="•"/>
            </a:pPr>
            <a:r>
              <a:rPr lang="bg-BG" sz="2000" smtClean="0">
                <a:latin typeface="Calibri" pitchFamily="34" charset="0"/>
              </a:rPr>
              <a:t>Осигуряване на </a:t>
            </a:r>
            <a:r>
              <a:rPr lang="bg-BG" sz="2000" b="1" smtClean="0">
                <a:latin typeface="Calibri" pitchFamily="34" charset="0"/>
              </a:rPr>
              <a:t>тестова среда (</a:t>
            </a:r>
            <a:r>
              <a:rPr lang="en-GB" sz="2000" smtClean="0">
                <a:latin typeface="Calibri" pitchFamily="34" charset="0"/>
              </a:rPr>
              <a:t>testbeds</a:t>
            </a:r>
            <a:r>
              <a:rPr lang="bg-BG" sz="2000" smtClean="0">
                <a:latin typeface="Calibri" pitchFamily="34" charset="0"/>
              </a:rPr>
              <a:t>) за провеждане на експериментална работа и валидиране на изследователските резултати.</a:t>
            </a:r>
          </a:p>
          <a:p>
            <a:pPr>
              <a:lnSpc>
                <a:spcPct val="80000"/>
              </a:lnSpc>
              <a:buFont typeface="Arial" charset="0"/>
              <a:buChar char="•"/>
            </a:pPr>
            <a:r>
              <a:rPr lang="bg-BG" sz="2000" smtClean="0">
                <a:latin typeface="Calibri" pitchFamily="34" charset="0"/>
              </a:rPr>
              <a:t>Насърчаване на </a:t>
            </a:r>
            <a:r>
              <a:rPr lang="bg-BG" sz="2000" b="1" smtClean="0">
                <a:latin typeface="Calibri" pitchFamily="34" charset="0"/>
              </a:rPr>
              <a:t>иновативното използване на интернет</a:t>
            </a:r>
            <a:r>
              <a:rPr lang="bg-BG" sz="2000" smtClean="0">
                <a:latin typeface="Calibri" pitchFamily="34" charset="0"/>
              </a:rPr>
              <a:t>;  увеличаване на социални и икономически ползи  от него; и развитие на </a:t>
            </a:r>
            <a:r>
              <a:rPr lang="bg-BG" sz="2000" b="1" smtClean="0">
                <a:latin typeface="Calibri" pitchFamily="34" charset="0"/>
              </a:rPr>
              <a:t>УЕБ предприемачеството</a:t>
            </a:r>
            <a:r>
              <a:rPr lang="bg-BG" sz="2000" smtClean="0">
                <a:latin typeface="Calibri" pitchFamily="34" charset="0"/>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3200" smtClean="0"/>
              <a:t>3. Бъдещ интернет (2)</a:t>
            </a:r>
            <a:r>
              <a:rPr lang="bg-BG" sz="3700" smtClean="0"/>
              <a:t/>
            </a:r>
            <a:br>
              <a:rPr lang="bg-BG" sz="3700" smtClean="0"/>
            </a:br>
            <a:endParaRPr lang="bg-BG" sz="3700" smtClean="0"/>
          </a:p>
        </p:txBody>
      </p:sp>
      <p:sp>
        <p:nvSpPr>
          <p:cNvPr id="51202" name="Rectangle 3"/>
          <p:cNvSpPr>
            <a:spLocks noGrp="1" noChangeArrowheads="1"/>
          </p:cNvSpPr>
          <p:nvPr>
            <p:ph type="body" idx="1"/>
          </p:nvPr>
        </p:nvSpPr>
        <p:spPr bwMode="auto">
          <a:xfrm>
            <a:off x="534988" y="1006475"/>
            <a:ext cx="9623425" cy="5748338"/>
          </a:xfrm>
          <a:noFill/>
          <a:ln>
            <a:miter lim="800000"/>
            <a:headEnd/>
            <a:tailEnd/>
          </a:ln>
        </p:spPr>
        <p:txBody>
          <a:bodyPr vert="horz" wrap="square" lIns="91440" tIns="45720" rIns="91440" bIns="45720" numCol="1" anchor="t" anchorCtr="0" compatLnSpc="1">
            <a:prstTxWarp prst="textNoShape">
              <a:avLst/>
            </a:prstTxWarp>
          </a:bodyPr>
          <a:lstStyle/>
          <a:p>
            <a:pPr lvl="1">
              <a:lnSpc>
                <a:spcPct val="90000"/>
              </a:lnSpc>
              <a:buFont typeface="Arial" charset="0"/>
              <a:buNone/>
            </a:pPr>
            <a:r>
              <a:rPr lang="bg-BG" sz="2800" b="1" smtClean="0">
                <a:latin typeface="Calibri" pitchFamily="34" charset="0"/>
              </a:rPr>
              <a:t>Организирана в 10 теми:</a:t>
            </a:r>
            <a:endParaRPr lang="en-GB" sz="2800" b="1" smtClean="0">
              <a:latin typeface="Calibri" pitchFamily="34" charset="0"/>
            </a:endParaRPr>
          </a:p>
          <a:p>
            <a:pPr>
              <a:lnSpc>
                <a:spcPct val="90000"/>
              </a:lnSpc>
              <a:buFont typeface="Arial" charset="0"/>
              <a:buChar char="•"/>
            </a:pPr>
            <a:r>
              <a:rPr lang="en-GB" sz="2000" b="1" smtClean="0">
                <a:solidFill>
                  <a:srgbClr val="CC0000"/>
                </a:solidFill>
                <a:latin typeface="Calibri" pitchFamily="34" charset="0"/>
              </a:rPr>
              <a:t>ICT 5</a:t>
            </a:r>
            <a:r>
              <a:rPr lang="bg-BG" sz="2000" b="1" smtClean="0">
                <a:solidFill>
                  <a:srgbClr val="CC0000"/>
                </a:solidFill>
                <a:latin typeface="Calibri" pitchFamily="34" charset="0"/>
              </a:rPr>
              <a:t>-2-14</a:t>
            </a:r>
            <a:r>
              <a:rPr lang="en-GB" sz="2000" b="1" smtClean="0">
                <a:solidFill>
                  <a:srgbClr val="CC0000"/>
                </a:solidFill>
                <a:latin typeface="Calibri" pitchFamily="34" charset="0"/>
              </a:rPr>
              <a:t>: Smart  Networks and novel Internet Architectures (23M)</a:t>
            </a:r>
            <a:r>
              <a:rPr lang="bg-BG" sz="2000" b="1" smtClean="0">
                <a:solidFill>
                  <a:srgbClr val="CC0000"/>
                </a:solidFill>
                <a:latin typeface="Calibri" pitchFamily="34" charset="0"/>
              </a:rPr>
              <a:t>- </a:t>
            </a:r>
            <a:r>
              <a:rPr lang="bg-BG" sz="2000" smtClean="0">
                <a:solidFill>
                  <a:schemeClr val="tx1"/>
                </a:solidFill>
                <a:latin typeface="Calibri" pitchFamily="34" charset="0"/>
              </a:rPr>
              <a:t>нови подходи</a:t>
            </a:r>
            <a:r>
              <a:rPr lang="bg-BG" sz="2000" b="1" smtClean="0">
                <a:solidFill>
                  <a:srgbClr val="CC0000"/>
                </a:solidFill>
                <a:latin typeface="Calibri" pitchFamily="34" charset="0"/>
              </a:rPr>
              <a:t> </a:t>
            </a:r>
            <a:r>
              <a:rPr lang="bg-BG" sz="2000" smtClean="0">
                <a:solidFill>
                  <a:schemeClr val="tx1"/>
                </a:solidFill>
                <a:latin typeface="Calibri" pitchFamily="34" charset="0"/>
              </a:rPr>
              <a:t>за достъп до и предоставяне на информация чрез усъвършенствани интернет архитектури, осигуряващи ключови функционалности като сигурност, мобилност, защита на личните данни и др.</a:t>
            </a:r>
          </a:p>
          <a:p>
            <a:pPr>
              <a:lnSpc>
                <a:spcPct val="90000"/>
              </a:lnSpc>
              <a:buFont typeface="Arial" charset="0"/>
              <a:buChar char="•"/>
            </a:pPr>
            <a:r>
              <a:rPr lang="en-GB" sz="2000" b="1" smtClean="0">
                <a:solidFill>
                  <a:srgbClr val="CC0000"/>
                </a:solidFill>
                <a:latin typeface="Calibri" pitchFamily="34" charset="0"/>
              </a:rPr>
              <a:t>ICT 6</a:t>
            </a:r>
            <a:r>
              <a:rPr lang="bg-BG" sz="2000" b="1" smtClean="0">
                <a:solidFill>
                  <a:srgbClr val="CC0000"/>
                </a:solidFill>
                <a:latin typeface="Calibri" pitchFamily="34" charset="0"/>
              </a:rPr>
              <a:t>-2014</a:t>
            </a:r>
            <a:r>
              <a:rPr lang="en-GB" sz="2000" b="1" smtClean="0">
                <a:solidFill>
                  <a:srgbClr val="CC0000"/>
                </a:solidFill>
                <a:latin typeface="Calibri" pitchFamily="34" charset="0"/>
              </a:rPr>
              <a:t>: Smart optical and wireless network technologies (32M)- </a:t>
            </a:r>
            <a:r>
              <a:rPr lang="bg-BG" sz="2000" smtClean="0">
                <a:solidFill>
                  <a:schemeClr val="tx1"/>
                </a:solidFill>
                <a:latin typeface="Calibri" pitchFamily="34" charset="0"/>
              </a:rPr>
              <a:t>преодоляване  на ограниченията на съществуващите оптични и безжични технологии по отношение на скоростта и ефективното използване на честотния спектър. </a:t>
            </a:r>
            <a:endParaRPr lang="en-GB" sz="2000" smtClean="0">
              <a:solidFill>
                <a:srgbClr val="CC0000"/>
              </a:solidFill>
              <a:latin typeface="Calibri" pitchFamily="34" charset="0"/>
            </a:endParaRPr>
          </a:p>
          <a:p>
            <a:pPr>
              <a:lnSpc>
                <a:spcPct val="90000"/>
              </a:lnSpc>
              <a:buFont typeface="Arial" charset="0"/>
              <a:buChar char="•"/>
            </a:pPr>
            <a:r>
              <a:rPr lang="en-GB" sz="2000" b="1" smtClean="0">
                <a:solidFill>
                  <a:srgbClr val="CC0000"/>
                </a:solidFill>
                <a:latin typeface="Calibri" pitchFamily="34" charset="0"/>
              </a:rPr>
              <a:t>ICT 7</a:t>
            </a:r>
            <a:r>
              <a:rPr lang="bg-BG" sz="2000" b="1" smtClean="0">
                <a:solidFill>
                  <a:srgbClr val="CC0000"/>
                </a:solidFill>
                <a:latin typeface="Calibri" pitchFamily="34" charset="0"/>
              </a:rPr>
              <a:t>-2014</a:t>
            </a:r>
            <a:r>
              <a:rPr lang="en-GB" sz="2000" b="1" smtClean="0">
                <a:solidFill>
                  <a:srgbClr val="CC0000"/>
                </a:solidFill>
                <a:latin typeface="Calibri" pitchFamily="34" charset="0"/>
              </a:rPr>
              <a:t>: Advanced cloud Infrastructures and Services (73M)</a:t>
            </a:r>
            <a:r>
              <a:rPr lang="bg-BG" sz="2000" b="1" smtClean="0">
                <a:solidFill>
                  <a:srgbClr val="CC0000"/>
                </a:solidFill>
                <a:latin typeface="Calibri" pitchFamily="34" charset="0"/>
              </a:rPr>
              <a:t> –</a:t>
            </a:r>
            <a:r>
              <a:rPr lang="bg-BG" sz="2000" smtClean="0">
                <a:solidFill>
                  <a:schemeClr val="tx1"/>
                </a:solidFill>
                <a:latin typeface="Calibri" pitchFamily="34" charset="0"/>
              </a:rPr>
              <a:t>разработване на инфраструктури, методи и инструментариум за високопроизводителни облачни приложения и услуги, които отговарят на повишените изисквания за хетерогенност на моделите и устройствата за достъп, възможностите за работа с големи масиви от данни, сигурност, енергийна ефективност и др. </a:t>
            </a:r>
            <a:endParaRPr lang="bg-BG" sz="2000" b="1" smtClean="0">
              <a:solidFill>
                <a:schemeClr val="accent2"/>
              </a:solidFill>
              <a:latin typeface="Calibri" pitchFamily="34" charset="0"/>
            </a:endParaRPr>
          </a:p>
          <a:p>
            <a:pPr>
              <a:lnSpc>
                <a:spcPct val="90000"/>
              </a:lnSpc>
              <a:buFont typeface="Arial" charset="0"/>
              <a:buChar char="•"/>
            </a:pPr>
            <a:r>
              <a:rPr lang="en-GB" sz="2000" b="1" smtClean="0">
                <a:solidFill>
                  <a:schemeClr val="accent2"/>
                </a:solidFill>
                <a:latin typeface="Calibri" pitchFamily="34" charset="0"/>
              </a:rPr>
              <a:t>CT 8</a:t>
            </a:r>
            <a:r>
              <a:rPr lang="bg-BG" sz="2000" b="1" smtClean="0">
                <a:solidFill>
                  <a:schemeClr val="accent2"/>
                </a:solidFill>
                <a:latin typeface="Calibri" pitchFamily="34" charset="0"/>
              </a:rPr>
              <a:t>-2015</a:t>
            </a:r>
            <a:r>
              <a:rPr lang="en-GB" sz="2000" b="1" smtClean="0">
                <a:solidFill>
                  <a:schemeClr val="accent2"/>
                </a:solidFill>
                <a:latin typeface="Calibri" pitchFamily="34" charset="0"/>
              </a:rPr>
              <a:t>: Boosting public sector productivity and innovation through cloud computing services (22M)</a:t>
            </a:r>
            <a:r>
              <a:rPr lang="bg-BG" sz="2000" b="1" smtClean="0">
                <a:solidFill>
                  <a:schemeClr val="accent2"/>
                </a:solidFill>
                <a:latin typeface="Calibri" pitchFamily="34" charset="0"/>
              </a:rPr>
              <a:t>- </a:t>
            </a:r>
            <a:r>
              <a:rPr lang="bg-BG" sz="2000" smtClean="0">
                <a:solidFill>
                  <a:schemeClr val="tx1"/>
                </a:solidFill>
                <a:latin typeface="Calibri" pitchFamily="34" charset="0"/>
              </a:rPr>
              <a:t>провеждане на предпазарни обществени поръчки за облачни услуги от страна на публичния сектор.</a:t>
            </a:r>
            <a:endParaRPr lang="en-GB" sz="2000" smtClean="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bwMode="auto">
          <a:xfrm>
            <a:off x="534988" y="303213"/>
            <a:ext cx="9623425" cy="812800"/>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t>3. Бъдещ интернет (3)</a:t>
            </a:r>
            <a:r>
              <a:rPr lang="bg-BG" sz="3700" smtClean="0"/>
              <a:t/>
            </a:r>
            <a:br>
              <a:rPr lang="bg-BG" sz="3700" smtClean="0"/>
            </a:br>
            <a:endParaRPr lang="bg-BG" sz="3700" smtClean="0"/>
          </a:p>
        </p:txBody>
      </p:sp>
      <p:sp>
        <p:nvSpPr>
          <p:cNvPr id="52226" name="Rectangle 3"/>
          <p:cNvSpPr>
            <a:spLocks noGrp="1" noChangeArrowheads="1"/>
          </p:cNvSpPr>
          <p:nvPr>
            <p:ph type="body" idx="1"/>
          </p:nvPr>
        </p:nvSpPr>
        <p:spPr bwMode="auto">
          <a:xfrm>
            <a:off x="534988" y="830263"/>
            <a:ext cx="9623425" cy="592455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Arial" charset="0"/>
              <a:buChar char="•"/>
            </a:pPr>
            <a:r>
              <a:rPr lang="en-GB" sz="1900" b="1" smtClean="0">
                <a:solidFill>
                  <a:srgbClr val="CC0000"/>
                </a:solidFill>
                <a:latin typeface="Calibri" pitchFamily="34" charset="0"/>
              </a:rPr>
              <a:t>ICT 9</a:t>
            </a:r>
            <a:r>
              <a:rPr lang="bg-BG" sz="1900" b="1" smtClean="0">
                <a:solidFill>
                  <a:srgbClr val="CC0000"/>
                </a:solidFill>
                <a:latin typeface="Calibri" pitchFamily="34" charset="0"/>
              </a:rPr>
              <a:t>-2014</a:t>
            </a:r>
            <a:r>
              <a:rPr lang="en-GB" sz="1900" b="1" smtClean="0">
                <a:solidFill>
                  <a:srgbClr val="CC0000"/>
                </a:solidFill>
                <a:latin typeface="Calibri" pitchFamily="34" charset="0"/>
              </a:rPr>
              <a:t>: Tools and methods for Software Development (21M)</a:t>
            </a:r>
            <a:r>
              <a:rPr lang="bg-BG" sz="1900" smtClean="0">
                <a:solidFill>
                  <a:schemeClr val="tx1"/>
                </a:solidFill>
                <a:latin typeface="Calibri" pitchFamily="34" charset="0"/>
              </a:rPr>
              <a:t> –разработване на усъвършенствани софтуерни инструменти за големи и информационно интензивни системи и софтуерни архитектури за разпределени приложения.</a:t>
            </a:r>
            <a:endParaRPr lang="en-GB" sz="1900" b="1" smtClean="0">
              <a:solidFill>
                <a:srgbClr val="CC0000"/>
              </a:solidFill>
              <a:latin typeface="Calibri" pitchFamily="34" charset="0"/>
            </a:endParaRPr>
          </a:p>
          <a:p>
            <a:pPr>
              <a:lnSpc>
                <a:spcPct val="80000"/>
              </a:lnSpc>
              <a:buFont typeface="Arial" charset="0"/>
              <a:buChar char="•"/>
            </a:pPr>
            <a:r>
              <a:rPr lang="en-GB" sz="1900" b="1" smtClean="0">
                <a:solidFill>
                  <a:schemeClr val="accent2"/>
                </a:solidFill>
                <a:latin typeface="Calibri" pitchFamily="34" charset="0"/>
              </a:rPr>
              <a:t>ICT 10</a:t>
            </a:r>
            <a:r>
              <a:rPr lang="bg-BG" sz="1900" b="1" smtClean="0">
                <a:solidFill>
                  <a:schemeClr val="accent2"/>
                </a:solidFill>
                <a:latin typeface="Calibri" pitchFamily="34" charset="0"/>
              </a:rPr>
              <a:t>-2015</a:t>
            </a:r>
            <a:r>
              <a:rPr lang="en-GB" sz="1900" b="1" smtClean="0">
                <a:solidFill>
                  <a:schemeClr val="accent2"/>
                </a:solidFill>
                <a:latin typeface="Calibri" pitchFamily="34" charset="0"/>
              </a:rPr>
              <a:t>: Collective Awareness Platforms for Sustainability and Social Innovation (37M)</a:t>
            </a:r>
            <a:r>
              <a:rPr lang="bg-BG" sz="1900" smtClean="0">
                <a:solidFill>
                  <a:schemeClr val="tx1"/>
                </a:solidFill>
                <a:latin typeface="Calibri" pitchFamily="34" charset="0"/>
              </a:rPr>
              <a:t>- разработване и пилотно внедряване на цифрови социални платформи, които повишават колективната и индивидуалната осведоменост за различни заплахи пред обществото на социално, екологично и политическо ниво или улесняват работата на различни интердисциплинарни групи, които разработват иновативни решения за справяне със социални предизвикателства.</a:t>
            </a:r>
            <a:endParaRPr lang="en-GB" sz="1900" smtClean="0">
              <a:solidFill>
                <a:schemeClr val="tx1"/>
              </a:solidFill>
              <a:latin typeface="Calibri" pitchFamily="34" charset="0"/>
            </a:endParaRPr>
          </a:p>
          <a:p>
            <a:pPr>
              <a:lnSpc>
                <a:spcPct val="80000"/>
              </a:lnSpc>
              <a:buFont typeface="Arial" charset="0"/>
              <a:buChar char="•"/>
            </a:pPr>
            <a:r>
              <a:rPr lang="en-GB" sz="1900" b="1" smtClean="0">
                <a:solidFill>
                  <a:srgbClr val="CC0000"/>
                </a:solidFill>
                <a:latin typeface="Calibri" pitchFamily="34" charset="0"/>
              </a:rPr>
              <a:t>ICT 11</a:t>
            </a:r>
            <a:r>
              <a:rPr lang="bg-BG" sz="1900" b="1" smtClean="0">
                <a:solidFill>
                  <a:srgbClr val="CC0000"/>
                </a:solidFill>
                <a:latin typeface="Calibri" pitchFamily="34" charset="0"/>
              </a:rPr>
              <a:t>-2014</a:t>
            </a:r>
            <a:r>
              <a:rPr lang="en-GB" sz="1900" b="1" smtClean="0">
                <a:solidFill>
                  <a:srgbClr val="CC0000"/>
                </a:solidFill>
                <a:latin typeface="Calibri" pitchFamily="34" charset="0"/>
              </a:rPr>
              <a:t>: FIRE+ (Future Internet Research &amp; Experimentation) (31M)</a:t>
            </a:r>
            <a:r>
              <a:rPr lang="bg-BG" sz="1900" b="1" smtClean="0">
                <a:solidFill>
                  <a:srgbClr val="CC0000"/>
                </a:solidFill>
                <a:latin typeface="Calibri" pitchFamily="34" charset="0"/>
              </a:rPr>
              <a:t> </a:t>
            </a:r>
            <a:r>
              <a:rPr lang="bg-BG" sz="1900" smtClean="0">
                <a:solidFill>
                  <a:schemeClr val="tx1"/>
                </a:solidFill>
                <a:latin typeface="Calibri" pitchFamily="34" charset="0"/>
              </a:rPr>
              <a:t>-  доразвитие на стратегическата експериментална инфраструктура</a:t>
            </a:r>
            <a:r>
              <a:rPr lang="en-GB" sz="1900" smtClean="0">
                <a:latin typeface="Calibri" pitchFamily="34" charset="0"/>
              </a:rPr>
              <a:t>(FIRE+)</a:t>
            </a:r>
            <a:r>
              <a:rPr lang="bg-BG" sz="1900" smtClean="0">
                <a:latin typeface="Calibri" pitchFamily="34" charset="0"/>
              </a:rPr>
              <a:t>, която подкрепя експерименталните изследвания в областта на бъдещия интернет и сътрудничество с подобни инфраструктури/инициативи в света. </a:t>
            </a:r>
          </a:p>
          <a:p>
            <a:pPr>
              <a:lnSpc>
                <a:spcPct val="80000"/>
              </a:lnSpc>
            </a:pPr>
            <a:r>
              <a:rPr lang="bg-BG" sz="1900" b="1" smtClean="0">
                <a:solidFill>
                  <a:schemeClr val="accent2"/>
                </a:solidFill>
                <a:latin typeface="Calibri" pitchFamily="34" charset="0"/>
              </a:rPr>
              <a:t>І</a:t>
            </a:r>
            <a:r>
              <a:rPr lang="en-GB" sz="1900" b="1" smtClean="0">
                <a:solidFill>
                  <a:schemeClr val="accent2"/>
                </a:solidFill>
                <a:latin typeface="Calibri" pitchFamily="34" charset="0"/>
              </a:rPr>
              <a:t>CT 12</a:t>
            </a:r>
            <a:r>
              <a:rPr lang="bg-BG" sz="1900" b="1" smtClean="0">
                <a:solidFill>
                  <a:schemeClr val="accent2"/>
                </a:solidFill>
                <a:latin typeface="Calibri" pitchFamily="34" charset="0"/>
              </a:rPr>
              <a:t>-2015</a:t>
            </a:r>
            <a:r>
              <a:rPr lang="en-GB" sz="1900" b="1" smtClean="0">
                <a:solidFill>
                  <a:schemeClr val="accent2"/>
                </a:solidFill>
                <a:latin typeface="Calibri" pitchFamily="34" charset="0"/>
              </a:rPr>
              <a:t>: Integrating experiments and facilities in FIRE</a:t>
            </a:r>
            <a:r>
              <a:rPr lang="bg-BG" sz="1900" b="1" smtClean="0">
                <a:solidFill>
                  <a:schemeClr val="accent2"/>
                </a:solidFill>
                <a:latin typeface="Calibri" pitchFamily="34" charset="0"/>
              </a:rPr>
              <a:t>+</a:t>
            </a:r>
            <a:r>
              <a:rPr lang="en-GB" sz="1900" b="1" smtClean="0">
                <a:solidFill>
                  <a:schemeClr val="accent2"/>
                </a:solidFill>
                <a:latin typeface="Calibri" pitchFamily="34" charset="0"/>
              </a:rPr>
              <a:t> (18M)</a:t>
            </a:r>
            <a:r>
              <a:rPr lang="bg-BG" sz="1900" smtClean="0">
                <a:solidFill>
                  <a:schemeClr val="accent2"/>
                </a:solidFill>
                <a:latin typeface="Calibri" pitchFamily="34" charset="0"/>
              </a:rPr>
              <a:t> </a:t>
            </a:r>
            <a:r>
              <a:rPr lang="bg-BG" sz="1900" smtClean="0">
                <a:solidFill>
                  <a:schemeClr val="tx1"/>
                </a:solidFill>
                <a:latin typeface="Calibri" pitchFamily="34" charset="0"/>
              </a:rPr>
              <a:t>– интегриране на нови експериментални съоръжения, тестови установки и лаборатории към </a:t>
            </a:r>
            <a:r>
              <a:rPr lang="en-GB" sz="1900" smtClean="0">
                <a:latin typeface="Calibri" pitchFamily="34" charset="0"/>
              </a:rPr>
              <a:t>FIRE+</a:t>
            </a:r>
            <a:r>
              <a:rPr lang="bg-BG" sz="1900" smtClean="0">
                <a:latin typeface="Calibri" pitchFamily="34" charset="0"/>
              </a:rPr>
              <a:t>.</a:t>
            </a:r>
            <a:r>
              <a:rPr lang="en-GB" sz="1900" smtClean="0">
                <a:latin typeface="Calibri" pitchFamily="34" charset="0"/>
              </a:rPr>
              <a:t> </a:t>
            </a:r>
          </a:p>
          <a:p>
            <a:pPr>
              <a:lnSpc>
                <a:spcPct val="80000"/>
              </a:lnSpc>
            </a:pPr>
            <a:r>
              <a:rPr lang="en-GB" sz="1900" b="1" smtClean="0">
                <a:solidFill>
                  <a:srgbClr val="CC0000"/>
                </a:solidFill>
                <a:latin typeface="Calibri" pitchFamily="34" charset="0"/>
              </a:rPr>
              <a:t>ICT 13</a:t>
            </a:r>
            <a:r>
              <a:rPr lang="bg-BG" sz="1900" b="1" smtClean="0">
                <a:solidFill>
                  <a:srgbClr val="CC0000"/>
                </a:solidFill>
                <a:latin typeface="Calibri" pitchFamily="34" charset="0"/>
              </a:rPr>
              <a:t>-2014</a:t>
            </a:r>
            <a:r>
              <a:rPr lang="en-GB" sz="1900" b="1" smtClean="0">
                <a:solidFill>
                  <a:srgbClr val="CC0000"/>
                </a:solidFill>
                <a:latin typeface="Calibri" pitchFamily="34" charset="0"/>
              </a:rPr>
              <a:t>: Web Entrepreneurship (10M)</a:t>
            </a:r>
            <a:r>
              <a:rPr lang="bg-BG" sz="1900" b="1" smtClean="0">
                <a:solidFill>
                  <a:schemeClr val="tx1"/>
                </a:solidFill>
                <a:latin typeface="Calibri" pitchFamily="34" charset="0"/>
              </a:rPr>
              <a:t> </a:t>
            </a:r>
            <a:r>
              <a:rPr lang="bg-BG" sz="1900" smtClean="0">
                <a:solidFill>
                  <a:schemeClr val="tx1"/>
                </a:solidFill>
                <a:latin typeface="Calibri" pitchFamily="34" charset="0"/>
              </a:rPr>
              <a:t>– разработване и тестване на усъвършенствани он-лайн платформи за подкрепа на УЕБ-предприемачеството и координационни действия за укрепване на средата за УЕБ-предприемачество. </a:t>
            </a:r>
          </a:p>
          <a:p>
            <a:pPr>
              <a:lnSpc>
                <a:spcPct val="80000"/>
              </a:lnSpc>
            </a:pPr>
            <a:r>
              <a:rPr lang="en-GB" sz="1900" b="1" smtClean="0">
                <a:solidFill>
                  <a:srgbClr val="CC0000"/>
                </a:solidFill>
                <a:latin typeface="Calibri" pitchFamily="34" charset="0"/>
              </a:rPr>
              <a:t>ICT 14</a:t>
            </a:r>
            <a:r>
              <a:rPr lang="bg-BG" sz="1900" b="1" smtClean="0">
                <a:solidFill>
                  <a:srgbClr val="CC0000"/>
                </a:solidFill>
                <a:latin typeface="Calibri" pitchFamily="34" charset="0"/>
              </a:rPr>
              <a:t>- 2014</a:t>
            </a:r>
            <a:r>
              <a:rPr lang="en-GB" sz="1900" b="1" smtClean="0">
                <a:solidFill>
                  <a:srgbClr val="CC0000"/>
                </a:solidFill>
                <a:latin typeface="Calibri" pitchFamily="34" charset="0"/>
              </a:rPr>
              <a:t>: Advanced 5G Network Infrastructure for the Future Internet (125M)</a:t>
            </a:r>
            <a:r>
              <a:rPr lang="bg-BG" sz="1900" b="1" smtClean="0">
                <a:solidFill>
                  <a:schemeClr val="tx1"/>
                </a:solidFill>
                <a:latin typeface="Calibri" pitchFamily="34" charset="0"/>
              </a:rPr>
              <a:t> </a:t>
            </a:r>
            <a:r>
              <a:rPr lang="bg-BG" sz="1900" smtClean="0">
                <a:solidFill>
                  <a:schemeClr val="tx1"/>
                </a:solidFill>
                <a:latin typeface="Calibri" pitchFamily="34" charset="0"/>
              </a:rPr>
              <a:t>–изследователски, развойни и иновационни действия за създаване на </a:t>
            </a:r>
            <a:r>
              <a:rPr lang="bg-BG" sz="1900" b="1" smtClean="0">
                <a:solidFill>
                  <a:schemeClr val="tx1"/>
                </a:solidFill>
                <a:latin typeface="Calibri" pitchFamily="34" charset="0"/>
              </a:rPr>
              <a:t>пето поколение</a:t>
            </a:r>
            <a:r>
              <a:rPr lang="bg-BG" sz="1900" smtClean="0">
                <a:solidFill>
                  <a:schemeClr val="tx1"/>
                </a:solidFill>
                <a:latin typeface="Calibri" pitchFamily="34" charset="0"/>
              </a:rPr>
              <a:t> интегрирани и вездесъщи комуникационни мрежи с ултра-висок капацитет. </a:t>
            </a:r>
            <a:endParaRPr lang="bg-BG" sz="1900" smtClean="0">
              <a:latin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2800" smtClean="0"/>
              <a:t>4. Технологии за съдържание и управление на информацията (1)</a:t>
            </a:r>
            <a:br>
              <a:rPr lang="bg-BG" sz="2800" smtClean="0"/>
            </a:br>
            <a:endParaRPr lang="bg-BG" sz="2800" smtClean="0"/>
          </a:p>
        </p:txBody>
      </p:sp>
      <p:sp>
        <p:nvSpPr>
          <p:cNvPr id="53250" name="Rectangle 3"/>
          <p:cNvSpPr>
            <a:spLocks noGrp="1" noChangeArrowheads="1"/>
          </p:cNvSpPr>
          <p:nvPr>
            <p:ph type="body" idx="1"/>
          </p:nvPr>
        </p:nvSpPr>
        <p:spPr bwMode="auto">
          <a:xfrm>
            <a:off x="534988" y="1273175"/>
            <a:ext cx="9623425" cy="5481638"/>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Times New Roman" pitchFamily="18" charset="0"/>
              <a:buNone/>
            </a:pPr>
            <a:r>
              <a:rPr lang="bg-BG" sz="1900" smtClean="0">
                <a:latin typeface="Calibri" pitchFamily="34" charset="0"/>
              </a:rPr>
              <a:t>Културните и творчески сектори  създават </a:t>
            </a:r>
            <a:r>
              <a:rPr lang="en-GB" sz="1900" smtClean="0">
                <a:latin typeface="Calibri" pitchFamily="34" charset="0"/>
              </a:rPr>
              <a:t>3.3%</a:t>
            </a:r>
            <a:r>
              <a:rPr lang="bg-BG" sz="1900" smtClean="0">
                <a:latin typeface="Calibri" pitchFamily="34" charset="0"/>
              </a:rPr>
              <a:t> от БВП на ЕС и в тях са заети </a:t>
            </a:r>
            <a:r>
              <a:rPr lang="en-GB" sz="1900" smtClean="0">
                <a:latin typeface="Calibri" pitchFamily="34" charset="0"/>
              </a:rPr>
              <a:t>6.7 </a:t>
            </a:r>
            <a:r>
              <a:rPr lang="bg-BG" sz="1900" smtClean="0">
                <a:latin typeface="Calibri" pitchFamily="34" charset="0"/>
              </a:rPr>
              <a:t>млн. души.  Очаква се пазарът на технологиите за работа с големи масиви от данни (</a:t>
            </a:r>
            <a:r>
              <a:rPr lang="en-GB" sz="1900" smtClean="0">
                <a:latin typeface="Calibri" pitchFamily="34" charset="0"/>
              </a:rPr>
              <a:t>Big Data</a:t>
            </a:r>
            <a:r>
              <a:rPr lang="bg-BG" sz="1900" smtClean="0">
                <a:latin typeface="Calibri" pitchFamily="34" charset="0"/>
              </a:rPr>
              <a:t>)</a:t>
            </a:r>
            <a:r>
              <a:rPr lang="en-GB" sz="1900" smtClean="0">
                <a:latin typeface="Calibri" pitchFamily="34" charset="0"/>
              </a:rPr>
              <a:t> </a:t>
            </a:r>
            <a:r>
              <a:rPr lang="bg-BG" sz="1900" smtClean="0">
                <a:latin typeface="Calibri" pitchFamily="34" charset="0"/>
              </a:rPr>
              <a:t>и базираните на тях услуги да нарасне от 2,4 млрд. евро през 2010 г. до 12,7 млрд. евро през 2015 г.</a:t>
            </a:r>
            <a:r>
              <a:rPr lang="en-GB" sz="1900" smtClean="0">
                <a:latin typeface="Calibri" pitchFamily="34" charset="0"/>
              </a:rPr>
              <a:t> </a:t>
            </a:r>
            <a:r>
              <a:rPr lang="bg-BG" sz="1900" smtClean="0">
                <a:latin typeface="Calibri" pitchFamily="34" charset="0"/>
              </a:rPr>
              <a:t>Целта на тази тематична област е да се укрепят позициите на ЕС като доставчик на продукти и услуги, базирани на цифрово съдържание и големи масиви от данни.</a:t>
            </a:r>
          </a:p>
          <a:p>
            <a:pPr>
              <a:lnSpc>
                <a:spcPct val="80000"/>
              </a:lnSpc>
              <a:buFont typeface="Times New Roman" pitchFamily="18" charset="0"/>
              <a:buNone/>
            </a:pPr>
            <a:r>
              <a:rPr lang="bg-BG" sz="1900" smtClean="0">
                <a:latin typeface="Calibri" pitchFamily="34" charset="0"/>
              </a:rPr>
              <a:t>Адресират се 4 ключови аспекта на цифровото съдържание и управлението на информацията:</a:t>
            </a:r>
            <a:endParaRPr lang="en-GB" sz="1900" smtClean="0">
              <a:latin typeface="Calibri" pitchFamily="34" charset="0"/>
            </a:endParaRPr>
          </a:p>
          <a:p>
            <a:pPr>
              <a:lnSpc>
                <a:spcPct val="80000"/>
              </a:lnSpc>
            </a:pPr>
            <a:r>
              <a:rPr lang="bg-BG" sz="1900" b="1" smtClean="0">
                <a:solidFill>
                  <a:srgbClr val="000099"/>
                </a:solidFill>
                <a:latin typeface="Calibri" pitchFamily="34" charset="0"/>
              </a:rPr>
              <a:t>Big Data</a:t>
            </a:r>
            <a:r>
              <a:rPr lang="bg-BG" sz="1900" smtClean="0">
                <a:solidFill>
                  <a:srgbClr val="000099"/>
                </a:solidFill>
                <a:latin typeface="Calibri" pitchFamily="34" charset="0"/>
              </a:rPr>
              <a:t> – подобряване на възможностите на европейските компании да създават иновативни многоезични продукти и услуги  и решаване на изследователски проблеми, свързани със скалируемостта на аналитичните способности на приложенията и услугите, базирани на големи масиви от данни.</a:t>
            </a:r>
          </a:p>
          <a:p>
            <a:pPr>
              <a:lnSpc>
                <a:spcPct val="80000"/>
              </a:lnSpc>
            </a:pPr>
            <a:r>
              <a:rPr lang="bg-BG" sz="1900" b="1" smtClean="0">
                <a:solidFill>
                  <a:srgbClr val="000099"/>
                </a:solidFill>
                <a:latin typeface="Calibri" pitchFamily="34" charset="0"/>
              </a:rPr>
              <a:t>Машинен превод</a:t>
            </a:r>
            <a:r>
              <a:rPr lang="bg-BG" sz="1900" smtClean="0">
                <a:solidFill>
                  <a:srgbClr val="000099"/>
                </a:solidFill>
                <a:latin typeface="Calibri" pitchFamily="34" charset="0"/>
              </a:rPr>
              <a:t>  - преодоляване на бариерите пред осъществяването на многоезична он-лайн комуникация, които възпрепятстват по-широкото разпространение на през-граничната електронна търговия, социалните комуникации и обмена на културно съдържание в рамките на единния цифров пазар. </a:t>
            </a:r>
          </a:p>
          <a:p>
            <a:pPr>
              <a:lnSpc>
                <a:spcPct val="80000"/>
              </a:lnSpc>
            </a:pPr>
            <a:r>
              <a:rPr lang="bg-BG" sz="1900" b="1" smtClean="0">
                <a:solidFill>
                  <a:srgbClr val="000099"/>
                </a:solidFill>
                <a:latin typeface="Calibri" pitchFamily="34" charset="0"/>
              </a:rPr>
              <a:t>Инструменти</a:t>
            </a:r>
            <a:r>
              <a:rPr lang="bg-BG" sz="1900" smtClean="0">
                <a:solidFill>
                  <a:srgbClr val="000099"/>
                </a:solidFill>
                <a:latin typeface="Calibri" pitchFamily="34" charset="0"/>
              </a:rPr>
              <a:t>  за мобилизиране на иновативния потенциал на медийните, творческите и образователните индустрии и по специално на МСП, активни в тези области.</a:t>
            </a:r>
          </a:p>
          <a:p>
            <a:pPr>
              <a:lnSpc>
                <a:spcPct val="80000"/>
              </a:lnSpc>
            </a:pPr>
            <a:r>
              <a:rPr lang="bg-BG" sz="1900" b="1" smtClean="0">
                <a:solidFill>
                  <a:srgbClr val="000099"/>
                </a:solidFill>
                <a:latin typeface="Calibri" pitchFamily="34" charset="0"/>
              </a:rPr>
              <a:t>Естествено взаимодействие</a:t>
            </a:r>
            <a:r>
              <a:rPr lang="bg-BG" sz="1900" smtClean="0">
                <a:solidFill>
                  <a:srgbClr val="000099"/>
                </a:solidFill>
                <a:latin typeface="Calibri" pitchFamily="34" charset="0"/>
              </a:rPr>
              <a:t> с компютрите базирано на мултимодална</a:t>
            </a:r>
            <a:r>
              <a:rPr lang="bg-BG" sz="1900" smtClean="0">
                <a:solidFill>
                  <a:schemeClr val="accent2"/>
                </a:solidFill>
                <a:latin typeface="Calibri" pitchFamily="34" charset="0"/>
              </a:rPr>
              <a:t>, многоезична, вербална и невербална комуникация.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200" smtClean="0"/>
              <a:t>4.</a:t>
            </a:r>
            <a:r>
              <a:rPr lang="bg-BG" sz="3200" smtClean="0"/>
              <a:t>Технологии за съдържание и управление на информацията (2)</a:t>
            </a:r>
            <a:br>
              <a:rPr lang="bg-BG" sz="3200" smtClean="0"/>
            </a:br>
            <a:endParaRPr lang="bg-BG" sz="3200" smtClean="0"/>
          </a:p>
        </p:txBody>
      </p:sp>
      <p:sp>
        <p:nvSpPr>
          <p:cNvPr id="54274" name="Rectangle 3"/>
          <p:cNvSpPr>
            <a:spLocks noGrp="1" noChangeArrowheads="1"/>
          </p:cNvSpPr>
          <p:nvPr>
            <p:ph type="body" idx="1"/>
          </p:nvPr>
        </p:nvSpPr>
        <p:spPr bwMode="auto">
          <a:xfrm>
            <a:off x="534988" y="1376363"/>
            <a:ext cx="9623425" cy="537845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Times New Roman" pitchFamily="18" charset="0"/>
              <a:buNone/>
            </a:pPr>
            <a:r>
              <a:rPr lang="bg-BG" sz="1600" b="1" smtClean="0">
                <a:latin typeface="Calibri" pitchFamily="34" charset="0"/>
              </a:rPr>
              <a:t>Организирана в 8 теми:</a:t>
            </a:r>
          </a:p>
          <a:p>
            <a:pPr>
              <a:lnSpc>
                <a:spcPct val="80000"/>
              </a:lnSpc>
            </a:pPr>
            <a:r>
              <a:rPr lang="en-GB" sz="1900" b="1" smtClean="0">
                <a:solidFill>
                  <a:srgbClr val="CC0000"/>
                </a:solidFill>
                <a:latin typeface="Calibri" pitchFamily="34" charset="0"/>
              </a:rPr>
              <a:t>ICT 15-2014: Big data </a:t>
            </a:r>
            <a:r>
              <a:rPr lang="en-US" sz="1900" b="1" smtClean="0">
                <a:solidFill>
                  <a:srgbClr val="CC0000"/>
                </a:solidFill>
                <a:latin typeface="Calibri" pitchFamily="34" charset="0"/>
              </a:rPr>
              <a:t>and open data i</a:t>
            </a:r>
            <a:r>
              <a:rPr lang="en-GB" sz="1900" b="1" smtClean="0">
                <a:solidFill>
                  <a:srgbClr val="CC0000"/>
                </a:solidFill>
                <a:latin typeface="Calibri" pitchFamily="34" charset="0"/>
              </a:rPr>
              <a:t>nnovation and take-up </a:t>
            </a:r>
            <a:r>
              <a:rPr lang="bg-BG" sz="1900" b="1" smtClean="0">
                <a:solidFill>
                  <a:srgbClr val="CC0000"/>
                </a:solidFill>
                <a:latin typeface="Calibri" pitchFamily="34" charset="0"/>
              </a:rPr>
              <a:t>(бюджет 50М)</a:t>
            </a:r>
            <a:r>
              <a:rPr lang="bg-BG" sz="1900" smtClean="0">
                <a:solidFill>
                  <a:schemeClr val="tx1"/>
                </a:solidFill>
                <a:latin typeface="Calibri" pitchFamily="34" charset="0"/>
              </a:rPr>
              <a:t> -  действия за подобряване на възможностите на европейските компании да разработват многоезични иновативни продукти и услуги, базирани на отворени данни и да преобразуват големи масиви от данни в семантично оперативно съвместими информационни активи и знание. </a:t>
            </a:r>
          </a:p>
          <a:p>
            <a:pPr>
              <a:lnSpc>
                <a:spcPct val="80000"/>
              </a:lnSpc>
            </a:pPr>
            <a:r>
              <a:rPr lang="en-GB" sz="1900" b="1" smtClean="0">
                <a:solidFill>
                  <a:srgbClr val="0033CC"/>
                </a:solidFill>
                <a:latin typeface="Calibri" pitchFamily="34" charset="0"/>
              </a:rPr>
              <a:t>ICT 16-2015: Big data – research</a:t>
            </a:r>
            <a:r>
              <a:rPr lang="bg-BG" sz="1900" b="1" smtClean="0">
                <a:solidFill>
                  <a:schemeClr val="accent2"/>
                </a:solidFill>
                <a:latin typeface="Calibri" pitchFamily="34" charset="0"/>
              </a:rPr>
              <a:t> (бюджет 39М) </a:t>
            </a:r>
            <a:r>
              <a:rPr lang="bg-BG" sz="1900" smtClean="0">
                <a:solidFill>
                  <a:schemeClr val="tx1"/>
                </a:solidFill>
                <a:latin typeface="Calibri" pitchFamily="34" charset="0"/>
              </a:rPr>
              <a:t>– разработване, тестване и валидиране на нови структури от данни, методологии, софтуерни архитектури за анализиране, оценка на качеството, визуализация и др. на големи масиви от структурирани и неструктурирани данни.</a:t>
            </a:r>
            <a:endParaRPr lang="bg-BG" sz="1900" smtClean="0"/>
          </a:p>
          <a:p>
            <a:pPr>
              <a:lnSpc>
                <a:spcPct val="80000"/>
              </a:lnSpc>
            </a:pPr>
            <a:r>
              <a:rPr lang="en-GB" sz="1900" b="1" smtClean="0">
                <a:solidFill>
                  <a:srgbClr val="CC0000"/>
                </a:solidFill>
                <a:latin typeface="Calibri" pitchFamily="34" charset="0"/>
              </a:rPr>
              <a:t>ICT 17-2014: Cracking the language barrier</a:t>
            </a:r>
            <a:r>
              <a:rPr lang="bg-BG" sz="1900" b="1" smtClean="0">
                <a:solidFill>
                  <a:srgbClr val="CC0000"/>
                </a:solidFill>
                <a:latin typeface="Calibri" pitchFamily="34" charset="0"/>
              </a:rPr>
              <a:t> (бюджет 15М)</a:t>
            </a:r>
            <a:r>
              <a:rPr lang="bg-BG" sz="1900" smtClean="0">
                <a:solidFill>
                  <a:schemeClr val="tx1"/>
                </a:solidFill>
                <a:latin typeface="Calibri" pitchFamily="34" charset="0"/>
              </a:rPr>
              <a:t> – мултидисциплинарни изследвания за разработване на нова парадигма за радикално подобряване на качеството на многоезичния машинен  превод и пилотно внедряване на усъвършенствани решения за машинен превод.</a:t>
            </a:r>
            <a:endParaRPr lang="bg-BG" sz="1900" smtClean="0"/>
          </a:p>
          <a:p>
            <a:pPr>
              <a:lnSpc>
                <a:spcPct val="80000"/>
              </a:lnSpc>
            </a:pPr>
            <a:r>
              <a:rPr lang="en-GB" sz="1900" b="1" smtClean="0">
                <a:solidFill>
                  <a:srgbClr val="CC0000"/>
                </a:solidFill>
                <a:latin typeface="Calibri" pitchFamily="34" charset="0"/>
              </a:rPr>
              <a:t>ICT 18-2014: Support the growth of ICT innovative Creative Industries SMEs</a:t>
            </a:r>
            <a:r>
              <a:rPr lang="bg-BG" sz="1900" b="1" smtClean="0">
                <a:solidFill>
                  <a:srgbClr val="CC0000"/>
                </a:solidFill>
                <a:latin typeface="Calibri" pitchFamily="34" charset="0"/>
              </a:rPr>
              <a:t> (бюджет 15 М) </a:t>
            </a:r>
            <a:r>
              <a:rPr lang="bg-BG" sz="1900" smtClean="0">
                <a:solidFill>
                  <a:schemeClr val="tx1"/>
                </a:solidFill>
                <a:latin typeface="Calibri" pitchFamily="34" charset="0"/>
              </a:rPr>
              <a:t>– стимулиране на творческите МСП да внедряват  нови ИКТ решения при разработването на иновативни продукти, приложения и услуги с голям търговски потенциал и координационни действия за стимулиране на растежа на творческите индустрии в Европа. </a:t>
            </a:r>
            <a:endParaRPr lang="bg-BG" sz="19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200" smtClean="0"/>
              <a:t>4.</a:t>
            </a:r>
            <a:r>
              <a:rPr lang="bg-BG" sz="3200" smtClean="0"/>
              <a:t>Технологии за съдържание и управление на информацията (3)</a:t>
            </a:r>
            <a:br>
              <a:rPr lang="bg-BG" sz="3200" smtClean="0"/>
            </a:br>
            <a:endParaRPr lang="bg-BG" sz="3200" smtClean="0"/>
          </a:p>
        </p:txBody>
      </p:sp>
      <p:sp>
        <p:nvSpPr>
          <p:cNvPr id="55298" name="Rectangle 3"/>
          <p:cNvSpPr>
            <a:spLocks noGrp="1" noChangeArrowheads="1"/>
          </p:cNvSpPr>
          <p:nvPr>
            <p:ph type="body" idx="1"/>
          </p:nvPr>
        </p:nvSpPr>
        <p:spPr bwMode="auto">
          <a:xfrm>
            <a:off x="534988" y="1487488"/>
            <a:ext cx="9623425" cy="526732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GB" sz="2000" b="1" smtClean="0">
                <a:solidFill>
                  <a:srgbClr val="0033CC"/>
                </a:solidFill>
                <a:latin typeface="Calibri" pitchFamily="34" charset="0"/>
              </a:rPr>
              <a:t>ICT 19-2015: Technologies for creative industries, social media and convergence</a:t>
            </a:r>
            <a:r>
              <a:rPr lang="bg-BG" sz="2000" b="1" smtClean="0">
                <a:solidFill>
                  <a:srgbClr val="0033CC"/>
                </a:solidFill>
                <a:latin typeface="Calibri" pitchFamily="34" charset="0"/>
              </a:rPr>
              <a:t> (бюджет 41М)</a:t>
            </a:r>
            <a:r>
              <a:rPr lang="bg-BG" sz="2000" smtClean="0">
                <a:solidFill>
                  <a:schemeClr val="tx1"/>
                </a:solidFill>
                <a:latin typeface="Calibri" pitchFamily="34" charset="0"/>
              </a:rPr>
              <a:t> – разработване и използване на нови технологии (напр. 3</a:t>
            </a:r>
            <a:r>
              <a:rPr lang="en-US" sz="2000" smtClean="0">
                <a:solidFill>
                  <a:schemeClr val="tx1"/>
                </a:solidFill>
                <a:latin typeface="Calibri" pitchFamily="34" charset="0"/>
              </a:rPr>
              <a:t>D </a:t>
            </a:r>
            <a:r>
              <a:rPr lang="bg-BG" sz="2000" smtClean="0">
                <a:solidFill>
                  <a:schemeClr val="tx1"/>
                </a:solidFill>
                <a:latin typeface="Calibri" pitchFamily="34" charset="0"/>
              </a:rPr>
              <a:t>и подсилена реалност) за създаване на цифрово съдържание за нуждите на творческите и медийните индустрии. </a:t>
            </a:r>
          </a:p>
          <a:p>
            <a:pPr>
              <a:lnSpc>
                <a:spcPct val="80000"/>
              </a:lnSpc>
            </a:pPr>
            <a:r>
              <a:rPr lang="en-GB" sz="2000" b="1" smtClean="0">
                <a:solidFill>
                  <a:srgbClr val="0033CC"/>
                </a:solidFill>
                <a:latin typeface="Calibri" pitchFamily="34" charset="0"/>
              </a:rPr>
              <a:t>ICT 20-2015: Technologies for better human learning and teaching</a:t>
            </a:r>
            <a:r>
              <a:rPr lang="bg-BG" sz="2000" b="1" smtClean="0">
                <a:solidFill>
                  <a:srgbClr val="0033CC"/>
                </a:solidFill>
                <a:latin typeface="Calibri" pitchFamily="34" charset="0"/>
              </a:rPr>
              <a:t> (бюджет 52М) </a:t>
            </a:r>
            <a:r>
              <a:rPr lang="bg-BG" sz="2000" smtClean="0">
                <a:solidFill>
                  <a:schemeClr val="tx1"/>
                </a:solidFill>
                <a:latin typeface="Calibri" pitchFamily="34" charset="0"/>
              </a:rPr>
              <a:t>– разработване и прилагане на иновативни технологии за учене, базирани на стандарти за оперативна съвместимост и интегриране на различни компоненти в интелигентна учебна среда, които позволяват съставяне, повторно използване и разпространение на интерактивно учебно съдържание услуги.</a:t>
            </a:r>
            <a:endParaRPr lang="bg-BG" sz="2000" b="1" smtClean="0">
              <a:solidFill>
                <a:srgbClr val="0033CC"/>
              </a:solidFill>
              <a:latin typeface="Calibri" pitchFamily="34" charset="0"/>
            </a:endParaRPr>
          </a:p>
          <a:p>
            <a:pPr>
              <a:lnSpc>
                <a:spcPct val="80000"/>
              </a:lnSpc>
            </a:pPr>
            <a:r>
              <a:rPr lang="en-GB" sz="2000" b="1" smtClean="0">
                <a:solidFill>
                  <a:srgbClr val="CC0000"/>
                </a:solidFill>
                <a:latin typeface="Calibri" pitchFamily="34" charset="0"/>
              </a:rPr>
              <a:t>ICT 21-2014: Advanced digital gaming/gamification technologies</a:t>
            </a:r>
            <a:r>
              <a:rPr lang="bg-BG" sz="2000" b="1" smtClean="0">
                <a:solidFill>
                  <a:srgbClr val="CC0000"/>
                </a:solidFill>
                <a:latin typeface="Calibri" pitchFamily="34" charset="0"/>
              </a:rPr>
              <a:t> (бюджет 17М)</a:t>
            </a:r>
            <a:r>
              <a:rPr lang="bg-BG" sz="2000" smtClean="0">
                <a:solidFill>
                  <a:schemeClr val="tx1"/>
                </a:solidFill>
                <a:latin typeface="Calibri" pitchFamily="34" charset="0"/>
              </a:rPr>
              <a:t> – разработване на нови технологии и инструментариум за производство на електронни игри и прилагане на електронните игри и игрови техники в области, различни от забавлението и доказване на ползите от тях за държавното управление, предприятията и отделните личности.</a:t>
            </a:r>
            <a:endParaRPr lang="bg-BG" sz="2000" b="1" smtClean="0">
              <a:solidFill>
                <a:srgbClr val="CC0000"/>
              </a:solidFill>
              <a:latin typeface="Calibri" pitchFamily="34" charset="0"/>
            </a:endParaRPr>
          </a:p>
          <a:p>
            <a:pPr>
              <a:lnSpc>
                <a:spcPct val="80000"/>
              </a:lnSpc>
            </a:pPr>
            <a:r>
              <a:rPr lang="en-GB" sz="2000" b="1" smtClean="0">
                <a:solidFill>
                  <a:srgbClr val="CC0000"/>
                </a:solidFill>
                <a:latin typeface="Calibri" pitchFamily="34" charset="0"/>
              </a:rPr>
              <a:t>ICT 22-2014: Multimodal and Natural computer interaction </a:t>
            </a:r>
            <a:r>
              <a:rPr lang="bg-BG" sz="2000" b="1" smtClean="0">
                <a:solidFill>
                  <a:srgbClr val="CC0000"/>
                </a:solidFill>
                <a:latin typeface="Calibri" pitchFamily="34" charset="0"/>
              </a:rPr>
              <a:t>(бюджет 31 М)</a:t>
            </a:r>
            <a:r>
              <a:rPr lang="bg-BG" sz="2000" smtClean="0">
                <a:solidFill>
                  <a:schemeClr val="tx1"/>
                </a:solidFill>
                <a:latin typeface="Calibri" pitchFamily="34" charset="0"/>
              </a:rPr>
              <a:t> – разработване, тестване и валидиране на нови технологии за комуникация човек-машина, по-интуитивна, по-опростена и по-близка до естествената комуникация между хората.</a:t>
            </a:r>
            <a:endParaRPr lang="bg-BG" sz="2000" b="1" smtClean="0">
              <a:solidFill>
                <a:srgbClr val="CC0000"/>
              </a:solidFill>
              <a:latin typeface="Calibri" pitchFamily="34" charset="0"/>
            </a:endParaRPr>
          </a:p>
          <a:p>
            <a:pPr>
              <a:lnSpc>
                <a:spcPct val="80000"/>
              </a:lnSpc>
              <a:buFont typeface="Times New Roman" pitchFamily="18" charset="0"/>
              <a:buNone/>
            </a:pPr>
            <a:endParaRPr lang="bg-BG" sz="33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700" smtClean="0"/>
              <a:t>5. </a:t>
            </a:r>
            <a:r>
              <a:rPr lang="bg-BG" sz="3700" smtClean="0"/>
              <a:t>Роботика (1)</a:t>
            </a:r>
            <a:br>
              <a:rPr lang="bg-BG" sz="3700" smtClean="0"/>
            </a:br>
            <a:endParaRPr lang="bg-BG" sz="3700" smtClean="0"/>
          </a:p>
        </p:txBody>
      </p:sp>
      <p:sp>
        <p:nvSpPr>
          <p:cNvPr id="56322" name="Rectangle 3"/>
          <p:cNvSpPr>
            <a:spLocks noGrp="1" noChangeArrowheads="1"/>
          </p:cNvSpPr>
          <p:nvPr>
            <p:ph type="body" idx="1"/>
          </p:nvPr>
        </p:nvSpPr>
        <p:spPr bwMode="auto">
          <a:xfrm>
            <a:off x="534988" y="969963"/>
            <a:ext cx="9623425" cy="578485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bg-BG" sz="2100" smtClean="0">
                <a:latin typeface="Calibri" pitchFamily="34" charset="0"/>
              </a:rPr>
              <a:t>Индустриалната роботиката е жизнено важна за поддържането на конкурентоспособността на основните индустриални сектори в Европа като автомобило- и самолетостроне, машиностроене, микроелектроника и др.</a:t>
            </a:r>
          </a:p>
          <a:p>
            <a:pPr>
              <a:lnSpc>
                <a:spcPct val="80000"/>
              </a:lnSpc>
            </a:pPr>
            <a:r>
              <a:rPr lang="bg-BG" sz="2100" smtClean="0">
                <a:latin typeface="Calibri" pitchFamily="34" charset="0"/>
              </a:rPr>
              <a:t>Сервизната роботика с приложение в здравеопазването, социалните грижи и др. области на човешката активност е нов,  бързо развиващ се пазар с големи перспективи за растеж. </a:t>
            </a:r>
          </a:p>
          <a:p>
            <a:pPr>
              <a:lnSpc>
                <a:spcPct val="80000"/>
              </a:lnSpc>
            </a:pPr>
            <a:r>
              <a:rPr lang="bg-BG" sz="2100" smtClean="0">
                <a:latin typeface="Calibri" pitchFamily="34" charset="0"/>
              </a:rPr>
              <a:t>За да може Европа да завладее нови пазари и да осигури широкото приложение на роботиката е необходимо да се интензифицира изследователската и иновационната дейност по отношение на усъвършенстването на способностите на роботите като </a:t>
            </a:r>
            <a:r>
              <a:rPr lang="bg-BG" sz="2100" smtClean="0">
                <a:solidFill>
                  <a:srgbClr val="CC0000"/>
                </a:solidFill>
                <a:latin typeface="Calibri" pitchFamily="34" charset="0"/>
              </a:rPr>
              <a:t>производителност, гъвкавост, адаптивност, самообучение, автономност и ефикасност при работа в реални условия.</a:t>
            </a:r>
          </a:p>
          <a:p>
            <a:pPr>
              <a:lnSpc>
                <a:spcPct val="80000"/>
              </a:lnSpc>
            </a:pPr>
            <a:r>
              <a:rPr lang="bg-BG" sz="2100" smtClean="0">
                <a:latin typeface="Calibri" pitchFamily="34" charset="0"/>
              </a:rPr>
              <a:t>Ще се подкрепят научни изследвания, базирани на пътната карта на Публично-частното партньорство в областта на роботиката, съставена от </a:t>
            </a:r>
            <a:r>
              <a:rPr lang="en-GB" sz="2100" b="1" smtClean="0">
                <a:latin typeface="Calibri" pitchFamily="34" charset="0"/>
              </a:rPr>
              <a:t>euRobotics AISBL</a:t>
            </a:r>
            <a:r>
              <a:rPr lang="bg-BG" sz="2100" b="1" smtClean="0">
                <a:latin typeface="Calibri" pitchFamily="34" charset="0"/>
              </a:rPr>
              <a:t>.</a:t>
            </a:r>
            <a:r>
              <a:rPr lang="en-GB" sz="2100" smtClean="0"/>
              <a:t> </a:t>
            </a:r>
            <a:endParaRPr lang="bg-BG" sz="2100" smtClean="0"/>
          </a:p>
          <a:p>
            <a:pPr>
              <a:lnSpc>
                <a:spcPct val="80000"/>
              </a:lnSpc>
            </a:pPr>
            <a:r>
              <a:rPr lang="bg-BG" sz="2100" smtClean="0">
                <a:latin typeface="Calibri" pitchFamily="34" charset="0"/>
              </a:rPr>
              <a:t>За да се осигури широкомащабно внедряване и комерсиализация на резултатите, ще се подкрепят действия като технологичен трансфер, пред пазарни обществени поръчки, изграждане и укрепване на общността от изследователи, иноватори и потребители в областта и др.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3700" b="0" smtClean="0"/>
              <a:t>Контекст</a:t>
            </a:r>
            <a:br>
              <a:rPr lang="bg-BG" sz="3700" b="0" smtClean="0"/>
            </a:br>
            <a:endParaRPr lang="bg-BG" sz="3700" b="0" smtClean="0"/>
          </a:p>
        </p:txBody>
      </p:sp>
      <p:sp>
        <p:nvSpPr>
          <p:cNvPr id="20482" name="Rectangle 3"/>
          <p:cNvSpPr>
            <a:spLocks noGrp="1" noChangeArrowheads="1"/>
          </p:cNvSpPr>
          <p:nvPr>
            <p:ph type="body" idx="1"/>
          </p:nvPr>
        </p:nvSpPr>
        <p:spPr bwMode="auto">
          <a:xfrm>
            <a:off x="534988" y="960438"/>
            <a:ext cx="9623425" cy="57943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Times New Roman" pitchFamily="18" charset="0"/>
              <a:buNone/>
            </a:pPr>
            <a:r>
              <a:rPr lang="bg-BG" sz="2400" b="1" smtClean="0">
                <a:latin typeface="Calibri" pitchFamily="34" charset="0"/>
              </a:rPr>
              <a:t>Хоризонт 2020“ е основен стълб на: </a:t>
            </a:r>
          </a:p>
          <a:p>
            <a:pPr>
              <a:lnSpc>
                <a:spcPct val="80000"/>
              </a:lnSpc>
            </a:pPr>
            <a:r>
              <a:rPr lang="bg-BG" sz="2400" b="1" smtClean="0">
                <a:latin typeface="Calibri" pitchFamily="34" charset="0"/>
              </a:rPr>
              <a:t>„Съюз за иновации“ — водеща инициатива на стратегията „Европа 2020“ за укрепване на конкурентоспособността на Европа в световен мащаб </a:t>
            </a:r>
          </a:p>
          <a:p>
            <a:pPr>
              <a:lnSpc>
                <a:spcPct val="80000"/>
              </a:lnSpc>
            </a:pPr>
            <a:r>
              <a:rPr lang="bg-BG" sz="2400" b="1" smtClean="0">
                <a:latin typeface="Calibri" pitchFamily="34" charset="0"/>
              </a:rPr>
              <a:t> и на Европейското изследователско пространство </a:t>
            </a:r>
          </a:p>
          <a:p>
            <a:pPr>
              <a:lnSpc>
                <a:spcPct val="80000"/>
              </a:lnSpc>
              <a:spcBef>
                <a:spcPts val="900"/>
              </a:spcBef>
              <a:spcAft>
                <a:spcPct val="50000"/>
              </a:spcAft>
              <a:buFont typeface="Times New Roman" pitchFamily="18" charset="0"/>
              <a:buNone/>
            </a:pPr>
            <a:r>
              <a:rPr lang="bg-BG" sz="2400" b="1" smtClean="0">
                <a:latin typeface="Calibri" pitchFamily="34" charset="0"/>
              </a:rPr>
              <a:t>Като финансов инструмент на европейско ниво трябва да допринесе за:</a:t>
            </a:r>
          </a:p>
          <a:p>
            <a:pPr>
              <a:lnSpc>
                <a:spcPct val="80000"/>
              </a:lnSpc>
              <a:spcBef>
                <a:spcPts val="900"/>
              </a:spcBef>
              <a:spcAft>
                <a:spcPct val="50000"/>
              </a:spcAft>
            </a:pPr>
            <a:r>
              <a:rPr lang="bg-BG" sz="2400" b="1" smtClean="0">
                <a:latin typeface="Calibri" pitchFamily="34" charset="0"/>
              </a:rPr>
              <a:t>Укрепване на позициите на ЕС в областта на НИРД и иновациите. Европейският съюз е световен лидер в много технологии, но е изправен пред нарастваща конкуренция както от утвърдените участници на пазара, така и от разрастващите се икономики. </a:t>
            </a:r>
          </a:p>
          <a:p>
            <a:pPr>
              <a:lnSpc>
                <a:spcPct val="80000"/>
              </a:lnSpc>
              <a:spcBef>
                <a:spcPts val="900"/>
              </a:spcBef>
              <a:spcAft>
                <a:spcPct val="50000"/>
              </a:spcAft>
            </a:pPr>
            <a:r>
              <a:rPr lang="bg-BG" sz="2400" b="1" smtClean="0">
                <a:latin typeface="Calibri" pitchFamily="34" charset="0"/>
              </a:rPr>
              <a:t>Решаване на основните социални предизвикателства като заетост, сигурност, безопасна природна среда, застаряващо население и др.</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3700" smtClean="0"/>
              <a:t>5. </a:t>
            </a:r>
            <a:r>
              <a:rPr lang="bg-BG" sz="3700" smtClean="0"/>
              <a:t>Роботика (2)</a:t>
            </a:r>
            <a:br>
              <a:rPr lang="bg-BG" sz="3700" smtClean="0"/>
            </a:br>
            <a:endParaRPr lang="bg-BG" sz="3700" smtClean="0"/>
          </a:p>
        </p:txBody>
      </p:sp>
      <p:sp>
        <p:nvSpPr>
          <p:cNvPr id="57346" name="Rectangle 3"/>
          <p:cNvSpPr>
            <a:spLocks noGrp="1" noChangeArrowheads="1"/>
          </p:cNvSpPr>
          <p:nvPr>
            <p:ph type="body" idx="1"/>
          </p:nvPr>
        </p:nvSpPr>
        <p:spPr bwMode="auto">
          <a:xfrm>
            <a:off x="534988" y="971550"/>
            <a:ext cx="9623425" cy="5783263"/>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Times New Roman" pitchFamily="18" charset="0"/>
              <a:buNone/>
            </a:pPr>
            <a:r>
              <a:rPr lang="bg-BG" sz="2400" b="1" smtClean="0">
                <a:latin typeface="Calibri" pitchFamily="34" charset="0"/>
              </a:rPr>
              <a:t>Организирана в две теми:</a:t>
            </a:r>
          </a:p>
          <a:p>
            <a:pPr>
              <a:lnSpc>
                <a:spcPct val="80000"/>
              </a:lnSpc>
              <a:spcBef>
                <a:spcPts val="900"/>
              </a:spcBef>
              <a:spcAft>
                <a:spcPct val="50000"/>
              </a:spcAft>
            </a:pPr>
            <a:r>
              <a:rPr lang="en-GB" sz="2200" b="1" smtClean="0">
                <a:solidFill>
                  <a:srgbClr val="CC0000"/>
                </a:solidFill>
                <a:latin typeface="Calibri" pitchFamily="34" charset="0"/>
              </a:rPr>
              <a:t>ICT 23</a:t>
            </a:r>
            <a:r>
              <a:rPr lang="bg-BG" sz="2200" b="1" smtClean="0">
                <a:solidFill>
                  <a:srgbClr val="CC0000"/>
                </a:solidFill>
                <a:latin typeface="Calibri" pitchFamily="34" charset="0"/>
              </a:rPr>
              <a:t>-</a:t>
            </a:r>
            <a:r>
              <a:rPr lang="en-GB" sz="2200" b="1" smtClean="0">
                <a:solidFill>
                  <a:srgbClr val="CC0000"/>
                </a:solidFill>
                <a:latin typeface="Calibri" pitchFamily="34" charset="0"/>
              </a:rPr>
              <a:t>2014 Robotics</a:t>
            </a:r>
            <a:r>
              <a:rPr lang="bg-BG" sz="2200" b="1" smtClean="0">
                <a:solidFill>
                  <a:srgbClr val="CC0000"/>
                </a:solidFill>
                <a:latin typeface="Calibri" pitchFamily="34" charset="0"/>
              </a:rPr>
              <a:t> (бюджет 74 М) </a:t>
            </a:r>
            <a:r>
              <a:rPr lang="bg-BG" sz="2200" smtClean="0">
                <a:solidFill>
                  <a:schemeClr val="tx1"/>
                </a:solidFill>
                <a:latin typeface="Calibri" pitchFamily="34" charset="0"/>
              </a:rPr>
              <a:t>- разработване на ново поколение индустриални и сервизни роботи и технологии, с основен акцент върху робо-системи, опериращи в динамична реална среда със съществено подобрени способности като автономност, адаптивност и безопасно взаимодействие с хората и предназначени за работа в сектори като </a:t>
            </a:r>
            <a:r>
              <a:rPr lang="bg-BG" sz="2200" b="1" smtClean="0">
                <a:solidFill>
                  <a:schemeClr val="tx1"/>
                </a:solidFill>
                <a:latin typeface="Calibri" pitchFamily="34" charset="0"/>
              </a:rPr>
              <a:t>производство, селско стопанство, строителство, търговия</a:t>
            </a:r>
            <a:r>
              <a:rPr lang="bg-BG" sz="2200" smtClean="0">
                <a:solidFill>
                  <a:schemeClr val="tx1"/>
                </a:solidFill>
                <a:latin typeface="Calibri" pitchFamily="34" charset="0"/>
              </a:rPr>
              <a:t>; допълнено с  действия като технологичен трансфер, механизми за сътрудничество между индустриалния и академичния сектори,  пред-пазарни обществени поръчки за разработване на прототипи. </a:t>
            </a:r>
          </a:p>
          <a:p>
            <a:pPr>
              <a:lnSpc>
                <a:spcPct val="80000"/>
              </a:lnSpc>
              <a:spcBef>
                <a:spcPts val="900"/>
              </a:spcBef>
              <a:spcAft>
                <a:spcPct val="50000"/>
              </a:spcAft>
            </a:pPr>
            <a:r>
              <a:rPr lang="en-GB" sz="2200" b="1" smtClean="0">
                <a:solidFill>
                  <a:srgbClr val="0033CC"/>
                </a:solidFill>
                <a:latin typeface="Calibri" pitchFamily="34" charset="0"/>
              </a:rPr>
              <a:t>ICT24</a:t>
            </a:r>
            <a:r>
              <a:rPr lang="bg-BG" sz="2200" b="1" smtClean="0">
                <a:solidFill>
                  <a:srgbClr val="0033CC"/>
                </a:solidFill>
                <a:latin typeface="Calibri" pitchFamily="34" charset="0"/>
              </a:rPr>
              <a:t>-2</a:t>
            </a:r>
            <a:r>
              <a:rPr lang="en-GB" sz="2200" b="1" smtClean="0">
                <a:solidFill>
                  <a:srgbClr val="0033CC"/>
                </a:solidFill>
                <a:latin typeface="Calibri" pitchFamily="34" charset="0"/>
              </a:rPr>
              <a:t>015 Robotics</a:t>
            </a:r>
            <a:r>
              <a:rPr lang="bg-BG" sz="2200" b="1" smtClean="0">
                <a:solidFill>
                  <a:srgbClr val="0033CC"/>
                </a:solidFill>
                <a:latin typeface="Calibri" pitchFamily="34" charset="0"/>
              </a:rPr>
              <a:t> (бюджет 83М)</a:t>
            </a:r>
            <a:r>
              <a:rPr lang="bg-BG" sz="2200" smtClean="0">
                <a:solidFill>
                  <a:schemeClr val="tx1"/>
                </a:solidFill>
                <a:latin typeface="Calibri" pitchFamily="34" charset="0"/>
              </a:rPr>
              <a:t>– значително подобряване на способностите на индустриалните и сервизните роботи, предназначени за работа в</a:t>
            </a:r>
            <a:r>
              <a:rPr lang="bg-BG" sz="2200" b="1" smtClean="0">
                <a:solidFill>
                  <a:schemeClr val="tx1"/>
                </a:solidFill>
                <a:latin typeface="Calibri" pitchFamily="34" charset="0"/>
              </a:rPr>
              <a:t> здравеопазването, транспорта и сектора на потреблението</a:t>
            </a:r>
            <a:r>
              <a:rPr lang="bg-BG" sz="2200" smtClean="0">
                <a:solidFill>
                  <a:schemeClr val="tx1"/>
                </a:solidFill>
                <a:latin typeface="Calibri" pitchFamily="34" charset="0"/>
              </a:rPr>
              <a:t> по отношение  на тяхната адаптивност, когнитивни способности, гъвкавост, автономност и др., допълнено с действия като технологичен трансфер, механизми за сътрудничество между индустриалния и академичния сектори,  пред-пазарни обществени поръчки за разработване на прототипи и др. </a:t>
            </a:r>
          </a:p>
          <a:p>
            <a:pPr>
              <a:lnSpc>
                <a:spcPct val="80000"/>
              </a:lnSpc>
            </a:pPr>
            <a:endParaRPr lang="bg-BG" sz="2200" smtClean="0">
              <a:latin typeface="Calibri"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bwMode="auto">
          <a:xfrm>
            <a:off x="534988" y="303213"/>
            <a:ext cx="9623425" cy="631825"/>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t>6. Микро и нано електроника</a:t>
            </a:r>
            <a:r>
              <a:rPr lang="en-US" sz="3200" smtClean="0"/>
              <a:t> </a:t>
            </a:r>
            <a:r>
              <a:rPr lang="bg-BG" sz="3200" smtClean="0"/>
              <a:t>и фотоника</a:t>
            </a:r>
          </a:p>
        </p:txBody>
      </p:sp>
      <p:sp>
        <p:nvSpPr>
          <p:cNvPr id="58370" name="Rectangle 3"/>
          <p:cNvSpPr>
            <a:spLocks noGrp="1" noChangeArrowheads="1"/>
          </p:cNvSpPr>
          <p:nvPr>
            <p:ph type="body" idx="1"/>
          </p:nvPr>
        </p:nvSpPr>
        <p:spPr bwMode="auto">
          <a:xfrm>
            <a:off x="534988" y="1066800"/>
            <a:ext cx="9623425" cy="5688013"/>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Times New Roman" pitchFamily="18" charset="0"/>
              <a:buNone/>
            </a:pPr>
            <a:r>
              <a:rPr lang="bg-BG" sz="2000" smtClean="0">
                <a:latin typeface="Calibri" pitchFamily="34" charset="0"/>
              </a:rPr>
              <a:t>В тази тематична област се подкрепят изследователски и иновационни действия в две ключови основополагащи технологии </a:t>
            </a:r>
            <a:r>
              <a:rPr lang="bg-BG" sz="2000" smtClean="0">
                <a:solidFill>
                  <a:schemeClr val="accent2"/>
                </a:solidFill>
                <a:latin typeface="Calibri" pitchFamily="34" charset="0"/>
              </a:rPr>
              <a:t>(</a:t>
            </a:r>
            <a:r>
              <a:rPr lang="en-GB" sz="2000" smtClean="0">
                <a:solidFill>
                  <a:schemeClr val="accent2"/>
                </a:solidFill>
                <a:latin typeface="Calibri" pitchFamily="34" charset="0"/>
              </a:rPr>
              <a:t>Key Enabling Technologies </a:t>
            </a:r>
            <a:r>
              <a:rPr lang="bg-BG" sz="2000" smtClean="0">
                <a:solidFill>
                  <a:schemeClr val="accent2"/>
                </a:solidFill>
                <a:latin typeface="Calibri" pitchFamily="34" charset="0"/>
              </a:rPr>
              <a:t>-</a:t>
            </a:r>
            <a:r>
              <a:rPr lang="en-GB" sz="2000" smtClean="0">
                <a:solidFill>
                  <a:schemeClr val="accent2"/>
                </a:solidFill>
                <a:latin typeface="Calibri" pitchFamily="34" charset="0"/>
              </a:rPr>
              <a:t>KETs</a:t>
            </a:r>
            <a:r>
              <a:rPr lang="en-GB" sz="2000" smtClean="0">
                <a:latin typeface="Calibri" pitchFamily="34" charset="0"/>
              </a:rPr>
              <a:t>) </a:t>
            </a:r>
            <a:r>
              <a:rPr lang="bg-BG" sz="2000" smtClean="0">
                <a:latin typeface="Calibri" pitchFamily="34" charset="0"/>
              </a:rPr>
              <a:t> - </a:t>
            </a:r>
            <a:r>
              <a:rPr lang="bg-BG" sz="2000" smtClean="0">
                <a:solidFill>
                  <a:srgbClr val="CC0000"/>
                </a:solidFill>
                <a:latin typeface="Calibri" pitchFamily="34" charset="0"/>
              </a:rPr>
              <a:t>микро- и нано- електроника и фотоника </a:t>
            </a:r>
          </a:p>
          <a:p>
            <a:pPr>
              <a:lnSpc>
                <a:spcPct val="80000"/>
              </a:lnSpc>
              <a:buFont typeface="Times New Roman" pitchFamily="18" charset="0"/>
              <a:buNone/>
            </a:pPr>
            <a:r>
              <a:rPr lang="bg-BG" sz="2000" smtClean="0">
                <a:latin typeface="Calibri" pitchFamily="34" charset="0"/>
              </a:rPr>
              <a:t>Целта е да се укрепи лидерството на ЕС в тези технологии и свързаните с тях индустрии и да се разработят решения, обслужващи постигането на социалните цели на ЕС.</a:t>
            </a:r>
          </a:p>
          <a:p>
            <a:pPr>
              <a:lnSpc>
                <a:spcPct val="80000"/>
              </a:lnSpc>
              <a:buFont typeface="Times New Roman" pitchFamily="18" charset="0"/>
              <a:buNone/>
            </a:pPr>
            <a:r>
              <a:rPr lang="bg-BG" sz="2000" smtClean="0">
                <a:latin typeface="Calibri" pitchFamily="34" charset="0"/>
              </a:rPr>
              <a:t>Развитието на </a:t>
            </a:r>
            <a:r>
              <a:rPr lang="bg-BG" sz="2000" b="1" smtClean="0">
                <a:latin typeface="Calibri" pitchFamily="34" charset="0"/>
              </a:rPr>
              <a:t>микро- и нано-електрониката</a:t>
            </a:r>
            <a:r>
              <a:rPr lang="bg-BG" sz="2000" smtClean="0">
                <a:latin typeface="Calibri" pitchFamily="34" charset="0"/>
              </a:rPr>
              <a:t> ще се подкрепя от Съвместната технологична инициатива “Електронни компоненти и системи” </a:t>
            </a:r>
            <a:r>
              <a:rPr lang="bg-BG" sz="2000" smtClean="0">
                <a:solidFill>
                  <a:srgbClr val="CC0000"/>
                </a:solidFill>
                <a:latin typeface="Calibri" pitchFamily="34" charset="0"/>
              </a:rPr>
              <a:t>(</a:t>
            </a:r>
            <a:r>
              <a:rPr lang="en-US" sz="2000" smtClean="0">
                <a:solidFill>
                  <a:srgbClr val="CC0000"/>
                </a:solidFill>
                <a:latin typeface="Calibri" pitchFamily="34" charset="0"/>
              </a:rPr>
              <a:t>JTI ECSEL)</a:t>
            </a:r>
            <a:r>
              <a:rPr lang="bg-BG" sz="2000" smtClean="0">
                <a:solidFill>
                  <a:srgbClr val="CC0000"/>
                </a:solidFill>
                <a:latin typeface="Calibri" pitchFamily="34" charset="0"/>
              </a:rPr>
              <a:t> </a:t>
            </a:r>
            <a:r>
              <a:rPr lang="bg-BG" sz="2000" smtClean="0">
                <a:latin typeface="Calibri" pitchFamily="34" charset="0"/>
              </a:rPr>
              <a:t>и от Работна програма 2014-2015 като:</a:t>
            </a:r>
          </a:p>
          <a:p>
            <a:pPr>
              <a:lnSpc>
                <a:spcPct val="80000"/>
              </a:lnSpc>
            </a:pPr>
            <a:r>
              <a:rPr lang="bg-BG" sz="2000" smtClean="0">
                <a:latin typeface="Calibri" pitchFamily="34" charset="0"/>
              </a:rPr>
              <a:t>От </a:t>
            </a:r>
            <a:r>
              <a:rPr lang="bg-BG" sz="2000" smtClean="0">
                <a:solidFill>
                  <a:srgbClr val="CC0000"/>
                </a:solidFill>
                <a:latin typeface="Calibri" pitchFamily="34" charset="0"/>
              </a:rPr>
              <a:t>(</a:t>
            </a:r>
            <a:r>
              <a:rPr lang="en-US" sz="2000" smtClean="0">
                <a:solidFill>
                  <a:srgbClr val="CC0000"/>
                </a:solidFill>
                <a:latin typeface="Calibri" pitchFamily="34" charset="0"/>
              </a:rPr>
              <a:t>JTI ECSEL)</a:t>
            </a:r>
            <a:r>
              <a:rPr lang="bg-BG" sz="2000" smtClean="0">
                <a:solidFill>
                  <a:srgbClr val="CC0000"/>
                </a:solidFill>
                <a:latin typeface="Calibri" pitchFamily="34" charset="0"/>
              </a:rPr>
              <a:t> </a:t>
            </a:r>
            <a:r>
              <a:rPr lang="bg-BG" sz="2000" smtClean="0">
                <a:solidFill>
                  <a:schemeClr val="tx1"/>
                </a:solidFill>
                <a:latin typeface="Calibri" pitchFamily="34" charset="0"/>
              </a:rPr>
              <a:t>ще се подкрепят мулти-дисциплинарни изследователски и иновационни действия, водени от индустрията, които покриват нивата на технологична готовност (</a:t>
            </a:r>
            <a:r>
              <a:rPr lang="bg-BG" sz="2000" smtClean="0">
                <a:solidFill>
                  <a:srgbClr val="CC0000"/>
                </a:solidFill>
                <a:latin typeface="Calibri" pitchFamily="34" charset="0"/>
              </a:rPr>
              <a:t>Technology Readiness Levels -TRLs</a:t>
            </a:r>
            <a:r>
              <a:rPr lang="bg-BG" sz="2000" smtClean="0">
                <a:latin typeface="Calibri" pitchFamily="34" charset="0"/>
              </a:rPr>
              <a:t>) </a:t>
            </a:r>
            <a:r>
              <a:rPr lang="bg-BG" sz="2000" smtClean="0">
                <a:solidFill>
                  <a:schemeClr val="tx1"/>
                </a:solidFill>
                <a:latin typeface="Calibri" pitchFamily="34" charset="0"/>
              </a:rPr>
              <a:t>от 2 до 8 в рамките на целия иновационен цикъл. </a:t>
            </a:r>
          </a:p>
          <a:p>
            <a:pPr>
              <a:lnSpc>
                <a:spcPct val="80000"/>
              </a:lnSpc>
            </a:pPr>
            <a:r>
              <a:rPr lang="bg-BG" sz="2000" smtClean="0">
                <a:latin typeface="Calibri" pitchFamily="34" charset="0"/>
              </a:rPr>
              <a:t>От РБ 2014-15 ще се подкрепя развитието на общите технологии в микро- и нано- електрониката  на по-ниски нива на технологична готовност  от 2 до 4 с по–дълъг хоризонт до пазара.</a:t>
            </a:r>
          </a:p>
          <a:p>
            <a:pPr>
              <a:lnSpc>
                <a:spcPct val="80000"/>
              </a:lnSpc>
              <a:buFont typeface="Times New Roman" pitchFamily="18" charset="0"/>
              <a:buNone/>
            </a:pPr>
            <a:r>
              <a:rPr lang="bg-BG" sz="2000" smtClean="0">
                <a:latin typeface="Calibri" pitchFamily="34" charset="0"/>
              </a:rPr>
              <a:t>В областта на </a:t>
            </a:r>
            <a:r>
              <a:rPr lang="bg-BG" sz="2000" b="1" smtClean="0">
                <a:latin typeface="Calibri" pitchFamily="34" charset="0"/>
              </a:rPr>
              <a:t>фотониката </a:t>
            </a:r>
            <a:r>
              <a:rPr lang="bg-BG" sz="2000" smtClean="0">
                <a:latin typeface="Calibri" pitchFamily="34" charset="0"/>
              </a:rPr>
              <a:t>ще се подкрепят изследователски и иновационни действия в рамките на ПЧП “Фотоника” по цялата верига на стойността  - от материали, през оборудване и фотонни компоненти да производство на продукти и услуги, базирани на фотониката.  </a:t>
            </a:r>
            <a:endParaRPr lang="en-GB" sz="2000" smtClean="0">
              <a:latin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3200" smtClean="0"/>
              <a:t>6.1. Микро и нано електроника</a:t>
            </a:r>
          </a:p>
        </p:txBody>
      </p:sp>
      <p:sp>
        <p:nvSpPr>
          <p:cNvPr id="59394" name="Rectangle 3"/>
          <p:cNvSpPr>
            <a:spLocks noGrp="1" noChangeArrowheads="1"/>
          </p:cNvSpPr>
          <p:nvPr>
            <p:ph type="body" idx="1"/>
          </p:nvPr>
        </p:nvSpPr>
        <p:spPr bwMode="auto">
          <a:xfrm>
            <a:off x="534988" y="1068388"/>
            <a:ext cx="9623425" cy="5686425"/>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 typeface="Times New Roman" pitchFamily="18" charset="0"/>
              <a:buNone/>
            </a:pPr>
            <a:r>
              <a:rPr lang="en-GB" sz="2400" b="1" smtClean="0">
                <a:solidFill>
                  <a:schemeClr val="accent2"/>
                </a:solidFill>
                <a:latin typeface="Calibri" pitchFamily="34" charset="0"/>
              </a:rPr>
              <a:t>ICT 25 – 2015: Generic micro- and nano-electronic technologies</a:t>
            </a:r>
            <a:r>
              <a:rPr lang="bg-BG" sz="2400" b="1" smtClean="0">
                <a:solidFill>
                  <a:schemeClr val="accent2"/>
                </a:solidFill>
                <a:latin typeface="Calibri" pitchFamily="34" charset="0"/>
              </a:rPr>
              <a:t> бюджет 50 М)</a:t>
            </a:r>
          </a:p>
          <a:p>
            <a:pPr>
              <a:lnSpc>
                <a:spcPct val="90000"/>
              </a:lnSpc>
            </a:pPr>
            <a:r>
              <a:rPr lang="bg-BG" sz="2400" smtClean="0">
                <a:latin typeface="Calibri" pitchFamily="34" charset="0"/>
              </a:rPr>
              <a:t> Фокусът ще бъде върху  най-големите технологични предизвикателства по отношение на обработката на информация, базирана на памети, логически схеми и архитектури, изградени чрез усъвършенствани CMOS технологии.</a:t>
            </a:r>
          </a:p>
          <a:p>
            <a:pPr>
              <a:lnSpc>
                <a:spcPct val="90000"/>
              </a:lnSpc>
            </a:pPr>
            <a:r>
              <a:rPr lang="bg-BG" sz="2400" smtClean="0">
                <a:latin typeface="Calibri" pitchFamily="34" charset="0"/>
              </a:rPr>
              <a:t>Ще се подкрепят също изследвания в областта на нови, алтернативни схеми/устройства за обработка на информация и микро архитектури с нови функции (Graphene), нови изчислителни парадигми като квантови изчисления, наноелектроника с високо енергийна ефективност, надеждност и производителност. </a:t>
            </a:r>
          </a:p>
          <a:p>
            <a:pPr>
              <a:lnSpc>
                <a:spcPct val="90000"/>
              </a:lnSpc>
            </a:pPr>
            <a:r>
              <a:rPr lang="bg-BG" sz="2400" smtClean="0">
                <a:latin typeface="Calibri" pitchFamily="34" charset="0"/>
              </a:rPr>
              <a:t>Иновационните действия ще бъдат насочени към осигуряване на достъп на академичните институти и МСП до усъвършенствани средства и платформи за проектиране и производство на микро- и нано- електроника в малки серии.</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3600" smtClean="0"/>
              <a:t>6.2. Фотоника</a:t>
            </a:r>
          </a:p>
        </p:txBody>
      </p:sp>
      <p:sp>
        <p:nvSpPr>
          <p:cNvPr id="60418" name="Rectangle 3"/>
          <p:cNvSpPr>
            <a:spLocks noGrp="1" noChangeArrowheads="1"/>
          </p:cNvSpPr>
          <p:nvPr>
            <p:ph type="body" idx="1"/>
          </p:nvPr>
        </p:nvSpPr>
        <p:spPr bwMode="auto">
          <a:xfrm>
            <a:off x="534988" y="931863"/>
            <a:ext cx="9623425" cy="5822950"/>
          </a:xfrm>
          <a:noFill/>
          <a:ln>
            <a:miter lim="800000"/>
            <a:headEnd/>
            <a:tailEnd/>
          </a:ln>
        </p:spPr>
        <p:txBody>
          <a:bodyPr vert="horz" wrap="square" lIns="91440" tIns="45720" rIns="91440" bIns="45720" numCol="1" anchor="t" anchorCtr="0" compatLnSpc="1">
            <a:prstTxWarp prst="textNoShape">
              <a:avLst/>
            </a:prstTxWarp>
          </a:bodyPr>
          <a:lstStyle/>
          <a:p>
            <a:pPr marL="342900" indent="-342900">
              <a:lnSpc>
                <a:spcPct val="80000"/>
              </a:lnSpc>
              <a:spcBef>
                <a:spcPts val="900"/>
              </a:spcBef>
              <a:spcAft>
                <a:spcPct val="50000"/>
              </a:spcAft>
            </a:pPr>
            <a:r>
              <a:rPr lang="en-GB" sz="2000" b="1" smtClean="0">
                <a:solidFill>
                  <a:srgbClr val="CC0000"/>
                </a:solidFill>
                <a:latin typeface="Calibri" pitchFamily="34" charset="0"/>
              </a:rPr>
              <a:t>ICT 26</a:t>
            </a:r>
            <a:r>
              <a:rPr lang="bg-BG" sz="2000" b="1" smtClean="0">
                <a:solidFill>
                  <a:srgbClr val="CC0000"/>
                </a:solidFill>
                <a:latin typeface="Calibri" pitchFamily="34" charset="0"/>
              </a:rPr>
              <a:t> -</a:t>
            </a:r>
            <a:r>
              <a:rPr lang="en-GB" sz="2000" b="1" smtClean="0">
                <a:solidFill>
                  <a:srgbClr val="CC0000"/>
                </a:solidFill>
                <a:latin typeface="Calibri" pitchFamily="34" charset="0"/>
              </a:rPr>
              <a:t> 2014 Photonics KET</a:t>
            </a:r>
            <a:r>
              <a:rPr lang="bg-BG" sz="2000" b="1" smtClean="0">
                <a:solidFill>
                  <a:srgbClr val="CC0000"/>
                </a:solidFill>
                <a:latin typeface="Calibri" pitchFamily="34" charset="0"/>
              </a:rPr>
              <a:t> (бюджет 47М) </a:t>
            </a:r>
            <a:r>
              <a:rPr lang="bg-BG" sz="2000" smtClean="0">
                <a:solidFill>
                  <a:srgbClr val="CC0000"/>
                </a:solidFill>
                <a:latin typeface="Calibri" pitchFamily="34" charset="0"/>
              </a:rPr>
              <a:t>- </a:t>
            </a:r>
            <a:r>
              <a:rPr lang="bg-BG" sz="2000" smtClean="0">
                <a:latin typeface="Calibri" pitchFamily="34" charset="0"/>
              </a:rPr>
              <a:t>развитие и приложение на фотонните технологии -  разработване на нови фотонни устройства (компоненти, модули и подсистеми) и свързаните с тях материали, нови методи на производство, стандартизационни дейности в областта; както и разработване и валидиране в реални условия на нови отворени системни архитектури на хардуерно и софтуерно ниво, предназначени за интелигентни осветителни системи.  </a:t>
            </a:r>
            <a:endParaRPr lang="bg-BG" sz="2000" b="1" smtClean="0">
              <a:solidFill>
                <a:srgbClr val="000099"/>
              </a:solidFill>
              <a:latin typeface="Calibri" pitchFamily="34" charset="0"/>
            </a:endParaRPr>
          </a:p>
          <a:p>
            <a:pPr marL="342900" indent="-342900">
              <a:lnSpc>
                <a:spcPct val="80000"/>
              </a:lnSpc>
              <a:spcBef>
                <a:spcPts val="900"/>
              </a:spcBef>
              <a:spcAft>
                <a:spcPct val="50000"/>
              </a:spcAft>
            </a:pPr>
            <a:r>
              <a:rPr lang="en-GB" sz="2000" b="1" smtClean="0">
                <a:solidFill>
                  <a:srgbClr val="0033CC"/>
                </a:solidFill>
                <a:latin typeface="Calibri" pitchFamily="34" charset="0"/>
              </a:rPr>
              <a:t>ICT 27</a:t>
            </a:r>
            <a:r>
              <a:rPr lang="bg-BG" sz="2000" b="1" smtClean="0">
                <a:solidFill>
                  <a:srgbClr val="0033CC"/>
                </a:solidFill>
                <a:latin typeface="Calibri" pitchFamily="34" charset="0"/>
              </a:rPr>
              <a:t>-</a:t>
            </a:r>
            <a:r>
              <a:rPr lang="en-GB" sz="2000" b="1" smtClean="0">
                <a:solidFill>
                  <a:srgbClr val="0033CC"/>
                </a:solidFill>
                <a:latin typeface="Calibri" pitchFamily="34" charset="0"/>
              </a:rPr>
              <a:t> 2015 Photonics KET</a:t>
            </a:r>
            <a:r>
              <a:rPr lang="bg-BG" sz="2000" b="1" smtClean="0">
                <a:solidFill>
                  <a:srgbClr val="0033CC"/>
                </a:solidFill>
                <a:latin typeface="Calibri" pitchFamily="34" charset="0"/>
              </a:rPr>
              <a:t> (бюджет 44 М) </a:t>
            </a:r>
            <a:r>
              <a:rPr lang="bg-BG" sz="2000" b="1" i="1" smtClean="0">
                <a:solidFill>
                  <a:schemeClr val="tx1"/>
                </a:solidFill>
                <a:latin typeface="Calibri" pitchFamily="34" charset="0"/>
              </a:rPr>
              <a:t>-</a:t>
            </a:r>
            <a:r>
              <a:rPr lang="bg-BG" sz="2000" b="1" smtClean="0">
                <a:solidFill>
                  <a:srgbClr val="0033CC"/>
                </a:solidFill>
                <a:latin typeface="Calibri" pitchFamily="34" charset="0"/>
              </a:rPr>
              <a:t> </a:t>
            </a:r>
            <a:r>
              <a:rPr lang="bg-BG" sz="2000" smtClean="0">
                <a:latin typeface="Calibri" pitchFamily="34" charset="0"/>
              </a:rPr>
              <a:t>развитие и приложение на фотонните технологии -  разработване на нови фотонни устройства (компоненти, модули и подсистеми).</a:t>
            </a:r>
            <a:endParaRPr lang="en-GB" sz="2000" smtClean="0">
              <a:solidFill>
                <a:schemeClr val="tx1"/>
              </a:solidFill>
              <a:latin typeface="Calibri" pitchFamily="34" charset="0"/>
            </a:endParaRPr>
          </a:p>
          <a:p>
            <a:pPr marL="342900" indent="-342900">
              <a:lnSpc>
                <a:spcPct val="80000"/>
              </a:lnSpc>
              <a:spcBef>
                <a:spcPts val="900"/>
              </a:spcBef>
              <a:spcAft>
                <a:spcPct val="50000"/>
              </a:spcAft>
            </a:pPr>
            <a:r>
              <a:rPr lang="en-GB" sz="2000" b="1" smtClean="0">
                <a:solidFill>
                  <a:srgbClr val="0033CC"/>
                </a:solidFill>
                <a:latin typeface="Calibri" pitchFamily="34" charset="0"/>
              </a:rPr>
              <a:t>ICT 28</a:t>
            </a:r>
            <a:r>
              <a:rPr lang="bg-BG" sz="2000" b="1" smtClean="0">
                <a:solidFill>
                  <a:srgbClr val="0033CC"/>
                </a:solidFill>
                <a:latin typeface="Calibri" pitchFamily="34" charset="0"/>
              </a:rPr>
              <a:t>-2015</a:t>
            </a:r>
            <a:r>
              <a:rPr lang="en-GB" sz="2000" b="1" smtClean="0">
                <a:solidFill>
                  <a:srgbClr val="0033CC"/>
                </a:solidFill>
                <a:latin typeface="Calibri" pitchFamily="34" charset="0"/>
              </a:rPr>
              <a:t> Cross-cutting ICT KETs (micro-nano + photonics)</a:t>
            </a:r>
            <a:r>
              <a:rPr lang="bg-BG" sz="2000" b="1" smtClean="0">
                <a:solidFill>
                  <a:srgbClr val="0033CC"/>
                </a:solidFill>
                <a:latin typeface="Calibri" pitchFamily="34" charset="0"/>
              </a:rPr>
              <a:t> (бюджет 56М) </a:t>
            </a:r>
            <a:r>
              <a:rPr lang="bg-BG" sz="2000" smtClean="0">
                <a:solidFill>
                  <a:schemeClr val="tx1"/>
                </a:solidFill>
                <a:latin typeface="Calibri" pitchFamily="34" charset="0"/>
              </a:rPr>
              <a:t> - развитие и валидиране в реални условия  на надеждни и евтини микро-нано-био- фотонни системи, приложими в сектори като здравеопазване и хранителна промишленост; както и пилотни производствени линии за усъвършенствани продукти, базирани на КЕТ, като органични светодиоди върху гъвкави подложки, инфрачервени микро-сензори, фотонни интегрални схеми. </a:t>
            </a:r>
          </a:p>
          <a:p>
            <a:pPr marL="342900" indent="-342900">
              <a:lnSpc>
                <a:spcPct val="80000"/>
              </a:lnSpc>
              <a:spcBef>
                <a:spcPts val="900"/>
              </a:spcBef>
              <a:spcAft>
                <a:spcPct val="50000"/>
              </a:spcAft>
            </a:pPr>
            <a:r>
              <a:rPr lang="bg-BG" sz="2000" b="1" smtClean="0">
                <a:solidFill>
                  <a:srgbClr val="CC0000"/>
                </a:solidFill>
                <a:latin typeface="Calibri" pitchFamily="34" charset="0"/>
              </a:rPr>
              <a:t>ICT 29 – 2014 Development of novel materials and systems for OLED lighting</a:t>
            </a:r>
            <a:r>
              <a:rPr lang="bg-BG" sz="2000" smtClean="0">
                <a:solidFill>
                  <a:srgbClr val="CC0000"/>
                </a:solidFill>
                <a:latin typeface="Calibri" pitchFamily="34" charset="0"/>
              </a:rPr>
              <a:t> </a:t>
            </a:r>
            <a:r>
              <a:rPr lang="bg-BG" sz="2000" b="1" smtClean="0">
                <a:solidFill>
                  <a:srgbClr val="CC0000"/>
                </a:solidFill>
                <a:latin typeface="Calibri" pitchFamily="34" charset="0"/>
              </a:rPr>
              <a:t>(бюджет 18М) </a:t>
            </a:r>
            <a:r>
              <a:rPr lang="bg-BG" sz="2000" smtClean="0">
                <a:solidFill>
                  <a:schemeClr val="tx1"/>
                </a:solidFill>
                <a:latin typeface="Calibri" pitchFamily="34" charset="0"/>
              </a:rPr>
              <a:t>-  разработване на м</a:t>
            </a:r>
            <a:r>
              <a:rPr lang="bg-BG" sz="2000" smtClean="0">
                <a:latin typeface="Calibri" pitchFamily="34" charset="0"/>
              </a:rPr>
              <a:t>атериали, технологии и процеси за производство на органични светодиодни повърхности с висока яркост, надеждност, дълъг живот и ниска консумация.</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txBox="1">
            <a:spLocks/>
          </p:cNvSpPr>
          <p:nvPr/>
        </p:nvSpPr>
        <p:spPr bwMode="auto">
          <a:xfrm>
            <a:off x="534988" y="303213"/>
            <a:ext cx="9623425" cy="555625"/>
          </a:xfrm>
          <a:prstGeom prst="rect">
            <a:avLst/>
          </a:prstGeom>
          <a:noFill/>
          <a:ln w="9525">
            <a:noFill/>
            <a:miter lim="800000"/>
            <a:headEnd/>
            <a:tailEnd/>
          </a:ln>
        </p:spPr>
        <p:txBody>
          <a:bodyPr lIns="104306" tIns="52153" rIns="104306" bIns="52153"/>
          <a:lstStyle/>
          <a:p>
            <a:pPr defTabSz="511175" eaLnBrk="0" hangingPunct="0">
              <a:buClr>
                <a:srgbClr val="000000"/>
              </a:buClr>
              <a:buSzPct val="100000"/>
              <a:buFont typeface="Times New Roman" pitchFamily="18" charset="0"/>
              <a:buNone/>
            </a:pPr>
            <a:r>
              <a:rPr lang="bg-BG" sz="3600">
                <a:solidFill>
                  <a:srgbClr val="005FA9"/>
                </a:solidFill>
              </a:rPr>
              <a:t>ИКТ Крос-тематични дейности</a:t>
            </a:r>
            <a:endParaRPr lang="en-GB" sz="3600">
              <a:solidFill>
                <a:srgbClr val="005FA9"/>
              </a:solidFill>
            </a:endParaRPr>
          </a:p>
        </p:txBody>
      </p:sp>
      <p:sp>
        <p:nvSpPr>
          <p:cNvPr id="61442" name="Content Placeholder 2"/>
          <p:cNvSpPr txBox="1">
            <a:spLocks/>
          </p:cNvSpPr>
          <p:nvPr/>
        </p:nvSpPr>
        <p:spPr bwMode="auto">
          <a:xfrm>
            <a:off x="547688" y="844550"/>
            <a:ext cx="9623425" cy="5495925"/>
          </a:xfrm>
          <a:prstGeom prst="rect">
            <a:avLst/>
          </a:prstGeom>
          <a:noFill/>
          <a:ln w="9525">
            <a:noFill/>
            <a:miter lim="800000"/>
            <a:headEnd/>
            <a:tailEnd/>
          </a:ln>
        </p:spPr>
        <p:txBody>
          <a:bodyPr lIns="104306" tIns="52153" rIns="104306" bIns="52153"/>
          <a:lstStyle/>
          <a:p>
            <a:pPr defTabSz="511175" eaLnBrk="0" hangingPunct="0">
              <a:spcBef>
                <a:spcPts val="800"/>
              </a:spcBef>
              <a:buClr>
                <a:srgbClr val="000000"/>
              </a:buClr>
              <a:buSzPct val="100000"/>
              <a:buFont typeface="Arial" charset="0"/>
              <a:buNone/>
            </a:pPr>
            <a:r>
              <a:rPr lang="en-GB" sz="1800">
                <a:solidFill>
                  <a:srgbClr val="0033CC"/>
                </a:solidFill>
              </a:rPr>
              <a:t>ICT </a:t>
            </a:r>
            <a:r>
              <a:rPr lang="bg-BG" sz="1800">
                <a:solidFill>
                  <a:srgbClr val="0033CC"/>
                </a:solidFill>
              </a:rPr>
              <a:t>30-2015</a:t>
            </a:r>
            <a:r>
              <a:rPr lang="en-GB" sz="1800">
                <a:solidFill>
                  <a:srgbClr val="0033CC"/>
                </a:solidFill>
              </a:rPr>
              <a:t>: Internet of Things and platforms for Connected Smart Objects</a:t>
            </a:r>
            <a:r>
              <a:rPr lang="bg-BG" sz="1800">
                <a:solidFill>
                  <a:srgbClr val="0033CC"/>
                </a:solidFill>
              </a:rPr>
              <a:t> (бюджет 51 М)</a:t>
            </a:r>
            <a:endParaRPr lang="en-GB" sz="1800">
              <a:solidFill>
                <a:srgbClr val="0033CC"/>
              </a:solidFill>
            </a:endParaRPr>
          </a:p>
          <a:p>
            <a:pPr marL="846138" lvl="1" indent="-322263" defTabSz="511175" eaLnBrk="0" hangingPunct="0">
              <a:spcBef>
                <a:spcPts val="688"/>
              </a:spcBef>
              <a:buClr>
                <a:srgbClr val="000000"/>
              </a:buClr>
              <a:buSzPct val="100000"/>
              <a:buFont typeface="Arial" charset="0"/>
              <a:buChar char="•"/>
            </a:pPr>
            <a:r>
              <a:rPr lang="bg-BG" sz="1800" b="0">
                <a:solidFill>
                  <a:srgbClr val="000000"/>
                </a:solidFill>
              </a:rPr>
              <a:t>Крос-тематични проекти, засягащи няколко области от </a:t>
            </a:r>
            <a:r>
              <a:rPr lang="en-GB" sz="1800" b="0">
                <a:solidFill>
                  <a:srgbClr val="000000"/>
                </a:solidFill>
              </a:rPr>
              <a:t>LEIT-ICT </a:t>
            </a:r>
            <a:r>
              <a:rPr lang="bg-BG" sz="1800" b="0">
                <a:solidFill>
                  <a:srgbClr val="000000"/>
                </a:solidFill>
              </a:rPr>
              <a:t>- интеграция на интелигентни системи, интелигентни мрежи, големи масиви от  данни (</a:t>
            </a:r>
            <a:r>
              <a:rPr lang="en-GB" sz="1800" b="0">
                <a:solidFill>
                  <a:srgbClr val="000000"/>
                </a:solidFill>
              </a:rPr>
              <a:t>big data)</a:t>
            </a:r>
            <a:r>
              <a:rPr lang="bg-BG" sz="1800" b="0">
                <a:solidFill>
                  <a:srgbClr val="000000"/>
                </a:solidFill>
              </a:rPr>
              <a:t> и  обединяват различни технологии и изследователски и иновационни общности.</a:t>
            </a:r>
            <a:r>
              <a:rPr lang="en-GB" sz="1800" b="0">
                <a:solidFill>
                  <a:srgbClr val="000000"/>
                </a:solidFill>
              </a:rPr>
              <a:t> </a:t>
            </a:r>
          </a:p>
          <a:p>
            <a:pPr defTabSz="511175" eaLnBrk="0" hangingPunct="0">
              <a:spcBef>
                <a:spcPts val="800"/>
              </a:spcBef>
              <a:buClr>
                <a:srgbClr val="000000"/>
              </a:buClr>
              <a:buSzPct val="100000"/>
              <a:buFont typeface="Arial" charset="0"/>
              <a:buNone/>
            </a:pPr>
            <a:r>
              <a:rPr lang="en-GB" sz="1800">
                <a:solidFill>
                  <a:srgbClr val="CC0000"/>
                </a:solidFill>
              </a:rPr>
              <a:t>ICT 3</a:t>
            </a:r>
            <a:r>
              <a:rPr lang="bg-BG" sz="1800">
                <a:solidFill>
                  <a:srgbClr val="CC0000"/>
                </a:solidFill>
              </a:rPr>
              <a:t>1-2014</a:t>
            </a:r>
            <a:r>
              <a:rPr lang="en-GB" sz="1800">
                <a:solidFill>
                  <a:srgbClr val="CC0000"/>
                </a:solidFill>
              </a:rPr>
              <a:t>: Human-centric Digital Age</a:t>
            </a:r>
            <a:r>
              <a:rPr lang="en-GB" sz="1800" b="0">
                <a:solidFill>
                  <a:srgbClr val="000000"/>
                </a:solidFill>
              </a:rPr>
              <a:t> </a:t>
            </a:r>
            <a:r>
              <a:rPr lang="bg-BG" sz="1800">
                <a:solidFill>
                  <a:srgbClr val="CC0000"/>
                </a:solidFill>
              </a:rPr>
              <a:t>(бюджет 7М)</a:t>
            </a:r>
          </a:p>
          <a:p>
            <a:pPr marL="846138" lvl="1" indent="-322263" defTabSz="511175" eaLnBrk="0" hangingPunct="0">
              <a:spcBef>
                <a:spcPts val="800"/>
              </a:spcBef>
              <a:buClr>
                <a:srgbClr val="000000"/>
              </a:buClr>
              <a:buSzPct val="100000"/>
              <a:buFont typeface="Arial" charset="0"/>
              <a:buChar char="•"/>
            </a:pPr>
            <a:r>
              <a:rPr lang="bg-BG" sz="1800" b="0">
                <a:solidFill>
                  <a:srgbClr val="000000"/>
                </a:solidFill>
              </a:rPr>
              <a:t>Изследвания на влиянието на ИКТ, електронните мрежи и цифровите социални медии върху промените в нагласите и начините по които хората се държат, мислят, взаимодействат и се социализират като личности, граждани, работещи и потребители в един хипер свързан свят.</a:t>
            </a:r>
          </a:p>
          <a:p>
            <a:pPr defTabSz="511175" eaLnBrk="0" hangingPunct="0">
              <a:spcBef>
                <a:spcPts val="800"/>
              </a:spcBef>
              <a:buClr>
                <a:srgbClr val="000000"/>
              </a:buClr>
              <a:buSzPct val="100000"/>
              <a:buFont typeface="Arial" charset="0"/>
              <a:buNone/>
            </a:pPr>
            <a:r>
              <a:rPr lang="en-GB" sz="1800">
                <a:solidFill>
                  <a:srgbClr val="CC0000"/>
                </a:solidFill>
              </a:rPr>
              <a:t>ICT 3</a:t>
            </a:r>
            <a:r>
              <a:rPr lang="bg-BG" sz="1800">
                <a:solidFill>
                  <a:srgbClr val="CC0000"/>
                </a:solidFill>
              </a:rPr>
              <a:t>2-2014</a:t>
            </a:r>
            <a:r>
              <a:rPr lang="en-GB" sz="1800">
                <a:solidFill>
                  <a:srgbClr val="CC0000"/>
                </a:solidFill>
              </a:rPr>
              <a:t>: Cyber-security, Trustworthy ICT</a:t>
            </a:r>
            <a:r>
              <a:rPr lang="en-GB" sz="1800" b="0">
                <a:solidFill>
                  <a:srgbClr val="000000"/>
                </a:solidFill>
              </a:rPr>
              <a:t> </a:t>
            </a:r>
            <a:r>
              <a:rPr lang="bg-BG" sz="1800">
                <a:solidFill>
                  <a:srgbClr val="CC0000"/>
                </a:solidFill>
              </a:rPr>
              <a:t>(бюджет 38 М)</a:t>
            </a:r>
          </a:p>
          <a:p>
            <a:pPr marL="846138" lvl="1" indent="-322263" defTabSz="511175" eaLnBrk="0" hangingPunct="0">
              <a:spcBef>
                <a:spcPts val="800"/>
              </a:spcBef>
              <a:buClr>
                <a:srgbClr val="000000"/>
              </a:buClr>
              <a:buSzPct val="100000"/>
              <a:buFont typeface="Arial" charset="0"/>
              <a:buChar char="•"/>
            </a:pPr>
            <a:r>
              <a:rPr lang="bg-BG" sz="1800" b="0">
                <a:solidFill>
                  <a:schemeClr val="tx1"/>
                </a:solidFill>
              </a:rPr>
              <a:t>Разработването и тестване на нова парадигма за обезпечаване на сигурността в кибер-пространството (</a:t>
            </a:r>
            <a:r>
              <a:rPr lang="en-GB" sz="1800" b="0">
                <a:solidFill>
                  <a:schemeClr val="tx1"/>
                </a:solidFill>
              </a:rPr>
              <a:t>security</a:t>
            </a:r>
            <a:r>
              <a:rPr lang="ru-RU" sz="1800" b="0">
                <a:solidFill>
                  <a:schemeClr val="tx1"/>
                </a:solidFill>
              </a:rPr>
              <a:t>-</a:t>
            </a:r>
            <a:r>
              <a:rPr lang="en-GB" sz="1800" b="0">
                <a:solidFill>
                  <a:schemeClr val="tx1"/>
                </a:solidFill>
              </a:rPr>
              <a:t>by</a:t>
            </a:r>
            <a:r>
              <a:rPr lang="ru-RU" sz="1800" b="0">
                <a:solidFill>
                  <a:schemeClr val="tx1"/>
                </a:solidFill>
              </a:rPr>
              <a:t>-</a:t>
            </a:r>
            <a:r>
              <a:rPr lang="en-GB" sz="1800" b="0">
                <a:solidFill>
                  <a:schemeClr val="tx1"/>
                </a:solidFill>
              </a:rPr>
              <a:t>design</a:t>
            </a:r>
            <a:r>
              <a:rPr lang="bg-BG" sz="1800" b="0">
                <a:solidFill>
                  <a:schemeClr val="tx1"/>
                </a:solidFill>
              </a:rPr>
              <a:t>) – сигурност от край до край</a:t>
            </a:r>
            <a:r>
              <a:rPr lang="ru-RU" sz="1800" b="0">
                <a:solidFill>
                  <a:schemeClr val="tx1"/>
                </a:solidFill>
              </a:rPr>
              <a:t> </a:t>
            </a:r>
            <a:r>
              <a:rPr lang="bg-BG" sz="1800" b="0">
                <a:solidFill>
                  <a:schemeClr val="tx1"/>
                </a:solidFill>
              </a:rPr>
              <a:t>на всички хардуерни и софтуерни нива на ИКТ системите, приложенията, които поддържат и услугите ,които предоставят, както и на мрежите, в които взаимодействат.</a:t>
            </a:r>
            <a:r>
              <a:rPr lang="ru-RU" sz="1800">
                <a:solidFill>
                  <a:schemeClr val="tx1"/>
                </a:solidFill>
              </a:rPr>
              <a:t> Допълва се с програма 7 от третия стълб на Хоризонт 2020 «Сигурни общества».</a:t>
            </a:r>
            <a:endParaRPr lang="bg-BG" sz="1800" b="0">
              <a:solidFill>
                <a:schemeClr val="tx1"/>
              </a:solidFill>
            </a:endParaRPr>
          </a:p>
          <a:p>
            <a:pPr defTabSz="511175" eaLnBrk="0" hangingPunct="0">
              <a:spcBef>
                <a:spcPts val="200"/>
              </a:spcBef>
              <a:buClr>
                <a:srgbClr val="000000"/>
              </a:buClr>
              <a:buSzPct val="100000"/>
              <a:buFont typeface="Arial" charset="0"/>
              <a:buNone/>
            </a:pPr>
            <a:r>
              <a:rPr lang="en-GB" sz="1800">
                <a:solidFill>
                  <a:srgbClr val="CC0000"/>
                </a:solidFill>
              </a:rPr>
              <a:t>ICT 3</a:t>
            </a:r>
            <a:r>
              <a:rPr lang="bg-BG" sz="1800">
                <a:solidFill>
                  <a:srgbClr val="CC0000"/>
                </a:solidFill>
              </a:rPr>
              <a:t>3-2014</a:t>
            </a:r>
            <a:r>
              <a:rPr lang="en-GB" sz="1800">
                <a:solidFill>
                  <a:srgbClr val="CC0000"/>
                </a:solidFill>
              </a:rPr>
              <a:t>: Trans-national co-operation among National Contact Points </a:t>
            </a:r>
            <a:r>
              <a:rPr lang="bg-BG" sz="1800">
                <a:solidFill>
                  <a:srgbClr val="CC0000"/>
                </a:solidFill>
              </a:rPr>
              <a:t>(бюджет 4М)</a:t>
            </a:r>
            <a:endParaRPr lang="en-GB" sz="1800">
              <a:solidFill>
                <a:srgbClr val="CC0000"/>
              </a:solidFill>
            </a:endParaRPr>
          </a:p>
          <a:p>
            <a:pPr marL="846138" lvl="1" indent="-322263" defTabSz="511175" eaLnBrk="0" hangingPunct="0">
              <a:spcBef>
                <a:spcPts val="688"/>
              </a:spcBef>
              <a:buClr>
                <a:srgbClr val="000000"/>
              </a:buClr>
              <a:buSzPct val="100000"/>
              <a:buFont typeface="Arial" charset="0"/>
              <a:buChar char="•"/>
            </a:pPr>
            <a:r>
              <a:rPr lang="bg-BG" sz="1800" b="0">
                <a:solidFill>
                  <a:srgbClr val="000000"/>
                </a:solidFill>
              </a:rPr>
              <a:t>Подкрепа за развитие на капацитета на мрежата от национални контактни лица по програма ИКТ. </a:t>
            </a:r>
            <a:endParaRPr lang="en-GB" sz="1800" b="0">
              <a:solidFill>
                <a:srgbClr val="00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txBox="1">
            <a:spLocks/>
          </p:cNvSpPr>
          <p:nvPr/>
        </p:nvSpPr>
        <p:spPr bwMode="auto">
          <a:xfrm>
            <a:off x="534988" y="303213"/>
            <a:ext cx="9623425" cy="755650"/>
          </a:xfrm>
          <a:prstGeom prst="rect">
            <a:avLst/>
          </a:prstGeom>
          <a:noFill/>
          <a:ln w="9525">
            <a:noFill/>
            <a:miter lim="800000"/>
            <a:headEnd/>
            <a:tailEnd/>
          </a:ln>
        </p:spPr>
        <p:txBody>
          <a:bodyPr lIns="104306" tIns="52153" rIns="104306" bIns="52153"/>
          <a:lstStyle/>
          <a:p>
            <a:pPr defTabSz="511175" eaLnBrk="0" hangingPunct="0">
              <a:buClr>
                <a:srgbClr val="000000"/>
              </a:buClr>
              <a:buSzPct val="100000"/>
              <a:buFont typeface="Times New Roman" pitchFamily="18" charset="0"/>
              <a:buNone/>
            </a:pPr>
            <a:r>
              <a:rPr lang="bg-BG" sz="3600">
                <a:solidFill>
                  <a:srgbClr val="005FA9"/>
                </a:solidFill>
              </a:rPr>
              <a:t>ИКТ Иновационни действия</a:t>
            </a:r>
            <a:endParaRPr lang="en-GB" sz="3600">
              <a:solidFill>
                <a:srgbClr val="005FA9"/>
              </a:solidFill>
            </a:endParaRPr>
          </a:p>
        </p:txBody>
      </p:sp>
      <p:sp>
        <p:nvSpPr>
          <p:cNvPr id="62466" name="Content Placeholder 2"/>
          <p:cNvSpPr txBox="1">
            <a:spLocks/>
          </p:cNvSpPr>
          <p:nvPr/>
        </p:nvSpPr>
        <p:spPr bwMode="auto">
          <a:xfrm>
            <a:off x="495300" y="938213"/>
            <a:ext cx="9625013" cy="5972175"/>
          </a:xfrm>
          <a:prstGeom prst="rect">
            <a:avLst/>
          </a:prstGeom>
          <a:noFill/>
          <a:ln w="9525">
            <a:noFill/>
            <a:miter lim="800000"/>
            <a:headEnd/>
            <a:tailEnd/>
          </a:ln>
        </p:spPr>
        <p:txBody>
          <a:bodyPr lIns="104306" tIns="52153" rIns="104306" bIns="52153"/>
          <a:lstStyle/>
          <a:p>
            <a:pPr marL="522288" indent="-522288" defTabSz="511175" eaLnBrk="0" hangingPunct="0">
              <a:spcBef>
                <a:spcPts val="913"/>
              </a:spcBef>
              <a:buClr>
                <a:srgbClr val="000000"/>
              </a:buClr>
              <a:buSzPct val="100000"/>
              <a:buFont typeface="Arial" charset="0"/>
              <a:buNone/>
            </a:pPr>
            <a:r>
              <a:rPr lang="bg-BG" sz="2400" b="0">
                <a:solidFill>
                  <a:srgbClr val="000000"/>
                </a:solidFill>
              </a:rPr>
              <a:t>Организирана в три теми:</a:t>
            </a:r>
            <a:endParaRPr lang="en-GB" sz="2400" b="0">
              <a:solidFill>
                <a:srgbClr val="000000"/>
              </a:solidFill>
            </a:endParaRPr>
          </a:p>
          <a:p>
            <a:pPr marL="846138" lvl="1" indent="-322263" defTabSz="511175" eaLnBrk="0" hangingPunct="0">
              <a:spcBef>
                <a:spcPts val="800"/>
              </a:spcBef>
              <a:buClr>
                <a:srgbClr val="000000"/>
              </a:buClr>
              <a:buSzPct val="100000"/>
              <a:buFont typeface="Arial" charset="0"/>
              <a:buNone/>
            </a:pPr>
            <a:r>
              <a:rPr lang="en-GB" sz="2100">
                <a:solidFill>
                  <a:schemeClr val="accent2"/>
                </a:solidFill>
              </a:rPr>
              <a:t>ICT 3</a:t>
            </a:r>
            <a:r>
              <a:rPr lang="bg-BG" sz="2100">
                <a:solidFill>
                  <a:schemeClr val="accent2"/>
                </a:solidFill>
              </a:rPr>
              <a:t>4-2015</a:t>
            </a:r>
            <a:r>
              <a:rPr lang="en-GB" sz="2100">
                <a:solidFill>
                  <a:schemeClr val="accent2"/>
                </a:solidFill>
              </a:rPr>
              <a:t>: Support for access to finance </a:t>
            </a:r>
            <a:r>
              <a:rPr lang="bg-BG" sz="2100">
                <a:solidFill>
                  <a:schemeClr val="accent2"/>
                </a:solidFill>
              </a:rPr>
              <a:t>(бюджет15М)</a:t>
            </a:r>
            <a:endParaRPr lang="en-GB" sz="2100">
              <a:solidFill>
                <a:schemeClr val="accent2"/>
              </a:solidFill>
            </a:endParaRPr>
          </a:p>
          <a:p>
            <a:pPr marL="846138" lvl="1" indent="-322263" defTabSz="511175" eaLnBrk="0" hangingPunct="0">
              <a:spcBef>
                <a:spcPts val="800"/>
              </a:spcBef>
              <a:buClr>
                <a:srgbClr val="000000"/>
              </a:buClr>
              <a:buSzPct val="100000"/>
              <a:buFont typeface="Arial" charset="0"/>
              <a:buChar char="•"/>
            </a:pPr>
            <a:r>
              <a:rPr lang="bg-BG" sz="1800" b="0">
                <a:solidFill>
                  <a:srgbClr val="000000"/>
                </a:solidFill>
              </a:rPr>
              <a:t>Пилотно действие за бизнес ангели, които да инвестират в иновативни ИКТ фирми. Изпълнява се чрез Европейския инвестиционен фонд и се координира с частта “Достъп до рисково финансиране” от Хоризонт 2020.</a:t>
            </a:r>
            <a:r>
              <a:rPr lang="en-GB" sz="1800" b="0">
                <a:solidFill>
                  <a:srgbClr val="000000"/>
                </a:solidFill>
              </a:rPr>
              <a:t> </a:t>
            </a:r>
          </a:p>
          <a:p>
            <a:pPr marL="846138" lvl="1" indent="-322263" defTabSz="511175" eaLnBrk="0" hangingPunct="0">
              <a:spcBef>
                <a:spcPts val="800"/>
              </a:spcBef>
              <a:buClr>
                <a:srgbClr val="000000"/>
              </a:buClr>
              <a:buSzPct val="100000"/>
              <a:buFont typeface="Arial" charset="0"/>
              <a:buNone/>
            </a:pPr>
            <a:r>
              <a:rPr lang="en-GB" sz="2100">
                <a:solidFill>
                  <a:srgbClr val="CC0000"/>
                </a:solidFill>
              </a:rPr>
              <a:t>ICT 3</a:t>
            </a:r>
            <a:r>
              <a:rPr lang="bg-BG" sz="2100">
                <a:solidFill>
                  <a:srgbClr val="CC0000"/>
                </a:solidFill>
              </a:rPr>
              <a:t>5-2014</a:t>
            </a:r>
            <a:r>
              <a:rPr lang="en-GB" sz="2100">
                <a:solidFill>
                  <a:srgbClr val="CC0000"/>
                </a:solidFill>
              </a:rPr>
              <a:t>: Innovation and Entrepreneurship Support </a:t>
            </a:r>
            <a:r>
              <a:rPr lang="bg-BG" sz="2100">
                <a:solidFill>
                  <a:srgbClr val="CC0000"/>
                </a:solidFill>
              </a:rPr>
              <a:t>(бюджет 7 М)</a:t>
            </a:r>
            <a:endParaRPr lang="en-GB" sz="2100">
              <a:solidFill>
                <a:srgbClr val="CC0000"/>
              </a:solidFill>
            </a:endParaRPr>
          </a:p>
          <a:p>
            <a:pPr marL="1300163" lvl="2" indent="-257175" defTabSz="511175" eaLnBrk="0" hangingPunct="0">
              <a:lnSpc>
                <a:spcPct val="55000"/>
              </a:lnSpc>
              <a:spcBef>
                <a:spcPts val="800"/>
              </a:spcBef>
              <a:buClr>
                <a:srgbClr val="000000"/>
              </a:buClr>
              <a:buSzPct val="100000"/>
              <a:buFont typeface="Arial" charset="0"/>
              <a:buChar char="•"/>
            </a:pPr>
            <a:r>
              <a:rPr lang="bg-BG" sz="1800" b="0">
                <a:solidFill>
                  <a:srgbClr val="000000"/>
                </a:solidFill>
              </a:rPr>
              <a:t>Състезания/конкурси за бизнес идеи в университетите и висшите училища</a:t>
            </a:r>
            <a:endParaRPr lang="en-GB" sz="1800" b="0">
              <a:solidFill>
                <a:srgbClr val="000000"/>
              </a:solidFill>
            </a:endParaRPr>
          </a:p>
          <a:p>
            <a:pPr marL="1300163" lvl="2" indent="-257175" defTabSz="511175" eaLnBrk="0" hangingPunct="0">
              <a:lnSpc>
                <a:spcPct val="55000"/>
              </a:lnSpc>
              <a:spcBef>
                <a:spcPts val="688"/>
              </a:spcBef>
              <a:buClr>
                <a:srgbClr val="000000"/>
              </a:buClr>
              <a:buSzPct val="100000"/>
              <a:buFont typeface="Arial" charset="0"/>
              <a:buChar char="•"/>
            </a:pPr>
            <a:r>
              <a:rPr lang="bg-BG" sz="1800" b="0">
                <a:solidFill>
                  <a:srgbClr val="000000"/>
                </a:solidFill>
              </a:rPr>
              <a:t>Лятна академия за предприемачество в областта на ИКТ</a:t>
            </a:r>
            <a:endParaRPr lang="en-GB" sz="1800" b="0">
              <a:solidFill>
                <a:srgbClr val="000000"/>
              </a:solidFill>
            </a:endParaRPr>
          </a:p>
          <a:p>
            <a:pPr marL="1300163" lvl="2" indent="-257175" defTabSz="511175" eaLnBrk="0" hangingPunct="0">
              <a:lnSpc>
                <a:spcPct val="55000"/>
              </a:lnSpc>
              <a:spcBef>
                <a:spcPts val="688"/>
              </a:spcBef>
              <a:buClr>
                <a:srgbClr val="000000"/>
              </a:buClr>
              <a:buSzPct val="100000"/>
              <a:buFont typeface="Arial" charset="0"/>
              <a:buChar char="•"/>
            </a:pPr>
            <a:r>
              <a:rPr lang="bg-BG" sz="1800" b="0">
                <a:solidFill>
                  <a:srgbClr val="000000"/>
                </a:solidFill>
              </a:rPr>
              <a:t>Лаборатории за предприемачи в областта на ИКТ</a:t>
            </a:r>
            <a:endParaRPr lang="en-GB" sz="1800" b="0">
              <a:solidFill>
                <a:srgbClr val="000000"/>
              </a:solidFill>
            </a:endParaRPr>
          </a:p>
          <a:p>
            <a:pPr marL="1300163" lvl="2" indent="-257175" defTabSz="511175" eaLnBrk="0" hangingPunct="0">
              <a:lnSpc>
                <a:spcPct val="55000"/>
              </a:lnSpc>
              <a:spcBef>
                <a:spcPts val="688"/>
              </a:spcBef>
              <a:buClr>
                <a:srgbClr val="000000"/>
              </a:buClr>
              <a:buSzPct val="100000"/>
              <a:buFont typeface="Arial" charset="0"/>
              <a:buChar char="•"/>
            </a:pPr>
            <a:r>
              <a:rPr lang="bg-BG" sz="1800" b="0">
                <a:solidFill>
                  <a:srgbClr val="000000"/>
                </a:solidFill>
              </a:rPr>
              <a:t>Кампания за развитие на предприемаческата култура в иновативни ИКТ сектори</a:t>
            </a:r>
            <a:endParaRPr lang="en-GB" sz="1800" b="0">
              <a:solidFill>
                <a:srgbClr val="000000"/>
              </a:solidFill>
            </a:endParaRPr>
          </a:p>
          <a:p>
            <a:pPr marL="1300163" lvl="2" indent="-257175" defTabSz="511175" eaLnBrk="0" hangingPunct="0">
              <a:lnSpc>
                <a:spcPct val="55000"/>
              </a:lnSpc>
              <a:spcBef>
                <a:spcPts val="688"/>
              </a:spcBef>
              <a:buClr>
                <a:srgbClr val="000000"/>
              </a:buClr>
              <a:buSzPct val="100000"/>
              <a:buFont typeface="Arial" charset="0"/>
              <a:buChar char="•"/>
            </a:pPr>
            <a:r>
              <a:rPr lang="bg-BG" sz="1800" b="0">
                <a:solidFill>
                  <a:srgbClr val="000000"/>
                </a:solidFill>
              </a:rPr>
              <a:t>Подкрепа за определяне и раздаване на стимулиращи награди</a:t>
            </a:r>
          </a:p>
          <a:p>
            <a:pPr marL="846138" lvl="1" indent="-322263" defTabSz="511175" eaLnBrk="0" hangingPunct="0">
              <a:spcBef>
                <a:spcPts val="688"/>
              </a:spcBef>
              <a:buClr>
                <a:srgbClr val="000000"/>
              </a:buClr>
              <a:buSzPct val="100000"/>
              <a:buFont typeface="Arial" charset="0"/>
              <a:buNone/>
            </a:pPr>
            <a:r>
              <a:rPr lang="bg-BG" sz="2000">
                <a:solidFill>
                  <a:schemeClr val="accent2"/>
                </a:solidFill>
              </a:rPr>
              <a:t>ICT 36 – 2015: Pre-commercial procurement open to all areas of public interest requiring new ICT solutions (бюджет 4М)</a:t>
            </a:r>
            <a:endParaRPr lang="bg-BG" sz="2000" b="0">
              <a:solidFill>
                <a:schemeClr val="accent2"/>
              </a:solidFill>
            </a:endParaRPr>
          </a:p>
          <a:p>
            <a:pPr marL="1300163" lvl="2" indent="-257175" defTabSz="511175" eaLnBrk="0" hangingPunct="0">
              <a:spcBef>
                <a:spcPts val="688"/>
              </a:spcBef>
              <a:buClr>
                <a:srgbClr val="000000"/>
              </a:buClr>
              <a:buSzPct val="100000"/>
              <a:buFont typeface="Arial" charset="0"/>
              <a:buChar char="•"/>
            </a:pPr>
            <a:r>
              <a:rPr lang="bg-BG" sz="1800" b="0">
                <a:solidFill>
                  <a:srgbClr val="000000"/>
                </a:solidFill>
              </a:rPr>
              <a:t>Пред-пазарни обществени поръчки за разработване и валидиране на иновативни ИКТ решения в сектори от висок обществен интерес</a:t>
            </a:r>
            <a:endParaRPr lang="en-GB" sz="1800" b="0">
              <a:solidFill>
                <a:srgbClr val="000000"/>
              </a:solidFill>
            </a:endParaRPr>
          </a:p>
          <a:p>
            <a:pPr marL="846138" lvl="1" indent="-322263" defTabSz="511175" eaLnBrk="0" hangingPunct="0">
              <a:spcBef>
                <a:spcPts val="688"/>
              </a:spcBef>
              <a:buClr>
                <a:srgbClr val="000000"/>
              </a:buClr>
              <a:buSzPct val="100000"/>
              <a:buFont typeface="Arial" charset="0"/>
              <a:buNone/>
            </a:pPr>
            <a:r>
              <a:rPr lang="en-GB" sz="2000">
                <a:solidFill>
                  <a:srgbClr val="CC0000"/>
                </a:solidFill>
              </a:rPr>
              <a:t>ICT3</a:t>
            </a:r>
            <a:r>
              <a:rPr lang="bg-BG" sz="2000">
                <a:solidFill>
                  <a:srgbClr val="CC0000"/>
                </a:solidFill>
              </a:rPr>
              <a:t>7-2014 -2015</a:t>
            </a:r>
            <a:r>
              <a:rPr lang="en-GB" sz="2000">
                <a:solidFill>
                  <a:srgbClr val="CC0000"/>
                </a:solidFill>
              </a:rPr>
              <a:t>: Open Disruptive Innovation Scheme</a:t>
            </a:r>
            <a:r>
              <a:rPr lang="bg-BG" sz="2000">
                <a:solidFill>
                  <a:srgbClr val="CC0000"/>
                </a:solidFill>
              </a:rPr>
              <a:t> (Бюджет 45М + 45М)</a:t>
            </a:r>
            <a:endParaRPr lang="en-GB" sz="2000">
              <a:solidFill>
                <a:srgbClr val="CC0000"/>
              </a:solidFill>
            </a:endParaRPr>
          </a:p>
          <a:p>
            <a:pPr marL="1300163" lvl="2" indent="-257175" defTabSz="511175" eaLnBrk="0" hangingPunct="0">
              <a:spcBef>
                <a:spcPts val="688"/>
              </a:spcBef>
              <a:buClr>
                <a:srgbClr val="000000"/>
              </a:buClr>
              <a:buSzPct val="100000"/>
              <a:buFont typeface="Arial" charset="0"/>
              <a:buChar char="•"/>
            </a:pPr>
            <a:r>
              <a:rPr lang="bg-BG" sz="1800" b="0">
                <a:solidFill>
                  <a:srgbClr val="000000"/>
                </a:solidFill>
              </a:rPr>
              <a:t>Инструмент за МСП за разработване и внедряване на нови продукти и услуги</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re 1"/>
          <p:cNvSpPr>
            <a:spLocks noGrp="1"/>
          </p:cNvSpPr>
          <p:nvPr>
            <p:ph type="title" idx="4294967295"/>
          </p:nvPr>
        </p:nvSpPr>
        <p:spPr bwMode="auto">
          <a:xfrm>
            <a:off x="534988" y="303213"/>
            <a:ext cx="9623425" cy="1260475"/>
          </a:xfrm>
          <a:prstGeom prst="rect">
            <a:avLst/>
          </a:prstGeom>
          <a:noFill/>
          <a:ln>
            <a:miter lim="800000"/>
            <a:headEnd/>
            <a:tailEnd/>
          </a:ln>
        </p:spPr>
        <p:txBody>
          <a:bodyPr lIns="104269" tIns="52135" rIns="104269" bIns="52135"/>
          <a:lstStyle/>
          <a:p>
            <a:r>
              <a:rPr lang="bg-BG" smtClean="0">
                <a:latin typeface="Calibri" pitchFamily="34" charset="0"/>
              </a:rPr>
              <a:t>Международно сътрудничество</a:t>
            </a:r>
            <a:endParaRPr lang="fr-BE" smtClean="0">
              <a:latin typeface="Calibri" pitchFamily="34" charset="0"/>
            </a:endParaRPr>
          </a:p>
        </p:txBody>
      </p:sp>
      <p:sp>
        <p:nvSpPr>
          <p:cNvPr id="63490" name="Espace réservé du contenu 2"/>
          <p:cNvSpPr>
            <a:spLocks noGrp="1"/>
          </p:cNvSpPr>
          <p:nvPr>
            <p:ph idx="4294967295"/>
          </p:nvPr>
        </p:nvSpPr>
        <p:spPr bwMode="auto">
          <a:xfrm>
            <a:off x="547688" y="1319213"/>
            <a:ext cx="9623425" cy="4991100"/>
          </a:xfrm>
          <a:prstGeom prst="rect">
            <a:avLst/>
          </a:prstGeom>
          <a:noFill/>
          <a:ln>
            <a:miter lim="800000"/>
            <a:headEnd/>
            <a:tailEnd/>
          </a:ln>
        </p:spPr>
        <p:txBody>
          <a:bodyPr lIns="104269" tIns="52135" rIns="104269" bIns="52135"/>
          <a:lstStyle/>
          <a:p>
            <a:pPr marL="457200" indent="-457200" defTabSz="447675">
              <a:lnSpc>
                <a:spcPct val="80000"/>
              </a:lnSpc>
              <a:buFont typeface="Arial" charset="0"/>
              <a:buNone/>
            </a:pPr>
            <a:r>
              <a:rPr lang="bg-BG" sz="2000" b="1" smtClean="0">
                <a:latin typeface="Calibri" pitchFamily="34" charset="0"/>
              </a:rPr>
              <a:t>Два координирани конкурса:</a:t>
            </a:r>
            <a:r>
              <a:rPr lang="en-GB" sz="2000" b="1" smtClean="0">
                <a:latin typeface="Calibri" pitchFamily="34" charset="0"/>
              </a:rPr>
              <a:t> </a:t>
            </a:r>
          </a:p>
          <a:p>
            <a:pPr marL="915988" lvl="1" indent="-457200" defTabSz="447675">
              <a:lnSpc>
                <a:spcPct val="80000"/>
              </a:lnSpc>
              <a:buFont typeface="Arial" charset="0"/>
              <a:buChar char="•"/>
            </a:pPr>
            <a:r>
              <a:rPr lang="en-GB" sz="2000" b="1" smtClean="0">
                <a:solidFill>
                  <a:srgbClr val="CC0000"/>
                </a:solidFill>
                <a:latin typeface="Calibri" pitchFamily="34" charset="0"/>
              </a:rPr>
              <a:t>EUJ</a:t>
            </a:r>
            <a:r>
              <a:rPr lang="bg-BG" sz="2000" b="1" smtClean="0">
                <a:solidFill>
                  <a:srgbClr val="CC0000"/>
                </a:solidFill>
                <a:latin typeface="Calibri" pitchFamily="34" charset="0"/>
              </a:rPr>
              <a:t>-2014</a:t>
            </a:r>
            <a:r>
              <a:rPr lang="en-GB" sz="2000" b="1" smtClean="0">
                <a:solidFill>
                  <a:srgbClr val="CC0000"/>
                </a:solidFill>
                <a:latin typeface="Calibri" pitchFamily="34" charset="0"/>
              </a:rPr>
              <a:t>:</a:t>
            </a:r>
            <a:r>
              <a:rPr lang="en-GB" sz="2000" smtClean="0">
                <a:latin typeface="Calibri" pitchFamily="34" charset="0"/>
              </a:rPr>
              <a:t> </a:t>
            </a:r>
            <a:r>
              <a:rPr lang="en-GB" sz="2000" b="1" smtClean="0">
                <a:solidFill>
                  <a:srgbClr val="CC0000"/>
                </a:solidFill>
                <a:latin typeface="Calibri" pitchFamily="34" charset="0"/>
              </a:rPr>
              <a:t>Research and Development Cooperation in Net Futures</a:t>
            </a:r>
            <a:r>
              <a:rPr lang="en-GB" sz="2000" smtClean="0">
                <a:latin typeface="Calibri" pitchFamily="34" charset="0"/>
              </a:rPr>
              <a:t> </a:t>
            </a:r>
            <a:r>
              <a:rPr lang="bg-BG" sz="2000" b="1" smtClean="0">
                <a:solidFill>
                  <a:srgbClr val="CC0000"/>
                </a:solidFill>
                <a:latin typeface="Calibri" pitchFamily="34" charset="0"/>
              </a:rPr>
              <a:t>(бюджет 6М)</a:t>
            </a:r>
            <a:r>
              <a:rPr lang="bg-BG" sz="2000" smtClean="0">
                <a:latin typeface="Calibri" pitchFamily="34" charset="0"/>
              </a:rPr>
              <a:t>  -сътрудничество между ЕС и Япония в областта на бъдещите мрежи</a:t>
            </a:r>
            <a:r>
              <a:rPr lang="en-GB" sz="2000" smtClean="0">
                <a:latin typeface="Calibri" pitchFamily="34" charset="0"/>
              </a:rPr>
              <a:t> </a:t>
            </a:r>
          </a:p>
          <a:p>
            <a:pPr marL="915988" lvl="1" indent="-457200" defTabSz="447675">
              <a:buFontTx/>
              <a:buChar char="•"/>
            </a:pPr>
            <a:r>
              <a:rPr lang="en-GB" sz="2000" b="1" smtClean="0">
                <a:solidFill>
                  <a:schemeClr val="accent2"/>
                </a:solidFill>
                <a:latin typeface="Calibri" pitchFamily="34" charset="0"/>
              </a:rPr>
              <a:t>EUB</a:t>
            </a:r>
            <a:r>
              <a:rPr lang="bg-BG" sz="2000" b="1" smtClean="0">
                <a:solidFill>
                  <a:schemeClr val="accent2"/>
                </a:solidFill>
                <a:latin typeface="Calibri" pitchFamily="34" charset="0"/>
              </a:rPr>
              <a:t>-2015 </a:t>
            </a:r>
            <a:r>
              <a:rPr lang="en-GB" sz="2000" b="1" smtClean="0">
                <a:solidFill>
                  <a:schemeClr val="accent2"/>
                </a:solidFill>
                <a:latin typeface="Calibri" pitchFamily="34" charset="0"/>
              </a:rPr>
              <a:t>: Research and Development Cooperation in Advanced Cyber Infrastructure</a:t>
            </a:r>
            <a:r>
              <a:rPr lang="en-GB" sz="2000" smtClean="0">
                <a:solidFill>
                  <a:schemeClr val="accent2"/>
                </a:solidFill>
                <a:latin typeface="Calibri" pitchFamily="34" charset="0"/>
              </a:rPr>
              <a:t> </a:t>
            </a:r>
            <a:r>
              <a:rPr lang="bg-BG" sz="2000" b="1" smtClean="0">
                <a:solidFill>
                  <a:schemeClr val="accent2"/>
                </a:solidFill>
                <a:latin typeface="Calibri" pitchFamily="34" charset="0"/>
              </a:rPr>
              <a:t>(бюджет 7М)</a:t>
            </a:r>
            <a:r>
              <a:rPr lang="bg-BG" sz="2000" smtClean="0">
                <a:solidFill>
                  <a:schemeClr val="accent2"/>
                </a:solidFill>
                <a:latin typeface="Calibri" pitchFamily="34" charset="0"/>
              </a:rPr>
              <a:t> – </a:t>
            </a:r>
            <a:r>
              <a:rPr lang="bg-BG" sz="2000" smtClean="0">
                <a:latin typeface="Calibri" pitchFamily="34" charset="0"/>
              </a:rPr>
              <a:t>Сътрудничество между ЕС и Бразилия за изграждане на усъвършенствана кибер-инфраструктура</a:t>
            </a:r>
            <a:r>
              <a:rPr lang="en-GB" sz="2000" smtClean="0">
                <a:latin typeface="Calibri" pitchFamily="34" charset="0"/>
              </a:rPr>
              <a:t> </a:t>
            </a:r>
          </a:p>
          <a:p>
            <a:pPr marL="457200" indent="-457200" defTabSz="447675">
              <a:lnSpc>
                <a:spcPct val="80000"/>
              </a:lnSpc>
              <a:spcBef>
                <a:spcPts val="900"/>
              </a:spcBef>
              <a:spcAft>
                <a:spcPct val="50000"/>
              </a:spcAft>
              <a:buFont typeface="Arial" charset="0"/>
              <a:buChar char="•"/>
            </a:pPr>
            <a:r>
              <a:rPr lang="en-GB" sz="2000" b="1" smtClean="0">
                <a:solidFill>
                  <a:schemeClr val="accent2"/>
                </a:solidFill>
                <a:latin typeface="Calibri" pitchFamily="34" charset="0"/>
              </a:rPr>
              <a:t>ICT3</a:t>
            </a:r>
            <a:r>
              <a:rPr lang="bg-BG" sz="2000" b="1" smtClean="0">
                <a:solidFill>
                  <a:schemeClr val="accent2"/>
                </a:solidFill>
                <a:latin typeface="Calibri" pitchFamily="34" charset="0"/>
              </a:rPr>
              <a:t>8-2015</a:t>
            </a:r>
            <a:r>
              <a:rPr lang="en-GB" sz="2000" b="1" smtClean="0">
                <a:solidFill>
                  <a:schemeClr val="accent2"/>
                </a:solidFill>
                <a:latin typeface="Calibri" pitchFamily="34" charset="0"/>
              </a:rPr>
              <a:t>: International partnership building and support to dialogues with high income countries (USA, Canada and East Asia)</a:t>
            </a:r>
            <a:r>
              <a:rPr lang="en-GB" sz="2000" smtClean="0">
                <a:solidFill>
                  <a:schemeClr val="accent2"/>
                </a:solidFill>
                <a:latin typeface="Calibri" pitchFamily="34" charset="0"/>
              </a:rPr>
              <a:t> </a:t>
            </a:r>
            <a:r>
              <a:rPr lang="bg-BG" sz="2000" b="1" smtClean="0">
                <a:solidFill>
                  <a:schemeClr val="accent2"/>
                </a:solidFill>
                <a:latin typeface="Calibri" pitchFamily="34" charset="0"/>
              </a:rPr>
              <a:t>(бюджет 3М)</a:t>
            </a:r>
            <a:r>
              <a:rPr lang="bg-BG" sz="2000" smtClean="0">
                <a:solidFill>
                  <a:schemeClr val="accent2"/>
                </a:solidFill>
                <a:latin typeface="Calibri" pitchFamily="34" charset="0"/>
              </a:rPr>
              <a:t> </a:t>
            </a:r>
            <a:r>
              <a:rPr lang="bg-BG" sz="2000" smtClean="0">
                <a:solidFill>
                  <a:schemeClr val="tx1"/>
                </a:solidFill>
                <a:latin typeface="Calibri" pitchFamily="34" charset="0"/>
              </a:rPr>
              <a:t>–  проекти в подкрепа на диалога между ЕС/ЕК и трети високоразвити страни и региони и укрепване на сътрудничеството в изпълнението на съвместни проекти финансирани, както по  Хоризонт 2020, така и по програми на тези страни/региони. </a:t>
            </a:r>
          </a:p>
          <a:p>
            <a:pPr marL="457200" indent="-457200" defTabSz="447675">
              <a:lnSpc>
                <a:spcPct val="80000"/>
              </a:lnSpc>
              <a:spcBef>
                <a:spcPts val="900"/>
              </a:spcBef>
              <a:spcAft>
                <a:spcPct val="50000"/>
              </a:spcAft>
              <a:buFont typeface="Arial" charset="0"/>
              <a:buChar char="•"/>
            </a:pPr>
            <a:r>
              <a:rPr lang="en-GB" sz="2000" b="1" smtClean="0">
                <a:solidFill>
                  <a:schemeClr val="accent2"/>
                </a:solidFill>
                <a:latin typeface="Calibri" pitchFamily="34" charset="0"/>
              </a:rPr>
              <a:t>ICT3</a:t>
            </a:r>
            <a:r>
              <a:rPr lang="bg-BG" sz="2000" b="1" smtClean="0">
                <a:solidFill>
                  <a:schemeClr val="accent2"/>
                </a:solidFill>
                <a:latin typeface="Calibri" pitchFamily="34" charset="0"/>
              </a:rPr>
              <a:t>9-15</a:t>
            </a:r>
            <a:r>
              <a:rPr lang="en-GB" sz="2000" b="1" smtClean="0">
                <a:solidFill>
                  <a:schemeClr val="accent2"/>
                </a:solidFill>
                <a:latin typeface="Calibri" pitchFamily="34" charset="0"/>
              </a:rPr>
              <a:t>: International partnership building in low and middle income countries</a:t>
            </a:r>
            <a:r>
              <a:rPr lang="en-GB" sz="2000" smtClean="0">
                <a:solidFill>
                  <a:schemeClr val="accent2"/>
                </a:solidFill>
                <a:latin typeface="Calibri" pitchFamily="34" charset="0"/>
              </a:rPr>
              <a:t> </a:t>
            </a:r>
            <a:r>
              <a:rPr lang="bg-BG" sz="2000" b="1" smtClean="0">
                <a:solidFill>
                  <a:schemeClr val="accent2"/>
                </a:solidFill>
                <a:latin typeface="Calibri" pitchFamily="34" charset="0"/>
              </a:rPr>
              <a:t>(бюджет 11М)</a:t>
            </a:r>
            <a:r>
              <a:rPr lang="bg-BG" sz="2000" smtClean="0">
                <a:solidFill>
                  <a:schemeClr val="accent2"/>
                </a:solidFill>
                <a:latin typeface="Calibri" pitchFamily="34" charset="0"/>
              </a:rPr>
              <a:t> - </a:t>
            </a:r>
            <a:r>
              <a:rPr lang="bg-BG" sz="2000" smtClean="0">
                <a:solidFill>
                  <a:schemeClr val="tx1"/>
                </a:solidFill>
                <a:latin typeface="Calibri" pitchFamily="34" charset="0"/>
              </a:rPr>
              <a:t>п</a:t>
            </a:r>
            <a:r>
              <a:rPr lang="bg-BG" sz="2000" smtClean="0">
                <a:latin typeface="Calibri" pitchFamily="34" charset="0"/>
              </a:rPr>
              <a:t>одкрепа за съвместни изследователски и иновационни проекти с трети, по- слабо развити страни, насочени към изискванията на крайните потребители в тези страни и ориентирани тематично към социалните предизвикателства, които се адресират от Хоризонт 2020.</a:t>
            </a:r>
            <a:endParaRPr lang="fr-BE" sz="2000" smtClean="0">
              <a:latin typeface="Calibri"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mtClean="0"/>
              <a:t>Фабрики на бъдещето</a:t>
            </a:r>
          </a:p>
        </p:txBody>
      </p:sp>
      <p:sp>
        <p:nvSpPr>
          <p:cNvPr id="64514" name="Rectangle 3"/>
          <p:cNvSpPr>
            <a:spLocks noGrp="1" noChangeArrowheads="1"/>
          </p:cNvSpPr>
          <p:nvPr>
            <p:ph type="body" idx="1"/>
          </p:nvPr>
        </p:nvSpPr>
        <p:spPr bwMode="auto">
          <a:xfrm>
            <a:off x="534988" y="1089025"/>
            <a:ext cx="9623425" cy="5665788"/>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bg-BG" sz="2000" smtClean="0">
                <a:latin typeface="Calibri" pitchFamily="34" charset="0"/>
              </a:rPr>
              <a:t>Подкрепя реализацията на многогодишната пътна карта на ПЧП “Фабрики на бъдещето”, разработена  от европейската асоциация </a:t>
            </a:r>
            <a:r>
              <a:rPr lang="en-GB" sz="2000" smtClean="0">
                <a:latin typeface="Calibri" pitchFamily="34" charset="0"/>
              </a:rPr>
              <a:t>EFFRA</a:t>
            </a:r>
            <a:r>
              <a:rPr lang="bg-BG" sz="2000" smtClean="0">
                <a:latin typeface="Calibri" pitchFamily="34" charset="0"/>
              </a:rPr>
              <a:t>. В Хоризонт 2020 се подкрепя от две програми в рамките на втория стълб – </a:t>
            </a:r>
            <a:r>
              <a:rPr lang="en-US" sz="2000" smtClean="0">
                <a:latin typeface="Calibri" pitchFamily="34" charset="0"/>
              </a:rPr>
              <a:t>LEIT-ICT </a:t>
            </a:r>
            <a:r>
              <a:rPr lang="bg-BG" sz="2000" smtClean="0">
                <a:latin typeface="Calibri" pitchFamily="34" charset="0"/>
              </a:rPr>
              <a:t>и </a:t>
            </a:r>
            <a:r>
              <a:rPr lang="en-US" sz="2000" smtClean="0">
                <a:latin typeface="Calibri" pitchFamily="34" charset="0"/>
              </a:rPr>
              <a:t>LEIT –NMP (Nanotechnologies, Materials, Manufacturing and Processing)</a:t>
            </a:r>
            <a:endParaRPr lang="bg-BG" sz="2000" smtClean="0">
              <a:latin typeface="Calibri" pitchFamily="34" charset="0"/>
            </a:endParaRPr>
          </a:p>
          <a:p>
            <a:pPr>
              <a:lnSpc>
                <a:spcPct val="80000"/>
              </a:lnSpc>
            </a:pPr>
            <a:r>
              <a:rPr lang="bg-BG" sz="2000" smtClean="0">
                <a:latin typeface="Calibri" pitchFamily="34" charset="0"/>
              </a:rPr>
              <a:t>Фокусът е върху ИКТ компонентите  на иновативни производствени системи във всички сектори. Тези компоненти трябва да допринесат за по-персонализирано и и диверсифицирано масово производство  и бързата му адаптация към промените на пазара. </a:t>
            </a:r>
          </a:p>
          <a:p>
            <a:pPr>
              <a:lnSpc>
                <a:spcPct val="80000"/>
              </a:lnSpc>
            </a:pPr>
            <a:r>
              <a:rPr lang="bg-BG" sz="2000" smtClean="0">
                <a:latin typeface="Calibri" pitchFamily="34" charset="0"/>
              </a:rPr>
              <a:t>Организират се два съвместни конкурса  с под-програма “Нанотехнологии, материали, производство и процеси” по три теми:</a:t>
            </a:r>
            <a:endParaRPr lang="en-GB" sz="2000" smtClean="0">
              <a:latin typeface="Calibri" pitchFamily="34" charset="0"/>
            </a:endParaRPr>
          </a:p>
          <a:p>
            <a:pPr marL="742950" lvl="1" indent="-285750">
              <a:lnSpc>
                <a:spcPct val="80000"/>
              </a:lnSpc>
            </a:pPr>
            <a:r>
              <a:rPr lang="en-GB" sz="2000" b="1" smtClean="0">
                <a:solidFill>
                  <a:srgbClr val="CC0000"/>
                </a:solidFill>
                <a:latin typeface="Calibri" pitchFamily="34" charset="0"/>
              </a:rPr>
              <a:t>FoF 1</a:t>
            </a:r>
            <a:r>
              <a:rPr lang="bg-BG" sz="2000" b="1" smtClean="0">
                <a:solidFill>
                  <a:srgbClr val="CC0000"/>
                </a:solidFill>
                <a:latin typeface="Calibri" pitchFamily="34" charset="0"/>
              </a:rPr>
              <a:t>-2014</a:t>
            </a:r>
            <a:r>
              <a:rPr lang="en-GB" sz="2000" b="1" smtClean="0">
                <a:solidFill>
                  <a:srgbClr val="CC0000"/>
                </a:solidFill>
                <a:latin typeface="Calibri" pitchFamily="34" charset="0"/>
              </a:rPr>
              <a:t>: Process optimisation of manufacturing assets</a:t>
            </a:r>
            <a:r>
              <a:rPr lang="en-GB" sz="2000" b="1" smtClean="0">
                <a:latin typeface="Calibri" pitchFamily="34" charset="0"/>
              </a:rPr>
              <a:t> </a:t>
            </a:r>
            <a:r>
              <a:rPr lang="bg-BG" sz="2000" b="1" smtClean="0">
                <a:solidFill>
                  <a:srgbClr val="CC0000"/>
                </a:solidFill>
                <a:latin typeface="Calibri" pitchFamily="34" charset="0"/>
              </a:rPr>
              <a:t>(бюджет 34 М)</a:t>
            </a:r>
            <a:r>
              <a:rPr lang="bg-BG" sz="2000" smtClean="0">
                <a:solidFill>
                  <a:schemeClr val="tx1"/>
                </a:solidFill>
                <a:latin typeface="Calibri" pitchFamily="34" charset="0"/>
              </a:rPr>
              <a:t> - адаптивни интелигентни кибер-физически системи за оптимизиране на производствените процеси.</a:t>
            </a:r>
          </a:p>
          <a:p>
            <a:pPr marL="742950" lvl="1" indent="-285750">
              <a:lnSpc>
                <a:spcPct val="80000"/>
              </a:lnSpc>
            </a:pPr>
            <a:r>
              <a:rPr lang="en-GB" sz="2000" b="1" smtClean="0">
                <a:solidFill>
                  <a:schemeClr val="accent2"/>
                </a:solidFill>
                <a:latin typeface="Calibri" pitchFamily="34" charset="0"/>
              </a:rPr>
              <a:t>FoF 2</a:t>
            </a:r>
            <a:r>
              <a:rPr lang="bg-BG" sz="2000" b="1" smtClean="0">
                <a:solidFill>
                  <a:schemeClr val="accent2"/>
                </a:solidFill>
                <a:latin typeface="Calibri" pitchFamily="34" charset="0"/>
              </a:rPr>
              <a:t>-2015</a:t>
            </a:r>
            <a:r>
              <a:rPr lang="en-GB" sz="2000" b="1" smtClean="0">
                <a:solidFill>
                  <a:schemeClr val="accent2"/>
                </a:solidFill>
                <a:latin typeface="Calibri" pitchFamily="34" charset="0"/>
              </a:rPr>
              <a:t>: ICT-enabled modelling, simulation, analytics and forecasting technologies </a:t>
            </a:r>
            <a:r>
              <a:rPr lang="bg-BG" sz="2000" smtClean="0">
                <a:solidFill>
                  <a:schemeClr val="tx1"/>
                </a:solidFill>
                <a:latin typeface="Calibri" pitchFamily="34" charset="0"/>
              </a:rPr>
              <a:t> - разработване на технологии за симулиране, анализ и прогнозиране на производствените процеси.</a:t>
            </a:r>
          </a:p>
          <a:p>
            <a:pPr marL="742950" lvl="1" indent="-285750">
              <a:lnSpc>
                <a:spcPct val="80000"/>
              </a:lnSpc>
            </a:pPr>
            <a:r>
              <a:rPr lang="en-GB" sz="2000" b="1" smtClean="0">
                <a:solidFill>
                  <a:schemeClr val="accent2"/>
                </a:solidFill>
                <a:latin typeface="Calibri" pitchFamily="34" charset="0"/>
              </a:rPr>
              <a:t>FoF 3</a:t>
            </a:r>
            <a:r>
              <a:rPr lang="bg-BG" sz="2000" b="1" smtClean="0">
                <a:solidFill>
                  <a:schemeClr val="accent2"/>
                </a:solidFill>
                <a:latin typeface="Calibri" pitchFamily="34" charset="0"/>
              </a:rPr>
              <a:t>-2015</a:t>
            </a:r>
            <a:r>
              <a:rPr lang="en-GB" sz="2000" b="1" smtClean="0">
                <a:solidFill>
                  <a:schemeClr val="accent2"/>
                </a:solidFill>
                <a:latin typeface="Calibri" pitchFamily="34" charset="0"/>
              </a:rPr>
              <a:t>: ICT Innovation for Manufacturing SMEs </a:t>
            </a:r>
            <a:r>
              <a:rPr lang="bg-BG" sz="2000" smtClean="0">
                <a:solidFill>
                  <a:schemeClr val="tx1"/>
                </a:solidFill>
                <a:latin typeface="Calibri" pitchFamily="34" charset="0"/>
              </a:rPr>
              <a:t>– въвеждане на и експериментиране с нови ИКТ в производствените процеси – робо-системи, високопроизводителни компютри, кибер-физически системни модули.</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2800" smtClean="0"/>
              <a:t>Работна програма 2014-2015 /  </a:t>
            </a:r>
            <a:r>
              <a:rPr lang="en-GB" sz="2800" smtClean="0"/>
              <a:t>ICT LEIT WP2014-15</a:t>
            </a:r>
            <a:r>
              <a:rPr lang="bg-BG" sz="2800" smtClean="0">
                <a:solidFill>
                  <a:schemeClr val="tx1"/>
                </a:solidFill>
              </a:rPr>
              <a:t> </a:t>
            </a:r>
            <a:br>
              <a:rPr lang="bg-BG" sz="2800" smtClean="0">
                <a:solidFill>
                  <a:schemeClr val="tx1"/>
                </a:solidFill>
              </a:rPr>
            </a:br>
            <a:r>
              <a:rPr lang="bg-BG" sz="2400" smtClean="0">
                <a:solidFill>
                  <a:schemeClr val="accent2"/>
                </a:solidFill>
              </a:rPr>
              <a:t>Първи конкурси</a:t>
            </a:r>
            <a:br>
              <a:rPr lang="bg-BG" sz="2400" smtClean="0">
                <a:solidFill>
                  <a:schemeClr val="accent2"/>
                </a:solidFill>
              </a:rPr>
            </a:br>
            <a:endParaRPr lang="bg-BG" sz="2400" smtClean="0">
              <a:solidFill>
                <a:schemeClr val="accent2"/>
              </a:solidFill>
            </a:endParaRPr>
          </a:p>
        </p:txBody>
      </p:sp>
      <p:sp>
        <p:nvSpPr>
          <p:cNvPr id="65538" name="Rectangle 3"/>
          <p:cNvSpPr>
            <a:spLocks noGrp="1" noChangeArrowheads="1"/>
          </p:cNvSpPr>
          <p:nvPr>
            <p:ph type="body" idx="1"/>
          </p:nvPr>
        </p:nvSpPr>
        <p:spPr bwMode="auto">
          <a:xfrm>
            <a:off x="534988" y="1265238"/>
            <a:ext cx="9623425" cy="5489575"/>
          </a:xfrm>
          <a:noFill/>
          <a:ln>
            <a:miter lim="800000"/>
            <a:headEnd/>
            <a:tailEnd/>
          </a:ln>
        </p:spPr>
        <p:txBody>
          <a:bodyPr vert="horz" wrap="square" lIns="91440" tIns="45720" rIns="91440" bIns="45720" numCol="1" anchor="t" anchorCtr="0" compatLnSpc="1">
            <a:prstTxWarp prst="textNoShape">
              <a:avLst/>
            </a:prstTxWarp>
          </a:bodyPr>
          <a:lstStyle/>
          <a:p>
            <a:pPr>
              <a:buFont typeface="Times New Roman" pitchFamily="18" charset="0"/>
              <a:buNone/>
            </a:pPr>
            <a:r>
              <a:rPr lang="en-GB" sz="2000" b="1" smtClean="0">
                <a:solidFill>
                  <a:srgbClr val="CC0000"/>
                </a:solidFill>
                <a:latin typeface="Calibri" pitchFamily="34" charset="0"/>
              </a:rPr>
              <a:t>H2020-ICT-2014 (ICT Call 1):</a:t>
            </a:r>
          </a:p>
          <a:p>
            <a:pPr>
              <a:spcBef>
                <a:spcPts val="500"/>
              </a:spcBef>
              <a:buFont typeface="Times New Roman" pitchFamily="18" charset="0"/>
              <a:buNone/>
            </a:pPr>
            <a:r>
              <a:rPr lang="bg-BG" sz="1800" smtClean="0">
                <a:solidFill>
                  <a:schemeClr val="tx1"/>
                </a:solidFill>
                <a:latin typeface="Calibri" pitchFamily="34" charset="0"/>
              </a:rPr>
              <a:t>публикуване</a:t>
            </a:r>
            <a:r>
              <a:rPr lang="en-GB" sz="1800" smtClean="0">
                <a:solidFill>
                  <a:schemeClr val="tx1"/>
                </a:solidFill>
                <a:latin typeface="Calibri" pitchFamily="34" charset="0"/>
              </a:rPr>
              <a:t>:</a:t>
            </a:r>
            <a:r>
              <a:rPr lang="bg-BG" sz="1800" smtClean="0">
                <a:solidFill>
                  <a:schemeClr val="tx1"/>
                </a:solidFill>
                <a:latin typeface="Calibri" pitchFamily="34" charset="0"/>
              </a:rPr>
              <a:t> </a:t>
            </a:r>
            <a:r>
              <a:rPr lang="en-GB" sz="1800" smtClean="0">
                <a:solidFill>
                  <a:schemeClr val="tx1"/>
                </a:solidFill>
                <a:latin typeface="Calibri" pitchFamily="34" charset="0"/>
              </a:rPr>
              <a:t>11 </a:t>
            </a:r>
            <a:r>
              <a:rPr lang="bg-BG" sz="1800" smtClean="0">
                <a:solidFill>
                  <a:schemeClr val="tx1"/>
                </a:solidFill>
                <a:latin typeface="Calibri" pitchFamily="34" charset="0"/>
              </a:rPr>
              <a:t>декември</a:t>
            </a:r>
            <a:r>
              <a:rPr lang="en-GB" sz="1800" smtClean="0">
                <a:solidFill>
                  <a:schemeClr val="tx1"/>
                </a:solidFill>
                <a:latin typeface="Calibri" pitchFamily="34" charset="0"/>
              </a:rPr>
              <a:t> 2013</a:t>
            </a:r>
          </a:p>
          <a:p>
            <a:pPr>
              <a:spcBef>
                <a:spcPts val="500"/>
              </a:spcBef>
              <a:buFont typeface="Times New Roman" pitchFamily="18" charset="0"/>
              <a:buNone/>
            </a:pPr>
            <a:r>
              <a:rPr lang="bg-BG" sz="1800" smtClean="0">
                <a:solidFill>
                  <a:schemeClr val="tx1"/>
                </a:solidFill>
                <a:latin typeface="Calibri" pitchFamily="34" charset="0"/>
              </a:rPr>
              <a:t>Краен срок</a:t>
            </a:r>
            <a:r>
              <a:rPr lang="en-GB" sz="1800" smtClean="0">
                <a:solidFill>
                  <a:schemeClr val="tx1"/>
                </a:solidFill>
                <a:latin typeface="Calibri" pitchFamily="34" charset="0"/>
              </a:rPr>
              <a:t>: 23 April 2014 (</a:t>
            </a:r>
            <a:r>
              <a:rPr lang="bg-BG" sz="1800" smtClean="0">
                <a:solidFill>
                  <a:schemeClr val="tx1"/>
                </a:solidFill>
                <a:latin typeface="Calibri" pitchFamily="34" charset="0"/>
              </a:rPr>
              <a:t>всички теми без </a:t>
            </a:r>
            <a:r>
              <a:rPr lang="en-GB" sz="1800" smtClean="0">
                <a:solidFill>
                  <a:schemeClr val="tx1"/>
                </a:solidFill>
                <a:latin typeface="Calibri" pitchFamily="34" charset="0"/>
              </a:rPr>
              <a:t> 5G  Future Internet)</a:t>
            </a:r>
          </a:p>
          <a:p>
            <a:pPr>
              <a:spcBef>
                <a:spcPts val="500"/>
              </a:spcBef>
              <a:buFont typeface="Times New Roman" pitchFamily="18" charset="0"/>
              <a:buNone/>
            </a:pPr>
            <a:r>
              <a:rPr lang="bg-BG" sz="1800" smtClean="0">
                <a:solidFill>
                  <a:schemeClr val="tx1"/>
                </a:solidFill>
                <a:latin typeface="Calibri" pitchFamily="34" charset="0"/>
              </a:rPr>
              <a:t>Краен срок за </a:t>
            </a:r>
            <a:r>
              <a:rPr lang="en-GB" sz="1800" smtClean="0">
                <a:solidFill>
                  <a:schemeClr val="tx1"/>
                </a:solidFill>
                <a:latin typeface="Calibri" pitchFamily="34" charset="0"/>
              </a:rPr>
              <a:t>5G Future Internet: 23 </a:t>
            </a:r>
            <a:r>
              <a:rPr lang="bg-BG" sz="1800" smtClean="0">
                <a:solidFill>
                  <a:schemeClr val="tx1"/>
                </a:solidFill>
                <a:latin typeface="Calibri" pitchFamily="34" charset="0"/>
              </a:rPr>
              <a:t>септември</a:t>
            </a:r>
            <a:r>
              <a:rPr lang="en-GB" sz="1800" smtClean="0">
                <a:solidFill>
                  <a:schemeClr val="tx1"/>
                </a:solidFill>
                <a:latin typeface="Calibri" pitchFamily="34" charset="0"/>
              </a:rPr>
              <a:t> 2014</a:t>
            </a:r>
            <a:endParaRPr lang="bg-BG" sz="1800" smtClean="0">
              <a:solidFill>
                <a:schemeClr val="tx1"/>
              </a:solidFill>
              <a:latin typeface="Calibri" pitchFamily="34" charset="0"/>
            </a:endParaRPr>
          </a:p>
          <a:p>
            <a:pPr>
              <a:spcBef>
                <a:spcPts val="500"/>
              </a:spcBef>
              <a:buFont typeface="Times New Roman" pitchFamily="18" charset="0"/>
              <a:buNone/>
            </a:pPr>
            <a:r>
              <a:rPr lang="bg-BG" sz="1800" smtClean="0">
                <a:solidFill>
                  <a:schemeClr val="tx1"/>
                </a:solidFill>
                <a:latin typeface="Calibri" pitchFamily="34" charset="0"/>
              </a:rPr>
              <a:t>Бюджет: </a:t>
            </a:r>
            <a:r>
              <a:rPr lang="en-GB" sz="1800" b="1" smtClean="0">
                <a:latin typeface="Calibri" pitchFamily="34" charset="0"/>
              </a:rPr>
              <a:t>694</a:t>
            </a:r>
            <a:r>
              <a:rPr lang="bg-BG" sz="1800" b="1" smtClean="0">
                <a:latin typeface="Calibri" pitchFamily="34" charset="0"/>
              </a:rPr>
              <a:t>,</a:t>
            </a:r>
            <a:r>
              <a:rPr lang="en-GB" sz="1800" b="1" smtClean="0">
                <a:latin typeface="Calibri" pitchFamily="34" charset="0"/>
              </a:rPr>
              <a:t>50 </a:t>
            </a:r>
            <a:r>
              <a:rPr lang="bg-BG" sz="1800" b="1" smtClean="0">
                <a:latin typeface="Calibri" pitchFamily="34" charset="0"/>
              </a:rPr>
              <a:t>млн. евро</a:t>
            </a:r>
            <a:r>
              <a:rPr lang="en-GB" sz="1800" b="1" smtClean="0">
                <a:latin typeface="Calibri" pitchFamily="34" charset="0"/>
              </a:rPr>
              <a:t>	</a:t>
            </a:r>
          </a:p>
          <a:p>
            <a:pPr>
              <a:buFont typeface="Times New Roman" pitchFamily="18" charset="0"/>
              <a:buNone/>
            </a:pPr>
            <a:r>
              <a:rPr lang="en-GB" sz="2000" b="1" smtClean="0">
                <a:solidFill>
                  <a:srgbClr val="CC0000"/>
                </a:solidFill>
                <a:latin typeface="Calibri" pitchFamily="34" charset="0"/>
              </a:rPr>
              <a:t>H2020-FoF-2014/2015 (Factory of the Future):</a:t>
            </a:r>
          </a:p>
          <a:p>
            <a:pPr>
              <a:spcBef>
                <a:spcPts val="500"/>
              </a:spcBef>
              <a:buFont typeface="Times New Roman" pitchFamily="18" charset="0"/>
              <a:buNone/>
            </a:pPr>
            <a:r>
              <a:rPr lang="bg-BG" sz="1800" smtClean="0">
                <a:solidFill>
                  <a:schemeClr val="tx1"/>
                </a:solidFill>
                <a:latin typeface="Calibri" pitchFamily="34" charset="0"/>
              </a:rPr>
              <a:t>публикуване</a:t>
            </a:r>
            <a:r>
              <a:rPr lang="en-GB" sz="1800" smtClean="0">
                <a:solidFill>
                  <a:schemeClr val="tx1"/>
                </a:solidFill>
                <a:latin typeface="Calibri" pitchFamily="34" charset="0"/>
              </a:rPr>
              <a:t>:</a:t>
            </a:r>
            <a:r>
              <a:rPr lang="bg-BG" sz="1800" smtClean="0">
                <a:solidFill>
                  <a:schemeClr val="tx1"/>
                </a:solidFill>
                <a:latin typeface="Calibri" pitchFamily="34" charset="0"/>
              </a:rPr>
              <a:t> </a:t>
            </a:r>
            <a:r>
              <a:rPr lang="en-GB" sz="1800" smtClean="0">
                <a:solidFill>
                  <a:schemeClr val="tx1"/>
                </a:solidFill>
                <a:latin typeface="Calibri" pitchFamily="34" charset="0"/>
              </a:rPr>
              <a:t>11 </a:t>
            </a:r>
            <a:r>
              <a:rPr lang="bg-BG" sz="1800" smtClean="0">
                <a:solidFill>
                  <a:schemeClr val="tx1"/>
                </a:solidFill>
                <a:latin typeface="Calibri" pitchFamily="34" charset="0"/>
              </a:rPr>
              <a:t>декември</a:t>
            </a:r>
            <a:r>
              <a:rPr lang="en-GB" sz="1800" smtClean="0">
                <a:solidFill>
                  <a:schemeClr val="tx1"/>
                </a:solidFill>
                <a:latin typeface="Calibri" pitchFamily="34" charset="0"/>
              </a:rPr>
              <a:t> 2013</a:t>
            </a:r>
          </a:p>
          <a:p>
            <a:pPr>
              <a:spcBef>
                <a:spcPts val="500"/>
              </a:spcBef>
              <a:buFont typeface="Times New Roman" pitchFamily="18" charset="0"/>
              <a:buNone/>
            </a:pPr>
            <a:r>
              <a:rPr lang="bg-BG" sz="1800" smtClean="0">
                <a:solidFill>
                  <a:schemeClr val="tx1"/>
                </a:solidFill>
                <a:latin typeface="Calibri" pitchFamily="34" charset="0"/>
              </a:rPr>
              <a:t>Краен срок</a:t>
            </a:r>
            <a:r>
              <a:rPr lang="en-GB" sz="1800" smtClean="0">
                <a:solidFill>
                  <a:schemeClr val="tx1"/>
                </a:solidFill>
                <a:latin typeface="Calibri" pitchFamily="34" charset="0"/>
              </a:rPr>
              <a:t>: </a:t>
            </a:r>
            <a:r>
              <a:rPr lang="bg-BG" sz="1800" smtClean="0">
                <a:solidFill>
                  <a:schemeClr val="tx1"/>
                </a:solidFill>
                <a:latin typeface="Calibri" pitchFamily="34" charset="0"/>
              </a:rPr>
              <a:t>май</a:t>
            </a:r>
            <a:r>
              <a:rPr lang="en-GB" sz="1800" smtClean="0">
                <a:solidFill>
                  <a:schemeClr val="tx1"/>
                </a:solidFill>
                <a:latin typeface="Calibri" pitchFamily="34" charset="0"/>
              </a:rPr>
              <a:t> 2014 </a:t>
            </a:r>
            <a:r>
              <a:rPr lang="bg-BG" sz="1800" smtClean="0">
                <a:solidFill>
                  <a:schemeClr val="tx1"/>
                </a:solidFill>
                <a:latin typeface="Calibri" pitchFamily="34" charset="0"/>
              </a:rPr>
              <a:t>и декември</a:t>
            </a:r>
            <a:r>
              <a:rPr lang="en-GB" sz="1800" smtClean="0">
                <a:solidFill>
                  <a:schemeClr val="tx1"/>
                </a:solidFill>
                <a:latin typeface="Calibri" pitchFamily="34" charset="0"/>
              </a:rPr>
              <a:t>  2014</a:t>
            </a:r>
            <a:endParaRPr lang="bg-BG" sz="1800" smtClean="0">
              <a:solidFill>
                <a:schemeClr val="tx1"/>
              </a:solidFill>
              <a:latin typeface="Calibri" pitchFamily="34" charset="0"/>
            </a:endParaRPr>
          </a:p>
          <a:p>
            <a:pPr>
              <a:spcBef>
                <a:spcPts val="500"/>
              </a:spcBef>
              <a:buFont typeface="Times New Roman" pitchFamily="18" charset="0"/>
              <a:buNone/>
            </a:pPr>
            <a:r>
              <a:rPr lang="bg-BG" sz="1600" smtClean="0"/>
              <a:t>Бюджет </a:t>
            </a:r>
            <a:r>
              <a:rPr lang="en-GB" sz="1600" b="1" smtClean="0"/>
              <a:t>34</a:t>
            </a:r>
            <a:r>
              <a:rPr lang="bg-BG" sz="1600" b="1" smtClean="0"/>
              <a:t>,</a:t>
            </a:r>
            <a:r>
              <a:rPr lang="en-GB" sz="1600" b="1" smtClean="0"/>
              <a:t>00</a:t>
            </a:r>
            <a:r>
              <a:rPr lang="bg-BG" sz="1600" b="1" smtClean="0"/>
              <a:t> млн. евро </a:t>
            </a:r>
            <a:r>
              <a:rPr lang="bg-BG" sz="1600" smtClean="0"/>
              <a:t>за 2014</a:t>
            </a:r>
            <a:r>
              <a:rPr lang="bg-BG" sz="1600" b="1" smtClean="0"/>
              <a:t> </a:t>
            </a:r>
            <a:r>
              <a:rPr lang="bg-BG" sz="1600" smtClean="0"/>
              <a:t>и </a:t>
            </a:r>
          </a:p>
          <a:p>
            <a:pPr>
              <a:spcBef>
                <a:spcPts val="500"/>
              </a:spcBef>
              <a:buFont typeface="Times New Roman" pitchFamily="18" charset="0"/>
              <a:buNone/>
            </a:pPr>
            <a:r>
              <a:rPr lang="en-GB" sz="1600" b="1" smtClean="0"/>
              <a:t>68</a:t>
            </a:r>
            <a:r>
              <a:rPr lang="bg-BG" sz="1600" b="1" smtClean="0"/>
              <a:t>,</a:t>
            </a:r>
            <a:r>
              <a:rPr lang="en-GB" sz="1600" b="1" smtClean="0"/>
              <a:t>00 </a:t>
            </a:r>
            <a:r>
              <a:rPr lang="bg-BG" sz="1600" b="1" smtClean="0"/>
              <a:t>млн. евро </a:t>
            </a:r>
            <a:r>
              <a:rPr lang="bg-BG" sz="1600" smtClean="0"/>
              <a:t>за 2015</a:t>
            </a:r>
            <a:r>
              <a:rPr lang="en-GB" sz="1600" smtClean="0"/>
              <a:t>	</a:t>
            </a:r>
          </a:p>
          <a:p>
            <a:pPr>
              <a:buFont typeface="Times New Roman" pitchFamily="18" charset="0"/>
              <a:buNone/>
            </a:pPr>
            <a:r>
              <a:rPr lang="en-GB" sz="2000" b="1" smtClean="0">
                <a:solidFill>
                  <a:srgbClr val="CC0000"/>
                </a:solidFill>
                <a:latin typeface="Calibri" pitchFamily="34" charset="0"/>
              </a:rPr>
              <a:t>H2020-EUJ-2014 (EU-Japan Call):</a:t>
            </a:r>
          </a:p>
          <a:p>
            <a:pPr>
              <a:spcBef>
                <a:spcPts val="500"/>
              </a:spcBef>
              <a:buFont typeface="Times New Roman" pitchFamily="18" charset="0"/>
              <a:buNone/>
            </a:pPr>
            <a:r>
              <a:rPr lang="bg-BG" sz="1800" smtClean="0">
                <a:solidFill>
                  <a:schemeClr val="tx1"/>
                </a:solidFill>
                <a:latin typeface="Calibri" pitchFamily="34" charset="0"/>
              </a:rPr>
              <a:t>публикуване</a:t>
            </a:r>
            <a:r>
              <a:rPr lang="en-GB" sz="1800" smtClean="0">
                <a:solidFill>
                  <a:schemeClr val="tx1"/>
                </a:solidFill>
                <a:latin typeface="Calibri" pitchFamily="34" charset="0"/>
              </a:rPr>
              <a:t>:</a:t>
            </a:r>
            <a:r>
              <a:rPr lang="bg-BG" sz="1800" smtClean="0">
                <a:solidFill>
                  <a:schemeClr val="tx1"/>
                </a:solidFill>
                <a:latin typeface="Calibri" pitchFamily="34" charset="0"/>
              </a:rPr>
              <a:t> 7 януари</a:t>
            </a:r>
            <a:r>
              <a:rPr lang="en-GB" sz="1800" smtClean="0">
                <a:solidFill>
                  <a:schemeClr val="tx1"/>
                </a:solidFill>
                <a:latin typeface="Calibri" pitchFamily="34" charset="0"/>
              </a:rPr>
              <a:t> 201</a:t>
            </a:r>
            <a:r>
              <a:rPr lang="bg-BG" sz="1800" smtClean="0">
                <a:solidFill>
                  <a:schemeClr val="tx1"/>
                </a:solidFill>
                <a:latin typeface="Calibri" pitchFamily="34" charset="0"/>
              </a:rPr>
              <a:t>4</a:t>
            </a:r>
          </a:p>
          <a:p>
            <a:pPr>
              <a:spcBef>
                <a:spcPts val="500"/>
              </a:spcBef>
              <a:buFont typeface="Times New Roman" pitchFamily="18" charset="0"/>
              <a:buNone/>
            </a:pPr>
            <a:r>
              <a:rPr lang="bg-BG" sz="1800" smtClean="0">
                <a:solidFill>
                  <a:schemeClr val="tx1"/>
                </a:solidFill>
                <a:latin typeface="Calibri" pitchFamily="34" charset="0"/>
              </a:rPr>
              <a:t>Краен срок</a:t>
            </a:r>
            <a:r>
              <a:rPr lang="en-GB" sz="1800" smtClean="0">
                <a:solidFill>
                  <a:schemeClr val="tx1"/>
                </a:solidFill>
                <a:latin typeface="Calibri" pitchFamily="34" charset="0"/>
              </a:rPr>
              <a:t>: </a:t>
            </a:r>
            <a:r>
              <a:rPr lang="bg-BG" sz="1800" smtClean="0">
                <a:solidFill>
                  <a:schemeClr val="tx1"/>
                </a:solidFill>
                <a:latin typeface="Calibri" pitchFamily="34" charset="0"/>
              </a:rPr>
              <a:t>10 април</a:t>
            </a:r>
            <a:r>
              <a:rPr lang="en-GB" sz="1800" smtClean="0">
                <a:solidFill>
                  <a:schemeClr val="tx1"/>
                </a:solidFill>
                <a:latin typeface="Calibri" pitchFamily="34" charset="0"/>
              </a:rPr>
              <a:t> 2014</a:t>
            </a:r>
            <a:endParaRPr lang="bg-BG" sz="1800" smtClean="0">
              <a:solidFill>
                <a:schemeClr val="tx1"/>
              </a:solidFill>
              <a:latin typeface="Calibri" pitchFamily="34" charset="0"/>
            </a:endParaRPr>
          </a:p>
          <a:p>
            <a:pPr>
              <a:spcBef>
                <a:spcPts val="500"/>
              </a:spcBef>
              <a:buFont typeface="Times New Roman" pitchFamily="18" charset="0"/>
              <a:buNone/>
            </a:pPr>
            <a:r>
              <a:rPr lang="bg-BG" sz="1800" smtClean="0">
                <a:solidFill>
                  <a:schemeClr val="tx1"/>
                </a:solidFill>
                <a:latin typeface="Calibri" pitchFamily="34" charset="0"/>
              </a:rPr>
              <a:t>Бюджет: </a:t>
            </a:r>
            <a:r>
              <a:rPr lang="bg-BG" sz="1800" b="1" smtClean="0">
                <a:solidFill>
                  <a:schemeClr val="tx1"/>
                </a:solidFill>
                <a:latin typeface="Calibri" pitchFamily="34" charset="0"/>
              </a:rPr>
              <a:t>6,00 млн. евро</a:t>
            </a:r>
            <a:endParaRPr lang="en-GB" sz="1800" b="1" smtClean="0">
              <a:solidFill>
                <a:schemeClr val="tx1"/>
              </a:solidFill>
              <a:latin typeface="Calibri" pitchFamily="34" charset="0"/>
            </a:endParaRPr>
          </a:p>
        </p:txBody>
      </p:sp>
      <p:sp>
        <p:nvSpPr>
          <p:cNvPr id="65539" name="Text Box 4"/>
          <p:cNvSpPr txBox="1">
            <a:spLocks noChangeArrowheads="1"/>
          </p:cNvSpPr>
          <p:nvPr/>
        </p:nvSpPr>
        <p:spPr bwMode="auto">
          <a:xfrm>
            <a:off x="5705475" y="2838450"/>
            <a:ext cx="4038600" cy="3525838"/>
          </a:xfrm>
          <a:prstGeom prst="rect">
            <a:avLst/>
          </a:prstGeom>
          <a:noFill/>
          <a:ln w="9525">
            <a:noFill/>
            <a:miter lim="800000"/>
            <a:headEnd/>
            <a:tailEnd/>
          </a:ln>
        </p:spPr>
        <p:txBody>
          <a:bodyPr>
            <a:spAutoFit/>
          </a:bodyPr>
          <a:lstStyle/>
          <a:p>
            <a:pPr lvl="1" defTabSz="914400"/>
            <a:r>
              <a:rPr lang="en-GB" sz="1800">
                <a:solidFill>
                  <a:schemeClr val="accent2"/>
                </a:solidFill>
              </a:rPr>
              <a:t>H2020-ICT-2015 (ICT Call 2)</a:t>
            </a:r>
          </a:p>
          <a:p>
            <a:pPr lvl="2" defTabSz="914400"/>
            <a:r>
              <a:rPr lang="bg-BG" sz="1800" b="0">
                <a:solidFill>
                  <a:schemeClr val="tx1"/>
                </a:solidFill>
              </a:rPr>
              <a:t>публикуване</a:t>
            </a:r>
            <a:r>
              <a:rPr lang="en-GB" sz="1800" b="0">
                <a:solidFill>
                  <a:schemeClr val="tx1"/>
                </a:solidFill>
              </a:rPr>
              <a:t>:</a:t>
            </a:r>
            <a:r>
              <a:rPr lang="bg-BG" sz="1800" b="0">
                <a:solidFill>
                  <a:schemeClr val="tx1"/>
                </a:solidFill>
              </a:rPr>
              <a:t> юли</a:t>
            </a:r>
            <a:r>
              <a:rPr lang="en-GB" sz="1800" b="0">
                <a:solidFill>
                  <a:schemeClr val="tx1"/>
                </a:solidFill>
              </a:rPr>
              <a:t> 2014</a:t>
            </a:r>
          </a:p>
          <a:p>
            <a:pPr lvl="2" defTabSz="914400"/>
            <a:r>
              <a:rPr lang="bg-BG" sz="1800" b="0">
                <a:solidFill>
                  <a:schemeClr val="tx1"/>
                </a:solidFill>
              </a:rPr>
              <a:t>Краен срок</a:t>
            </a:r>
            <a:r>
              <a:rPr lang="en-GB" sz="1800" b="0">
                <a:solidFill>
                  <a:schemeClr val="tx1"/>
                </a:solidFill>
              </a:rPr>
              <a:t>:  </a:t>
            </a:r>
            <a:r>
              <a:rPr lang="bg-BG" sz="1800" b="0">
                <a:solidFill>
                  <a:schemeClr val="tx1"/>
                </a:solidFill>
              </a:rPr>
              <a:t>януари</a:t>
            </a:r>
            <a:r>
              <a:rPr lang="en-GB" sz="1800" b="0">
                <a:solidFill>
                  <a:schemeClr val="tx1"/>
                </a:solidFill>
              </a:rPr>
              <a:t> 2015</a:t>
            </a:r>
            <a:endParaRPr lang="bg-BG" sz="1800" b="0">
              <a:solidFill>
                <a:schemeClr val="tx1"/>
              </a:solidFill>
            </a:endParaRPr>
          </a:p>
          <a:p>
            <a:pPr lvl="2" defTabSz="914400"/>
            <a:r>
              <a:rPr lang="bg-BG" sz="1800" b="0">
                <a:solidFill>
                  <a:schemeClr val="tx1"/>
                </a:solidFill>
              </a:rPr>
              <a:t>Бюджет: </a:t>
            </a:r>
            <a:r>
              <a:rPr lang="en-GB" sz="1800">
                <a:solidFill>
                  <a:schemeClr val="tx1"/>
                </a:solidFill>
              </a:rPr>
              <a:t>583.00 </a:t>
            </a:r>
            <a:r>
              <a:rPr lang="bg-BG" sz="1800">
                <a:solidFill>
                  <a:schemeClr val="tx1"/>
                </a:solidFill>
              </a:rPr>
              <a:t>млн. евро</a:t>
            </a:r>
            <a:r>
              <a:rPr lang="en-GB" sz="1800">
                <a:solidFill>
                  <a:schemeClr val="tx1"/>
                </a:solidFill>
              </a:rPr>
              <a:t>	</a:t>
            </a:r>
          </a:p>
          <a:p>
            <a:pPr lvl="2" defTabSz="914400"/>
            <a:endParaRPr lang="en-GB" sz="1800" b="0">
              <a:solidFill>
                <a:schemeClr val="tx1"/>
              </a:solidFill>
            </a:endParaRPr>
          </a:p>
          <a:p>
            <a:pPr lvl="1" defTabSz="914400"/>
            <a:r>
              <a:rPr lang="en-GB" sz="1800">
                <a:solidFill>
                  <a:schemeClr val="accent2"/>
                </a:solidFill>
              </a:rPr>
              <a:t>H2020-EUB-2015 (EU-Brazil Call):</a:t>
            </a:r>
          </a:p>
          <a:p>
            <a:pPr lvl="2" defTabSz="914400"/>
            <a:r>
              <a:rPr lang="bg-BG" sz="1800" b="0">
                <a:solidFill>
                  <a:schemeClr val="tx1"/>
                </a:solidFill>
              </a:rPr>
              <a:t>публикуване</a:t>
            </a:r>
            <a:r>
              <a:rPr lang="en-GB" sz="1800" b="0">
                <a:solidFill>
                  <a:schemeClr val="tx1"/>
                </a:solidFill>
              </a:rPr>
              <a:t>:</a:t>
            </a:r>
            <a:r>
              <a:rPr lang="bg-BG" sz="1800" b="0">
                <a:solidFill>
                  <a:schemeClr val="tx1"/>
                </a:solidFill>
              </a:rPr>
              <a:t> декември</a:t>
            </a:r>
            <a:r>
              <a:rPr lang="en-GB" sz="1800" b="0">
                <a:solidFill>
                  <a:schemeClr val="tx1"/>
                </a:solidFill>
              </a:rPr>
              <a:t> 2014</a:t>
            </a:r>
          </a:p>
          <a:p>
            <a:pPr lvl="2" defTabSz="914400"/>
            <a:r>
              <a:rPr lang="bg-BG" sz="1800" b="0">
                <a:solidFill>
                  <a:schemeClr val="tx1"/>
                </a:solidFill>
              </a:rPr>
              <a:t>Краен срок</a:t>
            </a:r>
            <a:r>
              <a:rPr lang="en-GB" sz="1800" b="0">
                <a:solidFill>
                  <a:schemeClr val="tx1"/>
                </a:solidFill>
              </a:rPr>
              <a:t>: April  2015</a:t>
            </a:r>
            <a:endParaRPr lang="bg-BG" sz="1800" b="0">
              <a:solidFill>
                <a:schemeClr val="tx1"/>
              </a:solidFill>
            </a:endParaRPr>
          </a:p>
          <a:p>
            <a:pPr lvl="2" defTabSz="914400"/>
            <a:r>
              <a:rPr lang="bg-BG" sz="1800" b="0">
                <a:solidFill>
                  <a:schemeClr val="tx1"/>
                </a:solidFill>
              </a:rPr>
              <a:t>Бюджет: </a:t>
            </a:r>
            <a:r>
              <a:rPr lang="bg-BG" sz="1800">
                <a:solidFill>
                  <a:schemeClr val="tx1"/>
                </a:solidFill>
              </a:rPr>
              <a:t>7,00 млн. евро</a:t>
            </a:r>
            <a:endParaRPr lang="en-GB" sz="1800">
              <a:solidFill>
                <a:schemeClr val="tx1"/>
              </a:solidFill>
            </a:endParaRPr>
          </a:p>
          <a:p>
            <a:pPr lvl="2" defTabSz="914400"/>
            <a:endParaRPr lang="en-GB" sz="1800">
              <a:solidFill>
                <a:schemeClr val="tx1"/>
              </a:solidFill>
            </a:endParaRPr>
          </a:p>
          <a:p>
            <a:pPr defTabSz="914400"/>
            <a:endParaRPr lang="bg-BG" sz="1800" b="0">
              <a:solidFill>
                <a:schemeClr val="tx1"/>
              </a:solidFill>
            </a:endParaRPr>
          </a:p>
          <a:p>
            <a:pPr defTabSz="914400">
              <a:spcBef>
                <a:spcPct val="50000"/>
              </a:spcBef>
            </a:pPr>
            <a:endParaRPr lang="bg-BG" sz="1800">
              <a:solidFill>
                <a:schemeClr val="tx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4"/>
          <p:cNvSpPr>
            <a:spLocks noGrp="1" noChangeArrowheads="1"/>
          </p:cNvSpPr>
          <p:nvPr>
            <p:ph type="ctrTitle"/>
          </p:nvPr>
        </p:nvSpPr>
        <p:spPr bwMode="auto">
          <a:xfrm>
            <a:off x="906463" y="2689225"/>
            <a:ext cx="9090025" cy="1123950"/>
          </a:xfrm>
          <a:noFill/>
          <a:ln>
            <a:miter lim="800000"/>
            <a:headEnd/>
            <a:tailEnd/>
          </a:ln>
        </p:spPr>
        <p:txBody>
          <a:bodyPr vert="horz" wrap="square" lIns="91440" tIns="45720" rIns="91440" bIns="45720" numCol="1" anchor="t" anchorCtr="0" compatLnSpc="1">
            <a:prstTxWarp prst="textNoShape">
              <a:avLst/>
            </a:prstTxWarp>
          </a:bodyPr>
          <a:lstStyle/>
          <a:p>
            <a:pPr algn="ctr"/>
            <a:r>
              <a:rPr lang="bg-BG" smtClean="0"/>
              <a:t>Благодаря за вниманието</a:t>
            </a:r>
            <a:r>
              <a:rPr lang="en-GB" smtClean="0"/>
              <a:t>!</a:t>
            </a:r>
          </a:p>
        </p:txBody>
      </p:sp>
      <p:sp>
        <p:nvSpPr>
          <p:cNvPr id="66562" name="Text Box 6"/>
          <p:cNvSpPr txBox="1">
            <a:spLocks noChangeArrowheads="1"/>
          </p:cNvSpPr>
          <p:nvPr/>
        </p:nvSpPr>
        <p:spPr bwMode="auto">
          <a:xfrm>
            <a:off x="1047750" y="4022725"/>
            <a:ext cx="8828088" cy="1379538"/>
          </a:xfrm>
          <a:prstGeom prst="rect">
            <a:avLst/>
          </a:prstGeom>
          <a:noFill/>
          <a:ln w="9525">
            <a:noFill/>
            <a:miter lim="800000"/>
            <a:headEnd/>
            <a:tailEnd/>
          </a:ln>
        </p:spPr>
        <p:txBody>
          <a:bodyPr>
            <a:spAutoFit/>
          </a:bodyPr>
          <a:lstStyle/>
          <a:p>
            <a:pPr algn="ctr" defTabSz="512763" eaLnBrk="0" hangingPunct="0">
              <a:spcBef>
                <a:spcPct val="50000"/>
              </a:spcBef>
              <a:buClr>
                <a:srgbClr val="000000"/>
              </a:buClr>
              <a:buSzPct val="100000"/>
              <a:buFont typeface="Times New Roman" pitchFamily="18" charset="0"/>
              <a:buNone/>
            </a:pPr>
            <a:r>
              <a:rPr lang="bg-BG" sz="2900" b="0">
                <a:solidFill>
                  <a:schemeClr val="tx1"/>
                </a:solidFill>
              </a:rPr>
              <a:t>За повече информация</a:t>
            </a:r>
            <a:r>
              <a:rPr lang="en-GB" sz="2900" b="0">
                <a:solidFill>
                  <a:schemeClr val="tx1"/>
                </a:solidFill>
              </a:rPr>
              <a:t>:</a:t>
            </a:r>
          </a:p>
          <a:p>
            <a:pPr algn="ctr" defTabSz="512763" eaLnBrk="0" hangingPunct="0">
              <a:spcBef>
                <a:spcPct val="50000"/>
              </a:spcBef>
              <a:buClr>
                <a:srgbClr val="000000"/>
              </a:buClr>
              <a:buSzPct val="100000"/>
              <a:buFont typeface="Times New Roman" pitchFamily="18" charset="0"/>
              <a:buNone/>
            </a:pPr>
            <a:r>
              <a:rPr lang="en-GB" sz="3700" b="0">
                <a:solidFill>
                  <a:schemeClr val="tx1"/>
                </a:solidFill>
              </a:rPr>
              <a:t>www.ec.europa.eu/research/horizon2020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mtClean="0"/>
              <a:t>Какво е новото в програмата?</a:t>
            </a:r>
            <a:endParaRPr lang="en-GB" smtClean="0"/>
          </a:p>
        </p:txBody>
      </p:sp>
      <p:sp>
        <p:nvSpPr>
          <p:cNvPr id="21506" name="Rectangle 3"/>
          <p:cNvSpPr>
            <a:spLocks noGrp="1" noChangeArrowheads="1"/>
          </p:cNvSpPr>
          <p:nvPr>
            <p:ph type="body" idx="1"/>
          </p:nvPr>
        </p:nvSpPr>
        <p:spPr bwMode="auto">
          <a:xfrm>
            <a:off x="522288" y="1109663"/>
            <a:ext cx="9623425" cy="5456237"/>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spcBef>
                <a:spcPts val="900"/>
              </a:spcBef>
              <a:spcAft>
                <a:spcPct val="50000"/>
              </a:spcAft>
            </a:pPr>
            <a:r>
              <a:rPr lang="bg-BG" sz="1600" b="1" smtClean="0"/>
              <a:t>Една програма обединява целия цикъл на НИРД и иновации</a:t>
            </a:r>
          </a:p>
          <a:p>
            <a:pPr>
              <a:lnSpc>
                <a:spcPct val="80000"/>
              </a:lnSpc>
              <a:spcBef>
                <a:spcPts val="900"/>
              </a:spcBef>
              <a:spcAft>
                <a:spcPct val="50000"/>
              </a:spcAft>
            </a:pPr>
            <a:r>
              <a:rPr lang="bg-BG" sz="1600" b="1" smtClean="0"/>
              <a:t>Повече пари за всички форми на иновации</a:t>
            </a:r>
          </a:p>
          <a:p>
            <a:pPr>
              <a:lnSpc>
                <a:spcPct val="80000"/>
              </a:lnSpc>
              <a:spcBef>
                <a:spcPts val="900"/>
              </a:spcBef>
              <a:spcAft>
                <a:spcPct val="50000"/>
              </a:spcAft>
            </a:pPr>
            <a:r>
              <a:rPr lang="bg-BG" sz="1600" b="1" smtClean="0"/>
              <a:t>Силен фокус върху социалните предизвикателства  - здравеопазване, чиста енергия, екологосъобразен транспорт и др.</a:t>
            </a:r>
            <a:r>
              <a:rPr lang="en-GB" sz="1600" b="1" smtClean="0">
                <a:latin typeface="Calibri" pitchFamily="34" charset="0"/>
              </a:rPr>
              <a:t> </a:t>
            </a:r>
            <a:endParaRPr lang="bg-BG" sz="1600" b="1" smtClean="0">
              <a:latin typeface="Calibri" pitchFamily="34" charset="0"/>
            </a:endParaRPr>
          </a:p>
          <a:p>
            <a:pPr>
              <a:lnSpc>
                <a:spcPct val="80000"/>
              </a:lnSpc>
              <a:spcBef>
                <a:spcPts val="900"/>
              </a:spcBef>
              <a:spcAft>
                <a:spcPct val="50000"/>
              </a:spcAft>
            </a:pPr>
            <a:r>
              <a:rPr lang="bg-BG" sz="1600" b="1" smtClean="0"/>
              <a:t>По-голяма подкрепа за високотехнологичните МСП</a:t>
            </a:r>
          </a:p>
          <a:p>
            <a:pPr>
              <a:lnSpc>
                <a:spcPct val="80000"/>
              </a:lnSpc>
              <a:spcBef>
                <a:spcPts val="900"/>
              </a:spcBef>
              <a:spcAft>
                <a:spcPct val="50000"/>
              </a:spcAft>
            </a:pPr>
            <a:r>
              <a:rPr lang="bg-BG" sz="1600" b="1" smtClean="0"/>
              <a:t>По-отворени грантови схеми</a:t>
            </a:r>
          </a:p>
          <a:p>
            <a:pPr>
              <a:lnSpc>
                <a:spcPct val="80000"/>
              </a:lnSpc>
              <a:spcBef>
                <a:spcPts val="900"/>
              </a:spcBef>
              <a:spcAft>
                <a:spcPct val="50000"/>
              </a:spcAft>
            </a:pPr>
            <a:r>
              <a:rPr lang="bg-BG" sz="1600" b="1" smtClean="0"/>
              <a:t>Опростени, правила за участие, по-малко бюрокрация и по-достъпно финансиране</a:t>
            </a:r>
          </a:p>
          <a:p>
            <a:pPr lvl="1">
              <a:lnSpc>
                <a:spcPct val="80000"/>
              </a:lnSpc>
            </a:pPr>
            <a:r>
              <a:rPr lang="bg-BG" sz="1600" b="1" smtClean="0">
                <a:solidFill>
                  <a:srgbClr val="FF3300"/>
                </a:solidFill>
              </a:rPr>
              <a:t>единна точка за достъп за участниците; </a:t>
            </a:r>
          </a:p>
          <a:p>
            <a:pPr lvl="1">
              <a:lnSpc>
                <a:spcPct val="80000"/>
              </a:lnSpc>
            </a:pPr>
            <a:r>
              <a:rPr lang="bg-BG" sz="1600" b="1" smtClean="0">
                <a:solidFill>
                  <a:srgbClr val="FF3300"/>
                </a:solidFill>
              </a:rPr>
              <a:t>по-малък обем на документацията при подготовката на предложенията и премахване на ненужните проверки и одити</a:t>
            </a:r>
            <a:r>
              <a:rPr lang="en-US" sz="1600" b="1" smtClean="0">
                <a:solidFill>
                  <a:srgbClr val="FF3300"/>
                </a:solidFill>
              </a:rPr>
              <a:t> </a:t>
            </a:r>
            <a:r>
              <a:rPr lang="bg-BG" sz="1600" b="1" smtClean="0">
                <a:solidFill>
                  <a:srgbClr val="FF3300"/>
                </a:solidFill>
              </a:rPr>
              <a:t>при отчитане на изпълнението на проектите. </a:t>
            </a:r>
          </a:p>
          <a:p>
            <a:pPr lvl="1">
              <a:lnSpc>
                <a:spcPct val="80000"/>
              </a:lnSpc>
            </a:pPr>
            <a:r>
              <a:rPr lang="bg-BG" sz="1600" b="1" smtClean="0">
                <a:solidFill>
                  <a:srgbClr val="FF3300"/>
                </a:solidFill>
              </a:rPr>
              <a:t>драстично опростяване на правилата за възстановяване на разходите, въвеждане на единна фиксирана ставка за непреките разходи и само две ставки при финансирането — за научни изследвания и пазарно ориентирани дейности; </a:t>
            </a:r>
          </a:p>
          <a:p>
            <a:pPr lvl="1">
              <a:lnSpc>
                <a:spcPct val="80000"/>
              </a:lnSpc>
            </a:pPr>
            <a:r>
              <a:rPr lang="bg-BG" sz="1600" b="1" smtClean="0">
                <a:solidFill>
                  <a:srgbClr val="FF3300"/>
                </a:solidFill>
              </a:rPr>
              <a:t>намаляване на времето до финансиране след подаването на предложението за проект средно със 100 дни, което означава по-бързо започване на работа по проектите.</a:t>
            </a:r>
            <a:endParaRPr lang="en-GB" sz="1600" b="1" smtClean="0">
              <a:solidFill>
                <a:srgbClr val="FF3300"/>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p:cNvSpPr>
            <a:spLocks noGrp="1" noChangeArrowheads="1"/>
          </p:cNvSpPr>
          <p:nvPr>
            <p:ph type="ctrTitle"/>
          </p:nvPr>
        </p:nvSpPr>
        <p:spPr bwMode="auto">
          <a:xfrm>
            <a:off x="1670050" y="2022475"/>
            <a:ext cx="8181975" cy="1620838"/>
          </a:xfrm>
          <a:noFill/>
          <a:ln>
            <a:miter lim="800000"/>
            <a:headEnd/>
            <a:tailEnd/>
          </a:ln>
        </p:spPr>
        <p:txBody>
          <a:bodyPr vert="horz" wrap="square" lIns="91440" tIns="45720" rIns="91440" bIns="45720" numCol="1" anchor="t" anchorCtr="0" compatLnSpc="1">
            <a:prstTxWarp prst="textNoShape">
              <a:avLst/>
            </a:prstTxWarp>
          </a:bodyPr>
          <a:lstStyle/>
          <a:p>
            <a:r>
              <a:rPr lang="bg-BG" sz="2800" smtClean="0"/>
              <a:t>Три основни приоритета (стълба):</a:t>
            </a:r>
            <a:r>
              <a:rPr lang="en-GB" sz="2800" smtClean="0"/>
              <a:t/>
            </a:r>
            <a:br>
              <a:rPr lang="en-GB" sz="2800" smtClean="0"/>
            </a:br>
            <a:r>
              <a:rPr lang="en-GB" sz="2800" smtClean="0"/>
              <a:t/>
            </a:r>
            <a:br>
              <a:rPr lang="en-GB" sz="2800" smtClean="0"/>
            </a:br>
            <a:r>
              <a:rPr lang="en-GB" sz="2800" smtClean="0"/>
              <a:t>1	</a:t>
            </a:r>
            <a:r>
              <a:rPr lang="bg-BG" sz="2800" smtClean="0"/>
              <a:t>Отлични постижения в науката</a:t>
            </a:r>
            <a:br>
              <a:rPr lang="bg-BG" sz="2800" smtClean="0"/>
            </a:br>
            <a:r>
              <a:rPr lang="bg-BG" sz="2800" smtClean="0"/>
              <a:t/>
            </a:r>
            <a:br>
              <a:rPr lang="bg-BG" sz="2800" smtClean="0"/>
            </a:br>
            <a:r>
              <a:rPr lang="en-GB" sz="2800" smtClean="0"/>
              <a:t>2	</a:t>
            </a:r>
            <a:r>
              <a:rPr lang="bg-BG" sz="2800" smtClean="0"/>
              <a:t>Индустриално лидерство</a:t>
            </a:r>
            <a:r>
              <a:rPr lang="en-GB" sz="2800" smtClean="0"/>
              <a:t/>
            </a:r>
            <a:br>
              <a:rPr lang="en-GB" sz="2800" smtClean="0"/>
            </a:br>
            <a:r>
              <a:rPr lang="bg-BG" sz="2800" smtClean="0"/>
              <a:t/>
            </a:r>
            <a:br>
              <a:rPr lang="bg-BG" sz="2800" smtClean="0"/>
            </a:br>
            <a:r>
              <a:rPr lang="en-GB" sz="2800" smtClean="0"/>
              <a:t>3	</a:t>
            </a:r>
            <a:r>
              <a:rPr lang="bg-BG" sz="2800" smtClean="0"/>
              <a:t>Социални предизвикателства</a:t>
            </a:r>
            <a:endParaRPr lang="en-GB" sz="2800" smtClean="0"/>
          </a:p>
        </p:txBody>
      </p:sp>
      <p:sp>
        <p:nvSpPr>
          <p:cNvPr id="23554" name="Text Box 6"/>
          <p:cNvSpPr txBox="1">
            <a:spLocks noChangeArrowheads="1"/>
          </p:cNvSpPr>
          <p:nvPr/>
        </p:nvSpPr>
        <p:spPr bwMode="auto">
          <a:xfrm>
            <a:off x="1428750" y="1096963"/>
            <a:ext cx="7212013" cy="808037"/>
          </a:xfrm>
          <a:prstGeom prst="rect">
            <a:avLst/>
          </a:prstGeom>
          <a:noFill/>
          <a:ln w="9525">
            <a:noFill/>
            <a:miter lim="800000"/>
            <a:headEnd/>
            <a:tailEnd/>
          </a:ln>
        </p:spPr>
        <p:txBody>
          <a:bodyPr>
            <a:spAutoFit/>
          </a:bodyPr>
          <a:lstStyle/>
          <a:p>
            <a:pPr algn="ctr" defTabSz="512763" eaLnBrk="0" hangingPunct="0">
              <a:spcBef>
                <a:spcPct val="50000"/>
              </a:spcBef>
              <a:buClr>
                <a:srgbClr val="000000"/>
              </a:buClr>
              <a:buSzPct val="100000"/>
              <a:buFont typeface="Times New Roman" pitchFamily="18" charset="0"/>
              <a:buNone/>
            </a:pPr>
            <a:r>
              <a:rPr lang="bg-BG" sz="4700">
                <a:solidFill>
                  <a:srgbClr val="005FA9"/>
                </a:solidFill>
                <a:latin typeface="Arial" charset="0"/>
              </a:rPr>
              <a:t>Структура</a:t>
            </a:r>
            <a:endParaRPr lang="en-GB" sz="4700">
              <a:solidFill>
                <a:srgbClr val="005FA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9"/>
          <p:cNvSpPr>
            <a:spLocks noChangeArrowheads="1"/>
          </p:cNvSpPr>
          <p:nvPr/>
        </p:nvSpPr>
        <p:spPr bwMode="auto">
          <a:xfrm>
            <a:off x="0" y="0"/>
            <a:ext cx="10693400" cy="6400800"/>
          </a:xfrm>
          <a:prstGeom prst="rect">
            <a:avLst/>
          </a:prstGeom>
          <a:solidFill>
            <a:srgbClr val="0F5494"/>
          </a:solidFill>
          <a:ln w="9525" algn="ctr">
            <a:noFill/>
            <a:round/>
            <a:headEnd/>
            <a:tailEnd/>
          </a:ln>
        </p:spPr>
        <p:txBody>
          <a:bodyPr lIns="104306" tIns="52153" rIns="104306" bIns="52153"/>
          <a:lstStyle/>
          <a:p>
            <a:pPr defTabSz="584200" eaLnBrk="0" hangingPunct="0">
              <a:buClr>
                <a:srgbClr val="000000"/>
              </a:buClr>
              <a:buSzPct val="100000"/>
              <a:buFont typeface="Times New Roman" pitchFamily="18" charset="0"/>
              <a:buNone/>
            </a:pPr>
            <a:endParaRPr lang="bg-BG" sz="3100" b="0">
              <a:cs typeface="Arial" charset="0"/>
            </a:endParaRPr>
          </a:p>
        </p:txBody>
      </p:sp>
      <p:sp>
        <p:nvSpPr>
          <p:cNvPr id="25602" name="Title 3"/>
          <p:cNvSpPr>
            <a:spLocks noGrp="1"/>
          </p:cNvSpPr>
          <p:nvPr>
            <p:ph type="title" idx="4294967295"/>
          </p:nvPr>
        </p:nvSpPr>
        <p:spPr bwMode="auto">
          <a:xfrm>
            <a:off x="606425" y="446088"/>
            <a:ext cx="9625013" cy="957262"/>
          </a:xfrm>
          <a:prstGeom prst="rect">
            <a:avLst/>
          </a:prstGeom>
          <a:noFill/>
          <a:ln>
            <a:miter lim="800000"/>
            <a:headEnd/>
            <a:tailEnd/>
          </a:ln>
        </p:spPr>
        <p:txBody>
          <a:bodyPr lIns="91424" tIns="45712" rIns="91424" bIns="45712"/>
          <a:lstStyle/>
          <a:p>
            <a:pPr algn="ctr" eaLnBrk="1" hangingPunct="1"/>
            <a:r>
              <a:rPr lang="en-GB" sz="3300" smtClean="0">
                <a:solidFill>
                  <a:schemeClr val="bg1"/>
                </a:solidFill>
                <a:latin typeface="Verdana" pitchFamily="34" charset="0"/>
              </a:rPr>
              <a:t>Coverage of the full innovation chain</a:t>
            </a:r>
          </a:p>
        </p:txBody>
      </p:sp>
      <p:sp>
        <p:nvSpPr>
          <p:cNvPr id="25603" name="AutoShape 5" descr="sustainable development"/>
          <p:cNvSpPr>
            <a:spLocks noChangeAspect="1" noChangeArrowheads="1"/>
          </p:cNvSpPr>
          <p:nvPr/>
        </p:nvSpPr>
        <p:spPr bwMode="auto">
          <a:xfrm>
            <a:off x="182563" y="-546100"/>
            <a:ext cx="2227262" cy="1144588"/>
          </a:xfrm>
          <a:prstGeom prst="rect">
            <a:avLst/>
          </a:prstGeom>
          <a:noFill/>
          <a:ln w="9525">
            <a:noFill/>
            <a:miter lim="800000"/>
            <a:headEnd/>
            <a:tailEnd/>
          </a:ln>
        </p:spPr>
        <p:txBody>
          <a:bodyPr lIns="104306" tIns="52153" rIns="104306" bIns="52153"/>
          <a:lstStyle/>
          <a:p>
            <a:pPr defTabSz="1042988"/>
            <a:endParaRPr lang="bg-BG" sz="2100" b="0">
              <a:solidFill>
                <a:schemeClr val="tx1"/>
              </a:solidFill>
              <a:latin typeface="Arial" charset="0"/>
              <a:cs typeface="Arial" charset="0"/>
            </a:endParaRPr>
          </a:p>
        </p:txBody>
      </p:sp>
      <p:grpSp>
        <p:nvGrpSpPr>
          <p:cNvPr id="25604" name="Group 18"/>
          <p:cNvGrpSpPr>
            <a:grpSpLocks/>
          </p:cNvGrpSpPr>
          <p:nvPr/>
        </p:nvGrpSpPr>
        <p:grpSpPr bwMode="auto">
          <a:xfrm>
            <a:off x="1052513" y="2509838"/>
            <a:ext cx="9178925" cy="3810000"/>
            <a:chOff x="827584" y="2564904"/>
            <a:chExt cx="7848872" cy="3528392"/>
          </a:xfrm>
        </p:grpSpPr>
        <p:grpSp>
          <p:nvGrpSpPr>
            <p:cNvPr id="25610" name="Right Arrow 1"/>
            <p:cNvGrpSpPr>
              <a:grpSpLocks/>
            </p:cNvGrpSpPr>
            <p:nvPr/>
          </p:nvGrpSpPr>
          <p:grpSpPr bwMode="auto">
            <a:xfrm>
              <a:off x="823583" y="2543510"/>
              <a:ext cx="7864113" cy="3566188"/>
              <a:chOff x="896112" y="2255520"/>
              <a:chExt cx="7863840" cy="3493008"/>
            </a:xfrm>
          </p:grpSpPr>
          <p:pic>
            <p:nvPicPr>
              <p:cNvPr id="25620" name="Right Arrow 1"/>
              <p:cNvPicPr>
                <a:picLocks noChangeArrowheads="1"/>
              </p:cNvPicPr>
              <p:nvPr/>
            </p:nvPicPr>
            <p:blipFill>
              <a:blip r:embed="rId2"/>
              <a:srcRect/>
              <a:stretch>
                <a:fillRect/>
              </a:stretch>
            </p:blipFill>
            <p:spPr bwMode="auto">
              <a:xfrm>
                <a:off x="896112" y="2255520"/>
                <a:ext cx="7863840" cy="3493008"/>
              </a:xfrm>
              <a:prstGeom prst="rect">
                <a:avLst/>
              </a:prstGeom>
              <a:noFill/>
              <a:ln w="9525">
                <a:noFill/>
                <a:miter lim="800000"/>
                <a:headEnd/>
                <a:tailEnd/>
              </a:ln>
            </p:spPr>
          </p:pic>
          <p:sp>
            <p:nvSpPr>
              <p:cNvPr id="25621" name="Text Box 8"/>
              <p:cNvSpPr txBox="1">
                <a:spLocks noChangeArrowheads="1"/>
              </p:cNvSpPr>
              <p:nvPr/>
            </p:nvSpPr>
            <p:spPr bwMode="auto">
              <a:xfrm>
                <a:off x="900113" y="3140472"/>
                <a:ext cx="6785037" cy="1727994"/>
              </a:xfrm>
              <a:prstGeom prst="rect">
                <a:avLst/>
              </a:prstGeom>
              <a:noFill/>
              <a:ln w="9525">
                <a:noFill/>
                <a:miter lim="800000"/>
                <a:headEnd/>
                <a:tailEnd/>
              </a:ln>
            </p:spPr>
            <p:txBody>
              <a:bodyPr lIns="104306" tIns="52153" rIns="104306" bIns="52153"/>
              <a:lstStyle/>
              <a:p>
                <a:pPr defTabSz="584200" eaLnBrk="0" hangingPunct="0">
                  <a:buClr>
                    <a:srgbClr val="000000"/>
                  </a:buClr>
                  <a:buSzPct val="100000"/>
                  <a:buFont typeface="Times New Roman" pitchFamily="18" charset="0"/>
                  <a:buNone/>
                </a:pPr>
                <a:endParaRPr lang="bg-BG" sz="3100" b="0">
                  <a:cs typeface="Arial" charset="0"/>
                </a:endParaRPr>
              </a:p>
            </p:txBody>
          </p:sp>
        </p:grpSp>
        <p:grpSp>
          <p:nvGrpSpPr>
            <p:cNvPr id="25611" name="TextBox 2"/>
            <p:cNvGrpSpPr>
              <a:grpSpLocks/>
            </p:cNvGrpSpPr>
            <p:nvPr/>
          </p:nvGrpSpPr>
          <p:grpSpPr bwMode="auto">
            <a:xfrm>
              <a:off x="1079624" y="3645107"/>
              <a:ext cx="1219242" cy="647266"/>
              <a:chOff x="1152144" y="3334512"/>
              <a:chExt cx="1219200" cy="633984"/>
            </a:xfrm>
          </p:grpSpPr>
          <p:pic>
            <p:nvPicPr>
              <p:cNvPr id="25618" name="TextBox 2"/>
              <p:cNvPicPr>
                <a:picLocks noChangeArrowheads="1"/>
              </p:cNvPicPr>
              <p:nvPr/>
            </p:nvPicPr>
            <p:blipFill>
              <a:blip r:embed="rId3"/>
              <a:srcRect/>
              <a:stretch>
                <a:fillRect/>
              </a:stretch>
            </p:blipFill>
            <p:spPr bwMode="auto">
              <a:xfrm>
                <a:off x="1152144" y="3334512"/>
                <a:ext cx="1219200" cy="633984"/>
              </a:xfrm>
              <a:prstGeom prst="rect">
                <a:avLst/>
              </a:prstGeom>
              <a:noFill/>
              <a:ln w="9525">
                <a:noFill/>
                <a:miter lim="800000"/>
                <a:headEnd/>
                <a:tailEnd/>
              </a:ln>
            </p:spPr>
          </p:pic>
          <p:sp>
            <p:nvSpPr>
              <p:cNvPr id="68619" name="Text Box 11"/>
              <p:cNvSpPr txBox="1">
                <a:spLocks noChangeArrowheads="1"/>
              </p:cNvSpPr>
              <p:nvPr/>
            </p:nvSpPr>
            <p:spPr bwMode="auto">
              <a:xfrm>
                <a:off x="1151235" y="3336312"/>
                <a:ext cx="1223036" cy="632157"/>
              </a:xfrm>
              <a:prstGeom prst="rect">
                <a:avLst/>
              </a:prstGeom>
              <a:noFill/>
              <a:ln w="9525">
                <a:noFill/>
                <a:miter lim="800000"/>
                <a:headEnd/>
                <a:tailEnd/>
              </a:ln>
            </p:spPr>
            <p:txBody>
              <a:bodyPr wrap="none" lIns="104306" tIns="52153" rIns="104306" bIns="52153">
                <a:spAutoFit/>
              </a:bodyPr>
              <a:lstStyle/>
              <a:p>
                <a:pPr algn="ctr" defTabSz="1042988">
                  <a:defRPr/>
                </a:pPr>
                <a:r>
                  <a:rPr lang="en-GB" sz="2100">
                    <a:solidFill>
                      <a:srgbClr val="D9D9D9"/>
                    </a:solidFill>
                    <a:effectLst>
                      <a:outerShdw blurRad="38100" dist="38100" dir="2700000" algn="tl">
                        <a:srgbClr val="C0C0C0"/>
                      </a:outerShdw>
                    </a:effectLst>
                    <a:latin typeface="Arial" charset="0"/>
                    <a:cs typeface="Arial" charset="0"/>
                  </a:rPr>
                  <a:t>Basic</a:t>
                </a:r>
              </a:p>
              <a:p>
                <a:pPr algn="ctr" defTabSz="1042988">
                  <a:defRPr/>
                </a:pPr>
                <a:r>
                  <a:rPr lang="en-GB" sz="2100">
                    <a:solidFill>
                      <a:srgbClr val="D9D9D9"/>
                    </a:solidFill>
                    <a:effectLst>
                      <a:outerShdw blurRad="38100" dist="38100" dir="2700000" algn="tl">
                        <a:srgbClr val="C0C0C0"/>
                      </a:outerShdw>
                    </a:effectLst>
                    <a:latin typeface="Arial" charset="0"/>
                    <a:cs typeface="Arial" charset="0"/>
                  </a:rPr>
                  <a:t>Research</a:t>
                </a:r>
              </a:p>
            </p:txBody>
          </p:sp>
        </p:grpSp>
        <p:sp>
          <p:nvSpPr>
            <p:cNvPr id="8" name="TextBox 7"/>
            <p:cNvSpPr txBox="1">
              <a:spLocks noChangeArrowheads="1"/>
            </p:cNvSpPr>
            <p:nvPr/>
          </p:nvSpPr>
          <p:spPr bwMode="auto">
            <a:xfrm>
              <a:off x="2244779" y="4221778"/>
              <a:ext cx="1461991" cy="646872"/>
            </a:xfrm>
            <a:prstGeom prst="rect">
              <a:avLst/>
            </a:prstGeom>
            <a:noFill/>
            <a:ln w="9525">
              <a:noFill/>
              <a:miter lim="800000"/>
              <a:headEnd/>
              <a:tailEnd/>
            </a:ln>
          </p:spPr>
          <p:txBody>
            <a:bodyPr wrap="none" lIns="104306" tIns="52153" rIns="104306" bIns="52153">
              <a:spAutoFit/>
            </a:bodyPr>
            <a:lstStyle/>
            <a:p>
              <a:pPr algn="ctr" defTabSz="1042988">
                <a:defRPr/>
              </a:pPr>
              <a:r>
                <a:rPr lang="en-GB" sz="2100">
                  <a:solidFill>
                    <a:srgbClr val="D9D9D9"/>
                  </a:solidFill>
                  <a:effectLst>
                    <a:outerShdw blurRad="38100" dist="38100" dir="2700000" algn="tl">
                      <a:srgbClr val="C0C0C0"/>
                    </a:outerShdw>
                  </a:effectLst>
                  <a:latin typeface="Arial" charset="0"/>
                  <a:cs typeface="Arial" charset="0"/>
                </a:rPr>
                <a:t>Technology</a:t>
              </a:r>
            </a:p>
            <a:p>
              <a:pPr algn="ctr" defTabSz="1042988">
                <a:defRPr/>
              </a:pPr>
              <a:r>
                <a:rPr lang="en-GB" sz="2100">
                  <a:solidFill>
                    <a:srgbClr val="D9D9D9"/>
                  </a:solidFill>
                  <a:effectLst>
                    <a:outerShdw blurRad="38100" dist="38100" dir="2700000" algn="tl">
                      <a:srgbClr val="C0C0C0"/>
                    </a:outerShdw>
                  </a:effectLst>
                  <a:latin typeface="Arial" charset="0"/>
                  <a:cs typeface="Arial" charset="0"/>
                </a:rPr>
                <a:t>R&amp;D</a:t>
              </a:r>
            </a:p>
          </p:txBody>
        </p:sp>
        <p:sp>
          <p:nvSpPr>
            <p:cNvPr id="9" name="TextBox 8"/>
            <p:cNvSpPr txBox="1">
              <a:spLocks noChangeArrowheads="1"/>
            </p:cNvSpPr>
            <p:nvPr/>
          </p:nvSpPr>
          <p:spPr bwMode="auto">
            <a:xfrm>
              <a:off x="2903150" y="3745445"/>
              <a:ext cx="1812218" cy="367541"/>
            </a:xfrm>
            <a:prstGeom prst="rect">
              <a:avLst/>
            </a:prstGeom>
            <a:noFill/>
            <a:ln w="9525">
              <a:noFill/>
              <a:miter lim="800000"/>
              <a:headEnd/>
              <a:tailEnd/>
            </a:ln>
          </p:spPr>
          <p:txBody>
            <a:bodyPr wrap="none" lIns="104306" tIns="52153" rIns="104306" bIns="52153">
              <a:spAutoFit/>
            </a:bodyPr>
            <a:lstStyle/>
            <a:p>
              <a:pPr algn="ctr" defTabSz="1042988">
                <a:defRPr/>
              </a:pPr>
              <a:r>
                <a:rPr lang="en-GB" sz="2100">
                  <a:solidFill>
                    <a:srgbClr val="D9D9D9"/>
                  </a:solidFill>
                  <a:effectLst>
                    <a:outerShdw blurRad="38100" dist="38100" dir="2700000" algn="tl">
                      <a:srgbClr val="C0C0C0"/>
                    </a:outerShdw>
                  </a:effectLst>
                  <a:latin typeface="Arial" charset="0"/>
                  <a:cs typeface="Arial" charset="0"/>
                </a:rPr>
                <a:t>Demonstration</a:t>
              </a:r>
            </a:p>
          </p:txBody>
        </p:sp>
        <p:sp>
          <p:nvSpPr>
            <p:cNvPr id="10" name="TextBox 9"/>
            <p:cNvSpPr txBox="1">
              <a:spLocks noChangeArrowheads="1"/>
            </p:cNvSpPr>
            <p:nvPr/>
          </p:nvSpPr>
          <p:spPr bwMode="auto">
            <a:xfrm>
              <a:off x="6987768" y="3863058"/>
              <a:ext cx="927149" cy="646872"/>
            </a:xfrm>
            <a:prstGeom prst="rect">
              <a:avLst/>
            </a:prstGeom>
            <a:noFill/>
            <a:ln w="9525">
              <a:noFill/>
              <a:miter lim="800000"/>
              <a:headEnd/>
              <a:tailEnd/>
            </a:ln>
          </p:spPr>
          <p:txBody>
            <a:bodyPr wrap="none" lIns="104306" tIns="52153" rIns="104306" bIns="52153">
              <a:spAutoFit/>
            </a:bodyPr>
            <a:lstStyle/>
            <a:p>
              <a:pPr algn="ctr" defTabSz="1042988">
                <a:defRPr/>
              </a:pPr>
              <a:r>
                <a:rPr lang="en-GB" sz="2100">
                  <a:solidFill>
                    <a:srgbClr val="D9D9D9"/>
                  </a:solidFill>
                  <a:effectLst>
                    <a:outerShdw blurRad="38100" dist="38100" dir="2700000" algn="tl">
                      <a:srgbClr val="C0C0C0"/>
                    </a:outerShdw>
                  </a:effectLst>
                  <a:latin typeface="Arial" charset="0"/>
                  <a:cs typeface="Arial" charset="0"/>
                </a:rPr>
                <a:t>Market</a:t>
              </a:r>
            </a:p>
            <a:p>
              <a:pPr algn="ctr" defTabSz="1042988">
                <a:defRPr/>
              </a:pPr>
              <a:r>
                <a:rPr lang="en-GB" sz="2100">
                  <a:solidFill>
                    <a:srgbClr val="D9D9D9"/>
                  </a:solidFill>
                  <a:effectLst>
                    <a:outerShdw blurRad="38100" dist="38100" dir="2700000" algn="tl">
                      <a:srgbClr val="C0C0C0"/>
                    </a:outerShdw>
                  </a:effectLst>
                  <a:latin typeface="Arial" charset="0"/>
                  <a:cs typeface="Arial" charset="0"/>
                </a:rPr>
                <a:t>uptake</a:t>
              </a:r>
            </a:p>
          </p:txBody>
        </p:sp>
        <p:sp>
          <p:nvSpPr>
            <p:cNvPr id="11" name="TextBox 10"/>
            <p:cNvSpPr txBox="1">
              <a:spLocks noChangeArrowheads="1"/>
            </p:cNvSpPr>
            <p:nvPr/>
          </p:nvSpPr>
          <p:spPr bwMode="auto">
            <a:xfrm>
              <a:off x="5364237" y="3668996"/>
              <a:ext cx="1314028" cy="583655"/>
            </a:xfrm>
            <a:prstGeom prst="rect">
              <a:avLst/>
            </a:prstGeom>
            <a:noFill/>
            <a:ln w="9525">
              <a:noFill/>
              <a:miter lim="800000"/>
              <a:headEnd/>
              <a:tailEnd/>
            </a:ln>
          </p:spPr>
          <p:txBody>
            <a:bodyPr wrap="none" lIns="104306" tIns="52153" rIns="104306" bIns="52153">
              <a:spAutoFit/>
            </a:bodyPr>
            <a:lstStyle/>
            <a:p>
              <a:pPr algn="ctr" defTabSz="1042988">
                <a:defRPr/>
              </a:pPr>
              <a:r>
                <a:rPr lang="en-GB" sz="1800">
                  <a:solidFill>
                    <a:srgbClr val="D9D9D9"/>
                  </a:solidFill>
                  <a:effectLst>
                    <a:outerShdw blurRad="38100" dist="38100" dir="2700000" algn="tl">
                      <a:srgbClr val="C0C0C0"/>
                    </a:outerShdw>
                  </a:effectLst>
                  <a:latin typeface="Arial" charset="0"/>
                  <a:cs typeface="Arial" charset="0"/>
                </a:rPr>
                <a:t>Large scale</a:t>
              </a:r>
            </a:p>
            <a:p>
              <a:pPr algn="ctr" defTabSz="1042988">
                <a:defRPr/>
              </a:pPr>
              <a:r>
                <a:rPr lang="en-GB" sz="1800">
                  <a:solidFill>
                    <a:srgbClr val="D9D9D9"/>
                  </a:solidFill>
                  <a:effectLst>
                    <a:outerShdw blurRad="38100" dist="38100" dir="2700000" algn="tl">
                      <a:srgbClr val="C0C0C0"/>
                    </a:outerShdw>
                  </a:effectLst>
                  <a:latin typeface="Arial" charset="0"/>
                  <a:cs typeface="Arial" charset="0"/>
                </a:rPr>
                <a:t>validation</a:t>
              </a:r>
            </a:p>
          </p:txBody>
        </p:sp>
        <p:sp>
          <p:nvSpPr>
            <p:cNvPr id="12" name="TextBox 11"/>
            <p:cNvSpPr txBox="1">
              <a:spLocks noChangeArrowheads="1"/>
            </p:cNvSpPr>
            <p:nvPr/>
          </p:nvSpPr>
          <p:spPr bwMode="auto">
            <a:xfrm>
              <a:off x="3995911" y="4236479"/>
              <a:ext cx="1479639" cy="369011"/>
            </a:xfrm>
            <a:prstGeom prst="rect">
              <a:avLst/>
            </a:prstGeom>
            <a:noFill/>
            <a:ln w="9525">
              <a:noFill/>
              <a:miter lim="800000"/>
              <a:headEnd/>
              <a:tailEnd/>
            </a:ln>
          </p:spPr>
          <p:txBody>
            <a:bodyPr wrap="none" lIns="104306" tIns="52153" rIns="104306" bIns="52153">
              <a:spAutoFit/>
            </a:bodyPr>
            <a:lstStyle/>
            <a:p>
              <a:pPr algn="ctr" defTabSz="1042988">
                <a:defRPr/>
              </a:pPr>
              <a:r>
                <a:rPr lang="en-GB" sz="2100">
                  <a:solidFill>
                    <a:srgbClr val="D9D9D9"/>
                  </a:solidFill>
                  <a:effectLst>
                    <a:outerShdw blurRad="38100" dist="38100" dir="2700000" algn="tl">
                      <a:srgbClr val="C0C0C0"/>
                    </a:outerShdw>
                  </a:effectLst>
                  <a:latin typeface="Arial" charset="0"/>
                  <a:cs typeface="Arial" charset="0"/>
                </a:rPr>
                <a:t>Prototyping</a:t>
              </a:r>
            </a:p>
          </p:txBody>
        </p:sp>
        <p:sp>
          <p:nvSpPr>
            <p:cNvPr id="13" name="TextBox 12"/>
            <p:cNvSpPr txBox="1">
              <a:spLocks noChangeArrowheads="1"/>
            </p:cNvSpPr>
            <p:nvPr/>
          </p:nvSpPr>
          <p:spPr bwMode="auto">
            <a:xfrm>
              <a:off x="5658807" y="4355563"/>
              <a:ext cx="813123" cy="370481"/>
            </a:xfrm>
            <a:prstGeom prst="rect">
              <a:avLst/>
            </a:prstGeom>
            <a:noFill/>
            <a:ln w="9525">
              <a:noFill/>
              <a:miter lim="800000"/>
              <a:headEnd/>
              <a:tailEnd/>
            </a:ln>
          </p:spPr>
          <p:txBody>
            <a:bodyPr wrap="none" lIns="104306" tIns="52153" rIns="104306" bIns="52153">
              <a:spAutoFit/>
            </a:bodyPr>
            <a:lstStyle/>
            <a:p>
              <a:pPr algn="ctr" defTabSz="1042988">
                <a:defRPr/>
              </a:pPr>
              <a:r>
                <a:rPr lang="en-GB" sz="2100">
                  <a:solidFill>
                    <a:srgbClr val="D9D9D9"/>
                  </a:solidFill>
                  <a:effectLst>
                    <a:outerShdw blurRad="38100" dist="38100" dir="2700000" algn="tl">
                      <a:srgbClr val="C0C0C0"/>
                    </a:outerShdw>
                  </a:effectLst>
                  <a:latin typeface="Arial" charset="0"/>
                  <a:cs typeface="Arial" charset="0"/>
                </a:rPr>
                <a:t>Pilots</a:t>
              </a:r>
            </a:p>
          </p:txBody>
        </p:sp>
      </p:grpSp>
      <p:sp>
        <p:nvSpPr>
          <p:cNvPr id="25605" name="TextBox 3"/>
          <p:cNvSpPr txBox="1">
            <a:spLocks noChangeArrowheads="1"/>
          </p:cNvSpPr>
          <p:nvPr/>
        </p:nvSpPr>
        <p:spPr bwMode="auto">
          <a:xfrm>
            <a:off x="738188" y="2879725"/>
            <a:ext cx="3681412" cy="509588"/>
          </a:xfrm>
          <a:prstGeom prst="rect">
            <a:avLst/>
          </a:prstGeom>
          <a:noFill/>
          <a:ln w="9525">
            <a:noFill/>
            <a:miter lim="800000"/>
            <a:headEnd/>
            <a:tailEnd/>
          </a:ln>
        </p:spPr>
        <p:txBody>
          <a:bodyPr wrap="none" lIns="104306" tIns="52153" rIns="104306" bIns="52153">
            <a:spAutoFit/>
          </a:bodyPr>
          <a:lstStyle/>
          <a:p>
            <a:pPr defTabSz="1042988"/>
            <a:r>
              <a:rPr lang="en-GB">
                <a:latin typeface="Verdana" pitchFamily="34" charset="0"/>
                <a:cs typeface="Arial" charset="0"/>
              </a:rPr>
              <a:t>Excellent science</a:t>
            </a:r>
          </a:p>
        </p:txBody>
      </p:sp>
      <p:sp>
        <p:nvSpPr>
          <p:cNvPr id="25606" name="TextBox 14"/>
          <p:cNvSpPr txBox="1">
            <a:spLocks noChangeArrowheads="1"/>
          </p:cNvSpPr>
          <p:nvPr/>
        </p:nvSpPr>
        <p:spPr bwMode="auto">
          <a:xfrm>
            <a:off x="2484438" y="2339975"/>
            <a:ext cx="4460875" cy="509588"/>
          </a:xfrm>
          <a:prstGeom prst="rect">
            <a:avLst/>
          </a:prstGeom>
          <a:noFill/>
          <a:ln w="9525">
            <a:noFill/>
            <a:miter lim="800000"/>
            <a:headEnd/>
            <a:tailEnd/>
          </a:ln>
        </p:spPr>
        <p:txBody>
          <a:bodyPr wrap="none" lIns="104306" tIns="52153" rIns="104306" bIns="52153">
            <a:spAutoFit/>
          </a:bodyPr>
          <a:lstStyle/>
          <a:p>
            <a:pPr defTabSz="1042988"/>
            <a:r>
              <a:rPr lang="en-GB">
                <a:latin typeface="Verdana" pitchFamily="34" charset="0"/>
                <a:cs typeface="Arial" charset="0"/>
              </a:rPr>
              <a:t>Industrial leadership</a:t>
            </a:r>
          </a:p>
        </p:txBody>
      </p:sp>
      <p:sp>
        <p:nvSpPr>
          <p:cNvPr id="25607" name="TextBox 16"/>
          <p:cNvSpPr txBox="1">
            <a:spLocks noChangeArrowheads="1"/>
          </p:cNvSpPr>
          <p:nvPr/>
        </p:nvSpPr>
        <p:spPr bwMode="auto">
          <a:xfrm>
            <a:off x="4672013" y="1689100"/>
            <a:ext cx="4103687" cy="509588"/>
          </a:xfrm>
          <a:prstGeom prst="rect">
            <a:avLst/>
          </a:prstGeom>
          <a:noFill/>
          <a:ln w="9525">
            <a:noFill/>
            <a:miter lim="800000"/>
            <a:headEnd/>
            <a:tailEnd/>
          </a:ln>
        </p:spPr>
        <p:txBody>
          <a:bodyPr wrap="none" lIns="104306" tIns="52153" rIns="104306" bIns="52153">
            <a:spAutoFit/>
          </a:bodyPr>
          <a:lstStyle/>
          <a:p>
            <a:pPr defTabSz="1042988"/>
            <a:r>
              <a:rPr lang="en-GB">
                <a:latin typeface="Verdana" pitchFamily="34" charset="0"/>
                <a:cs typeface="Arial" charset="0"/>
              </a:rPr>
              <a:t>Societal challenges</a:t>
            </a:r>
          </a:p>
        </p:txBody>
      </p:sp>
      <p:sp>
        <p:nvSpPr>
          <p:cNvPr id="25608" name="Curved Down Arrow 17"/>
          <p:cNvSpPr>
            <a:spLocks noChangeArrowheads="1"/>
          </p:cNvSpPr>
          <p:nvPr/>
        </p:nvSpPr>
        <p:spPr bwMode="auto">
          <a:xfrm rot="-1597589">
            <a:off x="1585913" y="1738313"/>
            <a:ext cx="1778000" cy="790575"/>
          </a:xfrm>
          <a:prstGeom prst="curvedDownArrow">
            <a:avLst>
              <a:gd name="adj1" fmla="val 26530"/>
              <a:gd name="adj2" fmla="val 53060"/>
              <a:gd name="adj3" fmla="val 25000"/>
            </a:avLst>
          </a:prstGeom>
          <a:gradFill rotWithShape="0">
            <a:gsLst>
              <a:gs pos="0">
                <a:srgbClr val="2D2DB9"/>
              </a:gs>
              <a:gs pos="25999">
                <a:srgbClr val="B9F5DB"/>
              </a:gs>
              <a:gs pos="100000">
                <a:srgbClr val="127246"/>
              </a:gs>
            </a:gsLst>
            <a:lin ang="10800000" scaled="1"/>
          </a:gradFill>
          <a:ln w="9525" algn="ctr">
            <a:solidFill>
              <a:schemeClr val="tx1"/>
            </a:solidFill>
            <a:round/>
            <a:headEnd/>
            <a:tailEnd/>
          </a:ln>
        </p:spPr>
        <p:txBody>
          <a:bodyPr lIns="104306" tIns="52153" rIns="104306" bIns="52153"/>
          <a:lstStyle/>
          <a:p>
            <a:pPr defTabSz="584200" eaLnBrk="0" hangingPunct="0">
              <a:buClr>
                <a:srgbClr val="000000"/>
              </a:buClr>
              <a:buSzPct val="100000"/>
              <a:buFont typeface="Times New Roman" pitchFamily="18" charset="0"/>
              <a:buNone/>
            </a:pPr>
            <a:endParaRPr lang="bg-BG" sz="3100" b="0">
              <a:cs typeface="Arial" charset="0"/>
            </a:endParaRPr>
          </a:p>
        </p:txBody>
      </p:sp>
      <p:sp>
        <p:nvSpPr>
          <p:cNvPr id="25609" name="Curved Down Arrow 21"/>
          <p:cNvSpPr>
            <a:spLocks noChangeArrowheads="1"/>
          </p:cNvSpPr>
          <p:nvPr/>
        </p:nvSpPr>
        <p:spPr bwMode="auto">
          <a:xfrm rot="-1597589">
            <a:off x="3897313" y="1176338"/>
            <a:ext cx="1776412" cy="792162"/>
          </a:xfrm>
          <a:prstGeom prst="curvedDownArrow">
            <a:avLst>
              <a:gd name="adj1" fmla="val 26536"/>
              <a:gd name="adj2" fmla="val 53072"/>
              <a:gd name="adj3" fmla="val 25000"/>
            </a:avLst>
          </a:prstGeom>
          <a:gradFill rotWithShape="0">
            <a:gsLst>
              <a:gs pos="0">
                <a:srgbClr val="2D2DB9"/>
              </a:gs>
              <a:gs pos="67000">
                <a:srgbClr val="2D2DB9"/>
              </a:gs>
              <a:gs pos="100000">
                <a:srgbClr val="B9F5DB"/>
              </a:gs>
            </a:gsLst>
            <a:lin ang="10800000" scaled="1"/>
          </a:gradFill>
          <a:ln w="9525" algn="ctr">
            <a:solidFill>
              <a:schemeClr val="tx1"/>
            </a:solidFill>
            <a:round/>
            <a:headEnd/>
            <a:tailEnd/>
          </a:ln>
        </p:spPr>
        <p:txBody>
          <a:bodyPr lIns="104306" tIns="52153" rIns="104306" bIns="52153"/>
          <a:lstStyle/>
          <a:p>
            <a:pPr defTabSz="584200" eaLnBrk="0" hangingPunct="0">
              <a:buClr>
                <a:srgbClr val="000000"/>
              </a:buClr>
              <a:buSzPct val="100000"/>
              <a:buFont typeface="Times New Roman" pitchFamily="18" charset="0"/>
              <a:buNone/>
            </a:pPr>
            <a:endParaRPr lang="bg-BG" sz="3100" b="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bg-BG" sz="3200" smtClean="0"/>
              <a:t>Приоритет 1. Отлични постижения в  науката</a:t>
            </a:r>
            <a:endParaRPr lang="en-GB" sz="3200" smtClean="0"/>
          </a:p>
        </p:txBody>
      </p:sp>
      <p:sp>
        <p:nvSpPr>
          <p:cNvPr id="26626" name="Rectangle 3"/>
          <p:cNvSpPr>
            <a:spLocks noGrp="1" noChangeArrowheads="1"/>
          </p:cNvSpPr>
          <p:nvPr>
            <p:ph type="body" idx="1"/>
          </p:nvPr>
        </p:nvSpPr>
        <p:spPr bwMode="auto">
          <a:xfrm>
            <a:off x="560388" y="1331913"/>
            <a:ext cx="9923462" cy="4991100"/>
          </a:xfrm>
          <a:noFill/>
          <a:ln>
            <a:miter lim="800000"/>
            <a:headEnd/>
            <a:tailEnd/>
          </a:ln>
        </p:spPr>
        <p:txBody>
          <a:bodyPr vert="horz" wrap="square" lIns="91440" tIns="45720" rIns="91440" bIns="45720" numCol="1" anchor="t" anchorCtr="0" compatLnSpc="1">
            <a:prstTxWarp prst="textNoShape">
              <a:avLst/>
            </a:prstTxWarp>
          </a:bodyPr>
          <a:lstStyle/>
          <a:p>
            <a:pPr>
              <a:buFont typeface="Times New Roman" pitchFamily="18" charset="0"/>
              <a:buNone/>
            </a:pPr>
            <a:r>
              <a:rPr lang="bg-BG" sz="3200" b="1" smtClean="0">
                <a:latin typeface="Calibri" pitchFamily="34" charset="0"/>
              </a:rPr>
              <a:t>Защо</a:t>
            </a:r>
            <a:r>
              <a:rPr lang="en-GB" sz="3200" b="1" smtClean="0">
                <a:latin typeface="Calibri" pitchFamily="34" charset="0"/>
              </a:rPr>
              <a:t>:</a:t>
            </a:r>
          </a:p>
          <a:p>
            <a:r>
              <a:rPr lang="bg-BG" sz="3200" smtClean="0">
                <a:latin typeface="Calibri" pitchFamily="34" charset="0"/>
              </a:rPr>
              <a:t>Развитието на наука на световно ниво е фундаментът за технологиите на бъдещето, за постигане на заетост и благоденствие</a:t>
            </a:r>
          </a:p>
          <a:p>
            <a:r>
              <a:rPr lang="bg-BG" sz="3200" smtClean="0">
                <a:latin typeface="Calibri" pitchFamily="34" charset="0"/>
              </a:rPr>
              <a:t>Европа трябва да задържи своите таланти и да привлече нови</a:t>
            </a:r>
            <a:endParaRPr lang="en-GB" sz="3200" smtClean="0">
              <a:latin typeface="Calibri" pitchFamily="34" charset="0"/>
            </a:endParaRPr>
          </a:p>
          <a:p>
            <a:r>
              <a:rPr lang="bg-BG" sz="3200" smtClean="0">
                <a:latin typeface="Calibri" pitchFamily="34" charset="0"/>
              </a:rPr>
              <a:t>Изследователите се нуждаят от най-добрите изследователски инфраструктури за постигане на върхови научни резултати</a:t>
            </a:r>
            <a:endParaRPr lang="en-GB" sz="3200" smtClean="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687" name="Group 15"/>
          <p:cNvGraphicFramePr>
            <a:graphicFrameLocks noGrp="1"/>
          </p:cNvGraphicFramePr>
          <p:nvPr>
            <p:ph/>
          </p:nvPr>
        </p:nvGraphicFramePr>
        <p:xfrm>
          <a:off x="639763" y="1074738"/>
          <a:ext cx="9725025" cy="5100637"/>
        </p:xfrm>
        <a:graphic>
          <a:graphicData uri="http://schemas.openxmlformats.org/drawingml/2006/table">
            <a:tbl>
              <a:tblPr/>
              <a:tblGrid>
                <a:gridCol w="9725025"/>
              </a:tblGrid>
              <a:tr h="1052513">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500" b="0" i="0" u="none" strike="noStrike" cap="none" normalizeH="0" baseline="0" smtClean="0">
                          <a:ln>
                            <a:noFill/>
                          </a:ln>
                          <a:solidFill>
                            <a:srgbClr val="000000"/>
                          </a:solidFill>
                          <a:effectLst/>
                          <a:latin typeface="Calibri" pitchFamily="34" charset="0"/>
                        </a:rPr>
                        <a:t>Европейски  съвет за научни изследвания</a:t>
                      </a:r>
                      <a:r>
                        <a:rPr kumimoji="0" lang="en-GB" sz="2500" b="0" i="0" u="none" strike="noStrike" cap="none" normalizeH="0" baseline="0" smtClean="0">
                          <a:ln>
                            <a:noFill/>
                          </a:ln>
                          <a:solidFill>
                            <a:srgbClr val="000000"/>
                          </a:solidFill>
                          <a:effectLst/>
                          <a:latin typeface="Calibri" pitchFamily="34" charset="0"/>
                        </a:rPr>
                        <a:t> </a:t>
                      </a:r>
                      <a:endParaRPr kumimoji="0" lang="bg-BG" sz="2500" b="0" i="0" u="none" strike="noStrike" cap="none" normalizeH="0" baseline="0" smtClean="0">
                        <a:ln>
                          <a:noFill/>
                        </a:ln>
                        <a:solidFill>
                          <a:srgbClr val="000000"/>
                        </a:solidFill>
                        <a:effectLst/>
                        <a:latin typeface="Calibri" pitchFamily="34" charset="0"/>
                      </a:endParaRPr>
                    </a:p>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500" b="0" i="1" u="none" strike="noStrike" cap="none" normalizeH="0" baseline="0" smtClean="0">
                          <a:ln>
                            <a:noFill/>
                          </a:ln>
                          <a:solidFill>
                            <a:srgbClr val="000099"/>
                          </a:solidFill>
                          <a:effectLst/>
                          <a:latin typeface="Calibri" pitchFamily="34" charset="0"/>
                        </a:rPr>
                        <a:t>Авангардни изследвания на най-добрите научни екипи</a:t>
                      </a:r>
                      <a:endParaRPr kumimoji="0" lang="en-GB" sz="2500" b="0" i="1" u="none" strike="noStrike" cap="none" normalizeH="0" baseline="0" smtClean="0">
                        <a:ln>
                          <a:noFill/>
                        </a:ln>
                        <a:solidFill>
                          <a:srgbClr val="000099"/>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9538">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500" b="0" i="0" u="none" strike="noStrike" cap="none" normalizeH="0" baseline="0" smtClean="0">
                          <a:ln>
                            <a:noFill/>
                          </a:ln>
                          <a:solidFill>
                            <a:srgbClr val="000000"/>
                          </a:solidFill>
                          <a:effectLst/>
                          <a:latin typeface="Calibri" pitchFamily="34" charset="0"/>
                        </a:rPr>
                        <a:t>Бъдещи и нововъзникващи технологии</a:t>
                      </a:r>
                      <a:r>
                        <a:rPr kumimoji="0" lang="en-GB" sz="2500" b="0" i="0" u="none" strike="noStrike" cap="none" normalizeH="0" baseline="0" smtClean="0">
                          <a:ln>
                            <a:noFill/>
                          </a:ln>
                          <a:solidFill>
                            <a:srgbClr val="000000"/>
                          </a:solidFill>
                          <a:effectLst/>
                          <a:latin typeface="Calibri" pitchFamily="34" charset="0"/>
                        </a:rPr>
                        <a:t> </a:t>
                      </a:r>
                      <a:endParaRPr kumimoji="0" lang="bg-BG" sz="2500" b="0" i="0" u="none" strike="noStrike" cap="none" normalizeH="0" baseline="0" smtClean="0">
                        <a:ln>
                          <a:noFill/>
                        </a:ln>
                        <a:solidFill>
                          <a:srgbClr val="000000"/>
                        </a:solidFill>
                        <a:effectLst/>
                        <a:latin typeface="Calibri" pitchFamily="34" charset="0"/>
                      </a:endParaRPr>
                    </a:p>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500" b="0" i="1" u="none" strike="noStrike" cap="none" normalizeH="0" baseline="0" smtClean="0">
                          <a:ln>
                            <a:noFill/>
                          </a:ln>
                          <a:solidFill>
                            <a:srgbClr val="000099"/>
                          </a:solidFill>
                          <a:effectLst/>
                          <a:latin typeface="Calibri" pitchFamily="34" charset="0"/>
                        </a:rPr>
                        <a:t>Интердисциплинарни фундаментални изследвания в нововъзникващи области, които да отворят нови възможности за иновации</a:t>
                      </a:r>
                      <a:endParaRPr kumimoji="0" lang="en-GB" sz="2500" b="0" i="1" u="none" strike="noStrike" cap="none" normalizeH="0" baseline="0" smtClean="0">
                        <a:ln>
                          <a:noFill/>
                        </a:ln>
                        <a:solidFill>
                          <a:srgbClr val="000099"/>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38">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en-GB" sz="2500" b="0" i="0" u="none" strike="noStrike" cap="none" normalizeH="0" baseline="0" smtClean="0">
                          <a:ln>
                            <a:noFill/>
                          </a:ln>
                          <a:solidFill>
                            <a:srgbClr val="000000"/>
                          </a:solidFill>
                          <a:effectLst/>
                          <a:latin typeface="Calibri" pitchFamily="34" charset="0"/>
                        </a:rPr>
                        <a:t>Marie Curie </a:t>
                      </a:r>
                      <a:endParaRPr kumimoji="0" lang="bg-BG" sz="2500" b="0" i="0" u="none" strike="noStrike" cap="none" normalizeH="0" baseline="0" smtClean="0">
                        <a:ln>
                          <a:noFill/>
                        </a:ln>
                        <a:solidFill>
                          <a:srgbClr val="000000"/>
                        </a:solidFill>
                        <a:effectLst/>
                        <a:latin typeface="Calibri" pitchFamily="34" charset="0"/>
                      </a:endParaRPr>
                    </a:p>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500" b="0" i="1" u="none" strike="noStrike" cap="none" normalizeH="0" baseline="0" smtClean="0">
                          <a:ln>
                            <a:noFill/>
                          </a:ln>
                          <a:solidFill>
                            <a:srgbClr val="000099"/>
                          </a:solidFill>
                          <a:effectLst/>
                          <a:latin typeface="Calibri" pitchFamily="34" charset="0"/>
                        </a:rPr>
                        <a:t>Възможности за обучение и израстване в кариерата</a:t>
                      </a:r>
                      <a:endParaRPr kumimoji="0" lang="en-GB" sz="2500" b="0" i="1" u="none" strike="noStrike" cap="none" normalizeH="0" baseline="0" smtClean="0">
                        <a:ln>
                          <a:noFill/>
                        </a:ln>
                        <a:solidFill>
                          <a:srgbClr val="000099"/>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238">
                <a:tc>
                  <a:txBody>
                    <a:bodyPr/>
                    <a:lstStyle/>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500" b="0" i="0" u="none" strike="noStrike" cap="none" normalizeH="0" baseline="0" smtClean="0">
                          <a:ln>
                            <a:noFill/>
                          </a:ln>
                          <a:solidFill>
                            <a:srgbClr val="000000"/>
                          </a:solidFill>
                          <a:effectLst/>
                          <a:latin typeface="Calibri" pitchFamily="34" charset="0"/>
                        </a:rPr>
                        <a:t>Изследователски инфраструктури </a:t>
                      </a:r>
                      <a:r>
                        <a:rPr kumimoji="0" lang="en-GB" sz="2500" b="0" i="0" u="none" strike="noStrike" cap="none" normalizeH="0" baseline="0" smtClean="0">
                          <a:ln>
                            <a:noFill/>
                          </a:ln>
                          <a:solidFill>
                            <a:srgbClr val="000000"/>
                          </a:solidFill>
                          <a:effectLst/>
                          <a:latin typeface="Calibri" pitchFamily="34" charset="0"/>
                        </a:rPr>
                        <a:t>(</a:t>
                      </a:r>
                      <a:r>
                        <a:rPr kumimoji="0" lang="bg-BG" sz="2500" b="0" i="0" u="none" strike="noStrike" cap="none" normalizeH="0" baseline="0" smtClean="0">
                          <a:ln>
                            <a:noFill/>
                          </a:ln>
                          <a:solidFill>
                            <a:srgbClr val="000000"/>
                          </a:solidFill>
                          <a:effectLst/>
                          <a:latin typeface="Calibri" pitchFamily="34" charset="0"/>
                        </a:rPr>
                        <a:t>включително </a:t>
                      </a:r>
                      <a:r>
                        <a:rPr kumimoji="0" lang="en-GB" sz="2500" b="0" i="0" u="none" strike="noStrike" cap="none" normalizeH="0" baseline="0" smtClean="0">
                          <a:ln>
                            <a:noFill/>
                          </a:ln>
                          <a:solidFill>
                            <a:srgbClr val="000000"/>
                          </a:solidFill>
                          <a:effectLst/>
                          <a:latin typeface="Calibri" pitchFamily="34" charset="0"/>
                        </a:rPr>
                        <a:t>e-</a:t>
                      </a:r>
                      <a:r>
                        <a:rPr kumimoji="0" lang="bg-BG" sz="2500" b="0" i="0" u="none" strike="noStrike" cap="none" normalizeH="0" baseline="0" smtClean="0">
                          <a:ln>
                            <a:noFill/>
                          </a:ln>
                          <a:solidFill>
                            <a:srgbClr val="000000"/>
                          </a:solidFill>
                          <a:effectLst/>
                          <a:latin typeface="Calibri" pitchFamily="34" charset="0"/>
                        </a:rPr>
                        <a:t>инфраструктури</a:t>
                      </a:r>
                      <a:r>
                        <a:rPr kumimoji="0" lang="en-GB" sz="2500" b="0" i="0" u="none" strike="noStrike" cap="none" normalizeH="0" baseline="0" smtClean="0">
                          <a:ln>
                            <a:noFill/>
                          </a:ln>
                          <a:solidFill>
                            <a:srgbClr val="000000"/>
                          </a:solidFill>
                          <a:effectLst/>
                          <a:latin typeface="Calibri" pitchFamily="34" charset="0"/>
                        </a:rPr>
                        <a:t>)</a:t>
                      </a:r>
                    </a:p>
                    <a:p>
                      <a:pPr marL="0" marR="0" lvl="0" indent="0" algn="l" defTabSz="512763" rtl="0" eaLnBrk="0" fontAlgn="base" latinLnBrk="0" hangingPunct="0">
                        <a:lnSpc>
                          <a:spcPct val="100000"/>
                        </a:lnSpc>
                        <a:spcBef>
                          <a:spcPts val="913"/>
                        </a:spcBef>
                        <a:spcAft>
                          <a:spcPct val="0"/>
                        </a:spcAft>
                        <a:buClr>
                          <a:srgbClr val="000000"/>
                        </a:buClr>
                        <a:buSzPct val="100000"/>
                        <a:buFont typeface="Times New Roman" pitchFamily="18" charset="0"/>
                        <a:buNone/>
                        <a:tabLst/>
                      </a:pPr>
                      <a:r>
                        <a:rPr kumimoji="0" lang="bg-BG" sz="2500" b="0" i="1" u="none" strike="noStrike" cap="none" normalizeH="0" baseline="0" smtClean="0">
                          <a:ln>
                            <a:noFill/>
                          </a:ln>
                          <a:solidFill>
                            <a:srgbClr val="000099"/>
                          </a:solidFill>
                          <a:effectLst/>
                          <a:latin typeface="Calibri" pitchFamily="34" charset="0"/>
                        </a:rPr>
                        <a:t>Осигуряване на достъп до изследователски инфраструктури на световно ниво</a:t>
                      </a:r>
                      <a:endParaRPr kumimoji="0" lang="en-GB" sz="2500" b="0" i="1" u="none" strike="noStrike" cap="none" normalizeH="0" baseline="0" smtClean="0">
                        <a:ln>
                          <a:noFill/>
                        </a:ln>
                        <a:solidFill>
                          <a:srgbClr val="000099"/>
                        </a:solidFill>
                        <a:effectLst/>
                        <a:latin typeface="Calibri" pitchFamily="34"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685" name="Text Box 24"/>
          <p:cNvSpPr txBox="1">
            <a:spLocks noChangeArrowheads="1"/>
          </p:cNvSpPr>
          <p:nvPr/>
        </p:nvSpPr>
        <p:spPr bwMode="auto">
          <a:xfrm>
            <a:off x="704850" y="574675"/>
            <a:ext cx="8893175" cy="519113"/>
          </a:xfrm>
          <a:prstGeom prst="rect">
            <a:avLst/>
          </a:prstGeom>
          <a:noFill/>
          <a:ln w="9525">
            <a:noFill/>
            <a:miter lim="800000"/>
            <a:headEnd/>
            <a:tailEnd/>
          </a:ln>
        </p:spPr>
        <p:txBody>
          <a:bodyPr>
            <a:spAutoFit/>
          </a:bodyPr>
          <a:lstStyle/>
          <a:p>
            <a:pPr defTabSz="512763" eaLnBrk="0" hangingPunct="0">
              <a:spcBef>
                <a:spcPts val="913"/>
              </a:spcBef>
              <a:buClr>
                <a:srgbClr val="000000"/>
              </a:buClr>
              <a:buSzPct val="100000"/>
              <a:buFont typeface="Times New Roman" pitchFamily="18" charset="0"/>
              <a:buNone/>
            </a:pPr>
            <a:r>
              <a:rPr lang="bg-BG" sz="2800">
                <a:solidFill>
                  <a:srgbClr val="000000"/>
                </a:solidFill>
                <a:latin typeface="Arial" charset="0"/>
              </a:rPr>
              <a:t>Приоритет 1 подкрепя</a:t>
            </a:r>
            <a:endParaRPr lang="en-GB" sz="2800">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bwMode="auto">
          <a:xfrm>
            <a:off x="487363" y="363538"/>
            <a:ext cx="10206037" cy="1260475"/>
          </a:xfrm>
          <a:noFill/>
          <a:ln>
            <a:miter lim="800000"/>
            <a:headEnd/>
            <a:tailEnd/>
          </a:ln>
        </p:spPr>
        <p:txBody>
          <a:bodyPr vert="horz" wrap="square" lIns="91440" tIns="45720" rIns="91440" bIns="45720" numCol="1" anchor="t" anchorCtr="0" compatLnSpc="1">
            <a:prstTxWarp prst="textNoShape">
              <a:avLst/>
            </a:prstTxWarp>
          </a:bodyPr>
          <a:lstStyle/>
          <a:p>
            <a:r>
              <a:rPr lang="bg-BG" sz="3200" smtClean="0">
                <a:solidFill>
                  <a:srgbClr val="004386"/>
                </a:solidFill>
              </a:rPr>
              <a:t>ИКТ в Приоритет 1</a:t>
            </a:r>
            <a:r>
              <a:rPr lang="en-US" sz="3200" smtClean="0">
                <a:solidFill>
                  <a:srgbClr val="004386"/>
                </a:solidFill>
              </a:rPr>
              <a:t> – </a:t>
            </a:r>
            <a:r>
              <a:rPr lang="bg-BG" sz="3200" smtClean="0">
                <a:solidFill>
                  <a:srgbClr val="004386"/>
                </a:solidFill>
              </a:rPr>
              <a:t>Бъдещи и нововъзникващи технологии (</a:t>
            </a:r>
            <a:r>
              <a:rPr lang="en-US" sz="3200" smtClean="0">
                <a:solidFill>
                  <a:srgbClr val="004386"/>
                </a:solidFill>
              </a:rPr>
              <a:t>F</a:t>
            </a:r>
            <a:r>
              <a:rPr lang="bg-BG" sz="3200" smtClean="0">
                <a:solidFill>
                  <a:srgbClr val="004386"/>
                </a:solidFill>
              </a:rPr>
              <a:t>ЕТ)</a:t>
            </a:r>
            <a:r>
              <a:rPr lang="en-US" sz="3200" smtClean="0">
                <a:solidFill>
                  <a:srgbClr val="004386"/>
                </a:solidFill>
              </a:rPr>
              <a:t>; e-</a:t>
            </a:r>
            <a:r>
              <a:rPr lang="bg-BG" sz="3200" smtClean="0">
                <a:solidFill>
                  <a:srgbClr val="004386"/>
                </a:solidFill>
              </a:rPr>
              <a:t>инфраструктури</a:t>
            </a:r>
            <a:endParaRPr lang="en-GB" sz="3200" smtClean="0">
              <a:solidFill>
                <a:srgbClr val="004386"/>
              </a:solidFill>
            </a:endParaRPr>
          </a:p>
        </p:txBody>
      </p:sp>
      <p:sp>
        <p:nvSpPr>
          <p:cNvPr id="30722" name="Rectangle 3"/>
          <p:cNvSpPr>
            <a:spLocks noGrp="1" noChangeArrowheads="1"/>
          </p:cNvSpPr>
          <p:nvPr>
            <p:ph type="body" idx="1"/>
          </p:nvPr>
        </p:nvSpPr>
        <p:spPr bwMode="auto">
          <a:xfrm>
            <a:off x="542925" y="1576388"/>
            <a:ext cx="10150475" cy="5395912"/>
          </a:xfrm>
          <a:noFill/>
          <a:ln>
            <a:miter lim="800000"/>
            <a:headEnd/>
            <a:tailEnd/>
          </a:ln>
        </p:spPr>
        <p:txBody>
          <a:bodyPr vert="horz" wrap="square" lIns="91440" tIns="45720" rIns="91440" bIns="45720" numCol="1" anchor="t" anchorCtr="0" compatLnSpc="1">
            <a:prstTxWarp prst="textNoShape">
              <a:avLst/>
            </a:prstTxWarp>
          </a:bodyPr>
          <a:lstStyle/>
          <a:p>
            <a:pPr marL="704850" indent="-704850">
              <a:lnSpc>
                <a:spcPct val="80000"/>
              </a:lnSpc>
              <a:buFont typeface="Times New Roman" pitchFamily="18" charset="0"/>
              <a:buNone/>
            </a:pPr>
            <a:r>
              <a:rPr lang="en-US" sz="2400" smtClean="0">
                <a:latin typeface="Calibri" pitchFamily="34" charset="0"/>
              </a:rPr>
              <a:t>FET Open: </a:t>
            </a:r>
            <a:r>
              <a:rPr lang="bg-BG" sz="2400" smtClean="0">
                <a:latin typeface="Calibri" pitchFamily="34" charset="0"/>
              </a:rPr>
              <a:t>насърчаване на нови идеи</a:t>
            </a:r>
            <a:endParaRPr lang="en-US" sz="2400" smtClean="0">
              <a:latin typeface="Calibri" pitchFamily="34" charset="0"/>
            </a:endParaRPr>
          </a:p>
          <a:p>
            <a:pPr marL="1131888" lvl="1" indent="-609600">
              <a:lnSpc>
                <a:spcPct val="80000"/>
              </a:lnSpc>
              <a:buFont typeface="Times New Roman" pitchFamily="18" charset="0"/>
              <a:buNone/>
            </a:pPr>
            <a:r>
              <a:rPr lang="en-US" sz="2400" smtClean="0">
                <a:latin typeface="Calibri" pitchFamily="34" charset="0"/>
              </a:rPr>
              <a:t>	</a:t>
            </a:r>
            <a:r>
              <a:rPr lang="bg-BG" sz="2400" smtClean="0">
                <a:solidFill>
                  <a:srgbClr val="3366CC"/>
                </a:solidFill>
                <a:latin typeface="Calibri" pitchFamily="34" charset="0"/>
              </a:rPr>
              <a:t>Колаборативни високорискови и визионерски научни изследвания в научни и технологични области в ембрионален стадий на развитие</a:t>
            </a:r>
            <a:endParaRPr lang="en-US" sz="2400" smtClean="0">
              <a:solidFill>
                <a:srgbClr val="3366CC"/>
              </a:solidFill>
              <a:latin typeface="Calibri" pitchFamily="34" charset="0"/>
            </a:endParaRPr>
          </a:p>
          <a:p>
            <a:pPr marL="704850" indent="-704850">
              <a:lnSpc>
                <a:spcPct val="80000"/>
              </a:lnSpc>
              <a:buFont typeface="Times New Roman" pitchFamily="18" charset="0"/>
              <a:buNone/>
            </a:pPr>
            <a:r>
              <a:rPr lang="en-US" sz="2400" smtClean="0">
                <a:solidFill>
                  <a:schemeClr val="tx1"/>
                </a:solidFill>
                <a:latin typeface="Calibri" pitchFamily="34" charset="0"/>
              </a:rPr>
              <a:t>FET Proactive</a:t>
            </a:r>
            <a:r>
              <a:rPr lang="bg-BG" sz="2400" smtClean="0">
                <a:solidFill>
                  <a:schemeClr val="tx1"/>
                </a:solidFill>
                <a:latin typeface="Calibri" pitchFamily="34" charset="0"/>
              </a:rPr>
              <a:t> </a:t>
            </a:r>
            <a:endParaRPr lang="en-US" sz="2400" smtClean="0">
              <a:solidFill>
                <a:schemeClr val="tx1"/>
              </a:solidFill>
              <a:latin typeface="Calibri" pitchFamily="34" charset="0"/>
            </a:endParaRPr>
          </a:p>
          <a:p>
            <a:pPr marL="1131888" lvl="1" indent="-609600">
              <a:lnSpc>
                <a:spcPct val="80000"/>
              </a:lnSpc>
              <a:buFont typeface="Times New Roman" pitchFamily="18" charset="0"/>
              <a:buNone/>
            </a:pPr>
            <a:r>
              <a:rPr lang="en-US" sz="2400" smtClean="0">
                <a:solidFill>
                  <a:srgbClr val="3366CC"/>
                </a:solidFill>
                <a:latin typeface="Calibri" pitchFamily="34" charset="0"/>
              </a:rPr>
              <a:t>	</a:t>
            </a:r>
            <a:r>
              <a:rPr lang="bg-BG" sz="2400" smtClean="0">
                <a:solidFill>
                  <a:srgbClr val="3366CC"/>
                </a:solidFill>
                <a:latin typeface="Calibri" pitchFamily="34" charset="0"/>
              </a:rPr>
              <a:t>отглеждане на нововъзникващи научни теми и общности</a:t>
            </a:r>
            <a:endParaRPr lang="en-US" sz="2400" smtClean="0">
              <a:solidFill>
                <a:srgbClr val="004386"/>
              </a:solidFill>
              <a:latin typeface="Calibri" pitchFamily="34" charset="0"/>
            </a:endParaRPr>
          </a:p>
          <a:p>
            <a:pPr marL="704850" indent="-704850">
              <a:lnSpc>
                <a:spcPct val="80000"/>
              </a:lnSpc>
              <a:buFont typeface="Times New Roman" pitchFamily="18" charset="0"/>
              <a:buNone/>
            </a:pPr>
            <a:r>
              <a:rPr lang="en-US" sz="2400" smtClean="0">
                <a:solidFill>
                  <a:schemeClr val="tx1"/>
                </a:solidFill>
                <a:latin typeface="Calibri" pitchFamily="34" charset="0"/>
              </a:rPr>
              <a:t>FET Flagships </a:t>
            </a:r>
            <a:r>
              <a:rPr lang="bg-BG" sz="2400" smtClean="0">
                <a:solidFill>
                  <a:schemeClr val="tx1"/>
                </a:solidFill>
                <a:latin typeface="Calibri" pitchFamily="34" charset="0"/>
              </a:rPr>
              <a:t>(водещи инициативи)</a:t>
            </a:r>
            <a:endParaRPr lang="en-US" sz="2400" smtClean="0">
              <a:solidFill>
                <a:schemeClr val="tx1"/>
              </a:solidFill>
              <a:latin typeface="Calibri" pitchFamily="34" charset="0"/>
            </a:endParaRPr>
          </a:p>
          <a:p>
            <a:pPr marL="1131888" lvl="1" indent="-609600">
              <a:lnSpc>
                <a:spcPct val="80000"/>
              </a:lnSpc>
              <a:buFont typeface="Times New Roman" pitchFamily="18" charset="0"/>
              <a:buNone/>
            </a:pPr>
            <a:r>
              <a:rPr lang="en-US" sz="2400" smtClean="0">
                <a:solidFill>
                  <a:srgbClr val="3366CC"/>
                </a:solidFill>
                <a:latin typeface="Calibri" pitchFamily="34" charset="0"/>
              </a:rPr>
              <a:t>	</a:t>
            </a:r>
            <a:r>
              <a:rPr lang="bg-BG" sz="2400" smtClean="0">
                <a:solidFill>
                  <a:srgbClr val="3366CC"/>
                </a:solidFill>
                <a:latin typeface="Calibri" pitchFamily="34" charset="0"/>
              </a:rPr>
              <a:t>мащабни интердисциплинарни проекти, адресиращи големи научно технологични предизвикателства</a:t>
            </a:r>
            <a:endParaRPr lang="en-US" sz="2400" smtClean="0">
              <a:solidFill>
                <a:srgbClr val="004386"/>
              </a:solidFill>
              <a:latin typeface="Calibri" pitchFamily="34" charset="0"/>
            </a:endParaRPr>
          </a:p>
          <a:p>
            <a:pPr marL="704850" indent="-704850">
              <a:lnSpc>
                <a:spcPct val="80000"/>
              </a:lnSpc>
              <a:buFont typeface="Times New Roman" pitchFamily="18" charset="0"/>
              <a:buNone/>
            </a:pPr>
            <a:r>
              <a:rPr lang="en-US" sz="2400" smtClean="0">
                <a:solidFill>
                  <a:schemeClr val="tx1"/>
                </a:solidFill>
                <a:latin typeface="Calibri" pitchFamily="34" charset="0"/>
              </a:rPr>
              <a:t>E-Infrastructures</a:t>
            </a:r>
            <a:r>
              <a:rPr lang="bg-BG" sz="2400" smtClean="0">
                <a:solidFill>
                  <a:schemeClr val="tx1"/>
                </a:solidFill>
                <a:latin typeface="Calibri" pitchFamily="34" charset="0"/>
              </a:rPr>
              <a:t> (е-инфраструктури)</a:t>
            </a:r>
            <a:endParaRPr lang="en-US" sz="2400" smtClean="0">
              <a:solidFill>
                <a:schemeClr val="tx1"/>
              </a:solidFill>
              <a:latin typeface="Calibri" pitchFamily="34" charset="0"/>
            </a:endParaRPr>
          </a:p>
          <a:p>
            <a:pPr marL="1131888" lvl="1" indent="-609600">
              <a:lnSpc>
                <a:spcPct val="80000"/>
              </a:lnSpc>
              <a:buFont typeface="Times New Roman" pitchFamily="18" charset="0"/>
              <a:buNone/>
            </a:pPr>
            <a:r>
              <a:rPr lang="en-US" sz="2400" smtClean="0">
                <a:solidFill>
                  <a:srgbClr val="3366CC"/>
                </a:solidFill>
                <a:latin typeface="Calibri" pitchFamily="34" charset="0"/>
              </a:rPr>
              <a:t>	</a:t>
            </a:r>
            <a:r>
              <a:rPr lang="bg-BG" sz="2400" smtClean="0">
                <a:solidFill>
                  <a:srgbClr val="3366CC"/>
                </a:solidFill>
                <a:latin typeface="Calibri" pitchFamily="34" charset="0"/>
              </a:rPr>
              <a:t>Интегриране на и достъп до националните изследователски инфраструктури; развитие, разгръщане и управление на е-инфраструктури</a:t>
            </a:r>
            <a:endParaRPr lang="en-US" sz="2400" smtClean="0">
              <a:solidFill>
                <a:srgbClr val="004386"/>
              </a:solidFill>
              <a:latin typeface="Calibri" pitchFamily="34" charset="0"/>
            </a:endParaRPr>
          </a:p>
          <a:p>
            <a:pPr marL="1131888" lvl="1" indent="-609600">
              <a:lnSpc>
                <a:spcPct val="80000"/>
              </a:lnSpc>
              <a:buFont typeface="Times New Roman" pitchFamily="18" charset="0"/>
              <a:buNone/>
            </a:pPr>
            <a:endParaRPr lang="en-GB" sz="2400" smtClean="0">
              <a:solidFill>
                <a:srgbClr val="004386"/>
              </a:solidFill>
              <a:latin typeface="Calibri" pitchFamily="34" charset="0"/>
            </a:endParaRPr>
          </a:p>
        </p:txBody>
      </p:sp>
      <p:sp>
        <p:nvSpPr>
          <p:cNvPr id="30723" name="Oval 4"/>
          <p:cNvSpPr>
            <a:spLocks noChangeArrowheads="1"/>
          </p:cNvSpPr>
          <p:nvPr/>
        </p:nvSpPr>
        <p:spPr bwMode="auto">
          <a:xfrm>
            <a:off x="7493000" y="4686300"/>
            <a:ext cx="2082800" cy="514350"/>
          </a:xfrm>
          <a:prstGeom prst="ellipse">
            <a:avLst/>
          </a:prstGeom>
          <a:solidFill>
            <a:srgbClr val="FF33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FET 3.1 b€</a:t>
            </a:r>
          </a:p>
        </p:txBody>
      </p:sp>
      <p:sp>
        <p:nvSpPr>
          <p:cNvPr id="30724" name="Oval 5"/>
          <p:cNvSpPr>
            <a:spLocks noChangeArrowheads="1"/>
          </p:cNvSpPr>
          <p:nvPr/>
        </p:nvSpPr>
        <p:spPr bwMode="auto">
          <a:xfrm>
            <a:off x="0" y="5803900"/>
            <a:ext cx="2082800" cy="762000"/>
          </a:xfrm>
          <a:prstGeom prst="ellipse">
            <a:avLst/>
          </a:prstGeom>
          <a:solidFill>
            <a:srgbClr val="FF33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E-Inf  0.9 b€</a:t>
            </a:r>
          </a:p>
        </p:txBody>
      </p:sp>
      <p:sp>
        <p:nvSpPr>
          <p:cNvPr id="30725" name="Oval 6"/>
          <p:cNvSpPr>
            <a:spLocks noChangeArrowheads="1"/>
          </p:cNvSpPr>
          <p:nvPr/>
        </p:nvSpPr>
        <p:spPr bwMode="auto">
          <a:xfrm>
            <a:off x="8229600" y="1270000"/>
            <a:ext cx="2082800" cy="762000"/>
          </a:xfrm>
          <a:prstGeom prst="ellipse">
            <a:avLst/>
          </a:prstGeom>
          <a:solidFill>
            <a:srgbClr val="FF3300"/>
          </a:solidFill>
          <a:ln w="9525">
            <a:solidFill>
              <a:schemeClr val="tx1"/>
            </a:solidFill>
            <a:round/>
            <a:headEnd/>
            <a:tailEnd/>
          </a:ln>
        </p:spPr>
        <p:txBody>
          <a:bodyPr wrap="none" anchor="ctr"/>
          <a:lstStyle/>
          <a:p>
            <a:pPr algn="ctr" defTabSz="512763" eaLnBrk="0" hangingPunct="0">
              <a:buClr>
                <a:srgbClr val="000000"/>
              </a:buClr>
              <a:buSzPct val="100000"/>
              <a:buFont typeface="Times New Roman" pitchFamily="18" charset="0"/>
              <a:buNone/>
            </a:pPr>
            <a:r>
              <a:rPr lang="en-GB"/>
              <a:t>ICT 4 b€</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27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700" b="0" i="0" u="none" strike="noStrike" cap="none" normalizeH="0" baseline="0" smtClean="0">
            <a:ln>
              <a:noFill/>
            </a:ln>
            <a:solidFill>
              <a:schemeClr val="bg1"/>
            </a:solidFill>
            <a:effectLst/>
            <a:latin typeface="Calibri"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27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700" b="0" i="0" u="none" strike="noStrike" cap="none" normalizeH="0" baseline="0" smtClean="0">
            <a:ln>
              <a:noFill/>
            </a:ln>
            <a:solidFill>
              <a:schemeClr val="bg1"/>
            </a:solidFill>
            <a:effectLst/>
            <a:latin typeface="Calibri"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25512</TotalTime>
  <Words>5113</Words>
  <Application>Microsoft Office PowerPoint</Application>
  <PresentationFormat>Custom</PresentationFormat>
  <Paragraphs>380</Paragraphs>
  <Slides>39</Slides>
  <Notes>11</Notes>
  <HiddenSlides>0</HiddenSlides>
  <MMClips>0</MMClips>
  <ScaleCrop>false</ScaleCrop>
  <HeadingPairs>
    <vt:vector size="6" baseType="variant">
      <vt:variant>
        <vt:lpstr>Fonts Used</vt:lpstr>
      </vt:variant>
      <vt:variant>
        <vt:i4>6</vt:i4>
      </vt:variant>
      <vt:variant>
        <vt:lpstr>Design Template</vt:lpstr>
      </vt:variant>
      <vt:variant>
        <vt:i4>1</vt:i4>
      </vt:variant>
      <vt:variant>
        <vt:lpstr>Slide Titles</vt:lpstr>
      </vt:variant>
      <vt:variant>
        <vt:i4>39</vt:i4>
      </vt:variant>
    </vt:vector>
  </HeadingPairs>
  <TitlesOfParts>
    <vt:vector size="46" baseType="lpstr">
      <vt:lpstr>Calibri</vt:lpstr>
      <vt:lpstr>Arial</vt:lpstr>
      <vt:lpstr>Times New Roman</vt:lpstr>
      <vt:lpstr>Verdana</vt:lpstr>
      <vt:lpstr>ＭＳ Ｐゴシック</vt:lpstr>
      <vt:lpstr>Symbol</vt:lpstr>
      <vt:lpstr>Default Design</vt:lpstr>
      <vt:lpstr>ИКТ в ХОРИЗОНТ 2020 Европейската рамкова програма за научни изследвания и иновации</vt:lpstr>
      <vt:lpstr>Какво е Хоризонт 2020 </vt:lpstr>
      <vt:lpstr>Контекст </vt:lpstr>
      <vt:lpstr>Какво е новото в програмата?</vt:lpstr>
      <vt:lpstr>Три основни приоритета (стълба):  1 Отлични постижения в науката  2 Индустриално лидерство  3 Социални предизвикателства</vt:lpstr>
      <vt:lpstr>Coverage of the full innovation chain</vt:lpstr>
      <vt:lpstr>Приоритет 1. Отлични постижения в  науката</vt:lpstr>
      <vt:lpstr>Slide 8</vt:lpstr>
      <vt:lpstr>ИКТ в Приоритет 1 – Бъдещи и нововъзникващи технологии (FЕТ); e-инфраструктури</vt:lpstr>
      <vt:lpstr>Slide 10</vt:lpstr>
      <vt:lpstr>Приоритет 2. Индустриално лидерство</vt:lpstr>
      <vt:lpstr>Slide 12</vt:lpstr>
      <vt:lpstr>ИКТ в Приоритет 2 (I)</vt:lpstr>
      <vt:lpstr>ИКТ в Приоритет 2 (II)</vt:lpstr>
      <vt:lpstr>Приоритет 3. Социални предизвикателства</vt:lpstr>
      <vt:lpstr>Slide 16</vt:lpstr>
      <vt:lpstr>ИКТ в приоритет 3 (І)</vt:lpstr>
      <vt:lpstr>ИКТ в приоритет 3 (ІІ)</vt:lpstr>
      <vt:lpstr>Slide 19</vt:lpstr>
      <vt:lpstr>Работна програма ИКТ 2014-2015 (ICT-LEIT)</vt:lpstr>
      <vt:lpstr>1. Ново поколение компоненти и системи</vt:lpstr>
      <vt:lpstr>2. Усъвършенствани изчислителни системи</vt:lpstr>
      <vt:lpstr>3. Бъдещ интернет (1) </vt:lpstr>
      <vt:lpstr>3. Бъдещ интернет (2) </vt:lpstr>
      <vt:lpstr>3. Бъдещ интернет (3) </vt:lpstr>
      <vt:lpstr>4. Технологии за съдържание и управление на информацията (1) </vt:lpstr>
      <vt:lpstr>4.Технологии за съдържание и управление на информацията (2) </vt:lpstr>
      <vt:lpstr>4.Технологии за съдържание и управление на информацията (3) </vt:lpstr>
      <vt:lpstr>5. Роботика (1) </vt:lpstr>
      <vt:lpstr>5. Роботика (2) </vt:lpstr>
      <vt:lpstr>6. Микро и нано електроника и фотоника</vt:lpstr>
      <vt:lpstr>6.1. Микро и нано електроника</vt:lpstr>
      <vt:lpstr>6.2. Фотоника</vt:lpstr>
      <vt:lpstr>Slide 34</vt:lpstr>
      <vt:lpstr>Slide 35</vt:lpstr>
      <vt:lpstr>Международно сътрудничество</vt:lpstr>
      <vt:lpstr>Фабрики на бъдещето</vt:lpstr>
      <vt:lpstr>Работна програма 2014-2015 /  ICT LEIT WP2014-15  Първи конкурси </vt:lpstr>
      <vt:lpstr>Благодаря за вниманието!</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Benoit Goossens</dc:creator>
  <cp:lastModifiedBy>Totka Chernaeva</cp:lastModifiedBy>
  <cp:revision>611</cp:revision>
  <cp:lastPrinted>2010-06-11T04:47:07Z</cp:lastPrinted>
  <dcterms:created xsi:type="dcterms:W3CDTF">2008-05-28T14:43:30Z</dcterms:created>
  <dcterms:modified xsi:type="dcterms:W3CDTF">2014-02-11T15:10:37Z</dcterms:modified>
</cp:coreProperties>
</file>